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0" r:id="rId2"/>
  </p:sldMasterIdLst>
  <p:notesMasterIdLst>
    <p:notesMasterId r:id="rId15"/>
  </p:notesMasterIdLst>
  <p:sldIdLst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72" r:id="rId12"/>
    <p:sldId id="274" r:id="rId13"/>
    <p:sldId id="266" r:id="rId14"/>
  </p:sldIdLst>
  <p:sldSz cx="11525250" cy="6483350"/>
  <p:notesSz cx="9144000" cy="6858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 userDrawn="1">
          <p15:clr>
            <a:srgbClr val="A4A3A4"/>
          </p15:clr>
        </p15:guide>
        <p15:guide id="2" pos="36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90827F-7653-0AA6-A2C6-263082437865}" name="Simon Hooker" initials="SH" userId="S::atom0005@ox.ac.uk::39cc5236-ac53-40a8-9d6a-92c10b085d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DC"/>
    <a:srgbClr val="EBC9DB"/>
    <a:srgbClr val="3A1243"/>
    <a:srgbClr val="8F2048"/>
    <a:srgbClr val="7F7F7F"/>
    <a:srgbClr val="7169A7"/>
    <a:srgbClr val="F40038"/>
    <a:srgbClr val="D9D9D9"/>
    <a:srgbClr val="FFFFFF"/>
    <a:srgbClr val="212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738"/>
  </p:normalViewPr>
  <p:slideViewPr>
    <p:cSldViewPr snapToGrid="0" snapToObjects="1">
      <p:cViewPr varScale="1">
        <p:scale>
          <a:sx n="104" d="100"/>
          <a:sy n="104" d="100"/>
        </p:scale>
        <p:origin x="1112" y="200"/>
      </p:cViewPr>
      <p:guideLst>
        <p:guide orient="horz" pos="2042"/>
        <p:guide pos="36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8" d="100"/>
          <a:sy n="128" d="100"/>
        </p:scale>
        <p:origin x="2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869C0-DF46-E64A-BC38-C08905B157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9233D-4509-4A48-BBD0-8F4CE2032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57250"/>
            <a:ext cx="41116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26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93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 will show exemplary </a:t>
            </a:r>
            <a:r>
              <a:rPr lang="en-US" dirty="0" err="1"/>
              <a:t>espec</a:t>
            </a:r>
            <a:r>
              <a:rPr lang="en-US" dirty="0"/>
              <a:t> and exit mode data for the condition where we have just the longitudinal channel, just the transverse channel and for both channels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Firstly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Note: not optimised for truncated channel injection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both the transverse and longitudinal channels, we can trigger injection while still being able to guide the laser such that we can reach higher peak energies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these energy gains are comparable to those achieved with truncated channel injection where we had about 1 GeV over 110 mm, here we have half of that in 40 mm so this energy gain is actually quire </a:t>
            </a:r>
            <a:r>
              <a:rPr lang="en-US" dirty="0" err="1"/>
              <a:t>favourable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5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2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79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7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9233D-4509-4A48-BBD0-8F4CE20329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5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.archer@physics.ox.ac.uk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.archer@physics.ox.ac.uk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D9AB14-517B-79B9-5AE2-2DB063B24200}"/>
              </a:ext>
            </a:extLst>
          </p:cNvPr>
          <p:cNvSpPr txBox="1"/>
          <p:nvPr userDrawn="1"/>
        </p:nvSpPr>
        <p:spPr>
          <a:xfrm>
            <a:off x="251476" y="359277"/>
            <a:ext cx="803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EAAC ’23| 17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th</a:t>
            </a:r>
            <a:r>
              <a:rPr lang="en-US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-23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rd</a:t>
            </a:r>
            <a:r>
              <a:rPr lang="en-US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 September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| Emily Archer (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emily.archer@physics.ox.ac.uk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3BB17-6599-B8EC-96FC-B884F7451692}"/>
              </a:ext>
            </a:extLst>
          </p:cNvPr>
          <p:cNvSpPr txBox="1"/>
          <p:nvPr userDrawn="1"/>
        </p:nvSpPr>
        <p:spPr>
          <a:xfrm>
            <a:off x="251473" y="107274"/>
            <a:ext cx="818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oundrySterling-Book"/>
              </a:rPr>
              <a:t>GeV electron bunches in low-density plasma channels by all-optical density transition injection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70ADD-3D05-C0F1-947A-00C990D991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20" y="-39309"/>
            <a:ext cx="2677757" cy="8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ctr" defTabSz="432078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59" indent="-324059" algn="l" defTabSz="432078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27" indent="-270049" algn="l" defTabSz="432078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95" indent="-216039" algn="l" defTabSz="43207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273" indent="-216039" algn="l" defTabSz="432078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351" indent="-216039" algn="l" defTabSz="432078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429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507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586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664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78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56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34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13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391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468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546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625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2DB504-664D-230C-E9D2-C77D1B7E09FD}"/>
              </a:ext>
            </a:extLst>
          </p:cNvPr>
          <p:cNvSpPr txBox="1"/>
          <p:nvPr userDrawn="1"/>
        </p:nvSpPr>
        <p:spPr>
          <a:xfrm>
            <a:off x="251476" y="359277"/>
            <a:ext cx="803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EAAC ’23| 17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th</a:t>
            </a:r>
            <a:r>
              <a:rPr lang="en-US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-23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rd</a:t>
            </a:r>
            <a:r>
              <a:rPr lang="en-US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 September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| Emily Archer (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emily.archer@physics.ox.ac.uk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oundrySterling-Book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3939A-6B66-C3DE-BF3D-DD12B71825AF}"/>
              </a:ext>
            </a:extLst>
          </p:cNvPr>
          <p:cNvSpPr txBox="1"/>
          <p:nvPr userDrawn="1"/>
        </p:nvSpPr>
        <p:spPr>
          <a:xfrm>
            <a:off x="251473" y="107274"/>
            <a:ext cx="818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oundrySterling-Book"/>
              </a:rPr>
              <a:t>GeV electron bunches in low-density plasma channels by all-optical density transition injection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4ED3D2-4D46-C0AE-4E43-326E18323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20" y="-39309"/>
            <a:ext cx="2677757" cy="8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ctr" defTabSz="432078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59" indent="-324059" algn="l" defTabSz="432078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27" indent="-270049" algn="l" defTabSz="432078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95" indent="-216039" algn="l" defTabSz="43207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273" indent="-216039" algn="l" defTabSz="432078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351" indent="-216039" algn="l" defTabSz="432078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429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507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586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664" indent="-216039" algn="l" defTabSz="43207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78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56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34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13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391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468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546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625" algn="l" defTabSz="4320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C9A679-A2E3-C40F-168E-82E311997549}"/>
              </a:ext>
            </a:extLst>
          </p:cNvPr>
          <p:cNvSpPr txBox="1"/>
          <p:nvPr/>
        </p:nvSpPr>
        <p:spPr>
          <a:xfrm>
            <a:off x="89607" y="146161"/>
            <a:ext cx="896929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1D986-72EA-789F-3B47-705A16CA6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4" y="5027442"/>
            <a:ext cx="2220236" cy="1535134"/>
          </a:xfrm>
          <a:prstGeom prst="rect">
            <a:avLst/>
          </a:prstGeom>
        </p:spPr>
      </p:pic>
      <p:pic>
        <p:nvPicPr>
          <p:cNvPr id="8" name="Picture 2" descr="Central Laser Facility - Research Complex at Harwell">
            <a:extLst>
              <a:ext uri="{FF2B5EF4-FFF2-40B4-BE49-F238E27FC236}">
                <a16:creationId xmlns:a16="http://schemas.microsoft.com/office/drawing/2014/main" id="{3EB3B09B-CB04-CBA5-B54F-CBA9E7177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28" y="5214928"/>
            <a:ext cx="1188876" cy="11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C2A2334-3930-9FD3-4B07-375448FA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205" y="5371759"/>
            <a:ext cx="3300815" cy="846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EAAE50-6D79-6F51-438C-F29ACE6DE4F9}"/>
              </a:ext>
            </a:extLst>
          </p:cNvPr>
          <p:cNvSpPr txBox="1"/>
          <p:nvPr/>
        </p:nvSpPr>
        <p:spPr>
          <a:xfrm>
            <a:off x="1670640" y="1879473"/>
            <a:ext cx="8183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C61"/>
                </a:solidFill>
                <a:latin typeface="+mj-lt"/>
                <a:cs typeface="Arial" panose="020B0604020202020204" pitchFamily="34" charset="0"/>
              </a:rPr>
              <a:t>All-optical GeV electron bunch generation in a laser-plasma accelerator via truncated-channel injection</a:t>
            </a:r>
          </a:p>
          <a:p>
            <a:pPr algn="ctr"/>
            <a:r>
              <a:rPr lang="en-GB" sz="1600" dirty="0">
                <a:solidFill>
                  <a:srgbClr val="002C61"/>
                </a:solidFill>
                <a:latin typeface="+mj-lt"/>
              </a:rPr>
              <a:t>A Picksley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J Chappell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</a:t>
            </a:r>
            <a:r>
              <a:rPr lang="en-GB" sz="1600" u="sng" dirty="0">
                <a:solidFill>
                  <a:srgbClr val="002C61"/>
                </a:solidFill>
                <a:latin typeface="+mj-lt"/>
              </a:rPr>
              <a:t>E Archer</a:t>
            </a:r>
            <a:r>
              <a:rPr lang="en-GB" sz="1600" u="sng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N Bourgeois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2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J Cowley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DR Emerson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3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</a:t>
            </a:r>
          </a:p>
          <a:p>
            <a:pPr algn="ctr"/>
            <a:r>
              <a:rPr lang="en-GB" sz="1600" dirty="0">
                <a:solidFill>
                  <a:srgbClr val="002C61"/>
                </a:solidFill>
                <a:latin typeface="+mj-lt"/>
              </a:rPr>
              <a:t>L Feder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XJ Gu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3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O Jakobsson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AJ Ross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W Wang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R Walczak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r>
              <a:rPr lang="en-GB" sz="1600" dirty="0">
                <a:solidFill>
                  <a:srgbClr val="002C61"/>
                </a:solidFill>
                <a:latin typeface="+mj-lt"/>
              </a:rPr>
              <a:t>, SM Hooker</a:t>
            </a:r>
            <a:r>
              <a:rPr lang="en-GB" sz="1600" baseline="30000" dirty="0">
                <a:solidFill>
                  <a:srgbClr val="002C61"/>
                </a:solidFill>
                <a:latin typeface="+mj-lt"/>
              </a:rPr>
              <a:t>1</a:t>
            </a:r>
            <a:endParaRPr lang="en-GB" sz="1600" dirty="0">
              <a:solidFill>
                <a:srgbClr val="002C6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0999A3-AAF3-E78E-5F8E-4BB63CF80F23}"/>
              </a:ext>
            </a:extLst>
          </p:cNvPr>
          <p:cNvSpPr/>
          <p:nvPr/>
        </p:nvSpPr>
        <p:spPr>
          <a:xfrm>
            <a:off x="1624048" y="3482712"/>
            <a:ext cx="7434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baseline="30000" dirty="0">
                <a:solidFill>
                  <a:srgbClr val="002C61"/>
                </a:solidFill>
              </a:rPr>
              <a:t>1</a:t>
            </a:r>
            <a:r>
              <a:rPr lang="en-US" sz="1400" i="1" dirty="0">
                <a:solidFill>
                  <a:srgbClr val="002C61"/>
                </a:solidFill>
              </a:rPr>
              <a:t>John Adams Institute for Accelerator Science and Department of Physics, University of Oxford</a:t>
            </a:r>
          </a:p>
          <a:p>
            <a:pPr algn="just"/>
            <a:r>
              <a:rPr lang="en-US" sz="1400" i="1" baseline="30000" dirty="0">
                <a:solidFill>
                  <a:srgbClr val="002C61"/>
                </a:solidFill>
              </a:rPr>
              <a:t>2</a:t>
            </a:r>
            <a:r>
              <a:rPr lang="en-GB" sz="1400" i="1" dirty="0">
                <a:solidFill>
                  <a:srgbClr val="002C61"/>
                </a:solidFill>
                <a:latin typeface="+mj-lt"/>
              </a:rPr>
              <a:t>Central Laser Facility, STFC Rutherford Appleton Laboratory</a:t>
            </a:r>
          </a:p>
          <a:p>
            <a:pPr algn="just"/>
            <a:r>
              <a:rPr lang="en-GB" sz="1400" i="1" baseline="30000" dirty="0">
                <a:solidFill>
                  <a:srgbClr val="002C61"/>
                </a:solidFill>
                <a:latin typeface="+mj-lt"/>
              </a:rPr>
              <a:t>3</a:t>
            </a:r>
            <a:r>
              <a:rPr lang="en-GB" sz="1400" i="1" dirty="0">
                <a:solidFill>
                  <a:srgbClr val="002C61"/>
                </a:solidFill>
                <a:latin typeface="+mj-lt"/>
              </a:rPr>
              <a:t>Scientific Computing Department, STFC Daresbury Laboratory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B9DD7-5940-8E28-6508-8C0C13639AA5}"/>
              </a:ext>
            </a:extLst>
          </p:cNvPr>
          <p:cNvSpPr txBox="1"/>
          <p:nvPr/>
        </p:nvSpPr>
        <p:spPr>
          <a:xfrm>
            <a:off x="7593312" y="5241453"/>
            <a:ext cx="3710016" cy="10156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This work was supported by the UK Science and Technology Facilities Council (STFC UK) [grant numbers ST/P002048/1, ST/R505006/1, ST/S505833/1, ST/V001655/1]; the Engineering and Physical Sciences Research Council [EP/R513295/1, EP/V006797/1]. This material is based upon work supported by the Air Force Office of Scientific Research under award number FA9550-18-1-7005.</a:t>
            </a:r>
          </a:p>
        </p:txBody>
      </p:sp>
    </p:spTree>
    <p:extLst>
      <p:ext uri="{BB962C8B-B14F-4D97-AF65-F5344CB8AC3E}">
        <p14:creationId xmlns:p14="http://schemas.microsoft.com/office/powerpoint/2010/main" val="3608558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287653C-56C5-137C-4BD3-F09B3430930C}"/>
              </a:ext>
            </a:extLst>
          </p:cNvPr>
          <p:cNvGrpSpPr/>
          <p:nvPr/>
        </p:nvGrpSpPr>
        <p:grpSpPr>
          <a:xfrm>
            <a:off x="154030" y="770051"/>
            <a:ext cx="11371220" cy="5592649"/>
            <a:chOff x="154030" y="770051"/>
            <a:chExt cx="11371220" cy="5592649"/>
          </a:xfrm>
        </p:grpSpPr>
        <p:pic>
          <p:nvPicPr>
            <p:cNvPr id="7" name="Picture 6" descr="A diagram of a machine&#10;&#10;Description automatically generated">
              <a:extLst>
                <a:ext uri="{FF2B5EF4-FFF2-40B4-BE49-F238E27FC236}">
                  <a16:creationId xmlns:a16="http://schemas.microsoft.com/office/drawing/2014/main" id="{567725E2-7558-FCDE-FBE3-1C1EA5899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890" t="19960" r="17300" b="19326"/>
            <a:stretch/>
          </p:blipFill>
          <p:spPr>
            <a:xfrm>
              <a:off x="154030" y="901699"/>
              <a:ext cx="11217189" cy="54610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AD8CB3-9DFE-6427-6241-5694FB257BDA}"/>
                </a:ext>
              </a:extLst>
            </p:cNvPr>
            <p:cNvSpPr txBox="1"/>
            <p:nvPr/>
          </p:nvSpPr>
          <p:spPr>
            <a:xfrm>
              <a:off x="5000520" y="3211837"/>
              <a:ext cx="83090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Axicon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470520-033B-34AA-E2B1-BB4249E4143D}"/>
                </a:ext>
              </a:extLst>
            </p:cNvPr>
            <p:cNvSpPr txBox="1"/>
            <p:nvPr/>
          </p:nvSpPr>
          <p:spPr>
            <a:xfrm>
              <a:off x="10072308" y="2095960"/>
              <a:ext cx="145294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Magnetic spectrometer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BDB1A-AF13-BF7B-844A-A89A98B0D64B}"/>
                </a:ext>
              </a:extLst>
            </p:cNvPr>
            <p:cNvSpPr txBox="1"/>
            <p:nvPr/>
          </p:nvSpPr>
          <p:spPr>
            <a:xfrm>
              <a:off x="7910737" y="770051"/>
              <a:ext cx="251777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Optical spectrometer + mode imager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B11AED-A3DC-ED12-A5E7-D99ED398BD3E}"/>
                </a:ext>
              </a:extLst>
            </p:cNvPr>
            <p:cNvSpPr txBox="1"/>
            <p:nvPr/>
          </p:nvSpPr>
          <p:spPr>
            <a:xfrm>
              <a:off x="10008808" y="1441365"/>
              <a:ext cx="40947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7030A0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e</a:t>
              </a:r>
              <a:r>
                <a:rPr lang="en-GB" baseline="30000" dirty="0">
                  <a:solidFill>
                    <a:srgbClr val="7030A0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-</a:t>
              </a:r>
              <a:endParaRPr lang="en-GB" dirty="0">
                <a:solidFill>
                  <a:srgbClr val="7030A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DD413068-ADA6-4B3B-D83D-86059B552AD7}"/>
                </a:ext>
              </a:extLst>
            </p:cNvPr>
            <p:cNvSpPr/>
            <p:nvPr/>
          </p:nvSpPr>
          <p:spPr>
            <a:xfrm rot="7745474">
              <a:off x="5468803" y="2708434"/>
              <a:ext cx="268302" cy="285326"/>
            </a:xfrm>
            <a:prstGeom prst="upArrow">
              <a:avLst>
                <a:gd name="adj1" fmla="val 34055"/>
                <a:gd name="adj2" fmla="val 63546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B941E102-FD0F-F2DA-7ED1-80C29E09ED9C}"/>
                </a:ext>
              </a:extLst>
            </p:cNvPr>
            <p:cNvSpPr/>
            <p:nvPr/>
          </p:nvSpPr>
          <p:spPr>
            <a:xfrm rot="4200000">
              <a:off x="10526434" y="1657028"/>
              <a:ext cx="268302" cy="285326"/>
            </a:xfrm>
            <a:prstGeom prst="upArrow">
              <a:avLst>
                <a:gd name="adj1" fmla="val 34055"/>
                <a:gd name="adj2" fmla="val 63546"/>
              </a:avLst>
            </a:prstGeom>
            <a:solidFill>
              <a:schemeClr val="bg1"/>
            </a:solidFill>
            <a:ln w="38100">
              <a:solidFill>
                <a:srgbClr val="FAB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08F1684B-8A44-6308-198D-A92C6D6239B7}"/>
                </a:ext>
              </a:extLst>
            </p:cNvPr>
            <p:cNvSpPr/>
            <p:nvPr/>
          </p:nvSpPr>
          <p:spPr>
            <a:xfrm rot="18754317">
              <a:off x="10022283" y="1132254"/>
              <a:ext cx="268302" cy="285326"/>
            </a:xfrm>
            <a:prstGeom prst="upArrow">
              <a:avLst>
                <a:gd name="adj1" fmla="val 34055"/>
                <a:gd name="adj2" fmla="val 63546"/>
              </a:avLst>
            </a:prstGeom>
            <a:solidFill>
              <a:schemeClr val="bg1"/>
            </a:solidFill>
            <a:ln w="38100">
              <a:solidFill>
                <a:srgbClr val="FAB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8675834C-1F48-E5E8-2E36-740BBB2EE64B}"/>
                </a:ext>
              </a:extLst>
            </p:cNvPr>
            <p:cNvSpPr/>
            <p:nvPr/>
          </p:nvSpPr>
          <p:spPr>
            <a:xfrm rot="3969610">
              <a:off x="1855915" y="4988266"/>
              <a:ext cx="268303" cy="285326"/>
            </a:xfrm>
            <a:prstGeom prst="upArrow">
              <a:avLst>
                <a:gd name="adj1" fmla="val 34055"/>
                <a:gd name="adj2" fmla="val 63546"/>
              </a:avLst>
            </a:prstGeom>
            <a:solidFill>
              <a:schemeClr val="bg1"/>
            </a:solidFill>
            <a:ln w="38100">
              <a:solidFill>
                <a:srgbClr val="FAB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E44FC493-8C9D-E49A-8B10-2AEFD4E93B6B}"/>
                </a:ext>
              </a:extLst>
            </p:cNvPr>
            <p:cNvCxnSpPr>
              <a:cxnSpLocks/>
            </p:cNvCxnSpPr>
            <p:nvPr/>
          </p:nvCxnSpPr>
          <p:spPr>
            <a:xfrm>
              <a:off x="9883019" y="2257233"/>
              <a:ext cx="409473" cy="116802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BE2739-8250-6C11-828C-88F10B04E08C}"/>
                </a:ext>
              </a:extLst>
            </p:cNvPr>
            <p:cNvSpPr txBox="1"/>
            <p:nvPr/>
          </p:nvSpPr>
          <p:spPr>
            <a:xfrm>
              <a:off x="2161824" y="5747147"/>
              <a:ext cx="16618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f/20 off-axis parabola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DAF9AB-4027-74AA-30CB-F55AD8D5C75A}"/>
                </a:ext>
              </a:extLst>
            </p:cNvPr>
            <p:cNvSpPr txBox="1"/>
            <p:nvPr/>
          </p:nvSpPr>
          <p:spPr>
            <a:xfrm>
              <a:off x="6619205" y="2339047"/>
              <a:ext cx="12137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Astigmatic lens</a:t>
              </a:r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6D0A8A24-CD8E-EC61-D5D5-3329C184BE62}"/>
                </a:ext>
              </a:extLst>
            </p:cNvPr>
            <p:cNvSpPr/>
            <p:nvPr/>
          </p:nvSpPr>
          <p:spPr>
            <a:xfrm rot="7745474">
              <a:off x="6363133" y="2476790"/>
              <a:ext cx="268302" cy="285326"/>
            </a:xfrm>
            <a:prstGeom prst="upArrow">
              <a:avLst>
                <a:gd name="adj1" fmla="val 34055"/>
                <a:gd name="adj2" fmla="val 63546"/>
              </a:avLst>
            </a:prstGeom>
            <a:solidFill>
              <a:schemeClr val="bg1"/>
            </a:solidFill>
            <a:ln w="38100">
              <a:solidFill>
                <a:srgbClr val="716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548B7112-941A-1EEC-3997-DC758A15517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517116" y="3176823"/>
              <a:ext cx="328154" cy="96322"/>
            </a:xfrm>
            <a:prstGeom prst="curvedConnector2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B4574-AE27-D7A9-8651-2FFCA4818A4E}"/>
                </a:ext>
              </a:extLst>
            </p:cNvPr>
            <p:cNvSpPr txBox="1"/>
            <p:nvPr/>
          </p:nvSpPr>
          <p:spPr>
            <a:xfrm>
              <a:off x="6365023" y="3754597"/>
              <a:ext cx="1545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98% H</a:t>
              </a:r>
              <a:r>
                <a:rPr lang="en-GB" sz="1600" b="1" baseline="-250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2</a:t>
              </a:r>
              <a:r>
                <a:rPr lang="en-GB" sz="16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, 1% </a:t>
              </a:r>
              <a:r>
                <a:rPr lang="en-GB" sz="1600" b="1" dirty="0" err="1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Ar</a:t>
              </a:r>
              <a:endParaRPr lang="en-GB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5FDB98-6030-7266-F7FC-0B8F1C7426B5}"/>
                </a:ext>
              </a:extLst>
            </p:cNvPr>
            <p:cNvSpPr txBox="1"/>
            <p:nvPr/>
          </p:nvSpPr>
          <p:spPr>
            <a:xfrm>
              <a:off x="6666979" y="3510540"/>
              <a:ext cx="11234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40 mm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00466CD-E3CB-B3F5-AEF6-A8A680D0130F}"/>
                </a:ext>
              </a:extLst>
            </p:cNvPr>
            <p:cNvSpPr txBox="1"/>
            <p:nvPr/>
          </p:nvSpPr>
          <p:spPr>
            <a:xfrm>
              <a:off x="7647303" y="3048876"/>
              <a:ext cx="12137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Slit nozzle gas jet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0483E2-E488-EE0F-A2DC-6AA3BA90CAAB}"/>
                </a:ext>
              </a:extLst>
            </p:cNvPr>
            <p:cNvSpPr/>
            <p:nvPr/>
          </p:nvSpPr>
          <p:spPr>
            <a:xfrm rot="20360083">
              <a:off x="727578" y="4241383"/>
              <a:ext cx="3160410" cy="554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9B9539-A22C-7CF1-4BC8-030C4B6838EF}"/>
                </a:ext>
              </a:extLst>
            </p:cNvPr>
            <p:cNvSpPr/>
            <p:nvPr/>
          </p:nvSpPr>
          <p:spPr>
            <a:xfrm rot="512522">
              <a:off x="920006" y="5004557"/>
              <a:ext cx="450312" cy="409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FC6C775-CFDE-E75B-BCD5-A80D9578039B}"/>
              </a:ext>
            </a:extLst>
          </p:cNvPr>
          <p:cNvSpPr txBox="1"/>
          <p:nvPr/>
        </p:nvSpPr>
        <p:spPr>
          <a:xfrm>
            <a:off x="390930" y="1274917"/>
            <a:ext cx="60742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recently, we performed another Gemini experiment with an additional </a:t>
            </a:r>
            <a:r>
              <a:rPr lang="en-US" b="1" dirty="0"/>
              <a:t>transverse channel-forming ‘injector’ pulse</a:t>
            </a:r>
          </a:p>
          <a:p>
            <a:pPr marL="717850" lvl="1" indent="-285750">
              <a:buFont typeface="Arial" panose="020B0604020202020204" pitchFamily="34" charset="0"/>
              <a:buChar char="•"/>
            </a:pPr>
            <a:r>
              <a:rPr lang="en-US" dirty="0"/>
              <a:t>Astigmatic focus used to form plasma sheet</a:t>
            </a:r>
          </a:p>
          <a:p>
            <a:pPr marL="717850" lvl="1" indent="-285750">
              <a:buFont typeface="Arial" panose="020B0604020202020204" pitchFamily="34" charset="0"/>
              <a:buChar char="•"/>
            </a:pPr>
            <a:r>
              <a:rPr lang="en-US" dirty="0"/>
              <a:t>This sheet expands to create two sharp density ramps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0C7F81-B99A-0DD1-09F3-39FA0B1EF36B}"/>
              </a:ext>
            </a:extLst>
          </p:cNvPr>
          <p:cNvSpPr txBox="1"/>
          <p:nvPr/>
        </p:nvSpPr>
        <p:spPr>
          <a:xfrm>
            <a:off x="406910" y="795703"/>
            <a:ext cx="515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Alternative: Transverse Injector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896E8F-3666-AB4C-676A-1E8193287AB5}"/>
              </a:ext>
            </a:extLst>
          </p:cNvPr>
          <p:cNvGrpSpPr/>
          <p:nvPr/>
        </p:nvGrpSpPr>
        <p:grpSpPr>
          <a:xfrm>
            <a:off x="7910736" y="3654903"/>
            <a:ext cx="3340963" cy="2813793"/>
            <a:chOff x="7602339" y="3339443"/>
            <a:chExt cx="3683997" cy="2946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A89DE6-9B72-B390-5638-29BA45247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4"/>
            <a:stretch/>
          </p:blipFill>
          <p:spPr>
            <a:xfrm>
              <a:off x="7602339" y="3339443"/>
              <a:ext cx="3683997" cy="29464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4FC805-DA32-BC55-C9A4-33D35727AB32}"/>
                </a:ext>
              </a:extLst>
            </p:cNvPr>
            <p:cNvSpPr/>
            <p:nvPr/>
          </p:nvSpPr>
          <p:spPr>
            <a:xfrm>
              <a:off x="8672286" y="3428281"/>
              <a:ext cx="863600" cy="273286"/>
            </a:xfrm>
            <a:prstGeom prst="rect">
              <a:avLst/>
            </a:prstGeom>
            <a:solidFill>
              <a:srgbClr val="8F20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483325-194E-948C-CAB5-5C8128F36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237" b="13143"/>
            <a:stretch/>
          </p:blipFill>
          <p:spPr>
            <a:xfrm rot="5400000">
              <a:off x="8525702" y="3734736"/>
              <a:ext cx="1098255" cy="406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8E0597-C3E0-A4B5-7A5E-CAD3645D08D8}"/>
                </a:ext>
              </a:extLst>
            </p:cNvPr>
            <p:cNvSpPr/>
            <p:nvPr/>
          </p:nvSpPr>
          <p:spPr>
            <a:xfrm rot="5400000">
              <a:off x="8667147" y="3975237"/>
              <a:ext cx="817024" cy="195409"/>
            </a:xfrm>
            <a:prstGeom prst="rect">
              <a:avLst/>
            </a:prstGeom>
            <a:solidFill>
              <a:srgbClr val="3A1243"/>
            </a:solidFill>
            <a:ln>
              <a:solidFill>
                <a:srgbClr val="3A124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20892C-8E92-DE62-363D-3DC1E616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8590" y="4591859"/>
              <a:ext cx="317683" cy="12661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CCBB74-5531-6904-9864-206ABEF42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" r="50310"/>
            <a:stretch/>
          </p:blipFill>
          <p:spPr>
            <a:xfrm flipH="1">
              <a:off x="9124558" y="4591859"/>
              <a:ext cx="157851" cy="126619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D1A27A-3631-E0F7-FA69-FFA378D2894B}"/>
                </a:ext>
              </a:extLst>
            </p:cNvPr>
            <p:cNvSpPr/>
            <p:nvPr/>
          </p:nvSpPr>
          <p:spPr>
            <a:xfrm>
              <a:off x="9412357" y="4591859"/>
              <a:ext cx="1689652" cy="1063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FA5941-7FA3-B835-EA2B-C9AE86D2384B}"/>
                </a:ext>
              </a:extLst>
            </p:cNvPr>
            <p:cNvSpPr/>
            <p:nvPr/>
          </p:nvSpPr>
          <p:spPr>
            <a:xfrm>
              <a:off x="8994610" y="4613102"/>
              <a:ext cx="191462" cy="90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BF432E-A0DF-7F5C-7922-A9459CB5DD37}"/>
                </a:ext>
              </a:extLst>
            </p:cNvPr>
            <p:cNvSpPr/>
            <p:nvPr/>
          </p:nvSpPr>
          <p:spPr>
            <a:xfrm>
              <a:off x="10292491" y="4288601"/>
              <a:ext cx="827707" cy="183337"/>
            </a:xfrm>
            <a:prstGeom prst="rect">
              <a:avLst/>
            </a:prstGeom>
            <a:solidFill>
              <a:srgbClr val="8F20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52A58B-FCF4-2C18-BA96-E295BCE8A7CB}"/>
                </a:ext>
              </a:extLst>
            </p:cNvPr>
            <p:cNvSpPr txBox="1"/>
            <p:nvPr/>
          </p:nvSpPr>
          <p:spPr>
            <a:xfrm>
              <a:off x="9463506" y="4725909"/>
              <a:ext cx="1656692" cy="96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Edited schematic </a:t>
              </a:r>
              <a:r>
                <a:rPr lang="en-GB" sz="18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not</a:t>
              </a:r>
              <a:r>
                <a:rPr lang="en-GB" sz="1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 simulation 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5384CDD-FED7-D154-899F-2C1F79F61717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19B88C-A8E9-A1D2-B85D-C899DC7164E6}"/>
              </a:ext>
            </a:extLst>
          </p:cNvPr>
          <p:cNvSpPr txBox="1"/>
          <p:nvPr/>
        </p:nvSpPr>
        <p:spPr>
          <a:xfrm>
            <a:off x="141912" y="2541916"/>
            <a:ext cx="48202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wanted to investigate whether it was possible to combine this ‘optical-shock’ technique</a:t>
            </a:r>
            <a:r>
              <a:rPr lang="en-US" baseline="30000" dirty="0"/>
              <a:t>1</a:t>
            </a:r>
            <a:r>
              <a:rPr lang="en-US" dirty="0"/>
              <a:t> (related to the plasma torch idea</a:t>
            </a:r>
            <a:r>
              <a:rPr lang="en-US" baseline="30000" dirty="0"/>
              <a:t>2-3</a:t>
            </a:r>
            <a:r>
              <a:rPr lang="en-US" dirty="0"/>
              <a:t>) with a longitudinal guiding channel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361216-FCCC-D9A7-B32D-765265A56CFE}"/>
              </a:ext>
            </a:extLst>
          </p:cNvPr>
          <p:cNvSpPr txBox="1"/>
          <p:nvPr/>
        </p:nvSpPr>
        <p:spPr>
          <a:xfrm>
            <a:off x="35216" y="3730741"/>
            <a:ext cx="3788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[1] K. v. </a:t>
            </a:r>
            <a:r>
              <a:rPr lang="en-US" sz="1200" dirty="0" err="1"/>
              <a:t>Grafenstein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Scientific Reports </a:t>
            </a:r>
            <a:r>
              <a:rPr lang="en-US" sz="1200" b="1" dirty="0"/>
              <a:t>13</a:t>
            </a:r>
            <a:r>
              <a:rPr lang="en-US" sz="1200" dirty="0"/>
              <a:t> (2023)</a:t>
            </a:r>
          </a:p>
          <a:p>
            <a:pPr algn="ctr"/>
            <a:r>
              <a:rPr lang="en-US" sz="1200" dirty="0"/>
              <a:t>[2] G. Wittig</a:t>
            </a:r>
            <a:r>
              <a:rPr lang="en-US" sz="1200" i="1" dirty="0"/>
              <a:t> et al., </a:t>
            </a:r>
            <a:r>
              <a:rPr lang="en-US" sz="1200" dirty="0"/>
              <a:t>PRAB </a:t>
            </a:r>
            <a:r>
              <a:rPr lang="en-US" sz="1200" b="1" dirty="0"/>
              <a:t>18 </a:t>
            </a:r>
            <a:r>
              <a:rPr lang="en-US" sz="1200" dirty="0"/>
              <a:t>(2015) </a:t>
            </a:r>
          </a:p>
          <a:p>
            <a:pPr algn="ctr"/>
            <a:r>
              <a:rPr lang="en-US" sz="1200" dirty="0"/>
              <a:t>[3] D. Ullmann</a:t>
            </a:r>
            <a:r>
              <a:rPr lang="en-US" sz="1200" i="1" dirty="0"/>
              <a:t> et al., </a:t>
            </a:r>
            <a:r>
              <a:rPr lang="en-US" sz="1200" dirty="0"/>
              <a:t>Physical Review Research </a:t>
            </a:r>
            <a:r>
              <a:rPr lang="en-US" sz="1200" b="1" dirty="0"/>
              <a:t>3</a:t>
            </a:r>
            <a:r>
              <a:rPr lang="en-US" sz="1200" dirty="0"/>
              <a:t> (2021)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868671-1A3B-DEC3-EF90-B4CC59CD5034}"/>
              </a:ext>
            </a:extLst>
          </p:cNvPr>
          <p:cNvSpPr txBox="1"/>
          <p:nvPr/>
        </p:nvSpPr>
        <p:spPr>
          <a:xfrm rot="1490479">
            <a:off x="-335486" y="2187101"/>
            <a:ext cx="1203335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7F7F7F">
                    <a:alpha val="20000"/>
                  </a:srgbClr>
                </a:solidFill>
              </a:rPr>
              <a:t>PRELIMINARY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8E27E-367B-1F07-EEDB-6E223CC649E5}"/>
              </a:ext>
            </a:extLst>
          </p:cNvPr>
          <p:cNvSpPr txBox="1"/>
          <p:nvPr/>
        </p:nvSpPr>
        <p:spPr>
          <a:xfrm>
            <a:off x="4459038" y="4267181"/>
            <a:ext cx="2845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analysis is ongoing but here we present some preliminary findings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EBD9E8-5528-2E73-7080-BA84DF35520E}"/>
              </a:ext>
            </a:extLst>
          </p:cNvPr>
          <p:cNvGrpSpPr/>
          <p:nvPr/>
        </p:nvGrpSpPr>
        <p:grpSpPr>
          <a:xfrm>
            <a:off x="6468053" y="1409683"/>
            <a:ext cx="2348530" cy="739156"/>
            <a:chOff x="3835746" y="5685345"/>
            <a:chExt cx="2348530" cy="7391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013796-2409-8604-6E90-ED735CB57EE4}"/>
                </a:ext>
              </a:extLst>
            </p:cNvPr>
            <p:cNvSpPr txBox="1"/>
            <p:nvPr/>
          </p:nvSpPr>
          <p:spPr>
            <a:xfrm>
              <a:off x="3835746" y="5685345"/>
              <a:ext cx="2348530" cy="739156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88572"/>
                        <a:gd name="connsiteY0" fmla="*/ 247661 h 1485939"/>
                        <a:gd name="connsiteX1" fmla="*/ 247661 w 3988572"/>
                        <a:gd name="connsiteY1" fmla="*/ 0 h 1485939"/>
                        <a:gd name="connsiteX2" fmla="*/ 3740911 w 3988572"/>
                        <a:gd name="connsiteY2" fmla="*/ 0 h 1485939"/>
                        <a:gd name="connsiteX3" fmla="*/ 3988572 w 3988572"/>
                        <a:gd name="connsiteY3" fmla="*/ 247661 h 1485939"/>
                        <a:gd name="connsiteX4" fmla="*/ 3988572 w 3988572"/>
                        <a:gd name="connsiteY4" fmla="*/ 1238278 h 1485939"/>
                        <a:gd name="connsiteX5" fmla="*/ 3740911 w 3988572"/>
                        <a:gd name="connsiteY5" fmla="*/ 1485939 h 1485939"/>
                        <a:gd name="connsiteX6" fmla="*/ 247661 w 3988572"/>
                        <a:gd name="connsiteY6" fmla="*/ 1485939 h 1485939"/>
                        <a:gd name="connsiteX7" fmla="*/ 0 w 3988572"/>
                        <a:gd name="connsiteY7" fmla="*/ 1238278 h 1485939"/>
                        <a:gd name="connsiteX8" fmla="*/ 0 w 3988572"/>
                        <a:gd name="connsiteY8" fmla="*/ 247661 h 1485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988572" h="1485939" extrusionOk="0">
                          <a:moveTo>
                            <a:pt x="0" y="247661"/>
                          </a:moveTo>
                          <a:cubicBezTo>
                            <a:pt x="-17218" y="100262"/>
                            <a:pt x="106810" y="1528"/>
                            <a:pt x="247661" y="0"/>
                          </a:cubicBezTo>
                          <a:cubicBezTo>
                            <a:pt x="1420185" y="132882"/>
                            <a:pt x="3038539" y="-84951"/>
                            <a:pt x="3740911" y="0"/>
                          </a:cubicBezTo>
                          <a:cubicBezTo>
                            <a:pt x="3858952" y="18298"/>
                            <a:pt x="3985722" y="126637"/>
                            <a:pt x="3988572" y="247661"/>
                          </a:cubicBezTo>
                          <a:cubicBezTo>
                            <a:pt x="3908267" y="423944"/>
                            <a:pt x="4065959" y="835636"/>
                            <a:pt x="3988572" y="1238278"/>
                          </a:cubicBezTo>
                          <a:cubicBezTo>
                            <a:pt x="4004511" y="1376948"/>
                            <a:pt x="3882377" y="1476293"/>
                            <a:pt x="3740911" y="1485939"/>
                          </a:cubicBezTo>
                          <a:cubicBezTo>
                            <a:pt x="2624539" y="1573578"/>
                            <a:pt x="1574610" y="1413260"/>
                            <a:pt x="247661" y="1485939"/>
                          </a:cubicBezTo>
                          <a:cubicBezTo>
                            <a:pt x="108097" y="1459380"/>
                            <a:pt x="-12297" y="1392146"/>
                            <a:pt x="0" y="1238278"/>
                          </a:cubicBezTo>
                          <a:cubicBezTo>
                            <a:pt x="-87366" y="827684"/>
                            <a:pt x="-31641" y="738252"/>
                            <a:pt x="0" y="24766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7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08BA80-9566-802D-8A6D-E817492868A5}"/>
                </a:ext>
              </a:extLst>
            </p:cNvPr>
            <p:cNvSpPr txBox="1"/>
            <p:nvPr/>
          </p:nvSpPr>
          <p:spPr>
            <a:xfrm>
              <a:off x="3837657" y="5732752"/>
              <a:ext cx="234661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 i="1" dirty="0"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Collaboration with LMU</a:t>
              </a:r>
            </a:p>
            <a:p>
              <a:pPr fontAlgn="base"/>
              <a:r>
                <a:rPr lang="en-US" dirty="0"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S </a:t>
              </a:r>
              <a:r>
                <a:rPr lang="en-US" dirty="0" err="1"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Karsch</a:t>
              </a:r>
              <a:r>
                <a:rPr lang="en-US" dirty="0"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 and J 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5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6CE726B-DACC-475C-5A14-31F30F6E3FF7}"/>
              </a:ext>
            </a:extLst>
          </p:cNvPr>
          <p:cNvSpPr txBox="1"/>
          <p:nvPr/>
        </p:nvSpPr>
        <p:spPr>
          <a:xfrm>
            <a:off x="28478" y="1044179"/>
            <a:ext cx="1744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Longitudinal channel only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7A9B2-195E-74E6-D74E-603B074F61F2}"/>
              </a:ext>
            </a:extLst>
          </p:cNvPr>
          <p:cNvSpPr txBox="1"/>
          <p:nvPr/>
        </p:nvSpPr>
        <p:spPr>
          <a:xfrm>
            <a:off x="28478" y="3014339"/>
            <a:ext cx="1744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Transverse channel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031CB-2573-2F0A-D0E7-BAC808583B1E}"/>
              </a:ext>
            </a:extLst>
          </p:cNvPr>
          <p:cNvSpPr txBox="1"/>
          <p:nvPr/>
        </p:nvSpPr>
        <p:spPr>
          <a:xfrm>
            <a:off x="28478" y="4984499"/>
            <a:ext cx="174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Both channels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29C4E-A4F2-D937-3380-3439E8ABBA43}"/>
              </a:ext>
            </a:extLst>
          </p:cNvPr>
          <p:cNvSpPr txBox="1"/>
          <p:nvPr/>
        </p:nvSpPr>
        <p:spPr>
          <a:xfrm>
            <a:off x="8939991" y="4443349"/>
            <a:ext cx="24479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Longitudinal guiding structure means we </a:t>
            </a:r>
            <a:r>
              <a:rPr lang="en-US" b="1" dirty="0"/>
              <a:t>can accelerate to higher peak energies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0872C-C44D-B020-6ADA-7368C0C59E3F}"/>
              </a:ext>
            </a:extLst>
          </p:cNvPr>
          <p:cNvSpPr txBox="1"/>
          <p:nvPr/>
        </p:nvSpPr>
        <p:spPr>
          <a:xfrm>
            <a:off x="1853182" y="5895139"/>
            <a:ext cx="7361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Transverse HOFI channel can be used to inject higher charge bunches and still allows the laser to propagate and guide / drive a wake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3C4A6-61DF-9850-9C34-2909010C2650}"/>
              </a:ext>
            </a:extLst>
          </p:cNvPr>
          <p:cNvSpPr txBox="1"/>
          <p:nvPr/>
        </p:nvSpPr>
        <p:spPr>
          <a:xfrm>
            <a:off x="9082161" y="2513231"/>
            <a:ext cx="2163586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reliably inject </a:t>
            </a:r>
            <a:r>
              <a:rPr lang="en-US" b="1" dirty="0"/>
              <a:t>tens of </a:t>
            </a:r>
            <a:r>
              <a:rPr lang="en-US" b="1" dirty="0" err="1"/>
              <a:t>pC</a:t>
            </a:r>
            <a:endParaRPr lang="en-US" b="1" dirty="0"/>
          </a:p>
          <a:p>
            <a:pPr algn="ctr"/>
            <a:endParaRPr lang="en-US" sz="1050" b="1" dirty="0"/>
          </a:p>
          <a:p>
            <a:pPr algn="ctr"/>
            <a:r>
              <a:rPr lang="en-US" b="1" dirty="0"/>
              <a:t>No guiding and lower energy gain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C3847-C208-8F00-1730-7651B2F1DC07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99B6AA8-B65B-3BB9-65F7-630CCBDC3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25" b="30432"/>
          <a:stretch/>
        </p:blipFill>
        <p:spPr>
          <a:xfrm>
            <a:off x="1807322" y="741525"/>
            <a:ext cx="4715905" cy="181471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2F3519F-8C10-EBF0-1A39-B5D2B1AAA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25" b="32316"/>
          <a:stretch/>
        </p:blipFill>
        <p:spPr>
          <a:xfrm>
            <a:off x="1807322" y="2468574"/>
            <a:ext cx="4715905" cy="1774666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5B691ED-9D88-7B8E-604B-CDF622CD2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325" b="32316"/>
          <a:stretch/>
        </p:blipFill>
        <p:spPr>
          <a:xfrm>
            <a:off x="1807322" y="4155579"/>
            <a:ext cx="4715905" cy="1774666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275E680-4DFB-E9EE-68B9-DCB54E370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13" b="-517"/>
          <a:stretch/>
        </p:blipFill>
        <p:spPr>
          <a:xfrm>
            <a:off x="6650820" y="741525"/>
            <a:ext cx="2016549" cy="1814710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FE1F0D82-90B9-566F-6AC8-13D890365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62" t="4236"/>
          <a:stretch/>
        </p:blipFill>
        <p:spPr>
          <a:xfrm>
            <a:off x="6647272" y="2451021"/>
            <a:ext cx="2023645" cy="1774666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12FB0B41-797E-4664-C707-EFE01306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75" t="4285"/>
          <a:stretch/>
        </p:blipFill>
        <p:spPr>
          <a:xfrm>
            <a:off x="6636639" y="4156486"/>
            <a:ext cx="2044910" cy="17737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3E4142-9449-8E9F-A195-9F3FDB6798D9}"/>
              </a:ext>
            </a:extLst>
          </p:cNvPr>
          <p:cNvSpPr txBox="1"/>
          <p:nvPr/>
        </p:nvSpPr>
        <p:spPr>
          <a:xfrm>
            <a:off x="9082161" y="1136512"/>
            <a:ext cx="21635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Guiding of laser but </a:t>
            </a:r>
            <a:r>
              <a:rPr lang="en-US" b="1" dirty="0"/>
              <a:t>no charge injected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868671-1A3B-DEC3-EF90-B4CC59CD5034}"/>
              </a:ext>
            </a:extLst>
          </p:cNvPr>
          <p:cNvSpPr txBox="1"/>
          <p:nvPr/>
        </p:nvSpPr>
        <p:spPr>
          <a:xfrm rot="1490479">
            <a:off x="-335486" y="2187101"/>
            <a:ext cx="1203335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7F7F7F">
                    <a:alpha val="20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976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  <p:bldP spid="6" grpId="0"/>
      <p:bldP spid="21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A9377F-96BC-5084-B2CC-91DB69690F55}"/>
              </a:ext>
            </a:extLst>
          </p:cNvPr>
          <p:cNvSpPr txBox="1"/>
          <p:nvPr/>
        </p:nvSpPr>
        <p:spPr>
          <a:xfrm>
            <a:off x="232108" y="749894"/>
            <a:ext cx="648539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Outlook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Demonstrated a </a:t>
            </a:r>
            <a:r>
              <a:rPr lang="en-US" b="1" dirty="0"/>
              <a:t>simple scheme to generate high-quality electron bunches in low-density plasma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PIC simulations: </a:t>
            </a:r>
          </a:p>
          <a:p>
            <a:endParaRPr lang="en-US" sz="1050" dirty="0"/>
          </a:p>
          <a:p>
            <a:pPr marL="717850" lvl="1" indent="-285750">
              <a:buFont typeface="Arial" panose="020B0604020202020204" pitchFamily="34" charset="0"/>
              <a:buChar char="•"/>
            </a:pPr>
            <a:r>
              <a:rPr lang="en-US" dirty="0"/>
              <a:t>Agree with experimental results</a:t>
            </a:r>
          </a:p>
          <a:p>
            <a:pPr marL="717850" lvl="1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717850" lvl="1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Electron energy was limited by the target length (110 mm), not by dephasing</a:t>
            </a:r>
          </a:p>
          <a:p>
            <a:endParaRPr lang="en-US" sz="1050" dirty="0"/>
          </a:p>
          <a:p>
            <a:pPr marL="717850" lvl="1" indent="-285750">
              <a:buFont typeface="Arial" panose="020B0604020202020204" pitchFamily="34" charset="0"/>
              <a:buChar char="•"/>
            </a:pPr>
            <a:r>
              <a:rPr lang="en-US" b="1" dirty="0"/>
              <a:t>4 GeV, sub-percent-level energy spread </a:t>
            </a:r>
            <a:r>
              <a:rPr lang="en-US" dirty="0"/>
              <a:t>observed in simulation after 400 mm propagation for experimentally measured laser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indications that using a transverse channel can increase amount of charge injected, without obstructing laser propagation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A206E-CA73-CF0B-F2B7-32190EBC9BB1}"/>
              </a:ext>
            </a:extLst>
          </p:cNvPr>
          <p:cNvSpPr txBox="1"/>
          <p:nvPr/>
        </p:nvSpPr>
        <p:spPr>
          <a:xfrm>
            <a:off x="232108" y="5109114"/>
            <a:ext cx="6485396" cy="1015663"/>
          </a:xfrm>
          <a:prstGeom prst="rect">
            <a:avLst/>
          </a:prstGeom>
          <a:noFill/>
          <a:ln w="28575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Route to few-GeV, low energy spread bunches with 100 TW laser system — potentially ideal for current and future LWFA-FEL 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3E6E3-FFFB-36B9-E5D7-705C1264C285}"/>
              </a:ext>
            </a:extLst>
          </p:cNvPr>
          <p:cNvSpPr txBox="1"/>
          <p:nvPr/>
        </p:nvSpPr>
        <p:spPr>
          <a:xfrm>
            <a:off x="11123175" y="6039385"/>
            <a:ext cx="40588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9D6D92-3FC6-1805-A3A2-26C2D613F4C2}"/>
              </a:ext>
            </a:extLst>
          </p:cNvPr>
          <p:cNvGrpSpPr/>
          <p:nvPr/>
        </p:nvGrpSpPr>
        <p:grpSpPr>
          <a:xfrm>
            <a:off x="6528034" y="772332"/>
            <a:ext cx="4671105" cy="1682411"/>
            <a:chOff x="5972167" y="773918"/>
            <a:chExt cx="5238962" cy="19412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C873DB-BBD1-5188-460D-E6011320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669" y="773918"/>
              <a:ext cx="5026460" cy="13475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FAD093-B0D4-6765-6279-B63BDD049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3998" y="2084214"/>
              <a:ext cx="5026461" cy="6309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DB1B6-F2F1-BCA3-EF9B-8E7D89E9B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167" y="884733"/>
              <a:ext cx="347833" cy="94411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B81E715-2C03-0E74-2E66-D8B38F4411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059" y="2403188"/>
            <a:ext cx="3507367" cy="42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5D88D3-2994-AFA2-B6E7-1310C6B705E8}"/>
              </a:ext>
            </a:extLst>
          </p:cNvPr>
          <p:cNvSpPr txBox="1"/>
          <p:nvPr/>
        </p:nvSpPr>
        <p:spPr>
          <a:xfrm>
            <a:off x="676552" y="1457637"/>
            <a:ext cx="10245448" cy="2188517"/>
          </a:xfrm>
          <a:prstGeom prst="roundRect">
            <a:avLst/>
          </a:prstGeom>
          <a:noFill/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88572"/>
                      <a:gd name="connsiteY0" fmla="*/ 247661 h 1485939"/>
                      <a:gd name="connsiteX1" fmla="*/ 247661 w 3988572"/>
                      <a:gd name="connsiteY1" fmla="*/ 0 h 1485939"/>
                      <a:gd name="connsiteX2" fmla="*/ 3740911 w 3988572"/>
                      <a:gd name="connsiteY2" fmla="*/ 0 h 1485939"/>
                      <a:gd name="connsiteX3" fmla="*/ 3988572 w 3988572"/>
                      <a:gd name="connsiteY3" fmla="*/ 247661 h 1485939"/>
                      <a:gd name="connsiteX4" fmla="*/ 3988572 w 3988572"/>
                      <a:gd name="connsiteY4" fmla="*/ 1238278 h 1485939"/>
                      <a:gd name="connsiteX5" fmla="*/ 3740911 w 3988572"/>
                      <a:gd name="connsiteY5" fmla="*/ 1485939 h 1485939"/>
                      <a:gd name="connsiteX6" fmla="*/ 247661 w 3988572"/>
                      <a:gd name="connsiteY6" fmla="*/ 1485939 h 1485939"/>
                      <a:gd name="connsiteX7" fmla="*/ 0 w 3988572"/>
                      <a:gd name="connsiteY7" fmla="*/ 1238278 h 1485939"/>
                      <a:gd name="connsiteX8" fmla="*/ 0 w 3988572"/>
                      <a:gd name="connsiteY8" fmla="*/ 247661 h 1485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88572" h="1485939" extrusionOk="0">
                        <a:moveTo>
                          <a:pt x="0" y="247661"/>
                        </a:moveTo>
                        <a:cubicBezTo>
                          <a:pt x="-17218" y="100262"/>
                          <a:pt x="106810" y="1528"/>
                          <a:pt x="247661" y="0"/>
                        </a:cubicBezTo>
                        <a:cubicBezTo>
                          <a:pt x="1420185" y="132882"/>
                          <a:pt x="3038539" y="-84951"/>
                          <a:pt x="3740911" y="0"/>
                        </a:cubicBezTo>
                        <a:cubicBezTo>
                          <a:pt x="3858952" y="18298"/>
                          <a:pt x="3985722" y="126637"/>
                          <a:pt x="3988572" y="247661"/>
                        </a:cubicBezTo>
                        <a:cubicBezTo>
                          <a:pt x="3908267" y="423944"/>
                          <a:pt x="4065959" y="835636"/>
                          <a:pt x="3988572" y="1238278"/>
                        </a:cubicBezTo>
                        <a:cubicBezTo>
                          <a:pt x="4004511" y="1376948"/>
                          <a:pt x="3882377" y="1476293"/>
                          <a:pt x="3740911" y="1485939"/>
                        </a:cubicBezTo>
                        <a:cubicBezTo>
                          <a:pt x="2624539" y="1573578"/>
                          <a:pt x="1574610" y="1413260"/>
                          <a:pt x="247661" y="1485939"/>
                        </a:cubicBezTo>
                        <a:cubicBezTo>
                          <a:pt x="108097" y="1459380"/>
                          <a:pt x="-12297" y="1392146"/>
                          <a:pt x="0" y="1238278"/>
                        </a:cubicBezTo>
                        <a:cubicBezTo>
                          <a:pt x="-87366" y="827684"/>
                          <a:pt x="-31641" y="738252"/>
                          <a:pt x="0" y="24766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GB" sz="7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2B992-0052-746C-AF5F-62EBD0EA468D}"/>
              </a:ext>
            </a:extLst>
          </p:cNvPr>
          <p:cNvSpPr txBox="1"/>
          <p:nvPr/>
        </p:nvSpPr>
        <p:spPr>
          <a:xfrm>
            <a:off x="638257" y="3919308"/>
            <a:ext cx="4937044" cy="2188517"/>
          </a:xfrm>
          <a:prstGeom prst="roundRect">
            <a:avLst/>
          </a:prstGeom>
          <a:noFill/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88572"/>
                      <a:gd name="connsiteY0" fmla="*/ 247661 h 1485939"/>
                      <a:gd name="connsiteX1" fmla="*/ 247661 w 3988572"/>
                      <a:gd name="connsiteY1" fmla="*/ 0 h 1485939"/>
                      <a:gd name="connsiteX2" fmla="*/ 3740911 w 3988572"/>
                      <a:gd name="connsiteY2" fmla="*/ 0 h 1485939"/>
                      <a:gd name="connsiteX3" fmla="*/ 3988572 w 3988572"/>
                      <a:gd name="connsiteY3" fmla="*/ 247661 h 1485939"/>
                      <a:gd name="connsiteX4" fmla="*/ 3988572 w 3988572"/>
                      <a:gd name="connsiteY4" fmla="*/ 1238278 h 1485939"/>
                      <a:gd name="connsiteX5" fmla="*/ 3740911 w 3988572"/>
                      <a:gd name="connsiteY5" fmla="*/ 1485939 h 1485939"/>
                      <a:gd name="connsiteX6" fmla="*/ 247661 w 3988572"/>
                      <a:gd name="connsiteY6" fmla="*/ 1485939 h 1485939"/>
                      <a:gd name="connsiteX7" fmla="*/ 0 w 3988572"/>
                      <a:gd name="connsiteY7" fmla="*/ 1238278 h 1485939"/>
                      <a:gd name="connsiteX8" fmla="*/ 0 w 3988572"/>
                      <a:gd name="connsiteY8" fmla="*/ 247661 h 1485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88572" h="1485939" extrusionOk="0">
                        <a:moveTo>
                          <a:pt x="0" y="247661"/>
                        </a:moveTo>
                        <a:cubicBezTo>
                          <a:pt x="-17218" y="100262"/>
                          <a:pt x="106810" y="1528"/>
                          <a:pt x="247661" y="0"/>
                        </a:cubicBezTo>
                        <a:cubicBezTo>
                          <a:pt x="1420185" y="132882"/>
                          <a:pt x="3038539" y="-84951"/>
                          <a:pt x="3740911" y="0"/>
                        </a:cubicBezTo>
                        <a:cubicBezTo>
                          <a:pt x="3858952" y="18298"/>
                          <a:pt x="3985722" y="126637"/>
                          <a:pt x="3988572" y="247661"/>
                        </a:cubicBezTo>
                        <a:cubicBezTo>
                          <a:pt x="3908267" y="423944"/>
                          <a:pt x="4065959" y="835636"/>
                          <a:pt x="3988572" y="1238278"/>
                        </a:cubicBezTo>
                        <a:cubicBezTo>
                          <a:pt x="4004511" y="1376948"/>
                          <a:pt x="3882377" y="1476293"/>
                          <a:pt x="3740911" y="1485939"/>
                        </a:cubicBezTo>
                        <a:cubicBezTo>
                          <a:pt x="2624539" y="1573578"/>
                          <a:pt x="1574610" y="1413260"/>
                          <a:pt x="247661" y="1485939"/>
                        </a:cubicBezTo>
                        <a:cubicBezTo>
                          <a:pt x="108097" y="1459380"/>
                          <a:pt x="-12297" y="1392146"/>
                          <a:pt x="0" y="1238278"/>
                        </a:cubicBezTo>
                        <a:cubicBezTo>
                          <a:pt x="-87366" y="827684"/>
                          <a:pt x="-31641" y="738252"/>
                          <a:pt x="0" y="24766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GB" sz="7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EA36C-485C-A164-810E-0B6947BB3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52" y="2459691"/>
            <a:ext cx="2677757" cy="892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E3FF23-93E6-FA71-2607-EDE59176F6EF}"/>
              </a:ext>
            </a:extLst>
          </p:cNvPr>
          <p:cNvSpPr txBox="1"/>
          <p:nvPr/>
        </p:nvSpPr>
        <p:spPr>
          <a:xfrm>
            <a:off x="125118" y="918604"/>
            <a:ext cx="1795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Contributors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75C896-80C9-B526-4225-25607BAC3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28" y="1273610"/>
            <a:ext cx="2124407" cy="1468875"/>
          </a:xfrm>
          <a:prstGeom prst="rect">
            <a:avLst/>
          </a:prstGeom>
        </p:spPr>
      </p:pic>
      <p:pic>
        <p:nvPicPr>
          <p:cNvPr id="12" name="Picture 2" descr="Central Laser Facility - Research Complex at Harwell">
            <a:extLst>
              <a:ext uri="{FF2B5EF4-FFF2-40B4-BE49-F238E27FC236}">
                <a16:creationId xmlns:a16="http://schemas.microsoft.com/office/drawing/2014/main" id="{3FC4E7E7-3368-7C4E-4194-E9A786F1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65" y="4839694"/>
            <a:ext cx="1045481" cy="102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8B704F-317C-418C-95CB-BF09590F0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44" y="5039590"/>
            <a:ext cx="2902689" cy="7443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272B4F-D196-4729-C270-1B776C6C457D}"/>
              </a:ext>
            </a:extLst>
          </p:cNvPr>
          <p:cNvSpPr/>
          <p:nvPr/>
        </p:nvSpPr>
        <p:spPr>
          <a:xfrm>
            <a:off x="932833" y="1623214"/>
            <a:ext cx="809020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SM Hooker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R Walczak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Experiment led by A </a:t>
            </a:r>
            <a:r>
              <a:rPr lang="en-US" dirty="0" err="1">
                <a:ea typeface="CMU Sans Serif Medium" panose="02000603000000000000" pitchFamily="2" charset="0"/>
                <a:cs typeface="CMU Sans Serif Medium" panose="02000603000000000000" pitchFamily="2" charset="0"/>
              </a:rPr>
              <a:t>Picksley</a:t>
            </a:r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 (BELLA)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Data analysis led by A </a:t>
            </a:r>
            <a:r>
              <a:rPr lang="en-US" dirty="0" err="1">
                <a:ea typeface="CMU Sans Serif Medium" panose="02000603000000000000" pitchFamily="2" charset="0"/>
                <a:cs typeface="CMU Sans Serif Medium" panose="02000603000000000000" pitchFamily="2" charset="0"/>
              </a:rPr>
              <a:t>Picksley</a:t>
            </a:r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 and J Chappell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E Archer</a:t>
            </a:r>
          </a:p>
          <a:p>
            <a:pPr fontAlgn="base"/>
            <a:endParaRPr lang="en-US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fontAlgn="base"/>
            <a:r>
              <a:rPr lang="en-US" b="1" i="1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John Adams Institute for Accelerator Science, University of Oxford</a:t>
            </a:r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947223-AD53-BD77-408E-A148989C48F5}"/>
              </a:ext>
            </a:extLst>
          </p:cNvPr>
          <p:cNvSpPr/>
          <p:nvPr/>
        </p:nvSpPr>
        <p:spPr>
          <a:xfrm>
            <a:off x="6239844" y="1674780"/>
            <a:ext cx="41995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J Cowley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L Feder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O Jakobsson 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A Ross</a:t>
            </a:r>
          </a:p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W Wang</a:t>
            </a:r>
          </a:p>
          <a:p>
            <a:pPr fontAlgn="base"/>
            <a:endParaRPr lang="en-US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742FAF-0917-A932-7325-4721225735E2}"/>
              </a:ext>
            </a:extLst>
          </p:cNvPr>
          <p:cNvSpPr/>
          <p:nvPr/>
        </p:nvSpPr>
        <p:spPr>
          <a:xfrm>
            <a:off x="932833" y="4088111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N Bourgeois</a:t>
            </a:r>
          </a:p>
          <a:p>
            <a:pPr fontAlgn="base"/>
            <a:endParaRPr lang="en-US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fontAlgn="base"/>
            <a:r>
              <a:rPr lang="en-US" b="1" i="1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Rutherford Appleton Laboratory</a:t>
            </a:r>
            <a:r>
              <a:rPr lang="en-US" dirty="0">
                <a:ea typeface="CMU Sans Serif Medium" panose="02000603000000000000" pitchFamily="2" charset="0"/>
                <a:cs typeface="CMU Sans Serif Medium" panose="02000603000000000000" pitchFamily="2" charset="0"/>
              </a:rPr>
              <a:t>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2EFEA8-4BCA-93B4-9479-31DC0CE0241C}"/>
              </a:ext>
            </a:extLst>
          </p:cNvPr>
          <p:cNvSpPr txBox="1"/>
          <p:nvPr/>
        </p:nvSpPr>
        <p:spPr>
          <a:xfrm>
            <a:off x="0" y="6140483"/>
            <a:ext cx="751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u="none" strike="noStrike" dirty="0">
                <a:solidFill>
                  <a:schemeClr val="tx1"/>
                </a:solidFill>
                <a:effectLst/>
              </a:rPr>
              <a:t>The authors would also like to acknowledge useful discussions with </a:t>
            </a:r>
            <a:r>
              <a:rPr lang="en-GB" sz="1400" i="1" u="none" strike="noStrike" dirty="0" err="1">
                <a:solidFill>
                  <a:schemeClr val="tx1"/>
                </a:solidFill>
                <a:effectLst/>
              </a:rPr>
              <a:t>Rémi</a:t>
            </a:r>
            <a:r>
              <a:rPr lang="en-GB" sz="1400" i="1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sz="1400" i="1" u="none" strike="noStrike" dirty="0" err="1">
                <a:solidFill>
                  <a:schemeClr val="tx1"/>
                </a:solidFill>
                <a:effectLst/>
              </a:rPr>
              <a:t>Lehe</a:t>
            </a:r>
            <a:r>
              <a:rPr lang="en-GB" sz="1400" i="1" u="none" strike="noStrike" dirty="0">
                <a:solidFill>
                  <a:schemeClr val="tx1"/>
                </a:solidFill>
                <a:effectLst/>
              </a:rPr>
              <a:t>. </a:t>
            </a: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251133-DC40-8180-6434-8BCEFD796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3" b="37697"/>
          <a:stretch/>
        </p:blipFill>
        <p:spPr bwMode="auto">
          <a:xfrm>
            <a:off x="6163989" y="5063585"/>
            <a:ext cx="3827942" cy="8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F0F0D4-385A-010C-26F2-06B78001905E}"/>
              </a:ext>
            </a:extLst>
          </p:cNvPr>
          <p:cNvSpPr txBox="1"/>
          <p:nvPr/>
        </p:nvSpPr>
        <p:spPr>
          <a:xfrm>
            <a:off x="5984957" y="3919308"/>
            <a:ext cx="4937044" cy="2188517"/>
          </a:xfrm>
          <a:prstGeom prst="roundRect">
            <a:avLst/>
          </a:prstGeom>
          <a:noFill/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88572"/>
                      <a:gd name="connsiteY0" fmla="*/ 247661 h 1485939"/>
                      <a:gd name="connsiteX1" fmla="*/ 247661 w 3988572"/>
                      <a:gd name="connsiteY1" fmla="*/ 0 h 1485939"/>
                      <a:gd name="connsiteX2" fmla="*/ 3740911 w 3988572"/>
                      <a:gd name="connsiteY2" fmla="*/ 0 h 1485939"/>
                      <a:gd name="connsiteX3" fmla="*/ 3988572 w 3988572"/>
                      <a:gd name="connsiteY3" fmla="*/ 247661 h 1485939"/>
                      <a:gd name="connsiteX4" fmla="*/ 3988572 w 3988572"/>
                      <a:gd name="connsiteY4" fmla="*/ 1238278 h 1485939"/>
                      <a:gd name="connsiteX5" fmla="*/ 3740911 w 3988572"/>
                      <a:gd name="connsiteY5" fmla="*/ 1485939 h 1485939"/>
                      <a:gd name="connsiteX6" fmla="*/ 247661 w 3988572"/>
                      <a:gd name="connsiteY6" fmla="*/ 1485939 h 1485939"/>
                      <a:gd name="connsiteX7" fmla="*/ 0 w 3988572"/>
                      <a:gd name="connsiteY7" fmla="*/ 1238278 h 1485939"/>
                      <a:gd name="connsiteX8" fmla="*/ 0 w 3988572"/>
                      <a:gd name="connsiteY8" fmla="*/ 247661 h 1485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88572" h="1485939" extrusionOk="0">
                        <a:moveTo>
                          <a:pt x="0" y="247661"/>
                        </a:moveTo>
                        <a:cubicBezTo>
                          <a:pt x="-17218" y="100262"/>
                          <a:pt x="106810" y="1528"/>
                          <a:pt x="247661" y="0"/>
                        </a:cubicBezTo>
                        <a:cubicBezTo>
                          <a:pt x="1420185" y="132882"/>
                          <a:pt x="3038539" y="-84951"/>
                          <a:pt x="3740911" y="0"/>
                        </a:cubicBezTo>
                        <a:cubicBezTo>
                          <a:pt x="3858952" y="18298"/>
                          <a:pt x="3985722" y="126637"/>
                          <a:pt x="3988572" y="247661"/>
                        </a:cubicBezTo>
                        <a:cubicBezTo>
                          <a:pt x="3908267" y="423944"/>
                          <a:pt x="4065959" y="835636"/>
                          <a:pt x="3988572" y="1238278"/>
                        </a:cubicBezTo>
                        <a:cubicBezTo>
                          <a:pt x="4004511" y="1376948"/>
                          <a:pt x="3882377" y="1476293"/>
                          <a:pt x="3740911" y="1485939"/>
                        </a:cubicBezTo>
                        <a:cubicBezTo>
                          <a:pt x="2624539" y="1573578"/>
                          <a:pt x="1574610" y="1413260"/>
                          <a:pt x="247661" y="1485939"/>
                        </a:cubicBezTo>
                        <a:cubicBezTo>
                          <a:pt x="108097" y="1459380"/>
                          <a:pt x="-12297" y="1392146"/>
                          <a:pt x="0" y="1238278"/>
                        </a:cubicBezTo>
                        <a:cubicBezTo>
                          <a:pt x="-87366" y="827684"/>
                          <a:pt x="-31641" y="738252"/>
                          <a:pt x="0" y="24766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GB" sz="7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9BF866-FE11-C47A-C709-1DA4A7BDDBE9}"/>
              </a:ext>
            </a:extLst>
          </p:cNvPr>
          <p:cNvSpPr/>
          <p:nvPr/>
        </p:nvSpPr>
        <p:spPr>
          <a:xfrm>
            <a:off x="6163990" y="3989800"/>
            <a:ext cx="38279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dirty="0"/>
              <a:t>DR Emerson</a:t>
            </a:r>
            <a:endParaRPr lang="en-GB" baseline="30000" dirty="0"/>
          </a:p>
          <a:p>
            <a:pPr fontAlgn="base"/>
            <a:r>
              <a:rPr lang="en-GB" dirty="0"/>
              <a:t>XJ Gu</a:t>
            </a:r>
            <a:endParaRPr lang="en-GB" baseline="30000" dirty="0"/>
          </a:p>
          <a:p>
            <a:pPr fontAlgn="base"/>
            <a:endParaRPr lang="en-US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fontAlgn="base"/>
            <a:r>
              <a:rPr lang="en-GB" b="1" i="1" dirty="0"/>
              <a:t>STFC Daresbury Laboratory</a:t>
            </a:r>
            <a:endParaRPr lang="en-US" b="1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7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7831BA-DB77-74F0-3ED2-103E86C77BBC}"/>
              </a:ext>
            </a:extLst>
          </p:cNvPr>
          <p:cNvSpPr txBox="1"/>
          <p:nvPr/>
        </p:nvSpPr>
        <p:spPr>
          <a:xfrm>
            <a:off x="197796" y="4181972"/>
            <a:ext cx="111296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kHz ready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700" dirty="0">
                <a:latin typeface="+mn-lt"/>
              </a:rPr>
              <a:t>since they are freestanding, hence immune </a:t>
            </a:r>
          </a:p>
          <a:p>
            <a:r>
              <a:rPr lang="en-GB" sz="1700" dirty="0">
                <a:latin typeface="+mn-lt"/>
              </a:rPr>
              <a:t>      to damage</a:t>
            </a:r>
            <a:r>
              <a:rPr lang="en-GB" sz="1700" baseline="30000" dirty="0">
                <a:latin typeface="+mn-lt"/>
              </a:rPr>
              <a:t>9</a:t>
            </a:r>
            <a:endParaRPr lang="en-GB" sz="1700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4C3BC-476A-8C08-0F07-A79A53543C5A}"/>
              </a:ext>
            </a:extLst>
          </p:cNvPr>
          <p:cNvGrpSpPr/>
          <p:nvPr/>
        </p:nvGrpSpPr>
        <p:grpSpPr>
          <a:xfrm>
            <a:off x="106801" y="1845526"/>
            <a:ext cx="8906720" cy="2325921"/>
            <a:chOff x="546494" y="3646630"/>
            <a:chExt cx="8927960" cy="2325921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34D9186F-1305-B41F-E444-83A7BDFD9DAE}"/>
                </a:ext>
              </a:extLst>
            </p:cNvPr>
            <p:cNvSpPr/>
            <p:nvPr/>
          </p:nvSpPr>
          <p:spPr>
            <a:xfrm>
              <a:off x="1985619" y="3915239"/>
              <a:ext cx="297941" cy="1713714"/>
            </a:xfrm>
            <a:prstGeom prst="homePlate">
              <a:avLst/>
            </a:prstGeom>
            <a:gradFill flip="none" rotWithShape="1">
              <a:gsLst>
                <a:gs pos="3000">
                  <a:schemeClr val="accent5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5A364D-835F-DCC4-4118-26A3CD48749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41" y="5321364"/>
              <a:ext cx="135818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596435-3841-73D4-B0B2-C92589947206}"/>
                </a:ext>
              </a:extLst>
            </p:cNvPr>
            <p:cNvCxnSpPr>
              <a:cxnSpLocks/>
            </p:cNvCxnSpPr>
            <p:nvPr/>
          </p:nvCxnSpPr>
          <p:spPr>
            <a:xfrm>
              <a:off x="786809" y="4917870"/>
              <a:ext cx="1505676" cy="284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125C7E-5EE4-85A0-46C8-08C2E446FCFE}"/>
                </a:ext>
              </a:extLst>
            </p:cNvPr>
            <p:cNvCxnSpPr>
              <a:cxnSpLocks/>
            </p:cNvCxnSpPr>
            <p:nvPr/>
          </p:nvCxnSpPr>
          <p:spPr>
            <a:xfrm>
              <a:off x="797441" y="4115555"/>
              <a:ext cx="1311367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FDD515-11E9-D183-C74E-4568B309700C}"/>
                </a:ext>
              </a:extLst>
            </p:cNvPr>
            <p:cNvCxnSpPr>
              <a:cxnSpLocks/>
            </p:cNvCxnSpPr>
            <p:nvPr/>
          </p:nvCxnSpPr>
          <p:spPr>
            <a:xfrm>
              <a:off x="797441" y="4505608"/>
              <a:ext cx="14626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156EA-3E07-A780-455B-7283BD4F3734}"/>
                </a:ext>
              </a:extLst>
            </p:cNvPr>
            <p:cNvCxnSpPr/>
            <p:nvPr/>
          </p:nvCxnSpPr>
          <p:spPr>
            <a:xfrm flipV="1">
              <a:off x="2144821" y="4333976"/>
              <a:ext cx="6997614" cy="98738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D7256D-0A39-3CC8-803D-E0036464B7F4}"/>
                </a:ext>
              </a:extLst>
            </p:cNvPr>
            <p:cNvCxnSpPr/>
            <p:nvPr/>
          </p:nvCxnSpPr>
          <p:spPr>
            <a:xfrm flipV="1">
              <a:off x="2293675" y="3930481"/>
              <a:ext cx="6997614" cy="98738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2865A9-B084-8874-C9FA-B0A77A2B5E18}"/>
                </a:ext>
              </a:extLst>
            </p:cNvPr>
            <p:cNvCxnSpPr/>
            <p:nvPr/>
          </p:nvCxnSpPr>
          <p:spPr>
            <a:xfrm>
              <a:off x="2096318" y="4108838"/>
              <a:ext cx="6997614" cy="98738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0FEAF6-B92A-1C68-F3A5-3A33880FF0DD}"/>
                </a:ext>
              </a:extLst>
            </p:cNvPr>
            <p:cNvCxnSpPr/>
            <p:nvPr/>
          </p:nvCxnSpPr>
          <p:spPr>
            <a:xfrm>
              <a:off x="2254789" y="4501734"/>
              <a:ext cx="6997614" cy="98738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74834D-0FA1-9D23-AE1D-FEA4767F3679}"/>
                </a:ext>
              </a:extLst>
            </p:cNvPr>
            <p:cNvSpPr/>
            <p:nvPr/>
          </p:nvSpPr>
          <p:spPr>
            <a:xfrm>
              <a:off x="3792489" y="4613130"/>
              <a:ext cx="2584039" cy="2145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CA30A0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B68B5C-F7F3-97EB-6889-074177EEC930}"/>
                </a:ext>
              </a:extLst>
            </p:cNvPr>
            <p:cNvCxnSpPr/>
            <p:nvPr/>
          </p:nvCxnSpPr>
          <p:spPr>
            <a:xfrm>
              <a:off x="2096318" y="4108838"/>
              <a:ext cx="2015021" cy="284327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AC7BAC-6C33-35A6-F664-FF22C06CFF30}"/>
                </a:ext>
              </a:extLst>
            </p:cNvPr>
            <p:cNvCxnSpPr/>
            <p:nvPr/>
          </p:nvCxnSpPr>
          <p:spPr>
            <a:xfrm flipV="1">
              <a:off x="2519381" y="5045582"/>
              <a:ext cx="1611649" cy="227411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1DA0CC2-08DF-CD59-3CE5-754D94A24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1693" y="4822406"/>
              <a:ext cx="585125" cy="82564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7DD02F-D005-F72B-C98A-1DEDEEDF59BC}"/>
                </a:ext>
              </a:extLst>
            </p:cNvPr>
            <p:cNvCxnSpPr/>
            <p:nvPr/>
          </p:nvCxnSpPr>
          <p:spPr>
            <a:xfrm>
              <a:off x="2254789" y="4501734"/>
              <a:ext cx="714353" cy="100798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6E38F9-288D-A4D6-D41D-7FD1A64DC6EF}"/>
                </a:ext>
              </a:extLst>
            </p:cNvPr>
            <p:cNvSpPr txBox="1"/>
            <p:nvPr/>
          </p:nvSpPr>
          <p:spPr>
            <a:xfrm>
              <a:off x="1756944" y="3646630"/>
              <a:ext cx="60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MU SANS SERIF" panose="02000603000000000000" pitchFamily="2" charset="0"/>
                  <a:cs typeface="CMU SANS SERIF" panose="02000603000000000000" pitchFamily="2" charset="0"/>
                </a:rPr>
                <a:t>Axicon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59A672-80C9-43FB-4B15-37761F3738C2}"/>
                </a:ext>
              </a:extLst>
            </p:cNvPr>
            <p:cNvSpPr/>
            <p:nvPr/>
          </p:nvSpPr>
          <p:spPr>
            <a:xfrm>
              <a:off x="7357396" y="3861930"/>
              <a:ext cx="2117058" cy="204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456C29-F7A4-D255-01EB-F421719A77F6}"/>
                </a:ext>
              </a:extLst>
            </p:cNvPr>
            <p:cNvSpPr txBox="1"/>
            <p:nvPr/>
          </p:nvSpPr>
          <p:spPr>
            <a:xfrm>
              <a:off x="4240997" y="5001681"/>
              <a:ext cx="176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MU SANS SERIF" panose="02000603000000000000" pitchFamily="2" charset="0"/>
                  <a:cs typeface="CMU SANS SERIF" panose="02000603000000000000" pitchFamily="2" charset="0"/>
                </a:rPr>
                <a:t>Line focus forming long plasma column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3F38B04-3457-A707-28B1-35094BF58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8151" r="24900"/>
            <a:stretch/>
          </p:blipFill>
          <p:spPr>
            <a:xfrm rot="5400000">
              <a:off x="3358009" y="4082469"/>
              <a:ext cx="1713716" cy="14195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FA0699-4EC7-C20E-1FC8-03D6E59E3A49}"/>
                </a:ext>
              </a:extLst>
            </p:cNvPr>
            <p:cNvSpPr txBox="1"/>
            <p:nvPr/>
          </p:nvSpPr>
          <p:spPr>
            <a:xfrm>
              <a:off x="3003455" y="5695552"/>
              <a:ext cx="16736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MU SANS SERIF" panose="02000603000000000000" pitchFamily="2" charset="0"/>
                  <a:cs typeface="CMU SANS SERIF" panose="02000603000000000000" pitchFamily="2" charset="0"/>
                </a:rPr>
                <a:t>Bessel Beam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A60637-A173-CEDE-C80C-852503C05142}"/>
                </a:ext>
              </a:extLst>
            </p:cNvPr>
            <p:cNvSpPr/>
            <p:nvPr/>
          </p:nvSpPr>
          <p:spPr>
            <a:xfrm>
              <a:off x="1924462" y="4552133"/>
              <a:ext cx="457231" cy="313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0EB4C149-F53D-6B9C-24A3-6F8603B472BC}"/>
                </a:ext>
              </a:extLst>
            </p:cNvPr>
            <p:cNvSpPr/>
            <p:nvPr/>
          </p:nvSpPr>
          <p:spPr>
            <a:xfrm rot="5400000">
              <a:off x="2007428" y="3152198"/>
              <a:ext cx="205302" cy="312717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14FCABC-FADA-CB23-A850-AC31CF753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51" y="1935923"/>
            <a:ext cx="4666498" cy="1963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1BCAB-C1D9-1E23-0DFC-9D6692185428}"/>
              </a:ext>
            </a:extLst>
          </p:cNvPr>
          <p:cNvSpPr txBox="1"/>
          <p:nvPr/>
        </p:nvSpPr>
        <p:spPr>
          <a:xfrm>
            <a:off x="8583315" y="4309898"/>
            <a:ext cx="2991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[1] N. </a:t>
            </a:r>
            <a:r>
              <a:rPr lang="en-US" sz="1200" dirty="0" err="1"/>
              <a:t>Lemos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dirty="0" err="1"/>
              <a:t>PoP</a:t>
            </a:r>
            <a:r>
              <a:rPr lang="en-US" sz="1200" dirty="0"/>
              <a:t> </a:t>
            </a:r>
            <a:r>
              <a:rPr lang="en-US" sz="1200" b="1" dirty="0"/>
              <a:t>20</a:t>
            </a:r>
            <a:r>
              <a:rPr lang="en-US" sz="1200" dirty="0"/>
              <a:t> (2013) </a:t>
            </a:r>
          </a:p>
          <a:p>
            <a:pPr algn="ctr"/>
            <a:r>
              <a:rPr lang="en-US" sz="1200" dirty="0"/>
              <a:t>[2] S. M. Hooker </a:t>
            </a:r>
            <a:r>
              <a:rPr lang="en-US" sz="1200" i="1" dirty="0"/>
              <a:t>et al.</a:t>
            </a:r>
            <a:r>
              <a:rPr lang="en-US" sz="1200" dirty="0"/>
              <a:t>, AAC Workshop (2016) </a:t>
            </a:r>
          </a:p>
          <a:p>
            <a:pPr algn="ctr"/>
            <a:r>
              <a:rPr lang="en-US" sz="1200" dirty="0"/>
              <a:t>[3] R. J. </a:t>
            </a:r>
            <a:r>
              <a:rPr lang="en-US" sz="1200" dirty="0" err="1"/>
              <a:t>Shalloo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PRE </a:t>
            </a:r>
            <a:r>
              <a:rPr lang="en-US" sz="1200" b="1" dirty="0"/>
              <a:t>97</a:t>
            </a:r>
            <a:r>
              <a:rPr lang="en-US" sz="1200" dirty="0"/>
              <a:t> (2018) </a:t>
            </a:r>
          </a:p>
          <a:p>
            <a:pPr algn="ctr"/>
            <a:r>
              <a:rPr lang="en-US" sz="1200" dirty="0"/>
              <a:t>[4] Morozov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dirty="0" err="1"/>
              <a:t>PoP</a:t>
            </a:r>
            <a:r>
              <a:rPr lang="en-US" sz="1200" dirty="0"/>
              <a:t> </a:t>
            </a:r>
            <a:r>
              <a:rPr lang="en-US" sz="1200" b="1" dirty="0"/>
              <a:t>25</a:t>
            </a:r>
            <a:r>
              <a:rPr lang="en-US" sz="1200" dirty="0"/>
              <a:t> (2018)</a:t>
            </a:r>
          </a:p>
          <a:p>
            <a:pPr algn="ctr"/>
            <a:r>
              <a:rPr lang="en-US" sz="1200" dirty="0"/>
              <a:t>[5] R. J. </a:t>
            </a:r>
            <a:r>
              <a:rPr lang="en-US" sz="1200" dirty="0" err="1"/>
              <a:t>Shalloo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PRAB </a:t>
            </a:r>
            <a:r>
              <a:rPr lang="en-US" sz="1200" b="1" dirty="0"/>
              <a:t>22</a:t>
            </a:r>
            <a:r>
              <a:rPr lang="en-US" sz="1200" dirty="0"/>
              <a:t> (2019)</a:t>
            </a:r>
          </a:p>
          <a:p>
            <a:pPr algn="ctr"/>
            <a:r>
              <a:rPr lang="en-US" sz="1200" dirty="0"/>
              <a:t>[6] B. Miao </a:t>
            </a:r>
            <a:r>
              <a:rPr lang="en-US" sz="1200" i="1" dirty="0"/>
              <a:t>et al.</a:t>
            </a:r>
            <a:r>
              <a:rPr lang="en-US" sz="1200" dirty="0"/>
              <a:t>, PRL </a:t>
            </a:r>
            <a:r>
              <a:rPr lang="en-US" sz="1200" b="1" dirty="0"/>
              <a:t>125</a:t>
            </a:r>
            <a:r>
              <a:rPr lang="en-US" sz="1200" dirty="0"/>
              <a:t> (2020) </a:t>
            </a:r>
          </a:p>
          <a:p>
            <a:pPr algn="ctr"/>
            <a:r>
              <a:rPr lang="en-US" sz="1200" dirty="0"/>
              <a:t>[7] A. </a:t>
            </a:r>
            <a:r>
              <a:rPr lang="en-US" sz="1200" dirty="0" err="1"/>
              <a:t>Picksley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PRE </a:t>
            </a:r>
            <a:r>
              <a:rPr lang="en-US" sz="1200" b="1" dirty="0"/>
              <a:t>102</a:t>
            </a:r>
            <a:r>
              <a:rPr lang="en-US" sz="1200" dirty="0"/>
              <a:t> (2020) </a:t>
            </a:r>
          </a:p>
          <a:p>
            <a:pPr algn="ctr"/>
            <a:r>
              <a:rPr lang="en-US" sz="1200" dirty="0"/>
              <a:t>[8] L. Feder </a:t>
            </a:r>
            <a:r>
              <a:rPr lang="en-US" sz="1200" i="1" dirty="0"/>
              <a:t>et al.</a:t>
            </a:r>
            <a:r>
              <a:rPr lang="en-US" sz="1200" dirty="0"/>
              <a:t>, PRR </a:t>
            </a:r>
            <a:r>
              <a:rPr lang="en-US" sz="1200" b="1" dirty="0"/>
              <a:t>2</a:t>
            </a:r>
            <a:r>
              <a:rPr lang="en-US" sz="1200" dirty="0"/>
              <a:t> (2020) </a:t>
            </a:r>
          </a:p>
          <a:p>
            <a:pPr algn="ctr"/>
            <a:r>
              <a:rPr lang="en-US" sz="1200" dirty="0"/>
              <a:t>[9] A. </a:t>
            </a:r>
            <a:r>
              <a:rPr lang="en-US" sz="1200" dirty="0" err="1"/>
              <a:t>Alejo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PRAB </a:t>
            </a:r>
            <a:r>
              <a:rPr lang="en-US" sz="1200" b="1" dirty="0"/>
              <a:t>255</a:t>
            </a:r>
            <a:r>
              <a:rPr lang="en-US" sz="1200" dirty="0"/>
              <a:t> (2022)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AC65D9-3E65-9D6C-4D78-8FC44F8A4AFB}"/>
              </a:ext>
            </a:extLst>
          </p:cNvPr>
          <p:cNvGrpSpPr/>
          <p:nvPr/>
        </p:nvGrpSpPr>
        <p:grpSpPr>
          <a:xfrm>
            <a:off x="5657577" y="4056321"/>
            <a:ext cx="2991541" cy="2342945"/>
            <a:chOff x="5915697" y="919155"/>
            <a:chExt cx="6205282" cy="52915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3EF3ECA-6926-D7B3-320F-7C128211C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344"/>
            <a:stretch/>
          </p:blipFill>
          <p:spPr>
            <a:xfrm>
              <a:off x="5915697" y="919155"/>
              <a:ext cx="6205282" cy="529154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44DC2E-C46B-B7D9-7558-37CB2BEA4BDD}"/>
                </a:ext>
              </a:extLst>
            </p:cNvPr>
            <p:cNvSpPr txBox="1"/>
            <p:nvPr/>
          </p:nvSpPr>
          <p:spPr>
            <a:xfrm>
              <a:off x="7903028" y="1145831"/>
              <a:ext cx="2503397" cy="106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Neutral gas (dashed)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0E84E1-71BB-3F8C-9C54-196B14910652}"/>
                </a:ext>
              </a:extLst>
            </p:cNvPr>
            <p:cNvSpPr txBox="1"/>
            <p:nvPr/>
          </p:nvSpPr>
          <p:spPr>
            <a:xfrm>
              <a:off x="9589127" y="4002896"/>
              <a:ext cx="1752601" cy="106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Electron density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B0274B7-AC01-F4CC-22FB-97142F99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08" y="4938733"/>
            <a:ext cx="5810971" cy="1344733"/>
          </a:xfrm>
          <a:prstGeom prst="rect">
            <a:avLst/>
          </a:prstGeom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597832-BF19-B30F-EE59-7887010D2FE2}"/>
                  </a:ext>
                </a:extLst>
              </p:cNvPr>
              <p:cNvSpPr txBox="1"/>
              <p:nvPr/>
            </p:nvSpPr>
            <p:spPr>
              <a:xfrm>
                <a:off x="234131" y="811517"/>
                <a:ext cx="11184318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Multi-GeV stages require high-power laser pulse propagation 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</m:oMath>
                </a14:m>
                <a:r>
                  <a:rPr lang="en-US" dirty="0"/>
                  <a:t>cm lengths in low density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  <a:r>
                  <a:rPr lang="en-US" dirty="0"/>
                  <a:t>) plasma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597832-BF19-B30F-EE59-7887010D2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31" y="811517"/>
                <a:ext cx="11184318" cy="353943"/>
              </a:xfrm>
              <a:prstGeom prst="rect">
                <a:avLst/>
              </a:prstGeom>
              <a:blipFill>
                <a:blip r:embed="rId7"/>
                <a:stretch>
                  <a:fillRect l="-340" t="-3448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B606C004-EB13-668F-5DAF-C89BCA54FA8E}"/>
              </a:ext>
            </a:extLst>
          </p:cNvPr>
          <p:cNvSpPr txBox="1"/>
          <p:nvPr/>
        </p:nvSpPr>
        <p:spPr>
          <a:xfrm>
            <a:off x="234131" y="1280706"/>
            <a:ext cx="109807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channels generated by hydrodynamic optical field ionisation</a:t>
            </a:r>
            <a:r>
              <a:rPr lang="en-US" baseline="30000" dirty="0"/>
              <a:t>1-4</a:t>
            </a:r>
            <a:r>
              <a:rPr lang="en-US" dirty="0"/>
              <a:t> (HOFI) can achieve low on-axis densities and can be extended to the </a:t>
            </a:r>
            <a:r>
              <a:rPr lang="en-US" b="1" dirty="0"/>
              <a:t>meter-scale</a:t>
            </a:r>
            <a:r>
              <a:rPr lang="en-US" dirty="0"/>
              <a:t> via conditioning</a:t>
            </a:r>
            <a:r>
              <a:rPr lang="en-US" baseline="30000" dirty="0"/>
              <a:t>5-8</a:t>
            </a:r>
            <a:r>
              <a:rPr lang="en-US" dirty="0"/>
              <a:t>.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0F9E78-6E74-9F01-CA50-57C01495F360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131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02685-604C-B647-CECD-9514A4E1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29" y="1995889"/>
            <a:ext cx="11184391" cy="384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9BD0B6-253D-4538-D4B0-1612A03AB92B}"/>
              </a:ext>
            </a:extLst>
          </p:cNvPr>
          <p:cNvSpPr txBox="1"/>
          <p:nvPr/>
        </p:nvSpPr>
        <p:spPr>
          <a:xfrm>
            <a:off x="448237" y="829974"/>
            <a:ext cx="10736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Dark current free </a:t>
            </a:r>
            <a:r>
              <a:rPr lang="en-US" sz="1800" dirty="0"/>
              <a:t>electron beams require operation in </a:t>
            </a:r>
            <a:r>
              <a:rPr lang="en-US" sz="1800" b="1" dirty="0"/>
              <a:t>quasi-linear regimes</a:t>
            </a:r>
            <a:r>
              <a:rPr lang="en-US" sz="1800" dirty="0"/>
              <a:t>, such as in plasma channels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A59C3-94BD-46A2-9B1E-16BC57902E81}"/>
              </a:ext>
            </a:extLst>
          </p:cNvPr>
          <p:cNvSpPr txBox="1"/>
          <p:nvPr/>
        </p:nvSpPr>
        <p:spPr>
          <a:xfrm>
            <a:off x="448236" y="1623587"/>
            <a:ext cx="9813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Longitudinal sculpting (truncation) </a:t>
            </a:r>
            <a:r>
              <a:rPr lang="en-US" sz="1800" dirty="0"/>
              <a:t>of the plasma channel by delaying the start of the axicon focus creates a controlled </a:t>
            </a:r>
            <a:r>
              <a:rPr lang="en-US" sz="1800" b="1" dirty="0"/>
              <a:t>density down-ramp </a:t>
            </a:r>
            <a:r>
              <a:rPr lang="en-US" sz="1800" dirty="0"/>
              <a:t>which promotes injection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B6FF8-445A-8AF9-71CC-86D51DBDF2B6}"/>
              </a:ext>
            </a:extLst>
          </p:cNvPr>
          <p:cNvSpPr txBox="1"/>
          <p:nvPr/>
        </p:nvSpPr>
        <p:spPr>
          <a:xfrm>
            <a:off x="1884076" y="5981499"/>
            <a:ext cx="786447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This leaves short zone of neutral gas between cell entrance and start of channel</a:t>
            </a:r>
            <a:endParaRPr lang="en-GB" sz="1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3F14F-22B5-89E0-1DB5-E38050C2F041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D7F5D-75C1-66F1-10FA-58A567217305}"/>
              </a:ext>
            </a:extLst>
          </p:cNvPr>
          <p:cNvSpPr txBox="1"/>
          <p:nvPr/>
        </p:nvSpPr>
        <p:spPr>
          <a:xfrm>
            <a:off x="448237" y="1230416"/>
            <a:ext cx="10736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However, we then need an </a:t>
            </a:r>
            <a:r>
              <a:rPr lang="en-US" sz="1800" b="1" dirty="0"/>
              <a:t>alternative mechanism to inject electrons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34846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D25C34-A9E8-B92D-3078-F1F3F9AAB99A}"/>
              </a:ext>
            </a:extLst>
          </p:cNvPr>
          <p:cNvGrpSpPr/>
          <p:nvPr/>
        </p:nvGrpSpPr>
        <p:grpSpPr>
          <a:xfrm>
            <a:off x="1238653" y="985951"/>
            <a:ext cx="10304101" cy="4908298"/>
            <a:chOff x="1831880" y="383414"/>
            <a:chExt cx="10304101" cy="49082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2D99223-E30E-058F-C8BF-1C7E98FA1303}"/>
                </a:ext>
              </a:extLst>
            </p:cNvPr>
            <p:cNvGrpSpPr/>
            <p:nvPr/>
          </p:nvGrpSpPr>
          <p:grpSpPr>
            <a:xfrm>
              <a:off x="1831880" y="383414"/>
              <a:ext cx="10304101" cy="4908298"/>
              <a:chOff x="195943" y="647507"/>
              <a:chExt cx="10304101" cy="4908298"/>
            </a:xfrm>
          </p:grpSpPr>
          <p:pic>
            <p:nvPicPr>
              <p:cNvPr id="2" name="Content Placeholder 6">
                <a:extLst>
                  <a:ext uri="{FF2B5EF4-FFF2-40B4-BE49-F238E27FC236}">
                    <a16:creationId xmlns:a16="http://schemas.microsoft.com/office/drawing/2014/main" id="{B39EB4C5-8BDA-2A69-A7E6-D9D948DD67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706"/>
              <a:stretch/>
            </p:blipFill>
            <p:spPr>
              <a:xfrm>
                <a:off x="195943" y="806096"/>
                <a:ext cx="10304101" cy="474970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9016A8-0A6A-3D96-6A4C-77DB61F6CA8F}"/>
                  </a:ext>
                </a:extLst>
              </p:cNvPr>
              <p:cNvSpPr txBox="1"/>
              <p:nvPr/>
            </p:nvSpPr>
            <p:spPr>
              <a:xfrm>
                <a:off x="3703468" y="2948368"/>
                <a:ext cx="166180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Axicon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0567E-57E0-9518-28DC-D2CD77885962}"/>
                  </a:ext>
                </a:extLst>
              </p:cNvPr>
              <p:cNvSpPr txBox="1"/>
              <p:nvPr/>
            </p:nvSpPr>
            <p:spPr>
              <a:xfrm>
                <a:off x="8859259" y="1973416"/>
                <a:ext cx="145294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Magnetic spectrometer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1A8A94-2774-95DC-623D-5B3FA4186D75}"/>
                  </a:ext>
                </a:extLst>
              </p:cNvPr>
              <p:cNvSpPr txBox="1"/>
              <p:nvPr/>
            </p:nvSpPr>
            <p:spPr>
              <a:xfrm>
                <a:off x="6697688" y="647507"/>
                <a:ext cx="251777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Optical spectrometer + mode imager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8EC1D4B6-3873-5ADC-93C3-6583A9D5B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3146" y="2756365"/>
                <a:ext cx="451220" cy="245361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1911A89-25C6-A5AB-85D4-EDD345124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2493" y="2979452"/>
                <a:ext cx="886491" cy="33601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urved Connector 8">
                <a:extLst>
                  <a:ext uri="{FF2B5EF4-FFF2-40B4-BE49-F238E27FC236}">
                    <a16:creationId xmlns:a16="http://schemas.microsoft.com/office/drawing/2014/main" id="{AF3297A2-5D44-A3C9-3595-96304D59B2D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36396" y="2950020"/>
                <a:ext cx="328154" cy="96322"/>
              </a:xfrm>
              <a:prstGeom prst="curvedConnector2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AEFA14-761A-BDC7-EB18-2675E7055B30}"/>
                  </a:ext>
                </a:extLst>
              </p:cNvPr>
              <p:cNvSpPr txBox="1"/>
              <p:nvPr/>
            </p:nvSpPr>
            <p:spPr>
              <a:xfrm>
                <a:off x="8859259" y="1293421"/>
                <a:ext cx="409473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7030A0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e</a:t>
                </a:r>
                <a:r>
                  <a:rPr lang="en-GB" baseline="30000" dirty="0">
                    <a:solidFill>
                      <a:srgbClr val="7030A0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-</a:t>
                </a:r>
                <a:endParaRPr lang="en-GB" dirty="0">
                  <a:solidFill>
                    <a:srgbClr val="7030A0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sp>
            <p:nvSpPr>
              <p:cNvPr id="11" name="Up Arrow 10">
                <a:extLst>
                  <a:ext uri="{FF2B5EF4-FFF2-40B4-BE49-F238E27FC236}">
                    <a16:creationId xmlns:a16="http://schemas.microsoft.com/office/drawing/2014/main" id="{B88E1D51-E8A2-CBA0-E6F9-C493F34C49D5}"/>
                  </a:ext>
                </a:extLst>
              </p:cNvPr>
              <p:cNvSpPr/>
              <p:nvPr/>
            </p:nvSpPr>
            <p:spPr>
              <a:xfrm rot="7200000">
                <a:off x="4255754" y="2585890"/>
                <a:ext cx="268302" cy="285326"/>
              </a:xfrm>
              <a:prstGeom prst="upArrow">
                <a:avLst>
                  <a:gd name="adj1" fmla="val 34055"/>
                  <a:gd name="adj2" fmla="val 63546"/>
                </a:avLst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Up Arrow 11">
                <a:extLst>
                  <a:ext uri="{FF2B5EF4-FFF2-40B4-BE49-F238E27FC236}">
                    <a16:creationId xmlns:a16="http://schemas.microsoft.com/office/drawing/2014/main" id="{FD042CAB-A7B7-F307-7E0A-3E71162865FA}"/>
                  </a:ext>
                </a:extLst>
              </p:cNvPr>
              <p:cNvSpPr/>
              <p:nvPr/>
            </p:nvSpPr>
            <p:spPr>
              <a:xfrm rot="4200000">
                <a:off x="9364185" y="1509084"/>
                <a:ext cx="268302" cy="285326"/>
              </a:xfrm>
              <a:prstGeom prst="upArrow">
                <a:avLst>
                  <a:gd name="adj1" fmla="val 34055"/>
                  <a:gd name="adj2" fmla="val 63546"/>
                </a:avLst>
              </a:prstGeom>
              <a:solidFill>
                <a:schemeClr val="bg1"/>
              </a:solidFill>
              <a:ln w="38100">
                <a:solidFill>
                  <a:srgbClr val="FABF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Up Arrow 12">
                <a:extLst>
                  <a:ext uri="{FF2B5EF4-FFF2-40B4-BE49-F238E27FC236}">
                    <a16:creationId xmlns:a16="http://schemas.microsoft.com/office/drawing/2014/main" id="{7B4E9F7A-7F74-806A-27C0-7F6721AB1100}"/>
                  </a:ext>
                </a:extLst>
              </p:cNvPr>
              <p:cNvSpPr/>
              <p:nvPr/>
            </p:nvSpPr>
            <p:spPr>
              <a:xfrm rot="18000000">
                <a:off x="8796534" y="1022410"/>
                <a:ext cx="268302" cy="285326"/>
              </a:xfrm>
              <a:prstGeom prst="upArrow">
                <a:avLst>
                  <a:gd name="adj1" fmla="val 34055"/>
                  <a:gd name="adj2" fmla="val 63546"/>
                </a:avLst>
              </a:prstGeom>
              <a:solidFill>
                <a:schemeClr val="bg1"/>
              </a:solidFill>
              <a:ln w="38100">
                <a:solidFill>
                  <a:srgbClr val="FABF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Up Arrow 13">
                <a:extLst>
                  <a:ext uri="{FF2B5EF4-FFF2-40B4-BE49-F238E27FC236}">
                    <a16:creationId xmlns:a16="http://schemas.microsoft.com/office/drawing/2014/main" id="{2A36217D-CF55-12C4-DB52-2D12BBB41480}"/>
                  </a:ext>
                </a:extLst>
              </p:cNvPr>
              <p:cNvSpPr/>
              <p:nvPr/>
            </p:nvSpPr>
            <p:spPr>
              <a:xfrm rot="4528164">
                <a:off x="2479282" y="3824322"/>
                <a:ext cx="268303" cy="285326"/>
              </a:xfrm>
              <a:prstGeom prst="upArrow">
                <a:avLst>
                  <a:gd name="adj1" fmla="val 34055"/>
                  <a:gd name="adj2" fmla="val 63546"/>
                </a:avLst>
              </a:prstGeom>
              <a:solidFill>
                <a:schemeClr val="bg1"/>
              </a:solidFill>
              <a:ln w="38100">
                <a:solidFill>
                  <a:srgbClr val="FABF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Curved Connector 14">
                <a:extLst>
                  <a:ext uri="{FF2B5EF4-FFF2-40B4-BE49-F238E27FC236}">
                    <a16:creationId xmlns:a16="http://schemas.microsoft.com/office/drawing/2014/main" id="{6D4CAA46-3E42-4A82-E7F3-3E3CCBAFE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970" y="2134689"/>
                <a:ext cx="409473" cy="11680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4B5C27-214E-0850-5760-2BF732F9A9E9}"/>
                  </a:ext>
                </a:extLst>
              </p:cNvPr>
              <p:cNvSpPr txBox="1"/>
              <p:nvPr/>
            </p:nvSpPr>
            <p:spPr>
              <a:xfrm>
                <a:off x="2970417" y="4223800"/>
                <a:ext cx="166180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f/40 off-axis parabola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42BEB4-C563-657A-99B6-42DACD9C87D8}"/>
                  </a:ext>
                </a:extLst>
              </p:cNvPr>
              <p:cNvSpPr txBox="1"/>
              <p:nvPr/>
            </p:nvSpPr>
            <p:spPr>
              <a:xfrm>
                <a:off x="6604593" y="2710432"/>
                <a:ext cx="142778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Hybrid Gas Jet-Cell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9F2D5F-A167-987E-935D-E3BB20C916D1}"/>
                  </a:ext>
                </a:extLst>
              </p:cNvPr>
              <p:cNvSpPr txBox="1"/>
              <p:nvPr/>
            </p:nvSpPr>
            <p:spPr>
              <a:xfrm>
                <a:off x="2289133" y="2531908"/>
                <a:ext cx="166180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Input mode diagnostic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06392-393A-79F8-A4F5-DD51E0E2C716}"/>
                </a:ext>
              </a:extLst>
            </p:cNvPr>
            <p:cNvSpPr txBox="1"/>
            <p:nvPr/>
          </p:nvSpPr>
          <p:spPr>
            <a:xfrm>
              <a:off x="8281927" y="2984524"/>
              <a:ext cx="1545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98% H</a:t>
              </a:r>
              <a:r>
                <a:rPr lang="en-GB" sz="1600" b="1" baseline="-250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2</a:t>
              </a:r>
              <a:r>
                <a:rPr lang="en-GB" sz="16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, 2% N</a:t>
              </a:r>
              <a:r>
                <a:rPr lang="en-GB" sz="1600" b="1" baseline="-250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2</a:t>
              </a:r>
              <a:endParaRPr lang="en-GB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2928043-DB4F-4FCD-B721-C3D26A45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" t="5823" r="22968" b="2598"/>
          <a:stretch/>
        </p:blipFill>
        <p:spPr>
          <a:xfrm>
            <a:off x="315687" y="787880"/>
            <a:ext cx="4001118" cy="1650682"/>
          </a:xfrm>
          <a:prstGeom prst="rect">
            <a:avLst/>
          </a:prstGeom>
          <a:ln w="28575">
            <a:solidFill>
              <a:schemeClr val="tx2"/>
            </a:solidFill>
            <a:prstDash val="dash"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7FC60DEF-D17C-451A-F396-A4142379365F}"/>
              </a:ext>
            </a:extLst>
          </p:cNvPr>
          <p:cNvGrpSpPr/>
          <p:nvPr/>
        </p:nvGrpSpPr>
        <p:grpSpPr>
          <a:xfrm>
            <a:off x="5126331" y="790967"/>
            <a:ext cx="2724294" cy="1700968"/>
            <a:chOff x="4518881" y="4065252"/>
            <a:chExt cx="3661734" cy="21149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49012F-DE5B-DA0C-DCB8-BAC8842F5C43}"/>
                </a:ext>
              </a:extLst>
            </p:cNvPr>
            <p:cNvGrpSpPr/>
            <p:nvPr/>
          </p:nvGrpSpPr>
          <p:grpSpPr>
            <a:xfrm>
              <a:off x="4598620" y="4108168"/>
              <a:ext cx="3581994" cy="2038060"/>
              <a:chOff x="10065204" y="5481750"/>
              <a:chExt cx="1991565" cy="118061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8481B9-2EF5-971B-49F8-7BF639681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60533" y="548175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E4FA0FD-BB4A-71F7-7DDE-DA7FAA1C1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12622" y="5481750"/>
                <a:ext cx="952500" cy="9525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A1803-ABE0-C452-7436-5D13283D9EEE}"/>
                  </a:ext>
                </a:extLst>
              </p:cNvPr>
              <p:cNvSpPr txBox="1"/>
              <p:nvPr/>
            </p:nvSpPr>
            <p:spPr>
              <a:xfrm>
                <a:off x="10104954" y="5519404"/>
                <a:ext cx="960120" cy="19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Input</a:t>
                </a:r>
                <a:endParaRPr lang="en-GB" sz="12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6A13E7-7990-1EFF-2DF7-B5AC5804838D}"/>
                  </a:ext>
                </a:extLst>
              </p:cNvPr>
              <p:cNvSpPr txBox="1"/>
              <p:nvPr/>
            </p:nvSpPr>
            <p:spPr>
              <a:xfrm>
                <a:off x="11056723" y="5519404"/>
                <a:ext cx="960120" cy="19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Guided</a:t>
                </a:r>
                <a:endParaRPr lang="en-GB" sz="12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B1D1D3-6C41-8514-C7FA-D2355E7CCB69}"/>
                  </a:ext>
                </a:extLst>
              </p:cNvPr>
              <p:cNvSpPr txBox="1"/>
              <p:nvPr/>
            </p:nvSpPr>
            <p:spPr>
              <a:xfrm>
                <a:off x="10506430" y="6125387"/>
                <a:ext cx="606292" cy="19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50</a:t>
                </a:r>
                <a:r>
                  <a:rPr lang="en-GB" sz="1200" i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:r>
                  <a:rPr lang="en-GB" sz="1200" dirty="0" err="1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μm</a:t>
                </a:r>
                <a:endParaRPr lang="en-GB" sz="12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0AA8D22-A37F-6613-061D-0D20646AD314}"/>
                  </a:ext>
                </a:extLst>
              </p:cNvPr>
              <p:cNvGrpSpPr/>
              <p:nvPr/>
            </p:nvGrpSpPr>
            <p:grpSpPr>
              <a:xfrm>
                <a:off x="10065204" y="6383816"/>
                <a:ext cx="1991565" cy="278547"/>
                <a:chOff x="4337306" y="2312714"/>
                <a:chExt cx="1991565" cy="27854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174A5BE-AD56-657C-9611-EBEBC520FBC0}"/>
                    </a:ext>
                  </a:extLst>
                </p:cNvPr>
                <p:cNvSpPr txBox="1"/>
                <p:nvPr/>
              </p:nvSpPr>
              <p:spPr>
                <a:xfrm>
                  <a:off x="5185406" y="2312714"/>
                  <a:ext cx="1143465" cy="1995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Fluence (norm.)</a:t>
                  </a:r>
                  <a:endParaRPr lang="en-GB" sz="12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D879A9-9800-EF81-2123-8F52D93C4210}"/>
                    </a:ext>
                  </a:extLst>
                </p:cNvPr>
                <p:cNvSpPr txBox="1"/>
                <p:nvPr/>
              </p:nvSpPr>
              <p:spPr>
                <a:xfrm>
                  <a:off x="4337306" y="2391752"/>
                  <a:ext cx="222250" cy="1995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0</a:t>
                  </a:r>
                  <a:endParaRPr lang="en-GB" sz="12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BD72A08-A403-C2AB-BC19-5F0306908769}"/>
                    </a:ext>
                  </a:extLst>
                </p:cNvPr>
                <p:cNvSpPr txBox="1"/>
                <p:nvPr/>
              </p:nvSpPr>
              <p:spPr>
                <a:xfrm>
                  <a:off x="5019495" y="2385331"/>
                  <a:ext cx="222250" cy="1995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1</a:t>
                  </a:r>
                  <a:endParaRPr lang="en-GB" sz="12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181C5225-A534-30D3-7278-7341E0BF36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88645"/>
                <a:stretch/>
              </p:blipFill>
              <p:spPr>
                <a:xfrm rot="5400000">
                  <a:off x="4738027" y="2035042"/>
                  <a:ext cx="83067" cy="731520"/>
                </a:xfrm>
                <a:prstGeom prst="rect">
                  <a:avLst/>
                </a:prstGeom>
              </p:spPr>
            </p:pic>
          </p:grp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E888BB7-F52F-1122-AF15-C9F7DB7CE3CB}"/>
                </a:ext>
              </a:extLst>
            </p:cNvPr>
            <p:cNvSpPr/>
            <p:nvPr/>
          </p:nvSpPr>
          <p:spPr>
            <a:xfrm>
              <a:off x="4518881" y="4065252"/>
              <a:ext cx="3661734" cy="2114905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41DDDD-05DD-A5D4-2149-D588E76F21CD}"/>
              </a:ext>
            </a:extLst>
          </p:cNvPr>
          <p:cNvGrpSpPr/>
          <p:nvPr/>
        </p:nvGrpSpPr>
        <p:grpSpPr>
          <a:xfrm>
            <a:off x="290278" y="2804004"/>
            <a:ext cx="1896750" cy="1221238"/>
            <a:chOff x="4585917" y="715160"/>
            <a:chExt cx="1896750" cy="122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036CC1-0010-01C8-20EE-DE39F391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6" t="51883" r="4458" b="2598"/>
            <a:stretch/>
          </p:blipFill>
          <p:spPr>
            <a:xfrm>
              <a:off x="5533224" y="803051"/>
              <a:ext cx="925196" cy="11333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11E4B7D-B2BF-9673-985E-03CF1C0E7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6" t="19658" r="4458" b="47143"/>
            <a:stretch/>
          </p:blipFill>
          <p:spPr>
            <a:xfrm>
              <a:off x="4615674" y="739347"/>
              <a:ext cx="925196" cy="826584"/>
            </a:xfrm>
            <a:prstGeom prst="rect">
              <a:avLst/>
            </a:prstGeom>
            <a:ln>
              <a:noFill/>
            </a:ln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F893AF-272D-BE5A-9517-E407E6B0140D}"/>
                </a:ext>
              </a:extLst>
            </p:cNvPr>
            <p:cNvSpPr/>
            <p:nvPr/>
          </p:nvSpPr>
          <p:spPr>
            <a:xfrm>
              <a:off x="4585917" y="715160"/>
              <a:ext cx="1896750" cy="98423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579BB8D-0738-1F0B-BFB7-AFCA140B360C}"/>
              </a:ext>
            </a:extLst>
          </p:cNvPr>
          <p:cNvSpPr txBox="1"/>
          <p:nvPr/>
        </p:nvSpPr>
        <p:spPr>
          <a:xfrm rot="20324125">
            <a:off x="6780516" y="3449501"/>
            <a:ext cx="1123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110 mm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BD22182-3B00-44EC-BA7D-D5835B4692D0}"/>
              </a:ext>
            </a:extLst>
          </p:cNvPr>
          <p:cNvSpPr/>
          <p:nvPr/>
        </p:nvSpPr>
        <p:spPr>
          <a:xfrm>
            <a:off x="2334982" y="2586978"/>
            <a:ext cx="436434" cy="4551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  <a:endParaRPr lang="en-US" sz="1400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FBD2D1-774D-F061-BFEC-9C09A872B4A4}"/>
              </a:ext>
            </a:extLst>
          </p:cNvPr>
          <p:cNvSpPr/>
          <p:nvPr/>
        </p:nvSpPr>
        <p:spPr>
          <a:xfrm>
            <a:off x="7940123" y="422595"/>
            <a:ext cx="436434" cy="4551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  <a:endParaRPr lang="en-US" sz="14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DB26C8B-CACF-C030-80B6-9539A78BEF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381" y="4582678"/>
            <a:ext cx="1295400" cy="14478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0771FCD-7EEC-5ABC-8D54-CEFB69B75157}"/>
              </a:ext>
            </a:extLst>
          </p:cNvPr>
          <p:cNvSpPr/>
          <p:nvPr/>
        </p:nvSpPr>
        <p:spPr>
          <a:xfrm>
            <a:off x="6603994" y="2941826"/>
            <a:ext cx="2829578" cy="10869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1C34CA2-3403-5DE7-4321-4304BE5ED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4514" y="3849791"/>
            <a:ext cx="1752600" cy="9398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F94C7AE-C316-E3E3-95E0-CFEDEF6E2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210" y="3677406"/>
            <a:ext cx="5085350" cy="245810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1B78DE81-4C7B-995F-309E-4CB9C0C81B26}"/>
              </a:ext>
            </a:extLst>
          </p:cNvPr>
          <p:cNvSpPr/>
          <p:nvPr/>
        </p:nvSpPr>
        <p:spPr>
          <a:xfrm>
            <a:off x="9204934" y="3313407"/>
            <a:ext cx="424026" cy="4050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1</a:t>
            </a:r>
            <a:endParaRPr lang="en-US" sz="1200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085B41E-E151-9B44-1CD0-5F3D09BD98F1}"/>
              </a:ext>
            </a:extLst>
          </p:cNvPr>
          <p:cNvSpPr/>
          <p:nvPr/>
        </p:nvSpPr>
        <p:spPr>
          <a:xfrm>
            <a:off x="10483995" y="3313407"/>
            <a:ext cx="424026" cy="4050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2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9A652-0CB5-4578-3E81-C5208F5B5D33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4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4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077EE-3993-A62A-F285-C056F692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7" y="626152"/>
            <a:ext cx="10467975" cy="502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A6FE9-37DD-FA66-7D05-2453D6BEC19D}"/>
              </a:ext>
            </a:extLst>
          </p:cNvPr>
          <p:cNvSpPr txBox="1"/>
          <p:nvPr/>
        </p:nvSpPr>
        <p:spPr>
          <a:xfrm>
            <a:off x="528637" y="5774040"/>
            <a:ext cx="1109606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injection triggered as the drive pulse focus is overlapped with the start of the 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EE37D-F60E-4E22-6EFC-2FCFD41B73A8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8168C-6F2A-2E31-096A-A5626F980E5B}"/>
              </a:ext>
            </a:extLst>
          </p:cNvPr>
          <p:cNvSpPr txBox="1"/>
          <p:nvPr/>
        </p:nvSpPr>
        <p:spPr>
          <a:xfrm>
            <a:off x="1097280" y="5124951"/>
            <a:ext cx="23608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Channel starts far </a:t>
            </a:r>
            <a:r>
              <a:rPr lang="en-US" sz="1400" b="1" dirty="0"/>
              <a:t>upstream</a:t>
            </a:r>
            <a:r>
              <a:rPr lang="en-US" sz="1400" dirty="0"/>
              <a:t> of drive pulse focus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EE3EB-C4EC-2E9A-C900-68B7F3DB38B1}"/>
              </a:ext>
            </a:extLst>
          </p:cNvPr>
          <p:cNvSpPr txBox="1"/>
          <p:nvPr/>
        </p:nvSpPr>
        <p:spPr>
          <a:xfrm>
            <a:off x="3715855" y="5124951"/>
            <a:ext cx="23608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Drive pulse and start of channel </a:t>
            </a:r>
            <a:r>
              <a:rPr lang="en-US" sz="1400" b="1" dirty="0"/>
              <a:t>overlapping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9CF5C7-98FB-DE87-5B2B-D664350A9F41}"/>
              </a:ext>
            </a:extLst>
          </p:cNvPr>
          <p:cNvCxnSpPr>
            <a:cxnSpLocks/>
          </p:cNvCxnSpPr>
          <p:nvPr/>
        </p:nvCxnSpPr>
        <p:spPr>
          <a:xfrm>
            <a:off x="3366721" y="5369936"/>
            <a:ext cx="59351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C93939-471C-1FA6-A223-CF3730348788}"/>
                  </a:ext>
                </a:extLst>
              </p:cNvPr>
              <p:cNvSpPr txBox="1"/>
              <p:nvPr/>
            </p:nvSpPr>
            <p:spPr>
              <a:xfrm rot="16200000">
                <a:off x="5373127" y="1691391"/>
                <a:ext cx="1208408" cy="261610"/>
              </a:xfrm>
              <a:prstGeom prst="rect">
                <a:avLst/>
              </a:prstGeom>
              <a:solidFill>
                <a:srgbClr val="EBC9D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</m:t>
                    </m:r>
                  </m:oMath>
                </a14:m>
                <a:r>
                  <a:rPr lang="en-US" dirty="0"/>
                  <a:t> mm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C93939-471C-1FA6-A223-CF3730348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373127" y="1691391"/>
                <a:ext cx="1208408" cy="261610"/>
              </a:xfrm>
              <a:prstGeom prst="rect">
                <a:avLst/>
              </a:prstGeom>
              <a:blipFill>
                <a:blip r:embed="rId4"/>
                <a:stretch>
                  <a:fillRect l="-23810" t="-10417" r="-47619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FDACD7-A84A-306B-3F78-496CE44B00BE}"/>
                  </a:ext>
                </a:extLst>
              </p:cNvPr>
              <p:cNvSpPr txBox="1"/>
              <p:nvPr/>
            </p:nvSpPr>
            <p:spPr>
              <a:xfrm rot="16200000">
                <a:off x="5231261" y="3906481"/>
                <a:ext cx="1492140" cy="261610"/>
              </a:xfrm>
              <a:prstGeom prst="rect">
                <a:avLst/>
              </a:prstGeom>
              <a:solidFill>
                <a:srgbClr val="C5E0D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=−11.2</m:t>
                    </m:r>
                  </m:oMath>
                </a14:m>
                <a:r>
                  <a:rPr lang="en-US" dirty="0"/>
                  <a:t> mm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FDACD7-A84A-306B-3F78-496CE44B0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31261" y="3906481"/>
                <a:ext cx="1492140" cy="261610"/>
              </a:xfrm>
              <a:prstGeom prst="rect">
                <a:avLst/>
              </a:prstGeom>
              <a:blipFill>
                <a:blip r:embed="rId5"/>
                <a:stretch>
                  <a:fillRect l="-23810" t="-7627" r="-47619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58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1F425EF8-0C47-2164-CB5C-5542E0067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5" t="6277" r="31172" b="2660"/>
          <a:stretch/>
        </p:blipFill>
        <p:spPr>
          <a:xfrm>
            <a:off x="575679" y="1002680"/>
            <a:ext cx="6817071" cy="4848062"/>
          </a:xfrm>
          <a:prstGeom prst="rect">
            <a:avLst/>
          </a:prstGeom>
        </p:spPr>
      </p:pic>
      <p:pic>
        <p:nvPicPr>
          <p:cNvPr id="3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9E409FF6-B3C7-FD1F-4B95-04FD587E2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206" t="83" r="50618" b="93983"/>
          <a:stretch/>
        </p:blipFill>
        <p:spPr>
          <a:xfrm>
            <a:off x="5567929" y="5387395"/>
            <a:ext cx="2379451" cy="43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CB81C-F749-F740-8AF5-69CBF3DB21E1}"/>
              </a:ext>
            </a:extLst>
          </p:cNvPr>
          <p:cNvSpPr txBox="1"/>
          <p:nvPr/>
        </p:nvSpPr>
        <p:spPr>
          <a:xfrm>
            <a:off x="135352" y="5527956"/>
            <a:ext cx="1758768" cy="6155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Increasing guided mode intensity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C46C78-7B33-EC12-FC55-AA9F868FE1C3}"/>
              </a:ext>
            </a:extLst>
          </p:cNvPr>
          <p:cNvCxnSpPr>
            <a:cxnSpLocks/>
          </p:cNvCxnSpPr>
          <p:nvPr/>
        </p:nvCxnSpPr>
        <p:spPr>
          <a:xfrm flipV="1">
            <a:off x="412933" y="1002680"/>
            <a:ext cx="0" cy="4525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7D8FE2A0-1111-6246-6F73-22AE9683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57" t="1796" r="31172" b="93983"/>
          <a:stretch/>
        </p:blipFill>
        <p:spPr>
          <a:xfrm>
            <a:off x="5567929" y="5791872"/>
            <a:ext cx="2643448" cy="309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781B57-8495-1915-7D6D-CEFCD76FE432}"/>
              </a:ext>
            </a:extLst>
          </p:cNvPr>
          <p:cNvSpPr txBox="1"/>
          <p:nvPr/>
        </p:nvSpPr>
        <p:spPr>
          <a:xfrm>
            <a:off x="-138019" y="654551"/>
            <a:ext cx="816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Optical spectra of the guided pulse after 110 mm propagation</a:t>
            </a: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6B7A15EF-C381-42C6-4C18-CD6468228EE7}"/>
              </a:ext>
            </a:extLst>
          </p:cNvPr>
          <p:cNvSpPr/>
          <p:nvPr/>
        </p:nvSpPr>
        <p:spPr>
          <a:xfrm>
            <a:off x="1082351" y="4646645"/>
            <a:ext cx="317241" cy="335902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26DEE3C4-6273-F48D-3D75-83F0035D6224}"/>
              </a:ext>
            </a:extLst>
          </p:cNvPr>
          <p:cNvSpPr/>
          <p:nvPr/>
        </p:nvSpPr>
        <p:spPr>
          <a:xfrm>
            <a:off x="3391497" y="1828892"/>
            <a:ext cx="317241" cy="33590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14074-C4C8-6FA2-F920-C54107822E2C}"/>
              </a:ext>
            </a:extLst>
          </p:cNvPr>
          <p:cNvSpPr txBox="1"/>
          <p:nvPr/>
        </p:nvSpPr>
        <p:spPr>
          <a:xfrm>
            <a:off x="7870106" y="3881474"/>
            <a:ext cx="35778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radial offset: </a:t>
            </a:r>
            <a:r>
              <a:rPr lang="en-US" b="1" dirty="0"/>
              <a:t>poor guiding</a:t>
            </a:r>
            <a:r>
              <a:rPr lang="en-US" dirty="0"/>
              <a:t>, significant </a:t>
            </a:r>
            <a:r>
              <a:rPr lang="en-US" b="1" dirty="0"/>
              <a:t>blue-shifting</a:t>
            </a:r>
            <a:r>
              <a:rPr lang="en-US" dirty="0"/>
              <a:t> from propagation in- and ionisation of neutral 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04E81-2F28-59A8-1898-E377BD4DB24E}"/>
              </a:ext>
            </a:extLst>
          </p:cNvPr>
          <p:cNvSpPr txBox="1"/>
          <p:nvPr/>
        </p:nvSpPr>
        <p:spPr>
          <a:xfrm>
            <a:off x="7870106" y="2326084"/>
            <a:ext cx="34132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Improved radial offset: </a:t>
            </a:r>
            <a:r>
              <a:rPr lang="en-US" b="1" dirty="0"/>
              <a:t>good guiding</a:t>
            </a:r>
            <a:r>
              <a:rPr lang="en-US" dirty="0"/>
              <a:t>, significant </a:t>
            </a:r>
            <a:r>
              <a:rPr lang="en-US" b="1" dirty="0"/>
              <a:t>red-shifting</a:t>
            </a:r>
            <a:r>
              <a:rPr lang="en-US" dirty="0"/>
              <a:t> from wakefield generation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6952B-3066-B813-6F76-8717C9F06B48}"/>
              </a:ext>
            </a:extLst>
          </p:cNvPr>
          <p:cNvSpPr txBox="1"/>
          <p:nvPr/>
        </p:nvSpPr>
        <p:spPr>
          <a:xfrm>
            <a:off x="7555495" y="983227"/>
            <a:ext cx="396975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Injection of high-quality electron bunches occurs when well-aligned and have the best guiding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D89949E5-86BA-417C-721E-EACFF347B73D}"/>
              </a:ext>
            </a:extLst>
          </p:cNvPr>
          <p:cNvSpPr/>
          <p:nvPr/>
        </p:nvSpPr>
        <p:spPr>
          <a:xfrm>
            <a:off x="7516689" y="4114958"/>
            <a:ext cx="317241" cy="335902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22130-0E3E-CD6D-7EDE-F90E963B0702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487FFFDD-A00A-B090-CE5E-B6A8B5244F6F}"/>
              </a:ext>
            </a:extLst>
          </p:cNvPr>
          <p:cNvSpPr/>
          <p:nvPr/>
        </p:nvSpPr>
        <p:spPr>
          <a:xfrm>
            <a:off x="7516689" y="2596714"/>
            <a:ext cx="317241" cy="335902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6" grpId="0"/>
      <p:bldP spid="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C6766-734D-F2CA-B662-10D1E6F92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86"/>
          <a:stretch/>
        </p:blipFill>
        <p:spPr>
          <a:xfrm>
            <a:off x="135780" y="1255249"/>
            <a:ext cx="6408930" cy="3164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EEA6BF-D5C2-0693-3208-7B3A8887CF3E}"/>
                  </a:ext>
                </a:extLst>
              </p:cNvPr>
              <p:cNvSpPr txBox="1"/>
              <p:nvPr/>
            </p:nvSpPr>
            <p:spPr>
              <a:xfrm>
                <a:off x="135781" y="4418754"/>
                <a:ext cx="6630780" cy="192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Correlation in optical spectra mirrored in electron spectra</a:t>
                </a:r>
              </a:p>
              <a:p>
                <a:pPr marL="7178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&gt; 1 GeV, percent-level energy spread bunches measured consistently when well-aligned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Electron energy spread increases significantly as we misalign:</a:t>
                </a:r>
              </a:p>
              <a:p>
                <a:pPr marL="7178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Due to the pulse (and hence wakefield) transversely oscillating in the channel and interacting with higher density channel walls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Reduction in channel throughput with increasing radial offset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EEA6BF-D5C2-0693-3208-7B3A8887C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81" y="4418754"/>
                <a:ext cx="6630780" cy="1923604"/>
              </a:xfrm>
              <a:prstGeom prst="rect">
                <a:avLst/>
              </a:prstGeom>
              <a:blipFill>
                <a:blip r:embed="rId4"/>
                <a:stretch>
                  <a:fillRect l="-382" t="-1316" r="-382" b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AC491AB-DD05-C2EF-1AEC-0107857B6735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59C7B-E134-DBA2-4BBA-F7C99DF6A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75"/>
          <a:stretch/>
        </p:blipFill>
        <p:spPr>
          <a:xfrm>
            <a:off x="6426422" y="1639968"/>
            <a:ext cx="4696753" cy="3879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FFD35-828B-31C1-1F7D-BD256C8DFDD7}"/>
              </a:ext>
            </a:extLst>
          </p:cNvPr>
          <p:cNvSpPr txBox="1"/>
          <p:nvPr/>
        </p:nvSpPr>
        <p:spPr>
          <a:xfrm>
            <a:off x="9630702" y="5165708"/>
            <a:ext cx="1758768" cy="3539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Misaligned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D8258-DBC5-C032-489A-FD0FCF325D94}"/>
              </a:ext>
            </a:extLst>
          </p:cNvPr>
          <p:cNvCxnSpPr>
            <a:cxnSpLocks/>
          </p:cNvCxnSpPr>
          <p:nvPr/>
        </p:nvCxnSpPr>
        <p:spPr>
          <a:xfrm>
            <a:off x="11253686" y="1727496"/>
            <a:ext cx="17126" cy="3438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52592A-58A3-8DF5-28B7-5ADCC20930E3}"/>
              </a:ext>
            </a:extLst>
          </p:cNvPr>
          <p:cNvSpPr txBox="1"/>
          <p:nvPr/>
        </p:nvSpPr>
        <p:spPr>
          <a:xfrm>
            <a:off x="9596205" y="1373553"/>
            <a:ext cx="1758768" cy="3539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Well-aligned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962DA0-949D-3359-6367-98CC76C4A643}"/>
              </a:ext>
            </a:extLst>
          </p:cNvPr>
          <p:cNvSpPr/>
          <p:nvPr/>
        </p:nvSpPr>
        <p:spPr>
          <a:xfrm>
            <a:off x="180306" y="833765"/>
            <a:ext cx="5968806" cy="400110"/>
          </a:xfrm>
          <a:prstGeom prst="rect">
            <a:avLst/>
          </a:prstGeom>
          <a:solidFill>
            <a:srgbClr val="4680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0D1608-F364-DEEE-DA6B-6B0DE3B0277E}"/>
              </a:ext>
            </a:extLst>
          </p:cNvPr>
          <p:cNvSpPr txBox="1"/>
          <p:nvPr/>
        </p:nvSpPr>
        <p:spPr>
          <a:xfrm>
            <a:off x="-987711" y="850731"/>
            <a:ext cx="545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Truncated Plasma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F156B9-6BA7-12C5-4B36-26DB93CC82ED}"/>
                  </a:ext>
                </a:extLst>
              </p:cNvPr>
              <p:cNvSpPr txBox="1"/>
              <p:nvPr/>
            </p:nvSpPr>
            <p:spPr>
              <a:xfrm>
                <a:off x="3082489" y="866393"/>
                <a:ext cx="3115339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1.3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±0.1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F156B9-6BA7-12C5-4B36-26DB93CC8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89" y="866393"/>
                <a:ext cx="3115339" cy="353943"/>
              </a:xfrm>
              <a:prstGeom prst="rect">
                <a:avLst/>
              </a:prstGeom>
              <a:blipFill>
                <a:blip r:embed="rId5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71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0E6A88-0334-9010-F384-F5A25F63D59D}"/>
              </a:ext>
            </a:extLst>
          </p:cNvPr>
          <p:cNvSpPr/>
          <p:nvPr/>
        </p:nvSpPr>
        <p:spPr>
          <a:xfrm>
            <a:off x="180306" y="833765"/>
            <a:ext cx="5968806" cy="400110"/>
          </a:xfrm>
          <a:prstGeom prst="rect">
            <a:avLst/>
          </a:prstGeom>
          <a:solidFill>
            <a:srgbClr val="4680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CAF47-7161-C9D8-BD36-FB081D715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886"/>
          <a:stretch/>
        </p:blipFill>
        <p:spPr>
          <a:xfrm>
            <a:off x="6544710" y="1639969"/>
            <a:ext cx="4657717" cy="3879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D8292-68F1-F1C9-1C90-6985FA0B0E08}"/>
              </a:ext>
            </a:extLst>
          </p:cNvPr>
          <p:cNvSpPr txBox="1"/>
          <p:nvPr/>
        </p:nvSpPr>
        <p:spPr>
          <a:xfrm>
            <a:off x="-987711" y="850731"/>
            <a:ext cx="545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Pure Ionisation Injection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362C2E-9BA7-84C3-632C-592FF96A8FE0}"/>
                  </a:ext>
                </a:extLst>
              </p:cNvPr>
              <p:cNvSpPr txBox="1"/>
              <p:nvPr/>
            </p:nvSpPr>
            <p:spPr>
              <a:xfrm>
                <a:off x="3082489" y="866393"/>
                <a:ext cx="3115339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2.2±0.1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362C2E-9BA7-84C3-632C-592FF96A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89" y="866393"/>
                <a:ext cx="3115339" cy="353943"/>
              </a:xfrm>
              <a:prstGeom prst="rect">
                <a:avLst/>
              </a:prstGeom>
              <a:blipFill>
                <a:blip r:embed="rId4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4A2AF57-91A4-97F7-A610-5D4E3717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404"/>
          <a:stretch/>
        </p:blipFill>
        <p:spPr>
          <a:xfrm>
            <a:off x="135780" y="1227442"/>
            <a:ext cx="6408930" cy="3165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90314-456B-3920-77B3-F32D50A9FC87}"/>
              </a:ext>
            </a:extLst>
          </p:cNvPr>
          <p:cNvSpPr txBox="1"/>
          <p:nvPr/>
        </p:nvSpPr>
        <p:spPr>
          <a:xfrm>
            <a:off x="254438" y="4426558"/>
            <a:ext cx="659524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Channel moved upstream </a:t>
            </a:r>
            <a:r>
              <a:rPr lang="en-US" dirty="0"/>
              <a:t>relative to drive laser focus and </a:t>
            </a:r>
            <a:r>
              <a:rPr lang="en-US" b="1" dirty="0"/>
              <a:t>on-axis density increased </a:t>
            </a:r>
            <a:r>
              <a:rPr lang="en-US" dirty="0"/>
              <a:t>to trigger significant ionisation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Guiding quality and electron acceleration </a:t>
            </a:r>
            <a:r>
              <a:rPr lang="en-US" b="1" dirty="0"/>
              <a:t>less sensitive to alignment</a:t>
            </a:r>
            <a:r>
              <a:rPr lang="en-US" dirty="0"/>
              <a:t>, but </a:t>
            </a:r>
            <a:r>
              <a:rPr lang="en-US" b="1" dirty="0"/>
              <a:t>lower peak throughput/energies </a:t>
            </a:r>
            <a:r>
              <a:rPr lang="en-US" dirty="0"/>
              <a:t>and effectively </a:t>
            </a:r>
            <a:r>
              <a:rPr lang="en-US" b="1" dirty="0"/>
              <a:t>100% energy spread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Able to guide and inject for larger radial offsets due to channel being formed over whole length of 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B2094-97DD-59B3-8E60-3DCCEB05569C}"/>
              </a:ext>
            </a:extLst>
          </p:cNvPr>
          <p:cNvSpPr txBox="1"/>
          <p:nvPr/>
        </p:nvSpPr>
        <p:spPr>
          <a:xfrm>
            <a:off x="11123175" y="6039385"/>
            <a:ext cx="2952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8B3FD-D867-604E-03E5-1CEDEF12584C}"/>
              </a:ext>
            </a:extLst>
          </p:cNvPr>
          <p:cNvSpPr txBox="1"/>
          <p:nvPr/>
        </p:nvSpPr>
        <p:spPr>
          <a:xfrm>
            <a:off x="9630702" y="5165708"/>
            <a:ext cx="1758768" cy="3539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Misaligned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5ED731-B361-E1A8-A515-86BBCD7A5FEE}"/>
              </a:ext>
            </a:extLst>
          </p:cNvPr>
          <p:cNvCxnSpPr>
            <a:cxnSpLocks/>
          </p:cNvCxnSpPr>
          <p:nvPr/>
        </p:nvCxnSpPr>
        <p:spPr>
          <a:xfrm>
            <a:off x="11253686" y="1727496"/>
            <a:ext cx="17126" cy="3438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99A71F-8DC9-4A55-F39B-EC855E98C5E6}"/>
              </a:ext>
            </a:extLst>
          </p:cNvPr>
          <p:cNvSpPr txBox="1"/>
          <p:nvPr/>
        </p:nvSpPr>
        <p:spPr>
          <a:xfrm>
            <a:off x="9596205" y="1373553"/>
            <a:ext cx="1758768" cy="3539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Well-aligned</a:t>
            </a:r>
          </a:p>
        </p:txBody>
      </p:sp>
    </p:spTree>
    <p:extLst>
      <p:ext uri="{BB962C8B-B14F-4D97-AF65-F5344CB8AC3E}">
        <p14:creationId xmlns:p14="http://schemas.microsoft.com/office/powerpoint/2010/main" val="3581346548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10732</TotalTime>
  <Words>1229</Words>
  <Application>Microsoft Macintosh PowerPoint</Application>
  <PresentationFormat>Custom</PresentationFormat>
  <Paragraphs>169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Cambria Math</vt:lpstr>
      <vt:lpstr>CMU BRIGHT ROMAN</vt:lpstr>
      <vt:lpstr>CMU Sans Serif</vt:lpstr>
      <vt:lpstr>CMU Sans Serif</vt:lpstr>
      <vt:lpstr>CMU Sans Serif Medium</vt:lpstr>
      <vt:lpstr>FoundrySterling-Book</vt:lpstr>
      <vt:lpstr>Opening slide alternative</vt:lpstr>
      <vt:lpstr>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 </cp:lastModifiedBy>
  <cp:revision>140</cp:revision>
  <cp:lastPrinted>2023-09-11T13:42:09Z</cp:lastPrinted>
  <dcterms:created xsi:type="dcterms:W3CDTF">2014-03-20T14:30:16Z</dcterms:created>
  <dcterms:modified xsi:type="dcterms:W3CDTF">2023-09-19T09:20:47Z</dcterms:modified>
</cp:coreProperties>
</file>