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3" r:id="rId9"/>
    <p:sldId id="264" r:id="rId10"/>
    <p:sldId id="265" r:id="rId11"/>
    <p:sldId id="28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AC643-69EF-2737-6EEF-1C236E6696BA}" v="17" dt="2023-09-20T14:54:15.910"/>
    <p1510:client id="{3CEF6847-C390-F51F-3892-31FC04854B17}" v="642" dt="2023-09-21T10:36:50.331"/>
    <p1510:client id="{D7413E3C-E1E1-6B14-2DDE-C5F9677C5E7C}" v="338" dt="2023-09-21T12:24:03.20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8CB"/>
          </a:solidFill>
        </a:fill>
      </a:tcStyle>
    </a:wholeTbl>
    <a:band2H>
      <a:tcTxStyle/>
      <a:tcStyle>
        <a:tcBdr/>
        <a:fill>
          <a:solidFill>
            <a:srgbClr val="ED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3"/>
          </a:solidFill>
        </a:fill>
      </a:tcStyle>
    </a:wholeTbl>
    <a:band2H>
      <a:tcTxStyle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ACD"/>
          </a:solidFill>
        </a:fill>
      </a:tcStyle>
    </a:wholeTbl>
    <a:band2H>
      <a:tcTxStyle/>
      <a:tcStyle>
        <a:tcBdr/>
        <a:fill>
          <a:solidFill>
            <a:srgbClr val="FAE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1T10:19:39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1429 1905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K = gamma * theta = 20 ( theta is of order of mrad, 1/gamma is 50 urad)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put the same text as before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+"/>
              <a:defRPr sz="1100"/>
            </a:lvl1pPr>
          </a:lstStyle>
          <a:p>
            <a:r>
              <a:t>electron data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below 1 MeV - filter (absorption), above 1 MeV - converter (convert one type of radiation to another, secondary particles are borned)</a:t>
            </a:r>
          </a:p>
        </p:txBody>
      </p:sp>
    </p:spTree>
    <p:extLst>
      <p:ext uri="{BB962C8B-B14F-4D97-AF65-F5344CB8AC3E}">
        <p14:creationId xmlns:p14="http://schemas.microsoft.com/office/powerpoint/2010/main" val="328423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+"/>
              <a:defRPr sz="1100"/>
            </a:lvl1pPr>
          </a:lstStyle>
          <a:p>
            <a:r>
              <a:t>electron data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explain how self-focusing is happening (feedback loop)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oven / laser / double bunch pictures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23391" y="2591330"/>
            <a:ext cx="7056002" cy="1104002"/>
          </a:xfrm>
          <a:prstGeom prst="rect">
            <a:avLst/>
          </a:prstGeom>
        </p:spPr>
        <p:txBody>
          <a:bodyPr lIns="45699" tIns="45699" rIns="45699" bIns="45699" anchor="b"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391" y="3785520"/>
            <a:ext cx="7056002" cy="1440002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lnSpc>
                <a:spcPct val="100000"/>
              </a:lnSpc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>
              <a:lnSpc>
                <a:spcPct val="100000"/>
              </a:lnSpc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>
              <a:lnSpc>
                <a:spcPct val="100000"/>
              </a:lnSpc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931986" indent="-433387">
              <a:lnSpc>
                <a:spcPct val="100000"/>
              </a:lnSpc>
              <a:buSzPts val="2100"/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478765" indent="-506010">
              <a:lnSpc>
                <a:spcPct val="100000"/>
              </a:lnSpc>
              <a:buSzPts val="2100"/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Google Shape;12;p2" descr="Google Shape;12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548679"/>
            <a:ext cx="2911414" cy="99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13;p2" descr="Google Shape;13;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601" y="614621"/>
            <a:ext cx="816002" cy="8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oogle Shape;14;p2" descr="Google Shape;14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67" y="647344"/>
            <a:ext cx="750557" cy="75055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Google Shape;15;p2"/>
          <p:cNvSpPr/>
          <p:nvPr/>
        </p:nvSpPr>
        <p:spPr>
          <a:xfrm>
            <a:off x="5015505" y="614621"/>
            <a:ext cx="2" cy="8160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9" name="Google Shape;16;p2" descr="Google Shape;1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9" y="423834"/>
            <a:ext cx="888050" cy="1295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oogle Shape;17;p2"/>
          <p:cNvGrpSpPr/>
          <p:nvPr/>
        </p:nvGrpSpPr>
        <p:grpSpPr>
          <a:xfrm>
            <a:off x="4175998" y="3118797"/>
            <a:ext cx="8016004" cy="3739205"/>
            <a:chOff x="-1" y="0"/>
            <a:chExt cx="8016002" cy="3739202"/>
          </a:xfrm>
        </p:grpSpPr>
        <p:sp>
          <p:nvSpPr>
            <p:cNvPr id="20" name="Shape"/>
            <p:cNvSpPr/>
            <p:nvPr/>
          </p:nvSpPr>
          <p:spPr>
            <a:xfrm>
              <a:off x="-2" y="-1"/>
              <a:ext cx="8016003" cy="373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71" y="0"/>
                  </a:moveTo>
                  <a:lnTo>
                    <a:pt x="21600" y="1871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21" name="image9.jpeg" descr="image9.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-1"/>
              <a:ext cx="8016001" cy="373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71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8709"/>
                  </a:lnTo>
                  <a:lnTo>
                    <a:pt x="1597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5" name="Google Shape;18;p2"/>
          <p:cNvGrpSpPr/>
          <p:nvPr/>
        </p:nvGrpSpPr>
        <p:grpSpPr>
          <a:xfrm>
            <a:off x="8064000" y="-1855"/>
            <a:ext cx="4128003" cy="3119953"/>
            <a:chOff x="0" y="0"/>
            <a:chExt cx="4128002" cy="3119951"/>
          </a:xfrm>
        </p:grpSpPr>
        <p:sp>
          <p:nvSpPr>
            <p:cNvPr id="23" name="Shape"/>
            <p:cNvSpPr/>
            <p:nvPr/>
          </p:nvSpPr>
          <p:spPr>
            <a:xfrm>
              <a:off x="0" y="-1"/>
              <a:ext cx="4128003" cy="311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2458"/>
                  </a:lnTo>
                  <a:lnTo>
                    <a:pt x="10674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24" name="image5.png" descr="image5.png"/>
            <p:cNvPicPr>
              <a:picLocks noChangeAspect="1"/>
            </p:cNvPicPr>
            <p:nvPr/>
          </p:nvPicPr>
          <p:blipFill>
            <a:blip r:embed="rId7"/>
            <a:srcRect r="2" b="3"/>
            <a:stretch>
              <a:fillRect/>
            </a:stretch>
          </p:blipFill>
          <p:spPr>
            <a:xfrm>
              <a:off x="0" y="-1"/>
              <a:ext cx="4127897" cy="311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674" y="21600"/>
                  </a:lnTo>
                  <a:lnTo>
                    <a:pt x="21600" y="12458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6" name="Google Shape;19;p2" descr="Google Shape;19;p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828" y="-16933"/>
            <a:ext cx="8362951" cy="687493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Google Shape;20;p2"/>
          <p:cNvSpPr txBox="1"/>
          <p:nvPr/>
        </p:nvSpPr>
        <p:spPr>
          <a:xfrm>
            <a:off x="706083" y="6113767"/>
            <a:ext cx="1785923" cy="61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loa.ensta-paris.fr</a:t>
            </a:r>
          </a:p>
        </p:txBody>
      </p:sp>
      <p:pic>
        <p:nvPicPr>
          <p:cNvPr id="28" name="Google Shape;21;p2" descr="Google Shape;21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6534" y="2660913"/>
            <a:ext cx="1232251" cy="153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23391" y="2591330"/>
            <a:ext cx="7056002" cy="1104002"/>
          </a:xfrm>
          <a:prstGeom prst="rect">
            <a:avLst/>
          </a:prstGeom>
        </p:spPr>
        <p:txBody>
          <a:bodyPr lIns="45699" tIns="45699" rIns="45699" bIns="45699" anchor="b"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391" y="3785520"/>
            <a:ext cx="7056002" cy="1440002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lnSpc>
                <a:spcPct val="100000"/>
              </a:lnSpc>
              <a:spcBef>
                <a:spcPts val="1600"/>
              </a:spcBef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>
              <a:lnSpc>
                <a:spcPct val="100000"/>
              </a:lnSpc>
              <a:spcBef>
                <a:spcPts val="1600"/>
              </a:spcBef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931986" indent="-433387">
              <a:lnSpc>
                <a:spcPct val="100000"/>
              </a:lnSpc>
              <a:spcBef>
                <a:spcPts val="1600"/>
              </a:spcBef>
              <a:buSzPts val="2100"/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478765" indent="-506010">
              <a:lnSpc>
                <a:spcPct val="100000"/>
              </a:lnSpc>
              <a:spcBef>
                <a:spcPts val="1600"/>
              </a:spcBef>
              <a:buSzPts val="2100"/>
              <a:defRPr sz="2100" b="0" i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" name="Google Shape;27;p4" descr="Google Shape;27;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548679"/>
            <a:ext cx="2911414" cy="99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Google Shape;28;p4" descr="Google Shape;28;p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601" y="614621"/>
            <a:ext cx="816002" cy="8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29;p4" descr="Google Shape;29;p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067" y="647344"/>
            <a:ext cx="750557" cy="75055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Google Shape;30;p4"/>
          <p:cNvSpPr/>
          <p:nvPr/>
        </p:nvSpPr>
        <p:spPr>
          <a:xfrm>
            <a:off x="5015505" y="614621"/>
            <a:ext cx="2" cy="8160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0" name="Google Shape;31;p4" descr="Google Shape;31;p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9" y="423834"/>
            <a:ext cx="888050" cy="129514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Google Shape;32;p4"/>
          <p:cNvSpPr txBox="1"/>
          <p:nvPr/>
        </p:nvSpPr>
        <p:spPr>
          <a:xfrm>
            <a:off x="1381411" y="6186982"/>
            <a:ext cx="1785923" cy="61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loa.ensta-paris.fr</a:t>
            </a:r>
          </a:p>
        </p:txBody>
      </p:sp>
      <p:grpSp>
        <p:nvGrpSpPr>
          <p:cNvPr id="54" name="Google Shape;33;p4"/>
          <p:cNvGrpSpPr/>
          <p:nvPr/>
        </p:nvGrpSpPr>
        <p:grpSpPr>
          <a:xfrm>
            <a:off x="4175998" y="3118797"/>
            <a:ext cx="8016004" cy="3739205"/>
            <a:chOff x="-1" y="0"/>
            <a:chExt cx="8016002" cy="3739202"/>
          </a:xfrm>
        </p:grpSpPr>
        <p:sp>
          <p:nvSpPr>
            <p:cNvPr id="52" name="Shape"/>
            <p:cNvSpPr/>
            <p:nvPr/>
          </p:nvSpPr>
          <p:spPr>
            <a:xfrm>
              <a:off x="-2" y="-1"/>
              <a:ext cx="8016003" cy="373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71" y="0"/>
                  </a:moveTo>
                  <a:lnTo>
                    <a:pt x="21600" y="1871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53" name="image9.jpeg" descr="image9.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-1"/>
              <a:ext cx="8016001" cy="373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71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8709"/>
                  </a:lnTo>
                  <a:lnTo>
                    <a:pt x="1597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7" name="Google Shape;34;p4"/>
          <p:cNvGrpSpPr/>
          <p:nvPr/>
        </p:nvGrpSpPr>
        <p:grpSpPr>
          <a:xfrm>
            <a:off x="8064000" y="-1855"/>
            <a:ext cx="4128003" cy="3119953"/>
            <a:chOff x="0" y="0"/>
            <a:chExt cx="4128002" cy="3119951"/>
          </a:xfrm>
        </p:grpSpPr>
        <p:sp>
          <p:nvSpPr>
            <p:cNvPr id="55" name="Shape"/>
            <p:cNvSpPr/>
            <p:nvPr/>
          </p:nvSpPr>
          <p:spPr>
            <a:xfrm>
              <a:off x="0" y="-1"/>
              <a:ext cx="4128003" cy="3119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2458"/>
                  </a:lnTo>
                  <a:lnTo>
                    <a:pt x="10674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56" name="image5.png" descr="image5.png"/>
            <p:cNvPicPr>
              <a:picLocks noChangeAspect="1"/>
            </p:cNvPicPr>
            <p:nvPr/>
          </p:nvPicPr>
          <p:blipFill>
            <a:blip r:embed="rId7"/>
            <a:srcRect r="2" b="3"/>
            <a:stretch>
              <a:fillRect/>
            </a:stretch>
          </p:blipFill>
          <p:spPr>
            <a:xfrm>
              <a:off x="0" y="-1"/>
              <a:ext cx="4127897" cy="311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674" y="21600"/>
                  </a:lnTo>
                  <a:lnTo>
                    <a:pt x="21600" y="12458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8" name="Google Shape;35;p4"/>
          <p:cNvSpPr>
            <a:spLocks noGrp="1"/>
          </p:cNvSpPr>
          <p:nvPr>
            <p:ph type="pic" sz="quarter" idx="21"/>
          </p:nvPr>
        </p:nvSpPr>
        <p:spPr>
          <a:xfrm>
            <a:off x="10102850" y="1800000"/>
            <a:ext cx="2089151" cy="45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" name="Google Shape;36;p4"/>
          <p:cNvSpPr txBox="1">
            <a:spLocks noGrp="1"/>
          </p:cNvSpPr>
          <p:nvPr>
            <p:ph type="body" idx="22"/>
          </p:nvPr>
        </p:nvSpPr>
        <p:spPr>
          <a:xfrm>
            <a:off x="3840000" y="-1200"/>
            <a:ext cx="8352002" cy="685920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 lIns="45699" tIns="45699" rIns="45699" bIns="45699"/>
          <a:lstStyle/>
          <a:p>
            <a:endParaRPr/>
          </a:p>
        </p:txBody>
      </p:sp>
      <p:pic>
        <p:nvPicPr>
          <p:cNvPr id="60" name="Google Shape;37;p4" descr="Google Shape;37;p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477" y="5979273"/>
            <a:ext cx="678376" cy="61477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nd blanc - intertitre flashy orange">
    <p:bg>
      <p:bgPr>
        <a:gradFill flip="none" rotWithShape="1">
          <a:gsLst>
            <a:gs pos="0">
              <a:schemeClr val="accent6"/>
            </a:gs>
            <a:gs pos="30000">
              <a:schemeClr val="accent5"/>
            </a:gs>
            <a:gs pos="10000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0001" cy="240001"/>
          </a:xfrm>
          <a:prstGeom prst="rect">
            <a:avLst/>
          </a:prstGeom>
          <a:ln w="9525">
            <a:solidFill>
              <a:srgbClr val="668A19">
                <a:alpha val="0"/>
              </a:srgbClr>
            </a:solidFill>
            <a:round/>
          </a:ln>
        </p:spPr>
        <p:txBody>
          <a:bodyPr lIns="45699" tIns="45699" rIns="45699" bIns="45699" anchor="t">
            <a:normAutofit/>
          </a:bodyPr>
          <a:lstStyle>
            <a:lvl1pPr>
              <a:defRPr sz="1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4300" y="2568000"/>
            <a:ext cx="6336001" cy="3217335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lnSpc>
                <a:spcPct val="104999"/>
              </a:lnSpc>
              <a:defRPr sz="3000">
                <a:solidFill>
                  <a:srgbClr val="FFFFFF"/>
                </a:solidFill>
              </a:defRPr>
            </a:lvl1pPr>
            <a:lvl2pPr>
              <a:lnSpc>
                <a:spcPct val="104999"/>
              </a:lnSpc>
              <a:defRPr sz="3000">
                <a:solidFill>
                  <a:srgbClr val="FFFFFF"/>
                </a:solidFill>
              </a:defRPr>
            </a:lvl2pPr>
            <a:lvl3pPr>
              <a:lnSpc>
                <a:spcPct val="104999"/>
              </a:lnSpc>
              <a:defRPr sz="3000">
                <a:solidFill>
                  <a:srgbClr val="FFFFFF"/>
                </a:solidFill>
              </a:defRPr>
            </a:lvl3pPr>
            <a:lvl4pPr marL="2117725" indent="-619125">
              <a:lnSpc>
                <a:spcPct val="104999"/>
              </a:lnSpc>
              <a:buSzPts val="3000"/>
              <a:defRPr sz="3000">
                <a:solidFill>
                  <a:srgbClr val="FFFFFF"/>
                </a:solidFill>
              </a:defRPr>
            </a:lvl4pPr>
            <a:lvl5pPr marL="2695627" indent="-722872">
              <a:lnSpc>
                <a:spcPct val="104999"/>
              </a:lnSpc>
              <a:buSzPts val="3000"/>
              <a:defRPr sz="3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Google Shape;41;p5"/>
          <p:cNvSpPr/>
          <p:nvPr/>
        </p:nvSpPr>
        <p:spPr>
          <a:xfrm>
            <a:off x="0" y="-1201"/>
            <a:ext cx="12192000" cy="6502542"/>
          </a:xfrm>
          <a:prstGeom prst="rect">
            <a:avLst/>
          </a:prstGeom>
          <a:gradFill>
            <a:gsLst>
              <a:gs pos="0">
                <a:schemeClr val="accent6"/>
              </a:gs>
              <a:gs pos="30000">
                <a:schemeClr val="accent5"/>
              </a:gs>
              <a:gs pos="100000">
                <a:schemeClr val="accent5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71" name="Google Shape;42;p5" descr="Google Shape;42;p5"/>
          <p:cNvPicPr>
            <a:picLocks noChangeAspect="1"/>
          </p:cNvPicPr>
          <p:nvPr/>
        </p:nvPicPr>
        <p:blipFill>
          <a:blip r:embed="rId2"/>
          <a:srcRect l="35821"/>
          <a:stretch>
            <a:fillRect/>
          </a:stretch>
        </p:blipFill>
        <p:spPr>
          <a:xfrm>
            <a:off x="4369616" y="0"/>
            <a:ext cx="78223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Google Shape;44;p5"/>
          <p:cNvSpPr txBox="1"/>
          <p:nvPr/>
        </p:nvSpPr>
        <p:spPr>
          <a:xfrm>
            <a:off x="1391476" y="6643051"/>
            <a:ext cx="928904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Your name – conference</a:t>
            </a:r>
          </a:p>
        </p:txBody>
      </p:sp>
      <p:sp>
        <p:nvSpPr>
          <p:cNvPr id="73" name="Google Shape;45;p5"/>
          <p:cNvSpPr txBox="1"/>
          <p:nvPr/>
        </p:nvSpPr>
        <p:spPr>
          <a:xfrm>
            <a:off x="120000" y="6635625"/>
            <a:ext cx="117546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date</a:t>
            </a:r>
          </a:p>
        </p:txBody>
      </p:sp>
      <p:sp>
        <p:nvSpPr>
          <p:cNvPr id="74" name="Google Shape;46;p5"/>
          <p:cNvSpPr txBox="1">
            <a:spLocks noGrp="1"/>
          </p:cNvSpPr>
          <p:nvPr>
            <p:ph type="body" sz="half" idx="21"/>
          </p:nvPr>
        </p:nvSpPr>
        <p:spPr>
          <a:xfrm>
            <a:off x="827499" y="2771200"/>
            <a:ext cx="6336003" cy="3217335"/>
          </a:xfrm>
          <a:prstGeom prst="rect">
            <a:avLst/>
          </a:prstGeom>
        </p:spPr>
        <p:txBody>
          <a:bodyPr lIns="45699" tIns="45699" rIns="45699" bIns="4569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7821" y="6650404"/>
            <a:ext cx="174179" cy="152401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nd blanc - intertitre flashy blue-vert">
    <p:bg>
      <p:bgPr>
        <a:gradFill flip="none" rotWithShape="1">
          <a:gsLst>
            <a:gs pos="0">
              <a:schemeClr val="accent3"/>
            </a:gs>
            <a:gs pos="100000">
              <a:srgbClr val="8DBE29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0001" cy="240001"/>
          </a:xfrm>
          <a:prstGeom prst="rect">
            <a:avLst/>
          </a:prstGeom>
          <a:ln w="9525">
            <a:solidFill>
              <a:srgbClr val="668A19">
                <a:alpha val="0"/>
              </a:srgbClr>
            </a:solidFill>
            <a:round/>
          </a:ln>
        </p:spPr>
        <p:txBody>
          <a:bodyPr lIns="45699" tIns="45699" rIns="45699" bIns="45699" anchor="t">
            <a:normAutofit/>
          </a:bodyPr>
          <a:lstStyle>
            <a:lvl1pPr>
              <a:defRPr sz="1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Google Shape;49;p6"/>
          <p:cNvSpPr/>
          <p:nvPr/>
        </p:nvSpPr>
        <p:spPr>
          <a:xfrm>
            <a:off x="0" y="-602"/>
            <a:ext cx="12192000" cy="650194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84" name="Google Shape;50;p6" descr="Google Shape;50;p6"/>
          <p:cNvPicPr>
            <a:picLocks noChangeAspect="1"/>
          </p:cNvPicPr>
          <p:nvPr/>
        </p:nvPicPr>
        <p:blipFill>
          <a:blip r:embed="rId2"/>
          <a:srcRect l="35821"/>
          <a:stretch>
            <a:fillRect/>
          </a:stretch>
        </p:blipFill>
        <p:spPr>
          <a:xfrm>
            <a:off x="4369616" y="0"/>
            <a:ext cx="78223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Google Shape;52;p6"/>
          <p:cNvSpPr txBox="1"/>
          <p:nvPr/>
        </p:nvSpPr>
        <p:spPr>
          <a:xfrm>
            <a:off x="1391476" y="6643051"/>
            <a:ext cx="928904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Your name – conference</a:t>
            </a:r>
          </a:p>
        </p:txBody>
      </p:sp>
      <p:sp>
        <p:nvSpPr>
          <p:cNvPr id="86" name="Google Shape;53;p6"/>
          <p:cNvSpPr txBox="1"/>
          <p:nvPr/>
        </p:nvSpPr>
        <p:spPr>
          <a:xfrm>
            <a:off x="120000" y="6635625"/>
            <a:ext cx="117546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date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4300" y="2568000"/>
            <a:ext cx="6336001" cy="3217335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lnSpc>
                <a:spcPct val="104999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>
              <a:lnSpc>
                <a:spcPct val="104999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>
              <a:lnSpc>
                <a:spcPct val="104999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117725" indent="-619125">
              <a:lnSpc>
                <a:spcPct val="104999"/>
              </a:lnSpc>
              <a:buSzPts val="3000"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695627" indent="-722872">
              <a:lnSpc>
                <a:spcPct val="104999"/>
              </a:lnSpc>
              <a:buSzPts val="3000"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7821" y="6650404"/>
            <a:ext cx="174179" cy="152401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6;p1" descr="Google Shape;6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6" y="164636"/>
            <a:ext cx="616125" cy="76800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Google Shape;7;p1"/>
          <p:cNvSpPr/>
          <p:nvPr/>
        </p:nvSpPr>
        <p:spPr>
          <a:xfrm>
            <a:off x="364740" y="1028733"/>
            <a:ext cx="11299881" cy="1"/>
          </a:xfrm>
          <a:prstGeom prst="line">
            <a:avLst/>
          </a:prstGeom>
          <a:ln>
            <a:solidFill>
              <a:schemeClr val="accent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7" name="Google Shape;56;p7" descr="Google Shape;56;p7"/>
          <p:cNvPicPr>
            <a:picLocks noChangeAspect="1"/>
          </p:cNvPicPr>
          <p:nvPr/>
        </p:nvPicPr>
        <p:blipFill>
          <a:blip r:embed="rId3"/>
          <a:srcRect l="36252" t="335"/>
          <a:stretch>
            <a:fillRect/>
          </a:stretch>
        </p:blipFill>
        <p:spPr>
          <a:xfrm>
            <a:off x="4380319" y="0"/>
            <a:ext cx="779941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0692" y="255394"/>
            <a:ext cx="11136002" cy="48530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" descr="Google Shape;6;p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96" y="164636"/>
            <a:ext cx="616125" cy="768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7;p1"/>
          <p:cNvSpPr/>
          <p:nvPr/>
        </p:nvSpPr>
        <p:spPr>
          <a:xfrm>
            <a:off x="364740" y="1028733"/>
            <a:ext cx="11299881" cy="1"/>
          </a:xfrm>
          <a:prstGeom prst="line">
            <a:avLst/>
          </a:prstGeom>
          <a:ln>
            <a:solidFill>
              <a:schemeClr val="accent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95465" y="356658"/>
            <a:ext cx="10561176" cy="48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26683" y="841967"/>
            <a:ext cx="9753601" cy="152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3152" y="6501341"/>
            <a:ext cx="265510" cy="215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b="1">
                <a:solidFill>
                  <a:srgbClr val="8EBE2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22860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22860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22860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3pPr>
      <a:lvl4pPr marL="1993900" marR="0" indent="-495300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4pPr>
      <a:lvl5pPr marL="2551053" marR="0" indent="-578298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5pPr>
      <a:lvl6pPr marL="2712587" marR="0" indent="-367341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6pPr>
      <a:lvl7pPr marL="3169787" marR="0" indent="-367341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7pPr>
      <a:lvl8pPr marL="3626987" marR="0" indent="-367341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8pPr>
      <a:lvl9pPr marL="4084187" marR="0" indent="-367341" algn="l" defTabSz="914400" rtl="0" latinLnBrk="0">
        <a:lnSpc>
          <a:spcPct val="114000"/>
        </a:lnSpc>
        <a:spcBef>
          <a:spcPts val="0"/>
        </a:spcBef>
        <a:spcAft>
          <a:spcPts val="0"/>
        </a:spcAft>
        <a:buClrTx/>
        <a:buSzPts val="2400"/>
        <a:buFontTx/>
        <a:buChar char="•"/>
        <a:tabLst/>
        <a:defRPr sz="2400" b="1" i="0" u="none" strike="noStrike" cap="none" spc="0" baseline="0">
          <a:solidFill>
            <a:schemeClr val="accent3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ov"/><Relationship Id="rId7" Type="http://schemas.openxmlformats.org/officeDocument/2006/relationships/image" Target="../media/image4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62;p8"/>
          <p:cNvSpPr txBox="1">
            <a:spLocks noGrp="1"/>
          </p:cNvSpPr>
          <p:nvPr>
            <p:ph type="title"/>
          </p:nvPr>
        </p:nvSpPr>
        <p:spPr>
          <a:xfrm>
            <a:off x="623400" y="1604749"/>
            <a:ext cx="6900599" cy="2922003"/>
          </a:xfrm>
          <a:prstGeom prst="rect">
            <a:avLst/>
          </a:prstGeom>
        </p:spPr>
        <p:txBody>
          <a:bodyPr/>
          <a:lstStyle/>
          <a:p>
            <a:r>
              <a:t>Viktoriia Zakharova</a:t>
            </a:r>
          </a:p>
          <a:p>
            <a:pPr>
              <a:defRPr sz="2500"/>
            </a:pPr>
            <a:r>
              <a:t>on behalf of E-300 collaboration</a:t>
            </a:r>
            <a:br/>
            <a:endParaRPr/>
          </a:p>
          <a:p>
            <a:pPr>
              <a:lnSpc>
                <a:spcPct val="115000"/>
              </a:lnSpc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"Electron beam self-focusing and X-ray radiation in a self-ionised plasma wakefield accelerator"</a:t>
            </a:r>
          </a:p>
        </p:txBody>
      </p:sp>
      <p:sp>
        <p:nvSpPr>
          <p:cNvPr id="109" name="Google Shape;63;p8"/>
          <p:cNvSpPr txBox="1">
            <a:spLocks noGrp="1"/>
          </p:cNvSpPr>
          <p:nvPr>
            <p:ph type="body" sz="quarter" idx="1"/>
          </p:nvPr>
        </p:nvSpPr>
        <p:spPr>
          <a:xfrm>
            <a:off x="545690" y="4678721"/>
            <a:ext cx="7056002" cy="1440000"/>
          </a:xfrm>
          <a:prstGeom prst="rect">
            <a:avLst/>
          </a:prstGeom>
        </p:spPr>
        <p:txBody>
          <a:bodyPr/>
          <a:lstStyle/>
          <a:p>
            <a:pPr indent="0"/>
            <a:endParaRPr/>
          </a:p>
          <a:p>
            <a:pPr indent="0"/>
            <a:endParaRPr/>
          </a:p>
          <a:p>
            <a:pPr indent="0"/>
            <a:r>
              <a:t>Laboratoire d’Optique Appliquée</a:t>
            </a:r>
          </a:p>
          <a:p>
            <a:pPr indent="0"/>
            <a:r>
              <a:t>UMR 7639</a:t>
            </a:r>
          </a:p>
        </p:txBody>
      </p:sp>
      <p:sp>
        <p:nvSpPr>
          <p:cNvPr id="110" name="Google Shape;64;p8"/>
          <p:cNvSpPr/>
          <p:nvPr/>
        </p:nvSpPr>
        <p:spPr>
          <a:xfrm>
            <a:off x="560150" y="6055624"/>
            <a:ext cx="2225402" cy="8025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44;p17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2022 experimental data for different pressures</a:t>
            </a:r>
          </a:p>
        </p:txBody>
      </p:sp>
      <p:pic>
        <p:nvPicPr>
          <p:cNvPr id="168" name="Google Shape;145;p17" descr="Google Shape;145;p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25" y="1339450"/>
            <a:ext cx="2672901" cy="552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Google Shape;146;p17" descr="Google Shape;146;p17"/>
          <p:cNvPicPr>
            <a:picLocks noChangeAspect="1"/>
          </p:cNvPicPr>
          <p:nvPr/>
        </p:nvPicPr>
        <p:blipFill>
          <a:blip r:embed="rId4"/>
          <a:srcRect b="2448"/>
          <a:stretch>
            <a:fillRect/>
          </a:stretch>
        </p:blipFill>
        <p:spPr>
          <a:xfrm>
            <a:off x="7731349" y="1339450"/>
            <a:ext cx="2612227" cy="552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oogle Shape;147;p17" descr="Google Shape;147;p17"/>
          <p:cNvPicPr>
            <a:picLocks noChangeAspect="1"/>
          </p:cNvPicPr>
          <p:nvPr/>
        </p:nvPicPr>
        <p:blipFill>
          <a:blip r:embed="rId5"/>
          <a:srcRect t="5412" b="449"/>
          <a:stretch>
            <a:fillRect/>
          </a:stretch>
        </p:blipFill>
        <p:spPr>
          <a:xfrm>
            <a:off x="4717774" y="1339450"/>
            <a:ext cx="2612227" cy="552655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Google Shape;148;p17"/>
          <p:cNvSpPr txBox="1"/>
          <p:nvPr/>
        </p:nvSpPr>
        <p:spPr>
          <a:xfrm>
            <a:off x="1751034" y="967448"/>
            <a:ext cx="8142404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         0.08 Torr	                              0.3 Torr		                   1.5 Torr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43387-3329-24EA-2353-3739A2F41F22}"/>
              </a:ext>
            </a:extLst>
          </p:cNvPr>
          <p:cNvSpPr txBox="1"/>
          <p:nvPr/>
        </p:nvSpPr>
        <p:spPr>
          <a:xfrm rot="16200000">
            <a:off x="405669" y="1803582"/>
            <a:ext cx="177617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Angular profile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88CD7-798B-6602-0DAC-9AEB8A8FC357}"/>
              </a:ext>
            </a:extLst>
          </p:cNvPr>
          <p:cNvSpPr txBox="1"/>
          <p:nvPr/>
        </p:nvSpPr>
        <p:spPr>
          <a:xfrm rot="16200000">
            <a:off x="405669" y="3812975"/>
            <a:ext cx="177617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Filter/converter</a:t>
            </a:r>
            <a:br>
              <a:rPr lang="en-GB" b="1" dirty="0"/>
            </a:br>
            <a:r>
              <a:rPr lang="en-GB" b="1" dirty="0"/>
              <a:t>measuremen</a:t>
            </a:r>
            <a:r>
              <a:rPr lang="en-GB" sz="1600" b="1" dirty="0"/>
              <a:t>t</a:t>
            </a:r>
            <a:endParaRPr lang="en-GB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7D811-C5CE-D0F8-BBA0-8C0A0A46B4A8}"/>
              </a:ext>
            </a:extLst>
          </p:cNvPr>
          <p:cNvSpPr txBox="1"/>
          <p:nvPr/>
        </p:nvSpPr>
        <p:spPr>
          <a:xfrm rot="16200000">
            <a:off x="405668" y="5714176"/>
            <a:ext cx="177617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/>
              <a:t>Electron</a:t>
            </a:r>
            <a:br>
              <a:rPr lang="en-GB" b="1" dirty="0"/>
            </a:br>
            <a:r>
              <a:rPr lang="en-GB" b="1"/>
              <a:t> spectrum</a:t>
            </a:r>
            <a:endParaRPr 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53;p18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Data analysis and theoretical calculations</a:t>
            </a:r>
          </a:p>
        </p:txBody>
      </p:sp>
      <p:pic>
        <p:nvPicPr>
          <p:cNvPr id="176" name="Google Shape;154;p18" descr="Google Shape;154;p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50" y="1100049"/>
            <a:ext cx="5941360" cy="445602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155;p18"/>
          <p:cNvSpPr txBox="1"/>
          <p:nvPr/>
        </p:nvSpPr>
        <p:spPr>
          <a:xfrm>
            <a:off x="6888274" y="5556074"/>
            <a:ext cx="4420502" cy="72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>
              <a:lnSpc>
                <a:spcPct val="115000"/>
              </a:lnSpc>
              <a:defRPr sz="11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Spectral responses of GAMMA2 simulated via GEANT4 behind each filter/converter (deposited energy fraction as a function of incident photon energy).</a:t>
            </a:r>
          </a:p>
        </p:txBody>
      </p:sp>
      <p:sp>
        <p:nvSpPr>
          <p:cNvPr id="178" name="Google Shape;156;p18"/>
          <p:cNvSpPr txBox="1"/>
          <p:nvPr/>
        </p:nvSpPr>
        <p:spPr>
          <a:xfrm>
            <a:off x="317949" y="1307248"/>
            <a:ext cx="6101103" cy="502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t">
            <a:spAutoFit/>
          </a:bodyPr>
          <a:lstStyle/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Verdana"/>
              <a:buChar char="●"/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spectral responses behind each filter were obtained with GEANT4</a:t>
            </a:r>
            <a:br>
              <a:rPr dirty="0"/>
            </a:br>
            <a:endParaRPr/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Verdana"/>
              <a:buChar char="●"/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betatron</a:t>
            </a:r>
            <a:r>
              <a:rPr dirty="0"/>
              <a:t> signal behind each converter</a:t>
            </a:r>
            <a:r>
              <a:rPr lang="en-GB" dirty="0"/>
              <a:t> was extracted from the experimental data</a:t>
            </a:r>
            <a:br>
              <a:rPr dirty="0"/>
            </a:br>
            <a:endParaRPr dirty="0"/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Verdana"/>
              <a:buChar char="●"/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synchrotron spectra with different critical energies </a:t>
            </a:r>
            <a:r>
              <a:rPr lang="en-GB" dirty="0"/>
              <a:t>were used</a:t>
            </a:r>
            <a:r>
              <a:rPr dirty="0"/>
              <a:t> for comparison </a:t>
            </a:r>
            <a:br>
              <a:rPr dirty="0"/>
            </a:br>
            <a:endParaRPr/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Verdana"/>
              <a:buChar char="●"/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best fits </a:t>
            </a:r>
            <a:r>
              <a:rPr lang="en-GB" dirty="0"/>
              <a:t>were</a:t>
            </a:r>
            <a:r>
              <a:rPr dirty="0"/>
              <a:t> chosen</a:t>
            </a:r>
            <a:r>
              <a:rPr lang="en-GB" dirty="0"/>
              <a:t> </a:t>
            </a:r>
            <a:endParaRPr dirty="0"/>
          </a:p>
        </p:txBody>
      </p:sp>
      <p:sp>
        <p:nvSpPr>
          <p:cNvPr id="179" name="Google Shape;157;p18"/>
          <p:cNvSpPr/>
          <p:nvPr/>
        </p:nvSpPr>
        <p:spPr>
          <a:xfrm flipH="1">
            <a:off x="8404899" y="2314425"/>
            <a:ext cx="12302" cy="1802700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0037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62;p19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Results</a:t>
            </a:r>
          </a:p>
        </p:txBody>
      </p:sp>
      <p:pic>
        <p:nvPicPr>
          <p:cNvPr id="184" name="Google Shape;163;p19" descr="Google Shape;163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49" y="1136974"/>
            <a:ext cx="5968001" cy="422165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64;p19"/>
          <p:cNvSpPr txBox="1"/>
          <p:nvPr/>
        </p:nvSpPr>
        <p:spPr>
          <a:xfrm>
            <a:off x="6265674" y="5448675"/>
            <a:ext cx="5223903" cy="72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lnSpc>
                <a:spcPct val="115000"/>
              </a:lnSpc>
              <a:defRPr sz="11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FACET-II betatron signals (yellow dots) for each GAMMA2 converter together with regular and generalised synchrotron signals</a:t>
            </a:r>
          </a:p>
        </p:txBody>
      </p:sp>
      <p:sp>
        <p:nvSpPr>
          <p:cNvPr id="186" name="Google Shape;165;p19"/>
          <p:cNvSpPr txBox="1"/>
          <p:nvPr/>
        </p:nvSpPr>
        <p:spPr>
          <a:xfrm>
            <a:off x="620700" y="1389674"/>
            <a:ext cx="4935300" cy="478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generalised synchrotron function is derived to consider electron deceleration 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difference between S and S</a:t>
            </a:r>
            <a:r>
              <a:rPr sz="1900"/>
              <a:t>gen </a:t>
            </a:r>
            <a:r>
              <a:t>is quite small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agreement is OK for W but there is a significant discrepancy for Cu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70;p20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FACET-I data: better agreement</a:t>
            </a:r>
          </a:p>
        </p:txBody>
      </p:sp>
      <p:pic>
        <p:nvPicPr>
          <p:cNvPr id="191" name="Google Shape;171;p20" descr="Google Shape;171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98" y="1241674"/>
            <a:ext cx="3114345" cy="419325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172;p20"/>
          <p:cNvSpPr txBox="1"/>
          <p:nvPr/>
        </p:nvSpPr>
        <p:spPr>
          <a:xfrm>
            <a:off x="1090023" y="5434924"/>
            <a:ext cx="10482004" cy="120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sz="1500" b="1">
                <a:latin typeface="Verdana"/>
                <a:ea typeface="Verdana"/>
                <a:cs typeface="Verdana"/>
                <a:sym typeface="Verdana"/>
              </a:defRPr>
            </a:pPr>
            <a:r>
              <a:t>Betatron signals (Exp) for each GAMMA2 converter together with the synchrotron signals (Sim) normalised to the GAMMA1 signal</a:t>
            </a:r>
          </a:p>
          <a:p>
            <a:pPr>
              <a:lnSpc>
                <a:spcPct val="115000"/>
              </a:lnSpc>
              <a:defRPr sz="1500" b="1" u="sng">
                <a:latin typeface="Verdana"/>
                <a:ea typeface="Verdana"/>
                <a:cs typeface="Verdana"/>
                <a:sym typeface="Verdana"/>
              </a:defRPr>
            </a:pPr>
            <a:r>
              <a:t>Left side</a:t>
            </a:r>
            <a:r>
              <a:rPr u="none"/>
              <a:t>: FACET-I, pressure = 7 Torr, critical energy of the synchrotron spectra = 9 MeV</a:t>
            </a:r>
          </a:p>
          <a:p>
            <a:pPr>
              <a:lnSpc>
                <a:spcPct val="115000"/>
              </a:lnSpc>
              <a:defRPr sz="1500" b="1" u="sng">
                <a:latin typeface="Verdana"/>
                <a:ea typeface="Verdana"/>
                <a:cs typeface="Verdana"/>
                <a:sym typeface="Verdana"/>
              </a:defRPr>
            </a:pPr>
            <a:r>
              <a:t>Right side</a:t>
            </a:r>
            <a:r>
              <a:rPr u="none"/>
              <a:t>: FACET-II, pressure = 0.08 Torr, critical energy of the synchrotron spectra = 65 keV</a:t>
            </a:r>
          </a:p>
        </p:txBody>
      </p:sp>
      <p:pic>
        <p:nvPicPr>
          <p:cNvPr id="193" name="Google Shape;173;p20" descr="Google Shape;173;p20"/>
          <p:cNvPicPr>
            <a:picLocks noChangeAspect="1"/>
          </p:cNvPicPr>
          <p:nvPr/>
        </p:nvPicPr>
        <p:blipFill>
          <a:blip r:embed="rId3"/>
          <a:srcRect l="5986" t="32751" r="45379" b="5809"/>
          <a:stretch>
            <a:fillRect/>
          </a:stretch>
        </p:blipFill>
        <p:spPr>
          <a:xfrm>
            <a:off x="9826324" y="2575473"/>
            <a:ext cx="1452303" cy="170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Google Shape;174;p20" descr="Google Shape;174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25" y="1710725"/>
            <a:ext cx="4680326" cy="37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oogle Shape;175;p20"/>
          <p:cNvSpPr txBox="1"/>
          <p:nvPr/>
        </p:nvSpPr>
        <p:spPr>
          <a:xfrm>
            <a:off x="5465200" y="1377650"/>
            <a:ext cx="4011901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2022: good agreement for W</a:t>
            </a:r>
          </a:p>
        </p:txBody>
      </p:sp>
      <p:sp>
        <p:nvSpPr>
          <p:cNvPr id="196" name="Google Shape;176;p20"/>
          <p:cNvSpPr/>
          <p:nvPr/>
        </p:nvSpPr>
        <p:spPr>
          <a:xfrm>
            <a:off x="9504274" y="2398647"/>
            <a:ext cx="2096401" cy="2097303"/>
          </a:xfrm>
          <a:prstGeom prst="ellipse">
            <a:avLst/>
          </a:prstGeom>
          <a:solidFill>
            <a:srgbClr val="668A19">
              <a:alpha val="0"/>
            </a:srgbClr>
          </a:solidFill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7" name="Google Shape;177;p20"/>
          <p:cNvSpPr txBox="1"/>
          <p:nvPr/>
        </p:nvSpPr>
        <p:spPr>
          <a:xfrm>
            <a:off x="9371075" y="4541725"/>
            <a:ext cx="2573702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problem with Cu filters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82;p21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lnSpc>
                <a:spcPct val="115000"/>
              </a:lnSpc>
            </a:lvl1pPr>
          </a:lstStyle>
          <a:p>
            <a:r>
              <a:t>Evidence for self-focusing of the electron beam</a:t>
            </a:r>
          </a:p>
        </p:txBody>
      </p:sp>
      <p:sp>
        <p:nvSpPr>
          <p:cNvPr id="200" name="Google Shape;183;p21"/>
          <p:cNvSpPr txBox="1"/>
          <p:nvPr/>
        </p:nvSpPr>
        <p:spPr>
          <a:xfrm>
            <a:off x="575475" y="1074874"/>
            <a:ext cx="11281200" cy="2669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non-ionised H</a:t>
            </a:r>
            <a:r>
              <a:rPr sz="1600"/>
              <a:t>2</a:t>
            </a:r>
            <a:r>
              <a:t> gas in the beginning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ionisation is caused by large peak current and density of the beam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ionisation → transverse force caused by ions → focusing to a smaller size → higher beam charge density → higher ionisation 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non-invasive calculation of the beam size due to betatron measurements:</a:t>
            </a:r>
          </a:p>
        </p:txBody>
      </p:sp>
      <p:pic>
        <p:nvPicPr>
          <p:cNvPr id="201" name="Google Shape;184;p21" descr="Google Shape;184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090" y="3320136"/>
            <a:ext cx="6992199" cy="163532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Google Shape;185;p21"/>
          <p:cNvSpPr txBox="1"/>
          <p:nvPr/>
        </p:nvSpPr>
        <p:spPr>
          <a:xfrm>
            <a:off x="422104" y="4983700"/>
            <a:ext cx="11763616" cy="150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 anchor="t">
            <a:spAutoFit/>
          </a:bodyPr>
          <a:lstStyle/>
          <a:p>
            <a:pPr>
              <a:lnSpc>
                <a:spcPct val="115000"/>
              </a:lnSpc>
              <a:defRPr sz="1900" u="sng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For FACET I (7 Torr):</a:t>
            </a:r>
            <a:r>
              <a:rPr u="none" dirty="0"/>
              <a:t> 1.9 um from divergence and 2.4 um from the critical energy </a:t>
            </a:r>
            <a:br>
              <a:rPr u="none" dirty="0"/>
            </a:br>
            <a:r>
              <a:rPr lang="en-GB" b="1" dirty="0"/>
              <a:t>-&gt; focusing</a:t>
            </a:r>
            <a:r>
              <a:rPr b="1" u="none" dirty="0"/>
              <a:t> from the vacuum beam size of 20-30 um to 2 um in the blowout cavity</a:t>
            </a:r>
            <a:endParaRPr lang="en-GB" b="1" dirty="0"/>
          </a:p>
          <a:p>
            <a:pPr>
              <a:lnSpc>
                <a:spcPct val="115000"/>
              </a:lnSpc>
              <a:defRPr sz="1900" u="sng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3"/>
                </a:solidFill>
              </a:rPr>
              <a:t>For FACET II (0.08 Torr):</a:t>
            </a:r>
            <a:r>
              <a:rPr u="none" dirty="0">
                <a:solidFill>
                  <a:schemeClr val="accent3"/>
                </a:solidFill>
              </a:rPr>
              <a:t> 5.8 um beam size from the critical energy </a:t>
            </a:r>
            <a:br>
              <a:rPr u="none" dirty="0"/>
            </a:br>
            <a:r>
              <a:rPr lang="en-GB" b="1" dirty="0">
                <a:solidFill>
                  <a:schemeClr val="accent3"/>
                </a:solidFill>
              </a:rPr>
              <a:t>-&gt;</a:t>
            </a:r>
            <a:r>
              <a:rPr lang="en-GB" dirty="0">
                <a:solidFill>
                  <a:schemeClr val="accent3"/>
                </a:solidFill>
              </a:rPr>
              <a:t> </a:t>
            </a:r>
            <a:r>
              <a:rPr b="1" u="none" dirty="0">
                <a:solidFill>
                  <a:schemeClr val="accent3"/>
                </a:solidFill>
              </a:rPr>
              <a:t>self focusing is proved under different conditions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190;p22"/>
          <p:cNvSpPr txBox="1">
            <a:spLocks noGrp="1"/>
          </p:cNvSpPr>
          <p:nvPr>
            <p:ph type="body" sz="quarter" idx="1"/>
          </p:nvPr>
        </p:nvSpPr>
        <p:spPr>
          <a:xfrm>
            <a:off x="726675" y="2691450"/>
            <a:ext cx="10582200" cy="1475102"/>
          </a:xfrm>
          <a:prstGeom prst="rect">
            <a:avLst/>
          </a:prstGeom>
        </p:spPr>
        <p:txBody>
          <a:bodyPr/>
          <a:lstStyle>
            <a:lvl1pPr indent="0" algn="ctr">
              <a:defRPr sz="3500"/>
            </a:lvl1pPr>
          </a:lstStyle>
          <a:p>
            <a:r>
              <a:t>Towards emittance preservation in E-300 two-bunch PWFA experiment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195;p23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Ultimate goals of E-300</a:t>
            </a:r>
          </a:p>
        </p:txBody>
      </p:sp>
      <p:sp>
        <p:nvSpPr>
          <p:cNvPr id="209" name="Google Shape;196;p23"/>
          <p:cNvSpPr txBox="1"/>
          <p:nvPr/>
        </p:nvSpPr>
        <p:spPr>
          <a:xfrm>
            <a:off x="893199" y="1589598"/>
            <a:ext cx="9749702" cy="239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indent="457200">
              <a:defRPr sz="2400" b="1">
                <a:latin typeface="Verdana"/>
                <a:ea typeface="Verdana"/>
                <a:cs typeface="Verdana"/>
                <a:sym typeface="Verdana"/>
              </a:defRPr>
            </a:pPr>
            <a:r>
              <a:t>achieving simultaneously: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high extraction efficiency 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driver depletion 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energy doubling of the trailing bunch 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low energy spread</a:t>
            </a:r>
          </a:p>
          <a:p>
            <a:pPr marL="457200" indent="-381000">
              <a:buClr>
                <a:srgbClr val="0B5394"/>
              </a:buClr>
              <a:buSzPts val="2400"/>
              <a:buFont typeface="Verdana"/>
              <a:buChar char="●"/>
              <a:defRPr sz="2400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emittance preservation</a:t>
            </a:r>
          </a:p>
        </p:txBody>
      </p:sp>
      <p:sp>
        <p:nvSpPr>
          <p:cNvPr id="210" name="Google Shape;197;p23"/>
          <p:cNvSpPr/>
          <p:nvPr/>
        </p:nvSpPr>
        <p:spPr>
          <a:xfrm>
            <a:off x="7458574" y="2270873"/>
            <a:ext cx="242102" cy="84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381"/>
                  <a:pt x="10800" y="3084"/>
                </a:cubicBezTo>
                <a:lnTo>
                  <a:pt x="10800" y="7716"/>
                </a:lnTo>
                <a:cubicBezTo>
                  <a:pt x="10800" y="9419"/>
                  <a:pt x="15635" y="10800"/>
                  <a:pt x="21600" y="10800"/>
                </a:cubicBezTo>
                <a:cubicBezTo>
                  <a:pt x="15635" y="10800"/>
                  <a:pt x="10800" y="12181"/>
                  <a:pt x="10800" y="13884"/>
                </a:cubicBezTo>
                <a:lnTo>
                  <a:pt x="10800" y="18516"/>
                </a:lnTo>
                <a:cubicBezTo>
                  <a:pt x="10800" y="20219"/>
                  <a:pt x="5965" y="21600"/>
                  <a:pt x="0" y="21600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11" name="Google Shape;198;p23"/>
          <p:cNvSpPr txBox="1"/>
          <p:nvPr/>
        </p:nvSpPr>
        <p:spPr>
          <a:xfrm>
            <a:off x="7842025" y="2452073"/>
            <a:ext cx="3212402" cy="424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6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long plasma (≈0.5m)</a:t>
            </a:r>
          </a:p>
        </p:txBody>
      </p:sp>
      <p:sp>
        <p:nvSpPr>
          <p:cNvPr id="212" name="Google Shape;199;p23"/>
          <p:cNvSpPr txBox="1"/>
          <p:nvPr/>
        </p:nvSpPr>
        <p:spPr>
          <a:xfrm>
            <a:off x="944325" y="4163250"/>
            <a:ext cx="11263501" cy="2024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indent="457200">
              <a:defRPr sz="2400" b="1">
                <a:latin typeface="Verdana"/>
                <a:ea typeface="Verdana"/>
                <a:cs typeface="Verdana"/>
                <a:sym typeface="Verdana"/>
              </a:defRPr>
            </a:pPr>
            <a:r>
              <a:t>key measurements: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electron energy spectra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dedicated emittance diagnostic: single shot butterfly method and multi-shot dispersive quad scan </a:t>
            </a:r>
          </a:p>
          <a:p>
            <a:pPr marL="457200" indent="-381000"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betatron radiation as a complementary diagnostic </a:t>
            </a:r>
          </a:p>
        </p:txBody>
      </p:sp>
      <p:pic>
        <p:nvPicPr>
          <p:cNvPr id="213" name="Google Shape;200;p23" descr="Google Shape;200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400" y="160799"/>
            <a:ext cx="3413052" cy="681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05;p24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Mismatched propagation and emittance growth</a:t>
            </a:r>
          </a:p>
        </p:txBody>
      </p:sp>
      <p:pic>
        <p:nvPicPr>
          <p:cNvPr id="216" name="Google Shape;206;p24" descr="Google Shape;206;p24"/>
          <p:cNvPicPr>
            <a:picLocks noChangeAspect="1"/>
          </p:cNvPicPr>
          <p:nvPr/>
        </p:nvPicPr>
        <p:blipFill>
          <a:blip r:embed="rId2"/>
          <a:srcRect l="6716" t="9411" r="32607" b="9590"/>
          <a:stretch>
            <a:fillRect/>
          </a:stretch>
        </p:blipFill>
        <p:spPr>
          <a:xfrm>
            <a:off x="-1" y="2730849"/>
            <a:ext cx="5465203" cy="1745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207;p24" descr="Google Shape;207;p24"/>
          <p:cNvPicPr>
            <a:picLocks noChangeAspect="1"/>
          </p:cNvPicPr>
          <p:nvPr/>
        </p:nvPicPr>
        <p:blipFill>
          <a:blip r:embed="rId3"/>
          <a:srcRect t="2784" b="6206"/>
          <a:stretch>
            <a:fillRect/>
          </a:stretch>
        </p:blipFill>
        <p:spPr>
          <a:xfrm>
            <a:off x="1681138" y="4407974"/>
            <a:ext cx="3029667" cy="174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oogle Shape;208;p24" descr="Google Shape;208;p24"/>
          <p:cNvPicPr>
            <a:picLocks noChangeAspect="1"/>
          </p:cNvPicPr>
          <p:nvPr/>
        </p:nvPicPr>
        <p:blipFill>
          <a:blip r:embed="rId4"/>
          <a:srcRect r="1795"/>
          <a:stretch>
            <a:fillRect/>
          </a:stretch>
        </p:blipFill>
        <p:spPr>
          <a:xfrm>
            <a:off x="7307074" y="2539130"/>
            <a:ext cx="3480978" cy="2538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oogle Shape;209;p24" descr="Google Shape;209;p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99" y="1102700"/>
            <a:ext cx="7398553" cy="71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210;p24" descr="Google Shape;210;p24"/>
          <p:cNvPicPr>
            <a:picLocks noChangeAspect="1"/>
          </p:cNvPicPr>
          <p:nvPr/>
        </p:nvPicPr>
        <p:blipFill>
          <a:blip r:embed="rId6"/>
          <a:srcRect l="15311"/>
          <a:stretch>
            <a:fillRect/>
          </a:stretch>
        </p:blipFill>
        <p:spPr>
          <a:xfrm>
            <a:off x="6648614" y="4925838"/>
            <a:ext cx="4305951" cy="122755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211;p24"/>
          <p:cNvSpPr txBox="1"/>
          <p:nvPr/>
        </p:nvSpPr>
        <p:spPr>
          <a:xfrm>
            <a:off x="-1" y="1879812"/>
            <a:ext cx="12489602" cy="78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 marL="457200" indent="-342900">
              <a:lnSpc>
                <a:spcPct val="115000"/>
              </a:lnSpc>
              <a:buClr>
                <a:schemeClr val="accent3"/>
              </a:buClr>
              <a:buSzPts val="1800"/>
              <a:buFont typeface="Verdana"/>
              <a:buChar char="●"/>
              <a:defRPr sz="18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energy spread of the beam → each electron undergoes betatron oscillations with slightly different frequency → cause emittance growth when mismatched</a:t>
            </a:r>
          </a:p>
        </p:txBody>
      </p:sp>
      <p:sp>
        <p:nvSpPr>
          <p:cNvPr id="222" name="Google Shape;212;p24"/>
          <p:cNvSpPr txBox="1"/>
          <p:nvPr/>
        </p:nvSpPr>
        <p:spPr>
          <a:xfrm>
            <a:off x="0" y="6077699"/>
            <a:ext cx="11520900" cy="783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 marL="457200" indent="-342900">
              <a:lnSpc>
                <a:spcPct val="115000"/>
              </a:lnSpc>
              <a:buClr>
                <a:schemeClr val="accent3"/>
              </a:buClr>
              <a:buSzPts val="1800"/>
              <a:buFont typeface="Verdana"/>
              <a:buChar char="●"/>
              <a:defRPr sz="18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non-linearities in the focusing force also lead to a strong emittance growth when mismatched</a:t>
            </a:r>
          </a:p>
        </p:txBody>
      </p:sp>
      <p:sp>
        <p:nvSpPr>
          <p:cNvPr id="223" name="Google Shape;213;p24"/>
          <p:cNvSpPr txBox="1"/>
          <p:nvPr/>
        </p:nvSpPr>
        <p:spPr>
          <a:xfrm>
            <a:off x="272499" y="4925848"/>
            <a:ext cx="1295403" cy="614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b="1" i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Credits to M. Litos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18;p25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rPr dirty="0"/>
              <a:t>Mismatched propagation and </a:t>
            </a:r>
            <a:r>
              <a:rPr dirty="0" err="1"/>
              <a:t>betatron</a:t>
            </a:r>
            <a:r>
              <a:rPr dirty="0"/>
              <a:t> radiation</a:t>
            </a:r>
          </a:p>
        </p:txBody>
      </p:sp>
      <p:sp>
        <p:nvSpPr>
          <p:cNvPr id="226" name="Google Shape;221;p25"/>
          <p:cNvSpPr txBox="1"/>
          <p:nvPr/>
        </p:nvSpPr>
        <p:spPr>
          <a:xfrm>
            <a:off x="1199450" y="1108224"/>
            <a:ext cx="3769800" cy="46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Mismatched propagation:</a:t>
            </a:r>
          </a:p>
        </p:txBody>
      </p:sp>
      <p:sp>
        <p:nvSpPr>
          <p:cNvPr id="227" name="Google Shape;222;p25"/>
          <p:cNvSpPr txBox="1"/>
          <p:nvPr/>
        </p:nvSpPr>
        <p:spPr>
          <a:xfrm>
            <a:off x="1357050" y="3719456"/>
            <a:ext cx="3615759" cy="46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>
            <a:spAutoFit/>
          </a:bodyPr>
          <a:lstStyle>
            <a:lvl1pPr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Matched propagation:</a:t>
            </a:r>
          </a:p>
        </p:txBody>
      </p:sp>
      <p:sp>
        <p:nvSpPr>
          <p:cNvPr id="228" name="Google Shape;223;p25"/>
          <p:cNvSpPr txBox="1"/>
          <p:nvPr/>
        </p:nvSpPr>
        <p:spPr>
          <a:xfrm>
            <a:off x="5544201" y="990610"/>
            <a:ext cx="3436502" cy="575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indent="914400">
              <a:defRPr sz="16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457200" indent="-336550">
              <a:buClr>
                <a:schemeClr val="accent3"/>
              </a:buClr>
              <a:buSzPts val="1700"/>
              <a:buFont typeface="Verdana"/>
              <a:buChar char="●"/>
              <a:defRPr sz="17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as energy slices </a:t>
            </a:r>
            <a:r>
              <a:rPr dirty="0" err="1"/>
              <a:t>dephase</a:t>
            </a:r>
            <a:r>
              <a:rPr dirty="0"/>
              <a:t>, beam envelope eventually stops oscillating; remains at largest size of </a:t>
            </a:r>
            <a:r>
              <a:rPr dirty="0" err="1"/>
              <a:t>betatron</a:t>
            </a:r>
            <a:r>
              <a:rPr dirty="0"/>
              <a:t> oscillations</a:t>
            </a:r>
            <a:br/>
            <a:endParaRPr/>
          </a:p>
          <a:p>
            <a:pPr marL="457200" indent="-336550">
              <a:buClr>
                <a:schemeClr val="accent3"/>
              </a:buClr>
              <a:buSzPts val="1700"/>
              <a:buFont typeface="Verdana"/>
              <a:buChar char="●"/>
              <a:defRPr sz="17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for the same initial emittance the mismatched case causes higher amplitudes of </a:t>
            </a:r>
            <a:r>
              <a:rPr dirty="0" err="1"/>
              <a:t>betatron</a:t>
            </a:r>
            <a:r>
              <a:rPr dirty="0"/>
              <a:t> oscillations </a:t>
            </a:r>
            <a:br/>
            <a:endParaRPr/>
          </a:p>
          <a:p>
            <a:pPr marL="457200" indent="-336550">
              <a:buClr>
                <a:schemeClr val="accent3"/>
              </a:buClr>
              <a:buSzPts val="1700"/>
              <a:buFont typeface="Verdana"/>
              <a:buChar char="●"/>
              <a:defRPr sz="17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higher amplitudes of oscillations lead to increase of radiated energy and critical energy</a:t>
            </a:r>
          </a:p>
        </p:txBody>
      </p:sp>
      <p:pic>
        <p:nvPicPr>
          <p:cNvPr id="229" name="Google Shape;224;p25" descr="Google Shape;224;p25"/>
          <p:cNvPicPr>
            <a:picLocks noChangeAspect="1"/>
          </p:cNvPicPr>
          <p:nvPr/>
        </p:nvPicPr>
        <p:blipFill>
          <a:blip r:embed="rId6"/>
          <a:srcRect r="49700"/>
          <a:stretch>
            <a:fillRect/>
          </a:stretch>
        </p:blipFill>
        <p:spPr>
          <a:xfrm>
            <a:off x="8992475" y="1307750"/>
            <a:ext cx="3000000" cy="2282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225;p25" descr="Google Shape;225;p25"/>
          <p:cNvPicPr>
            <a:picLocks noChangeAspect="1"/>
          </p:cNvPicPr>
          <p:nvPr/>
        </p:nvPicPr>
        <p:blipFill>
          <a:blip r:embed="rId6"/>
          <a:srcRect l="49700"/>
          <a:stretch>
            <a:fillRect/>
          </a:stretch>
        </p:blipFill>
        <p:spPr>
          <a:xfrm>
            <a:off x="8895693" y="4153602"/>
            <a:ext cx="3105850" cy="236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id="{D8A10362-1ACE-2AD8-17DA-51BF6EA5E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135" y="4331718"/>
            <a:ext cx="5455700" cy="1807214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6274A9E3-D6D8-882F-3157-9419921D0C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36" y="1689386"/>
            <a:ext cx="5450218" cy="17962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0;p26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 defTabSz="905255"/>
          </a:lstStyle>
          <a:p>
            <a:r>
              <a:t>Correlation between radiated energy and emittance growth </a:t>
            </a:r>
          </a:p>
        </p:txBody>
      </p:sp>
      <p:grpSp>
        <p:nvGrpSpPr>
          <p:cNvPr id="237" name="Google Shape;231;p26"/>
          <p:cNvGrpSpPr/>
          <p:nvPr/>
        </p:nvGrpSpPr>
        <p:grpSpPr>
          <a:xfrm>
            <a:off x="226205" y="1489795"/>
            <a:ext cx="4522283" cy="2878023"/>
            <a:chOff x="0" y="0"/>
            <a:chExt cx="4522281" cy="2878022"/>
          </a:xfrm>
        </p:grpSpPr>
        <p:pic>
          <p:nvPicPr>
            <p:cNvPr id="235" name="Google Shape;232;p26" descr="Google Shape;232;p26"/>
            <p:cNvPicPr>
              <a:picLocks noChangeAspect="1"/>
            </p:cNvPicPr>
            <p:nvPr/>
          </p:nvPicPr>
          <p:blipFill>
            <a:blip r:embed="rId2"/>
            <a:srcRect r="49418"/>
            <a:stretch>
              <a:fillRect/>
            </a:stretch>
          </p:blipFill>
          <p:spPr>
            <a:xfrm>
              <a:off x="155996" y="3789"/>
              <a:ext cx="4366286" cy="2874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Google Shape;233;p26"/>
            <p:cNvSpPr/>
            <p:nvPr/>
          </p:nvSpPr>
          <p:spPr>
            <a:xfrm>
              <a:off x="0" y="-1"/>
              <a:ext cx="342952" cy="330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  <p:sp>
        <p:nvSpPr>
          <p:cNvPr id="238" name="Google Shape;234;p26"/>
          <p:cNvSpPr txBox="1"/>
          <p:nvPr/>
        </p:nvSpPr>
        <p:spPr>
          <a:xfrm>
            <a:off x="629448" y="4367824"/>
            <a:ext cx="4137904" cy="583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PIC simulations using FACET-II experimental parameters. Credits to P. San-Miguel Claveria</a:t>
            </a:r>
          </a:p>
        </p:txBody>
      </p:sp>
      <p:sp>
        <p:nvSpPr>
          <p:cNvPr id="239" name="Google Shape;235;p26"/>
          <p:cNvSpPr txBox="1"/>
          <p:nvPr/>
        </p:nvSpPr>
        <p:spPr>
          <a:xfrm>
            <a:off x="540348" y="5227535"/>
            <a:ext cx="4227004" cy="824824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 b="1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Minimizing betatron radiation corresponds to minimum emittance growth due to mismatch</a:t>
            </a:r>
          </a:p>
        </p:txBody>
      </p:sp>
      <p:pic>
        <p:nvPicPr>
          <p:cNvPr id="240" name="Google Shape;236;p26" descr="Google Shape;236;p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74" y="1402625"/>
            <a:ext cx="7358007" cy="278352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oogle Shape;237;p26"/>
          <p:cNvSpPr txBox="1"/>
          <p:nvPr/>
        </p:nvSpPr>
        <p:spPr>
          <a:xfrm>
            <a:off x="5255874" y="4335424"/>
            <a:ext cx="6343202" cy="61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lnSpc>
                <a:spcPct val="115000"/>
              </a:lnSpc>
              <a:defRPr b="1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RMS radius (in blue) and mean normalized emittance ( in orange) for matched (b) and mismatched (c) cases</a:t>
            </a:r>
          </a:p>
        </p:txBody>
      </p:sp>
      <p:sp>
        <p:nvSpPr>
          <p:cNvPr id="242" name="Google Shape;238;p26"/>
          <p:cNvSpPr txBox="1"/>
          <p:nvPr/>
        </p:nvSpPr>
        <p:spPr>
          <a:xfrm>
            <a:off x="6551575" y="5227535"/>
            <a:ext cx="4227002" cy="824824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6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Beam envelope beating clearly correlates with observation of the emittance growth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69;p9"/>
          <p:cNvSpPr txBox="1">
            <a:spLocks noGrp="1"/>
          </p:cNvSpPr>
          <p:nvPr>
            <p:ph type="body" sz="quarter" idx="1"/>
          </p:nvPr>
        </p:nvSpPr>
        <p:spPr>
          <a:xfrm>
            <a:off x="1295465" y="356658"/>
            <a:ext cx="10561177" cy="485309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Outline </a:t>
            </a:r>
          </a:p>
        </p:txBody>
      </p:sp>
      <p:sp>
        <p:nvSpPr>
          <p:cNvPr id="113" name="Google Shape;70;p9"/>
          <p:cNvSpPr txBox="1"/>
          <p:nvPr/>
        </p:nvSpPr>
        <p:spPr>
          <a:xfrm>
            <a:off x="560448" y="1559324"/>
            <a:ext cx="11250353" cy="365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2600" b="1" i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457200" indent="-393700">
              <a:lnSpc>
                <a:spcPct val="115000"/>
              </a:lnSpc>
              <a:buClr>
                <a:schemeClr val="accent3"/>
              </a:buClr>
              <a:buSzPts val="2600"/>
              <a:buFont typeface="Verdana"/>
              <a:buChar char="●"/>
              <a:defRPr sz="26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Context: PWFA and betatron radiation</a:t>
            </a:r>
            <a:br/>
            <a:endParaRPr/>
          </a:p>
          <a:p>
            <a:pPr marL="457200" indent="-393700">
              <a:lnSpc>
                <a:spcPct val="115000"/>
              </a:lnSpc>
              <a:buClr>
                <a:schemeClr val="accent3"/>
              </a:buClr>
              <a:buSzPts val="2600"/>
              <a:buFont typeface="Verdana"/>
              <a:buChar char="●"/>
              <a:defRPr sz="26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Part 1: betatron radiation and self focusing in self-ionised H</a:t>
            </a:r>
            <a:r>
              <a:rPr sz="1800"/>
              <a:t>2</a:t>
            </a:r>
            <a:br>
              <a:rPr sz="1800"/>
            </a:br>
            <a:endParaRPr sz="1800"/>
          </a:p>
          <a:p>
            <a:pPr marL="457200" indent="-393700">
              <a:lnSpc>
                <a:spcPct val="115000"/>
              </a:lnSpc>
              <a:buClr>
                <a:schemeClr val="accent3"/>
              </a:buClr>
              <a:buSzPts val="2600"/>
              <a:buFont typeface="Verdana"/>
              <a:buChar char="●"/>
              <a:defRPr sz="26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Part 2: towards emittance preservation in E-300 two-bunch PWFA experiment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3;p27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Imperfections/misalignments and betatron radiation</a:t>
            </a:r>
          </a:p>
        </p:txBody>
      </p:sp>
      <p:pic>
        <p:nvPicPr>
          <p:cNvPr id="245" name="Google Shape;244;p27" descr="Google Shape;244;p27"/>
          <p:cNvPicPr>
            <a:picLocks noChangeAspect="1"/>
          </p:cNvPicPr>
          <p:nvPr/>
        </p:nvPicPr>
        <p:blipFill>
          <a:blip r:embed="rId2"/>
          <a:srcRect t="8966"/>
          <a:stretch>
            <a:fillRect/>
          </a:stretch>
        </p:blipFill>
        <p:spPr>
          <a:xfrm>
            <a:off x="364349" y="1097400"/>
            <a:ext cx="10108653" cy="266447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Google Shape;245;p27"/>
          <p:cNvSpPr txBox="1"/>
          <p:nvPr/>
        </p:nvSpPr>
        <p:spPr>
          <a:xfrm>
            <a:off x="364348" y="3625600"/>
            <a:ext cx="11594104" cy="84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b="1" i="1">
                <a:latin typeface="+mn-lt"/>
                <a:ea typeface="+mn-ea"/>
                <a:cs typeface="+mn-cs"/>
                <a:sym typeface="Arial"/>
              </a:defRPr>
            </a:pPr>
            <a:r>
              <a:t>(a)/(b) Angular distribution of the betatron radiation emitted by both beams when no offset VS 7μm offset along the x-axis in the trailing was induced. </a:t>
            </a:r>
            <a:br/>
            <a:r>
              <a:t>(c) Energy spectrum of the betatron radiation emitted by both bunches for three different offset values.</a:t>
            </a:r>
          </a:p>
        </p:txBody>
      </p:sp>
      <p:sp>
        <p:nvSpPr>
          <p:cNvPr id="247" name="Google Shape;246;p27"/>
          <p:cNvSpPr txBox="1"/>
          <p:nvPr/>
        </p:nvSpPr>
        <p:spPr>
          <a:xfrm>
            <a:off x="8415749" y="6388699"/>
            <a:ext cx="3319441" cy="38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 i="1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Credits to P. San-Miguel Claveria</a:t>
            </a:r>
          </a:p>
        </p:txBody>
      </p:sp>
      <p:sp>
        <p:nvSpPr>
          <p:cNvPr id="248" name="Google Shape;247;p27"/>
          <p:cNvSpPr txBox="1"/>
          <p:nvPr/>
        </p:nvSpPr>
        <p:spPr>
          <a:xfrm>
            <a:off x="156299" y="4694549"/>
            <a:ext cx="12010202" cy="1516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36550">
              <a:buClr>
                <a:schemeClr val="accent3"/>
              </a:buClr>
              <a:buSzPts val="1700"/>
              <a:buFont typeface="Verdana"/>
              <a:buChar char="●"/>
              <a:defRPr sz="17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betatron radiation: total radiated energy, divergence and photon energy increase with trailing offset</a:t>
            </a:r>
            <a:br/>
            <a:endParaRPr/>
          </a:p>
          <a:p>
            <a:pPr marL="457200" indent="-336550">
              <a:buClr>
                <a:schemeClr val="accent3"/>
              </a:buClr>
              <a:buSzPts val="1700"/>
              <a:buFont typeface="Verdana"/>
              <a:buChar char="●"/>
              <a:defRPr sz="1700" b="1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minimizing betatron radiation corresponds to the optimal case where beam electrons have the smallest possible oscillation amplitude (matched case, no spatial or angular offset)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2;p28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Goals and changes for the future experiment</a:t>
            </a:r>
          </a:p>
        </p:txBody>
      </p:sp>
      <p:sp>
        <p:nvSpPr>
          <p:cNvPr id="251" name="Google Shape;253;p28"/>
          <p:cNvSpPr txBox="1"/>
          <p:nvPr/>
        </p:nvSpPr>
        <p:spPr>
          <a:xfrm>
            <a:off x="454174" y="1301974"/>
            <a:ext cx="8280900" cy="219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sz="2000" b="1">
                <a:latin typeface="Verdana"/>
                <a:ea typeface="Verdana"/>
                <a:cs typeface="Verdana"/>
                <a:sym typeface="Verdana"/>
              </a:defRPr>
            </a:pPr>
            <a:r>
              <a:t>Changes with respect to 2022 E-300 experiment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move to Li 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laser-ionised plasma 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single bunch then double bunch</a:t>
            </a:r>
          </a:p>
          <a:p>
            <a:pPr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2000" i="1" u="sng">
                <a:latin typeface="Verdana"/>
                <a:ea typeface="Verdana"/>
                <a:cs typeface="Verdana"/>
                <a:sym typeface="Verdana"/>
              </a:defRPr>
            </a:pPr>
            <a:r>
              <a:t>→ very different physics compared to 2022</a:t>
            </a:r>
          </a:p>
        </p:txBody>
      </p:sp>
      <p:sp>
        <p:nvSpPr>
          <p:cNvPr id="252" name="Google Shape;254;p28"/>
          <p:cNvSpPr txBox="1"/>
          <p:nvPr/>
        </p:nvSpPr>
        <p:spPr>
          <a:xfrm>
            <a:off x="454173" y="3648523"/>
            <a:ext cx="11402404" cy="259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sz="2000" b="1">
                <a:latin typeface="Verdana"/>
                <a:ea typeface="Verdana"/>
                <a:cs typeface="Verdana"/>
                <a:sym typeface="Verdana"/>
              </a:defRPr>
            </a:pPr>
            <a:r>
              <a:t>Next steps: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driver depletion in Li (single bunch)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demonstrate correlation between matching and  betatron radiation (single bunch)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double bunch PWFA, without reaching all goals yet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show that trailing betatron radiation can be obtained from drive only and drive+trailing signals</a:t>
            </a: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Verdana"/>
              <a:buChar char="●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demonstrate correlation between trailing emittance and trailing betatron radiation</a:t>
            </a:r>
          </a:p>
        </p:txBody>
      </p:sp>
      <p:pic>
        <p:nvPicPr>
          <p:cNvPr id="253" name="Google Shape;255;p28" descr="Google Shape;255;p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473" y="1852925"/>
            <a:ext cx="3244828" cy="223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256;p28" descr="Google Shape;256;p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74" y="1781387"/>
            <a:ext cx="2567903" cy="237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61;p29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Summary</a:t>
            </a:r>
          </a:p>
        </p:txBody>
      </p:sp>
      <p:sp>
        <p:nvSpPr>
          <p:cNvPr id="259" name="Google Shape;262;p29"/>
          <p:cNvSpPr txBox="1"/>
          <p:nvPr/>
        </p:nvSpPr>
        <p:spPr>
          <a:xfrm>
            <a:off x="545324" y="1311574"/>
            <a:ext cx="11601051" cy="469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betatron radiation as a complementary diagnostics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data processing of 2022 FACET-II data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comparison with 2013 FACET-I data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self-focusing of the electron beam in a self-ionised H</a:t>
            </a:r>
            <a:r>
              <a:rPr sz="1800"/>
              <a:t>2</a:t>
            </a:r>
            <a:br>
              <a:rPr sz="1800"/>
            </a:br>
            <a:endParaRPr sz="1800"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betatron radiation and emittance growth</a:t>
            </a:r>
            <a:br/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e-300 betatron goals and changes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8;p1"/>
          <p:cNvSpPr txBox="1">
            <a:spLocks noGrp="1"/>
          </p:cNvSpPr>
          <p:nvPr>
            <p:ph type="sldNum" sz="quarter" idx="4294967295"/>
          </p:nvPr>
        </p:nvSpPr>
        <p:spPr>
          <a:xfrm>
            <a:off x="11900178" y="6501341"/>
            <a:ext cx="148482" cy="215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62" name="Google Shape;267;p30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Backup</a:t>
            </a:r>
          </a:p>
        </p:txBody>
      </p:sp>
      <p:pic>
        <p:nvPicPr>
          <p:cNvPr id="263" name="Google Shape;268;p30" descr="Google Shape;268;p30"/>
          <p:cNvPicPr>
            <a:picLocks noChangeAspect="1"/>
          </p:cNvPicPr>
          <p:nvPr/>
        </p:nvPicPr>
        <p:blipFill>
          <a:blip r:embed="rId2"/>
          <a:srcRect t="8466"/>
          <a:stretch>
            <a:fillRect/>
          </a:stretch>
        </p:blipFill>
        <p:spPr>
          <a:xfrm>
            <a:off x="545050" y="1346023"/>
            <a:ext cx="3464527" cy="225707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Google Shape;269;p30"/>
          <p:cNvSpPr txBox="1"/>
          <p:nvPr/>
        </p:nvSpPr>
        <p:spPr>
          <a:xfrm>
            <a:off x="1103998" y="3603099"/>
            <a:ext cx="2346602" cy="84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lnSpc>
                <a:spcPct val="115000"/>
              </a:lnSpc>
              <a:defRPr b="1" i="1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Total radiated energy from the trailing and drive bunches</a:t>
            </a:r>
          </a:p>
        </p:txBody>
      </p:sp>
      <p:sp>
        <p:nvSpPr>
          <p:cNvPr id="265" name="Google Shape;270;p30"/>
          <p:cNvSpPr txBox="1"/>
          <p:nvPr/>
        </p:nvSpPr>
        <p:spPr>
          <a:xfrm>
            <a:off x="577349" y="6146474"/>
            <a:ext cx="3542702" cy="38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 i="1">
                <a:solidFill>
                  <a:schemeClr val="accent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Credits to P. San-Miguel Claveria</a:t>
            </a:r>
          </a:p>
        </p:txBody>
      </p:sp>
      <p:sp>
        <p:nvSpPr>
          <p:cNvPr id="266" name="Google Shape;271;p30"/>
          <p:cNvSpPr txBox="1"/>
          <p:nvPr/>
        </p:nvSpPr>
        <p:spPr>
          <a:xfrm>
            <a:off x="821850" y="4646324"/>
            <a:ext cx="3053702" cy="78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 marL="457200" indent="-317500">
              <a:buClr>
                <a:srgbClr val="000000"/>
              </a:buClr>
              <a:buSzPts val="1400"/>
              <a:buFont typeface="Arial"/>
              <a:buChar char="●"/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total radiated energy, divergence and photon energy increase with trailing offset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75;p10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Introduction </a:t>
            </a:r>
          </a:p>
        </p:txBody>
      </p:sp>
      <p:sp>
        <p:nvSpPr>
          <p:cNvPr id="116" name="Google Shape;76;p10"/>
          <p:cNvSpPr txBox="1"/>
          <p:nvPr/>
        </p:nvSpPr>
        <p:spPr>
          <a:xfrm>
            <a:off x="420021" y="842048"/>
            <a:ext cx="11362921" cy="5626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t">
            <a:spAutoFit/>
          </a:bodyPr>
          <a:lstStyle/>
          <a:p>
            <a:pPr>
              <a:lnSpc>
                <a:spcPct val="130000"/>
              </a:lnSpc>
              <a:defRPr sz="2400" i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PWFA technique is a promising alternative to conventional accelerators</a:t>
            </a: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endParaRPr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beam quality preservation is not yet achieved</a:t>
            </a:r>
            <a:r>
              <a:rPr lang="en-GB" dirty="0"/>
              <a:t> for large energy gains</a:t>
            </a:r>
            <a:endParaRPr dirty="0"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emittance growth due to mismatched propagation of the beam in the plasma</a:t>
            </a:r>
            <a:r>
              <a:rPr lang="en-GB" dirty="0"/>
              <a:t> </a:t>
            </a:r>
            <a:endParaRPr dirty="0"/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betatron</a:t>
            </a:r>
            <a:r>
              <a:rPr dirty="0"/>
              <a:t> radiation as a complementary non-destructive diagnostic to direct emittance measurement methods</a:t>
            </a:r>
          </a:p>
        </p:txBody>
      </p:sp>
      <p:pic>
        <p:nvPicPr>
          <p:cNvPr id="117" name="Google Shape;77;p10" descr="Google Shape;77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374" y="1937798"/>
            <a:ext cx="3935403" cy="224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82;p11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Betatron radiation</a:t>
            </a:r>
          </a:p>
        </p:txBody>
      </p:sp>
      <p:pic>
        <p:nvPicPr>
          <p:cNvPr id="120" name="Google Shape;83;p11" descr="Google Shape;83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450" y="1121875"/>
            <a:ext cx="5282528" cy="427124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84;p11"/>
          <p:cNvSpPr txBox="1"/>
          <p:nvPr/>
        </p:nvSpPr>
        <p:spPr>
          <a:xfrm>
            <a:off x="560148" y="1226273"/>
            <a:ext cx="5814304" cy="224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 betatron radiation emitted by the beam electrons due to the transverse forces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synchrotron-like photon energy spectrum</a:t>
            </a:r>
          </a:p>
        </p:txBody>
      </p:sp>
      <p:pic>
        <p:nvPicPr>
          <p:cNvPr id="122" name="Google Shape;85;p11" descr="Google Shape;85;p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900" y="3557675"/>
            <a:ext cx="2851900" cy="267962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Google Shape;86;p11"/>
          <p:cNvSpPr txBox="1"/>
          <p:nvPr/>
        </p:nvSpPr>
        <p:spPr>
          <a:xfrm>
            <a:off x="1423048" y="6237299"/>
            <a:ext cx="3482103" cy="53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 b="1">
                <a:latin typeface="Verdana"/>
                <a:ea typeface="Verdana"/>
                <a:cs typeface="Verdana"/>
                <a:sym typeface="Verdana"/>
              </a:defRPr>
            </a:pPr>
            <a:r>
              <a:t>Synchrotron spectrum showing the characteristic peak emission at 0.29 n</a:t>
            </a:r>
            <a:r>
              <a:rPr baseline="-25000"/>
              <a:t>c</a:t>
            </a:r>
          </a:p>
        </p:txBody>
      </p:sp>
      <p:sp>
        <p:nvSpPr>
          <p:cNvPr id="124" name="Google Shape;87;p11"/>
          <p:cNvSpPr txBox="1"/>
          <p:nvPr/>
        </p:nvSpPr>
        <p:spPr>
          <a:xfrm>
            <a:off x="7892450" y="5134173"/>
            <a:ext cx="3875700" cy="34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lnSpc>
                <a:spcPct val="115000"/>
              </a:lnSpc>
              <a:defRPr sz="11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 Betatron radiation with high-K wiggler</a:t>
            </a:r>
          </a:p>
        </p:txBody>
      </p:sp>
      <p:sp>
        <p:nvSpPr>
          <p:cNvPr id="125" name="Google Shape;88;p11"/>
          <p:cNvSpPr txBox="1"/>
          <p:nvPr/>
        </p:nvSpPr>
        <p:spPr>
          <a:xfrm>
            <a:off x="10102850" y="2726875"/>
            <a:ext cx="1665301" cy="58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t>K = γ*θ ~ 20 </a:t>
            </a:r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t>1/γ = 50 urad</a:t>
            </a:r>
          </a:p>
        </p:txBody>
      </p:sp>
      <p:pic>
        <p:nvPicPr>
          <p:cNvPr id="126" name="Google Shape;89;p11" descr="Google Shape;89;p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375" y="5497524"/>
            <a:ext cx="4980676" cy="1164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94;p12"/>
          <p:cNvSpPr txBox="1">
            <a:spLocks noGrp="1"/>
          </p:cNvSpPr>
          <p:nvPr>
            <p:ph type="body" sz="quarter" idx="1"/>
          </p:nvPr>
        </p:nvSpPr>
        <p:spPr>
          <a:xfrm>
            <a:off x="741824" y="2691450"/>
            <a:ext cx="11036403" cy="1475102"/>
          </a:xfrm>
          <a:prstGeom prst="rect">
            <a:avLst/>
          </a:prstGeom>
        </p:spPr>
        <p:txBody>
          <a:bodyPr/>
          <a:lstStyle/>
          <a:p>
            <a:pPr indent="0" algn="ctr">
              <a:lnSpc>
                <a:spcPct val="115000"/>
              </a:lnSpc>
              <a:defRPr sz="3500"/>
            </a:pPr>
            <a:r>
              <a:t>Betatron radiation and self focusing </a:t>
            </a:r>
          </a:p>
          <a:p>
            <a:pPr indent="0" algn="ctr">
              <a:lnSpc>
                <a:spcPct val="115000"/>
              </a:lnSpc>
              <a:defRPr sz="3500"/>
            </a:pPr>
            <a:r>
              <a:t>in self-ionised H</a:t>
            </a:r>
            <a:r>
              <a:rPr sz="2700"/>
              <a:t>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99;p13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E-300 experiment at FACET-II (2022)</a:t>
            </a:r>
          </a:p>
        </p:txBody>
      </p:sp>
      <p:sp>
        <p:nvSpPr>
          <p:cNvPr id="133" name="Google Shape;100;p13"/>
          <p:cNvSpPr txBox="1"/>
          <p:nvPr/>
        </p:nvSpPr>
        <p:spPr>
          <a:xfrm>
            <a:off x="669141" y="1220750"/>
            <a:ext cx="10821052" cy="133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t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plasma accelerator was operated in a self-</a:t>
            </a:r>
            <a:r>
              <a:rPr dirty="0" err="1"/>
              <a:t>ionised</a:t>
            </a:r>
            <a:r>
              <a:rPr dirty="0"/>
              <a:t> hydrogen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electron beam of 10 GeV 1.6 </a:t>
            </a:r>
            <a:r>
              <a:rPr err="1"/>
              <a:t>nC</a:t>
            </a:r>
            <a:r>
              <a:rPr dirty="0"/>
              <a:t> had </a:t>
            </a:r>
            <a:r>
              <a:rPr err="1"/>
              <a:t>ionised</a:t>
            </a:r>
            <a:r>
              <a:rPr dirty="0"/>
              <a:t> the H</a:t>
            </a:r>
            <a:r>
              <a:rPr sz="1600" dirty="0"/>
              <a:t>2</a:t>
            </a:r>
            <a:r>
              <a:rPr dirty="0"/>
              <a:t> gas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bright </a:t>
            </a:r>
            <a:r>
              <a:rPr dirty="0" err="1"/>
              <a:t>betatron</a:t>
            </a:r>
            <a:r>
              <a:rPr dirty="0"/>
              <a:t> X-rays in the 10-100 keV range were emitted</a:t>
            </a:r>
          </a:p>
        </p:txBody>
      </p:sp>
      <p:pic>
        <p:nvPicPr>
          <p:cNvPr id="134" name="Google Shape;101;p13" descr="Google Shape;101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21" y="0"/>
            <a:ext cx="251765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oogle Shape;102;p13" descr="Google Shape;102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23" y="2497950"/>
            <a:ext cx="7739754" cy="4360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103;p13"/>
          <p:cNvSpPr txBox="1"/>
          <p:nvPr/>
        </p:nvSpPr>
        <p:spPr>
          <a:xfrm>
            <a:off x="7100275" y="5195699"/>
            <a:ext cx="2694302" cy="170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FACET-II uses the middle third of the 2-mile-long LINAC. It sends a beam of electrons (blue line) from the electron source (left) to the experimental area (right), where it arrives with an energy of 10 GeV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99;p13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E-300 experiment at FACET-II (2022)</a:t>
            </a:r>
          </a:p>
        </p:txBody>
      </p:sp>
      <p:sp>
        <p:nvSpPr>
          <p:cNvPr id="133" name="Google Shape;100;p13"/>
          <p:cNvSpPr txBox="1"/>
          <p:nvPr/>
        </p:nvSpPr>
        <p:spPr>
          <a:xfrm>
            <a:off x="669141" y="1220750"/>
            <a:ext cx="10821052" cy="133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t">
            <a:spAutoFit/>
          </a:bodyPr>
          <a:lstStyle/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plasma accelerator was operated in a self-</a:t>
            </a:r>
            <a:r>
              <a:rPr dirty="0" err="1"/>
              <a:t>ionised</a:t>
            </a:r>
            <a:r>
              <a:rPr dirty="0"/>
              <a:t> hydrogen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electron beam of 10 GeV 1.6 </a:t>
            </a:r>
            <a:r>
              <a:rPr err="1"/>
              <a:t>nC</a:t>
            </a:r>
            <a:r>
              <a:rPr dirty="0"/>
              <a:t> had </a:t>
            </a:r>
            <a:r>
              <a:rPr err="1"/>
              <a:t>ionised</a:t>
            </a:r>
            <a:r>
              <a:rPr dirty="0"/>
              <a:t> the H</a:t>
            </a:r>
            <a:r>
              <a:rPr sz="1600" dirty="0"/>
              <a:t>2</a:t>
            </a:r>
            <a:r>
              <a:rPr dirty="0"/>
              <a:t> gas</a:t>
            </a:r>
          </a:p>
          <a:p>
            <a:pPr marL="457200" indent="-381000">
              <a:lnSpc>
                <a:spcPct val="115000"/>
              </a:lnSpc>
              <a:buClr>
                <a:srgbClr val="000000"/>
              </a:buClr>
              <a:buSzPts val="2400"/>
              <a:buFont typeface="Verdana"/>
              <a:buChar char="●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bright </a:t>
            </a:r>
            <a:r>
              <a:rPr dirty="0" err="1"/>
              <a:t>betatron</a:t>
            </a:r>
            <a:r>
              <a:rPr dirty="0"/>
              <a:t> X-rays in the 10-100 keV range were emitted</a:t>
            </a:r>
          </a:p>
        </p:txBody>
      </p:sp>
      <p:pic>
        <p:nvPicPr>
          <p:cNvPr id="134" name="Google Shape;101;p13" descr="Google Shape;101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21" y="0"/>
            <a:ext cx="251765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oogle Shape;102;p13" descr="Google Shape;102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23" y="2497950"/>
            <a:ext cx="7739754" cy="4360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103;p13"/>
          <p:cNvSpPr txBox="1"/>
          <p:nvPr/>
        </p:nvSpPr>
        <p:spPr>
          <a:xfrm>
            <a:off x="7100275" y="5195699"/>
            <a:ext cx="2694302" cy="170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FACET-II uses the middle third of the 2-mile-long LINAC. It sends a beam of electrons (blue line) from the electron source (left) to the experimental area (right), where it arrives with an energy of 10 GeV</a:t>
            </a:r>
          </a:p>
        </p:txBody>
      </p:sp>
      <p:sp>
        <p:nvSpPr>
          <p:cNvPr id="3" name="Google Shape;113;p14">
            <a:extLst>
              <a:ext uri="{FF2B5EF4-FFF2-40B4-BE49-F238E27FC236}">
                <a16:creationId xmlns:a16="http://schemas.microsoft.com/office/drawing/2014/main" id="{A8B8C381-8B7A-174B-61C2-1D5C3ABBFDA3}"/>
              </a:ext>
            </a:extLst>
          </p:cNvPr>
          <p:cNvSpPr/>
          <p:nvPr/>
        </p:nvSpPr>
        <p:spPr>
          <a:xfrm>
            <a:off x="8421499" y="3769624"/>
            <a:ext cx="1312503" cy="1263903"/>
          </a:xfrm>
          <a:prstGeom prst="ellipse">
            <a:avLst/>
          </a:prstGeom>
          <a:solidFill>
            <a:srgbClr val="668A19">
              <a:alpha val="0"/>
            </a:srgbClr>
          </a:solidFill>
          <a:ln w="285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6292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18;p15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E-300 experiment at FACET-II (2022)</a:t>
            </a:r>
          </a:p>
        </p:txBody>
      </p:sp>
      <p:pic>
        <p:nvPicPr>
          <p:cNvPr id="146" name="Google Shape;119;p15" descr="Google Shape;119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921" y="0"/>
            <a:ext cx="2517652" cy="89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oogle Shape;120;p15"/>
          <p:cNvSpPr txBox="1"/>
          <p:nvPr/>
        </p:nvSpPr>
        <p:spPr>
          <a:xfrm>
            <a:off x="4178150" y="4957724"/>
            <a:ext cx="2360702" cy="150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FACET-II uses the middle third of the 2-mile-long LINAC. It sends a beam of electrons (blue line) from the electron source (left) to the experimental area (right), where it arrives with an energy of 10 GeV</a:t>
            </a:r>
          </a:p>
        </p:txBody>
      </p:sp>
      <p:sp>
        <p:nvSpPr>
          <p:cNvPr id="148" name="Google Shape;121;p15"/>
          <p:cNvSpPr/>
          <p:nvPr/>
        </p:nvSpPr>
        <p:spPr>
          <a:xfrm>
            <a:off x="5177575" y="3693924"/>
            <a:ext cx="1312503" cy="1263903"/>
          </a:xfrm>
          <a:prstGeom prst="ellipse">
            <a:avLst/>
          </a:prstGeom>
          <a:solidFill>
            <a:srgbClr val="668A19">
              <a:alpha val="0"/>
            </a:srgbClr>
          </a:solidFill>
          <a:ln w="28575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149" name="Google Shape;122;p15" descr="Google Shape;122;p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3" y="1110126"/>
            <a:ext cx="11528082" cy="538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Google Shape;123;p15"/>
          <p:cNvSpPr/>
          <p:nvPr/>
        </p:nvSpPr>
        <p:spPr>
          <a:xfrm>
            <a:off x="10582199" y="1110124"/>
            <a:ext cx="1444503" cy="1448403"/>
          </a:xfrm>
          <a:prstGeom prst="ellipse">
            <a:avLst/>
          </a:prstGeom>
          <a:solidFill>
            <a:srgbClr val="668A19">
              <a:alpha val="0"/>
            </a:srgbClr>
          </a:solidFill>
          <a:ln w="28575">
            <a:solidFill>
              <a:schemeClr val="accent6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51" name="Google Shape;124;p15"/>
          <p:cNvSpPr/>
          <p:nvPr/>
        </p:nvSpPr>
        <p:spPr>
          <a:xfrm>
            <a:off x="2875400" y="1332224"/>
            <a:ext cx="1756801" cy="1621503"/>
          </a:xfrm>
          <a:prstGeom prst="ellipse">
            <a:avLst/>
          </a:prstGeom>
          <a:solidFill>
            <a:srgbClr val="668A19">
              <a:alpha val="0"/>
            </a:srgbClr>
          </a:solidFill>
          <a:ln w="28575">
            <a:solidFill>
              <a:schemeClr val="accent6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FC97767-D4B4-4AF7-8B56-8AC9E0DE9CC9}"/>
                  </a:ext>
                </a:extLst>
              </p14:cNvPr>
              <p14:cNvContentPartPr/>
              <p14:nvPr/>
            </p14:nvContentPartPr>
            <p14:xfrm>
              <a:off x="98676" y="471453"/>
              <a:ext cx="10964" cy="1096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FC97767-D4B4-4AF7-8B56-8AC9E0DE9C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38560" y="-76747"/>
                <a:ext cx="1096400" cy="10964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B36668-CC65-C255-55B3-E1C6EAD68891}"/>
              </a:ext>
            </a:extLst>
          </p:cNvPr>
          <p:cNvCxnSpPr/>
          <p:nvPr/>
        </p:nvCxnSpPr>
        <p:spPr>
          <a:xfrm flipH="1">
            <a:off x="4427549" y="1345012"/>
            <a:ext cx="571227" cy="207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21BD7D-113F-9245-3CBA-C17B5B50FEA8}"/>
              </a:ext>
            </a:extLst>
          </p:cNvPr>
          <p:cNvSpPr txBox="1"/>
          <p:nvPr/>
        </p:nvSpPr>
        <p:spPr>
          <a:xfrm>
            <a:off x="5076345" y="1140258"/>
            <a:ext cx="138146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Filled with H</a:t>
            </a:r>
            <a:r>
              <a:rPr lang="en-GB" sz="1000" b="1" dirty="0">
                <a:solidFill>
                  <a:schemeClr val="accent6"/>
                </a:solidFill>
              </a:rPr>
              <a:t>2</a:t>
            </a:r>
            <a:endParaRPr kumimoji="0" lang="en-GB" sz="10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29;p16"/>
          <p:cNvSpPr txBox="1">
            <a:spLocks noGrp="1"/>
          </p:cNvSpPr>
          <p:nvPr>
            <p:ph type="body" sz="quarter" idx="1"/>
          </p:nvPr>
        </p:nvSpPr>
        <p:spPr>
          <a:xfrm>
            <a:off x="1295466" y="356658"/>
            <a:ext cx="10561202" cy="485403"/>
          </a:xfrm>
          <a:prstGeom prst="rect">
            <a:avLst/>
          </a:prstGeom>
        </p:spPr>
        <p:txBody>
          <a:bodyPr/>
          <a:lstStyle>
            <a:lvl1pPr indent="0">
              <a:defRPr sz="2500"/>
            </a:lvl1pPr>
          </a:lstStyle>
          <a:p>
            <a:r>
              <a:t>E-300 experiment at FACET-II (2022)</a:t>
            </a:r>
          </a:p>
        </p:txBody>
      </p:sp>
      <p:pic>
        <p:nvPicPr>
          <p:cNvPr id="156" name="Google Shape;130;p16" descr="Google Shape;130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921" y="0"/>
            <a:ext cx="2517652" cy="89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31;p16" descr="Google Shape;131;p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2" y="1209415"/>
            <a:ext cx="4531857" cy="225444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Google Shape;132;p16"/>
          <p:cNvSpPr txBox="1"/>
          <p:nvPr/>
        </p:nvSpPr>
        <p:spPr>
          <a:xfrm>
            <a:off x="4816838" y="1048093"/>
            <a:ext cx="5025600" cy="61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t>FACET-II dump table. The red line represents the gamma-ray path. </a:t>
            </a:r>
            <a:r>
              <a:rPr i="1"/>
              <a:t>Credits to D. Storey</a:t>
            </a:r>
          </a:p>
        </p:txBody>
      </p:sp>
      <p:pic>
        <p:nvPicPr>
          <p:cNvPr id="159" name="Google Shape;133;p16" descr="Google Shape;133;p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90" y="3522199"/>
            <a:ext cx="3720623" cy="267272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Google Shape;136;p16"/>
          <p:cNvSpPr/>
          <p:nvPr/>
        </p:nvSpPr>
        <p:spPr>
          <a:xfrm>
            <a:off x="7958013" y="3420004"/>
            <a:ext cx="244501" cy="244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3" name="Google Shape;137;p16"/>
          <p:cNvSpPr/>
          <p:nvPr/>
        </p:nvSpPr>
        <p:spPr>
          <a:xfrm>
            <a:off x="7367014" y="4681530"/>
            <a:ext cx="947102" cy="3513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>
            <a:solidFill>
              <a:srgbClr val="0000F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4" name="Google Shape;138;p16"/>
          <p:cNvSpPr txBox="1"/>
          <p:nvPr/>
        </p:nvSpPr>
        <p:spPr>
          <a:xfrm>
            <a:off x="3833837" y="6210709"/>
            <a:ext cx="8378184" cy="238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 anchor="t">
            <a:spAutoFit/>
          </a:bodyPr>
          <a:lstStyle/>
          <a:p>
            <a:pPr algn="ctr"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FF0000"/>
                </a:solidFill>
                <a:latin typeface="Verdana"/>
                <a:cs typeface="Arial"/>
              </a:rPr>
              <a:t>Hierarchy between filters inverted </a:t>
            </a:r>
          </a:p>
          <a:p>
            <a:pPr algn="ctr"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olidFill>
                  <a:srgbClr val="FF0000"/>
                </a:solidFill>
                <a:latin typeface="Verdana"/>
                <a:cs typeface="Arial"/>
              </a:rPr>
              <a:t>from</a:t>
            </a:r>
            <a:r>
              <a:rPr lang="en-US" dirty="0">
                <a:solidFill>
                  <a:srgbClr val="FF0000"/>
                </a:solidFill>
                <a:cs typeface="Arial"/>
              </a:rPr>
              <a:t> </a:t>
            </a:r>
            <a:r>
              <a:rPr dirty="0">
                <a:solidFill>
                  <a:srgbClr val="FF0000"/>
                </a:solidFill>
              </a:rPr>
              <a:t>FACET-I (20GeV, left)</a:t>
            </a:r>
            <a:r>
              <a:rPr lang="en-GB" dirty="0">
                <a:solidFill>
                  <a:srgbClr val="FF0000"/>
                </a:solidFill>
              </a:rPr>
              <a:t> </a:t>
            </a:r>
            <a:r>
              <a:rPr dirty="0">
                <a:solidFill>
                  <a:srgbClr val="FF0000"/>
                </a:solidFill>
              </a:rPr>
              <a:t>to FACET-II (10 GeV, right)</a:t>
            </a:r>
            <a:endParaRPr lang="en-US" dirty="0">
              <a:solidFill>
                <a:srgbClr val="FF0000"/>
              </a:solidFill>
            </a:endParaRPr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/>
              <a:t>          </a:t>
            </a:r>
            <a:endParaRPr i="1" dirty="0"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 i="1"/>
          </a:p>
          <a:p>
            <a:pPr>
              <a:defRPr sz="1300" b="1">
                <a:latin typeface="Verdana"/>
                <a:ea typeface="Verdana"/>
                <a:cs typeface="Verdana"/>
                <a:sym typeface="Verdana"/>
              </a:defRPr>
            </a:pPr>
            <a:endParaRPr i="1"/>
          </a:p>
        </p:txBody>
      </p:sp>
      <p:sp>
        <p:nvSpPr>
          <p:cNvPr id="165" name="Google Shape;139;p16"/>
          <p:cNvSpPr txBox="1"/>
          <p:nvPr/>
        </p:nvSpPr>
        <p:spPr>
          <a:xfrm>
            <a:off x="4814340" y="1624778"/>
            <a:ext cx="7059540" cy="174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Verdana"/>
              <a:buChar char="●"/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t>GAMMA1 detector provides information about the integrated radiated energy and its angular distribution</a:t>
            </a:r>
          </a:p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Verdana"/>
              <a:buChar char="●"/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t>GAMMA2 gives the information on the emitted x-ray (or gamma) spectra</a:t>
            </a:r>
          </a:p>
          <a:p>
            <a:pPr marL="457200" indent="-342900">
              <a:lnSpc>
                <a:spcPct val="115000"/>
              </a:lnSpc>
              <a:buClr>
                <a:srgbClr val="000000"/>
              </a:buClr>
              <a:buSzPts val="1800"/>
              <a:buFont typeface="Verdana"/>
              <a:buChar char="●"/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t>converter is placed right before the scintillator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F25DE-43F7-BFCB-6B1C-C5B2CA031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527" y="3841613"/>
            <a:ext cx="3326425" cy="230020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65A038-7C8F-5181-0288-F55BD1E60295}"/>
              </a:ext>
            </a:extLst>
          </p:cNvPr>
          <p:cNvCxnSpPr/>
          <p:nvPr/>
        </p:nvCxnSpPr>
        <p:spPr>
          <a:xfrm>
            <a:off x="9202481" y="3852596"/>
            <a:ext cx="278486" cy="558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C62B9D7-8ACC-ED10-465A-D67C9538C5BD}"/>
              </a:ext>
            </a:extLst>
          </p:cNvPr>
          <p:cNvSpPr txBox="1"/>
          <p:nvPr/>
        </p:nvSpPr>
        <p:spPr>
          <a:xfrm>
            <a:off x="8891826" y="3607165"/>
            <a:ext cx="69073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 3mm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063F5F-C636-0174-855B-80910157E63C}"/>
              </a:ext>
            </a:extLst>
          </p:cNvPr>
          <p:cNvCxnSpPr>
            <a:cxnSpLocks/>
          </p:cNvCxnSpPr>
          <p:nvPr/>
        </p:nvCxnSpPr>
        <p:spPr>
          <a:xfrm flipV="1">
            <a:off x="9723271" y="5605746"/>
            <a:ext cx="157881" cy="423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24941E-AAE0-8CF5-327B-C53CD1808162}"/>
              </a:ext>
            </a:extLst>
          </p:cNvPr>
          <p:cNvSpPr txBox="1"/>
          <p:nvPr/>
        </p:nvSpPr>
        <p:spPr>
          <a:xfrm>
            <a:off x="9253639" y="6046662"/>
            <a:ext cx="69073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No filter</a:t>
            </a:r>
            <a:endParaRPr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527475-1BB2-4B53-6AE5-82919BC7BBE7}"/>
              </a:ext>
            </a:extLst>
          </p:cNvPr>
          <p:cNvCxnSpPr>
            <a:cxnSpLocks/>
          </p:cNvCxnSpPr>
          <p:nvPr/>
        </p:nvCxnSpPr>
        <p:spPr>
          <a:xfrm flipH="1">
            <a:off x="10719902" y="4318566"/>
            <a:ext cx="631529" cy="4319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C19A42-E44E-DC61-14BC-A2BC87C7838F}"/>
              </a:ext>
            </a:extLst>
          </p:cNvPr>
          <p:cNvSpPr txBox="1"/>
          <p:nvPr/>
        </p:nvSpPr>
        <p:spPr>
          <a:xfrm>
            <a:off x="11473855" y="4160849"/>
            <a:ext cx="77296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Cu 8mm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C004CCB-ECE5-83B1-1CF1-D135E46F96D0}"/>
              </a:ext>
            </a:extLst>
          </p:cNvPr>
          <p:cNvCxnSpPr>
            <a:cxnSpLocks/>
          </p:cNvCxnSpPr>
          <p:nvPr/>
        </p:nvCxnSpPr>
        <p:spPr>
          <a:xfrm>
            <a:off x="8637833" y="3995130"/>
            <a:ext cx="804759" cy="755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E985E2-B574-BC51-118E-6EC23D5D6598}"/>
              </a:ext>
            </a:extLst>
          </p:cNvPr>
          <p:cNvSpPr txBox="1"/>
          <p:nvPr/>
        </p:nvSpPr>
        <p:spPr>
          <a:xfrm>
            <a:off x="8069525" y="3760662"/>
            <a:ext cx="76748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 0.1mm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9D4CAA-33BC-0147-BAF2-4F9FF915B586}"/>
              </a:ext>
            </a:extLst>
          </p:cNvPr>
          <p:cNvCxnSpPr>
            <a:cxnSpLocks/>
          </p:cNvCxnSpPr>
          <p:nvPr/>
        </p:nvCxnSpPr>
        <p:spPr>
          <a:xfrm flipH="1">
            <a:off x="10588333" y="3792293"/>
            <a:ext cx="291645" cy="569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AACDF3-45D7-C12A-883E-BADDCE5841DE}"/>
              </a:ext>
            </a:extLst>
          </p:cNvPr>
          <p:cNvSpPr txBox="1"/>
          <p:nvPr/>
        </p:nvSpPr>
        <p:spPr>
          <a:xfrm>
            <a:off x="10651553" y="3552345"/>
            <a:ext cx="90453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Cu 0.5 mm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" name="Google Shape;154;p18" descr="Google Shape;154;p18">
            <a:extLst>
              <a:ext uri="{FF2B5EF4-FFF2-40B4-BE49-F238E27FC236}">
                <a16:creationId xmlns:a16="http://schemas.microsoft.com/office/drawing/2014/main" id="{5BCDF8C6-3547-F837-EA98-D06771E09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8" y="3468277"/>
            <a:ext cx="3704698" cy="271274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Google Shape;155;p18">
            <a:extLst>
              <a:ext uri="{FF2B5EF4-FFF2-40B4-BE49-F238E27FC236}">
                <a16:creationId xmlns:a16="http://schemas.microsoft.com/office/drawing/2014/main" id="{C130C53F-1B43-DFE4-5903-5A90879D7FCD}"/>
              </a:ext>
            </a:extLst>
          </p:cNvPr>
          <p:cNvSpPr txBox="1"/>
          <p:nvPr/>
        </p:nvSpPr>
        <p:spPr>
          <a:xfrm>
            <a:off x="74130" y="6137167"/>
            <a:ext cx="4321824" cy="723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 anchor="t">
            <a:spAutoFit/>
          </a:bodyPr>
          <a:lstStyle>
            <a:lvl1pPr>
              <a:lnSpc>
                <a:spcPct val="115000"/>
              </a:lnSpc>
              <a:defRPr sz="11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50" dirty="0"/>
              <a:t>Spectral responses of GAMMA2 simulated via GEANT4 behind each filter/converter (deposited energy fraction as a function of incident photon energy).</a:t>
            </a:r>
          </a:p>
        </p:txBody>
      </p:sp>
      <p:sp>
        <p:nvSpPr>
          <p:cNvPr id="20" name="Google Shape;157;p18">
            <a:extLst>
              <a:ext uri="{FF2B5EF4-FFF2-40B4-BE49-F238E27FC236}">
                <a16:creationId xmlns:a16="http://schemas.microsoft.com/office/drawing/2014/main" id="{6C068C00-C378-6C5D-9168-3FB363594389}"/>
              </a:ext>
            </a:extLst>
          </p:cNvPr>
          <p:cNvSpPr/>
          <p:nvPr/>
        </p:nvSpPr>
        <p:spPr>
          <a:xfrm flipH="1">
            <a:off x="1442741" y="3926137"/>
            <a:ext cx="12302" cy="1802700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ond blanc">
  <a:themeElements>
    <a:clrScheme name="fond blan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0000FF"/>
      </a:hlink>
      <a:folHlink>
        <a:srgbClr val="FF00FF"/>
      </a:folHlink>
    </a:clrScheme>
    <a:fontScheme name="fond blanc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nd blan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ond blanc">
  <a:themeElements>
    <a:clrScheme name="fond blan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0000FF"/>
      </a:hlink>
      <a:folHlink>
        <a:srgbClr val="FF00FF"/>
      </a:folHlink>
    </a:clrScheme>
    <a:fontScheme name="fond blanc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nd blan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7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fond blanc</vt:lpstr>
      <vt:lpstr>Viktoriia Zakharova on behalf of E-300 collaboration  "Electron beam self-focusing and X-ray radiation in a self-ionised plasma wakefield accelerator"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Viktoriia Zakharova on behalf of E-300 collaboration  "Electron beam self-focusing and X-ray radiation in a self-ionised plasma wakefield accelerator"</dc:title>
  <cp:revision>369</cp:revision>
  <dcterms:modified xsi:type="dcterms:W3CDTF">2023-09-21T12:26:13Z</dcterms:modified>
</cp:coreProperties>
</file>