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1519" r:id="rId2"/>
    <p:sldId id="259" r:id="rId3"/>
    <p:sldId id="260" r:id="rId4"/>
    <p:sldId id="1529" r:id="rId5"/>
    <p:sldId id="271" r:id="rId6"/>
    <p:sldId id="1525" r:id="rId7"/>
    <p:sldId id="1526" r:id="rId8"/>
    <p:sldId id="1521" r:id="rId9"/>
    <p:sldId id="299" r:id="rId10"/>
    <p:sldId id="303" r:id="rId11"/>
    <p:sldId id="304" r:id="rId12"/>
    <p:sldId id="305" r:id="rId13"/>
    <p:sldId id="1527" r:id="rId14"/>
    <p:sldId id="272" r:id="rId15"/>
    <p:sldId id="1520" r:id="rId16"/>
    <p:sldId id="1522" r:id="rId17"/>
    <p:sldId id="1528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5"/>
    <p:restoredTop sz="95915"/>
  </p:normalViewPr>
  <p:slideViewPr>
    <p:cSldViewPr snapToGrid="0" snapToObjects="1">
      <p:cViewPr varScale="1">
        <p:scale>
          <a:sx n="102" d="100"/>
          <a:sy n="102" d="100"/>
        </p:scale>
        <p:origin x="20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4EF1-5DEB-6F49-B314-1025E4755EB0}" type="datetimeFigureOut">
              <a:rPr lang="de-DE" smtClean="0"/>
              <a:t>16.09.23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FCF62-AB2B-A943-9813-38586E9DC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42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F73C1-2BD6-684E-AA1B-49165E0DF4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63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F73C1-2BD6-684E-AA1B-49165E0DF4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44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F73C1-2BD6-684E-AA1B-49165E0DF4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54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F73C1-2BD6-684E-AA1B-49165E0DF4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32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F73C1-2BD6-684E-AA1B-49165E0DF4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38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Venue / Date / Event / </a:t>
            </a:r>
            <a:r>
              <a:rPr lang="fr-FR" dirty="0" err="1"/>
              <a:t>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752" y="5419756"/>
            <a:ext cx="1562400" cy="89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3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Venue / Date / Event / </a:t>
            </a:r>
            <a:r>
              <a:rPr lang="fr-FR" dirty="0" err="1"/>
              <a:t>Subtitle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787" y="5419084"/>
            <a:ext cx="1560595" cy="890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0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240000" cy="687981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240000" cy="68796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t="-9305" b="-930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787" y="556840"/>
            <a:ext cx="2131621" cy="121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7" y="5816297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84947" y="5755322"/>
            <a:ext cx="503113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0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&amp; M. Ferrario – iFAST WP6 – Opening of EAAC 2023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3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&amp; M. Ferrario – iFAST WP6 – Opening of EAAC 2023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&amp; M. Ferrario – iFAST WP6 – Opening of EAAC 2023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8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12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52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&amp; M. Ferrario – iFAST WP6 – Opening of EAAC 2023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7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8750" y="457200"/>
            <a:ext cx="6175050" cy="511683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663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&amp; M. Ferrario – iFAST WP6 – Opening of EAAC 2023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1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75520" y="1268760"/>
            <a:ext cx="9361040" cy="391284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69048" y="5390488"/>
            <a:ext cx="6629333" cy="195262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069049" y="555625"/>
            <a:ext cx="10067512" cy="56197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&amp; M. Ferrario – iFAST WP6 – Opening of EAAC 2023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2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&amp; M. Ferrario – iFAST WP6 – Opening of EAAC 2023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5"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2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R. Assmann &amp; M. Ferrario – iFAST WP6 – Opening of EAAC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2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E792CED5-0DD0-D054-05FE-0A5A8D77FF2F}"/>
              </a:ext>
            </a:extLst>
          </p:cNvPr>
          <p:cNvSpPr txBox="1">
            <a:spLocks/>
          </p:cNvSpPr>
          <p:nvPr/>
        </p:nvSpPr>
        <p:spPr>
          <a:xfrm>
            <a:off x="1524000" y="1728593"/>
            <a:ext cx="9144000" cy="12928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5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de-DE" sz="5400" dirty="0">
                <a:solidFill>
                  <a:schemeClr val="bg1"/>
                </a:solidFill>
              </a:rPr>
              <a:t>Welcome </a:t>
            </a:r>
            <a:r>
              <a:rPr lang="de-DE" sz="5400" dirty="0" err="1">
                <a:solidFill>
                  <a:schemeClr val="bg1"/>
                </a:solidFill>
              </a:rPr>
              <a:t>to</a:t>
            </a:r>
            <a:r>
              <a:rPr lang="de-DE" sz="5400" dirty="0">
                <a:solidFill>
                  <a:schemeClr val="bg1"/>
                </a:solidFill>
              </a:rPr>
              <a:t> EAAC 2023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E487C33-CCD4-962F-C3A4-D23FFBAA3286}"/>
              </a:ext>
            </a:extLst>
          </p:cNvPr>
          <p:cNvSpPr txBox="1">
            <a:spLocks/>
          </p:cNvSpPr>
          <p:nvPr/>
        </p:nvSpPr>
        <p:spPr>
          <a:xfrm>
            <a:off x="1524000" y="3158725"/>
            <a:ext cx="9144000" cy="896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u="sng" dirty="0">
                <a:solidFill>
                  <a:schemeClr val="bg1"/>
                </a:solidFill>
              </a:rPr>
              <a:t>Ralph Assmann</a:t>
            </a:r>
            <a:r>
              <a:rPr lang="de-DE" dirty="0">
                <a:solidFill>
                  <a:schemeClr val="bg1"/>
                </a:solidFill>
              </a:rPr>
              <a:t> (GSI, </a:t>
            </a:r>
            <a:r>
              <a:rPr lang="de-DE" sz="2400" i="1" dirty="0">
                <a:solidFill>
                  <a:schemeClr val="bg1"/>
                </a:solidFill>
              </a:rPr>
              <a:t>DESY </a:t>
            </a:r>
            <a:r>
              <a:rPr lang="de-DE" sz="2400" i="1" dirty="0" err="1">
                <a:solidFill>
                  <a:schemeClr val="bg1"/>
                </a:solidFill>
              </a:rPr>
              <a:t>until</a:t>
            </a:r>
            <a:r>
              <a:rPr lang="de-DE" sz="2400" i="1" dirty="0">
                <a:solidFill>
                  <a:schemeClr val="bg1"/>
                </a:solidFill>
              </a:rPr>
              <a:t> 31.8.2023</a:t>
            </a:r>
            <a:r>
              <a:rPr lang="de-DE" dirty="0">
                <a:solidFill>
                  <a:schemeClr val="bg1"/>
                </a:solidFill>
              </a:rPr>
              <a:t>)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Massimo </a:t>
            </a:r>
            <a:r>
              <a:rPr lang="de-DE" dirty="0" err="1">
                <a:solidFill>
                  <a:schemeClr val="bg1"/>
                </a:solidFill>
              </a:rPr>
              <a:t>Ferrario</a:t>
            </a:r>
            <a:r>
              <a:rPr lang="de-DE" dirty="0">
                <a:solidFill>
                  <a:schemeClr val="bg1"/>
                </a:solidFill>
              </a:rPr>
              <a:t> (INFN)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18.9.2023</a:t>
            </a:r>
          </a:p>
        </p:txBody>
      </p:sp>
    </p:spTree>
    <p:extLst>
      <p:ext uri="{BB962C8B-B14F-4D97-AF65-F5344CB8AC3E}">
        <p14:creationId xmlns:p14="http://schemas.microsoft.com/office/powerpoint/2010/main" val="127667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C20497-4BDD-1F4F-8B03-9978E581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&amp; M. Ferrario – iFAST WP6 – Opening of EAAC 2023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016890-2596-2C44-A76F-A18786A6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1523F88E-6652-9847-8746-89C3C87871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68" y="78512"/>
            <a:ext cx="7560840" cy="670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A13997C-AAB1-3845-8C1C-54AD0D48E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548680"/>
            <a:ext cx="3634476" cy="4406349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40000"/>
              </a:lnSpc>
            </a:pPr>
            <a:r>
              <a:rPr lang="de-DE" sz="4400" dirty="0"/>
              <a:t>EAAC Workshop 2021</a:t>
            </a:r>
            <a:br>
              <a:rPr lang="de-DE" dirty="0"/>
            </a:br>
            <a:r>
              <a:rPr lang="de-DE" sz="2800" b="1" dirty="0">
                <a:latin typeface="+mn-lt"/>
              </a:rPr>
              <a:t>E</a:t>
            </a:r>
            <a:r>
              <a:rPr lang="de-DE" sz="2800" dirty="0">
                <a:latin typeface="+mn-lt"/>
              </a:rPr>
              <a:t>uropean </a:t>
            </a:r>
            <a:br>
              <a:rPr lang="de-DE" sz="2800" dirty="0">
                <a:latin typeface="+mn-lt"/>
              </a:rPr>
            </a:br>
            <a:r>
              <a:rPr lang="de-DE" sz="2800" b="1" dirty="0" err="1">
                <a:latin typeface="+mn-lt"/>
              </a:rPr>
              <a:t>A</a:t>
            </a:r>
            <a:r>
              <a:rPr lang="de-DE" sz="2800" dirty="0" err="1">
                <a:latin typeface="+mn-lt"/>
              </a:rPr>
              <a:t>dvanced</a:t>
            </a:r>
            <a:r>
              <a:rPr lang="de-DE" sz="2800" dirty="0">
                <a:latin typeface="+mn-lt"/>
              </a:rPr>
              <a:t> </a:t>
            </a:r>
            <a:r>
              <a:rPr lang="de-DE" sz="2800" b="1" dirty="0" err="1">
                <a:latin typeface="+mn-lt"/>
              </a:rPr>
              <a:t>A</a:t>
            </a:r>
            <a:r>
              <a:rPr lang="de-DE" sz="2800" dirty="0" err="1">
                <a:latin typeface="+mn-lt"/>
              </a:rPr>
              <a:t>ccelerator</a:t>
            </a:r>
            <a:r>
              <a:rPr lang="de-DE" sz="2800" dirty="0">
                <a:latin typeface="+mn-lt"/>
              </a:rPr>
              <a:t> </a:t>
            </a:r>
            <a:br>
              <a:rPr lang="de-DE" sz="2800" dirty="0">
                <a:latin typeface="+mn-lt"/>
              </a:rPr>
            </a:br>
            <a:r>
              <a:rPr lang="de-DE" sz="2800" b="1" dirty="0" err="1">
                <a:latin typeface="+mn-lt"/>
              </a:rPr>
              <a:t>C</a:t>
            </a:r>
            <a:r>
              <a:rPr lang="de-DE" sz="2800" dirty="0" err="1">
                <a:latin typeface="+mn-lt"/>
              </a:rPr>
              <a:t>oncepts</a:t>
            </a:r>
            <a:r>
              <a:rPr lang="de-DE" sz="2800" dirty="0">
                <a:latin typeface="+mn-lt"/>
              </a:rPr>
              <a:t> 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Workshop</a:t>
            </a:r>
            <a:br>
              <a:rPr lang="de-DE" sz="2800" dirty="0">
                <a:latin typeface="+mn-lt"/>
              </a:rPr>
            </a:br>
            <a:r>
              <a:rPr lang="de-DE" sz="2800" b="1" dirty="0">
                <a:latin typeface="+mn-lt"/>
              </a:rPr>
              <a:t>5th Edition</a:t>
            </a:r>
            <a:endParaRPr lang="de-DE" b="1" dirty="0">
              <a:latin typeface="+mn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095795-F2DB-6A45-9A32-74DE543A6221}"/>
              </a:ext>
            </a:extLst>
          </p:cNvPr>
          <p:cNvSpPr txBox="1"/>
          <p:nvPr/>
        </p:nvSpPr>
        <p:spPr>
          <a:xfrm rot="20884539">
            <a:off x="1789826" y="1801874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281479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C20497-4BDD-1F4F-8B03-9978E581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&amp; M. Ferrario – iFAST WP6 – Opening of EAAC 2023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016890-2596-2C44-A76F-A18786A6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3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FD2A6D93-98FB-AF4B-A421-11C685C5E8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5760" y="188640"/>
            <a:ext cx="7920880" cy="2098104"/>
          </a:xfrm>
          <a:prstGeom prst="rect">
            <a:avLst/>
          </a:prstGeom>
        </p:spPr>
      </p:pic>
      <p:pic>
        <p:nvPicPr>
          <p:cNvPr id="8" name="Grafik 7" descr="Ein Bild, das Text, darstellend, Gruppe, Haufen enthält.&#10;&#10;Automatisch generierte Beschreibung">
            <a:extLst>
              <a:ext uri="{FF2B5EF4-FFF2-40B4-BE49-F238E27FC236}">
                <a16:creationId xmlns:a16="http://schemas.microsoft.com/office/drawing/2014/main" id="{1DCB079A-B556-D447-9839-9C13E4028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4" y="2253093"/>
            <a:ext cx="4061146" cy="2384691"/>
          </a:xfrm>
          <a:prstGeom prst="rect">
            <a:avLst/>
          </a:prstGeom>
        </p:spPr>
      </p:pic>
      <p:pic>
        <p:nvPicPr>
          <p:cNvPr id="9" name="Grafik 8" descr="Ein Bild, das Text, darstellend, Wand, Gruppe enthält.&#10;&#10;Automatisch generierte Beschreibung">
            <a:extLst>
              <a:ext uri="{FF2B5EF4-FFF2-40B4-BE49-F238E27FC236}">
                <a16:creationId xmlns:a16="http://schemas.microsoft.com/office/drawing/2014/main" id="{57B45A43-363A-1B46-B2CC-2C1D724F8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708" y="2286743"/>
            <a:ext cx="4061146" cy="2349231"/>
          </a:xfrm>
          <a:prstGeom prst="rect">
            <a:avLst/>
          </a:prstGeom>
        </p:spPr>
      </p:pic>
      <p:pic>
        <p:nvPicPr>
          <p:cNvPr id="10" name="Grafik 9" descr="Ein Bild, das Text, Person, Screenshot enthält.&#10;&#10;Automatisch generierte Beschreibung">
            <a:extLst>
              <a:ext uri="{FF2B5EF4-FFF2-40B4-BE49-F238E27FC236}">
                <a16:creationId xmlns:a16="http://schemas.microsoft.com/office/drawing/2014/main" id="{6432B121-7D51-6C4F-9B43-B0359C8BD2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297" y="4621302"/>
            <a:ext cx="4071557" cy="14323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A5F5CA0-9203-9E40-A50D-18CD1F480C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7008" y="4635974"/>
            <a:ext cx="2909632" cy="2184250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C76314F3-FD2F-3A42-9A85-3543C832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548680"/>
            <a:ext cx="3634476" cy="4406349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40000"/>
              </a:lnSpc>
            </a:pPr>
            <a:r>
              <a:rPr lang="de-DE" sz="4400" dirty="0"/>
              <a:t>EAAC Workshop 2021</a:t>
            </a:r>
            <a:br>
              <a:rPr lang="de-DE" dirty="0"/>
            </a:br>
            <a:r>
              <a:rPr lang="de-DE" sz="2800" b="1" dirty="0">
                <a:latin typeface="+mn-lt"/>
              </a:rPr>
              <a:t>E</a:t>
            </a:r>
            <a:r>
              <a:rPr lang="de-DE" sz="2800" dirty="0">
                <a:latin typeface="+mn-lt"/>
              </a:rPr>
              <a:t>uropean </a:t>
            </a:r>
            <a:br>
              <a:rPr lang="de-DE" sz="2800" dirty="0">
                <a:latin typeface="+mn-lt"/>
              </a:rPr>
            </a:br>
            <a:r>
              <a:rPr lang="de-DE" sz="2800" b="1" dirty="0" err="1">
                <a:latin typeface="+mn-lt"/>
              </a:rPr>
              <a:t>A</a:t>
            </a:r>
            <a:r>
              <a:rPr lang="de-DE" sz="2800" dirty="0" err="1">
                <a:latin typeface="+mn-lt"/>
              </a:rPr>
              <a:t>dvanced</a:t>
            </a:r>
            <a:r>
              <a:rPr lang="de-DE" sz="2800" dirty="0">
                <a:latin typeface="+mn-lt"/>
              </a:rPr>
              <a:t> </a:t>
            </a:r>
            <a:r>
              <a:rPr lang="de-DE" sz="2800" b="1" dirty="0" err="1">
                <a:latin typeface="+mn-lt"/>
              </a:rPr>
              <a:t>A</a:t>
            </a:r>
            <a:r>
              <a:rPr lang="de-DE" sz="2800" dirty="0" err="1">
                <a:latin typeface="+mn-lt"/>
              </a:rPr>
              <a:t>ccelerator</a:t>
            </a:r>
            <a:r>
              <a:rPr lang="de-DE" sz="2800" dirty="0">
                <a:latin typeface="+mn-lt"/>
              </a:rPr>
              <a:t> </a:t>
            </a:r>
            <a:br>
              <a:rPr lang="de-DE" sz="2800" dirty="0">
                <a:latin typeface="+mn-lt"/>
              </a:rPr>
            </a:br>
            <a:r>
              <a:rPr lang="de-DE" sz="2800" b="1" dirty="0" err="1">
                <a:latin typeface="+mn-lt"/>
              </a:rPr>
              <a:t>C</a:t>
            </a:r>
            <a:r>
              <a:rPr lang="de-DE" sz="2800" dirty="0" err="1">
                <a:latin typeface="+mn-lt"/>
              </a:rPr>
              <a:t>oncepts</a:t>
            </a:r>
            <a:r>
              <a:rPr lang="de-DE" sz="2800" dirty="0">
                <a:latin typeface="+mn-lt"/>
              </a:rPr>
              <a:t> 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Workshop</a:t>
            </a:r>
            <a:br>
              <a:rPr lang="de-DE" sz="2800" dirty="0">
                <a:latin typeface="+mn-lt"/>
              </a:rPr>
            </a:br>
            <a:r>
              <a:rPr lang="de-DE" sz="2800" b="1" dirty="0">
                <a:latin typeface="+mn-lt"/>
              </a:rPr>
              <a:t>5th Edition</a:t>
            </a:r>
            <a:endParaRPr lang="de-DE" b="1" dirty="0">
              <a:latin typeface="+mn-lt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006F497-3CE8-3741-AED9-E92A49CB3705}"/>
              </a:ext>
            </a:extLst>
          </p:cNvPr>
          <p:cNvSpPr txBox="1"/>
          <p:nvPr/>
        </p:nvSpPr>
        <p:spPr>
          <a:xfrm rot="20884539">
            <a:off x="1789826" y="1801874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240013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C20497-4BDD-1F4F-8B03-9978E581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&amp; M. Ferrario – iFAST WP6 – Opening of EAAC 2023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016890-2596-2C44-A76F-A18786A6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3" descr="A picture containing indoor, ceiling, floor, furniture&#10;&#10;Description automatically generated">
            <a:extLst>
              <a:ext uri="{FF2B5EF4-FFF2-40B4-BE49-F238E27FC236}">
                <a16:creationId xmlns:a16="http://schemas.microsoft.com/office/drawing/2014/main" id="{08ED816C-3416-9A4A-8F88-716956A14F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153641"/>
            <a:ext cx="7836364" cy="5877272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AEAC8208-E42F-4A40-A368-708BDF5F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548680"/>
            <a:ext cx="3634476" cy="4406349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40000"/>
              </a:lnSpc>
            </a:pPr>
            <a:r>
              <a:rPr lang="de-DE" sz="4400" dirty="0"/>
              <a:t>EAAC Workshop 2021</a:t>
            </a:r>
            <a:br>
              <a:rPr lang="de-DE" dirty="0"/>
            </a:br>
            <a:r>
              <a:rPr lang="de-DE" sz="2800" b="1" dirty="0">
                <a:latin typeface="+mn-lt"/>
              </a:rPr>
              <a:t>E</a:t>
            </a:r>
            <a:r>
              <a:rPr lang="de-DE" sz="2800" dirty="0">
                <a:latin typeface="+mn-lt"/>
              </a:rPr>
              <a:t>uropean </a:t>
            </a:r>
            <a:br>
              <a:rPr lang="de-DE" sz="2800" dirty="0">
                <a:latin typeface="+mn-lt"/>
              </a:rPr>
            </a:br>
            <a:r>
              <a:rPr lang="de-DE" sz="2800" b="1" dirty="0" err="1">
                <a:latin typeface="+mn-lt"/>
              </a:rPr>
              <a:t>A</a:t>
            </a:r>
            <a:r>
              <a:rPr lang="de-DE" sz="2800" dirty="0" err="1">
                <a:latin typeface="+mn-lt"/>
              </a:rPr>
              <a:t>dvanced</a:t>
            </a:r>
            <a:r>
              <a:rPr lang="de-DE" sz="2800" dirty="0">
                <a:latin typeface="+mn-lt"/>
              </a:rPr>
              <a:t> </a:t>
            </a:r>
            <a:r>
              <a:rPr lang="de-DE" sz="2800" b="1" dirty="0" err="1">
                <a:latin typeface="+mn-lt"/>
              </a:rPr>
              <a:t>A</a:t>
            </a:r>
            <a:r>
              <a:rPr lang="de-DE" sz="2800" dirty="0" err="1">
                <a:latin typeface="+mn-lt"/>
              </a:rPr>
              <a:t>ccelerator</a:t>
            </a:r>
            <a:r>
              <a:rPr lang="de-DE" sz="2800" dirty="0">
                <a:latin typeface="+mn-lt"/>
              </a:rPr>
              <a:t> </a:t>
            </a:r>
            <a:br>
              <a:rPr lang="de-DE" sz="2800" dirty="0">
                <a:latin typeface="+mn-lt"/>
              </a:rPr>
            </a:br>
            <a:r>
              <a:rPr lang="de-DE" sz="2800" b="1" dirty="0" err="1">
                <a:latin typeface="+mn-lt"/>
              </a:rPr>
              <a:t>C</a:t>
            </a:r>
            <a:r>
              <a:rPr lang="de-DE" sz="2800" dirty="0" err="1">
                <a:latin typeface="+mn-lt"/>
              </a:rPr>
              <a:t>oncepts</a:t>
            </a:r>
            <a:r>
              <a:rPr lang="de-DE" sz="2800" dirty="0">
                <a:latin typeface="+mn-lt"/>
              </a:rPr>
              <a:t> 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Workshop</a:t>
            </a:r>
            <a:br>
              <a:rPr lang="de-DE" sz="2800" dirty="0">
                <a:latin typeface="+mn-lt"/>
              </a:rPr>
            </a:br>
            <a:r>
              <a:rPr lang="de-DE" sz="2800" b="1" dirty="0">
                <a:latin typeface="+mn-lt"/>
              </a:rPr>
              <a:t>5th Edition</a:t>
            </a:r>
            <a:endParaRPr lang="de-DE" b="1" dirty="0">
              <a:latin typeface="+mn-lt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A33573F-AC6B-EA49-915C-519FAC74AA09}"/>
              </a:ext>
            </a:extLst>
          </p:cNvPr>
          <p:cNvSpPr txBox="1"/>
          <p:nvPr/>
        </p:nvSpPr>
        <p:spPr>
          <a:xfrm rot="20884539">
            <a:off x="1789826" y="1801874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131255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C20497-4BDD-1F4F-8B03-9978E581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&amp; M. Ferrario – iFAST WP6 – Opening of EAAC 2023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016890-2596-2C44-A76F-A18786A6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Grafik 6" descr="Ein Bild, das Text, Screenshot, Website, Webseite enthält.&#10;&#10;Automatisch generierte Beschreibung">
            <a:extLst>
              <a:ext uri="{FF2B5EF4-FFF2-40B4-BE49-F238E27FC236}">
                <a16:creationId xmlns:a16="http://schemas.microsoft.com/office/drawing/2014/main" id="{50C591B4-A0EF-A618-2DB3-C63FE7E66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6" b="24097"/>
          <a:stretch/>
        </p:blipFill>
        <p:spPr>
          <a:xfrm>
            <a:off x="0" y="-1"/>
            <a:ext cx="11812044" cy="6858001"/>
          </a:xfrm>
          <a:prstGeom prst="rect">
            <a:avLst/>
          </a:prstGeom>
        </p:spPr>
      </p:pic>
      <p:pic>
        <p:nvPicPr>
          <p:cNvPr id="8" name="Grafik 7" descr="Ein Bild, das Text, Screenshot, Website, Webseite enthält.&#10;&#10;Automatisch generierte Beschreibung">
            <a:extLst>
              <a:ext uri="{FF2B5EF4-FFF2-40B4-BE49-F238E27FC236}">
                <a16:creationId xmlns:a16="http://schemas.microsoft.com/office/drawing/2014/main" id="{133382B2-BA87-2F74-8115-A0D3D34B6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5" r="195" b="58289"/>
          <a:stretch/>
        </p:blipFill>
        <p:spPr>
          <a:xfrm>
            <a:off x="0" y="1"/>
            <a:ext cx="11812044" cy="39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0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C9C998-B7E0-9D49-9E29-E81F5CE6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&amp; M. Ferrario – iFAST WP6 – Opening of EAAC 2023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9EABB8-2917-904B-8EEC-C7805623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6" descr="Grafik_Weltkarte_DESY_Lay05-Korrektur.jpg">
            <a:extLst>
              <a:ext uri="{FF2B5EF4-FFF2-40B4-BE49-F238E27FC236}">
                <a16:creationId xmlns:a16="http://schemas.microsoft.com/office/drawing/2014/main" id="{66D7A435-65AA-6748-8B88-E4FC2C350F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496" y="0"/>
            <a:ext cx="7960950" cy="56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CB0596-758D-8DCE-C312-224A639E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8" y="111016"/>
            <a:ext cx="3350374" cy="5576547"/>
          </a:xfrm>
        </p:spPr>
        <p:txBody>
          <a:bodyPr>
            <a:noAutofit/>
          </a:bodyPr>
          <a:lstStyle/>
          <a:p>
            <a:pPr fontAlgn="t">
              <a:lnSpc>
                <a:spcPct val="140000"/>
              </a:lnSpc>
            </a:pPr>
            <a:r>
              <a:rPr lang="de-DE" sz="2800" dirty="0" err="1"/>
              <a:t>EuroNNAc</a:t>
            </a:r>
            <a:r>
              <a:rPr lang="de-DE" sz="2800" dirty="0"/>
              <a:t> </a:t>
            </a:r>
            <a:r>
              <a:rPr lang="de-DE" sz="2800" dirty="0">
                <a:sym typeface="Wingdings" pitchFamily="2" charset="2"/>
              </a:rPr>
              <a:t> International Advisory Committee IAC for EAAC23</a:t>
            </a:r>
            <a:endParaRPr lang="de-D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35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C9C998-B7E0-9D49-9E29-E81F5CE6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6200" y="6129202"/>
            <a:ext cx="5760000" cy="365125"/>
          </a:xfrm>
        </p:spPr>
        <p:txBody>
          <a:bodyPr/>
          <a:lstStyle/>
          <a:p>
            <a:pPr algn="l"/>
            <a:r>
              <a:rPr lang="en-US" dirty="0"/>
              <a:t>R. </a:t>
            </a:r>
            <a:r>
              <a:rPr lang="en-US" dirty="0" err="1"/>
              <a:t>Assmann</a:t>
            </a:r>
            <a:r>
              <a:rPr lang="en-US" dirty="0"/>
              <a:t> &amp; M. </a:t>
            </a:r>
            <a:r>
              <a:rPr lang="en-US" dirty="0" err="1"/>
              <a:t>Ferrario</a:t>
            </a:r>
            <a:r>
              <a:rPr lang="en-US" dirty="0"/>
              <a:t> – </a:t>
            </a:r>
            <a:r>
              <a:rPr lang="en-US" dirty="0" err="1"/>
              <a:t>iFAST</a:t>
            </a:r>
            <a:r>
              <a:rPr lang="en-US" dirty="0"/>
              <a:t> WP6 – </a:t>
            </a:r>
          </a:p>
          <a:p>
            <a:pPr algn="l"/>
            <a:r>
              <a:rPr lang="en-US" dirty="0"/>
              <a:t>Opening of EAAC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9EABB8-2917-904B-8EEC-C7805623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177971E-87DA-F3E9-1164-E9F904E18372}"/>
              </a:ext>
            </a:extLst>
          </p:cNvPr>
          <p:cNvSpPr txBox="1"/>
          <p:nvPr/>
        </p:nvSpPr>
        <p:spPr>
          <a:xfrm>
            <a:off x="1062761" y="151179"/>
            <a:ext cx="518772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3498DB"/>
                </a:solidFill>
                <a:effectLst/>
              </a:rPr>
              <a:t>International Advisory Committee</a:t>
            </a:r>
            <a:endParaRPr lang="de-DE" sz="1400" dirty="0"/>
          </a:p>
          <a:p>
            <a:r>
              <a:rPr lang="de-DE" sz="1400" dirty="0"/>
              <a:t>Erik Adli (</a:t>
            </a:r>
            <a:r>
              <a:rPr lang="de-DE" sz="1400" i="1" dirty="0"/>
              <a:t>University of Oslo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Marco </a:t>
            </a:r>
            <a:r>
              <a:rPr lang="de-DE" sz="1400" dirty="0" err="1"/>
              <a:t>Borghesi</a:t>
            </a:r>
            <a:r>
              <a:rPr lang="de-DE" sz="1400" dirty="0"/>
              <a:t> (</a:t>
            </a:r>
            <a:r>
              <a:rPr lang="de-DE" sz="1400" i="1" dirty="0"/>
              <a:t>QUB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Markus Büscher (</a:t>
            </a:r>
            <a:r>
              <a:rPr lang="de-DE" sz="1400" i="1" dirty="0"/>
              <a:t>Jülich, Forschungszentrum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Min Chen (</a:t>
            </a:r>
            <a:r>
              <a:rPr lang="de-DE" sz="1400" i="1" dirty="0"/>
              <a:t>SJTU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Alessandro </a:t>
            </a:r>
            <a:r>
              <a:rPr lang="de-DE" sz="1400" dirty="0" err="1"/>
              <a:t>Cianchi</a:t>
            </a:r>
            <a:r>
              <a:rPr lang="de-DE" sz="1400" dirty="0"/>
              <a:t> (</a:t>
            </a:r>
            <a:r>
              <a:rPr lang="de-DE" sz="1400" i="1" dirty="0"/>
              <a:t>Tor Vergata University of Rome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Jim Clarke (</a:t>
            </a:r>
            <a:r>
              <a:rPr lang="de-DE" sz="1400" i="1" dirty="0"/>
              <a:t>STFC UKRI</a:t>
            </a:r>
            <a:r>
              <a:rPr lang="de-DE" sz="1400" dirty="0"/>
              <a:t>)     </a:t>
            </a:r>
            <a:br>
              <a:rPr lang="de-DE" sz="1400" dirty="0"/>
            </a:br>
            <a:r>
              <a:rPr lang="de-DE" sz="1400" dirty="0"/>
              <a:t>Laura Corner (</a:t>
            </a:r>
            <a:r>
              <a:rPr lang="de-DE" sz="1400" i="1" dirty="0"/>
              <a:t>University of Liverpool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Marie-Emmanuelle </a:t>
            </a:r>
            <a:r>
              <a:rPr lang="de-DE" sz="1400" dirty="0" err="1"/>
              <a:t>Couprie</a:t>
            </a:r>
            <a:r>
              <a:rPr lang="de-DE" sz="1400" dirty="0"/>
              <a:t> (</a:t>
            </a:r>
            <a:r>
              <a:rPr lang="de-DE" sz="1400" i="1" dirty="0"/>
              <a:t>SOLEIL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Brigitte Cros (</a:t>
            </a:r>
            <a:r>
              <a:rPr lang="de-DE" sz="1400" i="1" dirty="0"/>
              <a:t>LPGP CNRS </a:t>
            </a:r>
            <a:r>
              <a:rPr lang="de-DE" sz="1400" i="1" dirty="0" err="1"/>
              <a:t>Université</a:t>
            </a:r>
            <a:r>
              <a:rPr lang="de-DE" sz="1400" i="1" dirty="0"/>
              <a:t> Paris </a:t>
            </a:r>
            <a:r>
              <a:rPr lang="de-DE" sz="1400" i="1" dirty="0" err="1"/>
              <a:t>Saclay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Thomas </a:t>
            </a:r>
            <a:r>
              <a:rPr lang="de-DE" sz="1400" dirty="0" err="1"/>
              <a:t>Feurer</a:t>
            </a:r>
            <a:r>
              <a:rPr lang="de-DE" sz="1400" dirty="0"/>
              <a:t> (</a:t>
            </a:r>
            <a:r>
              <a:rPr lang="de-DE" sz="1400" i="1" dirty="0"/>
              <a:t>University of Bern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Cameron Geddes </a:t>
            </a:r>
            <a:r>
              <a:rPr lang="de-DE" sz="1400" i="1" dirty="0"/>
              <a:t>(Lawrence Berkeley National Laboratory)</a:t>
            </a:r>
            <a:r>
              <a:rPr lang="de-DE" sz="1400" dirty="0"/>
              <a:t>    </a:t>
            </a:r>
            <a:br>
              <a:rPr lang="de-DE" sz="1400" dirty="0"/>
            </a:br>
            <a:r>
              <a:rPr lang="de-DE" sz="1400" dirty="0"/>
              <a:t>Danilo </a:t>
            </a:r>
            <a:r>
              <a:rPr lang="de-DE" sz="1400" dirty="0" err="1"/>
              <a:t>Giulietti</a:t>
            </a:r>
            <a:r>
              <a:rPr lang="de-DE" sz="1400" dirty="0"/>
              <a:t> (</a:t>
            </a:r>
            <a:r>
              <a:rPr lang="de-DE" sz="1400" i="1" dirty="0"/>
              <a:t>INFN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Leonida Antonio </a:t>
            </a:r>
            <a:r>
              <a:rPr lang="de-DE" sz="1400" dirty="0" err="1"/>
              <a:t>Gizzi</a:t>
            </a:r>
            <a:r>
              <a:rPr lang="de-DE" sz="1400" dirty="0"/>
              <a:t> (</a:t>
            </a:r>
            <a:r>
              <a:rPr lang="de-DE" sz="1400" i="1" dirty="0"/>
              <a:t>CNR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Edda Gschwendtner (</a:t>
            </a:r>
            <a:r>
              <a:rPr lang="de-DE" sz="1400" i="1" dirty="0"/>
              <a:t>CERN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Constantin Häfner (</a:t>
            </a:r>
            <a:r>
              <a:rPr lang="de-DE" sz="1400" i="1" dirty="0"/>
              <a:t>Fraunhofer ILT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Bjorn Manuel </a:t>
            </a:r>
            <a:r>
              <a:rPr lang="de-DE" sz="1400" dirty="0" err="1"/>
              <a:t>Hegelich</a:t>
            </a:r>
            <a:r>
              <a:rPr lang="de-DE" sz="1400" dirty="0"/>
              <a:t> (</a:t>
            </a:r>
            <a:r>
              <a:rPr lang="de-DE" sz="1400" i="1" dirty="0"/>
              <a:t>University of Texas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Mark Hogan (</a:t>
            </a:r>
            <a:r>
              <a:rPr lang="de-DE" sz="1400" i="1" dirty="0"/>
              <a:t>SLAC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Bernhard Holzer, (</a:t>
            </a:r>
            <a:r>
              <a:rPr lang="de-DE" sz="1400" i="1" dirty="0"/>
              <a:t>CERN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Peter Hommelhoff (</a:t>
            </a:r>
            <a:r>
              <a:rPr lang="de-DE" sz="1400" i="1" dirty="0"/>
              <a:t>FAU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 err="1"/>
              <a:t>Tomonao</a:t>
            </a:r>
            <a:r>
              <a:rPr lang="de-DE" sz="1400" dirty="0"/>
              <a:t> </a:t>
            </a:r>
            <a:r>
              <a:rPr lang="de-DE" sz="1400" dirty="0" err="1"/>
              <a:t>Hosokai</a:t>
            </a:r>
            <a:r>
              <a:rPr lang="de-DE" sz="1400" dirty="0"/>
              <a:t> (</a:t>
            </a:r>
            <a:r>
              <a:rPr lang="de-DE" sz="1400" i="1" dirty="0"/>
              <a:t>University of Osaka</a:t>
            </a:r>
            <a:r>
              <a:rPr lang="de-DE" sz="1400" dirty="0"/>
              <a:t>)</a:t>
            </a:r>
          </a:p>
          <a:p>
            <a:r>
              <a:rPr lang="de-DE" sz="1400" dirty="0"/>
              <a:t>Arie </a:t>
            </a:r>
            <a:r>
              <a:rPr lang="de-DE" sz="1400" dirty="0" err="1"/>
              <a:t>Irman</a:t>
            </a:r>
            <a:r>
              <a:rPr lang="de-DE" sz="1400" dirty="0"/>
              <a:t> (</a:t>
            </a:r>
            <a:r>
              <a:rPr lang="de-DE" sz="1400" i="1" dirty="0"/>
              <a:t>HZDR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Rasmus </a:t>
            </a:r>
            <a:r>
              <a:rPr lang="de-DE" sz="1400" dirty="0" err="1"/>
              <a:t>Ischebeck</a:t>
            </a:r>
            <a:r>
              <a:rPr lang="de-DE" sz="1400" dirty="0"/>
              <a:t> (</a:t>
            </a:r>
            <a:r>
              <a:rPr lang="de-DE" sz="1400" i="1" dirty="0"/>
              <a:t>PSI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Chan Joshi (</a:t>
            </a:r>
            <a:r>
              <a:rPr lang="de-DE" sz="1400" i="1" dirty="0"/>
              <a:t>UCLA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Malte Christoph Kaluza (</a:t>
            </a:r>
            <a:r>
              <a:rPr lang="de-DE" sz="1400" i="1" dirty="0"/>
              <a:t>University of Jena</a:t>
            </a:r>
            <a:r>
              <a:rPr lang="de-DE" sz="1400" dirty="0"/>
              <a:t>)      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EC261A0-1AF7-396D-0483-A8BE5D77D183}"/>
              </a:ext>
            </a:extLst>
          </p:cNvPr>
          <p:cNvSpPr txBox="1"/>
          <p:nvPr/>
        </p:nvSpPr>
        <p:spPr>
          <a:xfrm>
            <a:off x="6096000" y="151179"/>
            <a:ext cx="565119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Stefan Karsch (</a:t>
            </a:r>
            <a:r>
              <a:rPr lang="de-DE" sz="1400" i="1" dirty="0"/>
              <a:t>University of Munich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Andreas </a:t>
            </a:r>
            <a:r>
              <a:rPr lang="de-DE" sz="1400" dirty="0" err="1"/>
              <a:t>Lehrach</a:t>
            </a:r>
            <a:r>
              <a:rPr lang="de-DE" sz="1400" dirty="0"/>
              <a:t> (</a:t>
            </a:r>
            <a:r>
              <a:rPr lang="de-DE" sz="1400" i="1" dirty="0"/>
              <a:t>RWTH Aachen University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 err="1"/>
              <a:t>Yutong</a:t>
            </a:r>
            <a:r>
              <a:rPr lang="de-DE" sz="1400" dirty="0"/>
              <a:t> Li (</a:t>
            </a:r>
            <a:r>
              <a:rPr lang="de-DE" sz="1400" i="1" dirty="0"/>
              <a:t>Institute of Physics, Chinese Academy of Sciences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Vladimir N </a:t>
            </a:r>
            <a:r>
              <a:rPr lang="de-DE" sz="1400" dirty="0" err="1"/>
              <a:t>Litvinenko</a:t>
            </a:r>
            <a:r>
              <a:rPr lang="de-DE" sz="1400" dirty="0"/>
              <a:t> (</a:t>
            </a:r>
            <a:r>
              <a:rPr lang="de-DE" sz="1400" i="1" dirty="0" err="1"/>
              <a:t>Stony</a:t>
            </a:r>
            <a:r>
              <a:rPr lang="de-DE" sz="1400" i="1" dirty="0"/>
              <a:t> Brook University</a:t>
            </a:r>
            <a:r>
              <a:rPr lang="de-DE" sz="1400" dirty="0"/>
              <a:t>)          </a:t>
            </a:r>
          </a:p>
          <a:p>
            <a:r>
              <a:rPr lang="de-DE" sz="1400" dirty="0"/>
              <a:t>Wei Lu </a:t>
            </a:r>
            <a:r>
              <a:rPr lang="de-DE" sz="1400" i="1" dirty="0"/>
              <a:t>(</a:t>
            </a:r>
            <a:r>
              <a:rPr lang="de-DE" sz="1400" i="1" dirty="0" err="1"/>
              <a:t>Tsinghua</a:t>
            </a:r>
            <a:r>
              <a:rPr lang="de-DE" sz="1400" i="1" dirty="0"/>
              <a:t> University)</a:t>
            </a:r>
            <a:r>
              <a:rPr lang="de-DE" sz="1400" dirty="0"/>
              <a:t>      </a:t>
            </a:r>
            <a:br>
              <a:rPr lang="de-DE" sz="1400" dirty="0"/>
            </a:br>
            <a:r>
              <a:rPr lang="de-DE" sz="1400" dirty="0"/>
              <a:t>Andreas Maier (</a:t>
            </a:r>
            <a:r>
              <a:rPr lang="de-DE" sz="1400" i="1" dirty="0"/>
              <a:t>DESY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Victor Malka (</a:t>
            </a:r>
            <a:r>
              <a:rPr lang="de-DE" sz="1400" i="1" dirty="0"/>
              <a:t>Weizmann Institute of Science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Philippe Martin (</a:t>
            </a:r>
            <a:r>
              <a:rPr lang="de-DE" sz="1400" i="1" dirty="0"/>
              <a:t>CEA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Howard Milchberg (</a:t>
            </a:r>
            <a:r>
              <a:rPr lang="de-DE" sz="1400" i="1" dirty="0"/>
              <a:t>University of Maryland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Damien </a:t>
            </a:r>
            <a:r>
              <a:rPr lang="de-DE" sz="1400" dirty="0" err="1"/>
              <a:t>Minenna</a:t>
            </a:r>
            <a:r>
              <a:rPr lang="de-DE" sz="1400" dirty="0"/>
              <a:t> (</a:t>
            </a:r>
            <a:r>
              <a:rPr lang="de-DE" sz="1400" i="1" dirty="0"/>
              <a:t>CEA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Catalin Miron (</a:t>
            </a:r>
            <a:r>
              <a:rPr lang="de-DE" sz="1400" i="1" dirty="0"/>
              <a:t>CEA Paris-</a:t>
            </a:r>
            <a:r>
              <a:rPr lang="de-DE" sz="1400" i="1" dirty="0" err="1"/>
              <a:t>Saclay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Andrea </a:t>
            </a:r>
            <a:r>
              <a:rPr lang="de-DE" sz="1400" dirty="0" err="1"/>
              <a:t>Mostacci</a:t>
            </a:r>
            <a:r>
              <a:rPr lang="de-DE" sz="1400" dirty="0"/>
              <a:t> (</a:t>
            </a:r>
            <a:r>
              <a:rPr lang="de-DE" sz="1400" i="1" dirty="0"/>
              <a:t>La Sapienza University of Rome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Zulfikar </a:t>
            </a:r>
            <a:r>
              <a:rPr lang="de-DE" sz="1400" dirty="0" err="1"/>
              <a:t>Najmudin</a:t>
            </a:r>
            <a:r>
              <a:rPr lang="de-DE" sz="1400" dirty="0"/>
              <a:t> (</a:t>
            </a:r>
            <a:r>
              <a:rPr lang="de-DE" sz="1400" i="1" dirty="0"/>
              <a:t>Imperial College London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Jens Osterhoff (</a:t>
            </a:r>
            <a:r>
              <a:rPr lang="de-DE" sz="1400" i="1" dirty="0"/>
              <a:t>DESY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Rajeev </a:t>
            </a:r>
            <a:r>
              <a:rPr lang="de-DE" sz="1400" dirty="0" err="1"/>
              <a:t>Pattathil</a:t>
            </a:r>
            <a:r>
              <a:rPr lang="de-DE" sz="1400" dirty="0"/>
              <a:t> (</a:t>
            </a:r>
            <a:r>
              <a:rPr lang="de-DE" sz="1400" i="1" dirty="0"/>
              <a:t>STFC</a:t>
            </a:r>
            <a:r>
              <a:rPr lang="de-DE" sz="1400" dirty="0"/>
              <a:t>)    </a:t>
            </a:r>
            <a:br>
              <a:rPr lang="de-DE" sz="1400" dirty="0"/>
            </a:br>
            <a:r>
              <a:rPr lang="de-DE" sz="1400" dirty="0"/>
              <a:t>Alexander </a:t>
            </a:r>
            <a:r>
              <a:rPr lang="de-DE" sz="1400" dirty="0" err="1"/>
              <a:t>Pukhov</a:t>
            </a:r>
            <a:r>
              <a:rPr lang="de-DE" sz="1400" dirty="0"/>
              <a:t> </a:t>
            </a:r>
            <a:r>
              <a:rPr lang="de-DE" sz="1400" i="1" dirty="0"/>
              <a:t>(Heinrich Heine University Düsseldorf)</a:t>
            </a:r>
            <a:r>
              <a:rPr lang="de-DE" sz="1400" dirty="0"/>
              <a:t>      </a:t>
            </a:r>
            <a:br>
              <a:rPr lang="de-DE" sz="1400" dirty="0"/>
            </a:br>
            <a:r>
              <a:rPr lang="de-DE" sz="1400" dirty="0"/>
              <a:t>Andrea Renato Rossi (</a:t>
            </a:r>
            <a:r>
              <a:rPr lang="de-DE" sz="1400" i="1" dirty="0"/>
              <a:t>INFN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Gianluca </a:t>
            </a:r>
            <a:r>
              <a:rPr lang="de-DE" sz="1400" dirty="0" err="1"/>
              <a:t>Sarri</a:t>
            </a:r>
            <a:r>
              <a:rPr lang="de-DE" sz="1400" dirty="0"/>
              <a:t> (</a:t>
            </a:r>
            <a:r>
              <a:rPr lang="de-DE" sz="1400" i="1" dirty="0"/>
              <a:t>QUB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Ulrich Schramm (</a:t>
            </a:r>
            <a:r>
              <a:rPr lang="de-DE" sz="1400" i="1" dirty="0"/>
              <a:t>HZDR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Carl B. Schroeder (</a:t>
            </a:r>
            <a:r>
              <a:rPr lang="de-DE" sz="1400" i="1" dirty="0"/>
              <a:t>LBNL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Zheng-Ming Sheng (</a:t>
            </a:r>
            <a:r>
              <a:rPr lang="de-DE" sz="1400" i="1" dirty="0"/>
              <a:t>Shanghai Jiao Tong University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Arnd </a:t>
            </a:r>
            <a:r>
              <a:rPr lang="de-DE" sz="1400" dirty="0" err="1"/>
              <a:t>Specka</a:t>
            </a:r>
            <a:r>
              <a:rPr lang="de-DE" sz="1400" dirty="0"/>
              <a:t> (</a:t>
            </a:r>
            <a:r>
              <a:rPr lang="de-DE" sz="1400" i="1" dirty="0"/>
              <a:t>LLR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 err="1"/>
              <a:t>Hyyong</a:t>
            </a:r>
            <a:r>
              <a:rPr lang="de-DE" sz="1400" dirty="0"/>
              <a:t> Suk (</a:t>
            </a:r>
            <a:r>
              <a:rPr lang="de-DE" sz="1400" i="1" dirty="0"/>
              <a:t>GIST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Daniel </a:t>
            </a:r>
            <a:r>
              <a:rPr lang="de-DE" sz="1400" dirty="0" err="1"/>
              <a:t>Symes</a:t>
            </a:r>
            <a:r>
              <a:rPr lang="de-DE" sz="1400" dirty="0"/>
              <a:t> (</a:t>
            </a:r>
            <a:r>
              <a:rPr lang="de-DE" sz="1400" i="1" dirty="0"/>
              <a:t>STFC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 err="1"/>
              <a:t>Toshiki</a:t>
            </a:r>
            <a:r>
              <a:rPr lang="de-DE" sz="1400" dirty="0"/>
              <a:t> </a:t>
            </a:r>
            <a:r>
              <a:rPr lang="de-DE" sz="1400" dirty="0" err="1"/>
              <a:t>Tajima</a:t>
            </a:r>
            <a:r>
              <a:rPr lang="de-DE" sz="1400" dirty="0"/>
              <a:t> (</a:t>
            </a:r>
            <a:r>
              <a:rPr lang="de-DE" sz="1400" i="1" dirty="0"/>
              <a:t>University of California at Irvine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Jorge Vieira (</a:t>
            </a:r>
            <a:r>
              <a:rPr lang="de-DE" sz="1400" i="1" dirty="0"/>
              <a:t>University of </a:t>
            </a:r>
            <a:r>
              <a:rPr lang="de-DE" sz="1400" i="1" dirty="0" err="1"/>
              <a:t>Lisbon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Roman </a:t>
            </a:r>
            <a:r>
              <a:rPr lang="de-DE" sz="1400" dirty="0" err="1"/>
              <a:t>Walczak</a:t>
            </a:r>
            <a:r>
              <a:rPr lang="de-DE" sz="1400" dirty="0"/>
              <a:t> (</a:t>
            </a:r>
            <a:r>
              <a:rPr lang="de-DE" sz="1400" i="1" dirty="0"/>
              <a:t>University of Oxford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Louise </a:t>
            </a:r>
            <a:r>
              <a:rPr lang="de-DE" sz="1400" dirty="0" err="1"/>
              <a:t>Willingale</a:t>
            </a:r>
            <a:r>
              <a:rPr lang="de-DE" sz="1400" dirty="0"/>
              <a:t> (</a:t>
            </a:r>
            <a:r>
              <a:rPr lang="de-DE" sz="1400" i="1" dirty="0"/>
              <a:t>University of Michigan</a:t>
            </a:r>
            <a:r>
              <a:rPr lang="de-DE" sz="1400" dirty="0"/>
              <a:t>)      </a:t>
            </a:r>
            <a:br>
              <a:rPr lang="de-DE" sz="1400" dirty="0"/>
            </a:br>
            <a:r>
              <a:rPr lang="de-DE" sz="1400" dirty="0"/>
              <a:t>Arie </a:t>
            </a:r>
            <a:r>
              <a:rPr lang="de-DE" sz="1400" dirty="0" err="1"/>
              <a:t>Zigler</a:t>
            </a:r>
            <a:r>
              <a:rPr lang="de-DE" sz="1400" dirty="0"/>
              <a:t> (</a:t>
            </a:r>
            <a:r>
              <a:rPr lang="de-DE" sz="1400" i="1" dirty="0" err="1"/>
              <a:t>Hebrew</a:t>
            </a:r>
            <a:r>
              <a:rPr lang="de-DE" sz="1400" i="1" dirty="0"/>
              <a:t> University of Jerusalem</a:t>
            </a:r>
            <a:r>
              <a:rPr lang="de-DE" sz="1400" dirty="0"/>
              <a:t>) 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95DABBE-B12C-FB9A-ED43-F5A5A0E0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20949" y="1629731"/>
            <a:ext cx="3350374" cy="564418"/>
          </a:xfrm>
        </p:spPr>
        <p:txBody>
          <a:bodyPr>
            <a:noAutofit/>
          </a:bodyPr>
          <a:lstStyle/>
          <a:p>
            <a:pPr algn="r" fontAlgn="t">
              <a:lnSpc>
                <a:spcPct val="140000"/>
              </a:lnSpc>
            </a:pPr>
            <a:r>
              <a:rPr lang="de-DE" sz="3600" dirty="0">
                <a:sym typeface="Wingdings" pitchFamily="2" charset="2"/>
              </a:rPr>
              <a:t>IAC EAAC23</a:t>
            </a:r>
            <a:endParaRPr lang="de-DE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047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E792CED5-0DD0-D054-05FE-0A5A8D77FF2F}"/>
              </a:ext>
            </a:extLst>
          </p:cNvPr>
          <p:cNvSpPr txBox="1">
            <a:spLocks/>
          </p:cNvSpPr>
          <p:nvPr/>
        </p:nvSpPr>
        <p:spPr>
          <a:xfrm>
            <a:off x="764088" y="1390390"/>
            <a:ext cx="10797435" cy="12928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5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de-DE" sz="4400" dirty="0">
                <a:solidFill>
                  <a:schemeClr val="bg1"/>
                </a:solidFill>
              </a:rPr>
              <a:t>10 </a:t>
            </a:r>
            <a:r>
              <a:rPr lang="de-DE" sz="4400" dirty="0" err="1">
                <a:solidFill>
                  <a:schemeClr val="bg1"/>
                </a:solidFill>
              </a:rPr>
              <a:t>Years</a:t>
            </a:r>
            <a:r>
              <a:rPr lang="de-DE" sz="4400" dirty="0">
                <a:solidFill>
                  <a:schemeClr val="bg1"/>
                </a:solidFill>
              </a:rPr>
              <a:t> EAAC </a:t>
            </a:r>
            <a:r>
              <a:rPr lang="de-DE" sz="4400" dirty="0">
                <a:solidFill>
                  <a:schemeClr val="bg1"/>
                </a:solidFill>
                <a:sym typeface="Wingdings" pitchFamily="2" charset="2"/>
              </a:rPr>
              <a:t> Forza EAAC 2023!</a:t>
            </a:r>
            <a:endParaRPr lang="de-DE" sz="4400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pPr marL="933450" indent="-933450">
              <a:buFont typeface="Wingdings" pitchFamily="2" charset="2"/>
              <a:buChar char="à"/>
            </a:pP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Warm </a:t>
            </a:r>
            <a:r>
              <a:rPr lang="de-DE" dirty="0" err="1">
                <a:solidFill>
                  <a:schemeClr val="bg1"/>
                </a:solidFill>
                <a:sym typeface="Wingdings" pitchFamily="2" charset="2"/>
              </a:rPr>
              <a:t>welcome</a:t>
            </a: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 on behalf of </a:t>
            </a:r>
            <a:r>
              <a:rPr lang="de-DE" dirty="0" err="1">
                <a:solidFill>
                  <a:schemeClr val="bg1"/>
                </a:solidFill>
                <a:sym typeface="Wingdings" pitchFamily="2" charset="2"/>
              </a:rPr>
              <a:t>the</a:t>
            </a: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bg1"/>
                </a:solidFill>
                <a:sym typeface="Wingdings" pitchFamily="2" charset="2"/>
              </a:rPr>
              <a:t>organizers</a:t>
            </a: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, </a:t>
            </a:r>
            <a:r>
              <a:rPr lang="de-DE" dirty="0" err="1">
                <a:solidFill>
                  <a:schemeClr val="bg1"/>
                </a:solidFill>
                <a:sym typeface="Wingdings" pitchFamily="2" charset="2"/>
              </a:rPr>
              <a:t>the</a:t>
            </a: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bg1"/>
                </a:solidFill>
                <a:sym typeface="Wingdings" pitchFamily="2" charset="2"/>
              </a:rPr>
              <a:t>EuroNNAc</a:t>
            </a: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 network and </a:t>
            </a:r>
            <a:r>
              <a:rPr lang="de-DE" dirty="0" err="1">
                <a:solidFill>
                  <a:schemeClr val="bg1"/>
                </a:solidFill>
                <a:sym typeface="Wingdings" pitchFamily="2" charset="2"/>
              </a:rPr>
              <a:t>the</a:t>
            </a: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bg1"/>
                </a:solidFill>
                <a:sym typeface="Wingdings" pitchFamily="2" charset="2"/>
              </a:rPr>
              <a:t>iFAST</a:t>
            </a: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chemeClr val="bg1"/>
                </a:solidFill>
                <a:sym typeface="Wingdings" pitchFamily="2" charset="2"/>
              </a:rPr>
              <a:t>management</a:t>
            </a: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!</a:t>
            </a:r>
            <a:br>
              <a:rPr lang="de-DE" dirty="0">
                <a:solidFill>
                  <a:schemeClr val="bg1"/>
                </a:solidFill>
                <a:sym typeface="Wingdings" pitchFamily="2" charset="2"/>
              </a:rPr>
            </a:br>
            <a:endParaRPr lang="de-DE" dirty="0">
              <a:solidFill>
                <a:schemeClr val="bg1"/>
              </a:solidFill>
            </a:endParaRPr>
          </a:p>
          <a:p>
            <a:pPr marL="933450" indent="-933450">
              <a:buFont typeface="Wingdings" pitchFamily="2" charset="2"/>
              <a:buChar char="à"/>
            </a:pPr>
            <a:r>
              <a:rPr lang="de-DE" dirty="0" err="1">
                <a:solidFill>
                  <a:schemeClr val="bg1"/>
                </a:solidFill>
                <a:sym typeface="Wingdings" pitchFamily="2" charset="2"/>
              </a:rPr>
              <a:t>Enjoy</a:t>
            </a:r>
            <a:r>
              <a:rPr lang="de-DE" dirty="0">
                <a:solidFill>
                  <a:schemeClr val="bg1"/>
                </a:solidFill>
                <a:sym typeface="Wingdings" pitchFamily="2" charset="2"/>
              </a:rPr>
              <a:t> EAAC 2023!</a:t>
            </a:r>
          </a:p>
        </p:txBody>
      </p:sp>
    </p:spTree>
    <p:extLst>
      <p:ext uri="{BB962C8B-B14F-4D97-AF65-F5344CB8AC3E}">
        <p14:creationId xmlns:p14="http://schemas.microsoft.com/office/powerpoint/2010/main" val="393611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E792CED5-0DD0-D054-05FE-0A5A8D77FF2F}"/>
              </a:ext>
            </a:extLst>
          </p:cNvPr>
          <p:cNvSpPr txBox="1">
            <a:spLocks/>
          </p:cNvSpPr>
          <p:nvPr/>
        </p:nvSpPr>
        <p:spPr>
          <a:xfrm>
            <a:off x="764088" y="1390390"/>
            <a:ext cx="10797435" cy="12928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5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de-DE" sz="4400" dirty="0">
                <a:solidFill>
                  <a:schemeClr val="bg1"/>
                </a:solidFill>
              </a:rPr>
              <a:t>Great </a:t>
            </a:r>
            <a:r>
              <a:rPr lang="de-DE" sz="4400" dirty="0" err="1">
                <a:solidFill>
                  <a:schemeClr val="bg1"/>
                </a:solidFill>
              </a:rPr>
              <a:t>applause</a:t>
            </a:r>
            <a:r>
              <a:rPr lang="de-DE" sz="4400" dirty="0">
                <a:solidFill>
                  <a:schemeClr val="bg1"/>
                </a:solidFill>
              </a:rPr>
              <a:t> for Enrica </a:t>
            </a:r>
            <a:r>
              <a:rPr lang="de-DE" sz="4400" dirty="0" err="1">
                <a:solidFill>
                  <a:schemeClr val="bg1"/>
                </a:solidFill>
              </a:rPr>
              <a:t>Chiadroni</a:t>
            </a:r>
            <a:endParaRPr lang="de-DE" sz="4400" dirty="0">
              <a:solidFill>
                <a:schemeClr val="bg1"/>
              </a:solidFill>
            </a:endParaRPr>
          </a:p>
          <a:p>
            <a:pPr algn="ctr"/>
            <a:endParaRPr lang="de-DE" sz="4400" dirty="0">
              <a:solidFill>
                <a:schemeClr val="bg1"/>
              </a:solidFill>
              <a:sym typeface="Wingdings" pitchFamily="2" charset="2"/>
            </a:endParaRPr>
          </a:p>
          <a:p>
            <a:pPr algn="ctr"/>
            <a:r>
              <a:rPr lang="de-DE" sz="4400" dirty="0">
                <a:solidFill>
                  <a:schemeClr val="bg1"/>
                </a:solidFill>
                <a:sym typeface="Wingdings" pitchFamily="2" charset="2"/>
              </a:rPr>
              <a:t> </a:t>
            </a:r>
          </a:p>
          <a:p>
            <a:pPr algn="ctr"/>
            <a:endParaRPr lang="de-DE" sz="4400" dirty="0">
              <a:solidFill>
                <a:schemeClr val="bg1"/>
              </a:solidFill>
              <a:sym typeface="Wingdings" pitchFamily="2" charset="2"/>
            </a:endParaRPr>
          </a:p>
          <a:p>
            <a:pPr algn="ctr"/>
            <a:r>
              <a:rPr lang="de-DE" sz="4400" dirty="0">
                <a:solidFill>
                  <a:schemeClr val="bg1"/>
                </a:solidFill>
                <a:sym typeface="Wingdings" pitchFamily="2" charset="2"/>
              </a:rPr>
              <a:t>The </a:t>
            </a:r>
            <a:r>
              <a:rPr lang="de-DE" sz="4400" dirty="0" err="1">
                <a:solidFill>
                  <a:schemeClr val="bg1"/>
                </a:solidFill>
                <a:sym typeface="Wingdings" pitchFamily="2" charset="2"/>
              </a:rPr>
              <a:t>outstanding</a:t>
            </a:r>
            <a:r>
              <a:rPr lang="de-DE" sz="44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sz="4400" dirty="0" err="1">
                <a:solidFill>
                  <a:schemeClr val="bg1"/>
                </a:solidFill>
                <a:sym typeface="Wingdings" pitchFamily="2" charset="2"/>
              </a:rPr>
              <a:t>program</a:t>
            </a:r>
            <a:r>
              <a:rPr lang="de-DE" sz="44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sz="4400" dirty="0" err="1">
                <a:solidFill>
                  <a:schemeClr val="bg1"/>
                </a:solidFill>
                <a:sym typeface="Wingdings" pitchFamily="2" charset="2"/>
              </a:rPr>
              <a:t>committee</a:t>
            </a:r>
            <a:r>
              <a:rPr lang="de-DE" sz="44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sz="4400" dirty="0" err="1">
                <a:solidFill>
                  <a:schemeClr val="bg1"/>
                </a:solidFill>
                <a:sym typeface="Wingdings" pitchFamily="2" charset="2"/>
              </a:rPr>
              <a:t>chair</a:t>
            </a:r>
            <a:r>
              <a:rPr lang="de-DE" sz="4400" dirty="0">
                <a:solidFill>
                  <a:schemeClr val="bg1"/>
                </a:solidFill>
                <a:sym typeface="Wingdings" pitchFamily="2" charset="2"/>
              </a:rPr>
              <a:t> of </a:t>
            </a:r>
            <a:r>
              <a:rPr lang="de-DE" sz="4400" dirty="0" err="1">
                <a:solidFill>
                  <a:schemeClr val="bg1"/>
                </a:solidFill>
                <a:sym typeface="Wingdings" pitchFamily="2" charset="2"/>
              </a:rPr>
              <a:t>this</a:t>
            </a:r>
            <a:r>
              <a:rPr lang="de-DE" sz="4400" dirty="0">
                <a:solidFill>
                  <a:schemeClr val="bg1"/>
                </a:solidFill>
                <a:sym typeface="Wingdings" pitchFamily="2" charset="2"/>
              </a:rPr>
              <a:t> EAAC</a:t>
            </a:r>
          </a:p>
          <a:p>
            <a:pPr algn="ctr"/>
            <a:br>
              <a:rPr lang="de-DE" sz="3600" i="1" dirty="0">
                <a:solidFill>
                  <a:schemeClr val="bg1"/>
                </a:solidFill>
                <a:sym typeface="Wingdings" pitchFamily="2" charset="2"/>
              </a:rPr>
            </a:br>
            <a:r>
              <a:rPr lang="de-DE" sz="3600" i="1" dirty="0">
                <a:solidFill>
                  <a:schemeClr val="bg1"/>
                </a:solidFill>
                <a:sym typeface="Wingdings" pitchFamily="2" charset="2"/>
              </a:rPr>
              <a:t>and </a:t>
            </a:r>
            <a:r>
              <a:rPr lang="de-DE" sz="3600" i="1" dirty="0" err="1">
                <a:solidFill>
                  <a:schemeClr val="bg1"/>
                </a:solidFill>
                <a:sym typeface="Wingdings" pitchFamily="2" charset="2"/>
              </a:rPr>
              <a:t>chair</a:t>
            </a:r>
            <a:r>
              <a:rPr lang="de-DE" sz="3600" i="1" dirty="0">
                <a:solidFill>
                  <a:schemeClr val="bg1"/>
                </a:solidFill>
                <a:sym typeface="Wingdings" pitchFamily="2" charset="2"/>
              </a:rPr>
              <a:t> of </a:t>
            </a:r>
            <a:r>
              <a:rPr lang="de-DE" sz="3600" i="1" dirty="0" err="1">
                <a:solidFill>
                  <a:schemeClr val="bg1"/>
                </a:solidFill>
                <a:sym typeface="Wingdings" pitchFamily="2" charset="2"/>
              </a:rPr>
              <a:t>first</a:t>
            </a:r>
            <a:r>
              <a:rPr lang="de-DE" sz="3600" i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de-DE" sz="3600" i="1" dirty="0" err="1">
                <a:solidFill>
                  <a:schemeClr val="bg1"/>
                </a:solidFill>
                <a:sym typeface="Wingdings" pitchFamily="2" charset="2"/>
              </a:rPr>
              <a:t>session</a:t>
            </a:r>
            <a:r>
              <a:rPr lang="de-DE" sz="3600" i="1" dirty="0">
                <a:solidFill>
                  <a:schemeClr val="bg1"/>
                </a:solidFill>
                <a:sym typeface="Wingdings" pitchFamily="2" charset="2"/>
              </a:rPr>
              <a:t>…</a:t>
            </a:r>
            <a:endParaRPr lang="de-DE" sz="3200" i="1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6803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95400" y="1638825"/>
            <a:ext cx="10790208" cy="1180836"/>
          </a:xfrm>
        </p:spPr>
        <p:txBody>
          <a:bodyPr/>
          <a:lstStyle/>
          <a:p>
            <a:pPr marL="12700" indent="-12700"/>
            <a:r>
              <a:rPr lang="en-GB" sz="2800" dirty="0"/>
              <a:t>IFAST = 	</a:t>
            </a:r>
            <a:r>
              <a:rPr lang="de-DE" sz="2800" dirty="0"/>
              <a:t>Innovation </a:t>
            </a:r>
            <a:r>
              <a:rPr lang="de-DE" sz="2800" dirty="0" err="1"/>
              <a:t>Fostering</a:t>
            </a:r>
            <a:r>
              <a:rPr lang="de-DE" sz="2800" dirty="0"/>
              <a:t> in </a:t>
            </a:r>
            <a:r>
              <a:rPr lang="de-DE" sz="2800" dirty="0" err="1"/>
              <a:t>Accelerator</a:t>
            </a:r>
            <a:r>
              <a:rPr lang="de-DE" sz="2800" dirty="0"/>
              <a:t> Science </a:t>
            </a:r>
            <a:br>
              <a:rPr lang="de-DE" sz="2800" dirty="0"/>
            </a:br>
            <a:r>
              <a:rPr lang="de-DE" sz="2800" dirty="0"/>
              <a:t>		</a:t>
            </a:r>
            <a:r>
              <a:rPr lang="de-DE" sz="2800" dirty="0" err="1"/>
              <a:t>and</a:t>
            </a:r>
            <a:r>
              <a:rPr lang="de-DE" sz="2800" dirty="0"/>
              <a:t> Technology</a:t>
            </a:r>
          </a:p>
          <a:p>
            <a:pPr marL="12700" indent="-12700"/>
            <a:r>
              <a:rPr lang="de-DE" sz="1800" dirty="0"/>
              <a:t>			EU Project May 2021 – April 2025, </a:t>
            </a:r>
            <a:r>
              <a:rPr lang="de-DE" sz="1800" dirty="0" err="1"/>
              <a:t>Coordinator</a:t>
            </a:r>
            <a:r>
              <a:rPr lang="de-DE" sz="1800" dirty="0"/>
              <a:t> M. </a:t>
            </a:r>
            <a:r>
              <a:rPr lang="de-DE" sz="1800" dirty="0" err="1"/>
              <a:t>Vretenar</a:t>
            </a:r>
            <a:r>
              <a:rPr lang="de-DE" sz="1800" dirty="0"/>
              <a:t> </a:t>
            </a:r>
            <a:endParaRPr lang="de-DE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78400" y="3573016"/>
            <a:ext cx="6973784" cy="1224136"/>
          </a:xfrm>
        </p:spPr>
        <p:txBody>
          <a:bodyPr>
            <a:noAutofit/>
          </a:bodyPr>
          <a:lstStyle/>
          <a:p>
            <a:r>
              <a:rPr lang="en-GB" sz="2000" dirty="0"/>
              <a:t>WP6: 	Novel Particle Accelerators Concepts and 	Technologies </a:t>
            </a:r>
          </a:p>
          <a:p>
            <a:pPr marL="12700" indent="-12700"/>
            <a:r>
              <a:rPr lang="en-GB" sz="2000" dirty="0"/>
              <a:t>Contains European Network for Novel Accelerators (EuroNNAc4) = Sponsor of EAAC</a:t>
            </a:r>
          </a:p>
        </p:txBody>
      </p:sp>
    </p:spTree>
    <p:extLst>
      <p:ext uri="{BB962C8B-B14F-4D97-AF65-F5344CB8AC3E}">
        <p14:creationId xmlns:p14="http://schemas.microsoft.com/office/powerpoint/2010/main" val="186552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969"/>
            <a:ext cx="10515600" cy="1325563"/>
          </a:xfrm>
        </p:spPr>
        <p:txBody>
          <a:bodyPr>
            <a:noAutofit/>
          </a:bodyPr>
          <a:lstStyle/>
          <a:p>
            <a:r>
              <a:rPr lang="en-GB" sz="3600" dirty="0"/>
              <a:t>Tasks of WP6 – Novel Particle Accelerators Concepts and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8514"/>
            <a:ext cx="10515600" cy="4320480"/>
          </a:xfrm>
        </p:spPr>
        <p:txBody>
          <a:bodyPr>
            <a:noAutofit/>
          </a:bodyPr>
          <a:lstStyle/>
          <a:p>
            <a:r>
              <a:rPr lang="en-GB" sz="2000" dirty="0"/>
              <a:t>Task 1 (RA + M. </a:t>
            </a:r>
            <a:r>
              <a:rPr lang="en-GB" sz="2000" dirty="0" err="1"/>
              <a:t>Ferrario</a:t>
            </a:r>
            <a:r>
              <a:rPr lang="en-GB" sz="2000" dirty="0"/>
              <a:t>): 	</a:t>
            </a:r>
            <a:r>
              <a:rPr lang="en-GB" sz="2000" b="1" dirty="0"/>
              <a:t>Novel Particle Accelerators Concepts and </a:t>
            </a:r>
            <a:br>
              <a:rPr lang="en-GB" sz="2000" b="1" dirty="0"/>
            </a:br>
            <a:r>
              <a:rPr lang="en-GB" sz="2000" b="1" dirty="0"/>
              <a:t>				Technologies </a:t>
            </a:r>
            <a:r>
              <a:rPr lang="en-GB" sz="2000" dirty="0"/>
              <a:t>(NPACT – EuroNNAc4) M1 – M48</a:t>
            </a:r>
            <a:br>
              <a:rPr lang="en-GB" sz="2000" dirty="0"/>
            </a:br>
            <a:r>
              <a:rPr lang="en-GB" sz="2000" dirty="0"/>
              <a:t>				</a:t>
            </a:r>
            <a:r>
              <a:rPr lang="en-GB" sz="1800" i="1" dirty="0"/>
              <a:t>Sub-task leaders: </a:t>
            </a:r>
            <a:r>
              <a:rPr lang="en-DE" sz="1800" b="1" i="1" dirty="0"/>
              <a:t>B. Holzer </a:t>
            </a:r>
            <a:r>
              <a:rPr lang="en-DE" sz="1800" i="1" dirty="0"/>
              <a:t>(CERN</a:t>
            </a:r>
            <a:r>
              <a:rPr lang="en-DE" sz="1800" i="1"/>
              <a:t>), </a:t>
            </a:r>
            <a:r>
              <a:rPr lang="de-DE" sz="1800" b="1" i="1" dirty="0"/>
              <a:t>D. </a:t>
            </a:r>
            <a:r>
              <a:rPr lang="de-DE" sz="1800" b="1" i="1" dirty="0" err="1"/>
              <a:t>Minenna</a:t>
            </a:r>
            <a:r>
              <a:rPr lang="de-DE" sz="1800" b="1" i="1" dirty="0"/>
              <a:t> </a:t>
            </a:r>
            <a:r>
              <a:rPr lang="en-DE" sz="1800" i="1"/>
              <a:t>(</a:t>
            </a:r>
            <a:r>
              <a:rPr lang="en-DE" sz="1800" i="1" dirty="0"/>
              <a:t>CEA),  </a:t>
            </a:r>
            <a:br>
              <a:rPr lang="en-DE" sz="1800" i="1" dirty="0"/>
            </a:br>
            <a:r>
              <a:rPr lang="en-DE" sz="1800" i="1" dirty="0"/>
              <a:t>				</a:t>
            </a:r>
            <a:r>
              <a:rPr lang="en-DE" sz="1800" b="1" i="1" dirty="0"/>
              <a:t>A. Specka </a:t>
            </a:r>
            <a:r>
              <a:rPr lang="en-DE" sz="1800" i="1" dirty="0"/>
              <a:t>(CNRS), </a:t>
            </a:r>
            <a:r>
              <a:rPr lang="en-DE" sz="1800" b="1" i="1" dirty="0"/>
              <a:t>R. Walczak </a:t>
            </a:r>
            <a:r>
              <a:rPr lang="en-DE" sz="1800" i="1" dirty="0"/>
              <a:t>(</a:t>
            </a:r>
            <a:r>
              <a:rPr lang="en-DE" sz="1800" i="1"/>
              <a:t>Oxford)</a:t>
            </a:r>
            <a:br>
              <a:rPr lang="de-DE" sz="1800" i="1" dirty="0"/>
            </a:br>
            <a:br>
              <a:rPr lang="de-DE" sz="1800" dirty="0"/>
            </a:br>
            <a:r>
              <a:rPr lang="de-DE" sz="2000" b="1" dirty="0">
                <a:sym typeface="Wingdings" pitchFamily="2" charset="2"/>
              </a:rPr>
              <a:t>  	</a:t>
            </a:r>
            <a:r>
              <a:rPr lang="de-DE" sz="2000" b="1" dirty="0">
                <a:solidFill>
                  <a:srgbClr val="FF0000"/>
                </a:solidFill>
                <a:sym typeface="Wingdings" pitchFamily="2" charset="2"/>
              </a:rPr>
              <a:t>Many </a:t>
            </a:r>
            <a:r>
              <a:rPr lang="de-DE" sz="2000" b="1" dirty="0" err="1">
                <a:solidFill>
                  <a:srgbClr val="FF0000"/>
                </a:solidFill>
                <a:sym typeface="Wingdings" pitchFamily="2" charset="2"/>
              </a:rPr>
              <a:t>thanks</a:t>
            </a:r>
            <a:r>
              <a:rPr lang="de-DE" sz="20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itchFamily="2" charset="2"/>
              </a:rPr>
              <a:t>to</a:t>
            </a:r>
            <a:r>
              <a:rPr lang="de-DE" sz="2000" b="1" dirty="0">
                <a:solidFill>
                  <a:srgbClr val="FF0000"/>
                </a:solidFill>
                <a:sym typeface="Wingdings" pitchFamily="2" charset="2"/>
              </a:rPr>
              <a:t> Phi </a:t>
            </a:r>
            <a:r>
              <a:rPr lang="de-DE" sz="2000" b="1" dirty="0" err="1">
                <a:solidFill>
                  <a:srgbClr val="FF0000"/>
                </a:solidFill>
                <a:sym typeface="Wingdings" pitchFamily="2" charset="2"/>
              </a:rPr>
              <a:t>Nghiem</a:t>
            </a:r>
            <a:r>
              <a:rPr lang="de-DE" sz="20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de-DE" sz="2000" b="1" dirty="0">
                <a:solidFill>
                  <a:srgbClr val="FF0000"/>
                </a:solidFill>
                <a:sym typeface="Wingdings" pitchFamily="2" charset="2"/>
              </a:rPr>
              <a:t> CEA</a:t>
            </a:r>
            <a:r>
              <a:rPr lang="de-DE" sz="2000" b="1" dirty="0">
                <a:sym typeface="Wingdings" pitchFamily="2" charset="2"/>
              </a:rPr>
              <a:t> </a:t>
            </a:r>
            <a:r>
              <a:rPr lang="de-DE" sz="2000" b="1" dirty="0" err="1">
                <a:sym typeface="Wingdings" pitchFamily="2" charset="2"/>
              </a:rPr>
              <a:t>who</a:t>
            </a:r>
            <a:r>
              <a:rPr lang="de-DE" sz="2000" b="1" dirty="0">
                <a:sym typeface="Wingdings" pitchFamily="2" charset="2"/>
              </a:rPr>
              <a:t> </a:t>
            </a:r>
            <a:r>
              <a:rPr lang="de-DE" sz="2000" b="1" dirty="0" err="1">
                <a:sym typeface="Wingdings" pitchFamily="2" charset="2"/>
              </a:rPr>
              <a:t>retired</a:t>
            </a:r>
            <a:r>
              <a:rPr lang="de-DE" sz="2000" b="1" dirty="0">
                <a:sym typeface="Wingdings" pitchFamily="2" charset="2"/>
              </a:rPr>
              <a:t> </a:t>
            </a:r>
            <a:r>
              <a:rPr lang="de-DE" sz="2000" b="1" dirty="0" err="1">
                <a:sym typeface="Wingdings" pitchFamily="2" charset="2"/>
              </a:rPr>
              <a:t>since</a:t>
            </a:r>
            <a:r>
              <a:rPr lang="de-DE" sz="2000" b="1" dirty="0">
                <a:sym typeface="Wingdings" pitchFamily="2" charset="2"/>
              </a:rPr>
              <a:t> </a:t>
            </a:r>
            <a:r>
              <a:rPr lang="de-DE" sz="2000" b="1" dirty="0" err="1">
                <a:sym typeface="Wingdings" pitchFamily="2" charset="2"/>
              </a:rPr>
              <a:t>the</a:t>
            </a:r>
            <a:r>
              <a:rPr lang="de-DE" sz="2000" b="1" dirty="0">
                <a:sym typeface="Wingdings" pitchFamily="2" charset="2"/>
              </a:rPr>
              <a:t> EAAC21!</a:t>
            </a:r>
            <a:br>
              <a:rPr lang="de-DE" sz="2000" b="1" dirty="0">
                <a:sym typeface="Wingdings" pitchFamily="2" charset="2"/>
              </a:rPr>
            </a:br>
            <a:r>
              <a:rPr lang="de-DE" sz="1200" b="1" dirty="0">
                <a:sym typeface="Wingdings" pitchFamily="2" charset="2"/>
              </a:rPr>
              <a:t> </a:t>
            </a:r>
            <a:br>
              <a:rPr lang="de-DE" sz="1200" b="1" dirty="0">
                <a:sym typeface="Wingdings" pitchFamily="2" charset="2"/>
              </a:rPr>
            </a:br>
            <a:r>
              <a:rPr lang="de-DE" sz="2000" b="1" dirty="0">
                <a:sym typeface="Wingdings" pitchFamily="2" charset="2"/>
              </a:rPr>
              <a:t> 	</a:t>
            </a:r>
            <a:r>
              <a:rPr lang="de-DE" sz="2000" b="1" dirty="0">
                <a:solidFill>
                  <a:srgbClr val="FF0000"/>
                </a:solidFill>
                <a:sym typeface="Wingdings" pitchFamily="2" charset="2"/>
              </a:rPr>
              <a:t>Welcome </a:t>
            </a:r>
            <a:r>
              <a:rPr lang="de-DE" sz="2000" b="1" dirty="0" err="1">
                <a:solidFill>
                  <a:srgbClr val="FF0000"/>
                </a:solidFill>
                <a:sym typeface="Wingdings" pitchFamily="2" charset="2"/>
              </a:rPr>
              <a:t>to</a:t>
            </a:r>
            <a:r>
              <a:rPr lang="de-DE" sz="2000" b="1" dirty="0">
                <a:solidFill>
                  <a:srgbClr val="FF0000"/>
                </a:solidFill>
                <a:sym typeface="Wingdings" pitchFamily="2" charset="2"/>
              </a:rPr>
              <a:t> Damien </a:t>
            </a:r>
            <a:r>
              <a:rPr lang="de-DE" sz="2000" b="1" dirty="0" err="1">
                <a:solidFill>
                  <a:srgbClr val="FF0000"/>
                </a:solidFill>
                <a:sym typeface="Wingdings" pitchFamily="2" charset="2"/>
              </a:rPr>
              <a:t>Minenna</a:t>
            </a:r>
            <a:r>
              <a:rPr lang="de-DE" sz="20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de-DE" sz="2000" b="1" dirty="0">
                <a:solidFill>
                  <a:srgbClr val="FF0000"/>
                </a:solidFill>
                <a:sym typeface="Wingdings" pitchFamily="2" charset="2"/>
              </a:rPr>
              <a:t> CEA!</a:t>
            </a:r>
            <a:br>
              <a:rPr lang="de-DE" sz="2000" b="1" i="1" dirty="0">
                <a:solidFill>
                  <a:srgbClr val="FF0000"/>
                </a:solidFill>
              </a:rPr>
            </a:br>
            <a:endParaRPr lang="en-GB" sz="1800" b="1" i="1" dirty="0">
              <a:solidFill>
                <a:srgbClr val="FF0000"/>
              </a:solidFill>
            </a:endParaRPr>
          </a:p>
          <a:p>
            <a:r>
              <a:rPr lang="en-GB" sz="2000" dirty="0"/>
              <a:t>Task 2 (Leo </a:t>
            </a:r>
            <a:r>
              <a:rPr lang="en-GB" sz="2000" dirty="0" err="1"/>
              <a:t>Gizzi</a:t>
            </a:r>
            <a:r>
              <a:rPr lang="en-GB" sz="2000" dirty="0"/>
              <a:t>): 		</a:t>
            </a:r>
            <a:r>
              <a:rPr lang="en-GB" sz="2000" b="1" dirty="0"/>
              <a:t>Lasers for Plasma Acceleration </a:t>
            </a:r>
            <a:br>
              <a:rPr lang="en-GB" sz="2000" b="1" dirty="0"/>
            </a:br>
            <a:r>
              <a:rPr lang="en-GB" sz="2000" b="1" dirty="0"/>
              <a:t>				</a:t>
            </a:r>
            <a:r>
              <a:rPr lang="en-GB" sz="2000" dirty="0"/>
              <a:t>(LASPLA) M1 – M48</a:t>
            </a:r>
          </a:p>
          <a:p>
            <a:r>
              <a:rPr lang="en-GB" sz="1400" dirty="0"/>
              <a:t>Task 3 (Cedric </a:t>
            </a:r>
            <a:r>
              <a:rPr lang="en-GB" sz="1400" dirty="0" err="1"/>
              <a:t>Thaury</a:t>
            </a:r>
            <a:r>
              <a:rPr lang="en-GB" sz="1400" dirty="0"/>
              <a:t>): 		</a:t>
            </a:r>
            <a:r>
              <a:rPr lang="en-GB" sz="1400" b="1" dirty="0"/>
              <a:t>Multi-scale Innovative targets for laser-plasma</a:t>
            </a:r>
            <a:br>
              <a:rPr lang="en-GB" sz="1400" b="1" dirty="0"/>
            </a:br>
            <a:r>
              <a:rPr lang="en-GB" sz="1400" b="1" dirty="0"/>
              <a:t> 				accelerators </a:t>
            </a:r>
            <a:r>
              <a:rPr lang="en-GB" sz="1400" dirty="0"/>
              <a:t>(MILPAT) </a:t>
            </a:r>
            <a:br>
              <a:rPr lang="en-GB" sz="1400" dirty="0"/>
            </a:br>
            <a:r>
              <a:rPr lang="en-GB" sz="1400" dirty="0"/>
              <a:t>				M1 – M32</a:t>
            </a:r>
          </a:p>
          <a:p>
            <a:r>
              <a:rPr lang="en-GB" sz="1400" dirty="0"/>
              <a:t>Task 4 (Francois Mathieu): 		</a:t>
            </a:r>
            <a:r>
              <a:rPr lang="en-GB" sz="1400" b="1" dirty="0"/>
              <a:t>Laser focal Spot Stabilization Systems </a:t>
            </a:r>
            <a:br>
              <a:rPr lang="en-GB" sz="1400" b="1" dirty="0"/>
            </a:br>
            <a:r>
              <a:rPr lang="en-GB" sz="1400" b="1" dirty="0"/>
              <a:t>				</a:t>
            </a:r>
            <a:r>
              <a:rPr lang="en-GB" sz="1400" dirty="0"/>
              <a:t>(L3S) M1 – M36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6000" y="6129202"/>
            <a:ext cx="648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Assmann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&amp; M.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Ferrario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iFAST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WP6 – </a:t>
            </a:r>
            <a:r>
              <a:rPr lang="en-US" dirty="0">
                <a:solidFill>
                  <a:srgbClr val="0035CB"/>
                </a:solidFill>
              </a:rPr>
              <a:t>Opening of EAAC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5C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1A58B-7BA1-7E42-8231-6D1CB1C760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5C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10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969"/>
            <a:ext cx="10515600" cy="1325563"/>
          </a:xfrm>
        </p:spPr>
        <p:txBody>
          <a:bodyPr>
            <a:noAutofit/>
          </a:bodyPr>
          <a:lstStyle/>
          <a:p>
            <a:r>
              <a:rPr lang="en-GB" sz="3600" dirty="0"/>
              <a:t>Tasks of WP6 – Novel Particle Accelerators Concepts and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8514"/>
            <a:ext cx="10515600" cy="4320480"/>
          </a:xfrm>
        </p:spPr>
        <p:txBody>
          <a:bodyPr>
            <a:noAutofit/>
          </a:bodyPr>
          <a:lstStyle/>
          <a:p>
            <a:r>
              <a:rPr lang="en-GB" sz="2000" dirty="0"/>
              <a:t>Task 1 (RA + M. </a:t>
            </a:r>
            <a:r>
              <a:rPr lang="en-GB" sz="2000" dirty="0" err="1"/>
              <a:t>Ferrario</a:t>
            </a:r>
            <a:r>
              <a:rPr lang="en-GB" sz="2000" dirty="0"/>
              <a:t>): 	</a:t>
            </a:r>
            <a:r>
              <a:rPr lang="en-GB" sz="2000" b="1" dirty="0"/>
              <a:t>Novel Particle Accelerators Concepts and </a:t>
            </a:r>
            <a:br>
              <a:rPr lang="en-GB" sz="2000" b="1" dirty="0"/>
            </a:br>
            <a:r>
              <a:rPr lang="en-GB" sz="2000" b="1" dirty="0"/>
              <a:t>				Technologies </a:t>
            </a:r>
            <a:r>
              <a:rPr lang="en-GB" sz="2000" dirty="0"/>
              <a:t>(NPACT – EuroNNAc4) M1 – M48</a:t>
            </a:r>
            <a:br>
              <a:rPr lang="en-GB" sz="2000" dirty="0"/>
            </a:br>
            <a:r>
              <a:rPr lang="en-GB" sz="2000" dirty="0"/>
              <a:t>				</a:t>
            </a:r>
            <a:r>
              <a:rPr lang="en-GB" sz="1800" i="1" dirty="0"/>
              <a:t>Sub-task leaders: </a:t>
            </a:r>
            <a:r>
              <a:rPr lang="en-DE" sz="1800" b="1" i="1" dirty="0"/>
              <a:t>B. Holzer </a:t>
            </a:r>
            <a:r>
              <a:rPr lang="en-DE" sz="1800" i="1" dirty="0"/>
              <a:t>(CERN</a:t>
            </a:r>
            <a:r>
              <a:rPr lang="en-DE" sz="1800" i="1"/>
              <a:t>), </a:t>
            </a:r>
            <a:r>
              <a:rPr lang="de-DE" sz="1800" b="1" i="1" dirty="0"/>
              <a:t>D. </a:t>
            </a:r>
            <a:r>
              <a:rPr lang="de-DE" sz="1800" b="1" i="1" dirty="0" err="1"/>
              <a:t>Minenna</a:t>
            </a:r>
            <a:r>
              <a:rPr lang="de-DE" sz="1800" b="1" i="1" dirty="0"/>
              <a:t> </a:t>
            </a:r>
            <a:r>
              <a:rPr lang="en-DE" sz="1800" i="1"/>
              <a:t>(</a:t>
            </a:r>
            <a:r>
              <a:rPr lang="en-DE" sz="1800" i="1" dirty="0"/>
              <a:t>CEA),  </a:t>
            </a:r>
            <a:br>
              <a:rPr lang="en-DE" sz="1800" i="1" dirty="0"/>
            </a:br>
            <a:r>
              <a:rPr lang="en-DE" sz="1800" i="1" dirty="0"/>
              <a:t>				</a:t>
            </a:r>
            <a:r>
              <a:rPr lang="en-DE" sz="1800" b="1" i="1" dirty="0"/>
              <a:t>A. Specka </a:t>
            </a:r>
            <a:r>
              <a:rPr lang="en-DE" sz="1800" i="1" dirty="0"/>
              <a:t>(CNRS), </a:t>
            </a:r>
            <a:r>
              <a:rPr lang="en-DE" sz="1800" b="1" i="1" dirty="0"/>
              <a:t>R. Walczak </a:t>
            </a:r>
            <a:r>
              <a:rPr lang="en-DE" sz="1800" i="1" dirty="0"/>
              <a:t>(</a:t>
            </a:r>
            <a:r>
              <a:rPr lang="en-DE" sz="1800" i="1"/>
              <a:t>Oxford)</a:t>
            </a:r>
            <a:br>
              <a:rPr lang="de-DE" sz="1800" i="1" dirty="0"/>
            </a:br>
            <a:br>
              <a:rPr lang="de-DE" sz="1800" dirty="0"/>
            </a:br>
            <a:r>
              <a:rPr lang="de-DE" sz="2000" b="1" dirty="0">
                <a:sym typeface="Wingdings" pitchFamily="2" charset="2"/>
              </a:rPr>
              <a:t>  	Many </a:t>
            </a:r>
            <a:r>
              <a:rPr lang="de-DE" sz="2000" b="1" dirty="0" err="1">
                <a:sym typeface="Wingdings" pitchFamily="2" charset="2"/>
              </a:rPr>
              <a:t>thanks</a:t>
            </a:r>
            <a:r>
              <a:rPr lang="de-DE" sz="2000" b="1" dirty="0">
                <a:sym typeface="Wingdings" pitchFamily="2" charset="2"/>
              </a:rPr>
              <a:t> </a:t>
            </a:r>
            <a:r>
              <a:rPr lang="de-DE" sz="2000" b="1" dirty="0" err="1">
                <a:sym typeface="Wingdings" pitchFamily="2" charset="2"/>
              </a:rPr>
              <a:t>to</a:t>
            </a:r>
            <a:r>
              <a:rPr lang="de-DE" sz="2000" b="1" dirty="0">
                <a:sym typeface="Wingdings" pitchFamily="2" charset="2"/>
              </a:rPr>
              <a:t> Phi </a:t>
            </a:r>
            <a:r>
              <a:rPr lang="de-DE" sz="2000" b="1" dirty="0" err="1">
                <a:sym typeface="Wingdings" pitchFamily="2" charset="2"/>
              </a:rPr>
              <a:t>Nghiem</a:t>
            </a:r>
            <a:r>
              <a:rPr lang="de-DE" sz="2000" b="1" dirty="0">
                <a:sym typeface="Wingdings" pitchFamily="2" charset="2"/>
              </a:rPr>
              <a:t> </a:t>
            </a:r>
            <a:r>
              <a:rPr lang="de-DE" sz="2000" b="1" dirty="0" err="1">
                <a:sym typeface="Wingdings" pitchFamily="2" charset="2"/>
              </a:rPr>
              <a:t>from</a:t>
            </a:r>
            <a:r>
              <a:rPr lang="de-DE" sz="2000" b="1" dirty="0">
                <a:sym typeface="Wingdings" pitchFamily="2" charset="2"/>
              </a:rPr>
              <a:t> CEA </a:t>
            </a:r>
            <a:r>
              <a:rPr lang="de-DE" sz="2000" b="1" dirty="0" err="1">
                <a:sym typeface="Wingdings" pitchFamily="2" charset="2"/>
              </a:rPr>
              <a:t>who</a:t>
            </a:r>
            <a:r>
              <a:rPr lang="de-DE" sz="2000" b="1" dirty="0">
                <a:sym typeface="Wingdings" pitchFamily="2" charset="2"/>
              </a:rPr>
              <a:t> </a:t>
            </a:r>
            <a:r>
              <a:rPr lang="de-DE" sz="2000" b="1" dirty="0" err="1">
                <a:sym typeface="Wingdings" pitchFamily="2" charset="2"/>
              </a:rPr>
              <a:t>retired</a:t>
            </a:r>
            <a:r>
              <a:rPr lang="de-DE" sz="2000" b="1" dirty="0">
                <a:sym typeface="Wingdings" pitchFamily="2" charset="2"/>
              </a:rPr>
              <a:t> </a:t>
            </a:r>
            <a:r>
              <a:rPr lang="de-DE" sz="2000" b="1" dirty="0" err="1">
                <a:sym typeface="Wingdings" pitchFamily="2" charset="2"/>
              </a:rPr>
              <a:t>since</a:t>
            </a:r>
            <a:r>
              <a:rPr lang="de-DE" sz="2000" b="1" dirty="0">
                <a:sym typeface="Wingdings" pitchFamily="2" charset="2"/>
              </a:rPr>
              <a:t> </a:t>
            </a:r>
            <a:r>
              <a:rPr lang="de-DE" sz="2000" b="1" dirty="0" err="1">
                <a:sym typeface="Wingdings" pitchFamily="2" charset="2"/>
              </a:rPr>
              <a:t>the</a:t>
            </a:r>
            <a:r>
              <a:rPr lang="de-DE" sz="2000" b="1" dirty="0">
                <a:sym typeface="Wingdings" pitchFamily="2" charset="2"/>
              </a:rPr>
              <a:t> EAAC21!</a:t>
            </a:r>
            <a:br>
              <a:rPr lang="de-DE" sz="2000" b="1" dirty="0">
                <a:sym typeface="Wingdings" pitchFamily="2" charset="2"/>
              </a:rPr>
            </a:br>
            <a:r>
              <a:rPr lang="de-DE" sz="1200" b="1" dirty="0">
                <a:sym typeface="Wingdings" pitchFamily="2" charset="2"/>
              </a:rPr>
              <a:t> </a:t>
            </a:r>
            <a:br>
              <a:rPr lang="de-DE" sz="1200" b="1" dirty="0">
                <a:sym typeface="Wingdings" pitchFamily="2" charset="2"/>
              </a:rPr>
            </a:br>
            <a:r>
              <a:rPr lang="de-DE" sz="2000" b="1" dirty="0">
                <a:sym typeface="Wingdings" pitchFamily="2" charset="2"/>
              </a:rPr>
              <a:t> 	Welcome </a:t>
            </a:r>
            <a:r>
              <a:rPr lang="de-DE" sz="2000" b="1" dirty="0" err="1">
                <a:sym typeface="Wingdings" pitchFamily="2" charset="2"/>
              </a:rPr>
              <a:t>to</a:t>
            </a:r>
            <a:r>
              <a:rPr lang="de-DE" sz="2000" b="1" dirty="0">
                <a:sym typeface="Wingdings" pitchFamily="2" charset="2"/>
              </a:rPr>
              <a:t> Damien </a:t>
            </a:r>
            <a:r>
              <a:rPr lang="de-DE" sz="2000" b="1" dirty="0" err="1">
                <a:sym typeface="Wingdings" pitchFamily="2" charset="2"/>
              </a:rPr>
              <a:t>Minenna</a:t>
            </a:r>
            <a:r>
              <a:rPr lang="de-DE" sz="2000" b="1" dirty="0">
                <a:sym typeface="Wingdings" pitchFamily="2" charset="2"/>
              </a:rPr>
              <a:t> </a:t>
            </a:r>
            <a:r>
              <a:rPr lang="de-DE" sz="2000" b="1" dirty="0" err="1">
                <a:sym typeface="Wingdings" pitchFamily="2" charset="2"/>
              </a:rPr>
              <a:t>from</a:t>
            </a:r>
            <a:r>
              <a:rPr lang="de-DE" sz="2000" b="1" dirty="0">
                <a:sym typeface="Wingdings" pitchFamily="2" charset="2"/>
              </a:rPr>
              <a:t> CEA!</a:t>
            </a:r>
            <a:br>
              <a:rPr lang="de-DE" sz="2000" b="1" i="1" dirty="0"/>
            </a:br>
            <a:endParaRPr lang="en-GB" sz="1800" b="1" i="1" dirty="0"/>
          </a:p>
          <a:p>
            <a:r>
              <a:rPr lang="en-GB" sz="2000" dirty="0"/>
              <a:t>Task 2 (Leo </a:t>
            </a:r>
            <a:r>
              <a:rPr lang="en-GB" sz="2000" dirty="0" err="1"/>
              <a:t>Gizzi</a:t>
            </a:r>
            <a:r>
              <a:rPr lang="en-GB" sz="2000" dirty="0"/>
              <a:t>): 		</a:t>
            </a:r>
            <a:r>
              <a:rPr lang="en-GB" sz="2000" b="1" dirty="0"/>
              <a:t>Lasers for Plasma Acceleration </a:t>
            </a:r>
            <a:br>
              <a:rPr lang="en-GB" sz="2000" b="1" dirty="0"/>
            </a:br>
            <a:r>
              <a:rPr lang="en-GB" sz="2000" b="1" dirty="0"/>
              <a:t>				</a:t>
            </a:r>
            <a:r>
              <a:rPr lang="en-GB" sz="2000" dirty="0"/>
              <a:t>(LASPLA) M1 – M48</a:t>
            </a:r>
          </a:p>
          <a:p>
            <a:r>
              <a:rPr lang="en-GB" sz="1400" dirty="0"/>
              <a:t>Task 3 (Cedric </a:t>
            </a:r>
            <a:r>
              <a:rPr lang="en-GB" sz="1400" dirty="0" err="1"/>
              <a:t>Thaury</a:t>
            </a:r>
            <a:r>
              <a:rPr lang="en-GB" sz="1400" dirty="0"/>
              <a:t>): 		</a:t>
            </a:r>
            <a:r>
              <a:rPr lang="en-GB" sz="1400" b="1" dirty="0"/>
              <a:t>Multi-scale Innovative targets for laser-plasma</a:t>
            </a:r>
            <a:br>
              <a:rPr lang="en-GB" sz="1400" b="1" dirty="0"/>
            </a:br>
            <a:r>
              <a:rPr lang="en-GB" sz="1400" b="1" dirty="0"/>
              <a:t> 				accelerators </a:t>
            </a:r>
            <a:r>
              <a:rPr lang="en-GB" sz="1400" dirty="0"/>
              <a:t>(MILPAT) </a:t>
            </a:r>
            <a:br>
              <a:rPr lang="en-GB" sz="1400" dirty="0"/>
            </a:br>
            <a:r>
              <a:rPr lang="en-GB" sz="1400" dirty="0"/>
              <a:t>				M1 – M32</a:t>
            </a:r>
          </a:p>
          <a:p>
            <a:r>
              <a:rPr lang="en-GB" sz="1400" dirty="0"/>
              <a:t>Task 4 (Francois Mathieu): 		</a:t>
            </a:r>
            <a:r>
              <a:rPr lang="en-GB" sz="1400" b="1" dirty="0"/>
              <a:t>Laser focal Spot Stabilization Systems </a:t>
            </a:r>
            <a:br>
              <a:rPr lang="en-GB" sz="1400" b="1" dirty="0"/>
            </a:br>
            <a:r>
              <a:rPr lang="en-GB" sz="1400" b="1" dirty="0"/>
              <a:t>				</a:t>
            </a:r>
            <a:r>
              <a:rPr lang="en-GB" sz="1400" dirty="0"/>
              <a:t>(L3S) M1 – M36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6000" y="6129202"/>
            <a:ext cx="648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Assmann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&amp; M.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Ferrario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iFAST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WP6 – </a:t>
            </a:r>
            <a:r>
              <a:rPr lang="en-US" dirty="0">
                <a:solidFill>
                  <a:srgbClr val="0035CB"/>
                </a:solidFill>
              </a:rPr>
              <a:t>Opening of EAAC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5C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1A58B-7BA1-7E42-8231-6D1CB1C760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5C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5414F8-C961-FF8A-DB47-874B10658E1A}"/>
              </a:ext>
            </a:extLst>
          </p:cNvPr>
          <p:cNvSpPr txBox="1"/>
          <p:nvPr/>
        </p:nvSpPr>
        <p:spPr>
          <a:xfrm>
            <a:off x="9166025" y="3672158"/>
            <a:ext cx="27181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  <a:sym typeface="Wingdings" pitchFamily="2" charset="2"/>
              </a:rPr>
              <a:t>THANKS </a:t>
            </a:r>
            <a:r>
              <a:rPr lang="de-DE" sz="1800" b="1" dirty="0" err="1">
                <a:solidFill>
                  <a:srgbClr val="FF0000"/>
                </a:solidFill>
                <a:sym typeface="Wingdings" pitchFamily="2" charset="2"/>
              </a:rPr>
              <a:t>to</a:t>
            </a:r>
            <a:r>
              <a:rPr lang="de-DE" sz="1800" b="1" dirty="0">
                <a:solidFill>
                  <a:srgbClr val="FF0000"/>
                </a:solidFill>
                <a:sym typeface="Wingdings" pitchFamily="2" charset="2"/>
              </a:rPr>
              <a:t> Rasmus </a:t>
            </a:r>
            <a:r>
              <a:rPr lang="de-DE" sz="1800" b="1" dirty="0" err="1">
                <a:solidFill>
                  <a:srgbClr val="FF0000"/>
                </a:solidFill>
                <a:sym typeface="Wingdings" pitchFamily="2" charset="2"/>
              </a:rPr>
              <a:t>Ischebeck</a:t>
            </a:r>
            <a:r>
              <a:rPr lang="de-DE" sz="1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b="1" dirty="0" err="1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de-DE" sz="1800" b="1" dirty="0">
                <a:solidFill>
                  <a:srgbClr val="FF0000"/>
                </a:solidFill>
                <a:sym typeface="Wingdings" pitchFamily="2" charset="2"/>
              </a:rPr>
              <a:t> PSI for </a:t>
            </a:r>
            <a:r>
              <a:rPr lang="de-DE" sz="1800" b="1" dirty="0" err="1">
                <a:solidFill>
                  <a:srgbClr val="FF0000"/>
                </a:solidFill>
                <a:sym typeface="Wingdings" pitchFamily="2" charset="2"/>
              </a:rPr>
              <a:t>acting</a:t>
            </a:r>
            <a:r>
              <a:rPr lang="de-DE" sz="1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b="1" dirty="0" err="1">
                <a:solidFill>
                  <a:srgbClr val="FF0000"/>
                </a:solidFill>
                <a:sym typeface="Wingdings" pitchFamily="2" charset="2"/>
              </a:rPr>
              <a:t>as</a:t>
            </a:r>
            <a:r>
              <a:rPr lang="de-DE" sz="1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b="1" dirty="0" err="1">
                <a:solidFill>
                  <a:srgbClr val="FF0000"/>
                </a:solidFill>
                <a:sym typeface="Wingdings" pitchFamily="2" charset="2"/>
              </a:rPr>
              <a:t>co</a:t>
            </a:r>
            <a:r>
              <a:rPr lang="de-DE" sz="1800" b="1" dirty="0">
                <a:solidFill>
                  <a:srgbClr val="FF0000"/>
                </a:solidFill>
                <a:sym typeface="Wingdings" pitchFamily="2" charset="2"/>
              </a:rPr>
              <a:t>-editor of EAAC 2023 </a:t>
            </a:r>
            <a:r>
              <a:rPr lang="de-DE" sz="1800" b="1" dirty="0" err="1">
                <a:solidFill>
                  <a:srgbClr val="FF0000"/>
                </a:solidFill>
                <a:sym typeface="Wingdings" pitchFamily="2" charset="2"/>
              </a:rPr>
              <a:t>proceedings</a:t>
            </a:r>
            <a:r>
              <a:rPr lang="de-DE" sz="1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sz="1800" b="1" dirty="0" err="1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de-DE" sz="1800" b="1" dirty="0">
                <a:solidFill>
                  <a:srgbClr val="FF0000"/>
                </a:solidFill>
                <a:sym typeface="Wingdings" pitchFamily="2" charset="2"/>
              </a:rPr>
              <a:t> Damien!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161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206" y="189761"/>
            <a:ext cx="11049000" cy="1325563"/>
          </a:xfrm>
        </p:spPr>
        <p:txBody>
          <a:bodyPr/>
          <a:lstStyle/>
          <a:p>
            <a:r>
              <a:rPr lang="en-GB" dirty="0"/>
              <a:t>EAAC is an </a:t>
            </a:r>
            <a:r>
              <a:rPr lang="en-GB" dirty="0" err="1"/>
              <a:t>iFAST</a:t>
            </a:r>
            <a:r>
              <a:rPr lang="en-GB" dirty="0"/>
              <a:t>/</a:t>
            </a:r>
            <a:r>
              <a:rPr lang="en-GB" dirty="0" err="1"/>
              <a:t>EuroNNAc</a:t>
            </a:r>
            <a:r>
              <a:rPr lang="en-GB" dirty="0"/>
              <a:t> Deliverable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6000" y="6129202"/>
            <a:ext cx="648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R. Assmann &amp; M. Ferrario – iFAST WP6 – Opening of EAAC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5C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1A58B-7BA1-7E42-8231-6D1CB1C760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5C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A5166-0A8D-9645-A019-47B503AE3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9047"/>
            <a:ext cx="10551666" cy="3123293"/>
          </a:xfrm>
          <a:prstGeom prst="rect">
            <a:avLst/>
          </a:prstGeom>
        </p:spPr>
      </p:pic>
      <p:sp>
        <p:nvSpPr>
          <p:cNvPr id="3" name="180-Grad-Pfeil 2">
            <a:extLst>
              <a:ext uri="{FF2B5EF4-FFF2-40B4-BE49-F238E27FC236}">
                <a16:creationId xmlns:a16="http://schemas.microsoft.com/office/drawing/2014/main" id="{F3600187-98ED-3345-188A-7A64BE8052F0}"/>
              </a:ext>
            </a:extLst>
          </p:cNvPr>
          <p:cNvSpPr/>
          <p:nvPr/>
        </p:nvSpPr>
        <p:spPr>
          <a:xfrm rot="5400000" flipV="1">
            <a:off x="-1029813" y="3290063"/>
            <a:ext cx="3123294" cy="612732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605AA4-A200-097D-1373-27842E83A5D3}"/>
              </a:ext>
            </a:extLst>
          </p:cNvPr>
          <p:cNvSpPr txBox="1"/>
          <p:nvPr/>
        </p:nvSpPr>
        <p:spPr>
          <a:xfrm>
            <a:off x="753031" y="4815980"/>
            <a:ext cx="10883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b="1" dirty="0" err="1"/>
              <a:t>funding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EAAC </a:t>
            </a:r>
            <a:r>
              <a:rPr lang="de-DE" dirty="0" err="1"/>
              <a:t>workshop</a:t>
            </a:r>
            <a:r>
              <a:rPr lang="de-DE" dirty="0"/>
              <a:t>, in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rooms</a:t>
            </a:r>
            <a:r>
              <a:rPr lang="de-DE" dirty="0"/>
              <a:t>, </a:t>
            </a:r>
            <a:r>
              <a:rPr lang="de-DE" dirty="0" err="1"/>
              <a:t>proceedings</a:t>
            </a:r>
            <a:r>
              <a:rPr lang="de-DE" dirty="0"/>
              <a:t>,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grants</a:t>
            </a:r>
            <a:r>
              <a:rPr lang="de-DE" dirty="0"/>
              <a:t>, van der Meer </a:t>
            </a:r>
            <a:r>
              <a:rPr lang="de-DE" dirty="0" err="1"/>
              <a:t>prize</a:t>
            </a:r>
            <a:r>
              <a:rPr lang="de-DE" dirty="0"/>
              <a:t> </a:t>
            </a:r>
            <a:r>
              <a:rPr lang="de-DE" dirty="0" err="1"/>
              <a:t>award</a:t>
            </a:r>
            <a:r>
              <a:rPr lang="de-DE" dirty="0"/>
              <a:t>, …  (</a:t>
            </a:r>
            <a:r>
              <a:rPr lang="de-DE" b="1" dirty="0" err="1">
                <a:solidFill>
                  <a:srgbClr val="FF0000"/>
                </a:solidFill>
              </a:rPr>
              <a:t>about</a:t>
            </a:r>
            <a:r>
              <a:rPr lang="de-DE" b="1" dirty="0">
                <a:solidFill>
                  <a:srgbClr val="FF0000"/>
                </a:solidFill>
              </a:rPr>
              <a:t> 350,000 € </a:t>
            </a:r>
            <a:r>
              <a:rPr lang="de-DE" dirty="0" err="1"/>
              <a:t>since</a:t>
            </a:r>
            <a:r>
              <a:rPr lang="de-DE" dirty="0"/>
              <a:t> 2013,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EAAC)</a:t>
            </a:r>
          </a:p>
          <a:p>
            <a:endParaRPr lang="de-DE" sz="1000" dirty="0"/>
          </a:p>
          <a:p>
            <a:r>
              <a:rPr lang="de-DE" b="1" dirty="0"/>
              <a:t>PLEASE </a:t>
            </a:r>
            <a:r>
              <a:rPr lang="de-DE" b="1" dirty="0" err="1"/>
              <a:t>acknowlege</a:t>
            </a:r>
            <a:r>
              <a:rPr lang="de-DE" b="1" dirty="0"/>
              <a:t> EU </a:t>
            </a:r>
            <a:r>
              <a:rPr lang="de-DE" b="1" dirty="0" err="1"/>
              <a:t>funding</a:t>
            </a:r>
            <a:r>
              <a:rPr lang="de-DE" b="1" dirty="0"/>
              <a:t> support</a:t>
            </a:r>
            <a:r>
              <a:rPr lang="de-DE" dirty="0"/>
              <a:t> on </a:t>
            </a:r>
            <a:r>
              <a:rPr lang="de-DE" dirty="0" err="1"/>
              <a:t>posters</a:t>
            </a:r>
            <a:r>
              <a:rPr lang="de-DE" dirty="0"/>
              <a:t>, </a:t>
            </a:r>
            <a:r>
              <a:rPr lang="de-DE" dirty="0" err="1"/>
              <a:t>papers</a:t>
            </a:r>
            <a:r>
              <a:rPr lang="de-DE" dirty="0"/>
              <a:t>, …  </a:t>
            </a:r>
            <a:r>
              <a:rPr lang="de-DE" sz="1200" i="1" dirty="0"/>
              <a:t>(</a:t>
            </a:r>
            <a:r>
              <a:rPr lang="de-DE" sz="1200" i="1" dirty="0" err="1"/>
              <a:t>see</a:t>
            </a:r>
            <a:r>
              <a:rPr lang="de-DE" sz="1200" i="1" dirty="0"/>
              <a:t> </a:t>
            </a:r>
            <a:r>
              <a:rPr lang="de-DE" sz="1200" i="1" dirty="0" err="1"/>
              <a:t>acknowledgement</a:t>
            </a:r>
            <a:r>
              <a:rPr lang="de-DE" sz="1200" i="1" dirty="0"/>
              <a:t> on </a:t>
            </a:r>
            <a:r>
              <a:rPr lang="de-DE" sz="1200" i="1" dirty="0" err="1"/>
              <a:t>my</a:t>
            </a:r>
            <a:r>
              <a:rPr lang="de-DE" sz="1200" i="1" dirty="0"/>
              <a:t> title </a:t>
            </a:r>
            <a:r>
              <a:rPr lang="de-DE" sz="1200" i="1" dirty="0" err="1"/>
              <a:t>slide</a:t>
            </a:r>
            <a:r>
              <a:rPr lang="de-DE" sz="1200" i="1" dirty="0"/>
              <a:t>)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64451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76" y="180322"/>
            <a:ext cx="10515600" cy="1325563"/>
          </a:xfrm>
        </p:spPr>
        <p:txBody>
          <a:bodyPr/>
          <a:lstStyle/>
          <a:p>
            <a:r>
              <a:rPr lang="en-GB" dirty="0"/>
              <a:t>Changes for EAAC Ahead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6000" y="6129202"/>
            <a:ext cx="648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R. Assmann &amp; M. Ferrario – iFAST WP6 – Opening of EAAC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5C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1A58B-7BA1-7E42-8231-6D1CB1C760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5C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605AA4-A200-097D-1373-27842E83A5D3}"/>
              </a:ext>
            </a:extLst>
          </p:cNvPr>
          <p:cNvSpPr txBox="1"/>
          <p:nvPr/>
        </p:nvSpPr>
        <p:spPr>
          <a:xfrm>
            <a:off x="470152" y="1321219"/>
            <a:ext cx="108836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EAAC 2023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/>
              <a:t>last EAAC </a:t>
            </a:r>
            <a:r>
              <a:rPr lang="de-DE" sz="2400" b="1" dirty="0" err="1"/>
              <a:t>that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sponsored</a:t>
            </a:r>
            <a:r>
              <a:rPr lang="de-DE" sz="2400" b="1" dirty="0"/>
              <a:t> </a:t>
            </a:r>
            <a:r>
              <a:rPr lang="de-DE" sz="2400" b="1" dirty="0" err="1"/>
              <a:t>by</a:t>
            </a:r>
            <a:r>
              <a:rPr lang="de-DE" sz="2400" b="1" dirty="0"/>
              <a:t> </a:t>
            </a:r>
            <a:r>
              <a:rPr lang="de-DE" sz="2400" b="1" dirty="0" err="1"/>
              <a:t>EuroNNAc</a:t>
            </a:r>
            <a:r>
              <a:rPr lang="de-DE" sz="2400" b="1" dirty="0"/>
              <a:t>/</a:t>
            </a:r>
            <a:r>
              <a:rPr lang="de-DE" sz="2400" b="1" dirty="0" err="1"/>
              <a:t>iFAST</a:t>
            </a:r>
            <a:r>
              <a:rPr lang="de-DE" sz="2400" dirty="0"/>
              <a:t>, </a:t>
            </a:r>
            <a:r>
              <a:rPr lang="de-DE" sz="2400" dirty="0" err="1"/>
              <a:t>which</a:t>
            </a:r>
            <a:r>
              <a:rPr lang="de-DE" sz="2400" dirty="0"/>
              <a:t> will end </a:t>
            </a:r>
            <a:r>
              <a:rPr lang="de-DE" sz="2400" dirty="0" err="1"/>
              <a:t>its</a:t>
            </a:r>
            <a:r>
              <a:rPr lang="de-DE" sz="2400" dirty="0"/>
              <a:t> </a:t>
            </a:r>
            <a:r>
              <a:rPr lang="de-DE" sz="2400" dirty="0" err="1"/>
              <a:t>project</a:t>
            </a:r>
            <a:r>
              <a:rPr lang="de-DE" sz="2400" dirty="0"/>
              <a:t> </a:t>
            </a:r>
            <a:r>
              <a:rPr lang="de-DE" sz="2400" dirty="0" err="1"/>
              <a:t>lifespan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Spring 2025.</a:t>
            </a:r>
            <a:endParaRPr lang="de-DE" sz="2400" i="1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So </a:t>
            </a:r>
            <a:r>
              <a:rPr lang="de-DE" sz="2400" dirty="0" err="1"/>
              <a:t>far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financed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European Network for </a:t>
            </a:r>
            <a:r>
              <a:rPr lang="de-DE" sz="2400" dirty="0" err="1"/>
              <a:t>Novel</a:t>
            </a:r>
            <a:r>
              <a:rPr lang="de-DE" sz="2400" dirty="0"/>
              <a:t> </a:t>
            </a:r>
            <a:r>
              <a:rPr lang="de-DE" sz="2400" dirty="0" err="1"/>
              <a:t>Accelerators</a:t>
            </a:r>
            <a:r>
              <a:rPr lang="de-DE" sz="2400" dirty="0"/>
              <a:t> (</a:t>
            </a:r>
            <a:r>
              <a:rPr lang="de-DE" sz="2400" dirty="0" err="1"/>
              <a:t>EuroNNAc</a:t>
            </a:r>
            <a:r>
              <a:rPr lang="de-DE" sz="2400" dirty="0"/>
              <a:t>) </a:t>
            </a:r>
            <a:r>
              <a:rPr lang="de-DE" sz="2400" dirty="0" err="1"/>
              <a:t>through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CERN </a:t>
            </a:r>
            <a:r>
              <a:rPr lang="de-DE" sz="2400" dirty="0" err="1"/>
              <a:t>coordinated</a:t>
            </a:r>
            <a:r>
              <a:rPr lang="de-DE" sz="2400" dirty="0"/>
              <a:t> </a:t>
            </a:r>
            <a:r>
              <a:rPr lang="de-DE" sz="2400" dirty="0" err="1"/>
              <a:t>EuCARD</a:t>
            </a:r>
            <a:r>
              <a:rPr lang="de-DE" sz="2400" dirty="0"/>
              <a:t>, EuCARD2, ARIES, </a:t>
            </a:r>
            <a:r>
              <a:rPr lang="de-DE" sz="2400" dirty="0" err="1"/>
              <a:t>iFAST</a:t>
            </a:r>
            <a:r>
              <a:rPr lang="de-DE" sz="2400" dirty="0"/>
              <a:t> </a:t>
            </a:r>
            <a:r>
              <a:rPr lang="de-DE" sz="2400" dirty="0" err="1"/>
              <a:t>projects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EU </a:t>
            </a:r>
            <a:r>
              <a:rPr lang="de-DE" sz="2400" dirty="0" err="1"/>
              <a:t>funding</a:t>
            </a:r>
            <a:endParaRPr lang="de-DE" sz="2400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 err="1"/>
              <a:t>EuroNNAc</a:t>
            </a:r>
            <a:r>
              <a:rPr lang="de-DE" sz="2400" dirty="0"/>
              <a:t> </a:t>
            </a:r>
            <a:r>
              <a:rPr lang="de-DE" sz="2400" dirty="0" err="1"/>
              <a:t>future</a:t>
            </a:r>
            <a:r>
              <a:rPr lang="de-DE" sz="2400" dirty="0"/>
              <a:t> </a:t>
            </a:r>
            <a:r>
              <a:rPr lang="de-DE" sz="2400" dirty="0" err="1"/>
              <a:t>beyond</a:t>
            </a:r>
            <a:r>
              <a:rPr lang="de-DE" sz="2400" dirty="0"/>
              <a:t> 2025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defined</a:t>
            </a:r>
            <a:r>
              <a:rPr lang="de-DE" sz="2400" dirty="0"/>
              <a:t> (</a:t>
            </a:r>
            <a:r>
              <a:rPr lang="de-DE" sz="2400" dirty="0" err="1"/>
              <a:t>founded</a:t>
            </a:r>
            <a:r>
              <a:rPr lang="de-DE" sz="2400" dirty="0"/>
              <a:t> in 2011 at CERN </a:t>
            </a:r>
            <a:r>
              <a:rPr lang="de-DE" sz="2400" dirty="0" err="1"/>
              <a:t>by</a:t>
            </a:r>
            <a:r>
              <a:rPr lang="de-DE" sz="2400" dirty="0"/>
              <a:t> RA), </a:t>
            </a:r>
            <a:r>
              <a:rPr lang="de-DE" sz="2400" dirty="0" err="1"/>
              <a:t>including</a:t>
            </a:r>
            <a:r>
              <a:rPr lang="de-DE" sz="2400" dirty="0"/>
              <a:t> </a:t>
            </a:r>
            <a:r>
              <a:rPr lang="de-DE" sz="2400" b="1" dirty="0"/>
              <a:t>EU </a:t>
            </a:r>
            <a:r>
              <a:rPr lang="de-DE" sz="2400" b="1" dirty="0" err="1"/>
              <a:t>sponsoring</a:t>
            </a:r>
            <a:r>
              <a:rPr lang="de-DE" sz="2400" b="1" dirty="0"/>
              <a:t> for EAAC </a:t>
            </a:r>
            <a:r>
              <a:rPr lang="de-DE" sz="2400" b="1" dirty="0">
                <a:sym typeface="Wingdings" pitchFamily="2" charset="2"/>
              </a:rPr>
              <a:t> </a:t>
            </a: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EAAC 2025 </a:t>
            </a:r>
            <a:r>
              <a:rPr lang="de-DE" sz="2400" dirty="0">
                <a:sym typeface="Wingdings" pitchFamily="2" charset="2"/>
              </a:rPr>
              <a:t>!?</a:t>
            </a:r>
            <a:endParaRPr lang="de-DE" sz="2400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RA </a:t>
            </a:r>
            <a:r>
              <a:rPr lang="de-DE" sz="2400" dirty="0" err="1"/>
              <a:t>left</a:t>
            </a:r>
            <a:r>
              <a:rPr lang="de-DE" sz="2400" dirty="0"/>
              <a:t> DESY end of August 23, </a:t>
            </a:r>
            <a:r>
              <a:rPr lang="de-DE" sz="2400" dirty="0" err="1"/>
              <a:t>now</a:t>
            </a:r>
            <a:r>
              <a:rPr lang="de-DE" sz="2400" dirty="0"/>
              <a:t> in </a:t>
            </a:r>
            <a:r>
              <a:rPr lang="de-DE" sz="2400" dirty="0" err="1"/>
              <a:t>charge</a:t>
            </a:r>
            <a:r>
              <a:rPr lang="de-DE" sz="2400" dirty="0"/>
              <a:t> of GSI „</a:t>
            </a:r>
            <a:r>
              <a:rPr lang="de-DE" sz="2400" dirty="0" err="1"/>
              <a:t>Accelerator</a:t>
            </a:r>
            <a:r>
              <a:rPr lang="de-DE" sz="2400" dirty="0"/>
              <a:t> Operation and Development“ </a:t>
            </a:r>
            <a:r>
              <a:rPr lang="de-DE" sz="2400" dirty="0" err="1"/>
              <a:t>area</a:t>
            </a:r>
            <a:r>
              <a:rPr lang="de-DE" sz="2400" dirty="0"/>
              <a:t>. Focus </a:t>
            </a:r>
            <a:r>
              <a:rPr lang="de-DE" sz="2400" dirty="0" err="1"/>
              <a:t>work</a:t>
            </a:r>
            <a:r>
              <a:rPr lang="de-DE" sz="2400" dirty="0"/>
              <a:t> back on RF </a:t>
            </a:r>
            <a:r>
              <a:rPr lang="de-DE" sz="2400" dirty="0" err="1"/>
              <a:t>accelerator</a:t>
            </a:r>
            <a:r>
              <a:rPr lang="de-DE" sz="2400" dirty="0"/>
              <a:t> </a:t>
            </a:r>
            <a:r>
              <a:rPr lang="de-DE" sz="2400" dirty="0" err="1"/>
              <a:t>infrastructure</a:t>
            </a:r>
            <a:r>
              <a:rPr lang="de-DE" sz="2400" dirty="0"/>
              <a:t>, </a:t>
            </a:r>
            <a:r>
              <a:rPr lang="de-DE" sz="2400" dirty="0" err="1"/>
              <a:t>possibly</a:t>
            </a:r>
            <a:r>
              <a:rPr lang="de-DE" sz="2400" dirty="0"/>
              <a:t> </a:t>
            </a:r>
            <a:r>
              <a:rPr lang="de-DE" sz="2400" dirty="0" err="1"/>
              <a:t>staying</a:t>
            </a:r>
            <a:r>
              <a:rPr lang="de-DE" sz="2400" dirty="0"/>
              <a:t> </a:t>
            </a:r>
            <a:r>
              <a:rPr lang="de-DE" sz="2400" dirty="0" err="1"/>
              <a:t>connected</a:t>
            </a:r>
            <a:r>
              <a:rPr lang="de-DE" sz="2400" dirty="0"/>
              <a:t> </a:t>
            </a:r>
            <a:r>
              <a:rPr lang="de-DE" sz="2400" dirty="0" err="1"/>
              <a:t>through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				Frankfurt Goethe University </a:t>
            </a:r>
            <a:r>
              <a:rPr lang="de-DE" sz="2400" dirty="0" err="1"/>
              <a:t>research</a:t>
            </a:r>
            <a:r>
              <a:rPr lang="de-DE" sz="2400" dirty="0"/>
              <a:t> </a:t>
            </a:r>
            <a:r>
              <a:rPr lang="de-DE" sz="2400" dirty="0" err="1"/>
              <a:t>group</a:t>
            </a:r>
            <a:r>
              <a:rPr lang="de-DE" sz="2400" dirty="0"/>
              <a:t>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4791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76" y="80114"/>
            <a:ext cx="10515600" cy="1325563"/>
          </a:xfrm>
        </p:spPr>
        <p:txBody>
          <a:bodyPr/>
          <a:lstStyle/>
          <a:p>
            <a:r>
              <a:rPr lang="en-GB" dirty="0"/>
              <a:t>Outlook to AAC 2024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6000" y="6129202"/>
            <a:ext cx="648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R. Assmann &amp; M. Ferrario – iFAST WP6 – Opening of EAAC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5C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1A58B-7BA1-7E42-8231-6D1CB1C760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5CB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5C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9" name="Grafik 8" descr="Ein Bild, das Text, Screenshot, Website, Webseite enthält.&#10;&#10;Automatisch generierte Beschreibung">
            <a:extLst>
              <a:ext uri="{FF2B5EF4-FFF2-40B4-BE49-F238E27FC236}">
                <a16:creationId xmlns:a16="http://schemas.microsoft.com/office/drawing/2014/main" id="{A36BAC8F-8F77-41BD-D121-A51A77D08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76" y="1253834"/>
            <a:ext cx="7772400" cy="44549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7F90792-301A-D7C5-A80F-678B2471A864}"/>
              </a:ext>
            </a:extLst>
          </p:cNvPr>
          <p:cNvSpPr txBox="1"/>
          <p:nvPr/>
        </p:nvSpPr>
        <p:spPr>
          <a:xfrm>
            <a:off x="7053816" y="5524163"/>
            <a:ext cx="448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b="1" dirty="0"/>
              <a:t>https://</a:t>
            </a:r>
            <a:r>
              <a:rPr lang="de-DE" b="1" dirty="0" err="1"/>
              <a:t>indico.fnal.gov</a:t>
            </a:r>
            <a:r>
              <a:rPr lang="de-DE" b="1" dirty="0"/>
              <a:t>/</a:t>
            </a:r>
            <a:r>
              <a:rPr lang="de-DE" b="1" dirty="0" err="1"/>
              <a:t>event</a:t>
            </a:r>
            <a:r>
              <a:rPr lang="de-DE" b="1" dirty="0"/>
              <a:t>/59618/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461617B-96E4-4429-CC40-25D403DBDB8E}"/>
              </a:ext>
            </a:extLst>
          </p:cNvPr>
          <p:cNvSpPr txBox="1">
            <a:spLocks/>
          </p:cNvSpPr>
          <p:nvPr/>
        </p:nvSpPr>
        <p:spPr>
          <a:xfrm>
            <a:off x="8908279" y="102416"/>
            <a:ext cx="2928817" cy="2660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5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pPr fontAlgn="t">
              <a:lnSpc>
                <a:spcPct val="140000"/>
              </a:lnSpc>
            </a:pPr>
            <a:r>
              <a:rPr lang="de-DE" sz="4400" dirty="0" err="1"/>
              <a:t>Please</a:t>
            </a:r>
            <a:r>
              <a:rPr lang="de-DE" sz="4400" dirty="0"/>
              <a:t> save </a:t>
            </a:r>
            <a:r>
              <a:rPr lang="de-DE" sz="4400" dirty="0" err="1"/>
              <a:t>the</a:t>
            </a:r>
            <a:r>
              <a:rPr lang="de-DE" sz="4400" dirty="0"/>
              <a:t> date!</a:t>
            </a:r>
            <a:endParaRPr lang="de-D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357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E792CED5-0DD0-D054-05FE-0A5A8D77FF2F}"/>
              </a:ext>
            </a:extLst>
          </p:cNvPr>
          <p:cNvSpPr txBox="1">
            <a:spLocks/>
          </p:cNvSpPr>
          <p:nvPr/>
        </p:nvSpPr>
        <p:spPr>
          <a:xfrm>
            <a:off x="1524000" y="1728593"/>
            <a:ext cx="9144000" cy="12928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5"/>
                </a:solidFill>
                <a:latin typeface="Montserrat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de-DE" sz="5400" dirty="0">
                <a:solidFill>
                  <a:schemeClr val="bg1"/>
                </a:solidFill>
              </a:rPr>
              <a:t>EAAC 2023 </a:t>
            </a:r>
            <a:r>
              <a:rPr lang="de-DE" sz="5400" dirty="0">
                <a:solidFill>
                  <a:schemeClr val="bg1"/>
                </a:solidFill>
                <a:sym typeface="Wingdings" pitchFamily="2" charset="2"/>
              </a:rPr>
              <a:t> Back at Elba, fully in </a:t>
            </a:r>
            <a:r>
              <a:rPr lang="de-DE" sz="5400" dirty="0" err="1">
                <a:solidFill>
                  <a:schemeClr val="bg1"/>
                </a:solidFill>
                <a:sym typeface="Wingdings" pitchFamily="2" charset="2"/>
              </a:rPr>
              <a:t>person</a:t>
            </a:r>
            <a:r>
              <a:rPr lang="de-DE" sz="5400" dirty="0">
                <a:solidFill>
                  <a:schemeClr val="bg1"/>
                </a:solidFill>
                <a:sym typeface="Wingdings" pitchFamily="2" charset="2"/>
              </a:rPr>
              <a:t>!</a:t>
            </a:r>
          </a:p>
          <a:p>
            <a:endParaRPr lang="de-DE" sz="5400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de-DE" sz="5400" dirty="0" err="1">
                <a:solidFill>
                  <a:schemeClr val="bg1"/>
                </a:solidFill>
                <a:sym typeface="Wingdings" pitchFamily="2" charset="2"/>
              </a:rPr>
              <a:t>Remember</a:t>
            </a:r>
            <a:r>
              <a:rPr lang="de-DE" sz="5400" dirty="0">
                <a:solidFill>
                  <a:schemeClr val="bg1"/>
                </a:solidFill>
                <a:sym typeface="Wingdings" pitchFamily="2" charset="2"/>
              </a:rPr>
              <a:t> 2021… </a:t>
            </a:r>
            <a:endParaRPr lang="de-DE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3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C20497-4BDD-1F4F-8B03-9978E581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&amp; M. Ferrario – iFAST WP6 – Opening of EAAC 2023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016890-2596-2C44-A76F-A18786A6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CDD81A-BBBA-6448-91A7-3436020CF5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188640"/>
            <a:ext cx="7688417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67A94C3-F133-0E43-851C-0DC17CE7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548680"/>
            <a:ext cx="3634476" cy="4406349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40000"/>
              </a:lnSpc>
            </a:pPr>
            <a:r>
              <a:rPr lang="de-DE" sz="4400" dirty="0"/>
              <a:t>EAAC Workshop 2021</a:t>
            </a:r>
            <a:br>
              <a:rPr lang="de-DE" dirty="0"/>
            </a:br>
            <a:r>
              <a:rPr lang="de-DE" sz="2800" b="1" dirty="0">
                <a:latin typeface="+mn-lt"/>
              </a:rPr>
              <a:t>E</a:t>
            </a:r>
            <a:r>
              <a:rPr lang="de-DE" sz="2800" dirty="0">
                <a:latin typeface="+mn-lt"/>
              </a:rPr>
              <a:t>uropean </a:t>
            </a:r>
            <a:br>
              <a:rPr lang="de-DE" sz="2800" dirty="0">
                <a:latin typeface="+mn-lt"/>
              </a:rPr>
            </a:br>
            <a:r>
              <a:rPr lang="de-DE" sz="2800" b="1" dirty="0" err="1">
                <a:latin typeface="+mn-lt"/>
              </a:rPr>
              <a:t>A</a:t>
            </a:r>
            <a:r>
              <a:rPr lang="de-DE" sz="2800" dirty="0" err="1">
                <a:latin typeface="+mn-lt"/>
              </a:rPr>
              <a:t>dvanced</a:t>
            </a:r>
            <a:r>
              <a:rPr lang="de-DE" sz="2800" dirty="0">
                <a:latin typeface="+mn-lt"/>
              </a:rPr>
              <a:t> </a:t>
            </a:r>
            <a:r>
              <a:rPr lang="de-DE" sz="2800" b="1" dirty="0" err="1">
                <a:latin typeface="+mn-lt"/>
              </a:rPr>
              <a:t>A</a:t>
            </a:r>
            <a:r>
              <a:rPr lang="de-DE" sz="2800" dirty="0" err="1">
                <a:latin typeface="+mn-lt"/>
              </a:rPr>
              <a:t>ccelerator</a:t>
            </a:r>
            <a:r>
              <a:rPr lang="de-DE" sz="2800" dirty="0">
                <a:latin typeface="+mn-lt"/>
              </a:rPr>
              <a:t> </a:t>
            </a:r>
            <a:br>
              <a:rPr lang="de-DE" sz="2800" dirty="0">
                <a:latin typeface="+mn-lt"/>
              </a:rPr>
            </a:br>
            <a:r>
              <a:rPr lang="de-DE" sz="2800" b="1" dirty="0" err="1">
                <a:latin typeface="+mn-lt"/>
              </a:rPr>
              <a:t>C</a:t>
            </a:r>
            <a:r>
              <a:rPr lang="de-DE" sz="2800" dirty="0" err="1">
                <a:latin typeface="+mn-lt"/>
              </a:rPr>
              <a:t>oncepts</a:t>
            </a:r>
            <a:r>
              <a:rPr lang="de-DE" sz="2800" dirty="0">
                <a:latin typeface="+mn-lt"/>
              </a:rPr>
              <a:t> 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Workshop</a:t>
            </a:r>
            <a:br>
              <a:rPr lang="de-DE" sz="2800" dirty="0">
                <a:latin typeface="+mn-lt"/>
              </a:rPr>
            </a:br>
            <a:r>
              <a:rPr lang="de-DE" sz="2800" b="1" dirty="0">
                <a:latin typeface="+mn-lt"/>
              </a:rPr>
              <a:t>5th Edition</a:t>
            </a:r>
            <a:endParaRPr lang="de-DE" b="1" dirty="0">
              <a:latin typeface="+mn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A66AFC-A424-8148-9F56-477DF0A2DDA0}"/>
              </a:ext>
            </a:extLst>
          </p:cNvPr>
          <p:cNvSpPr txBox="1"/>
          <p:nvPr/>
        </p:nvSpPr>
        <p:spPr>
          <a:xfrm rot="20884539">
            <a:off x="1789826" y="1801874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645681571"/>
      </p:ext>
    </p:extLst>
  </p:cSld>
  <p:clrMapOvr>
    <a:masterClrMapping/>
  </p:clrMapOvr>
</p:sld>
</file>

<file path=ppt/theme/theme1.xml><?xml version="1.0" encoding="utf-8"?>
<a:theme xmlns:a="http://schemas.openxmlformats.org/drawingml/2006/main" name="I.FAST Custom Slides">
  <a:themeElements>
    <a:clrScheme name="I.FAST custom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00C8"/>
      </a:accent1>
      <a:accent2>
        <a:srgbClr val="08EDF9"/>
      </a:accent2>
      <a:accent3>
        <a:srgbClr val="A850D9"/>
      </a:accent3>
      <a:accent4>
        <a:srgbClr val="2776BF"/>
      </a:accent4>
      <a:accent5>
        <a:srgbClr val="0035CB"/>
      </a:accent5>
      <a:accent6>
        <a:srgbClr val="6011D6"/>
      </a:accent6>
      <a:hlink>
        <a:srgbClr val="08EDF9"/>
      </a:hlink>
      <a:folHlink>
        <a:srgbClr val="03777D"/>
      </a:folHlink>
    </a:clrScheme>
    <a:fontScheme name="I.FAST custom fonts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t_theme" id="{7AE54E39-E136-2946-BAAD-9EC2262D7CA6}" vid="{60EF505A-9AB9-5F42-9EF0-EE8A69267E7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Macintosh PowerPoint</Application>
  <PresentationFormat>Breitbild</PresentationFormat>
  <Paragraphs>89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Montserrat</vt:lpstr>
      <vt:lpstr>Montserrat ExtraBold</vt:lpstr>
      <vt:lpstr>Montserrat SemiBold</vt:lpstr>
      <vt:lpstr>Wingdings</vt:lpstr>
      <vt:lpstr>I.FAST Custom Slides</vt:lpstr>
      <vt:lpstr>PowerPoint-Präsentation</vt:lpstr>
      <vt:lpstr>PowerPoint-Präsentation</vt:lpstr>
      <vt:lpstr>Tasks of WP6 – Novel Particle Accelerators Concepts and Technologies</vt:lpstr>
      <vt:lpstr>Tasks of WP6 – Novel Particle Accelerators Concepts and Technologies</vt:lpstr>
      <vt:lpstr>EAAC is an iFAST/EuroNNAc Deliverable</vt:lpstr>
      <vt:lpstr>Changes for EAAC Ahead</vt:lpstr>
      <vt:lpstr>Outlook to AAC 2024</vt:lpstr>
      <vt:lpstr>PowerPoint-Präsentation</vt:lpstr>
      <vt:lpstr>EAAC Workshop 2021 European  Advanced Accelerator  Concepts  Workshop 5th Edition</vt:lpstr>
      <vt:lpstr>EAAC Workshop 2021 European  Advanced Accelerator  Concepts  Workshop 5th Edition</vt:lpstr>
      <vt:lpstr>EAAC Workshop 2021 European  Advanced Accelerator  Concepts  Workshop 5th Edition</vt:lpstr>
      <vt:lpstr>EAAC Workshop 2021 European  Advanced Accelerator  Concepts  Workshop 5th Edition</vt:lpstr>
      <vt:lpstr>PowerPoint-Präsentation</vt:lpstr>
      <vt:lpstr>EuroNNAc  International Advisory Committee IAC for EAAC23</vt:lpstr>
      <vt:lpstr>IAC EAAC23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EAAC 2021</dc:title>
  <dc:creator>Ralph W. Assmann</dc:creator>
  <cp:lastModifiedBy>Ralph W. Assmann</cp:lastModifiedBy>
  <cp:revision>45</cp:revision>
  <dcterms:created xsi:type="dcterms:W3CDTF">2021-09-19T22:32:34Z</dcterms:created>
  <dcterms:modified xsi:type="dcterms:W3CDTF">2023-09-16T18:03:48Z</dcterms:modified>
</cp:coreProperties>
</file>