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7" r:id="rId1"/>
  </p:sldMasterIdLst>
  <p:notesMasterIdLst>
    <p:notesMasterId r:id="rId37"/>
  </p:notesMasterIdLst>
  <p:sldIdLst>
    <p:sldId id="373" r:id="rId2"/>
    <p:sldId id="396" r:id="rId3"/>
    <p:sldId id="376" r:id="rId4"/>
    <p:sldId id="378" r:id="rId5"/>
    <p:sldId id="437" r:id="rId6"/>
    <p:sldId id="435" r:id="rId7"/>
    <p:sldId id="438" r:id="rId8"/>
    <p:sldId id="439" r:id="rId9"/>
    <p:sldId id="375" r:id="rId10"/>
    <p:sldId id="401" r:id="rId11"/>
    <p:sldId id="431" r:id="rId12"/>
    <p:sldId id="430" r:id="rId13"/>
    <p:sldId id="407" r:id="rId14"/>
    <p:sldId id="413" r:id="rId15"/>
    <p:sldId id="405" r:id="rId16"/>
    <p:sldId id="414" r:id="rId17"/>
    <p:sldId id="416" r:id="rId18"/>
    <p:sldId id="418" r:id="rId19"/>
    <p:sldId id="420" r:id="rId20"/>
    <p:sldId id="419" r:id="rId21"/>
    <p:sldId id="398" r:id="rId22"/>
    <p:sldId id="384" r:id="rId23"/>
    <p:sldId id="340" r:id="rId24"/>
    <p:sldId id="429" r:id="rId25"/>
    <p:sldId id="387" r:id="rId26"/>
    <p:sldId id="372" r:id="rId27"/>
    <p:sldId id="393" r:id="rId28"/>
    <p:sldId id="392" r:id="rId29"/>
    <p:sldId id="411" r:id="rId30"/>
    <p:sldId id="426" r:id="rId31"/>
    <p:sldId id="421" r:id="rId32"/>
    <p:sldId id="427" r:id="rId33"/>
    <p:sldId id="434" r:id="rId34"/>
    <p:sldId id="389" r:id="rId35"/>
    <p:sldId id="432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592"/>
    <a:srgbClr val="00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5"/>
    <p:restoredTop sz="94719"/>
  </p:normalViewPr>
  <p:slideViewPr>
    <p:cSldViewPr snapToGrid="0" snapToObjects="1">
      <p:cViewPr>
        <p:scale>
          <a:sx n="82" d="100"/>
          <a:sy n="82" d="100"/>
        </p:scale>
        <p:origin x="184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2A96A-A740-894D-8003-06EBD73D44BC}" type="datetimeFigureOut">
              <a:rPr lang="en-US" smtClean="0"/>
              <a:t>9/21/23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13CCE-7B69-3E44-81AB-237DFD74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8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13CCE-7B69-3E44-81AB-237DFD746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5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D2D500A-5506-7730-42DE-05C89672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42B0-FED5-7A49-B2D4-55C2BC2AC3A6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0E15E6-EDBA-A152-60AA-28B5BDC4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157B86-E103-ABEC-049B-2F5C546A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B37C51-D624-2B80-7674-8A39C70D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664C-3E7E-5040-BA4A-024F5A52E54A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47CB2-29C9-FFA7-9235-DB2A514A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57D81-1708-11D4-FA01-940DFA9D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5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2DAD2-CAE1-49E7-1635-DD536C6D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54DEE-9225-3C4E-9554-9FC7B06EF250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5921C-884E-63A6-A88F-9E5331F3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496D0-6756-19AE-CC6D-16521608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6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DD1E3C-9730-78DB-08B7-0050575A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F384439-C10B-5D68-2CD1-B4AAFF81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FB62E8-3C61-C888-7CE5-6B00418D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716D51-1E58-A00F-B9B1-3A6A288E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748-7E8C-754B-8A24-5B96AE1B3AD6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6150C4-DA62-14C3-7CD8-07437289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CB7089-675A-4AAD-4A6B-F4472398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3626FE-DB28-D3ED-B578-C99D11C0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3856-47B0-1442-A17E-812079A230CA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74307D-479A-3E61-C421-4E405498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B3F485-D66D-E763-A151-76217D9B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1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44577F0-7847-CFFE-03FA-BEF375D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0708-BC4F-664C-B754-AEC6A5191C59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CD124A8-8F13-9894-4E49-6B30EF1B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AA9BF3-0451-4E9F-CF6B-A3E92FE2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1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5865B-E2E2-E243-79E3-D04E48DC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40C74-2192-E446-8F98-E2638AB5D7D1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BC6F5-FDDA-3EFA-C817-E6AC9036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ABD2A-CA7F-6DAA-AC8B-0480CCD8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6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2B04F-1A7C-0988-E293-C1B91D22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5B6B-A8D1-AD49-AB60-44ED453CFC55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63494D-6C4F-12F8-1264-C196E2B5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4C43B-4E17-07B1-CC55-E75D1451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1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3CECE3-576A-AA11-CF81-30A97B7D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F5AC-3B52-8A4D-AE48-E16AD60E574D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D99153-6004-3687-C8F1-8009BAC7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342378-7804-DE11-6E97-94B839F0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8635C0-EE37-1A43-847B-F022305F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2027" y="6356348"/>
            <a:ext cx="10028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D8F6FDE-B2C5-FD40-86D7-11A9A9482BD7}" type="datetime4">
              <a:rPr lang="en-GB" smtClean="0"/>
              <a:t>21 September 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D13B28-611A-4045-8C16-D037F620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8496" y="6361059"/>
            <a:ext cx="176857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Michael Backhouse | EAAC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7A345F-8545-7A45-B0EE-25BBFCA5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048" y="6356350"/>
            <a:ext cx="8867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251502-4B5E-FE40-B808-BB19449DB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2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C0A330A-75B4-8042-B8E0-6BE3BC18A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69349"/>
            <a:ext cx="10104120" cy="81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556D79-305F-414C-8B7D-9CDFD70DE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15064"/>
            <a:ext cx="10515600" cy="482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  <a:endParaRPr lang="en-US" alt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FE9E38D-A8C3-C4AC-16AF-321995B28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B9ED-AD79-EE43-94E9-88E0990412E6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1C7BAE4-2FBD-4DFE-4508-6CFA885E2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Michael Backhouse | EAAC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7E083A5-EE3F-D960-2CE1-187D1D31B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131F-B331-454F-865A-F8592AA0798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3E8F28-6924-6ADB-088E-616ED132D13A}"/>
              </a:ext>
            </a:extLst>
          </p:cNvPr>
          <p:cNvCxnSpPr>
            <a:cxnSpLocks/>
          </p:cNvCxnSpPr>
          <p:nvPr userDrawn="1"/>
        </p:nvCxnSpPr>
        <p:spPr>
          <a:xfrm>
            <a:off x="-4738" y="982965"/>
            <a:ext cx="12192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2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21EC-BBB8-B1B3-A3EF-3997978BF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32" y="1041400"/>
            <a:ext cx="10775868" cy="2387600"/>
          </a:xfrm>
        </p:spPr>
        <p:txBody>
          <a:bodyPr/>
          <a:lstStyle/>
          <a:p>
            <a:pPr algn="l"/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TAGING IN LWFA – </a:t>
            </a:r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HALLENGES AND </a:t>
            </a:r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ROSPECTS </a:t>
            </a:r>
            <a:endParaRPr lang="en-US" sz="8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FD01B-00E0-71D0-8FDD-7E3CA9819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32" y="3578287"/>
            <a:ext cx="9144000" cy="816732"/>
          </a:xfrm>
        </p:spPr>
        <p:txBody>
          <a:bodyPr/>
          <a:lstStyle/>
          <a:p>
            <a:pPr algn="l"/>
            <a:r>
              <a:rPr lang="en-US" b="1" dirty="0"/>
              <a:t>Michael Backhouse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D7C419-B422-8BCE-3DD8-476477CB6142}"/>
              </a:ext>
            </a:extLst>
          </p:cNvPr>
          <p:cNvCxnSpPr>
            <a:cxnSpLocks/>
          </p:cNvCxnSpPr>
          <p:nvPr/>
        </p:nvCxnSpPr>
        <p:spPr>
          <a:xfrm>
            <a:off x="689850" y="3429000"/>
            <a:ext cx="1029278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>
            <a:extLst>
              <a:ext uri="{FF2B5EF4-FFF2-40B4-BE49-F238E27FC236}">
                <a16:creationId xmlns:a16="http://schemas.microsoft.com/office/drawing/2014/main" id="{0156A853-4468-B116-9F1E-44ED3658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1"/>
          <a:stretch>
            <a:fillRect/>
          </a:stretch>
        </p:blipFill>
        <p:spPr bwMode="auto">
          <a:xfrm>
            <a:off x="689850" y="5188803"/>
            <a:ext cx="177482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34F6CF2-233A-A58F-3EE1-751FF0BE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2" y="5904828"/>
            <a:ext cx="19986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E0D5967-2813-F66F-E005-7059D7A7C5C4}"/>
              </a:ext>
            </a:extLst>
          </p:cNvPr>
          <p:cNvSpPr txBox="1">
            <a:spLocks/>
          </p:cNvSpPr>
          <p:nvPr/>
        </p:nvSpPr>
        <p:spPr bwMode="auto">
          <a:xfrm>
            <a:off x="2794659" y="5188803"/>
            <a:ext cx="8187973" cy="8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Jonathan Wood and Zulfikar </a:t>
            </a:r>
            <a:r>
              <a:rPr lang="en-US" sz="1800" dirty="0" err="1">
                <a:solidFill>
                  <a:schemeClr val="tx1"/>
                </a:solidFill>
              </a:rPr>
              <a:t>Najmudin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F5457-FEA5-59F2-99B9-A2BCF9FB380A}"/>
              </a:ext>
            </a:extLst>
          </p:cNvPr>
          <p:cNvSpPr txBox="1"/>
          <p:nvPr/>
        </p:nvSpPr>
        <p:spPr>
          <a:xfrm>
            <a:off x="4670450" y="522781"/>
            <a:ext cx="285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EAAC 2023 | 21 September</a:t>
            </a:r>
          </a:p>
        </p:txBody>
      </p:sp>
    </p:spTree>
    <p:extLst>
      <p:ext uri="{BB962C8B-B14F-4D97-AF65-F5344CB8AC3E}">
        <p14:creationId xmlns:p14="http://schemas.microsoft.com/office/powerpoint/2010/main" val="137145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9328-99D9-A65F-EB59-E9C47A35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171" y="3041701"/>
            <a:ext cx="6555658" cy="7745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</a:t>
            </a:r>
            <a:r>
              <a:rPr lang="en-US" sz="3600" dirty="0">
                <a:solidFill>
                  <a:schemeClr val="tx2"/>
                </a:solidFill>
              </a:rPr>
              <a:t>HALLENGES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8A434-81D8-2A9C-B551-2DFB139C9A5F}"/>
              </a:ext>
            </a:extLst>
          </p:cNvPr>
          <p:cNvSpPr txBox="1"/>
          <p:nvPr/>
        </p:nvSpPr>
        <p:spPr>
          <a:xfrm flipH="1">
            <a:off x="1261601" y="291048"/>
            <a:ext cx="55539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dirty="0">
                <a:solidFill>
                  <a:schemeClr val="tx1">
                    <a:alpha val="9933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A11628E-067D-731B-0D1D-5A6D59EB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A2E8-66D1-BE45-93DC-285F3A771B0D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6165DD-F3FE-3691-1647-1AA45412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3130F1-B8BD-4493-80D0-65C1A158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6D10-7DF4-A7EE-BF64-41B53A72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term and longer term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39512-35B5-989C-B7A5-985CBB6F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F55E2-D496-4575-0A8C-DD3458F7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59B92-26BA-3159-AA41-62F7957C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985B2D-AB14-D019-6C00-12C7D944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1" y="2607312"/>
            <a:ext cx="3977640" cy="197992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Effective driver coupling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High capture efficiency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Achieving a large energy boost</a:t>
            </a:r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4634CF-3CF4-F024-2BE6-7A1E6F5C134C}"/>
              </a:ext>
            </a:extLst>
          </p:cNvPr>
          <p:cNvSpPr txBox="1">
            <a:spLocks/>
          </p:cNvSpPr>
          <p:nvPr/>
        </p:nvSpPr>
        <p:spPr bwMode="auto">
          <a:xfrm>
            <a:off x="6766560" y="2607312"/>
            <a:ext cx="3688080" cy="1995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000" dirty="0"/>
              <a:t>kHz repetition rate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Emittance preservation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Low average energy spread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CA366-9F68-7159-8658-F8A839D4B634}"/>
              </a:ext>
            </a:extLst>
          </p:cNvPr>
          <p:cNvSpPr txBox="1"/>
          <p:nvPr/>
        </p:nvSpPr>
        <p:spPr>
          <a:xfrm>
            <a:off x="1447801" y="1681515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Shorter term </a:t>
            </a:r>
          </a:p>
          <a:p>
            <a:pPr algn="ctr"/>
            <a:r>
              <a:rPr lang="en-GB" sz="2000" dirty="0"/>
              <a:t>(next 3 years?)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A6235E-A12B-941F-8488-772A78C59944}"/>
              </a:ext>
            </a:extLst>
          </p:cNvPr>
          <p:cNvSpPr txBox="1"/>
          <p:nvPr/>
        </p:nvSpPr>
        <p:spPr>
          <a:xfrm>
            <a:off x="6766560" y="1681515"/>
            <a:ext cx="368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Longer term </a:t>
            </a:r>
          </a:p>
          <a:p>
            <a:pPr algn="ctr"/>
            <a:r>
              <a:rPr lang="en-GB" sz="2000" dirty="0"/>
              <a:t>(3-15 years?)</a:t>
            </a:r>
          </a:p>
        </p:txBody>
      </p:sp>
    </p:spTree>
    <p:extLst>
      <p:ext uri="{BB962C8B-B14F-4D97-AF65-F5344CB8AC3E}">
        <p14:creationId xmlns:p14="http://schemas.microsoft.com/office/powerpoint/2010/main" val="293856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6D10-7DF4-A7EE-BF64-41B53A72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term and longer term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39512-35B5-989C-B7A5-985CBB6F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F55E2-D496-4575-0A8C-DD3458F7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59B92-26BA-3159-AA41-62F7957C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985B2D-AB14-D019-6C00-12C7D9447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1" y="2607312"/>
            <a:ext cx="3977640" cy="1979928"/>
          </a:xfr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Effective driver coupling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High capture efficiency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Achieving a large energy boost</a:t>
            </a:r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4634CF-3CF4-F024-2BE6-7A1E6F5C134C}"/>
              </a:ext>
            </a:extLst>
          </p:cNvPr>
          <p:cNvSpPr txBox="1">
            <a:spLocks/>
          </p:cNvSpPr>
          <p:nvPr/>
        </p:nvSpPr>
        <p:spPr bwMode="auto">
          <a:xfrm>
            <a:off x="6766560" y="2607312"/>
            <a:ext cx="3688080" cy="1995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000" dirty="0"/>
              <a:t>kHz repetition rate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Emittance preservation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Low average energy spread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F8418D-869F-5AE4-60B6-82DCA60E782A}"/>
              </a:ext>
            </a:extLst>
          </p:cNvPr>
          <p:cNvSpPr txBox="1">
            <a:spLocks/>
          </p:cNvSpPr>
          <p:nvPr/>
        </p:nvSpPr>
        <p:spPr bwMode="auto">
          <a:xfrm>
            <a:off x="1249680" y="3307081"/>
            <a:ext cx="4373882" cy="2209800"/>
          </a:xfrm>
          <a:prstGeom prst="rect">
            <a:avLst/>
          </a:prstGeom>
          <a:solidFill>
            <a:schemeClr val="tx2">
              <a:alpha val="5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Alignment on the scale of the plasma wavelength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D7729D-EDF9-EECD-6A74-058754F4DBF0}"/>
              </a:ext>
            </a:extLst>
          </p:cNvPr>
          <p:cNvSpPr txBox="1">
            <a:spLocks/>
          </p:cNvSpPr>
          <p:nvPr/>
        </p:nvSpPr>
        <p:spPr bwMode="auto">
          <a:xfrm>
            <a:off x="6568439" y="3307081"/>
            <a:ext cx="4373881" cy="2209800"/>
          </a:xfrm>
          <a:prstGeom prst="rect">
            <a:avLst/>
          </a:prstGeom>
          <a:solidFill>
            <a:schemeClr val="tx2">
              <a:alpha val="5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Alignment on the scale of the electron bunch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BE9C4A-688B-EE78-D42C-0D5CDF3FFA34}"/>
              </a:ext>
            </a:extLst>
          </p:cNvPr>
          <p:cNvSpPr txBox="1">
            <a:spLocks/>
          </p:cNvSpPr>
          <p:nvPr/>
        </p:nvSpPr>
        <p:spPr bwMode="auto">
          <a:xfrm>
            <a:off x="6568439" y="1844041"/>
            <a:ext cx="4373881" cy="1280160"/>
          </a:xfrm>
          <a:prstGeom prst="rect">
            <a:avLst/>
          </a:prstGeom>
          <a:solidFill>
            <a:schemeClr val="tx2">
              <a:alpha val="5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Laser technology advances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E07FC0-6032-0CBB-B9CE-9243054AE766}"/>
              </a:ext>
            </a:extLst>
          </p:cNvPr>
          <p:cNvSpPr txBox="1">
            <a:spLocks/>
          </p:cNvSpPr>
          <p:nvPr/>
        </p:nvSpPr>
        <p:spPr bwMode="auto">
          <a:xfrm>
            <a:off x="1249681" y="1844042"/>
            <a:ext cx="4373881" cy="1280160"/>
          </a:xfrm>
          <a:prstGeom prst="rect">
            <a:avLst/>
          </a:prstGeom>
          <a:solidFill>
            <a:schemeClr val="tx2">
              <a:alpha val="5000"/>
            </a:schemeClr>
          </a:solidFill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Laser coupling experiments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5F165-122F-1BE4-4619-E7FD4305B54A}"/>
              </a:ext>
            </a:extLst>
          </p:cNvPr>
          <p:cNvSpPr txBox="1"/>
          <p:nvPr/>
        </p:nvSpPr>
        <p:spPr>
          <a:xfrm>
            <a:off x="1447801" y="1071915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Shorter term </a:t>
            </a:r>
          </a:p>
          <a:p>
            <a:pPr algn="ctr"/>
            <a:r>
              <a:rPr lang="en-GB" sz="2000" dirty="0"/>
              <a:t>(next 3 years?)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73B0A9-E482-E425-8E7B-E38C73615D6F}"/>
              </a:ext>
            </a:extLst>
          </p:cNvPr>
          <p:cNvSpPr txBox="1"/>
          <p:nvPr/>
        </p:nvSpPr>
        <p:spPr>
          <a:xfrm>
            <a:off x="6766560" y="1071915"/>
            <a:ext cx="368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Longer term </a:t>
            </a:r>
          </a:p>
          <a:p>
            <a:pPr algn="ctr"/>
            <a:r>
              <a:rPr lang="en-GB" sz="2000" dirty="0"/>
              <a:t>(3-15 years?)</a:t>
            </a:r>
          </a:p>
        </p:txBody>
      </p:sp>
    </p:spTree>
    <p:extLst>
      <p:ext uri="{BB962C8B-B14F-4D97-AF65-F5344CB8AC3E}">
        <p14:creationId xmlns:p14="http://schemas.microsoft.com/office/powerpoint/2010/main" val="119903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C1B0-61CC-A36A-5B3A-A7CD872B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luminosity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093B9-ADD1-4FC1-30A3-A6117CD7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5D317-2B24-B4AF-8D7F-C66DC651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69190-5B92-180B-5D63-623DCD5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13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188A28-DBB2-A5C6-ACCE-FCA031D42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04821"/>
            <a:ext cx="11022496" cy="434339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LHC luminosity = 10</a:t>
            </a:r>
            <a:r>
              <a:rPr lang="en-US" sz="2000" baseline="30000" dirty="0"/>
              <a:t>34 </a:t>
            </a:r>
            <a:r>
              <a:rPr lang="en-US" sz="2000" dirty="0"/>
              <a:t>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, achieved with MHz frequencies (colliding bunch trains).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Linear colliders are restricted to kHz, so need more charge (</a:t>
            </a:r>
            <a:r>
              <a:rPr lang="en-US" sz="2000" dirty="0" err="1"/>
              <a:t>nC</a:t>
            </a:r>
            <a:r>
              <a:rPr lang="en-US" sz="2000" dirty="0"/>
              <a:t>) and lower emittance (100nm) to compensate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Emittance generally only increases, so </a:t>
            </a:r>
            <a:r>
              <a:rPr lang="en-US" sz="2000" b="1" dirty="0"/>
              <a:t>emittance preservation is a priority</a:t>
            </a:r>
            <a:endParaRPr lang="en-US" sz="1600" b="1" dirty="0"/>
          </a:p>
        </p:txBody>
      </p:sp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D50BE1C-2C0F-3249-9E20-02A899DDA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/>
          <a:stretch/>
        </p:blipFill>
        <p:spPr>
          <a:xfrm>
            <a:off x="4038600" y="1600045"/>
            <a:ext cx="3705578" cy="12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3CD0-6783-3C24-E6A0-57CE55C5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growth from </a:t>
            </a:r>
            <a:r>
              <a:rPr lang="en-US" dirty="0" err="1"/>
              <a:t>betatron</a:t>
            </a:r>
            <a:r>
              <a:rPr lang="en-US" dirty="0"/>
              <a:t> motion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4E6E67-C1F0-A4D1-6B98-38EAE02F3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 transverse position of a particle in a focusing channel evolves as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Unless aligned, the whole beam will oscillate and an energy-dependent rate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 beam envelope evolves according to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Unless “matched”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−0.5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the beam </a:t>
                </a:r>
                <a:r>
                  <a:rPr lang="en-US" sz="2000"/>
                  <a:t>envelope will oscillate with an </a:t>
                </a:r>
                <a:r>
                  <a:rPr lang="en-US" sz="2000" dirty="0"/>
                  <a:t>energy-dependent rate</a:t>
                </a:r>
              </a:p>
              <a:p>
                <a:pPr marL="0" indent="0" algn="ctr">
                  <a:buNone/>
                </a:pPr>
                <a:r>
                  <a:rPr lang="en-US" sz="2000" b="1" dirty="0"/>
                  <a:t>In the presence of energy spread, emittance grows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4E6E67-C1F0-A4D1-6B98-38EAE02F3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942E2-28FD-D946-BA83-7425657B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0A36-966A-37A1-A5B2-BEF66BDC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9FA5-1A0D-0BF4-4646-A3B11975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14</a:t>
            </a:fld>
            <a:endParaRPr lang="en-US" dirty="0"/>
          </a:p>
        </p:txBody>
      </p:sp>
      <p:pic>
        <p:nvPicPr>
          <p:cNvPr id="13" name="Picture 12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3C68306D-1169-429C-E96F-7A1C8FB7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880" y="1638901"/>
            <a:ext cx="4453520" cy="1014469"/>
          </a:xfrm>
          <a:prstGeom prst="rect">
            <a:avLst/>
          </a:prstGeom>
        </p:spPr>
      </p:pic>
      <p:pic>
        <p:nvPicPr>
          <p:cNvPr id="17" name="Picture 16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263C75E-AC79-BF84-F1CE-DEE3B230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16" y="3991677"/>
            <a:ext cx="5750447" cy="9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3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C1B0-61CC-A36A-5B3A-A7CD872B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growth from </a:t>
            </a:r>
            <a:r>
              <a:rPr lang="en-US" dirty="0" err="1"/>
              <a:t>betatron</a:t>
            </a:r>
            <a:r>
              <a:rPr lang="en-US" dirty="0"/>
              <a:t>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093B9-ADD1-4FC1-30A3-A6117CD7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5D317-2B24-B4AF-8D7F-C66DC651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69190-5B92-180B-5D63-623DCD5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8D8B18-684B-5F32-DD88-83C66A52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29" y="1128606"/>
            <a:ext cx="6318262" cy="25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39D14-1B81-3EAA-BF5D-7EDF5230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29" y="3689370"/>
            <a:ext cx="6318262" cy="2520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5D0E5C-1EBB-EE63-0EBA-97EA248A9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694" y="1315064"/>
            <a:ext cx="3992105" cy="482025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21DF4-9C33-BEC2-24FD-DE20405B4B4C}"/>
              </a:ext>
            </a:extLst>
          </p:cNvPr>
          <p:cNvSpPr txBox="1"/>
          <p:nvPr/>
        </p:nvSpPr>
        <p:spPr>
          <a:xfrm>
            <a:off x="7547675" y="1611824"/>
            <a:ext cx="39520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Emittance can grow due to misalignment and betafunction mismatch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Matching the beam means we need to have almost perfect: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Beam position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Beam pointing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Beta function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+mn-lt"/>
              </a:rPr>
              <a:t>Beta function derivative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endParaRPr lang="en-GB" sz="2000" dirty="0">
              <a:solidFill>
                <a:schemeClr val="tx2"/>
              </a:solidFill>
              <a:latin typeface="+mn-lt"/>
            </a:endParaRPr>
          </a:p>
          <a:p>
            <a:endParaRPr lang="en-GB" sz="2000" dirty="0">
              <a:solidFill>
                <a:schemeClr val="tx2"/>
              </a:solidFill>
              <a:latin typeface="+mn-lt"/>
            </a:endParaRPr>
          </a:p>
          <a:p>
            <a:endParaRPr lang="en-GB" sz="2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52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968C-8E61-451B-D46E-2914A817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optics – but at what cost?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0FC8F4-4A05-B0AF-0D94-E30177E786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Beam optics can be used in between stages to refocus the beam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However, advantage of high gradient acceleration is undermined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Beam optic lengths will also scale unfavorably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rad>
                  </m:oMath>
                </a14:m>
                <a:r>
                  <a:rPr lang="en-US" sz="1600" dirty="0"/>
                  <a:t> - </a:t>
                </a:r>
                <a:r>
                  <a:rPr lang="en-US" dirty="0"/>
                  <a:t>this problem worsens with stage number</a:t>
                </a:r>
                <a:endParaRPr lang="en-US" sz="1600" dirty="0"/>
              </a:p>
              <a:p>
                <a:pPr lvl="1">
                  <a:buFont typeface="Wingdings" pitchFamily="2" charset="2"/>
                  <a:buChar char="Ø"/>
                </a:pPr>
                <a:endParaRPr lang="en-US" sz="1600" dirty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2000" b="1" dirty="0"/>
                  <a:t>Do we want to trade gradient for emittance?  </a:t>
                </a:r>
                <a:endParaRPr lang="en-US" sz="20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If not, we need compact coupling methods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0FC8F4-4A05-B0AF-0D94-E30177E786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BCE49-A48E-B01B-E372-F5AD2085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72FF6-6E73-5584-9F1E-DCFD182E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2B57-EE98-383B-3761-AE8E21EE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E9AFEFDD-323C-9DCE-7A8F-947DCC84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3" y="3936521"/>
            <a:ext cx="7568528" cy="2419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82DA55-BDA8-95DF-AB87-F5734BFB03C9}"/>
              </a:ext>
            </a:extLst>
          </p:cNvPr>
          <p:cNvSpPr txBox="1"/>
          <p:nvPr/>
        </p:nvSpPr>
        <p:spPr>
          <a:xfrm>
            <a:off x="8153400" y="4232571"/>
            <a:ext cx="320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C.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Lindstrøm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“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Staging of plasma-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wakefield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accelerators” 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Phys. Rev. Accel. Beams 24, 014801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318311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A6E2-070E-B9AF-9D7B-318D8FBC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Synchronisation</a:t>
            </a:r>
            <a:r>
              <a:rPr lang="en-US" dirty="0"/>
              <a:t>: Large energy gain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9012A-7D97-E610-A0D7-899C0AC8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45BFD-374B-7086-0320-5E0BE56C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9D32-2D3C-89D9-E421-DBCA4649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DFABB-01FB-F019-4E01-D190ADD4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712" y="1232774"/>
            <a:ext cx="4279126" cy="30702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133EE6-8199-51EA-18B4-5DB22CFB539B}"/>
              </a:ext>
            </a:extLst>
          </p:cNvPr>
          <p:cNvSpPr txBox="1"/>
          <p:nvPr/>
        </p:nvSpPr>
        <p:spPr>
          <a:xfrm>
            <a:off x="7912875" y="4628409"/>
            <a:ext cx="411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Y. Cao, R. J.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Shalloo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M. J. V Streeter, and Z.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Najmudin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Staging of Laser Wakefield Acceleration in the Nonlinear Self-Guided Regime, in preparation(2023).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31BEBB-873E-405A-946C-578D9510F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76" b="51012"/>
          <a:stretch/>
        </p:blipFill>
        <p:spPr>
          <a:xfrm>
            <a:off x="838200" y="1105407"/>
            <a:ext cx="5113149" cy="2133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C76FA-546E-A0E7-50A2-D6EC41E77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67" r="-2314" b="4756"/>
          <a:stretch/>
        </p:blipFill>
        <p:spPr>
          <a:xfrm>
            <a:off x="6303938" y="1105407"/>
            <a:ext cx="1704812" cy="414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1D17D9-D26F-F0ED-BEF7-2D1017F76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655590" cy="337408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Simulations have been run injecting 5 micro-bunches into a second accelerator stage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Energy gain is extremely sensitive to injection phase, particularly at the back of the bubble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Laser pulse evolution must also be considered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595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6AE3-E81E-2DD7-103B-E105CDFA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Synchronisation</a:t>
            </a:r>
            <a:r>
              <a:rPr lang="en-US" dirty="0"/>
              <a:t>: Energy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A3013-D67C-2A0E-62D0-55BFEE8CA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State-of-the-art synchronization is on the order of </a:t>
            </a:r>
            <a:r>
              <a:rPr lang="en-US" sz="2000" b="1" dirty="0"/>
              <a:t>10fs 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Averaging over multiple shots, energy stability equates to energy spread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Maintaining 1% level energy spread after 100 stages requires</a:t>
            </a:r>
            <a:r>
              <a:rPr lang="en-US" b="1" dirty="0"/>
              <a:t> ~ 0.1fs jitter!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Is multiple orders of magnitude improvement possible?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Can the system be made more inherently stable?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47E40-1557-DA64-2869-E3BF641B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349C9-507E-8B81-F2DA-42DDE0F3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D77C2-D01A-5764-7825-240D5FF0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816A56-0C1D-71C5-A43F-8EFA8283E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27" y="3485342"/>
            <a:ext cx="4649633" cy="2871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C9EF5D-DAF7-FD53-8E3D-0325F041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55" y="3485342"/>
            <a:ext cx="4649632" cy="28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9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E083-C14A-F776-542E-158174B9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coupling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EA97-19D4-2D62-7E72-CE80BEA8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6254136" cy="482025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depleted laser pulse needs to be decoupled from the optical axis.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If done at high intensities, the electron bunch can undergo inverse Compton scattering when interacting with the reflected pulse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This results in an increase in the energy spread of the electron beam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intensity of the laser during this interaction needs to be considered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B971A-9970-9EE4-7943-291A9ED8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CC80A-BBC7-E7ED-5702-DF69164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5184D-8F12-72FF-7A2F-55249D20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diagram of a line with a red dot&#10;&#10;Description automatically generated">
            <a:extLst>
              <a:ext uri="{FF2B5EF4-FFF2-40B4-BE49-F238E27FC236}">
                <a16:creationId xmlns:a16="http://schemas.microsoft.com/office/drawing/2014/main" id="{8E0FAD7E-5374-D2E2-FDB2-9FF771F6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336" y="1072669"/>
            <a:ext cx="4127500" cy="1587500"/>
          </a:xfrm>
          <a:prstGeom prst="rect">
            <a:avLst/>
          </a:prstGeom>
        </p:spPr>
      </p:pic>
      <p:pic>
        <p:nvPicPr>
          <p:cNvPr id="8" name="Picture 7" descr="A diagram of a model&#10;&#10;Description automatically generated">
            <a:extLst>
              <a:ext uri="{FF2B5EF4-FFF2-40B4-BE49-F238E27FC236}">
                <a16:creationId xmlns:a16="http://schemas.microsoft.com/office/drawing/2014/main" id="{1951C2F6-610F-173F-85CC-9FA28B1C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335" y="2686417"/>
            <a:ext cx="4178300" cy="298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CE990A-EA0D-A93F-AFC5-576670C73799}"/>
              </a:ext>
            </a:extLst>
          </p:cNvPr>
          <p:cNvSpPr txBox="1"/>
          <p:nvPr/>
        </p:nvSpPr>
        <p:spPr>
          <a:xfrm>
            <a:off x="6292312" y="5627491"/>
            <a:ext cx="5899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M. J. V. Streeter and 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Z. </a:t>
            </a:r>
            <a:r>
              <a:rPr lang="en-GB" sz="160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Najmudin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“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Compton recoil effects in staging of laser </a:t>
            </a:r>
            <a:r>
              <a:rPr lang="en-GB" sz="160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wakefield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accelerators“ Phys. Rev. Accel. Beams 23, 071602 (2020)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178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9328-99D9-A65F-EB59-E9C47A35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171" y="3041701"/>
            <a:ext cx="6555658" cy="7745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</a:t>
            </a:r>
            <a:r>
              <a:rPr lang="en-US" sz="3600" dirty="0">
                <a:solidFill>
                  <a:schemeClr val="tx2"/>
                </a:solidFill>
              </a:rPr>
              <a:t>OTIVATION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8A434-81D8-2A9C-B551-2DFB139C9A5F}"/>
              </a:ext>
            </a:extLst>
          </p:cNvPr>
          <p:cNvSpPr txBox="1"/>
          <p:nvPr/>
        </p:nvSpPr>
        <p:spPr>
          <a:xfrm flipH="1">
            <a:off x="1261601" y="291048"/>
            <a:ext cx="55539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dirty="0">
                <a:solidFill>
                  <a:schemeClr val="tx1">
                    <a:alpha val="9933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A11628E-067D-731B-0D1D-5A6D59EB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A2E8-66D1-BE45-93DC-285F3A771B0D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6165DD-F3FE-3691-1647-1AA45412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3130F1-B8BD-4493-80D0-65C1A158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05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1645-CBB0-4F06-5445-2A4CBE3E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coupling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B62F0-F816-D188-C223-D6643CAD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DFF2-8D6B-0737-7F7F-FEC944B2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D62AA-B24A-DE75-8DBD-98232E4E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B26F56E-F543-8D65-5AE7-75ABB87E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699" y="2411833"/>
            <a:ext cx="5851101" cy="34337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051C22-CFBD-1804-E076-D792BF2E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10791819" cy="157396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Magnetic fields generated in the plasma mirror by the current filamentation instability can reach &gt;1000 tesla, with sub-micron wavelengths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These fields can scatter electrons, increasing the beam emittance.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4" name="Picture 13" descr="A graph of a graph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37368369-0937-0897-9F0F-523E4225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12" y="2747622"/>
            <a:ext cx="4267200" cy="3086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11ED7D-5320-B24A-4DD4-53883C01FDCB}"/>
              </a:ext>
            </a:extLst>
          </p:cNvPr>
          <p:cNvSpPr txBox="1"/>
          <p:nvPr/>
        </p:nvSpPr>
        <p:spPr>
          <a:xfrm>
            <a:off x="1881586" y="5769471"/>
            <a:ext cx="9748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G. Raj et al. “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Proxima Nova"/>
              </a:rPr>
              <a:t>Probing ultrafast magnetic-field generation by current filamentation instability in femtosecond relativistic laser-matter interactions”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Phys. Rev. Research 2, 023123 (2020)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6529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9328-99D9-A65F-EB59-E9C47A35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348" y="3041701"/>
            <a:ext cx="6887303" cy="77459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XPERIMENTAL PROGRESS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8A434-81D8-2A9C-B551-2DFB139C9A5F}"/>
              </a:ext>
            </a:extLst>
          </p:cNvPr>
          <p:cNvSpPr txBox="1"/>
          <p:nvPr/>
        </p:nvSpPr>
        <p:spPr>
          <a:xfrm flipH="1">
            <a:off x="1261601" y="291048"/>
            <a:ext cx="55539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dirty="0">
                <a:solidFill>
                  <a:schemeClr val="tx1">
                    <a:alpha val="9933"/>
                  </a:schemeClr>
                </a:solidFill>
                <a:latin typeface="+mn-lt"/>
              </a:rPr>
              <a:t>3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A11628E-067D-731B-0D1D-5A6D59EB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A2E8-66D1-BE45-93DC-285F3A771B0D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6165DD-F3FE-3691-1647-1AA45412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3130F1-B8BD-4493-80D0-65C1A158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00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E719-33B3-7654-DEC2-3A883A5A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Proof-of-principle experiment (2016)</a:t>
            </a:r>
          </a:p>
        </p:txBody>
      </p:sp>
      <p:pic>
        <p:nvPicPr>
          <p:cNvPr id="8" name="Picture 7" descr="A diagram of a laser beam&#10;&#10;Description automatically generated">
            <a:extLst>
              <a:ext uri="{FF2B5EF4-FFF2-40B4-BE49-F238E27FC236}">
                <a16:creationId xmlns:a16="http://schemas.microsoft.com/office/drawing/2014/main" id="{48188153-4128-1097-8384-39526C7F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40" y="2844531"/>
            <a:ext cx="7008147" cy="2893775"/>
          </a:xfrm>
          <a:prstGeom prst="rect">
            <a:avLst/>
          </a:prstGeom>
        </p:spPr>
      </p:pic>
      <p:pic>
        <p:nvPicPr>
          <p:cNvPr id="13" name="Picture 12" descr="A graph of a charge&#10;&#10;Description automatically generated with medium confidence">
            <a:extLst>
              <a:ext uri="{FF2B5EF4-FFF2-40B4-BE49-F238E27FC236}">
                <a16:creationId xmlns:a16="http://schemas.microsoft.com/office/drawing/2014/main" id="{94A89E4D-3144-562A-79BC-47E43EA97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3" r="3456"/>
          <a:stretch/>
        </p:blipFill>
        <p:spPr>
          <a:xfrm>
            <a:off x="8153400" y="2844531"/>
            <a:ext cx="2961018" cy="337985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51C678-DCA4-E0C9-1D01-57AD00A4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8DE6-275A-734D-8DD9-E3C8312B6DE3}" type="datetime4">
              <a:rPr lang="en-GB" smtClean="0"/>
              <a:t>21 September 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19F2F7-816C-8345-6105-07C8993B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81EDA4-D35B-F6E6-85B0-5961D959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971C-951E-DD2B-85B9-F93EE5A6D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10791819" cy="157396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In 2016, staging of two independent laser </a:t>
            </a:r>
            <a:r>
              <a:rPr lang="en-US" sz="2000" dirty="0" err="1"/>
              <a:t>wakefield</a:t>
            </a:r>
            <a:r>
              <a:rPr lang="en-US" sz="2000" dirty="0"/>
              <a:t> accelerators was achieved.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Energy gains of up to 100MeV were achieved with 3% of the electrons accelerated in the first stage being captured in the second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B248-8F4C-61BE-D976-9EF1E1BB2540}"/>
              </a:ext>
            </a:extLst>
          </p:cNvPr>
          <p:cNvSpPr txBox="1"/>
          <p:nvPr/>
        </p:nvSpPr>
        <p:spPr>
          <a:xfrm>
            <a:off x="1106907" y="5767983"/>
            <a:ext cx="6715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S. Steinke et al. “Multistage coupling of independent laser-plasma accelerators” Nature volume 530, pages 190–193 (2016)</a:t>
            </a:r>
          </a:p>
        </p:txBody>
      </p:sp>
    </p:spTree>
    <p:extLst>
      <p:ext uri="{BB962C8B-B14F-4D97-AF65-F5344CB8AC3E}">
        <p14:creationId xmlns:p14="http://schemas.microsoft.com/office/powerpoint/2010/main" val="7408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C014A5-966B-B5F4-4396-FAA382BF9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75" r="42217" b="18914"/>
          <a:stretch/>
        </p:blipFill>
        <p:spPr>
          <a:xfrm>
            <a:off x="3532071" y="1303205"/>
            <a:ext cx="5499885" cy="2126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CABAC0-D72B-EE45-B0B2-56AEBD12B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85" y="-27329"/>
            <a:ext cx="3315219" cy="599136"/>
          </a:xfrm>
          <a:prstGeom prst="rect">
            <a:avLst/>
          </a:prstGeom>
        </p:spPr>
      </p:pic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5800552-3E0B-6349-4198-21E757F9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8D69-B766-7B44-A952-E2C7F9801A7A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EBCBDEB-1E18-1F31-DE07-FB8EC173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70F640B-F5B3-EEE0-B01D-85832C69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CB6F7-66CB-3F22-D461-D4984AB9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50"/>
            <a:ext cx="10515600" cy="804914"/>
          </a:xfrm>
        </p:spPr>
        <p:txBody>
          <a:bodyPr/>
          <a:lstStyle/>
          <a:p>
            <a:r>
              <a:rPr lang="en-US" dirty="0"/>
              <a:t>Plasma mirror reflectivity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7C31F-6F0D-5C4D-364B-49A97F7C6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56"/>
          <a:stretch/>
        </p:blipFill>
        <p:spPr>
          <a:xfrm>
            <a:off x="1734014" y="3690569"/>
            <a:ext cx="8723971" cy="2226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9CFA20-274F-A3BF-3FD4-C65E5E81A1DA}"/>
              </a:ext>
            </a:extLst>
          </p:cNvPr>
          <p:cNvSpPr txBox="1"/>
          <p:nvPr/>
        </p:nvSpPr>
        <p:spPr>
          <a:xfrm>
            <a:off x="2732386" y="3322707"/>
            <a:ext cx="1387885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Beam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4AD49-870F-BC8F-FC22-C47BECFEB433}"/>
              </a:ext>
            </a:extLst>
          </p:cNvPr>
          <p:cNvSpPr txBox="1"/>
          <p:nvPr/>
        </p:nvSpPr>
        <p:spPr>
          <a:xfrm>
            <a:off x="654909" y="4352933"/>
            <a:ext cx="138788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Focal spot images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8BE892-B206-BB51-4E34-32199B85CEE4}"/>
              </a:ext>
            </a:extLst>
          </p:cNvPr>
          <p:cNvSpPr/>
          <p:nvPr/>
        </p:nvSpPr>
        <p:spPr>
          <a:xfrm>
            <a:off x="2137580" y="3798345"/>
            <a:ext cx="8423910" cy="2155548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60BC19-50AD-7CB7-CF15-894E72E5F113}"/>
              </a:ext>
            </a:extLst>
          </p:cNvPr>
          <p:cNvSpPr txBox="1"/>
          <p:nvPr/>
        </p:nvSpPr>
        <p:spPr>
          <a:xfrm>
            <a:off x="8952426" y="3322707"/>
            <a:ext cx="1387885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Beam 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D5E513-C5AE-F4BB-BA6A-F2517BDBE65C}"/>
              </a:ext>
            </a:extLst>
          </p:cNvPr>
          <p:cNvSpPr txBox="1"/>
          <p:nvPr/>
        </p:nvSpPr>
        <p:spPr>
          <a:xfrm>
            <a:off x="890168" y="1636628"/>
            <a:ext cx="2494823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Cell 1</a:t>
            </a: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Injection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Initial acceleration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Beam extraction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9A12D3-CF4D-535C-2A66-7221179757EA}"/>
              </a:ext>
            </a:extLst>
          </p:cNvPr>
          <p:cNvSpPr txBox="1"/>
          <p:nvPr/>
        </p:nvSpPr>
        <p:spPr>
          <a:xfrm>
            <a:off x="3842384" y="3139067"/>
            <a:ext cx="2360930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Extraction tape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CC9BDE-F396-8FC6-B191-B865861D0740}"/>
              </a:ext>
            </a:extLst>
          </p:cNvPr>
          <p:cNvSpPr txBox="1"/>
          <p:nvPr/>
        </p:nvSpPr>
        <p:spPr>
          <a:xfrm>
            <a:off x="6818106" y="3136713"/>
            <a:ext cx="2360930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Injection tape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79B595-AE3D-94DE-19B5-72112452ADEF}"/>
              </a:ext>
            </a:extLst>
          </p:cNvPr>
          <p:cNvSpPr txBox="1"/>
          <p:nvPr/>
        </p:nvSpPr>
        <p:spPr>
          <a:xfrm>
            <a:off x="9189294" y="1620459"/>
            <a:ext cx="2743200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Cell 2</a:t>
            </a:r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Compact laser coupling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Charge capture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</a:rPr>
              <a:t>Energy boost</a:t>
            </a:r>
          </a:p>
        </p:txBody>
      </p:sp>
    </p:spTree>
    <p:extLst>
      <p:ext uri="{BB962C8B-B14F-4D97-AF65-F5344CB8AC3E}">
        <p14:creationId xmlns:p14="http://schemas.microsoft.com/office/powerpoint/2010/main" val="849459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72714-39BB-3D48-8307-018C1CEC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DD564-684A-50DD-0AEF-6FCE916E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74148-2AB8-0710-2799-E4569632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08D3C-5707-9456-1EDF-89CD15F8E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328"/>
          <a:stretch/>
        </p:blipFill>
        <p:spPr>
          <a:xfrm>
            <a:off x="948748" y="3712531"/>
            <a:ext cx="2316599" cy="2458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87BF1F-23CB-6C6C-E4EF-190902AA75ED}"/>
              </a:ext>
            </a:extLst>
          </p:cNvPr>
          <p:cNvSpPr txBox="1"/>
          <p:nvPr/>
        </p:nvSpPr>
        <p:spPr>
          <a:xfrm>
            <a:off x="3446430" y="3871727"/>
            <a:ext cx="136077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Total reflectivity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12543-C92D-C3FE-4CA6-F20055538090}"/>
              </a:ext>
            </a:extLst>
          </p:cNvPr>
          <p:cNvSpPr txBox="1"/>
          <p:nvPr/>
        </p:nvSpPr>
        <p:spPr>
          <a:xfrm>
            <a:off x="3405405" y="4960150"/>
            <a:ext cx="1535689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% energy within FWHM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1DB95-B90E-1249-7665-F81146CC9184}"/>
              </a:ext>
            </a:extLst>
          </p:cNvPr>
          <p:cNvSpPr txBox="1"/>
          <p:nvPr/>
        </p:nvSpPr>
        <p:spPr>
          <a:xfrm>
            <a:off x="7022796" y="1417043"/>
            <a:ext cx="172115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Reflectivity within FWHM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33FE6-3E74-A7A6-561D-008D521C9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01" t="2350" r="35071" b="-2350"/>
          <a:stretch/>
        </p:blipFill>
        <p:spPr>
          <a:xfrm>
            <a:off x="4378761" y="1295927"/>
            <a:ext cx="2316598" cy="24923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A43BD-FDB2-9A18-18FF-121D891CF81A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42855" y="4225670"/>
            <a:ext cx="1203575" cy="10983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BCAB91-9801-9BE8-E0BD-52130B47BD5B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410043" y="5467982"/>
            <a:ext cx="995362" cy="140243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D7DAF50-84BF-54DD-6B51-610C95B4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608" y="3921428"/>
            <a:ext cx="5929311" cy="329730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Total reflectivity varied between 40% and 70% as the laser energy changed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70% reflectivity for energy within FWHM</a:t>
            </a:r>
            <a:endParaRPr lang="en-US" sz="16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5700BD-079F-59D3-FBDD-486114269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84"/>
          <a:stretch/>
        </p:blipFill>
        <p:spPr>
          <a:xfrm>
            <a:off x="866556" y="1197520"/>
            <a:ext cx="3165718" cy="24035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1233FE6-3E74-A7A6-561D-008D521C9A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47" t="2350" r="-48" b="-2350"/>
          <a:stretch/>
        </p:blipFill>
        <p:spPr>
          <a:xfrm>
            <a:off x="9149834" y="1243624"/>
            <a:ext cx="2551836" cy="24923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EC40FC-49F1-69A2-D12B-3360122B09AA}"/>
              </a:ext>
            </a:extLst>
          </p:cNvPr>
          <p:cNvSpPr txBox="1"/>
          <p:nvPr/>
        </p:nvSpPr>
        <p:spPr>
          <a:xfrm>
            <a:off x="7032735" y="2511152"/>
            <a:ext cx="172115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Intensity in cell 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AE46AC-CEDD-0E1E-D9D6-49BEFCF258B5}"/>
              </a:ext>
            </a:extLst>
          </p:cNvPr>
          <p:cNvCxnSpPr>
            <a:cxnSpLocks/>
          </p:cNvCxnSpPr>
          <p:nvPr/>
        </p:nvCxnSpPr>
        <p:spPr>
          <a:xfrm flipH="1">
            <a:off x="6486749" y="1770986"/>
            <a:ext cx="536047" cy="53913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03BA23-900B-73D7-E3D7-0B1D9AF99D0D}"/>
              </a:ext>
            </a:extLst>
          </p:cNvPr>
          <p:cNvCxnSpPr>
            <a:cxnSpLocks/>
          </p:cNvCxnSpPr>
          <p:nvPr/>
        </p:nvCxnSpPr>
        <p:spPr>
          <a:xfrm flipH="1">
            <a:off x="8753889" y="2542098"/>
            <a:ext cx="1525228" cy="34270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9160BC8-C5C0-A99B-6D3A-922445A89CF1}"/>
              </a:ext>
            </a:extLst>
          </p:cNvPr>
          <p:cNvSpPr txBox="1"/>
          <p:nvPr/>
        </p:nvSpPr>
        <p:spPr>
          <a:xfrm>
            <a:off x="5117007" y="5467981"/>
            <a:ext cx="5929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J.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Gruse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N. C. Lopes, R. J.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Shalloo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and A.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Alejo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Reflection from Plasma Mirrors at High Intensity for Driving Laser Wakefield Accelerators, in preparation (2023)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ED5484A-98EA-C82A-2866-1765AE48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50"/>
            <a:ext cx="10515600" cy="804914"/>
          </a:xfrm>
        </p:spPr>
        <p:txBody>
          <a:bodyPr/>
          <a:lstStyle/>
          <a:p>
            <a:r>
              <a:rPr lang="en-US" dirty="0"/>
              <a:t>Plasma mirror reflectivity</a:t>
            </a:r>
          </a:p>
        </p:txBody>
      </p:sp>
    </p:spTree>
    <p:extLst>
      <p:ext uri="{BB962C8B-B14F-4D97-AF65-F5344CB8AC3E}">
        <p14:creationId xmlns:p14="http://schemas.microsoft.com/office/powerpoint/2010/main" val="321733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81B2-A065-80FE-3173-07512EE2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of the reflected pulse</a:t>
            </a:r>
          </a:p>
        </p:txBody>
      </p:sp>
      <p:pic>
        <p:nvPicPr>
          <p:cNvPr id="8" name="Content Placeholder 7" descr="A graph with blue and purple lines&#10;&#10;Description automatically generated">
            <a:extLst>
              <a:ext uri="{FF2B5EF4-FFF2-40B4-BE49-F238E27FC236}">
                <a16:creationId xmlns:a16="http://schemas.microsoft.com/office/drawing/2014/main" id="{D92EB4C7-A6D9-D4CB-17DE-63DEADB47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345" y="2490947"/>
            <a:ext cx="4690372" cy="3078056"/>
          </a:xfrm>
        </p:spPr>
      </p:pic>
      <p:pic>
        <p:nvPicPr>
          <p:cNvPr id="10" name="Picture 9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1749FB0F-E632-2E6A-02F1-D090A61EB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322" y="2381132"/>
            <a:ext cx="5282520" cy="318787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283437D-41A5-E82A-3F08-1C8DFA5AC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91E4-7D8A-0342-84A4-9DB190BE4CD3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4915B10-369D-DF25-3842-8CB54EBD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0FCC31F-F08A-80CF-477E-522C8ACA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721FF-8F7F-01B0-CAE8-B09DA671B85C}"/>
              </a:ext>
            </a:extLst>
          </p:cNvPr>
          <p:cNvSpPr txBox="1">
            <a:spLocks/>
          </p:cNvSpPr>
          <p:nvPr/>
        </p:nvSpPr>
        <p:spPr bwMode="auto">
          <a:xfrm>
            <a:off x="838200" y="1315064"/>
            <a:ext cx="10841182" cy="184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Demonstrated self-guiding of the reflected laser pulse over a range of relevant plasma densities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guided pulse retained quality was similar to that of the input beam.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6FE88-26C5-69BA-59F8-A9C89DF37D80}"/>
              </a:ext>
            </a:extLst>
          </p:cNvPr>
          <p:cNvSpPr txBox="1"/>
          <p:nvPr/>
        </p:nvSpPr>
        <p:spPr>
          <a:xfrm>
            <a:off x="838200" y="5639511"/>
            <a:ext cx="10230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J.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Gruse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, N. C. Lopes, R. J.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Shalloo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, and A. </a:t>
            </a:r>
            <a:r>
              <a:rPr lang="en-GB" dirty="0" err="1">
                <a:solidFill>
                  <a:schemeClr val="bg2">
                    <a:lumMod val="10000"/>
                  </a:schemeClr>
                </a:solidFill>
              </a:rPr>
              <a:t>Alejo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, Reflection from Plasma Mirrors at High Intensity for Driving Laser Wakefield Accelerators, in preparation (2023)</a:t>
            </a:r>
          </a:p>
        </p:txBody>
      </p:sp>
    </p:spTree>
    <p:extLst>
      <p:ext uri="{BB962C8B-B14F-4D97-AF65-F5344CB8AC3E}">
        <p14:creationId xmlns:p14="http://schemas.microsoft.com/office/powerpoint/2010/main" val="3549513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FCC8A9-5061-5ECC-9D6E-C7E69B35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l Bayan Plain" pitchFamily="2" charset="-78"/>
              </a:rPr>
              <a:t>Beam divergence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FBC7D-16CF-5F06-7BCD-7583D233DEA8}"/>
              </a:ext>
            </a:extLst>
          </p:cNvPr>
          <p:cNvSpPr/>
          <p:nvPr/>
        </p:nvSpPr>
        <p:spPr>
          <a:xfrm>
            <a:off x="3229352" y="5094360"/>
            <a:ext cx="158542" cy="724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D196DA-5388-66BD-3125-719571EB24F5}"/>
              </a:ext>
            </a:extLst>
          </p:cNvPr>
          <p:cNvGrpSpPr/>
          <p:nvPr/>
        </p:nvGrpSpPr>
        <p:grpSpPr>
          <a:xfrm>
            <a:off x="819553" y="1089920"/>
            <a:ext cx="6754506" cy="3026083"/>
            <a:chOff x="-569465" y="1077025"/>
            <a:chExt cx="12567790" cy="56304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AA4991-8D60-288B-7B3B-EF160AAB2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" b="74920"/>
            <a:stretch/>
          </p:blipFill>
          <p:spPr>
            <a:xfrm>
              <a:off x="5222875" y="1077025"/>
              <a:ext cx="6775450" cy="20345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E7175E-03D8-8392-6949-0E7923390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8625" b="46204"/>
            <a:stretch/>
          </p:blipFill>
          <p:spPr>
            <a:xfrm>
              <a:off x="5222873" y="5143599"/>
              <a:ext cx="6775449" cy="123348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72F01B-7B61-0367-56C5-4367BB6A8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05"/>
            <a:stretch/>
          </p:blipFill>
          <p:spPr>
            <a:xfrm>
              <a:off x="-534769" y="1480677"/>
              <a:ext cx="5508149" cy="1817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822D16-4D25-1B87-3AA6-B80DFA41E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810" b="35751"/>
            <a:stretch/>
          </p:blipFill>
          <p:spPr>
            <a:xfrm>
              <a:off x="-534769" y="3084165"/>
              <a:ext cx="5508149" cy="18418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A3CC48-C870-657E-4A74-ED0166A85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859" b="340"/>
            <a:stretch/>
          </p:blipFill>
          <p:spPr>
            <a:xfrm>
              <a:off x="-569465" y="4735537"/>
              <a:ext cx="5508149" cy="19719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B14EE9-DCF9-C378-42D1-5CCE26AB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264" b="59441"/>
            <a:stretch/>
          </p:blipFill>
          <p:spPr>
            <a:xfrm>
              <a:off x="5222872" y="3588601"/>
              <a:ext cx="6775450" cy="1243593"/>
            </a:xfrm>
            <a:prstGeom prst="rect">
              <a:avLst/>
            </a:prstGeom>
          </p:spPr>
        </p:pic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08D1D596-4496-55B1-318F-1DE8A356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453-26DF-D04B-BFA6-2C23C1D31417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C3826B55-D5EF-1015-4663-83CC930B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2B439D3-A8F3-F96C-AD62-5BBDB9FD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4C784-21E9-B955-EC52-49034A69B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96"/>
          <a:stretch/>
        </p:blipFill>
        <p:spPr>
          <a:xfrm>
            <a:off x="7708145" y="2873769"/>
            <a:ext cx="4005055" cy="22205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94D5E-5435-738D-DE2D-14DD97F679CC}"/>
              </a:ext>
            </a:extLst>
          </p:cNvPr>
          <p:cNvGrpSpPr/>
          <p:nvPr/>
        </p:nvGrpSpPr>
        <p:grpSpPr>
          <a:xfrm>
            <a:off x="7902136" y="1133806"/>
            <a:ext cx="4160127" cy="1739963"/>
            <a:chOff x="4133082" y="4019518"/>
            <a:chExt cx="3641437" cy="15230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39CE3A-0CF8-398F-D6BF-289ABED27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3213"/>
            <a:stretch/>
          </p:blipFill>
          <p:spPr>
            <a:xfrm>
              <a:off x="4133082" y="4019518"/>
              <a:ext cx="3641437" cy="10716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F8BB94-AB19-99CA-3C84-4E98F20BD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525"/>
            <a:stretch/>
          </p:blipFill>
          <p:spPr>
            <a:xfrm>
              <a:off x="4133082" y="5091737"/>
              <a:ext cx="3641437" cy="450803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43E462-F870-3C0D-4875-2403AA51D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78" y="4231899"/>
            <a:ext cx="6878179" cy="171651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70% reduction in divergence </a:t>
            </a:r>
            <a:r>
              <a:rPr lang="en-US" sz="2000" dirty="0"/>
              <a:t>when shooting through a hole vs the tape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Shot-to-shot divergence stability improved from 12% to 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586C6-6ED2-8077-C693-BEBA3971C03E}"/>
              </a:ext>
            </a:extLst>
          </p:cNvPr>
          <p:cNvSpPr txBox="1"/>
          <p:nvPr/>
        </p:nvSpPr>
        <p:spPr>
          <a:xfrm>
            <a:off x="489137" y="5863253"/>
            <a:ext cx="11224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M. Backhouse, R. J.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Shalloo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N. C. Lopes,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C. Wood, M. J. V. Streeter,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K.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Poder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Alatabi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N. Bourgeois, E.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Gerstmayr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-N.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Gruse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D. R. Symes,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P..Rajeev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V.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Rozario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P. D. Mangles, G.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Sarri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and Z..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Najmudin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in preparation (2023)</a:t>
            </a:r>
          </a:p>
        </p:txBody>
      </p:sp>
    </p:spTree>
    <p:extLst>
      <p:ext uri="{BB962C8B-B14F-4D97-AF65-F5344CB8AC3E}">
        <p14:creationId xmlns:p14="http://schemas.microsoft.com/office/powerpoint/2010/main" val="113908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73706-AB80-9DF5-76C5-F5D447FBD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65"/>
          <a:stretch/>
        </p:blipFill>
        <p:spPr>
          <a:xfrm>
            <a:off x="4197927" y="1085790"/>
            <a:ext cx="3798391" cy="223851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D9FA4F6-9692-43C8-46D2-662364DA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7432-74C1-8C4D-A9F9-538211731182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F0FBA10-6AB7-6F4C-3BEF-033001BC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43374F-DC60-908F-BDD5-0BA88C287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7EC9-C7A6-DE2B-DCA2-FCBF19BD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50"/>
            <a:ext cx="10515600" cy="804914"/>
          </a:xfrm>
        </p:spPr>
        <p:txBody>
          <a:bodyPr/>
          <a:lstStyle/>
          <a:p>
            <a:r>
              <a:rPr lang="en-US" dirty="0">
                <a:cs typeface="Al Bayan Plain" pitchFamily="2" charset="-78"/>
              </a:rPr>
              <a:t>Density ramp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DE7866-428D-6D0C-1215-4D03034382C3}"/>
              </a:ext>
            </a:extLst>
          </p:cNvPr>
          <p:cNvSpPr txBox="1">
            <a:spLocks/>
          </p:cNvSpPr>
          <p:nvPr/>
        </p:nvSpPr>
        <p:spPr bwMode="auto">
          <a:xfrm>
            <a:off x="838200" y="1417632"/>
            <a:ext cx="3359727" cy="433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ramp reduces the focusing forces of the wake gradually, reducing ultimate beam divergence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Magnitude of reduction predicted by simulations matches experimental measurements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Emittance growth suppressed in the ramp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7B200-91DE-ADD5-D420-FEC73EDD0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0" t="42311" r="20620"/>
          <a:stretch/>
        </p:blipFill>
        <p:spPr>
          <a:xfrm>
            <a:off x="4197927" y="3600502"/>
            <a:ext cx="4484214" cy="167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378D0-7984-7997-233D-B17D792A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82" t="18158" r="100" b="24153"/>
          <a:stretch/>
        </p:blipFill>
        <p:spPr>
          <a:xfrm>
            <a:off x="8796441" y="3600502"/>
            <a:ext cx="1382485" cy="1672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3C175-EF88-0F31-0CDF-4F0E9E37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84" b="31706"/>
          <a:stretch/>
        </p:blipFill>
        <p:spPr>
          <a:xfrm>
            <a:off x="8214012" y="1523424"/>
            <a:ext cx="3786565" cy="1672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0EF8D-6C7F-A3E0-7431-BE9DE21157E8}"/>
              </a:ext>
            </a:extLst>
          </p:cNvPr>
          <p:cNvSpPr txBox="1"/>
          <p:nvPr/>
        </p:nvSpPr>
        <p:spPr>
          <a:xfrm>
            <a:off x="489137" y="5863253"/>
            <a:ext cx="11224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M. Backhouse, R. J.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Shalloo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N. C. Lopes,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C. Wood, M. J. V. Streeter,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K.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Poder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Alatabi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N. Bourgeois, E.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Gerstmayr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-N.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Gruse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D. R. Symes,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P..Rajeev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V.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Rozario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P. D. Mangles, G.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Sarri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6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and Z..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Najmudin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in preparation (2023)</a:t>
            </a:r>
          </a:p>
        </p:txBody>
      </p:sp>
    </p:spTree>
    <p:extLst>
      <p:ext uri="{BB962C8B-B14F-4D97-AF65-F5344CB8AC3E}">
        <p14:creationId xmlns:p14="http://schemas.microsoft.com/office/powerpoint/2010/main" val="959043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6E98A7-9529-B67C-7BB9-20D9A9476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94"/>
          <a:stretch/>
        </p:blipFill>
        <p:spPr>
          <a:xfrm>
            <a:off x="6767408" y="1235712"/>
            <a:ext cx="5270500" cy="5086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171E2-9B95-B084-491B-54EB48057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0" r="26962"/>
          <a:stretch/>
        </p:blipFill>
        <p:spPr>
          <a:xfrm>
            <a:off x="1257844" y="3245506"/>
            <a:ext cx="4173432" cy="267104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76297DF-4FE1-04B1-A602-82C63F8C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1D82-1620-9B4B-8B10-277B9FFFFFDF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4E38E3C-3F0E-556A-333E-419DD5AC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C4097D-E7D1-6664-C617-D992617B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44ED5-3A95-41B9-05D2-8D827D31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50"/>
            <a:ext cx="10515600" cy="804914"/>
          </a:xfrm>
        </p:spPr>
        <p:txBody>
          <a:bodyPr/>
          <a:lstStyle/>
          <a:p>
            <a:r>
              <a:rPr lang="en-US" dirty="0">
                <a:cs typeface="Al Bayan Plain" pitchFamily="2" charset="-78"/>
              </a:rPr>
              <a:t>Angled plasma mirror effect on beam divergence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993E7-6216-6974-02F8-DE69B2445766}"/>
              </a:ext>
            </a:extLst>
          </p:cNvPr>
          <p:cNvSpPr txBox="1">
            <a:spLocks/>
          </p:cNvSpPr>
          <p:nvPr/>
        </p:nvSpPr>
        <p:spPr bwMode="auto">
          <a:xfrm>
            <a:off x="838200" y="1092511"/>
            <a:ext cx="5146964" cy="222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Magnetic field generated in the tape scatter the beam, but the effect is smaller than the ramp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Effect is weak due to laser depletion and the angle of the field structure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08AFC-6E05-AA29-8561-10911C06FC5F}"/>
              </a:ext>
            </a:extLst>
          </p:cNvPr>
          <p:cNvSpPr txBox="1"/>
          <p:nvPr/>
        </p:nvSpPr>
        <p:spPr>
          <a:xfrm>
            <a:off x="6096000" y="1572751"/>
            <a:ext cx="94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  <a:latin typeface="+mn-lt"/>
              </a:rPr>
              <a:t>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63870-4E48-DB43-183C-7AADBFACBBD5}"/>
              </a:ext>
            </a:extLst>
          </p:cNvPr>
          <p:cNvSpPr txBox="1"/>
          <p:nvPr/>
        </p:nvSpPr>
        <p:spPr>
          <a:xfrm>
            <a:off x="9494109" y="1041783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45° incidence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00CDED-3520-9463-0C11-5AA77C94A912}"/>
              </a:ext>
            </a:extLst>
          </p:cNvPr>
          <p:cNvSpPr txBox="1"/>
          <p:nvPr/>
        </p:nvSpPr>
        <p:spPr>
          <a:xfrm>
            <a:off x="7534908" y="1040230"/>
            <a:ext cx="176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0° incidence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63F66D-A324-5310-F2B1-88C38E951EF3}"/>
                  </a:ext>
                </a:extLst>
              </p:cNvPr>
              <p:cNvSpPr txBox="1"/>
              <p:nvPr/>
            </p:nvSpPr>
            <p:spPr>
              <a:xfrm>
                <a:off x="6173969" y="2524155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63F66D-A324-5310-F2B1-88C38E951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69" y="2524155"/>
                <a:ext cx="94781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7703EF-644C-443E-7EF0-ECFA530B2FAF}"/>
                  </a:ext>
                </a:extLst>
              </p:cNvPr>
              <p:cNvSpPr txBox="1"/>
              <p:nvPr/>
            </p:nvSpPr>
            <p:spPr>
              <a:xfrm>
                <a:off x="6173969" y="3488345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7703EF-644C-443E-7EF0-ECFA530B2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69" y="3488345"/>
                <a:ext cx="947814" cy="424283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197A9B-5C25-C6F5-CCC8-D10B3D7A7108}"/>
                  </a:ext>
                </a:extLst>
              </p:cNvPr>
              <p:cNvSpPr txBox="1"/>
              <p:nvPr/>
            </p:nvSpPr>
            <p:spPr>
              <a:xfrm>
                <a:off x="6173969" y="4348311"/>
                <a:ext cx="947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197A9B-5C25-C6F5-CCC8-D10B3D7A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69" y="4348311"/>
                <a:ext cx="94781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B7B51F-18BC-219A-A1D8-966AE9FD8CD2}"/>
                  </a:ext>
                </a:extLst>
              </p:cNvPr>
              <p:cNvSpPr txBox="1"/>
              <p:nvPr/>
            </p:nvSpPr>
            <p:spPr>
              <a:xfrm>
                <a:off x="6173969" y="5312501"/>
                <a:ext cx="947814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B7B51F-18BC-219A-A1D8-966AE9FD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69" y="5312501"/>
                <a:ext cx="947814" cy="424283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277D406-F050-C9EF-B1DD-8049989F8FAC}"/>
              </a:ext>
            </a:extLst>
          </p:cNvPr>
          <p:cNvSpPr txBox="1"/>
          <p:nvPr/>
        </p:nvSpPr>
        <p:spPr>
          <a:xfrm>
            <a:off x="670865" y="5763906"/>
            <a:ext cx="6278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M. Backhouse, R. J.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Shalloo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N. C. Lopes,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C. Wood, M. J. V. Streeter,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K.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Poder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Alatabi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N. Bourgeois, E.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Gerstmayr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-N.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Gruse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D. R. Symes,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P..Rajeev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V.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Rozario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S. P. D. Mangles, G.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Sarri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</a:t>
            </a:r>
            <a:r>
              <a:rPr lang="en-GB" sz="1200" baseline="300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and Z.. </a:t>
            </a:r>
            <a:r>
              <a:rPr lang="en-GB" sz="120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Najmudin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in preparation (2023)</a:t>
            </a:r>
          </a:p>
        </p:txBody>
      </p:sp>
    </p:spTree>
    <p:extLst>
      <p:ext uri="{BB962C8B-B14F-4D97-AF65-F5344CB8AC3E}">
        <p14:creationId xmlns:p14="http://schemas.microsoft.com/office/powerpoint/2010/main" val="1357966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9328-99D9-A65F-EB59-E9C47A35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348" y="3041701"/>
            <a:ext cx="6887303" cy="77459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ROSPECTS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8A434-81D8-2A9C-B551-2DFB139C9A5F}"/>
              </a:ext>
            </a:extLst>
          </p:cNvPr>
          <p:cNvSpPr txBox="1"/>
          <p:nvPr/>
        </p:nvSpPr>
        <p:spPr>
          <a:xfrm flipH="1">
            <a:off x="1261601" y="291048"/>
            <a:ext cx="55539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dirty="0">
                <a:solidFill>
                  <a:schemeClr val="tx2">
                    <a:alpha val="9933"/>
                  </a:schemeClr>
                </a:solidFill>
                <a:latin typeface="+mn-lt"/>
              </a:rPr>
              <a:t>4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A11628E-067D-731B-0D1D-5A6D59EB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A2E8-66D1-BE45-93DC-285F3A771B0D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6165DD-F3FE-3691-1647-1AA45412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93130F1-B8BD-4493-80D0-65C1A158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9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BF04-BFAD-B919-ECC1-130AFB4E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LWFA peak energy records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AA87AF-3DAC-DEBA-4A70-95F87B48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911" y="1100634"/>
            <a:ext cx="4661114" cy="2301784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88120F9-CBB7-8A92-BA87-5A0E117C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14BB9-5C8F-2B42-9EFE-59318CBF197B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C9E27F4-C1A4-556B-CF5C-85356276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Michael Backhouse | EAAC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14422B-E769-2DC0-42DE-BD1FF21E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</a:t>
            </a:fld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BCDC5A-9905-4AA9-4BB7-6F821D6B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511"/>
            <a:ext cx="5877643" cy="4305814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past two decades produced continually advancing electron beam peak energies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LWFA peak energy record is currently 7.8GeV (2019)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maximum energy is intrinsically coupled to laser energy, and by the resonance condition, power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What laser would be needed for 1 </a:t>
            </a:r>
            <a:r>
              <a:rPr lang="en-US" sz="2000" b="1" dirty="0" err="1"/>
              <a:t>TeV</a:t>
            </a:r>
            <a:r>
              <a:rPr lang="en-US" sz="2000" b="1" dirty="0"/>
              <a:t> electron energy?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CB455-7DF4-F51A-0C2E-9F75B506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298" y="3650940"/>
            <a:ext cx="4506339" cy="27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3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8A7D-4886-514D-FEEE-54DF379C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plasma lenses (APL)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FD067-B345-0B1F-6333-E9E21D83B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5075712" cy="482025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APLs offer a compact method for refocusing the beam into subsequent stages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High gradient, axisymmetric, tunable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Charge capture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Beta function matching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Emittance preservation has been demonstrated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/>
              <a:t>Wakefield generation </a:t>
            </a:r>
            <a:r>
              <a:rPr lang="en-US" sz="2000" dirty="0"/>
              <a:t>poses issues for high charge electron beams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3D41-319B-E1A5-A4C9-23AC8790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8893C-2910-41EE-BA7E-D77F1A09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EED72-0B0C-C87A-276D-F82767D1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Diagram of a diagram of a capillary&#10;&#10;Description automatically generated">
            <a:extLst>
              <a:ext uri="{FF2B5EF4-FFF2-40B4-BE49-F238E27FC236}">
                <a16:creationId xmlns:a16="http://schemas.microsoft.com/office/drawing/2014/main" id="{1652F206-2076-7E66-A2C7-DD736D0E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93" y="1094037"/>
            <a:ext cx="4988626" cy="2109419"/>
          </a:xfrm>
          <a:prstGeom prst="rect">
            <a:avLst/>
          </a:prstGeom>
        </p:spPr>
      </p:pic>
      <p:pic>
        <p:nvPicPr>
          <p:cNvPr id="10" name="Picture 9" descr="A graph of different sizes of graph&#10;&#10;Description automatically generated with medium confidence">
            <a:extLst>
              <a:ext uri="{FF2B5EF4-FFF2-40B4-BE49-F238E27FC236}">
                <a16:creationId xmlns:a16="http://schemas.microsoft.com/office/drawing/2014/main" id="{12E909AF-D409-1686-A10D-98E3D88E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17" y="3725193"/>
            <a:ext cx="4320583" cy="2667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B2BEE7-1398-3808-E213-A375AFF63838}"/>
              </a:ext>
            </a:extLst>
          </p:cNvPr>
          <p:cNvSpPr txBox="1"/>
          <p:nvPr/>
        </p:nvSpPr>
        <p:spPr>
          <a:xfrm>
            <a:off x="5423807" y="3203456"/>
            <a:ext cx="6373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J. van </a:t>
            </a:r>
            <a:r>
              <a:rPr lang="en-GB" sz="14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Tilborg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et al. “</a:t>
            </a:r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Active Plasma Lensing for Relativistic Laser-Plasma-Accelerated Electron Beams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” </a:t>
            </a:r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Phys. Rev. Lett. </a:t>
            </a:r>
            <a:r>
              <a:rPr lang="en-GB" sz="14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115</a:t>
            </a:r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184802 (2015)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B0933-343F-09D7-EE91-1FF9E26CB417}"/>
              </a:ext>
            </a:extLst>
          </p:cNvPr>
          <p:cNvSpPr txBox="1"/>
          <p:nvPr/>
        </p:nvSpPr>
        <p:spPr>
          <a:xfrm>
            <a:off x="9924420" y="4017248"/>
            <a:ext cx="2110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C. A. </a:t>
            </a:r>
            <a:r>
              <a:rPr lang="en-GB" sz="14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Lindstrøm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et al. “</a:t>
            </a:r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Emittance Preservation in an Aberration-Free Active Plasma Lens”, Phys. Rev. Lett. </a:t>
            </a:r>
            <a:r>
              <a:rPr lang="en-GB" sz="14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121</a:t>
            </a:r>
            <a:r>
              <a:rPr lang="en-GB" sz="14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194801</a:t>
            </a:r>
            <a:r>
              <a:rPr lang="en-GB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(2018)</a:t>
            </a:r>
            <a:endParaRPr lang="en-GB" sz="1400" b="0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6713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FC2F-28C5-1D42-C5C0-E11289B1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density ramps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2CC5037-593D-2237-1498-9B780937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B52F-B276-9449-B05B-F7020A6D82C2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4EEC390-8059-C5FB-9B18-E64241CE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4F3C56-E983-5D53-4572-563F039F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84B106-1CAD-A9F6-73F3-7FF452B6A273}"/>
              </a:ext>
            </a:extLst>
          </p:cNvPr>
          <p:cNvSpPr txBox="1">
            <a:spLocks/>
          </p:cNvSpPr>
          <p:nvPr/>
        </p:nvSpPr>
        <p:spPr bwMode="auto">
          <a:xfrm>
            <a:off x="838200" y="1305732"/>
            <a:ext cx="6615822" cy="18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Plasma density ramps will be a vital tool for electron beam coupling: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Provide beam collimation, facilitating </a:t>
            </a:r>
            <a:r>
              <a:rPr lang="en-US" b="1" dirty="0"/>
              <a:t>transport</a:t>
            </a:r>
            <a:r>
              <a:rPr lang="en-US" dirty="0"/>
              <a:t> and </a:t>
            </a:r>
            <a:r>
              <a:rPr lang="en-US" b="1" dirty="0"/>
              <a:t>capture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They </a:t>
            </a:r>
            <a:r>
              <a:rPr lang="en-US" b="1" dirty="0"/>
              <a:t>increase the acceptable beta-function </a:t>
            </a:r>
            <a:r>
              <a:rPr lang="en-US" dirty="0"/>
              <a:t>of a stage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They increase </a:t>
            </a:r>
            <a:r>
              <a:rPr lang="en-US" b="1" dirty="0"/>
              <a:t>alignment tolerances 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Key questions: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How to maintain driver intensity in long (cm scale) ramps?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How can we produce tailored ramps?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E8A589-FDE3-EA11-F5E4-71207D7A3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0" r="43758" b="35751"/>
          <a:stretch/>
        </p:blipFill>
        <p:spPr>
          <a:xfrm>
            <a:off x="8153400" y="932239"/>
            <a:ext cx="2633498" cy="15657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177BDB-7C67-D748-0D4D-4B816EA6B73E}"/>
              </a:ext>
            </a:extLst>
          </p:cNvPr>
          <p:cNvSpPr/>
          <p:nvPr/>
        </p:nvSpPr>
        <p:spPr>
          <a:xfrm>
            <a:off x="9982200" y="1652452"/>
            <a:ext cx="542441" cy="35646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 descr="A diagram of a curve&#10;&#10;Description automatically generated">
            <a:extLst>
              <a:ext uri="{FF2B5EF4-FFF2-40B4-BE49-F238E27FC236}">
                <a16:creationId xmlns:a16="http://schemas.microsoft.com/office/drawing/2014/main" id="{5BA797F3-77DD-4BD5-0E83-E5D7A653B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90" y="2246189"/>
            <a:ext cx="3644910" cy="1539200"/>
          </a:xfrm>
          <a:prstGeom prst="rect">
            <a:avLst/>
          </a:prstGeom>
        </p:spPr>
      </p:pic>
      <p:pic>
        <p:nvPicPr>
          <p:cNvPr id="21" name="Picture 20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0E342B8D-70FD-EE74-C241-33FC2B86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349" y="4138968"/>
            <a:ext cx="4419600" cy="185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138CD-C872-A477-B7E2-4EAEE4750FA5}"/>
              </a:ext>
            </a:extLst>
          </p:cNvPr>
          <p:cNvSpPr txBox="1"/>
          <p:nvPr/>
        </p:nvSpPr>
        <p:spPr>
          <a:xfrm>
            <a:off x="6755093" y="3723470"/>
            <a:ext cx="5552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R. </a:t>
            </a:r>
            <a:r>
              <a:rPr lang="en-GB" sz="16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Ariniello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“Transverse beam dynamics in a plasma density ramp” Phys. Rev. Accel. Beams </a:t>
            </a:r>
            <a:r>
              <a:rPr lang="en-GB" sz="16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22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041304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(2019)</a:t>
            </a:r>
            <a:b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endParaRPr lang="en-GB" sz="1600" b="0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0552C-4865-12A1-86AD-D31107F426A5}"/>
              </a:ext>
            </a:extLst>
          </p:cNvPr>
          <p:cNvSpPr txBox="1"/>
          <p:nvPr/>
        </p:nvSpPr>
        <p:spPr>
          <a:xfrm>
            <a:off x="6656286" y="5834930"/>
            <a:ext cx="5552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R. </a:t>
            </a:r>
            <a:r>
              <a:rPr lang="en-GB" sz="16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Ariniello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“Chromatic transverse dynamics in a nonlinear plasma accelerator” Phys. Rev. Research </a:t>
            </a:r>
            <a:r>
              <a:rPr lang="en-GB" sz="16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4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043120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2022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</a:t>
            </a:r>
            <a:b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endParaRPr lang="en-GB" sz="1600" b="0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000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9746-D24A-E254-900D-61BB8FD0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chicanes for energy spread correction</a:t>
            </a:r>
          </a:p>
        </p:txBody>
      </p:sp>
      <p:pic>
        <p:nvPicPr>
          <p:cNvPr id="8" name="Content Placeholder 7" descr="A diagram of a graph&#10;&#10;Description automatically generated">
            <a:extLst>
              <a:ext uri="{FF2B5EF4-FFF2-40B4-BE49-F238E27FC236}">
                <a16:creationId xmlns:a16="http://schemas.microsoft.com/office/drawing/2014/main" id="{B399DE3F-5D86-0899-7425-BA0778A9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4"/>
          <a:stretch/>
        </p:blipFill>
        <p:spPr>
          <a:xfrm>
            <a:off x="1854281" y="1177111"/>
            <a:ext cx="8483435" cy="164089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4812-AEE3-B9C9-CD25-37989487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776F-0FE1-426A-136A-820F072C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6BD7-C673-1E7C-C0E6-69F4D55D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E32E2E0-9821-A700-A6F4-6B5C68461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088" y="2728602"/>
            <a:ext cx="3346343" cy="1400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4F1D5-6CB6-E644-200F-F420C3435BE2}"/>
              </a:ext>
            </a:extLst>
          </p:cNvPr>
          <p:cNvSpPr txBox="1"/>
          <p:nvPr/>
        </p:nvSpPr>
        <p:spPr>
          <a:xfrm>
            <a:off x="7563431" y="2773085"/>
            <a:ext cx="41535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Ferran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Pousa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A. Martinez de la Ossa, R. Brinkmann, and R. W.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Assmann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 “Compact Multistage Plasma-Based Accelerator Design for Correlated Energy Spread Compensation” 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Phys. Rev. Lett. 123, 054801 (2019)</a:t>
            </a:r>
          </a:p>
          <a:p>
            <a:endParaRPr lang="en-GB" sz="1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A5D0F8-9762-EFF6-5FF3-E0307D6DD18F}"/>
              </a:ext>
            </a:extLst>
          </p:cNvPr>
          <p:cNvSpPr txBox="1">
            <a:spLocks/>
          </p:cNvSpPr>
          <p:nvPr/>
        </p:nvSpPr>
        <p:spPr bwMode="auto">
          <a:xfrm>
            <a:off x="838199" y="4341915"/>
            <a:ext cx="10739035" cy="191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In the absence of perfect beam loading, each stage will introduce correlated energy spread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use of magnetic chicanes has been suggested to flip the electron bunch longitudinally before entering the second stage, which would ideally then undo the applied chirp.</a:t>
            </a:r>
          </a:p>
        </p:txBody>
      </p:sp>
    </p:spTree>
    <p:extLst>
      <p:ext uri="{BB962C8B-B14F-4D97-AF65-F5344CB8AC3E}">
        <p14:creationId xmlns:p14="http://schemas.microsoft.com/office/powerpoint/2010/main" val="338098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EC-2BFD-99CC-FC11-0F6C684F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Improving tolerances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447A-E56D-70FD-32CD-7EB11EF9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81704-3F11-EBB4-4F29-400C9839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0B8E-06CD-46EE-A488-03436079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830BAF8-E84F-5B3D-2A58-F797CC02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8087"/>
            <a:ext cx="8188046" cy="288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84D46-4F8D-2E09-9C10-D43D312D3C3D}"/>
              </a:ext>
            </a:extLst>
          </p:cNvPr>
          <p:cNvSpPr txBox="1"/>
          <p:nvPr/>
        </p:nvSpPr>
        <p:spPr>
          <a:xfrm>
            <a:off x="9001482" y="1402352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Source: Carl A.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Lindstrøm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“Self-correcting longitudinal phase space in a multistage plasma accelerator”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arxiv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(2021)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2A85BC-57E0-8FE1-9562-BBDF05C72E60}"/>
              </a:ext>
            </a:extLst>
          </p:cNvPr>
          <p:cNvSpPr txBox="1">
            <a:spLocks/>
          </p:cNvSpPr>
          <p:nvPr/>
        </p:nvSpPr>
        <p:spPr bwMode="auto">
          <a:xfrm>
            <a:off x="838199" y="4341915"/>
            <a:ext cx="10515601" cy="191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Using a similar scheme, it has been shown that a sequence of such chicanes provides a self-correction mechanism, increasing tolerances to timing jitter, energy, and initial current profile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This also works for laser drivers with dephasing, although the achievable minimum energy spread is reduced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6474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58FE4E4-F363-D6E3-4BE9-D8F89358A1E0}"/>
              </a:ext>
            </a:extLst>
          </p:cNvPr>
          <p:cNvSpPr txBox="1">
            <a:spLocks/>
          </p:cNvSpPr>
          <p:nvPr/>
        </p:nvSpPr>
        <p:spPr bwMode="auto">
          <a:xfrm>
            <a:off x="5257232" y="3345049"/>
            <a:ext cx="6776236" cy="2873929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Curved plasma channel demonstration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F0AB09-2364-1B71-284F-C5D72A1E733E}"/>
              </a:ext>
            </a:extLst>
          </p:cNvPr>
          <p:cNvSpPr txBox="1">
            <a:spLocks/>
          </p:cNvSpPr>
          <p:nvPr/>
        </p:nvSpPr>
        <p:spPr bwMode="auto">
          <a:xfrm>
            <a:off x="5234948" y="1147692"/>
            <a:ext cx="6776237" cy="2036875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	ICS mitigation strategies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DED1FC-81D2-6261-39D7-16C70A3CA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coupling</a:t>
            </a:r>
          </a:p>
        </p:txBody>
      </p:sp>
      <p:pic>
        <p:nvPicPr>
          <p:cNvPr id="8" name="Picture 7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2AB7AABF-5004-D7E2-B4DC-60902D77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2" y="2775603"/>
            <a:ext cx="3304544" cy="256457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BABAF-C1B3-74EE-748A-2F0B47DD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D25F-579B-9A46-A369-990BDE0D1BEA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C0403C-6BB6-CC40-F98C-63A44DD7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EA7739-928D-836C-6635-8E550A70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 descr="A close-up of a probe&#10;&#10;Description automatically generated">
            <a:extLst>
              <a:ext uri="{FF2B5EF4-FFF2-40B4-BE49-F238E27FC236}">
                <a16:creationId xmlns:a16="http://schemas.microsoft.com/office/drawing/2014/main" id="{19282BCF-9498-A476-EA57-4CDF3EA03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6" y="1677082"/>
            <a:ext cx="4292600" cy="1244600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B5B456E3-DF3E-0256-30BF-17F24493B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"/>
          <a:stretch/>
        </p:blipFill>
        <p:spPr>
          <a:xfrm>
            <a:off x="5326388" y="1542132"/>
            <a:ext cx="4238941" cy="1614770"/>
          </a:xfrm>
          <a:prstGeom prst="rect">
            <a:avLst/>
          </a:prstGeom>
        </p:spPr>
      </p:pic>
      <p:pic>
        <p:nvPicPr>
          <p:cNvPr id="15" name="Picture 14" descr="A diagram of a mirroring device&#10;&#10;Description automatically generated">
            <a:extLst>
              <a:ext uri="{FF2B5EF4-FFF2-40B4-BE49-F238E27FC236}">
                <a16:creationId xmlns:a16="http://schemas.microsoft.com/office/drawing/2014/main" id="{B2B09272-8A1D-3AE0-0BD7-79CABDD4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270" y="3734856"/>
            <a:ext cx="3936869" cy="24365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A19807-3B6B-661F-5CC5-89EE18D96E44}"/>
              </a:ext>
            </a:extLst>
          </p:cNvPr>
          <p:cNvSpPr txBox="1"/>
          <p:nvPr/>
        </p:nvSpPr>
        <p:spPr>
          <a:xfrm>
            <a:off x="9380555" y="3676240"/>
            <a:ext cx="263063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Xinzhe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Zhu et al. “Experimental Demonstration of Laser Guiding and Wakefield Acceleration in a Curved Plasma Channel” 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Phys. Rev. Lett. 130, 215001 2023</a:t>
            </a:r>
            <a:endParaRPr lang="en-GB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52DF0-C628-1A22-15FD-F156EDC9FD20}"/>
              </a:ext>
            </a:extLst>
          </p:cNvPr>
          <p:cNvSpPr txBox="1"/>
          <p:nvPr/>
        </p:nvSpPr>
        <p:spPr>
          <a:xfrm>
            <a:off x="9711342" y="1175998"/>
            <a:ext cx="22998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M. J. V. Streeter and 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Z. </a:t>
            </a:r>
            <a:r>
              <a:rPr lang="en-GB" sz="16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Najmudin</a:t>
            </a:r>
            <a:endParaRPr lang="en-GB" sz="1600" b="0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“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Compton recoil effects in staging of laser </a:t>
            </a:r>
            <a:r>
              <a:rPr lang="en-GB" sz="1600" b="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wakefield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 accelerators“ Phys. Rev. Accel. Beams </a:t>
            </a:r>
            <a:r>
              <a:rPr lang="en-GB" sz="16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23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, 071602 (2020)</a:t>
            </a:r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D5DDB-772A-510C-07C8-E7DF5E428FA7}"/>
              </a:ext>
            </a:extLst>
          </p:cNvPr>
          <p:cNvSpPr txBox="1"/>
          <p:nvPr/>
        </p:nvSpPr>
        <p:spPr>
          <a:xfrm>
            <a:off x="180815" y="5190679"/>
            <a:ext cx="50541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A. </a:t>
            </a:r>
            <a:r>
              <a:rPr lang="en-GB" sz="1600" i="0" dirty="0" err="1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Zingale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et al. “</a:t>
            </a:r>
            <a:r>
              <a:rPr lang="en-GB" sz="160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Emittance preserving thin film plasma mirrors for GeV scale laser plasma accelerators” Phys. Rev. Accel. Beams 24, 121301 (2021)</a:t>
            </a:r>
          </a:p>
          <a:p>
            <a:endParaRPr lang="en-GB" sz="1600" i="0" dirty="0">
              <a:solidFill>
                <a:schemeClr val="bg2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8CCD47-3E1B-D55F-4851-CE3EF5F87B03}"/>
              </a:ext>
            </a:extLst>
          </p:cNvPr>
          <p:cNvSpPr txBox="1">
            <a:spLocks/>
          </p:cNvSpPr>
          <p:nvPr/>
        </p:nvSpPr>
        <p:spPr bwMode="auto">
          <a:xfrm>
            <a:off x="180815" y="1147692"/>
            <a:ext cx="4965717" cy="507128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20nm thin plasma mirror to mitigate scattering</a:t>
            </a:r>
          </a:p>
        </p:txBody>
      </p:sp>
    </p:spTree>
    <p:extLst>
      <p:ext uri="{BB962C8B-B14F-4D97-AF65-F5344CB8AC3E}">
        <p14:creationId xmlns:p14="http://schemas.microsoft.com/office/powerpoint/2010/main" val="4185274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8036-2979-EC4A-0B67-4706286A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975F6-3C96-9AC0-1F73-92695E92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064"/>
            <a:ext cx="10515600" cy="504128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For LWFA staging, the most pressing near term challenge is to demonstrate high charge capture and large energy gain.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Following this, the main challenge will be to demonstrate emittance preservation. This requires: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Beta-function matching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Increased alignment precision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Prospects include: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Active plasma lenses for high-gradient focusing,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Density ramp exploitation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Magnetic chains for energy stability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Exotic plasma mirrors and curved channels for driver coupling</a:t>
            </a:r>
          </a:p>
          <a:p>
            <a:pPr marL="0" indent="0" algn="ctr">
              <a:buNone/>
            </a:pPr>
            <a:r>
              <a:rPr lang="en-GB" sz="2000" i="1" dirty="0"/>
              <a:t>THANK YOU FOR LISTENING</a:t>
            </a:r>
            <a:endParaRPr lang="en-GB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A640A-4762-C597-15F2-F6B27A8C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B3BAD-4ADF-243F-212F-1E92FDD8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A04F6-CA48-80B8-F407-BE054EF1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8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5BD5-F7AD-9B73-2A53-0FC58196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energy versus electron energy gain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A2B4F35-DF7F-0785-5586-EA2853D3A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9873-622C-1F4C-B5C0-418575FD5439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47C9192-C67D-4E09-C08E-9C6E844E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BDC1B-2EEE-DA3B-3E12-6A033941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4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92E770-CDDF-B828-1D20-69A889AB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15065"/>
            <a:ext cx="10232922" cy="540641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energy in the laser pulse is its volume multiplied by the energy density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energy gain is then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133D71-7902-36DD-5CCB-13EA79CE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99" y="2147607"/>
            <a:ext cx="5203723" cy="1339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FB34A-8423-B13E-C583-48C791E6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35" y="1896670"/>
            <a:ext cx="4766596" cy="764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AB3D30-F94F-BD4F-F05B-2C45BEDCD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572" y="4156308"/>
            <a:ext cx="4766596" cy="12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1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1126-83C6-EE0A-2535-D8D2C3E0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energy for single-stage 1 </a:t>
            </a:r>
            <a:r>
              <a:rPr lang="en-US" dirty="0" err="1"/>
              <a:t>TeV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AF7CF-D709-7E66-4BC2-3CCF67B1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B6675-7F3C-3893-53B5-B05D0BCD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1B93D-1279-C9A2-F24A-E1407F61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5909E-2D5D-B321-98B8-B9A6CAE8F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906270"/>
            <a:ext cx="5562600" cy="445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40B23-DF94-A992-21DF-07D3B7D01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57" y="1361563"/>
            <a:ext cx="5362198" cy="858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91692-9470-A5E1-A648-0F120ACF7E5F}"/>
              </a:ext>
            </a:extLst>
          </p:cNvPr>
          <p:cNvSpPr txBox="1"/>
          <p:nvPr/>
        </p:nvSpPr>
        <p:spPr>
          <a:xfrm>
            <a:off x="3798265" y="2533607"/>
            <a:ext cx="9385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µJ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6C898-AA01-4775-AD3B-55080D4D7118}"/>
              </a:ext>
            </a:extLst>
          </p:cNvPr>
          <p:cNvSpPr txBox="1"/>
          <p:nvPr/>
        </p:nvSpPr>
        <p:spPr>
          <a:xfrm>
            <a:off x="4433549" y="5203812"/>
            <a:ext cx="93855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endParaRPr lang="en-GB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5D048-BDDD-E071-3CFB-591C7524C334}"/>
              </a:ext>
            </a:extLst>
          </p:cNvPr>
          <p:cNvSpPr txBox="1"/>
          <p:nvPr/>
        </p:nvSpPr>
        <p:spPr>
          <a:xfrm>
            <a:off x="4924517" y="2553159"/>
            <a:ext cx="10705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endParaRPr lang="en-GB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2D513-A7E7-F325-DEDC-254AE2E36B22}"/>
              </a:ext>
            </a:extLst>
          </p:cNvPr>
          <p:cNvSpPr txBox="1"/>
          <p:nvPr/>
        </p:nvSpPr>
        <p:spPr>
          <a:xfrm>
            <a:off x="5459772" y="5197873"/>
            <a:ext cx="10705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915E75-E36D-CC48-ABD3-E4B3431482AD}"/>
              </a:ext>
            </a:extLst>
          </p:cNvPr>
          <p:cNvSpPr txBox="1"/>
          <p:nvPr/>
        </p:nvSpPr>
        <p:spPr>
          <a:xfrm>
            <a:off x="6073399" y="2560477"/>
            <a:ext cx="10705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J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BC642-D2E8-FF9C-1FCD-58B601102485}"/>
              </a:ext>
            </a:extLst>
          </p:cNvPr>
          <p:cNvSpPr txBox="1"/>
          <p:nvPr/>
        </p:nvSpPr>
        <p:spPr>
          <a:xfrm>
            <a:off x="6617955" y="5197872"/>
            <a:ext cx="10705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GeV</a:t>
            </a: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kJ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0A2B09-F961-D6E9-74D7-7DA54AF7CCD3}"/>
              </a:ext>
            </a:extLst>
          </p:cNvPr>
          <p:cNvSpPr txBox="1"/>
          <p:nvPr/>
        </p:nvSpPr>
        <p:spPr>
          <a:xfrm>
            <a:off x="8169195" y="2533606"/>
            <a:ext cx="107051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GB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kJ</a:t>
            </a:r>
          </a:p>
        </p:txBody>
      </p:sp>
    </p:spTree>
    <p:extLst>
      <p:ext uri="{BB962C8B-B14F-4D97-AF65-F5344CB8AC3E}">
        <p14:creationId xmlns:p14="http://schemas.microsoft.com/office/powerpoint/2010/main" val="177912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8A36-A3E3-9589-F44E-FE384CBB3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Acceleration length </a:t>
            </a:r>
            <a:r>
              <a:rPr lang="en-US" dirty="0"/>
              <a:t>for single-stage 1 </a:t>
            </a:r>
            <a:r>
              <a:rPr lang="en-US" dirty="0" err="1"/>
              <a:t>TeV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45A8-4057-ED91-8AD9-67E0D72C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900C0-FAD3-0799-8140-DB8676C1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83776-899D-81BF-3722-C4165DF5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DFF771-9536-D9F3-35F2-D7190D058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8" r="9317"/>
          <a:stretch/>
        </p:blipFill>
        <p:spPr>
          <a:xfrm>
            <a:off x="3581400" y="1211437"/>
            <a:ext cx="8610600" cy="352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2A62E-83FF-6F3A-2211-2130C85F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52541"/>
            <a:ext cx="3200400" cy="1758194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12ED15-B983-1CB5-5A43-B25A2B13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81649"/>
            <a:ext cx="3200399" cy="323982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This would require up to </a:t>
            </a:r>
            <a:r>
              <a:rPr lang="en-US" sz="2000" b="1" dirty="0"/>
              <a:t>1 km of plasma</a:t>
            </a:r>
            <a:r>
              <a:rPr lang="en-US" sz="2000" dirty="0"/>
              <a:t> for the dephasing length, with an average accelerating gradient of </a:t>
            </a:r>
            <a:r>
              <a:rPr lang="en-US" sz="2000" b="1" dirty="0"/>
              <a:t>1GV/m</a:t>
            </a:r>
            <a:r>
              <a:rPr lang="en-US" sz="20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44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778A16-5695-8886-AEE5-4F3034361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0" t="11034" r="64297"/>
          <a:stretch/>
        </p:blipFill>
        <p:spPr>
          <a:xfrm>
            <a:off x="6301742" y="1523892"/>
            <a:ext cx="5249405" cy="4372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AE213-211B-62E2-AEE1-0D053363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Focal spot size for</a:t>
            </a:r>
            <a:r>
              <a:rPr lang="en-US" dirty="0"/>
              <a:t> single-stage 1 </a:t>
            </a:r>
            <a:r>
              <a:rPr lang="en-US" dirty="0" err="1"/>
              <a:t>TeV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2A2CC-9978-78B0-AC15-56380302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3E0A-452B-2511-1A90-F58CA053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45F2F-882C-CAAD-CA0D-0E2E2355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F832E-191C-D0D3-5786-9A7D41FF0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98" y="1523892"/>
            <a:ext cx="4697924" cy="111020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38B7A9-1A6F-7462-B4C5-AC07F8300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16525"/>
            <a:ext cx="5052059" cy="323982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Matching the focal spot size to the bubble radius, predicts a </a:t>
            </a:r>
            <a:r>
              <a:rPr lang="en-US" sz="2000" b="1" dirty="0"/>
              <a:t>10 cm </a:t>
            </a:r>
            <a:r>
              <a:rPr lang="en-US" sz="2000" dirty="0"/>
              <a:t>spot size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720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AE2B-876B-5111-8686-17CD5D5C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Focal length for single-stage 1 </a:t>
            </a:r>
            <a:r>
              <a:rPr lang="en-GB" dirty="0" err="1"/>
              <a:t>TeV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19683-7375-A0BA-46AB-272D33B8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AEAD-334B-F946-90C8-C423F2190994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F386B-077F-8E8D-E7FA-95303F9C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A78F8-9FD8-492F-93FB-E2869E15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8BAA6-579E-4BF8-2A94-0FF9642B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07" y="1417642"/>
            <a:ext cx="5686586" cy="2848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6C71-8EDA-C023-73B4-8662301C1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9" t="4966" r="36960"/>
          <a:stretch/>
        </p:blipFill>
        <p:spPr>
          <a:xfrm>
            <a:off x="6524787" y="1185148"/>
            <a:ext cx="5164762" cy="47351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987FD6-7990-B6E1-252E-9A9389E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541004"/>
            <a:ext cx="5052059" cy="1611824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Finally, assuming a fluence of 0.1J cm</a:t>
            </a:r>
            <a:r>
              <a:rPr lang="en-US" sz="2000" baseline="30000" dirty="0"/>
              <a:t>-2</a:t>
            </a:r>
            <a:r>
              <a:rPr lang="en-US" sz="2000" dirty="0"/>
              <a:t> , achieving this spot size would require a </a:t>
            </a:r>
            <a:r>
              <a:rPr lang="en-US" sz="2000" b="1" dirty="0"/>
              <a:t>10km focal length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739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AFBC-153D-A6E0-B113-1FA9E4F7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Multi-stage LWFA acceleration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F77843-EB82-D530-82CB-FC00FE0F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7B2A-983C-704F-A166-004687261FAA}" type="datetime4">
              <a:rPr lang="en-GB" smtClean="0"/>
              <a:t>21 September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DCD79B0-1455-C32C-B6DA-64DFB4E1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Michael Backhouse | EAAC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3A1AB5F-0118-91C6-13A2-1E16626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131F-B331-454F-865A-F8592AA0798D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00369D-AA36-74E1-EB6F-9CA683DECAF1}"/>
              </a:ext>
            </a:extLst>
          </p:cNvPr>
          <p:cNvSpPr txBox="1">
            <a:spLocks/>
          </p:cNvSpPr>
          <p:nvPr/>
        </p:nvSpPr>
        <p:spPr bwMode="auto">
          <a:xfrm>
            <a:off x="663721" y="4726150"/>
            <a:ext cx="2287297" cy="104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Report of the Accelerator Frontier Topical Group 6 on Advanced Accelerator Concepts for Snowmass 2021”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(2022)</a:t>
            </a:r>
          </a:p>
        </p:txBody>
      </p:sp>
      <p:pic>
        <p:nvPicPr>
          <p:cNvPr id="6" name="Picture 5" descr="A close-up of a blue and black text&#10;&#10;Description automatically generated">
            <a:extLst>
              <a:ext uri="{FF2B5EF4-FFF2-40B4-BE49-F238E27FC236}">
                <a16:creationId xmlns:a16="http://schemas.microsoft.com/office/drawing/2014/main" id="{D9447D00-4E9D-27FB-D4A8-54E94A0B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64" y="4870046"/>
            <a:ext cx="7772400" cy="1363443"/>
          </a:xfrm>
          <a:prstGeom prst="rect">
            <a:avLst/>
          </a:prstGeom>
        </p:spPr>
      </p:pic>
      <p:pic>
        <p:nvPicPr>
          <p:cNvPr id="12" name="Picture 11" descr="A diagram of a diagram of a electron&#10;&#10;Description automatically generated with medium confidence">
            <a:extLst>
              <a:ext uri="{FF2B5EF4-FFF2-40B4-BE49-F238E27FC236}">
                <a16:creationId xmlns:a16="http://schemas.microsoft.com/office/drawing/2014/main" id="{B68D9B21-ED9D-456B-0863-F2C4CA08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65" y="1109767"/>
            <a:ext cx="6974311" cy="36374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03673D-3DEC-BD65-3400-EAB7968F8E58}"/>
              </a:ext>
            </a:extLst>
          </p:cNvPr>
          <p:cNvSpPr txBox="1"/>
          <p:nvPr/>
        </p:nvSpPr>
        <p:spPr>
          <a:xfrm>
            <a:off x="616975" y="1412590"/>
            <a:ext cx="2334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W.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Leemans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and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E. </a:t>
            </a:r>
            <a:r>
              <a:rPr lang="en-GB" sz="1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Esarey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Laser-driven plasma-wave electron accelerators </a:t>
            </a:r>
            <a:r>
              <a:rPr lang="en-GB" sz="1600" b="0" i="1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Physics Today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 </a:t>
            </a:r>
            <a:r>
              <a:rPr lang="en-GB" sz="1600" b="1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62</a:t>
            </a:r>
            <a:r>
              <a:rPr lang="en-GB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</a:rPr>
              <a:t> (3), 44–49 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(2009)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97682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5">
  <a:themeElements>
    <a:clrScheme name="IC_presentation">
      <a:dk1>
        <a:srgbClr val="797979"/>
      </a:dk1>
      <a:lt1>
        <a:srgbClr val="FFFFFF"/>
      </a:lt1>
      <a:dk2>
        <a:srgbClr val="003D7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D1CD279-37D4-5C47-94E0-0517685A48E7}" vid="{7FAF953F-46F2-3E40-9240-0B1D4AFDF2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41317</TotalTime>
  <Words>2300</Words>
  <Application>Microsoft Macintosh PowerPoint</Application>
  <PresentationFormat>Widescreen</PresentationFormat>
  <Paragraphs>392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Proxima Nova</vt:lpstr>
      <vt:lpstr>Wingdings</vt:lpstr>
      <vt:lpstr>Presentation5</vt:lpstr>
      <vt:lpstr>STAGING IN LWFA – CHALLENGES AND PROSPECTS </vt:lpstr>
      <vt:lpstr>  MOTIVATION</vt:lpstr>
      <vt:lpstr>LWFA peak energy records</vt:lpstr>
      <vt:lpstr>Laser energy versus electron energy gain</vt:lpstr>
      <vt:lpstr>Laser energy for single-stage 1 TeV</vt:lpstr>
      <vt:lpstr>Acceleration length for single-stage 1 TeV</vt:lpstr>
      <vt:lpstr>Focal spot size for single-stage 1 TeV</vt:lpstr>
      <vt:lpstr>Focal length for single-stage 1 TeV</vt:lpstr>
      <vt:lpstr>Multi-stage LWFA acceleration</vt:lpstr>
      <vt:lpstr>CHALLENGES</vt:lpstr>
      <vt:lpstr>Short term and longer term challenges</vt:lpstr>
      <vt:lpstr>Short term and longer term challenges</vt:lpstr>
      <vt:lpstr>The luminosity problem</vt:lpstr>
      <vt:lpstr>Emittance growth from betatron motion</vt:lpstr>
      <vt:lpstr>Emittance growth from betatron motion</vt:lpstr>
      <vt:lpstr>Beam optics – but at what cost?</vt:lpstr>
      <vt:lpstr>Synchronisation: Large energy gain</vt:lpstr>
      <vt:lpstr>Synchronisation: Energy stability</vt:lpstr>
      <vt:lpstr>Driver coupling challenges</vt:lpstr>
      <vt:lpstr>Driver coupling challenges</vt:lpstr>
      <vt:lpstr>EXPERIMENTAL PROGRESS</vt:lpstr>
      <vt:lpstr>Proof-of-principle experiment (2016)</vt:lpstr>
      <vt:lpstr>Plasma mirror reflectivity</vt:lpstr>
      <vt:lpstr>Plasma mirror reflectivity</vt:lpstr>
      <vt:lpstr>Guiding of the reflected pulse</vt:lpstr>
      <vt:lpstr>Beam divergence</vt:lpstr>
      <vt:lpstr>Density ramp</vt:lpstr>
      <vt:lpstr>Angled plasma mirror effect on beam divergence</vt:lpstr>
      <vt:lpstr>PROSPECTS</vt:lpstr>
      <vt:lpstr>Active plasma lenses (APL)</vt:lpstr>
      <vt:lpstr>Plasma density ramps</vt:lpstr>
      <vt:lpstr>Magnetic chicanes for energy spread correction</vt:lpstr>
      <vt:lpstr>Improving tolerances</vt:lpstr>
      <vt:lpstr>Driver coupling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wakefield accelerator divergence measurements</dc:title>
  <dc:creator>Backhouse, Michael</dc:creator>
  <cp:lastModifiedBy>Backhouse, Michael P</cp:lastModifiedBy>
  <cp:revision>710</cp:revision>
  <dcterms:created xsi:type="dcterms:W3CDTF">2020-05-29T12:11:34Z</dcterms:created>
  <dcterms:modified xsi:type="dcterms:W3CDTF">2023-09-21T13:45:01Z</dcterms:modified>
</cp:coreProperties>
</file>