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81" r:id="rId5"/>
    <p:sldId id="259" r:id="rId6"/>
    <p:sldId id="270" r:id="rId7"/>
    <p:sldId id="261" r:id="rId8"/>
    <p:sldId id="271" r:id="rId9"/>
    <p:sldId id="282" r:id="rId10"/>
    <p:sldId id="269" r:id="rId11"/>
    <p:sldId id="262" r:id="rId12"/>
    <p:sldId id="272" r:id="rId13"/>
    <p:sldId id="276" r:id="rId14"/>
    <p:sldId id="263" r:id="rId15"/>
    <p:sldId id="277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72" autoAdjust="0"/>
  </p:normalViewPr>
  <p:slideViewPr>
    <p:cSldViewPr snapToGrid="0">
      <p:cViewPr>
        <p:scale>
          <a:sx n="50" d="100"/>
          <a:sy n="50" d="100"/>
        </p:scale>
        <p:origin x="422" y="2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BDB24D-898A-4A41-B4E3-69A745BDC7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1B8972D-1C7D-4EE7-A19F-4BA34688FC65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dirty="0"/>
            <a:t>Introduction</a:t>
          </a:r>
          <a:endParaRPr lang="it-IT" sz="2200" dirty="0"/>
        </a:p>
      </dgm:t>
    </dgm:pt>
    <dgm:pt modelId="{369E4E46-3875-4BB9-960D-252F60A10FE5}" type="parTrans" cxnId="{358B3461-F66F-4C90-B6B3-6D0B2C0BF779}">
      <dgm:prSet/>
      <dgm:spPr/>
      <dgm:t>
        <a:bodyPr/>
        <a:lstStyle/>
        <a:p>
          <a:endParaRPr lang="it-IT"/>
        </a:p>
      </dgm:t>
    </dgm:pt>
    <dgm:pt modelId="{C975B45A-B408-4064-91AE-B92F0D2BC581}" type="sibTrans" cxnId="{358B3461-F66F-4C90-B6B3-6D0B2C0BF779}">
      <dgm:prSet/>
      <dgm:spPr/>
      <dgm:t>
        <a:bodyPr/>
        <a:lstStyle/>
        <a:p>
          <a:endParaRPr lang="it-IT"/>
        </a:p>
      </dgm:t>
    </dgm:pt>
    <dgm:pt modelId="{83ABB3C7-B674-4500-8BD8-4C9E5BB697A1}">
      <dgm:prSet phldrT="[Testo]" custT="1"/>
      <dgm:spPr/>
      <dgm:t>
        <a:bodyPr/>
        <a:lstStyle/>
        <a:p>
          <a:r>
            <a:rPr lang="en-US" sz="2000" dirty="0"/>
            <a:t>Plasma discharge capillaries at SPARC_LAB</a:t>
          </a:r>
          <a:endParaRPr lang="it-IT" sz="2000" dirty="0"/>
        </a:p>
      </dgm:t>
    </dgm:pt>
    <dgm:pt modelId="{A224DF1A-4EE4-4889-95B1-FEF3A0DC363E}" type="parTrans" cxnId="{0467FAE7-9F5C-4C26-9D92-564AB8B9A61F}">
      <dgm:prSet/>
      <dgm:spPr/>
      <dgm:t>
        <a:bodyPr/>
        <a:lstStyle/>
        <a:p>
          <a:endParaRPr lang="it-IT"/>
        </a:p>
      </dgm:t>
    </dgm:pt>
    <dgm:pt modelId="{0C7289E3-84DF-408F-8172-9E72AEFABB39}" type="sibTrans" cxnId="{0467FAE7-9F5C-4C26-9D92-564AB8B9A61F}">
      <dgm:prSet/>
      <dgm:spPr/>
      <dgm:t>
        <a:bodyPr/>
        <a:lstStyle/>
        <a:p>
          <a:endParaRPr lang="it-IT"/>
        </a:p>
      </dgm:t>
    </dgm:pt>
    <dgm:pt modelId="{A68B9549-AC69-44FF-89B0-EF5B85D0BD2C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dirty="0"/>
            <a:t>Segmented capillary</a:t>
          </a:r>
          <a:endParaRPr lang="it-IT" sz="2400" dirty="0"/>
        </a:p>
      </dgm:t>
    </dgm:pt>
    <dgm:pt modelId="{DAA14916-6201-48DE-9543-651F0D2C1231}" type="parTrans" cxnId="{446D0FF6-4943-4E6C-AB24-F71BB783DDC1}">
      <dgm:prSet/>
      <dgm:spPr/>
      <dgm:t>
        <a:bodyPr/>
        <a:lstStyle/>
        <a:p>
          <a:endParaRPr lang="it-IT"/>
        </a:p>
      </dgm:t>
    </dgm:pt>
    <dgm:pt modelId="{ACC3B1CA-7442-4A43-AFEC-7572D5D73B9D}" type="sibTrans" cxnId="{446D0FF6-4943-4E6C-AB24-F71BB783DDC1}">
      <dgm:prSet/>
      <dgm:spPr/>
      <dgm:t>
        <a:bodyPr/>
        <a:lstStyle/>
        <a:p>
          <a:endParaRPr lang="it-IT"/>
        </a:p>
      </dgm:t>
    </dgm:pt>
    <dgm:pt modelId="{3A10E2BD-5C06-4B64-B3BD-E90BE290008F}">
      <dgm:prSet phldrT="[Testo]" custT="1"/>
      <dgm:spPr/>
      <dgm:t>
        <a:bodyPr/>
        <a:lstStyle/>
        <a:p>
          <a:r>
            <a:rPr lang="en-US" sz="2000" dirty="0"/>
            <a:t>Design and experimental setup</a:t>
          </a:r>
          <a:endParaRPr lang="it-IT" sz="2000" dirty="0"/>
        </a:p>
      </dgm:t>
    </dgm:pt>
    <dgm:pt modelId="{74DDA905-D5C8-4A2D-BFA1-4A987AB898DB}" type="parTrans" cxnId="{759F5E92-447B-48F8-A30E-46FB8414E958}">
      <dgm:prSet/>
      <dgm:spPr/>
      <dgm:t>
        <a:bodyPr/>
        <a:lstStyle/>
        <a:p>
          <a:endParaRPr lang="it-IT"/>
        </a:p>
      </dgm:t>
    </dgm:pt>
    <dgm:pt modelId="{677067E9-0518-4398-9DD4-41C25D1F271C}" type="sibTrans" cxnId="{759F5E92-447B-48F8-A30E-46FB8414E958}">
      <dgm:prSet/>
      <dgm:spPr/>
      <dgm:t>
        <a:bodyPr/>
        <a:lstStyle/>
        <a:p>
          <a:endParaRPr lang="it-IT"/>
        </a:p>
      </dgm:t>
    </dgm:pt>
    <dgm:pt modelId="{86388736-CA40-4A56-AC83-61BB9F5566E2}">
      <dgm:prSet phldrT="[Testo]" custT="1"/>
      <dgm:spPr/>
      <dgm:t>
        <a:bodyPr/>
        <a:lstStyle/>
        <a:p>
          <a:r>
            <a:rPr lang="en-US" sz="2000" dirty="0"/>
            <a:t>Design and experimental setup</a:t>
          </a:r>
          <a:endParaRPr lang="it-IT" sz="2000" dirty="0"/>
        </a:p>
      </dgm:t>
    </dgm:pt>
    <dgm:pt modelId="{6DF17690-CC44-4991-B5BD-220CE6D9D692}" type="parTrans" cxnId="{A34E3F98-CA14-4026-83D8-41D1D9145F0D}">
      <dgm:prSet/>
      <dgm:spPr/>
      <dgm:t>
        <a:bodyPr/>
        <a:lstStyle/>
        <a:p>
          <a:endParaRPr lang="it-IT"/>
        </a:p>
      </dgm:t>
    </dgm:pt>
    <dgm:pt modelId="{2D0954CB-2999-4E55-B324-83B41125CFDF}" type="sibTrans" cxnId="{A34E3F98-CA14-4026-83D8-41D1D9145F0D}">
      <dgm:prSet/>
      <dgm:spPr/>
      <dgm:t>
        <a:bodyPr/>
        <a:lstStyle/>
        <a:p>
          <a:endParaRPr lang="it-IT"/>
        </a:p>
      </dgm:t>
    </dgm:pt>
    <dgm:pt modelId="{406C6F2B-736E-4721-81F6-FD704D0DA497}">
      <dgm:prSet phldrT="[Testo]" custT="1"/>
      <dgm:spPr/>
      <dgm:t>
        <a:bodyPr/>
        <a:lstStyle/>
        <a:p>
          <a:r>
            <a:rPr lang="en-US" sz="2000" dirty="0"/>
            <a:t>Testing and characterization</a:t>
          </a:r>
          <a:endParaRPr lang="it-IT" sz="2000" dirty="0"/>
        </a:p>
      </dgm:t>
    </dgm:pt>
    <dgm:pt modelId="{A9951C2A-E075-402C-BEFD-6AED0B9A2427}" type="parTrans" cxnId="{04809534-81C1-4D12-956B-CF845F25285F}">
      <dgm:prSet/>
      <dgm:spPr/>
      <dgm:t>
        <a:bodyPr/>
        <a:lstStyle/>
        <a:p>
          <a:endParaRPr lang="it-IT"/>
        </a:p>
      </dgm:t>
    </dgm:pt>
    <dgm:pt modelId="{FCDCD850-C501-4D60-9ABE-08C5409E39A8}" type="sibTrans" cxnId="{04809534-81C1-4D12-956B-CF845F25285F}">
      <dgm:prSet/>
      <dgm:spPr/>
      <dgm:t>
        <a:bodyPr/>
        <a:lstStyle/>
        <a:p>
          <a:endParaRPr lang="it-IT"/>
        </a:p>
      </dgm:t>
    </dgm:pt>
    <dgm:pt modelId="{98F86F50-8E0D-4129-AD23-2834F7F4188B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dirty="0"/>
            <a:t>Integrated capillary for focusing and acceleration </a:t>
          </a:r>
          <a:endParaRPr lang="it-IT" sz="2400" dirty="0"/>
        </a:p>
      </dgm:t>
    </dgm:pt>
    <dgm:pt modelId="{F4359207-68B1-4BDB-AA2C-6F271D76A7B4}" type="sibTrans" cxnId="{9E4E836D-5F92-4022-98B6-93A614EE9D8D}">
      <dgm:prSet/>
      <dgm:spPr/>
      <dgm:t>
        <a:bodyPr/>
        <a:lstStyle/>
        <a:p>
          <a:endParaRPr lang="it-IT"/>
        </a:p>
      </dgm:t>
    </dgm:pt>
    <dgm:pt modelId="{97112D7C-AD01-4C92-9E99-03F7105EA010}" type="parTrans" cxnId="{9E4E836D-5F92-4022-98B6-93A614EE9D8D}">
      <dgm:prSet/>
      <dgm:spPr/>
      <dgm:t>
        <a:bodyPr/>
        <a:lstStyle/>
        <a:p>
          <a:endParaRPr lang="it-IT"/>
        </a:p>
      </dgm:t>
    </dgm:pt>
    <dgm:pt modelId="{6D7083A8-895F-44F7-A687-21AF0F5CBCB1}">
      <dgm:prSet phldrT="[Testo]" custT="1"/>
      <dgm:spPr/>
      <dgm:t>
        <a:bodyPr/>
        <a:lstStyle/>
        <a:p>
          <a:r>
            <a:rPr lang="en-US" sz="2000" dirty="0"/>
            <a:t>Electron beams acceleration and focusing at SPARC_LAB</a:t>
          </a:r>
          <a:endParaRPr lang="it-IT" sz="2000" dirty="0"/>
        </a:p>
      </dgm:t>
    </dgm:pt>
    <dgm:pt modelId="{C2EBED90-7C48-4206-91F5-B48A112BE49D}" type="parTrans" cxnId="{C1643849-8F3C-42B6-BE71-F1DA1FD6CF8C}">
      <dgm:prSet/>
      <dgm:spPr/>
      <dgm:t>
        <a:bodyPr/>
        <a:lstStyle/>
        <a:p>
          <a:endParaRPr lang="en-US"/>
        </a:p>
      </dgm:t>
    </dgm:pt>
    <dgm:pt modelId="{4CC5BD2C-74E5-4739-864E-8EC1D57097D3}" type="sibTrans" cxnId="{C1643849-8F3C-42B6-BE71-F1DA1FD6CF8C}">
      <dgm:prSet/>
      <dgm:spPr/>
      <dgm:t>
        <a:bodyPr/>
        <a:lstStyle/>
        <a:p>
          <a:endParaRPr lang="en-US"/>
        </a:p>
      </dgm:t>
    </dgm:pt>
    <dgm:pt modelId="{7DD8ABEC-E32F-474D-B830-7943BC8C4D20}">
      <dgm:prSet phldrT="[Testo]" custT="1"/>
      <dgm:spPr>
        <a:solidFill>
          <a:srgbClr val="203864"/>
        </a:solidFill>
      </dgm:spPr>
      <dgm:t>
        <a:bodyPr/>
        <a:lstStyle/>
        <a:p>
          <a:r>
            <a:rPr lang="en-US" sz="2400" noProof="0" dirty="0"/>
            <a:t>Conclusions</a:t>
          </a:r>
          <a:endParaRPr lang="en-US" sz="2200" noProof="0" dirty="0"/>
        </a:p>
      </dgm:t>
    </dgm:pt>
    <dgm:pt modelId="{9D42ABE8-09D8-4A78-94F5-1D697B21FE8A}" type="sibTrans" cxnId="{9A7B24B1-581A-4D5E-9985-554D48EF94C6}">
      <dgm:prSet/>
      <dgm:spPr/>
      <dgm:t>
        <a:bodyPr/>
        <a:lstStyle/>
        <a:p>
          <a:endParaRPr lang="it-IT"/>
        </a:p>
      </dgm:t>
    </dgm:pt>
    <dgm:pt modelId="{E6ECC5BA-2F5F-4834-BADD-C13D28F6FA7F}" type="parTrans" cxnId="{9A7B24B1-581A-4D5E-9985-554D48EF94C6}">
      <dgm:prSet/>
      <dgm:spPr/>
      <dgm:t>
        <a:bodyPr/>
        <a:lstStyle/>
        <a:p>
          <a:endParaRPr lang="it-IT"/>
        </a:p>
      </dgm:t>
    </dgm:pt>
    <dgm:pt modelId="{5C80D3DD-4CCA-4E0E-B0BE-19A8445A3B0A}">
      <dgm:prSet phldrT="[Testo]" custT="1"/>
      <dgm:spPr/>
      <dgm:t>
        <a:bodyPr/>
        <a:lstStyle/>
        <a:p>
          <a:r>
            <a:rPr lang="en-US" sz="2000" dirty="0"/>
            <a:t>Testing and characterization</a:t>
          </a:r>
          <a:endParaRPr lang="it-IT" sz="2000" dirty="0"/>
        </a:p>
      </dgm:t>
    </dgm:pt>
    <dgm:pt modelId="{68EFD40C-0D18-4196-A538-F6DEF8283947}" type="parTrans" cxnId="{5CFF1F12-BE97-4A5C-B687-958D776D6D67}">
      <dgm:prSet/>
      <dgm:spPr/>
      <dgm:t>
        <a:bodyPr/>
        <a:lstStyle/>
        <a:p>
          <a:endParaRPr lang="en-US"/>
        </a:p>
      </dgm:t>
    </dgm:pt>
    <dgm:pt modelId="{B69ACB7B-2E39-430C-8A5D-1907EC824201}" type="sibTrans" cxnId="{5CFF1F12-BE97-4A5C-B687-958D776D6D67}">
      <dgm:prSet/>
      <dgm:spPr/>
      <dgm:t>
        <a:bodyPr/>
        <a:lstStyle/>
        <a:p>
          <a:endParaRPr lang="en-US"/>
        </a:p>
      </dgm:t>
    </dgm:pt>
    <dgm:pt modelId="{B5328B03-E3D9-4945-BF0C-DE9CF96E91D7}">
      <dgm:prSet phldrT="[Testo]" custT="1"/>
      <dgm:spPr/>
      <dgm:t>
        <a:bodyPr/>
        <a:lstStyle/>
        <a:p>
          <a:r>
            <a:rPr lang="en-US" sz="2000" dirty="0"/>
            <a:t>Applications</a:t>
          </a:r>
          <a:endParaRPr lang="it-IT" sz="2000" dirty="0"/>
        </a:p>
      </dgm:t>
    </dgm:pt>
    <dgm:pt modelId="{63A3A123-304C-4711-9515-47DD46E6BA25}" type="parTrans" cxnId="{1AFDDD19-53EF-45FC-BB33-89A61B02CDD2}">
      <dgm:prSet/>
      <dgm:spPr/>
      <dgm:t>
        <a:bodyPr/>
        <a:lstStyle/>
        <a:p>
          <a:endParaRPr lang="en-US"/>
        </a:p>
      </dgm:t>
    </dgm:pt>
    <dgm:pt modelId="{BB4ECF87-2405-46A0-8870-00790EDA16E1}" type="sibTrans" cxnId="{1AFDDD19-53EF-45FC-BB33-89A61B02CDD2}">
      <dgm:prSet/>
      <dgm:spPr/>
      <dgm:t>
        <a:bodyPr/>
        <a:lstStyle/>
        <a:p>
          <a:endParaRPr lang="en-US"/>
        </a:p>
      </dgm:t>
    </dgm:pt>
    <dgm:pt modelId="{041800EB-A76A-4C7B-BAB9-69563E98F680}" type="pres">
      <dgm:prSet presAssocID="{17BDB24D-898A-4A41-B4E3-69A745BDC79E}" presName="linear" presStyleCnt="0">
        <dgm:presLayoutVars>
          <dgm:dir/>
          <dgm:animLvl val="lvl"/>
          <dgm:resizeHandles val="exact"/>
        </dgm:presLayoutVars>
      </dgm:prSet>
      <dgm:spPr/>
    </dgm:pt>
    <dgm:pt modelId="{7752D64B-842E-40AF-9394-977B50237DD9}" type="pres">
      <dgm:prSet presAssocID="{E1B8972D-1C7D-4EE7-A19F-4BA34688FC65}" presName="parentLin" presStyleCnt="0"/>
      <dgm:spPr/>
    </dgm:pt>
    <dgm:pt modelId="{B2EEE50F-F799-4CEB-AA0E-0B1F044CFDBE}" type="pres">
      <dgm:prSet presAssocID="{E1B8972D-1C7D-4EE7-A19F-4BA34688FC65}" presName="parentLeftMargin" presStyleLbl="node1" presStyleIdx="0" presStyleCnt="4"/>
      <dgm:spPr/>
    </dgm:pt>
    <dgm:pt modelId="{F8855DA7-E117-4E34-AD7E-CAA5F439CD81}" type="pres">
      <dgm:prSet presAssocID="{E1B8972D-1C7D-4EE7-A19F-4BA34688FC65}" presName="parentText" presStyleLbl="node1" presStyleIdx="0" presStyleCnt="4" custScaleY="269823">
        <dgm:presLayoutVars>
          <dgm:chMax val="0"/>
          <dgm:bulletEnabled val="1"/>
        </dgm:presLayoutVars>
      </dgm:prSet>
      <dgm:spPr/>
    </dgm:pt>
    <dgm:pt modelId="{0816D1F0-0C47-434D-A2D7-51497B57A890}" type="pres">
      <dgm:prSet presAssocID="{E1B8972D-1C7D-4EE7-A19F-4BA34688FC65}" presName="negativeSpace" presStyleCnt="0"/>
      <dgm:spPr/>
    </dgm:pt>
    <dgm:pt modelId="{AAD2F489-A6DD-4D2B-976D-CE6CB987179A}" type="pres">
      <dgm:prSet presAssocID="{E1B8972D-1C7D-4EE7-A19F-4BA34688FC65}" presName="childText" presStyleLbl="conFgAcc1" presStyleIdx="0" presStyleCnt="4" custLinFactY="6094" custLinFactNeighborY="100000">
        <dgm:presLayoutVars>
          <dgm:bulletEnabled val="1"/>
        </dgm:presLayoutVars>
      </dgm:prSet>
      <dgm:spPr/>
    </dgm:pt>
    <dgm:pt modelId="{0D59064B-121A-4C3F-A9BC-8B69131B5140}" type="pres">
      <dgm:prSet presAssocID="{C975B45A-B408-4064-91AE-B92F0D2BC581}" presName="spaceBetweenRectangles" presStyleCnt="0"/>
      <dgm:spPr/>
    </dgm:pt>
    <dgm:pt modelId="{07770180-53FC-405B-B96B-173902886031}" type="pres">
      <dgm:prSet presAssocID="{A68B9549-AC69-44FF-89B0-EF5B85D0BD2C}" presName="parentLin" presStyleCnt="0"/>
      <dgm:spPr/>
    </dgm:pt>
    <dgm:pt modelId="{C0EC700E-59F8-49EC-A83B-D175DDA969A2}" type="pres">
      <dgm:prSet presAssocID="{A68B9549-AC69-44FF-89B0-EF5B85D0BD2C}" presName="parentLeftMargin" presStyleLbl="node1" presStyleIdx="0" presStyleCnt="4"/>
      <dgm:spPr/>
    </dgm:pt>
    <dgm:pt modelId="{87FF4F21-87F0-4D6B-B667-2C796F1017D4}" type="pres">
      <dgm:prSet presAssocID="{A68B9549-AC69-44FF-89B0-EF5B85D0BD2C}" presName="parentText" presStyleLbl="node1" presStyleIdx="1" presStyleCnt="4" custScaleY="269823" custLinFactNeighborY="6734">
        <dgm:presLayoutVars>
          <dgm:chMax val="0"/>
          <dgm:bulletEnabled val="1"/>
        </dgm:presLayoutVars>
      </dgm:prSet>
      <dgm:spPr/>
    </dgm:pt>
    <dgm:pt modelId="{94D5008A-6C8D-4407-A317-FFE3264F8A36}" type="pres">
      <dgm:prSet presAssocID="{A68B9549-AC69-44FF-89B0-EF5B85D0BD2C}" presName="negativeSpace" presStyleCnt="0"/>
      <dgm:spPr/>
    </dgm:pt>
    <dgm:pt modelId="{3075D1E0-02A4-498B-ACF5-F774AB95FCF0}" type="pres">
      <dgm:prSet presAssocID="{A68B9549-AC69-44FF-89B0-EF5B85D0BD2C}" presName="childText" presStyleLbl="conFgAcc1" presStyleIdx="1" presStyleCnt="4" custLinFactY="4387" custLinFactNeighborX="-743" custLinFactNeighborY="100000">
        <dgm:presLayoutVars>
          <dgm:bulletEnabled val="1"/>
        </dgm:presLayoutVars>
      </dgm:prSet>
      <dgm:spPr/>
    </dgm:pt>
    <dgm:pt modelId="{6D7C32F5-5161-4203-9B4E-AECE388E03DC}" type="pres">
      <dgm:prSet presAssocID="{ACC3B1CA-7442-4A43-AFEC-7572D5D73B9D}" presName="spaceBetweenRectangles" presStyleCnt="0"/>
      <dgm:spPr/>
    </dgm:pt>
    <dgm:pt modelId="{3522553C-2BE0-464A-BFFF-863B6D9F261C}" type="pres">
      <dgm:prSet presAssocID="{98F86F50-8E0D-4129-AD23-2834F7F4188B}" presName="parentLin" presStyleCnt="0"/>
      <dgm:spPr/>
    </dgm:pt>
    <dgm:pt modelId="{A36F961C-F45C-4AA0-B3A3-3917644F0C4D}" type="pres">
      <dgm:prSet presAssocID="{98F86F50-8E0D-4129-AD23-2834F7F4188B}" presName="parentLeftMargin" presStyleLbl="node1" presStyleIdx="1" presStyleCnt="4"/>
      <dgm:spPr/>
    </dgm:pt>
    <dgm:pt modelId="{DE97A02F-B83E-4125-AD00-F937453CAB81}" type="pres">
      <dgm:prSet presAssocID="{98F86F50-8E0D-4129-AD23-2834F7F4188B}" presName="parentText" presStyleLbl="node1" presStyleIdx="2" presStyleCnt="4" custScaleY="269823">
        <dgm:presLayoutVars>
          <dgm:chMax val="0"/>
          <dgm:bulletEnabled val="1"/>
        </dgm:presLayoutVars>
      </dgm:prSet>
      <dgm:spPr/>
    </dgm:pt>
    <dgm:pt modelId="{D1AC3718-AF4B-438A-98FF-BFFF9CE7C737}" type="pres">
      <dgm:prSet presAssocID="{98F86F50-8E0D-4129-AD23-2834F7F4188B}" presName="negativeSpace" presStyleCnt="0"/>
      <dgm:spPr/>
    </dgm:pt>
    <dgm:pt modelId="{AB5BFE2E-7202-4775-A36B-3FA0798DEA82}" type="pres">
      <dgm:prSet presAssocID="{98F86F50-8E0D-4129-AD23-2834F7F4188B}" presName="childText" presStyleLbl="conFgAcc1" presStyleIdx="2" presStyleCnt="4" custLinFactY="2726" custLinFactNeighborY="100000">
        <dgm:presLayoutVars>
          <dgm:bulletEnabled val="1"/>
        </dgm:presLayoutVars>
      </dgm:prSet>
      <dgm:spPr/>
    </dgm:pt>
    <dgm:pt modelId="{4C953130-107B-4674-94B8-A2F987B479BA}" type="pres">
      <dgm:prSet presAssocID="{F4359207-68B1-4BDB-AA2C-6F271D76A7B4}" presName="spaceBetweenRectangles" presStyleCnt="0"/>
      <dgm:spPr/>
    </dgm:pt>
    <dgm:pt modelId="{98777E72-52D5-44CB-96A0-4A55187CB37B}" type="pres">
      <dgm:prSet presAssocID="{7DD8ABEC-E32F-474D-B830-7943BC8C4D20}" presName="parentLin" presStyleCnt="0"/>
      <dgm:spPr/>
    </dgm:pt>
    <dgm:pt modelId="{BD0C6F10-E53D-4929-AE16-464583884911}" type="pres">
      <dgm:prSet presAssocID="{7DD8ABEC-E32F-474D-B830-7943BC8C4D20}" presName="parentLeftMargin" presStyleLbl="node1" presStyleIdx="2" presStyleCnt="4"/>
      <dgm:spPr/>
    </dgm:pt>
    <dgm:pt modelId="{76805D19-17DD-40D3-BF93-C70A57991D76}" type="pres">
      <dgm:prSet presAssocID="{7DD8ABEC-E32F-474D-B830-7943BC8C4D20}" presName="parentText" presStyleLbl="node1" presStyleIdx="3" presStyleCnt="4" custScaleY="269823">
        <dgm:presLayoutVars>
          <dgm:chMax val="0"/>
          <dgm:bulletEnabled val="1"/>
        </dgm:presLayoutVars>
      </dgm:prSet>
      <dgm:spPr/>
    </dgm:pt>
    <dgm:pt modelId="{E907EF1D-02DA-4C60-B5D4-1FC65F17BBE0}" type="pres">
      <dgm:prSet presAssocID="{7DD8ABEC-E32F-474D-B830-7943BC8C4D20}" presName="negativeSpace" presStyleCnt="0"/>
      <dgm:spPr/>
    </dgm:pt>
    <dgm:pt modelId="{FC11790E-7A51-4706-9773-BB5A130CB605}" type="pres">
      <dgm:prSet presAssocID="{7DD8ABEC-E32F-474D-B830-7943BC8C4D20}" presName="childText" presStyleLbl="conFgAcc1" presStyleIdx="3" presStyleCnt="4" custLinFactY="2884" custLinFactNeighborY="100000">
        <dgm:presLayoutVars>
          <dgm:bulletEnabled val="1"/>
        </dgm:presLayoutVars>
      </dgm:prSet>
      <dgm:spPr/>
    </dgm:pt>
  </dgm:ptLst>
  <dgm:cxnLst>
    <dgm:cxn modelId="{5CFF1F12-BE97-4A5C-B687-958D776D6D67}" srcId="{A68B9549-AC69-44FF-89B0-EF5B85D0BD2C}" destId="{5C80D3DD-4CCA-4E0E-B0BE-19A8445A3B0A}" srcOrd="1" destOrd="0" parTransId="{68EFD40C-0D18-4196-A538-F6DEF8283947}" sibTransId="{B69ACB7B-2E39-430C-8A5D-1907EC824201}"/>
    <dgm:cxn modelId="{F92E1518-FFBB-496D-A7AB-25F98CA46DA9}" type="presOf" srcId="{7DD8ABEC-E32F-474D-B830-7943BC8C4D20}" destId="{BD0C6F10-E53D-4929-AE16-464583884911}" srcOrd="0" destOrd="0" presId="urn:microsoft.com/office/officeart/2005/8/layout/list1"/>
    <dgm:cxn modelId="{1AFDDD19-53EF-45FC-BB33-89A61B02CDD2}" srcId="{A68B9549-AC69-44FF-89B0-EF5B85D0BD2C}" destId="{B5328B03-E3D9-4945-BF0C-DE9CF96E91D7}" srcOrd="2" destOrd="0" parTransId="{63A3A123-304C-4711-9515-47DD46E6BA25}" sibTransId="{BB4ECF87-2405-46A0-8870-00790EDA16E1}"/>
    <dgm:cxn modelId="{40DB4D21-B123-43F0-9207-0AEB23F6F045}" type="presOf" srcId="{7DD8ABEC-E32F-474D-B830-7943BC8C4D20}" destId="{76805D19-17DD-40D3-BF93-C70A57991D76}" srcOrd="1" destOrd="0" presId="urn:microsoft.com/office/officeart/2005/8/layout/list1"/>
    <dgm:cxn modelId="{8E11FB33-2883-43EA-9B72-E285CC322ABA}" type="presOf" srcId="{98F86F50-8E0D-4129-AD23-2834F7F4188B}" destId="{DE97A02F-B83E-4125-AD00-F937453CAB81}" srcOrd="1" destOrd="0" presId="urn:microsoft.com/office/officeart/2005/8/layout/list1"/>
    <dgm:cxn modelId="{04809534-81C1-4D12-956B-CF845F25285F}" srcId="{98F86F50-8E0D-4129-AD23-2834F7F4188B}" destId="{406C6F2B-736E-4721-81F6-FD704D0DA497}" srcOrd="1" destOrd="0" parTransId="{A9951C2A-E075-402C-BEFD-6AED0B9A2427}" sibTransId="{FCDCD850-C501-4D60-9ABE-08C5409E39A8}"/>
    <dgm:cxn modelId="{E1F7F13A-1F81-4C13-971F-F22F6C0E5B01}" type="presOf" srcId="{406C6F2B-736E-4721-81F6-FD704D0DA497}" destId="{AB5BFE2E-7202-4775-A36B-3FA0798DEA82}" srcOrd="0" destOrd="1" presId="urn:microsoft.com/office/officeart/2005/8/layout/list1"/>
    <dgm:cxn modelId="{358B3461-F66F-4C90-B6B3-6D0B2C0BF779}" srcId="{17BDB24D-898A-4A41-B4E3-69A745BDC79E}" destId="{E1B8972D-1C7D-4EE7-A19F-4BA34688FC65}" srcOrd="0" destOrd="0" parTransId="{369E4E46-3875-4BB9-960D-252F60A10FE5}" sibTransId="{C975B45A-B408-4064-91AE-B92F0D2BC581}"/>
    <dgm:cxn modelId="{ACDC2B65-9FD4-4976-915A-0A7731F3B9F0}" type="presOf" srcId="{E1B8972D-1C7D-4EE7-A19F-4BA34688FC65}" destId="{B2EEE50F-F799-4CEB-AA0E-0B1F044CFDBE}" srcOrd="0" destOrd="0" presId="urn:microsoft.com/office/officeart/2005/8/layout/list1"/>
    <dgm:cxn modelId="{161ED648-1BB5-4380-BE82-EF045BBC8CC3}" type="presOf" srcId="{E1B8972D-1C7D-4EE7-A19F-4BA34688FC65}" destId="{F8855DA7-E117-4E34-AD7E-CAA5F439CD81}" srcOrd="1" destOrd="0" presId="urn:microsoft.com/office/officeart/2005/8/layout/list1"/>
    <dgm:cxn modelId="{C1643849-8F3C-42B6-BE71-F1DA1FD6CF8C}" srcId="{98F86F50-8E0D-4129-AD23-2834F7F4188B}" destId="{6D7083A8-895F-44F7-A687-21AF0F5CBCB1}" srcOrd="2" destOrd="0" parTransId="{C2EBED90-7C48-4206-91F5-B48A112BE49D}" sibTransId="{4CC5BD2C-74E5-4739-864E-8EC1D57097D3}"/>
    <dgm:cxn modelId="{E114F56B-E483-4E40-B23B-617EB3C130B4}" type="presOf" srcId="{B5328B03-E3D9-4945-BF0C-DE9CF96E91D7}" destId="{3075D1E0-02A4-498B-ACF5-F774AB95FCF0}" srcOrd="0" destOrd="2" presId="urn:microsoft.com/office/officeart/2005/8/layout/list1"/>
    <dgm:cxn modelId="{9E4E836D-5F92-4022-98B6-93A614EE9D8D}" srcId="{17BDB24D-898A-4A41-B4E3-69A745BDC79E}" destId="{98F86F50-8E0D-4129-AD23-2834F7F4188B}" srcOrd="2" destOrd="0" parTransId="{97112D7C-AD01-4C92-9E99-03F7105EA010}" sibTransId="{F4359207-68B1-4BDB-AA2C-6F271D76A7B4}"/>
    <dgm:cxn modelId="{3F94C94D-A1E3-40F4-B6D7-3F7097D35185}" type="presOf" srcId="{17BDB24D-898A-4A41-B4E3-69A745BDC79E}" destId="{041800EB-A76A-4C7B-BAB9-69563E98F680}" srcOrd="0" destOrd="0" presId="urn:microsoft.com/office/officeart/2005/8/layout/list1"/>
    <dgm:cxn modelId="{4647F785-D0F5-4554-A230-BC839F4A5F31}" type="presOf" srcId="{3A10E2BD-5C06-4B64-B3BD-E90BE290008F}" destId="{3075D1E0-02A4-498B-ACF5-F774AB95FCF0}" srcOrd="0" destOrd="0" presId="urn:microsoft.com/office/officeart/2005/8/layout/list1"/>
    <dgm:cxn modelId="{68E4F188-8D7C-452E-973E-E76B226125AB}" type="presOf" srcId="{86388736-CA40-4A56-AC83-61BB9F5566E2}" destId="{AB5BFE2E-7202-4775-A36B-3FA0798DEA82}" srcOrd="0" destOrd="0" presId="urn:microsoft.com/office/officeart/2005/8/layout/list1"/>
    <dgm:cxn modelId="{3FB6068D-86BF-405E-8C2F-831459592823}" type="presOf" srcId="{83ABB3C7-B674-4500-8BD8-4C9E5BB697A1}" destId="{AAD2F489-A6DD-4D2B-976D-CE6CB987179A}" srcOrd="0" destOrd="0" presId="urn:microsoft.com/office/officeart/2005/8/layout/list1"/>
    <dgm:cxn modelId="{759F5E92-447B-48F8-A30E-46FB8414E958}" srcId="{A68B9549-AC69-44FF-89B0-EF5B85D0BD2C}" destId="{3A10E2BD-5C06-4B64-B3BD-E90BE290008F}" srcOrd="0" destOrd="0" parTransId="{74DDA905-D5C8-4A2D-BFA1-4A987AB898DB}" sibTransId="{677067E9-0518-4398-9DD4-41C25D1F271C}"/>
    <dgm:cxn modelId="{A34E3F98-CA14-4026-83D8-41D1D9145F0D}" srcId="{98F86F50-8E0D-4129-AD23-2834F7F4188B}" destId="{86388736-CA40-4A56-AC83-61BB9F5566E2}" srcOrd="0" destOrd="0" parTransId="{6DF17690-CC44-4991-B5BD-220CE6D9D692}" sibTransId="{2D0954CB-2999-4E55-B324-83B41125CFDF}"/>
    <dgm:cxn modelId="{9A7B24B1-581A-4D5E-9985-554D48EF94C6}" srcId="{17BDB24D-898A-4A41-B4E3-69A745BDC79E}" destId="{7DD8ABEC-E32F-474D-B830-7943BC8C4D20}" srcOrd="3" destOrd="0" parTransId="{E6ECC5BA-2F5F-4834-BADD-C13D28F6FA7F}" sibTransId="{9D42ABE8-09D8-4A78-94F5-1D697B21FE8A}"/>
    <dgm:cxn modelId="{40DC7CD5-A331-405E-BB0F-73FFA0A8AE86}" type="presOf" srcId="{A68B9549-AC69-44FF-89B0-EF5B85D0BD2C}" destId="{87FF4F21-87F0-4D6B-B667-2C796F1017D4}" srcOrd="1" destOrd="0" presId="urn:microsoft.com/office/officeart/2005/8/layout/list1"/>
    <dgm:cxn modelId="{E9E3A4D6-600A-4D5E-A264-E744F7A6A278}" type="presOf" srcId="{A68B9549-AC69-44FF-89B0-EF5B85D0BD2C}" destId="{C0EC700E-59F8-49EC-A83B-D175DDA969A2}" srcOrd="0" destOrd="0" presId="urn:microsoft.com/office/officeart/2005/8/layout/list1"/>
    <dgm:cxn modelId="{E756C4D8-1589-46B3-8E2D-4B53278C2D6A}" type="presOf" srcId="{98F86F50-8E0D-4129-AD23-2834F7F4188B}" destId="{A36F961C-F45C-4AA0-B3A3-3917644F0C4D}" srcOrd="0" destOrd="0" presId="urn:microsoft.com/office/officeart/2005/8/layout/list1"/>
    <dgm:cxn modelId="{34DCADD9-9292-4985-917D-633DA276C1C5}" type="presOf" srcId="{6D7083A8-895F-44F7-A687-21AF0F5CBCB1}" destId="{AB5BFE2E-7202-4775-A36B-3FA0798DEA82}" srcOrd="0" destOrd="2" presId="urn:microsoft.com/office/officeart/2005/8/layout/list1"/>
    <dgm:cxn modelId="{0467FAE7-9F5C-4C26-9D92-564AB8B9A61F}" srcId="{E1B8972D-1C7D-4EE7-A19F-4BA34688FC65}" destId="{83ABB3C7-B674-4500-8BD8-4C9E5BB697A1}" srcOrd="0" destOrd="0" parTransId="{A224DF1A-4EE4-4889-95B1-FEF3A0DC363E}" sibTransId="{0C7289E3-84DF-408F-8172-9E72AEFABB39}"/>
    <dgm:cxn modelId="{813884F0-2E14-47D4-A15A-5D95055E1C9A}" type="presOf" srcId="{5C80D3DD-4CCA-4E0E-B0BE-19A8445A3B0A}" destId="{3075D1E0-02A4-498B-ACF5-F774AB95FCF0}" srcOrd="0" destOrd="1" presId="urn:microsoft.com/office/officeart/2005/8/layout/list1"/>
    <dgm:cxn modelId="{446D0FF6-4943-4E6C-AB24-F71BB783DDC1}" srcId="{17BDB24D-898A-4A41-B4E3-69A745BDC79E}" destId="{A68B9549-AC69-44FF-89B0-EF5B85D0BD2C}" srcOrd="1" destOrd="0" parTransId="{DAA14916-6201-48DE-9543-651F0D2C1231}" sibTransId="{ACC3B1CA-7442-4A43-AFEC-7572D5D73B9D}"/>
    <dgm:cxn modelId="{09F082BF-BC2B-4464-80AC-3448D448710F}" type="presParOf" srcId="{041800EB-A76A-4C7B-BAB9-69563E98F680}" destId="{7752D64B-842E-40AF-9394-977B50237DD9}" srcOrd="0" destOrd="0" presId="urn:microsoft.com/office/officeart/2005/8/layout/list1"/>
    <dgm:cxn modelId="{6E6513DD-6445-48C7-8E3D-9CEC3124D172}" type="presParOf" srcId="{7752D64B-842E-40AF-9394-977B50237DD9}" destId="{B2EEE50F-F799-4CEB-AA0E-0B1F044CFDBE}" srcOrd="0" destOrd="0" presId="urn:microsoft.com/office/officeart/2005/8/layout/list1"/>
    <dgm:cxn modelId="{4E702314-65F9-42C8-B158-5FE6959342F2}" type="presParOf" srcId="{7752D64B-842E-40AF-9394-977B50237DD9}" destId="{F8855DA7-E117-4E34-AD7E-CAA5F439CD81}" srcOrd="1" destOrd="0" presId="urn:microsoft.com/office/officeart/2005/8/layout/list1"/>
    <dgm:cxn modelId="{59F9DB5E-DBF9-441F-BECF-3C2DBA1AE184}" type="presParOf" srcId="{041800EB-A76A-4C7B-BAB9-69563E98F680}" destId="{0816D1F0-0C47-434D-A2D7-51497B57A890}" srcOrd="1" destOrd="0" presId="urn:microsoft.com/office/officeart/2005/8/layout/list1"/>
    <dgm:cxn modelId="{0901AE4D-6FD7-4962-AB14-F8BA5811B35F}" type="presParOf" srcId="{041800EB-A76A-4C7B-BAB9-69563E98F680}" destId="{AAD2F489-A6DD-4D2B-976D-CE6CB987179A}" srcOrd="2" destOrd="0" presId="urn:microsoft.com/office/officeart/2005/8/layout/list1"/>
    <dgm:cxn modelId="{8BA47154-C56C-457F-AE7E-AA753EF4DEDF}" type="presParOf" srcId="{041800EB-A76A-4C7B-BAB9-69563E98F680}" destId="{0D59064B-121A-4C3F-A9BC-8B69131B5140}" srcOrd="3" destOrd="0" presId="urn:microsoft.com/office/officeart/2005/8/layout/list1"/>
    <dgm:cxn modelId="{F6FEC6BF-68A4-4AFE-9E31-4DD1AF4351C0}" type="presParOf" srcId="{041800EB-A76A-4C7B-BAB9-69563E98F680}" destId="{07770180-53FC-405B-B96B-173902886031}" srcOrd="4" destOrd="0" presId="urn:microsoft.com/office/officeart/2005/8/layout/list1"/>
    <dgm:cxn modelId="{E620FBDA-5651-4B1B-A7A8-E7FA6890709A}" type="presParOf" srcId="{07770180-53FC-405B-B96B-173902886031}" destId="{C0EC700E-59F8-49EC-A83B-D175DDA969A2}" srcOrd="0" destOrd="0" presId="urn:microsoft.com/office/officeart/2005/8/layout/list1"/>
    <dgm:cxn modelId="{27C319DB-B60F-49B1-B9B6-C163EFA11AAE}" type="presParOf" srcId="{07770180-53FC-405B-B96B-173902886031}" destId="{87FF4F21-87F0-4D6B-B667-2C796F1017D4}" srcOrd="1" destOrd="0" presId="urn:microsoft.com/office/officeart/2005/8/layout/list1"/>
    <dgm:cxn modelId="{00433F7A-7AAB-4296-A770-5D96548C1954}" type="presParOf" srcId="{041800EB-A76A-4C7B-BAB9-69563E98F680}" destId="{94D5008A-6C8D-4407-A317-FFE3264F8A36}" srcOrd="5" destOrd="0" presId="urn:microsoft.com/office/officeart/2005/8/layout/list1"/>
    <dgm:cxn modelId="{B7FABDA4-928B-4F53-93BC-2CCE8AB91F10}" type="presParOf" srcId="{041800EB-A76A-4C7B-BAB9-69563E98F680}" destId="{3075D1E0-02A4-498B-ACF5-F774AB95FCF0}" srcOrd="6" destOrd="0" presId="urn:microsoft.com/office/officeart/2005/8/layout/list1"/>
    <dgm:cxn modelId="{D6DC83F5-A1DF-4334-B693-42A6993CF565}" type="presParOf" srcId="{041800EB-A76A-4C7B-BAB9-69563E98F680}" destId="{6D7C32F5-5161-4203-9B4E-AECE388E03DC}" srcOrd="7" destOrd="0" presId="urn:microsoft.com/office/officeart/2005/8/layout/list1"/>
    <dgm:cxn modelId="{D86C21A9-713E-418B-9080-3BF7874A3D90}" type="presParOf" srcId="{041800EB-A76A-4C7B-BAB9-69563E98F680}" destId="{3522553C-2BE0-464A-BFFF-863B6D9F261C}" srcOrd="8" destOrd="0" presId="urn:microsoft.com/office/officeart/2005/8/layout/list1"/>
    <dgm:cxn modelId="{4FCC1D8A-7B00-42E6-B367-4F1A714F62D0}" type="presParOf" srcId="{3522553C-2BE0-464A-BFFF-863B6D9F261C}" destId="{A36F961C-F45C-4AA0-B3A3-3917644F0C4D}" srcOrd="0" destOrd="0" presId="urn:microsoft.com/office/officeart/2005/8/layout/list1"/>
    <dgm:cxn modelId="{ABAC135E-4972-4C5F-A7E0-BF7BBEE03F08}" type="presParOf" srcId="{3522553C-2BE0-464A-BFFF-863B6D9F261C}" destId="{DE97A02F-B83E-4125-AD00-F937453CAB81}" srcOrd="1" destOrd="0" presId="urn:microsoft.com/office/officeart/2005/8/layout/list1"/>
    <dgm:cxn modelId="{DBF87F83-21B7-45BE-9467-4E298079BCEB}" type="presParOf" srcId="{041800EB-A76A-4C7B-BAB9-69563E98F680}" destId="{D1AC3718-AF4B-438A-98FF-BFFF9CE7C737}" srcOrd="9" destOrd="0" presId="urn:microsoft.com/office/officeart/2005/8/layout/list1"/>
    <dgm:cxn modelId="{D4CBAF2D-3E2D-4532-9B64-21EC4F549D07}" type="presParOf" srcId="{041800EB-A76A-4C7B-BAB9-69563E98F680}" destId="{AB5BFE2E-7202-4775-A36B-3FA0798DEA82}" srcOrd="10" destOrd="0" presId="urn:microsoft.com/office/officeart/2005/8/layout/list1"/>
    <dgm:cxn modelId="{871C8A82-77FD-4399-8C94-C2CDBCC756CF}" type="presParOf" srcId="{041800EB-A76A-4C7B-BAB9-69563E98F680}" destId="{4C953130-107B-4674-94B8-A2F987B479BA}" srcOrd="11" destOrd="0" presId="urn:microsoft.com/office/officeart/2005/8/layout/list1"/>
    <dgm:cxn modelId="{9D1022D7-998A-46FB-82ED-B8CFE48BC16E}" type="presParOf" srcId="{041800EB-A76A-4C7B-BAB9-69563E98F680}" destId="{98777E72-52D5-44CB-96A0-4A55187CB37B}" srcOrd="12" destOrd="0" presId="urn:microsoft.com/office/officeart/2005/8/layout/list1"/>
    <dgm:cxn modelId="{B1EEAB6E-8B0C-4D86-9AF6-C23726F4DF33}" type="presParOf" srcId="{98777E72-52D5-44CB-96A0-4A55187CB37B}" destId="{BD0C6F10-E53D-4929-AE16-464583884911}" srcOrd="0" destOrd="0" presId="urn:microsoft.com/office/officeart/2005/8/layout/list1"/>
    <dgm:cxn modelId="{48A274BB-98AF-48A9-BE60-EB6A2846451D}" type="presParOf" srcId="{98777E72-52D5-44CB-96A0-4A55187CB37B}" destId="{76805D19-17DD-40D3-BF93-C70A57991D76}" srcOrd="1" destOrd="0" presId="urn:microsoft.com/office/officeart/2005/8/layout/list1"/>
    <dgm:cxn modelId="{0E15E450-86DF-4F49-BA6A-015AF5AF3686}" type="presParOf" srcId="{041800EB-A76A-4C7B-BAB9-69563E98F680}" destId="{E907EF1D-02DA-4C60-B5D4-1FC65F17BBE0}" srcOrd="13" destOrd="0" presId="urn:microsoft.com/office/officeart/2005/8/layout/list1"/>
    <dgm:cxn modelId="{9A03C0BA-5A6F-4BE2-8613-D545451B3A96}" type="presParOf" srcId="{041800EB-A76A-4C7B-BAB9-69563E98F680}" destId="{FC11790E-7A51-4706-9773-BB5A130CB60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2F489-A6DD-4D2B-976D-CE6CB987179A}">
      <dsp:nvSpPr>
        <dsp:cNvPr id="0" name=""/>
        <dsp:cNvSpPr/>
      </dsp:nvSpPr>
      <dsp:spPr>
        <a:xfrm>
          <a:off x="0" y="539106"/>
          <a:ext cx="9683750" cy="548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Plasma discharge capillaries at SPARC_LAB</a:t>
          </a:r>
          <a:endParaRPr lang="it-IT" sz="2000" kern="1200" dirty="0"/>
        </a:p>
      </dsp:txBody>
      <dsp:txXfrm>
        <a:off x="0" y="539106"/>
        <a:ext cx="9683750" cy="548100"/>
      </dsp:txXfrm>
    </dsp:sp>
    <dsp:sp modelId="{F8855DA7-E117-4E34-AD7E-CAA5F439CD81}">
      <dsp:nvSpPr>
        <dsp:cNvPr id="0" name=""/>
        <dsp:cNvSpPr/>
      </dsp:nvSpPr>
      <dsp:spPr>
        <a:xfrm>
          <a:off x="483714" y="83954"/>
          <a:ext cx="6772005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Introduction</a:t>
          </a:r>
          <a:endParaRPr lang="it-IT" sz="2200" kern="1200" dirty="0"/>
        </a:p>
      </dsp:txBody>
      <dsp:txXfrm>
        <a:off x="507044" y="107284"/>
        <a:ext cx="6725345" cy="431250"/>
      </dsp:txXfrm>
    </dsp:sp>
    <dsp:sp modelId="{3075D1E0-02A4-498B-ACF5-F774AB95FCF0}">
      <dsp:nvSpPr>
        <dsp:cNvPr id="0" name=""/>
        <dsp:cNvSpPr/>
      </dsp:nvSpPr>
      <dsp:spPr>
        <a:xfrm>
          <a:off x="0" y="1528620"/>
          <a:ext cx="968375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Design and experimental setup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Testing and characterization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Applications</a:t>
          </a:r>
          <a:endParaRPr lang="it-IT" sz="2000" kern="1200" dirty="0"/>
        </a:p>
      </dsp:txBody>
      <dsp:txXfrm>
        <a:off x="0" y="1528620"/>
        <a:ext cx="9683750" cy="1209600"/>
      </dsp:txXfrm>
    </dsp:sp>
    <dsp:sp modelId="{87FF4F21-87F0-4D6B-B667-2C796F1017D4}">
      <dsp:nvSpPr>
        <dsp:cNvPr id="0" name=""/>
        <dsp:cNvSpPr/>
      </dsp:nvSpPr>
      <dsp:spPr>
        <a:xfrm>
          <a:off x="483714" y="1065732"/>
          <a:ext cx="6772005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Segmented capillary</a:t>
          </a:r>
          <a:endParaRPr lang="it-IT" sz="2400" kern="1200" dirty="0"/>
        </a:p>
      </dsp:txBody>
      <dsp:txXfrm>
        <a:off x="507044" y="1089062"/>
        <a:ext cx="6725345" cy="431250"/>
      </dsp:txXfrm>
    </dsp:sp>
    <dsp:sp modelId="{AB5BFE2E-7202-4775-A36B-3FA0798DEA82}">
      <dsp:nvSpPr>
        <dsp:cNvPr id="0" name=""/>
        <dsp:cNvSpPr/>
      </dsp:nvSpPr>
      <dsp:spPr>
        <a:xfrm>
          <a:off x="0" y="3139879"/>
          <a:ext cx="9683750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567" tIns="124968" rIns="75156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Design and experimental setup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Testing and characterization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Electron beams acceleration and focusing at SPARC_LAB</a:t>
          </a:r>
          <a:endParaRPr lang="it-IT" sz="2000" kern="1200" dirty="0"/>
        </a:p>
      </dsp:txBody>
      <dsp:txXfrm>
        <a:off x="0" y="3139879"/>
        <a:ext cx="9683750" cy="1209600"/>
      </dsp:txXfrm>
    </dsp:sp>
    <dsp:sp modelId="{DE97A02F-B83E-4125-AD00-F937453CAB81}">
      <dsp:nvSpPr>
        <dsp:cNvPr id="0" name=""/>
        <dsp:cNvSpPr/>
      </dsp:nvSpPr>
      <dsp:spPr>
        <a:xfrm>
          <a:off x="483714" y="2685155"/>
          <a:ext cx="6772005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Integrated capillary for focusing and acceleration </a:t>
          </a:r>
          <a:endParaRPr lang="it-IT" sz="2400" kern="1200" dirty="0"/>
        </a:p>
      </dsp:txBody>
      <dsp:txXfrm>
        <a:off x="507044" y="2708485"/>
        <a:ext cx="6725345" cy="431250"/>
      </dsp:txXfrm>
    </dsp:sp>
    <dsp:sp modelId="{FC11790E-7A51-4706-9773-BB5A130CB605}">
      <dsp:nvSpPr>
        <dsp:cNvPr id="0" name=""/>
        <dsp:cNvSpPr/>
      </dsp:nvSpPr>
      <dsp:spPr>
        <a:xfrm>
          <a:off x="0" y="4789811"/>
          <a:ext cx="9683750" cy="15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05D19-17DD-40D3-BF93-C70A57991D76}">
      <dsp:nvSpPr>
        <dsp:cNvPr id="0" name=""/>
        <dsp:cNvSpPr/>
      </dsp:nvSpPr>
      <dsp:spPr>
        <a:xfrm>
          <a:off x="483714" y="4316505"/>
          <a:ext cx="6772005" cy="477910"/>
        </a:xfrm>
        <a:prstGeom prst="roundRect">
          <a:avLst/>
        </a:prstGeom>
        <a:solidFill>
          <a:srgbClr val="20386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216" tIns="0" rIns="256216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Conclusions</a:t>
          </a:r>
          <a:endParaRPr lang="en-US" sz="2200" kern="1200" noProof="0" dirty="0"/>
        </a:p>
      </dsp:txBody>
      <dsp:txXfrm>
        <a:off x="507044" y="4339835"/>
        <a:ext cx="6725345" cy="4312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44261-CEE0-48C7-84AD-0DB83CACECE3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E0DCD-2264-49A7-9D21-6CA29125BE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4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0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5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89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E0DCD-2264-49A7-9D21-6CA29125BE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CDDD6-990E-3B5E-62A0-26C1E33C7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E38AB-C518-A76C-2B7F-0FE825F00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AF46-CB08-DC32-1246-CDD012D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C4A0F-A278-4279-919E-86E11231B8C4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1DC8-D9EF-EDB7-28CE-562F32A2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CF15E-2505-C9CC-5BA0-CB42719A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67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B7499-AB5C-14BA-4890-BC1371A4C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5E3D9-8627-E26C-A337-D4C853459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D4A3D-BCF9-DE27-E374-D6FBC447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70AE3-6CBA-4181-91FB-0B9B63397169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91BE7-E2FF-7EC9-04A4-EC80FED0A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48550-B5B8-F928-0214-370B244B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8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276030-E352-E8EA-D4AC-8BE75E856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00409-58E1-6524-EB1D-0148906105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F610B-77F0-CCD3-AD81-82640016F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FEA2-F435-4892-B684-425B2165F096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77202-103F-E26C-8CF5-B409AD49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04205-3973-37E4-401F-25CCD3A8E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15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186CE-79A5-FD17-9E87-9F95D36D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43C9D-E9CD-8976-D5E3-C1EFF14A2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28C66-4D80-C5B5-91A5-39E9E2A8A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E7DE6-E84B-4657-A41F-27A26EF1FD22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574C8-EAFF-71B7-EABC-4C509633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9408-C331-6574-8E23-0C093B86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9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682D-FA8C-A7CF-9812-6DD6B4AC3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741F5-5079-BC3C-9C8D-F1AEEE903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AE220-4C66-5E87-A4F8-CBDA563B8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762F9-CDF2-497B-8CC3-6F507AB67468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6C3BA-FCAE-9D03-D524-4996697C2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FF890-D65C-30E2-4945-A931AAFFD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51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8FFAF-30DE-773D-181F-D129C41B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EA8DA-DED6-3963-7E8B-2AA79A725E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589739-BDF2-CD49-598B-C45D617BC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1B302-A72A-6F0F-CEBB-BF64ACFE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9C77B-0D8E-4DCA-AB4E-725006974BDB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0C627-E2E2-05A1-909A-B1BB8606A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FC202D-703C-AFA1-8AFA-52DFDD8F4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5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1A0A-9669-7068-BF72-BDEE6B08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A89BE-3C2C-039B-8EC3-F9430B582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5EEE7-883D-16F1-7084-32D46AAEB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F7C859-F2B9-77E2-24F5-7A2D1E91CE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07868-3546-5CD0-DC51-F74287F6F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A7FC9-CC63-C669-A0F3-D1A87E561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F162D-D5D9-4C63-8059-5F7E9F6EF19B}" type="datetime1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B99999-A3BA-1243-5ED8-5A4533B29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52E02D-01FE-091B-3780-BD5464D19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9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0EA00-F259-D48A-38C3-8B3178F2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0078A4-02E4-CCEC-97EA-4779F96DA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6EBB-F117-4FCF-8461-05247EE964D7}" type="datetime1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F4B988-9B68-3EC1-17EB-BABACE42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EB6F2-38FA-76F2-A9C6-671065CF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3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554742-DF51-0342-0F53-3C1E8DE2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3A54A-AFD3-445F-A48A-06A746B6D33B}" type="datetime1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5E9F1-D77E-D81F-618F-4D4AE922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17686-541A-9A91-6430-D7ACB6309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7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33111-7127-7EB8-6A8E-D7DC43FD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E735-1AC7-2859-DF14-0B4F530E2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758CC4-8B5A-D60A-CC46-1448F3063D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A6078-5010-BD7B-86E6-B2F30B4F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CF545-5B3A-435F-8813-A6C6AFCFBFDB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E68CC-CE32-74BA-42DF-C02250B4A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3F8A1-E272-7E78-96DE-FACBF67A1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6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507B-EEE2-BAAD-795C-92736BF2D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3D58F-AC7E-A1F4-5BD7-0D35ADCDC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05623-A38C-8360-4FBB-E64103044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6A3FB-A2A2-942E-BA1D-40C65BA3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B3AFD-D04B-429F-808C-56152D35D8BE}" type="datetime1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0D91B1-75B2-C890-E263-01FF5BC1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0315C-079C-9572-0674-AA560B7C8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3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BA649-6C00-452F-B550-95EC7B54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C01F7-96CE-AF72-FB19-CA0A685C0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64735-53E2-BB4B-BA31-BB1B60D9B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033BB-7713-4480-A46D-3EFC3519BD57}" type="datetime1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6D2E0-4E70-90EF-9E3B-668A41FBE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5B0A9-F1EE-1A61-A350-2EFE6D4EE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010C6-50A9-4570-8337-AA87F02CB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75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g"/><Relationship Id="rId7" Type="http://schemas.openxmlformats.org/officeDocument/2006/relationships/image" Target="../media/image50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5.jpg"/><Relationship Id="rId5" Type="http://schemas.openxmlformats.org/officeDocument/2006/relationships/image" Target="../media/image10.jpeg"/><Relationship Id="rId10" Type="http://schemas.openxmlformats.org/officeDocument/2006/relationships/image" Target="../media/image3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8.png"/><Relationship Id="rId4" Type="http://schemas.openxmlformats.org/officeDocument/2006/relationships/image" Target="../media/image24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24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2428" y="892681"/>
            <a:ext cx="8221419" cy="1585954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</a:t>
            </a:r>
            <a:r>
              <a:rPr lang="en-US" sz="40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egmented plasma discharge capillary for staged particle acceleration 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7F2DB3-8321-7450-C39B-53C39114D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0708" y="2529840"/>
            <a:ext cx="7904857" cy="87843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it-IT" i="1" dirty="0">
                <a:solidFill>
                  <a:schemeClr val="accent1">
                    <a:lumMod val="50000"/>
                  </a:schemeClr>
                </a:solidFill>
              </a:rPr>
              <a:t>Lucio Crincoli</a:t>
            </a:r>
          </a:p>
          <a:p>
            <a:pPr>
              <a:spcBef>
                <a:spcPts val="0"/>
              </a:spcBef>
            </a:pP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On behalf of the SPARC_LAB collaboration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00406AD-556E-4811-69FC-63D6B0D3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469" y="5600232"/>
            <a:ext cx="1566495" cy="991936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5269E3BA-95B0-3766-969E-CC5385425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737" y="5736792"/>
            <a:ext cx="2049175" cy="7424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95B212-466C-ADAC-04F5-EE43AD0880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762595" y="5736792"/>
            <a:ext cx="2240016" cy="772802"/>
          </a:xfrm>
          <a:prstGeom prst="rect">
            <a:avLst/>
          </a:prstGeom>
          <a:ln w="19050">
            <a:noFill/>
          </a:ln>
        </p:spPr>
      </p:pic>
      <p:pic>
        <p:nvPicPr>
          <p:cNvPr id="9" name="Immagine 18">
            <a:extLst>
              <a:ext uri="{FF2B5EF4-FFF2-40B4-BE49-F238E27FC236}">
                <a16:creationId xmlns:a16="http://schemas.microsoft.com/office/drawing/2014/main" id="{27027232-2A92-9BD6-FD3E-95955AC79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519" y="5651707"/>
            <a:ext cx="2070451" cy="888985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id="{2048EC48-6811-FE3D-AA90-632847C1A858}"/>
              </a:ext>
            </a:extLst>
          </p:cNvPr>
          <p:cNvSpPr/>
          <p:nvPr/>
        </p:nvSpPr>
        <p:spPr>
          <a:xfrm>
            <a:off x="0" y="-7026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8E7F4F2A-F31A-3FD7-C50A-8FE747DE2C4E}"/>
              </a:ext>
            </a:extLst>
          </p:cNvPr>
          <p:cNvSpPr txBox="1"/>
          <p:nvPr/>
        </p:nvSpPr>
        <p:spPr>
          <a:xfrm>
            <a:off x="335017" y="23689"/>
            <a:ext cx="1152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workshop, 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 – 23</a:t>
            </a:r>
            <a:r>
              <a:rPr lang="it-IT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September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2023 La Biodola </a:t>
            </a:r>
            <a:r>
              <a:rPr lang="it-IT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Bay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Isola d'Elba, </a:t>
            </a:r>
            <a:r>
              <a:rPr lang="it-IT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Italy</a:t>
            </a:r>
            <a:endParaRPr lang="it-IT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 descr="A close-up of a purple light&#10;&#10;Description automatically generated">
            <a:extLst>
              <a:ext uri="{FF2B5EF4-FFF2-40B4-BE49-F238E27FC236}">
                <a16:creationId xmlns:a16="http://schemas.microsoft.com/office/drawing/2014/main" id="{AD3FCBFC-4576-6004-371D-C9D1F0A76A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2" b="27649"/>
          <a:stretch/>
        </p:blipFill>
        <p:spPr>
          <a:xfrm>
            <a:off x="1299873" y="3289574"/>
            <a:ext cx="9592253" cy="2171222"/>
          </a:xfrm>
          <a:prstGeom prst="rect">
            <a:avLst/>
          </a:prstGeom>
        </p:spPr>
      </p:pic>
      <p:pic>
        <p:nvPicPr>
          <p:cNvPr id="23" name="Immagine 2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2DCBD0C-8CD2-2D55-280F-AF623F3D8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1110" y="393021"/>
            <a:ext cx="3470890" cy="878435"/>
          </a:xfrm>
          <a:prstGeom prst="rect">
            <a:avLst/>
          </a:prstGeom>
        </p:spPr>
      </p:pic>
      <p:pic>
        <p:nvPicPr>
          <p:cNvPr id="24" name="Immagine 42">
            <a:extLst>
              <a:ext uri="{FF2B5EF4-FFF2-40B4-BE49-F238E27FC236}">
                <a16:creationId xmlns:a16="http://schemas.microsoft.com/office/drawing/2014/main" id="{CFF31CD9-D07E-BB1B-28EC-7DAE959B43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112" y="380661"/>
            <a:ext cx="1749596" cy="107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90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ear plastic piece of equipment&#10;&#10;Description automatically generated">
            <a:extLst>
              <a:ext uri="{FF2B5EF4-FFF2-40B4-BE49-F238E27FC236}">
                <a16:creationId xmlns:a16="http://schemas.microsoft.com/office/drawing/2014/main" id="{20E49BCF-BBC3-08CB-A763-0528AA3170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45949" b="13895"/>
          <a:stretch/>
        </p:blipFill>
        <p:spPr>
          <a:xfrm>
            <a:off x="4736453" y="1355450"/>
            <a:ext cx="7081105" cy="2176368"/>
          </a:xfrm>
          <a:prstGeom prst="rect">
            <a:avLst/>
          </a:prstGeom>
          <a:ln w="19050">
            <a:noFill/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06209-994D-14D9-B922-B1769F0E4256}"/>
              </a:ext>
            </a:extLst>
          </p:cNvPr>
          <p:cNvCxnSpPr>
            <a:cxnSpLocks/>
          </p:cNvCxnSpPr>
          <p:nvPr/>
        </p:nvCxnSpPr>
        <p:spPr>
          <a:xfrm flipV="1">
            <a:off x="6157678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6">
            <a:extLst>
              <a:ext uri="{FF2B5EF4-FFF2-40B4-BE49-F238E27FC236}">
                <a16:creationId xmlns:a16="http://schemas.microsoft.com/office/drawing/2014/main" id="{802790F2-A21F-2CDA-D9BC-8C5E4B0DC0E3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DB26AC89-9C4D-637F-FA29-69B16E1F879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BFC18F22-3161-4EE8-4AF0-9CC7DC483F01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6° European Advanced Accelerator Concepts workshop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8729962C-D99D-FE2E-9039-C3B34184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CasellaDiTesto 7">
            <a:extLst>
              <a:ext uri="{FF2B5EF4-FFF2-40B4-BE49-F238E27FC236}">
                <a16:creationId xmlns:a16="http://schemas.microsoft.com/office/drawing/2014/main" id="{2D5B4EE3-7F82-F8D4-85AE-CDFE736D2DC2}"/>
              </a:ext>
            </a:extLst>
          </p:cNvPr>
          <p:cNvSpPr txBox="1"/>
          <p:nvPr/>
        </p:nvSpPr>
        <p:spPr>
          <a:xfrm>
            <a:off x="281256" y="-3366"/>
            <a:ext cx="7740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Integrated capillary: </a:t>
            </a:r>
            <a:r>
              <a:rPr lang="en-US" sz="2800" dirty="0">
                <a:solidFill>
                  <a:schemeClr val="bg1"/>
                </a:solidFill>
              </a:rPr>
              <a:t>Design and experimental</a:t>
            </a:r>
            <a:r>
              <a:rPr lang="it-IT" sz="2800" dirty="0">
                <a:solidFill>
                  <a:schemeClr val="bg1"/>
                </a:solidFill>
              </a:rPr>
              <a:t> setup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E485-20CA-0299-8E65-C1CAF2A348F0}"/>
              </a:ext>
            </a:extLst>
          </p:cNvPr>
          <p:cNvSpPr txBox="1"/>
          <p:nvPr/>
        </p:nvSpPr>
        <p:spPr>
          <a:xfrm>
            <a:off x="589076" y="3795394"/>
            <a:ext cx="3761326" cy="22236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Experimental setup</a:t>
            </a:r>
          </a:p>
          <a:p>
            <a:endParaRPr lang="en-US" sz="105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 High voltage generator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HV mixer feeding 3 parallel pulsers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Alternating polarization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6C67EE8-04C1-217F-FA9B-DC794B8A7B6E}"/>
              </a:ext>
            </a:extLst>
          </p:cNvPr>
          <p:cNvSpPr/>
          <p:nvPr/>
        </p:nvSpPr>
        <p:spPr>
          <a:xfrm>
            <a:off x="4853740" y="5333203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generator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0ABA8C2-F853-E651-9DA5-1850CE6BC4A7}"/>
              </a:ext>
            </a:extLst>
          </p:cNvPr>
          <p:cNvSpPr/>
          <p:nvPr/>
        </p:nvSpPr>
        <p:spPr>
          <a:xfrm>
            <a:off x="7484035" y="5333203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Mixer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84EF08C-7C5C-1FB3-B88C-64363D0FDC43}"/>
              </a:ext>
            </a:extLst>
          </p:cNvPr>
          <p:cNvSpPr/>
          <p:nvPr/>
        </p:nvSpPr>
        <p:spPr>
          <a:xfrm>
            <a:off x="4853739" y="4254271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</a:t>
            </a:r>
            <a:r>
              <a:rPr lang="it-IT" dirty="0" err="1">
                <a:solidFill>
                  <a:schemeClr val="tx1"/>
                </a:solidFill>
              </a:rPr>
              <a:t>pulser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D3E3A2F-03F6-22F4-BD37-B360D7CC4540}"/>
              </a:ext>
            </a:extLst>
          </p:cNvPr>
          <p:cNvSpPr/>
          <p:nvPr/>
        </p:nvSpPr>
        <p:spPr>
          <a:xfrm>
            <a:off x="7484036" y="4234597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</a:t>
            </a:r>
            <a:r>
              <a:rPr lang="it-IT" dirty="0" err="1">
                <a:solidFill>
                  <a:schemeClr val="tx1"/>
                </a:solidFill>
              </a:rPr>
              <a:t>pulser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39CCA02-ED7D-EC94-3A45-885ACEEED25E}"/>
              </a:ext>
            </a:extLst>
          </p:cNvPr>
          <p:cNvSpPr/>
          <p:nvPr/>
        </p:nvSpPr>
        <p:spPr>
          <a:xfrm>
            <a:off x="10114334" y="4254271"/>
            <a:ext cx="1759749" cy="52765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HV </a:t>
            </a:r>
            <a:r>
              <a:rPr lang="it-IT">
                <a:solidFill>
                  <a:schemeClr val="tx1"/>
                </a:solidFill>
              </a:rPr>
              <a:t>pulser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4D78879A-85E3-50A5-1E33-BDC134B115B1}"/>
              </a:ext>
            </a:extLst>
          </p:cNvPr>
          <p:cNvCxnSpPr>
            <a:stCxn id="26" idx="0"/>
            <a:endCxn id="27" idx="2"/>
          </p:cNvCxnSpPr>
          <p:nvPr/>
        </p:nvCxnSpPr>
        <p:spPr>
          <a:xfrm rot="16200000" flipV="1">
            <a:off x="6773125" y="3742418"/>
            <a:ext cx="551274" cy="2630296"/>
          </a:xfrm>
          <a:prstGeom prst="bentConnector3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9C26B04D-036E-7C96-5B08-3C569817DD8E}"/>
              </a:ext>
            </a:extLst>
          </p:cNvPr>
          <p:cNvCxnSpPr>
            <a:cxnSpLocks/>
            <a:stCxn id="26" idx="0"/>
            <a:endCxn id="31" idx="2"/>
          </p:cNvCxnSpPr>
          <p:nvPr/>
        </p:nvCxnSpPr>
        <p:spPr>
          <a:xfrm rot="5400000" flipH="1" flipV="1">
            <a:off x="9403422" y="3742417"/>
            <a:ext cx="551274" cy="2630299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A51126-106E-17A4-3710-4F33E39AD581}"/>
              </a:ext>
            </a:extLst>
          </p:cNvPr>
          <p:cNvCxnSpPr>
            <a:stCxn id="26" idx="0"/>
            <a:endCxn id="28" idx="2"/>
          </p:cNvCxnSpPr>
          <p:nvPr/>
        </p:nvCxnSpPr>
        <p:spPr>
          <a:xfrm flipV="1">
            <a:off x="8363910" y="4762255"/>
            <a:ext cx="1" cy="57094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5A34E6-5856-57B1-94B0-F96D215B2C81}"/>
              </a:ext>
            </a:extLst>
          </p:cNvPr>
          <p:cNvCxnSpPr>
            <a:stCxn id="23" idx="3"/>
            <a:endCxn id="26" idx="1"/>
          </p:cNvCxnSpPr>
          <p:nvPr/>
        </p:nvCxnSpPr>
        <p:spPr>
          <a:xfrm>
            <a:off x="6613489" y="5597032"/>
            <a:ext cx="87054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4B64E1-565C-D102-29D6-5BCC8E290D66}"/>
              </a:ext>
            </a:extLst>
          </p:cNvPr>
          <p:cNvCxnSpPr>
            <a:cxnSpLocks/>
          </p:cNvCxnSpPr>
          <p:nvPr/>
        </p:nvCxnSpPr>
        <p:spPr>
          <a:xfrm flipV="1">
            <a:off x="5140982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98E6578-7333-3B84-1655-E2FEFD00C59C}"/>
              </a:ext>
            </a:extLst>
          </p:cNvPr>
          <p:cNvCxnSpPr>
            <a:cxnSpLocks/>
          </p:cNvCxnSpPr>
          <p:nvPr/>
        </p:nvCxnSpPr>
        <p:spPr>
          <a:xfrm flipV="1">
            <a:off x="7848692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4E0E1E0-027E-62BE-003E-2E77E3819DD9}"/>
              </a:ext>
            </a:extLst>
          </p:cNvPr>
          <p:cNvCxnSpPr>
            <a:cxnSpLocks/>
          </p:cNvCxnSpPr>
          <p:nvPr/>
        </p:nvCxnSpPr>
        <p:spPr>
          <a:xfrm flipV="1">
            <a:off x="8865388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1F984A-0867-B843-AD54-E0CA2578275F}"/>
              </a:ext>
            </a:extLst>
          </p:cNvPr>
          <p:cNvCxnSpPr>
            <a:cxnSpLocks/>
          </p:cNvCxnSpPr>
          <p:nvPr/>
        </p:nvCxnSpPr>
        <p:spPr>
          <a:xfrm flipV="1">
            <a:off x="10531350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A6D1015-0C10-9053-1DCA-05397A3A2A96}"/>
              </a:ext>
            </a:extLst>
          </p:cNvPr>
          <p:cNvCxnSpPr>
            <a:cxnSpLocks/>
          </p:cNvCxnSpPr>
          <p:nvPr/>
        </p:nvCxnSpPr>
        <p:spPr>
          <a:xfrm flipV="1">
            <a:off x="11548046" y="3302794"/>
            <a:ext cx="0" cy="93180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045CAAA6-D4E8-D702-2A23-8DCF68F043C3}"/>
              </a:ext>
            </a:extLst>
          </p:cNvPr>
          <p:cNvSpPr txBox="1"/>
          <p:nvPr/>
        </p:nvSpPr>
        <p:spPr>
          <a:xfrm>
            <a:off x="463328" y="763055"/>
            <a:ext cx="4047505" cy="295465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Design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  <a:p>
            <a:endParaRPr lang="en-US" sz="10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3 segments, each 3 cm long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 active plasma lenses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1 accelerating stage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5 cm long drifts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Inlets in the drifts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 mm diameter</a:t>
            </a:r>
          </a:p>
        </p:txBody>
      </p:sp>
      <p:sp>
        <p:nvSpPr>
          <p:cNvPr id="3" name="CasellaDiTesto 73">
            <a:extLst>
              <a:ext uri="{FF2B5EF4-FFF2-40B4-BE49-F238E27FC236}">
                <a16:creationId xmlns:a16="http://schemas.microsoft.com/office/drawing/2014/main" id="{CA4D415E-53CF-7096-AEDF-86D16758A39D}"/>
              </a:ext>
            </a:extLst>
          </p:cNvPr>
          <p:cNvSpPr txBox="1"/>
          <p:nvPr/>
        </p:nvSpPr>
        <p:spPr>
          <a:xfrm>
            <a:off x="5325238" y="307835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APL1</a:t>
            </a:r>
            <a:endParaRPr lang="it-IT" dirty="0"/>
          </a:p>
        </p:txBody>
      </p:sp>
      <p:sp>
        <p:nvSpPr>
          <p:cNvPr id="8" name="CasellaDiTesto 73">
            <a:extLst>
              <a:ext uri="{FF2B5EF4-FFF2-40B4-BE49-F238E27FC236}">
                <a16:creationId xmlns:a16="http://schemas.microsoft.com/office/drawing/2014/main" id="{183B9349-F3F4-D530-0943-348DF1FD66CD}"/>
              </a:ext>
            </a:extLst>
          </p:cNvPr>
          <p:cNvSpPr txBox="1"/>
          <p:nvPr/>
        </p:nvSpPr>
        <p:spPr>
          <a:xfrm>
            <a:off x="10696128" y="307286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APL2</a:t>
            </a:r>
            <a:endParaRPr lang="it-IT" dirty="0"/>
          </a:p>
        </p:txBody>
      </p:sp>
      <p:sp>
        <p:nvSpPr>
          <p:cNvPr id="12" name="CasellaDiTesto 73">
            <a:extLst>
              <a:ext uri="{FF2B5EF4-FFF2-40B4-BE49-F238E27FC236}">
                <a16:creationId xmlns:a16="http://schemas.microsoft.com/office/drawing/2014/main" id="{F17294E9-B7B4-9D1D-3A91-7F9D82C68B8A}"/>
              </a:ext>
            </a:extLst>
          </p:cNvPr>
          <p:cNvSpPr txBox="1"/>
          <p:nvPr/>
        </p:nvSpPr>
        <p:spPr>
          <a:xfrm>
            <a:off x="8021872" y="3074132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A</a:t>
            </a:r>
            <a:r>
              <a:rPr lang="en-US" dirty="0"/>
              <a:t>CC</a:t>
            </a:r>
            <a:endParaRPr lang="it-IT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9BF2341-21AA-9827-F7ED-AB5221543F02}"/>
              </a:ext>
            </a:extLst>
          </p:cNvPr>
          <p:cNvSpPr/>
          <p:nvPr/>
        </p:nvSpPr>
        <p:spPr>
          <a:xfrm>
            <a:off x="5939354" y="3226989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lus Sign 44">
            <a:extLst>
              <a:ext uri="{FF2B5EF4-FFF2-40B4-BE49-F238E27FC236}">
                <a16:creationId xmlns:a16="http://schemas.microsoft.com/office/drawing/2014/main" id="{DDD2A4B8-1FB4-5B90-AB63-733A35579F03}"/>
              </a:ext>
            </a:extLst>
          </p:cNvPr>
          <p:cNvSpPr/>
          <p:nvPr/>
        </p:nvSpPr>
        <p:spPr>
          <a:xfrm>
            <a:off x="5965691" y="3253797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F865D2E-2E6B-A78D-B654-9BBE628D0FA0}"/>
              </a:ext>
            </a:extLst>
          </p:cNvPr>
          <p:cNvSpPr/>
          <p:nvPr/>
        </p:nvSpPr>
        <p:spPr>
          <a:xfrm>
            <a:off x="4949559" y="3234915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inus Sign 45">
            <a:extLst>
              <a:ext uri="{FF2B5EF4-FFF2-40B4-BE49-F238E27FC236}">
                <a16:creationId xmlns:a16="http://schemas.microsoft.com/office/drawing/2014/main" id="{3F6317AC-2A80-B86B-46F7-D8050C42B7DC}"/>
              </a:ext>
            </a:extLst>
          </p:cNvPr>
          <p:cNvSpPr/>
          <p:nvPr/>
        </p:nvSpPr>
        <p:spPr>
          <a:xfrm>
            <a:off x="4976460" y="3218257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2BB698B-0AC0-A987-D12A-DB59C287CBC6}"/>
              </a:ext>
            </a:extLst>
          </p:cNvPr>
          <p:cNvSpPr/>
          <p:nvPr/>
        </p:nvSpPr>
        <p:spPr>
          <a:xfrm>
            <a:off x="8647064" y="3200181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lus Sign 53">
            <a:extLst>
              <a:ext uri="{FF2B5EF4-FFF2-40B4-BE49-F238E27FC236}">
                <a16:creationId xmlns:a16="http://schemas.microsoft.com/office/drawing/2014/main" id="{2BB8A790-E91A-BB02-A5EF-EE06C62C569E}"/>
              </a:ext>
            </a:extLst>
          </p:cNvPr>
          <p:cNvSpPr/>
          <p:nvPr/>
        </p:nvSpPr>
        <p:spPr>
          <a:xfrm>
            <a:off x="8673401" y="3226989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9A52524-340B-5338-49DE-118CC44F4B7D}"/>
              </a:ext>
            </a:extLst>
          </p:cNvPr>
          <p:cNvSpPr/>
          <p:nvPr/>
        </p:nvSpPr>
        <p:spPr>
          <a:xfrm>
            <a:off x="7657269" y="3208107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6981BB97-8F55-19E8-61BF-3E93D9377466}"/>
              </a:ext>
            </a:extLst>
          </p:cNvPr>
          <p:cNvSpPr/>
          <p:nvPr/>
        </p:nvSpPr>
        <p:spPr>
          <a:xfrm>
            <a:off x="7684170" y="3191449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70905DF-AA93-E0DF-F4B9-AA11B994CD22}"/>
              </a:ext>
            </a:extLst>
          </p:cNvPr>
          <p:cNvSpPr/>
          <p:nvPr/>
        </p:nvSpPr>
        <p:spPr>
          <a:xfrm>
            <a:off x="11333532" y="3206631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Plus Sign 57">
            <a:extLst>
              <a:ext uri="{FF2B5EF4-FFF2-40B4-BE49-F238E27FC236}">
                <a16:creationId xmlns:a16="http://schemas.microsoft.com/office/drawing/2014/main" id="{C8715AB0-2FAF-A0EE-AA4B-65AB233EE041}"/>
              </a:ext>
            </a:extLst>
          </p:cNvPr>
          <p:cNvSpPr/>
          <p:nvPr/>
        </p:nvSpPr>
        <p:spPr>
          <a:xfrm>
            <a:off x="11359869" y="3233439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4064BBD-4A61-803B-02FC-A9917C3AA654}"/>
              </a:ext>
            </a:extLst>
          </p:cNvPr>
          <p:cNvSpPr/>
          <p:nvPr/>
        </p:nvSpPr>
        <p:spPr>
          <a:xfrm>
            <a:off x="10343737" y="3214557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E590CF3D-8EDB-75D4-1E11-D147E3E1C344}"/>
              </a:ext>
            </a:extLst>
          </p:cNvPr>
          <p:cNvSpPr/>
          <p:nvPr/>
        </p:nvSpPr>
        <p:spPr>
          <a:xfrm>
            <a:off x="10370638" y="3197899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8B9696-FBA6-DC88-A45D-151DC06C23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6" t="10537" r="4247" b="18609"/>
          <a:stretch/>
        </p:blipFill>
        <p:spPr>
          <a:xfrm>
            <a:off x="4736453" y="556691"/>
            <a:ext cx="4264897" cy="24597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7E5DAC-BB1C-5AA7-9E15-8C498366FA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25417" r="17166" b="2483"/>
          <a:stretch/>
        </p:blipFill>
        <p:spPr>
          <a:xfrm>
            <a:off x="7202273" y="3112122"/>
            <a:ext cx="4795257" cy="3201292"/>
          </a:xfrm>
          <a:prstGeom prst="rect">
            <a:avLst/>
          </a:prstGeom>
        </p:spPr>
      </p:pic>
      <p:pic>
        <p:nvPicPr>
          <p:cNvPr id="16" name="Immagine 7">
            <a:extLst>
              <a:ext uri="{FF2B5EF4-FFF2-40B4-BE49-F238E27FC236}">
                <a16:creationId xmlns:a16="http://schemas.microsoft.com/office/drawing/2014/main" id="{A6F29565-1551-BFFC-1F77-BC15193BF4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7446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1" grpId="0" animBg="1"/>
      <p:bldP spid="31" grpId="1" animBg="1"/>
      <p:bldP spid="3" grpId="0" animBg="1"/>
      <p:bldP spid="8" grpId="0" animBg="1"/>
      <p:bldP spid="12" grpId="0" animBg="1"/>
      <p:bldP spid="48" grpId="0" animBg="1"/>
      <p:bldP spid="48" grpId="1" animBg="1"/>
      <p:bldP spid="45" grpId="0" animBg="1"/>
      <p:bldP spid="45" grpId="1" animBg="1"/>
      <p:bldP spid="47" grpId="0" animBg="1"/>
      <p:bldP spid="47" grpId="1" animBg="1"/>
      <p:bldP spid="46" grpId="0" animBg="1"/>
      <p:bldP spid="46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:a16="http://schemas.microsoft.com/office/drawing/2014/main" id="{2659C551-3CA4-8D0A-4283-E5DC40FA18B2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11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C8EC2EDE-9039-BE9C-D6A5-C4829C9B3733}"/>
              </a:ext>
            </a:extLst>
          </p:cNvPr>
          <p:cNvSpPr txBox="1"/>
          <p:nvPr/>
        </p:nvSpPr>
        <p:spPr>
          <a:xfrm>
            <a:off x="281256" y="-3366"/>
            <a:ext cx="737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Integrated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capillary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2800" dirty="0">
                <a:solidFill>
                  <a:schemeClr val="bg1"/>
                </a:solidFill>
              </a:rPr>
              <a:t>Testing and characterization</a:t>
            </a:r>
            <a:endParaRPr lang="it-IT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A purple light in a room&#10;&#10;Description automatically generated">
            <a:extLst>
              <a:ext uri="{FF2B5EF4-FFF2-40B4-BE49-F238E27FC236}">
                <a16:creationId xmlns:a16="http://schemas.microsoft.com/office/drawing/2014/main" id="{9EDFD121-E8D2-F8C2-5D03-AF5AC7156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13463" r="4615" b="22829"/>
          <a:stretch/>
        </p:blipFill>
        <p:spPr>
          <a:xfrm>
            <a:off x="4885931" y="1233430"/>
            <a:ext cx="7012539" cy="2047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42D03F-7BC2-24E8-9CA8-8F6C492BB310}"/>
              </a:ext>
            </a:extLst>
          </p:cNvPr>
          <p:cNvSpPr txBox="1"/>
          <p:nvPr/>
        </p:nvSpPr>
        <p:spPr>
          <a:xfrm>
            <a:off x="370125" y="939791"/>
            <a:ext cx="3891533" cy="49244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Operating properties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Discharges synchronization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Lenses synchronized with the beam entrance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Central discharge applied 3 µs before for plasma acceleration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10 kV voltage resulting in: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500 A on the lenses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250 A in the accelerator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Internal drifts behave like spacers</a:t>
            </a:r>
          </a:p>
        </p:txBody>
      </p:sp>
      <p:pic>
        <p:nvPicPr>
          <p:cNvPr id="10" name="Picture 9" descr="A graph of a normal pulse&#10;&#10;Description automatically generated with medium confidence">
            <a:extLst>
              <a:ext uri="{FF2B5EF4-FFF2-40B4-BE49-F238E27FC236}">
                <a16:creationId xmlns:a16="http://schemas.microsoft.com/office/drawing/2014/main" id="{DB190A90-4626-53A6-1AE8-68D8F9D02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9" t="5614" r="2083"/>
          <a:stretch/>
        </p:blipFill>
        <p:spPr>
          <a:xfrm>
            <a:off x="5310108" y="3332658"/>
            <a:ext cx="5886643" cy="2973840"/>
          </a:xfrm>
          <a:prstGeom prst="rect">
            <a:avLst/>
          </a:prstGeom>
        </p:spPr>
      </p:pic>
      <p:pic>
        <p:nvPicPr>
          <p:cNvPr id="9" name="Immagine 7">
            <a:extLst>
              <a:ext uri="{FF2B5EF4-FFF2-40B4-BE49-F238E27FC236}">
                <a16:creationId xmlns:a16="http://schemas.microsoft.com/office/drawing/2014/main" id="{E8ADD5FB-2D51-8FC6-0FA8-100ECF99B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pic>
        <p:nvPicPr>
          <p:cNvPr id="7" name="Picture 6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18964B5D-E2F1-36B8-EFEB-4F246A260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" t="6654" r="8164" b="-549"/>
          <a:stretch/>
        </p:blipFill>
        <p:spPr>
          <a:xfrm>
            <a:off x="4175563" y="3365839"/>
            <a:ext cx="7782390" cy="2732424"/>
          </a:xfrm>
          <a:prstGeom prst="rect">
            <a:avLst/>
          </a:prstGeom>
        </p:spPr>
      </p:pic>
      <p:pic>
        <p:nvPicPr>
          <p:cNvPr id="12" name="Picture 11" descr="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33130F1F-F467-C6AF-A869-F7600A8CDE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5195" r="8163"/>
          <a:stretch/>
        </p:blipFill>
        <p:spPr>
          <a:xfrm>
            <a:off x="4175563" y="3390766"/>
            <a:ext cx="7782390" cy="27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2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lorful lines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450E39A6-ECA0-9870-CD65-2778D237B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2" t="16769" r="10482" b="16062"/>
          <a:stretch/>
        </p:blipFill>
        <p:spPr>
          <a:xfrm>
            <a:off x="4255044" y="3504472"/>
            <a:ext cx="7783652" cy="2820467"/>
          </a:xfrm>
          <a:prstGeom prst="rect">
            <a:avLst/>
          </a:prstGeom>
        </p:spPr>
      </p:pic>
      <p:pic>
        <p:nvPicPr>
          <p:cNvPr id="26" name="Picture 25" descr="A rainbow colored lines on a blue background&#10;&#10;Description automatically generated">
            <a:extLst>
              <a:ext uri="{FF2B5EF4-FFF2-40B4-BE49-F238E27FC236}">
                <a16:creationId xmlns:a16="http://schemas.microsoft.com/office/drawing/2014/main" id="{18DD58B5-4C86-D1A7-0812-6145A4BAF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t="12318" r="9929" b="18088"/>
          <a:stretch/>
        </p:blipFill>
        <p:spPr>
          <a:xfrm>
            <a:off x="4278572" y="3542379"/>
            <a:ext cx="7783652" cy="2744652"/>
          </a:xfrm>
          <a:prstGeom prst="rect">
            <a:avLst/>
          </a:prstGeom>
        </p:spPr>
      </p:pic>
      <p:sp>
        <p:nvSpPr>
          <p:cNvPr id="6" name="Rettangolo 6">
            <a:extLst>
              <a:ext uri="{FF2B5EF4-FFF2-40B4-BE49-F238E27FC236}">
                <a16:creationId xmlns:a16="http://schemas.microsoft.com/office/drawing/2014/main" id="{2C3AB23E-AE70-7023-2DB8-EB2A21079980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12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C8EC2EDE-9039-BE9C-D6A5-C4829C9B3733}"/>
              </a:ext>
            </a:extLst>
          </p:cNvPr>
          <p:cNvSpPr txBox="1"/>
          <p:nvPr/>
        </p:nvSpPr>
        <p:spPr>
          <a:xfrm>
            <a:off x="281256" y="-3366"/>
            <a:ext cx="737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Integrated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capillary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2800" dirty="0">
                <a:solidFill>
                  <a:schemeClr val="bg1"/>
                </a:solidFill>
              </a:rPr>
              <a:t>Testing and characterization</a:t>
            </a:r>
            <a:endParaRPr lang="it-IT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purple light in a room&#10;&#10;Description automatically generated">
            <a:extLst>
              <a:ext uri="{FF2B5EF4-FFF2-40B4-BE49-F238E27FC236}">
                <a16:creationId xmlns:a16="http://schemas.microsoft.com/office/drawing/2014/main" id="{B7D9E89B-CAF7-B4CA-9FD2-743350E1BA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t="11564" r="3352" b="22829"/>
          <a:stretch/>
        </p:blipFill>
        <p:spPr>
          <a:xfrm>
            <a:off x="4346853" y="1148209"/>
            <a:ext cx="7600034" cy="22205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BFD35D-4788-712F-372E-880B44759DC4}"/>
              </a:ext>
            </a:extLst>
          </p:cNvPr>
          <p:cNvSpPr txBox="1"/>
          <p:nvPr/>
        </p:nvSpPr>
        <p:spPr>
          <a:xfrm>
            <a:off x="771996" y="930265"/>
            <a:ext cx="4222076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Crosstalk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1612C-48D4-E632-1188-A218A415DB40}"/>
              </a:ext>
            </a:extLst>
          </p:cNvPr>
          <p:cNvSpPr txBox="1"/>
          <p:nvPr/>
        </p:nvSpPr>
        <p:spPr>
          <a:xfrm>
            <a:off x="482347" y="1987008"/>
            <a:ext cx="3660007" cy="2677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Central discharge triggers the side ones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Voltage dependence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Gas species dependence: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Worse with nitrogen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Better with hydrogen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Electrode sputtering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9CFC64-A7E7-4D50-F64A-0B50E6D62F91}"/>
              </a:ext>
            </a:extLst>
          </p:cNvPr>
          <p:cNvCxnSpPr>
            <a:cxnSpLocks/>
            <a:stCxn id="28" idx="4"/>
            <a:endCxn id="14" idx="0"/>
          </p:cNvCxnSpPr>
          <p:nvPr/>
        </p:nvCxnSpPr>
        <p:spPr>
          <a:xfrm>
            <a:off x="6629953" y="2702715"/>
            <a:ext cx="0" cy="172444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9FB65ABB-B24F-4AD9-8529-EDA7334961CB}"/>
              </a:ext>
            </a:extLst>
          </p:cNvPr>
          <p:cNvSpPr/>
          <p:nvPr/>
        </p:nvSpPr>
        <p:spPr>
          <a:xfrm>
            <a:off x="5943597" y="4427164"/>
            <a:ext cx="1372711" cy="86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162CC6-7824-0BF2-4FA4-3914464E2940}"/>
              </a:ext>
            </a:extLst>
          </p:cNvPr>
          <p:cNvSpPr/>
          <p:nvPr/>
        </p:nvSpPr>
        <p:spPr>
          <a:xfrm>
            <a:off x="8610600" y="1878136"/>
            <a:ext cx="1740727" cy="86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FDEEDB0-798D-5EF4-3E87-6E0260FE3B72}"/>
              </a:ext>
            </a:extLst>
          </p:cNvPr>
          <p:cNvCxnSpPr>
            <a:cxnSpLocks/>
            <a:stCxn id="16" idx="4"/>
            <a:endCxn id="18" idx="0"/>
          </p:cNvCxnSpPr>
          <p:nvPr/>
        </p:nvCxnSpPr>
        <p:spPr>
          <a:xfrm>
            <a:off x="9480964" y="2744468"/>
            <a:ext cx="93124" cy="173707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F469E81-A969-F2AE-730E-B872B37B4F32}"/>
              </a:ext>
            </a:extLst>
          </p:cNvPr>
          <p:cNvSpPr/>
          <p:nvPr/>
        </p:nvSpPr>
        <p:spPr>
          <a:xfrm>
            <a:off x="8796848" y="4481539"/>
            <a:ext cx="1554479" cy="86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C99E74-1AF3-8A88-FEDB-3F874949CC87}"/>
              </a:ext>
            </a:extLst>
          </p:cNvPr>
          <p:cNvSpPr/>
          <p:nvPr/>
        </p:nvSpPr>
        <p:spPr>
          <a:xfrm>
            <a:off x="5759589" y="1836383"/>
            <a:ext cx="1740727" cy="86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858FBB19-E409-45ED-E90F-4971EDC2EC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06257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6">
            <a:extLst>
              <a:ext uri="{FF2B5EF4-FFF2-40B4-BE49-F238E27FC236}">
                <a16:creationId xmlns:a16="http://schemas.microsoft.com/office/drawing/2014/main" id="{2C3AB23E-AE70-7023-2DB8-EB2A21079980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13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C8EC2EDE-9039-BE9C-D6A5-C4829C9B3733}"/>
              </a:ext>
            </a:extLst>
          </p:cNvPr>
          <p:cNvSpPr txBox="1"/>
          <p:nvPr/>
        </p:nvSpPr>
        <p:spPr>
          <a:xfrm>
            <a:off x="281256" y="-3366"/>
            <a:ext cx="737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Integrated </a:t>
            </a:r>
            <a:r>
              <a:rPr lang="it-IT" sz="2800" b="1" dirty="0" err="1">
                <a:solidFill>
                  <a:schemeClr val="bg1"/>
                </a:solidFill>
                <a:latin typeface="+mj-lt"/>
              </a:rPr>
              <a:t>capillary</a:t>
            </a:r>
            <a:r>
              <a:rPr lang="it-IT" sz="28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sz="2800" dirty="0">
                <a:solidFill>
                  <a:schemeClr val="bg1"/>
                </a:solidFill>
              </a:rPr>
              <a:t>Testing and characterization</a:t>
            </a:r>
            <a:endParaRPr lang="it-IT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FD35D-4788-712F-372E-880B44759DC4}"/>
              </a:ext>
            </a:extLst>
          </p:cNvPr>
          <p:cNvSpPr txBox="1"/>
          <p:nvPr/>
        </p:nvSpPr>
        <p:spPr>
          <a:xfrm>
            <a:off x="769059" y="778802"/>
            <a:ext cx="2932869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Upgraded version</a:t>
            </a:r>
            <a:endParaRPr lang="en-US" sz="2800" dirty="0"/>
          </a:p>
        </p:txBody>
      </p:sp>
      <p:pic>
        <p:nvPicPr>
          <p:cNvPr id="11" name="Content Placeholder 4" descr="A machine with a piece of paper&#10;&#10;Description automatically generated">
            <a:extLst>
              <a:ext uri="{FF2B5EF4-FFF2-40B4-BE49-F238E27FC236}">
                <a16:creationId xmlns:a16="http://schemas.microsoft.com/office/drawing/2014/main" id="{DB5CA1F1-E07C-C3C2-B26D-A6AE40294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2" b="24573"/>
          <a:stretch/>
        </p:blipFill>
        <p:spPr>
          <a:xfrm>
            <a:off x="4102843" y="996016"/>
            <a:ext cx="7880333" cy="2264785"/>
          </a:xfrm>
        </p:spPr>
      </p:pic>
      <p:pic>
        <p:nvPicPr>
          <p:cNvPr id="15" name="Picture 14" descr="A close-up of a machine&#10;&#10;Description automatically generated">
            <a:extLst>
              <a:ext uri="{FF2B5EF4-FFF2-40B4-BE49-F238E27FC236}">
                <a16:creationId xmlns:a16="http://schemas.microsoft.com/office/drawing/2014/main" id="{8A40344A-BA59-3B80-096B-BD0108A8D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5" t="28796" r="45150" b="41769"/>
          <a:stretch/>
        </p:blipFill>
        <p:spPr>
          <a:xfrm>
            <a:off x="4108367" y="1613375"/>
            <a:ext cx="3260968" cy="2264785"/>
          </a:xfrm>
          <a:prstGeom prst="rect">
            <a:avLst/>
          </a:prstGeom>
        </p:spPr>
      </p:pic>
      <p:pic>
        <p:nvPicPr>
          <p:cNvPr id="16" name="Picture 15" descr="A blue and yellow dot on a black background&#10;&#10;Description automatically generated">
            <a:extLst>
              <a:ext uri="{FF2B5EF4-FFF2-40B4-BE49-F238E27FC236}">
                <a16:creationId xmlns:a16="http://schemas.microsoft.com/office/drawing/2014/main" id="{B20C1E6B-17E1-A981-1F5C-AD154A22E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87804" y="3404487"/>
            <a:ext cx="1635450" cy="3050941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119AD-84A7-DECF-0BD0-EB5F942A48C2}"/>
              </a:ext>
            </a:extLst>
          </p:cNvPr>
          <p:cNvSpPr txBox="1"/>
          <p:nvPr/>
        </p:nvSpPr>
        <p:spPr>
          <a:xfrm>
            <a:off x="612971" y="2173847"/>
            <a:ext cx="3245046" cy="26776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Inlets directly injecting in the stages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Open drifts to reduce electrical conductivity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Tungsten-copper electrodes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Reduced crosstalk</a:t>
            </a:r>
          </a:p>
        </p:txBody>
      </p:sp>
      <p:pic>
        <p:nvPicPr>
          <p:cNvPr id="22" name="Picture 21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13F1415A-3969-0E76-B88F-236206741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5542" r="5796"/>
          <a:stretch/>
        </p:blipFill>
        <p:spPr>
          <a:xfrm>
            <a:off x="7491748" y="3260801"/>
            <a:ext cx="4570476" cy="30870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0F4C509-1244-1068-2145-6473E0523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71175A8-DE59-774A-152F-6CDB4FF6DCEF}"/>
              </a:ext>
            </a:extLst>
          </p:cNvPr>
          <p:cNvSpPr/>
          <p:nvPr/>
        </p:nvSpPr>
        <p:spPr>
          <a:xfrm>
            <a:off x="4086921" y="5822621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7">
            <a:extLst>
              <a:ext uri="{FF2B5EF4-FFF2-40B4-BE49-F238E27FC236}">
                <a16:creationId xmlns:a16="http://schemas.microsoft.com/office/drawing/2014/main" id="{D89E4597-4DD4-AA7E-F711-AD1BD7E469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8" name="Rettangolo 6">
            <a:extLst>
              <a:ext uri="{FF2B5EF4-FFF2-40B4-BE49-F238E27FC236}">
                <a16:creationId xmlns:a16="http://schemas.microsoft.com/office/drawing/2014/main" id="{7484D33C-76A9-0327-3555-07CD2D5C9BD6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14</a:t>
            </a:fld>
            <a:endParaRPr lang="en-US"/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C8EC2EDE-9039-BE9C-D6A5-C4829C9B3733}"/>
              </a:ext>
            </a:extLst>
          </p:cNvPr>
          <p:cNvSpPr txBox="1"/>
          <p:nvPr/>
        </p:nvSpPr>
        <p:spPr>
          <a:xfrm>
            <a:off x="108535" y="-3366"/>
            <a:ext cx="904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Integrated capillary: staged focusing-acceleration at SPARC_LAB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81470F-5EAA-1425-DBC9-C78BA4A3D46B}"/>
              </a:ext>
            </a:extLst>
          </p:cNvPr>
          <p:cNvSpPr txBox="1"/>
          <p:nvPr/>
        </p:nvSpPr>
        <p:spPr>
          <a:xfrm>
            <a:off x="534316" y="960078"/>
            <a:ext cx="4913826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Electron beam focusing and acceleration at SPARC_LAB</a:t>
            </a:r>
          </a:p>
        </p:txBody>
      </p:sp>
      <p:pic>
        <p:nvPicPr>
          <p:cNvPr id="47" name="Immagine 6">
            <a:extLst>
              <a:ext uri="{FF2B5EF4-FFF2-40B4-BE49-F238E27FC236}">
                <a16:creationId xmlns:a16="http://schemas.microsoft.com/office/drawing/2014/main" id="{1D2C45BD-DF9F-1E0F-A9B7-BC7289A4AB0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5622" y="3850680"/>
            <a:ext cx="5714466" cy="2519922"/>
          </a:xfrm>
          <a:prstGeom prst="rect">
            <a:avLst/>
          </a:prstGeom>
          <a:noFill/>
          <a:ln>
            <a:noFill/>
          </a:ln>
          <a:effectLst>
            <a:outerShdw dist="101823" dir="2700000" sx="1000" sy="1000" algn="tl">
              <a:srgbClr val="808080"/>
            </a:outerShdw>
          </a:effec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6D62442-3889-31F5-AAF1-B4AD6FB38BA5}"/>
              </a:ext>
            </a:extLst>
          </p:cNvPr>
          <p:cNvGrpSpPr/>
          <p:nvPr/>
        </p:nvGrpSpPr>
        <p:grpSpPr>
          <a:xfrm>
            <a:off x="450928" y="3640810"/>
            <a:ext cx="5687816" cy="2845534"/>
            <a:chOff x="295361" y="455394"/>
            <a:chExt cx="5687816" cy="284553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9414BFD-E3C3-D7F6-D5B5-65426B1585AB}"/>
                </a:ext>
              </a:extLst>
            </p:cNvPr>
            <p:cNvGrpSpPr/>
            <p:nvPr/>
          </p:nvGrpSpPr>
          <p:grpSpPr>
            <a:xfrm>
              <a:off x="295361" y="455394"/>
              <a:ext cx="4302760" cy="952500"/>
              <a:chOff x="2006600" y="800100"/>
              <a:chExt cx="4302760" cy="9525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9D279E-6179-B4E0-3F28-EECDDCFE1032}"/>
                  </a:ext>
                </a:extLst>
              </p:cNvPr>
              <p:cNvSpPr/>
              <p:nvPr/>
            </p:nvSpPr>
            <p:spPr>
              <a:xfrm>
                <a:off x="2006600" y="800100"/>
                <a:ext cx="2921000" cy="952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6DAFA8-1AF5-CDDC-3594-91EED57AC066}"/>
                  </a:ext>
                </a:extLst>
              </p:cNvPr>
              <p:cNvSpPr/>
              <p:nvPr/>
            </p:nvSpPr>
            <p:spPr>
              <a:xfrm>
                <a:off x="4871801" y="1030389"/>
                <a:ext cx="1437559" cy="425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F3E475-AA2A-4ED5-EA39-1D9F225EEF36}"/>
                </a:ext>
              </a:extLst>
            </p:cNvPr>
            <p:cNvGrpSpPr/>
            <p:nvPr/>
          </p:nvGrpSpPr>
          <p:grpSpPr>
            <a:xfrm>
              <a:off x="3438137" y="1495448"/>
              <a:ext cx="2545040" cy="1805480"/>
              <a:chOff x="5095280" y="1840039"/>
              <a:chExt cx="2545040" cy="180548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18E1EB-965D-F4E3-116C-6BE95DF5C633}"/>
                  </a:ext>
                </a:extLst>
              </p:cNvPr>
              <p:cNvSpPr/>
              <p:nvPr/>
            </p:nvSpPr>
            <p:spPr>
              <a:xfrm>
                <a:off x="5461861" y="1840039"/>
                <a:ext cx="990600" cy="1805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E78FAC-4BDF-DE30-6022-FAF0D2903FE6}"/>
                  </a:ext>
                </a:extLst>
              </p:cNvPr>
              <p:cNvSpPr/>
              <p:nvPr/>
            </p:nvSpPr>
            <p:spPr>
              <a:xfrm>
                <a:off x="6320970" y="1982357"/>
                <a:ext cx="1319350" cy="1507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F1B9FE4-64BA-5EFE-6E62-92C1FD4D597D}"/>
                  </a:ext>
                </a:extLst>
              </p:cNvPr>
              <p:cNvSpPr/>
              <p:nvPr/>
            </p:nvSpPr>
            <p:spPr>
              <a:xfrm>
                <a:off x="5095280" y="3185160"/>
                <a:ext cx="990600" cy="304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BFCFA96F-CFC3-199D-4E87-FEF78DC003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0" t="14912" r="30350" b="15614"/>
          <a:stretch/>
        </p:blipFill>
        <p:spPr>
          <a:xfrm rot="594030">
            <a:off x="4062137" y="3812551"/>
            <a:ext cx="755755" cy="98447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10546C6-A7F6-AE7B-9287-F7FD27FA7FD4}"/>
              </a:ext>
            </a:extLst>
          </p:cNvPr>
          <p:cNvGrpSpPr/>
          <p:nvPr/>
        </p:nvGrpSpPr>
        <p:grpSpPr>
          <a:xfrm>
            <a:off x="3917874" y="4313281"/>
            <a:ext cx="1110523" cy="368582"/>
            <a:chOff x="3751037" y="1126865"/>
            <a:chExt cx="1110523" cy="368582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D0E4420-F831-3ACA-EC70-6CFD6FD920C3}"/>
                </a:ext>
              </a:extLst>
            </p:cNvPr>
            <p:cNvCxnSpPr/>
            <p:nvPr/>
          </p:nvCxnSpPr>
          <p:spPr>
            <a:xfrm flipV="1">
              <a:off x="4569556" y="1126865"/>
              <a:ext cx="292004" cy="100490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52F230CD-EA6E-7A5B-BA00-F787838016AC}"/>
                </a:ext>
              </a:extLst>
            </p:cNvPr>
            <p:cNvCxnSpPr/>
            <p:nvPr/>
          </p:nvCxnSpPr>
          <p:spPr>
            <a:xfrm flipV="1">
              <a:off x="3751037" y="1400275"/>
              <a:ext cx="310423" cy="95172"/>
            </a:xfrm>
            <a:prstGeom prst="line">
              <a:avLst/>
            </a:prstGeom>
            <a:ln w="127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105EDF01-C006-1E12-BD51-D85AEF4D8D40}"/>
              </a:ext>
            </a:extLst>
          </p:cNvPr>
          <p:cNvSpPr/>
          <p:nvPr/>
        </p:nvSpPr>
        <p:spPr>
          <a:xfrm>
            <a:off x="4031132" y="4751591"/>
            <a:ext cx="108876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900" b="1" dirty="0">
                <a:latin typeface="Arial" panose="020B0604020202020204" pitchFamily="34" charset="0"/>
                <a:cs typeface="Arial" panose="020B0604020202020204" pitchFamily="34" charset="0"/>
              </a:rPr>
              <a:t>Plasma capillary</a:t>
            </a:r>
            <a:endParaRPr lang="it-IT" sz="9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1CB8B88-014C-7080-4D5B-E4CE93DB4801}"/>
              </a:ext>
            </a:extLst>
          </p:cNvPr>
          <p:cNvGrpSpPr/>
          <p:nvPr/>
        </p:nvGrpSpPr>
        <p:grpSpPr>
          <a:xfrm>
            <a:off x="2898866" y="3421399"/>
            <a:ext cx="9049664" cy="3012222"/>
            <a:chOff x="2731575" y="600524"/>
            <a:chExt cx="9049664" cy="3012222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3FD435B-41E8-FAC0-3BFE-54D492F7B9C5}"/>
                </a:ext>
              </a:extLst>
            </p:cNvPr>
            <p:cNvGrpSpPr/>
            <p:nvPr/>
          </p:nvGrpSpPr>
          <p:grpSpPr>
            <a:xfrm>
              <a:off x="2731575" y="600524"/>
              <a:ext cx="9049664" cy="3012222"/>
              <a:chOff x="2731575" y="600524"/>
              <a:chExt cx="9049664" cy="3012222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D8632AB8-55E6-A6C0-4777-991DAB6D84F4}"/>
                  </a:ext>
                </a:extLst>
              </p:cNvPr>
              <p:cNvGrpSpPr/>
              <p:nvPr/>
            </p:nvGrpSpPr>
            <p:grpSpPr>
              <a:xfrm>
                <a:off x="5983177" y="600524"/>
                <a:ext cx="5798062" cy="3012222"/>
                <a:chOff x="4716485" y="3285906"/>
                <a:chExt cx="5798062" cy="3012222"/>
              </a:xfrm>
            </p:grpSpPr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A3A3EE35-AB54-76BE-21A1-D1A129E8391E}"/>
                    </a:ext>
                  </a:extLst>
                </p:cNvPr>
                <p:cNvGrpSpPr/>
                <p:nvPr/>
              </p:nvGrpSpPr>
              <p:grpSpPr>
                <a:xfrm>
                  <a:off x="4716485" y="3452594"/>
                  <a:ext cx="5724392" cy="2845534"/>
                  <a:chOff x="4716485" y="3452594"/>
                  <a:chExt cx="5724392" cy="2845534"/>
                </a:xfrm>
              </p:grpSpPr>
              <p:pic>
                <p:nvPicPr>
                  <p:cNvPr id="79" name="Immagine 6">
                    <a:extLst>
                      <a:ext uri="{FF2B5EF4-FFF2-40B4-BE49-F238E27FC236}">
                        <a16:creationId xmlns:a16="http://schemas.microsoft.com/office/drawing/2014/main" id="{53261690-8501-E725-BB3F-219961D9084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lum/>
                    <a:alphaModFix/>
                  </a:blip>
                  <a:srcRect/>
                  <a:stretch>
                    <a:fillRect/>
                  </a:stretch>
                </p:blipFill>
                <p:spPr>
                  <a:xfrm>
                    <a:off x="4716485" y="3661464"/>
                    <a:ext cx="5714466" cy="251992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dist="101823" dir="2700000" sx="1000" sy="1000" algn="tl">
                      <a:srgbClr val="808080"/>
                    </a:outerShdw>
                  </a:effectLst>
                </p:spPr>
              </p:pic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2ECD85BD-1A33-9184-43FA-C47957218D27}"/>
                      </a:ext>
                    </a:extLst>
                  </p:cNvPr>
                  <p:cNvGrpSpPr/>
                  <p:nvPr/>
                </p:nvGrpSpPr>
                <p:grpSpPr>
                  <a:xfrm>
                    <a:off x="4753061" y="3452594"/>
                    <a:ext cx="5687816" cy="2845534"/>
                    <a:chOff x="295361" y="455394"/>
                    <a:chExt cx="5687816" cy="2845534"/>
                  </a:xfrm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C6A31170-E7FB-2121-5E4D-81702097CD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5361" y="455394"/>
                      <a:ext cx="4302760" cy="952500"/>
                      <a:chOff x="2006600" y="800100"/>
                      <a:chExt cx="4302760" cy="952500"/>
                    </a:xfrm>
                  </p:grpSpPr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54C76CC5-30B2-1684-55BF-841EE86A7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06600" y="800100"/>
                        <a:ext cx="2921000" cy="952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34176E29-49BC-2CE7-3094-7A30CE4538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1801" y="1030389"/>
                        <a:ext cx="1437559" cy="42503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DBC479B6-D308-68D5-6A62-803503C2C3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38137" y="1495448"/>
                      <a:ext cx="2545040" cy="1805480"/>
                      <a:chOff x="5095280" y="1840039"/>
                      <a:chExt cx="2545040" cy="1805480"/>
                    </a:xfrm>
                  </p:grpSpPr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id="{C2D2DE73-0AB9-FE47-3BBA-762F568BE3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61861" y="1840039"/>
                        <a:ext cx="990600" cy="18054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2" name="Rectangle 91">
                        <a:extLst>
                          <a:ext uri="{FF2B5EF4-FFF2-40B4-BE49-F238E27FC236}">
                            <a16:creationId xmlns:a16="http://schemas.microsoft.com/office/drawing/2014/main" id="{66CFE3EC-576A-0D4A-4399-131F957030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20970" y="1982357"/>
                        <a:ext cx="1319350" cy="15076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838450B8-5F7A-218C-2D83-4CD010C75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95280" y="3185160"/>
                        <a:ext cx="990600" cy="3047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</p:grpSp>
              <p:pic>
                <p:nvPicPr>
                  <p:cNvPr id="81" name="Picture 80">
                    <a:extLst>
                      <a:ext uri="{FF2B5EF4-FFF2-40B4-BE49-F238E27FC236}">
                        <a16:creationId xmlns:a16="http://schemas.microsoft.com/office/drawing/2014/main" id="{6C53D16F-C263-344B-F7BE-A96C8778A1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9650" t="14912" r="30350" b="15614"/>
                  <a:stretch/>
                </p:blipFill>
                <p:spPr>
                  <a:xfrm rot="594030">
                    <a:off x="8353000" y="3623335"/>
                    <a:ext cx="755755" cy="984470"/>
                  </a:xfrm>
                  <a:prstGeom prst="rect">
                    <a:avLst/>
                  </a:prstGeom>
                </p:spPr>
              </p:pic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15D3713F-1198-BE3A-675D-4AF7BF6FFA30}"/>
                      </a:ext>
                    </a:extLst>
                  </p:cNvPr>
                  <p:cNvGrpSpPr/>
                  <p:nvPr/>
                </p:nvGrpSpPr>
                <p:grpSpPr>
                  <a:xfrm>
                    <a:off x="8208737" y="4124065"/>
                    <a:ext cx="1110523" cy="368582"/>
                    <a:chOff x="3751037" y="1126865"/>
                    <a:chExt cx="1110523" cy="368582"/>
                  </a:xfrm>
                </p:grpSpPr>
                <p:cxnSp>
                  <p:nvCxnSpPr>
                    <p:cNvPr id="87" name="Straight Connector 86">
                      <a:extLst>
                        <a:ext uri="{FF2B5EF4-FFF2-40B4-BE49-F238E27FC236}">
                          <a16:creationId xmlns:a16="http://schemas.microsoft.com/office/drawing/2014/main" id="{23225520-8E41-5776-D263-CD8DBA035F7E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4569556" y="1126865"/>
                      <a:ext cx="292004" cy="100490"/>
                    </a:xfrm>
                    <a:prstGeom prst="line">
                      <a:avLst/>
                    </a:prstGeom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Straight Connector 87">
                      <a:extLst>
                        <a:ext uri="{FF2B5EF4-FFF2-40B4-BE49-F238E27FC236}">
                          <a16:creationId xmlns:a16="http://schemas.microsoft.com/office/drawing/2014/main" id="{CC4BFFBD-BBF8-C3E2-CD80-FCE2DDD86702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751037" y="1400275"/>
                      <a:ext cx="310423" cy="95172"/>
                    </a:xfrm>
                    <a:prstGeom prst="line">
                      <a:avLst/>
                    </a:prstGeom>
                    <a:ln w="12700">
                      <a:solidFill>
                        <a:schemeClr val="accent1">
                          <a:lumMod val="7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818907C6-41A5-ADBF-CC5C-A06FB1091B50}"/>
                      </a:ext>
                    </a:extLst>
                  </p:cNvPr>
                  <p:cNvGrpSpPr/>
                  <p:nvPr/>
                </p:nvGrpSpPr>
                <p:grpSpPr>
                  <a:xfrm>
                    <a:off x="7231380" y="3612035"/>
                    <a:ext cx="2867054" cy="1381605"/>
                    <a:chOff x="2773680" y="614835"/>
                    <a:chExt cx="2867054" cy="1381605"/>
                  </a:xfrm>
                </p:grpSpPr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7B87C74-A501-1533-D47E-C4E3A517BB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3680" y="1227355"/>
                      <a:ext cx="1132568" cy="769085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  <a:alpha val="5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77A46F7F-AA84-2F65-36DD-06B86D89CE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0540" y="614835"/>
                      <a:ext cx="990194" cy="769085"/>
                    </a:xfrm>
                    <a:prstGeom prst="rect">
                      <a:avLst/>
                    </a:prstGeom>
                    <a:solidFill>
                      <a:schemeClr val="accent1">
                        <a:lumMod val="40000"/>
                        <a:lumOff val="60000"/>
                        <a:alpha val="54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38D0233C-056C-E100-E071-AAD255BA915B}"/>
                      </a:ext>
                    </a:extLst>
                  </p:cNvPr>
                  <p:cNvSpPr/>
                  <p:nvPr/>
                </p:nvSpPr>
                <p:spPr>
                  <a:xfrm>
                    <a:off x="8321995" y="4562375"/>
                    <a:ext cx="1088760" cy="2308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 sz="9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Plasma capillary</a:t>
                    </a:r>
                    <a:endParaRPr lang="it-IT" sz="900" dirty="0"/>
                  </a:p>
                </p:txBody>
              </p:sp>
            </p:grpSp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DD42ADF1-B607-8139-1FC5-2BB087896B3D}"/>
                    </a:ext>
                  </a:extLst>
                </p:cNvPr>
                <p:cNvGrpSpPr/>
                <p:nvPr/>
              </p:nvGrpSpPr>
              <p:grpSpPr>
                <a:xfrm>
                  <a:off x="7082533" y="3512374"/>
                  <a:ext cx="3337037" cy="1814255"/>
                  <a:chOff x="7082533" y="3512374"/>
                  <a:chExt cx="3337037" cy="1814255"/>
                </a:xfrm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305B0A39-DABD-356D-2BA0-6CD2D2AC25FF}"/>
                      </a:ext>
                    </a:extLst>
                  </p:cNvPr>
                  <p:cNvSpPr/>
                  <p:nvPr/>
                </p:nvSpPr>
                <p:spPr>
                  <a:xfrm>
                    <a:off x="7082533" y="3512374"/>
                    <a:ext cx="3023521" cy="181425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8F7397A3-756A-F756-17DD-B5A5AFDB5322}"/>
                      </a:ext>
                    </a:extLst>
                  </p:cNvPr>
                  <p:cNvSpPr/>
                  <p:nvPr/>
                </p:nvSpPr>
                <p:spPr>
                  <a:xfrm>
                    <a:off x="8651418" y="4264328"/>
                    <a:ext cx="1768152" cy="4874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E9083DD1-87B0-62AD-FFDE-104AF5CF33E3}"/>
                    </a:ext>
                  </a:extLst>
                </p:cNvPr>
                <p:cNvGrpSpPr/>
                <p:nvPr/>
              </p:nvGrpSpPr>
              <p:grpSpPr>
                <a:xfrm>
                  <a:off x="7082533" y="3290602"/>
                  <a:ext cx="3245915" cy="2038893"/>
                  <a:chOff x="7082533" y="3290602"/>
                  <a:chExt cx="3245915" cy="2038893"/>
                </a:xfrm>
              </p:grpSpPr>
              <p:pic>
                <p:nvPicPr>
                  <p:cNvPr id="73" name="Picture 72">
                    <a:extLst>
                      <a:ext uri="{FF2B5EF4-FFF2-40B4-BE49-F238E27FC236}">
                        <a16:creationId xmlns:a16="http://schemas.microsoft.com/office/drawing/2014/main" id="{5EB712F3-A444-A92A-4D5D-753B8C0BBE8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71125" t="5421" r="2630" b="64407"/>
                  <a:stretch/>
                </p:blipFill>
                <p:spPr>
                  <a:xfrm rot="717048">
                    <a:off x="7423077" y="3290602"/>
                    <a:ext cx="2507680" cy="2038893"/>
                  </a:xfrm>
                  <a:prstGeom prst="rect">
                    <a:avLst/>
                  </a:prstGeom>
                </p:spPr>
              </p:pic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670B160D-D5D8-8B03-1EB1-73FF3F28C6C2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9972873" y="3797460"/>
                    <a:ext cx="355575" cy="128730"/>
                  </a:xfrm>
                  <a:prstGeom prst="line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25F9799E-AFFE-0968-9C16-55E6409CABC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082533" y="4734028"/>
                    <a:ext cx="385861" cy="130378"/>
                  </a:xfrm>
                  <a:prstGeom prst="line">
                    <a:avLst/>
                  </a:prstGeom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3CBC5D6F-2B07-D062-8180-8C31F36D6AA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446115" y="3924377"/>
                    <a:ext cx="2544948" cy="817243"/>
                  </a:xfrm>
                  <a:prstGeom prst="line">
                    <a:avLst/>
                  </a:prstGeom>
                  <a:ln w="9525">
                    <a:solidFill>
                      <a:schemeClr val="accent1">
                        <a:lumMod val="75000"/>
                      </a:schemeClr>
                    </a:solidFill>
                  </a:ln>
                  <a:effectLst>
                    <a:glow rad="38100">
                      <a:schemeClr val="accent1">
                        <a:satMod val="175000"/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C379996B-1554-9750-2B25-B4D5DB163121}"/>
                    </a:ext>
                  </a:extLst>
                </p:cNvPr>
                <p:cNvSpPr/>
                <p:nvPr/>
              </p:nvSpPr>
              <p:spPr>
                <a:xfrm>
                  <a:off x="9536394" y="4236232"/>
                  <a:ext cx="978153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Focusing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lens</a:t>
                  </a:r>
                  <a:endParaRPr lang="it-IT" sz="1400" dirty="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CA3A49DA-1E1D-8DB5-2708-BF6C5CB1B107}"/>
                    </a:ext>
                  </a:extLst>
                </p:cNvPr>
                <p:cNvSpPr/>
                <p:nvPr/>
              </p:nvSpPr>
              <p:spPr>
                <a:xfrm>
                  <a:off x="8363306" y="3285906"/>
                  <a:ext cx="115929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Acelerating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section</a:t>
                  </a:r>
                  <a:endParaRPr lang="it-IT" sz="1400" dirty="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49FD68D7-9E71-1CC0-4913-7E3E28544CCD}"/>
                    </a:ext>
                  </a:extLst>
                </p:cNvPr>
                <p:cNvSpPr/>
                <p:nvPr/>
              </p:nvSpPr>
              <p:spPr>
                <a:xfrm>
                  <a:off x="7425919" y="4897076"/>
                  <a:ext cx="1059906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Extraction</a:t>
                  </a:r>
                </a:p>
                <a:p>
                  <a:r>
                    <a:rPr lang="it-IT" sz="14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lens</a:t>
                  </a:r>
                  <a:endParaRPr lang="it-IT" sz="1400" dirty="0"/>
                </a:p>
              </p:txBody>
            </p:sp>
          </p:grp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E6FA4D4-97CA-4A83-16F1-0F9DD0C01274}"/>
                  </a:ext>
                </a:extLst>
              </p:cNvPr>
              <p:cNvSpPr/>
              <p:nvPr/>
            </p:nvSpPr>
            <p:spPr>
              <a:xfrm>
                <a:off x="2731575" y="670080"/>
                <a:ext cx="3037833" cy="185975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  <a:alpha val="48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ight Arrow 83">
                <a:extLst>
                  <a:ext uri="{FF2B5EF4-FFF2-40B4-BE49-F238E27FC236}">
                    <a16:creationId xmlns:a16="http://schemas.microsoft.com/office/drawing/2014/main" id="{23357F67-D44E-726B-A44E-854BE2FD5D5C}"/>
                  </a:ext>
                </a:extLst>
              </p:cNvPr>
              <p:cNvSpPr/>
              <p:nvPr/>
            </p:nvSpPr>
            <p:spPr>
              <a:xfrm>
                <a:off x="5952799" y="1491589"/>
                <a:ext cx="2357577" cy="300714"/>
              </a:xfrm>
              <a:prstGeom prst="rightArrow">
                <a:avLst>
                  <a:gd name="adj1" fmla="val 50000"/>
                  <a:gd name="adj2" fmla="val 10434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C46562A-6FC1-4FC4-CFDC-D2AE1F36141E}"/>
                </a:ext>
              </a:extLst>
            </p:cNvPr>
            <p:cNvSpPr/>
            <p:nvPr/>
          </p:nvSpPr>
          <p:spPr>
            <a:xfrm>
              <a:off x="6070123" y="1197190"/>
              <a:ext cx="309240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b="1" i="1" dirty="0">
                  <a:latin typeface="Microsoft JhengHei UI Light" panose="020B0304030504040204" pitchFamily="34" charset="-12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Integrated plasma module 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FC1A658-8578-3FD3-916E-2A62179E2B20}"/>
              </a:ext>
            </a:extLst>
          </p:cNvPr>
          <p:cNvGrpSpPr/>
          <p:nvPr/>
        </p:nvGrpSpPr>
        <p:grpSpPr>
          <a:xfrm>
            <a:off x="789994" y="3454003"/>
            <a:ext cx="5071523" cy="1728853"/>
            <a:chOff x="623157" y="521587"/>
            <a:chExt cx="5071523" cy="1728853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2DDD4092-1DE0-5B50-1A02-1465943F8A20}"/>
                </a:ext>
              </a:extLst>
            </p:cNvPr>
            <p:cNvGrpSpPr/>
            <p:nvPr/>
          </p:nvGrpSpPr>
          <p:grpSpPr>
            <a:xfrm>
              <a:off x="623157" y="521587"/>
              <a:ext cx="5071523" cy="1728853"/>
              <a:chOff x="623157" y="521587"/>
              <a:chExt cx="5071523" cy="1728853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8E18ADA5-63DA-4887-2237-3C022BA0D976}"/>
                  </a:ext>
                </a:extLst>
              </p:cNvPr>
              <p:cNvGrpSpPr/>
              <p:nvPr/>
            </p:nvGrpSpPr>
            <p:grpSpPr>
              <a:xfrm>
                <a:off x="2773680" y="868835"/>
                <a:ext cx="2921000" cy="1381605"/>
                <a:chOff x="2773680" y="614835"/>
                <a:chExt cx="2921000" cy="1381605"/>
              </a:xfrm>
            </p:grpSpPr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69DD0AB-D8C7-500E-154E-A3CC12138F22}"/>
                    </a:ext>
                  </a:extLst>
                </p:cNvPr>
                <p:cNvSpPr/>
                <p:nvPr/>
              </p:nvSpPr>
              <p:spPr>
                <a:xfrm>
                  <a:off x="2773680" y="1227355"/>
                  <a:ext cx="1132568" cy="7690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070B42D6-2DFA-B5B1-57D0-0F4778886E76}"/>
                    </a:ext>
                  </a:extLst>
                </p:cNvPr>
                <p:cNvSpPr/>
                <p:nvPr/>
              </p:nvSpPr>
              <p:spPr>
                <a:xfrm>
                  <a:off x="4650540" y="614835"/>
                  <a:ext cx="1044140" cy="76908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  <a:alpha val="54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04" name="Elbow Connector 6">
                <a:extLst>
                  <a:ext uri="{FF2B5EF4-FFF2-40B4-BE49-F238E27FC236}">
                    <a16:creationId xmlns:a16="http://schemas.microsoft.com/office/drawing/2014/main" id="{A31F703C-0D17-D3ED-D471-B697F9F08CE9}"/>
                  </a:ext>
                </a:extLst>
              </p:cNvPr>
              <p:cNvCxnSpPr>
                <a:stCxn id="108" idx="0"/>
              </p:cNvCxnSpPr>
              <p:nvPr/>
            </p:nvCxnSpPr>
            <p:spPr>
              <a:xfrm rot="16200000" flipV="1">
                <a:off x="2829635" y="971026"/>
                <a:ext cx="227879" cy="792780"/>
              </a:xfrm>
              <a:prstGeom prst="bentConnector2">
                <a:avLst/>
              </a:prstGeom>
              <a:ln w="127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Elbow Connector 30">
                <a:extLst>
                  <a:ext uri="{FF2B5EF4-FFF2-40B4-BE49-F238E27FC236}">
                    <a16:creationId xmlns:a16="http://schemas.microsoft.com/office/drawing/2014/main" id="{D66F4650-B4D7-31BA-A64E-B19DD83B1851}"/>
                  </a:ext>
                </a:extLst>
              </p:cNvPr>
              <p:cNvCxnSpPr>
                <a:stCxn id="109" idx="0"/>
              </p:cNvCxnSpPr>
              <p:nvPr/>
            </p:nvCxnSpPr>
            <p:spPr>
              <a:xfrm rot="16200000" flipH="1" flipV="1">
                <a:off x="3772289" y="-356271"/>
                <a:ext cx="175216" cy="2625427"/>
              </a:xfrm>
              <a:prstGeom prst="bentConnector4">
                <a:avLst>
                  <a:gd name="adj1" fmla="val -46048"/>
                  <a:gd name="adj2" fmla="val 59943"/>
                </a:avLst>
              </a:prstGeom>
              <a:ln w="12700"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106" name="Object 105">
                <a:extLst>
                  <a:ext uri="{FF2B5EF4-FFF2-40B4-BE49-F238E27FC236}">
                    <a16:creationId xmlns:a16="http://schemas.microsoft.com/office/drawing/2014/main" id="{BF14A5F3-F40B-E2FA-D800-5C57D49524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88343623"/>
                  </p:ext>
                </p:extLst>
              </p:nvPr>
            </p:nvGraphicFramePr>
            <p:xfrm>
              <a:off x="1146175" y="842963"/>
              <a:ext cx="1384300" cy="6223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876240" imgH="393480" progId="Equation.3">
                      <p:embed/>
                    </p:oleObj>
                  </mc:Choice>
                  <mc:Fallback>
                    <p:oleObj name="Equation" r:id="rId6" imgW="876240" imgH="393480" progId="Equation.3">
                      <p:embed/>
                      <p:pic>
                        <p:nvPicPr>
                          <p:cNvPr id="39" name="Object 3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6175" y="842963"/>
                            <a:ext cx="1384300" cy="622300"/>
                          </a:xfrm>
                          <a:prstGeom prst="rect">
                            <a:avLst/>
                          </a:prstGeom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n w="15875"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4E69FA2-9410-942B-CF13-C870E79C9790}"/>
                  </a:ext>
                </a:extLst>
              </p:cNvPr>
              <p:cNvSpPr/>
              <p:nvPr/>
            </p:nvSpPr>
            <p:spPr>
              <a:xfrm>
                <a:off x="623157" y="521587"/>
                <a:ext cx="204361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it-IT" sz="1400" b="1" i="1" dirty="0"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Active plasma </a:t>
                </a:r>
                <a:r>
                  <a:rPr lang="it-IT" sz="1400" b="1" i="1" dirty="0" err="1">
                    <a:latin typeface="Arial" panose="020B0604020202020204" pitchFamily="34" charset="0"/>
                    <a:ea typeface="Microsoft JhengHei UI Light" panose="020B0304030504040204" pitchFamily="34" charset="-120"/>
                    <a:cs typeface="Arial" panose="020B0604020202020204" pitchFamily="34" charset="0"/>
                  </a:rPr>
                  <a:t>lens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EA9B6E05-26E3-3F46-6E09-5FF7E094F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0" t="14912" r="30350" b="15614"/>
            <a:stretch/>
          </p:blipFill>
          <p:spPr>
            <a:xfrm rot="594030">
              <a:off x="2856377" y="1084290"/>
              <a:ext cx="269591" cy="334296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E3B8DE53-EF3D-6F55-25ED-555B5CADB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50" t="14912" r="30350" b="15614"/>
            <a:stretch/>
          </p:blipFill>
          <p:spPr>
            <a:xfrm rot="594030">
              <a:off x="3230925" y="855943"/>
              <a:ext cx="269591" cy="334296"/>
            </a:xfrm>
            <a:prstGeom prst="rect">
              <a:avLst/>
            </a:prstGeom>
          </p:spPr>
        </p:pic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08931AB2-0B0A-2990-6244-A5FF9E999C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8120" y="699608"/>
            <a:ext cx="5770398" cy="2706208"/>
          </a:xfrm>
          <a:prstGeom prst="rect">
            <a:avLst/>
          </a:prstGeom>
        </p:spPr>
      </p:pic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E21C10-CB27-336F-029F-712A193946B8}"/>
              </a:ext>
            </a:extLst>
          </p:cNvPr>
          <p:cNvSpPr txBox="1"/>
          <p:nvPr/>
        </p:nvSpPr>
        <p:spPr>
          <a:xfrm>
            <a:off x="6382043" y="737986"/>
            <a:ext cx="1079461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PMQs triplets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78FBB-2BFA-4B23-DD04-4D1B8BDC5396}"/>
              </a:ext>
            </a:extLst>
          </p:cNvPr>
          <p:cNvSpPr txBox="1"/>
          <p:nvPr/>
        </p:nvSpPr>
        <p:spPr>
          <a:xfrm>
            <a:off x="7428076" y="785481"/>
            <a:ext cx="1177004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EOS diagnostics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8F7B9B-FE6D-10C5-6581-D98A37107F89}"/>
              </a:ext>
            </a:extLst>
          </p:cNvPr>
          <p:cNvSpPr txBox="1"/>
          <p:nvPr/>
        </p:nvSpPr>
        <p:spPr>
          <a:xfrm>
            <a:off x="8389244" y="1034579"/>
            <a:ext cx="1253476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C-band structure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DB06D-4DB7-49F4-1040-C9F64E727382}"/>
              </a:ext>
            </a:extLst>
          </p:cNvPr>
          <p:cNvSpPr txBox="1"/>
          <p:nvPr/>
        </p:nvSpPr>
        <p:spPr>
          <a:xfrm>
            <a:off x="11179626" y="713306"/>
            <a:ext cx="689138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e-beam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5FE96-D6FF-F2C9-D928-79FD16B8EED0}"/>
              </a:ext>
            </a:extLst>
          </p:cNvPr>
          <p:cNvSpPr txBox="1"/>
          <p:nvPr/>
        </p:nvSpPr>
        <p:spPr>
          <a:xfrm>
            <a:off x="9513257" y="2835300"/>
            <a:ext cx="715831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H2 filled capillary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5527C9-4955-A171-AE89-3FC230709185}"/>
              </a:ext>
            </a:extLst>
          </p:cNvPr>
          <p:cNvSpPr txBox="1"/>
          <p:nvPr/>
        </p:nvSpPr>
        <p:spPr>
          <a:xfrm>
            <a:off x="6279781" y="1244920"/>
            <a:ext cx="937883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Optical/THz diagnostics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2E9AF7-A483-571A-AB78-4ED804865F87}"/>
              </a:ext>
            </a:extLst>
          </p:cNvPr>
          <p:cNvSpPr txBox="1"/>
          <p:nvPr/>
        </p:nvSpPr>
        <p:spPr>
          <a:xfrm>
            <a:off x="6150469" y="2191075"/>
            <a:ext cx="829452" cy="27699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To the FEL</a:t>
            </a:r>
          </a:p>
        </p:txBody>
      </p:sp>
    </p:spTree>
    <p:extLst>
      <p:ext uri="{BB962C8B-B14F-4D97-AF65-F5344CB8AC3E}">
        <p14:creationId xmlns:p14="http://schemas.microsoft.com/office/powerpoint/2010/main" val="1270175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7">
            <a:extLst>
              <a:ext uri="{FF2B5EF4-FFF2-40B4-BE49-F238E27FC236}">
                <a16:creationId xmlns:a16="http://schemas.microsoft.com/office/drawing/2014/main" id="{B3FCABAA-542F-20F8-E68A-3491B033C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15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6D62442-3889-31F5-AAF1-B4AD6FB38BA5}"/>
              </a:ext>
            </a:extLst>
          </p:cNvPr>
          <p:cNvGrpSpPr/>
          <p:nvPr/>
        </p:nvGrpSpPr>
        <p:grpSpPr>
          <a:xfrm>
            <a:off x="155082" y="953500"/>
            <a:ext cx="5687816" cy="2845534"/>
            <a:chOff x="295361" y="455394"/>
            <a:chExt cx="5687816" cy="2845534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9414BFD-E3C3-D7F6-D5B5-65426B1585AB}"/>
                </a:ext>
              </a:extLst>
            </p:cNvPr>
            <p:cNvGrpSpPr/>
            <p:nvPr/>
          </p:nvGrpSpPr>
          <p:grpSpPr>
            <a:xfrm>
              <a:off x="295361" y="455394"/>
              <a:ext cx="4302760" cy="952500"/>
              <a:chOff x="2006600" y="800100"/>
              <a:chExt cx="4302760" cy="952500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B9D279E-6179-B4E0-3F28-EECDDCFE1032}"/>
                  </a:ext>
                </a:extLst>
              </p:cNvPr>
              <p:cNvSpPr/>
              <p:nvPr/>
            </p:nvSpPr>
            <p:spPr>
              <a:xfrm>
                <a:off x="2006600" y="800100"/>
                <a:ext cx="2921000" cy="952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7D6DAFA8-1AF5-CDDC-3594-91EED57AC066}"/>
                  </a:ext>
                </a:extLst>
              </p:cNvPr>
              <p:cNvSpPr/>
              <p:nvPr/>
            </p:nvSpPr>
            <p:spPr>
              <a:xfrm>
                <a:off x="4871801" y="1030389"/>
                <a:ext cx="1437559" cy="425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2F3E475-AA2A-4ED5-EA39-1D9F225EEF36}"/>
                </a:ext>
              </a:extLst>
            </p:cNvPr>
            <p:cNvGrpSpPr/>
            <p:nvPr/>
          </p:nvGrpSpPr>
          <p:grpSpPr>
            <a:xfrm>
              <a:off x="3438137" y="1495448"/>
              <a:ext cx="2545040" cy="1805480"/>
              <a:chOff x="5095280" y="1840039"/>
              <a:chExt cx="2545040" cy="180548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3518E1EB-965D-F4E3-116C-6BE95DF5C633}"/>
                  </a:ext>
                </a:extLst>
              </p:cNvPr>
              <p:cNvSpPr/>
              <p:nvPr/>
            </p:nvSpPr>
            <p:spPr>
              <a:xfrm>
                <a:off x="5461861" y="1840039"/>
                <a:ext cx="990600" cy="1805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0E78FAC-4BDF-DE30-6022-FAF0D2903FE6}"/>
                  </a:ext>
                </a:extLst>
              </p:cNvPr>
              <p:cNvSpPr/>
              <p:nvPr/>
            </p:nvSpPr>
            <p:spPr>
              <a:xfrm>
                <a:off x="6320970" y="1982357"/>
                <a:ext cx="1319350" cy="1507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1F1B9FE4-64BA-5EFE-6E62-92C1FD4D597D}"/>
                  </a:ext>
                </a:extLst>
              </p:cNvPr>
              <p:cNvSpPr/>
              <p:nvPr/>
            </p:nvSpPr>
            <p:spPr>
              <a:xfrm>
                <a:off x="5095280" y="3185160"/>
                <a:ext cx="990600" cy="3047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EAAA424-7D0D-946E-ABF7-A2EFC302AD1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r="8989"/>
          <a:stretch/>
        </p:blipFill>
        <p:spPr bwMode="auto">
          <a:xfrm>
            <a:off x="6023026" y="835724"/>
            <a:ext cx="5867816" cy="551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EBA77DBA-1E70-1257-AA37-FD96389A321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8" y="671377"/>
            <a:ext cx="5589250" cy="259025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785943-06F7-E39B-79E4-10B131E00A28}"/>
              </a:ext>
            </a:extLst>
          </p:cNvPr>
          <p:cNvSpPr/>
          <p:nvPr/>
        </p:nvSpPr>
        <p:spPr>
          <a:xfrm>
            <a:off x="6602751" y="871543"/>
            <a:ext cx="55892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200 consecutive shots taken with accelerated beam </a:t>
            </a:r>
            <a:r>
              <a:rPr lang="it-IT" sz="16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  <a:endParaRPr lang="it-IT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F2A9DA-782A-FD4A-951E-4CCEE939E0ED}"/>
              </a:ext>
            </a:extLst>
          </p:cNvPr>
          <p:cNvSpPr txBox="1"/>
          <p:nvPr/>
        </p:nvSpPr>
        <p:spPr>
          <a:xfrm>
            <a:off x="676388" y="3506364"/>
            <a:ext cx="4627132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200 </a:t>
            </a:r>
            <a:r>
              <a:rPr lang="en-US" sz="2400" dirty="0" err="1"/>
              <a:t>pC</a:t>
            </a:r>
            <a:r>
              <a:rPr lang="en-US" sz="2400" dirty="0"/>
              <a:t> driver – 50 </a:t>
            </a:r>
            <a:r>
              <a:rPr lang="en-US" sz="2400" dirty="0" err="1"/>
              <a:t>pC</a:t>
            </a:r>
            <a:r>
              <a:rPr lang="en-US" sz="2400" dirty="0"/>
              <a:t> witness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Plasma density for acceleration: 2x10</a:t>
            </a:r>
            <a:r>
              <a:rPr lang="en-US" sz="2400" baseline="30000" dirty="0"/>
              <a:t>15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133 MV/m accelerating gradient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Stable accelerated beam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DAAE5A-695D-7490-4345-1E84AC65B12F}"/>
              </a:ext>
            </a:extLst>
          </p:cNvPr>
          <p:cNvSpPr/>
          <p:nvPr/>
        </p:nvSpPr>
        <p:spPr>
          <a:xfrm>
            <a:off x="883199" y="5828808"/>
            <a:ext cx="5540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Riccardo </a:t>
            </a:r>
            <a:r>
              <a:rPr lang="it-IT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Pompili’s</a:t>
            </a: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talk - </a:t>
            </a:r>
            <a:r>
              <a:rPr lang="it-IT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Thursday</a:t>
            </a:r>
            <a:r>
              <a:rPr lang="it-IT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WG1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55D833E2-D9AF-14C4-A591-2E253A4820A6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388278A8-EF72-BD84-5463-C85046D7F734}"/>
              </a:ext>
            </a:extLst>
          </p:cNvPr>
          <p:cNvSpPr txBox="1"/>
          <p:nvPr/>
        </p:nvSpPr>
        <p:spPr>
          <a:xfrm>
            <a:off x="108535" y="-3366"/>
            <a:ext cx="904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Integrated capillary: staged focusing-acceleration at SPARC_LAB</a:t>
            </a:r>
          </a:p>
        </p:txBody>
      </p:sp>
    </p:spTree>
    <p:extLst>
      <p:ext uri="{BB962C8B-B14F-4D97-AF65-F5344CB8AC3E}">
        <p14:creationId xmlns:p14="http://schemas.microsoft.com/office/powerpoint/2010/main" val="404504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16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6E7C4FDF-128A-DE85-B05E-22AF29559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431580" y="1418520"/>
            <a:ext cx="5983965" cy="1833744"/>
          </a:xfrm>
          <a:prstGeom prst="rect">
            <a:avLst/>
          </a:prstGeom>
        </p:spPr>
      </p:pic>
      <p:pic>
        <p:nvPicPr>
          <p:cNvPr id="6" name="Picture 5" descr="A purple light in a room&#10;&#10;Description automatically generated">
            <a:extLst>
              <a:ext uri="{FF2B5EF4-FFF2-40B4-BE49-F238E27FC236}">
                <a16:creationId xmlns:a16="http://schemas.microsoft.com/office/drawing/2014/main" id="{AF2F84E0-3EC5-3F67-C031-A31D33D8E8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8513" r="4615" b="29618"/>
          <a:stretch/>
        </p:blipFill>
        <p:spPr>
          <a:xfrm>
            <a:off x="5189970" y="3365718"/>
            <a:ext cx="6467187" cy="1833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6956D-7714-F78D-2B37-B5879E715985}"/>
              </a:ext>
            </a:extLst>
          </p:cNvPr>
          <p:cNvSpPr txBox="1"/>
          <p:nvPr/>
        </p:nvSpPr>
        <p:spPr>
          <a:xfrm>
            <a:off x="542668" y="841950"/>
            <a:ext cx="4771012" cy="480131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Conclusions</a:t>
            </a:r>
          </a:p>
          <a:p>
            <a:endParaRPr lang="en-US" sz="16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Segmented capillary: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Independent plasma discharges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Modulation of longitudinal plasma density profile</a:t>
            </a:r>
          </a:p>
          <a:p>
            <a:pPr marL="1257300" lvl="2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Steep density gradient</a:t>
            </a:r>
          </a:p>
          <a:p>
            <a:pPr marL="1257300" lvl="2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Uniform plasma channel</a:t>
            </a:r>
            <a:endParaRPr lang="en-US" sz="2200" dirty="0"/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 dirty="0"/>
              <a:t>m- scale sources</a:t>
            </a:r>
          </a:p>
          <a:p>
            <a:pPr marL="628650" lvl="1" indent="-1714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Integrated capillary: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Staged focusing-acceleration of e- beams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200" dirty="0"/>
              <a:t>133 MV/m accelerating gradient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54E2B8-1DB4-BE59-F5B4-CB585F0664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85743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977" y="1831579"/>
            <a:ext cx="10042037" cy="88898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Thank you for the attention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00406AD-556E-4811-69FC-63D6B0D33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43" y="5749887"/>
            <a:ext cx="1566495" cy="991936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5">
            <a:extLst>
              <a:ext uri="{FF2B5EF4-FFF2-40B4-BE49-F238E27FC236}">
                <a16:creationId xmlns:a16="http://schemas.microsoft.com/office/drawing/2014/main" id="{5269E3BA-95B0-3766-969E-CC5385425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311" y="5886447"/>
            <a:ext cx="2049175" cy="74241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495B212-466C-ADAC-04F5-EE43AD0880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808893" y="5969021"/>
            <a:ext cx="2240016" cy="772802"/>
          </a:xfrm>
          <a:prstGeom prst="rect">
            <a:avLst/>
          </a:prstGeom>
          <a:ln w="19050">
            <a:noFill/>
          </a:ln>
        </p:spPr>
      </p:pic>
      <p:pic>
        <p:nvPicPr>
          <p:cNvPr id="9" name="Immagine 18">
            <a:extLst>
              <a:ext uri="{FF2B5EF4-FFF2-40B4-BE49-F238E27FC236}">
                <a16:creationId xmlns:a16="http://schemas.microsoft.com/office/drawing/2014/main" id="{27027232-2A92-9BD6-FD3E-95955AC79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093" y="5801362"/>
            <a:ext cx="2070451" cy="888985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id="{2048EC48-6811-FE3D-AA90-632847C1A858}"/>
              </a:ext>
            </a:extLst>
          </p:cNvPr>
          <p:cNvSpPr/>
          <p:nvPr/>
        </p:nvSpPr>
        <p:spPr>
          <a:xfrm>
            <a:off x="0" y="-7026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7">
            <a:extLst>
              <a:ext uri="{FF2B5EF4-FFF2-40B4-BE49-F238E27FC236}">
                <a16:creationId xmlns:a16="http://schemas.microsoft.com/office/drawing/2014/main" id="{8E7F4F2A-F31A-3FD7-C50A-8FE747DE2C4E}"/>
              </a:ext>
            </a:extLst>
          </p:cNvPr>
          <p:cNvSpPr txBox="1"/>
          <p:nvPr/>
        </p:nvSpPr>
        <p:spPr>
          <a:xfrm>
            <a:off x="335017" y="23689"/>
            <a:ext cx="1152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workshop, 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17 – 23</a:t>
            </a:r>
            <a:r>
              <a:rPr lang="it-IT" baseline="30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September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2023 La Biodola </a:t>
            </a:r>
            <a:r>
              <a:rPr lang="it-IT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Bay</a:t>
            </a:r>
            <a:r>
              <a:rPr lang="it-IT" sz="1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Isola d'Elba, </a:t>
            </a:r>
            <a:r>
              <a:rPr lang="it-IT" sz="1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Italy</a:t>
            </a:r>
            <a:endParaRPr lang="it-IT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Immagine 29" descr="Immagine che contiene testo&#10;&#10;Descrizione generata automaticamente">
            <a:extLst>
              <a:ext uri="{FF2B5EF4-FFF2-40B4-BE49-F238E27FC236}">
                <a16:creationId xmlns:a16="http://schemas.microsoft.com/office/drawing/2014/main" id="{42DCBD0C-8CD2-2D55-280F-AF623F3D80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721162"/>
            <a:ext cx="3470890" cy="878435"/>
          </a:xfrm>
          <a:prstGeom prst="rect">
            <a:avLst/>
          </a:prstGeom>
        </p:spPr>
      </p:pic>
      <p:pic>
        <p:nvPicPr>
          <p:cNvPr id="24" name="Immagine 42">
            <a:extLst>
              <a:ext uri="{FF2B5EF4-FFF2-40B4-BE49-F238E27FC236}">
                <a16:creationId xmlns:a16="http://schemas.microsoft.com/office/drawing/2014/main" id="{CFF31CD9-D07E-BB1B-28EC-7DAE959B43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74311" y="581893"/>
            <a:ext cx="1749596" cy="1070341"/>
          </a:xfrm>
          <a:prstGeom prst="rect">
            <a:avLst/>
          </a:prstGeom>
        </p:spPr>
      </p:pic>
      <p:pic>
        <p:nvPicPr>
          <p:cNvPr id="4" name="Picture 3" descr="A purple light in a room&#10;&#10;Description automatically generated">
            <a:extLst>
              <a:ext uri="{FF2B5EF4-FFF2-40B4-BE49-F238E27FC236}">
                <a16:creationId xmlns:a16="http://schemas.microsoft.com/office/drawing/2014/main" id="{47B38776-D297-D2CF-3B10-088930443A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13463" r="4615" b="22829"/>
          <a:stretch/>
        </p:blipFill>
        <p:spPr>
          <a:xfrm>
            <a:off x="1529481" y="2841463"/>
            <a:ext cx="9133030" cy="266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5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>
            <a:extLst>
              <a:ext uri="{FF2B5EF4-FFF2-40B4-BE49-F238E27FC236}">
                <a16:creationId xmlns:a16="http://schemas.microsoft.com/office/drawing/2014/main" id="{06BBF7BF-39C5-7180-9995-D8A2F21B627A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AD33568-50F6-9F95-66BF-64DD15110B1A}"/>
              </a:ext>
            </a:extLst>
          </p:cNvPr>
          <p:cNvSpPr txBox="1">
            <a:spLocks/>
          </p:cNvSpPr>
          <p:nvPr/>
        </p:nvSpPr>
        <p:spPr>
          <a:xfrm>
            <a:off x="537534" y="174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Outline</a:t>
            </a:r>
          </a:p>
        </p:txBody>
      </p:sp>
      <p:graphicFrame>
        <p:nvGraphicFramePr>
          <p:cNvPr id="8" name="Diagramma 8">
            <a:extLst>
              <a:ext uri="{FF2B5EF4-FFF2-40B4-BE49-F238E27FC236}">
                <a16:creationId xmlns:a16="http://schemas.microsoft.com/office/drawing/2014/main" id="{17F37B42-B5C9-B8FE-9362-C0AEBC7BA7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8824770"/>
              </p:ext>
            </p:extLst>
          </p:nvPr>
        </p:nvGraphicFramePr>
        <p:xfrm>
          <a:off x="1441354" y="1195647"/>
          <a:ext cx="9683750" cy="4941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asellaDiTesto 7">
            <a:extLst>
              <a:ext uri="{FF2B5EF4-FFF2-40B4-BE49-F238E27FC236}">
                <a16:creationId xmlns:a16="http://schemas.microsoft.com/office/drawing/2014/main" id="{24A74FA5-095A-5274-2F31-2E514FB74995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604FD8-4A33-CFB3-15C2-09D934D10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Immagine 7">
            <a:extLst>
              <a:ext uri="{FF2B5EF4-FFF2-40B4-BE49-F238E27FC236}">
                <a16:creationId xmlns:a16="http://schemas.microsoft.com/office/drawing/2014/main" id="{C545EC0E-C017-BB1F-BBAC-27D42E61D0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136200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6">
            <a:extLst>
              <a:ext uri="{FF2B5EF4-FFF2-40B4-BE49-F238E27FC236}">
                <a16:creationId xmlns:a16="http://schemas.microsoft.com/office/drawing/2014/main" id="{55A9F41A-F22E-F280-7CAF-396B762EEACC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A270DE3B-B278-42B9-EB18-23280194CCDD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3A5F6D66-3374-F606-9C68-3428B91AAB5F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4714027E-2CFA-0EE2-2B82-606D6761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CasellaDiTesto 7">
            <a:extLst>
              <a:ext uri="{FF2B5EF4-FFF2-40B4-BE49-F238E27FC236}">
                <a16:creationId xmlns:a16="http://schemas.microsoft.com/office/drawing/2014/main" id="{47FDF6EC-4C7B-58AA-209E-13146C061745}"/>
              </a:ext>
            </a:extLst>
          </p:cNvPr>
          <p:cNvSpPr txBox="1"/>
          <p:nvPr/>
        </p:nvSpPr>
        <p:spPr>
          <a:xfrm>
            <a:off x="281256" y="-3366"/>
            <a:ext cx="737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</a:rPr>
              <a:t>Plasma discharge capillaries at SPARC_LAB</a:t>
            </a:r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045CEE-90EB-B99E-BAF4-290409DBF070}"/>
              </a:ext>
            </a:extLst>
          </p:cNvPr>
          <p:cNvSpPr txBox="1"/>
          <p:nvPr/>
        </p:nvSpPr>
        <p:spPr>
          <a:xfrm>
            <a:off x="534943" y="848596"/>
            <a:ext cx="3765689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+mj-lt"/>
              </a:rPr>
              <a:t>Plasma discharge capillaries R&amp;D</a:t>
            </a:r>
          </a:p>
        </p:txBody>
      </p:sp>
      <p:pic>
        <p:nvPicPr>
          <p:cNvPr id="8" name="Immagine 2">
            <a:extLst>
              <a:ext uri="{FF2B5EF4-FFF2-40B4-BE49-F238E27FC236}">
                <a16:creationId xmlns:a16="http://schemas.microsoft.com/office/drawing/2014/main" id="{F1FFA7DD-E8A6-8BB7-251B-74BE109D5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0" t="34354" r="18731" b="40693"/>
          <a:stretch/>
        </p:blipFill>
        <p:spPr>
          <a:xfrm>
            <a:off x="1488400" y="4314586"/>
            <a:ext cx="8990242" cy="1593972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5BA436-4FBE-F8E5-1F81-A66565C360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5" t="18059" r="13175" b="14430"/>
          <a:stretch/>
        </p:blipFill>
        <p:spPr>
          <a:xfrm>
            <a:off x="8081369" y="1272260"/>
            <a:ext cx="3230440" cy="4471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8FA96-FE62-3AF6-FDD1-E804CD54E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127" y="1368302"/>
            <a:ext cx="2810680" cy="42767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2DAB131-B433-4E79-CFC7-118E169D8DA8}"/>
              </a:ext>
            </a:extLst>
          </p:cNvPr>
          <p:cNvGrpSpPr/>
          <p:nvPr/>
        </p:nvGrpSpPr>
        <p:grpSpPr>
          <a:xfrm>
            <a:off x="4995656" y="1504827"/>
            <a:ext cx="5654717" cy="4581029"/>
            <a:chOff x="271356" y="897881"/>
            <a:chExt cx="5654717" cy="458102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3F77D5A-661C-FFB6-3136-57E07AFF7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1" t="4259" r="11583" b="3148"/>
            <a:stretch/>
          </p:blipFill>
          <p:spPr>
            <a:xfrm>
              <a:off x="271356" y="897881"/>
              <a:ext cx="2856855" cy="234194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D888A77-86EB-73E2-1E38-EF7D33704F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00" t="31100" r="17801" b="24801"/>
            <a:stretch/>
          </p:blipFill>
          <p:spPr>
            <a:xfrm>
              <a:off x="714477" y="3290996"/>
              <a:ext cx="2165684" cy="21801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sp>
          <p:nvSpPr>
            <p:cNvPr id="11" name="Rounded Rectangle 17">
              <a:extLst>
                <a:ext uri="{FF2B5EF4-FFF2-40B4-BE49-F238E27FC236}">
                  <a16:creationId xmlns:a16="http://schemas.microsoft.com/office/drawing/2014/main" id="{88286E7B-7ADA-B358-E5B5-FDE723C5C89B}"/>
                </a:ext>
              </a:extLst>
            </p:cNvPr>
            <p:cNvSpPr/>
            <p:nvPr/>
          </p:nvSpPr>
          <p:spPr>
            <a:xfrm>
              <a:off x="1035390" y="4748023"/>
              <a:ext cx="1493134" cy="30217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2FACD8-0136-AF54-7DA1-53EDAB2E9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4" t="21228" r="29337" b="36316"/>
            <a:stretch/>
          </p:blipFill>
          <p:spPr>
            <a:xfrm>
              <a:off x="3504202" y="3313226"/>
              <a:ext cx="2165684" cy="2165684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42951F-AB7A-EC00-8C4B-E43AEAE9A31B}"/>
                </a:ext>
              </a:extLst>
            </p:cNvPr>
            <p:cNvSpPr/>
            <p:nvPr/>
          </p:nvSpPr>
          <p:spPr>
            <a:xfrm>
              <a:off x="1869867" y="3408272"/>
              <a:ext cx="1223412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srgbClr val="222222"/>
                  </a:solidFill>
                  <a:latin typeface="-apple-system"/>
                </a:rPr>
                <a:t>Cigar shape</a:t>
              </a:r>
            </a:p>
            <a:p>
              <a:r>
                <a:rPr lang="it-IT" sz="1400" b="1" dirty="0">
                  <a:solidFill>
                    <a:srgbClr val="222222"/>
                  </a:solidFill>
                  <a:latin typeface="-apple-system"/>
                </a:rPr>
                <a:t>1.4mm/1mm</a:t>
              </a:r>
              <a:endParaRPr lang="it-IT" sz="1400" b="1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66F75FB-EE88-E90E-A50E-5103BBDC0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3" t="3126" r="11680" b="3750"/>
            <a:stretch/>
          </p:blipFill>
          <p:spPr>
            <a:xfrm>
              <a:off x="3128211" y="897881"/>
              <a:ext cx="2741202" cy="2356283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3151B4D-093D-F84D-C829-E8183D203072}"/>
                </a:ext>
              </a:extLst>
            </p:cNvPr>
            <p:cNvCxnSpPr/>
            <p:nvPr/>
          </p:nvCxnSpPr>
          <p:spPr>
            <a:xfrm>
              <a:off x="271356" y="1852863"/>
              <a:ext cx="5598057" cy="4274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A754DD8-C671-2936-5990-9A0314AA884A}"/>
                </a:ext>
              </a:extLst>
            </p:cNvPr>
            <p:cNvSpPr/>
            <p:nvPr/>
          </p:nvSpPr>
          <p:spPr>
            <a:xfrm>
              <a:off x="4638541" y="3408272"/>
              <a:ext cx="1287532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it-IT" sz="1400" b="1" dirty="0">
                  <a:solidFill>
                    <a:srgbClr val="222222"/>
                  </a:solidFill>
                  <a:latin typeface="-apple-system"/>
                </a:rPr>
                <a:t>Linear shape</a:t>
              </a:r>
            </a:p>
            <a:p>
              <a:r>
                <a:rPr lang="it-IT" sz="1400" b="1" dirty="0">
                  <a:solidFill>
                    <a:srgbClr val="222222"/>
                  </a:solidFill>
                  <a:latin typeface="-apple-system"/>
                </a:rPr>
                <a:t>1mm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769C770-D804-B63F-217D-FE4AA110E112}"/>
              </a:ext>
            </a:extLst>
          </p:cNvPr>
          <p:cNvSpPr txBox="1"/>
          <p:nvPr/>
        </p:nvSpPr>
        <p:spPr>
          <a:xfrm>
            <a:off x="576781" y="2064402"/>
            <a:ext cx="4504649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Plasma </a:t>
            </a:r>
            <a:r>
              <a:rPr lang="it-IT" sz="2400" dirty="0" err="1"/>
              <a:t>density</a:t>
            </a:r>
            <a:r>
              <a:rPr lang="it-IT" sz="2400" dirty="0"/>
              <a:t> </a:t>
            </a:r>
            <a:r>
              <a:rPr lang="it-IT" sz="2400" dirty="0" err="1"/>
              <a:t>profile</a:t>
            </a:r>
            <a:r>
              <a:rPr lang="it-IT" sz="2400" dirty="0"/>
              <a:t> </a:t>
            </a:r>
            <a:r>
              <a:rPr lang="it-IT" sz="2400" dirty="0" err="1"/>
              <a:t>modulation</a:t>
            </a:r>
            <a:endParaRPr lang="it-IT" sz="2400" dirty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Shot-to-shot </a:t>
            </a:r>
            <a:r>
              <a:rPr lang="it-IT" sz="2400" dirty="0" err="1"/>
              <a:t>stability</a:t>
            </a:r>
            <a:endParaRPr lang="it-IT" sz="2400" dirty="0"/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 err="1"/>
              <a:t>Very</a:t>
            </a:r>
            <a:r>
              <a:rPr lang="it-IT" sz="2400" dirty="0"/>
              <a:t> long sources for </a:t>
            </a:r>
            <a:r>
              <a:rPr lang="it-IT" sz="2400" dirty="0" err="1"/>
              <a:t>EuPRAXIA</a:t>
            </a:r>
            <a:r>
              <a:rPr lang="it-IT" sz="2400" dirty="0"/>
              <a:t> (m-scale)</a:t>
            </a:r>
            <a:endParaRPr lang="en-US" sz="2400" dirty="0"/>
          </a:p>
        </p:txBody>
      </p:sp>
      <p:pic>
        <p:nvPicPr>
          <p:cNvPr id="25" name="Immagine 7">
            <a:extLst>
              <a:ext uri="{FF2B5EF4-FFF2-40B4-BE49-F238E27FC236}">
                <a16:creationId xmlns:a16="http://schemas.microsoft.com/office/drawing/2014/main" id="{347FCAD5-9B06-0937-23D4-1750D401D7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2B811B-13DF-173B-B601-9F696887D532}"/>
              </a:ext>
            </a:extLst>
          </p:cNvPr>
          <p:cNvSpPr txBox="1"/>
          <p:nvPr/>
        </p:nvSpPr>
        <p:spPr>
          <a:xfrm>
            <a:off x="5407311" y="5667149"/>
            <a:ext cx="4007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A </a:t>
            </a:r>
            <a:r>
              <a:rPr lang="en-US" sz="1200" b="0" i="0" dirty="0" err="1">
                <a:solidFill>
                  <a:srgbClr val="333333"/>
                </a:solidFill>
                <a:effectLst/>
                <a:latin typeface="-apple-system"/>
              </a:rPr>
              <a:t>Biagioni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en-US" sz="1200" b="0" i="1" dirty="0">
                <a:solidFill>
                  <a:srgbClr val="333333"/>
                </a:solidFill>
                <a:effectLst/>
                <a:latin typeface="-apple-system"/>
              </a:rPr>
              <a:t>Plasma Phys. Control. Fusion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dirty="0">
                <a:solidFill>
                  <a:srgbClr val="333333"/>
                </a:solidFill>
                <a:effectLst/>
                <a:latin typeface="-apple-system"/>
              </a:rPr>
              <a:t>63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-apple-system"/>
              </a:rPr>
              <a:t> 115013</a:t>
            </a:r>
            <a:endParaRPr lang="en-US" sz="1200" dirty="0"/>
          </a:p>
        </p:txBody>
      </p:sp>
      <p:pic>
        <p:nvPicPr>
          <p:cNvPr id="26" name="Picture 25" descr="A graph showing a curve&#10;&#10;Description automatically generated">
            <a:extLst>
              <a:ext uri="{FF2B5EF4-FFF2-40B4-BE49-F238E27FC236}">
                <a16:creationId xmlns:a16="http://schemas.microsoft.com/office/drawing/2014/main" id="{78E2C7DA-4661-B35D-14C8-00F392D3033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4074" r="8784" b="3704"/>
          <a:stretch/>
        </p:blipFill>
        <p:spPr>
          <a:xfrm>
            <a:off x="5588530" y="1346130"/>
            <a:ext cx="4767569" cy="276394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F17F56-3069-CFC3-04AB-6AEC5FF83D2B}"/>
              </a:ext>
            </a:extLst>
          </p:cNvPr>
          <p:cNvCxnSpPr>
            <a:cxnSpLocks/>
          </p:cNvCxnSpPr>
          <p:nvPr/>
        </p:nvCxnSpPr>
        <p:spPr>
          <a:xfrm flipV="1">
            <a:off x="2319319" y="3191225"/>
            <a:ext cx="4495678" cy="171799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F2FCD7A-BD4F-47B0-1818-9688A71354E1}"/>
              </a:ext>
            </a:extLst>
          </p:cNvPr>
          <p:cNvCxnSpPr>
            <a:cxnSpLocks/>
          </p:cNvCxnSpPr>
          <p:nvPr/>
        </p:nvCxnSpPr>
        <p:spPr>
          <a:xfrm flipH="1" flipV="1">
            <a:off x="9606356" y="3182442"/>
            <a:ext cx="262086" cy="175390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5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68C8052-ABA0-A5DB-0DE7-EF84D52180B2}"/>
              </a:ext>
            </a:extLst>
          </p:cNvPr>
          <p:cNvCxnSpPr>
            <a:cxnSpLocks/>
          </p:cNvCxnSpPr>
          <p:nvPr/>
        </p:nvCxnSpPr>
        <p:spPr>
          <a:xfrm>
            <a:off x="5638800" y="4404580"/>
            <a:ext cx="31902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04F5624-5D48-5708-F32B-028DF58B3386}"/>
              </a:ext>
            </a:extLst>
          </p:cNvPr>
          <p:cNvSpPr/>
          <p:nvPr/>
        </p:nvSpPr>
        <p:spPr>
          <a:xfrm>
            <a:off x="6675120" y="4104860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981" y="406488"/>
            <a:ext cx="5935419" cy="88898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Segmented capillary</a:t>
            </a:r>
          </a:p>
        </p:txBody>
      </p:sp>
      <p:pic>
        <p:nvPicPr>
          <p:cNvPr id="12" name="Picture 11" descr="A close-up of a machine&#10;&#10;Description automatically generated">
            <a:extLst>
              <a:ext uri="{FF2B5EF4-FFF2-40B4-BE49-F238E27FC236}">
                <a16:creationId xmlns:a16="http://schemas.microsoft.com/office/drawing/2014/main" id="{2E1556F3-0095-C3B3-D0FC-E04D70680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r="10950" b="8646"/>
          <a:stretch/>
        </p:blipFill>
        <p:spPr>
          <a:xfrm>
            <a:off x="5466079" y="1345338"/>
            <a:ext cx="6725921" cy="25313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55AC51-628D-2ED8-DC00-CD6FCEC5CDE8}"/>
              </a:ext>
            </a:extLst>
          </p:cNvPr>
          <p:cNvSpPr txBox="1"/>
          <p:nvPr/>
        </p:nvSpPr>
        <p:spPr>
          <a:xfrm>
            <a:off x="566981" y="1456850"/>
            <a:ext cx="4771012" cy="335906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Independent plasma discharges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Parallel HV circuits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Modulation of longitudinal plasma density profile</a:t>
            </a:r>
          </a:p>
          <a:p>
            <a:pPr marL="342900" indent="-34290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Cheap and compact m-scale sources</a:t>
            </a:r>
          </a:p>
        </p:txBody>
      </p:sp>
      <p:sp>
        <p:nvSpPr>
          <p:cNvPr id="15" name="Slide Number Placeholder 10">
            <a:extLst>
              <a:ext uri="{FF2B5EF4-FFF2-40B4-BE49-F238E27FC236}">
                <a16:creationId xmlns:a16="http://schemas.microsoft.com/office/drawing/2014/main" id="{03703BF9-E0C0-8BC0-F459-BD3AB87C2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9039" y="6469186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0BB2F9-0AE5-FBA4-49CA-57CD61CB2515}"/>
              </a:ext>
            </a:extLst>
          </p:cNvPr>
          <p:cNvCxnSpPr>
            <a:cxnSpLocks/>
          </p:cNvCxnSpPr>
          <p:nvPr/>
        </p:nvCxnSpPr>
        <p:spPr>
          <a:xfrm>
            <a:off x="5638800" y="3439380"/>
            <a:ext cx="0" cy="96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16A6D02-AAF4-4090-657E-CFC80C93E756}"/>
              </a:ext>
            </a:extLst>
          </p:cNvPr>
          <p:cNvCxnSpPr>
            <a:cxnSpLocks/>
          </p:cNvCxnSpPr>
          <p:nvPr/>
        </p:nvCxnSpPr>
        <p:spPr>
          <a:xfrm>
            <a:off x="8820148" y="3523625"/>
            <a:ext cx="0" cy="8771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Lightning Bolt 29">
            <a:extLst>
              <a:ext uri="{FF2B5EF4-FFF2-40B4-BE49-F238E27FC236}">
                <a16:creationId xmlns:a16="http://schemas.microsoft.com/office/drawing/2014/main" id="{2325F775-60F0-FC5F-600A-9F1E92D7E49D}"/>
              </a:ext>
            </a:extLst>
          </p:cNvPr>
          <p:cNvSpPr/>
          <p:nvPr/>
        </p:nvSpPr>
        <p:spPr>
          <a:xfrm>
            <a:off x="7071361" y="4206520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9BA15C-2CBF-741E-F7E1-E21205B810BE}"/>
              </a:ext>
            </a:extLst>
          </p:cNvPr>
          <p:cNvCxnSpPr>
            <a:cxnSpLocks/>
          </p:cNvCxnSpPr>
          <p:nvPr/>
        </p:nvCxnSpPr>
        <p:spPr>
          <a:xfrm>
            <a:off x="8820147" y="4400770"/>
            <a:ext cx="319023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30BE4C8-E0D3-EF72-54E5-1A18231A6FA9}"/>
              </a:ext>
            </a:extLst>
          </p:cNvPr>
          <p:cNvSpPr/>
          <p:nvPr/>
        </p:nvSpPr>
        <p:spPr>
          <a:xfrm>
            <a:off x="9856467" y="4101050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4F8E679-5F25-DFD5-04B7-A8AE787FC69E}"/>
              </a:ext>
            </a:extLst>
          </p:cNvPr>
          <p:cNvCxnSpPr>
            <a:cxnSpLocks/>
          </p:cNvCxnSpPr>
          <p:nvPr/>
        </p:nvCxnSpPr>
        <p:spPr>
          <a:xfrm>
            <a:off x="12010386" y="3435570"/>
            <a:ext cx="0" cy="965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Lightning Bolt 34">
            <a:extLst>
              <a:ext uri="{FF2B5EF4-FFF2-40B4-BE49-F238E27FC236}">
                <a16:creationId xmlns:a16="http://schemas.microsoft.com/office/drawing/2014/main" id="{118EABD9-A3BC-2777-74B6-4CAFCF9244F8}"/>
              </a:ext>
            </a:extLst>
          </p:cNvPr>
          <p:cNvSpPr/>
          <p:nvPr/>
        </p:nvSpPr>
        <p:spPr>
          <a:xfrm>
            <a:off x="10252708" y="4202710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F200BF7-75FA-2723-946A-036EDD921119}"/>
              </a:ext>
            </a:extLst>
          </p:cNvPr>
          <p:cNvCxnSpPr>
            <a:cxnSpLocks/>
          </p:cNvCxnSpPr>
          <p:nvPr/>
        </p:nvCxnSpPr>
        <p:spPr>
          <a:xfrm>
            <a:off x="7223760" y="4682074"/>
            <a:ext cx="0" cy="6064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2904ED-31BA-E239-E7C6-6BE45C03C594}"/>
              </a:ext>
            </a:extLst>
          </p:cNvPr>
          <p:cNvCxnSpPr>
            <a:cxnSpLocks/>
          </p:cNvCxnSpPr>
          <p:nvPr/>
        </p:nvCxnSpPr>
        <p:spPr>
          <a:xfrm>
            <a:off x="10419711" y="4682074"/>
            <a:ext cx="0" cy="6064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ube 5">
            <a:extLst>
              <a:ext uri="{FF2B5EF4-FFF2-40B4-BE49-F238E27FC236}">
                <a16:creationId xmlns:a16="http://schemas.microsoft.com/office/drawing/2014/main" id="{B43C7CF1-FB8A-DAF4-C666-089022EA2CE2}"/>
              </a:ext>
            </a:extLst>
          </p:cNvPr>
          <p:cNvSpPr/>
          <p:nvPr/>
        </p:nvSpPr>
        <p:spPr>
          <a:xfrm>
            <a:off x="6706237" y="5273703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60C8827-47EA-4430-31E8-34141ED3957F}"/>
              </a:ext>
            </a:extLst>
          </p:cNvPr>
          <p:cNvSpPr/>
          <p:nvPr/>
        </p:nvSpPr>
        <p:spPr>
          <a:xfrm>
            <a:off x="9856467" y="5273703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Rettangolo 6">
            <a:extLst>
              <a:ext uri="{FF2B5EF4-FFF2-40B4-BE49-F238E27FC236}">
                <a16:creationId xmlns:a16="http://schemas.microsoft.com/office/drawing/2014/main" id="{C2961CFB-46CB-9DBC-8617-738439410EC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C58B7F77-691E-8394-F804-E46B577055FC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pic>
        <p:nvPicPr>
          <p:cNvPr id="14" name="Immagine 7">
            <a:extLst>
              <a:ext uri="{FF2B5EF4-FFF2-40B4-BE49-F238E27FC236}">
                <a16:creationId xmlns:a16="http://schemas.microsoft.com/office/drawing/2014/main" id="{FF879474-756A-8C43-CE41-4A46619555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2408954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7">
            <a:extLst>
              <a:ext uri="{FF2B5EF4-FFF2-40B4-BE49-F238E27FC236}">
                <a16:creationId xmlns:a16="http://schemas.microsoft.com/office/drawing/2014/main" id="{B5D0EF37-721D-CEE7-C86A-0D37CB36D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9" name="Rettangolo 6">
            <a:extLst>
              <a:ext uri="{FF2B5EF4-FFF2-40B4-BE49-F238E27FC236}">
                <a16:creationId xmlns:a16="http://schemas.microsoft.com/office/drawing/2014/main" id="{802790F2-A21F-2CDA-D9BC-8C5E4B0DC0E3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6">
            <a:extLst>
              <a:ext uri="{FF2B5EF4-FFF2-40B4-BE49-F238E27FC236}">
                <a16:creationId xmlns:a16="http://schemas.microsoft.com/office/drawing/2014/main" id="{DB26AC89-9C4D-637F-FA29-69B16E1F879E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BFC18F22-3161-4EE8-4AF0-9CC7DC483F01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Lucio Crincoli   |   6° European Advanced Accelerator Concepts workshop</a:t>
            </a:r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8729962C-D99D-FE2E-9039-C3B34184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Immagine 33">
            <a:extLst>
              <a:ext uri="{FF2B5EF4-FFF2-40B4-BE49-F238E27FC236}">
                <a16:creationId xmlns:a16="http://schemas.microsoft.com/office/drawing/2014/main" id="{5BC7C553-B3B7-B555-F6BB-69B9510CF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5" t="32196" r="22268" b="32188"/>
          <a:stretch/>
        </p:blipFill>
        <p:spPr>
          <a:xfrm>
            <a:off x="4359925" y="680577"/>
            <a:ext cx="3962250" cy="2400073"/>
          </a:xfrm>
          <a:prstGeom prst="rect">
            <a:avLst/>
          </a:prstGeom>
          <a:ln w="19050">
            <a:noFill/>
          </a:ln>
        </p:spPr>
      </p:pic>
      <p:sp>
        <p:nvSpPr>
          <p:cNvPr id="17" name="CasellaDiTesto 7">
            <a:extLst>
              <a:ext uri="{FF2B5EF4-FFF2-40B4-BE49-F238E27FC236}">
                <a16:creationId xmlns:a16="http://schemas.microsoft.com/office/drawing/2014/main" id="{2D5B4EE3-7F82-F8D4-85AE-CDFE736D2DC2}"/>
              </a:ext>
            </a:extLst>
          </p:cNvPr>
          <p:cNvSpPr txBox="1"/>
          <p:nvPr/>
        </p:nvSpPr>
        <p:spPr>
          <a:xfrm>
            <a:off x="281256" y="-3366"/>
            <a:ext cx="816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Segmented capillary: </a:t>
            </a:r>
            <a:r>
              <a:rPr lang="en-US" sz="2800" dirty="0">
                <a:solidFill>
                  <a:schemeClr val="bg1"/>
                </a:solidFill>
              </a:rPr>
              <a:t>Design and experimental</a:t>
            </a:r>
            <a:r>
              <a:rPr lang="it-IT" sz="2800" dirty="0">
                <a:solidFill>
                  <a:schemeClr val="bg1"/>
                </a:solidFill>
              </a:rPr>
              <a:t> setup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15">
            <a:extLst>
              <a:ext uri="{FF2B5EF4-FFF2-40B4-BE49-F238E27FC236}">
                <a16:creationId xmlns:a16="http://schemas.microsoft.com/office/drawing/2014/main" id="{F7854605-4653-C04E-64B1-5F78828F4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89" r="1"/>
          <a:stretch/>
        </p:blipFill>
        <p:spPr>
          <a:xfrm>
            <a:off x="6519950" y="3360933"/>
            <a:ext cx="4848878" cy="3020536"/>
          </a:xfrm>
          <a:prstGeom prst="rect">
            <a:avLst/>
          </a:prstGeom>
        </p:spPr>
      </p:pic>
      <p:pic>
        <p:nvPicPr>
          <p:cNvPr id="8" name="Immagine 35">
            <a:extLst>
              <a:ext uri="{FF2B5EF4-FFF2-40B4-BE49-F238E27FC236}">
                <a16:creationId xmlns:a16="http://schemas.microsoft.com/office/drawing/2014/main" id="{60A0CE81-79D9-C077-65BC-FBDB42175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7" t="22365" r="9962" b="32350"/>
          <a:stretch/>
        </p:blipFill>
        <p:spPr>
          <a:xfrm flipV="1">
            <a:off x="509984" y="4107003"/>
            <a:ext cx="5471807" cy="2254832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413EC6-EF89-B550-F1F4-C08DAEFEF7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 r="6276" b="238"/>
          <a:stretch/>
        </p:blipFill>
        <p:spPr>
          <a:xfrm>
            <a:off x="8442542" y="601055"/>
            <a:ext cx="3570346" cy="27000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15FCFE-6B8F-57DA-12ED-9B6212D28347}"/>
              </a:ext>
            </a:extLst>
          </p:cNvPr>
          <p:cNvSpPr txBox="1"/>
          <p:nvPr/>
        </p:nvSpPr>
        <p:spPr>
          <a:xfrm>
            <a:off x="308888" y="1953448"/>
            <a:ext cx="4875566" cy="21236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+mj-lt"/>
              </a:rPr>
              <a:t>Experimental</a:t>
            </a:r>
            <a:r>
              <a:rPr lang="it-IT" sz="2400" b="1" dirty="0">
                <a:solidFill>
                  <a:srgbClr val="002060"/>
                </a:solidFill>
                <a:latin typeface="+mj-lt"/>
              </a:rPr>
              <a:t> setup</a:t>
            </a:r>
            <a:endParaRPr lang="it-IT" sz="9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2 HV generators and pulsers, one </a:t>
            </a:r>
            <a:r>
              <a:rPr lang="en-US" dirty="0" err="1"/>
              <a:t>fo</a:t>
            </a:r>
            <a:r>
              <a:rPr lang="en-US" dirty="0"/>
              <a:t>	r	 each segment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5-20 kV voltage pulses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dirty="0"/>
              <a:t>H2, N2, Ar </a:t>
            </a:r>
            <a:r>
              <a:rPr lang="en-US" dirty="0"/>
              <a:t>neutral</a:t>
            </a:r>
            <a:r>
              <a:rPr lang="it-IT" dirty="0"/>
              <a:t> gas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dirty="0"/>
              <a:t>10-50 mbar 1 Hz </a:t>
            </a:r>
            <a:r>
              <a:rPr lang="en-US" dirty="0"/>
              <a:t>pulsed injection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Delay generator for discharge synchronization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38E485-20CA-0299-8E65-C1CAF2A348F0}"/>
              </a:ext>
            </a:extLst>
          </p:cNvPr>
          <p:cNvSpPr txBox="1"/>
          <p:nvPr/>
        </p:nvSpPr>
        <p:spPr>
          <a:xfrm>
            <a:off x="308888" y="645445"/>
            <a:ext cx="3401226" cy="129266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Capillary features</a:t>
            </a:r>
            <a:endParaRPr lang="en-US" sz="900" b="1" dirty="0">
              <a:solidFill>
                <a:srgbClr val="002060"/>
              </a:solidFill>
            </a:endParaRP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2 segments </a:t>
            </a:r>
            <a:r>
              <a:rPr lang="it-IT" dirty="0"/>
              <a:t>8 cm long</a:t>
            </a:r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it-IT" dirty="0"/>
              <a:t>2 mm </a:t>
            </a:r>
            <a:r>
              <a:rPr lang="it-IT" dirty="0" err="1"/>
              <a:t>diameter</a:t>
            </a:r>
            <a:endParaRPr lang="it-IT" dirty="0"/>
          </a:p>
          <a:p>
            <a:pPr marL="342900" indent="-34290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Common grounded electrode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BEAC21-E5AE-3E60-08D1-D0A811AC9706}"/>
              </a:ext>
            </a:extLst>
          </p:cNvPr>
          <p:cNvCxnSpPr/>
          <p:nvPr/>
        </p:nvCxnSpPr>
        <p:spPr>
          <a:xfrm flipH="1">
            <a:off x="6005117" y="4883727"/>
            <a:ext cx="1255135" cy="1377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us Sign 1">
            <a:extLst>
              <a:ext uri="{FF2B5EF4-FFF2-40B4-BE49-F238E27FC236}">
                <a16:creationId xmlns:a16="http://schemas.microsoft.com/office/drawing/2014/main" id="{BD43E870-B8ED-07C1-426D-646BB00E3CE2}"/>
              </a:ext>
            </a:extLst>
          </p:cNvPr>
          <p:cNvSpPr/>
          <p:nvPr/>
        </p:nvSpPr>
        <p:spPr>
          <a:xfrm>
            <a:off x="7193729" y="2400198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C90076D0-4AD3-E542-1836-A23989DF1464}"/>
              </a:ext>
            </a:extLst>
          </p:cNvPr>
          <p:cNvSpPr/>
          <p:nvPr/>
        </p:nvSpPr>
        <p:spPr>
          <a:xfrm>
            <a:off x="5482605" y="1556284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D16BB39E-D2B3-0309-E8B3-8159BA638A93}"/>
              </a:ext>
            </a:extLst>
          </p:cNvPr>
          <p:cNvSpPr/>
          <p:nvPr/>
        </p:nvSpPr>
        <p:spPr>
          <a:xfrm>
            <a:off x="6005117" y="2040630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2E861F1A-BF20-8CBA-4E75-2ADB6EAF9F0F}"/>
              </a:ext>
            </a:extLst>
          </p:cNvPr>
          <p:cNvSpPr/>
          <p:nvPr/>
        </p:nvSpPr>
        <p:spPr>
          <a:xfrm>
            <a:off x="6710176" y="2249430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05975B1-BD9F-265B-ED82-E6E0633A4433}"/>
              </a:ext>
            </a:extLst>
          </p:cNvPr>
          <p:cNvSpPr/>
          <p:nvPr/>
        </p:nvSpPr>
        <p:spPr>
          <a:xfrm>
            <a:off x="5341443" y="5891426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DEBD6B2F-934F-98CA-D6A4-C14537F76B3C}"/>
              </a:ext>
            </a:extLst>
          </p:cNvPr>
          <p:cNvSpPr/>
          <p:nvPr/>
        </p:nvSpPr>
        <p:spPr>
          <a:xfrm>
            <a:off x="5367780" y="5918234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102277-EFF4-9DCF-FB47-ECA69BD7DAC6}"/>
              </a:ext>
            </a:extLst>
          </p:cNvPr>
          <p:cNvSpPr/>
          <p:nvPr/>
        </p:nvSpPr>
        <p:spPr>
          <a:xfrm>
            <a:off x="2947026" y="5904950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1002096C-2454-8FC7-4B14-3CAE9E9B1BFF}"/>
              </a:ext>
            </a:extLst>
          </p:cNvPr>
          <p:cNvSpPr/>
          <p:nvPr/>
        </p:nvSpPr>
        <p:spPr>
          <a:xfrm>
            <a:off x="2973927" y="5888292"/>
            <a:ext cx="383974" cy="470324"/>
          </a:xfrm>
          <a:prstGeom prst="mathMin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C4CB22-E138-8E61-358D-8F718DFBD72B}"/>
              </a:ext>
            </a:extLst>
          </p:cNvPr>
          <p:cNvSpPr/>
          <p:nvPr/>
        </p:nvSpPr>
        <p:spPr>
          <a:xfrm>
            <a:off x="688123" y="5941327"/>
            <a:ext cx="437775" cy="41289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1EE2EFC7-4437-5C7B-4845-0B01C8D8AAF9}"/>
              </a:ext>
            </a:extLst>
          </p:cNvPr>
          <p:cNvSpPr/>
          <p:nvPr/>
        </p:nvSpPr>
        <p:spPr>
          <a:xfrm>
            <a:off x="714460" y="5968135"/>
            <a:ext cx="383974" cy="378119"/>
          </a:xfrm>
          <a:prstGeom prst="mathPlus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73">
            <a:extLst>
              <a:ext uri="{FF2B5EF4-FFF2-40B4-BE49-F238E27FC236}">
                <a16:creationId xmlns:a16="http://schemas.microsoft.com/office/drawing/2014/main" id="{B42D1396-EFD3-9287-951F-8BE18B92CB11}"/>
              </a:ext>
            </a:extLst>
          </p:cNvPr>
          <p:cNvSpPr txBox="1"/>
          <p:nvPr/>
        </p:nvSpPr>
        <p:spPr>
          <a:xfrm>
            <a:off x="297605" y="2339627"/>
            <a:ext cx="3895653" cy="5965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</p:txBody>
      </p:sp>
      <p:sp>
        <p:nvSpPr>
          <p:cNvPr id="16" name="CasellaDiTesto 73">
            <a:extLst>
              <a:ext uri="{FF2B5EF4-FFF2-40B4-BE49-F238E27FC236}">
                <a16:creationId xmlns:a16="http://schemas.microsoft.com/office/drawing/2014/main" id="{22B9B86B-8DEA-F04F-E3FF-DC2F4C864927}"/>
              </a:ext>
            </a:extLst>
          </p:cNvPr>
          <p:cNvSpPr txBox="1"/>
          <p:nvPr/>
        </p:nvSpPr>
        <p:spPr>
          <a:xfrm>
            <a:off x="309179" y="3729919"/>
            <a:ext cx="4791975" cy="321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720895-500D-752F-6E40-013AEF95398B}"/>
              </a:ext>
            </a:extLst>
          </p:cNvPr>
          <p:cNvGrpSpPr/>
          <p:nvPr/>
        </p:nvGrpSpPr>
        <p:grpSpPr>
          <a:xfrm>
            <a:off x="7402013" y="3453394"/>
            <a:ext cx="4728948" cy="2062971"/>
            <a:chOff x="-1683789" y="896493"/>
            <a:chExt cx="9311798" cy="476889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C17AE06-D5B4-2642-24F2-3719D4B6B61C}"/>
                </a:ext>
              </a:extLst>
            </p:cNvPr>
            <p:cNvGrpSpPr/>
            <p:nvPr/>
          </p:nvGrpSpPr>
          <p:grpSpPr>
            <a:xfrm>
              <a:off x="-1683789" y="896493"/>
              <a:ext cx="9311798" cy="4768890"/>
              <a:chOff x="-1499328" y="1379386"/>
              <a:chExt cx="9101549" cy="4472599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64D67CC-F2B7-3FB9-0CDA-1386186E94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1489944"/>
                <a:ext cx="6227007" cy="4362041"/>
              </a:xfrm>
              <a:prstGeom prst="rect">
                <a:avLst/>
              </a:prstGeom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8FA7844-928A-DBE3-9725-98975E4E8F7E}"/>
                  </a:ext>
                </a:extLst>
              </p:cNvPr>
              <p:cNvSpPr/>
              <p:nvPr/>
            </p:nvSpPr>
            <p:spPr>
              <a:xfrm>
                <a:off x="-1499328" y="1777670"/>
                <a:ext cx="2472762" cy="692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sz="1477" b="1" dirty="0">
                    <a:solidFill>
                      <a:prstClr val="black"/>
                    </a:solidFill>
                    <a:latin typeface="Calibri"/>
                  </a:rPr>
                  <a:t>Position (mm)</a:t>
                </a:r>
                <a:endParaRPr lang="it-IT" sz="1477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770736A-E04D-ECCA-51CE-904A293BB567}"/>
                  </a:ext>
                </a:extLst>
              </p:cNvPr>
              <p:cNvSpPr/>
              <p:nvPr/>
            </p:nvSpPr>
            <p:spPr>
              <a:xfrm>
                <a:off x="5964617" y="5049715"/>
                <a:ext cx="1348901" cy="6929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l-GR" sz="1477" b="1" dirty="0">
                    <a:solidFill>
                      <a:prstClr val="black"/>
                    </a:solidFill>
                    <a:latin typeface="Calibri"/>
                  </a:rPr>
                  <a:t>λ</a:t>
                </a:r>
                <a:r>
                  <a:rPr lang="it-IT" sz="1477" b="1" dirty="0">
                    <a:solidFill>
                      <a:prstClr val="black"/>
                    </a:solidFill>
                    <a:latin typeface="Calibri"/>
                  </a:rPr>
                  <a:t> (nm)</a:t>
                </a:r>
                <a:endParaRPr lang="it-IT" sz="1477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411136F1-52CC-4D7D-6942-DACA937ECCF5}"/>
                  </a:ext>
                </a:extLst>
              </p:cNvPr>
              <p:cNvGrpSpPr/>
              <p:nvPr/>
            </p:nvGrpSpPr>
            <p:grpSpPr>
              <a:xfrm>
                <a:off x="2483768" y="2155523"/>
                <a:ext cx="3967326" cy="3124335"/>
                <a:chOff x="2483768" y="2155523"/>
                <a:chExt cx="3967326" cy="3124335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57421EE-A0F6-C0E8-2660-3C16D352271C}"/>
                    </a:ext>
                  </a:extLst>
                </p:cNvPr>
                <p:cNvSpPr/>
                <p:nvPr/>
              </p:nvSpPr>
              <p:spPr>
                <a:xfrm>
                  <a:off x="4418403" y="2155523"/>
                  <a:ext cx="1978266" cy="12678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Electrode</a:t>
                  </a:r>
                </a:p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shadow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4C114B07-5072-53E7-80CD-10ACEBBF2B56}"/>
                    </a:ext>
                  </a:extLst>
                </p:cNvPr>
                <p:cNvCxnSpPr/>
                <p:nvPr/>
              </p:nvCxnSpPr>
              <p:spPr>
                <a:xfrm flipH="1">
                  <a:off x="3241337" y="3011769"/>
                  <a:ext cx="1115656" cy="242422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CFB47F8-9A96-870A-6A73-79CAA187A261}"/>
                    </a:ext>
                  </a:extLst>
                </p:cNvPr>
                <p:cNvSpPr/>
                <p:nvPr/>
              </p:nvSpPr>
              <p:spPr>
                <a:xfrm>
                  <a:off x="4774514" y="3100924"/>
                  <a:ext cx="1676580" cy="12678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Plasma</a:t>
                  </a:r>
                </a:p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channel</a:t>
                  </a:r>
                  <a:endParaRPr lang="it-IT" sz="16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CF50566-9E17-903F-5FDC-F9B3D8D7737F}"/>
                    </a:ext>
                  </a:extLst>
                </p:cNvPr>
                <p:cNvSpPr/>
                <p:nvPr/>
              </p:nvSpPr>
              <p:spPr>
                <a:xfrm>
                  <a:off x="3432016" y="4545860"/>
                  <a:ext cx="2779204" cy="73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600" b="1" dirty="0">
                      <a:solidFill>
                        <a:prstClr val="white"/>
                      </a:solidFill>
                      <a:latin typeface="Calibri"/>
                    </a:rPr>
                    <a:t>Plasma plume</a:t>
                  </a:r>
                  <a:endParaRPr lang="it-IT" sz="1600" dirty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4C3559CB-8458-29A8-9907-4FF0CFDCA13B}"/>
                    </a:ext>
                  </a:extLst>
                </p:cNvPr>
                <p:cNvCxnSpPr/>
                <p:nvPr/>
              </p:nvCxnSpPr>
              <p:spPr>
                <a:xfrm>
                  <a:off x="2483768" y="2420888"/>
                  <a:ext cx="0" cy="146686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B19FE6FF-5548-2630-39F3-B345B33684E1}"/>
                    </a:ext>
                  </a:extLst>
                </p:cNvPr>
                <p:cNvCxnSpPr/>
                <p:nvPr/>
              </p:nvCxnSpPr>
              <p:spPr>
                <a:xfrm flipH="1">
                  <a:off x="3778557" y="2420888"/>
                  <a:ext cx="1355" cy="1466861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AA0DEB1-12C0-C2A7-1773-055EF40784C4}"/>
                    </a:ext>
                  </a:extLst>
                </p:cNvPr>
                <p:cNvCxnSpPr/>
                <p:nvPr/>
              </p:nvCxnSpPr>
              <p:spPr>
                <a:xfrm>
                  <a:off x="2483768" y="2594332"/>
                  <a:ext cx="1294789" cy="112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F063044-9B86-8976-AFDC-E48B70DE8DAD}"/>
                    </a:ext>
                  </a:extLst>
                </p:cNvPr>
                <p:cNvSpPr/>
                <p:nvPr/>
              </p:nvSpPr>
              <p:spPr>
                <a:xfrm>
                  <a:off x="3251035" y="2220833"/>
                  <a:ext cx="45717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sz="2000" b="1" i="1" dirty="0">
                      <a:solidFill>
                        <a:prstClr val="white"/>
                      </a:solidFill>
                      <a:latin typeface="Calibri"/>
                    </a:rPr>
                    <a:t>Δλ</a:t>
                  </a:r>
                  <a:endParaRPr lang="it-IT" sz="2000" i="1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36C56FED-392F-14A9-C8CC-9C6FA1949904}"/>
                    </a:ext>
                  </a:extLst>
                </p:cNvPr>
                <p:cNvCxnSpPr/>
                <p:nvPr/>
              </p:nvCxnSpPr>
              <p:spPr>
                <a:xfrm flipH="1">
                  <a:off x="3489862" y="3697055"/>
                  <a:ext cx="1331756" cy="97254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96131BF-7A16-A1F1-691E-4ED93054B736}"/>
                  </a:ext>
                </a:extLst>
              </p:cNvPr>
              <p:cNvSpPr/>
              <p:nvPr/>
            </p:nvSpPr>
            <p:spPr>
              <a:xfrm>
                <a:off x="4820217" y="1379386"/>
                <a:ext cx="2782004" cy="8007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it-IT" b="1" dirty="0">
                    <a:solidFill>
                      <a:prstClr val="black"/>
                    </a:solidFill>
                  </a:rPr>
                  <a:t>Balmer </a:t>
                </a:r>
                <a:r>
                  <a:rPr lang="el-GR" b="1" dirty="0">
                    <a:solidFill>
                      <a:prstClr val="black"/>
                    </a:solidFill>
                  </a:rPr>
                  <a:t>β</a:t>
                </a:r>
                <a:r>
                  <a:rPr lang="it-IT" b="1" dirty="0">
                    <a:solidFill>
                      <a:prstClr val="black"/>
                    </a:solidFill>
                  </a:rPr>
                  <a:t> line</a:t>
                </a:r>
                <a:endParaRPr lang="it-IT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D388216-5378-2A23-B008-DDE4FA3DE03D}"/>
                </a:ext>
              </a:extLst>
            </p:cNvPr>
            <p:cNvGrpSpPr/>
            <p:nvPr/>
          </p:nvGrpSpPr>
          <p:grpSpPr>
            <a:xfrm rot="16200000">
              <a:off x="1219759" y="2837723"/>
              <a:ext cx="1245681" cy="1218295"/>
              <a:chOff x="623626" y="1878533"/>
              <a:chExt cx="1324478" cy="124408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92A29D83-01BD-C883-FDE8-CA4D612C0C8B}"/>
                  </a:ext>
                </a:extLst>
              </p:cNvPr>
              <p:cNvGrpSpPr/>
              <p:nvPr/>
            </p:nvGrpSpPr>
            <p:grpSpPr>
              <a:xfrm>
                <a:off x="623626" y="1878533"/>
                <a:ext cx="1204054" cy="1049323"/>
                <a:chOff x="780923" y="1946382"/>
                <a:chExt cx="992941" cy="797669"/>
              </a:xfrm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C9F4B53F-C538-DB3A-2DBC-F9EBAAAE5A8F}"/>
                    </a:ext>
                  </a:extLst>
                </p:cNvPr>
                <p:cNvSpPr/>
                <p:nvPr/>
              </p:nvSpPr>
              <p:spPr>
                <a:xfrm>
                  <a:off x="780923" y="2562650"/>
                  <a:ext cx="992851" cy="181401"/>
                </a:xfrm>
                <a:prstGeom prst="rect">
                  <a:avLst/>
                </a:prstGeom>
                <a:noFill/>
                <a:ln w="127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2" name="Round Same Side Corner Rectangle 103">
                  <a:extLst>
                    <a:ext uri="{FF2B5EF4-FFF2-40B4-BE49-F238E27FC236}">
                      <a16:creationId xmlns:a16="http://schemas.microsoft.com/office/drawing/2014/main" id="{9B831B5F-3F59-D7FB-A744-6BC786BDBB03}"/>
                    </a:ext>
                  </a:extLst>
                </p:cNvPr>
                <p:cNvSpPr/>
                <p:nvPr/>
              </p:nvSpPr>
              <p:spPr>
                <a:xfrm>
                  <a:off x="781359" y="2084779"/>
                  <a:ext cx="992505" cy="393065"/>
                </a:xfrm>
                <a:prstGeom prst="round2Same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74F99F92-5137-C9B3-67F0-C2A0E39C2889}"/>
                    </a:ext>
                  </a:extLst>
                </p:cNvPr>
                <p:cNvSpPr/>
                <p:nvPr/>
              </p:nvSpPr>
              <p:spPr>
                <a:xfrm>
                  <a:off x="1008475" y="1946382"/>
                  <a:ext cx="514350" cy="65405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9392242-10B2-7E90-2AF4-57C7F8E1C6E3}"/>
                    </a:ext>
                  </a:extLst>
                </p:cNvPr>
                <p:cNvSpPr/>
                <p:nvPr/>
              </p:nvSpPr>
              <p:spPr>
                <a:xfrm>
                  <a:off x="1194109" y="2013024"/>
                  <a:ext cx="146050" cy="69850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/>
                </a:p>
              </p:txBody>
            </p: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C653A800-F019-DFB9-1213-E3404955FF11}"/>
                    </a:ext>
                  </a:extLst>
                </p:cNvPr>
                <p:cNvGrpSpPr/>
                <p:nvPr/>
              </p:nvGrpSpPr>
              <p:grpSpPr>
                <a:xfrm>
                  <a:off x="1069649" y="1983179"/>
                  <a:ext cx="398781" cy="499110"/>
                  <a:chOff x="0" y="0"/>
                  <a:chExt cx="399216" cy="499669"/>
                </a:xfrm>
              </p:grpSpPr>
              <p:sp>
                <p:nvSpPr>
                  <p:cNvPr id="46" name="Freeform 107">
                    <a:extLst>
                      <a:ext uri="{FF2B5EF4-FFF2-40B4-BE49-F238E27FC236}">
                        <a16:creationId xmlns:a16="http://schemas.microsoft.com/office/drawing/2014/main" id="{FBB696D9-D47C-46B0-7CCF-852C1B6930B7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-149225" y="154229"/>
                    <a:ext cx="494665" cy="19621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/>
                  </a:p>
                </p:txBody>
              </p:sp>
              <p:sp>
                <p:nvSpPr>
                  <p:cNvPr id="47" name="Freeform 108">
                    <a:extLst>
                      <a:ext uri="{FF2B5EF4-FFF2-40B4-BE49-F238E27FC236}">
                        <a16:creationId xmlns:a16="http://schemas.microsoft.com/office/drawing/2014/main" id="{4F9F92F5-944B-8A96-FDF9-09589B1DE03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966" y="147955"/>
                    <a:ext cx="497205" cy="201295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839611CC-B710-3C08-E081-D6D5B4C82064}"/>
                  </a:ext>
                </a:extLst>
              </p:cNvPr>
              <p:cNvGrpSpPr/>
              <p:nvPr/>
            </p:nvGrpSpPr>
            <p:grpSpPr>
              <a:xfrm>
                <a:off x="1847601" y="2141474"/>
                <a:ext cx="100503" cy="981141"/>
                <a:chOff x="2031271" y="2145662"/>
                <a:chExt cx="100503" cy="981141"/>
              </a:xfrm>
            </p:grpSpPr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E420549-65EA-F1E2-8A79-24A4B7C849B0}"/>
                    </a:ext>
                  </a:extLst>
                </p:cNvPr>
                <p:cNvSpPr/>
                <p:nvPr/>
              </p:nvSpPr>
              <p:spPr>
                <a:xfrm>
                  <a:off x="2031271" y="2145662"/>
                  <a:ext cx="45719" cy="432145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4B1E6670-CEC8-78B8-8F17-86B7BF536FB3}"/>
                    </a:ext>
                  </a:extLst>
                </p:cNvPr>
                <p:cNvGrpSpPr/>
                <p:nvPr/>
              </p:nvGrpSpPr>
              <p:grpSpPr>
                <a:xfrm>
                  <a:off x="2031271" y="2697246"/>
                  <a:ext cx="100503" cy="429557"/>
                  <a:chOff x="2031271" y="2697246"/>
                  <a:chExt cx="100503" cy="429557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965A8211-7EB7-55D8-EDA4-660075438B35}"/>
                      </a:ext>
                    </a:extLst>
                  </p:cNvPr>
                  <p:cNvSpPr/>
                  <p:nvPr/>
                </p:nvSpPr>
                <p:spPr>
                  <a:xfrm>
                    <a:off x="2031271" y="2697246"/>
                    <a:ext cx="45719" cy="429263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7ACF92B8-0557-5D0F-4717-407F25B71082}"/>
                      </a:ext>
                    </a:extLst>
                  </p:cNvPr>
                  <p:cNvSpPr/>
                  <p:nvPr/>
                </p:nvSpPr>
                <p:spPr>
                  <a:xfrm>
                    <a:off x="2044464" y="2887213"/>
                    <a:ext cx="87310" cy="239590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6C1D05C-BA9D-A275-A826-DFF7D49D966D}"/>
                </a:ext>
              </a:extLst>
            </p:cNvPr>
            <p:cNvGrpSpPr/>
            <p:nvPr/>
          </p:nvGrpSpPr>
          <p:grpSpPr>
            <a:xfrm flipV="1">
              <a:off x="1490654" y="4085033"/>
              <a:ext cx="960804" cy="108358"/>
              <a:chOff x="1433321" y="4186976"/>
              <a:chExt cx="960804" cy="94524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BE06713-8410-BDBE-F081-DAAED306EE03}"/>
                  </a:ext>
                </a:extLst>
              </p:cNvPr>
              <p:cNvSpPr/>
              <p:nvPr/>
            </p:nvSpPr>
            <p:spPr>
              <a:xfrm rot="16200000">
                <a:off x="1623415" y="4048407"/>
                <a:ext cx="42999" cy="423188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6128EBC-72B6-AA60-CCE7-37A346561C15}"/>
                  </a:ext>
                </a:extLst>
              </p:cNvPr>
              <p:cNvSpPr/>
              <p:nvPr/>
            </p:nvSpPr>
            <p:spPr>
              <a:xfrm rot="16200000">
                <a:off x="2162154" y="4049817"/>
                <a:ext cx="42999" cy="420365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AC50205-6FF7-E52F-6FC9-484C8334E48F}"/>
                  </a:ext>
                </a:extLst>
              </p:cNvPr>
              <p:cNvSpPr/>
              <p:nvPr/>
            </p:nvSpPr>
            <p:spPr>
              <a:xfrm rot="16200000">
                <a:off x="2235755" y="4110722"/>
                <a:ext cx="82116" cy="234624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C0195A-DFCC-2D17-F1BA-E7B3118387C4}"/>
                </a:ext>
              </a:extLst>
            </p:cNvPr>
            <p:cNvSpPr/>
            <p:nvPr/>
          </p:nvSpPr>
          <p:spPr>
            <a:xfrm>
              <a:off x="1102683" y="2434365"/>
              <a:ext cx="9277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b="1" dirty="0">
                  <a:solidFill>
                    <a:prstClr val="white"/>
                  </a:solidFill>
                  <a:latin typeface="Calibri"/>
                </a:rPr>
                <a:t>Capillary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460C86F3-2C4B-0668-B140-2A5F081B44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406" y="5623698"/>
            <a:ext cx="2087451" cy="490877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2177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10" grpId="0" animBg="1"/>
      <p:bldP spid="12" grpId="0" animBg="1"/>
      <p:bldP spid="14" grpId="0" animBg="1"/>
      <p:bldP spid="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a normal pulse&#10;&#10;Description automatically generated">
            <a:extLst>
              <a:ext uri="{FF2B5EF4-FFF2-40B4-BE49-F238E27FC236}">
                <a16:creationId xmlns:a16="http://schemas.microsoft.com/office/drawing/2014/main" id="{60A40831-7666-86C4-C2F6-8FE256CF3B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 t="4431"/>
          <a:stretch/>
        </p:blipFill>
        <p:spPr>
          <a:xfrm>
            <a:off x="5811825" y="3069784"/>
            <a:ext cx="5821984" cy="31234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6</a:t>
            </a:fld>
            <a:endParaRPr lang="en-US"/>
          </a:p>
        </p:txBody>
      </p: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697345" y="1154773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6996825" y="2617508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ttangolo 6">
            <a:extLst>
              <a:ext uri="{FF2B5EF4-FFF2-40B4-BE49-F238E27FC236}">
                <a16:creationId xmlns:a16="http://schemas.microsoft.com/office/drawing/2014/main" id="{1CE24749-C703-0455-60B7-46599F3980DB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C8EC2EDE-9039-BE9C-D6A5-C4829C9B3733}"/>
              </a:ext>
            </a:extLst>
          </p:cNvPr>
          <p:cNvSpPr txBox="1"/>
          <p:nvPr/>
        </p:nvSpPr>
        <p:spPr>
          <a:xfrm>
            <a:off x="281256" y="-3366"/>
            <a:ext cx="832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Segmented capillary: </a:t>
            </a:r>
            <a:r>
              <a:rPr lang="en-US" sz="2800" dirty="0">
                <a:solidFill>
                  <a:schemeClr val="bg1"/>
                </a:solidFill>
              </a:rPr>
              <a:t>Testing and characterization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1" descr="A blue and yellow speckled background&#10;&#10;Description automatically generated">
            <a:extLst>
              <a:ext uri="{FF2B5EF4-FFF2-40B4-BE49-F238E27FC236}">
                <a16:creationId xmlns:a16="http://schemas.microsoft.com/office/drawing/2014/main" id="{69EC68BD-FF6C-4915-2F4B-207D28D348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r="33120"/>
          <a:stretch/>
        </p:blipFill>
        <p:spPr>
          <a:xfrm rot="16200000">
            <a:off x="7709935" y="2794461"/>
            <a:ext cx="2025765" cy="326776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13" name="Connettore diritto 10">
            <a:extLst>
              <a:ext uri="{FF2B5EF4-FFF2-40B4-BE49-F238E27FC236}">
                <a16:creationId xmlns:a16="http://schemas.microsoft.com/office/drawing/2014/main" id="{B937C908-2F79-1DD6-7D50-2F99C1036391}"/>
              </a:ext>
            </a:extLst>
          </p:cNvPr>
          <p:cNvCxnSpPr>
            <a:cxnSpLocks/>
          </p:cNvCxnSpPr>
          <p:nvPr/>
        </p:nvCxnSpPr>
        <p:spPr>
          <a:xfrm flipV="1">
            <a:off x="7096554" y="4956349"/>
            <a:ext cx="3267766" cy="855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4">
            <a:extLst>
              <a:ext uri="{FF2B5EF4-FFF2-40B4-BE49-F238E27FC236}">
                <a16:creationId xmlns:a16="http://schemas.microsoft.com/office/drawing/2014/main" id="{AEF0B106-3D8D-B97A-A87B-E65839B08E44}"/>
              </a:ext>
            </a:extLst>
          </p:cNvPr>
          <p:cNvCxnSpPr>
            <a:cxnSpLocks/>
          </p:cNvCxnSpPr>
          <p:nvPr/>
        </p:nvCxnSpPr>
        <p:spPr>
          <a:xfrm>
            <a:off x="7096554" y="3970220"/>
            <a:ext cx="3267766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0">
            <a:extLst>
              <a:ext uri="{FF2B5EF4-FFF2-40B4-BE49-F238E27FC236}">
                <a16:creationId xmlns:a16="http://schemas.microsoft.com/office/drawing/2014/main" id="{C11D4400-7507-51CD-68B9-63872716973C}"/>
              </a:ext>
            </a:extLst>
          </p:cNvPr>
          <p:cNvCxnSpPr>
            <a:cxnSpLocks/>
          </p:cNvCxnSpPr>
          <p:nvPr/>
        </p:nvCxnSpPr>
        <p:spPr>
          <a:xfrm flipH="1" flipV="1">
            <a:off x="8913317" y="5231332"/>
            <a:ext cx="706413" cy="3987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2">
            <a:extLst>
              <a:ext uri="{FF2B5EF4-FFF2-40B4-BE49-F238E27FC236}">
                <a16:creationId xmlns:a16="http://schemas.microsoft.com/office/drawing/2014/main" id="{2EFDA9B2-4417-D17A-A825-AC7DFD21033E}"/>
              </a:ext>
            </a:extLst>
          </p:cNvPr>
          <p:cNvSpPr txBox="1"/>
          <p:nvPr/>
        </p:nvSpPr>
        <p:spPr>
          <a:xfrm>
            <a:off x="9619730" y="5609328"/>
            <a:ext cx="189078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sp>
        <p:nvSpPr>
          <p:cNvPr id="34" name="CasellaDiTesto 73">
            <a:extLst>
              <a:ext uri="{FF2B5EF4-FFF2-40B4-BE49-F238E27FC236}">
                <a16:creationId xmlns:a16="http://schemas.microsoft.com/office/drawing/2014/main" id="{EF670CCE-E65D-CEDF-2FA6-4CE56FD42D55}"/>
              </a:ext>
            </a:extLst>
          </p:cNvPr>
          <p:cNvSpPr txBox="1"/>
          <p:nvPr/>
        </p:nvSpPr>
        <p:spPr>
          <a:xfrm>
            <a:off x="9686865" y="2594543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FD2F5-E75F-F6DD-5274-FD2AD939B765}"/>
              </a:ext>
            </a:extLst>
          </p:cNvPr>
          <p:cNvSpPr txBox="1"/>
          <p:nvPr/>
        </p:nvSpPr>
        <p:spPr>
          <a:xfrm>
            <a:off x="510690" y="945610"/>
            <a:ext cx="4228360" cy="52475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1</a:t>
            </a:r>
            <a:r>
              <a:rPr lang="en-US" sz="3200" b="1" baseline="30000" dirty="0">
                <a:solidFill>
                  <a:srgbClr val="002060"/>
                </a:solidFill>
                <a:latin typeface="+mj-lt"/>
              </a:rPr>
              <a:t>st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Uniform density profile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9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it-IT" sz="2400" dirty="0"/>
              <a:t>Left </a:t>
            </a:r>
            <a:r>
              <a:rPr lang="en-US" sz="2400" dirty="0"/>
              <a:t>segment: 6 kV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segment: 6 kV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b="1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Symmetric distribution until 2000 ns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Density gradient after 2000 ns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F4E488-A00D-4186-61D9-2E372938B813}"/>
              </a:ext>
            </a:extLst>
          </p:cNvPr>
          <p:cNvSpPr/>
          <p:nvPr/>
        </p:nvSpPr>
        <p:spPr>
          <a:xfrm>
            <a:off x="7958743" y="1962278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9FB5CC9-0301-4C33-52F1-027A86343974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088936" y="2395444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64C470-1682-EEAD-511B-1B38A60A4A16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9365681" y="2395444"/>
            <a:ext cx="991019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magine 7">
            <a:extLst>
              <a:ext uri="{FF2B5EF4-FFF2-40B4-BE49-F238E27FC236}">
                <a16:creationId xmlns:a16="http://schemas.microsoft.com/office/drawing/2014/main" id="{7AE1FAC5-EF08-68F6-F033-9C1CD70766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262137-35C5-D9F2-F1E4-33A06FF729C1}"/>
              </a:ext>
            </a:extLst>
          </p:cNvPr>
          <p:cNvSpPr/>
          <p:nvPr/>
        </p:nvSpPr>
        <p:spPr>
          <a:xfrm>
            <a:off x="7038853" y="550920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aph of a line&#10;&#10;Description automatically generated">
            <a:extLst>
              <a:ext uri="{FF2B5EF4-FFF2-40B4-BE49-F238E27FC236}">
                <a16:creationId xmlns:a16="http://schemas.microsoft.com/office/drawing/2014/main" id="{D1B5AE81-6BDB-FEFB-0C39-779706C3872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5478" r="7918"/>
          <a:stretch/>
        </p:blipFill>
        <p:spPr>
          <a:xfrm>
            <a:off x="5360703" y="3045142"/>
            <a:ext cx="6320607" cy="302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7" grpId="0" animBg="1"/>
      <p:bldP spid="7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yellow light on a black background&#10;&#10;Description automatically generated">
            <a:extLst>
              <a:ext uri="{FF2B5EF4-FFF2-40B4-BE49-F238E27FC236}">
                <a16:creationId xmlns:a16="http://schemas.microsoft.com/office/drawing/2014/main" id="{4B260412-F34A-D295-2AD5-581169A6E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1" t="9850" r="29430" b="11065"/>
          <a:stretch/>
        </p:blipFill>
        <p:spPr>
          <a:xfrm rot="16200000">
            <a:off x="7405852" y="3064913"/>
            <a:ext cx="2274214" cy="313248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7</a:t>
            </a:fld>
            <a:endParaRPr lang="en-US"/>
          </a:p>
        </p:txBody>
      </p:sp>
      <p:cxnSp>
        <p:nvCxnSpPr>
          <p:cNvPr id="6" name="Connettore 2 20">
            <a:extLst>
              <a:ext uri="{FF2B5EF4-FFF2-40B4-BE49-F238E27FC236}">
                <a16:creationId xmlns:a16="http://schemas.microsoft.com/office/drawing/2014/main" id="{7280F374-45E1-B69D-9C91-48A90F1F1A0F}"/>
              </a:ext>
            </a:extLst>
          </p:cNvPr>
          <p:cNvCxnSpPr>
            <a:cxnSpLocks/>
          </p:cNvCxnSpPr>
          <p:nvPr/>
        </p:nvCxnSpPr>
        <p:spPr>
          <a:xfrm flipH="1" flipV="1">
            <a:off x="8717280" y="5349235"/>
            <a:ext cx="777552" cy="5039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22">
            <a:extLst>
              <a:ext uri="{FF2B5EF4-FFF2-40B4-BE49-F238E27FC236}">
                <a16:creationId xmlns:a16="http://schemas.microsoft.com/office/drawing/2014/main" id="{2FD670D2-DBAA-D346-1672-591415154973}"/>
              </a:ext>
            </a:extLst>
          </p:cNvPr>
          <p:cNvSpPr txBox="1"/>
          <p:nvPr/>
        </p:nvSpPr>
        <p:spPr>
          <a:xfrm>
            <a:off x="9494832" y="5858290"/>
            <a:ext cx="1814863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Central </a:t>
            </a:r>
            <a:r>
              <a:rPr lang="it-IT" dirty="0" err="1"/>
              <a:t>electrode</a:t>
            </a:r>
            <a:endParaRPr lang="it-IT" dirty="0"/>
          </a:p>
        </p:txBody>
      </p:sp>
      <p:cxnSp>
        <p:nvCxnSpPr>
          <p:cNvPr id="8" name="Connettore diritto 4">
            <a:extLst>
              <a:ext uri="{FF2B5EF4-FFF2-40B4-BE49-F238E27FC236}">
                <a16:creationId xmlns:a16="http://schemas.microsoft.com/office/drawing/2014/main" id="{49CFE2CE-1A28-C74E-E279-A79301675FD9}"/>
              </a:ext>
            </a:extLst>
          </p:cNvPr>
          <p:cNvCxnSpPr>
            <a:cxnSpLocks/>
          </p:cNvCxnSpPr>
          <p:nvPr/>
        </p:nvCxnSpPr>
        <p:spPr>
          <a:xfrm flipV="1">
            <a:off x="7000516" y="4507946"/>
            <a:ext cx="1584639" cy="441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404CB093-5AB5-B067-9A9C-4CE8F17A35E8}"/>
              </a:ext>
            </a:extLst>
          </p:cNvPr>
          <p:cNvCxnSpPr>
            <a:cxnSpLocks/>
          </p:cNvCxnSpPr>
          <p:nvPr/>
        </p:nvCxnSpPr>
        <p:spPr>
          <a:xfrm>
            <a:off x="7000516" y="4917080"/>
            <a:ext cx="1584639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17">
            <a:extLst>
              <a:ext uri="{FF2B5EF4-FFF2-40B4-BE49-F238E27FC236}">
                <a16:creationId xmlns:a16="http://schemas.microsoft.com/office/drawing/2014/main" id="{3CEC5109-A791-3EF5-E339-F388D71E2FC2}"/>
              </a:ext>
            </a:extLst>
          </p:cNvPr>
          <p:cNvCxnSpPr>
            <a:cxnSpLocks/>
          </p:cNvCxnSpPr>
          <p:nvPr/>
        </p:nvCxnSpPr>
        <p:spPr>
          <a:xfrm>
            <a:off x="8683118" y="4225487"/>
            <a:ext cx="1435067" cy="175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8">
            <a:extLst>
              <a:ext uri="{FF2B5EF4-FFF2-40B4-BE49-F238E27FC236}">
                <a16:creationId xmlns:a16="http://schemas.microsoft.com/office/drawing/2014/main" id="{585A997B-E157-20BF-230A-B0459CDAE5D8}"/>
              </a:ext>
            </a:extLst>
          </p:cNvPr>
          <p:cNvCxnSpPr>
            <a:cxnSpLocks/>
          </p:cNvCxnSpPr>
          <p:nvPr/>
        </p:nvCxnSpPr>
        <p:spPr>
          <a:xfrm>
            <a:off x="8674100" y="5202102"/>
            <a:ext cx="1435067" cy="1876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5593173" y="1235792"/>
            <a:ext cx="5983965" cy="1833744"/>
          </a:xfrm>
          <a:prstGeom prst="rect">
            <a:avLst/>
          </a:prstGeom>
        </p:spPr>
      </p:pic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6892653" y="2698527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sp>
        <p:nvSpPr>
          <p:cNvPr id="20" name="CasellaDiTesto 76">
            <a:extLst>
              <a:ext uri="{FF2B5EF4-FFF2-40B4-BE49-F238E27FC236}">
                <a16:creationId xmlns:a16="http://schemas.microsoft.com/office/drawing/2014/main" id="{CD0B2A95-6AF9-0B6A-1818-0F77ED660E0A}"/>
              </a:ext>
            </a:extLst>
          </p:cNvPr>
          <p:cNvSpPr txBox="1"/>
          <p:nvPr/>
        </p:nvSpPr>
        <p:spPr>
          <a:xfrm>
            <a:off x="9518900" y="2680272"/>
            <a:ext cx="888693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7.5 kV</a:t>
            </a:r>
            <a:endParaRPr lang="it-IT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ttangolo 6">
            <a:extLst>
              <a:ext uri="{FF2B5EF4-FFF2-40B4-BE49-F238E27FC236}">
                <a16:creationId xmlns:a16="http://schemas.microsoft.com/office/drawing/2014/main" id="{1CE24749-C703-0455-60B7-46599F3980DB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C8EC2EDE-9039-BE9C-D6A5-C4829C9B3733}"/>
              </a:ext>
            </a:extLst>
          </p:cNvPr>
          <p:cNvSpPr txBox="1"/>
          <p:nvPr/>
        </p:nvSpPr>
        <p:spPr>
          <a:xfrm>
            <a:off x="281256" y="-3366"/>
            <a:ext cx="832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Segmented capillary: </a:t>
            </a:r>
            <a:r>
              <a:rPr lang="en-US" sz="2800" dirty="0">
                <a:solidFill>
                  <a:schemeClr val="bg1"/>
                </a:solidFill>
              </a:rPr>
              <a:t>Testing and characterization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graph of a pulse&#10;&#10;Description automatically generated">
            <a:extLst>
              <a:ext uri="{FF2B5EF4-FFF2-40B4-BE49-F238E27FC236}">
                <a16:creationId xmlns:a16="http://schemas.microsoft.com/office/drawing/2014/main" id="{B00699AE-7B40-3026-CA2B-C19DD2DD47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t="6859" b="-85"/>
          <a:stretch/>
        </p:blipFill>
        <p:spPr>
          <a:xfrm>
            <a:off x="5933465" y="3114945"/>
            <a:ext cx="5039306" cy="3219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FF6F89-B53E-426B-A53D-661839B46B29}"/>
              </a:ext>
            </a:extLst>
          </p:cNvPr>
          <p:cNvSpPr txBox="1"/>
          <p:nvPr/>
        </p:nvSpPr>
        <p:spPr>
          <a:xfrm>
            <a:off x="419192" y="935504"/>
            <a:ext cx="4566592" cy="561692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2</a:t>
            </a:r>
            <a:r>
              <a:rPr lang="en-US" sz="3200" b="1" baseline="30000" dirty="0">
                <a:solidFill>
                  <a:srgbClr val="002060"/>
                </a:solidFill>
                <a:latin typeface="+mj-lt"/>
              </a:rPr>
              <a:t>nd  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test</a:t>
            </a:r>
          </a:p>
          <a:p>
            <a:endParaRPr lang="en-US" sz="800" b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Goal</a:t>
            </a:r>
            <a:endParaRPr lang="en-US" sz="1050" b="1" dirty="0">
              <a:solidFill>
                <a:srgbClr val="002060"/>
              </a:solidFill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Steep density gradient at    segments </a:t>
            </a:r>
            <a:r>
              <a:rPr lang="it-IT" sz="2400" dirty="0"/>
              <a:t>crossing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9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Test settings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Left segment: 6 kV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Right segment</a:t>
            </a:r>
            <a:r>
              <a:rPr lang="it-IT" sz="2400" dirty="0"/>
              <a:t>: 7.5 kV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it-IT" sz="900" b="1" dirty="0"/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b="1" dirty="0">
                <a:solidFill>
                  <a:srgbClr val="002060"/>
                </a:solidFill>
                <a:latin typeface="+mj-lt"/>
              </a:rPr>
              <a:t>Results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Density gradient at until 2500 ns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Symmetric distribution after 2500 ns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it-IT" sz="2000" dirty="0"/>
          </a:p>
          <a:p>
            <a:pPr>
              <a:buClr>
                <a:schemeClr val="accent1">
                  <a:lumMod val="50000"/>
                </a:schemeClr>
              </a:buClr>
            </a:pPr>
            <a:endParaRPr lang="en-US" sz="2000" dirty="0">
              <a:latin typeface="+mj-l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82684D7-A0B9-CBB2-3B84-5CF72C45C735}"/>
              </a:ext>
            </a:extLst>
          </p:cNvPr>
          <p:cNvSpPr/>
          <p:nvPr/>
        </p:nvSpPr>
        <p:spPr>
          <a:xfrm>
            <a:off x="7846525" y="2014163"/>
            <a:ext cx="1406938" cy="866332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9DB26A3-B107-9856-67EA-4542B4AC433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976718" y="2447329"/>
            <a:ext cx="869807" cy="10245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99EB38-F2E6-DAD6-2678-1990A90F4A06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9253463" y="2447329"/>
            <a:ext cx="855704" cy="1018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7">
            <a:extLst>
              <a:ext uri="{FF2B5EF4-FFF2-40B4-BE49-F238E27FC236}">
                <a16:creationId xmlns:a16="http://schemas.microsoft.com/office/drawing/2014/main" id="{B99D222A-2B5A-F483-D728-2EA39945C1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C830F17-2F73-43DD-C23A-04DC52992D1B}"/>
              </a:ext>
            </a:extLst>
          </p:cNvPr>
          <p:cNvSpPr/>
          <p:nvPr/>
        </p:nvSpPr>
        <p:spPr>
          <a:xfrm>
            <a:off x="6967733" y="5773360"/>
            <a:ext cx="27812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1400" b="1" i="1" kern="1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β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Balmer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spectral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line </a:t>
            </a:r>
            <a:r>
              <a:rPr lang="it-IT" sz="1400" b="1" i="1" dirty="0" err="1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acquired</a:t>
            </a:r>
            <a:r>
              <a:rPr lang="it-IT" sz="1400" b="1" i="1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ICCD camera</a:t>
            </a:r>
            <a:endParaRPr lang="it-IT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graph with a line&#10;&#10;Description automatically generated">
            <a:extLst>
              <a:ext uri="{FF2B5EF4-FFF2-40B4-BE49-F238E27FC236}">
                <a16:creationId xmlns:a16="http://schemas.microsoft.com/office/drawing/2014/main" id="{DAB46645-6375-BBB3-78E2-2D6EB7D969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6144" r="7237"/>
          <a:stretch/>
        </p:blipFill>
        <p:spPr>
          <a:xfrm>
            <a:off x="5081145" y="3214786"/>
            <a:ext cx="6621554" cy="2940852"/>
          </a:xfrm>
          <a:prstGeom prst="rect">
            <a:avLst/>
          </a:prstGeom>
        </p:spPr>
      </p:pic>
      <p:pic>
        <p:nvPicPr>
          <p:cNvPr id="28" name="Picture 27" descr="A graph with a line&#10;&#10;Description automatically generated">
            <a:extLst>
              <a:ext uri="{FF2B5EF4-FFF2-40B4-BE49-F238E27FC236}">
                <a16:creationId xmlns:a16="http://schemas.microsoft.com/office/drawing/2014/main" id="{DEA8E0EB-73DC-F5F5-2530-08F537AB62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t="6144" r="8333"/>
          <a:stretch/>
        </p:blipFill>
        <p:spPr>
          <a:xfrm>
            <a:off x="5121785" y="3233591"/>
            <a:ext cx="6451042" cy="2940852"/>
          </a:xfrm>
          <a:prstGeom prst="rect">
            <a:avLst/>
          </a:prstGeom>
        </p:spPr>
      </p:pic>
      <p:pic>
        <p:nvPicPr>
          <p:cNvPr id="32" name="Picture 31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7C7272C6-24E7-C967-2534-A75F2A7FDC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6144" r="7834"/>
          <a:stretch/>
        </p:blipFill>
        <p:spPr>
          <a:xfrm>
            <a:off x="5340369" y="3217654"/>
            <a:ext cx="6239791" cy="294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7">
            <a:extLst>
              <a:ext uri="{FF2B5EF4-FFF2-40B4-BE49-F238E27FC236}">
                <a16:creationId xmlns:a16="http://schemas.microsoft.com/office/drawing/2014/main" id="{744D0440-3C9D-A97B-6CD8-B31218A946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6A8-2FDF-A634-4D60-C8BE69A9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010C6-50A9-4570-8337-AA87F02CB3BF}" type="slidenum">
              <a:rPr lang="en-US" smtClean="0"/>
              <a:t>8</a:t>
            </a:fld>
            <a:endParaRPr lang="en-US"/>
          </a:p>
        </p:txBody>
      </p:sp>
      <p:sp>
        <p:nvSpPr>
          <p:cNvPr id="23" name="Rettangolo 6">
            <a:extLst>
              <a:ext uri="{FF2B5EF4-FFF2-40B4-BE49-F238E27FC236}">
                <a16:creationId xmlns:a16="http://schemas.microsoft.com/office/drawing/2014/main" id="{ACAB02E3-E03B-8EC7-7CB3-61E5B693F67C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7">
            <a:extLst>
              <a:ext uri="{FF2B5EF4-FFF2-40B4-BE49-F238E27FC236}">
                <a16:creationId xmlns:a16="http://schemas.microsoft.com/office/drawing/2014/main" id="{8C25A053-2727-4302-485D-612574D4B050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5" name="Slide Number Placeholder 10">
            <a:extLst>
              <a:ext uri="{FF2B5EF4-FFF2-40B4-BE49-F238E27FC236}">
                <a16:creationId xmlns:a16="http://schemas.microsoft.com/office/drawing/2014/main" id="{60879F3A-DAEB-8ED9-4735-43326875C84F}"/>
              </a:ext>
            </a:extLst>
          </p:cNvPr>
          <p:cNvSpPr txBox="1">
            <a:spLocks/>
          </p:cNvSpPr>
          <p:nvPr/>
        </p:nvSpPr>
        <p:spPr>
          <a:xfrm>
            <a:off x="8806001" y="64698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pPr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ttangolo 6">
            <a:extLst>
              <a:ext uri="{FF2B5EF4-FFF2-40B4-BE49-F238E27FC236}">
                <a16:creationId xmlns:a16="http://schemas.microsoft.com/office/drawing/2014/main" id="{1CE24749-C703-0455-60B7-46599F3980DB}"/>
              </a:ext>
            </a:extLst>
          </p:cNvPr>
          <p:cNvSpPr/>
          <p:nvPr/>
        </p:nvSpPr>
        <p:spPr>
          <a:xfrm>
            <a:off x="0" y="1"/>
            <a:ext cx="9170766" cy="51687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7">
            <a:extLst>
              <a:ext uri="{FF2B5EF4-FFF2-40B4-BE49-F238E27FC236}">
                <a16:creationId xmlns:a16="http://schemas.microsoft.com/office/drawing/2014/main" id="{C8EC2EDE-9039-BE9C-D6A5-C4829C9B3733}"/>
              </a:ext>
            </a:extLst>
          </p:cNvPr>
          <p:cNvSpPr txBox="1"/>
          <p:nvPr/>
        </p:nvSpPr>
        <p:spPr>
          <a:xfrm>
            <a:off x="281256" y="-3366"/>
            <a:ext cx="8329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j-lt"/>
              </a:rPr>
              <a:t>Segmented capillary: </a:t>
            </a:r>
            <a:r>
              <a:rPr lang="it-IT" sz="2800" dirty="0">
                <a:solidFill>
                  <a:schemeClr val="bg1"/>
                </a:solidFill>
              </a:rPr>
              <a:t>Applications</a:t>
            </a:r>
            <a:endParaRPr lang="it-IT" sz="2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B431121-BEE9-BDEF-8922-3855719B2F34}"/>
              </a:ext>
            </a:extLst>
          </p:cNvPr>
          <p:cNvGrpSpPr/>
          <p:nvPr/>
        </p:nvGrpSpPr>
        <p:grpSpPr>
          <a:xfrm>
            <a:off x="4414869" y="859962"/>
            <a:ext cx="7647354" cy="5238218"/>
            <a:chOff x="3682276" y="753503"/>
            <a:chExt cx="5441570" cy="38276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76A31D-B0D0-A574-ED50-37B14853A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3035" y="753503"/>
              <a:ext cx="5340811" cy="3827625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589C91-FD4F-88F0-55E2-ABD7612FDE7B}"/>
                </a:ext>
              </a:extLst>
            </p:cNvPr>
            <p:cNvSpPr/>
            <p:nvPr/>
          </p:nvSpPr>
          <p:spPr>
            <a:xfrm>
              <a:off x="3682276" y="981823"/>
              <a:ext cx="8515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Vb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(V)</a:t>
              </a:r>
              <a:endParaRPr lang="it-IT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C476FBA-0AB2-91FF-63E2-B86AD6D63479}"/>
              </a:ext>
            </a:extLst>
          </p:cNvPr>
          <p:cNvSpPr txBox="1"/>
          <p:nvPr/>
        </p:nvSpPr>
        <p:spPr>
          <a:xfrm>
            <a:off x="376715" y="2390502"/>
            <a:ext cx="3401226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16 cm capillary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Single segment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16 cm, 20 mbar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2 segments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8 cm, 20 mbar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D01437-2DE2-951E-A64C-4A3A678FDF62}"/>
              </a:ext>
            </a:extLst>
          </p:cNvPr>
          <p:cNvCxnSpPr>
            <a:cxnSpLocks/>
          </p:cNvCxnSpPr>
          <p:nvPr/>
        </p:nvCxnSpPr>
        <p:spPr>
          <a:xfrm flipH="1" flipV="1">
            <a:off x="8582528" y="3782463"/>
            <a:ext cx="3589" cy="1558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0AB6398-2957-32A1-B709-D74D9FD6E4E5}"/>
              </a:ext>
            </a:extLst>
          </p:cNvPr>
          <p:cNvCxnSpPr>
            <a:cxnSpLocks/>
          </p:cNvCxnSpPr>
          <p:nvPr/>
        </p:nvCxnSpPr>
        <p:spPr>
          <a:xfrm flipH="1">
            <a:off x="5236464" y="3807710"/>
            <a:ext cx="334476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69BDB7C-0B6D-15B9-5E97-1C53D6BEC739}"/>
              </a:ext>
            </a:extLst>
          </p:cNvPr>
          <p:cNvSpPr txBox="1"/>
          <p:nvPr/>
        </p:nvSpPr>
        <p:spPr>
          <a:xfrm>
            <a:off x="376714" y="4252924"/>
            <a:ext cx="4191907" cy="18158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+mj-lt"/>
              </a:rPr>
              <a:t>EuPRAXIA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 5 GeV case (1.5 GV/m)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Single segment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3 m, 20 mbar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7 segments</a:t>
            </a:r>
          </a:p>
          <a:p>
            <a:pPr marL="800100" lvl="1" indent="-3429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40 cm, 20 mbar</a:t>
            </a:r>
          </a:p>
        </p:txBody>
      </p:sp>
      <p:sp>
        <p:nvSpPr>
          <p:cNvPr id="34" name="CasellaDiTesto 73">
            <a:extLst>
              <a:ext uri="{FF2B5EF4-FFF2-40B4-BE49-F238E27FC236}">
                <a16:creationId xmlns:a16="http://schemas.microsoft.com/office/drawing/2014/main" id="{EF670CCE-E65D-CEDF-2FA6-4CE56FD42D55}"/>
              </a:ext>
            </a:extLst>
          </p:cNvPr>
          <p:cNvSpPr txBox="1"/>
          <p:nvPr/>
        </p:nvSpPr>
        <p:spPr>
          <a:xfrm>
            <a:off x="4483897" y="3856858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kV</a:t>
            </a:r>
            <a:endParaRPr lang="it-IT" dirty="0"/>
          </a:p>
        </p:txBody>
      </p:sp>
      <p:sp>
        <p:nvSpPr>
          <p:cNvPr id="18" name="CasellaDiTesto 73">
            <a:extLst>
              <a:ext uri="{FF2B5EF4-FFF2-40B4-BE49-F238E27FC236}">
                <a16:creationId xmlns:a16="http://schemas.microsoft.com/office/drawing/2014/main" id="{55B420A1-2252-6B6B-2D65-5EE7EDF94AF6}"/>
              </a:ext>
            </a:extLst>
          </p:cNvPr>
          <p:cNvSpPr txBox="1"/>
          <p:nvPr/>
        </p:nvSpPr>
        <p:spPr>
          <a:xfrm>
            <a:off x="4481603" y="3606984"/>
            <a:ext cx="688435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kV</a:t>
            </a:r>
            <a:endParaRPr lang="it-IT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6C67B8-1CD8-B640-CEAC-28FF7509128D}"/>
              </a:ext>
            </a:extLst>
          </p:cNvPr>
          <p:cNvCxnSpPr>
            <a:cxnSpLocks/>
          </p:cNvCxnSpPr>
          <p:nvPr/>
        </p:nvCxnSpPr>
        <p:spPr>
          <a:xfrm flipV="1">
            <a:off x="8234419" y="4017264"/>
            <a:ext cx="0" cy="13235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E1617F1-6E05-61CE-6748-5F87A27C86E3}"/>
              </a:ext>
            </a:extLst>
          </p:cNvPr>
          <p:cNvCxnSpPr>
            <a:cxnSpLocks/>
          </p:cNvCxnSpPr>
          <p:nvPr/>
        </p:nvCxnSpPr>
        <p:spPr>
          <a:xfrm flipH="1">
            <a:off x="5236464" y="3992376"/>
            <a:ext cx="299082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E8C65C5-C460-B422-8221-AFAA955168E9}"/>
              </a:ext>
            </a:extLst>
          </p:cNvPr>
          <p:cNvCxnSpPr>
            <a:cxnSpLocks/>
          </p:cNvCxnSpPr>
          <p:nvPr/>
        </p:nvCxnSpPr>
        <p:spPr>
          <a:xfrm flipV="1">
            <a:off x="9982596" y="2926080"/>
            <a:ext cx="0" cy="24107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231C1FC-A663-D72F-468C-9D7B72241235}"/>
              </a:ext>
            </a:extLst>
          </p:cNvPr>
          <p:cNvCxnSpPr>
            <a:cxnSpLocks/>
          </p:cNvCxnSpPr>
          <p:nvPr/>
        </p:nvCxnSpPr>
        <p:spPr>
          <a:xfrm flipH="1">
            <a:off x="5236464" y="2926080"/>
            <a:ext cx="470001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asellaDiTesto 73">
            <a:extLst>
              <a:ext uri="{FF2B5EF4-FFF2-40B4-BE49-F238E27FC236}">
                <a16:creationId xmlns:a16="http://schemas.microsoft.com/office/drawing/2014/main" id="{D2EC912A-45BF-C04F-9CC9-6A01CE205E7F}"/>
              </a:ext>
            </a:extLst>
          </p:cNvPr>
          <p:cNvSpPr txBox="1"/>
          <p:nvPr/>
        </p:nvSpPr>
        <p:spPr>
          <a:xfrm>
            <a:off x="4328081" y="2718191"/>
            <a:ext cx="828329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70 kV</a:t>
            </a:r>
            <a:endParaRPr lang="it-IT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434B148-FB0C-2504-AB1C-DF8E9D0CB968}"/>
              </a:ext>
            </a:extLst>
          </p:cNvPr>
          <p:cNvCxnSpPr>
            <a:cxnSpLocks/>
          </p:cNvCxnSpPr>
          <p:nvPr/>
        </p:nvCxnSpPr>
        <p:spPr>
          <a:xfrm flipV="1">
            <a:off x="9015562" y="3563373"/>
            <a:ext cx="0" cy="17726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5FCDC84-2178-BFD9-766E-45EB15304AA9}"/>
              </a:ext>
            </a:extLst>
          </p:cNvPr>
          <p:cNvCxnSpPr>
            <a:cxnSpLocks/>
          </p:cNvCxnSpPr>
          <p:nvPr/>
        </p:nvCxnSpPr>
        <p:spPr>
          <a:xfrm flipH="1">
            <a:off x="5236464" y="3528621"/>
            <a:ext cx="373250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D9855445-A9AA-A397-5FE2-9C4AF78906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7" b="37085"/>
          <a:stretch/>
        </p:blipFill>
        <p:spPr>
          <a:xfrm>
            <a:off x="6499786" y="1457497"/>
            <a:ext cx="4397935" cy="1347716"/>
          </a:xfrm>
          <a:prstGeom prst="rect">
            <a:avLst/>
          </a:prstGeom>
        </p:spPr>
      </p:pic>
      <p:sp>
        <p:nvSpPr>
          <p:cNvPr id="78" name="CasellaDiTesto 73">
            <a:extLst>
              <a:ext uri="{FF2B5EF4-FFF2-40B4-BE49-F238E27FC236}">
                <a16:creationId xmlns:a16="http://schemas.microsoft.com/office/drawing/2014/main" id="{822EF73B-9C05-E82A-AA13-4114E2E02EB8}"/>
              </a:ext>
            </a:extLst>
          </p:cNvPr>
          <p:cNvSpPr txBox="1"/>
          <p:nvPr/>
        </p:nvSpPr>
        <p:spPr>
          <a:xfrm>
            <a:off x="7891762" y="5374559"/>
            <a:ext cx="67105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 cm</a:t>
            </a:r>
            <a:endParaRPr lang="it-IT" dirty="0"/>
          </a:p>
        </p:txBody>
      </p:sp>
      <p:sp>
        <p:nvSpPr>
          <p:cNvPr id="79" name="CasellaDiTesto 73">
            <a:extLst>
              <a:ext uri="{FF2B5EF4-FFF2-40B4-BE49-F238E27FC236}">
                <a16:creationId xmlns:a16="http://schemas.microsoft.com/office/drawing/2014/main" id="{C3006EE2-6A5A-3075-0793-77A24362E570}"/>
              </a:ext>
            </a:extLst>
          </p:cNvPr>
          <p:cNvSpPr txBox="1"/>
          <p:nvPr/>
        </p:nvSpPr>
        <p:spPr>
          <a:xfrm>
            <a:off x="9668080" y="5374559"/>
            <a:ext cx="62826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 m</a:t>
            </a:r>
            <a:endParaRPr lang="it-IT" dirty="0"/>
          </a:p>
        </p:txBody>
      </p:sp>
      <p:sp>
        <p:nvSpPr>
          <p:cNvPr id="80" name="CasellaDiTesto 73">
            <a:extLst>
              <a:ext uri="{FF2B5EF4-FFF2-40B4-BE49-F238E27FC236}">
                <a16:creationId xmlns:a16="http://schemas.microsoft.com/office/drawing/2014/main" id="{01D8386C-8BEB-5E1A-0E2C-3C16860E9612}"/>
              </a:ext>
            </a:extLst>
          </p:cNvPr>
          <p:cNvSpPr txBox="1"/>
          <p:nvPr/>
        </p:nvSpPr>
        <p:spPr>
          <a:xfrm>
            <a:off x="8673494" y="5367884"/>
            <a:ext cx="783947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 cm</a:t>
            </a:r>
            <a:endParaRPr lang="it-IT" dirty="0"/>
          </a:p>
        </p:txBody>
      </p:sp>
      <p:sp>
        <p:nvSpPr>
          <p:cNvPr id="81" name="CasellaDiTesto 73">
            <a:extLst>
              <a:ext uri="{FF2B5EF4-FFF2-40B4-BE49-F238E27FC236}">
                <a16:creationId xmlns:a16="http://schemas.microsoft.com/office/drawing/2014/main" id="{3A1B48D1-BF06-5A39-6EF5-1F243DBF22E5}"/>
              </a:ext>
            </a:extLst>
          </p:cNvPr>
          <p:cNvSpPr txBox="1"/>
          <p:nvPr/>
        </p:nvSpPr>
        <p:spPr>
          <a:xfrm>
            <a:off x="4344004" y="3343955"/>
            <a:ext cx="82832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 kV</a:t>
            </a:r>
            <a:endParaRPr lang="it-IT" dirty="0"/>
          </a:p>
        </p:txBody>
      </p:sp>
      <p:sp>
        <p:nvSpPr>
          <p:cNvPr id="77" name="CasellaDiTesto 73">
            <a:extLst>
              <a:ext uri="{FF2B5EF4-FFF2-40B4-BE49-F238E27FC236}">
                <a16:creationId xmlns:a16="http://schemas.microsoft.com/office/drawing/2014/main" id="{9AF9CC1F-B9EE-2C91-539E-C8FEF054019E}"/>
              </a:ext>
            </a:extLst>
          </p:cNvPr>
          <p:cNvSpPr txBox="1"/>
          <p:nvPr/>
        </p:nvSpPr>
        <p:spPr>
          <a:xfrm>
            <a:off x="8218352" y="5367884"/>
            <a:ext cx="78036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 cm</a:t>
            </a:r>
            <a:endParaRPr lang="it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92686-1311-3534-FF64-1878E43920B6}"/>
              </a:ext>
            </a:extLst>
          </p:cNvPr>
          <p:cNvSpPr txBox="1"/>
          <p:nvPr/>
        </p:nvSpPr>
        <p:spPr>
          <a:xfrm>
            <a:off x="376715" y="730848"/>
            <a:ext cx="4222076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m-scale sources: </a:t>
            </a:r>
          </a:p>
          <a:p>
            <a:r>
              <a:rPr lang="en-US" sz="3200" b="1" dirty="0">
                <a:solidFill>
                  <a:srgbClr val="002060"/>
                </a:solidFill>
                <a:latin typeface="+mj-lt"/>
              </a:rPr>
              <a:t>Continuous vs segmented channels</a:t>
            </a:r>
            <a:endParaRPr lang="en-US" sz="2800" dirty="0"/>
          </a:p>
        </p:txBody>
      </p:sp>
      <p:pic>
        <p:nvPicPr>
          <p:cNvPr id="13" name="Immagine 2">
            <a:extLst>
              <a:ext uri="{FF2B5EF4-FFF2-40B4-BE49-F238E27FC236}">
                <a16:creationId xmlns:a16="http://schemas.microsoft.com/office/drawing/2014/main" id="{EE93A578-3C4F-505F-A764-F04F6910A7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90" t="34354" r="18731" b="40693"/>
          <a:stretch/>
        </p:blipFill>
        <p:spPr>
          <a:xfrm>
            <a:off x="5437953" y="1445981"/>
            <a:ext cx="6341157" cy="120868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05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18" grpId="0" animBg="1"/>
      <p:bldP spid="18" grpId="1" animBg="1"/>
      <p:bldP spid="57" grpId="0" animBg="1"/>
      <p:bldP spid="5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1" grpId="0" animBg="1"/>
      <p:bldP spid="77" grpId="0" animBg="1"/>
      <p:bldP spid="7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6">
            <a:extLst>
              <a:ext uri="{FF2B5EF4-FFF2-40B4-BE49-F238E27FC236}">
                <a16:creationId xmlns:a16="http://schemas.microsoft.com/office/drawing/2014/main" id="{CA70570A-1570-DDFE-07E4-EF3F1F0F9E20}"/>
              </a:ext>
            </a:extLst>
          </p:cNvPr>
          <p:cNvSpPr/>
          <p:nvPr/>
        </p:nvSpPr>
        <p:spPr>
          <a:xfrm>
            <a:off x="0" y="6441264"/>
            <a:ext cx="12192000" cy="40957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751F5804-2257-1A18-74FC-F12AEE207F6A}"/>
              </a:ext>
            </a:extLst>
          </p:cNvPr>
          <p:cNvSpPr txBox="1"/>
          <p:nvPr/>
        </p:nvSpPr>
        <p:spPr>
          <a:xfrm>
            <a:off x="281257" y="6459335"/>
            <a:ext cx="7379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+mj-lt"/>
              </a:rPr>
              <a:t>Lucio Crincoli   |   6° </a:t>
            </a:r>
            <a:r>
              <a:rPr lang="it-IT" b="1" dirty="0" err="1">
                <a:solidFill>
                  <a:schemeClr val="bg1"/>
                </a:solidFill>
                <a:latin typeface="+mj-lt"/>
              </a:rPr>
              <a:t>European</a:t>
            </a:r>
            <a:r>
              <a:rPr lang="it-IT" b="1" dirty="0">
                <a:solidFill>
                  <a:schemeClr val="bg1"/>
                </a:solidFill>
                <a:latin typeface="+mj-lt"/>
              </a:rPr>
              <a:t> Advanced Accelerator Concepts workshop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67C6A-019D-386A-8F59-FD3DE807E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470" y="-62477"/>
            <a:ext cx="8470984" cy="1625586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Integrated capillary for staged focusing and acceleration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5E3486-741C-2CF2-FD37-2DA2BF84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208" y="1575018"/>
            <a:ext cx="8758386" cy="2589980"/>
          </a:xfrm>
          <a:prstGeom prst="rect">
            <a:avLst/>
          </a:prstGeom>
        </p:spPr>
      </p:pic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2BFA5F24-98BE-7FA8-3DBC-C3CF35E65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6001" y="6469804"/>
            <a:ext cx="2743200" cy="365125"/>
          </a:xfrm>
        </p:spPr>
        <p:txBody>
          <a:bodyPr/>
          <a:lstStyle/>
          <a:p>
            <a:fld id="{ABD010C6-50A9-4570-8337-AA87F02CB3BF}" type="slidenum">
              <a:rPr lang="en-US" sz="2000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9663819-4D53-BC92-46A1-F70397374EA2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1339667" y="4496665"/>
            <a:ext cx="4918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125F06D-F71C-2E92-75D7-0B3EB24C1D55}"/>
              </a:ext>
            </a:extLst>
          </p:cNvPr>
          <p:cNvSpPr/>
          <p:nvPr/>
        </p:nvSpPr>
        <p:spPr>
          <a:xfrm>
            <a:off x="1831475" y="4206153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DF1EDD-AA10-6250-5470-391B1510E3C4}"/>
              </a:ext>
            </a:extLst>
          </p:cNvPr>
          <p:cNvCxnSpPr>
            <a:cxnSpLocks/>
          </p:cNvCxnSpPr>
          <p:nvPr/>
        </p:nvCxnSpPr>
        <p:spPr>
          <a:xfrm>
            <a:off x="1351860" y="3798158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Lightning Bolt 11">
            <a:extLst>
              <a:ext uri="{FF2B5EF4-FFF2-40B4-BE49-F238E27FC236}">
                <a16:creationId xmlns:a16="http://schemas.microsoft.com/office/drawing/2014/main" id="{716F31B3-D2B1-2DA2-7645-52C9BE4CECF8}"/>
              </a:ext>
            </a:extLst>
          </p:cNvPr>
          <p:cNvSpPr/>
          <p:nvPr/>
        </p:nvSpPr>
        <p:spPr>
          <a:xfrm>
            <a:off x="2227716" y="4307813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98DCC361-402A-EFE9-541E-EE96AB61153E}"/>
              </a:ext>
            </a:extLst>
          </p:cNvPr>
          <p:cNvSpPr/>
          <p:nvPr/>
        </p:nvSpPr>
        <p:spPr>
          <a:xfrm>
            <a:off x="1843668" y="5585060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HV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9CDCC18-AB72-AB5E-9F56-F0F2E1398CA1}"/>
              </a:ext>
            </a:extLst>
          </p:cNvPr>
          <p:cNvSpPr/>
          <p:nvPr/>
        </p:nvSpPr>
        <p:spPr>
          <a:xfrm>
            <a:off x="5394719" y="5561365"/>
            <a:ext cx="1055364" cy="741680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FFC000"/>
                </a:solidFill>
              </a:rPr>
              <a:t>Mixer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28DB17C-0886-57EB-F36C-E77BE25AA6B0}"/>
              </a:ext>
            </a:extLst>
          </p:cNvPr>
          <p:cNvCxnSpPr>
            <a:cxnSpLocks/>
          </p:cNvCxnSpPr>
          <p:nvPr/>
        </p:nvCxnSpPr>
        <p:spPr>
          <a:xfrm>
            <a:off x="1351860" y="3798158"/>
            <a:ext cx="30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66810D-3EE1-FB67-C8C6-3710C7DBECAF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2886843" y="4496665"/>
            <a:ext cx="5457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CC16C6-25B8-6C1F-C82B-E24A614EDA0C}"/>
              </a:ext>
            </a:extLst>
          </p:cNvPr>
          <p:cNvCxnSpPr>
            <a:cxnSpLocks/>
          </p:cNvCxnSpPr>
          <p:nvPr/>
        </p:nvCxnSpPr>
        <p:spPr>
          <a:xfrm flipH="1">
            <a:off x="3432627" y="3798158"/>
            <a:ext cx="12193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4DF538-7A54-451A-FC7A-5532BD40525E}"/>
              </a:ext>
            </a:extLst>
          </p:cNvPr>
          <p:cNvCxnSpPr>
            <a:cxnSpLocks/>
          </p:cNvCxnSpPr>
          <p:nvPr/>
        </p:nvCxnSpPr>
        <p:spPr>
          <a:xfrm flipH="1">
            <a:off x="3129280" y="3798158"/>
            <a:ext cx="315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8BC5358-F63D-A969-32A0-DBDD8AE837D0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895962" y="4496627"/>
            <a:ext cx="4918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DB06A71-515E-558A-F55F-1F142C6578B7}"/>
              </a:ext>
            </a:extLst>
          </p:cNvPr>
          <p:cNvSpPr/>
          <p:nvPr/>
        </p:nvSpPr>
        <p:spPr>
          <a:xfrm>
            <a:off x="5387770" y="4206115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DB81077-071D-2576-217D-2E2C97C9AE0F}"/>
              </a:ext>
            </a:extLst>
          </p:cNvPr>
          <p:cNvCxnSpPr>
            <a:cxnSpLocks/>
          </p:cNvCxnSpPr>
          <p:nvPr/>
        </p:nvCxnSpPr>
        <p:spPr>
          <a:xfrm>
            <a:off x="4904797" y="3798158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6EE6A251-26DC-669C-B579-3F197F18D886}"/>
              </a:ext>
            </a:extLst>
          </p:cNvPr>
          <p:cNvSpPr/>
          <p:nvPr/>
        </p:nvSpPr>
        <p:spPr>
          <a:xfrm>
            <a:off x="5784011" y="4307775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39F4C9F-BE71-2CBE-840D-05C76FEA63B9}"/>
              </a:ext>
            </a:extLst>
          </p:cNvPr>
          <p:cNvCxnSpPr>
            <a:cxnSpLocks/>
          </p:cNvCxnSpPr>
          <p:nvPr/>
        </p:nvCxnSpPr>
        <p:spPr>
          <a:xfrm>
            <a:off x="4904797" y="3798158"/>
            <a:ext cx="30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F595663-4856-4FE3-819A-1EFD35FE09C4}"/>
              </a:ext>
            </a:extLst>
          </p:cNvPr>
          <p:cNvCxnSpPr>
            <a:cxnSpLocks/>
            <a:endCxn id="39" idx="3"/>
          </p:cNvCxnSpPr>
          <p:nvPr/>
        </p:nvCxnSpPr>
        <p:spPr>
          <a:xfrm flipH="1">
            <a:off x="6443138" y="4496627"/>
            <a:ext cx="5457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30A5589-6907-FA44-91EB-14CE053F55BD}"/>
              </a:ext>
            </a:extLst>
          </p:cNvPr>
          <p:cNvCxnSpPr>
            <a:cxnSpLocks/>
          </p:cNvCxnSpPr>
          <p:nvPr/>
        </p:nvCxnSpPr>
        <p:spPr>
          <a:xfrm>
            <a:off x="6997757" y="3798158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111E699-0E90-8AA7-260A-6368917063D8}"/>
              </a:ext>
            </a:extLst>
          </p:cNvPr>
          <p:cNvCxnSpPr>
            <a:cxnSpLocks/>
          </p:cNvCxnSpPr>
          <p:nvPr/>
        </p:nvCxnSpPr>
        <p:spPr>
          <a:xfrm flipH="1">
            <a:off x="6682217" y="3798158"/>
            <a:ext cx="315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D75E37B-4358-EBC4-ABB7-FF79996EF7AF}"/>
              </a:ext>
            </a:extLst>
          </p:cNvPr>
          <p:cNvCxnSpPr>
            <a:cxnSpLocks/>
            <a:endCxn id="47" idx="1"/>
          </p:cNvCxnSpPr>
          <p:nvPr/>
        </p:nvCxnSpPr>
        <p:spPr>
          <a:xfrm>
            <a:off x="8404915" y="4488465"/>
            <a:ext cx="49180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F1EA59A6-07C8-E096-9406-ED98A8C9C1A9}"/>
              </a:ext>
            </a:extLst>
          </p:cNvPr>
          <p:cNvSpPr/>
          <p:nvPr/>
        </p:nvSpPr>
        <p:spPr>
          <a:xfrm>
            <a:off x="8896723" y="4197953"/>
            <a:ext cx="1055368" cy="5810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962455F-2741-8351-616A-24F57BCECB82}"/>
              </a:ext>
            </a:extLst>
          </p:cNvPr>
          <p:cNvCxnSpPr>
            <a:cxnSpLocks/>
          </p:cNvCxnSpPr>
          <p:nvPr/>
        </p:nvCxnSpPr>
        <p:spPr>
          <a:xfrm>
            <a:off x="8413750" y="3798158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Lightning Bolt 48">
            <a:extLst>
              <a:ext uri="{FF2B5EF4-FFF2-40B4-BE49-F238E27FC236}">
                <a16:creationId xmlns:a16="http://schemas.microsoft.com/office/drawing/2014/main" id="{FD3895E0-15ED-EE1C-29E5-FAE8FD18C9AF}"/>
              </a:ext>
            </a:extLst>
          </p:cNvPr>
          <p:cNvSpPr/>
          <p:nvPr/>
        </p:nvSpPr>
        <p:spPr>
          <a:xfrm>
            <a:off x="9292964" y="4299613"/>
            <a:ext cx="268603" cy="388499"/>
          </a:xfrm>
          <a:prstGeom prst="lightningBol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E96C578-C43E-64CD-046E-19E08E743CC8}"/>
              </a:ext>
            </a:extLst>
          </p:cNvPr>
          <p:cNvCxnSpPr>
            <a:cxnSpLocks/>
          </p:cNvCxnSpPr>
          <p:nvPr/>
        </p:nvCxnSpPr>
        <p:spPr>
          <a:xfrm>
            <a:off x="8413750" y="3798158"/>
            <a:ext cx="3098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5D5A27F-F299-C51A-3F5A-2436060155F1}"/>
              </a:ext>
            </a:extLst>
          </p:cNvPr>
          <p:cNvCxnSpPr>
            <a:cxnSpLocks/>
            <a:endCxn id="47" idx="3"/>
          </p:cNvCxnSpPr>
          <p:nvPr/>
        </p:nvCxnSpPr>
        <p:spPr>
          <a:xfrm flipH="1">
            <a:off x="9952091" y="4488465"/>
            <a:ext cx="5457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7BF9F4-7C9D-E3A1-B336-E16737309008}"/>
              </a:ext>
            </a:extLst>
          </p:cNvPr>
          <p:cNvCxnSpPr>
            <a:cxnSpLocks/>
          </p:cNvCxnSpPr>
          <p:nvPr/>
        </p:nvCxnSpPr>
        <p:spPr>
          <a:xfrm>
            <a:off x="10506710" y="3798158"/>
            <a:ext cx="0" cy="67468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E67F0A6-8E9F-50EF-1698-142AFCD479B5}"/>
              </a:ext>
            </a:extLst>
          </p:cNvPr>
          <p:cNvCxnSpPr>
            <a:cxnSpLocks/>
          </p:cNvCxnSpPr>
          <p:nvPr/>
        </p:nvCxnSpPr>
        <p:spPr>
          <a:xfrm flipH="1">
            <a:off x="10191170" y="3798158"/>
            <a:ext cx="315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8960E24-9D5A-4236-95B0-D58437F816FA}"/>
              </a:ext>
            </a:extLst>
          </p:cNvPr>
          <p:cNvCxnSpPr>
            <a:cxnSpLocks/>
            <a:stCxn id="20" idx="2"/>
          </p:cNvCxnSpPr>
          <p:nvPr/>
        </p:nvCxnSpPr>
        <p:spPr>
          <a:xfrm flipH="1" flipV="1">
            <a:off x="2800350" y="6021299"/>
            <a:ext cx="2594369" cy="361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36F794C-AA26-9DD8-034A-38CB91612F48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5915454" y="4787139"/>
            <a:ext cx="3134" cy="7742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11F3525-A620-77DC-828E-0FB0E73D0F62}"/>
              </a:ext>
            </a:extLst>
          </p:cNvPr>
          <p:cNvCxnSpPr>
            <a:cxnSpLocks/>
          </p:cNvCxnSpPr>
          <p:nvPr/>
        </p:nvCxnSpPr>
        <p:spPr>
          <a:xfrm flipH="1">
            <a:off x="2359159" y="5233296"/>
            <a:ext cx="706524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F68BCD4-1ABD-6C80-95F7-A2E6F02629A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59159" y="4787177"/>
            <a:ext cx="0" cy="4461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0052A0C-FC95-3806-B7EA-160BE704F892}"/>
              </a:ext>
            </a:extLst>
          </p:cNvPr>
          <p:cNvCxnSpPr>
            <a:cxnSpLocks/>
            <a:stCxn id="47" idx="2"/>
          </p:cNvCxnSpPr>
          <p:nvPr/>
        </p:nvCxnSpPr>
        <p:spPr>
          <a:xfrm>
            <a:off x="9424407" y="4778977"/>
            <a:ext cx="0" cy="45431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8064A62F-982E-2EC1-E2F2-C0FBB1DE706E}"/>
              </a:ext>
            </a:extLst>
          </p:cNvPr>
          <p:cNvSpPr/>
          <p:nvPr/>
        </p:nvSpPr>
        <p:spPr>
          <a:xfrm rot="5400000">
            <a:off x="3962147" y="2001488"/>
            <a:ext cx="472900" cy="2299315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Isosceles Triangle 101">
            <a:extLst>
              <a:ext uri="{FF2B5EF4-FFF2-40B4-BE49-F238E27FC236}">
                <a16:creationId xmlns:a16="http://schemas.microsoft.com/office/drawing/2014/main" id="{24D399D7-8FB2-C008-852A-BEA8A1E3C67A}"/>
              </a:ext>
            </a:extLst>
          </p:cNvPr>
          <p:cNvSpPr/>
          <p:nvPr/>
        </p:nvSpPr>
        <p:spPr>
          <a:xfrm rot="16200000">
            <a:off x="7383666" y="2008977"/>
            <a:ext cx="533163" cy="231151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CasellaDiTesto 73">
            <a:extLst>
              <a:ext uri="{FF2B5EF4-FFF2-40B4-BE49-F238E27FC236}">
                <a16:creationId xmlns:a16="http://schemas.microsoft.com/office/drawing/2014/main" id="{588D9FD6-3F3C-4768-ACB8-4FDB292AF037}"/>
              </a:ext>
            </a:extLst>
          </p:cNvPr>
          <p:cNvSpPr txBox="1"/>
          <p:nvPr/>
        </p:nvSpPr>
        <p:spPr>
          <a:xfrm>
            <a:off x="1962222" y="2618074"/>
            <a:ext cx="8719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APL1</a:t>
            </a:r>
            <a:endParaRPr lang="it-IT" sz="2000" dirty="0"/>
          </a:p>
        </p:txBody>
      </p:sp>
      <p:sp>
        <p:nvSpPr>
          <p:cNvPr id="105" name="CasellaDiTesto 73">
            <a:extLst>
              <a:ext uri="{FF2B5EF4-FFF2-40B4-BE49-F238E27FC236}">
                <a16:creationId xmlns:a16="http://schemas.microsoft.com/office/drawing/2014/main" id="{4BF5E4CF-7177-F985-036C-16927F1D7EE5}"/>
              </a:ext>
            </a:extLst>
          </p:cNvPr>
          <p:cNvSpPr txBox="1"/>
          <p:nvPr/>
        </p:nvSpPr>
        <p:spPr>
          <a:xfrm>
            <a:off x="5479504" y="2618074"/>
            <a:ext cx="8719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PWFA</a:t>
            </a:r>
            <a:endParaRPr lang="it-IT" sz="2000" dirty="0"/>
          </a:p>
        </p:txBody>
      </p:sp>
      <p:sp>
        <p:nvSpPr>
          <p:cNvPr id="106" name="CasellaDiTesto 73">
            <a:extLst>
              <a:ext uri="{FF2B5EF4-FFF2-40B4-BE49-F238E27FC236}">
                <a16:creationId xmlns:a16="http://schemas.microsoft.com/office/drawing/2014/main" id="{38EA8C19-DDD7-8BBF-DFC0-F38528DEE9DA}"/>
              </a:ext>
            </a:extLst>
          </p:cNvPr>
          <p:cNvSpPr txBox="1"/>
          <p:nvPr/>
        </p:nvSpPr>
        <p:spPr>
          <a:xfrm>
            <a:off x="8949091" y="2624020"/>
            <a:ext cx="87190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APL2</a:t>
            </a:r>
            <a:endParaRPr lang="it-IT" sz="2000" dirty="0"/>
          </a:p>
        </p:txBody>
      </p:sp>
      <p:pic>
        <p:nvPicPr>
          <p:cNvPr id="14" name="Immagine 7">
            <a:extLst>
              <a:ext uri="{FF2B5EF4-FFF2-40B4-BE49-F238E27FC236}">
                <a16:creationId xmlns:a16="http://schemas.microsoft.com/office/drawing/2014/main" id="{CBD95894-4834-74C6-C51C-997059BBD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9606356" y="5503"/>
            <a:ext cx="2566786" cy="885537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230808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917</Words>
  <Application>Microsoft Office PowerPoint</Application>
  <PresentationFormat>Widescreen</PresentationFormat>
  <Paragraphs>251</Paragraphs>
  <Slides>17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Microsoft JhengHei UI Light</vt:lpstr>
      <vt:lpstr>-apple-system</vt:lpstr>
      <vt:lpstr>Arial</vt:lpstr>
      <vt:lpstr>Calibri</vt:lpstr>
      <vt:lpstr>Calibri Light</vt:lpstr>
      <vt:lpstr>Wingdings</vt:lpstr>
      <vt:lpstr>Office Theme</vt:lpstr>
      <vt:lpstr>Equation</vt:lpstr>
      <vt:lpstr>Segmented plasma discharge capillary for staged particle acceleration </vt:lpstr>
      <vt:lpstr>PowerPoint Presentation</vt:lpstr>
      <vt:lpstr>PowerPoint Presentation</vt:lpstr>
      <vt:lpstr>Segmented capillary</vt:lpstr>
      <vt:lpstr>PowerPoint Presentation</vt:lpstr>
      <vt:lpstr>PowerPoint Presentation</vt:lpstr>
      <vt:lpstr>PowerPoint Presentation</vt:lpstr>
      <vt:lpstr>PowerPoint Presentation</vt:lpstr>
      <vt:lpstr>Integrated capillary for staged focusing and 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the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Lucio Crincoli</dc:creator>
  <cp:lastModifiedBy>Lucio Crincoli</cp:lastModifiedBy>
  <cp:revision>113</cp:revision>
  <dcterms:created xsi:type="dcterms:W3CDTF">2023-08-03T13:36:43Z</dcterms:created>
  <dcterms:modified xsi:type="dcterms:W3CDTF">2023-09-20T13:44:25Z</dcterms:modified>
</cp:coreProperties>
</file>