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56" r:id="rId3"/>
    <p:sldId id="401" r:id="rId4"/>
    <p:sldId id="402" r:id="rId5"/>
    <p:sldId id="391" r:id="rId6"/>
    <p:sldId id="403" r:id="rId7"/>
    <p:sldId id="411" r:id="rId8"/>
    <p:sldId id="376" r:id="rId9"/>
    <p:sldId id="415" r:id="rId10"/>
    <p:sldId id="406" r:id="rId11"/>
    <p:sldId id="407" r:id="rId12"/>
    <p:sldId id="418" r:id="rId13"/>
    <p:sldId id="390" r:id="rId14"/>
    <p:sldId id="408" r:id="rId15"/>
    <p:sldId id="417" r:id="rId16"/>
    <p:sldId id="413" r:id="rId17"/>
    <p:sldId id="275" r:id="rId18"/>
    <p:sldId id="38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a" initials="Y" lastIdx="1" clrIdx="0">
    <p:extLst>
      <p:ext uri="{19B8F6BF-5375-455C-9EA6-DF929625EA0E}">
        <p15:presenceInfo xmlns:p15="http://schemas.microsoft.com/office/powerpoint/2012/main" userId="Yasm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6EA"/>
    <a:srgbClr val="165F84"/>
    <a:srgbClr val="203D73"/>
    <a:srgbClr val="444A73"/>
    <a:srgbClr val="46527A"/>
    <a:srgbClr val="285383"/>
    <a:srgbClr val="004592"/>
    <a:srgbClr val="1C417E"/>
    <a:srgbClr val="164384"/>
    <a:srgbClr val="155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8844" autoAdjust="0"/>
  </p:normalViewPr>
  <p:slideViewPr>
    <p:cSldViewPr snapToGrid="0">
      <p:cViewPr varScale="1">
        <p:scale>
          <a:sx n="109" d="100"/>
          <a:sy n="109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4E06-AADD-417C-8C63-8C1F63E7785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ACD5-3F17-4E65-A3FC-C680A95851A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58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Logos</a:t>
            </a:r>
            <a:r>
              <a:rPr lang="fr-FR" baseline="0" dirty="0"/>
              <a:t> : HIJ, FSU, ILM, LULI, CEA le Barp, U bordeaux</a:t>
            </a:r>
          </a:p>
          <a:p>
            <a:r>
              <a:rPr lang="fr-FR" baseline="0" dirty="0"/>
              <a:t>Highlight collaboration </a:t>
            </a:r>
          </a:p>
          <a:p>
            <a:r>
              <a:rPr lang="fr-FR" baseline="0" dirty="0"/>
              <a:t>13 min </a:t>
            </a:r>
            <a:r>
              <a:rPr lang="fr-FR" baseline="0" dirty="0">
                <a:sym typeface="Wingdings" panose="05000000000000000000" pitchFamily="2" charset="2"/>
              </a:rPr>
              <a:t> 13 slides 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5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Need to </a:t>
            </a:r>
            <a:r>
              <a:rPr lang="fr-FR" dirty="0" err="1"/>
              <a:t>implement</a:t>
            </a:r>
            <a:r>
              <a:rPr lang="fr-FR" dirty="0"/>
              <a:t> the new </a:t>
            </a:r>
            <a:r>
              <a:rPr lang="fr-FR" dirty="0" err="1"/>
              <a:t>curve</a:t>
            </a:r>
            <a:r>
              <a:rPr lang="fr-FR" dirty="0"/>
              <a:t>  of cold </a:t>
            </a:r>
            <a:r>
              <a:rPr lang="fr-FR" dirty="0" err="1"/>
              <a:t>target</a:t>
            </a:r>
            <a:r>
              <a:rPr lang="fr-FR" dirty="0"/>
              <a:t> transmission</a:t>
            </a:r>
          </a:p>
          <a:p>
            <a:r>
              <a:rPr lang="fr-FR" dirty="0"/>
              <a:t>Transmission profiles </a:t>
            </a:r>
            <a:r>
              <a:rPr lang="fr-FR" dirty="0" err="1"/>
              <a:t>calculated</a:t>
            </a:r>
            <a:r>
              <a:rPr lang="fr-FR" dirty="0"/>
              <a:t> for a central probe </a:t>
            </a:r>
            <a:r>
              <a:rPr lang="fr-FR" dirty="0" err="1"/>
              <a:t>wavelength</a:t>
            </a:r>
            <a:r>
              <a:rPr lang="fr-FR" dirty="0"/>
              <a:t> 800 nm</a:t>
            </a:r>
          </a:p>
          <a:p>
            <a:r>
              <a:rPr lang="fr-FR" dirty="0"/>
              <a:t>****** SIM param ***********************************************************************</a:t>
            </a:r>
          </a:p>
          <a:p>
            <a:pPr algn="l"/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Tsim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= 2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Lsim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= 2 µm,</a:t>
            </a:r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 = 5 × 10</a:t>
            </a:r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-4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fs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z = 0.16 nm</a:t>
            </a:r>
          </a:p>
          <a:p>
            <a:pPr algn="l"/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 </a:t>
            </a:r>
            <a:r>
              <a:rPr lang="fr-FR" sz="12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carbon</a:t>
            </a:r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foils: 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rho = 2,13 g/cm</a:t>
            </a:r>
            <a:r>
              <a:rPr lang="fr-FR" sz="12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1200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200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~ 63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200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endParaRPr lang="fr-FR" sz="1200" baseline="-25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*****************************************************************************************</a:t>
            </a: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Density profiles in </a:t>
            </a:r>
            <a:r>
              <a:rPr lang="fr-FR" sz="1200" i="1" baseline="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supplementary</a:t>
            </a:r>
            <a:endParaRPr lang="fr-FR" sz="1200" i="1" baseline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*****************************************************************************************</a:t>
            </a:r>
          </a:p>
          <a:p>
            <a:endParaRPr lang="fr-FR" dirty="0"/>
          </a:p>
          <a:p>
            <a:r>
              <a:rPr lang="fr-FR" dirty="0"/>
              <a:t>- 50 nm </a:t>
            </a:r>
            <a:r>
              <a:rPr lang="fr-FR" dirty="0" err="1"/>
              <a:t>described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ok but not for the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thicknesses</a:t>
            </a:r>
            <a:endParaRPr lang="fr-FR" dirty="0"/>
          </a:p>
          <a:p>
            <a:r>
              <a:rPr lang="fr-FR" dirty="0" err="1"/>
              <a:t>Remove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of simulation</a:t>
            </a:r>
          </a:p>
          <a:p>
            <a:r>
              <a:rPr lang="fr-FR" dirty="0"/>
              <a:t>Need estimation of transmission </a:t>
            </a:r>
            <a:r>
              <a:rPr lang="fr-FR" dirty="0" err="1"/>
              <a:t>dynamics</a:t>
            </a:r>
            <a:r>
              <a:rPr lang="fr-FR" dirty="0"/>
              <a:t> in case of cold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 err="1"/>
              <a:t>With</a:t>
            </a:r>
            <a:r>
              <a:rPr lang="fr-FR" dirty="0"/>
              <a:t> the modeling </a:t>
            </a:r>
            <a:r>
              <a:rPr lang="fr-FR" dirty="0" err="1"/>
              <a:t>also</a:t>
            </a:r>
            <a:endParaRPr lang="fr-FR" dirty="0"/>
          </a:p>
          <a:p>
            <a:r>
              <a:rPr lang="fr-FR" dirty="0" err="1"/>
              <a:t>What</a:t>
            </a:r>
            <a:r>
              <a:rPr lang="fr-FR" dirty="0"/>
              <a:t> Multiple Rate Equation </a:t>
            </a:r>
            <a:r>
              <a:rPr lang="fr-FR" dirty="0" err="1"/>
              <a:t>means</a:t>
            </a:r>
            <a:r>
              <a:rPr lang="fr-FR" dirty="0"/>
              <a:t>?</a:t>
            </a:r>
          </a:p>
          <a:p>
            <a:r>
              <a:rPr lang="fr-FR" dirty="0"/>
              <a:t>Need to correct transmission of cold </a:t>
            </a:r>
            <a:r>
              <a:rPr lang="fr-FR" dirty="0" err="1"/>
              <a:t>target</a:t>
            </a:r>
            <a:r>
              <a:rPr lang="fr-FR" dirty="0"/>
              <a:t> in </a:t>
            </a:r>
            <a:r>
              <a:rPr lang="fr-FR" dirty="0" err="1"/>
              <a:t>smilei</a:t>
            </a:r>
            <a:endParaRPr lang="fr-FR" dirty="0"/>
          </a:p>
          <a:p>
            <a:r>
              <a:rPr lang="fr-FR" dirty="0" err="1"/>
              <a:t>Why</a:t>
            </a:r>
            <a:r>
              <a:rPr lang="fr-FR" dirty="0"/>
              <a:t> a PIC code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? Plasma </a:t>
            </a:r>
            <a:r>
              <a:rPr lang="fr-FR" dirty="0" err="1"/>
              <a:t>kinetics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? </a:t>
            </a:r>
          </a:p>
          <a:p>
            <a:r>
              <a:rPr lang="fr-FR" dirty="0"/>
              <a:t>Plasma expansion </a:t>
            </a:r>
            <a:r>
              <a:rPr lang="fr-FR" dirty="0" err="1"/>
              <a:t>seems</a:t>
            </a:r>
            <a:r>
              <a:rPr lang="fr-FR" dirty="0"/>
              <a:t> to </a:t>
            </a:r>
            <a:r>
              <a:rPr lang="fr-FR" dirty="0" err="1"/>
              <a:t>play</a:t>
            </a:r>
            <a:r>
              <a:rPr lang="fr-FR" dirty="0"/>
              <a:t> a </a:t>
            </a:r>
            <a:r>
              <a:rPr lang="fr-FR" dirty="0" err="1"/>
              <a:t>role</a:t>
            </a:r>
            <a:r>
              <a:rPr lang="fr-FR" dirty="0"/>
              <a:t> in 5 nm case as a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ionized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block the probe light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7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Need to </a:t>
            </a:r>
            <a:r>
              <a:rPr lang="fr-FR" dirty="0" err="1"/>
              <a:t>implement</a:t>
            </a:r>
            <a:r>
              <a:rPr lang="fr-FR" dirty="0"/>
              <a:t> the new </a:t>
            </a:r>
            <a:r>
              <a:rPr lang="fr-FR" dirty="0" err="1"/>
              <a:t>curve</a:t>
            </a:r>
            <a:r>
              <a:rPr lang="fr-FR" dirty="0"/>
              <a:t>  of cold </a:t>
            </a:r>
            <a:r>
              <a:rPr lang="fr-FR" dirty="0" err="1"/>
              <a:t>target</a:t>
            </a:r>
            <a:r>
              <a:rPr lang="fr-FR" dirty="0"/>
              <a:t> transmission</a:t>
            </a:r>
          </a:p>
          <a:p>
            <a:r>
              <a:rPr lang="fr-FR" dirty="0"/>
              <a:t>Transmission profiles </a:t>
            </a:r>
            <a:r>
              <a:rPr lang="fr-FR" dirty="0" err="1"/>
              <a:t>calculated</a:t>
            </a:r>
            <a:r>
              <a:rPr lang="fr-FR" dirty="0"/>
              <a:t> for a central probe </a:t>
            </a:r>
            <a:r>
              <a:rPr lang="fr-FR" dirty="0" err="1"/>
              <a:t>wavelength</a:t>
            </a:r>
            <a:r>
              <a:rPr lang="fr-FR" dirty="0"/>
              <a:t> 800 nm</a:t>
            </a:r>
          </a:p>
          <a:p>
            <a:r>
              <a:rPr lang="fr-FR" dirty="0"/>
              <a:t>****** SIM param ***********************************************************************</a:t>
            </a:r>
          </a:p>
          <a:p>
            <a:pPr algn="l"/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Tsim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= 2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Lsim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= 2 µm,</a:t>
            </a:r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 = 5 × 10</a:t>
            </a:r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-4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fs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z = 0.16 nm</a:t>
            </a:r>
          </a:p>
          <a:p>
            <a:pPr algn="l"/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 </a:t>
            </a:r>
            <a:r>
              <a:rPr lang="fr-FR" sz="12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carbon</a:t>
            </a:r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foils: 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rho = 2,13 g/cm</a:t>
            </a:r>
            <a:r>
              <a:rPr lang="fr-FR" sz="12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1200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200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~ 63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200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endParaRPr lang="fr-FR" sz="1200" baseline="-25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*****************************************************************************************</a:t>
            </a: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Density profiles in </a:t>
            </a:r>
            <a:r>
              <a:rPr lang="fr-FR" sz="1200" i="1" baseline="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supplementary</a:t>
            </a:r>
            <a:endParaRPr lang="fr-FR" sz="1200" i="1" baseline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*****************************************************************************************</a:t>
            </a:r>
          </a:p>
          <a:p>
            <a:endParaRPr lang="fr-FR" dirty="0"/>
          </a:p>
          <a:p>
            <a:r>
              <a:rPr lang="fr-FR" dirty="0"/>
              <a:t>- 50 nm </a:t>
            </a:r>
            <a:r>
              <a:rPr lang="fr-FR" dirty="0" err="1"/>
              <a:t>described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ok but not for the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thicknesses</a:t>
            </a:r>
            <a:endParaRPr lang="fr-FR" dirty="0"/>
          </a:p>
          <a:p>
            <a:r>
              <a:rPr lang="fr-FR" dirty="0" err="1"/>
              <a:t>Remove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of simulation</a:t>
            </a:r>
          </a:p>
          <a:p>
            <a:r>
              <a:rPr lang="fr-FR" dirty="0"/>
              <a:t>Need estimation of transmission </a:t>
            </a:r>
            <a:r>
              <a:rPr lang="fr-FR" dirty="0" err="1"/>
              <a:t>dynamics</a:t>
            </a:r>
            <a:r>
              <a:rPr lang="fr-FR" dirty="0"/>
              <a:t> in case of cold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 err="1"/>
              <a:t>With</a:t>
            </a:r>
            <a:r>
              <a:rPr lang="fr-FR" dirty="0"/>
              <a:t> the modeling </a:t>
            </a:r>
            <a:r>
              <a:rPr lang="fr-FR" dirty="0" err="1"/>
              <a:t>also</a:t>
            </a:r>
            <a:endParaRPr lang="fr-FR" dirty="0"/>
          </a:p>
          <a:p>
            <a:r>
              <a:rPr lang="fr-FR" dirty="0" err="1"/>
              <a:t>What</a:t>
            </a:r>
            <a:r>
              <a:rPr lang="fr-FR" dirty="0"/>
              <a:t> Multiple Rate Equation </a:t>
            </a:r>
            <a:r>
              <a:rPr lang="fr-FR" dirty="0" err="1"/>
              <a:t>means</a:t>
            </a:r>
            <a:r>
              <a:rPr lang="fr-FR" dirty="0"/>
              <a:t>?</a:t>
            </a:r>
          </a:p>
          <a:p>
            <a:r>
              <a:rPr lang="fr-FR" dirty="0"/>
              <a:t>Need to correct transmission of cold </a:t>
            </a:r>
            <a:r>
              <a:rPr lang="fr-FR" dirty="0" err="1"/>
              <a:t>target</a:t>
            </a:r>
            <a:r>
              <a:rPr lang="fr-FR" dirty="0"/>
              <a:t> in </a:t>
            </a:r>
            <a:r>
              <a:rPr lang="fr-FR" dirty="0" err="1"/>
              <a:t>smilei</a:t>
            </a:r>
            <a:endParaRPr lang="fr-FR" dirty="0"/>
          </a:p>
          <a:p>
            <a:r>
              <a:rPr lang="fr-FR" dirty="0" err="1"/>
              <a:t>Why</a:t>
            </a:r>
            <a:r>
              <a:rPr lang="fr-FR" dirty="0"/>
              <a:t> a PIC code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? Plasma </a:t>
            </a:r>
            <a:r>
              <a:rPr lang="fr-FR" dirty="0" err="1"/>
              <a:t>kinetics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? </a:t>
            </a:r>
          </a:p>
          <a:p>
            <a:r>
              <a:rPr lang="fr-FR" dirty="0"/>
              <a:t>Plasma expansion </a:t>
            </a:r>
            <a:r>
              <a:rPr lang="fr-FR" dirty="0" err="1"/>
              <a:t>seems</a:t>
            </a:r>
            <a:r>
              <a:rPr lang="fr-FR" dirty="0"/>
              <a:t> to </a:t>
            </a:r>
            <a:r>
              <a:rPr lang="fr-FR" dirty="0" err="1"/>
              <a:t>play</a:t>
            </a:r>
            <a:r>
              <a:rPr lang="fr-FR" dirty="0"/>
              <a:t> a </a:t>
            </a:r>
            <a:r>
              <a:rPr lang="fr-FR" dirty="0" err="1"/>
              <a:t>role</a:t>
            </a:r>
            <a:r>
              <a:rPr lang="fr-FR" dirty="0"/>
              <a:t> in 5 nm case as a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ionized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block the probe light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2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Need to </a:t>
            </a:r>
            <a:r>
              <a:rPr lang="fr-FR" dirty="0" err="1"/>
              <a:t>implement</a:t>
            </a:r>
            <a:r>
              <a:rPr lang="fr-FR" dirty="0"/>
              <a:t> the new </a:t>
            </a:r>
            <a:r>
              <a:rPr lang="fr-FR" dirty="0" err="1"/>
              <a:t>curve</a:t>
            </a:r>
            <a:r>
              <a:rPr lang="fr-FR" dirty="0"/>
              <a:t>  of cold </a:t>
            </a:r>
            <a:r>
              <a:rPr lang="fr-FR" dirty="0" err="1"/>
              <a:t>target</a:t>
            </a:r>
            <a:r>
              <a:rPr lang="fr-FR" dirty="0"/>
              <a:t> transmission</a:t>
            </a:r>
          </a:p>
          <a:p>
            <a:r>
              <a:rPr lang="fr-FR" dirty="0"/>
              <a:t>Transmission profiles </a:t>
            </a:r>
            <a:r>
              <a:rPr lang="fr-FR" dirty="0" err="1"/>
              <a:t>calculated</a:t>
            </a:r>
            <a:r>
              <a:rPr lang="fr-FR" dirty="0"/>
              <a:t> for a central probe </a:t>
            </a:r>
            <a:r>
              <a:rPr lang="fr-FR" dirty="0" err="1"/>
              <a:t>wavelength</a:t>
            </a:r>
            <a:r>
              <a:rPr lang="fr-FR" dirty="0"/>
              <a:t> 800 nm</a:t>
            </a:r>
          </a:p>
          <a:p>
            <a:r>
              <a:rPr lang="fr-FR" dirty="0"/>
              <a:t>****** SIM param ***********************************************************************</a:t>
            </a:r>
          </a:p>
          <a:p>
            <a:pPr algn="l"/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Tsim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= 2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Lsim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= 2 µm,</a:t>
            </a:r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 = 5 × 10</a:t>
            </a:r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-4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fs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l-G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z = 0.16 nm</a:t>
            </a:r>
          </a:p>
          <a:p>
            <a:pPr algn="l"/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 </a:t>
            </a:r>
            <a:r>
              <a:rPr lang="fr-FR" sz="12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carbon</a:t>
            </a:r>
            <a:r>
              <a: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foils: 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rho = 2,13 g/cm</a:t>
            </a:r>
            <a:r>
              <a:rPr lang="fr-FR" sz="12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1200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200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~ 63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200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endParaRPr lang="fr-FR" sz="1200" baseline="-25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*****************************************************************************************</a:t>
            </a: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Density profiles in </a:t>
            </a:r>
            <a:r>
              <a:rPr lang="fr-FR" sz="1200" i="1" baseline="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supplementary</a:t>
            </a:r>
            <a:endParaRPr lang="fr-FR" sz="1200" i="1" baseline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1200" i="1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*****************************************************************************************</a:t>
            </a:r>
          </a:p>
          <a:p>
            <a:endParaRPr lang="fr-FR" dirty="0"/>
          </a:p>
          <a:p>
            <a:r>
              <a:rPr lang="fr-FR" dirty="0"/>
              <a:t>- 50 nm </a:t>
            </a:r>
            <a:r>
              <a:rPr lang="fr-FR" dirty="0" err="1"/>
              <a:t>described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ok but not for the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thicknesses</a:t>
            </a:r>
            <a:endParaRPr lang="fr-FR" dirty="0"/>
          </a:p>
          <a:p>
            <a:r>
              <a:rPr lang="fr-FR" dirty="0" err="1"/>
              <a:t>Remove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of simulation</a:t>
            </a:r>
          </a:p>
          <a:p>
            <a:r>
              <a:rPr lang="fr-FR" dirty="0"/>
              <a:t>Need estimation of transmission </a:t>
            </a:r>
            <a:r>
              <a:rPr lang="fr-FR" dirty="0" err="1"/>
              <a:t>dynamics</a:t>
            </a:r>
            <a:r>
              <a:rPr lang="fr-FR" dirty="0"/>
              <a:t> in case of cold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 err="1"/>
              <a:t>With</a:t>
            </a:r>
            <a:r>
              <a:rPr lang="fr-FR" dirty="0"/>
              <a:t> the modeling </a:t>
            </a:r>
            <a:r>
              <a:rPr lang="fr-FR" dirty="0" err="1"/>
              <a:t>also</a:t>
            </a:r>
            <a:endParaRPr lang="fr-FR" dirty="0"/>
          </a:p>
          <a:p>
            <a:r>
              <a:rPr lang="fr-FR" dirty="0" err="1"/>
              <a:t>What</a:t>
            </a:r>
            <a:r>
              <a:rPr lang="fr-FR" dirty="0"/>
              <a:t> Multiple Rate Equation </a:t>
            </a:r>
            <a:r>
              <a:rPr lang="fr-FR" dirty="0" err="1"/>
              <a:t>means</a:t>
            </a:r>
            <a:r>
              <a:rPr lang="fr-FR" dirty="0"/>
              <a:t>?</a:t>
            </a:r>
          </a:p>
          <a:p>
            <a:r>
              <a:rPr lang="fr-FR" dirty="0"/>
              <a:t>Need to correct transmission of cold </a:t>
            </a:r>
            <a:r>
              <a:rPr lang="fr-FR" dirty="0" err="1"/>
              <a:t>target</a:t>
            </a:r>
            <a:r>
              <a:rPr lang="fr-FR" dirty="0"/>
              <a:t> in </a:t>
            </a:r>
            <a:r>
              <a:rPr lang="fr-FR" dirty="0" err="1"/>
              <a:t>smilei</a:t>
            </a:r>
            <a:endParaRPr lang="fr-FR" dirty="0"/>
          </a:p>
          <a:p>
            <a:r>
              <a:rPr lang="fr-FR" dirty="0" err="1"/>
              <a:t>Why</a:t>
            </a:r>
            <a:r>
              <a:rPr lang="fr-FR" dirty="0"/>
              <a:t> a PIC code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? Plasma </a:t>
            </a:r>
            <a:r>
              <a:rPr lang="fr-FR" dirty="0" err="1"/>
              <a:t>kinetics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? </a:t>
            </a:r>
          </a:p>
          <a:p>
            <a:r>
              <a:rPr lang="fr-FR" dirty="0"/>
              <a:t>Plasma expansion </a:t>
            </a:r>
            <a:r>
              <a:rPr lang="fr-FR" dirty="0" err="1"/>
              <a:t>seems</a:t>
            </a:r>
            <a:r>
              <a:rPr lang="fr-FR" dirty="0"/>
              <a:t> to </a:t>
            </a:r>
            <a:r>
              <a:rPr lang="fr-FR" dirty="0" err="1"/>
              <a:t>play</a:t>
            </a:r>
            <a:r>
              <a:rPr lang="fr-FR" dirty="0"/>
              <a:t> a </a:t>
            </a:r>
            <a:r>
              <a:rPr lang="fr-FR" dirty="0" err="1"/>
              <a:t>role</a:t>
            </a:r>
            <a:r>
              <a:rPr lang="fr-FR" dirty="0"/>
              <a:t> in 5 nm case as a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ionized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block the probe light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4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Melting</a:t>
                </a:r>
                <a:r>
                  <a:rPr lang="fr-FR" dirty="0"/>
                  <a:t> </a:t>
                </a:r>
                <a:r>
                  <a:rPr lang="fr-FR" dirty="0" err="1"/>
                  <a:t>definition</a:t>
                </a:r>
                <a:r>
                  <a:rPr lang="fr-FR" dirty="0"/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(n</a:t>
                </a:r>
                <a:r>
                  <a:rPr lang="fr-FR" sz="1200" baseline="-250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C1+ </a:t>
                </a: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=53 </a:t>
                </a:r>
                <a:r>
                  <a:rPr lang="fr-FR" sz="1200" dirty="0" err="1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n</a:t>
                </a:r>
                <a:r>
                  <a:rPr lang="fr-FR" sz="1200" baseline="-25000" dirty="0" err="1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c</a:t>
                </a: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&amp; n</a:t>
                </a:r>
                <a:r>
                  <a:rPr lang="fr-FR" sz="1200" baseline="-250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C2+ </a:t>
                </a: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= 10 </a:t>
                </a:r>
                <a:r>
                  <a:rPr lang="fr-FR" sz="1200" dirty="0" err="1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n</a:t>
                </a:r>
                <a:r>
                  <a:rPr lang="fr-FR" sz="1200" baseline="-25000" dirty="0" err="1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c</a:t>
                </a: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) </a:t>
                </a:r>
                <a:endParaRPr lang="fr-FR" dirty="0"/>
              </a:p>
              <a:p>
                <a:r>
                  <a:rPr lang="fr-FR" dirty="0"/>
                  <a:t>How TTM model </a:t>
                </a:r>
                <a:r>
                  <a:rPr lang="fr-FR" dirty="0" err="1"/>
                  <a:t>works</a:t>
                </a:r>
                <a:r>
                  <a:rPr lang="fr-FR" dirty="0"/>
                  <a:t>? How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includes</a:t>
                </a:r>
                <a:r>
                  <a:rPr lang="fr-FR" dirty="0"/>
                  <a:t> the temporal </a:t>
                </a:r>
                <a:r>
                  <a:rPr lang="fr-FR" dirty="0" err="1"/>
                  <a:t>intensity</a:t>
                </a:r>
                <a:r>
                  <a:rPr lang="fr-FR" dirty="0"/>
                  <a:t> profile of the </a:t>
                </a:r>
                <a:r>
                  <a:rPr lang="fr-FR" dirty="0" err="1"/>
                  <a:t>pump</a:t>
                </a:r>
                <a:r>
                  <a:rPr lang="fr-FR" dirty="0"/>
                  <a:t>?</a:t>
                </a:r>
              </a:p>
              <a:p>
                <a:endParaRPr lang="fr-FR" dirty="0"/>
              </a:p>
              <a:p>
                <a:r>
                  <a:rPr lang="fr-FR" dirty="0"/>
                  <a:t>In TTM </a:t>
                </a:r>
                <a:r>
                  <a:rPr lang="fr-FR" dirty="0" err="1"/>
                  <a:t>you</a:t>
                </a:r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ne </a:t>
                </a:r>
                <a:r>
                  <a:rPr lang="fr-FR" dirty="0" err="1"/>
                  <a:t>calculated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SSI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200" b="0" i="0" smtClean="0">
                            <a:latin typeface="Calibri Light" panose="020F0302020204030204" pitchFamily="34" charset="0"/>
                            <a:cs typeface="Calibri Light" panose="020F03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1200" b="0" i="0" smtClean="0">
                            <a:latin typeface="Calibri Light" panose="020F0302020204030204" pitchFamily="34" charset="0"/>
                            <a:cs typeface="Calibri Light" panose="020F0302020204030204" pitchFamily="34" charset="0"/>
                          </a:rPr>
                          <m:t> = 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DLC</m:t>
                        </m:r>
                      </m:sub>
                    </m:sSub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200">
                            <a:latin typeface="Calibri Light" panose="020F0302020204030204" pitchFamily="34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DLC</m:t>
                        </m:r>
                      </m:sub>
                    </m:sSub>
                  </m:oMath>
                </a14:m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dirty="0">
                    <a:cs typeface="Calibri Light" panose="020F0302020204030204" pitchFamily="34" charset="0"/>
                  </a:rPr>
                  <a:t>n= 2.65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1200" b="0" i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 0.5</m:t>
                    </m:r>
                  </m:oMath>
                </a14:m>
                <a:endParaRPr lang="fr-FR" sz="12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Melting</a:t>
                </a:r>
                <a:r>
                  <a:rPr lang="fr-FR" dirty="0"/>
                  <a:t> </a:t>
                </a:r>
                <a:r>
                  <a:rPr lang="fr-FR" dirty="0" err="1"/>
                  <a:t>definition</a:t>
                </a:r>
                <a:r>
                  <a:rPr lang="fr-FR" dirty="0"/>
                  <a:t>?</a:t>
                </a:r>
              </a:p>
              <a:p>
                <a:r>
                  <a:rPr lang="fr-FR" dirty="0"/>
                  <a:t>How TTM model </a:t>
                </a:r>
                <a:r>
                  <a:rPr lang="fr-FR" dirty="0" err="1"/>
                  <a:t>works</a:t>
                </a:r>
                <a:r>
                  <a:rPr lang="fr-FR" dirty="0"/>
                  <a:t>?</a:t>
                </a:r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i="0">
                    <a:latin typeface="Cambria Math" panose="02040503050406030204" pitchFamily="18" charset="0"/>
                  </a:rPr>
                  <a:t>〖</a:t>
                </a:r>
                <a:r>
                  <a:rPr lang="fr-FR" sz="1200" b="0" i="0">
                    <a:latin typeface="Cambria Math" panose="02040503050406030204" pitchFamily="18" charset="0"/>
                  </a:rPr>
                  <a:t>"</a:t>
                </a:r>
                <a:r>
                  <a:rPr lang="fr-FR" sz="1200" b="0" i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 = ƞ</a:t>
                </a:r>
                <a:r>
                  <a:rPr lang="fr-FR" sz="1200" b="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" 〗_DLC "</a:t>
                </a:r>
                <a:r>
                  <a:rPr lang="fr-FR" sz="120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+i " </a:t>
                </a:r>
                <a:r>
                  <a:rPr lang="el-GR" sz="1200" i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"κ</a:t>
                </a:r>
                <a:r>
                  <a:rPr lang="el-GR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" </a:t>
                </a:r>
                <a:r>
                  <a:rPr lang="fr-FR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_</a:t>
                </a:r>
                <a:r>
                  <a:rPr lang="fr-FR" sz="120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DLC</a:t>
                </a: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dirty="0">
                    <a:cs typeface="Calibri Light" panose="020F0302020204030204" pitchFamily="34" charset="0"/>
                  </a:rPr>
                  <a:t>n= 2.65</a:t>
                </a:r>
                <a:r>
                  <a:rPr lang="fr-FR" sz="120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"+i</a:t>
                </a:r>
                <a:r>
                  <a:rPr lang="fr-FR" sz="1200" b="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0.5</a:t>
                </a:r>
                <a:r>
                  <a:rPr lang="fr-FR" sz="1200" b="0" i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"</a:t>
                </a:r>
                <a:endParaRPr lang="fr-FR" sz="12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4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Melting</a:t>
                </a:r>
                <a:r>
                  <a:rPr lang="fr-FR" dirty="0"/>
                  <a:t> </a:t>
                </a:r>
                <a:r>
                  <a:rPr lang="fr-FR" dirty="0" err="1"/>
                  <a:t>definition</a:t>
                </a:r>
                <a:r>
                  <a:rPr lang="fr-FR" dirty="0"/>
                  <a:t>?</a:t>
                </a:r>
              </a:p>
              <a:p>
                <a:r>
                  <a:rPr lang="fr-FR" dirty="0"/>
                  <a:t>How TTM model </a:t>
                </a:r>
                <a:r>
                  <a:rPr lang="fr-FR" dirty="0" err="1"/>
                  <a:t>works</a:t>
                </a:r>
                <a:r>
                  <a:rPr lang="fr-FR" dirty="0"/>
                  <a:t>? How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includes</a:t>
                </a:r>
                <a:r>
                  <a:rPr lang="fr-FR" dirty="0"/>
                  <a:t> the temporal </a:t>
                </a:r>
                <a:r>
                  <a:rPr lang="fr-FR" dirty="0" err="1"/>
                  <a:t>intensity</a:t>
                </a:r>
                <a:r>
                  <a:rPr lang="fr-FR" dirty="0"/>
                  <a:t> profile of the </a:t>
                </a:r>
                <a:r>
                  <a:rPr lang="fr-FR" dirty="0" err="1"/>
                  <a:t>pump</a:t>
                </a:r>
                <a:r>
                  <a:rPr lang="fr-FR" dirty="0"/>
                  <a:t>?</a:t>
                </a:r>
              </a:p>
              <a:p>
                <a:endParaRPr lang="fr-FR" dirty="0"/>
              </a:p>
              <a:p>
                <a:r>
                  <a:rPr lang="fr-FR" dirty="0"/>
                  <a:t>In TTM </a:t>
                </a:r>
                <a:r>
                  <a:rPr lang="fr-FR" dirty="0" err="1"/>
                  <a:t>you</a:t>
                </a:r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ne </a:t>
                </a:r>
                <a:r>
                  <a:rPr lang="fr-FR" dirty="0" err="1"/>
                  <a:t>calculated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SSI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200" b="0" i="0" smtClean="0">
                            <a:latin typeface="Calibri Light" panose="020F0302020204030204" pitchFamily="34" charset="0"/>
                            <a:cs typeface="Calibri Light" panose="020F03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1200" b="0" i="0" smtClean="0">
                            <a:latin typeface="Calibri Light" panose="020F0302020204030204" pitchFamily="34" charset="0"/>
                            <a:cs typeface="Calibri Light" panose="020F0302020204030204" pitchFamily="34" charset="0"/>
                          </a:rPr>
                          <m:t> = 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DLC</m:t>
                        </m:r>
                      </m:sub>
                    </m:sSub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200">
                            <a:latin typeface="Calibri Light" panose="020F0302020204030204" pitchFamily="34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DLC</m:t>
                        </m:r>
                      </m:sub>
                    </m:sSub>
                  </m:oMath>
                </a14:m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dirty="0">
                    <a:cs typeface="Calibri Light" panose="020F0302020204030204" pitchFamily="34" charset="0"/>
                  </a:rPr>
                  <a:t>n= 2.65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sz="120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1200" b="0" i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 0.5</m:t>
                    </m:r>
                  </m:oMath>
                </a14:m>
                <a:endParaRPr lang="fr-FR" sz="12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Melting</a:t>
                </a:r>
                <a:r>
                  <a:rPr lang="fr-FR" dirty="0"/>
                  <a:t> </a:t>
                </a:r>
                <a:r>
                  <a:rPr lang="fr-FR" dirty="0" err="1"/>
                  <a:t>definition</a:t>
                </a:r>
                <a:r>
                  <a:rPr lang="fr-FR" dirty="0"/>
                  <a:t>?</a:t>
                </a:r>
              </a:p>
              <a:p>
                <a:r>
                  <a:rPr lang="fr-FR" dirty="0"/>
                  <a:t>How TTM model </a:t>
                </a:r>
                <a:r>
                  <a:rPr lang="fr-FR" dirty="0" err="1"/>
                  <a:t>works</a:t>
                </a:r>
                <a:r>
                  <a:rPr lang="fr-FR" dirty="0"/>
                  <a:t>? How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includes</a:t>
                </a:r>
                <a:r>
                  <a:rPr lang="fr-FR" dirty="0"/>
                  <a:t> the temporal </a:t>
                </a:r>
                <a:r>
                  <a:rPr lang="fr-FR" dirty="0" err="1"/>
                  <a:t>intensity</a:t>
                </a:r>
                <a:r>
                  <a:rPr lang="fr-FR" dirty="0"/>
                  <a:t> profile of the </a:t>
                </a:r>
                <a:r>
                  <a:rPr lang="fr-FR" dirty="0" err="1"/>
                  <a:t>pump</a:t>
                </a:r>
                <a:r>
                  <a:rPr lang="fr-FR" dirty="0"/>
                  <a:t>?</a:t>
                </a:r>
              </a:p>
              <a:p>
                <a:endParaRPr lang="fr-FR" dirty="0"/>
              </a:p>
              <a:p>
                <a:r>
                  <a:rPr lang="fr-FR" dirty="0"/>
                  <a:t>In TTM </a:t>
                </a:r>
                <a:r>
                  <a:rPr lang="fr-FR" dirty="0" err="1"/>
                  <a:t>you</a:t>
                </a:r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ne </a:t>
                </a:r>
                <a:r>
                  <a:rPr lang="fr-FR" dirty="0" err="1"/>
                  <a:t>calculated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SSI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i="0">
                    <a:latin typeface="Cambria Math" panose="02040503050406030204" pitchFamily="18" charset="0"/>
                  </a:rPr>
                  <a:t>〖</a:t>
                </a:r>
                <a:r>
                  <a:rPr lang="fr-FR" sz="1200" b="0" i="0">
                    <a:latin typeface="Cambria Math" panose="02040503050406030204" pitchFamily="18" charset="0"/>
                  </a:rPr>
                  <a:t>"</a:t>
                </a:r>
                <a:r>
                  <a:rPr lang="fr-FR" sz="1200" b="0" i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 = ƞ</a:t>
                </a:r>
                <a:r>
                  <a:rPr lang="fr-FR" sz="1200" b="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" 〗_DLC "</a:t>
                </a:r>
                <a:r>
                  <a:rPr lang="fr-FR" sz="120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+i " </a:t>
                </a:r>
                <a:r>
                  <a:rPr lang="el-GR" sz="1200" i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"κ</a:t>
                </a:r>
                <a:r>
                  <a:rPr lang="el-GR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" </a:t>
                </a:r>
                <a:r>
                  <a:rPr lang="fr-FR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_</a:t>
                </a:r>
                <a:r>
                  <a:rPr lang="fr-FR" sz="120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DLC</a:t>
                </a:r>
                <a:r>
                  <a: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dirty="0">
                    <a:cs typeface="Calibri Light" panose="020F0302020204030204" pitchFamily="34" charset="0"/>
                  </a:rPr>
                  <a:t>n= 2.65</a:t>
                </a:r>
                <a:r>
                  <a:rPr lang="fr-FR" sz="120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"+i</a:t>
                </a:r>
                <a:r>
                  <a:rPr lang="fr-FR" sz="1200" b="0" i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0.5</a:t>
                </a:r>
                <a:r>
                  <a:rPr lang="fr-FR" sz="1200" b="0" i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"</a:t>
                </a:r>
                <a:endParaRPr lang="fr-FR" sz="1200" dirty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endParaRPr>
              </a:p>
              <a:p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78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Despite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discrepancies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, one can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still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access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to plasma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parameters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Plot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without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TI for 5 and 50 nm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available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Redo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experimental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curves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and simulation in a new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Origin.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Skin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depth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vs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homogeneous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Good agreement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simulation and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experiment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Transmission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dynamic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not change over one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order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of magnitude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intensity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Replace Time to relative time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Transmission at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pristine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target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value,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measured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shimazo-spectrometer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log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scale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plots in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supplementary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do not care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much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about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absolute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transmission values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reasonable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1% transmission as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zero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transmission in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experiment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Otherwise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to check noise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level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Target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thickness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uncertainty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5, 10 &amp; 20 nm : +/- 20 %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50 nm: +/- 15%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Transmission of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pristine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target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calculated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transmission</a:t>
            </a:r>
          </a:p>
          <a:p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Indicate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of PIC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code contribution</a:t>
            </a:r>
          </a:p>
          <a:p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Electrons not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sufficiently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heated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they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do not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induce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collisional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ionization</a:t>
            </a:r>
            <a:endParaRPr lang="fr-FR" baseline="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Include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log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scale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images</a:t>
            </a:r>
          </a:p>
          <a:p>
            <a:pPr marL="171450" indent="-171450">
              <a:buFontTx/>
              <a:buChar char="-"/>
            </a:pP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Discussion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from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the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paper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inhomogeneous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ionization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in case of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thicker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foils</a:t>
            </a:r>
          </a:p>
          <a:p>
            <a:pPr marL="171450" indent="-171450">
              <a:buFontTx/>
              <a:buChar char="-"/>
            </a:pP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Skin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depth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and ne-minimum to have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target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larger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that</a:t>
            </a:r>
            <a:r>
              <a:rPr lang="fr-FR" baseline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skin </a:t>
            </a:r>
            <a:r>
              <a:rPr lang="fr-FR" baseline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depth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39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Need ne starts at -14 </a:t>
            </a:r>
            <a:r>
              <a:rPr lang="fr-FR" dirty="0" err="1"/>
              <a:t>ps</a:t>
            </a:r>
            <a:r>
              <a:rPr lang="fr-FR" dirty="0"/>
              <a:t>,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ionized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: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: in addition to transmission, the absorption and </a:t>
            </a:r>
            <a:r>
              <a:rPr lang="fr-FR" dirty="0" err="1"/>
              <a:t>reflection</a:t>
            </a:r>
            <a:r>
              <a:rPr lang="fr-FR" dirty="0"/>
              <a:t> plots for people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measuring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parameters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electron</a:t>
            </a:r>
            <a:r>
              <a:rPr lang="fr-FR" baseline="0" dirty="0"/>
              <a:t> </a:t>
            </a:r>
            <a:r>
              <a:rPr lang="fr-FR" baseline="0" dirty="0" err="1"/>
              <a:t>density</a:t>
            </a:r>
            <a:r>
              <a:rPr lang="fr-FR" baseline="0" dirty="0"/>
              <a:t> vs </a:t>
            </a:r>
            <a:r>
              <a:rPr lang="fr-FR" baseline="0" dirty="0" err="1"/>
              <a:t>carbon</a:t>
            </a:r>
            <a:r>
              <a:rPr lang="fr-FR" baseline="0" dirty="0"/>
              <a:t> </a:t>
            </a:r>
            <a:r>
              <a:rPr lang="fr-FR" baseline="0" dirty="0" err="1"/>
              <a:t>density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charge state</a:t>
            </a:r>
          </a:p>
          <a:p>
            <a:r>
              <a:rPr lang="fr-FR" dirty="0"/>
              <a:t> - Te </a:t>
            </a:r>
            <a:r>
              <a:rPr lang="fr-FR" dirty="0" err="1"/>
              <a:t>only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Plasma expansion values</a:t>
            </a:r>
          </a:p>
          <a:p>
            <a:pPr marL="171450" indent="-171450">
              <a:buFontTx/>
              <a:buChar char="-"/>
            </a:pPr>
            <a:r>
              <a:rPr lang="fr-FR" dirty="0"/>
              <a:t>5 nm, ne0 = 10 </a:t>
            </a:r>
            <a:r>
              <a:rPr lang="fr-FR" dirty="0" err="1"/>
              <a:t>nc</a:t>
            </a:r>
            <a:r>
              <a:rPr lang="fr-FR" dirty="0"/>
              <a:t>, L = 16 x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thickness</a:t>
            </a:r>
            <a:r>
              <a:rPr lang="fr-FR" dirty="0"/>
              <a:t>, 50 nm , ne0 = 90 </a:t>
            </a:r>
            <a:r>
              <a:rPr lang="fr-FR" dirty="0" err="1"/>
              <a:t>nc</a:t>
            </a:r>
            <a:r>
              <a:rPr lang="fr-FR" dirty="0"/>
              <a:t>, L = 20 nm = 0,4 x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thickness</a:t>
            </a:r>
            <a:r>
              <a:rPr lang="fr-FR" dirty="0"/>
              <a:t>, ne(x) = ne0 x </a:t>
            </a:r>
            <a:r>
              <a:rPr lang="fr-FR" dirty="0" err="1"/>
              <a:t>exp</a:t>
            </a:r>
            <a:r>
              <a:rPr lang="fr-FR" dirty="0"/>
              <a:t>(-x/L)</a:t>
            </a:r>
          </a:p>
          <a:p>
            <a:pPr marL="171450" indent="-171450">
              <a:buFontTx/>
              <a:buChar char="-"/>
            </a:pPr>
            <a:r>
              <a:rPr lang="fr-FR" dirty="0"/>
              <a:t>Show first 5 nm </a:t>
            </a:r>
            <a:r>
              <a:rPr lang="fr-FR" dirty="0" err="1"/>
              <a:t>symetry</a:t>
            </a:r>
            <a:r>
              <a:rPr lang="fr-FR" dirty="0"/>
              <a:t> structure</a:t>
            </a:r>
          </a:p>
          <a:p>
            <a:pPr marL="171450" indent="-171450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50 nm to highlight the </a:t>
            </a:r>
            <a:r>
              <a:rPr lang="fr-FR" dirty="0" err="1"/>
              <a:t>assymetry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contrast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 for </a:t>
            </a:r>
            <a:r>
              <a:rPr lang="fr-FR" dirty="0" err="1"/>
              <a:t>pump</a:t>
            </a:r>
            <a:r>
              <a:rPr lang="fr-FR" dirty="0"/>
              <a:t> time axis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55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Logos</a:t>
            </a:r>
            <a:r>
              <a:rPr lang="fr-FR" baseline="0" dirty="0"/>
              <a:t> : HIJ, FSU, ILM, LULI, CEA le Barp, U bordeaux</a:t>
            </a:r>
          </a:p>
          <a:p>
            <a:r>
              <a:rPr lang="fr-FR" dirty="0" err="1"/>
              <a:t>Implement</a:t>
            </a:r>
            <a:r>
              <a:rPr lang="fr-FR" dirty="0"/>
              <a:t> : user-</a:t>
            </a:r>
            <a:r>
              <a:rPr lang="fr-FR" dirty="0" err="1"/>
              <a:t>defined</a:t>
            </a:r>
            <a:r>
              <a:rPr lang="fr-FR" dirty="0"/>
              <a:t> </a:t>
            </a:r>
            <a:r>
              <a:rPr lang="fr-FR" dirty="0" err="1"/>
              <a:t>ionization</a:t>
            </a:r>
            <a:r>
              <a:rPr lang="fr-FR" dirty="0"/>
              <a:t> rate in </a:t>
            </a:r>
            <a:r>
              <a:rPr lang="fr-FR" dirty="0" err="1"/>
              <a:t>smilei</a:t>
            </a:r>
            <a:r>
              <a:rPr lang="fr-FR" dirty="0"/>
              <a:t> as a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.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Method for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characterisation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pre-expanded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foils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540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End </a:t>
            </a:r>
            <a:r>
              <a:rPr lang="fr-FR" dirty="0" err="1"/>
              <a:t>presentation</a:t>
            </a:r>
            <a:r>
              <a:rPr lang="fr-FR" dirty="0"/>
              <a:t> in compact format</a:t>
            </a:r>
          </a:p>
          <a:p>
            <a:r>
              <a:rPr lang="fr-FR" dirty="0"/>
              <a:t>Logos</a:t>
            </a:r>
          </a:p>
          <a:p>
            <a:r>
              <a:rPr lang="fr-FR" dirty="0" err="1"/>
              <a:t>Aknowledgments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3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Motivation: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Ion acceleration in the relativistic transparency Regime</a:t>
            </a:r>
            <a:endParaRPr lang="fr-FR" dirty="0"/>
          </a:p>
          <a:p>
            <a:r>
              <a:rPr lang="fr-FR" dirty="0" err="1"/>
              <a:t>Outline</a:t>
            </a:r>
            <a:r>
              <a:rPr lang="fr-FR" dirty="0"/>
              <a:t>: </a:t>
            </a:r>
            <a:r>
              <a:rPr lang="fr-FR" dirty="0" err="1"/>
              <a:t>giving</a:t>
            </a:r>
            <a:r>
              <a:rPr lang="fr-FR" dirty="0"/>
              <a:t> a </a:t>
            </a:r>
            <a:r>
              <a:rPr lang="fr-FR" dirty="0" err="1"/>
              <a:t>summary</a:t>
            </a:r>
            <a:r>
              <a:rPr lang="fr-FR" dirty="0"/>
              <a:t> of </a:t>
            </a:r>
            <a:r>
              <a:rPr lang="fr-FR" dirty="0" err="1"/>
              <a:t>something</a:t>
            </a:r>
            <a:endParaRPr lang="fr-FR" dirty="0"/>
          </a:p>
          <a:p>
            <a:r>
              <a:rPr lang="fr-FR" dirty="0"/>
              <a:t>Outlook: point of </a:t>
            </a:r>
            <a:r>
              <a:rPr lang="fr-FR" dirty="0" err="1"/>
              <a:t>view</a:t>
            </a:r>
            <a:r>
              <a:rPr lang="fr-FR" dirty="0"/>
              <a:t> in </a:t>
            </a:r>
            <a:r>
              <a:rPr lang="fr-FR" dirty="0" err="1"/>
              <a:t>general</a:t>
            </a:r>
            <a:endParaRPr lang="fr-FR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60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Ensure</a:t>
            </a:r>
            <a:r>
              <a:rPr lang="fr-FR" dirty="0"/>
              <a:t> occurrence of 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state of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fs-peak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pulse?</a:t>
            </a:r>
          </a:p>
          <a:p>
            <a:pPr lvl="1"/>
            <a:r>
              <a:rPr lang="fr-FR" sz="12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x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peak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transmitted</a:t>
            </a:r>
            <a:endParaRPr lang="fr-FR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12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x</a:t>
            </a:r>
            <a:r>
              <a:rPr lang="fr-FR" sz="12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high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less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or no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penetration</a:t>
            </a:r>
            <a:endParaRPr lang="fr-FR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power laser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 Rising Edge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 Pre-plasma</a:t>
            </a:r>
          </a:p>
          <a:p>
            <a:pPr lvl="1"/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propose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strategy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reach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qualitively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good description of the transition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Solid to plasma</a:t>
            </a:r>
          </a:p>
          <a:p>
            <a:pPr algn="l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Typical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plasma formation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rising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edge</a:t>
            </a:r>
            <a:endParaRPr lang="fr-FR" sz="1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  <a:p>
            <a:r>
              <a:rPr lang="fr-FR" dirty="0"/>
              <a:t>-----------------------------------------------------------------------------------------------------------------------</a:t>
            </a:r>
          </a:p>
          <a:p>
            <a:r>
              <a:rPr lang="fr-FR" dirty="0"/>
              <a:t>1- Simple </a:t>
            </a:r>
            <a:r>
              <a:rPr lang="fr-FR" dirty="0" err="1"/>
              <a:t>schemes</a:t>
            </a:r>
            <a:r>
              <a:rPr lang="fr-FR" dirty="0"/>
              <a:t>: TNSA, RPA, RIT (ion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volume, basic </a:t>
            </a:r>
            <a:r>
              <a:rPr lang="fr-FR" dirty="0" err="1"/>
              <a:t>understanding</a:t>
            </a:r>
            <a:r>
              <a:rPr lang="fr-FR" dirty="0"/>
              <a:t>)</a:t>
            </a:r>
          </a:p>
          <a:p>
            <a:r>
              <a:rPr lang="fr-FR" dirty="0"/>
              <a:t>2- </a:t>
            </a:r>
            <a:r>
              <a:rPr lang="fr-FR" dirty="0" err="1"/>
              <a:t>Preplasma</a:t>
            </a:r>
            <a:r>
              <a:rPr lang="fr-FR" dirty="0"/>
              <a:t> </a:t>
            </a:r>
            <a:r>
              <a:rPr lang="fr-FR" dirty="0" err="1"/>
              <a:t>either</a:t>
            </a:r>
            <a:r>
              <a:rPr lang="fr-FR" dirty="0"/>
              <a:t> by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or </a:t>
            </a:r>
            <a:r>
              <a:rPr lang="fr-FR" dirty="0" err="1"/>
              <a:t>preplasma</a:t>
            </a:r>
            <a:r>
              <a:rPr lang="fr-FR" dirty="0"/>
              <a:t> by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pre</a:t>
            </a:r>
            <a:r>
              <a:rPr lang="fr-FR" dirty="0"/>
              <a:t>-pulse, for instance </a:t>
            </a:r>
            <a:r>
              <a:rPr lang="fr-FR" dirty="0" err="1"/>
              <a:t>pre-expanded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/>
              <a:t>-----------------------------------------------------------------------------------------------------------------------</a:t>
            </a:r>
          </a:p>
          <a:p>
            <a:r>
              <a:rPr lang="fr-FR" dirty="0"/>
              <a:t>Focus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nanofoils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RIT </a:t>
            </a:r>
          </a:p>
          <a:p>
            <a:r>
              <a:rPr lang="fr-FR" dirty="0">
                <a:sym typeface="Wingdings" panose="05000000000000000000" pitchFamily="2" charset="2"/>
              </a:rPr>
              <a:t>Ion </a:t>
            </a:r>
            <a:r>
              <a:rPr lang="fr-FR" dirty="0" err="1">
                <a:sym typeface="Wingdings" panose="05000000000000000000" pitchFamily="2" charset="2"/>
              </a:rPr>
              <a:t>acceleration</a:t>
            </a:r>
            <a:r>
              <a:rPr lang="fr-FR" dirty="0">
                <a:sym typeface="Wingdings" panose="05000000000000000000" pitchFamily="2" charset="2"/>
              </a:rPr>
              <a:t>  RIT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Plasma </a:t>
            </a:r>
            <a:r>
              <a:rPr lang="fr-FR" dirty="0" err="1">
                <a:sym typeface="Wingdings" panose="05000000000000000000" pitchFamily="2" charset="2"/>
              </a:rPr>
              <a:t>dynamics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space</a:t>
            </a:r>
            <a:r>
              <a:rPr lang="fr-FR" dirty="0">
                <a:sym typeface="Wingdings" panose="05000000000000000000" pitchFamily="2" charset="2"/>
              </a:rPr>
              <a:t> &amp; time)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Investigation of initial stage of formation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Impact of </a:t>
            </a:r>
            <a:r>
              <a:rPr lang="fr-FR" dirty="0" err="1">
                <a:sym typeface="Wingdings" panose="05000000000000000000" pitchFamily="2" charset="2"/>
              </a:rPr>
              <a:t>this</a:t>
            </a:r>
            <a:r>
              <a:rPr lang="fr-FR" dirty="0">
                <a:sym typeface="Wingdings" panose="05000000000000000000" pitchFamily="2" charset="2"/>
              </a:rPr>
              <a:t> stage on the plasma state </a:t>
            </a:r>
            <a:r>
              <a:rPr lang="fr-FR" dirty="0" err="1">
                <a:sym typeface="Wingdings" panose="05000000000000000000" pitchFamily="2" charset="2"/>
              </a:rPr>
              <a:t>before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arrival</a:t>
            </a:r>
            <a:r>
              <a:rPr lang="fr-FR" dirty="0">
                <a:sym typeface="Wingdings" panose="05000000000000000000" pitchFamily="2" charset="2"/>
              </a:rPr>
              <a:t> of the </a:t>
            </a:r>
            <a:r>
              <a:rPr lang="fr-FR" dirty="0" err="1">
                <a:sym typeface="Wingdings" panose="05000000000000000000" pitchFamily="2" charset="2"/>
              </a:rPr>
              <a:t>relativistic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peak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-----------------------------------------------------------------------------------------------------------------------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err="1">
                <a:sym typeface="Wingdings" panose="05000000000000000000" pitchFamily="2" charset="2"/>
              </a:rPr>
              <a:t>References</a:t>
            </a:r>
            <a:r>
              <a:rPr lang="fr-FR" dirty="0">
                <a:sym typeface="Wingdings" panose="05000000000000000000" pitchFamily="2" charset="2"/>
              </a:rPr>
              <a:t> are </a:t>
            </a:r>
            <a:r>
              <a:rPr lang="fr-FR" dirty="0" err="1">
                <a:sym typeface="Wingdings" panose="05000000000000000000" pitchFamily="2" charset="2"/>
              </a:rPr>
              <a:t>required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-----------------------------------------------------------------------------------------------------------------------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err="1">
                <a:sym typeface="Wingdings" panose="05000000000000000000" pitchFamily="2" charset="2"/>
              </a:rPr>
              <a:t>Remove</a:t>
            </a:r>
            <a:r>
              <a:rPr lang="fr-FR" dirty="0">
                <a:sym typeface="Wingdings" panose="05000000000000000000" pitchFamily="2" charset="2"/>
              </a:rPr>
              <a:t> Polaris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TNSA </a:t>
            </a:r>
            <a:r>
              <a:rPr lang="fr-FR" dirty="0" err="1">
                <a:sym typeface="Wingdings" panose="05000000000000000000" pitchFamily="2" charset="2"/>
              </a:rPr>
              <a:t>scheme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err="1">
                <a:sym typeface="Wingdings" panose="05000000000000000000" pitchFamily="2" charset="2"/>
              </a:rPr>
              <a:t>Choose</a:t>
            </a:r>
            <a:r>
              <a:rPr lang="fr-FR" dirty="0">
                <a:sym typeface="Wingdings" panose="05000000000000000000" pitchFamily="2" charset="2"/>
              </a:rPr>
              <a:t> protons or 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7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Ensure</a:t>
            </a:r>
            <a:r>
              <a:rPr lang="fr-FR" dirty="0"/>
              <a:t> occurrence of 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state of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fs-peak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pulse?</a:t>
            </a:r>
          </a:p>
          <a:p>
            <a:pPr lvl="1"/>
            <a:r>
              <a:rPr lang="fr-FR" sz="12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x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peak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transmitted</a:t>
            </a:r>
            <a:endParaRPr lang="fr-FR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12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x</a:t>
            </a:r>
            <a:r>
              <a:rPr lang="fr-FR" sz="12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high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less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or no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penetration</a:t>
            </a:r>
            <a:endParaRPr lang="fr-FR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power laser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 Rising Edge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 Pre-plasma</a:t>
            </a:r>
          </a:p>
          <a:p>
            <a:pPr lvl="1"/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propose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strategy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reach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qualitively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good description of the transition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Solid to plasma</a:t>
            </a:r>
          </a:p>
          <a:p>
            <a:pPr algn="l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Typical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plasma formation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rising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edge</a:t>
            </a:r>
            <a:endParaRPr lang="fr-FR" sz="1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  <a:p>
            <a:r>
              <a:rPr lang="fr-FR" dirty="0"/>
              <a:t>-----------------------------------------------------------------------------------------------------------------------</a:t>
            </a:r>
          </a:p>
          <a:p>
            <a:r>
              <a:rPr lang="fr-FR" dirty="0"/>
              <a:t>1- Simple </a:t>
            </a:r>
            <a:r>
              <a:rPr lang="fr-FR" dirty="0" err="1"/>
              <a:t>schemes</a:t>
            </a:r>
            <a:r>
              <a:rPr lang="fr-FR" dirty="0"/>
              <a:t>: TNSA, RPA, RIT (ion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volume, basic </a:t>
            </a:r>
            <a:r>
              <a:rPr lang="fr-FR" dirty="0" err="1"/>
              <a:t>understanding</a:t>
            </a:r>
            <a:r>
              <a:rPr lang="fr-FR" dirty="0"/>
              <a:t>)</a:t>
            </a:r>
          </a:p>
          <a:p>
            <a:r>
              <a:rPr lang="fr-FR" dirty="0"/>
              <a:t>2- </a:t>
            </a:r>
            <a:r>
              <a:rPr lang="fr-FR" dirty="0" err="1"/>
              <a:t>Preplasma</a:t>
            </a:r>
            <a:r>
              <a:rPr lang="fr-FR" dirty="0"/>
              <a:t> </a:t>
            </a:r>
            <a:r>
              <a:rPr lang="fr-FR" dirty="0" err="1"/>
              <a:t>either</a:t>
            </a:r>
            <a:r>
              <a:rPr lang="fr-FR" dirty="0"/>
              <a:t> by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or </a:t>
            </a:r>
            <a:r>
              <a:rPr lang="fr-FR" dirty="0" err="1"/>
              <a:t>preplasma</a:t>
            </a:r>
            <a:r>
              <a:rPr lang="fr-FR" dirty="0"/>
              <a:t> by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pre</a:t>
            </a:r>
            <a:r>
              <a:rPr lang="fr-FR" dirty="0"/>
              <a:t>-pulse, for instance </a:t>
            </a:r>
            <a:r>
              <a:rPr lang="fr-FR" dirty="0" err="1"/>
              <a:t>pre-expanded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/>
              <a:t>-----------------------------------------------------------------------------------------------------------------------</a:t>
            </a:r>
          </a:p>
          <a:p>
            <a:r>
              <a:rPr lang="fr-FR" dirty="0"/>
              <a:t>Focus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nanofoils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RIT </a:t>
            </a:r>
          </a:p>
          <a:p>
            <a:r>
              <a:rPr lang="fr-FR" dirty="0">
                <a:sym typeface="Wingdings" panose="05000000000000000000" pitchFamily="2" charset="2"/>
              </a:rPr>
              <a:t>Ion </a:t>
            </a:r>
            <a:r>
              <a:rPr lang="fr-FR" dirty="0" err="1">
                <a:sym typeface="Wingdings" panose="05000000000000000000" pitchFamily="2" charset="2"/>
              </a:rPr>
              <a:t>acceleration</a:t>
            </a:r>
            <a:r>
              <a:rPr lang="fr-FR" dirty="0">
                <a:sym typeface="Wingdings" panose="05000000000000000000" pitchFamily="2" charset="2"/>
              </a:rPr>
              <a:t>  RIT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Plasma </a:t>
            </a:r>
            <a:r>
              <a:rPr lang="fr-FR" dirty="0" err="1">
                <a:sym typeface="Wingdings" panose="05000000000000000000" pitchFamily="2" charset="2"/>
              </a:rPr>
              <a:t>dynamics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space</a:t>
            </a:r>
            <a:r>
              <a:rPr lang="fr-FR" dirty="0">
                <a:sym typeface="Wingdings" panose="05000000000000000000" pitchFamily="2" charset="2"/>
              </a:rPr>
              <a:t> &amp; time)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Investigation of initial stage of formation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Impact of </a:t>
            </a:r>
            <a:r>
              <a:rPr lang="fr-FR" dirty="0" err="1">
                <a:sym typeface="Wingdings" panose="05000000000000000000" pitchFamily="2" charset="2"/>
              </a:rPr>
              <a:t>this</a:t>
            </a:r>
            <a:r>
              <a:rPr lang="fr-FR" dirty="0">
                <a:sym typeface="Wingdings" panose="05000000000000000000" pitchFamily="2" charset="2"/>
              </a:rPr>
              <a:t> stage on the plasma state </a:t>
            </a:r>
            <a:r>
              <a:rPr lang="fr-FR" dirty="0" err="1">
                <a:sym typeface="Wingdings" panose="05000000000000000000" pitchFamily="2" charset="2"/>
              </a:rPr>
              <a:t>before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arrival</a:t>
            </a:r>
            <a:r>
              <a:rPr lang="fr-FR" dirty="0">
                <a:sym typeface="Wingdings" panose="05000000000000000000" pitchFamily="2" charset="2"/>
              </a:rPr>
              <a:t> of the </a:t>
            </a:r>
            <a:r>
              <a:rPr lang="fr-FR" dirty="0" err="1">
                <a:sym typeface="Wingdings" panose="05000000000000000000" pitchFamily="2" charset="2"/>
              </a:rPr>
              <a:t>relativistic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peak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-----------------------------------------------------------------------------------------------------------------------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err="1">
                <a:sym typeface="Wingdings" panose="05000000000000000000" pitchFamily="2" charset="2"/>
              </a:rPr>
              <a:t>References</a:t>
            </a:r>
            <a:r>
              <a:rPr lang="fr-FR" dirty="0">
                <a:sym typeface="Wingdings" panose="05000000000000000000" pitchFamily="2" charset="2"/>
              </a:rPr>
              <a:t> are </a:t>
            </a:r>
            <a:r>
              <a:rPr lang="fr-FR" dirty="0" err="1">
                <a:sym typeface="Wingdings" panose="05000000000000000000" pitchFamily="2" charset="2"/>
              </a:rPr>
              <a:t>required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-----------------------------------------------------------------------------------------------------------------------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err="1">
                <a:sym typeface="Wingdings" panose="05000000000000000000" pitchFamily="2" charset="2"/>
              </a:rPr>
              <a:t>Remove</a:t>
            </a:r>
            <a:r>
              <a:rPr lang="fr-FR" dirty="0">
                <a:sym typeface="Wingdings" panose="05000000000000000000" pitchFamily="2" charset="2"/>
              </a:rPr>
              <a:t> Polaris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TNSA </a:t>
            </a:r>
            <a:r>
              <a:rPr lang="fr-FR" dirty="0" err="1">
                <a:sym typeface="Wingdings" panose="05000000000000000000" pitchFamily="2" charset="2"/>
              </a:rPr>
              <a:t>scheme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err="1">
                <a:sym typeface="Wingdings" panose="05000000000000000000" pitchFamily="2" charset="2"/>
              </a:rPr>
              <a:t>Choose</a:t>
            </a:r>
            <a:r>
              <a:rPr lang="fr-FR" dirty="0">
                <a:sym typeface="Wingdings" panose="05000000000000000000" pitchFamily="2" charset="2"/>
              </a:rPr>
              <a:t> protons or 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2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state of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fs-peak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pulse?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Strong </a:t>
            </a:r>
            <a:r>
              <a:rPr lang="fr-FR" dirty="0" err="1"/>
              <a:t>assumptions</a:t>
            </a:r>
            <a:r>
              <a:rPr lang="fr-FR" dirty="0"/>
              <a:t>/ approximations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Like </a:t>
            </a:r>
            <a:r>
              <a:rPr lang="fr-FR" dirty="0" err="1"/>
              <a:t>hydrodynamic</a:t>
            </a:r>
            <a:r>
              <a:rPr lang="fr-FR" dirty="0"/>
              <a:t> code: </a:t>
            </a:r>
          </a:p>
          <a:p>
            <a:pPr marL="0" indent="0">
              <a:buFontTx/>
              <a:buNone/>
            </a:pP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Multi-</a:t>
            </a:r>
            <a:r>
              <a:rPr lang="fr-FR" dirty="0" err="1"/>
              <a:t>fs</a:t>
            </a:r>
            <a:r>
              <a:rPr lang="fr-FR" dirty="0"/>
              <a:t> : </a:t>
            </a:r>
            <a:r>
              <a:rPr lang="fr-FR" dirty="0" err="1"/>
              <a:t>ionization</a:t>
            </a:r>
            <a:r>
              <a:rPr lang="fr-FR" dirty="0"/>
              <a:t> charge state (how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?), </a:t>
            </a:r>
            <a:r>
              <a:rPr lang="fr-FR" dirty="0" err="1"/>
              <a:t>density</a:t>
            </a:r>
            <a:r>
              <a:rPr lang="fr-FR" dirty="0"/>
              <a:t> profile?, </a:t>
            </a:r>
            <a:r>
              <a:rPr lang="fr-FR" dirty="0" err="1"/>
              <a:t>temperature</a:t>
            </a:r>
            <a:r>
              <a:rPr lang="fr-FR" dirty="0"/>
              <a:t>? </a:t>
            </a:r>
            <a:r>
              <a:rPr lang="fr-FR" dirty="0" err="1"/>
              <a:t>Particle</a:t>
            </a:r>
            <a:r>
              <a:rPr lang="fr-FR" dirty="0"/>
              <a:t> distributions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48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state of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fs-peak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pulse?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Strong </a:t>
            </a:r>
            <a:r>
              <a:rPr lang="fr-FR" dirty="0" err="1"/>
              <a:t>assumptions</a:t>
            </a:r>
            <a:r>
              <a:rPr lang="fr-FR" dirty="0"/>
              <a:t>/ approximations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Like </a:t>
            </a:r>
            <a:r>
              <a:rPr lang="fr-FR" dirty="0" err="1"/>
              <a:t>hydrodynamic</a:t>
            </a:r>
            <a:r>
              <a:rPr lang="fr-FR" dirty="0"/>
              <a:t> code: </a:t>
            </a:r>
          </a:p>
          <a:p>
            <a:pPr marL="0" indent="0">
              <a:buFontTx/>
              <a:buNone/>
            </a:pP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Multi-</a:t>
            </a:r>
            <a:r>
              <a:rPr lang="fr-FR" dirty="0" err="1"/>
              <a:t>fs</a:t>
            </a:r>
            <a:r>
              <a:rPr lang="fr-FR" dirty="0"/>
              <a:t> : </a:t>
            </a:r>
            <a:r>
              <a:rPr lang="fr-FR" dirty="0" err="1"/>
              <a:t>ionization</a:t>
            </a:r>
            <a:r>
              <a:rPr lang="fr-FR" dirty="0"/>
              <a:t> charge state (how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?), </a:t>
            </a:r>
            <a:r>
              <a:rPr lang="fr-FR" dirty="0" err="1"/>
              <a:t>density</a:t>
            </a:r>
            <a:r>
              <a:rPr lang="fr-FR" dirty="0"/>
              <a:t> profile?, </a:t>
            </a:r>
            <a:r>
              <a:rPr lang="fr-FR" dirty="0" err="1"/>
              <a:t>temperature</a:t>
            </a:r>
            <a:r>
              <a:rPr lang="fr-FR" dirty="0"/>
              <a:t>? </a:t>
            </a:r>
            <a:r>
              <a:rPr lang="fr-FR" dirty="0" err="1"/>
              <a:t>Particle</a:t>
            </a:r>
            <a:r>
              <a:rPr lang="fr-FR" dirty="0"/>
              <a:t> distributions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5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state of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fs-peak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pulse?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Strong </a:t>
            </a:r>
            <a:r>
              <a:rPr lang="fr-FR" dirty="0" err="1"/>
              <a:t>assumptions</a:t>
            </a:r>
            <a:r>
              <a:rPr lang="fr-FR" dirty="0"/>
              <a:t>/ approximations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Like </a:t>
            </a:r>
            <a:r>
              <a:rPr lang="fr-FR" dirty="0" err="1"/>
              <a:t>hydrodynamic</a:t>
            </a:r>
            <a:r>
              <a:rPr lang="fr-FR" dirty="0"/>
              <a:t> code: </a:t>
            </a:r>
          </a:p>
          <a:p>
            <a:pPr marL="0" indent="0">
              <a:buFontTx/>
              <a:buNone/>
            </a:pP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Multi-</a:t>
            </a:r>
            <a:r>
              <a:rPr lang="fr-FR" dirty="0" err="1"/>
              <a:t>fs</a:t>
            </a:r>
            <a:r>
              <a:rPr lang="fr-FR" dirty="0"/>
              <a:t> : </a:t>
            </a:r>
            <a:r>
              <a:rPr lang="fr-FR" dirty="0" err="1"/>
              <a:t>ionization</a:t>
            </a:r>
            <a:r>
              <a:rPr lang="fr-FR" dirty="0"/>
              <a:t> charge state (how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?), </a:t>
            </a:r>
            <a:r>
              <a:rPr lang="fr-FR" dirty="0" err="1"/>
              <a:t>density</a:t>
            </a:r>
            <a:r>
              <a:rPr lang="fr-FR" dirty="0"/>
              <a:t> profile?, </a:t>
            </a:r>
            <a:r>
              <a:rPr lang="fr-FR" dirty="0" err="1"/>
              <a:t>temperature</a:t>
            </a:r>
            <a:r>
              <a:rPr lang="fr-FR" dirty="0"/>
              <a:t>? </a:t>
            </a:r>
            <a:r>
              <a:rPr lang="fr-FR" dirty="0" err="1"/>
              <a:t>Particle</a:t>
            </a:r>
            <a:r>
              <a:rPr lang="fr-FR" dirty="0"/>
              <a:t> distributions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31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Animation of the setup</a:t>
            </a:r>
          </a:p>
          <a:p>
            <a:r>
              <a:rPr lang="en-US" dirty="0"/>
              <a:t>Show only 10 nm transmission curve and then the others</a:t>
            </a:r>
          </a:p>
          <a:p>
            <a:r>
              <a:rPr lang="en-US" dirty="0"/>
              <a:t>Time axis is arbitrary</a:t>
            </a:r>
          </a:p>
          <a:p>
            <a:r>
              <a:rPr lang="en-US" dirty="0"/>
              <a:t>Wavelength calibration into time in additional slides</a:t>
            </a:r>
          </a:p>
          <a:p>
            <a:r>
              <a:rPr lang="en-US" dirty="0"/>
              <a:t>Setup </a:t>
            </a:r>
            <a:r>
              <a:rPr lang="en-US" dirty="0" err="1"/>
              <a:t>nopa</a:t>
            </a:r>
            <a:r>
              <a:rPr lang="en-US" dirty="0"/>
              <a:t> 40 cm x 40 cm , photo? Indicates that is developed in our group. </a:t>
            </a:r>
          </a:p>
          <a:p>
            <a:r>
              <a:rPr lang="en-US" dirty="0"/>
              <a:t>Setup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flou</a:t>
            </a:r>
            <a:r>
              <a:rPr lang="en-US" dirty="0"/>
              <a:t> …</a:t>
            </a:r>
          </a:p>
          <a:p>
            <a:r>
              <a:rPr lang="en-US" dirty="0"/>
              <a:t>pulse energy range: 3 - 30 </a:t>
            </a:r>
            <a:r>
              <a:rPr lang="en-US" dirty="0" err="1"/>
              <a:t>mJ</a:t>
            </a:r>
            <a:r>
              <a:rPr lang="en-US" dirty="0"/>
              <a:t>, pulse duration ~ 150 fs</a:t>
            </a:r>
          </a:p>
          <a:p>
            <a:r>
              <a:rPr lang="fr-FR" dirty="0" err="1"/>
              <a:t>Well-known</a:t>
            </a:r>
            <a:r>
              <a:rPr lang="fr-FR" dirty="0"/>
              <a:t> </a:t>
            </a:r>
            <a:r>
              <a:rPr lang="fr-FR" dirty="0" err="1"/>
              <a:t>pump</a:t>
            </a:r>
            <a:r>
              <a:rPr lang="fr-FR" dirty="0"/>
              <a:t> focus profile</a:t>
            </a:r>
          </a:p>
          <a:p>
            <a:r>
              <a:rPr lang="fr-FR" dirty="0"/>
              <a:t>Probe:  12 µJ, 11 </a:t>
            </a:r>
            <a:r>
              <a:rPr lang="fr-FR" dirty="0" err="1"/>
              <a:t>fs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6 </a:t>
            </a:r>
            <a:r>
              <a:rPr lang="fr-FR" dirty="0" err="1">
                <a:sym typeface="Wingdings" panose="05000000000000000000" pitchFamily="2" charset="2"/>
              </a:rPr>
              <a:t>ps</a:t>
            </a:r>
            <a:r>
              <a:rPr lang="fr-FR" dirty="0">
                <a:sym typeface="Wingdings" panose="05000000000000000000" pitchFamily="2" charset="2"/>
              </a:rPr>
              <a:t>, I = 10^10 W/cm², </a:t>
            </a:r>
            <a:r>
              <a:rPr lang="fr-FR" dirty="0" err="1">
                <a:sym typeface="Wingdings" panose="05000000000000000000" pitchFamily="2" charset="2"/>
              </a:rPr>
              <a:t>slightly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focused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into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region</a:t>
            </a:r>
            <a:r>
              <a:rPr lang="fr-FR" dirty="0">
                <a:sym typeface="Wingdings" panose="05000000000000000000" pitchFamily="2" charset="2"/>
              </a:rPr>
              <a:t> 100 µm </a:t>
            </a:r>
            <a:r>
              <a:rPr lang="fr-FR" dirty="0" err="1">
                <a:sym typeface="Wingdings" panose="05000000000000000000" pitchFamily="2" charset="2"/>
              </a:rPr>
              <a:t>diameter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spectrum</a:t>
            </a:r>
            <a:r>
              <a:rPr lang="fr-FR" dirty="0">
                <a:sym typeface="Wingdings" panose="05000000000000000000" pitchFamily="2" charset="2"/>
              </a:rPr>
              <a:t> in </a:t>
            </a:r>
            <a:r>
              <a:rPr lang="fr-FR" dirty="0" err="1">
                <a:sym typeface="Wingdings" panose="05000000000000000000" pitchFamily="2" charset="2"/>
              </a:rPr>
              <a:t>additional</a:t>
            </a:r>
            <a:r>
              <a:rPr lang="fr-FR" dirty="0">
                <a:sym typeface="Wingdings" panose="05000000000000000000" pitchFamily="2" charset="2"/>
              </a:rPr>
              <a:t> slides</a:t>
            </a:r>
          </a:p>
          <a:p>
            <a:r>
              <a:rPr lang="fr-FR" dirty="0">
                <a:sym typeface="Wingdings" panose="05000000000000000000" pitchFamily="2" charset="2"/>
              </a:rPr>
              <a:t>---</a:t>
            </a:r>
            <a:endParaRPr lang="fr-FR" dirty="0"/>
          </a:p>
          <a:p>
            <a:r>
              <a:rPr lang="fr-FR" dirty="0"/>
              <a:t>- Need to </a:t>
            </a:r>
            <a:r>
              <a:rPr lang="fr-FR" dirty="0" err="1"/>
              <a:t>specify</a:t>
            </a:r>
            <a:r>
              <a:rPr lang="fr-FR" dirty="0"/>
              <a:t> the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numbers</a:t>
            </a:r>
            <a:r>
              <a:rPr lang="fr-FR" dirty="0"/>
              <a:t> of transmission</a:t>
            </a:r>
          </a:p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to </a:t>
            </a:r>
            <a:r>
              <a:rPr lang="fr-FR" dirty="0" err="1">
                <a:sym typeface="Wingdings" panose="05000000000000000000" pitchFamily="2" charset="2"/>
              </a:rPr>
              <a:t>link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tilte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dirty="0" err="1">
                <a:sym typeface="Wingdings" panose="05000000000000000000" pitchFamily="2" charset="2"/>
              </a:rPr>
              <a:t>ultrafast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 -&gt; T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90% to 10 %</a:t>
            </a:r>
          </a:p>
          <a:p>
            <a:r>
              <a:rPr lang="fr-FR" dirty="0" err="1">
                <a:sym typeface="Wingdings" panose="05000000000000000000" pitchFamily="2" charset="2"/>
              </a:rPr>
              <a:t>Shots</a:t>
            </a:r>
            <a:r>
              <a:rPr lang="fr-FR" dirty="0">
                <a:sym typeface="Wingdings" panose="05000000000000000000" pitchFamily="2" charset="2"/>
              </a:rPr>
              <a:t>: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Use of Optical tunneling</a:t>
            </a:r>
            <a:r>
              <a:rPr lang="fr-FR" baseline="0" dirty="0">
                <a:sym typeface="Wingdings" panose="05000000000000000000" pitchFamily="2" charset="2"/>
              </a:rPr>
              <a:t> to probe </a:t>
            </a:r>
            <a:r>
              <a:rPr lang="fr-FR" baseline="0" dirty="0" err="1">
                <a:sym typeface="Wingdings" panose="05000000000000000000" pitchFamily="2" charset="2"/>
              </a:rPr>
              <a:t>overdense</a:t>
            </a:r>
            <a:r>
              <a:rPr lang="fr-FR" baseline="0" dirty="0">
                <a:sym typeface="Wingdings" panose="05000000000000000000" pitchFamily="2" charset="2"/>
              </a:rPr>
              <a:t> plasma state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baseline="0" dirty="0">
              <a:sym typeface="Wingdings" panose="05000000000000000000" pitchFamily="2" charset="2"/>
            </a:endParaRPr>
          </a:p>
          <a:p>
            <a:r>
              <a:rPr lang="fr-FR" dirty="0"/>
              <a:t>Skin </a:t>
            </a:r>
            <a:r>
              <a:rPr lang="fr-FR" dirty="0" err="1"/>
              <a:t>depth</a:t>
            </a:r>
            <a:r>
              <a:rPr lang="fr-FR" dirty="0"/>
              <a:t> ~ c/</a:t>
            </a:r>
            <a:r>
              <a:rPr lang="fr-FR" dirty="0" err="1"/>
              <a:t>wpe</a:t>
            </a:r>
            <a:endParaRPr lang="fr-FR" dirty="0"/>
          </a:p>
          <a:p>
            <a:endParaRPr lang="fr-FR" dirty="0"/>
          </a:p>
          <a:p>
            <a:r>
              <a:rPr lang="fr-FR" dirty="0"/>
              <a:t>ne = 5 </a:t>
            </a:r>
            <a:r>
              <a:rPr lang="fr-FR" dirty="0" err="1"/>
              <a:t>nc</a:t>
            </a:r>
            <a:r>
              <a:rPr lang="fr-FR" dirty="0"/>
              <a:t>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sd</a:t>
            </a:r>
            <a:r>
              <a:rPr lang="fr-FR" dirty="0">
                <a:sym typeface="Wingdings" panose="05000000000000000000" pitchFamily="2" charset="2"/>
              </a:rPr>
              <a:t> ~ 57 nm</a:t>
            </a:r>
          </a:p>
          <a:p>
            <a:r>
              <a:rPr lang="fr-FR" dirty="0"/>
              <a:t>ne = 371 </a:t>
            </a:r>
            <a:r>
              <a:rPr lang="fr-FR" dirty="0" err="1"/>
              <a:t>nc</a:t>
            </a:r>
            <a:r>
              <a:rPr lang="fr-FR" dirty="0"/>
              <a:t>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sd</a:t>
            </a:r>
            <a:r>
              <a:rPr lang="fr-FR" dirty="0">
                <a:sym typeface="Wingdings" panose="05000000000000000000" pitchFamily="2" charset="2"/>
              </a:rPr>
              <a:t> ~ 7 nm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69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Animation of the setup</a:t>
            </a:r>
          </a:p>
          <a:p>
            <a:r>
              <a:rPr lang="en-US" dirty="0"/>
              <a:t>Show only 10 nm transmission curve and then the others</a:t>
            </a:r>
          </a:p>
          <a:p>
            <a:r>
              <a:rPr lang="en-US" dirty="0"/>
              <a:t>Time axis is arbitrary</a:t>
            </a:r>
          </a:p>
          <a:p>
            <a:r>
              <a:rPr lang="en-US" dirty="0"/>
              <a:t>Wavelength calibration into time in additional slides</a:t>
            </a:r>
          </a:p>
          <a:p>
            <a:r>
              <a:rPr lang="en-US" dirty="0"/>
              <a:t>Setup </a:t>
            </a:r>
            <a:r>
              <a:rPr lang="en-US" dirty="0" err="1"/>
              <a:t>nopa</a:t>
            </a:r>
            <a:r>
              <a:rPr lang="en-US" dirty="0"/>
              <a:t> 40 cm x 40 cm , photo? Indicates that is developed in our group. </a:t>
            </a:r>
          </a:p>
          <a:p>
            <a:r>
              <a:rPr lang="en-US" dirty="0"/>
              <a:t>Setup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flou</a:t>
            </a:r>
            <a:r>
              <a:rPr lang="en-US" dirty="0"/>
              <a:t> …</a:t>
            </a:r>
          </a:p>
          <a:p>
            <a:r>
              <a:rPr lang="en-US" dirty="0"/>
              <a:t>pulse energy range: 3 - 30 </a:t>
            </a:r>
            <a:r>
              <a:rPr lang="en-US" dirty="0" err="1"/>
              <a:t>mJ</a:t>
            </a:r>
            <a:r>
              <a:rPr lang="en-US" dirty="0"/>
              <a:t>, pulse duration ~ 150 fs</a:t>
            </a:r>
          </a:p>
          <a:p>
            <a:r>
              <a:rPr lang="fr-FR" dirty="0" err="1"/>
              <a:t>Well-known</a:t>
            </a:r>
            <a:r>
              <a:rPr lang="fr-FR" dirty="0"/>
              <a:t> </a:t>
            </a:r>
            <a:r>
              <a:rPr lang="fr-FR" dirty="0" err="1"/>
              <a:t>pump</a:t>
            </a:r>
            <a:r>
              <a:rPr lang="fr-FR" dirty="0"/>
              <a:t> focus profile</a:t>
            </a:r>
          </a:p>
          <a:p>
            <a:r>
              <a:rPr lang="fr-FR" dirty="0"/>
              <a:t>Probe:  12 µJ, 11 </a:t>
            </a:r>
            <a:r>
              <a:rPr lang="fr-FR" dirty="0" err="1"/>
              <a:t>fs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6 </a:t>
            </a:r>
            <a:r>
              <a:rPr lang="fr-FR" dirty="0" err="1">
                <a:sym typeface="Wingdings" panose="05000000000000000000" pitchFamily="2" charset="2"/>
              </a:rPr>
              <a:t>ps</a:t>
            </a:r>
            <a:r>
              <a:rPr lang="fr-FR" dirty="0">
                <a:sym typeface="Wingdings" panose="05000000000000000000" pitchFamily="2" charset="2"/>
              </a:rPr>
              <a:t>, I = 10^10 W/cm², </a:t>
            </a:r>
            <a:r>
              <a:rPr lang="fr-FR" dirty="0" err="1">
                <a:sym typeface="Wingdings" panose="05000000000000000000" pitchFamily="2" charset="2"/>
              </a:rPr>
              <a:t>slightly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focused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into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region</a:t>
            </a:r>
            <a:r>
              <a:rPr lang="fr-FR" dirty="0">
                <a:sym typeface="Wingdings" panose="05000000000000000000" pitchFamily="2" charset="2"/>
              </a:rPr>
              <a:t> 100 µm </a:t>
            </a:r>
            <a:r>
              <a:rPr lang="fr-FR" dirty="0" err="1">
                <a:sym typeface="Wingdings" panose="05000000000000000000" pitchFamily="2" charset="2"/>
              </a:rPr>
              <a:t>diameter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spectrum</a:t>
            </a:r>
            <a:r>
              <a:rPr lang="fr-FR" dirty="0">
                <a:sym typeface="Wingdings" panose="05000000000000000000" pitchFamily="2" charset="2"/>
              </a:rPr>
              <a:t> in </a:t>
            </a:r>
            <a:r>
              <a:rPr lang="fr-FR" dirty="0" err="1">
                <a:sym typeface="Wingdings" panose="05000000000000000000" pitchFamily="2" charset="2"/>
              </a:rPr>
              <a:t>additional</a:t>
            </a:r>
            <a:r>
              <a:rPr lang="fr-FR" dirty="0">
                <a:sym typeface="Wingdings" panose="05000000000000000000" pitchFamily="2" charset="2"/>
              </a:rPr>
              <a:t> slides</a:t>
            </a:r>
          </a:p>
          <a:p>
            <a:r>
              <a:rPr lang="fr-FR" dirty="0">
                <a:sym typeface="Wingdings" panose="05000000000000000000" pitchFamily="2" charset="2"/>
              </a:rPr>
              <a:t>---</a:t>
            </a:r>
            <a:endParaRPr lang="fr-FR" dirty="0"/>
          </a:p>
          <a:p>
            <a:r>
              <a:rPr lang="fr-FR" dirty="0"/>
              <a:t>- Need to </a:t>
            </a:r>
            <a:r>
              <a:rPr lang="fr-FR" dirty="0" err="1"/>
              <a:t>specify</a:t>
            </a:r>
            <a:r>
              <a:rPr lang="fr-FR" dirty="0"/>
              <a:t> the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numbers</a:t>
            </a:r>
            <a:r>
              <a:rPr lang="fr-FR" dirty="0"/>
              <a:t> of transmission</a:t>
            </a:r>
          </a:p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to </a:t>
            </a:r>
            <a:r>
              <a:rPr lang="fr-FR" dirty="0" err="1">
                <a:sym typeface="Wingdings" panose="05000000000000000000" pitchFamily="2" charset="2"/>
              </a:rPr>
              <a:t>link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tilte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dirty="0" err="1">
                <a:sym typeface="Wingdings" panose="05000000000000000000" pitchFamily="2" charset="2"/>
              </a:rPr>
              <a:t>ultrafast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 -&gt; T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90% to 10 %</a:t>
            </a:r>
          </a:p>
          <a:p>
            <a:r>
              <a:rPr lang="fr-FR" dirty="0" err="1">
                <a:sym typeface="Wingdings" panose="05000000000000000000" pitchFamily="2" charset="2"/>
              </a:rPr>
              <a:t>Shots</a:t>
            </a:r>
            <a:r>
              <a:rPr lang="fr-FR" dirty="0">
                <a:sym typeface="Wingdings" panose="05000000000000000000" pitchFamily="2" charset="2"/>
              </a:rPr>
              <a:t>: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Use of Optical tunneling</a:t>
            </a:r>
            <a:r>
              <a:rPr lang="fr-FR" baseline="0" dirty="0">
                <a:sym typeface="Wingdings" panose="05000000000000000000" pitchFamily="2" charset="2"/>
              </a:rPr>
              <a:t> to probe </a:t>
            </a:r>
            <a:r>
              <a:rPr lang="fr-FR" baseline="0" dirty="0" err="1">
                <a:sym typeface="Wingdings" panose="05000000000000000000" pitchFamily="2" charset="2"/>
              </a:rPr>
              <a:t>overdense</a:t>
            </a:r>
            <a:r>
              <a:rPr lang="fr-FR" baseline="0" dirty="0">
                <a:sym typeface="Wingdings" panose="05000000000000000000" pitchFamily="2" charset="2"/>
              </a:rPr>
              <a:t> plasma state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baseline="0" dirty="0">
              <a:sym typeface="Wingdings" panose="05000000000000000000" pitchFamily="2" charset="2"/>
            </a:endParaRPr>
          </a:p>
          <a:p>
            <a:r>
              <a:rPr lang="fr-FR" dirty="0"/>
              <a:t>Skin </a:t>
            </a:r>
            <a:r>
              <a:rPr lang="fr-FR" dirty="0" err="1"/>
              <a:t>depth</a:t>
            </a:r>
            <a:r>
              <a:rPr lang="fr-FR" dirty="0"/>
              <a:t> ~ c/</a:t>
            </a:r>
            <a:r>
              <a:rPr lang="fr-FR" dirty="0" err="1"/>
              <a:t>wpe</a:t>
            </a:r>
            <a:endParaRPr lang="fr-FR" dirty="0"/>
          </a:p>
          <a:p>
            <a:endParaRPr lang="fr-FR" dirty="0"/>
          </a:p>
          <a:p>
            <a:r>
              <a:rPr lang="fr-FR" dirty="0"/>
              <a:t>ne = 5 </a:t>
            </a:r>
            <a:r>
              <a:rPr lang="fr-FR" dirty="0" err="1"/>
              <a:t>nc</a:t>
            </a:r>
            <a:r>
              <a:rPr lang="fr-FR" dirty="0"/>
              <a:t>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sd</a:t>
            </a:r>
            <a:r>
              <a:rPr lang="fr-FR" dirty="0">
                <a:sym typeface="Wingdings" panose="05000000000000000000" pitchFamily="2" charset="2"/>
              </a:rPr>
              <a:t> ~ 57 nm</a:t>
            </a:r>
          </a:p>
          <a:p>
            <a:r>
              <a:rPr lang="fr-FR" dirty="0"/>
              <a:t>ne = 371 </a:t>
            </a:r>
            <a:r>
              <a:rPr lang="fr-FR" dirty="0" err="1"/>
              <a:t>nc</a:t>
            </a:r>
            <a:r>
              <a:rPr lang="fr-FR" dirty="0"/>
              <a:t>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sd</a:t>
            </a:r>
            <a:r>
              <a:rPr lang="fr-FR" dirty="0">
                <a:sym typeface="Wingdings" panose="05000000000000000000" pitchFamily="2" charset="2"/>
              </a:rPr>
              <a:t> ~ 7 nm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7ACD5-3F17-4E65-A3FC-C680A95851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2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-1"/>
            <a:ext cx="12189309" cy="6856487"/>
          </a:xfrm>
          <a:prstGeom prst="rect">
            <a:avLst/>
          </a:prstGeom>
          <a:effectLst>
            <a:innerShdw blurRad="1270000" dist="2540000" dir="16200000">
              <a:prstClr val="black">
                <a:alpha val="20000"/>
              </a:prstClr>
            </a:innerShdw>
          </a:effectLst>
        </p:spPr>
      </p:pic>
      <p:pic>
        <p:nvPicPr>
          <p:cNvPr id="8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67" y="220663"/>
            <a:ext cx="200871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2057400"/>
            <a:ext cx="10363200" cy="69172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2750658"/>
            <a:ext cx="85344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596900" y="3984239"/>
            <a:ext cx="85344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596901" y="5334000"/>
            <a:ext cx="7429500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96901" y="4800600"/>
            <a:ext cx="74295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11EE07A-522E-4A99-8FA3-E786FEE3E4E9}" type="datetime1">
              <a:rPr lang="fr-FR" smtClean="0"/>
              <a:t>20/09/2023</a:t>
            </a:fld>
            <a:endParaRPr lang="fr-F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8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F6A7F2-84A2-4C83-ABFB-4229DDD2B29D}" type="datetime1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11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F2DA-435A-4F01-A157-24B4DC5A6274}" type="datetime1">
              <a:rPr lang="fr-FR" smtClean="0"/>
              <a:t>20/09/2023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02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1630790-1D7D-4779-A4E6-07423236CF63}" type="datetime1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B2EB2F-8CCB-40C0-8756-6EF966AFADB1}" type="datetime1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1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0428C0-A862-4801-8F64-D9A9FE5FF47B}" type="datetime1">
              <a:rPr lang="fr-FR" smtClean="0"/>
              <a:t>20/09/2023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0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EB39CD-3C7C-4F49-BCB7-42C75DB5BE62}" type="datetime1">
              <a:rPr lang="fr-FR" smtClean="0"/>
              <a:t>20/09/2023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7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B04BB18-2AA8-496C-94EE-F9397151DCD8}" type="datetime1">
              <a:rPr lang="fr-FR" smtClean="0"/>
              <a:t>20/09/2023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15C299-5C36-47EE-BC47-ADC34CC5C7CC}" type="datetime1">
              <a:rPr lang="fr-FR" smtClean="0"/>
              <a:t>20/09/2023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97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760129-9963-40B1-9D24-EAE750CB8457}" type="datetime1">
              <a:rPr lang="fr-FR" smtClean="0"/>
              <a:t>20/09/2023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26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AEF31-5ED5-404D-B921-0D8F76D6CB7E}" type="datetime1">
              <a:rPr lang="fr-FR" smtClean="0"/>
              <a:t>20/09/2023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96900" y="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9367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8F410D34-5B76-4299-A1D1-B9EA6F009BF8}" type="datetime1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690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dirty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r>
              <a:rPr lang="en-US"/>
              <a:t>Yasmina AZAMOUM, LPAW2023, March 7th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9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2472936C-9EFC-4068-9C66-CF125EAEF340}" type="slidenum">
              <a:rPr lang="fr-FR" smtClean="0"/>
              <a:t>‹Nr.›</a:t>
            </a:fld>
            <a:endParaRPr lang="fr-FR"/>
          </a:p>
        </p:txBody>
      </p:sp>
      <p:pic>
        <p:nvPicPr>
          <p:cNvPr id="1033" name="Grafik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5748338"/>
            <a:ext cx="2008716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feld 8"/>
          <p:cNvSpPr txBox="1">
            <a:spLocks noChangeArrowheads="1"/>
          </p:cNvSpPr>
          <p:nvPr/>
        </p:nvSpPr>
        <p:spPr bwMode="auto">
          <a:xfrm>
            <a:off x="8724900" y="6343651"/>
            <a:ext cx="284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</a:rPr>
              <a:t>www.hi-jena.de</a:t>
            </a:r>
            <a:endParaRPr lang="de-DE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7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20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390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2309.0030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hyperlink" Target="http://arxiv.org/abs/2309.0030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A2C284-C964-572F-1FFE-AB500B8DC0DB}"/>
              </a:ext>
            </a:extLst>
          </p:cNvPr>
          <p:cNvSpPr/>
          <p:nvPr/>
        </p:nvSpPr>
        <p:spPr bwMode="auto">
          <a:xfrm>
            <a:off x="665018" y="6624000"/>
            <a:ext cx="3117273" cy="234000"/>
          </a:xfrm>
          <a:prstGeom prst="rect">
            <a:avLst/>
          </a:prstGeom>
          <a:solidFill>
            <a:srgbClr val="203D73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platzhalter 7"/>
          <p:cNvSpPr txBox="1">
            <a:spLocks/>
          </p:cNvSpPr>
          <p:nvPr/>
        </p:nvSpPr>
        <p:spPr>
          <a:xfrm>
            <a:off x="914400" y="2991018"/>
            <a:ext cx="9635317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Y. Azamoum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G. A. Becker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S. Keppler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G. Duchateau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S. Skupin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M. Grech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F. Catoire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I. Tamer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M. Hornung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lang="fr-F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FR" sz="20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 C. Kaluza</a:t>
            </a:r>
            <a:r>
              <a:rPr lang="fr-FR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endParaRPr lang="en-US" altLang="en-US" sz="2000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27710" y="3988163"/>
            <a:ext cx="7986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Helmholtz Institute Jena, Germany. </a:t>
            </a:r>
            <a:endParaRPr lang="fr-FR" sz="1400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Institute of </a:t>
            </a:r>
            <a:r>
              <a:rPr lang="fr-FR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Optics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Quantum Electronics, Jena, Germany.</a:t>
            </a:r>
          </a:p>
          <a:p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CEA, CESTA, Le Barp, France</a:t>
            </a:r>
            <a:endParaRPr lang="fr-FR" sz="1400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 Lumière Matière, Université Lyon 1 - CNRS, Villeurbanne, France.</a:t>
            </a:r>
          </a:p>
          <a:p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LULI, CNRS, CEA, Sorbonne Université, IP Paris, Palaiseau, France.</a:t>
            </a:r>
          </a:p>
          <a:p>
            <a:r>
              <a:rPr lang="fr-FR" sz="1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fr-FR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Université de Bordeaux-CNRS-CEA, CELIA, France.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-1" y="1262357"/>
            <a:ext cx="12187767" cy="1529888"/>
          </a:xfrm>
        </p:spPr>
        <p:txBody>
          <a:bodyPr/>
          <a:lstStyle/>
          <a:p>
            <a:pPr lvl="0" algn="ctr" eaLnBrk="0" hangingPunct="0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Optical Probing of Ultrafast Laser-Induced Transitions 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Solid to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Overdense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Plasma</a:t>
            </a:r>
            <a:endParaRPr lang="fr-FR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CA47831-8E7B-4844-82DD-1251C6BE5612}" type="slidenum">
              <a:rPr lang="fr-FR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fld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Image 19" descr="Une image contenant texte">
            <a:extLst>
              <a:ext uri="{FF2B5EF4-FFF2-40B4-BE49-F238E27FC236}">
                <a16:creationId xmlns:a16="http://schemas.microsoft.com/office/drawing/2014/main" id="{CD740E18-C6A0-C67F-F1A7-EA763B69B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" y="123833"/>
            <a:ext cx="2952000" cy="97215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7EEF0C1-EC1E-CAED-C5B4-BB8DE84AA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14181" r="3910" b="9078"/>
          <a:stretch/>
        </p:blipFill>
        <p:spPr>
          <a:xfrm>
            <a:off x="6715766" y="5902036"/>
            <a:ext cx="5472000" cy="757095"/>
          </a:xfrm>
          <a:prstGeom prst="rect">
            <a:avLst/>
          </a:prstGeom>
        </p:spPr>
      </p:pic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5CDE64F1-F167-EF27-6059-477BDAD6DC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96900" y="6581107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417654" y="717066"/>
            <a:ext cx="3409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Interaction Model        </a:t>
            </a:r>
          </a:p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Maxwell </a:t>
            </a:r>
            <a:r>
              <a:rPr lang="fr-FR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Solver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+ Optical Tunneling</a:t>
            </a:r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99944" y="718279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</a:t>
            </a:r>
            <a:r>
              <a:rPr lang="fr-FR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(t)</a:t>
            </a:r>
          </a:p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 (t)*</a:t>
            </a:r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7927665" y="900610"/>
            <a:ext cx="2864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cxnSpLocks/>
          </p:cNvCxnSpPr>
          <p:nvPr/>
        </p:nvCxnSpPr>
        <p:spPr>
          <a:xfrm>
            <a:off x="7927665" y="1169927"/>
            <a:ext cx="2864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5DAFC0-226A-4B95-CF6D-61E6383B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</a:t>
            </a:fld>
            <a:endParaRPr lang="fr-FR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9B4D48-6001-FEC2-67CB-BC5D5AA5E189}"/>
              </a:ext>
            </a:extLst>
          </p:cNvPr>
          <p:cNvSpPr/>
          <p:nvPr/>
        </p:nvSpPr>
        <p:spPr bwMode="auto">
          <a:xfrm>
            <a:off x="4457700" y="778788"/>
            <a:ext cx="4429991" cy="27812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312157B-B42E-AC81-71C8-FCEEBD0C0708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7D037D82-47BF-AE56-BAAC-5D63822200FB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10C7418-1582-2B65-BB6F-04D285673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236" r="11613" b="3892"/>
          <a:stretch/>
        </p:blipFill>
        <p:spPr>
          <a:xfrm>
            <a:off x="372812" y="3618880"/>
            <a:ext cx="2945576" cy="2016000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29027B8-F4FD-9D99-DFF1-8E85A2BE86DD}"/>
              </a:ext>
            </a:extLst>
          </p:cNvPr>
          <p:cNvCxnSpPr/>
          <p:nvPr/>
        </p:nvCxnSpPr>
        <p:spPr>
          <a:xfrm>
            <a:off x="2911163" y="1481069"/>
            <a:ext cx="158479" cy="12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7FC60C3A-102A-E756-3FC8-7BC17EBB2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9" y="1012946"/>
            <a:ext cx="3496374" cy="216000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AEDDFCFC-417E-7FA6-ED18-C9B608E2A779}"/>
              </a:ext>
            </a:extLst>
          </p:cNvPr>
          <p:cNvGrpSpPr/>
          <p:nvPr/>
        </p:nvGrpSpPr>
        <p:grpSpPr>
          <a:xfrm>
            <a:off x="1577719" y="1643919"/>
            <a:ext cx="1437756" cy="1044000"/>
            <a:chOff x="8173786" y="1426812"/>
            <a:chExt cx="1437756" cy="104400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3C51522-7613-A433-97EE-7365C07ABAA5}"/>
                </a:ext>
              </a:extLst>
            </p:cNvPr>
            <p:cNvGrpSpPr/>
            <p:nvPr/>
          </p:nvGrpSpPr>
          <p:grpSpPr>
            <a:xfrm>
              <a:off x="8173786" y="1426812"/>
              <a:ext cx="734742" cy="385953"/>
              <a:chOff x="8690318" y="1419832"/>
              <a:chExt cx="734742" cy="385953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F825F33-4BAB-5269-742D-EEE7AEBD4957}"/>
                  </a:ext>
                </a:extLst>
              </p:cNvPr>
              <p:cNvSpPr txBox="1"/>
              <p:nvPr/>
            </p:nvSpPr>
            <p:spPr>
              <a:xfrm>
                <a:off x="8690318" y="1419832"/>
                <a:ext cx="6481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/>
                  <a:t>Artifact</a:t>
                </a:r>
                <a:endParaRPr lang="fr-FR" sz="1200" dirty="0"/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F764C25D-DCB0-916A-AFFA-82A6E5F87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516" y="1703785"/>
                <a:ext cx="160544" cy="10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BD67A68-DC77-530C-8184-A2B749092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1542" y="1426812"/>
              <a:ext cx="0" cy="1044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FAEC1F-87EA-61ED-5C49-F918DDD2309E}"/>
              </a:ext>
            </a:extLst>
          </p:cNvPr>
          <p:cNvCxnSpPr>
            <a:cxnSpLocks/>
          </p:cNvCxnSpPr>
          <p:nvPr/>
        </p:nvCxnSpPr>
        <p:spPr>
          <a:xfrm>
            <a:off x="800407" y="1633986"/>
            <a:ext cx="2196000" cy="68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727472CA-69AD-F6CA-B8CC-093021EF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>
            <a:extLst>
              <a:ext uri="{FF2B5EF4-FFF2-40B4-BE49-F238E27FC236}">
                <a16:creationId xmlns:a16="http://schemas.microsoft.com/office/drawing/2014/main" id="{990A3638-8836-0E40-60E7-8670188DC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9" y="1012946"/>
            <a:ext cx="3496374" cy="2160000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6F2594BB-49CB-5F09-D971-0E056D801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90" y="2787755"/>
            <a:ext cx="3329058" cy="216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17654" y="717066"/>
            <a:ext cx="3409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Interaction Model        </a:t>
            </a:r>
          </a:p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Maxwell </a:t>
            </a:r>
            <a:r>
              <a:rPr lang="fr-FR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Solver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+ Optical Tunneling</a:t>
            </a:r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99944" y="718279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</a:t>
            </a:r>
            <a:r>
              <a:rPr lang="fr-FR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(t)</a:t>
            </a:r>
          </a:p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 (t)*</a:t>
            </a:r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7927665" y="900610"/>
            <a:ext cx="2864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cxnSpLocks/>
          </p:cNvCxnSpPr>
          <p:nvPr/>
        </p:nvCxnSpPr>
        <p:spPr>
          <a:xfrm>
            <a:off x="7927665" y="1169927"/>
            <a:ext cx="2864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5DAFC0-226A-4B95-CF6D-61E6383B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</a:t>
            </a:fld>
            <a:endParaRPr lang="fr-FR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9B4D48-6001-FEC2-67CB-BC5D5AA5E189}"/>
              </a:ext>
            </a:extLst>
          </p:cNvPr>
          <p:cNvSpPr/>
          <p:nvPr/>
        </p:nvSpPr>
        <p:spPr bwMode="auto">
          <a:xfrm>
            <a:off x="4457700" y="778788"/>
            <a:ext cx="4429991" cy="27812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F6BD3159-4337-7C95-7749-94D77A2AA220}"/>
              </a:ext>
            </a:extLst>
          </p:cNvPr>
          <p:cNvSpPr txBox="1"/>
          <p:nvPr/>
        </p:nvSpPr>
        <p:spPr>
          <a:xfrm>
            <a:off x="28228" y="5695357"/>
            <a:ext cx="3197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l-G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λ</a:t>
            </a:r>
            <a:r>
              <a:rPr lang="fr-FR" sz="1200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probe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=  800 nm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312157B-B42E-AC81-71C8-FCEEBD0C0708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7D037D82-47BF-AE56-BAAC-5D63822200FB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PIC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1CD4966-BF36-D4A1-19D9-2C5790059820}"/>
              </a:ext>
            </a:extLst>
          </p:cNvPr>
          <p:cNvSpPr/>
          <p:nvPr/>
        </p:nvSpPr>
        <p:spPr>
          <a:xfrm>
            <a:off x="7946156" y="1421752"/>
            <a:ext cx="4009524" cy="42131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EE0B97E6-0CF7-87DF-3E30-EBB2865B085A}"/>
              </a:ext>
            </a:extLst>
          </p:cNvPr>
          <p:cNvGrpSpPr/>
          <p:nvPr/>
        </p:nvGrpSpPr>
        <p:grpSpPr>
          <a:xfrm>
            <a:off x="7966535" y="1868447"/>
            <a:ext cx="1644067" cy="276999"/>
            <a:chOff x="-528864" y="2416282"/>
            <a:chExt cx="1453140" cy="276999"/>
          </a:xfrm>
        </p:grpSpPr>
        <p:sp>
          <p:nvSpPr>
            <p:cNvPr id="136" name="Textfeld 56">
              <a:extLst>
                <a:ext uri="{FF2B5EF4-FFF2-40B4-BE49-F238E27FC236}">
                  <a16:creationId xmlns:a16="http://schemas.microsoft.com/office/drawing/2014/main" id="{1C84DF8C-FC76-C720-2DF4-9876BDB35657}"/>
                </a:ext>
              </a:extLst>
            </p:cNvPr>
            <p:cNvSpPr txBox="1"/>
            <p:nvPr/>
          </p:nvSpPr>
          <p:spPr>
            <a:xfrm>
              <a:off x="-528864" y="2416282"/>
              <a:ext cx="1453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fr-FR" sz="1200" baseline="-250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solid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carbon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nm-slabs</a:t>
              </a:r>
            </a:p>
          </p:txBody>
        </p:sp>
        <p:sp>
          <p:nvSpPr>
            <p:cNvPr id="137" name="Abgerundetes Rechteck 57">
              <a:extLst>
                <a:ext uri="{FF2B5EF4-FFF2-40B4-BE49-F238E27FC236}">
                  <a16:creationId xmlns:a16="http://schemas.microsoft.com/office/drawing/2014/main" id="{9003D6BE-41AE-83EB-089A-F57855089FEB}"/>
                </a:ext>
              </a:extLst>
            </p:cNvPr>
            <p:cNvSpPr/>
            <p:nvPr/>
          </p:nvSpPr>
          <p:spPr>
            <a:xfrm>
              <a:off x="-476662" y="2429040"/>
              <a:ext cx="1256862" cy="2592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8" name="Textfeld 86">
            <a:extLst>
              <a:ext uri="{FF2B5EF4-FFF2-40B4-BE49-F238E27FC236}">
                <a16:creationId xmlns:a16="http://schemas.microsoft.com/office/drawing/2014/main" id="{FAE4DBAF-AA45-8E43-FDCB-87239EB2385A}"/>
              </a:ext>
            </a:extLst>
          </p:cNvPr>
          <p:cNvSpPr txBox="1"/>
          <p:nvPr/>
        </p:nvSpPr>
        <p:spPr>
          <a:xfrm>
            <a:off x="7949013" y="1417167"/>
            <a:ext cx="4001257" cy="338554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PIC </a:t>
            </a:r>
          </a:p>
        </p:txBody>
      </p:sp>
      <p:sp>
        <p:nvSpPr>
          <p:cNvPr id="140" name="Rechteck 62">
            <a:extLst>
              <a:ext uri="{FF2B5EF4-FFF2-40B4-BE49-F238E27FC236}">
                <a16:creationId xmlns:a16="http://schemas.microsoft.com/office/drawing/2014/main" id="{B248F6B0-F74D-CB37-9A30-AE275D77A0B9}"/>
              </a:ext>
            </a:extLst>
          </p:cNvPr>
          <p:cNvSpPr/>
          <p:nvPr/>
        </p:nvSpPr>
        <p:spPr>
          <a:xfrm>
            <a:off x="9548078" y="1948221"/>
            <a:ext cx="1444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SMILEI 1D</a:t>
            </a:r>
          </a:p>
          <a:p>
            <a:pPr algn="ctr"/>
            <a:r>
              <a:rPr lang="fr-FR" sz="11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TI, CI </a:t>
            </a:r>
          </a:p>
        </p:txBody>
      </p:sp>
      <p:sp>
        <p:nvSpPr>
          <p:cNvPr id="141" name="Abgerundetes Rechteck 57">
            <a:extLst>
              <a:ext uri="{FF2B5EF4-FFF2-40B4-BE49-F238E27FC236}">
                <a16:creationId xmlns:a16="http://schemas.microsoft.com/office/drawing/2014/main" id="{0C90139F-60AA-AE19-0645-E00215162618}"/>
              </a:ext>
            </a:extLst>
          </p:cNvPr>
          <p:cNvSpPr/>
          <p:nvPr/>
        </p:nvSpPr>
        <p:spPr>
          <a:xfrm>
            <a:off x="9924089" y="1926836"/>
            <a:ext cx="720000" cy="4680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2" name="Flèche : droite 141">
            <a:extLst>
              <a:ext uri="{FF2B5EF4-FFF2-40B4-BE49-F238E27FC236}">
                <a16:creationId xmlns:a16="http://schemas.microsoft.com/office/drawing/2014/main" id="{5644FC99-9A1B-F8CD-4EFF-7E13618D42DF}"/>
              </a:ext>
            </a:extLst>
          </p:cNvPr>
          <p:cNvSpPr/>
          <p:nvPr/>
        </p:nvSpPr>
        <p:spPr bwMode="auto">
          <a:xfrm>
            <a:off x="9616267" y="1985264"/>
            <a:ext cx="160710" cy="1653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lèche : droite 142">
            <a:extLst>
              <a:ext uri="{FF2B5EF4-FFF2-40B4-BE49-F238E27FC236}">
                <a16:creationId xmlns:a16="http://schemas.microsoft.com/office/drawing/2014/main" id="{2C69BEC8-4DD3-085F-DE1A-DD55746977CD}"/>
              </a:ext>
            </a:extLst>
          </p:cNvPr>
          <p:cNvSpPr/>
          <p:nvPr/>
        </p:nvSpPr>
        <p:spPr bwMode="auto">
          <a:xfrm>
            <a:off x="9604319" y="2225750"/>
            <a:ext cx="160710" cy="1653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lèche : droite 143">
            <a:extLst>
              <a:ext uri="{FF2B5EF4-FFF2-40B4-BE49-F238E27FC236}">
                <a16:creationId xmlns:a16="http://schemas.microsoft.com/office/drawing/2014/main" id="{761A034C-1A4B-EE00-CA66-EF143A2AFDF0}"/>
              </a:ext>
            </a:extLst>
          </p:cNvPr>
          <p:cNvSpPr/>
          <p:nvPr/>
        </p:nvSpPr>
        <p:spPr bwMode="auto">
          <a:xfrm>
            <a:off x="10789958" y="2078169"/>
            <a:ext cx="160710" cy="1653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6E2D23DA-B4F5-A75F-77DF-F10D1A9CBD6F}"/>
              </a:ext>
            </a:extLst>
          </p:cNvPr>
          <p:cNvGrpSpPr/>
          <p:nvPr/>
        </p:nvGrpSpPr>
        <p:grpSpPr>
          <a:xfrm>
            <a:off x="10809233" y="1929333"/>
            <a:ext cx="1154721" cy="461665"/>
            <a:chOff x="7133137" y="2534193"/>
            <a:chExt cx="1154721" cy="461665"/>
          </a:xfrm>
        </p:grpSpPr>
        <p:sp>
          <p:nvSpPr>
            <p:cNvPr id="146" name="Textfeld 49">
              <a:extLst>
                <a:ext uri="{FF2B5EF4-FFF2-40B4-BE49-F238E27FC236}">
                  <a16:creationId xmlns:a16="http://schemas.microsoft.com/office/drawing/2014/main" id="{4C8A3D6F-7552-6D03-3112-4FDDEF26E472}"/>
                </a:ext>
              </a:extLst>
            </p:cNvPr>
            <p:cNvSpPr txBox="1"/>
            <p:nvPr/>
          </p:nvSpPr>
          <p:spPr>
            <a:xfrm>
              <a:off x="7133137" y="2534193"/>
              <a:ext cx="115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fr-F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fr-FR" sz="1200" baseline="-250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  <a:r>
                <a:rPr lang="el-G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α</a:t>
              </a:r>
              <a:r>
                <a:rPr lang="fr-F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+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(z, t), </a:t>
              </a:r>
            </a:p>
            <a:p>
              <a:pPr algn="ctr"/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spectra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fr-FR" sz="1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...</a:t>
              </a:r>
            </a:p>
          </p:txBody>
        </p:sp>
        <p:sp>
          <p:nvSpPr>
            <p:cNvPr id="147" name="Abgerundetes Rechteck 57">
              <a:extLst>
                <a:ext uri="{FF2B5EF4-FFF2-40B4-BE49-F238E27FC236}">
                  <a16:creationId xmlns:a16="http://schemas.microsoft.com/office/drawing/2014/main" id="{7027E3FB-F2C9-6A40-13BF-DAC9973CEECA}"/>
                </a:ext>
              </a:extLst>
            </p:cNvPr>
            <p:cNvSpPr/>
            <p:nvPr/>
          </p:nvSpPr>
          <p:spPr>
            <a:xfrm>
              <a:off x="7303700" y="2569622"/>
              <a:ext cx="815061" cy="417813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078DC42-D2B3-131C-9BBD-51D4618824B5}"/>
              </a:ext>
            </a:extLst>
          </p:cNvPr>
          <p:cNvSpPr/>
          <p:nvPr/>
        </p:nvSpPr>
        <p:spPr bwMode="auto">
          <a:xfrm>
            <a:off x="7948901" y="1436936"/>
            <a:ext cx="4003373" cy="29902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Rechteck 30">
            <a:extLst>
              <a:ext uri="{FF2B5EF4-FFF2-40B4-BE49-F238E27FC236}">
                <a16:creationId xmlns:a16="http://schemas.microsoft.com/office/drawing/2014/main" id="{9379D8EE-7932-2590-6773-4FE6476204BA}"/>
              </a:ext>
            </a:extLst>
          </p:cNvPr>
          <p:cNvSpPr/>
          <p:nvPr/>
        </p:nvSpPr>
        <p:spPr>
          <a:xfrm>
            <a:off x="7955965" y="5041077"/>
            <a:ext cx="3988856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solid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supported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Atomic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description</a:t>
            </a: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C046CA9F-1DEA-70AE-48C1-29FA6646621B}"/>
              </a:ext>
            </a:extLst>
          </p:cNvPr>
          <p:cNvGrpSpPr/>
          <p:nvPr/>
        </p:nvGrpSpPr>
        <p:grpSpPr>
          <a:xfrm>
            <a:off x="8722345" y="2671745"/>
            <a:ext cx="2614204" cy="1887257"/>
            <a:chOff x="4539043" y="3484430"/>
            <a:chExt cx="2614204" cy="1887257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D96AC68C-6750-A0D0-D89D-2076A5779B2A}"/>
                </a:ext>
              </a:extLst>
            </p:cNvPr>
            <p:cNvGrpSpPr/>
            <p:nvPr/>
          </p:nvGrpSpPr>
          <p:grpSpPr>
            <a:xfrm>
              <a:off x="4539043" y="3484430"/>
              <a:ext cx="2614204" cy="1887257"/>
              <a:chOff x="4625839" y="3469469"/>
              <a:chExt cx="2614204" cy="1887257"/>
            </a:xfrm>
          </p:grpSpPr>
          <p:grpSp>
            <p:nvGrpSpPr>
              <p:cNvPr id="154" name="Groupe 153">
                <a:extLst>
                  <a:ext uri="{FF2B5EF4-FFF2-40B4-BE49-F238E27FC236}">
                    <a16:creationId xmlns:a16="http://schemas.microsoft.com/office/drawing/2014/main" id="{4C99283D-4C1A-FA0F-63B9-E7210FBB2719}"/>
                  </a:ext>
                </a:extLst>
              </p:cNvPr>
              <p:cNvGrpSpPr/>
              <p:nvPr/>
            </p:nvGrpSpPr>
            <p:grpSpPr>
              <a:xfrm>
                <a:off x="4625839" y="3469469"/>
                <a:ext cx="2614204" cy="1887257"/>
                <a:chOff x="4694589" y="3455615"/>
                <a:chExt cx="2614204" cy="1887257"/>
              </a:xfrm>
            </p:grpSpPr>
            <p:grpSp>
              <p:nvGrpSpPr>
                <p:cNvPr id="156" name="Groupe 155">
                  <a:extLst>
                    <a:ext uri="{FF2B5EF4-FFF2-40B4-BE49-F238E27FC236}">
                      <a16:creationId xmlns:a16="http://schemas.microsoft.com/office/drawing/2014/main" id="{94AAFC39-4B23-FE2D-B3E1-61F79C11CD2A}"/>
                    </a:ext>
                  </a:extLst>
                </p:cNvPr>
                <p:cNvGrpSpPr/>
                <p:nvPr/>
              </p:nvGrpSpPr>
              <p:grpSpPr>
                <a:xfrm>
                  <a:off x="4694589" y="3686872"/>
                  <a:ext cx="2614204" cy="1656000"/>
                  <a:chOff x="4694589" y="3686872"/>
                  <a:chExt cx="2614204" cy="1656000"/>
                </a:xfrm>
              </p:grpSpPr>
              <p:sp>
                <p:nvSpPr>
                  <p:cNvPr id="159" name="Rechteck 31">
                    <a:extLst>
                      <a:ext uri="{FF2B5EF4-FFF2-40B4-BE49-F238E27FC236}">
                        <a16:creationId xmlns:a16="http://schemas.microsoft.com/office/drawing/2014/main" id="{B7F68BB8-56F6-3E35-0E7A-456009DAF9CF}"/>
                      </a:ext>
                    </a:extLst>
                  </p:cNvPr>
                  <p:cNvSpPr/>
                  <p:nvPr/>
                </p:nvSpPr>
                <p:spPr>
                  <a:xfrm>
                    <a:off x="5363382" y="3686872"/>
                    <a:ext cx="1332000" cy="16560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/>
                      <a:t>    </a:t>
                    </a:r>
                  </a:p>
                </p:txBody>
              </p:sp>
              <p:cxnSp>
                <p:nvCxnSpPr>
                  <p:cNvPr id="160" name="Connecteur droit avec flèche 159">
                    <a:extLst>
                      <a:ext uri="{FF2B5EF4-FFF2-40B4-BE49-F238E27FC236}">
                        <a16:creationId xmlns:a16="http://schemas.microsoft.com/office/drawing/2014/main" id="{AAC81852-F441-A228-4A6E-19523C565A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70514" y="4667802"/>
                    <a:ext cx="128252" cy="1732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1" name="ZoneTexte 160">
                        <a:extLst>
                          <a:ext uri="{FF2B5EF4-FFF2-40B4-BE49-F238E27FC236}">
                            <a16:creationId xmlns:a16="http://schemas.microsoft.com/office/drawing/2014/main" id="{9BAEA202-A66E-2AD2-7399-4AED82CF87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10956" y="4445696"/>
                        <a:ext cx="11978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I</a:t>
                        </a:r>
                        <a:r>
                          <a:rPr lang="fr-FR" sz="1200" b="1" baseline="-25000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TI</a:t>
                        </a:r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fr-FR" sz="1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~ </m:t>
                            </m:r>
                          </m:oMath>
                        </a14:m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10</a:t>
                        </a:r>
                        <a:r>
                          <a:rPr lang="fr-FR" sz="1200" b="1" baseline="30000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13</a:t>
                        </a:r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 W/cm²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61" name="ZoneTexte 160">
                        <a:extLst>
                          <a:ext uri="{FF2B5EF4-FFF2-40B4-BE49-F238E27FC236}">
                            <a16:creationId xmlns:a16="http://schemas.microsoft.com/office/drawing/2014/main" id="{9BAEA202-A66E-2AD2-7399-4AED82CF87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0956" y="4445696"/>
                        <a:ext cx="1197837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510" r="-1020" b="-152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2" name="Connecteur droit avec flèche 161">
                    <a:extLst>
                      <a:ext uri="{FF2B5EF4-FFF2-40B4-BE49-F238E27FC236}">
                        <a16:creationId xmlns:a16="http://schemas.microsoft.com/office/drawing/2014/main" id="{C3FEA348-517F-E167-5593-D82E20849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4589" y="3749216"/>
                    <a:ext cx="1397178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ZoneTexte 156">
                  <a:extLst>
                    <a:ext uri="{FF2B5EF4-FFF2-40B4-BE49-F238E27FC236}">
                      <a16:creationId xmlns:a16="http://schemas.microsoft.com/office/drawing/2014/main" id="{7C5B3F73-78B6-F77A-A1B2-1F51EB920410}"/>
                    </a:ext>
                  </a:extLst>
                </p:cNvPr>
                <p:cNvSpPr txBox="1"/>
                <p:nvPr/>
              </p:nvSpPr>
              <p:spPr>
                <a:xfrm>
                  <a:off x="5096281" y="3455615"/>
                  <a:ext cx="7553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No e</a:t>
                  </a:r>
                  <a:r>
                    <a:rPr lang="fr-FR" sz="1200" b="1" baseline="30000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-</a:t>
                  </a:r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s</a:t>
                  </a:r>
                </a:p>
              </p:txBody>
            </p:sp>
          </p:grpSp>
          <p:cxnSp>
            <p:nvCxnSpPr>
              <p:cNvPr id="155" name="Connecteur droit 154">
                <a:extLst>
                  <a:ext uri="{FF2B5EF4-FFF2-40B4-BE49-F238E27FC236}">
                    <a16:creationId xmlns:a16="http://schemas.microsoft.com/office/drawing/2014/main" id="{0E023885-9C79-32EB-B6C3-0F999CF93B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02236" y="3715861"/>
                <a:ext cx="15013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feld 32">
              <a:extLst>
                <a:ext uri="{FF2B5EF4-FFF2-40B4-BE49-F238E27FC236}">
                  <a16:creationId xmlns:a16="http://schemas.microsoft.com/office/drawing/2014/main" id="{3602EF93-242F-4251-05AA-9677431253C8}"/>
                </a:ext>
              </a:extLst>
            </p:cNvPr>
            <p:cNvSpPr txBox="1"/>
            <p:nvPr/>
          </p:nvSpPr>
          <p:spPr>
            <a:xfrm>
              <a:off x="5463396" y="4682550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</a:rPr>
                <a:t>(2)</a:t>
              </a:r>
            </a:p>
          </p:txBody>
        </p: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861CEF71-5BD9-4210-CA3C-9C55CA490408}"/>
              </a:ext>
            </a:extLst>
          </p:cNvPr>
          <p:cNvGrpSpPr/>
          <p:nvPr/>
        </p:nvGrpSpPr>
        <p:grpSpPr>
          <a:xfrm>
            <a:off x="7710490" y="2168658"/>
            <a:ext cx="2039048" cy="293682"/>
            <a:chOff x="3635454" y="2815108"/>
            <a:chExt cx="2039048" cy="293682"/>
          </a:xfrm>
        </p:grpSpPr>
        <p:sp>
          <p:nvSpPr>
            <p:cNvPr id="164" name="Textfeld 59">
              <a:extLst>
                <a:ext uri="{FF2B5EF4-FFF2-40B4-BE49-F238E27FC236}">
                  <a16:creationId xmlns:a16="http://schemas.microsoft.com/office/drawing/2014/main" id="{F6288547-0247-B297-BF5B-BCA3986DE93C}"/>
                </a:ext>
              </a:extLst>
            </p:cNvPr>
            <p:cNvSpPr txBox="1"/>
            <p:nvPr/>
          </p:nvSpPr>
          <p:spPr>
            <a:xfrm>
              <a:off x="3635454" y="2815108"/>
              <a:ext cx="2039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Pump’s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i="1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rising</a:t>
              </a:r>
              <a:r>
                <a:rPr lang="fr-FR" sz="1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i="1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edge</a:t>
              </a:r>
              <a:endPara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Abgerundetes Rechteck 57">
              <a:extLst>
                <a:ext uri="{FF2B5EF4-FFF2-40B4-BE49-F238E27FC236}">
                  <a16:creationId xmlns:a16="http://schemas.microsoft.com/office/drawing/2014/main" id="{12CD6CA4-4F6F-CFD9-283E-979B9D181E5C}"/>
                </a:ext>
              </a:extLst>
            </p:cNvPr>
            <p:cNvSpPr/>
            <p:nvPr/>
          </p:nvSpPr>
          <p:spPr>
            <a:xfrm>
              <a:off x="3948841" y="2851376"/>
              <a:ext cx="1423487" cy="25741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4" name="Rechteck 35">
            <a:extLst>
              <a:ext uri="{FF2B5EF4-FFF2-40B4-BE49-F238E27FC236}">
                <a16:creationId xmlns:a16="http://schemas.microsoft.com/office/drawing/2014/main" id="{F965AFB2-8161-3F1A-8865-98FD7333150C}"/>
              </a:ext>
            </a:extLst>
          </p:cNvPr>
          <p:cNvSpPr/>
          <p:nvPr/>
        </p:nvSpPr>
        <p:spPr>
          <a:xfrm>
            <a:off x="3086285" y="1121421"/>
            <a:ext cx="225517" cy="1584000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Textfeld 36">
            <a:extLst>
              <a:ext uri="{FF2B5EF4-FFF2-40B4-BE49-F238E27FC236}">
                <a16:creationId xmlns:a16="http://schemas.microsoft.com/office/drawing/2014/main" id="{CC8EB9AB-1E07-0D65-BBD1-C8BB72422C64}"/>
              </a:ext>
            </a:extLst>
          </p:cNvPr>
          <p:cNvSpPr txBox="1"/>
          <p:nvPr/>
        </p:nvSpPr>
        <p:spPr>
          <a:xfrm>
            <a:off x="2994769" y="2073032"/>
            <a:ext cx="401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chemeClr val="accent6"/>
                </a:solidFill>
              </a:rPr>
              <a:t>(2)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066C24B-1CD4-1FBF-AA4D-9AEBC869460F}"/>
              </a:ext>
            </a:extLst>
          </p:cNvPr>
          <p:cNvSpPr txBox="1"/>
          <p:nvPr/>
        </p:nvSpPr>
        <p:spPr>
          <a:xfrm>
            <a:off x="1577719" y="1643919"/>
            <a:ext cx="6481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/>
              <a:t>Artifact</a:t>
            </a:r>
            <a:endParaRPr lang="fr-FR" sz="1200" dirty="0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1A47E97-B516-5008-7706-7DF48C90D456}"/>
              </a:ext>
            </a:extLst>
          </p:cNvPr>
          <p:cNvCxnSpPr>
            <a:cxnSpLocks/>
          </p:cNvCxnSpPr>
          <p:nvPr/>
        </p:nvCxnSpPr>
        <p:spPr>
          <a:xfrm>
            <a:off x="2151917" y="1927872"/>
            <a:ext cx="160544" cy="10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84681A0-0999-2563-EB10-7C6BA055841B}"/>
              </a:ext>
            </a:extLst>
          </p:cNvPr>
          <p:cNvCxnSpPr>
            <a:cxnSpLocks/>
          </p:cNvCxnSpPr>
          <p:nvPr/>
        </p:nvCxnSpPr>
        <p:spPr>
          <a:xfrm flipV="1">
            <a:off x="3015475" y="1643919"/>
            <a:ext cx="0" cy="1044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91">
            <a:extLst>
              <a:ext uri="{FF2B5EF4-FFF2-40B4-BE49-F238E27FC236}">
                <a16:creationId xmlns:a16="http://schemas.microsoft.com/office/drawing/2014/main" id="{405C68B4-2D50-5FFD-FD59-F2E63FACA9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236" r="11613" b="3892"/>
          <a:stretch/>
        </p:blipFill>
        <p:spPr>
          <a:xfrm>
            <a:off x="372812" y="3618880"/>
            <a:ext cx="2945576" cy="2016000"/>
          </a:xfrm>
          <a:prstGeom prst="rect">
            <a:avLst/>
          </a:prstGeom>
        </p:spPr>
      </p:pic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A007D4D-6B00-3378-B1BF-21B2DDE56B1E}"/>
              </a:ext>
            </a:extLst>
          </p:cNvPr>
          <p:cNvCxnSpPr>
            <a:cxnSpLocks/>
          </p:cNvCxnSpPr>
          <p:nvPr/>
        </p:nvCxnSpPr>
        <p:spPr>
          <a:xfrm>
            <a:off x="800407" y="1633986"/>
            <a:ext cx="2196000" cy="68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11">
            <a:extLst>
              <a:ext uri="{FF2B5EF4-FFF2-40B4-BE49-F238E27FC236}">
                <a16:creationId xmlns:a16="http://schemas.microsoft.com/office/drawing/2014/main" id="{FB948973-61EC-9168-CF53-08F71AFFAF20}"/>
              </a:ext>
            </a:extLst>
          </p:cNvPr>
          <p:cNvSpPr txBox="1"/>
          <p:nvPr/>
        </p:nvSpPr>
        <p:spPr>
          <a:xfrm>
            <a:off x="3144966" y="5830856"/>
            <a:ext cx="195046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MRE: Multiple Rate Equation</a:t>
            </a:r>
          </a:p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MPI: 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MultiPhoton</a:t>
            </a:r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endParaRPr lang="fr-FR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TI:     Tunnel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endParaRPr lang="fr-FR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CI:    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Collisional</a:t>
            </a:r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endParaRPr lang="fr-FR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38BE55C-0B82-885C-DB0C-ABE7AC73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8" grpId="0" animBg="1"/>
      <p:bldP spid="140" grpId="0"/>
      <p:bldP spid="141" grpId="0" animBg="1"/>
      <p:bldP spid="142" grpId="0" animBg="1"/>
      <p:bldP spid="143" grpId="0" animBg="1"/>
      <p:bldP spid="144" grpId="0" animBg="1"/>
      <p:bldP spid="149" grpId="0" animBg="1"/>
      <p:bldP spid="150" grpId="0"/>
      <p:bldP spid="84" grpId="0" animBg="1"/>
      <p:bldP spid="85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>
            <a:extLst>
              <a:ext uri="{FF2B5EF4-FFF2-40B4-BE49-F238E27FC236}">
                <a16:creationId xmlns:a16="http://schemas.microsoft.com/office/drawing/2014/main" id="{990A3638-8836-0E40-60E7-8670188DC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9" y="1012946"/>
            <a:ext cx="3496374" cy="2160000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6F2594BB-49CB-5F09-D971-0E056D801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90" y="2787755"/>
            <a:ext cx="3329058" cy="216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17654" y="717066"/>
            <a:ext cx="3409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Interaction Model        </a:t>
            </a:r>
          </a:p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Maxwell </a:t>
            </a:r>
            <a:r>
              <a:rPr lang="fr-FR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Solver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+ Optical Tunneling</a:t>
            </a:r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99944" y="718279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</a:t>
            </a:r>
            <a:r>
              <a:rPr lang="fr-FR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</a:t>
            </a:r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(t)</a:t>
            </a:r>
          </a:p>
          <a:p>
            <a:r>
              <a:rPr lang="fr-F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 (t)*</a:t>
            </a:r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7927665" y="900610"/>
            <a:ext cx="2864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cxnSpLocks/>
          </p:cNvCxnSpPr>
          <p:nvPr/>
        </p:nvCxnSpPr>
        <p:spPr>
          <a:xfrm>
            <a:off x="7927665" y="1169927"/>
            <a:ext cx="2864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5DAFC0-226A-4B95-CF6D-61E6383B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</a:t>
            </a:fld>
            <a:endParaRPr lang="fr-FR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9B4D48-6001-FEC2-67CB-BC5D5AA5E189}"/>
              </a:ext>
            </a:extLst>
          </p:cNvPr>
          <p:cNvSpPr/>
          <p:nvPr/>
        </p:nvSpPr>
        <p:spPr bwMode="auto">
          <a:xfrm>
            <a:off x="4457700" y="778788"/>
            <a:ext cx="4429991" cy="27812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F6BD3159-4337-7C95-7749-94D77A2AA220}"/>
              </a:ext>
            </a:extLst>
          </p:cNvPr>
          <p:cNvSpPr txBox="1"/>
          <p:nvPr/>
        </p:nvSpPr>
        <p:spPr>
          <a:xfrm>
            <a:off x="28228" y="5695357"/>
            <a:ext cx="3197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l-G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λ</a:t>
            </a:r>
            <a:r>
              <a:rPr lang="fr-FR" sz="1200" baseline="-25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probe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=  800 nm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312157B-B42E-AC81-71C8-FCEEBD0C0708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7D037D82-47BF-AE56-BAAC-5D63822200FB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PIC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1CD4966-BF36-D4A1-19D9-2C5790059820}"/>
              </a:ext>
            </a:extLst>
          </p:cNvPr>
          <p:cNvSpPr/>
          <p:nvPr/>
        </p:nvSpPr>
        <p:spPr>
          <a:xfrm>
            <a:off x="7946156" y="1421752"/>
            <a:ext cx="4009524" cy="42131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EE0B97E6-0CF7-87DF-3E30-EBB2865B085A}"/>
              </a:ext>
            </a:extLst>
          </p:cNvPr>
          <p:cNvGrpSpPr/>
          <p:nvPr/>
        </p:nvGrpSpPr>
        <p:grpSpPr>
          <a:xfrm>
            <a:off x="7966535" y="1868447"/>
            <a:ext cx="1644067" cy="276999"/>
            <a:chOff x="-528864" y="2416282"/>
            <a:chExt cx="1453140" cy="276999"/>
          </a:xfrm>
        </p:grpSpPr>
        <p:sp>
          <p:nvSpPr>
            <p:cNvPr id="136" name="Textfeld 56">
              <a:extLst>
                <a:ext uri="{FF2B5EF4-FFF2-40B4-BE49-F238E27FC236}">
                  <a16:creationId xmlns:a16="http://schemas.microsoft.com/office/drawing/2014/main" id="{1C84DF8C-FC76-C720-2DF4-9876BDB35657}"/>
                </a:ext>
              </a:extLst>
            </p:cNvPr>
            <p:cNvSpPr txBox="1"/>
            <p:nvPr/>
          </p:nvSpPr>
          <p:spPr>
            <a:xfrm>
              <a:off x="-528864" y="2416282"/>
              <a:ext cx="1453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fr-FR" sz="1200" baseline="-250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solid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carbon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nm-slabs</a:t>
              </a:r>
            </a:p>
          </p:txBody>
        </p:sp>
        <p:sp>
          <p:nvSpPr>
            <p:cNvPr id="137" name="Abgerundetes Rechteck 57">
              <a:extLst>
                <a:ext uri="{FF2B5EF4-FFF2-40B4-BE49-F238E27FC236}">
                  <a16:creationId xmlns:a16="http://schemas.microsoft.com/office/drawing/2014/main" id="{9003D6BE-41AE-83EB-089A-F57855089FEB}"/>
                </a:ext>
              </a:extLst>
            </p:cNvPr>
            <p:cNvSpPr/>
            <p:nvPr/>
          </p:nvSpPr>
          <p:spPr>
            <a:xfrm>
              <a:off x="-476662" y="2429040"/>
              <a:ext cx="1256862" cy="2592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8" name="Textfeld 86">
            <a:extLst>
              <a:ext uri="{FF2B5EF4-FFF2-40B4-BE49-F238E27FC236}">
                <a16:creationId xmlns:a16="http://schemas.microsoft.com/office/drawing/2014/main" id="{FAE4DBAF-AA45-8E43-FDCB-87239EB2385A}"/>
              </a:ext>
            </a:extLst>
          </p:cNvPr>
          <p:cNvSpPr txBox="1"/>
          <p:nvPr/>
        </p:nvSpPr>
        <p:spPr>
          <a:xfrm>
            <a:off x="7949013" y="1417167"/>
            <a:ext cx="4001257" cy="338554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PIC </a:t>
            </a:r>
          </a:p>
        </p:txBody>
      </p:sp>
      <p:sp>
        <p:nvSpPr>
          <p:cNvPr id="140" name="Rechteck 62">
            <a:extLst>
              <a:ext uri="{FF2B5EF4-FFF2-40B4-BE49-F238E27FC236}">
                <a16:creationId xmlns:a16="http://schemas.microsoft.com/office/drawing/2014/main" id="{B248F6B0-F74D-CB37-9A30-AE275D77A0B9}"/>
              </a:ext>
            </a:extLst>
          </p:cNvPr>
          <p:cNvSpPr/>
          <p:nvPr/>
        </p:nvSpPr>
        <p:spPr>
          <a:xfrm>
            <a:off x="9548078" y="1948221"/>
            <a:ext cx="1444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SMILEI 1D</a:t>
            </a:r>
          </a:p>
          <a:p>
            <a:pPr algn="ctr"/>
            <a:r>
              <a:rPr lang="fr-FR" sz="11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TI, CI </a:t>
            </a:r>
          </a:p>
        </p:txBody>
      </p:sp>
      <p:sp>
        <p:nvSpPr>
          <p:cNvPr id="141" name="Abgerundetes Rechteck 57">
            <a:extLst>
              <a:ext uri="{FF2B5EF4-FFF2-40B4-BE49-F238E27FC236}">
                <a16:creationId xmlns:a16="http://schemas.microsoft.com/office/drawing/2014/main" id="{0C90139F-60AA-AE19-0645-E00215162618}"/>
              </a:ext>
            </a:extLst>
          </p:cNvPr>
          <p:cNvSpPr/>
          <p:nvPr/>
        </p:nvSpPr>
        <p:spPr>
          <a:xfrm>
            <a:off x="9924089" y="1926836"/>
            <a:ext cx="720000" cy="4680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2" name="Flèche : droite 141">
            <a:extLst>
              <a:ext uri="{FF2B5EF4-FFF2-40B4-BE49-F238E27FC236}">
                <a16:creationId xmlns:a16="http://schemas.microsoft.com/office/drawing/2014/main" id="{5644FC99-9A1B-F8CD-4EFF-7E13618D42DF}"/>
              </a:ext>
            </a:extLst>
          </p:cNvPr>
          <p:cNvSpPr/>
          <p:nvPr/>
        </p:nvSpPr>
        <p:spPr bwMode="auto">
          <a:xfrm>
            <a:off x="9616267" y="1985264"/>
            <a:ext cx="160710" cy="1653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lèche : droite 142">
            <a:extLst>
              <a:ext uri="{FF2B5EF4-FFF2-40B4-BE49-F238E27FC236}">
                <a16:creationId xmlns:a16="http://schemas.microsoft.com/office/drawing/2014/main" id="{2C69BEC8-4DD3-085F-DE1A-DD55746977CD}"/>
              </a:ext>
            </a:extLst>
          </p:cNvPr>
          <p:cNvSpPr/>
          <p:nvPr/>
        </p:nvSpPr>
        <p:spPr bwMode="auto">
          <a:xfrm>
            <a:off x="9604319" y="2225750"/>
            <a:ext cx="160710" cy="1653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lèche : droite 143">
            <a:extLst>
              <a:ext uri="{FF2B5EF4-FFF2-40B4-BE49-F238E27FC236}">
                <a16:creationId xmlns:a16="http://schemas.microsoft.com/office/drawing/2014/main" id="{761A034C-1A4B-EE00-CA66-EF143A2AFDF0}"/>
              </a:ext>
            </a:extLst>
          </p:cNvPr>
          <p:cNvSpPr/>
          <p:nvPr/>
        </p:nvSpPr>
        <p:spPr bwMode="auto">
          <a:xfrm>
            <a:off x="10789958" y="2078169"/>
            <a:ext cx="160710" cy="1653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6E2D23DA-B4F5-A75F-77DF-F10D1A9CBD6F}"/>
              </a:ext>
            </a:extLst>
          </p:cNvPr>
          <p:cNvGrpSpPr/>
          <p:nvPr/>
        </p:nvGrpSpPr>
        <p:grpSpPr>
          <a:xfrm>
            <a:off x="10809233" y="1929333"/>
            <a:ext cx="1154721" cy="461665"/>
            <a:chOff x="7133137" y="2534193"/>
            <a:chExt cx="1154721" cy="461665"/>
          </a:xfrm>
        </p:grpSpPr>
        <p:sp>
          <p:nvSpPr>
            <p:cNvPr id="146" name="Textfeld 49">
              <a:extLst>
                <a:ext uri="{FF2B5EF4-FFF2-40B4-BE49-F238E27FC236}">
                  <a16:creationId xmlns:a16="http://schemas.microsoft.com/office/drawing/2014/main" id="{4C8A3D6F-7552-6D03-3112-4FDDEF26E472}"/>
                </a:ext>
              </a:extLst>
            </p:cNvPr>
            <p:cNvSpPr txBox="1"/>
            <p:nvPr/>
          </p:nvSpPr>
          <p:spPr>
            <a:xfrm>
              <a:off x="7133137" y="2534193"/>
              <a:ext cx="115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fr-F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fr-FR" sz="1200" baseline="-250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  <a:r>
                <a:rPr lang="el-G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α</a:t>
              </a:r>
              <a:r>
                <a:rPr lang="fr-F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+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(z, t), </a:t>
              </a:r>
            </a:p>
            <a:p>
              <a:pPr algn="ctr"/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spectra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fr-FR" sz="1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...</a:t>
              </a:r>
            </a:p>
          </p:txBody>
        </p:sp>
        <p:sp>
          <p:nvSpPr>
            <p:cNvPr id="147" name="Abgerundetes Rechteck 57">
              <a:extLst>
                <a:ext uri="{FF2B5EF4-FFF2-40B4-BE49-F238E27FC236}">
                  <a16:creationId xmlns:a16="http://schemas.microsoft.com/office/drawing/2014/main" id="{7027E3FB-F2C9-6A40-13BF-DAC9973CEECA}"/>
                </a:ext>
              </a:extLst>
            </p:cNvPr>
            <p:cNvSpPr/>
            <p:nvPr/>
          </p:nvSpPr>
          <p:spPr>
            <a:xfrm>
              <a:off x="7303700" y="2569622"/>
              <a:ext cx="815061" cy="417813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078DC42-D2B3-131C-9BBD-51D4618824B5}"/>
              </a:ext>
            </a:extLst>
          </p:cNvPr>
          <p:cNvSpPr/>
          <p:nvPr/>
        </p:nvSpPr>
        <p:spPr bwMode="auto">
          <a:xfrm>
            <a:off x="7948901" y="1436936"/>
            <a:ext cx="4003373" cy="29902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Rechteck 30">
            <a:extLst>
              <a:ext uri="{FF2B5EF4-FFF2-40B4-BE49-F238E27FC236}">
                <a16:creationId xmlns:a16="http://schemas.microsoft.com/office/drawing/2014/main" id="{9379D8EE-7932-2590-6773-4FE6476204BA}"/>
              </a:ext>
            </a:extLst>
          </p:cNvPr>
          <p:cNvSpPr/>
          <p:nvPr/>
        </p:nvSpPr>
        <p:spPr>
          <a:xfrm>
            <a:off x="7955965" y="5041077"/>
            <a:ext cx="3988856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solid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supported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Atomic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description</a:t>
            </a: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C046CA9F-1DEA-70AE-48C1-29FA6646621B}"/>
              </a:ext>
            </a:extLst>
          </p:cNvPr>
          <p:cNvGrpSpPr/>
          <p:nvPr/>
        </p:nvGrpSpPr>
        <p:grpSpPr>
          <a:xfrm>
            <a:off x="8722345" y="2671745"/>
            <a:ext cx="2614204" cy="1887257"/>
            <a:chOff x="4539043" y="3484430"/>
            <a:chExt cx="2614204" cy="1887257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D96AC68C-6750-A0D0-D89D-2076A5779B2A}"/>
                </a:ext>
              </a:extLst>
            </p:cNvPr>
            <p:cNvGrpSpPr/>
            <p:nvPr/>
          </p:nvGrpSpPr>
          <p:grpSpPr>
            <a:xfrm>
              <a:off x="4539043" y="3484430"/>
              <a:ext cx="2614204" cy="1887257"/>
              <a:chOff x="4625839" y="3469469"/>
              <a:chExt cx="2614204" cy="1887257"/>
            </a:xfrm>
          </p:grpSpPr>
          <p:grpSp>
            <p:nvGrpSpPr>
              <p:cNvPr id="154" name="Groupe 153">
                <a:extLst>
                  <a:ext uri="{FF2B5EF4-FFF2-40B4-BE49-F238E27FC236}">
                    <a16:creationId xmlns:a16="http://schemas.microsoft.com/office/drawing/2014/main" id="{4C99283D-4C1A-FA0F-63B9-E7210FBB2719}"/>
                  </a:ext>
                </a:extLst>
              </p:cNvPr>
              <p:cNvGrpSpPr/>
              <p:nvPr/>
            </p:nvGrpSpPr>
            <p:grpSpPr>
              <a:xfrm>
                <a:off x="4625839" y="3469469"/>
                <a:ext cx="2614204" cy="1887257"/>
                <a:chOff x="4694589" y="3455615"/>
                <a:chExt cx="2614204" cy="1887257"/>
              </a:xfrm>
            </p:grpSpPr>
            <p:grpSp>
              <p:nvGrpSpPr>
                <p:cNvPr id="156" name="Groupe 155">
                  <a:extLst>
                    <a:ext uri="{FF2B5EF4-FFF2-40B4-BE49-F238E27FC236}">
                      <a16:creationId xmlns:a16="http://schemas.microsoft.com/office/drawing/2014/main" id="{94AAFC39-4B23-FE2D-B3E1-61F79C11CD2A}"/>
                    </a:ext>
                  </a:extLst>
                </p:cNvPr>
                <p:cNvGrpSpPr/>
                <p:nvPr/>
              </p:nvGrpSpPr>
              <p:grpSpPr>
                <a:xfrm>
                  <a:off x="4694589" y="3686872"/>
                  <a:ext cx="2614204" cy="1656000"/>
                  <a:chOff x="4694589" y="3686872"/>
                  <a:chExt cx="2614204" cy="1656000"/>
                </a:xfrm>
              </p:grpSpPr>
              <p:sp>
                <p:nvSpPr>
                  <p:cNvPr id="159" name="Rechteck 31">
                    <a:extLst>
                      <a:ext uri="{FF2B5EF4-FFF2-40B4-BE49-F238E27FC236}">
                        <a16:creationId xmlns:a16="http://schemas.microsoft.com/office/drawing/2014/main" id="{B7F68BB8-56F6-3E35-0E7A-456009DAF9CF}"/>
                      </a:ext>
                    </a:extLst>
                  </p:cNvPr>
                  <p:cNvSpPr/>
                  <p:nvPr/>
                </p:nvSpPr>
                <p:spPr>
                  <a:xfrm>
                    <a:off x="5363382" y="3686872"/>
                    <a:ext cx="1332000" cy="16560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/>
                      <a:t>    </a:t>
                    </a:r>
                  </a:p>
                </p:txBody>
              </p:sp>
              <p:cxnSp>
                <p:nvCxnSpPr>
                  <p:cNvPr id="160" name="Connecteur droit avec flèche 159">
                    <a:extLst>
                      <a:ext uri="{FF2B5EF4-FFF2-40B4-BE49-F238E27FC236}">
                        <a16:creationId xmlns:a16="http://schemas.microsoft.com/office/drawing/2014/main" id="{AAC81852-F441-A228-4A6E-19523C565A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70514" y="4667802"/>
                    <a:ext cx="128252" cy="1732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1" name="ZoneTexte 160">
                        <a:extLst>
                          <a:ext uri="{FF2B5EF4-FFF2-40B4-BE49-F238E27FC236}">
                            <a16:creationId xmlns:a16="http://schemas.microsoft.com/office/drawing/2014/main" id="{9BAEA202-A66E-2AD2-7399-4AED82CF87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10956" y="4445696"/>
                        <a:ext cx="11978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I</a:t>
                        </a:r>
                        <a:r>
                          <a:rPr lang="fr-FR" sz="1200" b="1" baseline="-25000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TI</a:t>
                        </a:r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fr-FR" sz="1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~ </m:t>
                            </m:r>
                          </m:oMath>
                        </a14:m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10</a:t>
                        </a:r>
                        <a:r>
                          <a:rPr lang="fr-FR" sz="1200" b="1" baseline="30000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13</a:t>
                        </a:r>
                        <a:r>
                          <a:rPr lang="fr-FR" sz="1200" b="1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a:t> W/cm²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61" name="ZoneTexte 160">
                        <a:extLst>
                          <a:ext uri="{FF2B5EF4-FFF2-40B4-BE49-F238E27FC236}">
                            <a16:creationId xmlns:a16="http://schemas.microsoft.com/office/drawing/2014/main" id="{9BAEA202-A66E-2AD2-7399-4AED82CF87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0956" y="4445696"/>
                        <a:ext cx="1197837" cy="27699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7826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2" name="Connecteur droit avec flèche 161">
                    <a:extLst>
                      <a:ext uri="{FF2B5EF4-FFF2-40B4-BE49-F238E27FC236}">
                        <a16:creationId xmlns:a16="http://schemas.microsoft.com/office/drawing/2014/main" id="{C3FEA348-517F-E167-5593-D82E20849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4589" y="3749216"/>
                    <a:ext cx="1397178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ZoneTexte 156">
                  <a:extLst>
                    <a:ext uri="{FF2B5EF4-FFF2-40B4-BE49-F238E27FC236}">
                      <a16:creationId xmlns:a16="http://schemas.microsoft.com/office/drawing/2014/main" id="{7C5B3F73-78B6-F77A-A1B2-1F51EB920410}"/>
                    </a:ext>
                  </a:extLst>
                </p:cNvPr>
                <p:cNvSpPr txBox="1"/>
                <p:nvPr/>
              </p:nvSpPr>
              <p:spPr>
                <a:xfrm>
                  <a:off x="5096281" y="3455615"/>
                  <a:ext cx="7553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No e</a:t>
                  </a:r>
                  <a:r>
                    <a:rPr lang="fr-FR" sz="1200" b="1" baseline="30000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-</a:t>
                  </a:r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s</a:t>
                  </a:r>
                </a:p>
              </p:txBody>
            </p:sp>
          </p:grpSp>
          <p:cxnSp>
            <p:nvCxnSpPr>
              <p:cNvPr id="155" name="Connecteur droit 154">
                <a:extLst>
                  <a:ext uri="{FF2B5EF4-FFF2-40B4-BE49-F238E27FC236}">
                    <a16:creationId xmlns:a16="http://schemas.microsoft.com/office/drawing/2014/main" id="{0E023885-9C79-32EB-B6C3-0F999CF93B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02236" y="3715861"/>
                <a:ext cx="15013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feld 32">
              <a:extLst>
                <a:ext uri="{FF2B5EF4-FFF2-40B4-BE49-F238E27FC236}">
                  <a16:creationId xmlns:a16="http://schemas.microsoft.com/office/drawing/2014/main" id="{3602EF93-242F-4251-05AA-9677431253C8}"/>
                </a:ext>
              </a:extLst>
            </p:cNvPr>
            <p:cNvSpPr txBox="1"/>
            <p:nvPr/>
          </p:nvSpPr>
          <p:spPr>
            <a:xfrm>
              <a:off x="5463396" y="4682550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</a:rPr>
                <a:t>(2)</a:t>
              </a:r>
            </a:p>
          </p:txBody>
        </p: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861CEF71-5BD9-4210-CA3C-9C55CA490408}"/>
              </a:ext>
            </a:extLst>
          </p:cNvPr>
          <p:cNvGrpSpPr/>
          <p:nvPr/>
        </p:nvGrpSpPr>
        <p:grpSpPr>
          <a:xfrm>
            <a:off x="7710490" y="2168658"/>
            <a:ext cx="2039048" cy="293682"/>
            <a:chOff x="3635454" y="2815108"/>
            <a:chExt cx="2039048" cy="293682"/>
          </a:xfrm>
        </p:grpSpPr>
        <p:sp>
          <p:nvSpPr>
            <p:cNvPr id="164" name="Textfeld 59">
              <a:extLst>
                <a:ext uri="{FF2B5EF4-FFF2-40B4-BE49-F238E27FC236}">
                  <a16:creationId xmlns:a16="http://schemas.microsoft.com/office/drawing/2014/main" id="{F6288547-0247-B297-BF5B-BCA3986DE93C}"/>
                </a:ext>
              </a:extLst>
            </p:cNvPr>
            <p:cNvSpPr txBox="1"/>
            <p:nvPr/>
          </p:nvSpPr>
          <p:spPr>
            <a:xfrm>
              <a:off x="3635454" y="2815108"/>
              <a:ext cx="2039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Pump’s</a:t>
              </a:r>
              <a:r>
                <a:rPr lang="fr-FR" sz="1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i="1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rising</a:t>
              </a:r>
              <a:r>
                <a:rPr lang="fr-FR" sz="1200" i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i="1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edge</a:t>
              </a:r>
              <a:endParaRPr lang="fr-FR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Abgerundetes Rechteck 57">
              <a:extLst>
                <a:ext uri="{FF2B5EF4-FFF2-40B4-BE49-F238E27FC236}">
                  <a16:creationId xmlns:a16="http://schemas.microsoft.com/office/drawing/2014/main" id="{12CD6CA4-4F6F-CFD9-283E-979B9D181E5C}"/>
                </a:ext>
              </a:extLst>
            </p:cNvPr>
            <p:cNvSpPr/>
            <p:nvPr/>
          </p:nvSpPr>
          <p:spPr>
            <a:xfrm>
              <a:off x="3948841" y="2851376"/>
              <a:ext cx="1423487" cy="25741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4" name="Rechteck 35">
            <a:extLst>
              <a:ext uri="{FF2B5EF4-FFF2-40B4-BE49-F238E27FC236}">
                <a16:creationId xmlns:a16="http://schemas.microsoft.com/office/drawing/2014/main" id="{F965AFB2-8161-3F1A-8865-98FD7333150C}"/>
              </a:ext>
            </a:extLst>
          </p:cNvPr>
          <p:cNvSpPr/>
          <p:nvPr/>
        </p:nvSpPr>
        <p:spPr>
          <a:xfrm>
            <a:off x="3086285" y="1121421"/>
            <a:ext cx="225517" cy="1584000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Textfeld 36">
            <a:extLst>
              <a:ext uri="{FF2B5EF4-FFF2-40B4-BE49-F238E27FC236}">
                <a16:creationId xmlns:a16="http://schemas.microsoft.com/office/drawing/2014/main" id="{CC8EB9AB-1E07-0D65-BBD1-C8BB72422C64}"/>
              </a:ext>
            </a:extLst>
          </p:cNvPr>
          <p:cNvSpPr txBox="1"/>
          <p:nvPr/>
        </p:nvSpPr>
        <p:spPr>
          <a:xfrm>
            <a:off x="2994769" y="2073032"/>
            <a:ext cx="401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chemeClr val="accent6"/>
                </a:solidFill>
              </a:rPr>
              <a:t>(2)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066C24B-1CD4-1FBF-AA4D-9AEBC869460F}"/>
              </a:ext>
            </a:extLst>
          </p:cNvPr>
          <p:cNvSpPr txBox="1"/>
          <p:nvPr/>
        </p:nvSpPr>
        <p:spPr>
          <a:xfrm>
            <a:off x="1577719" y="1643919"/>
            <a:ext cx="6481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/>
              <a:t>Artifact</a:t>
            </a:r>
            <a:endParaRPr lang="fr-FR" sz="1200" dirty="0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1A47E97-B516-5008-7706-7DF48C90D456}"/>
              </a:ext>
            </a:extLst>
          </p:cNvPr>
          <p:cNvCxnSpPr>
            <a:cxnSpLocks/>
          </p:cNvCxnSpPr>
          <p:nvPr/>
        </p:nvCxnSpPr>
        <p:spPr>
          <a:xfrm>
            <a:off x="2151917" y="1927872"/>
            <a:ext cx="160544" cy="10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84681A0-0999-2563-EB10-7C6BA055841B}"/>
              </a:ext>
            </a:extLst>
          </p:cNvPr>
          <p:cNvCxnSpPr>
            <a:cxnSpLocks/>
          </p:cNvCxnSpPr>
          <p:nvPr/>
        </p:nvCxnSpPr>
        <p:spPr>
          <a:xfrm flipV="1">
            <a:off x="3015475" y="1643919"/>
            <a:ext cx="0" cy="1044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91">
            <a:extLst>
              <a:ext uri="{FF2B5EF4-FFF2-40B4-BE49-F238E27FC236}">
                <a16:creationId xmlns:a16="http://schemas.microsoft.com/office/drawing/2014/main" id="{405C68B4-2D50-5FFD-FD59-F2E63FACA9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236" r="11613" b="3892"/>
          <a:stretch/>
        </p:blipFill>
        <p:spPr>
          <a:xfrm>
            <a:off x="372812" y="3618880"/>
            <a:ext cx="2945576" cy="2016000"/>
          </a:xfrm>
          <a:prstGeom prst="rect">
            <a:avLst/>
          </a:prstGeom>
        </p:spPr>
      </p:pic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A007D4D-6B00-3378-B1BF-21B2DDE56B1E}"/>
              </a:ext>
            </a:extLst>
          </p:cNvPr>
          <p:cNvCxnSpPr>
            <a:cxnSpLocks/>
          </p:cNvCxnSpPr>
          <p:nvPr/>
        </p:nvCxnSpPr>
        <p:spPr>
          <a:xfrm>
            <a:off x="800407" y="1633986"/>
            <a:ext cx="2196000" cy="68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11">
            <a:extLst>
              <a:ext uri="{FF2B5EF4-FFF2-40B4-BE49-F238E27FC236}">
                <a16:creationId xmlns:a16="http://schemas.microsoft.com/office/drawing/2014/main" id="{FB948973-61EC-9168-CF53-08F71AFFAF20}"/>
              </a:ext>
            </a:extLst>
          </p:cNvPr>
          <p:cNvSpPr txBox="1"/>
          <p:nvPr/>
        </p:nvSpPr>
        <p:spPr>
          <a:xfrm>
            <a:off x="3144966" y="5830856"/>
            <a:ext cx="195046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MRE: Multiple Rate Equation</a:t>
            </a:r>
          </a:p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MPI: 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MultiPhoton</a:t>
            </a:r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endParaRPr lang="fr-FR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TI:     Tunnel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endParaRPr lang="fr-FR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CI:    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Collisional</a:t>
            </a:r>
            <a:r>
              <a:rPr lang="fr-F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endParaRPr lang="fr-FR" sz="1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38BE55C-0B82-885C-DB0C-ABE7AC73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BE45CA97-E38B-F1C8-1FAC-246C8421FB9D}"/>
              </a:ext>
            </a:extLst>
          </p:cNvPr>
          <p:cNvSpPr/>
          <p:nvPr/>
        </p:nvSpPr>
        <p:spPr>
          <a:xfrm>
            <a:off x="3841940" y="1432968"/>
            <a:ext cx="3874927" cy="42131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feld 86">
            <a:extLst>
              <a:ext uri="{FF2B5EF4-FFF2-40B4-BE49-F238E27FC236}">
                <a16:creationId xmlns:a16="http://schemas.microsoft.com/office/drawing/2014/main" id="{D0D1B73E-C743-B55D-277C-154A52EE70DC}"/>
              </a:ext>
            </a:extLst>
          </p:cNvPr>
          <p:cNvSpPr txBox="1"/>
          <p:nvPr/>
        </p:nvSpPr>
        <p:spPr>
          <a:xfrm>
            <a:off x="3844529" y="1429837"/>
            <a:ext cx="3872338" cy="338554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 State Interaction (SSI)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2E183206-1ABB-0B0E-5D72-0BEEC3D84604}"/>
              </a:ext>
            </a:extLst>
          </p:cNvPr>
          <p:cNvSpPr/>
          <p:nvPr/>
        </p:nvSpPr>
        <p:spPr bwMode="auto">
          <a:xfrm>
            <a:off x="3848868" y="1441486"/>
            <a:ext cx="3874927" cy="29880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Groupe 19">
            <a:extLst>
              <a:ext uri="{FF2B5EF4-FFF2-40B4-BE49-F238E27FC236}">
                <a16:creationId xmlns:a16="http://schemas.microsoft.com/office/drawing/2014/main" id="{49385DE0-120B-C2EC-0569-AA66945AC44C}"/>
              </a:ext>
            </a:extLst>
          </p:cNvPr>
          <p:cNvGrpSpPr/>
          <p:nvPr/>
        </p:nvGrpSpPr>
        <p:grpSpPr>
          <a:xfrm>
            <a:off x="4353336" y="1905720"/>
            <a:ext cx="2852134" cy="830997"/>
            <a:chOff x="8494266" y="2324366"/>
            <a:chExt cx="2852134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5">
                  <a:extLst>
                    <a:ext uri="{FF2B5EF4-FFF2-40B4-BE49-F238E27FC236}">
                      <a16:creationId xmlns:a16="http://schemas.microsoft.com/office/drawing/2014/main" id="{D100D19B-2AF1-02CD-B705-DF6B85F1C1D2}"/>
                    </a:ext>
                  </a:extLst>
                </p:cNvPr>
                <p:cNvSpPr txBox="1"/>
                <p:nvPr/>
              </p:nvSpPr>
              <p:spPr>
                <a:xfrm>
                  <a:off x="8501559" y="2324366"/>
                  <a:ext cx="2837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MRE</a:t>
                  </a:r>
                  <a:r>
                    <a:rPr lang="fr-FR" sz="1200" baseline="300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1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, MPI + TI + CI + Avalanche</a:t>
                  </a:r>
                </a:p>
                <a:p>
                  <a:pPr algn="ctr"/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band gap</a:t>
                  </a:r>
                  <a:r>
                    <a:rPr lang="fr-FR" sz="1200" baseline="300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2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E</a:t>
                  </a:r>
                  <a:r>
                    <a:rPr lang="fr-FR" sz="1200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g</a:t>
                  </a:r>
                  <a:r>
                    <a:rPr lang="fr-FR" sz="1200" b="1" dirty="0">
                      <a:ea typeface="Cambria Math" panose="02040503050406030204" pitchFamily="18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</m:t>
                      </m:r>
                    </m:oMath>
                  </a14:m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1.1 eV</a:t>
                  </a:r>
                  <a:endParaRPr lang="fr-FR" sz="1200" b="1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  <a:p>
                  <a:pPr algn="ctr"/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Pump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rising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edge</a:t>
                  </a:r>
                  <a:endPara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  <a:p>
                  <a:pPr algn="ctr"/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Homogeneous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plasma slab</a:t>
                  </a:r>
                </a:p>
              </p:txBody>
            </p:sp>
          </mc:Choice>
          <mc:Fallback xmlns="">
            <p:sp>
              <p:nvSpPr>
                <p:cNvPr id="106" name="Textfeld 5">
                  <a:extLst>
                    <a:ext uri="{FF2B5EF4-FFF2-40B4-BE49-F238E27FC236}">
                      <a16:creationId xmlns:a16="http://schemas.microsoft.com/office/drawing/2014/main" id="{2F6A6E0A-C830-AC46-DC86-BBDA6510C7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559" y="2324366"/>
                  <a:ext cx="2837548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bgerundetes Rechteck 57">
              <a:extLst>
                <a:ext uri="{FF2B5EF4-FFF2-40B4-BE49-F238E27FC236}">
                  <a16:creationId xmlns:a16="http://schemas.microsoft.com/office/drawing/2014/main" id="{3B4BB3B1-A420-E279-8D79-FEAD5D9D772C}"/>
                </a:ext>
              </a:extLst>
            </p:cNvPr>
            <p:cNvSpPr/>
            <p:nvPr/>
          </p:nvSpPr>
          <p:spPr>
            <a:xfrm>
              <a:off x="8494266" y="2333060"/>
              <a:ext cx="2852134" cy="80534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2" name="Groupe 5">
            <a:extLst>
              <a:ext uri="{FF2B5EF4-FFF2-40B4-BE49-F238E27FC236}">
                <a16:creationId xmlns:a16="http://schemas.microsoft.com/office/drawing/2014/main" id="{8B9AF540-7B51-DD1B-A731-53C9879893FD}"/>
              </a:ext>
            </a:extLst>
          </p:cNvPr>
          <p:cNvGrpSpPr/>
          <p:nvPr/>
        </p:nvGrpSpPr>
        <p:grpSpPr>
          <a:xfrm>
            <a:off x="3990342" y="2876112"/>
            <a:ext cx="3496374" cy="2160000"/>
            <a:chOff x="8304451" y="2799638"/>
            <a:chExt cx="3496374" cy="2160000"/>
          </a:xfrm>
        </p:grpSpPr>
        <p:pic>
          <p:nvPicPr>
            <p:cNvPr id="14" name="Image 4">
              <a:extLst>
                <a:ext uri="{FF2B5EF4-FFF2-40B4-BE49-F238E27FC236}">
                  <a16:creationId xmlns:a16="http://schemas.microsoft.com/office/drawing/2014/main" id="{EE324C6D-102A-9040-AD74-1212506E8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451" y="2799638"/>
              <a:ext cx="3496374" cy="2160000"/>
            </a:xfrm>
            <a:prstGeom prst="rect">
              <a:avLst/>
            </a:prstGeom>
          </p:spPr>
        </p:pic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07D24745-5A3E-01B9-75D4-16E95BFC493C}"/>
                </a:ext>
              </a:extLst>
            </p:cNvPr>
            <p:cNvSpPr/>
            <p:nvPr/>
          </p:nvSpPr>
          <p:spPr>
            <a:xfrm>
              <a:off x="8786234" y="2883487"/>
              <a:ext cx="1399899" cy="16190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Textfeld 38">
              <a:extLst>
                <a:ext uri="{FF2B5EF4-FFF2-40B4-BE49-F238E27FC236}">
                  <a16:creationId xmlns:a16="http://schemas.microsoft.com/office/drawing/2014/main" id="{122260C5-BE44-D1B4-7093-E4AB9A59D2B0}"/>
                </a:ext>
              </a:extLst>
            </p:cNvPr>
            <p:cNvSpPr txBox="1"/>
            <p:nvPr/>
          </p:nvSpPr>
          <p:spPr>
            <a:xfrm>
              <a:off x="9165994" y="3877069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5">
                      <a:lumMod val="75000"/>
                    </a:schemeClr>
                  </a:solidFill>
                </a:rPr>
                <a:t>(1)</a:t>
              </a:r>
            </a:p>
          </p:txBody>
        </p:sp>
        <p:sp>
          <p:nvSpPr>
            <p:cNvPr id="18" name="ZoneTexte 102">
              <a:extLst>
                <a:ext uri="{FF2B5EF4-FFF2-40B4-BE49-F238E27FC236}">
                  <a16:creationId xmlns:a16="http://schemas.microsoft.com/office/drawing/2014/main" id="{27754EEF-61FF-9F71-92C0-B1AB5BC0A23B}"/>
                </a:ext>
              </a:extLst>
            </p:cNvPr>
            <p:cNvSpPr txBox="1"/>
            <p:nvPr/>
          </p:nvSpPr>
          <p:spPr>
            <a:xfrm>
              <a:off x="10166831" y="3971250"/>
              <a:ext cx="36260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>
                  <a:solidFill>
                    <a:srgbClr val="FF0000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19">
                  <a:extLst>
                    <a:ext uri="{FF2B5EF4-FFF2-40B4-BE49-F238E27FC236}">
                      <a16:creationId xmlns:a16="http://schemas.microsoft.com/office/drawing/2014/main" id="{13ECA513-552F-8B0F-711E-62F7C9ADC4F7}"/>
                    </a:ext>
                  </a:extLst>
                </p:cNvPr>
                <p:cNvSpPr txBox="1"/>
                <p:nvPr/>
              </p:nvSpPr>
              <p:spPr>
                <a:xfrm>
                  <a:off x="10160417" y="3429000"/>
                  <a:ext cx="12900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I </a:t>
                  </a:r>
                  <a14:m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</m:t>
                      </m:r>
                    </m:oMath>
                  </a14:m>
                  <a:r>
                    <a:rPr lang="fr-FR" sz="1200" b="1" dirty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10</a:t>
                  </a:r>
                  <a:r>
                    <a:rPr lang="fr-FR" sz="1200" b="1" baseline="30000" dirty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12</a:t>
                  </a:r>
                  <a:r>
                    <a:rPr lang="fr-FR" sz="1200" b="1" dirty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 W/cm²</a:t>
                  </a:r>
                </a:p>
              </p:txBody>
            </p:sp>
          </mc:Choice>
          <mc:Fallback xmlns="">
            <p:sp>
              <p:nvSpPr>
                <p:cNvPr id="120" name="ZoneTexte 119">
                  <a:extLst>
                    <a:ext uri="{FF2B5EF4-FFF2-40B4-BE49-F238E27FC236}">
                      <a16:creationId xmlns:a16="http://schemas.microsoft.com/office/drawing/2014/main" id="{56DBE4E2-7B31-7663-415A-79A03B55C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417" y="3429000"/>
                  <a:ext cx="129003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74" t="-2222" b="-1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necteur droit avec flèche 120">
              <a:extLst>
                <a:ext uri="{FF2B5EF4-FFF2-40B4-BE49-F238E27FC236}">
                  <a16:creationId xmlns:a16="http://schemas.microsoft.com/office/drawing/2014/main" id="{46C4D8A6-038F-2C56-2512-068DA7337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0089" y="3627502"/>
              <a:ext cx="111202" cy="122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56">
              <a:extLst>
                <a:ext uri="{FF2B5EF4-FFF2-40B4-BE49-F238E27FC236}">
                  <a16:creationId xmlns:a16="http://schemas.microsoft.com/office/drawing/2014/main" id="{6CD03767-A507-059A-2306-C63E594D12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7944" y="2890024"/>
              <a:ext cx="0" cy="1584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130">
              <a:extLst>
                <a:ext uri="{FF2B5EF4-FFF2-40B4-BE49-F238E27FC236}">
                  <a16:creationId xmlns:a16="http://schemas.microsoft.com/office/drawing/2014/main" id="{C6E8CEC7-0406-DB57-BB12-50C09A23F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7566" y="2900089"/>
              <a:ext cx="0" cy="15840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131">
              <a:extLst>
                <a:ext uri="{FF2B5EF4-FFF2-40B4-BE49-F238E27FC236}">
                  <a16:creationId xmlns:a16="http://schemas.microsoft.com/office/drawing/2014/main" id="{AD065CE4-4712-19B5-B9E1-11CE332992FE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>
              <a:off x="10214764" y="3971250"/>
              <a:ext cx="133367" cy="1272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132">
                  <a:extLst>
                    <a:ext uri="{FF2B5EF4-FFF2-40B4-BE49-F238E27FC236}">
                      <a16:creationId xmlns:a16="http://schemas.microsoft.com/office/drawing/2014/main" id="{AB764874-5EE6-BBED-BA0E-E59AE3C949B7}"/>
                    </a:ext>
                  </a:extLst>
                </p:cNvPr>
                <p:cNvSpPr txBox="1"/>
                <p:nvPr/>
              </p:nvSpPr>
              <p:spPr>
                <a:xfrm>
                  <a:off x="10280799" y="3822655"/>
                  <a:ext cx="733622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</m:t>
                      </m:r>
                      <m:r>
                        <a:rPr lang="fr-FR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</m:oMath>
                  </a14:m>
                  <a:r>
                    <a:rPr lang="fr-FR" sz="1200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100 </a:t>
                  </a:r>
                  <a:r>
                    <a:rPr lang="fr-FR" sz="1200" dirty="0" err="1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n</a:t>
                  </a:r>
                  <a:r>
                    <a:rPr lang="fr-FR" sz="1200" baseline="-25000" dirty="0" err="1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c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ZoneTexte 132">
                  <a:extLst>
                    <a:ext uri="{FF2B5EF4-FFF2-40B4-BE49-F238E27FC236}">
                      <a16:creationId xmlns:a16="http://schemas.microsoft.com/office/drawing/2014/main" id="{E16985FB-D5E3-55E9-476C-45232E625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799" y="3822655"/>
                  <a:ext cx="733622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hteck 4">
            <a:extLst>
              <a:ext uri="{FF2B5EF4-FFF2-40B4-BE49-F238E27FC236}">
                <a16:creationId xmlns:a16="http://schemas.microsoft.com/office/drawing/2014/main" id="{CBD4EE58-FBFB-EAE5-8516-86E06E6ADCFE}"/>
              </a:ext>
            </a:extLst>
          </p:cNvPr>
          <p:cNvSpPr/>
          <p:nvPr/>
        </p:nvSpPr>
        <p:spPr>
          <a:xfrm>
            <a:off x="3899981" y="5072145"/>
            <a:ext cx="3836357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3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&gt; 100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300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supported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Inner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shells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’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FR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supported</a:t>
            </a:r>
            <a:r>
              <a:rPr lang="fr-F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7" name="Rechteck 9">
            <a:extLst>
              <a:ext uri="{FF2B5EF4-FFF2-40B4-BE49-F238E27FC236}">
                <a16:creationId xmlns:a16="http://schemas.microsoft.com/office/drawing/2014/main" id="{86809303-A500-5965-5A2E-21107E274809}"/>
              </a:ext>
            </a:extLst>
          </p:cNvPr>
          <p:cNvSpPr/>
          <p:nvPr/>
        </p:nvSpPr>
        <p:spPr>
          <a:xfrm>
            <a:off x="6398" y="6190641"/>
            <a:ext cx="4066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Rethfeld, PRL, 92, 187401, (2004).</a:t>
            </a:r>
          </a:p>
          <a:p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Tauc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Physica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Status Solidi, 15, 627, (1966). 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8" name="Groupe 20">
            <a:extLst>
              <a:ext uri="{FF2B5EF4-FFF2-40B4-BE49-F238E27FC236}">
                <a16:creationId xmlns:a16="http://schemas.microsoft.com/office/drawing/2014/main" id="{0D15CB71-04BA-B359-EAA9-15E58C650415}"/>
              </a:ext>
            </a:extLst>
          </p:cNvPr>
          <p:cNvGrpSpPr/>
          <p:nvPr/>
        </p:nvGrpSpPr>
        <p:grpSpPr>
          <a:xfrm>
            <a:off x="2641095" y="1105796"/>
            <a:ext cx="402253" cy="1584000"/>
            <a:chOff x="2641095" y="1105796"/>
            <a:chExt cx="402253" cy="1584000"/>
          </a:xfrm>
        </p:grpSpPr>
        <p:sp>
          <p:nvSpPr>
            <p:cNvPr id="29" name="Rechteck 33">
              <a:extLst>
                <a:ext uri="{FF2B5EF4-FFF2-40B4-BE49-F238E27FC236}">
                  <a16:creationId xmlns:a16="http://schemas.microsoft.com/office/drawing/2014/main" id="{0AB2F787-EAF1-2077-628D-54CF0D9CED63}"/>
                </a:ext>
              </a:extLst>
            </p:cNvPr>
            <p:cNvSpPr/>
            <p:nvPr/>
          </p:nvSpPr>
          <p:spPr>
            <a:xfrm>
              <a:off x="2647348" y="1105796"/>
              <a:ext cx="396000" cy="158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1FC3FEFE-DDAC-FA83-CDC4-8CD19D03B54B}"/>
                </a:ext>
              </a:extLst>
            </p:cNvPr>
            <p:cNvSpPr txBox="1"/>
            <p:nvPr/>
          </p:nvSpPr>
          <p:spPr>
            <a:xfrm>
              <a:off x="2641095" y="2073642"/>
              <a:ext cx="40107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b="1" dirty="0">
                  <a:solidFill>
                    <a:schemeClr val="accent5">
                      <a:lumMod val="75000"/>
                    </a:schemeClr>
                  </a:solidFill>
                </a:rPr>
                <a:t>(1)</a:t>
              </a:r>
            </a:p>
          </p:txBody>
        </p:sp>
      </p:grpSp>
      <p:sp>
        <p:nvSpPr>
          <p:cNvPr id="31" name="ZoneTexte 100">
            <a:extLst>
              <a:ext uri="{FF2B5EF4-FFF2-40B4-BE49-F238E27FC236}">
                <a16:creationId xmlns:a16="http://schemas.microsoft.com/office/drawing/2014/main" id="{C6D3435B-5421-DFCF-7F1E-F02C907147F5}"/>
              </a:ext>
            </a:extLst>
          </p:cNvPr>
          <p:cNvSpPr txBox="1"/>
          <p:nvPr/>
        </p:nvSpPr>
        <p:spPr>
          <a:xfrm>
            <a:off x="5977745" y="5847956"/>
            <a:ext cx="2448000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Hybrid</a:t>
            </a:r>
            <a:r>
              <a:rPr lang="fr-FR" sz="2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Model?</a:t>
            </a:r>
          </a:p>
        </p:txBody>
      </p:sp>
      <p:sp>
        <p:nvSpPr>
          <p:cNvPr id="32" name="Flèche : droite 175">
            <a:extLst>
              <a:ext uri="{FF2B5EF4-FFF2-40B4-BE49-F238E27FC236}">
                <a16:creationId xmlns:a16="http://schemas.microsoft.com/office/drawing/2014/main" id="{7EC10DE1-D73A-D471-7C2D-F3E5A05CE79C}"/>
              </a:ext>
            </a:extLst>
          </p:cNvPr>
          <p:cNvSpPr/>
          <p:nvPr/>
        </p:nvSpPr>
        <p:spPr bwMode="auto">
          <a:xfrm>
            <a:off x="5475952" y="5957388"/>
            <a:ext cx="324000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94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6" grpId="0"/>
      <p:bldP spid="27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839B9-0F13-4EEC-99B5-EA3C3738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13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6BBCC4-226A-B036-9322-D38A869E66A0}"/>
              </a:ext>
            </a:extLst>
          </p:cNvPr>
          <p:cNvSpPr txBox="1"/>
          <p:nvPr/>
        </p:nvSpPr>
        <p:spPr>
          <a:xfrm>
            <a:off x="-2343" y="6376237"/>
            <a:ext cx="4006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J. Narayan and A.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Bhaumik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APL Materials,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3,  100702, (2015)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623BEE2-A6FF-7E58-F8F4-B6466006A2D3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ECBB189-8A18-8001-B03A-833266F7F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4" y="2378369"/>
            <a:ext cx="2721637" cy="180000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2BCED97C-C20E-3564-3E74-3804C695858E}"/>
              </a:ext>
            </a:extLst>
          </p:cNvPr>
          <p:cNvSpPr txBox="1"/>
          <p:nvPr/>
        </p:nvSpPr>
        <p:spPr>
          <a:xfrm>
            <a:off x="6979" y="1623687"/>
            <a:ext cx="347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Two-Step Interaction model (TSI)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au 14">
                <a:extLst>
                  <a:ext uri="{FF2B5EF4-FFF2-40B4-BE49-F238E27FC236}">
                    <a16:creationId xmlns:a16="http://schemas.microsoft.com/office/drawing/2014/main" id="{888829F6-5229-7290-936A-8594FDC69A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455356"/>
                  </p:ext>
                </p:extLst>
              </p:nvPr>
            </p:nvGraphicFramePr>
            <p:xfrm>
              <a:off x="106213" y="2041031"/>
              <a:ext cx="5899733" cy="21404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0457">
                      <a:extLst>
                        <a:ext uri="{9D8B030D-6E8A-4147-A177-3AD203B41FA5}">
                          <a16:colId xmlns:a16="http://schemas.microsoft.com/office/drawing/2014/main" val="992344659"/>
                        </a:ext>
                      </a:extLst>
                    </a:gridCol>
                    <a:gridCol w="2959276">
                      <a:extLst>
                        <a:ext uri="{9D8B030D-6E8A-4147-A177-3AD203B41FA5}">
                          <a16:colId xmlns:a16="http://schemas.microsoft.com/office/drawing/2014/main" val="2862983104"/>
                        </a:ext>
                      </a:extLst>
                    </a:gridCol>
                  </a:tblGrid>
                  <a:tr h="281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1:  SSI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2:  PIC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440473"/>
                      </a:ext>
                    </a:extLst>
                  </a:tr>
                  <a:tr h="185874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fr-FR" sz="12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endParaRPr lang="fr-FR" sz="14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i="1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Homogeneous</a:t>
                          </a:r>
                          <a:r>
                            <a:rPr lang="fr-FR" sz="1400" i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plasma slab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@ </a:t>
                          </a:r>
                          <a:r>
                            <a:rPr lang="fr-FR" sz="14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t</a:t>
                          </a:r>
                          <a:r>
                            <a:rPr lang="fr-FR" sz="1400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pump-melting</a:t>
                          </a: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, I ~ 10</a:t>
                          </a:r>
                          <a:r>
                            <a:rPr lang="fr-FR" sz="1400" baseline="30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12</a:t>
                          </a: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W/cm² 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T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e-</a:t>
                          </a:r>
                          <a:r>
                            <a:rPr lang="fr-FR" sz="1400" b="1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melting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fr-FR" sz="1400" b="1" baseline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4.6 eV, 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n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e-</a:t>
                          </a:r>
                          <a:r>
                            <a:rPr lang="fr-FR" sz="1400" b="1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melting</a:t>
                          </a: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73 </a:t>
                          </a:r>
                          <a:r>
                            <a:rPr lang="fr-FR" sz="1400" b="1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n</a:t>
                          </a:r>
                          <a:r>
                            <a:rPr lang="fr-FR" sz="1400" b="1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c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,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Mixture of C</a:t>
                          </a:r>
                          <a:r>
                            <a:rPr lang="fr-FR" sz="1400" b="1" baseline="30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1+</a:t>
                          </a: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&amp; C</a:t>
                          </a:r>
                          <a:r>
                            <a:rPr lang="fr-FR" sz="1400" b="1" baseline="30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2+</a:t>
                          </a: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fr-FR" sz="1400" b="1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233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au 14">
                <a:extLst>
                  <a:ext uri="{FF2B5EF4-FFF2-40B4-BE49-F238E27FC236}">
                    <a16:creationId xmlns:a16="http://schemas.microsoft.com/office/drawing/2014/main" id="{888829F6-5229-7290-936A-8594FDC69A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455356"/>
                  </p:ext>
                </p:extLst>
              </p:nvPr>
            </p:nvGraphicFramePr>
            <p:xfrm>
              <a:off x="106213" y="2041031"/>
              <a:ext cx="5899733" cy="21404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0457">
                      <a:extLst>
                        <a:ext uri="{9D8B030D-6E8A-4147-A177-3AD203B41FA5}">
                          <a16:colId xmlns:a16="http://schemas.microsoft.com/office/drawing/2014/main" val="992344659"/>
                        </a:ext>
                      </a:extLst>
                    </a:gridCol>
                    <a:gridCol w="2959276">
                      <a:extLst>
                        <a:ext uri="{9D8B030D-6E8A-4147-A177-3AD203B41FA5}">
                          <a16:colId xmlns:a16="http://schemas.microsoft.com/office/drawing/2014/main" val="2862983104"/>
                        </a:ext>
                      </a:extLst>
                    </a:gridCol>
                  </a:tblGrid>
                  <a:tr h="281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1:  SSI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2:  PIC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440473"/>
                      </a:ext>
                    </a:extLst>
                  </a:tr>
                  <a:tr h="185874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fr-FR" sz="12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383" t="-15033" b="-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331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8" name="Image 37">
            <a:extLst>
              <a:ext uri="{FF2B5EF4-FFF2-40B4-BE49-F238E27FC236}">
                <a16:creationId xmlns:a16="http://schemas.microsoft.com/office/drawing/2014/main" id="{CEDCD48F-33ED-6E50-92C7-FBE25B1B6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63" y="4295273"/>
            <a:ext cx="3135600" cy="216000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32A1EDCD-380C-06EF-8AB8-A5D638C94A08}"/>
              </a:ext>
            </a:extLst>
          </p:cNvPr>
          <p:cNvSpPr txBox="1"/>
          <p:nvPr/>
        </p:nvSpPr>
        <p:spPr>
          <a:xfrm>
            <a:off x="194384" y="5025531"/>
            <a:ext cx="1128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TTM model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61C7AB4-6B31-4E92-0299-D4A684DC3CE5}"/>
              </a:ext>
            </a:extLst>
          </p:cNvPr>
          <p:cNvGrpSpPr/>
          <p:nvPr/>
        </p:nvGrpSpPr>
        <p:grpSpPr>
          <a:xfrm>
            <a:off x="1796772" y="4579933"/>
            <a:ext cx="2217612" cy="774404"/>
            <a:chOff x="297870" y="2572903"/>
            <a:chExt cx="2217612" cy="774404"/>
          </a:xfrm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52A8E2F-DBD2-133E-BD12-00D0EBDC1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870" y="3124202"/>
              <a:ext cx="2124000" cy="0"/>
            </a:xfrm>
            <a:prstGeom prst="line">
              <a:avLst/>
            </a:prstGeom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09BE8DC-1886-6B18-D927-AC6052C848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25" y="2576944"/>
              <a:ext cx="21240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1D36FD87-582F-B61B-048F-B79F4B384682}"/>
                    </a:ext>
                  </a:extLst>
                </p:cNvPr>
                <p:cNvSpPr txBox="1"/>
                <p:nvPr/>
              </p:nvSpPr>
              <p:spPr>
                <a:xfrm>
                  <a:off x="1231107" y="2572903"/>
                  <a:ext cx="128436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T</a:t>
                  </a:r>
                  <a:r>
                    <a:rPr lang="fr-FR" sz="1200" b="1" baseline="-25000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e-</a:t>
                  </a:r>
                  <a:r>
                    <a:rPr lang="fr-FR" sz="1200" b="1" baseline="-25000" dirty="0" err="1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melting</a:t>
                  </a:r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 </m:t>
                      </m:r>
                    </m:oMath>
                  </a14:m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4.6 eV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1D36FD87-582F-B61B-048F-B79F4B38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107" y="2572903"/>
                  <a:ext cx="1284369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2443607D-6313-BB11-0FD2-05D5889D01A4}"/>
                    </a:ext>
                  </a:extLst>
                </p:cNvPr>
                <p:cNvSpPr txBox="1"/>
                <p:nvPr/>
              </p:nvSpPr>
              <p:spPr>
                <a:xfrm>
                  <a:off x="942111" y="3070308"/>
                  <a:ext cx="157337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 err="1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T</a:t>
                  </a:r>
                  <a:r>
                    <a:rPr lang="fr-FR" sz="1200" b="1" baseline="-25000" dirty="0" err="1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lattice-melting</a:t>
                  </a:r>
                  <a:r>
                    <a:rPr lang="fr-FR" sz="1200" b="1" dirty="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</m:t>
                      </m:r>
                    </m:oMath>
                  </a14:m>
                  <a:r>
                    <a:rPr lang="fr-FR" sz="1200" b="1" dirty="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0.35 eV</a:t>
                  </a:r>
                  <a:endParaRPr lang="fr-FR" sz="1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2443607D-6313-BB11-0FD2-05D5889D0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11" y="3070308"/>
                  <a:ext cx="1573371" cy="276999"/>
                </a:xfrm>
                <a:prstGeom prst="rect">
                  <a:avLst/>
                </a:prstGeom>
                <a:blipFill>
                  <a:blip r:embed="rId8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E48FEEEB-DA6F-3FD2-2CEF-76538A02BFED}"/>
              </a:ext>
            </a:extLst>
          </p:cNvPr>
          <p:cNvSpPr txBox="1"/>
          <p:nvPr/>
        </p:nvSpPr>
        <p:spPr>
          <a:xfrm>
            <a:off x="4316717" y="529485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r-FR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pump-melting</a:t>
            </a:r>
            <a:endParaRPr lang="fr-FR" baseline="-25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8D626E3-B6BC-EEC0-29FF-CDF5AE916E02}"/>
              </a:ext>
            </a:extLst>
          </p:cNvPr>
          <p:cNvCxnSpPr>
            <a:cxnSpLocks/>
          </p:cNvCxnSpPr>
          <p:nvPr/>
        </p:nvCxnSpPr>
        <p:spPr>
          <a:xfrm flipH="1">
            <a:off x="3943316" y="5627935"/>
            <a:ext cx="279784" cy="237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6D91BCE-2CDD-1861-4C56-90003A340B18}"/>
              </a:ext>
            </a:extLst>
          </p:cNvPr>
          <p:cNvGrpSpPr/>
          <p:nvPr/>
        </p:nvGrpSpPr>
        <p:grpSpPr>
          <a:xfrm>
            <a:off x="1369813" y="2445431"/>
            <a:ext cx="1196380" cy="1369581"/>
            <a:chOff x="3209542" y="3112064"/>
            <a:chExt cx="1196380" cy="1369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906246EC-2234-3F75-D611-69FC54093C1E}"/>
                    </a:ext>
                  </a:extLst>
                </p:cNvPr>
                <p:cNvSpPr txBox="1"/>
                <p:nvPr/>
              </p:nvSpPr>
              <p:spPr>
                <a:xfrm>
                  <a:off x="3209542" y="3112064"/>
                  <a:ext cx="119638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n</a:t>
                  </a:r>
                  <a:r>
                    <a:rPr lang="fr-FR" sz="1200" b="1" baseline="-250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e-</a:t>
                  </a:r>
                  <a:r>
                    <a:rPr lang="fr-FR" sz="1200" b="1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melting</a:t>
                  </a:r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 </m:t>
                      </m:r>
                    </m:oMath>
                  </a14:m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73 </a:t>
                  </a:r>
                  <a:r>
                    <a:rPr lang="fr-FR" sz="1200" b="1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n</a:t>
                  </a:r>
                  <a:r>
                    <a:rPr lang="fr-FR" sz="1200" b="1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c</a:t>
                  </a:r>
                  <a:r>
                    <a:rPr lang="fr-FR" sz="1200" b="1" baseline="-250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:endParaRPr lang="fr-FR" sz="1200" dirty="0"/>
                </a:p>
              </p:txBody>
            </p:sp>
          </mc:Choice>
          <mc:Fallback xmlns="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906246EC-2234-3F75-D611-69FC54093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542" y="3112064"/>
                  <a:ext cx="119638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10"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9F97869-3FC9-E830-3DA4-22900CE684F7}"/>
                </a:ext>
              </a:extLst>
            </p:cNvPr>
            <p:cNvCxnSpPr>
              <a:cxnSpLocks/>
            </p:cNvCxnSpPr>
            <p:nvPr/>
          </p:nvCxnSpPr>
          <p:spPr>
            <a:xfrm>
              <a:off x="4375752" y="3149645"/>
              <a:ext cx="0" cy="1332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0CB5F1C3-8905-35E9-57F6-E2B3D9875B46}"/>
              </a:ext>
            </a:extLst>
          </p:cNvPr>
          <p:cNvCxnSpPr>
            <a:cxnSpLocks/>
          </p:cNvCxnSpPr>
          <p:nvPr/>
        </p:nvCxnSpPr>
        <p:spPr>
          <a:xfrm>
            <a:off x="3936322" y="4523520"/>
            <a:ext cx="0" cy="135396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A41F5FA-7CA0-9DBD-3880-56B542A16A25}"/>
              </a:ext>
            </a:extLst>
          </p:cNvPr>
          <p:cNvSpPr txBox="1"/>
          <p:nvPr/>
        </p:nvSpPr>
        <p:spPr>
          <a:xfrm>
            <a:off x="12409" y="605464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Hybrid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F63CD5B-821F-0884-64DC-DE3832B04845}"/>
              </a:ext>
            </a:extLst>
          </p:cNvPr>
          <p:cNvSpPr txBox="1"/>
          <p:nvPr/>
        </p:nvSpPr>
        <p:spPr>
          <a:xfrm>
            <a:off x="4371777" y="724168"/>
            <a:ext cx="2885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Bridge the codes?</a:t>
            </a:r>
          </a:p>
        </p:txBody>
      </p:sp>
      <p:sp>
        <p:nvSpPr>
          <p:cNvPr id="25" name="Textfeld 25">
            <a:extLst>
              <a:ext uri="{FF2B5EF4-FFF2-40B4-BE49-F238E27FC236}">
                <a16:creationId xmlns:a16="http://schemas.microsoft.com/office/drawing/2014/main" id="{AEF88DFB-BBE0-517B-A5A8-00BF9EC64EAB}"/>
              </a:ext>
            </a:extLst>
          </p:cNvPr>
          <p:cNvSpPr txBox="1"/>
          <p:nvPr/>
        </p:nvSpPr>
        <p:spPr>
          <a:xfrm>
            <a:off x="6978" y="1258863"/>
            <a:ext cx="4450721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Melting</a:t>
            </a:r>
            <a:r>
              <a:rPr lang="fr-FR" sz="1600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, 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</a:t>
            </a:r>
            <a:r>
              <a:rPr lang="fr-FR" sz="1600" baseline="-250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lattice-melting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≈  0. 35 eV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825226-72AD-35B1-D4C3-2286599FE657}"/>
              </a:ext>
            </a:extLst>
          </p:cNvPr>
          <p:cNvSpPr txBox="1"/>
          <p:nvPr/>
        </p:nvSpPr>
        <p:spPr>
          <a:xfrm>
            <a:off x="106153" y="6127021"/>
            <a:ext cx="2063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TTM: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Two-Temperature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Model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E2F3DDCB-E23B-C298-06AA-D20C7B3D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40" grpId="0"/>
      <p:bldP spid="43" grpId="0"/>
      <p:bldP spid="75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839B9-0F13-4EEC-99B5-EA3C3738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14</a:t>
            </a:fld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EE02D4C4-1F1C-2A51-930F-A0AD203022B8}"/>
              </a:ext>
            </a:extLst>
          </p:cNvPr>
          <p:cNvSpPr/>
          <p:nvPr/>
        </p:nvSpPr>
        <p:spPr bwMode="auto">
          <a:xfrm>
            <a:off x="6476771" y="2993070"/>
            <a:ext cx="254834" cy="190168"/>
          </a:xfrm>
          <a:prstGeom prst="rightArrow">
            <a:avLst/>
          </a:prstGeom>
          <a:solidFill>
            <a:srgbClr val="FF0000"/>
          </a:solidFill>
          <a:ln w="12573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E2DEF8D-3E00-04C6-89E0-B457A88F4EC0}"/>
              </a:ext>
            </a:extLst>
          </p:cNvPr>
          <p:cNvGrpSpPr/>
          <p:nvPr/>
        </p:nvGrpSpPr>
        <p:grpSpPr>
          <a:xfrm>
            <a:off x="6984185" y="1778399"/>
            <a:ext cx="4079103" cy="2792537"/>
            <a:chOff x="6984185" y="1445891"/>
            <a:chExt cx="4079103" cy="279253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3211154-2FAB-C00D-FED7-F4FC7841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185" y="1718428"/>
              <a:ext cx="4079103" cy="2520000"/>
            </a:xfrm>
            <a:prstGeom prst="rect">
              <a:avLst/>
            </a:prstGeom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332F632-A729-D19E-7DF1-B59164C9E51B}"/>
                </a:ext>
              </a:extLst>
            </p:cNvPr>
            <p:cNvGrpSpPr/>
            <p:nvPr/>
          </p:nvGrpSpPr>
          <p:grpSpPr>
            <a:xfrm>
              <a:off x="7558859" y="1445891"/>
              <a:ext cx="2964379" cy="1436183"/>
              <a:chOff x="7543801" y="2193919"/>
              <a:chExt cx="2964379" cy="1436183"/>
            </a:xfrm>
          </p:grpSpPr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41293F9C-EBDA-86B1-4C51-8DDD7F59F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4180" y="3630102"/>
                <a:ext cx="1404000" cy="0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84DB244-A71C-76DF-931E-E4C7569C9167}"/>
                  </a:ext>
                </a:extLst>
              </p:cNvPr>
              <p:cNvSpPr txBox="1"/>
              <p:nvPr/>
            </p:nvSpPr>
            <p:spPr>
              <a:xfrm>
                <a:off x="9599107" y="3215800"/>
                <a:ext cx="4908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PIC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78D73C21-0A0B-53D0-E3C9-EFD81154A2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1" y="2673539"/>
                <a:ext cx="1584000" cy="0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137272D-F7E8-06B1-20DB-62B3C786239B}"/>
                  </a:ext>
                </a:extLst>
              </p:cNvPr>
              <p:cNvSpPr txBox="1"/>
              <p:nvPr/>
            </p:nvSpPr>
            <p:spPr>
              <a:xfrm>
                <a:off x="8019962" y="2193919"/>
                <a:ext cx="4635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SSI</a:t>
                </a:r>
              </a:p>
            </p:txBody>
          </p:sp>
        </p:grp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8623BEE2-A6FF-7E58-F8F4-B6466006A2D3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FA52045-4869-DE23-AF30-1346DA29E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2" y="4510338"/>
            <a:ext cx="2971917" cy="183600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D1B1C7DA-2F6D-5D56-4553-FA5A984CA1BE}"/>
              </a:ext>
            </a:extLst>
          </p:cNvPr>
          <p:cNvSpPr txBox="1"/>
          <p:nvPr/>
        </p:nvSpPr>
        <p:spPr>
          <a:xfrm>
            <a:off x="-2343" y="6376237"/>
            <a:ext cx="4006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J. Narayan and A.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Bhaumik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APL Materials,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3,  100702, (2015)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0" name="Image 89">
            <a:extLst>
              <a:ext uri="{FF2B5EF4-FFF2-40B4-BE49-F238E27FC236}">
                <a16:creationId xmlns:a16="http://schemas.microsoft.com/office/drawing/2014/main" id="{6AF9B1A5-BF83-4576-FDA7-734B4386A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4" y="2378369"/>
            <a:ext cx="2721637" cy="1800000"/>
          </a:xfrm>
          <a:prstGeom prst="rect">
            <a:avLst/>
          </a:prstGeom>
        </p:spPr>
      </p:pic>
      <p:sp>
        <p:nvSpPr>
          <p:cNvPr id="91" name="Textfeld 25">
            <a:extLst>
              <a:ext uri="{FF2B5EF4-FFF2-40B4-BE49-F238E27FC236}">
                <a16:creationId xmlns:a16="http://schemas.microsoft.com/office/drawing/2014/main" id="{B1E8034C-90A8-A35E-721A-CFBEB4CA4188}"/>
              </a:ext>
            </a:extLst>
          </p:cNvPr>
          <p:cNvSpPr txBox="1"/>
          <p:nvPr/>
        </p:nvSpPr>
        <p:spPr>
          <a:xfrm>
            <a:off x="6978" y="1258863"/>
            <a:ext cx="4450721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Melting</a:t>
            </a:r>
            <a:r>
              <a:rPr lang="fr-FR" sz="1600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, 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</a:t>
            </a:r>
            <a:r>
              <a:rPr lang="fr-FR" sz="1600" baseline="-250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lattice-melting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≈  0. 35 eV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D334A222-1359-EF4E-5897-0BC9695F2D23}"/>
              </a:ext>
            </a:extLst>
          </p:cNvPr>
          <p:cNvSpPr txBox="1"/>
          <p:nvPr/>
        </p:nvSpPr>
        <p:spPr>
          <a:xfrm>
            <a:off x="6979" y="1623687"/>
            <a:ext cx="347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Two-Step Interaction model (TSI)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" name="Tableau 14">
                <a:extLst>
                  <a:ext uri="{FF2B5EF4-FFF2-40B4-BE49-F238E27FC236}">
                    <a16:creationId xmlns:a16="http://schemas.microsoft.com/office/drawing/2014/main" id="{BFC695A0-78E7-CDD8-570B-105A3B4C6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136468"/>
                  </p:ext>
                </p:extLst>
              </p:nvPr>
            </p:nvGraphicFramePr>
            <p:xfrm>
              <a:off x="106213" y="2041031"/>
              <a:ext cx="5899733" cy="21404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0457">
                      <a:extLst>
                        <a:ext uri="{9D8B030D-6E8A-4147-A177-3AD203B41FA5}">
                          <a16:colId xmlns:a16="http://schemas.microsoft.com/office/drawing/2014/main" val="992344659"/>
                        </a:ext>
                      </a:extLst>
                    </a:gridCol>
                    <a:gridCol w="2959276">
                      <a:extLst>
                        <a:ext uri="{9D8B030D-6E8A-4147-A177-3AD203B41FA5}">
                          <a16:colId xmlns:a16="http://schemas.microsoft.com/office/drawing/2014/main" val="2862983104"/>
                        </a:ext>
                      </a:extLst>
                    </a:gridCol>
                  </a:tblGrid>
                  <a:tr h="281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1:  SSI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2:  PIC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440473"/>
                      </a:ext>
                    </a:extLst>
                  </a:tr>
                  <a:tr h="185874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fr-FR" sz="12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i="1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Homogeneous</a:t>
                          </a:r>
                          <a:r>
                            <a:rPr lang="fr-FR" sz="1400" i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plasma slab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@ </a:t>
                          </a:r>
                          <a:r>
                            <a:rPr lang="fr-FR" sz="14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t</a:t>
                          </a:r>
                          <a:r>
                            <a:rPr lang="fr-FR" sz="1400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pump-melting</a:t>
                          </a: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, I ~ 10</a:t>
                          </a:r>
                          <a:r>
                            <a:rPr lang="fr-FR" sz="1400" baseline="30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12</a:t>
                          </a: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W/cm² 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T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e-</a:t>
                          </a:r>
                          <a:r>
                            <a:rPr lang="fr-FR" sz="1400" b="1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melting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fr-FR" sz="1400" b="1" baseline="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4.6 eV, 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n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e-</a:t>
                          </a:r>
                          <a:r>
                            <a:rPr lang="fr-FR" sz="1400" b="1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melting</a:t>
                          </a: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73 </a:t>
                          </a:r>
                          <a:r>
                            <a:rPr lang="fr-FR" sz="1400" b="1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n</a:t>
                          </a:r>
                          <a:r>
                            <a:rPr lang="fr-FR" sz="1400" b="1" baseline="-25000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c</a:t>
                          </a:r>
                          <a:r>
                            <a:rPr lang="fr-FR" sz="1400" b="1" baseline="-25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,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Mixture of C</a:t>
                          </a:r>
                          <a:r>
                            <a:rPr lang="fr-FR" sz="1400" b="1" baseline="30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1+</a:t>
                          </a:r>
                          <a:r>
                            <a:rPr lang="fr-FR" sz="14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&amp; C</a:t>
                          </a:r>
                          <a:r>
                            <a:rPr lang="fr-FR" sz="1400" b="1" baseline="30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2+</a:t>
                          </a:r>
                          <a:r>
                            <a:rPr lang="fr-FR" sz="14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fr-FR" sz="1200" b="1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233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" name="Tableau 14">
                <a:extLst>
                  <a:ext uri="{FF2B5EF4-FFF2-40B4-BE49-F238E27FC236}">
                    <a16:creationId xmlns:a16="http://schemas.microsoft.com/office/drawing/2014/main" id="{BFC695A0-78E7-CDD8-570B-105A3B4C6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136468"/>
                  </p:ext>
                </p:extLst>
              </p:nvPr>
            </p:nvGraphicFramePr>
            <p:xfrm>
              <a:off x="106213" y="2041031"/>
              <a:ext cx="5899733" cy="21404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0457">
                      <a:extLst>
                        <a:ext uri="{9D8B030D-6E8A-4147-A177-3AD203B41FA5}">
                          <a16:colId xmlns:a16="http://schemas.microsoft.com/office/drawing/2014/main" val="992344659"/>
                        </a:ext>
                      </a:extLst>
                    </a:gridCol>
                    <a:gridCol w="2959276">
                      <a:extLst>
                        <a:ext uri="{9D8B030D-6E8A-4147-A177-3AD203B41FA5}">
                          <a16:colId xmlns:a16="http://schemas.microsoft.com/office/drawing/2014/main" val="2862983104"/>
                        </a:ext>
                      </a:extLst>
                    </a:gridCol>
                  </a:tblGrid>
                  <a:tr h="281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1:  SSI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solidFill>
                                <a:schemeClr val="tx1"/>
                              </a:solidFill>
                            </a:rPr>
                            <a:t>Step</a:t>
                          </a:r>
                          <a:r>
                            <a:rPr lang="fr-FR" sz="1200" dirty="0">
                              <a:solidFill>
                                <a:schemeClr val="tx1"/>
                              </a:solidFill>
                            </a:rPr>
                            <a:t> 2:  PIC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440473"/>
                      </a:ext>
                    </a:extLst>
                  </a:tr>
                  <a:tr h="185874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fr-FR" sz="12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383" t="-15033" b="-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331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5" name="Image 94">
            <a:extLst>
              <a:ext uri="{FF2B5EF4-FFF2-40B4-BE49-F238E27FC236}">
                <a16:creationId xmlns:a16="http://schemas.microsoft.com/office/drawing/2014/main" id="{88511E6C-1669-D2AB-9809-A42CE9D9CD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63" y="4295273"/>
            <a:ext cx="3135600" cy="2160000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3FD9768A-CE6F-05DA-1901-CED9E6507377}"/>
              </a:ext>
            </a:extLst>
          </p:cNvPr>
          <p:cNvSpPr txBox="1"/>
          <p:nvPr/>
        </p:nvSpPr>
        <p:spPr>
          <a:xfrm>
            <a:off x="194384" y="5025531"/>
            <a:ext cx="1128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TTM model</a:t>
            </a:r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EE3409F6-967D-C189-123B-A90F108DBD42}"/>
              </a:ext>
            </a:extLst>
          </p:cNvPr>
          <p:cNvGrpSpPr/>
          <p:nvPr/>
        </p:nvGrpSpPr>
        <p:grpSpPr>
          <a:xfrm>
            <a:off x="1796772" y="4579933"/>
            <a:ext cx="2280956" cy="774404"/>
            <a:chOff x="297870" y="2572903"/>
            <a:chExt cx="2280956" cy="774404"/>
          </a:xfrm>
        </p:grpSpPr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7944B610-C375-226E-BC5D-45E2A0F5C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870" y="3124202"/>
              <a:ext cx="2124000" cy="0"/>
            </a:xfrm>
            <a:prstGeom prst="line">
              <a:avLst/>
            </a:prstGeom>
            <a:ln w="63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BF660A34-C812-B9B1-32E2-382B3BBF4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25" y="2576944"/>
              <a:ext cx="21240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2998DCB1-3AB1-69FD-3C12-0B7FA056379D}"/>
                    </a:ext>
                  </a:extLst>
                </p:cNvPr>
                <p:cNvSpPr txBox="1"/>
                <p:nvPr/>
              </p:nvSpPr>
              <p:spPr>
                <a:xfrm>
                  <a:off x="1231107" y="2572903"/>
                  <a:ext cx="134771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T</a:t>
                  </a:r>
                  <a:r>
                    <a:rPr lang="fr-FR" sz="1200" b="1" baseline="-25000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e-</a:t>
                  </a:r>
                  <a:r>
                    <a:rPr lang="fr-FR" sz="1200" b="1" baseline="-25000" dirty="0" err="1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melting</a:t>
                  </a:r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 </m:t>
                      </m:r>
                    </m:oMath>
                  </a14:m>
                  <a:r>
                    <a:rPr lang="fr-FR" sz="12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4.6 eV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2998DCB1-3AB1-69FD-3C12-0B7FA0563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107" y="2572903"/>
                  <a:ext cx="1347719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id="{7812C038-1B97-7463-7947-CDD3748089DA}"/>
                    </a:ext>
                  </a:extLst>
                </p:cNvPr>
                <p:cNvSpPr txBox="1"/>
                <p:nvPr/>
              </p:nvSpPr>
              <p:spPr>
                <a:xfrm>
                  <a:off x="942111" y="3070308"/>
                  <a:ext cx="157337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 err="1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T</a:t>
                  </a:r>
                  <a:r>
                    <a:rPr lang="fr-FR" sz="1200" b="1" baseline="-25000" dirty="0" err="1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lattice-melting</a:t>
                  </a:r>
                  <a:r>
                    <a:rPr lang="fr-FR" sz="1200" b="1" dirty="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</m:t>
                      </m:r>
                    </m:oMath>
                  </a14:m>
                  <a:r>
                    <a:rPr lang="fr-FR" sz="1200" b="1" dirty="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0.35 eV</a:t>
                  </a:r>
                  <a:endParaRPr lang="fr-FR" sz="1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id="{7812C038-1B97-7463-7947-CDD374808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11" y="3070308"/>
                  <a:ext cx="1573371" cy="276999"/>
                </a:xfrm>
                <a:prstGeom prst="rect">
                  <a:avLst/>
                </a:prstGeom>
                <a:blipFill>
                  <a:blip r:embed="rId10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id="{510A2A3E-311C-F584-6200-500C82665208}"/>
              </a:ext>
            </a:extLst>
          </p:cNvPr>
          <p:cNvSpPr txBox="1"/>
          <p:nvPr/>
        </p:nvSpPr>
        <p:spPr>
          <a:xfrm>
            <a:off x="4316717" y="529485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r-FR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pump-melting</a:t>
            </a:r>
            <a:endParaRPr lang="fr-FR" baseline="-25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D751F19F-EA3E-EE74-8BDC-0B8FA33FD6E3}"/>
              </a:ext>
            </a:extLst>
          </p:cNvPr>
          <p:cNvGrpSpPr/>
          <p:nvPr/>
        </p:nvGrpSpPr>
        <p:grpSpPr>
          <a:xfrm>
            <a:off x="1369813" y="2445431"/>
            <a:ext cx="1196380" cy="1369581"/>
            <a:chOff x="3209542" y="3112064"/>
            <a:chExt cx="1196380" cy="1369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ZoneTexte 105">
                  <a:extLst>
                    <a:ext uri="{FF2B5EF4-FFF2-40B4-BE49-F238E27FC236}">
                      <a16:creationId xmlns:a16="http://schemas.microsoft.com/office/drawing/2014/main" id="{B1978851-B9AA-FB1D-99B0-DB3365309044}"/>
                    </a:ext>
                  </a:extLst>
                </p:cNvPr>
                <p:cNvSpPr txBox="1"/>
                <p:nvPr/>
              </p:nvSpPr>
              <p:spPr>
                <a:xfrm>
                  <a:off x="3209542" y="3112064"/>
                  <a:ext cx="119638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n</a:t>
                  </a:r>
                  <a:r>
                    <a:rPr lang="fr-FR" sz="1200" b="1" baseline="-250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e-</a:t>
                  </a:r>
                  <a:r>
                    <a:rPr lang="fr-FR" sz="1200" b="1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melting</a:t>
                  </a:r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 </m:t>
                      </m:r>
                    </m:oMath>
                  </a14:m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73 </a:t>
                  </a:r>
                  <a:r>
                    <a:rPr lang="fr-FR" sz="1200" b="1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n</a:t>
                  </a:r>
                  <a:r>
                    <a:rPr lang="fr-FR" sz="1200" b="1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c</a:t>
                  </a:r>
                  <a:r>
                    <a:rPr lang="fr-FR" sz="1200" b="1" baseline="-250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:endParaRPr lang="fr-FR" sz="1200" dirty="0"/>
                </a:p>
              </p:txBody>
            </p:sp>
          </mc:Choice>
          <mc:Fallback xmlns="">
            <p:sp>
              <p:nvSpPr>
                <p:cNvPr id="106" name="ZoneTexte 105">
                  <a:extLst>
                    <a:ext uri="{FF2B5EF4-FFF2-40B4-BE49-F238E27FC236}">
                      <a16:creationId xmlns:a16="http://schemas.microsoft.com/office/drawing/2014/main" id="{B1978851-B9AA-FB1D-99B0-DB3365309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542" y="3112064"/>
                  <a:ext cx="119638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10"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79E25939-62D0-935C-1BC2-EB6BAAEF7A28}"/>
                </a:ext>
              </a:extLst>
            </p:cNvPr>
            <p:cNvCxnSpPr>
              <a:cxnSpLocks/>
            </p:cNvCxnSpPr>
            <p:nvPr/>
          </p:nvCxnSpPr>
          <p:spPr>
            <a:xfrm>
              <a:off x="4375752" y="3149645"/>
              <a:ext cx="0" cy="1332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5C4762A-0C8D-EF07-23D7-C39C6DD66F2E}"/>
              </a:ext>
            </a:extLst>
          </p:cNvPr>
          <p:cNvCxnSpPr>
            <a:cxnSpLocks/>
          </p:cNvCxnSpPr>
          <p:nvPr/>
        </p:nvCxnSpPr>
        <p:spPr>
          <a:xfrm>
            <a:off x="3936322" y="4523520"/>
            <a:ext cx="0" cy="135396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ABF9BC30-5355-E111-431B-2373D144B7ED}"/>
              </a:ext>
            </a:extLst>
          </p:cNvPr>
          <p:cNvCxnSpPr>
            <a:cxnSpLocks/>
          </p:cNvCxnSpPr>
          <p:nvPr/>
        </p:nvCxnSpPr>
        <p:spPr>
          <a:xfrm flipH="1">
            <a:off x="3943316" y="5627935"/>
            <a:ext cx="279784" cy="237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8B81AFD0-48AB-F386-8963-E95AF3261A0D}"/>
              </a:ext>
            </a:extLst>
          </p:cNvPr>
          <p:cNvSpPr txBox="1"/>
          <p:nvPr/>
        </p:nvSpPr>
        <p:spPr>
          <a:xfrm>
            <a:off x="12409" y="605464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Hybrid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217D3DA-FE62-0ECC-3E12-7D26D33C43FB}"/>
              </a:ext>
            </a:extLst>
          </p:cNvPr>
          <p:cNvSpPr txBox="1"/>
          <p:nvPr/>
        </p:nvSpPr>
        <p:spPr>
          <a:xfrm>
            <a:off x="4371777" y="724168"/>
            <a:ext cx="2885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Bridge the codes?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1BC80ED-A7CC-A44D-2802-B3E93ECDEC38}"/>
              </a:ext>
            </a:extLst>
          </p:cNvPr>
          <p:cNvSpPr txBox="1"/>
          <p:nvPr/>
        </p:nvSpPr>
        <p:spPr>
          <a:xfrm>
            <a:off x="106153" y="6127021"/>
            <a:ext cx="2063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TTM: </a:t>
            </a:r>
            <a:r>
              <a:rPr lang="fr-FR" sz="1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Two-Temperature</a:t>
            </a:r>
            <a:r>
              <a:rPr lang="fr-FR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Model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F12223D-26CA-176D-C587-02EA5886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2">
                <a:extLst>
                  <a:ext uri="{FF2B5EF4-FFF2-40B4-BE49-F238E27FC236}">
                    <a16:creationId xmlns:a16="http://schemas.microsoft.com/office/drawing/2014/main" id="{66FE0929-EDAE-C2FF-1E90-75269BA09BB8}"/>
                  </a:ext>
                </a:extLst>
              </p:cNvPr>
              <p:cNvSpPr/>
              <p:nvPr/>
            </p:nvSpPr>
            <p:spPr>
              <a:xfrm>
                <a:off x="5680363" y="1225837"/>
                <a:ext cx="6435435" cy="147732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Good agreement: simulation vs. </a:t>
                </a:r>
                <a:r>
                  <a:rPr lang="fr-FR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experiment</a:t>
                </a:r>
                <a:endParaRPr lang="fr-FR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fr-FR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TSI model </a:t>
                </a:r>
                <a:r>
                  <a:rPr lang="fr-FR" b="1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required</a:t>
                </a: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for </a:t>
                </a:r>
                <a:r>
                  <a:rPr lang="fr-FR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targets</a:t>
                </a: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 ≤ 10 nm</a:t>
                </a:r>
              </a:p>
              <a:p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                    </a:t>
                </a:r>
                <a:r>
                  <a:rPr lang="fr-FR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Initial phase</a:t>
                </a: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:  </a:t>
                </a:r>
                <a:r>
                  <a:rPr lang="fr-FR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i</a:t>
                </a:r>
                <a:r>
                  <a:rPr lang="fr-FR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onization</a:t>
                </a: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of </a:t>
                </a:r>
                <a:r>
                  <a:rPr lang="fr-FR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solid</a:t>
                </a: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                    </a:t>
                </a:r>
                <a:r>
                  <a:rPr lang="fr-FR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Final phase</a:t>
                </a:r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   plasma expansion (transmission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fr-FR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0)</a:t>
                </a:r>
              </a:p>
            </p:txBody>
          </p:sp>
        </mc:Choice>
        <mc:Fallback xmlns="">
          <p:sp>
            <p:nvSpPr>
              <p:cNvPr id="25" name="Rechteck 22">
                <a:extLst>
                  <a:ext uri="{FF2B5EF4-FFF2-40B4-BE49-F238E27FC236}">
                    <a16:creationId xmlns:a16="http://schemas.microsoft.com/office/drawing/2014/main" id="{66FE0929-EDAE-C2FF-1E90-75269BA09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3" y="1225837"/>
                <a:ext cx="6435435" cy="1477328"/>
              </a:xfrm>
              <a:prstGeom prst="rect">
                <a:avLst/>
              </a:prstGeom>
              <a:blipFill>
                <a:blip r:embed="rId3"/>
                <a:stretch>
                  <a:fillRect l="-592" t="-1709" b="-5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hteck 46">
            <a:extLst>
              <a:ext uri="{FF2B5EF4-FFF2-40B4-BE49-F238E27FC236}">
                <a16:creationId xmlns:a16="http://schemas.microsoft.com/office/drawing/2014/main" id="{FF9CD2F5-623D-6ED4-08CD-1CC4E156F062}"/>
              </a:ext>
            </a:extLst>
          </p:cNvPr>
          <p:cNvSpPr/>
          <p:nvPr/>
        </p:nvSpPr>
        <p:spPr>
          <a:xfrm>
            <a:off x="5680364" y="2818000"/>
            <a:ext cx="54339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Insight </a:t>
            </a:r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into</a:t>
            </a:r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processes</a:t>
            </a:r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id="{46785649-BA7C-27D7-BDA3-66E46AE6D8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919123"/>
                  </p:ext>
                </p:extLst>
              </p:nvPr>
            </p:nvGraphicFramePr>
            <p:xfrm>
              <a:off x="5680364" y="3258949"/>
              <a:ext cx="6435435" cy="1630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781">
                      <a:extLst>
                        <a:ext uri="{9D8B030D-6E8A-4147-A177-3AD203B41FA5}">
                          <a16:colId xmlns:a16="http://schemas.microsoft.com/office/drawing/2014/main" val="992344659"/>
                        </a:ext>
                      </a:extLst>
                    </a:gridCol>
                    <a:gridCol w="3366654">
                      <a:extLst>
                        <a:ext uri="{9D8B030D-6E8A-4147-A177-3AD203B41FA5}">
                          <a16:colId xmlns:a16="http://schemas.microsoft.com/office/drawing/2014/main" val="2862983104"/>
                        </a:ext>
                      </a:extLst>
                    </a:gridCol>
                  </a:tblGrid>
                  <a:tr h="261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Step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1:  SSI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Step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2:  PIC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440473"/>
                      </a:ext>
                    </a:extLst>
                  </a:tr>
                  <a:tr h="960341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MPI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dominates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Free e</a:t>
                          </a:r>
                          <a:r>
                            <a:rPr lang="fr-FR" sz="1600" baseline="30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by MPI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CI</a:t>
                          </a:r>
                          <a:r>
                            <a:rPr lang="fr-FR" sz="1600" baseline="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1%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CI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dominates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Free e</a:t>
                          </a:r>
                          <a:r>
                            <a:rPr lang="fr-FR" sz="1600" baseline="30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at I</a:t>
                          </a:r>
                          <a:r>
                            <a:rPr lang="fr-FR" sz="1600" baseline="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&lt; 10</a:t>
                          </a:r>
                          <a:r>
                            <a:rPr lang="fr-FR" sz="1600" baseline="30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13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W/cm² (≈ I</a:t>
                          </a:r>
                          <a:r>
                            <a:rPr lang="fr-FR" sz="1600" baseline="-25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TI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)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233106"/>
                      </a:ext>
                    </a:extLst>
                  </a:tr>
                  <a:tr h="33207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TI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does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not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play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a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role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endParaRPr lang="fr-FR" sz="1600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endParaRPr lang="fr-FR" sz="12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80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id="{46785649-BA7C-27D7-BDA3-66E46AE6D8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919123"/>
                  </p:ext>
                </p:extLst>
              </p:nvPr>
            </p:nvGraphicFramePr>
            <p:xfrm>
              <a:off x="5680364" y="3258949"/>
              <a:ext cx="6435435" cy="1630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781">
                      <a:extLst>
                        <a:ext uri="{9D8B030D-6E8A-4147-A177-3AD203B41FA5}">
                          <a16:colId xmlns:a16="http://schemas.microsoft.com/office/drawing/2014/main" val="992344659"/>
                        </a:ext>
                      </a:extLst>
                    </a:gridCol>
                    <a:gridCol w="3366654">
                      <a:extLst>
                        <a:ext uri="{9D8B030D-6E8A-4147-A177-3AD203B41FA5}">
                          <a16:colId xmlns:a16="http://schemas.microsoft.com/office/drawing/2014/main" val="28629831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Step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1:  SSI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Step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2:  PIC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440473"/>
                      </a:ext>
                    </a:extLst>
                  </a:tr>
                  <a:tr h="96034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3" t="-36842" r="-109917" b="-4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CI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dominates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Free e</a:t>
                          </a:r>
                          <a:r>
                            <a:rPr lang="fr-FR" sz="1600" baseline="30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at I</a:t>
                          </a:r>
                          <a:r>
                            <a:rPr lang="fr-FR" sz="1600" baseline="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&lt; 10</a:t>
                          </a:r>
                          <a:r>
                            <a:rPr lang="fr-FR" sz="1600" baseline="30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13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W/cm² (≈ I</a:t>
                          </a:r>
                          <a:r>
                            <a:rPr lang="fr-FR" sz="1600" baseline="-250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TI</a:t>
                          </a:r>
                          <a:r>
                            <a:rPr lang="fr-FR" sz="1600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)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233106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  <a:sym typeface="Wingdings" panose="05000000000000000000" pitchFamily="2" charset="2"/>
                            </a:rPr>
                            <a:t>TI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does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not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play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a </a:t>
                          </a:r>
                          <a:r>
                            <a:rPr lang="fr-FR" sz="1600" b="1" dirty="0" err="1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role</a:t>
                          </a:r>
                          <a:r>
                            <a:rPr lang="fr-FR" sz="1600" b="1" dirty="0"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 </a:t>
                          </a:r>
                          <a:endParaRPr lang="fr-FR" sz="1600" dirty="0"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endParaRPr lang="fr-FR" sz="1200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80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FCB44695-E98C-2651-5D58-D7AD7FF69FF0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fr-FR" sz="3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B62C435-3C8D-5A7D-28E7-050A1E0B0750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processes</a:t>
            </a:r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0F13650-7637-89A8-EA3E-9960453A32E3}"/>
              </a:ext>
            </a:extLst>
          </p:cNvPr>
          <p:cNvGrpSpPr/>
          <p:nvPr/>
        </p:nvGrpSpPr>
        <p:grpSpPr>
          <a:xfrm>
            <a:off x="33784" y="1266823"/>
            <a:ext cx="5274158" cy="3801097"/>
            <a:chOff x="244522" y="1318226"/>
            <a:chExt cx="5274158" cy="380109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67E05E8-3F0D-E1D9-ADFE-CBE36A05B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54" y="1318226"/>
              <a:ext cx="2540050" cy="180000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27212EE-4424-751D-CCFE-FFD681FC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485" y="3319323"/>
              <a:ext cx="2548582" cy="1800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0B05AF8-2F19-8427-1EFD-F94CD546B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599" y="1318226"/>
              <a:ext cx="2563081" cy="18000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185F1D3-D99C-7DC5-BC81-2BC6D48A3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22" y="3319323"/>
              <a:ext cx="2548582" cy="1800000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884B5EB-4B6A-0378-4ABC-CC1B2D877B67}"/>
                </a:ext>
              </a:extLst>
            </p:cNvPr>
            <p:cNvSpPr txBox="1"/>
            <p:nvPr/>
          </p:nvSpPr>
          <p:spPr>
            <a:xfrm>
              <a:off x="2006603" y="137119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5 nm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B4CE857-040C-D5CD-707F-DE74FAD8562A}"/>
                </a:ext>
              </a:extLst>
            </p:cNvPr>
            <p:cNvSpPr txBox="1"/>
            <p:nvPr/>
          </p:nvSpPr>
          <p:spPr>
            <a:xfrm>
              <a:off x="4672733" y="142241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10 nm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A2C06D0-0D88-1D2F-9D29-FBCD56278C60}"/>
                </a:ext>
              </a:extLst>
            </p:cNvPr>
            <p:cNvSpPr txBox="1"/>
            <p:nvPr/>
          </p:nvSpPr>
          <p:spPr>
            <a:xfrm>
              <a:off x="1921985" y="3409742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20 nm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9341DBB-828E-E636-5D25-932908C9766C}"/>
                </a:ext>
              </a:extLst>
            </p:cNvPr>
            <p:cNvSpPr txBox="1"/>
            <p:nvPr/>
          </p:nvSpPr>
          <p:spPr>
            <a:xfrm>
              <a:off x="4644619" y="3384072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50 nm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93E2CE6-9C7E-B353-CF8C-98A4717D3EAF}"/>
                </a:ext>
              </a:extLst>
            </p:cNvPr>
            <p:cNvSpPr txBox="1"/>
            <p:nvPr/>
          </p:nvSpPr>
          <p:spPr>
            <a:xfrm>
              <a:off x="4986198" y="4159364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PIC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B6A57BE8-AA03-414F-F49A-1E4903172B41}"/>
                </a:ext>
              </a:extLst>
            </p:cNvPr>
            <p:cNvCxnSpPr>
              <a:cxnSpLocks/>
            </p:cNvCxnSpPr>
            <p:nvPr/>
          </p:nvCxnSpPr>
          <p:spPr>
            <a:xfrm>
              <a:off x="4927026" y="4455391"/>
              <a:ext cx="50018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56D1EB0-ACD3-6932-9CCE-6452CA433362}"/>
                </a:ext>
              </a:extLst>
            </p:cNvPr>
            <p:cNvSpPr txBox="1"/>
            <p:nvPr/>
          </p:nvSpPr>
          <p:spPr>
            <a:xfrm>
              <a:off x="4820144" y="2161885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PIC</a:t>
              </a:r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EA96F517-C490-757E-3A56-E0279EF78766}"/>
                </a:ext>
              </a:extLst>
            </p:cNvPr>
            <p:cNvCxnSpPr>
              <a:cxnSpLocks/>
            </p:cNvCxnSpPr>
            <p:nvPr/>
          </p:nvCxnSpPr>
          <p:spPr>
            <a:xfrm>
              <a:off x="4616811" y="2447428"/>
              <a:ext cx="81295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761CB37-15A7-2841-D378-A7E4BC218F91}"/>
                </a:ext>
              </a:extLst>
            </p:cNvPr>
            <p:cNvSpPr txBox="1"/>
            <p:nvPr/>
          </p:nvSpPr>
          <p:spPr>
            <a:xfrm>
              <a:off x="1953260" y="1879205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PIC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5FA7017-D4B2-2791-B3A5-D3F1F8C213BF}"/>
                </a:ext>
              </a:extLst>
            </p:cNvPr>
            <p:cNvSpPr txBox="1"/>
            <p:nvPr/>
          </p:nvSpPr>
          <p:spPr>
            <a:xfrm>
              <a:off x="2148158" y="4228569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PIC</a:t>
              </a:r>
            </a:p>
          </p:txBody>
        </p: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2523B1DE-B8AE-8D9F-7B61-3D36249857B4}"/>
                </a:ext>
              </a:extLst>
            </p:cNvPr>
            <p:cNvCxnSpPr>
              <a:cxnSpLocks/>
            </p:cNvCxnSpPr>
            <p:nvPr/>
          </p:nvCxnSpPr>
          <p:spPr>
            <a:xfrm>
              <a:off x="2037282" y="4514112"/>
              <a:ext cx="72049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5678DC60-4319-73BD-0DFC-ABC602D691FF}"/>
                </a:ext>
              </a:extLst>
            </p:cNvPr>
            <p:cNvCxnSpPr>
              <a:cxnSpLocks/>
            </p:cNvCxnSpPr>
            <p:nvPr/>
          </p:nvCxnSpPr>
          <p:spPr>
            <a:xfrm>
              <a:off x="1738239" y="2181181"/>
              <a:ext cx="972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1E1EADA-57A6-661A-BBC9-B9EA2DED8E97}"/>
              </a:ext>
            </a:extLst>
          </p:cNvPr>
          <p:cNvGrpSpPr/>
          <p:nvPr/>
        </p:nvGrpSpPr>
        <p:grpSpPr>
          <a:xfrm>
            <a:off x="89029" y="4916225"/>
            <a:ext cx="2876944" cy="519214"/>
            <a:chOff x="4100945" y="5569164"/>
            <a:chExt cx="2876944" cy="519214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D9FC70A-D42C-12B6-6F3D-D84BD923B872}"/>
                </a:ext>
              </a:extLst>
            </p:cNvPr>
            <p:cNvSpPr txBox="1"/>
            <p:nvPr/>
          </p:nvSpPr>
          <p:spPr>
            <a:xfrm>
              <a:off x="4408403" y="5569164"/>
              <a:ext cx="892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TSI model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D56A1DE4-F178-BEBF-9D7A-36BB80222E82}"/>
                </a:ext>
              </a:extLst>
            </p:cNvPr>
            <p:cNvCxnSpPr/>
            <p:nvPr/>
          </p:nvCxnSpPr>
          <p:spPr>
            <a:xfrm>
              <a:off x="4100945" y="5761121"/>
              <a:ext cx="2909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FC793FC0-872D-DE61-7218-A8120A51515E}"/>
                    </a:ext>
                  </a:extLst>
                </p:cNvPr>
                <p:cNvSpPr txBox="1"/>
                <p:nvPr/>
              </p:nvSpPr>
              <p:spPr>
                <a:xfrm>
                  <a:off x="4408403" y="5780601"/>
                  <a:ext cx="25694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err="1"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Measured</a:t>
                  </a:r>
                  <a:r>
                    <a:rPr lang="fr-FR" sz="1400" dirty="0"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, </a:t>
                  </a:r>
                  <a:r>
                    <a:rPr lang="fr-FR" sz="14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I </a:t>
                  </a:r>
                  <a14:m>
                    <m:oMath xmlns:m="http://schemas.openxmlformats.org/officeDocument/2006/math">
                      <m:r>
                        <a:rPr lang="fr-FR" sz="1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</m:t>
                      </m:r>
                    </m:oMath>
                  </a14:m>
                  <a:r>
                    <a:rPr lang="fr-FR" sz="14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10</a:t>
                  </a:r>
                  <a:r>
                    <a:rPr lang="fr-FR" sz="1400" baseline="300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15</a:t>
                  </a:r>
                  <a:r>
                    <a:rPr lang="fr-FR" sz="14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– 10</a:t>
                  </a:r>
                  <a:r>
                    <a:rPr lang="fr-FR" sz="1400" baseline="300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16</a:t>
                  </a:r>
                  <a:r>
                    <a:rPr lang="fr-FR" sz="14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W/cm²</a:t>
                  </a:r>
                </a:p>
              </p:txBody>
            </p:sp>
          </mc:Choice>
          <mc:Fallback xmlns="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FC793FC0-872D-DE61-7218-A8120A515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403" y="5780601"/>
                  <a:ext cx="256948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713" t="-1961" b="-1960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6B7F738-5B5A-0853-F2F6-20B65784683D}"/>
                </a:ext>
              </a:extLst>
            </p:cNvPr>
            <p:cNvCxnSpPr/>
            <p:nvPr/>
          </p:nvCxnSpPr>
          <p:spPr>
            <a:xfrm>
              <a:off x="4100945" y="5972558"/>
              <a:ext cx="290946" cy="0"/>
            </a:xfrm>
            <a:prstGeom prst="line">
              <a:avLst/>
            </a:prstGeom>
            <a:ln w="28575">
              <a:solidFill>
                <a:srgbClr val="201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6F61F947-201C-97B0-4253-3C79DB3A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C22D4823-9380-94DB-AE38-8A276F6666FE}"/>
              </a:ext>
            </a:extLst>
          </p:cNvPr>
          <p:cNvSpPr txBox="1"/>
          <p:nvPr/>
        </p:nvSpPr>
        <p:spPr>
          <a:xfrm>
            <a:off x="9059897" y="984529"/>
            <a:ext cx="3141895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  <a:endParaRPr lang="fr-FR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10D717D-B040-D69A-B9F0-B61D06DD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99" y="1293714"/>
            <a:ext cx="3187801" cy="216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63649C7-5616-7927-1F5A-8BDDA0916A3A}"/>
              </a:ext>
            </a:extLst>
          </p:cNvPr>
          <p:cNvSpPr txBox="1"/>
          <p:nvPr/>
        </p:nvSpPr>
        <p:spPr>
          <a:xfrm>
            <a:off x="20435" y="980255"/>
            <a:ext cx="9038754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Densities</a:t>
            </a:r>
            <a:endParaRPr lang="fr-FR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DDE495-99E5-6303-F8E3-52599CC4D93E}"/>
              </a:ext>
            </a:extLst>
          </p:cNvPr>
          <p:cNvSpPr/>
          <p:nvPr/>
        </p:nvSpPr>
        <p:spPr>
          <a:xfrm>
            <a:off x="20435" y="1286669"/>
            <a:ext cx="4917386" cy="31522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65D742-5C2A-A622-2FDD-8F9333C8335E}"/>
              </a:ext>
            </a:extLst>
          </p:cNvPr>
          <p:cNvSpPr/>
          <p:nvPr/>
        </p:nvSpPr>
        <p:spPr>
          <a:xfrm>
            <a:off x="4944748" y="1285579"/>
            <a:ext cx="4115149" cy="31533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E92A4E6-423C-0985-F985-04EDAE89737F}"/>
              </a:ext>
            </a:extLst>
          </p:cNvPr>
          <p:cNvGrpSpPr/>
          <p:nvPr/>
        </p:nvGrpSpPr>
        <p:grpSpPr>
          <a:xfrm>
            <a:off x="6784067" y="1297230"/>
            <a:ext cx="2275830" cy="3048386"/>
            <a:chOff x="9854585" y="1259630"/>
            <a:chExt cx="2275830" cy="3048386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A7FE062-5700-5C57-2865-3B2FBDD0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06" r="17820" b="7413"/>
            <a:stretch/>
          </p:blipFill>
          <p:spPr>
            <a:xfrm>
              <a:off x="9854585" y="1323354"/>
              <a:ext cx="2242800" cy="2984662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F5460C4-E891-8317-08D8-B1D5B985F0EA}"/>
                </a:ext>
              </a:extLst>
            </p:cNvPr>
            <p:cNvSpPr txBox="1"/>
            <p:nvPr/>
          </p:nvSpPr>
          <p:spPr>
            <a:xfrm>
              <a:off x="10239076" y="1259630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50 nm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CBE320B-2690-2665-3487-E933D36A64EB}"/>
                </a:ext>
              </a:extLst>
            </p:cNvPr>
            <p:cNvSpPr txBox="1"/>
            <p:nvPr/>
          </p:nvSpPr>
          <p:spPr>
            <a:xfrm>
              <a:off x="11700489" y="1312193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1+</a:t>
              </a:r>
              <a:endParaRPr lang="fr-FR" sz="1600" b="1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43F032B-7B37-1865-765C-DBE444CB89A7}"/>
                </a:ext>
              </a:extLst>
            </p:cNvPr>
            <p:cNvSpPr txBox="1"/>
            <p:nvPr/>
          </p:nvSpPr>
          <p:spPr>
            <a:xfrm>
              <a:off x="11700489" y="1909638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2+</a:t>
              </a:r>
              <a:endParaRPr lang="fr-FR" sz="1600" b="1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39A0451-A6C9-B6B8-8658-65650C3FF048}"/>
                </a:ext>
              </a:extLst>
            </p:cNvPr>
            <p:cNvSpPr txBox="1"/>
            <p:nvPr/>
          </p:nvSpPr>
          <p:spPr>
            <a:xfrm>
              <a:off x="11700489" y="2563864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3+</a:t>
              </a:r>
              <a:endParaRPr lang="fr-FR" sz="1600" b="1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1C90C15-A548-68E3-4520-8543F47E42AF}"/>
                </a:ext>
              </a:extLst>
            </p:cNvPr>
            <p:cNvSpPr txBox="1"/>
            <p:nvPr/>
          </p:nvSpPr>
          <p:spPr>
            <a:xfrm>
              <a:off x="11700489" y="3216881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4+</a:t>
              </a:r>
              <a:endParaRPr lang="fr-FR" sz="1600" b="1" dirty="0"/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16</a:t>
            </a:fld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4F49145-13B7-678C-1D2D-7C6C39831FFB}"/>
              </a:ext>
            </a:extLst>
          </p:cNvPr>
          <p:cNvSpPr txBox="1"/>
          <p:nvPr/>
        </p:nvSpPr>
        <p:spPr>
          <a:xfrm>
            <a:off x="3222103" y="4991863"/>
            <a:ext cx="6655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Spatio-temporal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dynamics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overdense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plasma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Two-Step-Interaction model (combination of SSM and PIC)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Plasma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properties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peak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arrival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Input for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realistic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description of high-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intensity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interaction of ultra-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</a:t>
            </a:r>
            <a:r>
              <a:rPr lang="fr-FR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targets</a:t>
            </a:r>
            <a:endParaRPr lang="fr-FR" sz="2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6CAE7EA-41BC-C190-5F52-7C7CF78B07A1}"/>
              </a:ext>
            </a:extLst>
          </p:cNvPr>
          <p:cNvSpPr txBox="1"/>
          <p:nvPr/>
        </p:nvSpPr>
        <p:spPr>
          <a:xfrm>
            <a:off x="13508" y="3717434"/>
            <a:ext cx="252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Target front z = 0 µm</a:t>
            </a:r>
            <a:endParaRPr lang="fr-FR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L: </a:t>
            </a: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scale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length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, n</a:t>
            </a:r>
            <a:r>
              <a:rPr lang="fr-FR" sz="1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(z) = n</a:t>
            </a:r>
            <a:r>
              <a:rPr lang="fr-FR" sz="1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e0 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-z/L 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Solid </a:t>
            </a: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000" b="1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 63 </a:t>
            </a:r>
            <a:r>
              <a:rPr lang="fr-FR" sz="1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000" b="1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1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Fully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ionized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target</a:t>
            </a:r>
            <a:r>
              <a:rPr lang="fr-FR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000" b="1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 378 </a:t>
            </a:r>
            <a:r>
              <a:rPr lang="fr-FR" sz="1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1000" b="1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endParaRPr lang="fr-FR" sz="1000" b="1" baseline="-2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882DC60-5E1C-C409-15DD-7CDCDD0560CB}"/>
              </a:ext>
            </a:extLst>
          </p:cNvPr>
          <p:cNvGrpSpPr/>
          <p:nvPr/>
        </p:nvGrpSpPr>
        <p:grpSpPr>
          <a:xfrm>
            <a:off x="4970851" y="1304276"/>
            <a:ext cx="2243424" cy="3049556"/>
            <a:chOff x="7485628" y="1275391"/>
            <a:chExt cx="2243424" cy="3049556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33B9764-36FE-FC47-FA56-1BB23AA05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16" r="17499" b="6486"/>
            <a:stretch/>
          </p:blipFill>
          <p:spPr>
            <a:xfrm>
              <a:off x="7485628" y="1336947"/>
              <a:ext cx="2243424" cy="2988000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5CB5D38-703D-724A-0B5D-67AB2883541D}"/>
                </a:ext>
              </a:extLst>
            </p:cNvPr>
            <p:cNvSpPr txBox="1"/>
            <p:nvPr/>
          </p:nvSpPr>
          <p:spPr>
            <a:xfrm>
              <a:off x="9292221" y="1336947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1+</a:t>
              </a:r>
              <a:endParaRPr lang="fr-FR" sz="1600" b="1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EFAEC35-5F13-95C0-8D3C-BB9385F4CB5D}"/>
                </a:ext>
              </a:extLst>
            </p:cNvPr>
            <p:cNvSpPr txBox="1"/>
            <p:nvPr/>
          </p:nvSpPr>
          <p:spPr>
            <a:xfrm>
              <a:off x="9292221" y="1934392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2+</a:t>
              </a:r>
              <a:endParaRPr lang="fr-FR" sz="1600" b="1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01CB9BE-377A-6643-9FFE-E824EABE13D5}"/>
                </a:ext>
              </a:extLst>
            </p:cNvPr>
            <p:cNvSpPr txBox="1"/>
            <p:nvPr/>
          </p:nvSpPr>
          <p:spPr>
            <a:xfrm>
              <a:off x="9292221" y="2588618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3+</a:t>
              </a:r>
              <a:endParaRPr lang="fr-FR" sz="1600" b="1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BBE548-6FC2-1CC8-ABCE-8425C04E8F9C}"/>
                </a:ext>
              </a:extLst>
            </p:cNvPr>
            <p:cNvSpPr txBox="1"/>
            <p:nvPr/>
          </p:nvSpPr>
          <p:spPr>
            <a:xfrm>
              <a:off x="9292221" y="3241635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C</a:t>
              </a:r>
              <a:r>
                <a:rPr lang="fr-FR" sz="1600" b="1" baseline="30000" dirty="0"/>
                <a:t>4+</a:t>
              </a:r>
              <a:endParaRPr lang="fr-FR" sz="1600" b="1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A5CE16F-ACE0-97D2-A7FC-6BE537A3C77D}"/>
                </a:ext>
              </a:extLst>
            </p:cNvPr>
            <p:cNvSpPr txBox="1"/>
            <p:nvPr/>
          </p:nvSpPr>
          <p:spPr>
            <a:xfrm>
              <a:off x="7887413" y="1275391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5 nm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C94D9102-0C79-CC7E-A3D5-9B7A8B939D6B}"/>
              </a:ext>
            </a:extLst>
          </p:cNvPr>
          <p:cNvSpPr txBox="1"/>
          <p:nvPr/>
        </p:nvSpPr>
        <p:spPr>
          <a:xfrm>
            <a:off x="145574" y="3055165"/>
            <a:ext cx="215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Homogeneous</a:t>
            </a:r>
            <a:r>
              <a:rPr lang="fr-FR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plasma slab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415240F-FA37-7917-F404-C4EB10FAC694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fr-FR" sz="3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59D11B7-C743-C4AC-4E32-E0610D64E5D5}"/>
              </a:ext>
            </a:extLst>
          </p:cNvPr>
          <p:cNvSpPr txBox="1"/>
          <p:nvPr/>
        </p:nvSpPr>
        <p:spPr>
          <a:xfrm>
            <a:off x="526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Plasma </a:t>
            </a:r>
            <a:r>
              <a:rPr lang="fr-FR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dynamics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CEC8E94-B1C9-E482-E944-AD1B412B1A08}"/>
              </a:ext>
            </a:extLst>
          </p:cNvPr>
          <p:cNvGrpSpPr/>
          <p:nvPr/>
        </p:nvGrpSpPr>
        <p:grpSpPr>
          <a:xfrm>
            <a:off x="38085" y="1323165"/>
            <a:ext cx="2322666" cy="1620000"/>
            <a:chOff x="24231" y="1323165"/>
            <a:chExt cx="2322666" cy="16200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545CFA2-7E00-1539-8A3C-9287C4937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"/>
            <a:stretch/>
          </p:blipFill>
          <p:spPr>
            <a:xfrm>
              <a:off x="24231" y="1323165"/>
              <a:ext cx="2322666" cy="1620000"/>
            </a:xfrm>
            <a:prstGeom prst="rect">
              <a:avLst/>
            </a:prstGeom>
          </p:spPr>
        </p:pic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FE3E2B0B-4939-4051-CB31-D8F44525D409}"/>
                </a:ext>
              </a:extLst>
            </p:cNvPr>
            <p:cNvGrpSpPr/>
            <p:nvPr/>
          </p:nvGrpSpPr>
          <p:grpSpPr>
            <a:xfrm>
              <a:off x="1446901" y="1430450"/>
              <a:ext cx="636713" cy="1152000"/>
              <a:chOff x="1495361" y="1438560"/>
              <a:chExt cx="636713" cy="1152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ZoneTexte 70">
                    <a:extLst>
                      <a:ext uri="{FF2B5EF4-FFF2-40B4-BE49-F238E27FC236}">
                        <a16:creationId xmlns:a16="http://schemas.microsoft.com/office/drawing/2014/main" id="{53745CE8-062D-4309-B0B9-2EE388DBDE34}"/>
                      </a:ext>
                    </a:extLst>
                  </p:cNvPr>
                  <p:cNvSpPr txBox="1"/>
                  <p:nvPr/>
                </p:nvSpPr>
                <p:spPr>
                  <a:xfrm>
                    <a:off x="1495361" y="1979234"/>
                    <a:ext cx="636713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~ </m:t>
                        </m:r>
                      </m:oMath>
                    </a14:m>
                    <a:r>
                      <a:rPr lang="fr-FR" sz="12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73 </a:t>
                    </a:r>
                    <a:r>
                      <a:rPr lang="fr-FR" sz="1200" b="1" dirty="0" err="1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n</a:t>
                    </a:r>
                    <a:r>
                      <a:rPr lang="fr-FR" sz="1200" b="1" baseline="-25000" dirty="0" err="1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c</a:t>
                    </a:r>
                    <a:endParaRPr lang="fr-FR" sz="1200" b="1" baseline="-25000" dirty="0">
                      <a:solidFill>
                        <a:srgbClr val="FF0000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1" name="ZoneTexte 70">
                    <a:extLst>
                      <a:ext uri="{FF2B5EF4-FFF2-40B4-BE49-F238E27FC236}">
                        <a16:creationId xmlns:a16="http://schemas.microsoft.com/office/drawing/2014/main" id="{53745CE8-062D-4309-B0B9-2EE388DBDE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5361" y="1979234"/>
                    <a:ext cx="636713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62019EA3-CF18-B320-0B13-3CBC966F1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0025" y="1438560"/>
                <a:ext cx="0" cy="1152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DDD5715-D031-69C8-916D-D993A60C99BB}"/>
              </a:ext>
            </a:extLst>
          </p:cNvPr>
          <p:cNvGrpSpPr/>
          <p:nvPr/>
        </p:nvGrpSpPr>
        <p:grpSpPr>
          <a:xfrm>
            <a:off x="-19810" y="4564711"/>
            <a:ext cx="3146737" cy="2062703"/>
            <a:chOff x="35606" y="4564711"/>
            <a:chExt cx="3146737" cy="2062703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2DBA33C-366B-70E7-DF71-A1C4DD723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7"/>
            <a:stretch/>
          </p:blipFill>
          <p:spPr>
            <a:xfrm>
              <a:off x="35606" y="4779570"/>
              <a:ext cx="3146737" cy="1847844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2DB8EED4-08B6-4462-B17D-6482566BE4A2}"/>
                </a:ext>
              </a:extLst>
            </p:cNvPr>
            <p:cNvCxnSpPr>
              <a:cxnSpLocks/>
            </p:cNvCxnSpPr>
            <p:nvPr/>
          </p:nvCxnSpPr>
          <p:spPr>
            <a:xfrm>
              <a:off x="2800933" y="4564711"/>
              <a:ext cx="0" cy="3600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C9C4169-D6EA-C27E-92B1-6D557F7140CA}"/>
              </a:ext>
            </a:extLst>
          </p:cNvPr>
          <p:cNvGrpSpPr/>
          <p:nvPr/>
        </p:nvGrpSpPr>
        <p:grpSpPr>
          <a:xfrm>
            <a:off x="2303348" y="1240327"/>
            <a:ext cx="2626058" cy="1786638"/>
            <a:chOff x="2289494" y="1295743"/>
            <a:chExt cx="2626058" cy="178663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7684C1F-6C97-EB40-FC54-7ADBE0A6D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9" r="7597"/>
            <a:stretch/>
          </p:blipFill>
          <p:spPr>
            <a:xfrm>
              <a:off x="2289494" y="1354381"/>
              <a:ext cx="2626058" cy="1728000"/>
            </a:xfrm>
            <a:prstGeom prst="rect">
              <a:avLst/>
            </a:prstGeom>
          </p:spPr>
        </p:pic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id="{BE12A503-2AD6-5EC0-3E84-9BD6D1574227}"/>
                </a:ext>
              </a:extLst>
            </p:cNvPr>
            <p:cNvSpPr/>
            <p:nvPr/>
          </p:nvSpPr>
          <p:spPr>
            <a:xfrm rot="16200000">
              <a:off x="2661079" y="2117469"/>
              <a:ext cx="144000" cy="1080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461DA55-8F94-FDE5-3CD9-CE852CE75435}"/>
                </a:ext>
              </a:extLst>
            </p:cNvPr>
            <p:cNvSpPr txBox="1"/>
            <p:nvPr/>
          </p:nvSpPr>
          <p:spPr>
            <a:xfrm>
              <a:off x="2758446" y="1981546"/>
              <a:ext cx="8996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baseline="-250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Pump</a:t>
              </a:r>
              <a:r>
                <a:rPr lang="fr-FR" b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laser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761143E-DC97-D764-53DE-FA82FDF3540B}"/>
                </a:ext>
              </a:extLst>
            </p:cNvPr>
            <p:cNvSpPr txBox="1"/>
            <p:nvPr/>
          </p:nvSpPr>
          <p:spPr>
            <a:xfrm>
              <a:off x="2595227" y="1295743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5 nm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E8013614-4D3D-B577-4642-AAF695129B89}"/>
                    </a:ext>
                  </a:extLst>
                </p:cNvPr>
                <p:cNvSpPr txBox="1"/>
                <p:nvPr/>
              </p:nvSpPr>
              <p:spPr>
                <a:xfrm>
                  <a:off x="3595830" y="2174318"/>
                  <a:ext cx="115696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400" b="1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L</a:t>
                  </a:r>
                  <a:r>
                    <a:rPr lang="fr-FR" sz="1400" b="1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final</a:t>
                  </a:r>
                  <a14:m>
                    <m:oMath xmlns:m="http://schemas.openxmlformats.org/officeDocument/2006/math">
                      <m:r>
                        <a:rPr lang="fr-FR" sz="14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fr-FR" sz="1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 </m:t>
                      </m:r>
                    </m:oMath>
                  </a14:m>
                  <a:r>
                    <a:rPr lang="fr-FR" sz="1400" b="1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80 nm</a:t>
                  </a: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E8013614-4D3D-B577-4642-AAF695129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830" y="2174318"/>
                  <a:ext cx="115696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579" t="-4000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5438BCE-9908-4698-EB0F-0B69EE170E9C}"/>
                </a:ext>
              </a:extLst>
            </p:cNvPr>
            <p:cNvSpPr txBox="1"/>
            <p:nvPr/>
          </p:nvSpPr>
          <p:spPr>
            <a:xfrm>
              <a:off x="3113073" y="2406774"/>
              <a:ext cx="1736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(x 16 </a:t>
              </a:r>
              <a:r>
                <a:rPr lang="fr-FR" sz="1200" b="1" dirty="0" err="1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target</a:t>
              </a:r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thickness</a:t>
              </a:r>
              <a:r>
                <a:rPr lang="fr-FR" sz="12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EC9054D-CF34-AC5D-2910-1E99FAB7160F}"/>
              </a:ext>
            </a:extLst>
          </p:cNvPr>
          <p:cNvGrpSpPr/>
          <p:nvPr/>
        </p:nvGrpSpPr>
        <p:grpSpPr>
          <a:xfrm>
            <a:off x="2281737" y="2606245"/>
            <a:ext cx="2629562" cy="1822736"/>
            <a:chOff x="2267883" y="2668589"/>
            <a:chExt cx="2629562" cy="1822736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6EB1559-69F9-F376-E884-258D424FB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" t="6921" r="7857"/>
            <a:stretch/>
          </p:blipFill>
          <p:spPr>
            <a:xfrm>
              <a:off x="2267883" y="2727325"/>
              <a:ext cx="2629562" cy="1764000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1EB752-01E2-0F88-EDD1-32A0B2FC67D3}"/>
                </a:ext>
              </a:extLst>
            </p:cNvPr>
            <p:cNvSpPr txBox="1"/>
            <p:nvPr/>
          </p:nvSpPr>
          <p:spPr>
            <a:xfrm>
              <a:off x="2624279" y="2668589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50 nm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E3EB986F-D334-51FA-7712-4AB8EF84FC04}"/>
                    </a:ext>
                  </a:extLst>
                </p:cNvPr>
                <p:cNvSpPr txBox="1"/>
                <p:nvPr/>
              </p:nvSpPr>
              <p:spPr>
                <a:xfrm>
                  <a:off x="3647932" y="3561762"/>
                  <a:ext cx="113055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1400" b="1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L</a:t>
                  </a:r>
                  <a:r>
                    <a:rPr lang="fr-FR" sz="1400" b="1" baseline="-25000" dirty="0" err="1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final</a:t>
                  </a:r>
                  <a:r>
                    <a:rPr lang="fr-FR" sz="1400" b="1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~ </m:t>
                      </m:r>
                    </m:oMath>
                  </a14:m>
                  <a:r>
                    <a:rPr lang="fr-FR" sz="1400" b="1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20 nm</a:t>
                  </a:r>
                </a:p>
              </p:txBody>
            </p:sp>
          </mc:Choice>
          <mc:Fallback xmlns=""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E3EB986F-D334-51FA-7712-4AB8EF84F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932" y="3561762"/>
                  <a:ext cx="1130557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622" t="-3922" r="-1081" b="-1960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C2F95EC-1578-F678-F7FF-8BC86A8908F4}"/>
              </a:ext>
            </a:extLst>
          </p:cNvPr>
          <p:cNvGrpSpPr/>
          <p:nvPr/>
        </p:nvGrpSpPr>
        <p:grpSpPr>
          <a:xfrm>
            <a:off x="3378017" y="4454506"/>
            <a:ext cx="3445628" cy="567589"/>
            <a:chOff x="8600891" y="4741174"/>
            <a:chExt cx="3445628" cy="567589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B8A9478-ED46-DF45-0E0C-A772C8E7487F}"/>
                </a:ext>
              </a:extLst>
            </p:cNvPr>
            <p:cNvGrpSpPr/>
            <p:nvPr/>
          </p:nvGrpSpPr>
          <p:grpSpPr>
            <a:xfrm>
              <a:off x="8620330" y="5000985"/>
              <a:ext cx="3370453" cy="307778"/>
              <a:chOff x="3033123" y="4458087"/>
              <a:chExt cx="3370453" cy="307778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B6D0C4DE-076F-4DC6-B071-6F5104AE05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965"/>
              <a:stretch/>
            </p:blipFill>
            <p:spPr>
              <a:xfrm rot="16200000">
                <a:off x="4571144" y="2920066"/>
                <a:ext cx="294411" cy="3370453"/>
              </a:xfrm>
              <a:prstGeom prst="rect">
                <a:avLst/>
              </a:prstGeom>
            </p:spPr>
          </p:pic>
          <p:sp>
            <p:nvSpPr>
              <p:cNvPr id="31" name="Textfeld 24">
                <a:extLst>
                  <a:ext uri="{FF2B5EF4-FFF2-40B4-BE49-F238E27FC236}">
                    <a16:creationId xmlns:a16="http://schemas.microsoft.com/office/drawing/2014/main" id="{FD68F0BA-C843-43E0-CD26-67DC77D1B0F3}"/>
                  </a:ext>
                </a:extLst>
              </p:cNvPr>
              <p:cNvSpPr txBox="1"/>
              <p:nvPr/>
            </p:nvSpPr>
            <p:spPr>
              <a:xfrm>
                <a:off x="3125141" y="4458088"/>
                <a:ext cx="10422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bg1"/>
                    </a:solidFill>
                    <a:latin typeface="+mj-lt"/>
                  </a:rPr>
                  <a:t>Density (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+mj-lt"/>
                  </a:rPr>
                  <a:t>n</a:t>
                </a:r>
                <a:r>
                  <a:rPr lang="fr-FR" sz="1400" b="1" baseline="-25000" dirty="0" err="1">
                    <a:solidFill>
                      <a:schemeClr val="bg1"/>
                    </a:solidFill>
                    <a:latin typeface="+mj-lt"/>
                  </a:rPr>
                  <a:t>c</a:t>
                </a:r>
                <a:r>
                  <a:rPr lang="fr-FR" sz="1400" b="1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p:grpSp>
        <p:sp>
          <p:nvSpPr>
            <p:cNvPr id="58" name="Textfeld 9">
              <a:extLst>
                <a:ext uri="{FF2B5EF4-FFF2-40B4-BE49-F238E27FC236}">
                  <a16:creationId xmlns:a16="http://schemas.microsoft.com/office/drawing/2014/main" id="{490F52EE-A2DA-4B45-91D9-DB4BB22067D0}"/>
                </a:ext>
              </a:extLst>
            </p:cNvPr>
            <p:cNvSpPr txBox="1"/>
            <p:nvPr/>
          </p:nvSpPr>
          <p:spPr>
            <a:xfrm>
              <a:off x="10081491" y="4741174"/>
              <a:ext cx="46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0</a:t>
              </a:r>
              <a:endParaRPr lang="fr-FR" sz="1600" dirty="0"/>
            </a:p>
          </p:txBody>
        </p:sp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66413DAB-AD9D-859E-9381-67FB2D4102C5}"/>
                </a:ext>
              </a:extLst>
            </p:cNvPr>
            <p:cNvSpPr txBox="1"/>
            <p:nvPr/>
          </p:nvSpPr>
          <p:spPr>
            <a:xfrm>
              <a:off x="10540827" y="4741174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-1</a:t>
              </a:r>
              <a:endParaRPr lang="fr-FR" sz="1600" dirty="0"/>
            </a:p>
          </p:txBody>
        </p:sp>
        <p:sp>
          <p:nvSpPr>
            <p:cNvPr id="61" name="Textfeld 11">
              <a:extLst>
                <a:ext uri="{FF2B5EF4-FFF2-40B4-BE49-F238E27FC236}">
                  <a16:creationId xmlns:a16="http://schemas.microsoft.com/office/drawing/2014/main" id="{B4A9F7AF-1709-5480-0278-9387B1211717}"/>
                </a:ext>
              </a:extLst>
            </p:cNvPr>
            <p:cNvSpPr txBox="1"/>
            <p:nvPr/>
          </p:nvSpPr>
          <p:spPr>
            <a:xfrm>
              <a:off x="11041841" y="4741174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-2</a:t>
              </a:r>
              <a:endParaRPr lang="fr-FR" sz="1600" dirty="0"/>
            </a:p>
          </p:txBody>
        </p:sp>
        <p:sp>
          <p:nvSpPr>
            <p:cNvPr id="62" name="Textfeld 12">
              <a:extLst>
                <a:ext uri="{FF2B5EF4-FFF2-40B4-BE49-F238E27FC236}">
                  <a16:creationId xmlns:a16="http://schemas.microsoft.com/office/drawing/2014/main" id="{3E57DA30-B114-1541-18DD-542077C49D56}"/>
                </a:ext>
              </a:extLst>
            </p:cNvPr>
            <p:cNvSpPr txBox="1"/>
            <p:nvPr/>
          </p:nvSpPr>
          <p:spPr>
            <a:xfrm>
              <a:off x="9060227" y="4741174"/>
              <a:ext cx="564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2</a:t>
              </a:r>
              <a:endParaRPr lang="fr-FR" sz="1600" dirty="0"/>
            </a:p>
          </p:txBody>
        </p:sp>
        <p:sp>
          <p:nvSpPr>
            <p:cNvPr id="65" name="Textfeld 13">
              <a:extLst>
                <a:ext uri="{FF2B5EF4-FFF2-40B4-BE49-F238E27FC236}">
                  <a16:creationId xmlns:a16="http://schemas.microsoft.com/office/drawing/2014/main" id="{185A1140-8769-1EE6-1474-610229C17ADF}"/>
                </a:ext>
              </a:extLst>
            </p:cNvPr>
            <p:cNvSpPr txBox="1"/>
            <p:nvPr/>
          </p:nvSpPr>
          <p:spPr>
            <a:xfrm>
              <a:off x="8600891" y="4741174"/>
              <a:ext cx="46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3</a:t>
              </a:r>
              <a:endParaRPr lang="fr-FR" sz="1600" dirty="0"/>
            </a:p>
          </p:txBody>
        </p:sp>
        <p:sp>
          <p:nvSpPr>
            <p:cNvPr id="67" name="Textfeld 14">
              <a:extLst>
                <a:ext uri="{FF2B5EF4-FFF2-40B4-BE49-F238E27FC236}">
                  <a16:creationId xmlns:a16="http://schemas.microsoft.com/office/drawing/2014/main" id="{4629BB93-D46A-B0C6-FD46-1B7A3B4A13E0}"/>
                </a:ext>
              </a:extLst>
            </p:cNvPr>
            <p:cNvSpPr txBox="1"/>
            <p:nvPr/>
          </p:nvSpPr>
          <p:spPr>
            <a:xfrm>
              <a:off x="9622155" y="4741174"/>
              <a:ext cx="46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1</a:t>
              </a:r>
              <a:endParaRPr lang="fr-FR" sz="1600" dirty="0"/>
            </a:p>
          </p:txBody>
        </p:sp>
        <p:sp>
          <p:nvSpPr>
            <p:cNvPr id="68" name="Textfeld 15">
              <a:extLst>
                <a:ext uri="{FF2B5EF4-FFF2-40B4-BE49-F238E27FC236}">
                  <a16:creationId xmlns:a16="http://schemas.microsoft.com/office/drawing/2014/main" id="{7CD47FC9-F4B9-8D47-BFD7-2BEDC50106D8}"/>
                </a:ext>
              </a:extLst>
            </p:cNvPr>
            <p:cNvSpPr txBox="1"/>
            <p:nvPr/>
          </p:nvSpPr>
          <p:spPr>
            <a:xfrm>
              <a:off x="11542855" y="4741174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10</a:t>
              </a:r>
              <a:r>
                <a:rPr lang="fr-FR" sz="1600" baseline="30000" dirty="0"/>
                <a:t>-3</a:t>
              </a:r>
              <a:endParaRPr lang="fr-FR" sz="1600" dirty="0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CEBC0C3C-F929-4A21-C0E9-CF3FFDAD192C}"/>
              </a:ext>
            </a:extLst>
          </p:cNvPr>
          <p:cNvSpPr txBox="1"/>
          <p:nvPr/>
        </p:nvSpPr>
        <p:spPr>
          <a:xfrm>
            <a:off x="4473069" y="1223657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</a:t>
            </a:r>
            <a:r>
              <a:rPr lang="fr-FR" b="1" baseline="-25000" dirty="0"/>
              <a:t>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4A9765C-BB81-E82E-089A-49AE223D41C9}"/>
              </a:ext>
            </a:extLst>
          </p:cNvPr>
          <p:cNvSpPr txBox="1"/>
          <p:nvPr/>
        </p:nvSpPr>
        <p:spPr>
          <a:xfrm>
            <a:off x="4473069" y="260211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</a:t>
            </a:r>
            <a:r>
              <a:rPr lang="fr-FR" b="1" baseline="-25000" dirty="0"/>
              <a:t>e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F0380992-664D-9968-53FE-D03836B72D68}"/>
              </a:ext>
            </a:extLst>
          </p:cNvPr>
          <p:cNvCxnSpPr>
            <a:cxnSpLocks/>
          </p:cNvCxnSpPr>
          <p:nvPr/>
        </p:nvCxnSpPr>
        <p:spPr>
          <a:xfrm flipV="1">
            <a:off x="8967569" y="4202831"/>
            <a:ext cx="0" cy="360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4B72A3D5-CEAA-BCD7-3CF2-ED8F579B577A}"/>
              </a:ext>
            </a:extLst>
          </p:cNvPr>
          <p:cNvCxnSpPr>
            <a:cxnSpLocks/>
          </p:cNvCxnSpPr>
          <p:nvPr/>
        </p:nvCxnSpPr>
        <p:spPr>
          <a:xfrm flipV="1">
            <a:off x="12079739" y="3296249"/>
            <a:ext cx="0" cy="360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1648882A-0D5E-21AA-882D-C4E2B1AD2C88}"/>
              </a:ext>
            </a:extLst>
          </p:cNvPr>
          <p:cNvCxnSpPr>
            <a:cxnSpLocks/>
          </p:cNvCxnSpPr>
          <p:nvPr/>
        </p:nvCxnSpPr>
        <p:spPr>
          <a:xfrm flipV="1">
            <a:off x="7166836" y="4202831"/>
            <a:ext cx="0" cy="360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A4D5A65F-5A67-7905-A935-D4D379783A3B}"/>
              </a:ext>
            </a:extLst>
          </p:cNvPr>
          <p:cNvCxnSpPr>
            <a:cxnSpLocks/>
          </p:cNvCxnSpPr>
          <p:nvPr/>
        </p:nvCxnSpPr>
        <p:spPr>
          <a:xfrm flipV="1">
            <a:off x="4844475" y="4202831"/>
            <a:ext cx="0" cy="360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8C10C19-F728-0650-4DA6-FE4210D7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5" grpId="0" animBg="1"/>
      <p:bldP spid="56" grpId="0" animBg="1"/>
      <p:bldP spid="75" grpId="0"/>
      <p:bldP spid="32" grpId="0"/>
      <p:bldP spid="40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5B7CBB-7E35-C8B3-6A75-5C2CCDD3D1EE}"/>
              </a:ext>
            </a:extLst>
          </p:cNvPr>
          <p:cNvSpPr/>
          <p:nvPr/>
        </p:nvSpPr>
        <p:spPr bwMode="auto">
          <a:xfrm>
            <a:off x="1337627" y="1427555"/>
            <a:ext cx="9155339" cy="299150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fld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33246" y="5586521"/>
            <a:ext cx="673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Y. Azamoum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 (2023), </a:t>
            </a:r>
            <a:r>
              <a:rPr lang="de-DE" b="0" i="0" dirty="0">
                <a:effectLst/>
                <a:latin typeface="Calibri" panose="020F0502020204030204" pitchFamily="34" charset="0"/>
                <a:hlinkClick r:id="rId3"/>
              </a:rPr>
              <a:t>http://arxiv.org/abs/2309.00303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37628" y="1178432"/>
            <a:ext cx="92139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Solid-to-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Overdense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Plasma Transition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simple </a:t>
            </a:r>
            <a:r>
              <a:rPr lang="fr-FR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Overdense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plasma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dynamics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Interplay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processes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4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Towards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detailed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-plasma conditions for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relativistic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laser-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solid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interaction</a:t>
            </a:r>
          </a:p>
        </p:txBody>
      </p:sp>
      <p:grpSp>
        <p:nvGrpSpPr>
          <p:cNvPr id="11" name="Gruppieren 5">
            <a:extLst>
              <a:ext uri="{FF2B5EF4-FFF2-40B4-BE49-F238E27FC236}">
                <a16:creationId xmlns:a16="http://schemas.microsoft.com/office/drawing/2014/main" id="{78888FBE-6A0D-B04D-AE79-0AAB11A58417}"/>
              </a:ext>
            </a:extLst>
          </p:cNvPr>
          <p:cNvGrpSpPr/>
          <p:nvPr/>
        </p:nvGrpSpPr>
        <p:grpSpPr>
          <a:xfrm>
            <a:off x="1736836" y="2040869"/>
            <a:ext cx="4403260" cy="1186355"/>
            <a:chOff x="2114445" y="1143298"/>
            <a:chExt cx="4403260" cy="1186355"/>
          </a:xfrm>
        </p:grpSpPr>
        <p:sp>
          <p:nvSpPr>
            <p:cNvPr id="13" name="Rechteck 28">
              <a:extLst>
                <a:ext uri="{FF2B5EF4-FFF2-40B4-BE49-F238E27FC236}">
                  <a16:creationId xmlns:a16="http://schemas.microsoft.com/office/drawing/2014/main" id="{42F0ACFA-E44D-F6BC-6A43-7D9B09614C8D}"/>
                </a:ext>
              </a:extLst>
            </p:cNvPr>
            <p:cNvSpPr/>
            <p:nvPr/>
          </p:nvSpPr>
          <p:spPr bwMode="auto">
            <a:xfrm>
              <a:off x="2114445" y="1186539"/>
              <a:ext cx="4257857" cy="114311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10000"/>
              </a:schemeClr>
            </a:solidFill>
            <a:ln>
              <a:solidFill>
                <a:schemeClr val="tx2">
                  <a:lumMod val="20000"/>
                  <a:lumOff val="80000"/>
                  <a:alpha val="40000"/>
                </a:schemeClr>
              </a:solidFill>
            </a:ln>
            <a:effec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feld 29">
              <a:extLst>
                <a:ext uri="{FF2B5EF4-FFF2-40B4-BE49-F238E27FC236}">
                  <a16:creationId xmlns:a16="http://schemas.microsoft.com/office/drawing/2014/main" id="{BC9A0641-18FE-BE7B-0E32-3BF8D2DAD421}"/>
                </a:ext>
              </a:extLst>
            </p:cNvPr>
            <p:cNvSpPr txBox="1"/>
            <p:nvPr/>
          </p:nvSpPr>
          <p:spPr>
            <a:xfrm>
              <a:off x="2204117" y="1469983"/>
              <a:ext cx="4313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Laser – DLC</a:t>
              </a:r>
              <a:r>
                <a:rPr lang="fr-FR" sz="1400" b="1" baseline="30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nano-foil interaction</a:t>
              </a:r>
            </a:p>
            <a:p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Single-shot </a:t>
              </a:r>
              <a:r>
                <a:rPr lang="fr-FR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space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-time </a:t>
              </a:r>
              <a:r>
                <a:rPr lang="fr-FR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resolved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probe transmission</a:t>
              </a:r>
            </a:p>
          </p:txBody>
        </p:sp>
        <p:sp>
          <p:nvSpPr>
            <p:cNvPr id="15" name="Textfeld 31">
              <a:extLst>
                <a:ext uri="{FF2B5EF4-FFF2-40B4-BE49-F238E27FC236}">
                  <a16:creationId xmlns:a16="http://schemas.microsoft.com/office/drawing/2014/main" id="{66A1CD4A-CD34-231C-F664-AF48EA51B1DB}"/>
                </a:ext>
              </a:extLst>
            </p:cNvPr>
            <p:cNvSpPr txBox="1"/>
            <p:nvPr/>
          </p:nvSpPr>
          <p:spPr>
            <a:xfrm>
              <a:off x="3539944" y="1143298"/>
              <a:ext cx="1406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Experiment</a:t>
              </a:r>
              <a:r>
                <a:rPr lang="fr-FR" sz="2000" b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5E661BA-0FCB-1676-7C9D-8DFEF6CB441F}"/>
              </a:ext>
            </a:extLst>
          </p:cNvPr>
          <p:cNvSpPr/>
          <p:nvPr/>
        </p:nvSpPr>
        <p:spPr bwMode="auto">
          <a:xfrm>
            <a:off x="1337626" y="4784186"/>
            <a:ext cx="9155339" cy="646260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8AF5C99-CCFF-AC87-0F8E-1B0ACF9FC3CD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Outlook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A1CDF80-6B60-0032-6433-EB2AD0828111}"/>
              </a:ext>
            </a:extLst>
          </p:cNvPr>
          <p:cNvGrpSpPr/>
          <p:nvPr/>
        </p:nvGrpSpPr>
        <p:grpSpPr>
          <a:xfrm>
            <a:off x="6140096" y="2015718"/>
            <a:ext cx="4418776" cy="1211507"/>
            <a:chOff x="6140096" y="3206845"/>
            <a:chExt cx="4418776" cy="1211507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A8B11A9A-E168-EB4D-792A-2A3D94CD31F8}"/>
                </a:ext>
              </a:extLst>
            </p:cNvPr>
            <p:cNvGrpSpPr/>
            <p:nvPr/>
          </p:nvGrpSpPr>
          <p:grpSpPr>
            <a:xfrm>
              <a:off x="6140096" y="3206845"/>
              <a:ext cx="4257856" cy="1211507"/>
              <a:chOff x="3151407" y="2330305"/>
              <a:chExt cx="4257856" cy="1211507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7D47D685-5BC0-14D5-0F0E-7F77312D8EF6}"/>
                  </a:ext>
                </a:extLst>
              </p:cNvPr>
              <p:cNvSpPr/>
              <p:nvPr/>
            </p:nvSpPr>
            <p:spPr bwMode="auto">
              <a:xfrm>
                <a:off x="3151407" y="2398698"/>
                <a:ext cx="4257856" cy="11431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10000"/>
                </a:schemeClr>
              </a:solidFill>
              <a:ln>
                <a:solidFill>
                  <a:schemeClr val="tx2">
                    <a:lumMod val="20000"/>
                    <a:lumOff val="80000"/>
                    <a:alpha val="40000"/>
                  </a:schemeClr>
                </a:solidFill>
              </a:ln>
              <a:effec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E036A7C1-888F-A1DA-ADF0-EA0373FF0270}"/>
                  </a:ext>
                </a:extLst>
              </p:cNvPr>
              <p:cNvSpPr txBox="1"/>
              <p:nvPr/>
            </p:nvSpPr>
            <p:spPr>
              <a:xfrm>
                <a:off x="3151407" y="2687435"/>
                <a:ext cx="4250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Original Two-Step Interaction</a:t>
                </a:r>
              </a:p>
              <a:p>
                <a:r>
                  <a:rPr lang="fr-FR" sz="1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Solid State Model       +                PIC code</a:t>
                </a:r>
                <a:endParaRPr lang="fr-FR" sz="1400" b="1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E53B40FC-DE83-08EB-2C18-0AEF59769D77}"/>
                  </a:ext>
                </a:extLst>
              </p:cNvPr>
              <p:cNvSpPr txBox="1"/>
              <p:nvPr/>
            </p:nvSpPr>
            <p:spPr>
              <a:xfrm>
                <a:off x="4570374" y="2330305"/>
                <a:ext cx="14758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err="1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Modeling</a:t>
                </a:r>
                <a:r>
                  <a:rPr lang="fr-FR" sz="20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CE22FC3-AE59-2A58-D151-8B9DD56DE929}"/>
                </a:ext>
              </a:extLst>
            </p:cNvPr>
            <p:cNvSpPr txBox="1"/>
            <p:nvPr/>
          </p:nvSpPr>
          <p:spPr>
            <a:xfrm>
              <a:off x="6351404" y="3978730"/>
              <a:ext cx="42074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600" b="1" i="1" dirty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</a:t>
              </a:r>
              <a:r>
                <a:rPr lang="fr-FR" sz="1600" b="1" i="1" dirty="0" err="1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onset</a:t>
              </a:r>
              <a:r>
                <a:rPr lang="fr-FR" sz="1600" b="1" i="1" dirty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                    </a:t>
              </a:r>
              <a:r>
                <a:rPr lang="fr-FR" sz="1600" b="1" i="1" dirty="0" err="1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development</a:t>
              </a:r>
              <a:r>
                <a:rPr lang="fr-FR" sz="1600" b="1" i="1" dirty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fr-FR" sz="1600" b="1" i="1" dirty="0" err="1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kinetics</a:t>
              </a:r>
              <a:endParaRPr lang="fr-FR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862DC206-3D08-6CFF-376F-80471D8B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881770-8D48-5FAA-18DA-DD470BF8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18</a:t>
            </a:fld>
            <a:endParaRPr lang="fr-FR"/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4847F6A0-299C-C8EF-0C20-B4E5AD966840}"/>
              </a:ext>
            </a:extLst>
          </p:cNvPr>
          <p:cNvSpPr txBox="1"/>
          <p:nvPr/>
        </p:nvSpPr>
        <p:spPr>
          <a:xfrm>
            <a:off x="1" y="4918011"/>
            <a:ext cx="1219199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err="1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r>
              <a:rPr lang="fr-FR" sz="5000" b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5000" b="1" dirty="0" err="1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fr-FR" sz="5000" b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FR" sz="5000" b="1" dirty="0" err="1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fr-FR" sz="5000" b="1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attention!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EB5A84-19BE-535A-1971-513A6860995B}"/>
              </a:ext>
            </a:extLst>
          </p:cNvPr>
          <p:cNvSpPr txBox="1"/>
          <p:nvPr/>
        </p:nvSpPr>
        <p:spPr>
          <a:xfrm>
            <a:off x="5266859" y="2034612"/>
            <a:ext cx="726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chemeClr val="tx2"/>
                </a:solidFill>
              </a:rPr>
              <a:t>&amp;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4D790C3-CA89-1F22-FC25-4864B7031587}"/>
              </a:ext>
            </a:extLst>
          </p:cNvPr>
          <p:cNvGrpSpPr/>
          <p:nvPr/>
        </p:nvGrpSpPr>
        <p:grpSpPr>
          <a:xfrm>
            <a:off x="1958989" y="2542444"/>
            <a:ext cx="2337734" cy="1514616"/>
            <a:chOff x="1958989" y="2568774"/>
            <a:chExt cx="2337734" cy="1514616"/>
          </a:xfrm>
        </p:grpSpPr>
        <p:pic>
          <p:nvPicPr>
            <p:cNvPr id="19" name="Image 18" descr="Une image contenant texte">
              <a:extLst>
                <a:ext uri="{FF2B5EF4-FFF2-40B4-BE49-F238E27FC236}">
                  <a16:creationId xmlns:a16="http://schemas.microsoft.com/office/drawing/2014/main" id="{CF5CC52D-94F0-0AFA-DAE9-461E46B7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89" y="3061168"/>
              <a:ext cx="2160000" cy="1022222"/>
            </a:xfrm>
            <a:prstGeom prst="rect">
              <a:avLst/>
            </a:prstGeom>
          </p:spPr>
        </p:pic>
        <p:pic>
          <p:nvPicPr>
            <p:cNvPr id="12" name="Image 11" descr="Une image contenant texte">
              <a:extLst>
                <a:ext uri="{FF2B5EF4-FFF2-40B4-BE49-F238E27FC236}">
                  <a16:creationId xmlns:a16="http://schemas.microsoft.com/office/drawing/2014/main" id="{919BA853-7522-FA5C-32CB-5DF831C9B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723" y="2568774"/>
              <a:ext cx="2160000" cy="711331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E4B3C6-78E7-39E4-1398-F183D323FF85}"/>
              </a:ext>
            </a:extLst>
          </p:cNvPr>
          <p:cNvGrpSpPr/>
          <p:nvPr/>
        </p:nvGrpSpPr>
        <p:grpSpPr>
          <a:xfrm>
            <a:off x="7386599" y="2542444"/>
            <a:ext cx="2223114" cy="1292561"/>
            <a:chOff x="7386599" y="2542444"/>
            <a:chExt cx="2223114" cy="129256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325BC51-E4D6-C539-3304-914F8E896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7" t="15760" r="3924" b="11539"/>
            <a:stretch/>
          </p:blipFill>
          <p:spPr>
            <a:xfrm>
              <a:off x="7386599" y="3286232"/>
              <a:ext cx="2160000" cy="54877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908D2E0-0F80-274B-1D38-80B1B9020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8" t="15760" r="53260" b="11539"/>
            <a:stretch/>
          </p:blipFill>
          <p:spPr>
            <a:xfrm>
              <a:off x="7449713" y="2542444"/>
              <a:ext cx="2160000" cy="640606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529645E-BE5D-42FE-A1A5-BC3860433C57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Acknowledgments</a:t>
            </a:r>
            <a:endParaRPr lang="fr-FR" sz="3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BEFE379-2769-B5C4-38D9-F274CA58F630}"/>
              </a:ext>
            </a:extLst>
          </p:cNvPr>
          <p:cNvSpPr txBox="1"/>
          <p:nvPr/>
        </p:nvSpPr>
        <p:spPr>
          <a:xfrm>
            <a:off x="2129811" y="1013462"/>
            <a:ext cx="22870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Yasmina </a:t>
            </a:r>
            <a:r>
              <a:rPr lang="fr-FR" sz="18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Azamoum</a:t>
            </a:r>
            <a:endParaRPr lang="fr-FR" sz="18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Georg A. Becker </a:t>
            </a: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ebastian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Keppler</a:t>
            </a:r>
            <a:endParaRPr lang="fr-FR" baseline="30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ssa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Tamer</a:t>
            </a:r>
            <a:endParaRPr lang="fr-FR" baseline="30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arco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Hornung</a:t>
            </a:r>
            <a:endParaRPr lang="fr-FR" baseline="30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1EA284-9847-20D6-27D5-8E26CCE83AFB}"/>
              </a:ext>
            </a:extLst>
          </p:cNvPr>
          <p:cNvSpPr txBox="1"/>
          <p:nvPr/>
        </p:nvSpPr>
        <p:spPr>
          <a:xfrm>
            <a:off x="7386599" y="1013462"/>
            <a:ext cx="2943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Guillaume Duchateau (CEA) </a:t>
            </a: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Stefan </a:t>
            </a:r>
            <a:r>
              <a:rPr lang="fr-FR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Skupin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(ILM)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Mickael </a:t>
            </a:r>
            <a:r>
              <a:rPr lang="fr-FR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Grech</a:t>
            </a:r>
            <a:r>
              <a:rPr lang="fr-FR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(LULI)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Fabrice </a:t>
            </a:r>
            <a:r>
              <a:rPr lang="fr-FR" sz="1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Catoire</a:t>
            </a:r>
            <a:r>
              <a:rPr lang="fr-FR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(CELIA)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240D158-0548-2490-041D-F42817704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09" y="3873780"/>
            <a:ext cx="648000" cy="43286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C4963D5-E142-5703-FB23-4A4667625A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7" y="3841060"/>
            <a:ext cx="720000" cy="432000"/>
          </a:xfrm>
          <a:prstGeom prst="rect">
            <a:avLst/>
          </a:prstGeom>
        </p:spPr>
      </p:pic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8391F537-8AA4-BA21-06C5-5E03B153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C2933C-6028-737C-DA2F-4D9DC36A3B66}"/>
              </a:ext>
            </a:extLst>
          </p:cNvPr>
          <p:cNvSpPr txBox="1"/>
          <p:nvPr/>
        </p:nvSpPr>
        <p:spPr>
          <a:xfrm>
            <a:off x="3113367" y="4524597"/>
            <a:ext cx="673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Y. Azamoum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submitted (2023), </a:t>
            </a:r>
            <a:r>
              <a:rPr lang="de-DE" b="0" i="0" dirty="0">
                <a:effectLst/>
                <a:latin typeface="Calibri" panose="020F0502020204030204" pitchFamily="34" charset="0"/>
                <a:hlinkClick r:id="rId9"/>
              </a:rPr>
              <a:t>http://arxiv.org/abs/2309.00303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2</a:t>
            </a:fld>
            <a:endParaRPr lang="fr-FR"/>
          </a:p>
        </p:txBody>
      </p:sp>
      <p:sp>
        <p:nvSpPr>
          <p:cNvPr id="8" name="Rechteck 7"/>
          <p:cNvSpPr/>
          <p:nvPr/>
        </p:nvSpPr>
        <p:spPr>
          <a:xfrm>
            <a:off x="2055629" y="1536174"/>
            <a:ext cx="9138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-	Laser-driven ion acceleration</a:t>
            </a: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-	</a:t>
            </a:r>
            <a:r>
              <a:rPr lang="en-US"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Experiment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Single-shot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space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time –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resolved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probe transmission 	-	</a:t>
            </a:r>
            <a:r>
              <a:rPr lang="fr-FR"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Modeling: </a:t>
            </a:r>
            <a:r>
              <a:rPr lang="fr-FR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Strategies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- 	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Ionization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processes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-	Plasma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dynamics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Outlook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FBDEB9-86D9-92F4-673F-A47A19CAD86E}"/>
              </a:ext>
            </a:extLst>
          </p:cNvPr>
          <p:cNvSpPr txBox="1"/>
          <p:nvPr/>
        </p:nvSpPr>
        <p:spPr>
          <a:xfrm>
            <a:off x="13856" y="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  <a:endParaRPr lang="fr-FR" sz="3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6BD62-9109-5BEF-2376-C80C5546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3</a:t>
            </a:fld>
            <a:endParaRPr lang="fr-FR"/>
          </a:p>
        </p:txBody>
      </p:sp>
      <p:pic>
        <p:nvPicPr>
          <p:cNvPr id="11" name="Grafik 34">
            <a:extLst>
              <a:ext uri="{FF2B5EF4-FFF2-40B4-BE49-F238E27FC236}">
                <a16:creationId xmlns:a16="http://schemas.microsoft.com/office/drawing/2014/main" id="{973D137B-7D7C-1A4D-A73D-DC1A2828D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63" y="790159"/>
            <a:ext cx="2271563" cy="1656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93A1BBD3-D10B-EDE9-68B3-8D868A0EBCBD}"/>
              </a:ext>
            </a:extLst>
          </p:cNvPr>
          <p:cNvSpPr txBox="1"/>
          <p:nvPr/>
        </p:nvSpPr>
        <p:spPr>
          <a:xfrm>
            <a:off x="13658" y="991051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238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accelerated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ion 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beams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relativistic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laser-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ultrathin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foil interaction</a:t>
            </a:r>
          </a:p>
          <a:p>
            <a:pPr marL="90488" lvl="1">
              <a:spcBef>
                <a:spcPts val="0"/>
              </a:spcBef>
            </a:pPr>
            <a:endParaRPr lang="en-US" sz="1600" b="1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76238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 &amp; control target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Insight into pre-plasma evolution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26A9677-D6A6-888D-6DF3-1D0C70D050EE}"/>
              </a:ext>
            </a:extLst>
          </p:cNvPr>
          <p:cNvGrpSpPr/>
          <p:nvPr/>
        </p:nvGrpSpPr>
        <p:grpSpPr>
          <a:xfrm>
            <a:off x="1508168" y="2641553"/>
            <a:ext cx="4753128" cy="2712366"/>
            <a:chOff x="-83761" y="1967541"/>
            <a:chExt cx="4753128" cy="2712366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C4341A07-C2A0-2CAF-FCA5-63396DDBB319}"/>
                </a:ext>
              </a:extLst>
            </p:cNvPr>
            <p:cNvGrpSpPr/>
            <p:nvPr/>
          </p:nvGrpSpPr>
          <p:grpSpPr>
            <a:xfrm>
              <a:off x="-83761" y="1967541"/>
              <a:ext cx="4482370" cy="2252679"/>
              <a:chOff x="334152" y="2576969"/>
              <a:chExt cx="4482370" cy="2252679"/>
            </a:xfrm>
          </p:grpSpPr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D73D50FB-84AB-82F2-893A-ADF4B2423E79}"/>
                  </a:ext>
                </a:extLst>
              </p:cNvPr>
              <p:cNvGrpSpPr/>
              <p:nvPr/>
            </p:nvGrpSpPr>
            <p:grpSpPr>
              <a:xfrm>
                <a:off x="334152" y="2896861"/>
                <a:ext cx="2344047" cy="1701149"/>
                <a:chOff x="455419" y="2711400"/>
                <a:chExt cx="2344047" cy="1701149"/>
              </a:xfrm>
            </p:grpSpPr>
            <p:grpSp>
              <p:nvGrpSpPr>
                <p:cNvPr id="19" name="Gruppieren 42">
                  <a:extLst>
                    <a:ext uri="{FF2B5EF4-FFF2-40B4-BE49-F238E27FC236}">
                      <a16:creationId xmlns:a16="http://schemas.microsoft.com/office/drawing/2014/main" id="{6419A8C9-7CA6-39D4-12EA-D609D58C26D5}"/>
                    </a:ext>
                  </a:extLst>
                </p:cNvPr>
                <p:cNvGrpSpPr/>
                <p:nvPr/>
              </p:nvGrpSpPr>
              <p:grpSpPr>
                <a:xfrm>
                  <a:off x="455419" y="4092149"/>
                  <a:ext cx="2344047" cy="320400"/>
                  <a:chOff x="848668" y="4646279"/>
                  <a:chExt cx="2344047" cy="320400"/>
                </a:xfrm>
              </p:grpSpPr>
              <p:sp>
                <p:nvSpPr>
                  <p:cNvPr id="20" name="Abgerundetes Rechteck 38">
                    <a:extLst>
                      <a:ext uri="{FF2B5EF4-FFF2-40B4-BE49-F238E27FC236}">
                        <a16:creationId xmlns:a16="http://schemas.microsoft.com/office/drawing/2014/main" id="{A4AC7850-27C6-0D4E-CB40-3E8E144C15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3686" y="4646279"/>
                    <a:ext cx="2042843" cy="320400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  <a:alpha val="25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hteck 28">
                    <a:extLst>
                      <a:ext uri="{FF2B5EF4-FFF2-40B4-BE49-F238E27FC236}">
                        <a16:creationId xmlns:a16="http://schemas.microsoft.com/office/drawing/2014/main" id="{971FCEA5-AF29-E7F3-F0A8-AE5F8C86BF2F}"/>
                      </a:ext>
                    </a:extLst>
                  </p:cNvPr>
                  <p:cNvSpPr/>
                  <p:nvPr/>
                </p:nvSpPr>
                <p:spPr>
                  <a:xfrm>
                    <a:off x="848668" y="4661592"/>
                    <a:ext cx="2344047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  <a:sym typeface="Wingdings" panose="05000000000000000000" pitchFamily="2" charset="2"/>
                      </a:rPr>
                      <a:t> </a:t>
                    </a:r>
                    <a:r>
                      <a:rPr lang="fr-FR" sz="1200" b="1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Optimize</a:t>
                    </a:r>
                    <a:r>
                      <a:rPr lang="fr-FR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2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pre</a:t>
                    </a:r>
                    <a:r>
                      <a:rPr lang="fr-FR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-plasma conditions</a:t>
                    </a:r>
                  </a:p>
                </p:txBody>
              </p:sp>
            </p:grpSp>
            <p:grpSp>
              <p:nvGrpSpPr>
                <p:cNvPr id="31" name="Gruppieren 3">
                  <a:extLst>
                    <a:ext uri="{FF2B5EF4-FFF2-40B4-BE49-F238E27FC236}">
                      <a16:creationId xmlns:a16="http://schemas.microsoft.com/office/drawing/2014/main" id="{19D630F4-6AB4-9F5F-7E93-C9F4639AA43A}"/>
                    </a:ext>
                  </a:extLst>
                </p:cNvPr>
                <p:cNvGrpSpPr/>
                <p:nvPr/>
              </p:nvGrpSpPr>
              <p:grpSpPr>
                <a:xfrm>
                  <a:off x="696242" y="2711400"/>
                  <a:ext cx="2074607" cy="1282595"/>
                  <a:chOff x="4134474" y="1336749"/>
                  <a:chExt cx="2074607" cy="1282595"/>
                </a:xfrm>
              </p:grpSpPr>
              <p:sp>
                <p:nvSpPr>
                  <p:cNvPr id="32" name="Rechteck 71">
                    <a:extLst>
                      <a:ext uri="{FF2B5EF4-FFF2-40B4-BE49-F238E27FC236}">
                        <a16:creationId xmlns:a16="http://schemas.microsoft.com/office/drawing/2014/main" id="{F08E1F69-F8D9-9EB2-8CDC-613623946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34474" y="1336749"/>
                    <a:ext cx="2002844" cy="12825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33" name="Gruppieren 70">
                    <a:extLst>
                      <a:ext uri="{FF2B5EF4-FFF2-40B4-BE49-F238E27FC236}">
                        <a16:creationId xmlns:a16="http://schemas.microsoft.com/office/drawing/2014/main" id="{3D91EC9A-5A42-C5CB-13D1-B01BD54B586C}"/>
                      </a:ext>
                    </a:extLst>
                  </p:cNvPr>
                  <p:cNvGrpSpPr/>
                  <p:nvPr/>
                </p:nvGrpSpPr>
                <p:grpSpPr>
                  <a:xfrm>
                    <a:off x="4134474" y="1361215"/>
                    <a:ext cx="2074607" cy="1258129"/>
                    <a:chOff x="5878554" y="3006369"/>
                    <a:chExt cx="2074607" cy="1258129"/>
                  </a:xfrm>
                </p:grpSpPr>
                <p:sp>
                  <p:nvSpPr>
                    <p:cNvPr id="35" name="Rechteck 67">
                      <a:extLst>
                        <a:ext uri="{FF2B5EF4-FFF2-40B4-BE49-F238E27FC236}">
                          <a16:creationId xmlns:a16="http://schemas.microsoft.com/office/drawing/2014/main" id="{692B1E13-3FFA-037E-2177-B1374088656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006071" y="3037465"/>
                      <a:ext cx="1803702" cy="10351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" name="ZoneTexte 48">
                      <a:extLst>
                        <a:ext uri="{FF2B5EF4-FFF2-40B4-BE49-F238E27FC236}">
                          <a16:creationId xmlns:a16="http://schemas.microsoft.com/office/drawing/2014/main" id="{185E8D1C-12DF-C620-4BF1-4239466477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8554" y="4018277"/>
                      <a:ext cx="207460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dirty="0"/>
                        <a:t>Target Normal </a:t>
                      </a:r>
                      <a:r>
                        <a:rPr lang="fr-FR" sz="1000" dirty="0" err="1"/>
                        <a:t>Sheath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Acceleration</a:t>
                      </a:r>
                      <a:endParaRPr lang="fr-FR" sz="1000" dirty="0"/>
                    </a:p>
                  </p:txBody>
                </p:sp>
                <p:sp>
                  <p:nvSpPr>
                    <p:cNvPr id="37" name="Rechteck 43">
                      <a:extLst>
                        <a:ext uri="{FF2B5EF4-FFF2-40B4-BE49-F238E27FC236}">
                          <a16:creationId xmlns:a16="http://schemas.microsoft.com/office/drawing/2014/main" id="{DD4D6C82-C079-1FDD-4FAB-DA6D005A5F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036032" y="3205154"/>
                      <a:ext cx="108000" cy="540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" name="Gleichschenkliges Dreieck 44">
                      <a:extLst>
                        <a:ext uri="{FF2B5EF4-FFF2-40B4-BE49-F238E27FC236}">
                          <a16:creationId xmlns:a16="http://schemas.microsoft.com/office/drawing/2014/main" id="{78B9EE94-FB12-6C09-C48A-8BD989B4FB86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6663271" y="3253935"/>
                      <a:ext cx="290352" cy="455169"/>
                    </a:xfrm>
                    <a:prstGeom prst="triangl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" name="Textfeld 45">
                      <a:extLst>
                        <a:ext uri="{FF2B5EF4-FFF2-40B4-BE49-F238E27FC236}">
                          <a16:creationId xmlns:a16="http://schemas.microsoft.com/office/drawing/2014/main" id="{01A0E67A-8368-1C56-B304-D388369671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96710" y="3691448"/>
                      <a:ext cx="38664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dirty="0"/>
                        <a:t> µm</a:t>
                      </a:r>
                    </a:p>
                  </p:txBody>
                </p:sp>
                <p:sp>
                  <p:nvSpPr>
                    <p:cNvPr id="40" name="Akkord 46">
                      <a:extLst>
                        <a:ext uri="{FF2B5EF4-FFF2-40B4-BE49-F238E27FC236}">
                          <a16:creationId xmlns:a16="http://schemas.microsoft.com/office/drawing/2014/main" id="{733D84C1-4D23-E6B6-8FB7-2882EED8C8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964562" y="3315627"/>
                      <a:ext cx="144000" cy="339404"/>
                    </a:xfrm>
                    <a:prstGeom prst="chord">
                      <a:avLst>
                        <a:gd name="adj1" fmla="val 5408949"/>
                        <a:gd name="adj2" fmla="val 1620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41" name="Gerade Verbindung mit Pfeil 48">
                      <a:extLst>
                        <a:ext uri="{FF2B5EF4-FFF2-40B4-BE49-F238E27FC236}">
                          <a16:creationId xmlns:a16="http://schemas.microsoft.com/office/drawing/2014/main" id="{A3564A92-6B69-9127-09E0-FF16A42103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37743" y="3389538"/>
                      <a:ext cx="108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3">
                          <a:lumMod val="75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Gerade Verbindung mit Pfeil 50">
                      <a:extLst>
                        <a:ext uri="{FF2B5EF4-FFF2-40B4-BE49-F238E27FC236}">
                          <a16:creationId xmlns:a16="http://schemas.microsoft.com/office/drawing/2014/main" id="{F4F51145-D5AE-0FDB-C7A6-576C048FA7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37743" y="3489565"/>
                      <a:ext cx="108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3">
                          <a:lumMod val="75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Gerade Verbindung mit Pfeil 51">
                      <a:extLst>
                        <a:ext uri="{FF2B5EF4-FFF2-40B4-BE49-F238E27FC236}">
                          <a16:creationId xmlns:a16="http://schemas.microsoft.com/office/drawing/2014/main" id="{9C16EBA1-3511-C97F-B464-E883E275DB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37743" y="3581546"/>
                      <a:ext cx="108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3">
                          <a:lumMod val="75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Textfeld 52">
                      <a:extLst>
                        <a:ext uri="{FF2B5EF4-FFF2-40B4-BE49-F238E27FC236}">
                          <a16:creationId xmlns:a16="http://schemas.microsoft.com/office/drawing/2014/main" id="{31615D06-AE5F-D01D-62DA-F2333F0172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4492" y="3289510"/>
                      <a:ext cx="25680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e-</a:t>
                      </a:r>
                    </a:p>
                  </p:txBody>
                </p:sp>
                <p:sp>
                  <p:nvSpPr>
                    <p:cNvPr id="45" name="Textfeld 53">
                      <a:extLst>
                        <a:ext uri="{FF2B5EF4-FFF2-40B4-BE49-F238E27FC236}">
                          <a16:creationId xmlns:a16="http://schemas.microsoft.com/office/drawing/2014/main" id="{92AE2632-438C-628E-C416-A44DC21072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4492" y="3383173"/>
                      <a:ext cx="25680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e-</a:t>
                      </a:r>
                    </a:p>
                  </p:txBody>
                </p:sp>
                <p:sp>
                  <p:nvSpPr>
                    <p:cNvPr id="46" name="Textfeld 54">
                      <a:extLst>
                        <a:ext uri="{FF2B5EF4-FFF2-40B4-BE49-F238E27FC236}">
                          <a16:creationId xmlns:a16="http://schemas.microsoft.com/office/drawing/2014/main" id="{289534CB-FDDF-0624-842F-AE9EA27853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4492" y="3481519"/>
                      <a:ext cx="25680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e-</a:t>
                      </a:r>
                    </a:p>
                  </p:txBody>
                </p:sp>
                <p:sp>
                  <p:nvSpPr>
                    <p:cNvPr id="47" name="Textfeld 55">
                      <a:extLst>
                        <a:ext uri="{FF2B5EF4-FFF2-40B4-BE49-F238E27FC236}">
                          <a16:creationId xmlns:a16="http://schemas.microsoft.com/office/drawing/2014/main" id="{DFDB3196-9BAB-3DE5-CDA7-79CE50FBC5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5857" y="3284966"/>
                      <a:ext cx="22955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48" name="Textfeld 56">
                      <a:extLst>
                        <a:ext uri="{FF2B5EF4-FFF2-40B4-BE49-F238E27FC236}">
                          <a16:creationId xmlns:a16="http://schemas.microsoft.com/office/drawing/2014/main" id="{318840D9-8DFA-07CB-0DCA-23A5A5D6FF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4991" y="3384940"/>
                      <a:ext cx="22955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49" name="Textfeld 57">
                      <a:extLst>
                        <a:ext uri="{FF2B5EF4-FFF2-40B4-BE49-F238E27FC236}">
                          <a16:creationId xmlns:a16="http://schemas.microsoft.com/office/drawing/2014/main" id="{B706655A-71FB-3D19-4451-C9C1CE5DB5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3186" y="3480090"/>
                      <a:ext cx="22955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cxnSp>
                  <p:nvCxnSpPr>
                    <p:cNvPr id="50" name="Gerade Verbindung mit Pfeil 58">
                      <a:extLst>
                        <a:ext uri="{FF2B5EF4-FFF2-40B4-BE49-F238E27FC236}">
                          <a16:creationId xmlns:a16="http://schemas.microsoft.com/office/drawing/2014/main" id="{C1EDCD5A-E419-481C-D11A-67AE3012AE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30399" y="3389537"/>
                      <a:ext cx="180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Gerade Verbindung mit Pfeil 59">
                      <a:extLst>
                        <a:ext uri="{FF2B5EF4-FFF2-40B4-BE49-F238E27FC236}">
                          <a16:creationId xmlns:a16="http://schemas.microsoft.com/office/drawing/2014/main" id="{0C6170ED-2987-CCCA-5F9A-0501E82534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30399" y="3484787"/>
                      <a:ext cx="180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Gerade Verbindung mit Pfeil 60">
                      <a:extLst>
                        <a:ext uri="{FF2B5EF4-FFF2-40B4-BE49-F238E27FC236}">
                          <a16:creationId xmlns:a16="http://schemas.microsoft.com/office/drawing/2014/main" id="{DA22DACC-3B67-DBD5-BF21-195F79C8B4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26589" y="3583847"/>
                      <a:ext cx="180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Textfeld 61">
                      <a:extLst>
                        <a:ext uri="{FF2B5EF4-FFF2-40B4-BE49-F238E27FC236}">
                          <a16:creationId xmlns:a16="http://schemas.microsoft.com/office/drawing/2014/main" id="{812DC7F0-0196-48F0-2508-3CEAE60B6A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7293" y="3148376"/>
                      <a:ext cx="2600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p:txBody>
                </p:sp>
                <p:sp>
                  <p:nvSpPr>
                    <p:cNvPr id="54" name="Textfeld 62">
                      <a:extLst>
                        <a:ext uri="{FF2B5EF4-FFF2-40B4-BE49-F238E27FC236}">
                          <a16:creationId xmlns:a16="http://schemas.microsoft.com/office/drawing/2014/main" id="{6772C240-A657-8860-5D66-16A3B6D1D6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8326" y="3006369"/>
                      <a:ext cx="78258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err="1"/>
                        <a:t>pre</a:t>
                      </a:r>
                      <a:r>
                        <a:rPr lang="fr-FR" sz="1000" b="1" dirty="0"/>
                        <a:t>-plasma</a:t>
                      </a:r>
                    </a:p>
                  </p:txBody>
                </p:sp>
                <p:cxnSp>
                  <p:nvCxnSpPr>
                    <p:cNvPr id="55" name="Gerade Verbindung mit Pfeil 64">
                      <a:extLst>
                        <a:ext uri="{FF2B5EF4-FFF2-40B4-BE49-F238E27FC236}">
                          <a16:creationId xmlns:a16="http://schemas.microsoft.com/office/drawing/2014/main" id="{9D7AC943-8F29-C1A8-7193-4429C53B3A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875523" y="3205154"/>
                      <a:ext cx="87328" cy="131189"/>
                    </a:xfrm>
                    <a:prstGeom prst="straightConnector1">
                      <a:avLst/>
                    </a:prstGeom>
                    <a:ln>
                      <a:headEnd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6" name="ZoneTexte 47">
                      <a:extLst>
                        <a:ext uri="{FF2B5EF4-FFF2-40B4-BE49-F238E27FC236}">
                          <a16:creationId xmlns:a16="http://schemas.microsoft.com/office/drawing/2014/main" id="{EAD72D6E-DE0E-82C8-2E2F-0C4596466F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8685" y="3837558"/>
                      <a:ext cx="47160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/>
                        <a:t>TNSA</a:t>
                      </a:r>
                    </a:p>
                  </p:txBody>
                </p:sp>
              </p:grpSp>
              <p:sp>
                <p:nvSpPr>
                  <p:cNvPr id="34" name="Textfeld 2">
                    <a:extLst>
                      <a:ext uri="{FF2B5EF4-FFF2-40B4-BE49-F238E27FC236}">
                        <a16:creationId xmlns:a16="http://schemas.microsoft.com/office/drawing/2014/main" id="{56A8B6D5-DE7F-3238-7DAC-91C975138199}"/>
                      </a:ext>
                    </a:extLst>
                  </p:cNvPr>
                  <p:cNvSpPr txBox="1"/>
                  <p:nvPr/>
                </p:nvSpPr>
                <p:spPr>
                  <a:xfrm>
                    <a:off x="4234169" y="1605234"/>
                    <a:ext cx="5196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FF0000"/>
                        </a:solidFill>
                      </a:rPr>
                      <a:t> laser</a:t>
                    </a:r>
                  </a:p>
                </p:txBody>
              </p:sp>
            </p:grp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43943649-455A-7E68-0A3F-181CAE83A5E3}"/>
                  </a:ext>
                </a:extLst>
              </p:cNvPr>
              <p:cNvGrpSpPr/>
              <p:nvPr/>
            </p:nvGrpSpPr>
            <p:grpSpPr>
              <a:xfrm>
                <a:off x="2696245" y="2902493"/>
                <a:ext cx="2019080" cy="1703934"/>
                <a:chOff x="3055945" y="2689931"/>
                <a:chExt cx="2019080" cy="1703934"/>
              </a:xfrm>
            </p:grpSpPr>
            <p:grpSp>
              <p:nvGrpSpPr>
                <p:cNvPr id="25" name="Gruppieren 54">
                  <a:extLst>
                    <a:ext uri="{FF2B5EF4-FFF2-40B4-BE49-F238E27FC236}">
                      <a16:creationId xmlns:a16="http://schemas.microsoft.com/office/drawing/2014/main" id="{AF238368-227F-CD74-F277-CE3479E40A01}"/>
                    </a:ext>
                  </a:extLst>
                </p:cNvPr>
                <p:cNvGrpSpPr/>
                <p:nvPr/>
              </p:nvGrpSpPr>
              <p:grpSpPr>
                <a:xfrm>
                  <a:off x="3055945" y="4073181"/>
                  <a:ext cx="2019080" cy="320684"/>
                  <a:chOff x="4419823" y="4482357"/>
                  <a:chExt cx="2019080" cy="320684"/>
                </a:xfrm>
              </p:grpSpPr>
              <p:sp>
                <p:nvSpPr>
                  <p:cNvPr id="26" name="Abgerundetes Rechteck 55">
                    <a:extLst>
                      <a:ext uri="{FF2B5EF4-FFF2-40B4-BE49-F238E27FC236}">
                        <a16:creationId xmlns:a16="http://schemas.microsoft.com/office/drawing/2014/main" id="{67BAE323-C7D7-55F4-8561-079CF350C3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28618" y="4482357"/>
                    <a:ext cx="2010285" cy="32068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  <a:alpha val="25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Rechteck 56">
                    <a:extLst>
                      <a:ext uri="{FF2B5EF4-FFF2-40B4-BE49-F238E27FC236}">
                        <a16:creationId xmlns:a16="http://schemas.microsoft.com/office/drawing/2014/main" id="{0BC969EB-FFE7-1AAC-188A-4C1913661370}"/>
                      </a:ext>
                    </a:extLst>
                  </p:cNvPr>
                  <p:cNvSpPr/>
                  <p:nvPr/>
                </p:nvSpPr>
                <p:spPr>
                  <a:xfrm>
                    <a:off x="4419823" y="4496625"/>
                    <a:ext cx="2010286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200" b="1" i="1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Avoid</a:t>
                    </a:r>
                    <a:r>
                      <a:rPr lang="fr-FR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2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pre</a:t>
                    </a:r>
                    <a:r>
                      <a:rPr lang="fr-FR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-plasma formation</a:t>
                    </a:r>
                  </a:p>
                </p:txBody>
              </p:sp>
            </p:grpSp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5B182000-0A76-F841-3D07-67131E18B0FC}"/>
                    </a:ext>
                  </a:extLst>
                </p:cNvPr>
                <p:cNvGrpSpPr/>
                <p:nvPr/>
              </p:nvGrpSpPr>
              <p:grpSpPr>
                <a:xfrm>
                  <a:off x="3068791" y="2689931"/>
                  <a:ext cx="1885888" cy="1325986"/>
                  <a:chOff x="2159580" y="4601448"/>
                  <a:chExt cx="1885888" cy="1325986"/>
                </a:xfrm>
              </p:grpSpPr>
              <p:grpSp>
                <p:nvGrpSpPr>
                  <p:cNvPr id="58" name="Groupe 57">
                    <a:extLst>
                      <a:ext uri="{FF2B5EF4-FFF2-40B4-BE49-F238E27FC236}">
                        <a16:creationId xmlns:a16="http://schemas.microsoft.com/office/drawing/2014/main" id="{B7B706D6-614C-196B-676E-068BB22CB396}"/>
                      </a:ext>
                    </a:extLst>
                  </p:cNvPr>
                  <p:cNvGrpSpPr/>
                  <p:nvPr/>
                </p:nvGrpSpPr>
                <p:grpSpPr>
                  <a:xfrm>
                    <a:off x="2159580" y="4601448"/>
                    <a:ext cx="1885888" cy="1325986"/>
                    <a:chOff x="2826883" y="4632213"/>
                    <a:chExt cx="1885888" cy="1325986"/>
                  </a:xfrm>
                </p:grpSpPr>
                <p:grpSp>
                  <p:nvGrpSpPr>
                    <p:cNvPr id="60" name="Groupe 59">
                      <a:extLst>
                        <a:ext uri="{FF2B5EF4-FFF2-40B4-BE49-F238E27FC236}">
                          <a16:creationId xmlns:a16="http://schemas.microsoft.com/office/drawing/2014/main" id="{702F78A6-7D44-9316-5948-F0A27EB1EF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26883" y="4632213"/>
                      <a:ext cx="1885888" cy="1325986"/>
                      <a:chOff x="7897067" y="1322221"/>
                      <a:chExt cx="1885888" cy="1325986"/>
                    </a:xfrm>
                  </p:grpSpPr>
                  <p:sp>
                    <p:nvSpPr>
                      <p:cNvPr id="62" name="Rechteck 72">
                        <a:extLst>
                          <a:ext uri="{FF2B5EF4-FFF2-40B4-BE49-F238E27FC236}">
                            <a16:creationId xmlns:a16="http://schemas.microsoft.com/office/drawing/2014/main" id="{1452EA7E-FDD1-2B7E-7694-B7ACBD37A50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897067" y="1322221"/>
                        <a:ext cx="1885888" cy="13259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grpSp>
                    <p:nvGrpSpPr>
                      <p:cNvPr id="63" name="Gruppieren 40">
                        <a:extLst>
                          <a:ext uri="{FF2B5EF4-FFF2-40B4-BE49-F238E27FC236}">
                            <a16:creationId xmlns:a16="http://schemas.microsoft.com/office/drawing/2014/main" id="{D5D4C0D0-57AB-C069-33DB-043ADC8B9C4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68169" y="1384237"/>
                        <a:ext cx="1735193" cy="1065060"/>
                        <a:chOff x="5195085" y="2757236"/>
                        <a:chExt cx="1735193" cy="1065060"/>
                      </a:xfrm>
                    </p:grpSpPr>
                    <p:sp>
                      <p:nvSpPr>
                        <p:cNvPr id="65" name="Rechteck 39">
                          <a:extLst>
                            <a:ext uri="{FF2B5EF4-FFF2-40B4-BE49-F238E27FC236}">
                              <a16:creationId xmlns:a16="http://schemas.microsoft.com/office/drawing/2014/main" id="{46001B86-0BCD-56AD-B683-DAA3BF07009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5262381" y="2757236"/>
                          <a:ext cx="1667897" cy="10253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175">
                          <a:solidFill>
                            <a:schemeClr val="tx1"/>
                          </a:solidFill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marL="0" marR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grpSp>
                      <p:nvGrpSpPr>
                        <p:cNvPr id="66" name="Gruppieren 37">
                          <a:extLst>
                            <a:ext uri="{FF2B5EF4-FFF2-40B4-BE49-F238E27FC236}">
                              <a16:creationId xmlns:a16="http://schemas.microsoft.com/office/drawing/2014/main" id="{3A4F9D6D-B415-3F07-81B1-5226A18972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49359" y="2824115"/>
                          <a:ext cx="426781" cy="553638"/>
                          <a:chOff x="6908972" y="2636999"/>
                          <a:chExt cx="426781" cy="553638"/>
                        </a:xfrm>
                      </p:grpSpPr>
                      <p:grpSp>
                        <p:nvGrpSpPr>
                          <p:cNvPr id="68" name="Gruppieren 35">
                            <a:extLst>
                              <a:ext uri="{FF2B5EF4-FFF2-40B4-BE49-F238E27FC236}">
                                <a16:creationId xmlns:a16="http://schemas.microsoft.com/office/drawing/2014/main" id="{5730F0AF-6B9F-BA69-76EB-B86072F106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908972" y="2795516"/>
                            <a:ext cx="360000" cy="290352"/>
                            <a:chOff x="6999707" y="3806839"/>
                            <a:chExt cx="360000" cy="290352"/>
                          </a:xfrm>
                        </p:grpSpPr>
                        <p:sp>
                          <p:nvSpPr>
                            <p:cNvPr id="77" name="Gleichschenkliges Dreieck 22">
                              <a:extLst>
                                <a:ext uri="{FF2B5EF4-FFF2-40B4-BE49-F238E27FC236}">
                                  <a16:creationId xmlns:a16="http://schemas.microsoft.com/office/drawing/2014/main" id="{9C139B20-FDDC-A2A0-BA19-B64AA114355C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 rot="5400000">
                              <a:off x="7034531" y="3772015"/>
                              <a:ext cx="290352" cy="360000"/>
                            </a:xfrm>
                            <a:prstGeom prst="triangl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marL="0" marR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fr-FR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78" name="Rechteck 34">
                              <a:extLst>
                                <a:ext uri="{FF2B5EF4-FFF2-40B4-BE49-F238E27FC236}">
                                  <a16:creationId xmlns:a16="http://schemas.microsoft.com/office/drawing/2014/main" id="{58C607EA-0ED8-D0CA-6BB1-99660C1AED2C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7238225" y="3855308"/>
                              <a:ext cx="121482" cy="18358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marL="0" marR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fr-FR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9" name="Rechteck 21">
                            <a:extLst>
                              <a:ext uri="{FF2B5EF4-FFF2-40B4-BE49-F238E27FC236}">
                                <a16:creationId xmlns:a16="http://schemas.microsoft.com/office/drawing/2014/main" id="{755A2F93-C9F6-146C-AD10-FD90045F4F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053656" y="2636999"/>
                            <a:ext cx="54000" cy="21600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marL="0" marR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fr-FR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  <p:grpSp>
                        <p:nvGrpSpPr>
                          <p:cNvPr id="70" name="Gruppieren 23">
                            <a:extLst>
                              <a:ext uri="{FF2B5EF4-FFF2-40B4-BE49-F238E27FC236}">
                                <a16:creationId xmlns:a16="http://schemas.microsoft.com/office/drawing/2014/main" id="{441102B8-7009-5EA1-DD3A-6559E528A78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999909" y="2776718"/>
                            <a:ext cx="335844" cy="358342"/>
                            <a:chOff x="5011501" y="3418111"/>
                            <a:chExt cx="335844" cy="358342"/>
                          </a:xfrm>
                        </p:grpSpPr>
                        <p:sp>
                          <p:nvSpPr>
                            <p:cNvPr id="72" name="Textfeld 24">
                              <a:extLst>
                                <a:ext uri="{FF2B5EF4-FFF2-40B4-BE49-F238E27FC236}">
                                  <a16:creationId xmlns:a16="http://schemas.microsoft.com/office/drawing/2014/main" id="{7FCFA3DA-1748-6A44-18BB-183284C9EF8E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090543" y="3566107"/>
                              <a:ext cx="256802" cy="2000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700" b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</a:rPr>
                                <a:t>e-</a:t>
                              </a:r>
                            </a:p>
                          </p:txBody>
                        </p:sp>
                        <p:sp>
                          <p:nvSpPr>
                            <p:cNvPr id="73" name="Textfeld 25">
                              <a:extLst>
                                <a:ext uri="{FF2B5EF4-FFF2-40B4-BE49-F238E27FC236}">
                                  <a16:creationId xmlns:a16="http://schemas.microsoft.com/office/drawing/2014/main" id="{A57CC67F-5E25-D3CB-D16F-B6EB267EE9F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042920" y="3576398"/>
                              <a:ext cx="229550" cy="2000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700" b="1" dirty="0">
                                  <a:solidFill>
                                    <a:srgbClr val="FF0000"/>
                                  </a:solidFill>
                                </a:rPr>
                                <a:t>+</a:t>
                              </a:r>
                            </a:p>
                          </p:txBody>
                        </p:sp>
                        <p:grpSp>
                          <p:nvGrpSpPr>
                            <p:cNvPr id="74" name="Gruppieren 26">
                              <a:extLst>
                                <a:ext uri="{FF2B5EF4-FFF2-40B4-BE49-F238E27FC236}">
                                  <a16:creationId xmlns:a16="http://schemas.microsoft.com/office/drawing/2014/main" id="{9F71A83B-C2EC-E325-172C-C229CEF5A0E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011501" y="3418111"/>
                              <a:ext cx="171851" cy="320691"/>
                              <a:chOff x="5011501" y="3418111"/>
                              <a:chExt cx="171851" cy="320691"/>
                            </a:xfrm>
                          </p:grpSpPr>
                          <p:sp>
                            <p:nvSpPr>
                              <p:cNvPr id="75" name="Bogen 27">
                                <a:extLst>
                                  <a:ext uri="{FF2B5EF4-FFF2-40B4-BE49-F238E27FC236}">
                                    <a16:creationId xmlns:a16="http://schemas.microsoft.com/office/drawing/2014/main" id="{51FFEC12-8FA9-A4C5-22B3-9E2A7FD7D82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011501" y="3421057"/>
                                <a:ext cx="153623" cy="317745"/>
                              </a:xfrm>
                              <a:prstGeom prst="arc">
                                <a:avLst>
                                  <a:gd name="adj1" fmla="val 18428801"/>
                                  <a:gd name="adj2" fmla="val 2716198"/>
                                </a:avLst>
                              </a:prstGeom>
                              <a:ln w="190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76" name="Bogen 28">
                                <a:extLst>
                                  <a:ext uri="{FF2B5EF4-FFF2-40B4-BE49-F238E27FC236}">
                                    <a16:creationId xmlns:a16="http://schemas.microsoft.com/office/drawing/2014/main" id="{E9138EF4-7058-D102-C620-7AF38DEA6F7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029729" y="3418111"/>
                                <a:ext cx="153623" cy="317745"/>
                              </a:xfrm>
                              <a:prstGeom prst="arc">
                                <a:avLst>
                                  <a:gd name="adj1" fmla="val 18428801"/>
                                  <a:gd name="adj2" fmla="val 2716198"/>
                                </a:avLst>
                              </a:prstGeom>
                              <a:ln w="1905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1" name="Rechteck 29">
                            <a:extLst>
                              <a:ext uri="{FF2B5EF4-FFF2-40B4-BE49-F238E27FC236}">
                                <a16:creationId xmlns:a16="http://schemas.microsoft.com/office/drawing/2014/main" id="{12C955FB-816C-2DB1-CE42-B24EF0A110E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049321" y="3046637"/>
                            <a:ext cx="54000" cy="14400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marL="0" marR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fr-FR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p:grpSp>
                    <p:sp>
                      <p:nvSpPr>
                        <p:cNvPr id="67" name="ZoneTexte 48">
                          <a:extLst>
                            <a:ext uri="{FF2B5EF4-FFF2-40B4-BE49-F238E27FC236}">
                              <a16:creationId xmlns:a16="http://schemas.microsoft.com/office/drawing/2014/main" id="{E940715D-FADB-7E16-2F3A-5F22A4DB999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95085" y="3576075"/>
                          <a:ext cx="881973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RPA </a:t>
                          </a:r>
                          <a:r>
                            <a:rPr lang="fr-FR" sz="1000" i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Light </a:t>
                          </a:r>
                          <a:r>
                            <a:rPr lang="fr-FR" sz="1000" i="1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Sail</a:t>
                          </a:r>
                          <a:endParaRPr lang="fr-FR" sz="1000" i="1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4" name="Rechteck 69">
                        <a:extLst>
                          <a:ext uri="{FF2B5EF4-FFF2-40B4-BE49-F238E27FC236}">
                            <a16:creationId xmlns:a16="http://schemas.microsoft.com/office/drawing/2014/main" id="{54FA7BA6-C7CA-1120-E642-DC5CCE1F1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11324" y="2401986"/>
                        <a:ext cx="1840568" cy="24622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fr-FR" sz="1000" dirty="0">
                            <a:cs typeface="Calibri Light" panose="020F0302020204030204" pitchFamily="34" charset="0"/>
                          </a:rPr>
                          <a:t>Radiation pressure </a:t>
                        </a:r>
                        <a:r>
                          <a:rPr lang="fr-FR" sz="1000" dirty="0" err="1">
                            <a:cs typeface="Calibri Light" panose="020F0302020204030204" pitchFamily="34" charset="0"/>
                          </a:rPr>
                          <a:t>Acceleration</a:t>
                        </a:r>
                        <a:endParaRPr lang="fr-FR" sz="1000" dirty="0">
                          <a:cs typeface="Calibri Light" panose="020F03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1" name="Textfeld 41">
                      <a:extLst>
                        <a:ext uri="{FF2B5EF4-FFF2-40B4-BE49-F238E27FC236}">
                          <a16:creationId xmlns:a16="http://schemas.microsoft.com/office/drawing/2014/main" id="{BC740960-65A5-E42D-E6A7-F7B321BB92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40540" y="5350476"/>
                      <a:ext cx="38343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dirty="0"/>
                        <a:t> nm</a:t>
                      </a:r>
                    </a:p>
                  </p:txBody>
                </p:sp>
              </p:grpSp>
              <p:sp>
                <p:nvSpPr>
                  <p:cNvPr id="59" name="Textfeld 2">
                    <a:extLst>
                      <a:ext uri="{FF2B5EF4-FFF2-40B4-BE49-F238E27FC236}">
                        <a16:creationId xmlns:a16="http://schemas.microsoft.com/office/drawing/2014/main" id="{CC5EEEA6-F265-0639-A1DD-47391A261A8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551" y="4888860"/>
                    <a:ext cx="5196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FF0000"/>
                        </a:solidFill>
                      </a:rPr>
                      <a:t> laser</a:t>
                    </a:r>
                  </a:p>
                </p:txBody>
              </p:sp>
            </p:grpSp>
          </p:grp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1DFE3D2-6D02-32C8-2045-5030282399A7}"/>
                  </a:ext>
                </a:extLst>
              </p:cNvPr>
              <p:cNvSpPr txBox="1"/>
              <p:nvPr/>
            </p:nvSpPr>
            <p:spPr>
              <a:xfrm>
                <a:off x="1778325" y="2576969"/>
                <a:ext cx="1991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Surface Interaction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F7A06BC-1D8B-92D5-69B8-5D4BEE7C24A7}"/>
                  </a:ext>
                </a:extLst>
              </p:cNvPr>
              <p:cNvSpPr/>
              <p:nvPr/>
            </p:nvSpPr>
            <p:spPr bwMode="auto">
              <a:xfrm>
                <a:off x="481346" y="2632748"/>
                <a:ext cx="4335176" cy="2196900"/>
              </a:xfrm>
              <a:prstGeom prst="rect">
                <a:avLst/>
              </a:prstGeom>
              <a:noFill/>
              <a:ln w="12573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Rechteck 62">
              <a:extLst>
                <a:ext uri="{FF2B5EF4-FFF2-40B4-BE49-F238E27FC236}">
                  <a16:creationId xmlns:a16="http://schemas.microsoft.com/office/drawing/2014/main" id="{5EF1896C-3ADF-8A84-D39A-623AC8B10889}"/>
                </a:ext>
              </a:extLst>
            </p:cNvPr>
            <p:cNvSpPr/>
            <p:nvPr/>
          </p:nvSpPr>
          <p:spPr>
            <a:xfrm>
              <a:off x="-27844" y="4218242"/>
              <a:ext cx="24122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Mora, PRL 90, 185002 (2003)</a:t>
              </a:r>
            </a:p>
            <a:p>
              <a:r>
                <a:rPr 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Keppler </a:t>
              </a:r>
              <a:r>
                <a:rPr lang="de-D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 al., </a:t>
              </a:r>
              <a:r>
                <a:rPr 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PRR 4, 013065 (2022)</a:t>
              </a:r>
            </a:p>
          </p:txBody>
        </p:sp>
        <p:sp>
          <p:nvSpPr>
            <p:cNvPr id="104" name="Rechteck 21">
              <a:extLst>
                <a:ext uri="{FF2B5EF4-FFF2-40B4-BE49-F238E27FC236}">
                  <a16:creationId xmlns:a16="http://schemas.microsoft.com/office/drawing/2014/main" id="{85CFCE4F-E2EC-0E49-74C6-2B8CFD0527C5}"/>
                </a:ext>
              </a:extLst>
            </p:cNvPr>
            <p:cNvSpPr/>
            <p:nvPr/>
          </p:nvSpPr>
          <p:spPr>
            <a:xfrm>
              <a:off x="2082184" y="4167341"/>
              <a:ext cx="2587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altLang="de-DE" sz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Esirkepov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altLang="de-D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PRL 92, </a:t>
              </a: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175003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(2004)</a:t>
              </a:r>
            </a:p>
          </p:txBody>
        </p:sp>
      </p:grpSp>
      <p:sp>
        <p:nvSpPr>
          <p:cNvPr id="106" name="ZoneTexte 105">
            <a:extLst>
              <a:ext uri="{FF2B5EF4-FFF2-40B4-BE49-F238E27FC236}">
                <a16:creationId xmlns:a16="http://schemas.microsoft.com/office/drawing/2014/main" id="{DDE97323-3B4B-9382-69A8-00B1FCBE5E4E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AFDF58CA-DEC0-CB67-028B-F8309CE75A4B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Laser-driven ion acceleration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1DA3C671-6EE2-5F33-6B5B-858E781D5FAB}"/>
              </a:ext>
            </a:extLst>
          </p:cNvPr>
          <p:cNvSpPr txBox="1"/>
          <p:nvPr/>
        </p:nvSpPr>
        <p:spPr>
          <a:xfrm>
            <a:off x="5482" y="2367781"/>
            <a:ext cx="12179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238" lvl="1" indent="-285750">
              <a:buFont typeface="Wingdings" panose="05000000000000000000" pitchFamily="2" charset="2"/>
              <a:buChar char="Ø"/>
            </a:pPr>
            <a:r>
              <a:rPr lang="fr-FR" sz="16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Why</a:t>
            </a:r>
            <a:r>
              <a:rPr lang="fr-FR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E41137-FAFE-452F-7C0F-CF5D311AC97C}"/>
              </a:ext>
            </a:extLst>
          </p:cNvPr>
          <p:cNvGrpSpPr/>
          <p:nvPr/>
        </p:nvGrpSpPr>
        <p:grpSpPr>
          <a:xfrm>
            <a:off x="6577697" y="2641553"/>
            <a:ext cx="3625831" cy="2540489"/>
            <a:chOff x="4346607" y="1986899"/>
            <a:chExt cx="3625831" cy="2540489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CD4AF6E7-65CC-1DED-E909-84B1F75DD15E}"/>
                </a:ext>
              </a:extLst>
            </p:cNvPr>
            <p:cNvSpPr txBox="1"/>
            <p:nvPr/>
          </p:nvSpPr>
          <p:spPr>
            <a:xfrm>
              <a:off x="4967303" y="1986899"/>
              <a:ext cx="232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Volumetric</a:t>
              </a:r>
              <a:r>
                <a:rPr lang="fr-FR" b="1" dirty="0"/>
                <a:t> Interaction</a:t>
              </a:r>
            </a:p>
          </p:txBody>
        </p:sp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6E3D69C3-1D56-E13C-88E0-9365776872AC}"/>
                </a:ext>
              </a:extLst>
            </p:cNvPr>
            <p:cNvGrpSpPr/>
            <p:nvPr/>
          </p:nvGrpSpPr>
          <p:grpSpPr>
            <a:xfrm>
              <a:off x="4451104" y="2029988"/>
              <a:ext cx="3521334" cy="2196900"/>
              <a:chOff x="3938486" y="2016134"/>
              <a:chExt cx="3521334" cy="2196900"/>
            </a:xfrm>
          </p:grpSpPr>
          <p:grpSp>
            <p:nvGrpSpPr>
              <p:cNvPr id="28" name="Gruppieren 57">
                <a:extLst>
                  <a:ext uri="{FF2B5EF4-FFF2-40B4-BE49-F238E27FC236}">
                    <a16:creationId xmlns:a16="http://schemas.microsoft.com/office/drawing/2014/main" id="{F3FE6D27-FF5E-B311-4F6F-11CE8604B297}"/>
                  </a:ext>
                </a:extLst>
              </p:cNvPr>
              <p:cNvGrpSpPr/>
              <p:nvPr/>
            </p:nvGrpSpPr>
            <p:grpSpPr>
              <a:xfrm>
                <a:off x="3938486" y="3698721"/>
                <a:ext cx="3517664" cy="320400"/>
                <a:chOff x="7660453" y="4564907"/>
                <a:chExt cx="3517664" cy="320400"/>
              </a:xfrm>
            </p:grpSpPr>
            <p:sp>
              <p:nvSpPr>
                <p:cNvPr id="29" name="Abgerundetes Rechteck 58">
                  <a:extLst>
                    <a:ext uri="{FF2B5EF4-FFF2-40B4-BE49-F238E27FC236}">
                      <a16:creationId xmlns:a16="http://schemas.microsoft.com/office/drawing/2014/main" id="{357D07B1-6030-6DDC-4580-6731F8A82EFD}"/>
                    </a:ext>
                  </a:extLst>
                </p:cNvPr>
                <p:cNvSpPr/>
                <p:nvPr/>
              </p:nvSpPr>
              <p:spPr bwMode="auto">
                <a:xfrm>
                  <a:off x="7698157" y="4564907"/>
                  <a:ext cx="3460706" cy="3204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  <a:alpha val="25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Rechteck 59">
                  <a:extLst>
                    <a:ext uri="{FF2B5EF4-FFF2-40B4-BE49-F238E27FC236}">
                      <a16:creationId xmlns:a16="http://schemas.microsoft.com/office/drawing/2014/main" id="{C7306D82-E49D-F908-ACD2-5D211C34164E}"/>
                    </a:ext>
                  </a:extLst>
                </p:cNvPr>
                <p:cNvSpPr/>
                <p:nvPr/>
              </p:nvSpPr>
              <p:spPr>
                <a:xfrm>
                  <a:off x="7660453" y="4572865"/>
                  <a:ext cx="351766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200" b="1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Transparency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of an </a:t>
                  </a:r>
                  <a:r>
                    <a:rPr lang="fr-FR" sz="1200" b="1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overdense</a:t>
                  </a:r>
                  <a:r>
                    <a:rPr lang="fr-FR" sz="1200" b="1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plasma 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at </a:t>
                  </a:r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peak</a:t>
                  </a:r>
                  <a:r>
                    <a:rPr lang="fr-FR" sz="1200" dirty="0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fr-FR" sz="1200" dirty="0" err="1">
                      <a:latin typeface="Calibri Light" panose="020F0302020204030204" pitchFamily="34" charset="0"/>
                      <a:cs typeface="Calibri Light" panose="020F0302020204030204" pitchFamily="34" charset="0"/>
                      <a:sym typeface="Wingdings" panose="05000000000000000000" pitchFamily="2" charset="2"/>
                    </a:rPr>
                    <a:t>arrival</a:t>
                  </a:r>
                  <a:endParaRPr lang="fr-FR" sz="1200" dirty="0">
                    <a:latin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98" name="Groupe 97">
                <a:extLst>
                  <a:ext uri="{FF2B5EF4-FFF2-40B4-BE49-F238E27FC236}">
                    <a16:creationId xmlns:a16="http://schemas.microsoft.com/office/drawing/2014/main" id="{A0D40FD6-D877-5911-AE2C-386356F7456E}"/>
                  </a:ext>
                </a:extLst>
              </p:cNvPr>
              <p:cNvGrpSpPr/>
              <p:nvPr/>
            </p:nvGrpSpPr>
            <p:grpSpPr>
              <a:xfrm>
                <a:off x="4436008" y="2235400"/>
                <a:ext cx="1957620" cy="1372647"/>
                <a:chOff x="5448285" y="2636248"/>
                <a:chExt cx="1957620" cy="1372647"/>
              </a:xfrm>
            </p:grpSpPr>
            <p:grpSp>
              <p:nvGrpSpPr>
                <p:cNvPr id="79" name="Groupe 78">
                  <a:extLst>
                    <a:ext uri="{FF2B5EF4-FFF2-40B4-BE49-F238E27FC236}">
                      <a16:creationId xmlns:a16="http://schemas.microsoft.com/office/drawing/2014/main" id="{7E37A6D0-5BD1-F400-850E-70F957381771}"/>
                    </a:ext>
                  </a:extLst>
                </p:cNvPr>
                <p:cNvGrpSpPr/>
                <p:nvPr/>
              </p:nvGrpSpPr>
              <p:grpSpPr>
                <a:xfrm>
                  <a:off x="5448285" y="2636248"/>
                  <a:ext cx="1957620" cy="1372647"/>
                  <a:chOff x="4423738" y="4601447"/>
                  <a:chExt cx="1957620" cy="1372647"/>
                </a:xfrm>
              </p:grpSpPr>
              <p:sp>
                <p:nvSpPr>
                  <p:cNvPr id="80" name="Rechteck 72">
                    <a:extLst>
                      <a:ext uri="{FF2B5EF4-FFF2-40B4-BE49-F238E27FC236}">
                        <a16:creationId xmlns:a16="http://schemas.microsoft.com/office/drawing/2014/main" id="{DBD77226-9EC7-0A6B-F802-10F0ED1D29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23738" y="4601447"/>
                    <a:ext cx="1957620" cy="13726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Rechteck 39">
                    <a:extLst>
                      <a:ext uri="{FF2B5EF4-FFF2-40B4-BE49-F238E27FC236}">
                        <a16:creationId xmlns:a16="http://schemas.microsoft.com/office/drawing/2014/main" id="{0E4B1D88-A036-F529-F6BE-99CDD93EFE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2884" y="4694356"/>
                    <a:ext cx="1667897" cy="1019415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" name="Rechteck 43">
                    <a:extLst>
                      <a:ext uri="{FF2B5EF4-FFF2-40B4-BE49-F238E27FC236}">
                        <a16:creationId xmlns:a16="http://schemas.microsoft.com/office/drawing/2014/main" id="{8B415A97-FD37-9616-C585-2F71909B0E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0246" y="4924726"/>
                    <a:ext cx="108000" cy="540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" name="Organigramme : Opération manuelle 82">
                    <a:extLst>
                      <a:ext uri="{FF2B5EF4-FFF2-40B4-BE49-F238E27FC236}">
                        <a16:creationId xmlns:a16="http://schemas.microsoft.com/office/drawing/2014/main" id="{FF0C3646-3A9C-DB9F-3EB5-0E63B32B79B4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5439089" y="5149272"/>
                    <a:ext cx="211358" cy="108000"/>
                  </a:xfrm>
                  <a:prstGeom prst="flowChartManualOperati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" name="Gleichschenkliges Dreieck 44">
                    <a:extLst>
                      <a:ext uri="{FF2B5EF4-FFF2-40B4-BE49-F238E27FC236}">
                        <a16:creationId xmlns:a16="http://schemas.microsoft.com/office/drawing/2014/main" id="{EE396785-105E-905A-E082-288A61266080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5164846" y="4973507"/>
                    <a:ext cx="290352" cy="455169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5" name="Textfeld 54">
                    <a:extLst>
                      <a:ext uri="{FF2B5EF4-FFF2-40B4-BE49-F238E27FC236}">
                        <a16:creationId xmlns:a16="http://schemas.microsoft.com/office/drawing/2014/main" id="{2078EF21-E114-455E-5B19-AA794A5A900B}"/>
                      </a:ext>
                    </a:extLst>
                  </p:cNvPr>
                  <p:cNvSpPr txBox="1"/>
                  <p:nvPr/>
                </p:nvSpPr>
                <p:spPr>
                  <a:xfrm>
                    <a:off x="5451102" y="5065969"/>
                    <a:ext cx="247184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e-</a:t>
                    </a:r>
                  </a:p>
                </p:txBody>
              </p:sp>
              <p:sp>
                <p:nvSpPr>
                  <p:cNvPr id="86" name="Textfeld 54">
                    <a:extLst>
                      <a:ext uri="{FF2B5EF4-FFF2-40B4-BE49-F238E27FC236}">
                        <a16:creationId xmlns:a16="http://schemas.microsoft.com/office/drawing/2014/main" id="{B174B020-D99E-3EC8-8F6C-F1C5F57B5D55}"/>
                      </a:ext>
                    </a:extLst>
                  </p:cNvPr>
                  <p:cNvSpPr txBox="1"/>
                  <p:nvPr/>
                </p:nvSpPr>
                <p:spPr>
                  <a:xfrm>
                    <a:off x="5449669" y="5125580"/>
                    <a:ext cx="247184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e-</a:t>
                    </a:r>
                  </a:p>
                </p:txBody>
              </p:sp>
              <p:sp>
                <p:nvSpPr>
                  <p:cNvPr id="87" name="Textfeld 57">
                    <a:extLst>
                      <a:ext uri="{FF2B5EF4-FFF2-40B4-BE49-F238E27FC236}">
                        <a16:creationId xmlns:a16="http://schemas.microsoft.com/office/drawing/2014/main" id="{C25CCBF2-3855-B6C4-26DC-F2B0B6A8C10F}"/>
                      </a:ext>
                    </a:extLst>
                  </p:cNvPr>
                  <p:cNvSpPr txBox="1"/>
                  <p:nvPr/>
                </p:nvSpPr>
                <p:spPr>
                  <a:xfrm>
                    <a:off x="5406299" y="5064268"/>
                    <a:ext cx="22313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88" name="Textfeld 57">
                    <a:extLst>
                      <a:ext uri="{FF2B5EF4-FFF2-40B4-BE49-F238E27FC236}">
                        <a16:creationId xmlns:a16="http://schemas.microsoft.com/office/drawing/2014/main" id="{62826B37-E884-01FE-FB98-DA0AF3D77BA3}"/>
                      </a:ext>
                    </a:extLst>
                  </p:cNvPr>
                  <p:cNvSpPr txBox="1"/>
                  <p:nvPr/>
                </p:nvSpPr>
                <p:spPr>
                  <a:xfrm>
                    <a:off x="5416902" y="5147212"/>
                    <a:ext cx="22313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89" name="Textfeld 73">
                    <a:extLst>
                      <a:ext uri="{FF2B5EF4-FFF2-40B4-BE49-F238E27FC236}">
                        <a16:creationId xmlns:a16="http://schemas.microsoft.com/office/drawing/2014/main" id="{99811E5E-CCFA-EB2E-8437-5C51A9B652FA}"/>
                      </a:ext>
                    </a:extLst>
                  </p:cNvPr>
                  <p:cNvSpPr txBox="1"/>
                  <p:nvPr/>
                </p:nvSpPr>
                <p:spPr>
                  <a:xfrm>
                    <a:off x="4599138" y="5013500"/>
                    <a:ext cx="5196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FF0000"/>
                        </a:solidFill>
                      </a:rPr>
                      <a:t> laser</a:t>
                    </a:r>
                  </a:p>
                </p:txBody>
              </p:sp>
              <p:cxnSp>
                <p:nvCxnSpPr>
                  <p:cNvPr id="90" name="Connecteur droit avec flèche 89">
                    <a:extLst>
                      <a:ext uri="{FF2B5EF4-FFF2-40B4-BE49-F238E27FC236}">
                        <a16:creationId xmlns:a16="http://schemas.microsoft.com/office/drawing/2014/main" id="{7E13322B-C49D-497D-8EFB-3D6A7123C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9560" y="5174576"/>
                    <a:ext cx="108000" cy="0"/>
                  </a:xfrm>
                  <a:prstGeom prst="straightConnector1">
                    <a:avLst/>
                  </a:prstGeom>
                  <a:ln w="6350">
                    <a:solidFill>
                      <a:schemeClr val="accent3">
                        <a:lumMod val="75000"/>
                      </a:schemeClr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necteur droit avec flèche 90">
                    <a:extLst>
                      <a:ext uri="{FF2B5EF4-FFF2-40B4-BE49-F238E27FC236}">
                        <a16:creationId xmlns:a16="http://schemas.microsoft.com/office/drawing/2014/main" id="{60852C83-5AD9-8762-9721-0EE88E0F9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1190" y="5225075"/>
                    <a:ext cx="108000" cy="0"/>
                  </a:xfrm>
                  <a:prstGeom prst="straightConnector1">
                    <a:avLst/>
                  </a:prstGeom>
                  <a:ln w="6350">
                    <a:solidFill>
                      <a:schemeClr val="accent3">
                        <a:lumMod val="75000"/>
                      </a:schemeClr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Rechteck 69">
                    <a:extLst>
                      <a:ext uri="{FF2B5EF4-FFF2-40B4-BE49-F238E27FC236}">
                        <a16:creationId xmlns:a16="http://schemas.microsoft.com/office/drawing/2014/main" id="{303529AF-0801-15DB-8CF9-CE8AA503FF5B}"/>
                      </a:ext>
                    </a:extLst>
                  </p:cNvPr>
                  <p:cNvSpPr/>
                  <p:nvPr/>
                </p:nvSpPr>
                <p:spPr>
                  <a:xfrm>
                    <a:off x="4444198" y="5703867"/>
                    <a:ext cx="1935145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000" dirty="0" err="1">
                        <a:cs typeface="Calibri Light" panose="020F0302020204030204" pitchFamily="34" charset="0"/>
                      </a:rPr>
                      <a:t>Relativistic-Induced</a:t>
                    </a:r>
                    <a:r>
                      <a:rPr lang="fr-FR" sz="1000" dirty="0"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000" dirty="0" err="1">
                        <a:cs typeface="Calibri Light" panose="020F0302020204030204" pitchFamily="34" charset="0"/>
                      </a:rPr>
                      <a:t>Transparency</a:t>
                    </a:r>
                    <a:endParaRPr lang="fr-FR" sz="1000" dirty="0"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93" name="ZoneTexte 48">
                    <a:extLst>
                      <a:ext uri="{FF2B5EF4-FFF2-40B4-BE49-F238E27FC236}">
                        <a16:creationId xmlns:a16="http://schemas.microsoft.com/office/drawing/2014/main" id="{D5535F00-3C44-68AB-905E-FDB58CB6301D}"/>
                      </a:ext>
                    </a:extLst>
                  </p:cNvPr>
                  <p:cNvSpPr txBox="1"/>
                  <p:nvPr/>
                </p:nvSpPr>
                <p:spPr>
                  <a:xfrm>
                    <a:off x="4499656" y="5492478"/>
                    <a:ext cx="34336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RIT</a:t>
                    </a:r>
                    <a:endParaRPr lang="fr-FR" sz="1000" i="1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97" name="Textfeld 41">
                  <a:extLst>
                    <a:ext uri="{FF2B5EF4-FFF2-40B4-BE49-F238E27FC236}">
                      <a16:creationId xmlns:a16="http://schemas.microsoft.com/office/drawing/2014/main" id="{FFB521FF-1240-78D4-C9E1-8B8429618416}"/>
                    </a:ext>
                  </a:extLst>
                </p:cNvPr>
                <p:cNvSpPr txBox="1"/>
                <p:nvPr/>
              </p:nvSpPr>
              <p:spPr>
                <a:xfrm>
                  <a:off x="6375538" y="3461245"/>
                  <a:ext cx="38343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/>
                    <a:t> nm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ZoneTexte 164">
                    <a:extLst>
                      <a:ext uri="{FF2B5EF4-FFF2-40B4-BE49-F238E27FC236}">
                        <a16:creationId xmlns:a16="http://schemas.microsoft.com/office/drawing/2014/main" id="{0CEB80A3-AFC8-973F-2800-0657D9C6D55A}"/>
                      </a:ext>
                    </a:extLst>
                  </p:cNvPr>
                  <p:cNvSpPr txBox="1"/>
                  <p:nvPr/>
                </p:nvSpPr>
                <p:spPr>
                  <a:xfrm>
                    <a:off x="6177788" y="2359091"/>
                    <a:ext cx="92465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m</a:t>
                    </a:r>
                    <a:r>
                      <a:rPr lang="fr-FR" sz="1200" baseline="-25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e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  <a:sym typeface="Wingdings" panose="05000000000000000000" pitchFamily="2" charset="2"/>
                      </a:rPr>
                      <a:t> </a:t>
                    </a:r>
                    <a:r>
                      <a:rPr lang="el-G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γ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m</a:t>
                    </a:r>
                    <a:r>
                      <a:rPr lang="fr-FR" sz="1200" baseline="-25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e</a:t>
                    </a:r>
                  </a:p>
                  <a:p>
                    <a:pPr marL="171450" indent="-171450">
                      <a:buFont typeface="Wingdings" panose="05000000000000000000" pitchFamily="2" charset="2"/>
                      <a:buChar char="Ø"/>
                    </a:pP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  <a:sym typeface="Wingdings" panose="05000000000000000000" pitchFamily="2" charset="2"/>
                      </a:rPr>
                      <a:t> </a:t>
                    </a:r>
                    <a:r>
                      <a:rPr lang="fr-FR" sz="1200" dirty="0" err="1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ω</a:t>
                    </a:r>
                    <a:r>
                      <a:rPr lang="fr-FR" sz="1200" baseline="-25000" dirty="0" err="1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p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&lt; </a:t>
                    </a:r>
                    <a:r>
                      <a:rPr lang="fr-FR" sz="1200" dirty="0" err="1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ω</a:t>
                    </a:r>
                    <a:r>
                      <a:rPr lang="fr-FR" sz="1200" baseline="-25000" dirty="0" err="1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L</a:t>
                    </a:r>
                    <a:endParaRPr lang="fr-FR" sz="1200" baseline="-25000" dirty="0"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endParaRPr>
                  </a:p>
                  <a:p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n</a:t>
                    </a:r>
                    <a:r>
                      <a:rPr lang="fr-FR" sz="1200" baseline="-25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e </a:t>
                    </a:r>
                    <a14:m>
                      <m:oMath xmlns:m="http://schemas.openxmlformats.org/officeDocument/2006/math">
                        <m:r>
                          <a:rPr lang="fr-FR" sz="1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~ </m:t>
                        </m:r>
                      </m:oMath>
                    </a14:m>
                    <a:r>
                      <a:rPr lang="el-G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γ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200" dirty="0" err="1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n</a:t>
                    </a:r>
                    <a:r>
                      <a:rPr lang="fr-FR" sz="1200" baseline="-25000" dirty="0" err="1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c</a:t>
                    </a:r>
                    <a:r>
                      <a:rPr lang="fr-FR" sz="1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   </a:t>
                    </a:r>
                  </a:p>
                </p:txBody>
              </p:sp>
            </mc:Choice>
            <mc:Fallback xmlns="">
              <p:sp>
                <p:nvSpPr>
                  <p:cNvPr id="165" name="ZoneTexte 164">
                    <a:extLst>
                      <a:ext uri="{FF2B5EF4-FFF2-40B4-BE49-F238E27FC236}">
                        <a16:creationId xmlns:a16="http://schemas.microsoft.com/office/drawing/2014/main" id="{0CEB80A3-AFC8-973F-2800-0657D9C6D5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7788" y="2359091"/>
                    <a:ext cx="924652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62" t="-943" b="-660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13DDE5-87F8-12A8-85E2-051FCBCF7E40}"/>
                  </a:ext>
                </a:extLst>
              </p:cNvPr>
              <p:cNvSpPr/>
              <p:nvPr/>
            </p:nvSpPr>
            <p:spPr bwMode="auto">
              <a:xfrm>
                <a:off x="3942156" y="2016134"/>
                <a:ext cx="3517664" cy="2196900"/>
              </a:xfrm>
              <a:prstGeom prst="rect">
                <a:avLst/>
              </a:prstGeom>
              <a:noFill/>
              <a:ln w="12573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5" name="Rechteck 32">
              <a:extLst>
                <a:ext uri="{FF2B5EF4-FFF2-40B4-BE49-F238E27FC236}">
                  <a16:creationId xmlns:a16="http://schemas.microsoft.com/office/drawing/2014/main" id="{B368454B-FE45-0A22-EF87-EC343A720CC5}"/>
                </a:ext>
              </a:extLst>
            </p:cNvPr>
            <p:cNvSpPr/>
            <p:nvPr/>
          </p:nvSpPr>
          <p:spPr>
            <a:xfrm>
              <a:off x="4346607" y="4186654"/>
              <a:ext cx="3180101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altLang="de-DE" sz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Palaniyappan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altLang="de-D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 al., 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Nature </a:t>
              </a:r>
              <a:r>
                <a:rPr lang="de-DE" altLang="de-DE" sz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Physics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8, </a:t>
              </a: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763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(2012)</a:t>
              </a:r>
            </a:p>
          </p:txBody>
        </p:sp>
      </p:grp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95A81651-709A-CEE3-F012-258783B2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6BD62-9109-5BEF-2376-C80C5546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4</a:t>
            </a:fld>
            <a:endParaRPr lang="fr-FR"/>
          </a:p>
        </p:txBody>
      </p:sp>
      <p:pic>
        <p:nvPicPr>
          <p:cNvPr id="11" name="Grafik 34">
            <a:extLst>
              <a:ext uri="{FF2B5EF4-FFF2-40B4-BE49-F238E27FC236}">
                <a16:creationId xmlns:a16="http://schemas.microsoft.com/office/drawing/2014/main" id="{973D137B-7D7C-1A4D-A73D-DC1A2828D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63" y="790159"/>
            <a:ext cx="2271563" cy="1656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93A1BBD3-D10B-EDE9-68B3-8D868A0EBCBD}"/>
              </a:ext>
            </a:extLst>
          </p:cNvPr>
          <p:cNvSpPr txBox="1"/>
          <p:nvPr/>
        </p:nvSpPr>
        <p:spPr>
          <a:xfrm>
            <a:off x="13658" y="991051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238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accelerated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ion 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beams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relativistic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laser-</a:t>
            </a:r>
            <a:r>
              <a:rPr lang="fr-F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ultrathin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foil interaction</a:t>
            </a:r>
          </a:p>
          <a:p>
            <a:pPr marL="90488" lvl="1">
              <a:spcBef>
                <a:spcPts val="0"/>
              </a:spcBef>
            </a:pPr>
            <a:endParaRPr lang="en-US" sz="1600" b="1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76238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 &amp; control target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Insight into pre-plasma evolution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8B8EC45-01F2-BFD2-9734-3F4F456F5144}"/>
              </a:ext>
            </a:extLst>
          </p:cNvPr>
          <p:cNvSpPr txBox="1"/>
          <p:nvPr/>
        </p:nvSpPr>
        <p:spPr>
          <a:xfrm>
            <a:off x="-5084" y="5866949"/>
            <a:ext cx="12209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1" algn="ctr"/>
            <a:r>
              <a:rPr lang="en-US" sz="1600" dirty="0">
                <a:solidFill>
                  <a:srgbClr val="165F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if one could describe </a:t>
            </a:r>
            <a:r>
              <a:rPr lang="en-US" sz="1600" b="1" dirty="0">
                <a:solidFill>
                  <a:srgbClr val="165F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initial stage of plasma formation</a:t>
            </a:r>
            <a:r>
              <a:rPr lang="en-US" sz="1600" dirty="0">
                <a:solidFill>
                  <a:srgbClr val="165F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 </a:t>
            </a:r>
          </a:p>
          <a:p>
            <a:pPr marL="371475" lvl="1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165F84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Plasma predictions at peak arrival closer to reality </a:t>
            </a:r>
            <a:endParaRPr lang="en-US" sz="1600" dirty="0">
              <a:solidFill>
                <a:srgbClr val="165F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DDE97323-3B4B-9382-69A8-00B1FCBE5E4E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AFDF58CA-DEC0-CB67-028B-F8309CE75A4B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Laser-driven ion acceleration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BEFEBAA-49C7-78A8-4435-591FAC50B267}"/>
              </a:ext>
            </a:extLst>
          </p:cNvPr>
          <p:cNvGrpSpPr/>
          <p:nvPr/>
        </p:nvGrpSpPr>
        <p:grpSpPr>
          <a:xfrm>
            <a:off x="80437" y="5353919"/>
            <a:ext cx="12107330" cy="484458"/>
            <a:chOff x="9621" y="5315787"/>
            <a:chExt cx="12175358" cy="48445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5834EE-FE4E-074B-C921-28C40B12E6AD}"/>
                </a:ext>
              </a:extLst>
            </p:cNvPr>
            <p:cNvSpPr/>
            <p:nvPr/>
          </p:nvSpPr>
          <p:spPr bwMode="auto">
            <a:xfrm>
              <a:off x="3261735" y="5315787"/>
              <a:ext cx="5753719" cy="48445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2CAD4116-500B-895A-ACCE-F35FFF0D5ED8}"/>
                </a:ext>
              </a:extLst>
            </p:cNvPr>
            <p:cNvSpPr txBox="1"/>
            <p:nvPr/>
          </p:nvSpPr>
          <p:spPr>
            <a:xfrm>
              <a:off x="9621" y="5349364"/>
              <a:ext cx="12175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lvl="1" algn="ctr"/>
              <a:r>
                <a:rPr lang="en-US" sz="20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Capture the target conditions before peak arrival!</a:t>
              </a:r>
            </a:p>
          </p:txBody>
        </p:sp>
        <p:sp>
          <p:nvSpPr>
            <p:cNvPr id="110" name="Flèche : droite 109">
              <a:extLst>
                <a:ext uri="{FF2B5EF4-FFF2-40B4-BE49-F238E27FC236}">
                  <a16:creationId xmlns:a16="http://schemas.microsoft.com/office/drawing/2014/main" id="{F6706CF9-358A-72E9-9BE3-886671C69EA5}"/>
                </a:ext>
              </a:extLst>
            </p:cNvPr>
            <p:cNvSpPr/>
            <p:nvPr/>
          </p:nvSpPr>
          <p:spPr bwMode="auto">
            <a:xfrm>
              <a:off x="2898401" y="5449638"/>
              <a:ext cx="252000" cy="2160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81D9C95E-A2FE-6052-DA30-BFAA1656D8BD}"/>
              </a:ext>
            </a:extLst>
          </p:cNvPr>
          <p:cNvGrpSpPr/>
          <p:nvPr/>
        </p:nvGrpSpPr>
        <p:grpSpPr>
          <a:xfrm>
            <a:off x="1564085" y="2641553"/>
            <a:ext cx="4697211" cy="2712366"/>
            <a:chOff x="-27844" y="1967541"/>
            <a:chExt cx="4697211" cy="2712366"/>
          </a:xfrm>
        </p:grpSpPr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AA403A75-8BC2-E804-AC2F-2A307782B1FA}"/>
                </a:ext>
              </a:extLst>
            </p:cNvPr>
            <p:cNvGrpSpPr/>
            <p:nvPr/>
          </p:nvGrpSpPr>
          <p:grpSpPr>
            <a:xfrm>
              <a:off x="63433" y="1967541"/>
              <a:ext cx="4335176" cy="2252679"/>
              <a:chOff x="481346" y="2576969"/>
              <a:chExt cx="4335176" cy="2252679"/>
            </a:xfrm>
          </p:grpSpPr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E5431401-29D0-BB1A-3E86-D191835B46E2}"/>
                  </a:ext>
                </a:extLst>
              </p:cNvPr>
              <p:cNvGrpSpPr/>
              <p:nvPr/>
            </p:nvGrpSpPr>
            <p:grpSpPr>
              <a:xfrm>
                <a:off x="519170" y="2896861"/>
                <a:ext cx="2130412" cy="1701149"/>
                <a:chOff x="640437" y="2711400"/>
                <a:chExt cx="2130412" cy="1701149"/>
              </a:xfrm>
            </p:grpSpPr>
            <p:sp>
              <p:nvSpPr>
                <p:cNvPr id="173" name="Abgerundetes Rechteck 38">
                  <a:extLst>
                    <a:ext uri="{FF2B5EF4-FFF2-40B4-BE49-F238E27FC236}">
                      <a16:creationId xmlns:a16="http://schemas.microsoft.com/office/drawing/2014/main" id="{4E9E7CA4-53F8-B7D1-9B8F-235E164E49F4}"/>
                    </a:ext>
                  </a:extLst>
                </p:cNvPr>
                <p:cNvSpPr/>
                <p:nvPr/>
              </p:nvSpPr>
              <p:spPr bwMode="auto">
                <a:xfrm>
                  <a:off x="640437" y="4092149"/>
                  <a:ext cx="2042843" cy="3204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  <a:alpha val="25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45" name="Gruppieren 3">
                  <a:extLst>
                    <a:ext uri="{FF2B5EF4-FFF2-40B4-BE49-F238E27FC236}">
                      <a16:creationId xmlns:a16="http://schemas.microsoft.com/office/drawing/2014/main" id="{459433BF-4964-1628-0CDF-6123DD42B36D}"/>
                    </a:ext>
                  </a:extLst>
                </p:cNvPr>
                <p:cNvGrpSpPr/>
                <p:nvPr/>
              </p:nvGrpSpPr>
              <p:grpSpPr>
                <a:xfrm>
                  <a:off x="696242" y="2711400"/>
                  <a:ext cx="2074607" cy="1282595"/>
                  <a:chOff x="4134474" y="1336749"/>
                  <a:chExt cx="2074607" cy="1282595"/>
                </a:xfrm>
              </p:grpSpPr>
              <p:sp>
                <p:nvSpPr>
                  <p:cNvPr id="146" name="Rechteck 71">
                    <a:extLst>
                      <a:ext uri="{FF2B5EF4-FFF2-40B4-BE49-F238E27FC236}">
                        <a16:creationId xmlns:a16="http://schemas.microsoft.com/office/drawing/2014/main" id="{1D425147-DFAA-FC36-59D6-07A772A9DF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34474" y="1336749"/>
                    <a:ext cx="2002844" cy="12825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47" name="Gruppieren 70">
                    <a:extLst>
                      <a:ext uri="{FF2B5EF4-FFF2-40B4-BE49-F238E27FC236}">
                        <a16:creationId xmlns:a16="http://schemas.microsoft.com/office/drawing/2014/main" id="{801D4AD9-2190-5B34-4035-DD3767E8D16F}"/>
                      </a:ext>
                    </a:extLst>
                  </p:cNvPr>
                  <p:cNvGrpSpPr/>
                  <p:nvPr/>
                </p:nvGrpSpPr>
                <p:grpSpPr>
                  <a:xfrm>
                    <a:off x="4134474" y="1361215"/>
                    <a:ext cx="2074607" cy="1258129"/>
                    <a:chOff x="5878554" y="3006369"/>
                    <a:chExt cx="2074607" cy="1258129"/>
                  </a:xfrm>
                </p:grpSpPr>
                <p:sp>
                  <p:nvSpPr>
                    <p:cNvPr id="149" name="Rechteck 67">
                      <a:extLst>
                        <a:ext uri="{FF2B5EF4-FFF2-40B4-BE49-F238E27FC236}">
                          <a16:creationId xmlns:a16="http://schemas.microsoft.com/office/drawing/2014/main" id="{042EF38C-7DCA-C4A2-631D-8A8E927F3F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006071" y="3037465"/>
                      <a:ext cx="1803702" cy="10351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0" name="ZoneTexte 48">
                      <a:extLst>
                        <a:ext uri="{FF2B5EF4-FFF2-40B4-BE49-F238E27FC236}">
                          <a16:creationId xmlns:a16="http://schemas.microsoft.com/office/drawing/2014/main" id="{E00BD236-3F52-AD92-1393-C14CFF4C76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8554" y="4018277"/>
                      <a:ext cx="207460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dirty="0"/>
                        <a:t>Target Normal </a:t>
                      </a:r>
                      <a:r>
                        <a:rPr lang="fr-FR" sz="1000" dirty="0" err="1"/>
                        <a:t>Sheath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Acceleration</a:t>
                      </a:r>
                      <a:endParaRPr lang="fr-FR" sz="1000" dirty="0"/>
                    </a:p>
                  </p:txBody>
                </p:sp>
                <p:sp>
                  <p:nvSpPr>
                    <p:cNvPr id="151" name="Rechteck 43">
                      <a:extLst>
                        <a:ext uri="{FF2B5EF4-FFF2-40B4-BE49-F238E27FC236}">
                          <a16:creationId xmlns:a16="http://schemas.microsoft.com/office/drawing/2014/main" id="{8477D56A-C1D6-D5C0-A709-6F668B4601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036032" y="3205154"/>
                      <a:ext cx="108000" cy="540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2" name="Gleichschenkliges Dreieck 44">
                      <a:extLst>
                        <a:ext uri="{FF2B5EF4-FFF2-40B4-BE49-F238E27FC236}">
                          <a16:creationId xmlns:a16="http://schemas.microsoft.com/office/drawing/2014/main" id="{6A795146-C3AE-2C19-33F9-4A1263523C30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6663271" y="3253935"/>
                      <a:ext cx="290352" cy="455169"/>
                    </a:xfrm>
                    <a:prstGeom prst="triangl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3" name="Textfeld 45">
                      <a:extLst>
                        <a:ext uri="{FF2B5EF4-FFF2-40B4-BE49-F238E27FC236}">
                          <a16:creationId xmlns:a16="http://schemas.microsoft.com/office/drawing/2014/main" id="{9D7EF670-66B7-4E7F-5EFC-8FF82FE833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96710" y="3691448"/>
                      <a:ext cx="38664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dirty="0"/>
                        <a:t> µm</a:t>
                      </a:r>
                    </a:p>
                  </p:txBody>
                </p:sp>
                <p:sp>
                  <p:nvSpPr>
                    <p:cNvPr id="154" name="Akkord 46">
                      <a:extLst>
                        <a:ext uri="{FF2B5EF4-FFF2-40B4-BE49-F238E27FC236}">
                          <a16:creationId xmlns:a16="http://schemas.microsoft.com/office/drawing/2014/main" id="{5FFF59A9-64B2-4E82-C982-F3C0A574A7D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964562" y="3315627"/>
                      <a:ext cx="144000" cy="339404"/>
                    </a:xfrm>
                    <a:prstGeom prst="chord">
                      <a:avLst>
                        <a:gd name="adj1" fmla="val 5408949"/>
                        <a:gd name="adj2" fmla="val 1620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155" name="Gerade Verbindung mit Pfeil 48">
                      <a:extLst>
                        <a:ext uri="{FF2B5EF4-FFF2-40B4-BE49-F238E27FC236}">
                          <a16:creationId xmlns:a16="http://schemas.microsoft.com/office/drawing/2014/main" id="{9F02EAB1-9446-6852-2861-10C56C00A1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37743" y="3389538"/>
                      <a:ext cx="108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3">
                          <a:lumMod val="75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Gerade Verbindung mit Pfeil 50">
                      <a:extLst>
                        <a:ext uri="{FF2B5EF4-FFF2-40B4-BE49-F238E27FC236}">
                          <a16:creationId xmlns:a16="http://schemas.microsoft.com/office/drawing/2014/main" id="{3F3AAE99-5A33-F9CB-0E08-F7A1F847C8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37743" y="3489565"/>
                      <a:ext cx="108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3">
                          <a:lumMod val="75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Gerade Verbindung mit Pfeil 51">
                      <a:extLst>
                        <a:ext uri="{FF2B5EF4-FFF2-40B4-BE49-F238E27FC236}">
                          <a16:creationId xmlns:a16="http://schemas.microsoft.com/office/drawing/2014/main" id="{AFD31E7B-E3C8-1889-D4B0-1FC79F29956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37743" y="3581546"/>
                      <a:ext cx="108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3">
                          <a:lumMod val="75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8" name="Textfeld 52">
                      <a:extLst>
                        <a:ext uri="{FF2B5EF4-FFF2-40B4-BE49-F238E27FC236}">
                          <a16:creationId xmlns:a16="http://schemas.microsoft.com/office/drawing/2014/main" id="{8FC506A1-690A-A68F-F0F8-40D8DCD8B2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4492" y="3289510"/>
                      <a:ext cx="25680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e-</a:t>
                      </a:r>
                    </a:p>
                  </p:txBody>
                </p:sp>
                <p:sp>
                  <p:nvSpPr>
                    <p:cNvPr id="159" name="Textfeld 53">
                      <a:extLst>
                        <a:ext uri="{FF2B5EF4-FFF2-40B4-BE49-F238E27FC236}">
                          <a16:creationId xmlns:a16="http://schemas.microsoft.com/office/drawing/2014/main" id="{9E802E25-F5F4-8F52-EE41-F44142C7F9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4492" y="3383173"/>
                      <a:ext cx="25680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e-</a:t>
                      </a:r>
                    </a:p>
                  </p:txBody>
                </p:sp>
                <p:sp>
                  <p:nvSpPr>
                    <p:cNvPr id="160" name="Textfeld 54">
                      <a:extLst>
                        <a:ext uri="{FF2B5EF4-FFF2-40B4-BE49-F238E27FC236}">
                          <a16:creationId xmlns:a16="http://schemas.microsoft.com/office/drawing/2014/main" id="{3DA3EBF5-9C5B-9C0B-B268-52BACEFFF2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4492" y="3481519"/>
                      <a:ext cx="25680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e-</a:t>
                      </a:r>
                    </a:p>
                  </p:txBody>
                </p:sp>
                <p:sp>
                  <p:nvSpPr>
                    <p:cNvPr id="161" name="Textfeld 55">
                      <a:extLst>
                        <a:ext uri="{FF2B5EF4-FFF2-40B4-BE49-F238E27FC236}">
                          <a16:creationId xmlns:a16="http://schemas.microsoft.com/office/drawing/2014/main" id="{E6C16AFE-AEEF-2717-1769-583E965CB4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5857" y="3284966"/>
                      <a:ext cx="22955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162" name="Textfeld 56">
                      <a:extLst>
                        <a:ext uri="{FF2B5EF4-FFF2-40B4-BE49-F238E27FC236}">
                          <a16:creationId xmlns:a16="http://schemas.microsoft.com/office/drawing/2014/main" id="{ADBE623C-0049-D2DE-132E-BE0C8EFAB5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4991" y="3384940"/>
                      <a:ext cx="22955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163" name="Textfeld 57">
                      <a:extLst>
                        <a:ext uri="{FF2B5EF4-FFF2-40B4-BE49-F238E27FC236}">
                          <a16:creationId xmlns:a16="http://schemas.microsoft.com/office/drawing/2014/main" id="{1597F307-1736-BAD0-9A59-D887BCE287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73186" y="3480090"/>
                      <a:ext cx="22955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p:txBody>
                </p:sp>
                <p:cxnSp>
                  <p:nvCxnSpPr>
                    <p:cNvPr id="164" name="Gerade Verbindung mit Pfeil 58">
                      <a:extLst>
                        <a:ext uri="{FF2B5EF4-FFF2-40B4-BE49-F238E27FC236}">
                          <a16:creationId xmlns:a16="http://schemas.microsoft.com/office/drawing/2014/main" id="{7B4B445D-D975-EDBE-9C2B-1F0FF1F2379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30399" y="3389537"/>
                      <a:ext cx="180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Gerade Verbindung mit Pfeil 59">
                      <a:extLst>
                        <a:ext uri="{FF2B5EF4-FFF2-40B4-BE49-F238E27FC236}">
                          <a16:creationId xmlns:a16="http://schemas.microsoft.com/office/drawing/2014/main" id="{FADB42F8-566E-A0A4-FE51-678430CFAC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30399" y="3484787"/>
                      <a:ext cx="180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Gerade Verbindung mit Pfeil 60">
                      <a:extLst>
                        <a:ext uri="{FF2B5EF4-FFF2-40B4-BE49-F238E27FC236}">
                          <a16:creationId xmlns:a16="http://schemas.microsoft.com/office/drawing/2014/main" id="{DDD84AE7-4409-2FF1-2A4C-288E6C0671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26589" y="3583847"/>
                      <a:ext cx="180000" cy="0"/>
                    </a:xfrm>
                    <a:prstGeom prst="straightConnector1">
                      <a:avLst/>
                    </a:prstGeom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headEnd type="none"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9" name="Textfeld 61">
                      <a:extLst>
                        <a:ext uri="{FF2B5EF4-FFF2-40B4-BE49-F238E27FC236}">
                          <a16:creationId xmlns:a16="http://schemas.microsoft.com/office/drawing/2014/main" id="{91D7C026-4E9B-7C21-AE2E-35C135A5CA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7293" y="3148376"/>
                      <a:ext cx="2600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</a:t>
                      </a:r>
                    </a:p>
                  </p:txBody>
                </p:sp>
                <p:sp>
                  <p:nvSpPr>
                    <p:cNvPr id="170" name="Textfeld 62">
                      <a:extLst>
                        <a:ext uri="{FF2B5EF4-FFF2-40B4-BE49-F238E27FC236}">
                          <a16:creationId xmlns:a16="http://schemas.microsoft.com/office/drawing/2014/main" id="{7BE6B1E3-8D52-474B-92EB-173CD24F2D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8326" y="3006369"/>
                      <a:ext cx="78258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err="1"/>
                        <a:t>pre</a:t>
                      </a:r>
                      <a:r>
                        <a:rPr lang="fr-FR" sz="1000" b="1" dirty="0"/>
                        <a:t>-plasma</a:t>
                      </a:r>
                    </a:p>
                  </p:txBody>
                </p:sp>
                <p:cxnSp>
                  <p:nvCxnSpPr>
                    <p:cNvPr id="171" name="Gerade Verbindung mit Pfeil 64">
                      <a:extLst>
                        <a:ext uri="{FF2B5EF4-FFF2-40B4-BE49-F238E27FC236}">
                          <a16:creationId xmlns:a16="http://schemas.microsoft.com/office/drawing/2014/main" id="{CD3595BC-64C4-9679-D5C8-FC1573DC1B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875523" y="3205154"/>
                      <a:ext cx="87328" cy="131189"/>
                    </a:xfrm>
                    <a:prstGeom prst="straightConnector1">
                      <a:avLst/>
                    </a:prstGeom>
                    <a:ln>
                      <a:headEnd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" name="ZoneTexte 47">
                      <a:extLst>
                        <a:ext uri="{FF2B5EF4-FFF2-40B4-BE49-F238E27FC236}">
                          <a16:creationId xmlns:a16="http://schemas.microsoft.com/office/drawing/2014/main" id="{3FCC9B84-E9FA-159E-5848-47D19AA024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8685" y="3837558"/>
                      <a:ext cx="47160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/>
                        <a:t>TNSA</a:t>
                      </a:r>
                    </a:p>
                  </p:txBody>
                </p:sp>
              </p:grpSp>
              <p:sp>
                <p:nvSpPr>
                  <p:cNvPr id="148" name="Textfeld 2">
                    <a:extLst>
                      <a:ext uri="{FF2B5EF4-FFF2-40B4-BE49-F238E27FC236}">
                        <a16:creationId xmlns:a16="http://schemas.microsoft.com/office/drawing/2014/main" id="{B7394703-D60F-5A97-00AA-B6BEFA6E8A55}"/>
                      </a:ext>
                    </a:extLst>
                  </p:cNvPr>
                  <p:cNvSpPr txBox="1"/>
                  <p:nvPr/>
                </p:nvSpPr>
                <p:spPr>
                  <a:xfrm>
                    <a:off x="4234169" y="1605234"/>
                    <a:ext cx="5196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FF0000"/>
                        </a:solidFill>
                      </a:rPr>
                      <a:t> laser</a:t>
                    </a:r>
                  </a:p>
                </p:txBody>
              </p:sp>
            </p:grpSp>
          </p:grpSp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FEDDF08F-602D-2F90-14B8-38C41C65EC21}"/>
                  </a:ext>
                </a:extLst>
              </p:cNvPr>
              <p:cNvGrpSpPr/>
              <p:nvPr/>
            </p:nvGrpSpPr>
            <p:grpSpPr>
              <a:xfrm>
                <a:off x="2705040" y="2902493"/>
                <a:ext cx="2010285" cy="1703934"/>
                <a:chOff x="3064740" y="2689931"/>
                <a:chExt cx="2010285" cy="1703934"/>
              </a:xfrm>
            </p:grpSpPr>
            <p:sp>
              <p:nvSpPr>
                <p:cNvPr id="142" name="Abgerundetes Rechteck 55">
                  <a:extLst>
                    <a:ext uri="{FF2B5EF4-FFF2-40B4-BE49-F238E27FC236}">
                      <a16:creationId xmlns:a16="http://schemas.microsoft.com/office/drawing/2014/main" id="{85B05F93-4BAB-2A1D-B1AD-4EC50F70FA1C}"/>
                    </a:ext>
                  </a:extLst>
                </p:cNvPr>
                <p:cNvSpPr/>
                <p:nvPr/>
              </p:nvSpPr>
              <p:spPr bwMode="auto">
                <a:xfrm>
                  <a:off x="3064740" y="4073181"/>
                  <a:ext cx="2010285" cy="32068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  <a:alpha val="25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0" name="Groupe 119">
                  <a:extLst>
                    <a:ext uri="{FF2B5EF4-FFF2-40B4-BE49-F238E27FC236}">
                      <a16:creationId xmlns:a16="http://schemas.microsoft.com/office/drawing/2014/main" id="{9AF4D6F8-B013-40F1-0E5D-50927AB1D0C8}"/>
                    </a:ext>
                  </a:extLst>
                </p:cNvPr>
                <p:cNvGrpSpPr/>
                <p:nvPr/>
              </p:nvGrpSpPr>
              <p:grpSpPr>
                <a:xfrm>
                  <a:off x="3068791" y="2689931"/>
                  <a:ext cx="1885888" cy="1325986"/>
                  <a:chOff x="2159580" y="4601448"/>
                  <a:chExt cx="1885888" cy="1325986"/>
                </a:xfrm>
              </p:grpSpPr>
              <p:grpSp>
                <p:nvGrpSpPr>
                  <p:cNvPr id="121" name="Groupe 120">
                    <a:extLst>
                      <a:ext uri="{FF2B5EF4-FFF2-40B4-BE49-F238E27FC236}">
                        <a16:creationId xmlns:a16="http://schemas.microsoft.com/office/drawing/2014/main" id="{1C8E7F04-435D-E077-E63B-BFC45D282889}"/>
                      </a:ext>
                    </a:extLst>
                  </p:cNvPr>
                  <p:cNvGrpSpPr/>
                  <p:nvPr/>
                </p:nvGrpSpPr>
                <p:grpSpPr>
                  <a:xfrm>
                    <a:off x="2159580" y="4601448"/>
                    <a:ext cx="1885888" cy="1325986"/>
                    <a:chOff x="2826883" y="4632213"/>
                    <a:chExt cx="1885888" cy="1325986"/>
                  </a:xfrm>
                </p:grpSpPr>
                <p:grpSp>
                  <p:nvGrpSpPr>
                    <p:cNvPr id="123" name="Groupe 122">
                      <a:extLst>
                        <a:ext uri="{FF2B5EF4-FFF2-40B4-BE49-F238E27FC236}">
                          <a16:creationId xmlns:a16="http://schemas.microsoft.com/office/drawing/2014/main" id="{97DB8E73-875F-E32E-F5D0-37FF5F5B42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26883" y="4632213"/>
                      <a:ext cx="1885888" cy="1325986"/>
                      <a:chOff x="7897067" y="1322221"/>
                      <a:chExt cx="1885888" cy="1325986"/>
                    </a:xfrm>
                  </p:grpSpPr>
                  <p:sp>
                    <p:nvSpPr>
                      <p:cNvPr id="125" name="Rechteck 72">
                        <a:extLst>
                          <a:ext uri="{FF2B5EF4-FFF2-40B4-BE49-F238E27FC236}">
                            <a16:creationId xmlns:a16="http://schemas.microsoft.com/office/drawing/2014/main" id="{4EB2D48C-3009-5A3F-CE21-F7A827181FE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897067" y="1322221"/>
                        <a:ext cx="1885888" cy="13259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marL="0" marR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fr-F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grpSp>
                    <p:nvGrpSpPr>
                      <p:cNvPr id="126" name="Gruppieren 40">
                        <a:extLst>
                          <a:ext uri="{FF2B5EF4-FFF2-40B4-BE49-F238E27FC236}">
                            <a16:creationId xmlns:a16="http://schemas.microsoft.com/office/drawing/2014/main" id="{0F56F924-6EB5-F541-8405-C304986A37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68169" y="1384237"/>
                        <a:ext cx="1735193" cy="1065060"/>
                        <a:chOff x="5195085" y="2757236"/>
                        <a:chExt cx="1735193" cy="1065060"/>
                      </a:xfrm>
                    </p:grpSpPr>
                    <p:sp>
                      <p:nvSpPr>
                        <p:cNvPr id="128" name="Rechteck 39">
                          <a:extLst>
                            <a:ext uri="{FF2B5EF4-FFF2-40B4-BE49-F238E27FC236}">
                              <a16:creationId xmlns:a16="http://schemas.microsoft.com/office/drawing/2014/main" id="{F1D09F8F-F432-BFAE-1AED-58F57CB1ECF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5262381" y="2757236"/>
                          <a:ext cx="1667897" cy="10253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175">
                          <a:solidFill>
                            <a:schemeClr val="tx1"/>
                          </a:solidFill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marL="0" marR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grpSp>
                      <p:nvGrpSpPr>
                        <p:cNvPr id="129" name="Gruppieren 37">
                          <a:extLst>
                            <a:ext uri="{FF2B5EF4-FFF2-40B4-BE49-F238E27FC236}">
                              <a16:creationId xmlns:a16="http://schemas.microsoft.com/office/drawing/2014/main" id="{6B1D9EE7-936A-3FDB-C014-8B582CAB34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49359" y="2824115"/>
                          <a:ext cx="426781" cy="553638"/>
                          <a:chOff x="6908972" y="2636999"/>
                          <a:chExt cx="426781" cy="553638"/>
                        </a:xfrm>
                      </p:grpSpPr>
                      <p:grpSp>
                        <p:nvGrpSpPr>
                          <p:cNvPr id="131" name="Gruppieren 35">
                            <a:extLst>
                              <a:ext uri="{FF2B5EF4-FFF2-40B4-BE49-F238E27FC236}">
                                <a16:creationId xmlns:a16="http://schemas.microsoft.com/office/drawing/2014/main" id="{065E0E2C-9313-AC08-A99C-B631BEBABDF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908972" y="2795516"/>
                            <a:ext cx="360000" cy="290352"/>
                            <a:chOff x="6999707" y="3806839"/>
                            <a:chExt cx="360000" cy="290352"/>
                          </a:xfrm>
                        </p:grpSpPr>
                        <p:sp>
                          <p:nvSpPr>
                            <p:cNvPr id="140" name="Gleichschenkliges Dreieck 22">
                              <a:extLst>
                                <a:ext uri="{FF2B5EF4-FFF2-40B4-BE49-F238E27FC236}">
                                  <a16:creationId xmlns:a16="http://schemas.microsoft.com/office/drawing/2014/main" id="{004545D3-BD73-874A-D9D1-7F24098BE9A9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 rot="5400000">
                              <a:off x="7034531" y="3772015"/>
                              <a:ext cx="290352" cy="360000"/>
                            </a:xfrm>
                            <a:prstGeom prst="triangl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marL="0" marR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fr-FR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141" name="Rechteck 34">
                              <a:extLst>
                                <a:ext uri="{FF2B5EF4-FFF2-40B4-BE49-F238E27FC236}">
                                  <a16:creationId xmlns:a16="http://schemas.microsoft.com/office/drawing/2014/main" id="{B8A94F5B-681C-E7B7-1BD4-4E252551EE36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7238225" y="3855308"/>
                              <a:ext cx="121482" cy="18358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marL="0" marR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fr-FR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2" name="Rechteck 21">
                            <a:extLst>
                              <a:ext uri="{FF2B5EF4-FFF2-40B4-BE49-F238E27FC236}">
                                <a16:creationId xmlns:a16="http://schemas.microsoft.com/office/drawing/2014/main" id="{34922976-0909-0CA3-E26B-19DEF47237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053656" y="2636999"/>
                            <a:ext cx="54000" cy="21600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marL="0" marR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fr-FR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  <p:grpSp>
                        <p:nvGrpSpPr>
                          <p:cNvPr id="133" name="Gruppieren 23">
                            <a:extLst>
                              <a:ext uri="{FF2B5EF4-FFF2-40B4-BE49-F238E27FC236}">
                                <a16:creationId xmlns:a16="http://schemas.microsoft.com/office/drawing/2014/main" id="{398E6C29-64CC-B163-2E2D-3CBAD15A71E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999909" y="2776718"/>
                            <a:ext cx="335844" cy="358342"/>
                            <a:chOff x="5011501" y="3418111"/>
                            <a:chExt cx="335844" cy="358342"/>
                          </a:xfrm>
                        </p:grpSpPr>
                        <p:sp>
                          <p:nvSpPr>
                            <p:cNvPr id="135" name="Textfeld 24">
                              <a:extLst>
                                <a:ext uri="{FF2B5EF4-FFF2-40B4-BE49-F238E27FC236}">
                                  <a16:creationId xmlns:a16="http://schemas.microsoft.com/office/drawing/2014/main" id="{2DAC6D04-C194-1C20-0140-A19FB3E59D3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090543" y="3566107"/>
                              <a:ext cx="256802" cy="2000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700" b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</a:rPr>
                                <a:t>e-</a:t>
                              </a:r>
                            </a:p>
                          </p:txBody>
                        </p:sp>
                        <p:sp>
                          <p:nvSpPr>
                            <p:cNvPr id="136" name="Textfeld 25">
                              <a:extLst>
                                <a:ext uri="{FF2B5EF4-FFF2-40B4-BE49-F238E27FC236}">
                                  <a16:creationId xmlns:a16="http://schemas.microsoft.com/office/drawing/2014/main" id="{A480209F-E6B9-FB79-33AA-899492DC49B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042920" y="3576398"/>
                              <a:ext cx="229550" cy="2000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700" b="1" dirty="0">
                                  <a:solidFill>
                                    <a:srgbClr val="FF0000"/>
                                  </a:solidFill>
                                </a:rPr>
                                <a:t>+</a:t>
                              </a:r>
                            </a:p>
                          </p:txBody>
                        </p:sp>
                        <p:grpSp>
                          <p:nvGrpSpPr>
                            <p:cNvPr id="137" name="Gruppieren 26">
                              <a:extLst>
                                <a:ext uri="{FF2B5EF4-FFF2-40B4-BE49-F238E27FC236}">
                                  <a16:creationId xmlns:a16="http://schemas.microsoft.com/office/drawing/2014/main" id="{C3D9A8C8-F743-21DF-1E83-869D0EFDBE0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011501" y="3418111"/>
                              <a:ext cx="171851" cy="320691"/>
                              <a:chOff x="5011501" y="3418111"/>
                              <a:chExt cx="171851" cy="320691"/>
                            </a:xfrm>
                          </p:grpSpPr>
                          <p:sp>
                            <p:nvSpPr>
                              <p:cNvPr id="138" name="Bogen 27">
                                <a:extLst>
                                  <a:ext uri="{FF2B5EF4-FFF2-40B4-BE49-F238E27FC236}">
                                    <a16:creationId xmlns:a16="http://schemas.microsoft.com/office/drawing/2014/main" id="{2AF3830C-E80E-53D5-56EC-624AD4288C3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011501" y="3421057"/>
                                <a:ext cx="153623" cy="317745"/>
                              </a:xfrm>
                              <a:prstGeom prst="arc">
                                <a:avLst>
                                  <a:gd name="adj1" fmla="val 18428801"/>
                                  <a:gd name="adj2" fmla="val 2716198"/>
                                </a:avLst>
                              </a:prstGeom>
                              <a:ln w="190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139" name="Bogen 28">
                                <a:extLst>
                                  <a:ext uri="{FF2B5EF4-FFF2-40B4-BE49-F238E27FC236}">
                                    <a16:creationId xmlns:a16="http://schemas.microsoft.com/office/drawing/2014/main" id="{180C33A6-68A9-47AD-C64F-7572316F957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029729" y="3418111"/>
                                <a:ext cx="153623" cy="317745"/>
                              </a:xfrm>
                              <a:prstGeom prst="arc">
                                <a:avLst>
                                  <a:gd name="adj1" fmla="val 18428801"/>
                                  <a:gd name="adj2" fmla="val 2716198"/>
                                </a:avLst>
                              </a:prstGeom>
                              <a:ln w="1905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34" name="Rechteck 29">
                            <a:extLst>
                              <a:ext uri="{FF2B5EF4-FFF2-40B4-BE49-F238E27FC236}">
                                <a16:creationId xmlns:a16="http://schemas.microsoft.com/office/drawing/2014/main" id="{2D773CD2-458A-FCA0-CCD2-6E0C23E2D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049321" y="3046637"/>
                            <a:ext cx="54000" cy="14400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marL="0" marR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fr-FR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p:grpSp>
                    <p:sp>
                      <p:nvSpPr>
                        <p:cNvPr id="130" name="ZoneTexte 48">
                          <a:extLst>
                            <a:ext uri="{FF2B5EF4-FFF2-40B4-BE49-F238E27FC236}">
                              <a16:creationId xmlns:a16="http://schemas.microsoft.com/office/drawing/2014/main" id="{9E1CB467-A928-06E2-0FFA-BE5044C29EA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95085" y="3576075"/>
                          <a:ext cx="881973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00" b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RPA </a:t>
                          </a:r>
                          <a:r>
                            <a:rPr lang="fr-FR" sz="1000" i="1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Light </a:t>
                          </a:r>
                          <a:r>
                            <a:rPr lang="fr-FR" sz="1000" i="1" dirty="0" err="1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a:t>Sail</a:t>
                          </a:r>
                          <a:endParaRPr lang="fr-FR" sz="1000" i="1" dirty="0">
                            <a:latin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27" name="Rechteck 69">
                        <a:extLst>
                          <a:ext uri="{FF2B5EF4-FFF2-40B4-BE49-F238E27FC236}">
                            <a16:creationId xmlns:a16="http://schemas.microsoft.com/office/drawing/2014/main" id="{B6B050FC-9E41-68CB-FAD6-179B48813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11324" y="2401986"/>
                        <a:ext cx="1840568" cy="24622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fr-FR" sz="1000" dirty="0">
                            <a:cs typeface="Calibri Light" panose="020F0302020204030204" pitchFamily="34" charset="0"/>
                          </a:rPr>
                          <a:t>Radiation pressure </a:t>
                        </a:r>
                        <a:r>
                          <a:rPr lang="fr-FR" sz="1000" dirty="0" err="1">
                            <a:cs typeface="Calibri Light" panose="020F0302020204030204" pitchFamily="34" charset="0"/>
                          </a:rPr>
                          <a:t>Acceleration</a:t>
                        </a:r>
                        <a:endParaRPr lang="fr-FR" sz="1000" dirty="0">
                          <a:cs typeface="Calibri Light" panose="020F03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24" name="Textfeld 41">
                      <a:extLst>
                        <a:ext uri="{FF2B5EF4-FFF2-40B4-BE49-F238E27FC236}">
                          <a16:creationId xmlns:a16="http://schemas.microsoft.com/office/drawing/2014/main" id="{8842AF8E-4CD6-D5BA-441E-690BC9ED2D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40540" y="5350476"/>
                      <a:ext cx="38343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dirty="0"/>
                        <a:t> nm</a:t>
                      </a:r>
                    </a:p>
                  </p:txBody>
                </p:sp>
              </p:grpSp>
              <p:sp>
                <p:nvSpPr>
                  <p:cNvPr id="122" name="Textfeld 2">
                    <a:extLst>
                      <a:ext uri="{FF2B5EF4-FFF2-40B4-BE49-F238E27FC236}">
                        <a16:creationId xmlns:a16="http://schemas.microsoft.com/office/drawing/2014/main" id="{0BAED1F7-C3E1-3E07-AD72-E9A0BF8C370C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551" y="4888860"/>
                    <a:ext cx="5196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FF0000"/>
                        </a:solidFill>
                      </a:rPr>
                      <a:t> laser</a:t>
                    </a:r>
                  </a:p>
                </p:txBody>
              </p:sp>
            </p:grpSp>
          </p:grpSp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1683AAFE-5673-D979-DC4A-3A4D8C898880}"/>
                  </a:ext>
                </a:extLst>
              </p:cNvPr>
              <p:cNvSpPr txBox="1"/>
              <p:nvPr/>
            </p:nvSpPr>
            <p:spPr>
              <a:xfrm>
                <a:off x="1778325" y="2576969"/>
                <a:ext cx="1991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Surface Interaction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AEF9E2F-0250-D3B3-68BA-D974AC6476EA}"/>
                  </a:ext>
                </a:extLst>
              </p:cNvPr>
              <p:cNvSpPr/>
              <p:nvPr/>
            </p:nvSpPr>
            <p:spPr bwMode="auto">
              <a:xfrm>
                <a:off x="481346" y="2632748"/>
                <a:ext cx="4335176" cy="2196900"/>
              </a:xfrm>
              <a:prstGeom prst="rect">
                <a:avLst/>
              </a:prstGeom>
              <a:noFill/>
              <a:ln w="12573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Rechteck 62">
              <a:extLst>
                <a:ext uri="{FF2B5EF4-FFF2-40B4-BE49-F238E27FC236}">
                  <a16:creationId xmlns:a16="http://schemas.microsoft.com/office/drawing/2014/main" id="{4E6527D8-B920-4363-5AC5-06BEFE5CD48D}"/>
                </a:ext>
              </a:extLst>
            </p:cNvPr>
            <p:cNvSpPr/>
            <p:nvPr/>
          </p:nvSpPr>
          <p:spPr>
            <a:xfrm>
              <a:off x="-27844" y="4218242"/>
              <a:ext cx="24122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Mora, PRL 90, 185002 (2003)</a:t>
              </a:r>
            </a:p>
            <a:p>
              <a:r>
                <a:rPr 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Keppler </a:t>
              </a:r>
              <a:r>
                <a:rPr lang="de-D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 al., </a:t>
              </a:r>
              <a:r>
                <a:rPr 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PRR 4, 013065 (2022)</a:t>
              </a:r>
            </a:p>
          </p:txBody>
        </p:sp>
        <p:sp>
          <p:nvSpPr>
            <p:cNvPr id="114" name="Rechteck 21">
              <a:extLst>
                <a:ext uri="{FF2B5EF4-FFF2-40B4-BE49-F238E27FC236}">
                  <a16:creationId xmlns:a16="http://schemas.microsoft.com/office/drawing/2014/main" id="{3424B786-D1ED-7CAB-90B2-742224C5642E}"/>
                </a:ext>
              </a:extLst>
            </p:cNvPr>
            <p:cNvSpPr/>
            <p:nvPr/>
          </p:nvSpPr>
          <p:spPr>
            <a:xfrm>
              <a:off x="2082184" y="4167341"/>
              <a:ext cx="2587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altLang="de-DE" sz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Esirkepov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altLang="de-D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 al.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PRL 92, </a:t>
              </a: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175003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(2004)</a:t>
              </a:r>
            </a:p>
          </p:txBody>
        </p:sp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65B122B6-F33E-55F6-102B-900F32D00DC9}"/>
              </a:ext>
            </a:extLst>
          </p:cNvPr>
          <p:cNvGrpSpPr/>
          <p:nvPr/>
        </p:nvGrpSpPr>
        <p:grpSpPr>
          <a:xfrm>
            <a:off x="6577697" y="2641553"/>
            <a:ext cx="3625831" cy="2540489"/>
            <a:chOff x="4346607" y="1986899"/>
            <a:chExt cx="3625831" cy="2540489"/>
          </a:xfrm>
        </p:grpSpPr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D4BC40D1-5F41-6205-AF1E-16EB8C928284}"/>
                </a:ext>
              </a:extLst>
            </p:cNvPr>
            <p:cNvSpPr txBox="1"/>
            <p:nvPr/>
          </p:nvSpPr>
          <p:spPr>
            <a:xfrm>
              <a:off x="4967303" y="1986899"/>
              <a:ext cx="232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Volumetric</a:t>
              </a:r>
              <a:r>
                <a:rPr lang="fr-FR" b="1" dirty="0"/>
                <a:t> Interaction</a:t>
              </a:r>
            </a:p>
          </p:txBody>
        </p:sp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9D091A52-6E87-A4B3-D4E2-18682D0052CE}"/>
                </a:ext>
              </a:extLst>
            </p:cNvPr>
            <p:cNvGrpSpPr/>
            <p:nvPr/>
          </p:nvGrpSpPr>
          <p:grpSpPr>
            <a:xfrm>
              <a:off x="4454774" y="2029988"/>
              <a:ext cx="3517664" cy="2196900"/>
              <a:chOff x="3942156" y="2016134"/>
              <a:chExt cx="3517664" cy="2196900"/>
            </a:xfrm>
          </p:grpSpPr>
          <p:sp>
            <p:nvSpPr>
              <p:cNvPr id="199" name="Abgerundetes Rechteck 58">
                <a:extLst>
                  <a:ext uri="{FF2B5EF4-FFF2-40B4-BE49-F238E27FC236}">
                    <a16:creationId xmlns:a16="http://schemas.microsoft.com/office/drawing/2014/main" id="{608745FF-DDC0-5344-A39A-83878B623CB1}"/>
                  </a:ext>
                </a:extLst>
              </p:cNvPr>
              <p:cNvSpPr/>
              <p:nvPr/>
            </p:nvSpPr>
            <p:spPr bwMode="auto">
              <a:xfrm>
                <a:off x="3976190" y="3698721"/>
                <a:ext cx="3460706" cy="320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2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0" name="Groupe 179">
                <a:extLst>
                  <a:ext uri="{FF2B5EF4-FFF2-40B4-BE49-F238E27FC236}">
                    <a16:creationId xmlns:a16="http://schemas.microsoft.com/office/drawing/2014/main" id="{8DA26E2C-184D-4DC7-07CE-5558A6A809BD}"/>
                  </a:ext>
                </a:extLst>
              </p:cNvPr>
              <p:cNvGrpSpPr/>
              <p:nvPr/>
            </p:nvGrpSpPr>
            <p:grpSpPr>
              <a:xfrm>
                <a:off x="4436008" y="2235400"/>
                <a:ext cx="1957620" cy="1372647"/>
                <a:chOff x="5448285" y="2636248"/>
                <a:chExt cx="1957620" cy="1372647"/>
              </a:xfrm>
            </p:grpSpPr>
            <p:grpSp>
              <p:nvGrpSpPr>
                <p:cNvPr id="183" name="Groupe 182">
                  <a:extLst>
                    <a:ext uri="{FF2B5EF4-FFF2-40B4-BE49-F238E27FC236}">
                      <a16:creationId xmlns:a16="http://schemas.microsoft.com/office/drawing/2014/main" id="{796D3953-1D00-6445-38B9-5FB6AD635E0A}"/>
                    </a:ext>
                  </a:extLst>
                </p:cNvPr>
                <p:cNvGrpSpPr/>
                <p:nvPr/>
              </p:nvGrpSpPr>
              <p:grpSpPr>
                <a:xfrm>
                  <a:off x="5448285" y="2636248"/>
                  <a:ext cx="1957620" cy="1372647"/>
                  <a:chOff x="4423738" y="4601447"/>
                  <a:chExt cx="1957620" cy="1372647"/>
                </a:xfrm>
              </p:grpSpPr>
              <p:sp>
                <p:nvSpPr>
                  <p:cNvPr id="185" name="Rechteck 72">
                    <a:extLst>
                      <a:ext uri="{FF2B5EF4-FFF2-40B4-BE49-F238E27FC236}">
                        <a16:creationId xmlns:a16="http://schemas.microsoft.com/office/drawing/2014/main" id="{A3EF7601-94CE-1900-573C-E2E64CD264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23738" y="4601447"/>
                    <a:ext cx="1957620" cy="13726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6" name="Rechteck 39">
                    <a:extLst>
                      <a:ext uri="{FF2B5EF4-FFF2-40B4-BE49-F238E27FC236}">
                        <a16:creationId xmlns:a16="http://schemas.microsoft.com/office/drawing/2014/main" id="{99ECE598-C830-624C-9E41-1CB487AE2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2884" y="4694356"/>
                    <a:ext cx="1667897" cy="1019415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7" name="Rechteck 43">
                    <a:extLst>
                      <a:ext uri="{FF2B5EF4-FFF2-40B4-BE49-F238E27FC236}">
                        <a16:creationId xmlns:a16="http://schemas.microsoft.com/office/drawing/2014/main" id="{62A73D6D-513C-3755-2CED-07AA457972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0246" y="4924726"/>
                    <a:ext cx="108000" cy="540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8" name="Organigramme : Opération manuelle 187">
                    <a:extLst>
                      <a:ext uri="{FF2B5EF4-FFF2-40B4-BE49-F238E27FC236}">
                        <a16:creationId xmlns:a16="http://schemas.microsoft.com/office/drawing/2014/main" id="{57D6DEA0-3E19-3305-3A37-EB70F20FBC52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5439089" y="5149272"/>
                    <a:ext cx="211358" cy="108000"/>
                  </a:xfrm>
                  <a:prstGeom prst="flowChartManualOperati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9" name="Gleichschenkliges Dreieck 44">
                    <a:extLst>
                      <a:ext uri="{FF2B5EF4-FFF2-40B4-BE49-F238E27FC236}">
                        <a16:creationId xmlns:a16="http://schemas.microsoft.com/office/drawing/2014/main" id="{77BBE992-5ACB-70BE-D423-82880BA107D8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5164846" y="4973507"/>
                    <a:ext cx="290352" cy="455169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0" name="Textfeld 54">
                    <a:extLst>
                      <a:ext uri="{FF2B5EF4-FFF2-40B4-BE49-F238E27FC236}">
                        <a16:creationId xmlns:a16="http://schemas.microsoft.com/office/drawing/2014/main" id="{D39B02D8-9509-EB4B-71C2-CFBEA5E2A05C}"/>
                      </a:ext>
                    </a:extLst>
                  </p:cNvPr>
                  <p:cNvSpPr txBox="1"/>
                  <p:nvPr/>
                </p:nvSpPr>
                <p:spPr>
                  <a:xfrm>
                    <a:off x="5451102" y="5065969"/>
                    <a:ext cx="247184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e-</a:t>
                    </a:r>
                  </a:p>
                </p:txBody>
              </p:sp>
              <p:sp>
                <p:nvSpPr>
                  <p:cNvPr id="191" name="Textfeld 54">
                    <a:extLst>
                      <a:ext uri="{FF2B5EF4-FFF2-40B4-BE49-F238E27FC236}">
                        <a16:creationId xmlns:a16="http://schemas.microsoft.com/office/drawing/2014/main" id="{D36323E6-4A80-5316-5C91-4871FAF154E9}"/>
                      </a:ext>
                    </a:extLst>
                  </p:cNvPr>
                  <p:cNvSpPr txBox="1"/>
                  <p:nvPr/>
                </p:nvSpPr>
                <p:spPr>
                  <a:xfrm>
                    <a:off x="5449669" y="5125580"/>
                    <a:ext cx="247184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e-</a:t>
                    </a:r>
                  </a:p>
                </p:txBody>
              </p:sp>
              <p:sp>
                <p:nvSpPr>
                  <p:cNvPr id="192" name="Textfeld 57">
                    <a:extLst>
                      <a:ext uri="{FF2B5EF4-FFF2-40B4-BE49-F238E27FC236}">
                        <a16:creationId xmlns:a16="http://schemas.microsoft.com/office/drawing/2014/main" id="{B0C9A648-1578-1110-8BC6-2D77B2188AA9}"/>
                      </a:ext>
                    </a:extLst>
                  </p:cNvPr>
                  <p:cNvSpPr txBox="1"/>
                  <p:nvPr/>
                </p:nvSpPr>
                <p:spPr>
                  <a:xfrm>
                    <a:off x="5406299" y="5064268"/>
                    <a:ext cx="22313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93" name="Textfeld 57">
                    <a:extLst>
                      <a:ext uri="{FF2B5EF4-FFF2-40B4-BE49-F238E27FC236}">
                        <a16:creationId xmlns:a16="http://schemas.microsoft.com/office/drawing/2014/main" id="{37681201-34A0-24C7-C4E4-124190231D47}"/>
                      </a:ext>
                    </a:extLst>
                  </p:cNvPr>
                  <p:cNvSpPr txBox="1"/>
                  <p:nvPr/>
                </p:nvSpPr>
                <p:spPr>
                  <a:xfrm>
                    <a:off x="5416902" y="5147212"/>
                    <a:ext cx="223138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600" b="1" dirty="0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94" name="Textfeld 73">
                    <a:extLst>
                      <a:ext uri="{FF2B5EF4-FFF2-40B4-BE49-F238E27FC236}">
                        <a16:creationId xmlns:a16="http://schemas.microsoft.com/office/drawing/2014/main" id="{96C60753-7CC2-E7E0-30AB-9691EBFA56AD}"/>
                      </a:ext>
                    </a:extLst>
                  </p:cNvPr>
                  <p:cNvSpPr txBox="1"/>
                  <p:nvPr/>
                </p:nvSpPr>
                <p:spPr>
                  <a:xfrm>
                    <a:off x="4599138" y="5013500"/>
                    <a:ext cx="5196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>
                        <a:solidFill>
                          <a:srgbClr val="FF0000"/>
                        </a:solidFill>
                      </a:rPr>
                      <a:t> laser</a:t>
                    </a:r>
                  </a:p>
                </p:txBody>
              </p:sp>
              <p:cxnSp>
                <p:nvCxnSpPr>
                  <p:cNvPr id="195" name="Connecteur droit avec flèche 194">
                    <a:extLst>
                      <a:ext uri="{FF2B5EF4-FFF2-40B4-BE49-F238E27FC236}">
                        <a16:creationId xmlns:a16="http://schemas.microsoft.com/office/drawing/2014/main" id="{40274791-DE5E-3897-CED2-90312AB41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9560" y="5174576"/>
                    <a:ext cx="108000" cy="0"/>
                  </a:xfrm>
                  <a:prstGeom prst="straightConnector1">
                    <a:avLst/>
                  </a:prstGeom>
                  <a:ln w="6350">
                    <a:solidFill>
                      <a:schemeClr val="accent3">
                        <a:lumMod val="75000"/>
                      </a:schemeClr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necteur droit avec flèche 195">
                    <a:extLst>
                      <a:ext uri="{FF2B5EF4-FFF2-40B4-BE49-F238E27FC236}">
                        <a16:creationId xmlns:a16="http://schemas.microsoft.com/office/drawing/2014/main" id="{1C098C8C-3652-4648-8C70-509FE671A6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1190" y="5225075"/>
                    <a:ext cx="108000" cy="0"/>
                  </a:xfrm>
                  <a:prstGeom prst="straightConnector1">
                    <a:avLst/>
                  </a:prstGeom>
                  <a:ln w="6350">
                    <a:solidFill>
                      <a:schemeClr val="accent3">
                        <a:lumMod val="75000"/>
                      </a:schemeClr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Rechteck 69">
                    <a:extLst>
                      <a:ext uri="{FF2B5EF4-FFF2-40B4-BE49-F238E27FC236}">
                        <a16:creationId xmlns:a16="http://schemas.microsoft.com/office/drawing/2014/main" id="{B9C035AF-CAD8-DBD4-2B7A-3956C0F1076D}"/>
                      </a:ext>
                    </a:extLst>
                  </p:cNvPr>
                  <p:cNvSpPr/>
                  <p:nvPr/>
                </p:nvSpPr>
                <p:spPr>
                  <a:xfrm>
                    <a:off x="4444198" y="5703867"/>
                    <a:ext cx="1935145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000" dirty="0" err="1">
                        <a:cs typeface="Calibri Light" panose="020F0302020204030204" pitchFamily="34" charset="0"/>
                      </a:rPr>
                      <a:t>Relativistic-Induced</a:t>
                    </a:r>
                    <a:r>
                      <a:rPr lang="fr-FR" sz="1000" dirty="0"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000" dirty="0" err="1">
                        <a:cs typeface="Calibri Light" panose="020F0302020204030204" pitchFamily="34" charset="0"/>
                      </a:rPr>
                      <a:t>Transparency</a:t>
                    </a:r>
                    <a:endParaRPr lang="fr-FR" sz="1000" dirty="0"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198" name="ZoneTexte 48">
                    <a:extLst>
                      <a:ext uri="{FF2B5EF4-FFF2-40B4-BE49-F238E27FC236}">
                        <a16:creationId xmlns:a16="http://schemas.microsoft.com/office/drawing/2014/main" id="{B3075140-27ED-E0FB-F7D2-77A7CD7DBB13}"/>
                      </a:ext>
                    </a:extLst>
                  </p:cNvPr>
                  <p:cNvSpPr txBox="1"/>
                  <p:nvPr/>
                </p:nvSpPr>
                <p:spPr>
                  <a:xfrm>
                    <a:off x="4499656" y="5492478"/>
                    <a:ext cx="34336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RIT</a:t>
                    </a:r>
                    <a:endParaRPr lang="fr-FR" sz="1000" i="1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184" name="Textfeld 41">
                  <a:extLst>
                    <a:ext uri="{FF2B5EF4-FFF2-40B4-BE49-F238E27FC236}">
                      <a16:creationId xmlns:a16="http://schemas.microsoft.com/office/drawing/2014/main" id="{ACEDCA3C-2E37-DC52-2EE0-DC49516CB27F}"/>
                    </a:ext>
                  </a:extLst>
                </p:cNvPr>
                <p:cNvSpPr txBox="1"/>
                <p:nvPr/>
              </p:nvSpPr>
              <p:spPr>
                <a:xfrm>
                  <a:off x="6375538" y="3461245"/>
                  <a:ext cx="38343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/>
                    <a:t> nm</a:t>
                  </a:r>
                </a:p>
              </p:txBody>
            </p:sp>
          </p:grp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FB6D01F-BFC2-714F-140F-A514D2826FE2}"/>
                  </a:ext>
                </a:extLst>
              </p:cNvPr>
              <p:cNvSpPr/>
              <p:nvPr/>
            </p:nvSpPr>
            <p:spPr bwMode="auto">
              <a:xfrm>
                <a:off x="3942156" y="2016134"/>
                <a:ext cx="3517664" cy="2196900"/>
              </a:xfrm>
              <a:prstGeom prst="rect">
                <a:avLst/>
              </a:prstGeom>
              <a:noFill/>
              <a:ln w="12573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8" name="Rechteck 32">
              <a:extLst>
                <a:ext uri="{FF2B5EF4-FFF2-40B4-BE49-F238E27FC236}">
                  <a16:creationId xmlns:a16="http://schemas.microsoft.com/office/drawing/2014/main" id="{8964B803-E11A-FC2F-9861-6F5419371915}"/>
                </a:ext>
              </a:extLst>
            </p:cNvPr>
            <p:cNvSpPr/>
            <p:nvPr/>
          </p:nvSpPr>
          <p:spPr>
            <a:xfrm>
              <a:off x="4346607" y="4186654"/>
              <a:ext cx="3180101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altLang="de-DE" sz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Palaniyappan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altLang="de-D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et al., 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Nature </a:t>
              </a:r>
              <a:r>
                <a:rPr lang="de-DE" altLang="de-DE" sz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Physics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8, </a:t>
              </a: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763</a:t>
              </a:r>
              <a:r>
                <a:rPr lang="de-DE" altLang="de-DE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(2012)</a:t>
              </a:r>
            </a:p>
          </p:txBody>
        </p:sp>
      </p:grpSp>
      <p:sp>
        <p:nvSpPr>
          <p:cNvPr id="104" name="Rechteck 28">
            <a:extLst>
              <a:ext uri="{FF2B5EF4-FFF2-40B4-BE49-F238E27FC236}">
                <a16:creationId xmlns:a16="http://schemas.microsoft.com/office/drawing/2014/main" id="{DA4FAEC9-E516-B49C-4D36-833101153F53}"/>
              </a:ext>
            </a:extLst>
          </p:cNvPr>
          <p:cNvSpPr/>
          <p:nvPr/>
        </p:nvSpPr>
        <p:spPr>
          <a:xfrm>
            <a:off x="1508168" y="4357507"/>
            <a:ext cx="2344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1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Optimize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-plasma conditions</a:t>
            </a:r>
          </a:p>
        </p:txBody>
      </p:sp>
      <p:sp>
        <p:nvSpPr>
          <p:cNvPr id="105" name="Rechteck 56">
            <a:extLst>
              <a:ext uri="{FF2B5EF4-FFF2-40B4-BE49-F238E27FC236}">
                <a16:creationId xmlns:a16="http://schemas.microsoft.com/office/drawing/2014/main" id="{CE9B55DA-0C41-4BC4-7ABA-4603C66E6A42}"/>
              </a:ext>
            </a:extLst>
          </p:cNvPr>
          <p:cNvSpPr/>
          <p:nvPr/>
        </p:nvSpPr>
        <p:spPr>
          <a:xfrm>
            <a:off x="3870261" y="4364595"/>
            <a:ext cx="2010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Avoid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-plasma 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6D2EA5E4-C820-B94F-71A8-9C00697A0B4C}"/>
                  </a:ext>
                </a:extLst>
              </p:cNvPr>
              <p:cNvSpPr txBox="1"/>
              <p:nvPr/>
            </p:nvSpPr>
            <p:spPr>
              <a:xfrm>
                <a:off x="8921496" y="3027599"/>
                <a:ext cx="924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</a:t>
                </a:r>
                <a:r>
                  <a:rPr lang="fr-FR" sz="1200" baseline="-25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l-G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γ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m</a:t>
                </a:r>
                <a:r>
                  <a:rPr lang="fr-FR" sz="1200" baseline="-25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2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ω</a:t>
                </a:r>
                <a:r>
                  <a:rPr lang="fr-FR" sz="1200" baseline="-250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&lt; </a:t>
                </a:r>
                <a:r>
                  <a:rPr lang="fr-FR" sz="12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ω</a:t>
                </a:r>
                <a:r>
                  <a:rPr lang="fr-FR" sz="1200" baseline="-250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</a:t>
                </a:r>
                <a:endParaRPr lang="fr-FR" sz="1200" baseline="-25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fr-FR" sz="1200" baseline="-25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e</a:t>
                </a:r>
                <a:r>
                  <a:rPr lang="fr-FR" sz="1200" b="1" dirty="0"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</m:oMath>
                </a14:m>
                <a:r>
                  <a:rPr lang="fr-FR" sz="1200" baseline="-25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l-G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γ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fr-FR" sz="12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n</a:t>
                </a:r>
                <a:r>
                  <a:rPr lang="fr-FR" sz="1200" baseline="-25000" dirty="0" err="1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c</a:t>
                </a:r>
                <a:r>
                  <a:rPr lang="fr-FR" sz="12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6D2EA5E4-C820-B94F-71A8-9C00697A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496" y="3027599"/>
                <a:ext cx="924652" cy="646331"/>
              </a:xfrm>
              <a:prstGeom prst="rect">
                <a:avLst/>
              </a:prstGeom>
              <a:blipFill>
                <a:blip r:embed="rId4"/>
                <a:stretch>
                  <a:fillRect l="-662" t="-943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ZoneTexte 100">
            <a:extLst>
              <a:ext uri="{FF2B5EF4-FFF2-40B4-BE49-F238E27FC236}">
                <a16:creationId xmlns:a16="http://schemas.microsoft.com/office/drawing/2014/main" id="{6780363F-CC27-696C-530C-5AE9F2EC5F50}"/>
              </a:ext>
            </a:extLst>
          </p:cNvPr>
          <p:cNvSpPr txBox="1"/>
          <p:nvPr/>
        </p:nvSpPr>
        <p:spPr>
          <a:xfrm>
            <a:off x="5482" y="2367781"/>
            <a:ext cx="12179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238" lvl="1" indent="-285750">
              <a:buFont typeface="Wingdings" panose="05000000000000000000" pitchFamily="2" charset="2"/>
              <a:buChar char="Ø"/>
            </a:pPr>
            <a:r>
              <a:rPr lang="fr-FR" sz="16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Why</a:t>
            </a:r>
            <a:r>
              <a:rPr lang="fr-FR" sz="16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E12A6550-BD56-72D9-BBAB-F578A074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hteck 59">
            <a:extLst>
              <a:ext uri="{FF2B5EF4-FFF2-40B4-BE49-F238E27FC236}">
                <a16:creationId xmlns:a16="http://schemas.microsoft.com/office/drawing/2014/main" id="{0DEC1059-603F-781E-B838-83D341DBCC64}"/>
              </a:ext>
            </a:extLst>
          </p:cNvPr>
          <p:cNvSpPr/>
          <p:nvPr/>
        </p:nvSpPr>
        <p:spPr>
          <a:xfrm>
            <a:off x="6682194" y="4375187"/>
            <a:ext cx="3517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Transparency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an </a:t>
            </a:r>
            <a:r>
              <a:rPr lang="fr-FR" sz="12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overdense</a:t>
            </a:r>
            <a:r>
              <a:rPr lang="fr-FR" sz="12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plasma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at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peak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arrival</a:t>
            </a:r>
            <a:endParaRPr lang="fr-FR" sz="12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5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EBA7BC4-3E17-3A33-46F3-A8B69B3A2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1" y="1121543"/>
            <a:ext cx="7845568" cy="494386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5E028-C3AD-84F9-2C71-84DDC759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1642F9-AA9D-04EF-7590-2CB8C4FC8E9A}"/>
              </a:ext>
            </a:extLst>
          </p:cNvPr>
          <p:cNvSpPr txBox="1"/>
          <p:nvPr/>
        </p:nvSpPr>
        <p:spPr>
          <a:xfrm>
            <a:off x="7972425" y="692670"/>
            <a:ext cx="1729384" cy="36933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Relativistic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Peak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566E55B-B0F3-C76C-145F-8ECBAED5048B}"/>
              </a:ext>
            </a:extLst>
          </p:cNvPr>
          <p:cNvSpPr/>
          <p:nvPr/>
        </p:nvSpPr>
        <p:spPr bwMode="auto">
          <a:xfrm rot="5400000">
            <a:off x="8711117" y="1110468"/>
            <a:ext cx="252000" cy="216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573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1897FF7-DF4E-3B73-3812-86CE28904089}"/>
              </a:ext>
            </a:extLst>
          </p:cNvPr>
          <p:cNvSpPr/>
          <p:nvPr/>
        </p:nvSpPr>
        <p:spPr bwMode="auto">
          <a:xfrm rot="16200000">
            <a:off x="8580955" y="2028829"/>
            <a:ext cx="252000" cy="216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573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1915A5-3B22-E978-DA2F-96AD43B01713}"/>
              </a:ext>
            </a:extLst>
          </p:cNvPr>
          <p:cNvSpPr txBox="1"/>
          <p:nvPr/>
        </p:nvSpPr>
        <p:spPr>
          <a:xfrm>
            <a:off x="6152077" y="2552090"/>
            <a:ext cx="8025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Artifact</a:t>
            </a:r>
            <a:endParaRPr lang="fr-FR" sz="1600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14D2880-FE8E-B659-05A5-7E78777D8E20}"/>
              </a:ext>
            </a:extLst>
          </p:cNvPr>
          <p:cNvCxnSpPr>
            <a:cxnSpLocks/>
          </p:cNvCxnSpPr>
          <p:nvPr/>
        </p:nvCxnSpPr>
        <p:spPr>
          <a:xfrm>
            <a:off x="6614016" y="2863574"/>
            <a:ext cx="180000" cy="25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F757EC2-2EC6-9287-F748-6B311863F711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8700B5-C3BA-1A6C-9890-B77404775B08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Laser-driven ion acceleration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D90B0D-294E-63D8-1504-1342E5C6725A}"/>
              </a:ext>
            </a:extLst>
          </p:cNvPr>
          <p:cNvSpPr txBox="1"/>
          <p:nvPr/>
        </p:nvSpPr>
        <p:spPr>
          <a:xfrm>
            <a:off x="8470297" y="2346557"/>
            <a:ext cx="123642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Pre-plasma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04CDBD-6063-BEAA-AA1C-EBC96DA1A8D6}"/>
              </a:ext>
            </a:extLst>
          </p:cNvPr>
          <p:cNvSpPr txBox="1"/>
          <p:nvPr/>
        </p:nvSpPr>
        <p:spPr>
          <a:xfrm>
            <a:off x="9114796" y="2798078"/>
            <a:ext cx="3032138" cy="69249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Pre-</a:t>
            </a:r>
            <a:r>
              <a:rPr lang="fr-FR" sz="13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defined</a:t>
            </a:r>
            <a:endParaRPr lang="fr-FR" sz="13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Strong Assumptions/ Approximations</a:t>
            </a:r>
          </a:p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Solid-to-plasma transition </a:t>
            </a:r>
            <a:r>
              <a:rPr lang="fr-FR" sz="13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fr-FR" sz="13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endParaRPr lang="fr-FR" sz="1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DF5FC911-DF68-AE59-5AD6-C25B6606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61AD121E-3452-ADEA-931C-E746565AA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1" y="1121543"/>
            <a:ext cx="7845568" cy="494386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5E028-C3AD-84F9-2C71-84DDC759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34470B-63CB-681A-DBAB-63E656EEF0A9}"/>
              </a:ext>
            </a:extLst>
          </p:cNvPr>
          <p:cNvSpPr txBox="1"/>
          <p:nvPr/>
        </p:nvSpPr>
        <p:spPr>
          <a:xfrm>
            <a:off x="3075897" y="3334836"/>
            <a:ext cx="95778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Birth of plasma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1642F9-AA9D-04EF-7590-2CB8C4FC8E9A}"/>
              </a:ext>
            </a:extLst>
          </p:cNvPr>
          <p:cNvSpPr txBox="1"/>
          <p:nvPr/>
        </p:nvSpPr>
        <p:spPr>
          <a:xfrm>
            <a:off x="7972425" y="692670"/>
            <a:ext cx="1729384" cy="36933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Relativistic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Peak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566E55B-B0F3-C76C-145F-8ECBAED5048B}"/>
              </a:ext>
            </a:extLst>
          </p:cNvPr>
          <p:cNvSpPr/>
          <p:nvPr/>
        </p:nvSpPr>
        <p:spPr bwMode="auto">
          <a:xfrm rot="5400000">
            <a:off x="8711117" y="1110468"/>
            <a:ext cx="252000" cy="216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573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1897FF7-DF4E-3B73-3812-86CE28904089}"/>
              </a:ext>
            </a:extLst>
          </p:cNvPr>
          <p:cNvSpPr/>
          <p:nvPr/>
        </p:nvSpPr>
        <p:spPr bwMode="auto">
          <a:xfrm rot="16200000">
            <a:off x="8580955" y="2028829"/>
            <a:ext cx="252000" cy="216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573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B8AEE15-8CAF-17B5-D548-7A3DE391197C}"/>
              </a:ext>
            </a:extLst>
          </p:cNvPr>
          <p:cNvSpPr/>
          <p:nvPr/>
        </p:nvSpPr>
        <p:spPr bwMode="auto">
          <a:xfrm rot="5400000">
            <a:off x="3219064" y="4106481"/>
            <a:ext cx="324000" cy="216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573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1915A5-3B22-E978-DA2F-96AD43B01713}"/>
              </a:ext>
            </a:extLst>
          </p:cNvPr>
          <p:cNvSpPr txBox="1"/>
          <p:nvPr/>
        </p:nvSpPr>
        <p:spPr>
          <a:xfrm>
            <a:off x="6152077" y="2552090"/>
            <a:ext cx="8025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Artifact</a:t>
            </a:r>
            <a:endParaRPr lang="fr-FR" sz="1600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14D2880-FE8E-B659-05A5-7E78777D8E20}"/>
              </a:ext>
            </a:extLst>
          </p:cNvPr>
          <p:cNvCxnSpPr>
            <a:cxnSpLocks/>
          </p:cNvCxnSpPr>
          <p:nvPr/>
        </p:nvCxnSpPr>
        <p:spPr>
          <a:xfrm>
            <a:off x="6614016" y="2863574"/>
            <a:ext cx="180000" cy="25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3F899C-692E-7325-8D1F-79DD42759E00}"/>
              </a:ext>
            </a:extLst>
          </p:cNvPr>
          <p:cNvCxnSpPr>
            <a:cxnSpLocks/>
          </p:cNvCxnSpPr>
          <p:nvPr/>
        </p:nvCxnSpPr>
        <p:spPr>
          <a:xfrm flipV="1">
            <a:off x="4033684" y="1703439"/>
            <a:ext cx="4565271" cy="172556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4E01728-5E79-8563-FFD3-110C7531B216}"/>
              </a:ext>
            </a:extLst>
          </p:cNvPr>
          <p:cNvSpPr txBox="1"/>
          <p:nvPr/>
        </p:nvSpPr>
        <p:spPr>
          <a:xfrm rot="20343906">
            <a:off x="6174813" y="1924910"/>
            <a:ext cx="1390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Predictions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757EC2-2EC6-9287-F748-6B311863F711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8700B5-C3BA-1A6C-9890-B77404775B08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Laser-driven ion acceleration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101B62-11F2-FE9D-A6F9-FF69E016FED5}"/>
              </a:ext>
            </a:extLst>
          </p:cNvPr>
          <p:cNvSpPr txBox="1"/>
          <p:nvPr/>
        </p:nvSpPr>
        <p:spPr>
          <a:xfrm>
            <a:off x="8470297" y="2346557"/>
            <a:ext cx="123642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Pre-plasma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D4EBA70-6989-8B91-78A1-8011371E97A7}"/>
              </a:ext>
            </a:extLst>
          </p:cNvPr>
          <p:cNvSpPr txBox="1"/>
          <p:nvPr/>
        </p:nvSpPr>
        <p:spPr>
          <a:xfrm>
            <a:off x="9114796" y="2798078"/>
            <a:ext cx="3032138" cy="69249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Pre-</a:t>
            </a:r>
            <a:r>
              <a:rPr lang="fr-FR" sz="13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defined</a:t>
            </a:r>
            <a:endParaRPr lang="fr-FR" sz="13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Strong Assumptions/ Approximations</a:t>
            </a:r>
          </a:p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Solid-to-plasma transition </a:t>
            </a:r>
            <a:r>
              <a:rPr lang="fr-FR" sz="13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fr-FR" sz="13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endParaRPr lang="fr-FR" sz="1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2974B35D-2556-6A48-5C03-C872A3E7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CD9A961C-467A-BC0D-A21D-8DCAAC052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1" y="1121543"/>
            <a:ext cx="7845568" cy="494386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5E028-C3AD-84F9-2C71-84DDC759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34470B-63CB-681A-DBAB-63E656EEF0A9}"/>
              </a:ext>
            </a:extLst>
          </p:cNvPr>
          <p:cNvSpPr txBox="1"/>
          <p:nvPr/>
        </p:nvSpPr>
        <p:spPr>
          <a:xfrm>
            <a:off x="3075897" y="3334836"/>
            <a:ext cx="90015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Birth of plasma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1642F9-AA9D-04EF-7590-2CB8C4FC8E9A}"/>
              </a:ext>
            </a:extLst>
          </p:cNvPr>
          <p:cNvSpPr txBox="1"/>
          <p:nvPr/>
        </p:nvSpPr>
        <p:spPr>
          <a:xfrm>
            <a:off x="7972425" y="692670"/>
            <a:ext cx="1729384" cy="36933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Relativistic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Peak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37AF3B5-32F4-42BC-1A72-1D3D7AD3B740}"/>
              </a:ext>
            </a:extLst>
          </p:cNvPr>
          <p:cNvSpPr txBox="1"/>
          <p:nvPr/>
        </p:nvSpPr>
        <p:spPr>
          <a:xfrm>
            <a:off x="8470297" y="2346557"/>
            <a:ext cx="123642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Pre-plasma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566E55B-B0F3-C76C-145F-8ECBAED5048B}"/>
              </a:ext>
            </a:extLst>
          </p:cNvPr>
          <p:cNvSpPr/>
          <p:nvPr/>
        </p:nvSpPr>
        <p:spPr bwMode="auto">
          <a:xfrm rot="5400000">
            <a:off x="8711117" y="1110468"/>
            <a:ext cx="252000" cy="216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573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1897FF7-DF4E-3B73-3812-86CE28904089}"/>
              </a:ext>
            </a:extLst>
          </p:cNvPr>
          <p:cNvSpPr/>
          <p:nvPr/>
        </p:nvSpPr>
        <p:spPr bwMode="auto">
          <a:xfrm rot="16200000">
            <a:off x="8580955" y="2028829"/>
            <a:ext cx="252000" cy="216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573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B8AEE15-8CAF-17B5-D548-7A3DE391197C}"/>
              </a:ext>
            </a:extLst>
          </p:cNvPr>
          <p:cNvSpPr/>
          <p:nvPr/>
        </p:nvSpPr>
        <p:spPr bwMode="auto">
          <a:xfrm rot="5400000">
            <a:off x="3219064" y="4106481"/>
            <a:ext cx="324000" cy="216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573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1915A5-3B22-E978-DA2F-96AD43B01713}"/>
              </a:ext>
            </a:extLst>
          </p:cNvPr>
          <p:cNvSpPr txBox="1"/>
          <p:nvPr/>
        </p:nvSpPr>
        <p:spPr>
          <a:xfrm>
            <a:off x="6152077" y="2552090"/>
            <a:ext cx="8025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Artifact</a:t>
            </a:r>
            <a:endParaRPr lang="fr-FR" sz="1600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14D2880-FE8E-B659-05A5-7E78777D8E20}"/>
              </a:ext>
            </a:extLst>
          </p:cNvPr>
          <p:cNvCxnSpPr>
            <a:cxnSpLocks/>
          </p:cNvCxnSpPr>
          <p:nvPr/>
        </p:nvCxnSpPr>
        <p:spPr>
          <a:xfrm>
            <a:off x="6614016" y="2863574"/>
            <a:ext cx="180000" cy="25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3F899C-692E-7325-8D1F-79DD42759E00}"/>
              </a:ext>
            </a:extLst>
          </p:cNvPr>
          <p:cNvCxnSpPr>
            <a:cxnSpLocks/>
          </p:cNvCxnSpPr>
          <p:nvPr/>
        </p:nvCxnSpPr>
        <p:spPr>
          <a:xfrm flipV="1">
            <a:off x="4033684" y="1703439"/>
            <a:ext cx="4565271" cy="172556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4E01728-5E79-8563-FFD3-110C7531B216}"/>
              </a:ext>
            </a:extLst>
          </p:cNvPr>
          <p:cNvSpPr txBox="1"/>
          <p:nvPr/>
        </p:nvSpPr>
        <p:spPr>
          <a:xfrm rot="20343906">
            <a:off x="6174813" y="1924910"/>
            <a:ext cx="1390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Predictions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757EC2-2EC6-9287-F748-6B311863F711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8700B5-C3BA-1A6C-9890-B77404775B08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Laser-driven ion acceleration</a:t>
            </a:r>
            <a:endParaRPr lang="fr-FR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F08BBC-E12B-4D04-CDB3-9B3A4B3828D2}"/>
              </a:ext>
            </a:extLst>
          </p:cNvPr>
          <p:cNvSpPr txBox="1"/>
          <p:nvPr/>
        </p:nvSpPr>
        <p:spPr>
          <a:xfrm>
            <a:off x="9114796" y="2798078"/>
            <a:ext cx="3032138" cy="69249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Pre-</a:t>
            </a:r>
            <a:r>
              <a:rPr lang="fr-FR" sz="13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defined</a:t>
            </a:r>
            <a:endParaRPr lang="fr-FR" sz="13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Strong Assumptions/ Approximations</a:t>
            </a:r>
          </a:p>
          <a:p>
            <a:r>
              <a:rPr lang="fr-FR" sz="13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  </a:t>
            </a:r>
            <a:r>
              <a:rPr lang="fr-FR" sz="13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Solid-to-plasma transition </a:t>
            </a:r>
            <a:r>
              <a:rPr lang="fr-FR" sz="13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fr-FR" sz="13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described</a:t>
            </a:r>
            <a:endParaRPr lang="fr-FR" sz="1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7E504-A041-D3EC-3739-237C9A3E7894}"/>
              </a:ext>
            </a:extLst>
          </p:cNvPr>
          <p:cNvSpPr/>
          <p:nvPr/>
        </p:nvSpPr>
        <p:spPr bwMode="auto">
          <a:xfrm>
            <a:off x="2923308" y="2698932"/>
            <a:ext cx="5234103" cy="2455629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19050">
            <a:noFill/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4101021-5C25-7175-0322-5563523C589B}"/>
              </a:ext>
            </a:extLst>
          </p:cNvPr>
          <p:cNvSpPr/>
          <p:nvPr/>
        </p:nvSpPr>
        <p:spPr bwMode="auto">
          <a:xfrm>
            <a:off x="4133464" y="3598481"/>
            <a:ext cx="324000" cy="216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573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90194F05-8245-E604-0F25-A9C0137F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0E0FB6-892D-FB5D-A039-08A6A2F1A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9" y="1012946"/>
            <a:ext cx="3496374" cy="216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FF7F47-84AB-7D55-3AC7-E8EA2DC9C39A}"/>
              </a:ext>
            </a:extLst>
          </p:cNvPr>
          <p:cNvSpPr/>
          <p:nvPr/>
        </p:nvSpPr>
        <p:spPr bwMode="auto">
          <a:xfrm>
            <a:off x="9117470" y="5757614"/>
            <a:ext cx="3074530" cy="57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8</a:t>
            </a:fld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18C3C98-0F1F-EAE1-D77F-AE1524001D34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8133AB3-FAA2-B3F6-25B5-FB66A758BF66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Experiment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Laser - </a:t>
            </a:r>
            <a:r>
              <a:rPr lang="fr-FR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NanoFoil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DLC Interaction</a:t>
            </a:r>
          </a:p>
        </p:txBody>
      </p:sp>
      <p:sp>
        <p:nvSpPr>
          <p:cNvPr id="40" name="Rechteck 36">
            <a:extLst>
              <a:ext uri="{FF2B5EF4-FFF2-40B4-BE49-F238E27FC236}">
                <a16:creationId xmlns:a16="http://schemas.microsoft.com/office/drawing/2014/main" id="{CE3A1956-E3B4-0179-E409-BD7B2CD81E2D}"/>
              </a:ext>
            </a:extLst>
          </p:cNvPr>
          <p:cNvSpPr/>
          <p:nvPr/>
        </p:nvSpPr>
        <p:spPr>
          <a:xfrm>
            <a:off x="-58821" y="6372111"/>
            <a:ext cx="4122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Tamer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nl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Opt. Express, 28, 19034 (2020).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9B5D23C-E59D-BFAE-90A7-3FB2AF2104F1}"/>
              </a:ext>
            </a:extLst>
          </p:cNvPr>
          <p:cNvGrpSpPr/>
          <p:nvPr/>
        </p:nvGrpSpPr>
        <p:grpSpPr>
          <a:xfrm>
            <a:off x="800407" y="1158959"/>
            <a:ext cx="2215068" cy="1528960"/>
            <a:chOff x="7396474" y="941852"/>
            <a:chExt cx="2215068" cy="1528960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DC84205B-7597-68BB-3C87-3B7B8E5B6A87}"/>
                </a:ext>
              </a:extLst>
            </p:cNvPr>
            <p:cNvGrpSpPr/>
            <p:nvPr/>
          </p:nvGrpSpPr>
          <p:grpSpPr>
            <a:xfrm>
              <a:off x="7396474" y="941852"/>
              <a:ext cx="2196000" cy="870913"/>
              <a:chOff x="7913006" y="934872"/>
              <a:chExt cx="2196000" cy="870913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CA9D8BB-B5B3-024E-4DA2-3A656D450922}"/>
                  </a:ext>
                </a:extLst>
              </p:cNvPr>
              <p:cNvSpPr txBox="1"/>
              <p:nvPr/>
            </p:nvSpPr>
            <p:spPr>
              <a:xfrm>
                <a:off x="8690318" y="1419832"/>
                <a:ext cx="6481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/>
                  <a:t>Artifact</a:t>
                </a:r>
                <a:endParaRPr lang="fr-FR" sz="1200" dirty="0"/>
              </a:p>
            </p:txBody>
          </p: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D69E5C92-BF8E-ED0D-DC1E-2A62F98569B2}"/>
                  </a:ext>
                </a:extLst>
              </p:cNvPr>
              <p:cNvGrpSpPr/>
              <p:nvPr/>
            </p:nvGrpSpPr>
            <p:grpSpPr>
              <a:xfrm>
                <a:off x="7913006" y="934872"/>
                <a:ext cx="2196000" cy="481882"/>
                <a:chOff x="7978920" y="1004029"/>
                <a:chExt cx="2367788" cy="477357"/>
              </a:xfrm>
            </p:grpSpPr>
            <p:cxnSp>
              <p:nvCxnSpPr>
                <p:cNvPr id="49" name="Connecteur droit 48">
                  <a:extLst>
                    <a:ext uri="{FF2B5EF4-FFF2-40B4-BE49-F238E27FC236}">
                      <a16:creationId xmlns:a16="http://schemas.microsoft.com/office/drawing/2014/main" id="{55307588-A9CC-5956-2418-DF41449AA5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8920" y="1474595"/>
                  <a:ext cx="2367788" cy="679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EB56295A-FF9B-B2E3-DF11-DFCAED1E35D7}"/>
                    </a:ext>
                  </a:extLst>
                </p:cNvPr>
                <p:cNvSpPr txBox="1"/>
                <p:nvPr/>
              </p:nvSpPr>
              <p:spPr>
                <a:xfrm>
                  <a:off x="9075039" y="1004029"/>
                  <a:ext cx="993691" cy="457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/>
                    <a:t> </a:t>
                  </a:r>
                  <a:r>
                    <a:rPr lang="fr-FR" sz="1200" dirty="0" err="1"/>
                    <a:t>Expected</a:t>
                  </a:r>
                  <a:r>
                    <a:rPr lang="fr-FR" sz="1200" dirty="0"/>
                    <a:t> </a:t>
                  </a:r>
                </a:p>
                <a:p>
                  <a:r>
                    <a:rPr lang="fr-FR" sz="1200" dirty="0" err="1"/>
                    <a:t>pre</a:t>
                  </a:r>
                  <a:r>
                    <a:rPr lang="fr-FR" sz="1200" dirty="0"/>
                    <a:t>-plasma </a:t>
                  </a:r>
                </a:p>
              </p:txBody>
            </p:sp>
          </p:grpSp>
          <p:cxnSp>
            <p:nvCxnSpPr>
              <p:cNvPr id="48" name="Connecteur droit avec flèche 47">
                <a:extLst>
                  <a:ext uri="{FF2B5EF4-FFF2-40B4-BE49-F238E27FC236}">
                    <a16:creationId xmlns:a16="http://schemas.microsoft.com/office/drawing/2014/main" id="{5123CE16-1962-6596-B9FD-E9A35CA4C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516" y="1703785"/>
                <a:ext cx="160544" cy="10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5D181CB-85E0-EEF9-E1D5-1808D2689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1542" y="1426812"/>
              <a:ext cx="0" cy="1044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C6575B6-42AB-FE9A-22FA-B1E800DC69D9}"/>
              </a:ext>
            </a:extLst>
          </p:cNvPr>
          <p:cNvCxnSpPr>
            <a:cxnSpLocks/>
          </p:cNvCxnSpPr>
          <p:nvPr/>
        </p:nvCxnSpPr>
        <p:spPr>
          <a:xfrm>
            <a:off x="2802602" y="1526185"/>
            <a:ext cx="160544" cy="10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3FE00889-F249-544A-DD42-EE083FC959A5}"/>
              </a:ext>
            </a:extLst>
          </p:cNvPr>
          <p:cNvGrpSpPr/>
          <p:nvPr/>
        </p:nvGrpSpPr>
        <p:grpSpPr>
          <a:xfrm>
            <a:off x="4646324" y="909251"/>
            <a:ext cx="6734265" cy="1989109"/>
            <a:chOff x="4646324" y="909251"/>
            <a:chExt cx="6734265" cy="1989109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FEF8DDA6-9A37-F91C-6A04-16AD123BB780}"/>
                </a:ext>
              </a:extLst>
            </p:cNvPr>
            <p:cNvGrpSpPr/>
            <p:nvPr/>
          </p:nvGrpSpPr>
          <p:grpSpPr>
            <a:xfrm>
              <a:off x="4740907" y="909251"/>
              <a:ext cx="6639682" cy="1989109"/>
              <a:chOff x="3427517" y="621282"/>
              <a:chExt cx="6639682" cy="1989109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21016DBF-747B-3AB9-7388-A60E6922097A}"/>
                  </a:ext>
                </a:extLst>
              </p:cNvPr>
              <p:cNvGrpSpPr/>
              <p:nvPr/>
            </p:nvGrpSpPr>
            <p:grpSpPr>
              <a:xfrm>
                <a:off x="5150537" y="691763"/>
                <a:ext cx="4916662" cy="1918628"/>
                <a:chOff x="5150537" y="691763"/>
                <a:chExt cx="4916662" cy="1918628"/>
              </a:xfrm>
            </p:grpSpPr>
            <p:grpSp>
              <p:nvGrpSpPr>
                <p:cNvPr id="67" name="Groupe 66">
                  <a:extLst>
                    <a:ext uri="{FF2B5EF4-FFF2-40B4-BE49-F238E27FC236}">
                      <a16:creationId xmlns:a16="http://schemas.microsoft.com/office/drawing/2014/main" id="{5BD2C1C7-B458-4441-DD2D-B0AA042D34A1}"/>
                    </a:ext>
                  </a:extLst>
                </p:cNvPr>
                <p:cNvGrpSpPr/>
                <p:nvPr/>
              </p:nvGrpSpPr>
              <p:grpSpPr>
                <a:xfrm>
                  <a:off x="5375081" y="691763"/>
                  <a:ext cx="4692118" cy="1918628"/>
                  <a:chOff x="5375081" y="691763"/>
                  <a:chExt cx="4692118" cy="1918628"/>
                </a:xfrm>
              </p:grpSpPr>
              <p:pic>
                <p:nvPicPr>
                  <p:cNvPr id="70" name="Grafik 1">
                    <a:extLst>
                      <a:ext uri="{FF2B5EF4-FFF2-40B4-BE49-F238E27FC236}">
                        <a16:creationId xmlns:a16="http://schemas.microsoft.com/office/drawing/2014/main" id="{53BC4246-DC16-D232-9BBD-18AC0D3C2D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667" t="2923" r="50790" b="62040"/>
                  <a:stretch/>
                </p:blipFill>
                <p:spPr>
                  <a:xfrm>
                    <a:off x="5375081" y="724977"/>
                    <a:ext cx="2529094" cy="1854139"/>
                  </a:xfrm>
                  <a:prstGeom prst="rect">
                    <a:avLst/>
                  </a:prstGeom>
                </p:spPr>
              </p:pic>
              <p:sp>
                <p:nvSpPr>
                  <p:cNvPr id="71" name="ZoneTexte 70">
                    <a:extLst>
                      <a:ext uri="{FF2B5EF4-FFF2-40B4-BE49-F238E27FC236}">
                        <a16:creationId xmlns:a16="http://schemas.microsoft.com/office/drawing/2014/main" id="{6330F28D-092C-1DAA-15B0-03C8D03C57F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6832" y="2025616"/>
                    <a:ext cx="20403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1D </a:t>
                    </a:r>
                    <a:r>
                      <a:rPr lang="fr-FR" sz="16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spatially-resolved</a:t>
                    </a:r>
                    <a:r>
                      <a:rPr lang="fr-FR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</a:p>
                  <a:p>
                    <a:r>
                      <a:rPr lang="fr-FR" sz="16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imaging</a:t>
                    </a:r>
                    <a:r>
                      <a:rPr lang="fr-FR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6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spectrometer</a:t>
                    </a:r>
                    <a:endParaRPr lang="fr-FR" sz="1600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72" name="Flèche : droite 71">
                    <a:extLst>
                      <a:ext uri="{FF2B5EF4-FFF2-40B4-BE49-F238E27FC236}">
                        <a16:creationId xmlns:a16="http://schemas.microsoft.com/office/drawing/2014/main" id="{6EB7F9B9-ECF0-FBBE-9DF7-4C065E00A35F}"/>
                      </a:ext>
                    </a:extLst>
                  </p:cNvPr>
                  <p:cNvSpPr/>
                  <p:nvPr/>
                </p:nvSpPr>
                <p:spPr bwMode="auto">
                  <a:xfrm rot="1454029">
                    <a:off x="7776325" y="2122406"/>
                    <a:ext cx="225935" cy="168234"/>
                  </a:xfrm>
                  <a:prstGeom prst="rightArrow">
                    <a:avLst/>
                  </a:prstGeom>
                  <a:solidFill>
                    <a:srgbClr val="FF0000"/>
                  </a:solidFill>
                  <a:ln w="12573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3" name="ZoneTexte 72">
                    <a:extLst>
                      <a:ext uri="{FF2B5EF4-FFF2-40B4-BE49-F238E27FC236}">
                        <a16:creationId xmlns:a16="http://schemas.microsoft.com/office/drawing/2014/main" id="{F0C49548-4B8D-BAF6-8453-9F6FC9568BFE}"/>
                      </a:ext>
                    </a:extLst>
                  </p:cNvPr>
                  <p:cNvSpPr txBox="1"/>
                  <p:nvPr/>
                </p:nvSpPr>
                <p:spPr>
                  <a:xfrm>
                    <a:off x="5462549" y="691763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*</a:t>
                    </a:r>
                  </a:p>
                </p:txBody>
              </p:sp>
            </p:grp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846D6B8-107D-08F1-18A6-695073325380}"/>
                    </a:ext>
                  </a:extLst>
                </p:cNvPr>
                <p:cNvSpPr/>
                <p:nvPr/>
              </p:nvSpPr>
              <p:spPr bwMode="auto">
                <a:xfrm>
                  <a:off x="5150537" y="691763"/>
                  <a:ext cx="526694" cy="2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92BA4EE-037A-B337-FE62-400EC45C23AB}"/>
                    </a:ext>
                  </a:extLst>
                </p:cNvPr>
                <p:cNvSpPr/>
                <p:nvPr/>
              </p:nvSpPr>
              <p:spPr bwMode="auto">
                <a:xfrm>
                  <a:off x="5150537" y="1010224"/>
                  <a:ext cx="312012" cy="2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ZoneTexte 65">
                    <a:extLst>
                      <a:ext uri="{FF2B5EF4-FFF2-40B4-BE49-F238E27FC236}">
                        <a16:creationId xmlns:a16="http://schemas.microsoft.com/office/drawing/2014/main" id="{7AC371E3-2515-8F34-B8C1-68DF0B0BB5AF}"/>
                      </a:ext>
                    </a:extLst>
                  </p:cNvPr>
                  <p:cNvSpPr txBox="1"/>
                  <p:nvPr/>
                </p:nvSpPr>
                <p:spPr>
                  <a:xfrm>
                    <a:off x="3427517" y="621282"/>
                    <a:ext cx="25290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Chirped</a:t>
                    </a:r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NOPA* probe pulse </a:t>
                    </a:r>
                  </a:p>
                  <a:p>
                    <a:r>
                      <a:rPr lang="el-G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Δλ</a:t>
                    </a:r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~ </m:t>
                        </m:r>
                      </m:oMath>
                    </a14:m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150 nm, </a:t>
                    </a:r>
                    <a:r>
                      <a:rPr lang="el-G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λ</a:t>
                    </a:r>
                    <a:r>
                      <a:rPr lang="fr-FR" sz="1400" baseline="-250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c</a:t>
                    </a:r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≈ 840 nm</a:t>
                    </a:r>
                    <a:endParaRPr lang="fr-FR" sz="1400" baseline="-25000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ZoneTexte 65">
                    <a:extLst>
                      <a:ext uri="{FF2B5EF4-FFF2-40B4-BE49-F238E27FC236}">
                        <a16:creationId xmlns:a16="http://schemas.microsoft.com/office/drawing/2014/main" id="{7AC371E3-2515-8F34-B8C1-68DF0B0BB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7517" y="621282"/>
                    <a:ext cx="252909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23" t="-2326" b="-1162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44CE541-949E-CD9A-99DB-0143836A631C}"/>
                </a:ext>
              </a:extLst>
            </p:cNvPr>
            <p:cNvSpPr txBox="1"/>
            <p:nvPr/>
          </p:nvSpPr>
          <p:spPr>
            <a:xfrm>
              <a:off x="4646324" y="1638827"/>
              <a:ext cx="21277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low-energy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</a:t>
              </a:r>
              <a:r>
                <a:rPr lang="fr-FR" sz="14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defined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focus </a:t>
              </a:r>
            </a:p>
            <a:p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Polaris </a:t>
              </a:r>
              <a:r>
                <a:rPr lang="fr-FR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pump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pulse</a:t>
              </a:r>
            </a:p>
            <a:p>
              <a:r>
                <a:rPr lang="el-G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λ</a:t>
              </a:r>
              <a:r>
                <a:rPr lang="fr-FR" sz="1400" baseline="-25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≈ 1030 nm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85B6727-DADA-859E-5CC0-6B30FC68382A}"/>
                </a:ext>
              </a:extLst>
            </p:cNvPr>
            <p:cNvSpPr txBox="1"/>
            <p:nvPr/>
          </p:nvSpPr>
          <p:spPr>
            <a:xfrm>
              <a:off x="7618789" y="2528531"/>
              <a:ext cx="5647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DLC</a:t>
              </a:r>
            </a:p>
          </p:txBody>
        </p:sp>
      </p:grp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111ED324-E0B5-BCB4-CF63-DD9AEA44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7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FC731DF-4377-A6CE-7E08-DC9756A2BB92}"/>
              </a:ext>
            </a:extLst>
          </p:cNvPr>
          <p:cNvSpPr/>
          <p:nvPr/>
        </p:nvSpPr>
        <p:spPr bwMode="auto">
          <a:xfrm>
            <a:off x="9117470" y="5757614"/>
            <a:ext cx="3074530" cy="57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86FCFF41-D2AA-7756-C559-D6E126EF2B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236" r="11613" b="3892"/>
          <a:stretch/>
        </p:blipFill>
        <p:spPr>
          <a:xfrm>
            <a:off x="7628464" y="3816908"/>
            <a:ext cx="3155976" cy="216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FF7F47-84AB-7D55-3AC7-E8EA2DC9C39A}"/>
              </a:ext>
            </a:extLst>
          </p:cNvPr>
          <p:cNvSpPr/>
          <p:nvPr/>
        </p:nvSpPr>
        <p:spPr bwMode="auto">
          <a:xfrm>
            <a:off x="4805126" y="6060895"/>
            <a:ext cx="3708492" cy="57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36C-9EFC-4068-9C66-CF125EAEF340}" type="slidenum">
              <a:rPr lang="fr-FR" smtClean="0"/>
              <a:t>9</a:t>
            </a:fld>
            <a:endParaRPr lang="fr-FR"/>
          </a:p>
        </p:txBody>
      </p:sp>
      <p:sp>
        <p:nvSpPr>
          <p:cNvPr id="38" name="Rechteck 36">
            <a:extLst>
              <a:ext uri="{FF2B5EF4-FFF2-40B4-BE49-F238E27FC236}">
                <a16:creationId xmlns:a16="http://schemas.microsoft.com/office/drawing/2014/main" id="{2F21D03B-6B60-4D89-8545-ACBD01A68A59}"/>
              </a:ext>
            </a:extLst>
          </p:cNvPr>
          <p:cNvSpPr/>
          <p:nvPr/>
        </p:nvSpPr>
        <p:spPr>
          <a:xfrm>
            <a:off x="-58821" y="6372111"/>
            <a:ext cx="4122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fr-F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Tamer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</a:t>
            </a:r>
            <a:r>
              <a:rPr lang="nl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Opt. Express, 28, 19034 (2020).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2E25D0E-4D5A-C14A-79CC-C40B2A96B250}"/>
              </a:ext>
            </a:extLst>
          </p:cNvPr>
          <p:cNvSpPr txBox="1"/>
          <p:nvPr/>
        </p:nvSpPr>
        <p:spPr>
          <a:xfrm>
            <a:off x="6933772" y="6133584"/>
            <a:ext cx="1382110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5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Modeling</a:t>
            </a:r>
            <a:endParaRPr lang="fr-FR" sz="25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CE4AE66C-AC98-A0F2-27FA-A93B9E6E9875}"/>
              </a:ext>
            </a:extLst>
          </p:cNvPr>
          <p:cNvSpPr/>
          <p:nvPr/>
        </p:nvSpPr>
        <p:spPr bwMode="auto">
          <a:xfrm>
            <a:off x="6335372" y="6213348"/>
            <a:ext cx="324000" cy="28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35C944E-F85A-A7F5-8531-29D6931E799B}"/>
              </a:ext>
            </a:extLst>
          </p:cNvPr>
          <p:cNvSpPr txBox="1"/>
          <p:nvPr/>
        </p:nvSpPr>
        <p:spPr>
          <a:xfrm>
            <a:off x="9018" y="3245715"/>
            <a:ext cx="6154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Single-shot 1D </a:t>
            </a:r>
            <a:r>
              <a:rPr lang="fr-F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space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time-</a:t>
            </a:r>
            <a:r>
              <a:rPr lang="fr-F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resolved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probe transmission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18C3C98-0F1F-EAE1-D77F-AE1524001D34}"/>
              </a:ext>
            </a:extLst>
          </p:cNvPr>
          <p:cNvSpPr txBox="1"/>
          <p:nvPr/>
        </p:nvSpPr>
        <p:spPr>
          <a:xfrm>
            <a:off x="-4233" y="20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8133AB3-FAA2-B3F6-25B5-FB66A758BF66}"/>
              </a:ext>
            </a:extLst>
          </p:cNvPr>
          <p:cNvSpPr txBox="1"/>
          <p:nvPr/>
        </p:nvSpPr>
        <p:spPr>
          <a:xfrm>
            <a:off x="12409" y="583823"/>
            <a:ext cx="1217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Experiment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Laser - </a:t>
            </a:r>
            <a:r>
              <a:rPr lang="fr-FR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NanoFoil</a:t>
            </a:r>
            <a:r>
              <a:rPr lang="fr-FR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DLC Interaction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101" r="49161" b="2509"/>
          <a:stretch/>
        </p:blipFill>
        <p:spPr>
          <a:xfrm>
            <a:off x="4329825" y="3674693"/>
            <a:ext cx="3290176" cy="2376000"/>
          </a:xfrm>
          <a:prstGeom prst="rect">
            <a:avLst/>
          </a:prstGeom>
        </p:spPr>
      </p:pic>
      <p:pic>
        <p:nvPicPr>
          <p:cNvPr id="9" name="Grafik 1">
            <a:extLst>
              <a:ext uri="{FF2B5EF4-FFF2-40B4-BE49-F238E27FC236}">
                <a16:creationId xmlns:a16="http://schemas.microsoft.com/office/drawing/2014/main" id="{29EA65CA-9F6B-D7F9-4DC6-537D062EE7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3166" r="19667" b="62040"/>
          <a:stretch/>
        </p:blipFill>
        <p:spPr>
          <a:xfrm>
            <a:off x="1585430" y="3638693"/>
            <a:ext cx="2921680" cy="244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046AD5-ABEC-B0B4-AAAF-52BB6A69812B}"/>
              </a:ext>
            </a:extLst>
          </p:cNvPr>
          <p:cNvSpPr/>
          <p:nvPr/>
        </p:nvSpPr>
        <p:spPr bwMode="auto">
          <a:xfrm>
            <a:off x="4573982" y="3698913"/>
            <a:ext cx="254442" cy="206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CED40-F8A2-9FDD-A214-8CBAA2B00F8E}"/>
              </a:ext>
            </a:extLst>
          </p:cNvPr>
          <p:cNvSpPr/>
          <p:nvPr/>
        </p:nvSpPr>
        <p:spPr bwMode="auto">
          <a:xfrm>
            <a:off x="7518554" y="3663095"/>
            <a:ext cx="254442" cy="206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64E7B0-2889-CC69-B0A5-C53A681A7EBC}"/>
                  </a:ext>
                </a:extLst>
              </p:cNvPr>
              <p:cNvSpPr txBox="1"/>
              <p:nvPr/>
            </p:nvSpPr>
            <p:spPr>
              <a:xfrm>
                <a:off x="9241745" y="4252027"/>
                <a:ext cx="1551158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accent3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τ</a:t>
                </a:r>
                <a:r>
                  <a:rPr lang="fr-FR" sz="1200" b="1" dirty="0">
                    <a:solidFill>
                      <a:schemeClr val="accent3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fr-FR" sz="1200" b="1" baseline="-25000" dirty="0">
                    <a:solidFill>
                      <a:schemeClr val="accent3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90-10%</a:t>
                </a:r>
                <a:r>
                  <a:rPr lang="fr-FR" sz="1200" b="1" dirty="0">
                    <a:solidFill>
                      <a:schemeClr val="accent3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200" b="1" dirty="0">
                    <a:solidFill>
                      <a:schemeClr val="accent3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400…700 </a:t>
                </a:r>
                <a:r>
                  <a:rPr lang="fr-FR" sz="1200" b="1" dirty="0" err="1">
                    <a:solidFill>
                      <a:schemeClr val="accent3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fs</a:t>
                </a:r>
                <a:endParaRPr lang="fr-FR" sz="1200" b="1" baseline="-25000" dirty="0">
                  <a:solidFill>
                    <a:schemeClr val="accent3">
                      <a:lumMod val="7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D64E7B0-2889-CC69-B0A5-C53A681A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745" y="4252027"/>
                <a:ext cx="1551158" cy="276999"/>
              </a:xfrm>
              <a:prstGeom prst="rect">
                <a:avLst/>
              </a:prstGeom>
              <a:blipFill>
                <a:blip r:embed="rId6"/>
                <a:stretch>
                  <a:fillRect t="-4545" b="-1363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>
            <a:extLst>
              <a:ext uri="{FF2B5EF4-FFF2-40B4-BE49-F238E27FC236}">
                <a16:creationId xmlns:a16="http://schemas.microsoft.com/office/drawing/2014/main" id="{E23EEE27-B050-925E-05BD-420A48F9D87A}"/>
              </a:ext>
            </a:extLst>
          </p:cNvPr>
          <p:cNvSpPr txBox="1"/>
          <p:nvPr/>
        </p:nvSpPr>
        <p:spPr>
          <a:xfrm>
            <a:off x="9790321" y="3949938"/>
            <a:ext cx="8162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Y = 0 µm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28CAEBB-3253-6EFB-EBD0-F1EE80A836E1}"/>
              </a:ext>
            </a:extLst>
          </p:cNvPr>
          <p:cNvSpPr txBox="1"/>
          <p:nvPr/>
        </p:nvSpPr>
        <p:spPr>
          <a:xfrm>
            <a:off x="6245721" y="431803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b="1" baseline="-25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&gt; </a:t>
            </a:r>
            <a:r>
              <a:rPr lang="fr-FR" b="1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b="1" baseline="-250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endParaRPr lang="fr-FR" b="1" baseline="-250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E99FE2F-2CBC-C715-3506-11734112D586}"/>
              </a:ext>
            </a:extLst>
          </p:cNvPr>
          <p:cNvSpPr txBox="1"/>
          <p:nvPr/>
        </p:nvSpPr>
        <p:spPr>
          <a:xfrm>
            <a:off x="4895297" y="429976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b="1" baseline="-25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&lt; </a:t>
            </a:r>
            <a:r>
              <a:rPr lang="fr-FR" b="1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b="1" baseline="-250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endParaRPr lang="fr-FR" b="1" baseline="-250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715D35F-E5A6-AEDB-9407-35E3F0BDFDF0}"/>
              </a:ext>
            </a:extLst>
          </p:cNvPr>
          <p:cNvCxnSpPr>
            <a:cxnSpLocks/>
          </p:cNvCxnSpPr>
          <p:nvPr/>
        </p:nvCxnSpPr>
        <p:spPr>
          <a:xfrm>
            <a:off x="3458881" y="4045332"/>
            <a:ext cx="264083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F8F50823-42EB-6B11-4D2F-459BDF47456C}"/>
              </a:ext>
            </a:extLst>
          </p:cNvPr>
          <p:cNvCxnSpPr>
            <a:cxnSpLocks/>
          </p:cNvCxnSpPr>
          <p:nvPr/>
        </p:nvCxnSpPr>
        <p:spPr>
          <a:xfrm>
            <a:off x="3410390" y="5749440"/>
            <a:ext cx="276070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6314C01A-B214-8B87-D45D-9B1150562CC7}"/>
              </a:ext>
            </a:extLst>
          </p:cNvPr>
          <p:cNvCxnSpPr/>
          <p:nvPr/>
        </p:nvCxnSpPr>
        <p:spPr>
          <a:xfrm>
            <a:off x="2911163" y="1481069"/>
            <a:ext cx="158479" cy="12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4DBD57C-A6F3-ECE8-3B85-6297A9AC56BF}"/>
              </a:ext>
            </a:extLst>
          </p:cNvPr>
          <p:cNvSpPr/>
          <p:nvPr/>
        </p:nvSpPr>
        <p:spPr bwMode="auto">
          <a:xfrm>
            <a:off x="5604350" y="5874435"/>
            <a:ext cx="893022" cy="223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FEE2FD-D2C9-5636-E838-AEA686C9D6D3}"/>
              </a:ext>
            </a:extLst>
          </p:cNvPr>
          <p:cNvSpPr txBox="1"/>
          <p:nvPr/>
        </p:nvSpPr>
        <p:spPr>
          <a:xfrm>
            <a:off x="5385362" y="5807672"/>
            <a:ext cx="165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r-FR" b="1" baseline="-25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relative</a:t>
            </a:r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F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ps</a:t>
            </a:r>
            <a:r>
              <a:rPr lang="fr-F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E4A9FAAB-AA84-FC71-FAA8-8DF6BF3EA1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9" y="1012946"/>
            <a:ext cx="3496374" cy="216000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6A89482A-6F58-7808-2D2F-A4827822257A}"/>
              </a:ext>
            </a:extLst>
          </p:cNvPr>
          <p:cNvGrpSpPr/>
          <p:nvPr/>
        </p:nvGrpSpPr>
        <p:grpSpPr>
          <a:xfrm>
            <a:off x="1577719" y="1158959"/>
            <a:ext cx="1437756" cy="1528960"/>
            <a:chOff x="8173786" y="941852"/>
            <a:chExt cx="1437756" cy="1528960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4401D697-1DD1-95F5-4231-0B169725F488}"/>
                </a:ext>
              </a:extLst>
            </p:cNvPr>
            <p:cNvGrpSpPr/>
            <p:nvPr/>
          </p:nvGrpSpPr>
          <p:grpSpPr>
            <a:xfrm>
              <a:off x="8173786" y="941852"/>
              <a:ext cx="1160883" cy="870913"/>
              <a:chOff x="8690318" y="934872"/>
              <a:chExt cx="1160883" cy="870913"/>
            </a:xfrm>
          </p:grpSpPr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51B4166-496F-F85A-32F3-E1BA58F6AC15}"/>
                  </a:ext>
                </a:extLst>
              </p:cNvPr>
              <p:cNvSpPr txBox="1"/>
              <p:nvPr/>
            </p:nvSpPr>
            <p:spPr>
              <a:xfrm>
                <a:off x="8690318" y="1419832"/>
                <a:ext cx="6481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/>
                  <a:t>Artifact</a:t>
                </a:r>
                <a:endParaRPr lang="fr-FR" sz="1200" dirty="0"/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C6D7E41A-ED79-088C-44B7-A16366ED9B46}"/>
                  </a:ext>
                </a:extLst>
              </p:cNvPr>
              <p:cNvSpPr txBox="1"/>
              <p:nvPr/>
            </p:nvSpPr>
            <p:spPr>
              <a:xfrm>
                <a:off x="8929604" y="934872"/>
                <a:ext cx="92159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 </a:t>
                </a:r>
                <a:r>
                  <a:rPr lang="fr-FR" sz="1200" dirty="0" err="1"/>
                  <a:t>Expected</a:t>
                </a:r>
                <a:r>
                  <a:rPr lang="fr-FR" sz="1200" dirty="0"/>
                  <a:t> </a:t>
                </a:r>
              </a:p>
              <a:p>
                <a:r>
                  <a:rPr lang="fr-FR" sz="1200" dirty="0" err="1"/>
                  <a:t>pre</a:t>
                </a:r>
                <a:r>
                  <a:rPr lang="fr-FR" sz="1200" dirty="0"/>
                  <a:t>-plasma </a:t>
                </a:r>
              </a:p>
            </p:txBody>
          </p:sp>
          <p:cxnSp>
            <p:nvCxnSpPr>
              <p:cNvPr id="66" name="Connecteur droit avec flèche 65">
                <a:extLst>
                  <a:ext uri="{FF2B5EF4-FFF2-40B4-BE49-F238E27FC236}">
                    <a16:creationId xmlns:a16="http://schemas.microsoft.com/office/drawing/2014/main" id="{C23DC75D-B341-052F-CE66-60C9B51DD1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516" y="1703785"/>
                <a:ext cx="160544" cy="10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DA592715-1A4A-9C42-5BF1-BF3379A52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1542" y="1426812"/>
              <a:ext cx="0" cy="1044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E7994F2-99CE-793E-1EB6-D7D9109BE5F5}"/>
              </a:ext>
            </a:extLst>
          </p:cNvPr>
          <p:cNvCxnSpPr>
            <a:cxnSpLocks/>
          </p:cNvCxnSpPr>
          <p:nvPr/>
        </p:nvCxnSpPr>
        <p:spPr>
          <a:xfrm>
            <a:off x="2802602" y="1526185"/>
            <a:ext cx="160544" cy="10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2D589E2-8445-AD97-FB21-0B6FAA3A8452}"/>
              </a:ext>
            </a:extLst>
          </p:cNvPr>
          <p:cNvCxnSpPr>
            <a:cxnSpLocks/>
          </p:cNvCxnSpPr>
          <p:nvPr/>
        </p:nvCxnSpPr>
        <p:spPr>
          <a:xfrm>
            <a:off x="800407" y="1633986"/>
            <a:ext cx="2196000" cy="68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BE82186-DC3C-8741-657F-F982ED6FD98E}"/>
              </a:ext>
            </a:extLst>
          </p:cNvPr>
          <p:cNvGrpSpPr/>
          <p:nvPr/>
        </p:nvGrpSpPr>
        <p:grpSpPr>
          <a:xfrm>
            <a:off x="4646324" y="909251"/>
            <a:ext cx="6723043" cy="1989109"/>
            <a:chOff x="4646324" y="909251"/>
            <a:chExt cx="6723043" cy="1989109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id="{AC383548-CC65-1DD2-3C81-B64588CE3951}"/>
                </a:ext>
              </a:extLst>
            </p:cNvPr>
            <p:cNvGrpSpPr/>
            <p:nvPr/>
          </p:nvGrpSpPr>
          <p:grpSpPr>
            <a:xfrm>
              <a:off x="4740907" y="909251"/>
              <a:ext cx="6628460" cy="1989109"/>
              <a:chOff x="3427517" y="621282"/>
              <a:chExt cx="6628460" cy="1989109"/>
            </a:xfrm>
          </p:grpSpPr>
          <p:grpSp>
            <p:nvGrpSpPr>
              <p:cNvPr id="102" name="Groupe 101">
                <a:extLst>
                  <a:ext uri="{FF2B5EF4-FFF2-40B4-BE49-F238E27FC236}">
                    <a16:creationId xmlns:a16="http://schemas.microsoft.com/office/drawing/2014/main" id="{E509CB63-7958-7BAA-D238-599C8AE96CBB}"/>
                  </a:ext>
                </a:extLst>
              </p:cNvPr>
              <p:cNvGrpSpPr/>
              <p:nvPr/>
            </p:nvGrpSpPr>
            <p:grpSpPr>
              <a:xfrm>
                <a:off x="5150537" y="691763"/>
                <a:ext cx="4905440" cy="1918628"/>
                <a:chOff x="5150537" y="691763"/>
                <a:chExt cx="4905440" cy="1918628"/>
              </a:xfrm>
            </p:grpSpPr>
            <p:grpSp>
              <p:nvGrpSpPr>
                <p:cNvPr id="104" name="Groupe 103">
                  <a:extLst>
                    <a:ext uri="{FF2B5EF4-FFF2-40B4-BE49-F238E27FC236}">
                      <a16:creationId xmlns:a16="http://schemas.microsoft.com/office/drawing/2014/main" id="{44719ABD-EB56-B3D6-3560-B7B529ECA064}"/>
                    </a:ext>
                  </a:extLst>
                </p:cNvPr>
                <p:cNvGrpSpPr/>
                <p:nvPr/>
              </p:nvGrpSpPr>
              <p:grpSpPr>
                <a:xfrm>
                  <a:off x="5375081" y="691763"/>
                  <a:ext cx="4680896" cy="1918628"/>
                  <a:chOff x="5375081" y="691763"/>
                  <a:chExt cx="4680896" cy="1918628"/>
                </a:xfrm>
              </p:grpSpPr>
              <p:pic>
                <p:nvPicPr>
                  <p:cNvPr id="107" name="Grafik 1">
                    <a:extLst>
                      <a:ext uri="{FF2B5EF4-FFF2-40B4-BE49-F238E27FC236}">
                        <a16:creationId xmlns:a16="http://schemas.microsoft.com/office/drawing/2014/main" id="{B15FEE78-3786-D955-5CBC-862C25C3D4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667" t="2923" r="50790" b="62040"/>
                  <a:stretch/>
                </p:blipFill>
                <p:spPr>
                  <a:xfrm>
                    <a:off x="5375081" y="724977"/>
                    <a:ext cx="2529094" cy="1854139"/>
                  </a:xfrm>
                  <a:prstGeom prst="rect">
                    <a:avLst/>
                  </a:prstGeom>
                </p:spPr>
              </p:pic>
              <p:sp>
                <p:nvSpPr>
                  <p:cNvPr id="108" name="ZoneTexte 107">
                    <a:extLst>
                      <a:ext uri="{FF2B5EF4-FFF2-40B4-BE49-F238E27FC236}">
                        <a16:creationId xmlns:a16="http://schemas.microsoft.com/office/drawing/2014/main" id="{FADA89F3-D3DE-4100-F635-6DD434187519}"/>
                      </a:ext>
                    </a:extLst>
                  </p:cNvPr>
                  <p:cNvSpPr txBox="1"/>
                  <p:nvPr/>
                </p:nvSpPr>
                <p:spPr>
                  <a:xfrm>
                    <a:off x="8026832" y="2025616"/>
                    <a:ext cx="202914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1D </a:t>
                    </a:r>
                    <a:r>
                      <a:rPr lang="fr-FR" sz="16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spatially-resolved</a:t>
                    </a:r>
                    <a:r>
                      <a:rPr lang="fr-FR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</a:p>
                  <a:p>
                    <a:r>
                      <a:rPr lang="fr-FR" sz="16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imaging</a:t>
                    </a:r>
                    <a:r>
                      <a:rPr lang="fr-FR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:r>
                      <a:rPr lang="fr-FR" sz="16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spectrometer</a:t>
                    </a:r>
                    <a:endParaRPr lang="fr-FR" sz="1600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109" name="Flèche : droite 108">
                    <a:extLst>
                      <a:ext uri="{FF2B5EF4-FFF2-40B4-BE49-F238E27FC236}">
                        <a16:creationId xmlns:a16="http://schemas.microsoft.com/office/drawing/2014/main" id="{1E117C2A-9F60-DC07-1A27-919ED04E3D27}"/>
                      </a:ext>
                    </a:extLst>
                  </p:cNvPr>
                  <p:cNvSpPr/>
                  <p:nvPr/>
                </p:nvSpPr>
                <p:spPr bwMode="auto">
                  <a:xfrm rot="1454029">
                    <a:off x="7776325" y="2122406"/>
                    <a:ext cx="225935" cy="168234"/>
                  </a:xfrm>
                  <a:prstGeom prst="rightArrow">
                    <a:avLst/>
                  </a:prstGeom>
                  <a:solidFill>
                    <a:srgbClr val="FF0000"/>
                  </a:solidFill>
                  <a:ln w="12573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ZoneTexte 109">
                    <a:extLst>
                      <a:ext uri="{FF2B5EF4-FFF2-40B4-BE49-F238E27FC236}">
                        <a16:creationId xmlns:a16="http://schemas.microsoft.com/office/drawing/2014/main" id="{78DC5A96-367F-A6D3-D172-A5A2620AE6FE}"/>
                      </a:ext>
                    </a:extLst>
                  </p:cNvPr>
                  <p:cNvSpPr txBox="1"/>
                  <p:nvPr/>
                </p:nvSpPr>
                <p:spPr>
                  <a:xfrm>
                    <a:off x="5462549" y="691763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*</a:t>
                    </a:r>
                  </a:p>
                </p:txBody>
              </p:sp>
            </p:grp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7A88AEE-8657-7B16-FE97-ECD11F34CBEE}"/>
                    </a:ext>
                  </a:extLst>
                </p:cNvPr>
                <p:cNvSpPr/>
                <p:nvPr/>
              </p:nvSpPr>
              <p:spPr bwMode="auto">
                <a:xfrm>
                  <a:off x="5150537" y="691763"/>
                  <a:ext cx="526694" cy="2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60849655-641F-81B1-0036-4F0C983D164B}"/>
                    </a:ext>
                  </a:extLst>
                </p:cNvPr>
                <p:cNvSpPr/>
                <p:nvPr/>
              </p:nvSpPr>
              <p:spPr bwMode="auto">
                <a:xfrm>
                  <a:off x="5150537" y="1010224"/>
                  <a:ext cx="312012" cy="2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ZoneTexte 102">
                    <a:extLst>
                      <a:ext uri="{FF2B5EF4-FFF2-40B4-BE49-F238E27FC236}">
                        <a16:creationId xmlns:a16="http://schemas.microsoft.com/office/drawing/2014/main" id="{D1495443-3004-1491-7B4A-379AA1758ED3}"/>
                      </a:ext>
                    </a:extLst>
                  </p:cNvPr>
                  <p:cNvSpPr txBox="1"/>
                  <p:nvPr/>
                </p:nvSpPr>
                <p:spPr>
                  <a:xfrm>
                    <a:off x="3427517" y="621282"/>
                    <a:ext cx="25290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err="1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Chirped</a:t>
                    </a:r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NOPA* probe pulse </a:t>
                    </a:r>
                  </a:p>
                  <a:p>
                    <a:r>
                      <a:rPr lang="el-G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Δλ</a:t>
                    </a:r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~ </m:t>
                        </m:r>
                      </m:oMath>
                    </a14:m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150 nm, </a:t>
                    </a:r>
                    <a:r>
                      <a:rPr lang="el-G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λ</a:t>
                    </a:r>
                    <a:r>
                      <a:rPr lang="fr-FR" sz="1400" baseline="-250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c</a:t>
                    </a:r>
                    <a:r>
                      <a:rPr lang="fr-FR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 ≈ 840 nm</a:t>
                    </a:r>
                    <a:endParaRPr lang="fr-FR" sz="1400" baseline="-25000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3" name="ZoneTexte 102">
                    <a:extLst>
                      <a:ext uri="{FF2B5EF4-FFF2-40B4-BE49-F238E27FC236}">
                        <a16:creationId xmlns:a16="http://schemas.microsoft.com/office/drawing/2014/main" id="{D1495443-3004-1491-7B4A-379AA1758E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7517" y="621282"/>
                    <a:ext cx="2529094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23" t="-2326" b="-1162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6F096875-3CE5-691F-F421-2301885B42ED}"/>
                </a:ext>
              </a:extLst>
            </p:cNvPr>
            <p:cNvSpPr txBox="1"/>
            <p:nvPr/>
          </p:nvSpPr>
          <p:spPr>
            <a:xfrm>
              <a:off x="4646324" y="1638827"/>
              <a:ext cx="21277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low-energy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</a:t>
              </a:r>
              <a:r>
                <a:rPr lang="fr-FR" sz="14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defined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focus </a:t>
              </a:r>
            </a:p>
            <a:p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Polaris </a:t>
              </a:r>
              <a:r>
                <a:rPr lang="fr-FR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pump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pulse</a:t>
              </a:r>
            </a:p>
            <a:p>
              <a:r>
                <a:rPr lang="el-G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λ</a:t>
              </a:r>
              <a:r>
                <a:rPr lang="fr-FR" sz="1400" baseline="-25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  <a:r>
                <a:rPr lang="fr-FR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≈ 1030 nm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BF6A1C02-E815-ADE0-3A7D-7219596C9EB9}"/>
                </a:ext>
              </a:extLst>
            </p:cNvPr>
            <p:cNvSpPr txBox="1"/>
            <p:nvPr/>
          </p:nvSpPr>
          <p:spPr>
            <a:xfrm>
              <a:off x="7618789" y="2528531"/>
              <a:ext cx="5647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DLC</a:t>
              </a:r>
            </a:p>
          </p:txBody>
        </p:sp>
      </p:grp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C11CED94-6B35-EAFF-AE4E-00087B10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569076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Malte Kaluza, 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EAAC, September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8" grpId="1" animBg="1"/>
      <p:bldP spid="45" grpId="0"/>
      <p:bldP spid="14" grpId="0" animBg="1"/>
      <p:bldP spid="15" grpId="0" animBg="1"/>
      <p:bldP spid="27" grpId="0"/>
      <p:bldP spid="40" grpId="0" animBg="1"/>
      <p:bldP spid="56" grpId="0"/>
      <p:bldP spid="57" grpId="0"/>
      <p:bldP spid="51" grpId="0" animBg="1"/>
      <p:bldP spid="8" grpId="0"/>
    </p:bldLst>
  </p:timing>
</p:sld>
</file>

<file path=ppt/theme/theme1.xml><?xml version="1.0" encoding="utf-8"?>
<a:theme xmlns:a="http://schemas.openxmlformats.org/drawingml/2006/main" name="Design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Design2" id="{3A132712-7154-42AB-BF01-4C2DA43D77D0}" vid="{AA9B946E-769B-4137-B8C2-5E4FA03D096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Design2</Template>
  <TotalTime>0</TotalTime>
  <Words>3410</Words>
  <Application>Microsoft Macintosh PowerPoint</Application>
  <PresentationFormat>Breitbild</PresentationFormat>
  <Paragraphs>677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Verdana</vt:lpstr>
      <vt:lpstr>Wingdings</vt:lpstr>
      <vt:lpstr>Design2</vt:lpstr>
      <vt:lpstr>Optical Probing of Ultrafast Laser-Induced Transitions  from Solid to Overdense Plasma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Ultrafast Laser-Induced Solid-to-Plasma Transition In NanoFoils</dc:title>
  <dc:creator>Yasmina</dc:creator>
  <cp:lastModifiedBy>Malte Christoph Kaluza</cp:lastModifiedBy>
  <cp:revision>605</cp:revision>
  <dcterms:created xsi:type="dcterms:W3CDTF">2022-10-10T12:25:02Z</dcterms:created>
  <dcterms:modified xsi:type="dcterms:W3CDTF">2023-09-20T13:37:24Z</dcterms:modified>
</cp:coreProperties>
</file>