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70" r:id="rId4"/>
    <p:sldMasterId id="2147483673" r:id="rId5"/>
    <p:sldMasterId id="2147483676" r:id="rId6"/>
    <p:sldMasterId id="2147483679" r:id="rId7"/>
    <p:sldMasterId id="2147483682" r:id="rId8"/>
    <p:sldMasterId id="2147483685" r:id="rId9"/>
    <p:sldMasterId id="2147483693" r:id="rId10"/>
  </p:sldMasterIdLst>
  <p:notesMasterIdLst>
    <p:notesMasterId r:id="rId20"/>
  </p:notesMasterIdLst>
  <p:handoutMasterIdLst>
    <p:handoutMasterId r:id="rId21"/>
  </p:handoutMasterIdLst>
  <p:sldIdLst>
    <p:sldId id="359" r:id="rId11"/>
    <p:sldId id="373" r:id="rId12"/>
    <p:sldId id="381" r:id="rId13"/>
    <p:sldId id="374" r:id="rId14"/>
    <p:sldId id="376" r:id="rId15"/>
    <p:sldId id="377" r:id="rId16"/>
    <p:sldId id="378" r:id="rId17"/>
    <p:sldId id="379" r:id="rId18"/>
    <p:sldId id="380" r:id="rId19"/>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1">
          <p15:clr>
            <a:srgbClr val="A4A3A4"/>
          </p15:clr>
        </p15:guide>
        <p15:guide id="2" orient="horz" pos="855">
          <p15:clr>
            <a:srgbClr val="A4A3A4"/>
          </p15:clr>
        </p15:guide>
        <p15:guide id="3" orient="horz" pos="826">
          <p15:clr>
            <a:srgbClr val="A4A3A4"/>
          </p15:clr>
        </p15:guide>
        <p15:guide id="4" orient="horz" pos="1824">
          <p15:clr>
            <a:srgbClr val="A4A3A4"/>
          </p15:clr>
        </p15:guide>
        <p15:guide id="5" orient="horz" pos="311">
          <p15:clr>
            <a:srgbClr val="A4A3A4"/>
          </p15:clr>
        </p15:guide>
        <p15:guide id="6" orient="horz" pos="554">
          <p15:clr>
            <a:srgbClr val="A4A3A4"/>
          </p15:clr>
        </p15:guide>
        <p15:guide id="7" pos="226">
          <p15:clr>
            <a:srgbClr val="A4A3A4"/>
          </p15:clr>
        </p15:guide>
        <p15:guide id="8" pos="5534">
          <p15:clr>
            <a:srgbClr val="A4A3A4"/>
          </p15:clr>
        </p15:guide>
        <p15:guide id="9" pos="2812">
          <p15:clr>
            <a:srgbClr val="A4A3A4"/>
          </p15:clr>
        </p15:guide>
        <p15:guide id="10" pos="2948">
          <p15:clr>
            <a:srgbClr val="A4A3A4"/>
          </p15:clr>
        </p15:guide>
        <p15:guide id="11" pos="1435">
          <p15:clr>
            <a:srgbClr val="A4A3A4"/>
          </p15:clr>
        </p15:guide>
        <p15:guide id="12" pos="4332">
          <p15:clr>
            <a:srgbClr val="A4A3A4"/>
          </p15:clr>
        </p15:guide>
        <p15:guide id="13" pos="4173">
          <p15:clr>
            <a:srgbClr val="A4A3A4"/>
          </p15:clr>
        </p15:guide>
        <p15:guide id="14" pos="15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423"/>
    <a:srgbClr val="005AA0"/>
    <a:srgbClr val="0A2D6E"/>
    <a:srgbClr val="A0235A"/>
    <a:srgbClr val="F0781E"/>
    <a:srgbClr val="50C8AA"/>
    <a:srgbClr val="D23264"/>
    <a:srgbClr val="326469"/>
    <a:srgbClr val="FFD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1224" autoAdjust="0"/>
  </p:normalViewPr>
  <p:slideViewPr>
    <p:cSldViewPr snapToObjects="1" showGuides="1">
      <p:cViewPr varScale="1">
        <p:scale>
          <a:sx n="134" d="100"/>
          <a:sy n="134" d="100"/>
        </p:scale>
        <p:origin x="858" y="96"/>
      </p:cViewPr>
      <p:guideLst>
        <p:guide orient="horz" pos="2981"/>
        <p:guide orient="horz" pos="855"/>
        <p:guide orient="horz" pos="826"/>
        <p:guide orient="horz" pos="1824"/>
        <p:guide orient="horz" pos="311"/>
        <p:guide orient="horz" pos="554"/>
        <p:guide pos="226"/>
        <p:guide pos="5534"/>
        <p:guide pos="2812"/>
        <p:guide pos="2948"/>
        <p:guide pos="1435"/>
        <p:guide pos="4332"/>
        <p:guide pos="4173"/>
        <p:guide pos="1596"/>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E6286AD-5EA9-4866-A37C-F6230134725D}" type="datetimeFigureOut">
              <a:rPr lang="de-DE" smtClean="0"/>
              <a:t>19.09.2023</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8294DAD-F6EC-4137-B0EC-64D05B2A5927}" type="slidenum">
              <a:rPr lang="de-DE" smtClean="0"/>
              <a:t>‹Nr.›</a:t>
            </a:fld>
            <a:endParaRPr lang="de-DE"/>
          </a:p>
        </p:txBody>
      </p:sp>
    </p:spTree>
    <p:extLst>
      <p:ext uri="{BB962C8B-B14F-4D97-AF65-F5344CB8AC3E}">
        <p14:creationId xmlns:p14="http://schemas.microsoft.com/office/powerpoint/2010/main" val="1644548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E6A6037-A285-4C9E-B04C-6DCA60BD155D}" type="datetimeFigureOut">
              <a:rPr lang="de-DE" smtClean="0"/>
              <a:t>19.09.2023</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901BAFD-BDF1-4073-A261-64C06A00B82D}" type="slidenum">
              <a:rPr lang="de-DE" smtClean="0"/>
              <a:t>‹Nr.›</a:t>
            </a:fld>
            <a:endParaRPr lang="de-DE"/>
          </a:p>
        </p:txBody>
      </p:sp>
    </p:spTree>
    <p:extLst>
      <p:ext uri="{BB962C8B-B14F-4D97-AF65-F5344CB8AC3E}">
        <p14:creationId xmlns:p14="http://schemas.microsoft.com/office/powerpoint/2010/main" val="27758954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Zwischen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rmAutofit/>
          </a:bodyPr>
          <a:lstStyle>
            <a:lvl1pPr algn="l">
              <a:defRPr sz="2200" b="1" cap="none" baseline="0">
                <a:solidFill>
                  <a:schemeClr val="accent1"/>
                </a:solidFill>
              </a:defRPr>
            </a:lvl1pPr>
          </a:lstStyle>
          <a:p>
            <a:r>
              <a:rPr lang="de-DE" dirty="0" smtClean="0"/>
              <a:t>Zwischentitel grafisch, Insgesamt Zweizeilig</a:t>
            </a:r>
            <a:endParaRPr lang="de-DE" dirty="0"/>
          </a:p>
        </p:txBody>
      </p:sp>
      <p:sp>
        <p:nvSpPr>
          <p:cNvPr id="3" name="Untertitel 2"/>
          <p:cNvSpPr>
            <a:spLocks noGrp="1"/>
          </p:cNvSpPr>
          <p:nvPr>
            <p:ph type="subTitle" idx="1" hasCustomPrompt="1"/>
          </p:nvPr>
        </p:nvSpPr>
        <p:spPr>
          <a:xfrm>
            <a:off x="360000" y="691200"/>
            <a:ext cx="8424000" cy="267574"/>
          </a:xfrm>
          <a:prstGeom prst="rect">
            <a:avLst/>
          </a:prstGeom>
        </p:spPr>
        <p:txBody>
          <a:bodyPr lIns="0" tIns="0" rIns="0" bIns="0">
            <a:normAutofit/>
          </a:bodyPr>
          <a:lstStyle>
            <a:lvl1pPr marL="0" indent="0" algn="l">
              <a:lnSpc>
                <a:spcPts val="1800"/>
              </a:lnSpc>
              <a:buNone/>
              <a:defRPr sz="20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Entweder zweizeiliger Titel oder Titel und Subheadline</a:t>
            </a:r>
            <a:endParaRPr lang="de-DE" dirty="0"/>
          </a:p>
        </p:txBody>
      </p:sp>
    </p:spTree>
    <p:extLst>
      <p:ext uri="{BB962C8B-B14F-4D97-AF65-F5344CB8AC3E}">
        <p14:creationId xmlns:p14="http://schemas.microsoft.com/office/powerpoint/2010/main" val="358023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schspaltig_Erde und Umwe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341798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spaltig_Gesundhei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cap="none" baseline="0"/>
            </a:lvl1p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7105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schspaltig_Gesundhei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cap="none" baseline="0"/>
            </a:lvl1p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296682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inspaltig_Mater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842522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1"/>
          <p:cNvSpPr>
            <a:spLocks noGrp="1"/>
          </p:cNvSpPr>
          <p:nvPr>
            <p:ph type="dt" sz="half" idx="2"/>
          </p:nvPr>
        </p:nvSpPr>
        <p:spPr>
          <a:xfrm>
            <a:off x="215516" y="5028060"/>
            <a:ext cx="1404156" cy="116439"/>
          </a:xfrm>
          <a:prstGeom prst="rect">
            <a:avLst/>
          </a:prstGeom>
        </p:spPr>
        <p:txBody>
          <a:bodyPr vert="horz" lIns="91440" tIns="45720" rIns="91440" bIns="45720" rtlCol="0" anchor="ctr"/>
          <a:lstStyle>
            <a:lvl1pPr algn="l">
              <a:defRPr sz="800">
                <a:solidFill>
                  <a:schemeClr val="bg1"/>
                </a:solidFill>
              </a:defRPr>
            </a:lvl1pPr>
          </a:lstStyle>
          <a:p>
            <a:r>
              <a:rPr lang="de-DE" smtClean="0"/>
              <a:t>21.09.2023  6th EAAC'23</a:t>
            </a:r>
            <a:endParaRPr lang="de-DE" dirty="0"/>
          </a:p>
        </p:txBody>
      </p:sp>
      <p:sp>
        <p:nvSpPr>
          <p:cNvPr id="8" name="Fußzeilenplatzhalter 6"/>
          <p:cNvSpPr>
            <a:spLocks noGrp="1"/>
          </p:cNvSpPr>
          <p:nvPr>
            <p:ph type="ftr" sz="quarter" idx="3"/>
          </p:nvPr>
        </p:nvSpPr>
        <p:spPr>
          <a:xfrm>
            <a:off x="539552" y="5021621"/>
            <a:ext cx="4639394" cy="127840"/>
          </a:xfrm>
          <a:prstGeom prst="rect">
            <a:avLst/>
          </a:prstGeom>
        </p:spPr>
        <p:txBody>
          <a:bodyPr vert="horz" lIns="91440" tIns="45720" rIns="91440" bIns="45720" rtlCol="0" anchor="ctr"/>
          <a:lstStyle>
            <a:lvl1pPr algn="ctr">
              <a:defRPr sz="800">
                <a:solidFill>
                  <a:schemeClr val="bg1"/>
                </a:solidFill>
              </a:defRPr>
            </a:lvl1pPr>
          </a:lstStyle>
          <a:p>
            <a:r>
              <a:rPr lang="de-DE" smtClean="0"/>
              <a:t>Dr. Hans-Peter Schlenvoigt   hp.schlenvoigt@hzdr.de</a:t>
            </a:r>
            <a:endParaRPr lang="de-DE" dirty="0"/>
          </a:p>
        </p:txBody>
      </p:sp>
      <p:sp>
        <p:nvSpPr>
          <p:cNvPr id="9" name="Foliennummernplatzhalter 7"/>
          <p:cNvSpPr>
            <a:spLocks noGrp="1"/>
          </p:cNvSpPr>
          <p:nvPr>
            <p:ph type="sldNum" sz="quarter" idx="4"/>
          </p:nvPr>
        </p:nvSpPr>
        <p:spPr>
          <a:xfrm>
            <a:off x="8496435" y="4863423"/>
            <a:ext cx="444217" cy="274637"/>
          </a:xfrm>
          <a:prstGeom prst="rect">
            <a:avLst/>
          </a:prstGeom>
        </p:spPr>
        <p:txBody>
          <a:bodyPr vert="horz" lIns="91440" tIns="45720" rIns="91440" bIns="45720" rtlCol="0" anchor="ctr"/>
          <a:lstStyle>
            <a:lvl1pPr algn="r">
              <a:defRPr sz="1000">
                <a:solidFill>
                  <a:schemeClr val="bg1"/>
                </a:solidFill>
              </a:defRPr>
            </a:lvl1pPr>
          </a:lstStyle>
          <a:p>
            <a:fld id="{A4550FA8-285A-4026-B8D6-ADF797C12FF2}" type="slidenum">
              <a:rPr lang="de-DE" smtClean="0"/>
              <a:pPr/>
              <a:t>‹Nr.›</a:t>
            </a:fld>
            <a:endParaRPr lang="de-DE" dirty="0"/>
          </a:p>
        </p:txBody>
      </p:sp>
    </p:spTree>
    <p:extLst>
      <p:ext uri="{BB962C8B-B14F-4D97-AF65-F5344CB8AC3E}">
        <p14:creationId xmlns:p14="http://schemas.microsoft.com/office/powerpoint/2010/main" val="81996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spaltig_Mater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Datumsplatzhalter 1"/>
          <p:cNvSpPr>
            <a:spLocks noGrp="1"/>
          </p:cNvSpPr>
          <p:nvPr>
            <p:ph type="dt" sz="half" idx="2"/>
          </p:nvPr>
        </p:nvSpPr>
        <p:spPr>
          <a:xfrm>
            <a:off x="215516" y="5022842"/>
            <a:ext cx="1440160" cy="121879"/>
          </a:xfrm>
          <a:prstGeom prst="rect">
            <a:avLst/>
          </a:prstGeom>
        </p:spPr>
        <p:txBody>
          <a:bodyPr vert="horz" lIns="91440" tIns="45720" rIns="91440" bIns="45720" rtlCol="0" anchor="ctr"/>
          <a:lstStyle>
            <a:lvl1pPr algn="l">
              <a:defRPr sz="800">
                <a:solidFill>
                  <a:schemeClr val="bg1"/>
                </a:solidFill>
              </a:defRPr>
            </a:lvl1pPr>
          </a:lstStyle>
          <a:p>
            <a:r>
              <a:rPr lang="de-DE" dirty="0" smtClean="0"/>
              <a:t>21.09.2023  6th EAAC'23</a:t>
            </a:r>
            <a:endParaRPr lang="de-DE" dirty="0"/>
          </a:p>
        </p:txBody>
      </p:sp>
      <p:sp>
        <p:nvSpPr>
          <p:cNvPr id="8" name="Fußzeilenplatzhalter 6"/>
          <p:cNvSpPr>
            <a:spLocks noGrp="1"/>
          </p:cNvSpPr>
          <p:nvPr>
            <p:ph type="ftr" sz="quarter" idx="3"/>
          </p:nvPr>
        </p:nvSpPr>
        <p:spPr>
          <a:xfrm>
            <a:off x="539552" y="5021621"/>
            <a:ext cx="4639394" cy="127840"/>
          </a:xfrm>
          <a:prstGeom prst="rect">
            <a:avLst/>
          </a:prstGeom>
        </p:spPr>
        <p:txBody>
          <a:bodyPr vert="horz" lIns="91440" tIns="45720" rIns="91440" bIns="45720" rtlCol="0" anchor="ctr"/>
          <a:lstStyle>
            <a:lvl1pPr algn="ctr">
              <a:defRPr sz="800">
                <a:solidFill>
                  <a:schemeClr val="bg1"/>
                </a:solidFill>
              </a:defRPr>
            </a:lvl1pPr>
          </a:lstStyle>
          <a:p>
            <a:r>
              <a:rPr lang="de-DE" smtClean="0"/>
              <a:t>Dr. Hans-Peter Schlenvoigt   hp.schlenvoigt@hzdr.de</a:t>
            </a:r>
            <a:endParaRPr lang="de-DE" dirty="0"/>
          </a:p>
        </p:txBody>
      </p:sp>
      <p:sp>
        <p:nvSpPr>
          <p:cNvPr id="9" name="Foliennummernplatzhalter 7"/>
          <p:cNvSpPr>
            <a:spLocks noGrp="1"/>
          </p:cNvSpPr>
          <p:nvPr>
            <p:ph type="sldNum" sz="quarter" idx="4"/>
          </p:nvPr>
        </p:nvSpPr>
        <p:spPr>
          <a:xfrm>
            <a:off x="8496435" y="4863423"/>
            <a:ext cx="444217" cy="274637"/>
          </a:xfrm>
          <a:prstGeom prst="rect">
            <a:avLst/>
          </a:prstGeom>
        </p:spPr>
        <p:txBody>
          <a:bodyPr vert="horz" lIns="91440" tIns="45720" rIns="91440" bIns="45720" rtlCol="0" anchor="ctr"/>
          <a:lstStyle>
            <a:lvl1pPr algn="r">
              <a:defRPr sz="1000">
                <a:solidFill>
                  <a:schemeClr val="bg1"/>
                </a:solidFill>
              </a:defRPr>
            </a:lvl1pPr>
          </a:lstStyle>
          <a:p>
            <a:fld id="{A4550FA8-285A-4026-B8D6-ADF797C12FF2}" type="slidenum">
              <a:rPr lang="de-DE" smtClean="0"/>
              <a:pPr/>
              <a:t>‹Nr.›</a:t>
            </a:fld>
            <a:endParaRPr lang="de-DE" dirty="0"/>
          </a:p>
        </p:txBody>
      </p:sp>
    </p:spTree>
    <p:extLst>
      <p:ext uri="{BB962C8B-B14F-4D97-AF65-F5344CB8AC3E}">
        <p14:creationId xmlns:p14="http://schemas.microsoft.com/office/powerpoint/2010/main" val="116444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chspaltig_Mater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2" name="Datumsplatzhalter 1"/>
          <p:cNvSpPr>
            <a:spLocks noGrp="1"/>
          </p:cNvSpPr>
          <p:nvPr>
            <p:ph type="dt" sz="half" idx="2"/>
          </p:nvPr>
        </p:nvSpPr>
        <p:spPr>
          <a:xfrm>
            <a:off x="360000" y="5021621"/>
            <a:ext cx="863628" cy="127840"/>
          </a:xfrm>
          <a:prstGeom prst="rect">
            <a:avLst/>
          </a:prstGeom>
        </p:spPr>
        <p:txBody>
          <a:bodyPr vert="horz" lIns="91440" tIns="45720" rIns="91440" bIns="45720" rtlCol="0" anchor="ctr"/>
          <a:lstStyle>
            <a:lvl1pPr algn="l">
              <a:defRPr sz="800">
                <a:solidFill>
                  <a:schemeClr val="bg1"/>
                </a:solidFill>
              </a:defRPr>
            </a:lvl1pPr>
          </a:lstStyle>
          <a:p>
            <a:r>
              <a:rPr lang="de-DE" smtClean="0"/>
              <a:t>21.09.2023  6th EAAC'23</a:t>
            </a:r>
            <a:endParaRPr lang="de-DE" dirty="0"/>
          </a:p>
        </p:txBody>
      </p:sp>
      <p:sp>
        <p:nvSpPr>
          <p:cNvPr id="14" name="Fußzeilenplatzhalter 6"/>
          <p:cNvSpPr>
            <a:spLocks noGrp="1"/>
          </p:cNvSpPr>
          <p:nvPr>
            <p:ph type="ftr" sz="quarter" idx="3"/>
          </p:nvPr>
        </p:nvSpPr>
        <p:spPr>
          <a:xfrm>
            <a:off x="539552" y="5021621"/>
            <a:ext cx="4639394" cy="127840"/>
          </a:xfrm>
          <a:prstGeom prst="rect">
            <a:avLst/>
          </a:prstGeom>
        </p:spPr>
        <p:txBody>
          <a:bodyPr vert="horz" lIns="91440" tIns="45720" rIns="91440" bIns="45720" rtlCol="0" anchor="ctr"/>
          <a:lstStyle>
            <a:lvl1pPr algn="ctr">
              <a:defRPr sz="800">
                <a:solidFill>
                  <a:schemeClr val="bg1"/>
                </a:solidFill>
              </a:defRPr>
            </a:lvl1pPr>
          </a:lstStyle>
          <a:p>
            <a:r>
              <a:rPr lang="de-DE" smtClean="0"/>
              <a:t>Dr. Hans-Peter Schlenvoigt   hp.schlenvoigt@hzdr.de</a:t>
            </a:r>
            <a:endParaRPr lang="de-DE" dirty="0"/>
          </a:p>
        </p:txBody>
      </p:sp>
      <p:sp>
        <p:nvSpPr>
          <p:cNvPr id="16" name="Foliennummernplatzhalter 7"/>
          <p:cNvSpPr>
            <a:spLocks noGrp="1"/>
          </p:cNvSpPr>
          <p:nvPr>
            <p:ph type="sldNum" sz="quarter" idx="4"/>
          </p:nvPr>
        </p:nvSpPr>
        <p:spPr>
          <a:xfrm>
            <a:off x="8496435" y="4863423"/>
            <a:ext cx="444217" cy="274637"/>
          </a:xfrm>
          <a:prstGeom prst="rect">
            <a:avLst/>
          </a:prstGeom>
        </p:spPr>
        <p:txBody>
          <a:bodyPr vert="horz" lIns="91440" tIns="45720" rIns="91440" bIns="45720" rtlCol="0" anchor="ctr"/>
          <a:lstStyle>
            <a:lvl1pPr algn="r">
              <a:defRPr sz="1000">
                <a:solidFill>
                  <a:schemeClr val="bg1"/>
                </a:solidFill>
              </a:defRPr>
            </a:lvl1pPr>
          </a:lstStyle>
          <a:p>
            <a:fld id="{A4550FA8-285A-4026-B8D6-ADF797C12FF2}" type="slidenum">
              <a:rPr lang="de-DE" smtClean="0"/>
              <a:pPr/>
              <a:t>‹Nr.›</a:t>
            </a:fld>
            <a:endParaRPr lang="de-DE" dirty="0"/>
          </a:p>
        </p:txBody>
      </p:sp>
    </p:spTree>
    <p:extLst>
      <p:ext uri="{BB962C8B-B14F-4D97-AF65-F5344CB8AC3E}">
        <p14:creationId xmlns:p14="http://schemas.microsoft.com/office/powerpoint/2010/main" val="4957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spaltig_Verkehr und Weltrau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5577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schspaltig_Verkehr und Weltraum">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234275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weispaltig_Schlüsseltechnologi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58027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ischspaltig_Schlüsseltechnologi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69797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613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60000" y="1285200"/>
            <a:ext cx="5868000" cy="699686"/>
          </a:xfrm>
          <a:prstGeom prst="rect">
            <a:avLst/>
          </a:prstGeom>
        </p:spPr>
        <p:txBody>
          <a:bodyPr lIns="0" tIns="0" rIns="0" bIns="0" anchor="t" anchorCtr="0">
            <a:normAutofit/>
          </a:bodyPr>
          <a:lstStyle>
            <a:lvl1pPr algn="l">
              <a:defRPr sz="2200" b="1" cap="none" baseline="0"/>
            </a:lvl1pPr>
          </a:lstStyle>
          <a:p>
            <a:r>
              <a:rPr lang="de-DE" dirty="0" smtClean="0"/>
              <a:t>Präsentationstitel</a:t>
            </a:r>
            <a:br>
              <a:rPr lang="de-DE" dirty="0" smtClean="0"/>
            </a:br>
            <a:r>
              <a:rPr lang="de-DE" dirty="0" smtClean="0"/>
              <a:t>Auch zweizeilig möglich</a:t>
            </a:r>
            <a:endParaRPr lang="de-DE" dirty="0"/>
          </a:p>
        </p:txBody>
      </p:sp>
      <p:sp>
        <p:nvSpPr>
          <p:cNvPr id="3" name="Untertitel 2"/>
          <p:cNvSpPr>
            <a:spLocks noGrp="1"/>
          </p:cNvSpPr>
          <p:nvPr>
            <p:ph type="subTitle" idx="1" hasCustomPrompt="1"/>
          </p:nvPr>
        </p:nvSpPr>
        <p:spPr>
          <a:xfrm>
            <a:off x="360000" y="2113200"/>
            <a:ext cx="5868000" cy="692566"/>
          </a:xfrm>
          <a:prstGeom prst="rect">
            <a:avLst/>
          </a:prstGeom>
        </p:spPr>
        <p:txBody>
          <a:bodyPr lIns="0" tIns="0" rIns="0" bIns="0">
            <a:normAutofit/>
          </a:bodyPr>
          <a:lstStyle>
            <a:lvl1pPr marL="0" indent="0" algn="l">
              <a:lnSpc>
                <a:spcPts val="1800"/>
              </a:lnSpc>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Eventuelle Subheadline,</a:t>
            </a:r>
          </a:p>
          <a:p>
            <a:r>
              <a:rPr lang="de-DE" dirty="0" smtClean="0"/>
              <a:t>ebenfalls zweizeilig möglich</a:t>
            </a:r>
            <a:endParaRPr lang="de-DE" dirty="0"/>
          </a:p>
        </p:txBody>
      </p:sp>
    </p:spTree>
    <p:extLst>
      <p:ext uri="{BB962C8B-B14F-4D97-AF65-F5344CB8AC3E}">
        <p14:creationId xmlns:p14="http://schemas.microsoft.com/office/powerpoint/2010/main" val="75833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68614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a:prstGeom prst="rect">
            <a:avLst/>
          </a:prstGeom>
        </p:spPr>
        <p:txBody>
          <a:bodyPr/>
          <a:lstStyle/>
          <a:p>
            <a:endParaRPr lang="de-DE"/>
          </a:p>
        </p:txBody>
      </p:sp>
      <p:sp>
        <p:nvSpPr>
          <p:cNvPr id="9" name="Bildplatzhalter 8"/>
          <p:cNvSpPr>
            <a:spLocks noGrp="1"/>
          </p:cNvSpPr>
          <p:nvPr>
            <p:ph type="pic" sz="quarter" idx="18"/>
          </p:nvPr>
        </p:nvSpPr>
        <p:spPr>
          <a:xfrm>
            <a:off x="4679950" y="2879725"/>
            <a:ext cx="4105275" cy="1854200"/>
          </a:xfrm>
          <a:prstGeom prst="rect">
            <a:avLst/>
          </a:prstGeo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a:prstGeom prst="rect">
            <a:avLst/>
          </a:prstGeo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a:prstGeom prst="rect">
            <a:avLst/>
          </a:prstGeo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224108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_Energ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1" cap="none" baseline="0">
                <a:solidFill>
                  <a:schemeClr val="accent1"/>
                </a:solidFill>
              </a:defRPr>
            </a:lvl1pPr>
          </a:lstStyle>
          <a:p>
            <a:r>
              <a:rPr lang="de-DE" dirty="0" smtClean="0"/>
              <a:t>Zwischentitel grafisch, Insgesamt Zweizeilig</a:t>
            </a:r>
            <a:endParaRPr lang="de-DE" dirty="0"/>
          </a:p>
        </p:txBody>
      </p:sp>
    </p:spTree>
    <p:extLst>
      <p:ext uri="{BB962C8B-B14F-4D97-AF65-F5344CB8AC3E}">
        <p14:creationId xmlns:p14="http://schemas.microsoft.com/office/powerpoint/2010/main" val="146912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Zweispaltig_Energ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0267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ischspaltig_Energ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a:prstGeom prst="rect">
            <a:avLst/>
          </a:prstGeom>
        </p:spPr>
        <p:txBody>
          <a:bodyPr/>
          <a:lstStyle/>
          <a:p>
            <a:endParaRPr lang="de-DE"/>
          </a:p>
        </p:txBody>
      </p:sp>
      <p:sp>
        <p:nvSpPr>
          <p:cNvPr id="9" name="Bildplatzhalter 8"/>
          <p:cNvSpPr>
            <a:spLocks noGrp="1"/>
          </p:cNvSpPr>
          <p:nvPr>
            <p:ph type="pic" sz="quarter" idx="18"/>
          </p:nvPr>
        </p:nvSpPr>
        <p:spPr>
          <a:xfrm>
            <a:off x="4679950" y="2879725"/>
            <a:ext cx="4105275" cy="1854200"/>
          </a:xfrm>
          <a:prstGeom prst="rect">
            <a:avLst/>
          </a:prstGeo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a:prstGeom prst="rect">
            <a:avLst/>
          </a:prstGeo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a:prstGeom prst="rect">
            <a:avLst/>
          </a:prstGeo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217933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_Erde und Umwel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1" cap="none" baseline="0">
                <a:solidFill>
                  <a:schemeClr val="accent1"/>
                </a:solidFill>
              </a:defRPr>
            </a:lvl1pPr>
          </a:lstStyle>
          <a:p>
            <a:r>
              <a:rPr lang="de-DE" dirty="0" smtClean="0"/>
              <a:t>Zwischentitel grafisch, Insgesamt Zweizeilig</a:t>
            </a:r>
            <a:endParaRPr lang="de-DE" dirty="0"/>
          </a:p>
        </p:txBody>
      </p:sp>
    </p:spTree>
    <p:extLst>
      <p:ext uri="{BB962C8B-B14F-4D97-AF65-F5344CB8AC3E}">
        <p14:creationId xmlns:p14="http://schemas.microsoft.com/office/powerpoint/2010/main" val="30099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Zweispaltig_Erde und Umwe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3185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el_Gesundhei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1" cap="none" baseline="0">
                <a:solidFill>
                  <a:schemeClr val="accent1"/>
                </a:solidFill>
              </a:defRPr>
            </a:lvl1pPr>
          </a:lstStyle>
          <a:p>
            <a:r>
              <a:rPr lang="de-DE" dirty="0" smtClean="0"/>
              <a:t>Zwischentitel grafisch, Insgesamt Zweizeilig</a:t>
            </a:r>
            <a:endParaRPr lang="de-DE" dirty="0"/>
          </a:p>
        </p:txBody>
      </p:sp>
    </p:spTree>
    <p:extLst>
      <p:ext uri="{BB962C8B-B14F-4D97-AF65-F5344CB8AC3E}">
        <p14:creationId xmlns:p14="http://schemas.microsoft.com/office/powerpoint/2010/main" val="272574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Zweispaltig_Gesundhei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75875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Zwischenfolie_Variant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rmAutofit/>
          </a:bodyPr>
          <a:lstStyle>
            <a:lvl1pPr algn="l">
              <a:defRPr sz="2200" b="1" cap="none" baseline="0">
                <a:solidFill>
                  <a:schemeClr val="accent1"/>
                </a:solidFill>
              </a:defRPr>
            </a:lvl1pPr>
          </a:lstStyle>
          <a:p>
            <a:r>
              <a:rPr lang="de-DE" dirty="0" smtClean="0"/>
              <a:t>Zwischentitel grafisch, Insgesamt Zweizeilig</a:t>
            </a:r>
            <a:endParaRPr lang="de-DE" dirty="0"/>
          </a:p>
        </p:txBody>
      </p:sp>
      <p:sp>
        <p:nvSpPr>
          <p:cNvPr id="3" name="Untertitel 2"/>
          <p:cNvSpPr>
            <a:spLocks noGrp="1"/>
          </p:cNvSpPr>
          <p:nvPr>
            <p:ph type="subTitle" idx="1" hasCustomPrompt="1"/>
          </p:nvPr>
        </p:nvSpPr>
        <p:spPr>
          <a:xfrm>
            <a:off x="360000" y="691200"/>
            <a:ext cx="8424000" cy="267574"/>
          </a:xfrm>
          <a:prstGeom prst="rect">
            <a:avLst/>
          </a:prstGeom>
        </p:spPr>
        <p:txBody>
          <a:bodyPr lIns="0" tIns="0" rIns="0" bIns="0">
            <a:normAutofit/>
          </a:bodyPr>
          <a:lstStyle>
            <a:lvl1pPr marL="0" indent="0" algn="l">
              <a:lnSpc>
                <a:spcPts val="1800"/>
              </a:lnSpc>
              <a:buNone/>
              <a:defRPr sz="2000"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Entweder zweizeiliger Titel oder Titel und Subheadline</a:t>
            </a:r>
            <a:endParaRPr lang="de-DE" dirty="0"/>
          </a:p>
        </p:txBody>
      </p:sp>
    </p:spTree>
    <p:extLst>
      <p:ext uri="{BB962C8B-B14F-4D97-AF65-F5344CB8AC3E}">
        <p14:creationId xmlns:p14="http://schemas.microsoft.com/office/powerpoint/2010/main" val="981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el_Verkehr und Weltraum">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1" cap="none" baseline="0">
                <a:solidFill>
                  <a:schemeClr val="accent1"/>
                </a:solidFill>
              </a:defRPr>
            </a:lvl1pPr>
          </a:lstStyle>
          <a:p>
            <a:r>
              <a:rPr lang="de-DE" dirty="0" smtClean="0"/>
              <a:t>Zwischentitel grafisch, Insgesamt Zweizeilig</a:t>
            </a:r>
            <a:endParaRPr lang="de-DE" dirty="0"/>
          </a:p>
        </p:txBody>
      </p:sp>
    </p:spTree>
    <p:extLst>
      <p:ext uri="{BB962C8B-B14F-4D97-AF65-F5344CB8AC3E}">
        <p14:creationId xmlns:p14="http://schemas.microsoft.com/office/powerpoint/2010/main" val="11785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Zweispaltig_Verkehr und Weltraum">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360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el_Mater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1" cap="none" baseline="0">
                <a:solidFill>
                  <a:schemeClr val="accent1"/>
                </a:solidFill>
              </a:defRPr>
            </a:lvl1pPr>
          </a:lstStyle>
          <a:p>
            <a:r>
              <a:rPr lang="de-DE" dirty="0" smtClean="0"/>
              <a:t>Zwischentitel grafisch, Insgesamt Zweizeilig</a:t>
            </a:r>
            <a:endParaRPr lang="de-DE" dirty="0"/>
          </a:p>
        </p:txBody>
      </p:sp>
    </p:spTree>
    <p:extLst>
      <p:ext uri="{BB962C8B-B14F-4D97-AF65-F5344CB8AC3E}">
        <p14:creationId xmlns:p14="http://schemas.microsoft.com/office/powerpoint/2010/main" val="287247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Zweispaltig_Mater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1903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el_Schlüsseltechnologi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999" y="219600"/>
            <a:ext cx="8425225" cy="339542"/>
          </a:xfrm>
          <a:prstGeom prst="rect">
            <a:avLst/>
          </a:prstGeom>
        </p:spPr>
        <p:txBody>
          <a:bodyPr lIns="0" tIns="0" rIns="0" bIns="0" anchor="t" anchorCtr="0">
            <a:noAutofit/>
          </a:bodyPr>
          <a:lstStyle>
            <a:lvl1pPr algn="l">
              <a:defRPr sz="2200" b="1" cap="none" baseline="0">
                <a:solidFill>
                  <a:schemeClr val="accent1"/>
                </a:solidFill>
              </a:defRPr>
            </a:lvl1pPr>
          </a:lstStyle>
          <a:p>
            <a:r>
              <a:rPr lang="de-DE" dirty="0" smtClean="0"/>
              <a:t>Zwischentitel grafisch, Insgesamt Zweizeilig</a:t>
            </a:r>
            <a:endParaRPr lang="de-DE" dirty="0"/>
          </a:p>
        </p:txBody>
      </p:sp>
    </p:spTree>
    <p:extLst>
      <p:ext uri="{BB962C8B-B14F-4D97-AF65-F5344CB8AC3E}">
        <p14:creationId xmlns:p14="http://schemas.microsoft.com/office/powerpoint/2010/main" val="161385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Zweispaltig_Schlüsseltechnologi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2240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0000" y="219600"/>
            <a:ext cx="8424000" cy="371930"/>
          </a:xfrm>
          <a:prstGeom prst="rect">
            <a:avLst/>
          </a:prstGeom>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a:prstGeom prst="rect">
            <a:avLst/>
          </a:prstGeo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1164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10444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sch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263560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spaltig_Energ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7056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chspaltig_Energi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11" name="Inhaltsplatzhalter 10"/>
          <p:cNvSpPr>
            <a:spLocks noGrp="1"/>
          </p:cNvSpPr>
          <p:nvPr>
            <p:ph sz="quarter" idx="16"/>
          </p:nvPr>
        </p:nvSpPr>
        <p:spPr>
          <a:xfrm>
            <a:off x="360001" y="1311275"/>
            <a:ext cx="6264638" cy="12604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Bildplatzhalter 5"/>
          <p:cNvSpPr>
            <a:spLocks noGrp="1"/>
          </p:cNvSpPr>
          <p:nvPr>
            <p:ph type="pic" sz="quarter" idx="17"/>
          </p:nvPr>
        </p:nvSpPr>
        <p:spPr>
          <a:xfrm>
            <a:off x="358775" y="2879999"/>
            <a:ext cx="4105275" cy="1853925"/>
          </a:xfrm>
        </p:spPr>
        <p:txBody>
          <a:bodyPr/>
          <a:lstStyle/>
          <a:p>
            <a:endParaRPr lang="de-DE"/>
          </a:p>
        </p:txBody>
      </p:sp>
      <p:sp>
        <p:nvSpPr>
          <p:cNvPr id="9" name="Bildplatzhalter 8"/>
          <p:cNvSpPr>
            <a:spLocks noGrp="1"/>
          </p:cNvSpPr>
          <p:nvPr>
            <p:ph type="pic" sz="quarter" idx="18"/>
          </p:nvPr>
        </p:nvSpPr>
        <p:spPr>
          <a:xfrm>
            <a:off x="4679950" y="2879725"/>
            <a:ext cx="4105275" cy="1854200"/>
          </a:xfrm>
        </p:spPr>
        <p:txBody>
          <a:bodyPr/>
          <a:lstStyle/>
          <a:p>
            <a:endParaRPr lang="de-DE"/>
          </a:p>
        </p:txBody>
      </p:sp>
      <p:sp>
        <p:nvSpPr>
          <p:cNvPr id="13" name="Textplatzhalter 12"/>
          <p:cNvSpPr>
            <a:spLocks noGrp="1"/>
          </p:cNvSpPr>
          <p:nvPr>
            <p:ph type="body" sz="quarter" idx="19" hasCustomPrompt="1"/>
          </p:nvPr>
        </p:nvSpPr>
        <p:spPr>
          <a:xfrm>
            <a:off x="358775"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
        <p:nvSpPr>
          <p:cNvPr id="15" name="Textplatzhalter 14"/>
          <p:cNvSpPr>
            <a:spLocks noGrp="1"/>
          </p:cNvSpPr>
          <p:nvPr>
            <p:ph type="body" sz="quarter" idx="20" hasCustomPrompt="1"/>
          </p:nvPr>
        </p:nvSpPr>
        <p:spPr>
          <a:xfrm>
            <a:off x="4679949" y="2761200"/>
            <a:ext cx="4105275" cy="107950"/>
          </a:xfrm>
        </p:spPr>
        <p:txBody>
          <a:bodyPr/>
          <a:lstStyle>
            <a:lvl1pPr marL="0" indent="0">
              <a:lnSpc>
                <a:spcPts val="800"/>
              </a:lnSpc>
              <a:spcBef>
                <a:spcPts val="0"/>
              </a:spcBef>
              <a:buNone/>
              <a:defRPr sz="800"/>
            </a:lvl1pPr>
          </a:lstStyle>
          <a:p>
            <a:pPr lvl="0"/>
            <a:r>
              <a:rPr lang="de-DE" dirty="0" smtClean="0"/>
              <a:t>Bildunterschrift</a:t>
            </a:r>
            <a:endParaRPr lang="de-DE" dirty="0"/>
          </a:p>
        </p:txBody>
      </p:sp>
    </p:spTree>
    <p:extLst>
      <p:ext uri="{BB962C8B-B14F-4D97-AF65-F5344CB8AC3E}">
        <p14:creationId xmlns:p14="http://schemas.microsoft.com/office/powerpoint/2010/main" val="164527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spaltig_Erde und Umwe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dirty="0" smtClean="0"/>
              <a:t>Folientitel, insgesamt zweizeilig</a:t>
            </a:r>
            <a:endParaRPr lang="de-DE" dirty="0"/>
          </a:p>
        </p:txBody>
      </p:sp>
      <p:sp>
        <p:nvSpPr>
          <p:cNvPr id="10" name="Textplatzhalter 9"/>
          <p:cNvSpPr>
            <a:spLocks noGrp="1"/>
          </p:cNvSpPr>
          <p:nvPr>
            <p:ph type="body" sz="quarter" idx="14" hasCustomPrompt="1"/>
          </p:nvPr>
        </p:nvSpPr>
        <p:spPr>
          <a:xfrm>
            <a:off x="358775" y="691200"/>
            <a:ext cx="8424000" cy="266400"/>
          </a:xfrm>
        </p:spPr>
        <p:txBody>
          <a:bodyPr/>
          <a:lstStyle>
            <a:lvl1pPr marL="0" indent="0">
              <a:buNone/>
              <a:defRPr sz="2000">
                <a:solidFill>
                  <a:schemeClr val="accent2"/>
                </a:solidFill>
              </a:defRPr>
            </a:lvl1pPr>
          </a:lstStyle>
          <a:p>
            <a:pPr lvl="0"/>
            <a:r>
              <a:rPr lang="de-DE" dirty="0" smtClean="0"/>
              <a:t>Entweder zweizeiliger Titel oder Titel mit Subheader</a:t>
            </a:r>
            <a:endParaRPr lang="de-DE" dirty="0"/>
          </a:p>
        </p:txBody>
      </p:sp>
      <p:sp>
        <p:nvSpPr>
          <p:cNvPr id="7" name="Inhaltsplatzhalter 6"/>
          <p:cNvSpPr>
            <a:spLocks noGrp="1"/>
          </p:cNvSpPr>
          <p:nvPr>
            <p:ph sz="quarter" idx="15"/>
          </p:nvPr>
        </p:nvSpPr>
        <p:spPr>
          <a:xfrm>
            <a:off x="358775" y="1311275"/>
            <a:ext cx="41052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1" name="Inhaltsplatzhalter 10"/>
          <p:cNvSpPr>
            <a:spLocks noGrp="1"/>
          </p:cNvSpPr>
          <p:nvPr>
            <p:ph sz="quarter" idx="16"/>
          </p:nvPr>
        </p:nvSpPr>
        <p:spPr>
          <a:xfrm>
            <a:off x="4679950" y="1311275"/>
            <a:ext cx="4092575" cy="34226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9472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13.png"/><Relationship Id="rId3" Type="http://schemas.openxmlformats.org/officeDocument/2006/relationships/slideLayout" Target="../slideLayouts/slideLayout22.xml"/><Relationship Id="rId21" Type="http://schemas.openxmlformats.org/officeDocument/2006/relationships/image" Target="../media/image16.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10.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15.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14.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0.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11.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382"/>
            <a:ext cx="9143999" cy="5143499"/>
          </a:xfrm>
          <a:prstGeom prst="rect">
            <a:avLst/>
          </a:prstGeom>
        </p:spPr>
      </p:pic>
      <p:pic>
        <p:nvPicPr>
          <p:cNvPr id="2" name="Grafik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600"/>
            <a:ext cx="9149927" cy="5151600"/>
          </a:xfrm>
          <a:prstGeom prst="rect">
            <a:avLst/>
          </a:prstGeom>
        </p:spPr>
      </p:pic>
      <p:sp>
        <p:nvSpPr>
          <p:cNvPr id="13" name="Textfeld 12"/>
          <p:cNvSpPr txBox="1"/>
          <p:nvPr userDrawn="1"/>
        </p:nvSpPr>
        <p:spPr>
          <a:xfrm>
            <a:off x="6865200" y="4903200"/>
            <a:ext cx="1019168" cy="138499"/>
          </a:xfrm>
          <a:prstGeom prst="rect">
            <a:avLst/>
          </a:prstGeom>
          <a:noFill/>
        </p:spPr>
        <p:txBody>
          <a:bodyPr wrap="square" lIns="0" tIns="0" rIns="0" bIns="0" rtlCol="0">
            <a:spAutoFit/>
          </a:bodyPr>
          <a:lstStyle/>
          <a:p>
            <a:r>
              <a:rPr lang="de-DE" sz="900" dirty="0" smtClean="0">
                <a:solidFill>
                  <a:schemeClr val="accent2"/>
                </a:solidFill>
              </a:rPr>
              <a:t>www.helmholtz.de</a:t>
            </a:r>
            <a:endParaRPr lang="de-DE" sz="900" dirty="0">
              <a:solidFill>
                <a:schemeClr val="accent2"/>
              </a:solidFill>
            </a:endParaRPr>
          </a:p>
        </p:txBody>
      </p:sp>
    </p:spTree>
    <p:extLst>
      <p:ext uri="{BB962C8B-B14F-4D97-AF65-F5344CB8AC3E}">
        <p14:creationId xmlns:p14="http://schemas.microsoft.com/office/powerpoint/2010/main" val="2333422640"/>
      </p:ext>
    </p:extLst>
  </p:cSld>
  <p:clrMap bg1="lt1" tx1="dk1" bg2="lt2" tx2="dk2" accent1="accent1" accent2="accent2" accent3="accent3" accent4="accent4" accent5="accent5" accent6="accent6" hlink="hlink" folHlink="folHlink"/>
  <p:sldLayoutIdLst>
    <p:sldLayoutId id="2147483651" r:id="rId1"/>
    <p:sldLayoutId id="214748369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2382"/>
            <a:ext cx="9144000" cy="5143500"/>
          </a:xfrm>
          <a:prstGeom prst="rect">
            <a:avLst/>
          </a:prstGeom>
        </p:spPr>
      </p:pic>
      <p:pic>
        <p:nvPicPr>
          <p:cNvPr id="8" name="Grafik 7"/>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 y="-8100"/>
            <a:ext cx="9149927" cy="5151600"/>
          </a:xfrm>
          <a:prstGeom prst="rect">
            <a:avLst/>
          </a:prstGeom>
        </p:spPr>
      </p:pic>
      <p:pic>
        <p:nvPicPr>
          <p:cNvPr id="11" name="Grafik 10"/>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60000" y="388800"/>
            <a:ext cx="1633538" cy="216694"/>
          </a:xfrm>
          <a:prstGeom prst="rect">
            <a:avLst/>
          </a:prstGeom>
        </p:spPr>
      </p:pic>
      <p:pic>
        <p:nvPicPr>
          <p:cNvPr id="12" name="Grafik 11"/>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866930" y="360225"/>
            <a:ext cx="1344538" cy="245269"/>
          </a:xfrm>
          <a:prstGeom prst="rect">
            <a:avLst/>
          </a:prstGeom>
        </p:spPr>
      </p:pic>
      <p:sp>
        <p:nvSpPr>
          <p:cNvPr id="13" name="Textfeld 12"/>
          <p:cNvSpPr txBox="1"/>
          <p:nvPr userDrawn="1"/>
        </p:nvSpPr>
        <p:spPr>
          <a:xfrm>
            <a:off x="6865200" y="4903200"/>
            <a:ext cx="1019168" cy="138499"/>
          </a:xfrm>
          <a:prstGeom prst="rect">
            <a:avLst/>
          </a:prstGeom>
          <a:noFill/>
        </p:spPr>
        <p:txBody>
          <a:bodyPr wrap="square" lIns="0" tIns="0" rIns="0" bIns="0" rtlCol="0">
            <a:spAutoFit/>
          </a:bodyPr>
          <a:lstStyle/>
          <a:p>
            <a:r>
              <a:rPr lang="de-DE" sz="900" dirty="0" smtClean="0">
                <a:solidFill>
                  <a:srgbClr val="005AA0"/>
                </a:solidFill>
              </a:rPr>
              <a:t>www.helmholtz.de</a:t>
            </a:r>
            <a:endParaRPr lang="de-DE" sz="900" dirty="0">
              <a:solidFill>
                <a:srgbClr val="005AA0"/>
              </a:solidFill>
            </a:endParaRPr>
          </a:p>
        </p:txBody>
      </p:sp>
    </p:spTree>
    <p:extLst>
      <p:ext uri="{BB962C8B-B14F-4D97-AF65-F5344CB8AC3E}">
        <p14:creationId xmlns:p14="http://schemas.microsoft.com/office/powerpoint/2010/main" val="14340685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fik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382"/>
            <a:ext cx="9143999" cy="5143499"/>
          </a:xfrm>
          <a:prstGeom prst="rect">
            <a:avLst/>
          </a:prstGeom>
        </p:spPr>
      </p:pic>
      <p:pic>
        <p:nvPicPr>
          <p:cNvPr id="2" name="Grafik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600"/>
            <a:ext cx="9149927" cy="5151600"/>
          </a:xfrm>
          <a:prstGeom prst="rect">
            <a:avLst/>
          </a:prstGeom>
        </p:spPr>
      </p:pic>
      <p:sp>
        <p:nvSpPr>
          <p:cNvPr id="13" name="Textfeld 12"/>
          <p:cNvSpPr txBox="1"/>
          <p:nvPr userDrawn="1"/>
        </p:nvSpPr>
        <p:spPr>
          <a:xfrm>
            <a:off x="6865200" y="4903200"/>
            <a:ext cx="1019168" cy="138499"/>
          </a:xfrm>
          <a:prstGeom prst="rect">
            <a:avLst/>
          </a:prstGeom>
          <a:noFill/>
        </p:spPr>
        <p:txBody>
          <a:bodyPr wrap="square" lIns="0" tIns="0" rIns="0" bIns="0" rtlCol="0">
            <a:spAutoFit/>
          </a:bodyPr>
          <a:lstStyle/>
          <a:p>
            <a:r>
              <a:rPr lang="de-DE" sz="900" dirty="0" smtClean="0">
                <a:solidFill>
                  <a:schemeClr val="accent2"/>
                </a:solidFill>
              </a:rPr>
              <a:t>www.helmholtz.de</a:t>
            </a:r>
            <a:endParaRPr lang="de-DE" sz="900" dirty="0">
              <a:solidFill>
                <a:schemeClr val="accent2"/>
              </a:solidFill>
            </a:endParaRPr>
          </a:p>
        </p:txBody>
      </p:sp>
    </p:spTree>
    <p:extLst>
      <p:ext uri="{BB962C8B-B14F-4D97-AF65-F5344CB8AC3E}">
        <p14:creationId xmlns:p14="http://schemas.microsoft.com/office/powerpoint/2010/main" val="1259993612"/>
      </p:ext>
    </p:extLst>
  </p:cSld>
  <p:clrMap bg1="lt1" tx1="dk1" bg2="lt2" tx2="dk2" accent1="accent1" accent2="accent2" accent3="accent3" accent4="accent4" accent5="accent5" accent6="accent6" hlink="hlink" folHlink="folHlink"/>
  <p:sldLayoutIdLst>
    <p:sldLayoutId id="2147483653" r:id="rId1"/>
    <p:sldLayoutId id="214748369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878000"/>
            <a:ext cx="9144000" cy="271463"/>
          </a:xfrm>
          <a:prstGeom prst="rect">
            <a:avLst/>
          </a:prstGeom>
        </p:spPr>
      </p:pic>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smtClean="0"/>
              <a:t>Folientitel, insgesamt zweizeilig</a:t>
            </a:r>
            <a:endParaRPr lang="de-DE" dirty="0"/>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5" name="Gerade Verbindung 4"/>
          <p:cNvCxnSpPr/>
          <p:nvPr userDrawn="1"/>
        </p:nvCxnSpPr>
        <p:spPr>
          <a:xfrm>
            <a:off x="358775" y="1023578"/>
            <a:ext cx="8425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3081414444"/>
      </p:ext>
    </p:extLst>
  </p:cSld>
  <p:clrMap bg1="lt1" tx1="dk1" bg2="lt2" tx2="dk2" accent1="accent1" accent2="accent2" accent3="accent3" accent4="accent4" accent5="accent5" accent6="accent6" hlink="hlink" folHlink="folHlink"/>
  <p:sldLayoutIdLst>
    <p:sldLayoutId id="2147483656" r:id="rId1"/>
    <p:sldLayoutId id="214748365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200" b="1" kern="1200" cap="none" baseline="0">
          <a:solidFill>
            <a:schemeClr val="accent1"/>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878000"/>
            <a:ext cx="9144000" cy="271462"/>
          </a:xfrm>
          <a:prstGeom prst="rect">
            <a:avLst/>
          </a:prstGeom>
        </p:spPr>
      </p:pic>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smtClean="0"/>
              <a:t>Folientitel, insgesamt zweizeilig</a:t>
            </a:r>
            <a:endParaRPr lang="de-DE" dirty="0"/>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5" name="Gerade Verbindung 4"/>
          <p:cNvCxnSpPr/>
          <p:nvPr userDrawn="1"/>
        </p:nvCxnSpPr>
        <p:spPr>
          <a:xfrm>
            <a:off x="358775" y="1023578"/>
            <a:ext cx="8425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3130499418"/>
      </p:ext>
    </p:extLst>
  </p:cSld>
  <p:clrMap bg1="lt1" tx1="dk1" bg2="lt2" tx2="dk2" accent1="accent1" accent2="accent2" accent3="accent3" accent4="accent4" accent5="accent5" accent6="accent6" hlink="hlink" folHlink="folHlink"/>
  <p:sldLayoutIdLst>
    <p:sldLayoutId id="2147483671" r:id="rId1"/>
    <p:sldLayoutId id="214748367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200" b="1" kern="1200" cap="none" baseline="0">
          <a:solidFill>
            <a:schemeClr val="accent1"/>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 y="4878000"/>
            <a:ext cx="9143983" cy="271462"/>
          </a:xfrm>
          <a:prstGeom prst="rect">
            <a:avLst/>
          </a:prstGeom>
        </p:spPr>
      </p:pic>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smtClean="0"/>
              <a:t>Folientitel, insgesamt zweizeilig</a:t>
            </a:r>
            <a:endParaRPr lang="de-DE" dirty="0"/>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5" name="Gerade Verbindung 4"/>
          <p:cNvCxnSpPr/>
          <p:nvPr userDrawn="1"/>
        </p:nvCxnSpPr>
        <p:spPr>
          <a:xfrm>
            <a:off x="358775" y="1023578"/>
            <a:ext cx="8425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623240587"/>
      </p:ext>
    </p:extLst>
  </p:cSld>
  <p:clrMap bg1="lt1" tx1="dk1" bg2="lt2" tx2="dk2" accent1="accent1" accent2="accent2" accent3="accent3" accent4="accent4" accent5="accent5" accent6="accent6" hlink="hlink" folHlink="folHlink"/>
  <p:sldLayoutIdLst>
    <p:sldLayoutId id="2147483674" r:id="rId1"/>
    <p:sldLayoutId id="214748367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200" b="1" kern="1200" cap="none" baseline="0">
          <a:solidFill>
            <a:schemeClr val="accent1"/>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 y="4878000"/>
            <a:ext cx="9143983" cy="271462"/>
          </a:xfrm>
          <a:prstGeom prst="rect">
            <a:avLst/>
          </a:prstGeom>
        </p:spPr>
      </p:pic>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smtClean="0"/>
              <a:t>Folientitel, insgesamt zweizeilig</a:t>
            </a:r>
            <a:endParaRPr lang="de-DE" dirty="0"/>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8" name="Gerade Verbindung 7"/>
          <p:cNvCxnSpPr/>
          <p:nvPr userDrawn="1"/>
        </p:nvCxnSpPr>
        <p:spPr>
          <a:xfrm>
            <a:off x="358775" y="1023578"/>
            <a:ext cx="8425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Grafik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2774686550"/>
      </p:ext>
    </p:extLst>
  </p:cSld>
  <p:clrMap bg1="lt1" tx1="dk1" bg2="lt2" tx2="dk2" accent1="accent1" accent2="accent2" accent3="accent3" accent4="accent4" accent5="accent5" accent6="accent6" hlink="hlink" folHlink="folHlink"/>
  <p:sldLayoutIdLst>
    <p:sldLayoutId id="2147483677" r:id="rId1"/>
    <p:sldLayoutId id="214748367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200" b="1" kern="1200" cap="all" baseline="0">
          <a:solidFill>
            <a:schemeClr val="accent1"/>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4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4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 y="4878000"/>
            <a:ext cx="9143983" cy="271461"/>
          </a:xfrm>
          <a:prstGeom prst="rect">
            <a:avLst/>
          </a:prstGeom>
        </p:spPr>
      </p:pic>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smtClean="0"/>
              <a:t>Folientitel, insgesamt zweizeilig</a:t>
            </a:r>
            <a:endParaRPr lang="de-DE" dirty="0"/>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5" name="Gerade Verbindung 4"/>
          <p:cNvCxnSpPr/>
          <p:nvPr userDrawn="1"/>
        </p:nvCxnSpPr>
        <p:spPr>
          <a:xfrm>
            <a:off x="358775" y="1023578"/>
            <a:ext cx="8425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Grafik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
        <p:nvSpPr>
          <p:cNvPr id="2" name="Datumsplatzhalter 1"/>
          <p:cNvSpPr>
            <a:spLocks noGrp="1"/>
          </p:cNvSpPr>
          <p:nvPr>
            <p:ph type="dt" sz="half" idx="2"/>
          </p:nvPr>
        </p:nvSpPr>
        <p:spPr>
          <a:xfrm>
            <a:off x="215516" y="5021621"/>
            <a:ext cx="1296144" cy="116439"/>
          </a:xfrm>
          <a:prstGeom prst="rect">
            <a:avLst/>
          </a:prstGeom>
        </p:spPr>
        <p:txBody>
          <a:bodyPr vert="horz" lIns="91440" tIns="45720" rIns="91440" bIns="45720" rtlCol="0" anchor="ctr"/>
          <a:lstStyle>
            <a:lvl1pPr algn="l">
              <a:defRPr sz="800">
                <a:solidFill>
                  <a:schemeClr val="bg1"/>
                </a:solidFill>
              </a:defRPr>
            </a:lvl1pPr>
          </a:lstStyle>
          <a:p>
            <a:r>
              <a:rPr lang="de-DE" dirty="0" smtClean="0"/>
              <a:t>21.09.2023  6th EAAC'23</a:t>
            </a:r>
            <a:endParaRPr lang="de-DE" dirty="0"/>
          </a:p>
        </p:txBody>
      </p:sp>
      <p:sp>
        <p:nvSpPr>
          <p:cNvPr id="7" name="Fußzeilenplatzhalter 6"/>
          <p:cNvSpPr>
            <a:spLocks noGrp="1"/>
          </p:cNvSpPr>
          <p:nvPr>
            <p:ph type="ftr" sz="quarter" idx="3"/>
          </p:nvPr>
        </p:nvSpPr>
        <p:spPr>
          <a:xfrm>
            <a:off x="472666" y="5021621"/>
            <a:ext cx="4639394" cy="127840"/>
          </a:xfrm>
          <a:prstGeom prst="rect">
            <a:avLst/>
          </a:prstGeom>
        </p:spPr>
        <p:txBody>
          <a:bodyPr vert="horz" lIns="91440" tIns="45720" rIns="91440" bIns="45720" rtlCol="0" anchor="ctr"/>
          <a:lstStyle>
            <a:lvl1pPr algn="ctr">
              <a:defRPr sz="800">
                <a:solidFill>
                  <a:schemeClr val="bg1"/>
                </a:solidFill>
              </a:defRPr>
            </a:lvl1pPr>
          </a:lstStyle>
          <a:p>
            <a:r>
              <a:rPr lang="de-DE" dirty="0" smtClean="0"/>
              <a:t>Dr. Hans-Peter </a:t>
            </a:r>
            <a:r>
              <a:rPr lang="de-DE" dirty="0" err="1" smtClean="0"/>
              <a:t>Schlenvoigt</a:t>
            </a:r>
            <a:r>
              <a:rPr lang="de-DE" dirty="0" smtClean="0"/>
              <a:t>   hp.schlenvoigt@hzdr.de</a:t>
            </a:r>
            <a:endParaRPr lang="de-DE" dirty="0"/>
          </a:p>
        </p:txBody>
      </p:sp>
      <p:sp>
        <p:nvSpPr>
          <p:cNvPr id="8" name="Foliennummernplatzhalter 7"/>
          <p:cNvSpPr>
            <a:spLocks noGrp="1"/>
          </p:cNvSpPr>
          <p:nvPr>
            <p:ph type="sldNum" sz="quarter" idx="4"/>
          </p:nvPr>
        </p:nvSpPr>
        <p:spPr>
          <a:xfrm>
            <a:off x="8496435" y="4863423"/>
            <a:ext cx="444217" cy="274637"/>
          </a:xfrm>
          <a:prstGeom prst="rect">
            <a:avLst/>
          </a:prstGeom>
        </p:spPr>
        <p:txBody>
          <a:bodyPr vert="horz" lIns="91440" tIns="45720" rIns="91440" bIns="45720" rtlCol="0" anchor="ctr"/>
          <a:lstStyle>
            <a:lvl1pPr algn="r">
              <a:defRPr sz="1000">
                <a:solidFill>
                  <a:schemeClr val="bg1"/>
                </a:solidFill>
              </a:defRPr>
            </a:lvl1pPr>
          </a:lstStyle>
          <a:p>
            <a:fld id="{A4550FA8-285A-4026-B8D6-ADF797C12FF2}" type="slidenum">
              <a:rPr lang="de-DE" smtClean="0"/>
              <a:pPr/>
              <a:t>‹Nr.›</a:t>
            </a:fld>
            <a:endParaRPr lang="de-DE" dirty="0"/>
          </a:p>
        </p:txBody>
      </p:sp>
      <p:pic>
        <p:nvPicPr>
          <p:cNvPr id="9" name="Grafik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83277" y="226994"/>
            <a:ext cx="1944216" cy="370231"/>
          </a:xfrm>
          <a:prstGeom prst="rect">
            <a:avLst/>
          </a:prstGeom>
        </p:spPr>
      </p:pic>
    </p:spTree>
    <p:extLst>
      <p:ext uri="{BB962C8B-B14F-4D97-AF65-F5344CB8AC3E}">
        <p14:creationId xmlns:p14="http://schemas.microsoft.com/office/powerpoint/2010/main" val="2704602796"/>
      </p:ext>
    </p:extLst>
  </p:cSld>
  <p:clrMap bg1="lt1" tx1="dk1" bg2="lt2" tx2="dk2" accent1="accent1" accent2="accent2" accent3="accent3" accent4="accent4" accent5="accent5" accent6="accent6" hlink="hlink" folHlink="folHlink"/>
  <p:sldLayoutIdLst>
    <p:sldLayoutId id="2147483710" r:id="rId1"/>
    <p:sldLayoutId id="2147483680" r:id="rId2"/>
    <p:sldLayoutId id="214748368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200" b="1" kern="1200" cap="none" baseline="0">
          <a:solidFill>
            <a:schemeClr val="accent1"/>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rgbClr val="F0781E"/>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 y="4878000"/>
            <a:ext cx="9143949" cy="271461"/>
          </a:xfrm>
          <a:prstGeom prst="rect">
            <a:avLst/>
          </a:prstGeom>
        </p:spPr>
      </p:pic>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smtClean="0"/>
              <a:t>Folientitel, insgesamt zweizeilig</a:t>
            </a:r>
            <a:endParaRPr lang="de-DE" dirty="0"/>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5" name="Gerade Verbindung 4"/>
          <p:cNvCxnSpPr/>
          <p:nvPr userDrawn="1"/>
        </p:nvCxnSpPr>
        <p:spPr>
          <a:xfrm>
            <a:off x="358775" y="1023578"/>
            <a:ext cx="8425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3765465683"/>
      </p:ext>
    </p:extLst>
  </p:cSld>
  <p:clrMap bg1="lt1" tx1="dk1" bg2="lt2" tx2="dk2" accent1="accent1" accent2="accent2" accent3="accent3" accent4="accent4" accent5="accent5" accent6="accent6" hlink="hlink" folHlink="folHlink"/>
  <p:sldLayoutIdLst>
    <p:sldLayoutId id="2147483683" r:id="rId1"/>
    <p:sldLayoutId id="214748368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200" b="1" kern="1200" cap="none" baseline="0">
          <a:solidFill>
            <a:schemeClr val="accent1"/>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 y="4878000"/>
            <a:ext cx="9143949" cy="271460"/>
          </a:xfrm>
          <a:prstGeom prst="rect">
            <a:avLst/>
          </a:prstGeom>
        </p:spPr>
      </p:pic>
      <p:sp>
        <p:nvSpPr>
          <p:cNvPr id="4" name="Titelplatzhalter 3"/>
          <p:cNvSpPr>
            <a:spLocks noGrp="1"/>
          </p:cNvSpPr>
          <p:nvPr>
            <p:ph type="title"/>
          </p:nvPr>
        </p:nvSpPr>
        <p:spPr>
          <a:xfrm>
            <a:off x="360000" y="219600"/>
            <a:ext cx="8424000" cy="371930"/>
          </a:xfrm>
          <a:prstGeom prst="rect">
            <a:avLst/>
          </a:prstGeom>
        </p:spPr>
        <p:txBody>
          <a:bodyPr vert="horz" lIns="0" tIns="0" rIns="0" bIns="0" rtlCol="0" anchor="t" anchorCtr="0">
            <a:noAutofit/>
          </a:bodyPr>
          <a:lstStyle/>
          <a:p>
            <a:r>
              <a:rPr lang="de-DE" dirty="0" smtClean="0"/>
              <a:t>Folientitel, insgesamt zweizeilig</a:t>
            </a:r>
            <a:endParaRPr lang="de-DE" dirty="0"/>
          </a:p>
        </p:txBody>
      </p:sp>
      <p:sp>
        <p:nvSpPr>
          <p:cNvPr id="11" name="Textplatzhalter 10"/>
          <p:cNvSpPr>
            <a:spLocks noGrp="1"/>
          </p:cNvSpPr>
          <p:nvPr>
            <p:ph type="body" idx="1"/>
          </p:nvPr>
        </p:nvSpPr>
        <p:spPr>
          <a:xfrm>
            <a:off x="360000" y="1311275"/>
            <a:ext cx="8424000" cy="342265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5" name="Gerade Verbindung 4"/>
          <p:cNvCxnSpPr/>
          <p:nvPr userDrawn="1"/>
        </p:nvCxnSpPr>
        <p:spPr>
          <a:xfrm>
            <a:off x="358775" y="1023578"/>
            <a:ext cx="842522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Grafik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83253" y="4856315"/>
            <a:ext cx="1073123" cy="307723"/>
          </a:xfrm>
          <a:prstGeom prst="rect">
            <a:avLst/>
          </a:prstGeom>
        </p:spPr>
      </p:pic>
    </p:spTree>
    <p:extLst>
      <p:ext uri="{BB962C8B-B14F-4D97-AF65-F5344CB8AC3E}">
        <p14:creationId xmlns:p14="http://schemas.microsoft.com/office/powerpoint/2010/main" val="633553279"/>
      </p:ext>
    </p:extLst>
  </p:cSld>
  <p:clrMap bg1="lt1" tx1="dk1" bg2="lt2" tx2="dk2" accent1="accent1" accent2="accent2" accent3="accent3" accent4="accent4" accent5="accent5" accent6="accent6" hlink="hlink" folHlink="folHlink"/>
  <p:sldLayoutIdLst>
    <p:sldLayoutId id="2147483686" r:id="rId1"/>
    <p:sldLayoutId id="2147483687"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2200" b="1" kern="1200" cap="none" baseline="0">
          <a:solidFill>
            <a:schemeClr val="accent1"/>
          </a:solidFill>
          <a:latin typeface="+mj-lt"/>
          <a:ea typeface="+mj-ea"/>
          <a:cs typeface="+mj-cs"/>
        </a:defRPr>
      </a:lvl1pPr>
    </p:titleStyle>
    <p:bodyStyle>
      <a:lvl1pPr marL="180975" indent="-180975" algn="l" defTabSz="180000" rtl="0" eaLnBrk="1" latinLnBrk="0" hangingPunct="1">
        <a:lnSpc>
          <a:spcPts val="1800"/>
        </a:lnSpc>
        <a:spcBef>
          <a:spcPts val="1100"/>
        </a:spcBef>
        <a:spcAft>
          <a:spcPts val="0"/>
        </a:spcAft>
        <a:buClr>
          <a:schemeClr val="accent3"/>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chemeClr val="accent3"/>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s://helmholtz-metadaten.de/de/inf-projects/helpmi-helmholtz-laser-plasma-metadata-initiative" TargetMode="External"/><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hyperlink" Target="https://www.openpmd.org/" TargetMode="Externa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hyperlink" Target="https://www.nexusformat.org/" TargetMode="Externa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hyperlink" Target="https://www.nexusformat.org/" TargetMode="External"/><Relationship Id="rId5" Type="http://schemas.openxmlformats.org/officeDocument/2006/relationships/image" Target="../media/image20.png"/><Relationship Id="rId4" Type="http://schemas.openxmlformats.org/officeDocument/2006/relationships/hyperlink" Target="https://www.openpmd.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mailto:helpmi@hzdr.de" TargetMode="External"/><Relationship Id="rId7"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6" Type="http://schemas.openxmlformats.org/officeDocument/2006/relationships/hyperlink" Target="https://www.youtube.com/watch?v=o2OXXbxkB9w" TargetMode="External"/><Relationship Id="rId5" Type="http://schemas.openxmlformats.org/officeDocument/2006/relationships/hyperlink" Target="https://www.youtube.com/watch?v=Cl91BtGIkz4" TargetMode="External"/><Relationship Id="rId4" Type="http://schemas.openxmlformats.org/officeDocument/2006/relationships/hyperlink" Target="https://indico.gsi.de/e/helpmi-workshop-202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sz="2000" dirty="0" smtClean="0"/>
              <a:t>HELPMI:</a:t>
            </a:r>
            <a:br>
              <a:rPr lang="en-US" sz="2000" dirty="0" smtClean="0"/>
            </a:br>
            <a:r>
              <a:rPr lang="en-US" sz="2000" dirty="0" smtClean="0"/>
              <a:t>the Helmholtz Laser-Plasma Metadata Initiative</a:t>
            </a:r>
            <a:endParaRPr lang="de-DE" dirty="0"/>
          </a:p>
        </p:txBody>
      </p:sp>
      <p:sp>
        <p:nvSpPr>
          <p:cNvPr id="3" name="Untertitel 2"/>
          <p:cNvSpPr>
            <a:spLocks noGrp="1"/>
          </p:cNvSpPr>
          <p:nvPr>
            <p:ph type="subTitle" idx="1"/>
          </p:nvPr>
        </p:nvSpPr>
        <p:spPr/>
        <p:txBody>
          <a:bodyPr/>
          <a:lstStyle/>
          <a:p>
            <a:r>
              <a:rPr lang="en-US" sz="1600" dirty="0" smtClean="0"/>
              <a:t>Start developing a data standard for the global LPA community</a:t>
            </a:r>
            <a:endParaRPr lang="de-DE" sz="1600"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00956"/>
            <a:ext cx="1076102" cy="326578"/>
          </a:xfrm>
          <a:prstGeom prst="rect">
            <a:avLst/>
          </a:prstGeom>
        </p:spPr>
      </p:pic>
    </p:spTree>
    <p:extLst>
      <p:ext uri="{BB962C8B-B14F-4D97-AF65-F5344CB8AC3E}">
        <p14:creationId xmlns:p14="http://schemas.microsoft.com/office/powerpoint/2010/main" val="380971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fik 43"/>
          <p:cNvPicPr>
            <a:picLocks noChangeAspect="1"/>
          </p:cNvPicPr>
          <p:nvPr/>
        </p:nvPicPr>
        <p:blipFill>
          <a:blip r:embed="rId2"/>
          <a:stretch>
            <a:fillRect/>
          </a:stretch>
        </p:blipFill>
        <p:spPr>
          <a:xfrm>
            <a:off x="6948264" y="1042045"/>
            <a:ext cx="2138999" cy="1980555"/>
          </a:xfrm>
          <a:prstGeom prst="rect">
            <a:avLst/>
          </a:prstGeom>
        </p:spPr>
      </p:pic>
      <p:pic>
        <p:nvPicPr>
          <p:cNvPr id="43" name="Grafik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3039802"/>
            <a:ext cx="2376263" cy="1821158"/>
          </a:xfrm>
          <a:prstGeom prst="rect">
            <a:avLst/>
          </a:prstGeom>
        </p:spPr>
      </p:pic>
      <p:sp>
        <p:nvSpPr>
          <p:cNvPr id="9" name="Titel 8"/>
          <p:cNvSpPr>
            <a:spLocks noGrp="1"/>
          </p:cNvSpPr>
          <p:nvPr>
            <p:ph type="title"/>
          </p:nvPr>
        </p:nvSpPr>
        <p:spPr/>
        <p:txBody>
          <a:bodyPr/>
          <a:lstStyle/>
          <a:p>
            <a:r>
              <a:rPr lang="de-DE" dirty="0"/>
              <a:t>Helmholtz Laser-Plasma </a:t>
            </a:r>
            <a:r>
              <a:rPr lang="de-DE" dirty="0" err="1"/>
              <a:t>Metadata</a:t>
            </a:r>
            <a:r>
              <a:rPr lang="de-DE" dirty="0"/>
              <a:t> Initiative</a:t>
            </a:r>
          </a:p>
        </p:txBody>
      </p:sp>
      <p:sp>
        <p:nvSpPr>
          <p:cNvPr id="10" name="Textplatzhalter 9"/>
          <p:cNvSpPr>
            <a:spLocks noGrp="1"/>
          </p:cNvSpPr>
          <p:nvPr>
            <p:ph type="body" sz="quarter" idx="14"/>
          </p:nvPr>
        </p:nvSpPr>
        <p:spPr/>
        <p:txBody>
          <a:bodyPr/>
          <a:lstStyle/>
          <a:p>
            <a:endParaRPr lang="de-DE" dirty="0"/>
          </a:p>
        </p:txBody>
      </p:sp>
      <p:sp>
        <p:nvSpPr>
          <p:cNvPr id="14" name="Inhaltsplatzhalter 13"/>
          <p:cNvSpPr>
            <a:spLocks noGrp="1"/>
          </p:cNvSpPr>
          <p:nvPr>
            <p:ph sz="quarter" idx="15"/>
          </p:nvPr>
        </p:nvSpPr>
        <p:spPr>
          <a:xfrm>
            <a:off x="358775" y="1311275"/>
            <a:ext cx="6265453" cy="3422650"/>
          </a:xfrm>
        </p:spPr>
        <p:txBody>
          <a:bodyPr/>
          <a:lstStyle/>
          <a:p>
            <a:r>
              <a:rPr lang="de-DE" dirty="0"/>
              <a:t>Helmholtz </a:t>
            </a:r>
            <a:r>
              <a:rPr lang="de-DE" dirty="0" err="1"/>
              <a:t>Association</a:t>
            </a:r>
            <a:r>
              <a:rPr lang="de-DE" dirty="0"/>
              <a:t> </a:t>
            </a:r>
            <a:r>
              <a:rPr lang="de-DE" dirty="0" err="1"/>
              <a:t>operates</a:t>
            </a:r>
            <a:r>
              <a:rPr lang="de-DE" dirty="0"/>
              <a:t> </a:t>
            </a:r>
            <a:r>
              <a:rPr lang="de-DE" dirty="0" err="1"/>
              <a:t>most</a:t>
            </a:r>
            <a:r>
              <a:rPr lang="de-DE" dirty="0"/>
              <a:t> large-</a:t>
            </a:r>
            <a:r>
              <a:rPr lang="de-DE" dirty="0" err="1"/>
              <a:t>scale</a:t>
            </a:r>
            <a:r>
              <a:rPr lang="de-DE" dirty="0"/>
              <a:t> </a:t>
            </a:r>
            <a:r>
              <a:rPr lang="de-DE" dirty="0" err="1"/>
              <a:t>research</a:t>
            </a:r>
            <a:r>
              <a:rPr lang="de-DE" dirty="0"/>
              <a:t> </a:t>
            </a:r>
            <a:r>
              <a:rPr lang="de-DE" dirty="0" err="1"/>
              <a:t>centers</a:t>
            </a:r>
            <a:r>
              <a:rPr lang="de-DE" dirty="0"/>
              <a:t> </a:t>
            </a:r>
            <a:r>
              <a:rPr lang="de-DE" dirty="0" err="1"/>
              <a:t>and</a:t>
            </a:r>
            <a:r>
              <a:rPr lang="de-DE" dirty="0"/>
              <a:t> </a:t>
            </a:r>
            <a:r>
              <a:rPr lang="de-DE" dirty="0" err="1"/>
              <a:t>infrastructures</a:t>
            </a:r>
            <a:r>
              <a:rPr lang="de-DE" dirty="0"/>
              <a:t> in Germany</a:t>
            </a:r>
          </a:p>
          <a:p>
            <a:r>
              <a:rPr lang="de-DE" dirty="0" err="1"/>
              <a:t>Incubator</a:t>
            </a:r>
            <a:r>
              <a:rPr lang="de-DE" dirty="0"/>
              <a:t> </a:t>
            </a:r>
            <a:r>
              <a:rPr lang="de-DE" dirty="0" err="1"/>
              <a:t>framework</a:t>
            </a:r>
            <a:r>
              <a:rPr lang="de-DE" dirty="0"/>
              <a:t> </a:t>
            </a:r>
            <a:r>
              <a:rPr lang="de-DE" dirty="0" err="1"/>
              <a:t>for</a:t>
            </a:r>
            <a:r>
              <a:rPr lang="de-DE" dirty="0"/>
              <a:t> </a:t>
            </a:r>
            <a:r>
              <a:rPr lang="de-DE" dirty="0" err="1"/>
              <a:t>innovation</a:t>
            </a:r>
            <a:r>
              <a:rPr lang="de-DE" dirty="0"/>
              <a:t>: </a:t>
            </a:r>
            <a:r>
              <a:rPr lang="de-DE" dirty="0" err="1"/>
              <a:t>Metadata</a:t>
            </a:r>
            <a:r>
              <a:rPr lang="de-DE" dirty="0"/>
              <a:t>, AI, IT </a:t>
            </a:r>
            <a:r>
              <a:rPr lang="de-DE" dirty="0" err="1"/>
              <a:t>services</a:t>
            </a:r>
            <a:r>
              <a:rPr lang="de-DE" dirty="0"/>
              <a:t> etc.</a:t>
            </a:r>
          </a:p>
          <a:p>
            <a:r>
              <a:rPr lang="de-DE" dirty="0" err="1"/>
              <a:t>Yearly</a:t>
            </a:r>
            <a:r>
              <a:rPr lang="de-DE" dirty="0"/>
              <a:t> </a:t>
            </a:r>
            <a:r>
              <a:rPr lang="de-DE" dirty="0" err="1"/>
              <a:t>call</a:t>
            </a:r>
            <a:r>
              <a:rPr lang="de-DE" dirty="0"/>
              <a:t> </a:t>
            </a:r>
            <a:r>
              <a:rPr lang="de-DE" dirty="0" err="1"/>
              <a:t>for</a:t>
            </a:r>
            <a:r>
              <a:rPr lang="de-DE" dirty="0"/>
              <a:t> </a:t>
            </a:r>
            <a:r>
              <a:rPr lang="de-DE" dirty="0" err="1"/>
              <a:t>proposals</a:t>
            </a:r>
            <a:r>
              <a:rPr lang="de-DE" dirty="0"/>
              <a:t> </a:t>
            </a:r>
            <a:r>
              <a:rPr lang="de-DE" dirty="0" err="1"/>
              <a:t>for</a:t>
            </a:r>
            <a:r>
              <a:rPr lang="de-DE" dirty="0"/>
              <a:t> quick </a:t>
            </a:r>
            <a:r>
              <a:rPr lang="de-DE" dirty="0" err="1"/>
              <a:t>projects</a:t>
            </a:r>
            <a:r>
              <a:rPr lang="de-DE" dirty="0"/>
              <a:t> (2 </a:t>
            </a:r>
            <a:r>
              <a:rPr lang="de-DE" dirty="0" err="1"/>
              <a:t>years</a:t>
            </a:r>
            <a:r>
              <a:rPr lang="de-DE" dirty="0"/>
              <a:t>), </a:t>
            </a:r>
            <a:r>
              <a:rPr lang="de-DE" dirty="0" err="1"/>
              <a:t>conducted</a:t>
            </a:r>
            <a:r>
              <a:rPr lang="de-DE" dirty="0"/>
              <a:t> </a:t>
            </a:r>
            <a:r>
              <a:rPr lang="de-DE" dirty="0" err="1"/>
              <a:t>by</a:t>
            </a:r>
            <a:r>
              <a:rPr lang="de-DE" dirty="0"/>
              <a:t> &gt;2 Helmholtz </a:t>
            </a:r>
            <a:r>
              <a:rPr lang="de-DE" dirty="0" err="1"/>
              <a:t>partners</a:t>
            </a:r>
            <a:endParaRPr lang="de-DE" dirty="0"/>
          </a:p>
          <a:p>
            <a:r>
              <a:rPr lang="de-DE" dirty="0"/>
              <a:t>200k€ additional </a:t>
            </a:r>
            <a:r>
              <a:rPr lang="de-DE" dirty="0" err="1"/>
              <a:t>funding</a:t>
            </a:r>
            <a:r>
              <a:rPr lang="de-DE" dirty="0"/>
              <a:t> </a:t>
            </a:r>
            <a:r>
              <a:rPr lang="de-DE" dirty="0" err="1"/>
              <a:t>for</a:t>
            </a:r>
            <a:r>
              <a:rPr lang="de-DE" dirty="0"/>
              <a:t> </a:t>
            </a:r>
            <a:r>
              <a:rPr lang="de-DE" dirty="0" err="1"/>
              <a:t>projects</a:t>
            </a:r>
            <a:r>
              <a:rPr lang="de-DE" dirty="0"/>
              <a:t>, </a:t>
            </a:r>
            <a:r>
              <a:rPr lang="de-DE" dirty="0" err="1"/>
              <a:t>allowing</a:t>
            </a:r>
            <a:r>
              <a:rPr lang="de-DE" dirty="0"/>
              <a:t> </a:t>
            </a:r>
            <a:r>
              <a:rPr lang="de-DE" dirty="0" err="1"/>
              <a:t>to</a:t>
            </a:r>
            <a:r>
              <a:rPr lang="de-DE" dirty="0"/>
              <a:t> </a:t>
            </a:r>
            <a:r>
              <a:rPr lang="de-DE" dirty="0" err="1"/>
              <a:t>prioritize</a:t>
            </a:r>
            <a:r>
              <a:rPr lang="de-DE" dirty="0"/>
              <a:t> </a:t>
            </a:r>
            <a:r>
              <a:rPr lang="de-DE" dirty="0" err="1"/>
              <a:t>certain</a:t>
            </a:r>
            <a:r>
              <a:rPr lang="de-DE" dirty="0"/>
              <a:t> </a:t>
            </a:r>
            <a:r>
              <a:rPr lang="de-DE" dirty="0" err="1"/>
              <a:t>activities</a:t>
            </a:r>
            <a:endParaRPr lang="de-DE" dirty="0"/>
          </a:p>
          <a:p>
            <a:r>
              <a:rPr lang="de-DE" dirty="0"/>
              <a:t>HELPMI: </a:t>
            </a:r>
            <a:r>
              <a:rPr lang="de-DE" dirty="0" err="1"/>
              <a:t>within</a:t>
            </a:r>
            <a:r>
              <a:rPr lang="de-DE" dirty="0"/>
              <a:t> HMC (Helmholtz </a:t>
            </a:r>
            <a:r>
              <a:rPr lang="de-DE" dirty="0" err="1"/>
              <a:t>Metadata</a:t>
            </a:r>
            <a:r>
              <a:rPr lang="de-DE" dirty="0"/>
              <a:t> </a:t>
            </a:r>
            <a:r>
              <a:rPr lang="de-DE" dirty="0" err="1"/>
              <a:t>Collaboration</a:t>
            </a:r>
            <a:r>
              <a:rPr lang="de-DE" dirty="0"/>
              <a:t>)</a:t>
            </a:r>
          </a:p>
          <a:p>
            <a:pPr lvl="1"/>
            <a:r>
              <a:rPr lang="de-DE" dirty="0"/>
              <a:t>GSI, HI Jena </a:t>
            </a:r>
            <a:r>
              <a:rPr lang="de-DE" dirty="0" err="1"/>
              <a:t>and</a:t>
            </a:r>
            <a:r>
              <a:rPr lang="de-DE" dirty="0"/>
              <a:t> HZDR</a:t>
            </a:r>
          </a:p>
          <a:p>
            <a:pPr lvl="1"/>
            <a:r>
              <a:rPr lang="de-DE" dirty="0"/>
              <a:t>April 2023-‘25</a:t>
            </a:r>
          </a:p>
        </p:txBody>
      </p:sp>
      <p:sp>
        <p:nvSpPr>
          <p:cNvPr id="6" name="Datumsplatzhalter 5"/>
          <p:cNvSpPr>
            <a:spLocks noGrp="1"/>
          </p:cNvSpPr>
          <p:nvPr>
            <p:ph type="dt" sz="half" idx="2"/>
          </p:nvPr>
        </p:nvSpPr>
        <p:spPr/>
        <p:txBody>
          <a:bodyPr/>
          <a:lstStyle/>
          <a:p>
            <a:r>
              <a:rPr lang="de-DE" smtClean="0"/>
              <a:t>21.09.2023  6th EAAC'23</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2</a:t>
            </a:fld>
            <a:endParaRPr lang="de-DE" dirty="0"/>
          </a:p>
        </p:txBody>
      </p:sp>
    </p:spTree>
    <p:extLst>
      <p:ext uri="{BB962C8B-B14F-4D97-AF65-F5344CB8AC3E}">
        <p14:creationId xmlns:p14="http://schemas.microsoft.com/office/powerpoint/2010/main" val="20432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HELPMI: </a:t>
            </a:r>
            <a:r>
              <a:rPr lang="de-DE" dirty="0" smtClean="0"/>
              <a:t>Main Goals</a:t>
            </a:r>
            <a:endParaRPr lang="de-DE" dirty="0"/>
          </a:p>
        </p:txBody>
      </p:sp>
      <p:sp>
        <p:nvSpPr>
          <p:cNvPr id="10" name="Textplatzhalter 9"/>
          <p:cNvSpPr>
            <a:spLocks noGrp="1"/>
          </p:cNvSpPr>
          <p:nvPr>
            <p:ph type="body" sz="quarter" idx="14"/>
          </p:nvPr>
        </p:nvSpPr>
        <p:spPr/>
        <p:txBody>
          <a:bodyPr/>
          <a:lstStyle/>
          <a:p>
            <a:endParaRPr lang="de-DE" dirty="0"/>
          </a:p>
        </p:txBody>
      </p:sp>
      <p:sp>
        <p:nvSpPr>
          <p:cNvPr id="14" name="Inhaltsplatzhalter 13"/>
          <p:cNvSpPr>
            <a:spLocks noGrp="1"/>
          </p:cNvSpPr>
          <p:nvPr>
            <p:ph sz="quarter" idx="15"/>
          </p:nvPr>
        </p:nvSpPr>
        <p:spPr/>
        <p:txBody>
          <a:bodyPr/>
          <a:lstStyle/>
          <a:p>
            <a:r>
              <a:rPr lang="de-DE" dirty="0" smtClean="0"/>
              <a:t>Initiative: </a:t>
            </a:r>
            <a:r>
              <a:rPr lang="de-DE" b="1" dirty="0" err="1" smtClean="0"/>
              <a:t>start</a:t>
            </a:r>
            <a:r>
              <a:rPr lang="de-DE" dirty="0" smtClean="0"/>
              <a:t> </a:t>
            </a:r>
            <a:r>
              <a:rPr lang="de-DE" dirty="0" err="1" smtClean="0"/>
              <a:t>the</a:t>
            </a:r>
            <a:r>
              <a:rPr lang="de-DE" dirty="0" smtClean="0"/>
              <a:t> </a:t>
            </a:r>
            <a:r>
              <a:rPr lang="de-DE" dirty="0" err="1" smtClean="0"/>
              <a:t>development</a:t>
            </a:r>
            <a:r>
              <a:rPr lang="de-DE" dirty="0" smtClean="0"/>
              <a:t> </a:t>
            </a:r>
            <a:r>
              <a:rPr lang="de-DE" dirty="0" err="1" smtClean="0"/>
              <a:t>of</a:t>
            </a:r>
            <a:r>
              <a:rPr lang="de-DE" dirty="0" smtClean="0"/>
              <a:t> a </a:t>
            </a:r>
            <a:r>
              <a:rPr lang="de-DE" dirty="0" err="1" smtClean="0"/>
              <a:t>data</a:t>
            </a:r>
            <a:r>
              <a:rPr lang="de-DE" dirty="0" smtClean="0"/>
              <a:t> </a:t>
            </a:r>
            <a:r>
              <a:rPr lang="de-DE" dirty="0" err="1" smtClean="0"/>
              <a:t>standard</a:t>
            </a:r>
            <a:r>
              <a:rPr lang="de-DE" dirty="0" smtClean="0"/>
              <a:t> </a:t>
            </a:r>
            <a:r>
              <a:rPr lang="de-DE" dirty="0" err="1" smtClean="0"/>
              <a:t>for</a:t>
            </a:r>
            <a:r>
              <a:rPr lang="de-DE" dirty="0" smtClean="0"/>
              <a:t> LPA </a:t>
            </a:r>
            <a:r>
              <a:rPr lang="de-DE" dirty="0" err="1" smtClean="0"/>
              <a:t>experiments</a:t>
            </a:r>
            <a:endParaRPr lang="de-DE" dirty="0"/>
          </a:p>
          <a:p>
            <a:pPr lvl="1"/>
            <a:r>
              <a:rPr lang="de-DE" dirty="0" smtClean="0"/>
              <a:t>Consulting </a:t>
            </a:r>
            <a:r>
              <a:rPr lang="de-DE" dirty="0" err="1" smtClean="0"/>
              <a:t>and</a:t>
            </a:r>
            <a:r>
              <a:rPr lang="de-DE" dirty="0" smtClean="0"/>
              <a:t> </a:t>
            </a:r>
            <a:r>
              <a:rPr lang="de-DE" dirty="0" err="1" smtClean="0"/>
              <a:t>assistance</a:t>
            </a:r>
            <a:r>
              <a:rPr lang="de-DE" dirty="0" smtClean="0"/>
              <a:t> </a:t>
            </a:r>
            <a:r>
              <a:rPr lang="de-DE" dirty="0" err="1" smtClean="0"/>
              <a:t>from</a:t>
            </a:r>
            <a:r>
              <a:rPr lang="de-DE" dirty="0" smtClean="0"/>
              <a:t> HMC </a:t>
            </a:r>
            <a:r>
              <a:rPr lang="de-DE" dirty="0" err="1" smtClean="0"/>
              <a:t>community</a:t>
            </a:r>
            <a:endParaRPr lang="de-DE" dirty="0" smtClean="0"/>
          </a:p>
          <a:p>
            <a:pPr lvl="1"/>
            <a:r>
              <a:rPr lang="de-DE" dirty="0" err="1" smtClean="0"/>
              <a:t>Concepts</a:t>
            </a:r>
            <a:r>
              <a:rPr lang="de-DE" dirty="0" smtClean="0"/>
              <a:t>, </a:t>
            </a:r>
            <a:r>
              <a:rPr lang="de-DE" dirty="0" err="1" smtClean="0"/>
              <a:t>tools</a:t>
            </a:r>
            <a:r>
              <a:rPr lang="de-DE" dirty="0" smtClean="0"/>
              <a:t>, </a:t>
            </a:r>
            <a:r>
              <a:rPr lang="de-DE" dirty="0" err="1" smtClean="0"/>
              <a:t>trends</a:t>
            </a:r>
            <a:r>
              <a:rPr lang="de-DE" dirty="0" smtClean="0"/>
              <a:t>, </a:t>
            </a:r>
            <a:r>
              <a:rPr lang="de-DE" dirty="0" err="1" smtClean="0"/>
              <a:t>best</a:t>
            </a:r>
            <a:r>
              <a:rPr lang="de-DE" dirty="0" smtClean="0"/>
              <a:t> </a:t>
            </a:r>
            <a:r>
              <a:rPr lang="de-DE" dirty="0" err="1" smtClean="0"/>
              <a:t>practices</a:t>
            </a:r>
            <a:r>
              <a:rPr lang="de-DE" dirty="0" smtClean="0"/>
              <a:t>, </a:t>
            </a:r>
            <a:r>
              <a:rPr lang="de-DE" dirty="0" err="1" smtClean="0"/>
              <a:t>lessons</a:t>
            </a:r>
            <a:r>
              <a:rPr lang="de-DE" dirty="0" smtClean="0"/>
              <a:t> </a:t>
            </a:r>
            <a:r>
              <a:rPr lang="de-DE" dirty="0" err="1" smtClean="0"/>
              <a:t>learned</a:t>
            </a:r>
            <a:r>
              <a:rPr lang="de-DE" dirty="0" smtClean="0"/>
              <a:t>…</a:t>
            </a:r>
          </a:p>
          <a:p>
            <a:endParaRPr lang="de-DE" dirty="0" smtClean="0"/>
          </a:p>
          <a:p>
            <a:r>
              <a:rPr lang="de-DE" b="1" dirty="0" err="1" smtClean="0"/>
              <a:t>Adopt</a:t>
            </a:r>
            <a:r>
              <a:rPr lang="de-DE" b="1" dirty="0" smtClean="0"/>
              <a:t> </a:t>
            </a:r>
            <a:r>
              <a:rPr lang="de-DE" b="1" dirty="0" err="1" smtClean="0"/>
              <a:t>NeXus</a:t>
            </a:r>
            <a:r>
              <a:rPr lang="de-DE" b="1" dirty="0" smtClean="0"/>
              <a:t> </a:t>
            </a:r>
            <a:r>
              <a:rPr lang="de-DE" b="1" dirty="0" err="1" smtClean="0"/>
              <a:t>standard</a:t>
            </a:r>
            <a:r>
              <a:rPr lang="de-DE" b="1" dirty="0" smtClean="0"/>
              <a:t> </a:t>
            </a:r>
            <a:r>
              <a:rPr lang="de-DE" dirty="0" err="1" smtClean="0"/>
              <a:t>from</a:t>
            </a:r>
            <a:r>
              <a:rPr lang="de-DE" dirty="0" smtClean="0"/>
              <a:t> </a:t>
            </a:r>
            <a:r>
              <a:rPr lang="de-DE" dirty="0" err="1" smtClean="0"/>
              <a:t>PaN</a:t>
            </a:r>
            <a:r>
              <a:rPr lang="de-DE" dirty="0" smtClean="0"/>
              <a:t> experimental </a:t>
            </a:r>
            <a:r>
              <a:rPr lang="de-DE" dirty="0" err="1" smtClean="0"/>
              <a:t>community</a:t>
            </a:r>
            <a:endParaRPr lang="de-DE" dirty="0" smtClean="0"/>
          </a:p>
          <a:p>
            <a:pPr lvl="1"/>
            <a:r>
              <a:rPr lang="de-DE" dirty="0" err="1" smtClean="0"/>
              <a:t>Use</a:t>
            </a:r>
            <a:r>
              <a:rPr lang="de-DE" dirty="0" smtClean="0"/>
              <a:t> </a:t>
            </a:r>
            <a:r>
              <a:rPr lang="de-DE" dirty="0" err="1" smtClean="0"/>
              <a:t>existing</a:t>
            </a:r>
            <a:r>
              <a:rPr lang="de-DE" dirty="0" smtClean="0"/>
              <a:t> </a:t>
            </a:r>
            <a:r>
              <a:rPr lang="de-DE" dirty="0" err="1" smtClean="0"/>
              <a:t>base</a:t>
            </a:r>
            <a:r>
              <a:rPr lang="de-DE" dirty="0" smtClean="0"/>
              <a:t> </a:t>
            </a:r>
            <a:r>
              <a:rPr lang="de-DE" dirty="0" err="1" smtClean="0"/>
              <a:t>classes</a:t>
            </a:r>
            <a:r>
              <a:rPr lang="de-DE" dirty="0" smtClean="0"/>
              <a:t>, </a:t>
            </a:r>
            <a:r>
              <a:rPr lang="de-DE" dirty="0" err="1" smtClean="0"/>
              <a:t>possibly</a:t>
            </a:r>
            <a:r>
              <a:rPr lang="de-DE" dirty="0" smtClean="0"/>
              <a:t> </a:t>
            </a:r>
            <a:r>
              <a:rPr lang="de-DE" dirty="0" err="1" smtClean="0"/>
              <a:t>define</a:t>
            </a:r>
            <a:r>
              <a:rPr lang="de-DE" dirty="0" smtClean="0"/>
              <a:t> </a:t>
            </a:r>
            <a:r>
              <a:rPr lang="de-DE" dirty="0" err="1" smtClean="0"/>
              <a:t>new</a:t>
            </a:r>
            <a:r>
              <a:rPr lang="de-DE" dirty="0" smtClean="0"/>
              <a:t> </a:t>
            </a:r>
            <a:r>
              <a:rPr lang="de-DE" dirty="0" err="1" smtClean="0"/>
              <a:t>ones</a:t>
            </a:r>
            <a:endParaRPr lang="de-DE" dirty="0" smtClean="0"/>
          </a:p>
          <a:p>
            <a:pPr lvl="1"/>
            <a:r>
              <a:rPr lang="de-DE" dirty="0" err="1" smtClean="0"/>
              <a:t>Propose</a:t>
            </a:r>
            <a:r>
              <a:rPr lang="de-DE" dirty="0" smtClean="0"/>
              <a:t> </a:t>
            </a:r>
            <a:r>
              <a:rPr lang="de-DE" dirty="0" err="1" smtClean="0"/>
              <a:t>application</a:t>
            </a:r>
            <a:r>
              <a:rPr lang="de-DE" dirty="0" smtClean="0"/>
              <a:t> </a:t>
            </a:r>
            <a:r>
              <a:rPr lang="de-DE" dirty="0" err="1" smtClean="0"/>
              <a:t>definition</a:t>
            </a:r>
            <a:endParaRPr lang="de-DE" dirty="0" smtClean="0"/>
          </a:p>
          <a:p>
            <a:endParaRPr lang="de-DE" dirty="0" smtClean="0"/>
          </a:p>
          <a:p>
            <a:r>
              <a:rPr lang="de-DE" b="1" dirty="0" err="1" smtClean="0"/>
              <a:t>Extend</a:t>
            </a:r>
            <a:r>
              <a:rPr lang="de-DE" b="1" dirty="0" smtClean="0"/>
              <a:t> </a:t>
            </a:r>
            <a:r>
              <a:rPr lang="de-DE" b="1" dirty="0" err="1" smtClean="0"/>
              <a:t>the</a:t>
            </a:r>
            <a:r>
              <a:rPr lang="de-DE" b="1" dirty="0" smtClean="0"/>
              <a:t> </a:t>
            </a:r>
            <a:r>
              <a:rPr lang="de-DE" b="1" dirty="0" err="1" smtClean="0"/>
              <a:t>openPMD</a:t>
            </a:r>
            <a:r>
              <a:rPr lang="de-DE" b="1" dirty="0" smtClean="0"/>
              <a:t> </a:t>
            </a:r>
            <a:r>
              <a:rPr lang="de-DE" b="1" dirty="0" err="1" smtClean="0"/>
              <a:t>standard</a:t>
            </a:r>
            <a:r>
              <a:rPr lang="de-DE" b="1" dirty="0" smtClean="0"/>
              <a:t> </a:t>
            </a:r>
            <a:r>
              <a:rPr lang="de-DE" dirty="0" err="1" smtClean="0"/>
              <a:t>and</a:t>
            </a:r>
            <a:r>
              <a:rPr lang="de-DE" dirty="0" smtClean="0"/>
              <a:t> API </a:t>
            </a:r>
            <a:r>
              <a:rPr lang="de-DE" dirty="0" err="1" smtClean="0"/>
              <a:t>for</a:t>
            </a:r>
            <a:r>
              <a:rPr lang="de-DE" dirty="0" smtClean="0"/>
              <a:t> </a:t>
            </a:r>
            <a:r>
              <a:rPr lang="de-DE" dirty="0" err="1" smtClean="0"/>
              <a:t>arbitrary</a:t>
            </a:r>
            <a:r>
              <a:rPr lang="de-DE" dirty="0" smtClean="0"/>
              <a:t> </a:t>
            </a:r>
            <a:r>
              <a:rPr lang="de-DE" dirty="0" err="1" smtClean="0"/>
              <a:t>hierarchies</a:t>
            </a:r>
            <a:endParaRPr lang="de-DE" dirty="0" smtClean="0"/>
          </a:p>
          <a:p>
            <a:pPr lvl="1"/>
            <a:r>
              <a:rPr lang="de-DE" dirty="0" err="1" smtClean="0"/>
              <a:t>Currently</a:t>
            </a:r>
            <a:r>
              <a:rPr lang="de-DE" dirty="0" smtClean="0"/>
              <a:t> </a:t>
            </a:r>
            <a:r>
              <a:rPr lang="de-DE" dirty="0" err="1" smtClean="0"/>
              <a:t>established</a:t>
            </a:r>
            <a:r>
              <a:rPr lang="de-DE" dirty="0" smtClean="0"/>
              <a:t> </a:t>
            </a:r>
            <a:r>
              <a:rPr lang="de-DE" dirty="0" err="1" smtClean="0"/>
              <a:t>for</a:t>
            </a:r>
            <a:r>
              <a:rPr lang="de-DE" dirty="0" smtClean="0"/>
              <a:t> </a:t>
            </a:r>
            <a:r>
              <a:rPr lang="de-DE" dirty="0" err="1" smtClean="0"/>
              <a:t>simulations</a:t>
            </a:r>
            <a:r>
              <a:rPr lang="de-DE" dirty="0" smtClean="0"/>
              <a:t> in LPA </a:t>
            </a:r>
            <a:r>
              <a:rPr lang="de-DE" dirty="0" err="1" smtClean="0"/>
              <a:t>community</a:t>
            </a:r>
            <a:endParaRPr lang="de-DE" dirty="0" smtClean="0"/>
          </a:p>
          <a:p>
            <a:pPr lvl="1"/>
            <a:r>
              <a:rPr lang="de-DE" dirty="0" smtClean="0"/>
              <a:t>Fileformat-</a:t>
            </a:r>
            <a:r>
              <a:rPr lang="de-DE" dirty="0" err="1" smtClean="0"/>
              <a:t>agnostic</a:t>
            </a:r>
            <a:endParaRPr lang="de-DE" dirty="0"/>
          </a:p>
        </p:txBody>
      </p:sp>
      <p:sp>
        <p:nvSpPr>
          <p:cNvPr id="6" name="Datumsplatzhalter 5"/>
          <p:cNvSpPr>
            <a:spLocks noGrp="1"/>
          </p:cNvSpPr>
          <p:nvPr>
            <p:ph type="dt" sz="half" idx="2"/>
          </p:nvPr>
        </p:nvSpPr>
        <p:spPr/>
        <p:txBody>
          <a:bodyPr/>
          <a:lstStyle/>
          <a:p>
            <a:r>
              <a:rPr lang="de-DE" smtClean="0"/>
              <a:t>21.09.2023  6th EAAC'23</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3</a:t>
            </a:fld>
            <a:endParaRPr lang="de-DE" dirty="0"/>
          </a:p>
        </p:txBody>
      </p:sp>
      <p:pic>
        <p:nvPicPr>
          <p:cNvPr id="19" name="Grafik 1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5082" y="3404294"/>
            <a:ext cx="997673" cy="525442"/>
          </a:xfrm>
          <a:prstGeom prst="rect">
            <a:avLst/>
          </a:prstGeom>
        </p:spPr>
      </p:pic>
      <p:sp>
        <p:nvSpPr>
          <p:cNvPr id="22" name="Textfeld 21"/>
          <p:cNvSpPr txBox="1"/>
          <p:nvPr/>
        </p:nvSpPr>
        <p:spPr>
          <a:xfrm>
            <a:off x="6120172" y="2783774"/>
            <a:ext cx="2951421" cy="830997"/>
          </a:xfrm>
          <a:prstGeom prst="rect">
            <a:avLst/>
          </a:prstGeom>
          <a:noFill/>
        </p:spPr>
        <p:txBody>
          <a:bodyPr wrap="square" rtlCol="0">
            <a:spAutoFit/>
          </a:bodyPr>
          <a:lstStyle/>
          <a:p>
            <a:r>
              <a:rPr lang="de-DE" sz="1200" dirty="0" smtClean="0"/>
              <a:t>„an </a:t>
            </a:r>
            <a:r>
              <a:rPr lang="de-DE" sz="1200" dirty="0" err="1" smtClean="0"/>
              <a:t>umbrella</a:t>
            </a:r>
            <a:r>
              <a:rPr lang="de-DE" sz="1200" dirty="0" smtClean="0"/>
              <a:t> </a:t>
            </a:r>
            <a:r>
              <a:rPr lang="de-DE" sz="1200" dirty="0" err="1" smtClean="0"/>
              <a:t>over</a:t>
            </a:r>
            <a:r>
              <a:rPr lang="de-DE" sz="1200" dirty="0" smtClean="0"/>
              <a:t> a </a:t>
            </a:r>
            <a:r>
              <a:rPr lang="de-DE" sz="1200" dirty="0" err="1" smtClean="0"/>
              <a:t>family</a:t>
            </a:r>
            <a:r>
              <a:rPr lang="de-DE" sz="1200" dirty="0" smtClean="0"/>
              <a:t> </a:t>
            </a:r>
            <a:r>
              <a:rPr lang="de-DE" sz="1200" dirty="0" err="1" smtClean="0"/>
              <a:t>of</a:t>
            </a:r>
            <a:r>
              <a:rPr lang="de-DE" sz="1200" dirty="0" smtClean="0"/>
              <a:t> </a:t>
            </a:r>
            <a:r>
              <a:rPr lang="de-DE" sz="1200" dirty="0" err="1" smtClean="0"/>
              <a:t>standards</a:t>
            </a:r>
            <a:r>
              <a:rPr lang="de-DE" sz="1200" dirty="0" smtClean="0"/>
              <a:t>, </a:t>
            </a:r>
            <a:r>
              <a:rPr lang="de-DE" sz="1200" dirty="0" err="1" smtClean="0"/>
              <a:t>currently</a:t>
            </a:r>
            <a:r>
              <a:rPr lang="de-DE" sz="1200" dirty="0" smtClean="0"/>
              <a:t> </a:t>
            </a:r>
            <a:r>
              <a:rPr lang="de-DE" sz="1200" dirty="0" err="1"/>
              <a:t>for</a:t>
            </a:r>
            <a:r>
              <a:rPr lang="de-DE" sz="1200" dirty="0"/>
              <a:t> </a:t>
            </a:r>
            <a:r>
              <a:rPr lang="de-DE" sz="1200" dirty="0" err="1"/>
              <a:t>experiment</a:t>
            </a:r>
            <a:r>
              <a:rPr lang="de-DE" sz="1200" dirty="0"/>
              <a:t> </a:t>
            </a:r>
            <a:r>
              <a:rPr lang="de-DE" sz="1200" dirty="0" err="1"/>
              <a:t>data</a:t>
            </a:r>
            <a:r>
              <a:rPr lang="de-DE" sz="1200" dirty="0"/>
              <a:t> in </a:t>
            </a:r>
            <a:r>
              <a:rPr lang="de-DE" sz="1200" dirty="0" err="1"/>
              <a:t>the</a:t>
            </a:r>
            <a:r>
              <a:rPr lang="de-DE" sz="1200" dirty="0"/>
              <a:t> Photon </a:t>
            </a:r>
            <a:r>
              <a:rPr lang="de-DE" sz="1200" dirty="0" err="1"/>
              <a:t>and</a:t>
            </a:r>
            <a:r>
              <a:rPr lang="de-DE" sz="1200" dirty="0"/>
              <a:t> Neutron </a:t>
            </a:r>
            <a:r>
              <a:rPr lang="de-DE" sz="1200" dirty="0" err="1"/>
              <a:t>science</a:t>
            </a:r>
            <a:r>
              <a:rPr lang="de-DE" sz="1200" dirty="0"/>
              <a:t> </a:t>
            </a:r>
            <a:r>
              <a:rPr lang="de-DE" sz="1200" dirty="0" err="1" smtClean="0"/>
              <a:t>community</a:t>
            </a:r>
            <a:r>
              <a:rPr lang="de-DE" sz="1200" dirty="0" smtClean="0"/>
              <a:t>“</a:t>
            </a:r>
            <a:endParaRPr lang="de-DE" sz="1200" dirty="0"/>
          </a:p>
          <a:p>
            <a:endParaRPr lang="de-DE" sz="1200" dirty="0"/>
          </a:p>
        </p:txBody>
      </p:sp>
      <p:pic>
        <p:nvPicPr>
          <p:cNvPr id="15" name="Grafik 14"/>
          <p:cNvPicPr>
            <a:picLocks noChangeAspect="1"/>
          </p:cNvPicPr>
          <p:nvPr/>
        </p:nvPicPr>
        <p:blipFill>
          <a:blip r:embed="rId4"/>
          <a:stretch>
            <a:fillRect/>
          </a:stretch>
        </p:blipFill>
        <p:spPr>
          <a:xfrm>
            <a:off x="6785129" y="1556571"/>
            <a:ext cx="1937593" cy="657167"/>
          </a:xfrm>
          <a:prstGeom prst="rect">
            <a:avLst/>
          </a:prstGeom>
        </p:spPr>
      </p:pic>
      <p:sp>
        <p:nvSpPr>
          <p:cNvPr id="35" name="Rechteckiger Pfeil 34"/>
          <p:cNvSpPr/>
          <p:nvPr/>
        </p:nvSpPr>
        <p:spPr>
          <a:xfrm flipV="1">
            <a:off x="4824028" y="1555159"/>
            <a:ext cx="1805310" cy="329996"/>
          </a:xfrm>
          <a:prstGeom prst="ben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solidFill>
                <a:schemeClr val="tx1"/>
              </a:solidFill>
            </a:endParaRPr>
          </a:p>
        </p:txBody>
      </p:sp>
      <p:pic>
        <p:nvPicPr>
          <p:cNvPr id="36" name="Grafik 3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0751" y="2213738"/>
            <a:ext cx="596566" cy="596566"/>
          </a:xfrm>
          <a:prstGeom prst="rect">
            <a:avLst/>
          </a:prstGeom>
        </p:spPr>
      </p:pic>
      <p:sp>
        <p:nvSpPr>
          <p:cNvPr id="37" name="Pfeil nach rechts 36"/>
          <p:cNvSpPr/>
          <p:nvPr/>
        </p:nvSpPr>
        <p:spPr>
          <a:xfrm rot="7200000">
            <a:off x="5583724" y="3118180"/>
            <a:ext cx="771271" cy="16409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8" name="Pfeil nach rechts 37"/>
          <p:cNvSpPr/>
          <p:nvPr/>
        </p:nvSpPr>
        <p:spPr>
          <a:xfrm rot="18000000">
            <a:off x="5325227" y="3034552"/>
            <a:ext cx="771271" cy="16409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9" name="Rechteckiger Pfeil 38"/>
          <p:cNvSpPr/>
          <p:nvPr/>
        </p:nvSpPr>
        <p:spPr>
          <a:xfrm rot="16200000" flipV="1">
            <a:off x="3884915" y="2070703"/>
            <a:ext cx="1805310" cy="3599493"/>
          </a:xfrm>
          <a:prstGeom prst="bentArrow">
            <a:avLst>
              <a:gd name="adj1" fmla="val 4888"/>
              <a:gd name="adj2" fmla="val 7992"/>
              <a:gd name="adj3" fmla="val 10230"/>
              <a:gd name="adj4" fmla="val 3166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solidFill>
                <a:schemeClr val="tx1"/>
              </a:solidFill>
            </a:endParaRPr>
          </a:p>
        </p:txBody>
      </p:sp>
      <p:pic>
        <p:nvPicPr>
          <p:cNvPr id="41" name="Grafik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7126" y="3408182"/>
            <a:ext cx="701995" cy="393227"/>
          </a:xfrm>
          <a:prstGeom prst="rect">
            <a:avLst/>
          </a:prstGeom>
        </p:spPr>
      </p:pic>
      <p:sp>
        <p:nvSpPr>
          <p:cNvPr id="42" name="Flussdiagramm: Mehrere Dokumente 41"/>
          <p:cNvSpPr/>
          <p:nvPr/>
        </p:nvSpPr>
        <p:spPr>
          <a:xfrm>
            <a:off x="6104155" y="2939802"/>
            <a:ext cx="2938342" cy="1794123"/>
          </a:xfrm>
          <a:prstGeom prst="flowChartMulti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DE" b="1" dirty="0" err="1" smtClean="0"/>
              <a:t>Generate</a:t>
            </a:r>
            <a:r>
              <a:rPr lang="de-DE" b="1" dirty="0" smtClean="0"/>
              <a:t> a </a:t>
            </a:r>
            <a:r>
              <a:rPr lang="de-DE" b="1" dirty="0" err="1" smtClean="0"/>
              <a:t>glossary</a:t>
            </a:r>
            <a:r>
              <a:rPr lang="de-DE" dirty="0" smtClean="0"/>
              <a:t>: Domain-</a:t>
            </a:r>
            <a:r>
              <a:rPr lang="de-DE" dirty="0" err="1" smtClean="0"/>
              <a:t>specific</a:t>
            </a:r>
            <a:r>
              <a:rPr lang="de-DE" dirty="0" smtClean="0"/>
              <a:t> </a:t>
            </a:r>
            <a:r>
              <a:rPr lang="de-DE" dirty="0" err="1" smtClean="0"/>
              <a:t>terms</a:t>
            </a:r>
            <a:endParaRPr lang="de-DE" dirty="0" smtClean="0"/>
          </a:p>
        </p:txBody>
      </p:sp>
    </p:spTree>
    <p:extLst>
      <p:ext uri="{BB962C8B-B14F-4D97-AF65-F5344CB8AC3E}">
        <p14:creationId xmlns:p14="http://schemas.microsoft.com/office/powerpoint/2010/main" val="422935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animEffect transition="in" filter="fade">
                                      <p:cBhvr>
                                        <p:cTn id="15" dur="1000"/>
                                        <p:tgtEl>
                                          <p:spTgt spid="14">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xEl>
                                              <p:pRg st="5" end="5"/>
                                            </p:txEl>
                                          </p:spTgt>
                                        </p:tgtEl>
                                        <p:attrNameLst>
                                          <p:attrName>style.visibility</p:attrName>
                                        </p:attrNameLst>
                                      </p:cBhvr>
                                      <p:to>
                                        <p:strVal val="visible"/>
                                      </p:to>
                                    </p:set>
                                    <p:animEffect transition="in" filter="fade">
                                      <p:cBhvr>
                                        <p:cTn id="18" dur="1000"/>
                                        <p:tgtEl>
                                          <p:spTgt spid="1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xEl>
                                              <p:pRg st="6" end="6"/>
                                            </p:txEl>
                                          </p:spTgt>
                                        </p:tgtEl>
                                        <p:attrNameLst>
                                          <p:attrName>style.visibility</p:attrName>
                                        </p:attrNameLst>
                                      </p:cBhvr>
                                      <p:to>
                                        <p:strVal val="visible"/>
                                      </p:to>
                                    </p:set>
                                    <p:animEffect transition="in" filter="fade">
                                      <p:cBhvr>
                                        <p:cTn id="21" dur="1000"/>
                                        <p:tgtEl>
                                          <p:spTgt spid="14">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8" end="8"/>
                                            </p:txEl>
                                          </p:spTgt>
                                        </p:tgtEl>
                                        <p:attrNameLst>
                                          <p:attrName>style.visibility</p:attrName>
                                        </p:attrNameLst>
                                      </p:cBhvr>
                                      <p:to>
                                        <p:strVal val="visible"/>
                                      </p:to>
                                    </p:set>
                                    <p:animEffect transition="in" filter="fade">
                                      <p:cBhvr>
                                        <p:cTn id="32" dur="1000"/>
                                        <p:tgtEl>
                                          <p:spTgt spid="14">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xEl>
                                              <p:pRg st="9" end="9"/>
                                            </p:txEl>
                                          </p:spTgt>
                                        </p:tgtEl>
                                        <p:attrNameLst>
                                          <p:attrName>style.visibility</p:attrName>
                                        </p:attrNameLst>
                                      </p:cBhvr>
                                      <p:to>
                                        <p:strVal val="visible"/>
                                      </p:to>
                                    </p:set>
                                    <p:animEffect transition="in" filter="fade">
                                      <p:cBhvr>
                                        <p:cTn id="35" dur="1000"/>
                                        <p:tgtEl>
                                          <p:spTgt spid="14">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xEl>
                                              <p:pRg st="10" end="10"/>
                                            </p:txEl>
                                          </p:spTgt>
                                        </p:tgtEl>
                                        <p:attrNameLst>
                                          <p:attrName>style.visibility</p:attrName>
                                        </p:attrNameLst>
                                      </p:cBhvr>
                                      <p:to>
                                        <p:strVal val="visible"/>
                                      </p:to>
                                    </p:set>
                                    <p:animEffect transition="in" filter="fade">
                                      <p:cBhvr>
                                        <p:cTn id="38" dur="1000"/>
                                        <p:tgtEl>
                                          <p:spTgt spid="14">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5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5" grpId="0" animBg="1"/>
      <p:bldP spid="37" grpId="0" animBg="1"/>
      <p:bldP spid="38" grpId="0" animBg="1"/>
      <p:bldP spid="39"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HELPMI: </a:t>
            </a:r>
            <a:r>
              <a:rPr lang="de-DE" dirty="0" smtClean="0"/>
              <a:t>Working </a:t>
            </a:r>
            <a:r>
              <a:rPr lang="de-DE" dirty="0" err="1" smtClean="0"/>
              <a:t>example</a:t>
            </a:r>
            <a:endParaRPr lang="de-DE" dirty="0"/>
          </a:p>
        </p:txBody>
      </p:sp>
      <p:sp>
        <p:nvSpPr>
          <p:cNvPr id="10" name="Textplatzhalter 9"/>
          <p:cNvSpPr>
            <a:spLocks noGrp="1"/>
          </p:cNvSpPr>
          <p:nvPr>
            <p:ph type="body" sz="quarter" idx="14"/>
          </p:nvPr>
        </p:nvSpPr>
        <p:spPr/>
        <p:txBody>
          <a:bodyPr/>
          <a:lstStyle/>
          <a:p>
            <a:r>
              <a:rPr lang="de-DE" dirty="0" err="1" smtClean="0"/>
              <a:t>Example</a:t>
            </a:r>
            <a:r>
              <a:rPr lang="de-DE" dirty="0" smtClean="0"/>
              <a:t> </a:t>
            </a:r>
            <a:r>
              <a:rPr lang="de-DE" dirty="0" err="1" smtClean="0"/>
              <a:t>data</a:t>
            </a:r>
            <a:r>
              <a:rPr lang="de-DE" dirty="0" smtClean="0"/>
              <a:t> </a:t>
            </a:r>
            <a:r>
              <a:rPr lang="de-DE" dirty="0" err="1" smtClean="0"/>
              <a:t>chunk</a:t>
            </a:r>
            <a:r>
              <a:rPr lang="de-DE" dirty="0" smtClean="0"/>
              <a:t> </a:t>
            </a:r>
            <a:r>
              <a:rPr lang="de-DE" dirty="0" err="1" smtClean="0"/>
              <a:t>to</a:t>
            </a:r>
            <a:r>
              <a:rPr lang="de-DE" dirty="0" smtClean="0"/>
              <a:t> </a:t>
            </a:r>
            <a:r>
              <a:rPr lang="de-DE" dirty="0" err="1" smtClean="0"/>
              <a:t>perform</a:t>
            </a:r>
            <a:r>
              <a:rPr lang="de-DE" dirty="0" smtClean="0"/>
              <a:t> </a:t>
            </a:r>
            <a:r>
              <a:rPr lang="de-DE" dirty="0" err="1" smtClean="0"/>
              <a:t>our</a:t>
            </a:r>
            <a:r>
              <a:rPr lang="de-DE" dirty="0" smtClean="0"/>
              <a:t> </a:t>
            </a:r>
            <a:r>
              <a:rPr lang="de-DE" dirty="0" err="1" smtClean="0"/>
              <a:t>trials</a:t>
            </a:r>
            <a:r>
              <a:rPr lang="de-DE" dirty="0" smtClean="0"/>
              <a:t>, </a:t>
            </a:r>
            <a:r>
              <a:rPr lang="de-DE" dirty="0" err="1" smtClean="0"/>
              <a:t>and</a:t>
            </a:r>
            <a:r>
              <a:rPr lang="de-DE" dirty="0" smtClean="0"/>
              <a:t> </a:t>
            </a:r>
            <a:r>
              <a:rPr lang="de-DE" dirty="0" err="1" smtClean="0"/>
              <a:t>other</a:t>
            </a:r>
            <a:r>
              <a:rPr lang="de-DE" dirty="0" smtClean="0"/>
              <a:t> </a:t>
            </a:r>
            <a:r>
              <a:rPr lang="de-DE" dirty="0" err="1" smtClean="0"/>
              <a:t>examples</a:t>
            </a:r>
            <a:endParaRPr lang="de-DE" dirty="0"/>
          </a:p>
        </p:txBody>
      </p:sp>
      <p:sp>
        <p:nvSpPr>
          <p:cNvPr id="3" name="Inhaltsplatzhalter 2"/>
          <p:cNvSpPr>
            <a:spLocks noGrp="1"/>
          </p:cNvSpPr>
          <p:nvPr>
            <p:ph sz="quarter" idx="15"/>
          </p:nvPr>
        </p:nvSpPr>
        <p:spPr>
          <a:xfrm>
            <a:off x="287524" y="3111810"/>
            <a:ext cx="2914722" cy="1687287"/>
          </a:xfrm>
        </p:spPr>
        <p:txBody>
          <a:bodyPr/>
          <a:lstStyle/>
          <a:p>
            <a:r>
              <a:rPr lang="de-DE" dirty="0" err="1"/>
              <a:t>Hierarchical</a:t>
            </a:r>
            <a:r>
              <a:rPr lang="de-DE" dirty="0"/>
              <a:t> </a:t>
            </a:r>
            <a:r>
              <a:rPr lang="de-DE" dirty="0" err="1" smtClean="0"/>
              <a:t>structure</a:t>
            </a:r>
            <a:r>
              <a:rPr lang="de-DE" dirty="0" smtClean="0"/>
              <a:t> </a:t>
            </a:r>
            <a:endParaRPr lang="de-DE" dirty="0"/>
          </a:p>
          <a:p>
            <a:r>
              <a:rPr lang="de-DE" dirty="0" err="1" smtClean="0"/>
              <a:t>Meta</a:t>
            </a:r>
            <a:r>
              <a:rPr lang="de-DE" dirty="0" smtClean="0"/>
              <a:t>/Data in </a:t>
            </a:r>
            <a:r>
              <a:rPr lang="de-DE" dirty="0" err="1" smtClean="0"/>
              <a:t>folder</a:t>
            </a:r>
            <a:r>
              <a:rPr lang="de-DE" dirty="0" smtClean="0"/>
              <a:t> </a:t>
            </a:r>
            <a:r>
              <a:rPr lang="de-DE" dirty="0" err="1" smtClean="0"/>
              <a:t>names</a:t>
            </a:r>
            <a:endParaRPr lang="de-DE" dirty="0" smtClean="0"/>
          </a:p>
          <a:p>
            <a:r>
              <a:rPr lang="de-DE" dirty="0" smtClean="0"/>
              <a:t>Files </a:t>
            </a:r>
            <a:r>
              <a:rPr lang="de-DE" dirty="0" err="1" smtClean="0"/>
              <a:t>containing</a:t>
            </a:r>
            <a:r>
              <a:rPr lang="de-DE" dirty="0" smtClean="0"/>
              <a:t> </a:t>
            </a:r>
            <a:r>
              <a:rPr lang="de-DE" dirty="0" err="1" smtClean="0"/>
              <a:t>instrument</a:t>
            </a:r>
            <a:r>
              <a:rPr lang="de-DE" dirty="0" smtClean="0"/>
              <a:t> </a:t>
            </a:r>
            <a:r>
              <a:rPr lang="de-DE" dirty="0" err="1" smtClean="0"/>
              <a:t>and</a:t>
            </a:r>
            <a:r>
              <a:rPr lang="de-DE" dirty="0" smtClean="0"/>
              <a:t> </a:t>
            </a:r>
            <a:r>
              <a:rPr lang="de-DE" dirty="0" err="1" smtClean="0"/>
              <a:t>experiment</a:t>
            </a:r>
            <a:r>
              <a:rPr lang="de-DE" dirty="0" smtClean="0"/>
              <a:t> </a:t>
            </a:r>
            <a:r>
              <a:rPr lang="de-DE" dirty="0" err="1" smtClean="0"/>
              <a:t>description</a:t>
            </a:r>
            <a:endParaRPr lang="de-DE" dirty="0" smtClean="0"/>
          </a:p>
          <a:p>
            <a:r>
              <a:rPr lang="de-DE" dirty="0" smtClean="0"/>
              <a:t>Setup </a:t>
            </a:r>
            <a:r>
              <a:rPr lang="de-DE" dirty="0" err="1" smtClean="0"/>
              <a:t>models</a:t>
            </a:r>
            <a:r>
              <a:rPr lang="de-DE" dirty="0" smtClean="0"/>
              <a:t>, </a:t>
            </a:r>
            <a:r>
              <a:rPr lang="de-DE" dirty="0" err="1" smtClean="0"/>
              <a:t>calibration</a:t>
            </a:r>
            <a:r>
              <a:rPr lang="de-DE" dirty="0" smtClean="0"/>
              <a:t>, </a:t>
            </a:r>
            <a:r>
              <a:rPr lang="de-DE" dirty="0" err="1" smtClean="0"/>
              <a:t>scripts</a:t>
            </a:r>
            <a:endParaRPr lang="de-DE" dirty="0"/>
          </a:p>
        </p:txBody>
      </p:sp>
      <p:sp>
        <p:nvSpPr>
          <p:cNvPr id="6" name="Datumsplatzhalter 5"/>
          <p:cNvSpPr>
            <a:spLocks noGrp="1"/>
          </p:cNvSpPr>
          <p:nvPr>
            <p:ph type="dt" sz="half" idx="2"/>
          </p:nvPr>
        </p:nvSpPr>
        <p:spPr/>
        <p:txBody>
          <a:bodyPr/>
          <a:lstStyle/>
          <a:p>
            <a:r>
              <a:rPr lang="de-DE" smtClean="0"/>
              <a:t>21.09.2023  6th EAAC'23</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4</a:t>
            </a:fld>
            <a:endParaRPr lang="de-DE" dirty="0"/>
          </a:p>
        </p:txBody>
      </p:sp>
      <p:pic>
        <p:nvPicPr>
          <p:cNvPr id="16" name="Grafik 15"/>
          <p:cNvPicPr>
            <a:picLocks noChangeAspect="1"/>
          </p:cNvPicPr>
          <p:nvPr/>
        </p:nvPicPr>
        <p:blipFill rotWithShape="1">
          <a:blip r:embed="rId2"/>
          <a:srcRect t="741" b="1"/>
          <a:stretch/>
        </p:blipFill>
        <p:spPr>
          <a:xfrm>
            <a:off x="7515533" y="2178662"/>
            <a:ext cx="1587202" cy="2125137"/>
          </a:xfrm>
          <a:prstGeom prst="rect">
            <a:avLst/>
          </a:prstGeom>
        </p:spPr>
      </p:pic>
      <p:pic>
        <p:nvPicPr>
          <p:cNvPr id="17" name="Grafik 16"/>
          <p:cNvPicPr>
            <a:picLocks noChangeAspect="1"/>
          </p:cNvPicPr>
          <p:nvPr/>
        </p:nvPicPr>
        <p:blipFill rotWithShape="1">
          <a:blip r:embed="rId3"/>
          <a:srcRect t="304" b="1"/>
          <a:stretch/>
        </p:blipFill>
        <p:spPr>
          <a:xfrm>
            <a:off x="3455875" y="1158422"/>
            <a:ext cx="2070571" cy="3683222"/>
          </a:xfrm>
          <a:prstGeom prst="rect">
            <a:avLst/>
          </a:prstGeom>
        </p:spPr>
      </p:pic>
      <p:pic>
        <p:nvPicPr>
          <p:cNvPr id="19" name="Grafik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9294" y="1094031"/>
            <a:ext cx="997673" cy="525442"/>
          </a:xfrm>
          <a:prstGeom prst="rect">
            <a:avLst/>
          </a:prstGeom>
        </p:spPr>
      </p:pic>
      <p:pic>
        <p:nvPicPr>
          <p:cNvPr id="20" name="Grafik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2577" y="1137577"/>
            <a:ext cx="437747" cy="437747"/>
          </a:xfrm>
          <a:prstGeom prst="rect">
            <a:avLst/>
          </a:prstGeom>
        </p:spPr>
      </p:pic>
      <p:pic>
        <p:nvPicPr>
          <p:cNvPr id="33" name="Grafik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7524" y="1059582"/>
            <a:ext cx="2266546" cy="2024170"/>
          </a:xfrm>
          <a:prstGeom prst="rect">
            <a:avLst/>
          </a:prstGeom>
        </p:spPr>
      </p:pic>
      <p:sp>
        <p:nvSpPr>
          <p:cNvPr id="34" name="Inhaltsplatzhalter 2"/>
          <p:cNvSpPr txBox="1">
            <a:spLocks/>
          </p:cNvSpPr>
          <p:nvPr/>
        </p:nvSpPr>
        <p:spPr>
          <a:xfrm>
            <a:off x="4790238" y="1436277"/>
            <a:ext cx="2782284" cy="1207482"/>
          </a:xfrm>
          <a:prstGeom prst="rect">
            <a:avLst/>
          </a:prstGeom>
        </p:spPr>
        <p:txBody>
          <a:bodyPr vert="horz" lIns="0" tIns="0" rIns="0" bIns="0" rtlCol="0">
            <a:noAutofit/>
          </a:bodyPr>
          <a:lstStyle>
            <a:lvl1pPr marL="180975" indent="-180975" algn="l" defTabSz="180000" rtl="0" eaLnBrk="1" latinLnBrk="0" hangingPunct="1">
              <a:lnSpc>
                <a:spcPts val="1800"/>
              </a:lnSpc>
              <a:spcBef>
                <a:spcPts val="1100"/>
              </a:spcBef>
              <a:spcAft>
                <a:spcPts val="0"/>
              </a:spcAft>
              <a:buClr>
                <a:srgbClr val="F0781E"/>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smtClean="0"/>
              <a:t>Data </a:t>
            </a:r>
            <a:r>
              <a:rPr lang="de-DE" dirty="0" err="1" smtClean="0"/>
              <a:t>fields</a:t>
            </a:r>
            <a:r>
              <a:rPr lang="de-DE" dirty="0"/>
              <a:t> </a:t>
            </a:r>
            <a:r>
              <a:rPr lang="de-DE" dirty="0" err="1" smtClean="0"/>
              <a:t>with</a:t>
            </a:r>
            <a:r>
              <a:rPr lang="de-DE" dirty="0" smtClean="0"/>
              <a:t> </a:t>
            </a:r>
            <a:r>
              <a:rPr lang="de-DE" dirty="0" err="1" smtClean="0"/>
              <a:t>attributes</a:t>
            </a:r>
            <a:endParaRPr lang="de-DE" dirty="0" smtClean="0"/>
          </a:p>
          <a:p>
            <a:r>
              <a:rPr lang="de-DE" dirty="0" smtClean="0"/>
              <a:t>Groups </a:t>
            </a:r>
            <a:r>
              <a:rPr lang="de-DE" dirty="0" err="1" smtClean="0"/>
              <a:t>for</a:t>
            </a:r>
            <a:r>
              <a:rPr lang="de-DE" dirty="0" smtClean="0"/>
              <a:t> </a:t>
            </a:r>
            <a:r>
              <a:rPr lang="de-DE" dirty="0" err="1" smtClean="0"/>
              <a:t>logical</a:t>
            </a:r>
            <a:r>
              <a:rPr lang="de-DE" dirty="0" smtClean="0"/>
              <a:t> </a:t>
            </a:r>
            <a:r>
              <a:rPr lang="de-DE" dirty="0" err="1" smtClean="0"/>
              <a:t>gathering</a:t>
            </a:r>
            <a:r>
              <a:rPr lang="de-DE" dirty="0" smtClean="0"/>
              <a:t> (</a:t>
            </a:r>
            <a:r>
              <a:rPr lang="de-DE" dirty="0" err="1" smtClean="0"/>
              <a:t>hierarchy</a:t>
            </a:r>
            <a:r>
              <a:rPr lang="de-DE" dirty="0" smtClean="0"/>
              <a:t>)</a:t>
            </a:r>
          </a:p>
          <a:p>
            <a:pPr lvl="1"/>
            <a:r>
              <a:rPr lang="de-DE" dirty="0" smtClean="0"/>
              <a:t>Links </a:t>
            </a:r>
            <a:r>
              <a:rPr lang="de-DE" dirty="0" err="1" smtClean="0"/>
              <a:t>for</a:t>
            </a:r>
            <a:r>
              <a:rPr lang="de-DE" dirty="0" smtClean="0"/>
              <a:t> </a:t>
            </a:r>
            <a:r>
              <a:rPr lang="de-DE" dirty="0" err="1" smtClean="0"/>
              <a:t>arbitrary</a:t>
            </a:r>
            <a:r>
              <a:rPr lang="de-DE" dirty="0" smtClean="0"/>
              <a:t> </a:t>
            </a:r>
            <a:r>
              <a:rPr lang="de-DE" dirty="0" err="1" smtClean="0"/>
              <a:t>layouts</a:t>
            </a:r>
            <a:endParaRPr lang="de-DE" dirty="0" smtClean="0"/>
          </a:p>
        </p:txBody>
      </p:sp>
      <p:sp>
        <p:nvSpPr>
          <p:cNvPr id="4" name="Smiley 3"/>
          <p:cNvSpPr/>
          <p:nvPr/>
        </p:nvSpPr>
        <p:spPr>
          <a:xfrm>
            <a:off x="2697231" y="3050382"/>
            <a:ext cx="324036" cy="324036"/>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5" name="Verbotsymbol 4"/>
          <p:cNvSpPr/>
          <p:nvPr/>
        </p:nvSpPr>
        <p:spPr>
          <a:xfrm>
            <a:off x="2982577" y="3418643"/>
            <a:ext cx="373213" cy="373213"/>
          </a:xfrm>
          <a:prstGeom prst="noSmoking">
            <a:avLst/>
          </a:prstGeom>
          <a:solidFill>
            <a:srgbClr val="C0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solidFill>
                <a:schemeClr val="tx1"/>
              </a:solidFill>
            </a:endParaRPr>
          </a:p>
        </p:txBody>
      </p:sp>
      <p:sp>
        <p:nvSpPr>
          <p:cNvPr id="35" name="Smiley 34"/>
          <p:cNvSpPr/>
          <p:nvPr/>
        </p:nvSpPr>
        <p:spPr>
          <a:xfrm>
            <a:off x="2983611" y="3929761"/>
            <a:ext cx="324036" cy="324036"/>
          </a:xfrm>
          <a:prstGeom prst="smileyFac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p>
        </p:txBody>
      </p:sp>
      <p:sp>
        <p:nvSpPr>
          <p:cNvPr id="36" name="Inhaltsplatzhalter 2"/>
          <p:cNvSpPr txBox="1">
            <a:spLocks/>
          </p:cNvSpPr>
          <p:nvPr/>
        </p:nvSpPr>
        <p:spPr>
          <a:xfrm>
            <a:off x="4892858" y="3028879"/>
            <a:ext cx="2782284" cy="1834543"/>
          </a:xfrm>
          <a:prstGeom prst="rect">
            <a:avLst/>
          </a:prstGeom>
        </p:spPr>
        <p:txBody>
          <a:bodyPr vert="horz" lIns="0" tIns="0" rIns="0" bIns="0" rtlCol="0">
            <a:noAutofit/>
          </a:bodyPr>
          <a:lstStyle>
            <a:lvl1pPr marL="180975" indent="-180975" algn="l" defTabSz="180000" rtl="0" eaLnBrk="1" latinLnBrk="0" hangingPunct="1">
              <a:lnSpc>
                <a:spcPts val="1800"/>
              </a:lnSpc>
              <a:spcBef>
                <a:spcPts val="1100"/>
              </a:spcBef>
              <a:spcAft>
                <a:spcPts val="0"/>
              </a:spcAft>
              <a:buClr>
                <a:srgbClr val="F0781E"/>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dirty="0" err="1" smtClean="0"/>
              <a:t>NeXus</a:t>
            </a:r>
            <a:r>
              <a:rPr lang="de-DE" dirty="0" smtClean="0"/>
              <a:t> </a:t>
            </a:r>
            <a:r>
              <a:rPr lang="de-DE" dirty="0" err="1" smtClean="0"/>
              <a:t>base</a:t>
            </a:r>
            <a:r>
              <a:rPr lang="de-DE" dirty="0" smtClean="0"/>
              <a:t> </a:t>
            </a:r>
            <a:r>
              <a:rPr lang="de-DE" dirty="0" err="1" smtClean="0"/>
              <a:t>classes</a:t>
            </a:r>
            <a:r>
              <a:rPr lang="de-DE" dirty="0" smtClean="0"/>
              <a:t> </a:t>
            </a:r>
            <a:r>
              <a:rPr lang="de-DE" dirty="0" err="1" smtClean="0"/>
              <a:t>encoded</a:t>
            </a:r>
            <a:r>
              <a:rPr lang="de-DE" dirty="0" smtClean="0"/>
              <a:t> in </a:t>
            </a:r>
            <a:r>
              <a:rPr lang="de-DE" dirty="0" err="1" smtClean="0"/>
              <a:t>attributes</a:t>
            </a:r>
            <a:r>
              <a:rPr lang="de-DE" dirty="0" smtClean="0"/>
              <a:t> </a:t>
            </a:r>
            <a:r>
              <a:rPr lang="de-DE" dirty="0" err="1" smtClean="0"/>
              <a:t>NX_class</a:t>
            </a:r>
            <a:endParaRPr lang="de-DE" dirty="0" smtClean="0"/>
          </a:p>
          <a:p>
            <a:r>
              <a:rPr lang="de-DE" dirty="0" err="1" smtClean="0"/>
              <a:t>Named</a:t>
            </a:r>
            <a:r>
              <a:rPr lang="de-DE" dirty="0" smtClean="0"/>
              <a:t> </a:t>
            </a:r>
            <a:r>
              <a:rPr lang="de-DE" dirty="0" err="1" smtClean="0"/>
              <a:t>fields</a:t>
            </a:r>
            <a:endParaRPr lang="de-DE" dirty="0" smtClean="0"/>
          </a:p>
          <a:p>
            <a:pPr lvl="1"/>
            <a:r>
              <a:rPr lang="de-DE" dirty="0" err="1" smtClean="0"/>
              <a:t>partly</a:t>
            </a:r>
            <a:r>
              <a:rPr lang="de-DE" dirty="0" smtClean="0"/>
              <a:t> </a:t>
            </a:r>
            <a:r>
              <a:rPr lang="de-DE" dirty="0" err="1" smtClean="0"/>
              <a:t>by</a:t>
            </a:r>
            <a:r>
              <a:rPr lang="de-DE" dirty="0" smtClean="0"/>
              <a:t> </a:t>
            </a:r>
            <a:r>
              <a:rPr lang="de-DE" dirty="0" err="1" smtClean="0"/>
              <a:t>definition</a:t>
            </a:r>
            <a:endParaRPr lang="de-DE" dirty="0" smtClean="0"/>
          </a:p>
        </p:txBody>
      </p:sp>
      <p:sp>
        <p:nvSpPr>
          <p:cNvPr id="37" name="Verbotsymbol 36"/>
          <p:cNvSpPr/>
          <p:nvPr/>
        </p:nvSpPr>
        <p:spPr>
          <a:xfrm>
            <a:off x="2955847" y="4470109"/>
            <a:ext cx="373213" cy="373213"/>
          </a:xfrm>
          <a:prstGeom prst="noSmoking">
            <a:avLst/>
          </a:prstGeom>
          <a:solidFill>
            <a:srgbClr val="C00000"/>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3579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 grpId="0" animBg="1"/>
      <p:bldP spid="5" grpId="0" animBg="1"/>
      <p:bldP spid="35" grpId="0" animBg="1"/>
      <p:bldP spid="36" grpId="0"/>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3074048" y="1951325"/>
            <a:ext cx="5386384" cy="27086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de-DE" sz="1400" dirty="0"/>
              <a:t>01001000 01000101 01001100 01010000 01001101 01001001 00111010 00100000 01010100 01101000 01100101 00100000 01001000 01000101 01101100 01101101 01101000 01101111 01101100 01110100 01111010 00100000 01001100 01100001 01110011 01100101 01110010 00101101 01010000 01101100 01100001 01110011 01101101 01100001 00100000 01001101 01100101 01110100 01100001 01100100 01100001 01110100 01100001 00100000 01001001 01101110 01101001 01110100 01101001 01100001 01110100 01101001 01110110 01100101 00001010</a:t>
            </a:r>
          </a:p>
        </p:txBody>
      </p:sp>
      <p:sp>
        <p:nvSpPr>
          <p:cNvPr id="24" name="Abgerundetes Rechteck 23"/>
          <p:cNvSpPr/>
          <p:nvPr/>
        </p:nvSpPr>
        <p:spPr>
          <a:xfrm>
            <a:off x="3074048" y="1951325"/>
            <a:ext cx="5386384" cy="27086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BR" sz="1400" dirty="0"/>
              <a:t>48 45 4C 50 4D 49 3A 20 54 68 65 20 48 45 6C 6D 68 6F 6C 74 7A 20 4C 61 73 65 72 2D 50 6C 61 73 6D 61 20 4D 65 74 61 64 61 74 61 20 49 6E 69 74 69 61 74 69 76 65 0A</a:t>
            </a:r>
            <a:endParaRPr lang="de-DE" sz="1400" dirty="0"/>
          </a:p>
        </p:txBody>
      </p:sp>
      <p:sp>
        <p:nvSpPr>
          <p:cNvPr id="25" name="Abgerundetes Rechteck 24"/>
          <p:cNvSpPr/>
          <p:nvPr/>
        </p:nvSpPr>
        <p:spPr>
          <a:xfrm>
            <a:off x="3074048" y="1951325"/>
            <a:ext cx="5386384" cy="27086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pt-BR" sz="1400" dirty="0"/>
              <a:t>HELPMI: The HElmholtz Laser-Plasma Metadata Initiative.</a:t>
            </a:r>
            <a:endParaRPr lang="de-DE" sz="1400" dirty="0"/>
          </a:p>
        </p:txBody>
      </p:sp>
      <p:sp>
        <p:nvSpPr>
          <p:cNvPr id="9" name="Titel 8"/>
          <p:cNvSpPr>
            <a:spLocks noGrp="1"/>
          </p:cNvSpPr>
          <p:nvPr>
            <p:ph type="title"/>
          </p:nvPr>
        </p:nvSpPr>
        <p:spPr/>
        <p:txBody>
          <a:bodyPr/>
          <a:lstStyle/>
          <a:p>
            <a:r>
              <a:rPr lang="de-DE" dirty="0" smtClean="0"/>
              <a:t>Data </a:t>
            </a:r>
            <a:r>
              <a:rPr lang="de-DE" dirty="0" err="1" smtClean="0"/>
              <a:t>and</a:t>
            </a:r>
            <a:r>
              <a:rPr lang="de-DE" dirty="0" smtClean="0"/>
              <a:t> </a:t>
            </a:r>
            <a:r>
              <a:rPr lang="de-DE" dirty="0" err="1" smtClean="0"/>
              <a:t>metadata</a:t>
            </a:r>
            <a:endParaRPr lang="de-DE" dirty="0"/>
          </a:p>
        </p:txBody>
      </p:sp>
      <p:sp>
        <p:nvSpPr>
          <p:cNvPr id="10" name="Textplatzhalter 9"/>
          <p:cNvSpPr>
            <a:spLocks noGrp="1"/>
          </p:cNvSpPr>
          <p:nvPr>
            <p:ph type="body" sz="quarter" idx="14"/>
          </p:nvPr>
        </p:nvSpPr>
        <p:spPr/>
        <p:txBody>
          <a:bodyPr/>
          <a:lstStyle/>
          <a:p>
            <a:r>
              <a:rPr lang="de-DE" dirty="0" err="1" smtClean="0"/>
              <a:t>Their</a:t>
            </a:r>
            <a:r>
              <a:rPr lang="de-DE" dirty="0" smtClean="0"/>
              <a:t> </a:t>
            </a:r>
            <a:r>
              <a:rPr lang="de-DE" dirty="0" err="1" smtClean="0"/>
              <a:t>connection</a:t>
            </a:r>
            <a:r>
              <a:rPr lang="de-DE" dirty="0" smtClean="0"/>
              <a:t> </a:t>
            </a:r>
            <a:r>
              <a:rPr lang="de-DE" dirty="0" err="1" smtClean="0"/>
              <a:t>to</a:t>
            </a:r>
            <a:r>
              <a:rPr lang="de-DE" dirty="0" smtClean="0"/>
              <a:t> </a:t>
            </a:r>
            <a:r>
              <a:rPr lang="de-DE" dirty="0" err="1" smtClean="0"/>
              <a:t>information</a:t>
            </a:r>
            <a:r>
              <a:rPr lang="de-DE" dirty="0" smtClean="0"/>
              <a:t> </a:t>
            </a:r>
            <a:r>
              <a:rPr lang="de-DE" dirty="0" err="1" smtClean="0"/>
              <a:t>and</a:t>
            </a:r>
            <a:r>
              <a:rPr lang="de-DE" dirty="0" smtClean="0"/>
              <a:t> </a:t>
            </a:r>
            <a:r>
              <a:rPr lang="de-DE" dirty="0" err="1" smtClean="0"/>
              <a:t>knowledge</a:t>
            </a:r>
            <a:endParaRPr lang="de-DE" dirty="0"/>
          </a:p>
        </p:txBody>
      </p:sp>
      <p:sp>
        <p:nvSpPr>
          <p:cNvPr id="11" name="Inhaltsplatzhalter 10"/>
          <p:cNvSpPr>
            <a:spLocks noGrp="1"/>
          </p:cNvSpPr>
          <p:nvPr>
            <p:ph sz="quarter" idx="15"/>
          </p:nvPr>
        </p:nvSpPr>
        <p:spPr>
          <a:xfrm>
            <a:off x="3023829" y="1545368"/>
            <a:ext cx="5652628" cy="1782466"/>
          </a:xfrm>
        </p:spPr>
        <p:txBody>
          <a:bodyPr/>
          <a:lstStyle/>
          <a:p>
            <a:r>
              <a:rPr lang="de-DE" sz="1800" dirty="0" err="1" smtClean="0"/>
              <a:t>some</a:t>
            </a:r>
            <a:r>
              <a:rPr lang="de-DE" sz="1800" dirty="0" smtClean="0"/>
              <a:t> </a:t>
            </a:r>
            <a:r>
              <a:rPr lang="de-DE" sz="1800" dirty="0" err="1" smtClean="0"/>
              <a:t>representation</a:t>
            </a:r>
            <a:r>
              <a:rPr lang="de-DE" sz="1800" dirty="0" smtClean="0"/>
              <a:t> </a:t>
            </a:r>
            <a:r>
              <a:rPr lang="de-DE" sz="1800" dirty="0" err="1" smtClean="0"/>
              <a:t>of</a:t>
            </a:r>
            <a:r>
              <a:rPr lang="de-DE" sz="1800" dirty="0" smtClean="0"/>
              <a:t> </a:t>
            </a:r>
            <a:r>
              <a:rPr lang="de-DE" sz="1800" dirty="0" err="1" smtClean="0"/>
              <a:t>information</a:t>
            </a:r>
            <a:endParaRPr lang="de-DE" sz="1800" dirty="0" smtClean="0"/>
          </a:p>
          <a:p>
            <a:pPr>
              <a:lnSpc>
                <a:spcPct val="150000"/>
              </a:lnSpc>
            </a:pPr>
            <a:endParaRPr lang="de-DE" sz="1800" dirty="0" smtClean="0"/>
          </a:p>
          <a:p>
            <a:r>
              <a:rPr lang="de-DE" sz="1800" dirty="0" err="1" smtClean="0"/>
              <a:t>contextual</a:t>
            </a:r>
            <a:r>
              <a:rPr lang="de-DE" sz="1800" dirty="0" smtClean="0"/>
              <a:t> </a:t>
            </a:r>
            <a:r>
              <a:rPr lang="de-DE" sz="1800" dirty="0" err="1" smtClean="0"/>
              <a:t>information</a:t>
            </a:r>
            <a:r>
              <a:rPr lang="de-DE" sz="1800" dirty="0" smtClean="0"/>
              <a:t> </a:t>
            </a:r>
            <a:r>
              <a:rPr lang="de-DE" sz="1800" dirty="0" err="1" smtClean="0"/>
              <a:t>to</a:t>
            </a:r>
            <a:r>
              <a:rPr lang="de-DE" sz="1800" dirty="0" smtClean="0"/>
              <a:t> </a:t>
            </a:r>
            <a:r>
              <a:rPr lang="de-DE" sz="1800" dirty="0" err="1" smtClean="0"/>
              <a:t>retrieve</a:t>
            </a:r>
            <a:r>
              <a:rPr lang="de-DE" sz="1800" dirty="0" smtClean="0"/>
              <a:t> </a:t>
            </a:r>
            <a:r>
              <a:rPr lang="de-DE" sz="1800" dirty="0" err="1" smtClean="0"/>
              <a:t>information</a:t>
            </a:r>
            <a:r>
              <a:rPr lang="de-DE" sz="1800" dirty="0" smtClean="0"/>
              <a:t> </a:t>
            </a:r>
            <a:r>
              <a:rPr lang="de-DE" sz="1800" dirty="0" err="1" smtClean="0"/>
              <a:t>from</a:t>
            </a:r>
            <a:r>
              <a:rPr lang="de-DE" sz="1800" dirty="0" smtClean="0"/>
              <a:t> </a:t>
            </a:r>
            <a:r>
              <a:rPr lang="de-DE" sz="1800" dirty="0" err="1" smtClean="0"/>
              <a:t>data</a:t>
            </a:r>
            <a:r>
              <a:rPr lang="de-DE" sz="1800" dirty="0" smtClean="0"/>
              <a:t> </a:t>
            </a:r>
            <a:r>
              <a:rPr lang="de-DE" sz="1800" dirty="0" err="1" smtClean="0"/>
              <a:t>and</a:t>
            </a:r>
            <a:r>
              <a:rPr lang="de-DE" sz="1800" dirty="0" smtClean="0"/>
              <a:t> </a:t>
            </a:r>
            <a:r>
              <a:rPr lang="de-DE" sz="1800" dirty="0" err="1" smtClean="0"/>
              <a:t>to</a:t>
            </a:r>
            <a:r>
              <a:rPr lang="de-DE" sz="1800" dirty="0" smtClean="0"/>
              <a:t> </a:t>
            </a:r>
            <a:r>
              <a:rPr lang="de-DE" sz="1800" dirty="0" err="1" smtClean="0"/>
              <a:t>connect</a:t>
            </a:r>
            <a:r>
              <a:rPr lang="de-DE" sz="1800" dirty="0" smtClean="0"/>
              <a:t> </a:t>
            </a:r>
            <a:r>
              <a:rPr lang="de-DE" sz="1800" dirty="0" err="1" smtClean="0"/>
              <a:t>to</a:t>
            </a:r>
            <a:r>
              <a:rPr lang="de-DE" sz="1800" dirty="0" smtClean="0"/>
              <a:t> </a:t>
            </a:r>
            <a:r>
              <a:rPr lang="de-DE" sz="1800" dirty="0" err="1" smtClean="0"/>
              <a:t>existing</a:t>
            </a:r>
            <a:r>
              <a:rPr lang="de-DE" sz="1800" dirty="0" smtClean="0"/>
              <a:t> </a:t>
            </a:r>
            <a:r>
              <a:rPr lang="de-DE" sz="1800" dirty="0" err="1" smtClean="0"/>
              <a:t>knowledge</a:t>
            </a:r>
            <a:endParaRPr lang="de-DE" sz="1800" dirty="0"/>
          </a:p>
        </p:txBody>
      </p:sp>
      <p:sp>
        <p:nvSpPr>
          <p:cNvPr id="6" name="Datumsplatzhalter 5"/>
          <p:cNvSpPr>
            <a:spLocks noGrp="1"/>
          </p:cNvSpPr>
          <p:nvPr>
            <p:ph type="dt" sz="half" idx="2"/>
          </p:nvPr>
        </p:nvSpPr>
        <p:spPr/>
        <p:txBody>
          <a:bodyPr/>
          <a:lstStyle/>
          <a:p>
            <a:r>
              <a:rPr lang="de-DE" smtClean="0"/>
              <a:t>21.09.2023  6th EAAC'23</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5</a:t>
            </a:fld>
            <a:endParaRPr lang="de-DE" dirty="0"/>
          </a:p>
        </p:txBody>
      </p:sp>
      <p:sp>
        <p:nvSpPr>
          <p:cNvPr id="15" name="Abgerundetes Rechteck 14"/>
          <p:cNvSpPr/>
          <p:nvPr/>
        </p:nvSpPr>
        <p:spPr>
          <a:xfrm>
            <a:off x="647986" y="2326751"/>
            <a:ext cx="1908212"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err="1" smtClean="0"/>
              <a:t>Metadata</a:t>
            </a:r>
            <a:endParaRPr lang="de-DE" dirty="0"/>
          </a:p>
        </p:txBody>
      </p:sp>
      <p:sp>
        <p:nvSpPr>
          <p:cNvPr id="16" name="Abgerundetes Rechteck 15"/>
          <p:cNvSpPr/>
          <p:nvPr/>
        </p:nvSpPr>
        <p:spPr>
          <a:xfrm>
            <a:off x="647564" y="1375261"/>
            <a:ext cx="1908212"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smtClean="0"/>
              <a:t>DATA</a:t>
            </a:r>
            <a:endParaRPr lang="de-DE" dirty="0"/>
          </a:p>
        </p:txBody>
      </p:sp>
      <p:sp>
        <p:nvSpPr>
          <p:cNvPr id="17" name="Abgerundetes Rechteck 16"/>
          <p:cNvSpPr/>
          <p:nvPr/>
        </p:nvSpPr>
        <p:spPr>
          <a:xfrm>
            <a:off x="539552" y="1283981"/>
            <a:ext cx="2160240" cy="2583913"/>
          </a:xfrm>
          <a:prstGeom prst="roundRect">
            <a:avLst>
              <a:gd name="adj" fmla="val 6714"/>
            </a:avLst>
          </a:prstGeom>
          <a:noFill/>
        </p:spPr>
        <p:style>
          <a:lnRef idx="2">
            <a:schemeClr val="accent2"/>
          </a:lnRef>
          <a:fillRef idx="1">
            <a:schemeClr val="lt1"/>
          </a:fillRef>
          <a:effectRef idx="0">
            <a:schemeClr val="accent2"/>
          </a:effectRef>
          <a:fontRef idx="minor">
            <a:schemeClr val="dk1"/>
          </a:fontRef>
        </p:style>
        <p:txBody>
          <a:bodyPr rtlCol="0" anchor="b"/>
          <a:lstStyle/>
          <a:p>
            <a:pPr algn="ctr"/>
            <a:r>
              <a:rPr lang="de-DE" b="1" dirty="0" smtClean="0"/>
              <a:t>+</a:t>
            </a:r>
          </a:p>
          <a:p>
            <a:pPr algn="ctr"/>
            <a:endParaRPr lang="de-DE" b="1" dirty="0"/>
          </a:p>
          <a:p>
            <a:pPr algn="ctr"/>
            <a:endParaRPr lang="de-DE" b="1" dirty="0" smtClean="0"/>
          </a:p>
          <a:p>
            <a:pPr algn="ctr">
              <a:lnSpc>
                <a:spcPct val="150000"/>
              </a:lnSpc>
            </a:pPr>
            <a:endParaRPr lang="de-DE" b="1" dirty="0" smtClean="0"/>
          </a:p>
          <a:p>
            <a:pPr algn="ctr"/>
            <a:r>
              <a:rPr lang="de-DE" b="1" dirty="0" smtClean="0"/>
              <a:t>=</a:t>
            </a:r>
          </a:p>
          <a:p>
            <a:pPr algn="ctr"/>
            <a:r>
              <a:rPr lang="de-DE" b="1" dirty="0" smtClean="0"/>
              <a:t>Input </a:t>
            </a:r>
            <a:r>
              <a:rPr lang="de-DE" b="1" dirty="0" err="1" smtClean="0"/>
              <a:t>data</a:t>
            </a:r>
            <a:endParaRPr lang="de-DE" b="1" dirty="0"/>
          </a:p>
        </p:txBody>
      </p:sp>
      <p:sp>
        <p:nvSpPr>
          <p:cNvPr id="18" name="Abgerundetes Rechteck 17"/>
          <p:cNvSpPr/>
          <p:nvPr/>
        </p:nvSpPr>
        <p:spPr>
          <a:xfrm>
            <a:off x="3056046" y="3147814"/>
            <a:ext cx="3029458" cy="74488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b"/>
          <a:lstStyle/>
          <a:p>
            <a:pPr algn="ctr"/>
            <a:r>
              <a:rPr lang="de-DE" b="1" dirty="0" err="1" smtClean="0"/>
              <a:t>Application</a:t>
            </a:r>
            <a:r>
              <a:rPr lang="de-DE" b="1" dirty="0" smtClean="0"/>
              <a:t>: </a:t>
            </a:r>
            <a:r>
              <a:rPr lang="de-DE" b="1" dirty="0" err="1" smtClean="0"/>
              <a:t>search</a:t>
            </a:r>
            <a:r>
              <a:rPr lang="de-DE" b="1" dirty="0" smtClean="0"/>
              <a:t>, </a:t>
            </a:r>
            <a:r>
              <a:rPr lang="de-DE" b="1" dirty="0" err="1" smtClean="0"/>
              <a:t>analysis</a:t>
            </a:r>
            <a:r>
              <a:rPr lang="de-DE" b="1" dirty="0" smtClean="0"/>
              <a:t>, </a:t>
            </a:r>
            <a:r>
              <a:rPr lang="de-DE" b="1" dirty="0" err="1" smtClean="0"/>
              <a:t>visualization</a:t>
            </a:r>
            <a:endParaRPr lang="de-DE" b="1" dirty="0" smtClean="0"/>
          </a:p>
        </p:txBody>
      </p:sp>
      <p:sp>
        <p:nvSpPr>
          <p:cNvPr id="19" name="Abgerundetes Rechteck 18"/>
          <p:cNvSpPr/>
          <p:nvPr/>
        </p:nvSpPr>
        <p:spPr>
          <a:xfrm>
            <a:off x="6534218" y="3214220"/>
            <a:ext cx="1908212"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smtClean="0"/>
              <a:t>NEW DATA</a:t>
            </a:r>
            <a:endParaRPr lang="de-DE" dirty="0"/>
          </a:p>
        </p:txBody>
      </p:sp>
      <p:sp>
        <p:nvSpPr>
          <p:cNvPr id="20" name="Pfeil nach rechts 19"/>
          <p:cNvSpPr/>
          <p:nvPr/>
        </p:nvSpPr>
        <p:spPr>
          <a:xfrm>
            <a:off x="2607221" y="3300052"/>
            <a:ext cx="504056" cy="44040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1" name="Pfeil nach rechts 20"/>
          <p:cNvSpPr/>
          <p:nvPr/>
        </p:nvSpPr>
        <p:spPr>
          <a:xfrm>
            <a:off x="6030162" y="3313943"/>
            <a:ext cx="504056" cy="44040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22" name="Abgerundetes Rechteck 21"/>
          <p:cNvSpPr/>
          <p:nvPr/>
        </p:nvSpPr>
        <p:spPr>
          <a:xfrm>
            <a:off x="6534218" y="3985184"/>
            <a:ext cx="1908212"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smtClean="0"/>
              <a:t>New </a:t>
            </a:r>
            <a:r>
              <a:rPr lang="de-DE" dirty="0" err="1" smtClean="0"/>
              <a:t>Metadata</a:t>
            </a:r>
            <a:endParaRPr lang="de-DE" dirty="0"/>
          </a:p>
        </p:txBody>
      </p:sp>
      <p:sp>
        <p:nvSpPr>
          <p:cNvPr id="23" name="Rechteckiger Pfeil 22"/>
          <p:cNvSpPr/>
          <p:nvPr/>
        </p:nvSpPr>
        <p:spPr>
          <a:xfrm flipV="1">
            <a:off x="5231635" y="3979826"/>
            <a:ext cx="1237016" cy="459572"/>
          </a:xfrm>
          <a:prstGeom prst="ben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87567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25"/>
                                        </p:tgtEl>
                                      </p:cBhvr>
                                    </p:animEffect>
                                    <p:set>
                                      <p:cBhvr>
                                        <p:cTn id="27" dur="1" fill="hold">
                                          <p:stCondLst>
                                            <p:cond delay="499"/>
                                          </p:stCondLst>
                                        </p:cTn>
                                        <p:tgtEl>
                                          <p:spTgt spid="2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4"/>
                                        </p:tgtEl>
                                      </p:cBhvr>
                                    </p:animEffect>
                                    <p:set>
                                      <p:cBhvr>
                                        <p:cTn id="33" dur="1" fill="hold">
                                          <p:stCondLst>
                                            <p:cond delay="499"/>
                                          </p:stCondLst>
                                        </p:cTn>
                                        <p:tgtEl>
                                          <p:spTgt spid="2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fade">
                                      <p:cBhvr>
                                        <p:cTn id="38" dur="1000"/>
                                        <p:tgtEl>
                                          <p:spTgt spid="11">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4" grpId="0" animBg="1"/>
      <p:bldP spid="24" grpId="1" animBg="1"/>
      <p:bldP spid="25" grpId="0" animBg="1"/>
      <p:bldP spid="25" grpId="1" animBg="1"/>
      <p:bldP spid="11" grpId="0" uiExpand="1" build="p"/>
      <p:bldP spid="15" grpId="0" animBg="1"/>
      <p:bldP spid="17" grpId="0" animBg="1"/>
      <p:bldP spid="18" grpId="0" animBg="1"/>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err="1" smtClean="0"/>
              <a:t>Metadata</a:t>
            </a:r>
            <a:r>
              <a:rPr lang="de-DE" dirty="0" smtClean="0"/>
              <a:t> </a:t>
            </a:r>
            <a:r>
              <a:rPr lang="de-DE" dirty="0" err="1" smtClean="0"/>
              <a:t>standardization</a:t>
            </a:r>
            <a:endParaRPr lang="de-DE" dirty="0"/>
          </a:p>
        </p:txBody>
      </p:sp>
      <p:sp>
        <p:nvSpPr>
          <p:cNvPr id="10" name="Textplatzhalter 9"/>
          <p:cNvSpPr>
            <a:spLocks noGrp="1"/>
          </p:cNvSpPr>
          <p:nvPr>
            <p:ph type="body" sz="quarter" idx="14"/>
          </p:nvPr>
        </p:nvSpPr>
        <p:spPr/>
        <p:txBody>
          <a:bodyPr/>
          <a:lstStyle/>
          <a:p>
            <a:r>
              <a:rPr lang="de-DE" dirty="0" smtClean="0"/>
              <a:t>Data-</a:t>
            </a:r>
            <a:r>
              <a:rPr lang="de-DE" dirty="0" err="1" smtClean="0"/>
              <a:t>ization</a:t>
            </a:r>
            <a:r>
              <a:rPr lang="de-DE" dirty="0" smtClean="0"/>
              <a:t> </a:t>
            </a:r>
            <a:r>
              <a:rPr lang="de-DE" dirty="0" err="1" smtClean="0"/>
              <a:t>of</a:t>
            </a:r>
            <a:r>
              <a:rPr lang="de-DE" dirty="0" smtClean="0"/>
              <a:t> </a:t>
            </a:r>
            <a:r>
              <a:rPr lang="de-DE" dirty="0" err="1" smtClean="0"/>
              <a:t>metadata</a:t>
            </a:r>
            <a:endParaRPr lang="de-DE" dirty="0"/>
          </a:p>
        </p:txBody>
      </p:sp>
      <p:sp>
        <p:nvSpPr>
          <p:cNvPr id="6" name="Datumsplatzhalter 5"/>
          <p:cNvSpPr>
            <a:spLocks noGrp="1"/>
          </p:cNvSpPr>
          <p:nvPr>
            <p:ph type="dt" sz="half" idx="2"/>
          </p:nvPr>
        </p:nvSpPr>
        <p:spPr/>
        <p:txBody>
          <a:bodyPr/>
          <a:lstStyle/>
          <a:p>
            <a:r>
              <a:rPr lang="de-DE" smtClean="0"/>
              <a:t>21.09.2023  6th EAAC'23</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6</a:t>
            </a:fld>
            <a:endParaRPr lang="de-DE" dirty="0"/>
          </a:p>
        </p:txBody>
      </p:sp>
      <p:sp>
        <p:nvSpPr>
          <p:cNvPr id="12" name="Abgerundetes Rechteck 11"/>
          <p:cNvSpPr/>
          <p:nvPr/>
        </p:nvSpPr>
        <p:spPr>
          <a:xfrm>
            <a:off x="3491880" y="1375261"/>
            <a:ext cx="5220580"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err="1" smtClean="0"/>
              <a:t>Metadata</a:t>
            </a:r>
            <a:r>
              <a:rPr lang="de-DE" dirty="0" smtClean="0"/>
              <a:t>: a </a:t>
            </a:r>
            <a:r>
              <a:rPr lang="de-DE" dirty="0" err="1" smtClean="0"/>
              <a:t>long</a:t>
            </a:r>
            <a:r>
              <a:rPr lang="de-DE" dirty="0" smtClean="0"/>
              <a:t> </a:t>
            </a:r>
            <a:r>
              <a:rPr lang="de-DE" dirty="0" err="1" smtClean="0"/>
              <a:t>story</a:t>
            </a:r>
            <a:endParaRPr lang="de-DE" dirty="0"/>
          </a:p>
        </p:txBody>
      </p:sp>
      <p:sp>
        <p:nvSpPr>
          <p:cNvPr id="13" name="Abgerundetes Rechteck 12"/>
          <p:cNvSpPr/>
          <p:nvPr/>
        </p:nvSpPr>
        <p:spPr>
          <a:xfrm>
            <a:off x="647564" y="1375261"/>
            <a:ext cx="1908212"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smtClean="0"/>
              <a:t>DATA</a:t>
            </a:r>
            <a:endParaRPr lang="de-DE" dirty="0"/>
          </a:p>
        </p:txBody>
      </p:sp>
      <p:sp>
        <p:nvSpPr>
          <p:cNvPr id="14" name="Inhaltsplatzhalter 10"/>
          <p:cNvSpPr>
            <a:spLocks noGrp="1"/>
          </p:cNvSpPr>
          <p:nvPr>
            <p:ph sz="quarter" idx="15"/>
          </p:nvPr>
        </p:nvSpPr>
        <p:spPr>
          <a:xfrm>
            <a:off x="3455876" y="2098377"/>
            <a:ext cx="5220580" cy="1782466"/>
          </a:xfrm>
        </p:spPr>
        <p:txBody>
          <a:bodyPr/>
          <a:lstStyle/>
          <a:p>
            <a:r>
              <a:rPr lang="de-DE" sz="1800" dirty="0" err="1" smtClean="0"/>
              <a:t>What</a:t>
            </a:r>
            <a:r>
              <a:rPr lang="de-DE" sz="1800" dirty="0" smtClean="0"/>
              <a:t> </a:t>
            </a:r>
            <a:r>
              <a:rPr lang="de-DE" sz="1800" dirty="0" err="1" smtClean="0"/>
              <a:t>kind</a:t>
            </a:r>
            <a:r>
              <a:rPr lang="de-DE" sz="1800" dirty="0" smtClean="0"/>
              <a:t> </a:t>
            </a:r>
            <a:r>
              <a:rPr lang="de-DE" sz="1800" dirty="0" err="1" smtClean="0"/>
              <a:t>of</a:t>
            </a:r>
            <a:r>
              <a:rPr lang="de-DE" sz="1800" dirty="0" smtClean="0"/>
              <a:t> </a:t>
            </a:r>
            <a:r>
              <a:rPr lang="de-DE" sz="1800" dirty="0" err="1" smtClean="0"/>
              <a:t>experiment</a:t>
            </a:r>
            <a:r>
              <a:rPr lang="de-DE" sz="1800" dirty="0" smtClean="0"/>
              <a:t>, </a:t>
            </a:r>
            <a:r>
              <a:rPr lang="de-DE" sz="1800" dirty="0" err="1" smtClean="0"/>
              <a:t>which</a:t>
            </a:r>
            <a:r>
              <a:rPr lang="de-DE" sz="1800" dirty="0" smtClean="0"/>
              <a:t> </a:t>
            </a:r>
            <a:r>
              <a:rPr lang="de-DE" sz="1800" dirty="0" err="1" smtClean="0"/>
              <a:t>instrumentation</a:t>
            </a:r>
            <a:endParaRPr lang="de-DE" sz="1800" dirty="0" smtClean="0"/>
          </a:p>
          <a:p>
            <a:r>
              <a:rPr lang="de-DE" sz="1800" dirty="0" err="1" smtClean="0"/>
              <a:t>What</a:t>
            </a:r>
            <a:r>
              <a:rPr lang="de-DE" sz="1800" dirty="0" smtClean="0"/>
              <a:t> sample, </a:t>
            </a:r>
            <a:r>
              <a:rPr lang="de-DE" sz="1800" dirty="0" err="1" smtClean="0"/>
              <a:t>which</a:t>
            </a:r>
            <a:r>
              <a:rPr lang="de-DE" sz="1800" dirty="0" smtClean="0"/>
              <a:t> </a:t>
            </a:r>
            <a:r>
              <a:rPr lang="de-DE" sz="1800" dirty="0" err="1" smtClean="0"/>
              <a:t>detectors</a:t>
            </a:r>
            <a:r>
              <a:rPr lang="de-DE" sz="1800" dirty="0" smtClean="0"/>
              <a:t>, </a:t>
            </a:r>
            <a:r>
              <a:rPr lang="de-DE" sz="1800" dirty="0" err="1" smtClean="0"/>
              <a:t>parameters</a:t>
            </a:r>
            <a:endParaRPr lang="de-DE" sz="1800" dirty="0" smtClean="0"/>
          </a:p>
          <a:p>
            <a:r>
              <a:rPr lang="de-DE" sz="1800" dirty="0" err="1" smtClean="0"/>
              <a:t>Calibration</a:t>
            </a:r>
            <a:r>
              <a:rPr lang="de-DE" sz="1800" dirty="0" smtClean="0"/>
              <a:t> </a:t>
            </a:r>
            <a:r>
              <a:rPr lang="de-DE" sz="1800" dirty="0" err="1" smtClean="0"/>
              <a:t>data</a:t>
            </a:r>
            <a:r>
              <a:rPr lang="de-DE" sz="1800" dirty="0" smtClean="0"/>
              <a:t>, </a:t>
            </a:r>
            <a:r>
              <a:rPr lang="de-DE" sz="1800" dirty="0" err="1" smtClean="0"/>
              <a:t>processing</a:t>
            </a:r>
            <a:r>
              <a:rPr lang="de-DE" sz="1800" dirty="0" smtClean="0"/>
              <a:t> </a:t>
            </a:r>
            <a:r>
              <a:rPr lang="de-DE" sz="1800" dirty="0" err="1" smtClean="0"/>
              <a:t>workflows</a:t>
            </a:r>
            <a:endParaRPr lang="de-DE" sz="1800" dirty="0" smtClean="0"/>
          </a:p>
        </p:txBody>
      </p:sp>
      <p:sp>
        <p:nvSpPr>
          <p:cNvPr id="15" name="Abgerundetes Rechteck 14"/>
          <p:cNvSpPr/>
          <p:nvPr/>
        </p:nvSpPr>
        <p:spPr>
          <a:xfrm>
            <a:off x="3347864" y="1283981"/>
            <a:ext cx="5508612" cy="2707911"/>
          </a:xfrm>
          <a:prstGeom prst="roundRect">
            <a:avLst>
              <a:gd name="adj" fmla="val 6714"/>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de-DE" b="1" dirty="0" smtClean="0"/>
          </a:p>
          <a:p>
            <a:pPr algn="ctr"/>
            <a:r>
              <a:rPr lang="de-DE" b="1" dirty="0" err="1" smtClean="0"/>
              <a:t>Parameterized</a:t>
            </a:r>
            <a:r>
              <a:rPr lang="de-DE" b="1" dirty="0" smtClean="0"/>
              <a:t> </a:t>
            </a:r>
            <a:r>
              <a:rPr lang="de-DE" b="1" dirty="0" err="1" smtClean="0"/>
              <a:t>story</a:t>
            </a:r>
            <a:r>
              <a:rPr lang="de-DE" b="1" dirty="0" smtClean="0"/>
              <a:t> </a:t>
            </a:r>
          </a:p>
          <a:p>
            <a:pPr algn="ctr"/>
            <a:endParaRPr lang="de-DE" b="1" dirty="0" smtClean="0"/>
          </a:p>
          <a:p>
            <a:pPr algn="ctr"/>
            <a:endParaRPr lang="de-DE" b="1" dirty="0"/>
          </a:p>
          <a:p>
            <a:pPr algn="ctr"/>
            <a:endParaRPr lang="de-DE" b="1" dirty="0" smtClean="0"/>
          </a:p>
          <a:p>
            <a:pPr algn="ctr"/>
            <a:endParaRPr lang="de-DE" b="1" dirty="0" smtClean="0"/>
          </a:p>
          <a:p>
            <a:pPr algn="ctr"/>
            <a:endParaRPr lang="de-DE" b="1" dirty="0"/>
          </a:p>
          <a:p>
            <a:pPr algn="ctr"/>
            <a:endParaRPr lang="de-DE" b="1" dirty="0" smtClean="0"/>
          </a:p>
          <a:p>
            <a:pPr algn="ctr"/>
            <a:endParaRPr lang="de-DE" b="1" dirty="0"/>
          </a:p>
          <a:p>
            <a:pPr algn="ctr"/>
            <a:endParaRPr lang="de-DE" b="1" dirty="0" smtClean="0"/>
          </a:p>
        </p:txBody>
      </p:sp>
      <p:sp>
        <p:nvSpPr>
          <p:cNvPr id="16" name="Abgerundetes Rechteck 15"/>
          <p:cNvSpPr/>
          <p:nvPr/>
        </p:nvSpPr>
        <p:spPr>
          <a:xfrm>
            <a:off x="3449569" y="2012976"/>
            <a:ext cx="1768104"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smtClean="0"/>
              <a:t>Experiment</a:t>
            </a:r>
            <a:endParaRPr lang="de-DE" dirty="0"/>
          </a:p>
        </p:txBody>
      </p:sp>
      <p:sp>
        <p:nvSpPr>
          <p:cNvPr id="17" name="Abgerundetes Rechteck 16"/>
          <p:cNvSpPr/>
          <p:nvPr/>
        </p:nvSpPr>
        <p:spPr>
          <a:xfrm>
            <a:off x="6991573" y="2012976"/>
            <a:ext cx="1768104"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smtClean="0"/>
              <a:t>Sample</a:t>
            </a:r>
            <a:endParaRPr lang="de-DE" dirty="0"/>
          </a:p>
        </p:txBody>
      </p:sp>
      <p:sp>
        <p:nvSpPr>
          <p:cNvPr id="18" name="Abgerundetes Rechteck 17"/>
          <p:cNvSpPr/>
          <p:nvPr/>
        </p:nvSpPr>
        <p:spPr>
          <a:xfrm>
            <a:off x="5221179" y="2012976"/>
            <a:ext cx="1766888" cy="122432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smtClean="0"/>
              <a:t>Instrument:</a:t>
            </a:r>
          </a:p>
          <a:p>
            <a:pPr algn="ctr"/>
            <a:r>
              <a:rPr lang="de-DE" dirty="0" smtClean="0"/>
              <a:t>Description</a:t>
            </a:r>
          </a:p>
          <a:p>
            <a:pPr algn="ctr"/>
            <a:r>
              <a:rPr lang="de-DE" dirty="0" smtClean="0"/>
              <a:t>Parameters</a:t>
            </a:r>
            <a:endParaRPr lang="de-DE" dirty="0"/>
          </a:p>
        </p:txBody>
      </p:sp>
      <p:sp>
        <p:nvSpPr>
          <p:cNvPr id="19" name="Abgerundetes Rechteck 18"/>
          <p:cNvSpPr/>
          <p:nvPr/>
        </p:nvSpPr>
        <p:spPr>
          <a:xfrm>
            <a:off x="5211430" y="3264229"/>
            <a:ext cx="1768104" cy="6120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err="1" smtClean="0"/>
              <a:t>other</a:t>
            </a:r>
            <a:endParaRPr lang="de-DE" dirty="0"/>
          </a:p>
        </p:txBody>
      </p:sp>
      <p:sp>
        <p:nvSpPr>
          <p:cNvPr id="20" name="Abgerundetes Rechteck 19"/>
          <p:cNvSpPr/>
          <p:nvPr/>
        </p:nvSpPr>
        <p:spPr>
          <a:xfrm>
            <a:off x="3435852" y="2651975"/>
            <a:ext cx="1766888" cy="122432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err="1" smtClean="0"/>
              <a:t>Detector</a:t>
            </a:r>
            <a:r>
              <a:rPr lang="de-DE" dirty="0" smtClean="0"/>
              <a:t> A:</a:t>
            </a:r>
          </a:p>
          <a:p>
            <a:pPr algn="ctr"/>
            <a:r>
              <a:rPr lang="de-DE" dirty="0" smtClean="0"/>
              <a:t>Description</a:t>
            </a:r>
          </a:p>
          <a:p>
            <a:pPr algn="ctr"/>
            <a:r>
              <a:rPr lang="de-DE" dirty="0" err="1" smtClean="0"/>
              <a:t>Calibration</a:t>
            </a:r>
            <a:endParaRPr lang="de-DE" dirty="0" smtClean="0"/>
          </a:p>
          <a:p>
            <a:pPr algn="ctr"/>
            <a:r>
              <a:rPr lang="de-DE" dirty="0" smtClean="0"/>
              <a:t>Processing</a:t>
            </a:r>
            <a:endParaRPr lang="de-DE" dirty="0"/>
          </a:p>
        </p:txBody>
      </p:sp>
      <p:sp>
        <p:nvSpPr>
          <p:cNvPr id="21" name="Abgerundetes Rechteck 20"/>
          <p:cNvSpPr/>
          <p:nvPr/>
        </p:nvSpPr>
        <p:spPr>
          <a:xfrm>
            <a:off x="6988225" y="2651975"/>
            <a:ext cx="1766888" cy="122432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dirty="0" err="1" smtClean="0"/>
              <a:t>Detector</a:t>
            </a:r>
            <a:r>
              <a:rPr lang="de-DE" dirty="0" smtClean="0"/>
              <a:t> B:</a:t>
            </a:r>
          </a:p>
          <a:p>
            <a:pPr algn="ctr"/>
            <a:r>
              <a:rPr lang="de-DE" dirty="0" smtClean="0"/>
              <a:t>Description</a:t>
            </a:r>
          </a:p>
          <a:p>
            <a:pPr algn="ctr"/>
            <a:r>
              <a:rPr lang="de-DE" dirty="0" err="1" smtClean="0"/>
              <a:t>Calibration</a:t>
            </a:r>
            <a:endParaRPr lang="de-DE" dirty="0" smtClean="0"/>
          </a:p>
          <a:p>
            <a:pPr algn="ctr"/>
            <a:r>
              <a:rPr lang="de-DE" dirty="0" smtClean="0"/>
              <a:t>Processing</a:t>
            </a:r>
            <a:endParaRPr lang="de-DE" dirty="0"/>
          </a:p>
        </p:txBody>
      </p:sp>
      <p:sp>
        <p:nvSpPr>
          <p:cNvPr id="22" name="Abgerundetes Rechteck 21"/>
          <p:cNvSpPr/>
          <p:nvPr/>
        </p:nvSpPr>
        <p:spPr>
          <a:xfrm>
            <a:off x="705369" y="2579779"/>
            <a:ext cx="1908212" cy="6120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de-DE" dirty="0" smtClean="0"/>
              <a:t>Experiment type</a:t>
            </a:r>
            <a:endParaRPr lang="de-DE" dirty="0"/>
          </a:p>
        </p:txBody>
      </p:sp>
      <p:sp>
        <p:nvSpPr>
          <p:cNvPr id="23" name="Abgerundetes Rechteck 22"/>
          <p:cNvSpPr/>
          <p:nvPr/>
        </p:nvSpPr>
        <p:spPr>
          <a:xfrm>
            <a:off x="791814" y="3504475"/>
            <a:ext cx="1908212" cy="6120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de-DE" dirty="0" smtClean="0"/>
              <a:t>Name, material</a:t>
            </a:r>
            <a:endParaRPr lang="de-DE" dirty="0"/>
          </a:p>
        </p:txBody>
      </p:sp>
      <p:cxnSp>
        <p:nvCxnSpPr>
          <p:cNvPr id="26" name="Gerader Verbinder 25"/>
          <p:cNvCxnSpPr/>
          <p:nvPr/>
        </p:nvCxnSpPr>
        <p:spPr>
          <a:xfrm flipH="1">
            <a:off x="2479778" y="2432655"/>
            <a:ext cx="1192122" cy="30038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flipH="1">
            <a:off x="2634983" y="2452924"/>
            <a:ext cx="4637317" cy="1208856"/>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35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4">
                                            <p:txEl>
                                              <p:pRg st="0" end="0"/>
                                            </p:txEl>
                                          </p:spTgt>
                                        </p:tgtEl>
                                      </p:cBhvr>
                                    </p:animEffect>
                                    <p:set>
                                      <p:cBhvr>
                                        <p:cTn id="7" dur="1" fill="hold">
                                          <p:stCondLst>
                                            <p:cond delay="999"/>
                                          </p:stCondLst>
                                        </p:cTn>
                                        <p:tgtEl>
                                          <p:spTgt spid="14">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14">
                                            <p:txEl>
                                              <p:pRg st="1" end="1"/>
                                            </p:txEl>
                                          </p:spTgt>
                                        </p:tgtEl>
                                      </p:cBhvr>
                                    </p:animEffect>
                                    <p:set>
                                      <p:cBhvr>
                                        <p:cTn id="10" dur="1" fill="hold">
                                          <p:stCondLst>
                                            <p:cond delay="999"/>
                                          </p:stCondLst>
                                        </p:cTn>
                                        <p:tgtEl>
                                          <p:spTgt spid="14">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14">
                                            <p:txEl>
                                              <p:pRg st="2" end="2"/>
                                            </p:txEl>
                                          </p:spTgt>
                                        </p:tgtEl>
                                      </p:cBhvr>
                                    </p:animEffect>
                                    <p:set>
                                      <p:cBhvr>
                                        <p:cTn id="13" dur="1" fill="hold">
                                          <p:stCondLst>
                                            <p:cond delay="999"/>
                                          </p:stCondLst>
                                        </p:cTn>
                                        <p:tgtEl>
                                          <p:spTgt spid="14">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12"/>
                                        </p:tgtEl>
                                      </p:cBhvr>
                                    </p:animEffect>
                                    <p:set>
                                      <p:cBhvr>
                                        <p:cTn id="16" dur="1" fill="hold">
                                          <p:stCondLst>
                                            <p:cond delay="999"/>
                                          </p:stCondLst>
                                        </p:cTn>
                                        <p:tgtEl>
                                          <p:spTgt spid="12"/>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uiExpand="1" build="p"/>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feil nach rechts 20"/>
          <p:cNvSpPr/>
          <p:nvPr/>
        </p:nvSpPr>
        <p:spPr>
          <a:xfrm rot="10800000">
            <a:off x="2191855" y="2571750"/>
            <a:ext cx="3556437" cy="39604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0" name="Pfeil nach rechts 19"/>
          <p:cNvSpPr/>
          <p:nvPr/>
        </p:nvSpPr>
        <p:spPr>
          <a:xfrm>
            <a:off x="2453117" y="2286723"/>
            <a:ext cx="3556437" cy="3960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err="1" smtClean="0"/>
              <a:t>Modelling</a:t>
            </a:r>
            <a:r>
              <a:rPr lang="de-DE" dirty="0" smtClean="0"/>
              <a:t> </a:t>
            </a:r>
            <a:r>
              <a:rPr lang="de-DE" dirty="0" err="1" smtClean="0"/>
              <a:t>of</a:t>
            </a:r>
            <a:r>
              <a:rPr lang="de-DE" dirty="0"/>
              <a:t> </a:t>
            </a:r>
            <a:r>
              <a:rPr lang="de-DE" dirty="0" err="1" smtClean="0"/>
              <a:t>experiments</a:t>
            </a:r>
            <a:endParaRPr lang="de-DE" dirty="0"/>
          </a:p>
        </p:txBody>
      </p:sp>
      <p:sp>
        <p:nvSpPr>
          <p:cNvPr id="9" name="Textplatzhalter 8"/>
          <p:cNvSpPr>
            <a:spLocks noGrp="1"/>
          </p:cNvSpPr>
          <p:nvPr>
            <p:ph type="body" sz="quarter" idx="14"/>
          </p:nvPr>
        </p:nvSpPr>
        <p:spPr/>
        <p:txBody>
          <a:bodyPr/>
          <a:lstStyle/>
          <a:p>
            <a:r>
              <a:rPr lang="de-DE" dirty="0" smtClean="0"/>
              <a:t>Level </a:t>
            </a:r>
            <a:r>
              <a:rPr lang="de-DE" dirty="0" err="1" smtClean="0"/>
              <a:t>of</a:t>
            </a:r>
            <a:r>
              <a:rPr lang="de-DE" dirty="0" smtClean="0"/>
              <a:t> </a:t>
            </a:r>
            <a:r>
              <a:rPr lang="de-DE" dirty="0" err="1" smtClean="0"/>
              <a:t>complexity</a:t>
            </a:r>
            <a:r>
              <a:rPr lang="de-DE" dirty="0" smtClean="0"/>
              <a:t> </a:t>
            </a:r>
            <a:r>
              <a:rPr lang="de-DE" dirty="0" err="1" smtClean="0"/>
              <a:t>to</a:t>
            </a:r>
            <a:r>
              <a:rPr lang="de-DE" dirty="0" smtClean="0"/>
              <a:t> </a:t>
            </a:r>
            <a:r>
              <a:rPr lang="de-DE" dirty="0" err="1" smtClean="0"/>
              <a:t>be</a:t>
            </a:r>
            <a:r>
              <a:rPr lang="de-DE" dirty="0" smtClean="0"/>
              <a:t> </a:t>
            </a:r>
            <a:r>
              <a:rPr lang="de-DE" dirty="0" err="1" smtClean="0"/>
              <a:t>defined</a:t>
            </a:r>
            <a:r>
              <a:rPr lang="de-DE" dirty="0" smtClean="0"/>
              <a:t> </a:t>
            </a:r>
            <a:r>
              <a:rPr lang="de-DE" dirty="0" err="1" smtClean="0"/>
              <a:t>by</a:t>
            </a:r>
            <a:r>
              <a:rPr lang="de-DE" dirty="0" smtClean="0"/>
              <a:t> </a:t>
            </a:r>
            <a:r>
              <a:rPr lang="de-DE" dirty="0" err="1" smtClean="0"/>
              <a:t>community</a:t>
            </a:r>
            <a:endParaRPr lang="de-DE" dirty="0"/>
          </a:p>
        </p:txBody>
      </p:sp>
      <p:sp>
        <p:nvSpPr>
          <p:cNvPr id="10" name="Inhaltsplatzhalter 9"/>
          <p:cNvSpPr>
            <a:spLocks noGrp="1"/>
          </p:cNvSpPr>
          <p:nvPr>
            <p:ph sz="quarter" idx="15"/>
          </p:nvPr>
        </p:nvSpPr>
        <p:spPr>
          <a:xfrm>
            <a:off x="451072" y="1317624"/>
            <a:ext cx="1728949" cy="2334245"/>
          </a:xfrm>
        </p:spPr>
        <p:txBody>
          <a:bodyPr/>
          <a:lstStyle/>
          <a:p>
            <a:pPr marL="0" indent="0">
              <a:buNone/>
            </a:pPr>
            <a:r>
              <a:rPr lang="de-DE" b="1" dirty="0" err="1" smtClean="0"/>
              <a:t>Physics</a:t>
            </a:r>
            <a:r>
              <a:rPr lang="de-DE" b="1" dirty="0" smtClean="0"/>
              <a:t> Model</a:t>
            </a:r>
          </a:p>
          <a:p>
            <a:pPr>
              <a:lnSpc>
                <a:spcPct val="100000"/>
              </a:lnSpc>
            </a:pPr>
            <a:r>
              <a:rPr lang="de-DE" dirty="0" err="1" smtClean="0"/>
              <a:t>Quantities</a:t>
            </a:r>
            <a:endParaRPr lang="de-DE" dirty="0" smtClean="0"/>
          </a:p>
          <a:p>
            <a:pPr>
              <a:lnSpc>
                <a:spcPct val="100000"/>
              </a:lnSpc>
            </a:pPr>
            <a:r>
              <a:rPr lang="de-DE" dirty="0" smtClean="0"/>
              <a:t>Relations</a:t>
            </a:r>
          </a:p>
          <a:p>
            <a:pPr>
              <a:lnSpc>
                <a:spcPct val="100000"/>
              </a:lnSpc>
            </a:pPr>
            <a:r>
              <a:rPr lang="de-DE" dirty="0" smtClean="0"/>
              <a:t>Interactions</a:t>
            </a:r>
          </a:p>
          <a:p>
            <a:pPr>
              <a:lnSpc>
                <a:spcPct val="100000"/>
              </a:lnSpc>
            </a:pPr>
            <a:r>
              <a:rPr lang="de-DE" dirty="0" err="1" smtClean="0"/>
              <a:t>Approximations</a:t>
            </a:r>
            <a:endParaRPr lang="de-DE" dirty="0" smtClean="0"/>
          </a:p>
          <a:p>
            <a:pPr>
              <a:lnSpc>
                <a:spcPct val="100000"/>
              </a:lnSpc>
            </a:pPr>
            <a:r>
              <a:rPr lang="de-DE" dirty="0" smtClean="0"/>
              <a:t>Observables </a:t>
            </a:r>
            <a:endParaRPr lang="de-DE" dirty="0"/>
          </a:p>
        </p:txBody>
      </p:sp>
      <p:sp>
        <p:nvSpPr>
          <p:cNvPr id="6" name="Datumsplatzhalter 5"/>
          <p:cNvSpPr>
            <a:spLocks noGrp="1"/>
          </p:cNvSpPr>
          <p:nvPr>
            <p:ph type="dt" sz="half" idx="2"/>
          </p:nvPr>
        </p:nvSpPr>
        <p:spPr/>
        <p:txBody>
          <a:bodyPr/>
          <a:lstStyle/>
          <a:p>
            <a:r>
              <a:rPr lang="de-DE" smtClean="0"/>
              <a:t>21.09.2023  6th EAAC'23</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7</a:t>
            </a:fld>
            <a:endParaRPr lang="de-DE" dirty="0"/>
          </a:p>
        </p:txBody>
      </p:sp>
      <p:sp>
        <p:nvSpPr>
          <p:cNvPr id="12" name="Inhaltsplatzhalter 9"/>
          <p:cNvSpPr txBox="1">
            <a:spLocks/>
          </p:cNvSpPr>
          <p:nvPr/>
        </p:nvSpPr>
        <p:spPr>
          <a:xfrm>
            <a:off x="2540061" y="1317625"/>
            <a:ext cx="2860031" cy="1758181"/>
          </a:xfrm>
          <a:prstGeom prst="rect">
            <a:avLst/>
          </a:prstGeom>
        </p:spPr>
        <p:txBody>
          <a:bodyPr vert="horz" lIns="0" tIns="0" rIns="0" bIns="0" rtlCol="0">
            <a:noAutofit/>
          </a:bodyPr>
          <a:lstStyle>
            <a:lvl1pPr marL="180975" indent="-180975" algn="l" defTabSz="180000" rtl="0" eaLnBrk="1" latinLnBrk="0" hangingPunct="1">
              <a:lnSpc>
                <a:spcPts val="1800"/>
              </a:lnSpc>
              <a:spcBef>
                <a:spcPts val="1100"/>
              </a:spcBef>
              <a:spcAft>
                <a:spcPts val="0"/>
              </a:spcAft>
              <a:buClr>
                <a:srgbClr val="F0781E"/>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e-DE" b="1" dirty="0" err="1" smtClean="0"/>
              <a:t>Conceptual</a:t>
            </a:r>
            <a:r>
              <a:rPr lang="de-DE" b="1" dirty="0" smtClean="0"/>
              <a:t> design </a:t>
            </a:r>
            <a:r>
              <a:rPr lang="de-DE" b="1" dirty="0" err="1" smtClean="0"/>
              <a:t>model</a:t>
            </a:r>
            <a:endParaRPr lang="de-DE" b="1" dirty="0" smtClean="0"/>
          </a:p>
          <a:p>
            <a:pPr>
              <a:lnSpc>
                <a:spcPct val="100000"/>
              </a:lnSpc>
            </a:pPr>
            <a:r>
              <a:rPr lang="de-DE" dirty="0" smtClean="0"/>
              <a:t>Implementation-independent</a:t>
            </a:r>
          </a:p>
          <a:p>
            <a:pPr>
              <a:lnSpc>
                <a:spcPct val="100000"/>
              </a:lnSpc>
            </a:pPr>
            <a:r>
              <a:rPr lang="de-DE" dirty="0" smtClean="0"/>
              <a:t>Experiment </a:t>
            </a:r>
            <a:r>
              <a:rPr lang="de-DE" dirty="0" err="1" smtClean="0"/>
              <a:t>parameters</a:t>
            </a:r>
            <a:endParaRPr lang="de-DE" dirty="0" smtClean="0"/>
          </a:p>
          <a:p>
            <a:pPr lvl="1"/>
            <a:r>
              <a:rPr lang="de-DE" dirty="0" err="1" smtClean="0"/>
              <a:t>To</a:t>
            </a:r>
            <a:r>
              <a:rPr lang="de-DE" dirty="0" smtClean="0"/>
              <a:t> </a:t>
            </a:r>
            <a:r>
              <a:rPr lang="de-DE" dirty="0" err="1" smtClean="0"/>
              <a:t>be</a:t>
            </a:r>
            <a:r>
              <a:rPr lang="de-DE" dirty="0" smtClean="0"/>
              <a:t> </a:t>
            </a:r>
            <a:r>
              <a:rPr lang="de-DE" dirty="0" err="1" smtClean="0"/>
              <a:t>set</a:t>
            </a:r>
            <a:endParaRPr lang="de-DE" dirty="0"/>
          </a:p>
          <a:p>
            <a:pPr lvl="1"/>
            <a:r>
              <a:rPr lang="de-DE" dirty="0" err="1" smtClean="0"/>
              <a:t>To</a:t>
            </a:r>
            <a:r>
              <a:rPr lang="de-DE" dirty="0" smtClean="0"/>
              <a:t> </a:t>
            </a:r>
            <a:r>
              <a:rPr lang="de-DE" dirty="0" err="1" smtClean="0"/>
              <a:t>be</a:t>
            </a:r>
            <a:r>
              <a:rPr lang="de-DE" dirty="0" smtClean="0"/>
              <a:t> </a:t>
            </a:r>
            <a:r>
              <a:rPr lang="de-DE" dirty="0" err="1" smtClean="0"/>
              <a:t>measured</a:t>
            </a:r>
            <a:endParaRPr lang="de-DE" dirty="0" smtClean="0"/>
          </a:p>
          <a:p>
            <a:pPr marL="0" indent="0">
              <a:lnSpc>
                <a:spcPct val="100000"/>
              </a:lnSpc>
              <a:buNone/>
            </a:pPr>
            <a:endParaRPr lang="de-DE" dirty="0"/>
          </a:p>
        </p:txBody>
      </p:sp>
      <p:sp>
        <p:nvSpPr>
          <p:cNvPr id="14" name="Inhaltsplatzhalter 9"/>
          <p:cNvSpPr txBox="1">
            <a:spLocks/>
          </p:cNvSpPr>
          <p:nvPr/>
        </p:nvSpPr>
        <p:spPr>
          <a:xfrm>
            <a:off x="6619016" y="1319560"/>
            <a:ext cx="1728949" cy="3422650"/>
          </a:xfrm>
          <a:prstGeom prst="rect">
            <a:avLst/>
          </a:prstGeom>
        </p:spPr>
        <p:txBody>
          <a:bodyPr vert="horz" lIns="0" tIns="0" rIns="0" bIns="0" rtlCol="0">
            <a:noAutofit/>
          </a:bodyPr>
          <a:lstStyle>
            <a:lvl1pPr marL="180975" indent="-180975" algn="l" defTabSz="180000" rtl="0" eaLnBrk="1" latinLnBrk="0" hangingPunct="1">
              <a:lnSpc>
                <a:spcPts val="1800"/>
              </a:lnSpc>
              <a:spcBef>
                <a:spcPts val="1100"/>
              </a:spcBef>
              <a:spcAft>
                <a:spcPts val="0"/>
              </a:spcAft>
              <a:buClr>
                <a:srgbClr val="F0781E"/>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e-DE" b="1" dirty="0" smtClean="0"/>
              <a:t>Experiment</a:t>
            </a:r>
          </a:p>
          <a:p>
            <a:pPr>
              <a:lnSpc>
                <a:spcPct val="100000"/>
              </a:lnSpc>
            </a:pPr>
            <a:r>
              <a:rPr lang="de-DE" dirty="0" smtClean="0"/>
              <a:t>Type</a:t>
            </a:r>
          </a:p>
          <a:p>
            <a:pPr>
              <a:lnSpc>
                <a:spcPct val="100000"/>
              </a:lnSpc>
            </a:pPr>
            <a:r>
              <a:rPr lang="de-DE" dirty="0" smtClean="0"/>
              <a:t>Instrument</a:t>
            </a:r>
          </a:p>
          <a:p>
            <a:pPr>
              <a:lnSpc>
                <a:spcPct val="100000"/>
              </a:lnSpc>
            </a:pPr>
            <a:r>
              <a:rPr lang="de-DE" dirty="0" smtClean="0"/>
              <a:t>Sample</a:t>
            </a:r>
          </a:p>
          <a:p>
            <a:pPr>
              <a:lnSpc>
                <a:spcPct val="100000"/>
              </a:lnSpc>
            </a:pPr>
            <a:r>
              <a:rPr lang="de-DE" dirty="0" err="1" smtClean="0"/>
              <a:t>Detectors</a:t>
            </a:r>
            <a:endParaRPr lang="de-DE" dirty="0"/>
          </a:p>
        </p:txBody>
      </p:sp>
      <p:sp>
        <p:nvSpPr>
          <p:cNvPr id="16" name="Inhaltsplatzhalter 9"/>
          <p:cNvSpPr txBox="1">
            <a:spLocks/>
          </p:cNvSpPr>
          <p:nvPr/>
        </p:nvSpPr>
        <p:spPr>
          <a:xfrm>
            <a:off x="2540061" y="3435831"/>
            <a:ext cx="2860031" cy="1389511"/>
          </a:xfrm>
          <a:prstGeom prst="rect">
            <a:avLst/>
          </a:prstGeom>
        </p:spPr>
        <p:txBody>
          <a:bodyPr vert="horz" lIns="0" tIns="0" rIns="0" bIns="0" rtlCol="0">
            <a:noAutofit/>
          </a:bodyPr>
          <a:lstStyle>
            <a:lvl1pPr marL="180975" indent="-180975" algn="l" defTabSz="180000" rtl="0" eaLnBrk="1" latinLnBrk="0" hangingPunct="1">
              <a:lnSpc>
                <a:spcPts val="1800"/>
              </a:lnSpc>
              <a:spcBef>
                <a:spcPts val="1100"/>
              </a:spcBef>
              <a:spcAft>
                <a:spcPts val="0"/>
              </a:spcAft>
              <a:buClr>
                <a:srgbClr val="F0781E"/>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de-DE" b="1" dirty="0" smtClean="0"/>
              <a:t>Technical design </a:t>
            </a:r>
            <a:r>
              <a:rPr lang="de-DE" b="1" dirty="0" err="1" smtClean="0"/>
              <a:t>model</a:t>
            </a:r>
            <a:endParaRPr lang="de-DE" b="1" dirty="0" smtClean="0"/>
          </a:p>
          <a:p>
            <a:pPr>
              <a:lnSpc>
                <a:spcPct val="100000"/>
              </a:lnSpc>
            </a:pPr>
            <a:r>
              <a:rPr lang="de-DE" dirty="0" smtClean="0"/>
              <a:t>Implementation-</a:t>
            </a:r>
            <a:r>
              <a:rPr lang="de-DE" dirty="0" err="1" smtClean="0"/>
              <a:t>specific</a:t>
            </a:r>
            <a:endParaRPr lang="de-DE" dirty="0" smtClean="0"/>
          </a:p>
          <a:p>
            <a:pPr>
              <a:lnSpc>
                <a:spcPct val="100000"/>
              </a:lnSpc>
            </a:pPr>
            <a:r>
              <a:rPr lang="de-DE" dirty="0" err="1" smtClean="0"/>
              <a:t>How</a:t>
            </a:r>
            <a:r>
              <a:rPr lang="de-DE" dirty="0" smtClean="0"/>
              <a:t> </a:t>
            </a:r>
            <a:r>
              <a:rPr lang="de-DE" dirty="0" err="1" smtClean="0"/>
              <a:t>to</a:t>
            </a:r>
            <a:r>
              <a:rPr lang="de-DE" dirty="0" smtClean="0"/>
              <a:t> </a:t>
            </a:r>
            <a:r>
              <a:rPr lang="de-DE" dirty="0" err="1" smtClean="0"/>
              <a:t>be</a:t>
            </a:r>
            <a:r>
              <a:rPr lang="de-DE" dirty="0" smtClean="0"/>
              <a:t> </a:t>
            </a:r>
            <a:r>
              <a:rPr lang="de-DE" dirty="0" err="1" smtClean="0"/>
              <a:t>measured</a:t>
            </a:r>
            <a:r>
              <a:rPr lang="de-DE" dirty="0" smtClean="0"/>
              <a:t> </a:t>
            </a:r>
            <a:r>
              <a:rPr lang="de-DE" dirty="0" err="1" smtClean="0"/>
              <a:t>or</a:t>
            </a:r>
            <a:r>
              <a:rPr lang="de-DE" dirty="0" smtClean="0"/>
              <a:t> </a:t>
            </a:r>
            <a:r>
              <a:rPr lang="de-DE" dirty="0" err="1" smtClean="0"/>
              <a:t>set</a:t>
            </a:r>
            <a:endParaRPr lang="de-DE" dirty="0" smtClean="0"/>
          </a:p>
          <a:p>
            <a:pPr lvl="1"/>
            <a:r>
              <a:rPr lang="de-DE" dirty="0" smtClean="0"/>
              <a:t>e.g. </a:t>
            </a:r>
            <a:r>
              <a:rPr lang="de-DE" dirty="0" err="1" smtClean="0"/>
              <a:t>accuracy</a:t>
            </a:r>
            <a:endParaRPr lang="de-DE" dirty="0" smtClean="0"/>
          </a:p>
          <a:p>
            <a:pPr marL="0" indent="0">
              <a:lnSpc>
                <a:spcPct val="100000"/>
              </a:lnSpc>
              <a:buNone/>
            </a:pPr>
            <a:endParaRPr lang="de-DE" dirty="0"/>
          </a:p>
        </p:txBody>
      </p:sp>
    </p:spTree>
    <p:extLst>
      <p:ext uri="{BB962C8B-B14F-4D97-AF65-F5344CB8AC3E}">
        <p14:creationId xmlns:p14="http://schemas.microsoft.com/office/powerpoint/2010/main" val="193207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Why</a:t>
            </a:r>
            <a:r>
              <a:rPr lang="de-DE" dirty="0" smtClean="0"/>
              <a:t> </a:t>
            </a:r>
            <a:r>
              <a:rPr lang="de-DE" dirty="0" err="1" smtClean="0"/>
              <a:t>standards</a:t>
            </a:r>
            <a:r>
              <a:rPr lang="de-DE" dirty="0" smtClean="0"/>
              <a:t>?</a:t>
            </a:r>
            <a:endParaRPr lang="de-DE" dirty="0"/>
          </a:p>
        </p:txBody>
      </p:sp>
      <p:sp>
        <p:nvSpPr>
          <p:cNvPr id="3" name="Textplatzhalter 2"/>
          <p:cNvSpPr>
            <a:spLocks noGrp="1"/>
          </p:cNvSpPr>
          <p:nvPr>
            <p:ph type="body" sz="quarter" idx="14"/>
          </p:nvPr>
        </p:nvSpPr>
        <p:spPr/>
        <p:txBody>
          <a:bodyPr/>
          <a:lstStyle/>
          <a:p>
            <a:endParaRPr lang="de-DE" dirty="0"/>
          </a:p>
        </p:txBody>
      </p:sp>
      <p:sp>
        <p:nvSpPr>
          <p:cNvPr id="4" name="Inhaltsplatzhalter 3"/>
          <p:cNvSpPr>
            <a:spLocks noGrp="1"/>
          </p:cNvSpPr>
          <p:nvPr>
            <p:ph sz="quarter" idx="15"/>
          </p:nvPr>
        </p:nvSpPr>
        <p:spPr/>
        <p:txBody>
          <a:bodyPr/>
          <a:lstStyle/>
          <a:p>
            <a:r>
              <a:rPr lang="de-DE" dirty="0" err="1" smtClean="0"/>
              <a:t>Why</a:t>
            </a:r>
            <a:r>
              <a:rPr lang="de-DE" dirty="0" smtClean="0"/>
              <a:t> </a:t>
            </a:r>
            <a:r>
              <a:rPr lang="de-DE" dirty="0" err="1" smtClean="0"/>
              <a:t>tie</a:t>
            </a:r>
            <a:r>
              <a:rPr lang="de-DE" dirty="0" smtClean="0"/>
              <a:t> </a:t>
            </a:r>
            <a:r>
              <a:rPr lang="de-DE" dirty="0" err="1" smtClean="0"/>
              <a:t>myself</a:t>
            </a:r>
            <a:r>
              <a:rPr lang="de-DE" dirty="0" smtClean="0"/>
              <a:t> down?</a:t>
            </a:r>
          </a:p>
          <a:p>
            <a:r>
              <a:rPr lang="de-DE" dirty="0" err="1" smtClean="0"/>
              <a:t>Why</a:t>
            </a:r>
            <a:r>
              <a:rPr lang="de-DE" dirty="0" smtClean="0"/>
              <a:t> fix </a:t>
            </a:r>
            <a:r>
              <a:rPr lang="de-DE" dirty="0" err="1" smtClean="0"/>
              <a:t>something</a:t>
            </a:r>
            <a:r>
              <a:rPr lang="de-DE" dirty="0"/>
              <a:t> </a:t>
            </a:r>
            <a:r>
              <a:rPr lang="de-DE" dirty="0" err="1" smtClean="0"/>
              <a:t>that‘s</a:t>
            </a:r>
            <a:r>
              <a:rPr lang="de-DE" dirty="0" smtClean="0"/>
              <a:t> not </a:t>
            </a:r>
            <a:r>
              <a:rPr lang="de-DE" dirty="0" err="1" smtClean="0"/>
              <a:t>broken</a:t>
            </a:r>
            <a:r>
              <a:rPr lang="de-DE" dirty="0" smtClean="0"/>
              <a:t>?</a:t>
            </a:r>
          </a:p>
          <a:p>
            <a:r>
              <a:rPr lang="de-DE" dirty="0" err="1" smtClean="0"/>
              <a:t>Why</a:t>
            </a:r>
            <a:r>
              <a:rPr lang="de-DE" dirty="0" smtClean="0"/>
              <a:t> follow </a:t>
            </a:r>
            <a:r>
              <a:rPr lang="de-DE" dirty="0" err="1" smtClean="0"/>
              <a:t>external</a:t>
            </a:r>
            <a:r>
              <a:rPr lang="de-DE" dirty="0" smtClean="0"/>
              <a:t> </a:t>
            </a:r>
            <a:r>
              <a:rPr lang="de-DE" dirty="0" err="1" smtClean="0"/>
              <a:t>rules</a:t>
            </a:r>
            <a:r>
              <a:rPr lang="de-DE" dirty="0" smtClean="0"/>
              <a:t>?</a:t>
            </a:r>
          </a:p>
          <a:p>
            <a:r>
              <a:rPr lang="de-DE" dirty="0" err="1" smtClean="0"/>
              <a:t>What‘s</a:t>
            </a:r>
            <a:r>
              <a:rPr lang="de-DE" dirty="0" smtClean="0"/>
              <a:t> in </a:t>
            </a:r>
            <a:r>
              <a:rPr lang="de-DE" dirty="0" err="1" smtClean="0"/>
              <a:t>for</a:t>
            </a:r>
            <a:r>
              <a:rPr lang="de-DE" dirty="0" smtClean="0"/>
              <a:t> </a:t>
            </a:r>
            <a:r>
              <a:rPr lang="de-DE" dirty="0" err="1" smtClean="0"/>
              <a:t>me</a:t>
            </a:r>
            <a:r>
              <a:rPr lang="de-DE" dirty="0" smtClean="0"/>
              <a:t>?</a:t>
            </a:r>
          </a:p>
          <a:p>
            <a:r>
              <a:rPr lang="de-DE" dirty="0" smtClean="0"/>
              <a:t>Working </a:t>
            </a:r>
            <a:r>
              <a:rPr lang="de-DE" dirty="0" err="1" smtClean="0"/>
              <a:t>with</a:t>
            </a:r>
            <a:r>
              <a:rPr lang="de-DE" dirty="0" smtClean="0"/>
              <a:t> </a:t>
            </a:r>
            <a:r>
              <a:rPr lang="de-DE" dirty="0" err="1" smtClean="0"/>
              <a:t>others</a:t>
            </a:r>
            <a:r>
              <a:rPr lang="de-DE" dirty="0" smtClean="0"/>
              <a:t> </a:t>
            </a:r>
            <a:r>
              <a:rPr lang="de-DE" dirty="0" err="1" smtClean="0"/>
              <a:t>is</a:t>
            </a:r>
            <a:r>
              <a:rPr lang="de-DE" dirty="0" smtClean="0"/>
              <a:t> a </a:t>
            </a:r>
            <a:r>
              <a:rPr lang="de-DE" dirty="0" err="1" smtClean="0"/>
              <a:t>hassle</a:t>
            </a:r>
            <a:r>
              <a:rPr lang="de-DE" dirty="0"/>
              <a:t>!</a:t>
            </a:r>
          </a:p>
        </p:txBody>
      </p:sp>
      <p:sp>
        <p:nvSpPr>
          <p:cNvPr id="5" name="Inhaltsplatzhalter 4"/>
          <p:cNvSpPr>
            <a:spLocks noGrp="1"/>
          </p:cNvSpPr>
          <p:nvPr>
            <p:ph sz="quarter" idx="16"/>
          </p:nvPr>
        </p:nvSpPr>
        <p:spPr/>
        <p:txBody>
          <a:bodyPr/>
          <a:lstStyle/>
          <a:p>
            <a:r>
              <a:rPr lang="de-DE" dirty="0" err="1" smtClean="0"/>
              <a:t>You</a:t>
            </a:r>
            <a:r>
              <a:rPr lang="de-DE" dirty="0" smtClean="0"/>
              <a:t> </a:t>
            </a:r>
            <a:r>
              <a:rPr lang="de-DE" dirty="0" err="1" smtClean="0"/>
              <a:t>commit</a:t>
            </a:r>
            <a:r>
              <a:rPr lang="de-DE" dirty="0" smtClean="0"/>
              <a:t> </a:t>
            </a:r>
            <a:r>
              <a:rPr lang="de-DE" dirty="0" err="1" smtClean="0"/>
              <a:t>only</a:t>
            </a:r>
            <a:r>
              <a:rPr lang="de-DE" dirty="0" smtClean="0"/>
              <a:t> </a:t>
            </a:r>
            <a:r>
              <a:rPr lang="de-DE" dirty="0" err="1" smtClean="0"/>
              <a:t>to</a:t>
            </a:r>
            <a:r>
              <a:rPr lang="de-DE" dirty="0" smtClean="0"/>
              <a:t> </a:t>
            </a:r>
            <a:r>
              <a:rPr lang="de-DE" dirty="0" err="1" smtClean="0"/>
              <a:t>your</a:t>
            </a:r>
            <a:r>
              <a:rPr lang="de-DE" dirty="0" smtClean="0"/>
              <a:t> </a:t>
            </a:r>
            <a:r>
              <a:rPr lang="de-DE" dirty="0" err="1" smtClean="0"/>
              <a:t>own</a:t>
            </a:r>
            <a:r>
              <a:rPr lang="de-DE" dirty="0" smtClean="0"/>
              <a:t> </a:t>
            </a:r>
            <a:r>
              <a:rPr lang="de-DE" dirty="0" err="1" smtClean="0"/>
              <a:t>community</a:t>
            </a:r>
            <a:r>
              <a:rPr lang="de-DE" dirty="0" smtClean="0"/>
              <a:t>.</a:t>
            </a:r>
            <a:endParaRPr lang="de-DE" dirty="0"/>
          </a:p>
          <a:p>
            <a:r>
              <a:rPr lang="de-DE" dirty="0" err="1" smtClean="0"/>
              <a:t>When</a:t>
            </a:r>
            <a:r>
              <a:rPr lang="de-DE" dirty="0" smtClean="0"/>
              <a:t> </a:t>
            </a:r>
            <a:r>
              <a:rPr lang="de-DE" dirty="0" err="1" smtClean="0"/>
              <a:t>your‘s</a:t>
            </a:r>
            <a:r>
              <a:rPr lang="de-DE" dirty="0" smtClean="0"/>
              <a:t> </a:t>
            </a:r>
            <a:r>
              <a:rPr lang="de-DE" dirty="0" err="1" smtClean="0"/>
              <a:t>breaks</a:t>
            </a:r>
            <a:r>
              <a:rPr lang="de-DE" dirty="0" smtClean="0"/>
              <a:t>, </a:t>
            </a:r>
            <a:r>
              <a:rPr lang="de-DE" dirty="0" err="1" smtClean="0"/>
              <a:t>it‘s</a:t>
            </a:r>
            <a:r>
              <a:rPr lang="de-DE" dirty="0" smtClean="0"/>
              <a:t> </a:t>
            </a:r>
            <a:r>
              <a:rPr lang="de-DE" dirty="0" err="1" smtClean="0"/>
              <a:t>your</a:t>
            </a:r>
            <a:r>
              <a:rPr lang="de-DE" dirty="0" smtClean="0"/>
              <a:t> </a:t>
            </a:r>
            <a:r>
              <a:rPr lang="de-DE" dirty="0" err="1" smtClean="0"/>
              <a:t>problem</a:t>
            </a:r>
            <a:r>
              <a:rPr lang="de-DE" dirty="0" smtClean="0"/>
              <a:t>.</a:t>
            </a:r>
          </a:p>
          <a:p>
            <a:r>
              <a:rPr lang="de-DE" dirty="0" err="1" smtClean="0"/>
              <a:t>Contribute</a:t>
            </a:r>
            <a:r>
              <a:rPr lang="de-DE" dirty="0" smtClean="0"/>
              <a:t> </a:t>
            </a:r>
            <a:r>
              <a:rPr lang="de-DE" dirty="0" err="1" smtClean="0"/>
              <a:t>and</a:t>
            </a:r>
            <a:r>
              <a:rPr lang="de-DE" dirty="0" smtClean="0"/>
              <a:t> </a:t>
            </a:r>
            <a:r>
              <a:rPr lang="de-DE" dirty="0" err="1" smtClean="0"/>
              <a:t>make</a:t>
            </a:r>
            <a:r>
              <a:rPr lang="de-DE" dirty="0" smtClean="0"/>
              <a:t> </a:t>
            </a:r>
            <a:r>
              <a:rPr lang="de-DE" dirty="0" err="1" smtClean="0"/>
              <a:t>them</a:t>
            </a:r>
            <a:r>
              <a:rPr lang="de-DE" dirty="0" smtClean="0"/>
              <a:t> </a:t>
            </a:r>
            <a:r>
              <a:rPr lang="de-DE" dirty="0" err="1" smtClean="0"/>
              <a:t>your</a:t>
            </a:r>
            <a:r>
              <a:rPr lang="de-DE" dirty="0" smtClean="0"/>
              <a:t> </a:t>
            </a:r>
            <a:r>
              <a:rPr lang="de-DE" dirty="0" err="1" smtClean="0"/>
              <a:t>rules</a:t>
            </a:r>
            <a:r>
              <a:rPr lang="de-DE" dirty="0" smtClean="0"/>
              <a:t>!</a:t>
            </a:r>
          </a:p>
          <a:p>
            <a:r>
              <a:rPr lang="de-DE" dirty="0" smtClean="0"/>
              <a:t>Efficiency </a:t>
            </a:r>
            <a:r>
              <a:rPr lang="de-DE" dirty="0" err="1" smtClean="0"/>
              <a:t>means</a:t>
            </a:r>
            <a:r>
              <a:rPr lang="de-DE" dirty="0" smtClean="0"/>
              <a:t> </a:t>
            </a:r>
            <a:r>
              <a:rPr lang="de-DE" dirty="0" err="1" smtClean="0"/>
              <a:t>less</a:t>
            </a:r>
            <a:r>
              <a:rPr lang="de-DE" dirty="0" smtClean="0"/>
              <a:t> </a:t>
            </a:r>
            <a:r>
              <a:rPr lang="de-DE" dirty="0" err="1" smtClean="0"/>
              <a:t>work</a:t>
            </a:r>
            <a:r>
              <a:rPr lang="de-DE" dirty="0" smtClean="0"/>
              <a:t> on </a:t>
            </a:r>
            <a:r>
              <a:rPr lang="de-DE" dirty="0" err="1" smtClean="0"/>
              <a:t>long</a:t>
            </a:r>
            <a:r>
              <a:rPr lang="de-DE" dirty="0" smtClean="0"/>
              <a:t> </a:t>
            </a:r>
            <a:r>
              <a:rPr lang="de-DE" dirty="0" err="1" smtClean="0"/>
              <a:t>term</a:t>
            </a:r>
            <a:r>
              <a:rPr lang="de-DE" dirty="0" smtClean="0"/>
              <a:t>.</a:t>
            </a:r>
          </a:p>
          <a:p>
            <a:r>
              <a:rPr lang="de-DE" dirty="0" err="1" smtClean="0"/>
              <a:t>Interoperability</a:t>
            </a:r>
            <a:r>
              <a:rPr lang="de-DE" dirty="0" smtClean="0"/>
              <a:t> </a:t>
            </a:r>
            <a:r>
              <a:rPr lang="de-DE" dirty="0" err="1" smtClean="0"/>
              <a:t>shares</a:t>
            </a:r>
            <a:r>
              <a:rPr lang="de-DE" dirty="0" smtClean="0"/>
              <a:t> </a:t>
            </a:r>
            <a:r>
              <a:rPr lang="de-DE" dirty="0" err="1" smtClean="0"/>
              <a:t>the</a:t>
            </a:r>
            <a:r>
              <a:rPr lang="de-DE" dirty="0" smtClean="0"/>
              <a:t> </a:t>
            </a:r>
            <a:r>
              <a:rPr lang="de-DE" dirty="0" err="1" smtClean="0"/>
              <a:t>work</a:t>
            </a:r>
            <a:r>
              <a:rPr lang="de-DE" dirty="0" smtClean="0"/>
              <a:t>!</a:t>
            </a:r>
            <a:endParaRPr lang="de-DE" dirty="0"/>
          </a:p>
        </p:txBody>
      </p:sp>
      <p:sp>
        <p:nvSpPr>
          <p:cNvPr id="6" name="Datumsplatzhalter 5"/>
          <p:cNvSpPr>
            <a:spLocks noGrp="1"/>
          </p:cNvSpPr>
          <p:nvPr>
            <p:ph type="dt" sz="half" idx="2"/>
          </p:nvPr>
        </p:nvSpPr>
        <p:spPr/>
        <p:txBody>
          <a:bodyPr/>
          <a:lstStyle/>
          <a:p>
            <a:r>
              <a:rPr lang="de-DE" smtClean="0"/>
              <a:t>21.09.2023  6th EAAC'23</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8</a:t>
            </a:fld>
            <a:endParaRPr lang="de-DE" dirty="0"/>
          </a:p>
        </p:txBody>
      </p:sp>
    </p:spTree>
    <p:extLst>
      <p:ext uri="{BB962C8B-B14F-4D97-AF65-F5344CB8AC3E}">
        <p14:creationId xmlns:p14="http://schemas.microsoft.com/office/powerpoint/2010/main" val="380275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7564" y="1311672"/>
            <a:ext cx="4052971" cy="3106180"/>
          </a:xfrm>
          <a:prstGeom prst="rect">
            <a:avLst/>
          </a:prstGeom>
          <a:solidFill>
            <a:schemeClr val="accent1"/>
          </a:solidFill>
        </p:spPr>
      </p:pic>
      <p:sp>
        <p:nvSpPr>
          <p:cNvPr id="12" name="Rechteck 11"/>
          <p:cNvSpPr/>
          <p:nvPr/>
        </p:nvSpPr>
        <p:spPr>
          <a:xfrm>
            <a:off x="1194216" y="1050142"/>
            <a:ext cx="6186095" cy="36458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err="1" smtClean="0"/>
              <a:t>Acknowledgements</a:t>
            </a:r>
            <a:endParaRPr lang="de-DE" dirty="0"/>
          </a:p>
        </p:txBody>
      </p:sp>
      <p:sp>
        <p:nvSpPr>
          <p:cNvPr id="3" name="Textplatzhalter 2"/>
          <p:cNvSpPr>
            <a:spLocks noGrp="1"/>
          </p:cNvSpPr>
          <p:nvPr>
            <p:ph type="body" sz="quarter" idx="14"/>
          </p:nvPr>
        </p:nvSpPr>
        <p:spPr/>
        <p:txBody>
          <a:bodyPr/>
          <a:lstStyle/>
          <a:p>
            <a:endParaRPr lang="de-DE" dirty="0"/>
          </a:p>
        </p:txBody>
      </p:sp>
      <p:sp>
        <p:nvSpPr>
          <p:cNvPr id="4" name="Inhaltsplatzhalter 3"/>
          <p:cNvSpPr>
            <a:spLocks noGrp="1"/>
          </p:cNvSpPr>
          <p:nvPr>
            <p:ph sz="quarter" idx="15"/>
          </p:nvPr>
        </p:nvSpPr>
        <p:spPr/>
        <p:txBody>
          <a:bodyPr/>
          <a:lstStyle/>
          <a:p>
            <a:r>
              <a:rPr lang="en-US" dirty="0" smtClean="0"/>
              <a:t>Contact us: </a:t>
            </a:r>
            <a:r>
              <a:rPr lang="en-US" dirty="0" smtClean="0">
                <a:hlinkClick r:id="rId3"/>
              </a:rPr>
              <a:t>helpmi@hzdr.de</a:t>
            </a:r>
            <a:endParaRPr lang="en-US" dirty="0" smtClean="0"/>
          </a:p>
          <a:p>
            <a:r>
              <a:rPr lang="en-US" dirty="0" smtClean="0"/>
              <a:t>Contribute: Workshop @ GSI Nov 13/14</a:t>
            </a:r>
          </a:p>
          <a:p>
            <a:pPr lvl="1"/>
            <a:r>
              <a:rPr lang="en-US" dirty="0">
                <a:hlinkClick r:id="rId4"/>
              </a:rPr>
              <a:t>https://</a:t>
            </a:r>
            <a:r>
              <a:rPr lang="en-US" dirty="0" smtClean="0">
                <a:hlinkClick r:id="rId4"/>
              </a:rPr>
              <a:t>indico.gsi.de/e/helpmi-workshop-2023</a:t>
            </a:r>
            <a:r>
              <a:rPr lang="en-US" dirty="0" smtClean="0"/>
              <a:t> </a:t>
            </a:r>
          </a:p>
          <a:p>
            <a:endParaRPr lang="de-DE" dirty="0" smtClean="0"/>
          </a:p>
          <a:p>
            <a:r>
              <a:rPr lang="de-DE" dirty="0" err="1" smtClean="0"/>
              <a:t>Some</a:t>
            </a:r>
            <a:r>
              <a:rPr lang="de-DE" dirty="0" smtClean="0"/>
              <a:t> </a:t>
            </a:r>
            <a:r>
              <a:rPr lang="de-DE" dirty="0" err="1" smtClean="0"/>
              <a:t>slides</a:t>
            </a:r>
            <a:r>
              <a:rPr lang="de-DE" dirty="0" smtClean="0"/>
              <a:t> </a:t>
            </a:r>
            <a:r>
              <a:rPr lang="de-DE" dirty="0" err="1" smtClean="0"/>
              <a:t>were</a:t>
            </a:r>
            <a:r>
              <a:rPr lang="de-DE" dirty="0" smtClean="0"/>
              <a:t> </a:t>
            </a:r>
            <a:r>
              <a:rPr lang="de-DE" dirty="0" err="1" smtClean="0"/>
              <a:t>inspired</a:t>
            </a:r>
            <a:r>
              <a:rPr lang="de-DE" dirty="0" smtClean="0"/>
              <a:t> </a:t>
            </a:r>
            <a:r>
              <a:rPr lang="de-DE" dirty="0" err="1" smtClean="0"/>
              <a:t>by</a:t>
            </a:r>
            <a:endParaRPr lang="de-DE" dirty="0"/>
          </a:p>
          <a:p>
            <a:pPr lvl="1"/>
            <a:r>
              <a:rPr lang="de-DE" dirty="0" smtClean="0"/>
              <a:t>S. </a:t>
            </a:r>
            <a:r>
              <a:rPr lang="de-DE" dirty="0" err="1" smtClean="0"/>
              <a:t>Brockhauser</a:t>
            </a:r>
            <a:r>
              <a:rPr lang="de-DE" dirty="0" smtClean="0"/>
              <a:t> @ </a:t>
            </a:r>
            <a:r>
              <a:rPr lang="de-DE" dirty="0" err="1" smtClean="0">
                <a:hlinkClick r:id="rId5"/>
              </a:rPr>
              <a:t>FAIRmat</a:t>
            </a:r>
            <a:r>
              <a:rPr lang="de-DE" dirty="0" smtClean="0">
                <a:hlinkClick r:id="rId5"/>
              </a:rPr>
              <a:t> </a:t>
            </a:r>
            <a:r>
              <a:rPr lang="de-DE" dirty="0">
                <a:hlinkClick r:id="rId5"/>
              </a:rPr>
              <a:t>T</a:t>
            </a:r>
            <a:r>
              <a:rPr lang="de-DE" dirty="0" smtClean="0">
                <a:hlinkClick r:id="rId5"/>
              </a:rPr>
              <a:t>utorial #6 </a:t>
            </a:r>
            <a:r>
              <a:rPr lang="de-DE" dirty="0" smtClean="0"/>
              <a:t>on </a:t>
            </a:r>
            <a:r>
              <a:rPr lang="de-DE" dirty="0" err="1"/>
              <a:t>M</a:t>
            </a:r>
            <a:r>
              <a:rPr lang="de-DE" dirty="0" err="1" smtClean="0"/>
              <a:t>etadata</a:t>
            </a:r>
            <a:r>
              <a:rPr lang="de-DE" dirty="0" smtClean="0"/>
              <a:t> </a:t>
            </a:r>
            <a:r>
              <a:rPr lang="de-DE" dirty="0" err="1" smtClean="0"/>
              <a:t>standarisation</a:t>
            </a:r>
            <a:endParaRPr lang="de-DE" dirty="0" smtClean="0"/>
          </a:p>
          <a:p>
            <a:pPr lvl="1"/>
            <a:r>
              <a:rPr lang="de-DE" dirty="0" smtClean="0"/>
              <a:t>B. Watts @ </a:t>
            </a:r>
            <a:r>
              <a:rPr lang="de-DE" dirty="0" smtClean="0">
                <a:hlinkClick r:id="rId6"/>
              </a:rPr>
              <a:t>HDF5 </a:t>
            </a:r>
            <a:r>
              <a:rPr lang="de-DE" dirty="0" err="1" smtClean="0">
                <a:hlinkClick r:id="rId6"/>
              </a:rPr>
              <a:t>and</a:t>
            </a:r>
            <a:r>
              <a:rPr lang="de-DE" dirty="0" smtClean="0">
                <a:hlinkClick r:id="rId6"/>
              </a:rPr>
              <a:t> Nexus</a:t>
            </a:r>
            <a:endParaRPr lang="de-DE" dirty="0"/>
          </a:p>
        </p:txBody>
      </p:sp>
      <p:sp>
        <p:nvSpPr>
          <p:cNvPr id="5" name="Inhaltsplatzhalter 4"/>
          <p:cNvSpPr>
            <a:spLocks noGrp="1"/>
          </p:cNvSpPr>
          <p:nvPr>
            <p:ph sz="quarter" idx="16"/>
          </p:nvPr>
        </p:nvSpPr>
        <p:spPr/>
        <p:txBody>
          <a:bodyPr/>
          <a:lstStyle/>
          <a:p>
            <a:pPr marL="0" indent="0">
              <a:buNone/>
            </a:pPr>
            <a:r>
              <a:rPr lang="de-DE" b="1" dirty="0" smtClean="0"/>
              <a:t>Who </a:t>
            </a:r>
            <a:r>
              <a:rPr lang="de-DE" b="1" dirty="0" err="1" smtClean="0"/>
              <a:t>is</a:t>
            </a:r>
            <a:r>
              <a:rPr lang="de-DE" b="1" dirty="0" smtClean="0"/>
              <a:t> HELPMI?</a:t>
            </a:r>
          </a:p>
          <a:p>
            <a:r>
              <a:rPr lang="de-DE" dirty="0" smtClean="0"/>
              <a:t>GSI: Johannes Hornung, Udo Eisenbarth, Vincent </a:t>
            </a:r>
            <a:r>
              <a:rPr lang="de-DE" dirty="0" err="1" smtClean="0"/>
              <a:t>Bagnoud</a:t>
            </a:r>
            <a:endParaRPr lang="de-DE" dirty="0" smtClean="0"/>
          </a:p>
          <a:p>
            <a:r>
              <a:rPr lang="de-DE" dirty="0" smtClean="0"/>
              <a:t>HI Jena: Alexander Kessler, Malte Kaluza</a:t>
            </a:r>
          </a:p>
          <a:p>
            <a:r>
              <a:rPr lang="de-DE" dirty="0" smtClean="0"/>
              <a:t>HZDR: Franz </a:t>
            </a:r>
            <a:r>
              <a:rPr lang="de-DE" dirty="0" err="1" smtClean="0"/>
              <a:t>Pöschel</a:t>
            </a:r>
            <a:r>
              <a:rPr lang="de-DE" dirty="0" smtClean="0"/>
              <a:t>, Michael </a:t>
            </a:r>
            <a:r>
              <a:rPr lang="de-DE" dirty="0" err="1" smtClean="0"/>
              <a:t>Bussmann</a:t>
            </a:r>
            <a:r>
              <a:rPr lang="de-DE" dirty="0" smtClean="0"/>
              <a:t>, Alexander Debus, Hans-Peter </a:t>
            </a:r>
            <a:r>
              <a:rPr lang="de-DE" dirty="0" err="1" smtClean="0"/>
              <a:t>Schlenvoigt</a:t>
            </a:r>
            <a:r>
              <a:rPr lang="de-DE" dirty="0" smtClean="0"/>
              <a:t> </a:t>
            </a:r>
          </a:p>
          <a:p>
            <a:r>
              <a:rPr lang="de-DE" dirty="0" smtClean="0"/>
              <a:t>Project </a:t>
            </a:r>
            <a:r>
              <a:rPr lang="de-DE" dirty="0" err="1" smtClean="0"/>
              <a:t>Observers</a:t>
            </a:r>
            <a:r>
              <a:rPr lang="de-DE" dirty="0" smtClean="0"/>
              <a:t>: Axel </a:t>
            </a:r>
            <a:r>
              <a:rPr lang="de-DE" dirty="0" err="1" smtClean="0"/>
              <a:t>Huebl</a:t>
            </a:r>
            <a:r>
              <a:rPr lang="de-DE" dirty="0" smtClean="0"/>
              <a:t>, Andreas </a:t>
            </a:r>
            <a:r>
              <a:rPr lang="de-DE" dirty="0" err="1" smtClean="0"/>
              <a:t>Doepp</a:t>
            </a:r>
            <a:r>
              <a:rPr lang="de-DE" dirty="0" smtClean="0"/>
              <a:t>, </a:t>
            </a:r>
            <a:r>
              <a:rPr lang="de-DE" dirty="0" err="1" smtClean="0"/>
              <a:t>Rajeev</a:t>
            </a:r>
            <a:r>
              <a:rPr lang="de-DE" dirty="0" smtClean="0"/>
              <a:t> </a:t>
            </a:r>
            <a:r>
              <a:rPr lang="de-DE" dirty="0" err="1" smtClean="0"/>
              <a:t>Pattathil</a:t>
            </a:r>
            <a:r>
              <a:rPr lang="de-DE" dirty="0" smtClean="0"/>
              <a:t>, Birgit </a:t>
            </a:r>
            <a:r>
              <a:rPr lang="de-DE" dirty="0" err="1" smtClean="0"/>
              <a:t>Plötzeneder</a:t>
            </a:r>
            <a:r>
              <a:rPr lang="de-DE" dirty="0" smtClean="0"/>
              <a:t>, Lajos </a:t>
            </a:r>
            <a:r>
              <a:rPr lang="de-DE" dirty="0" err="1" smtClean="0"/>
              <a:t>Schrettner</a:t>
            </a:r>
            <a:r>
              <a:rPr lang="de-DE" dirty="0"/>
              <a:t>, Balázs </a:t>
            </a:r>
            <a:r>
              <a:rPr lang="de-DE" dirty="0" err="1"/>
              <a:t>Bagó</a:t>
            </a:r>
            <a:endParaRPr lang="de-DE" dirty="0"/>
          </a:p>
        </p:txBody>
      </p:sp>
      <p:sp>
        <p:nvSpPr>
          <p:cNvPr id="6" name="Datumsplatzhalter 5"/>
          <p:cNvSpPr>
            <a:spLocks noGrp="1"/>
          </p:cNvSpPr>
          <p:nvPr>
            <p:ph type="dt" sz="half" idx="2"/>
          </p:nvPr>
        </p:nvSpPr>
        <p:spPr/>
        <p:txBody>
          <a:bodyPr/>
          <a:lstStyle/>
          <a:p>
            <a:r>
              <a:rPr lang="de-DE" smtClean="0"/>
              <a:t>21.09.2023  6th EAAC'23</a:t>
            </a:r>
            <a:endParaRPr lang="de-DE" dirty="0"/>
          </a:p>
        </p:txBody>
      </p:sp>
      <p:sp>
        <p:nvSpPr>
          <p:cNvPr id="7" name="Fußzeilenplatzhalter 6"/>
          <p:cNvSpPr>
            <a:spLocks noGrp="1"/>
          </p:cNvSpPr>
          <p:nvPr>
            <p:ph type="ftr" sz="quarter" idx="3"/>
          </p:nvPr>
        </p:nvSpPr>
        <p:spPr/>
        <p:txBody>
          <a:bodyPr/>
          <a:lstStyle/>
          <a:p>
            <a:r>
              <a:rPr lang="de-DE" smtClean="0"/>
              <a:t>Dr. Hans-Peter Schlenvoigt   hp.schlenvoigt@hzdr.de</a:t>
            </a:r>
            <a:endParaRPr lang="de-DE" dirty="0"/>
          </a:p>
        </p:txBody>
      </p:sp>
      <p:sp>
        <p:nvSpPr>
          <p:cNvPr id="8" name="Foliennummernplatzhalter 7"/>
          <p:cNvSpPr>
            <a:spLocks noGrp="1"/>
          </p:cNvSpPr>
          <p:nvPr>
            <p:ph type="sldNum" sz="quarter" idx="4"/>
          </p:nvPr>
        </p:nvSpPr>
        <p:spPr/>
        <p:txBody>
          <a:bodyPr/>
          <a:lstStyle/>
          <a:p>
            <a:fld id="{A4550FA8-285A-4026-B8D6-ADF797C12FF2}" type="slidenum">
              <a:rPr lang="de-DE" smtClean="0"/>
              <a:pPr/>
              <a:t>9</a:t>
            </a:fld>
            <a:endParaRPr lang="de-DE" dirty="0"/>
          </a:p>
        </p:txBody>
      </p:sp>
      <p:sp>
        <p:nvSpPr>
          <p:cNvPr id="10" name="Inhaltsplatzhalter 9"/>
          <p:cNvSpPr txBox="1">
            <a:spLocks/>
          </p:cNvSpPr>
          <p:nvPr/>
        </p:nvSpPr>
        <p:spPr>
          <a:xfrm>
            <a:off x="360001" y="4265382"/>
            <a:ext cx="8580652" cy="478534"/>
          </a:xfrm>
          <a:prstGeom prst="rect">
            <a:avLst/>
          </a:prstGeom>
        </p:spPr>
        <p:txBody>
          <a:bodyPr vert="horz" lIns="0" tIns="0" rIns="0" bIns="0" rtlCol="0">
            <a:noAutofit/>
          </a:bodyPr>
          <a:lstStyle>
            <a:lvl1pPr marL="180975" indent="-180975" algn="l" defTabSz="180000" rtl="0" eaLnBrk="1" latinLnBrk="0" hangingPunct="1">
              <a:lnSpc>
                <a:spcPts val="1800"/>
              </a:lnSpc>
              <a:spcBef>
                <a:spcPts val="1100"/>
              </a:spcBef>
              <a:spcAft>
                <a:spcPts val="0"/>
              </a:spcAft>
              <a:buClr>
                <a:srgbClr val="F0781E"/>
              </a:buClr>
              <a:buFont typeface="Wingdings" panose="05000000000000000000" pitchFamily="2" charset="2"/>
              <a:buChar char="§"/>
              <a:tabLst>
                <a:tab pos="180000" algn="l"/>
                <a:tab pos="360000" algn="l"/>
              </a:tabLst>
              <a:defRPr sz="1600" kern="1200">
                <a:solidFill>
                  <a:schemeClr val="tx1"/>
                </a:solidFill>
                <a:latin typeface="+mn-lt"/>
                <a:ea typeface="+mn-ea"/>
                <a:cs typeface="+mn-cs"/>
              </a:defRPr>
            </a:lvl1pPr>
            <a:lvl2pPr marL="360363" indent="-179388"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2pPr>
            <a:lvl3pPr marL="541338" indent="-18097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3pPr>
            <a:lvl4pPr marL="714375" indent="-174625"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4pPr>
            <a:lvl5pPr marL="1000125" indent="-285750" algn="l" defTabSz="914400" rtl="0" eaLnBrk="1" latinLnBrk="0" hangingPunct="1">
              <a:spcBef>
                <a:spcPct val="20000"/>
              </a:spcBef>
              <a:buClr>
                <a:srgbClr val="F0781E"/>
              </a:buClr>
              <a:buFont typeface="Wingdings" panose="05000000000000000000" pitchFamily="2" charset="2"/>
              <a:buChar char="§"/>
              <a:defRPr sz="16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This project (ZT-I-PF-3-066) was funded by the Initiative and Networking Fund of the Helmholtz Association in the framework of the Helmholtz Metadata Collaboration project call.</a:t>
            </a:r>
          </a:p>
          <a:p>
            <a:endParaRPr lang="de-DE" dirty="0"/>
          </a:p>
          <a:p>
            <a:pPr marL="180975" lvl="1" indent="0">
              <a:buNone/>
            </a:pPr>
            <a:endParaRPr lang="de-DE" dirty="0" smtClean="0"/>
          </a:p>
          <a:p>
            <a:pPr marL="0" indent="0">
              <a:lnSpc>
                <a:spcPct val="100000"/>
              </a:lnSpc>
              <a:buNone/>
            </a:pPr>
            <a:endParaRPr lang="de-DE" dirty="0"/>
          </a:p>
        </p:txBody>
      </p:sp>
      <p:pic>
        <p:nvPicPr>
          <p:cNvPr id="13" name="Grafik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4128" y="49785"/>
            <a:ext cx="1182938" cy="906599"/>
          </a:xfrm>
          <a:prstGeom prst="rect">
            <a:avLst/>
          </a:prstGeom>
        </p:spPr>
      </p:pic>
    </p:spTree>
    <p:extLst>
      <p:ext uri="{BB962C8B-B14F-4D97-AF65-F5344CB8AC3E}">
        <p14:creationId xmlns:p14="http://schemas.microsoft.com/office/powerpoint/2010/main" val="242223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Zwischen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itel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Zwischenfoliel_Variant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haltsfol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haltsfolie_Energ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nhaltsfolie_Erde und Umwelt">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Inhaltsfolie_Gesundheit">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nhaltsfolie_Materie">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nhaltsfolie_Verkehr und Weltraum">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nhaltsfolie_Schlüsseltechnologien">
  <a:themeElements>
    <a:clrScheme name="hz">
      <a:dk1>
        <a:sysClr val="windowText" lastClr="000000"/>
      </a:dk1>
      <a:lt1>
        <a:sysClr val="window" lastClr="FFFFFF"/>
      </a:lt1>
      <a:dk2>
        <a:srgbClr val="1F497D"/>
      </a:dk2>
      <a:lt2>
        <a:srgbClr val="EEECE1"/>
      </a:lt2>
      <a:accent1>
        <a:srgbClr val="0A2D6E"/>
      </a:accent1>
      <a:accent2>
        <a:srgbClr val="005AA0"/>
      </a:accent2>
      <a:accent3>
        <a:srgbClr val="8CB423"/>
      </a:accent3>
      <a:accent4>
        <a:srgbClr val="5A696E"/>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777</Words>
  <Application>Microsoft Office PowerPoint</Application>
  <PresentationFormat>Bildschirmpräsentation (16:9)</PresentationFormat>
  <Paragraphs>158</Paragraphs>
  <Slides>9</Slides>
  <Notes>0</Notes>
  <HiddenSlides>0</HiddenSlides>
  <MMClips>0</MMClips>
  <ScaleCrop>false</ScaleCrop>
  <HeadingPairs>
    <vt:vector size="6" baseType="variant">
      <vt:variant>
        <vt:lpstr>Verwendete Schriftarten</vt:lpstr>
      </vt:variant>
      <vt:variant>
        <vt:i4>3</vt:i4>
      </vt:variant>
      <vt:variant>
        <vt:lpstr>Design</vt:lpstr>
      </vt:variant>
      <vt:variant>
        <vt:i4>10</vt:i4>
      </vt:variant>
      <vt:variant>
        <vt:lpstr>Folientitel</vt:lpstr>
      </vt:variant>
      <vt:variant>
        <vt:i4>9</vt:i4>
      </vt:variant>
    </vt:vector>
  </HeadingPairs>
  <TitlesOfParts>
    <vt:vector size="22" baseType="lpstr">
      <vt:lpstr>Arial</vt:lpstr>
      <vt:lpstr>Calibri</vt:lpstr>
      <vt:lpstr>Wingdings</vt:lpstr>
      <vt:lpstr>Zwischenfolie</vt:lpstr>
      <vt:lpstr>Zwischenfoliel_Variante</vt:lpstr>
      <vt:lpstr>Inhaltsfolie</vt:lpstr>
      <vt:lpstr>Inhaltsfolie_Energie</vt:lpstr>
      <vt:lpstr>Inhaltsfolie_Erde und Umwelt</vt:lpstr>
      <vt:lpstr>Inhaltsfolie_Gesundheit</vt:lpstr>
      <vt:lpstr>Inhaltsfolie_Materie</vt:lpstr>
      <vt:lpstr>Inhaltsfolie_Verkehr und Weltraum</vt:lpstr>
      <vt:lpstr>Inhaltsfolie_Schlüsseltechnologien</vt:lpstr>
      <vt:lpstr>Titelfolie</vt:lpstr>
      <vt:lpstr>HELPMI: the Helmholtz Laser-Plasma Metadata Initiative</vt:lpstr>
      <vt:lpstr>Helmholtz Laser-Plasma Metadata Initiative</vt:lpstr>
      <vt:lpstr>HELPMI: Main Goals</vt:lpstr>
      <vt:lpstr>HELPMI: Working example</vt:lpstr>
      <vt:lpstr>Data and metadata</vt:lpstr>
      <vt:lpstr>Metadata standardization</vt:lpstr>
      <vt:lpstr>Modelling of experiments</vt:lpstr>
      <vt:lpstr>Why standards?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Bernd Göbel</dc:creator>
  <cp:lastModifiedBy>Schlenvoigt, Dr. Hans-Peter (FWKT) - 5955</cp:lastModifiedBy>
  <cp:revision>469</cp:revision>
  <cp:lastPrinted>2018-02-01T09:23:17Z</cp:lastPrinted>
  <dcterms:created xsi:type="dcterms:W3CDTF">2017-08-27T12:31:56Z</dcterms:created>
  <dcterms:modified xsi:type="dcterms:W3CDTF">2023-09-20T05:46:23Z</dcterms:modified>
</cp:coreProperties>
</file>