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8809" r:id="rId1"/>
  </p:sldMasterIdLst>
  <p:notesMasterIdLst>
    <p:notesMasterId r:id="rId27"/>
  </p:notesMasterIdLst>
  <p:sldIdLst>
    <p:sldId id="611" r:id="rId2"/>
    <p:sldId id="840" r:id="rId3"/>
    <p:sldId id="830" r:id="rId4"/>
    <p:sldId id="651" r:id="rId5"/>
    <p:sldId id="814" r:id="rId6"/>
    <p:sldId id="819" r:id="rId7"/>
    <p:sldId id="822" r:id="rId8"/>
    <p:sldId id="823" r:id="rId9"/>
    <p:sldId id="825" r:id="rId10"/>
    <p:sldId id="824" r:id="rId11"/>
    <p:sldId id="826" r:id="rId12"/>
    <p:sldId id="841" r:id="rId13"/>
    <p:sldId id="827" r:id="rId14"/>
    <p:sldId id="5495" r:id="rId15"/>
    <p:sldId id="834" r:id="rId16"/>
    <p:sldId id="835" r:id="rId17"/>
    <p:sldId id="815" r:id="rId18"/>
    <p:sldId id="821" r:id="rId19"/>
    <p:sldId id="833" r:id="rId20"/>
    <p:sldId id="832" r:id="rId21"/>
    <p:sldId id="803" r:id="rId22"/>
    <p:sldId id="812" r:id="rId23"/>
    <p:sldId id="740" r:id="rId24"/>
    <p:sldId id="5496" r:id="rId25"/>
    <p:sldId id="631" r:id="rId2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0000"/>
    <a:srgbClr val="FC9374"/>
    <a:srgbClr val="FF9300"/>
    <a:srgbClr val="FF40FF"/>
    <a:srgbClr val="FFFF66"/>
    <a:srgbClr val="93D9CF"/>
    <a:srgbClr val="FD9071"/>
    <a:srgbClr val="FD9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5" autoAdjust="0"/>
    <p:restoredTop sz="92379" autoAdjust="0"/>
  </p:normalViewPr>
  <p:slideViewPr>
    <p:cSldViewPr>
      <p:cViewPr varScale="1">
        <p:scale>
          <a:sx n="84" d="100"/>
          <a:sy n="84" d="100"/>
        </p:scale>
        <p:origin x="15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4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F136163-F15E-4E9D-B7FB-E4C9E860AC4E}" type="datetimeFigureOut">
              <a:rPr lang="zh-CN" altLang="en-US"/>
              <a:pPr>
                <a:defRPr/>
              </a:pPr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64EAAE-7CE7-4412-B3E4-1BDE40C4226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042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628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80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31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699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54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921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145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00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39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41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9299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480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31550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86087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4113" y="685800"/>
            <a:ext cx="4486275" cy="33655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031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38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5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5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72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5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489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4EAAE-7CE7-4412-B3E4-1BDE40C4226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23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01bk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-485775" y="-674688"/>
            <a:ext cx="5184775" cy="5183188"/>
          </a:xfrm>
          <a:prstGeom prst="ellipse">
            <a:avLst/>
          </a:prstGeom>
          <a:solidFill>
            <a:srgbClr val="0066B3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6" name="图片 5" descr="中国科学院院徽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976" y="216024"/>
            <a:ext cx="3356992" cy="3356992"/>
          </a:xfrm>
          <a:prstGeom prst="rect">
            <a:avLst/>
          </a:prstGeom>
        </p:spPr>
      </p:pic>
      <p:sp>
        <p:nvSpPr>
          <p:cNvPr id="7" name="椭圆 6"/>
          <p:cNvSpPr/>
          <p:nvPr userDrawn="1"/>
        </p:nvSpPr>
        <p:spPr>
          <a:xfrm>
            <a:off x="-485775" y="-652837"/>
            <a:ext cx="5184775" cy="5183188"/>
          </a:xfrm>
          <a:prstGeom prst="ellipse">
            <a:avLst/>
          </a:prstGeom>
          <a:solidFill>
            <a:srgbClr val="0058A8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8" name="Picture 9" descr="SIOM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048175"/>
            <a:ext cx="40322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66527"/>
          </a:xfrm>
        </p:spPr>
        <p:txBody>
          <a:bodyPr/>
          <a:lstStyle>
            <a:lvl1pPr algn="l">
              <a:defRPr sz="4000" b="1" baseline="0">
                <a:solidFill>
                  <a:schemeClr val="bg1"/>
                </a:solidFill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996952"/>
            <a:ext cx="6400800" cy="11521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7EA36B1-96FC-AA44-947E-343D2D2B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7898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09562" y="1124744"/>
            <a:ext cx="8524875" cy="5129212"/>
          </a:xfrm>
        </p:spPr>
        <p:txBody>
          <a:bodyPr/>
          <a:lstStyle>
            <a:lvl1pPr marL="342900" indent="-342900">
              <a:buClr>
                <a:srgbClr val="0070C0"/>
              </a:buClr>
              <a:buSzPct val="70000"/>
              <a:buFont typeface="Wingdings 3" panose="05040102010807070707" pitchFamily="18" charset="2"/>
              <a:buChar char=""/>
              <a:defRPr sz="3200">
                <a:latin typeface="+mn-lt"/>
                <a:ea typeface="黑体" pitchFamily="49" charset="-122"/>
              </a:defRPr>
            </a:lvl1pPr>
            <a:lvl2pPr marL="742950" indent="-285750">
              <a:buClr>
                <a:srgbClr val="0070C0"/>
              </a:buClr>
              <a:buSzPct val="80000"/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24000" indent="-288000">
              <a:buClr>
                <a:srgbClr val="0070C0"/>
              </a:buClr>
              <a:buSzPct val="70000"/>
              <a:buFont typeface="Wingdings" panose="05000000000000000000" pitchFamily="2" charset="2"/>
              <a:buChar char="ü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C8A6AEA-854C-294E-9EE5-EA4796ACC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44624"/>
            <a:ext cx="696262" cy="696262"/>
          </a:xfrm>
          <a:prstGeom prst="rect">
            <a:avLst/>
          </a:prstGeom>
        </p:spPr>
      </p:pic>
      <p:cxnSp>
        <p:nvCxnSpPr>
          <p:cNvPr id="29" name="直接连接符 9">
            <a:extLst>
              <a:ext uri="{FF2B5EF4-FFF2-40B4-BE49-F238E27FC236}">
                <a16:creationId xmlns:a16="http://schemas.microsoft.com/office/drawing/2014/main" id="{6BBC2F33-0620-4B42-AC9A-2E67461ED7BD}"/>
              </a:ext>
            </a:extLst>
          </p:cNvPr>
          <p:cNvCxnSpPr>
            <a:cxnSpLocks/>
          </p:cNvCxnSpPr>
          <p:nvPr userDrawn="1"/>
        </p:nvCxnSpPr>
        <p:spPr>
          <a:xfrm>
            <a:off x="-16030" y="836712"/>
            <a:ext cx="9160030" cy="0"/>
          </a:xfrm>
          <a:prstGeom prst="line">
            <a:avLst/>
          </a:prstGeom>
          <a:ln w="28575">
            <a:solidFill>
              <a:srgbClr val="12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C24B637-C047-3749-927F-73B5C6EE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3112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微软雅黑" pitchFamily="34" charset="-122"/>
                <a:ea typeface="微软雅黑" pitchFamily="34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0E88A24-3012-9B4E-BB85-39123EFC3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44624"/>
            <a:ext cx="696262" cy="696262"/>
          </a:xfrm>
          <a:prstGeom prst="rect">
            <a:avLst/>
          </a:prstGeom>
        </p:spPr>
      </p:pic>
      <p:cxnSp>
        <p:nvCxnSpPr>
          <p:cNvPr id="14" name="直接连接符 9">
            <a:extLst>
              <a:ext uri="{FF2B5EF4-FFF2-40B4-BE49-F238E27FC236}">
                <a16:creationId xmlns:a16="http://schemas.microsoft.com/office/drawing/2014/main" id="{8BFC7328-7A55-0049-B813-C732414FAFC1}"/>
              </a:ext>
            </a:extLst>
          </p:cNvPr>
          <p:cNvCxnSpPr>
            <a:cxnSpLocks/>
          </p:cNvCxnSpPr>
          <p:nvPr userDrawn="1"/>
        </p:nvCxnSpPr>
        <p:spPr>
          <a:xfrm>
            <a:off x="-16030" y="836712"/>
            <a:ext cx="9160030" cy="0"/>
          </a:xfrm>
          <a:prstGeom prst="line">
            <a:avLst/>
          </a:prstGeom>
          <a:ln w="28575">
            <a:solidFill>
              <a:srgbClr val="12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949846-C371-1D41-8665-DAF351F4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5739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8ACAE91-90F1-1748-A68F-3B4238F39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44624"/>
            <a:ext cx="696262" cy="696262"/>
          </a:xfrm>
          <a:prstGeom prst="rect">
            <a:avLst/>
          </a:prstGeom>
        </p:spPr>
      </p:pic>
      <p:cxnSp>
        <p:nvCxnSpPr>
          <p:cNvPr id="12" name="直接连接符 9">
            <a:extLst>
              <a:ext uri="{FF2B5EF4-FFF2-40B4-BE49-F238E27FC236}">
                <a16:creationId xmlns:a16="http://schemas.microsoft.com/office/drawing/2014/main" id="{BBA25BC7-AD3D-B24F-B19A-25D11C391430}"/>
              </a:ext>
            </a:extLst>
          </p:cNvPr>
          <p:cNvCxnSpPr>
            <a:cxnSpLocks/>
          </p:cNvCxnSpPr>
          <p:nvPr userDrawn="1"/>
        </p:nvCxnSpPr>
        <p:spPr>
          <a:xfrm>
            <a:off x="-16030" y="836712"/>
            <a:ext cx="9160030" cy="0"/>
          </a:xfrm>
          <a:prstGeom prst="line">
            <a:avLst/>
          </a:prstGeom>
          <a:ln w="28575">
            <a:solidFill>
              <a:srgbClr val="12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D947DB-2E54-4B4D-9786-B5474D0D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8221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9906" y="908720"/>
            <a:ext cx="8104188" cy="9001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562C641-901B-9842-A246-A934AB77D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44624"/>
            <a:ext cx="696262" cy="696262"/>
          </a:xfrm>
          <a:prstGeom prst="rect">
            <a:avLst/>
          </a:prstGeom>
        </p:spPr>
      </p:pic>
      <p:cxnSp>
        <p:nvCxnSpPr>
          <p:cNvPr id="14" name="直接连接符 9">
            <a:extLst>
              <a:ext uri="{FF2B5EF4-FFF2-40B4-BE49-F238E27FC236}">
                <a16:creationId xmlns:a16="http://schemas.microsoft.com/office/drawing/2014/main" id="{9B0FF1AB-D42A-4443-9FFB-6952CB96CB0E}"/>
              </a:ext>
            </a:extLst>
          </p:cNvPr>
          <p:cNvCxnSpPr>
            <a:cxnSpLocks/>
          </p:cNvCxnSpPr>
          <p:nvPr userDrawn="1"/>
        </p:nvCxnSpPr>
        <p:spPr>
          <a:xfrm>
            <a:off x="-16030" y="836712"/>
            <a:ext cx="9160030" cy="0"/>
          </a:xfrm>
          <a:prstGeom prst="line">
            <a:avLst/>
          </a:prstGeom>
          <a:ln w="28575">
            <a:solidFill>
              <a:srgbClr val="12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6BB913-D293-1347-A6F4-CC39914B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0526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C2AEDF-3A72-2640-98CF-74D898C32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099" y="6441565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6" r:id="rId4"/>
    <p:sldLayoutId id="2147489337" r:id="rId5"/>
  </p:sldLayoutIdLst>
  <p:transition spd="slow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70000"/>
        <a:buFont typeface="Wingdings 3" panose="05040102010807070707" pitchFamily="18" charset="2"/>
        <a:buChar char=""/>
        <a:defRPr sz="3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80000"/>
        <a:buFont typeface="Arial" panose="020B0604020202020204" pitchFamily="34" charset="0"/>
        <a:buChar char="•"/>
        <a:defRPr sz="28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2pPr>
      <a:lvl3pPr marL="1224000" indent="-2880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70000"/>
        <a:buFont typeface="Wingdings" panose="05000000000000000000" pitchFamily="2" charset="2"/>
        <a:buChar char="ü"/>
        <a:defRPr sz="24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4.jp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584" y="3501008"/>
            <a:ext cx="820891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None/>
              <a:defRPr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70000"/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2DA2BF"/>
              </a:buClr>
              <a:buSzPct val="68000"/>
              <a:defRPr/>
            </a:pPr>
            <a:r>
              <a:rPr lang="en-US" altLang="zh-CN" kern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Jianhui Bin</a:t>
            </a:r>
          </a:p>
          <a:p>
            <a:pPr algn="ctr" eaLnBrk="1" hangingPunct="1">
              <a:spcBef>
                <a:spcPts val="1200"/>
              </a:spcBef>
              <a:buClr>
                <a:srgbClr val="2DA2BF"/>
              </a:buClr>
              <a:buSzPct val="68000"/>
              <a:defRPr/>
            </a:pPr>
            <a:endParaRPr lang="en-US" altLang="zh-CN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algn="ctr" eaLnBrk="1" hangingPunct="1">
              <a:spcBef>
                <a:spcPts val="1200"/>
              </a:spcBef>
              <a:buClr>
                <a:srgbClr val="2DA2BF"/>
              </a:buClr>
              <a:buSzPct val="68000"/>
              <a:defRPr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Shanghai Institute of Optics and Fine Mechanics, CAS</a:t>
            </a:r>
            <a:endParaRPr lang="en-US" altLang="zh-CN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0080" y="978297"/>
            <a:ext cx="8244408" cy="1298575"/>
          </a:xfrm>
        </p:spPr>
        <p:txBody>
          <a:bodyPr/>
          <a:lstStyle/>
          <a:p>
            <a:pPr algn="just"/>
            <a:r>
              <a:rPr lang="en-US" altLang="zh-CN" sz="3000" dirty="0">
                <a:latin typeface="+mj-lt"/>
                <a:ea typeface="Microsoft YaHei" panose="020B0503020204020204" pitchFamily="34" charset="-122"/>
              </a:rPr>
              <a:t>Transverse instabilities induced periodic modulation in laser driven proton beams</a:t>
            </a:r>
            <a:endParaRPr lang="zh-CN" altLang="en-US" sz="3000" dirty="0">
              <a:latin typeface="+mj-lt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 advTm="213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10</a:t>
            </a:fld>
            <a:endParaRPr lang="en-US" dirty="0">
              <a:latin typeface="+mn-lt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Perturbation on accelerating field?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A9DD84F-7804-CC47-BD67-6E9A3CC9DE95}"/>
              </a:ext>
            </a:extLst>
          </p:cNvPr>
          <p:cNvSpPr/>
          <p:nvPr/>
        </p:nvSpPr>
        <p:spPr>
          <a:xfrm>
            <a:off x="84656" y="60433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Mora, Phys. Rev. Lett., 90, 185002 (2003)</a:t>
            </a:r>
          </a:p>
          <a:p>
            <a:r>
              <a:rPr lang="en-US" altLang="zh-CN" sz="1200" dirty="0">
                <a:solidFill>
                  <a:srgbClr val="0432FF"/>
                </a:solidFill>
                <a:latin typeface="Arial" charset="0"/>
                <a:cs typeface="Arial" charset="0"/>
              </a:rPr>
              <a:t>Schreiber, et al., </a:t>
            </a:r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Rev. Lett., 97, 045005 (2006)</a:t>
            </a:r>
          </a:p>
          <a:p>
            <a:r>
              <a:rPr lang="en-US" altLang="zh-CN" sz="1200" dirty="0" err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Schnuerer</a:t>
            </a:r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, et al., Phys. Plasmas, 20, 103102 (2013)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111CD7B-14BF-AA4F-94A8-A9F8C6615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0494"/>
            <a:ext cx="4094256" cy="289903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9B79E65-AE57-7F4E-8EFC-68A1F65B07C4}"/>
              </a:ext>
            </a:extLst>
          </p:cNvPr>
          <p:cNvSpPr/>
          <p:nvPr/>
        </p:nvSpPr>
        <p:spPr>
          <a:xfrm>
            <a:off x="4283968" y="1196752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Electron density distribution</a:t>
            </a:r>
            <a:endParaRPr lang="zh-CN" altLang="en-US" dirty="0"/>
          </a:p>
        </p:txBody>
      </p:sp>
      <p:sp>
        <p:nvSpPr>
          <p:cNvPr id="26" name="下箭头 25">
            <a:extLst>
              <a:ext uri="{FF2B5EF4-FFF2-40B4-BE49-F238E27FC236}">
                <a16:creationId xmlns:a16="http://schemas.microsoft.com/office/drawing/2014/main" id="{6DDEE62D-FE43-8D4F-96B6-82C9D6807A34}"/>
              </a:ext>
            </a:extLst>
          </p:cNvPr>
          <p:cNvSpPr/>
          <p:nvPr/>
        </p:nvSpPr>
        <p:spPr>
          <a:xfrm>
            <a:off x="5580112" y="1772816"/>
            <a:ext cx="288032" cy="360040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DD1BE98-EEB2-4641-BBD9-8E4530A4C28C}"/>
              </a:ext>
            </a:extLst>
          </p:cNvPr>
          <p:cNvSpPr/>
          <p:nvPr/>
        </p:nvSpPr>
        <p:spPr>
          <a:xfrm>
            <a:off x="4816164" y="232534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Accelerating field</a:t>
            </a:r>
            <a:endParaRPr lang="zh-CN" altLang="en-US" dirty="0"/>
          </a:p>
        </p:txBody>
      </p:sp>
      <p:sp>
        <p:nvSpPr>
          <p:cNvPr id="39" name="下箭头 38">
            <a:extLst>
              <a:ext uri="{FF2B5EF4-FFF2-40B4-BE49-F238E27FC236}">
                <a16:creationId xmlns:a16="http://schemas.microsoft.com/office/drawing/2014/main" id="{29013DB6-620C-2348-A9F1-4B2DDC18D166}"/>
              </a:ext>
            </a:extLst>
          </p:cNvPr>
          <p:cNvSpPr/>
          <p:nvPr/>
        </p:nvSpPr>
        <p:spPr>
          <a:xfrm>
            <a:off x="5580112" y="2911007"/>
            <a:ext cx="288032" cy="360040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D56344A-ECE6-5A4D-AFCC-5CE36CEC1C78}"/>
              </a:ext>
            </a:extLst>
          </p:cNvPr>
          <p:cNvSpPr/>
          <p:nvPr/>
        </p:nvSpPr>
        <p:spPr>
          <a:xfrm>
            <a:off x="4599461" y="348737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Proton/ion spectrum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DD40D8B-A3CA-B241-A2BC-687EBD5A3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39117"/>
            <a:ext cx="3893013" cy="772877"/>
          </a:xfrm>
          <a:prstGeom prst="rect">
            <a:avLst/>
          </a:prstGeom>
        </p:spPr>
      </p:pic>
      <p:sp>
        <p:nvSpPr>
          <p:cNvPr id="41" name="环形箭头 40">
            <a:extLst>
              <a:ext uri="{FF2B5EF4-FFF2-40B4-BE49-F238E27FC236}">
                <a16:creationId xmlns:a16="http://schemas.microsoft.com/office/drawing/2014/main" id="{9E355796-EF12-A74B-8488-0A2FAD4BE534}"/>
              </a:ext>
            </a:extLst>
          </p:cNvPr>
          <p:cNvSpPr/>
          <p:nvPr/>
        </p:nvSpPr>
        <p:spPr>
          <a:xfrm rot="16200000" flipV="1">
            <a:off x="6613744" y="2573919"/>
            <a:ext cx="720000" cy="882701"/>
          </a:xfrm>
          <a:prstGeom prst="circular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4B0CBE7-4EF0-ED4C-9E31-99CE5C1438CC}"/>
              </a:ext>
            </a:extLst>
          </p:cNvPr>
          <p:cNvSpPr/>
          <p:nvPr/>
        </p:nvSpPr>
        <p:spPr>
          <a:xfrm>
            <a:off x="7621136" y="2675655"/>
            <a:ext cx="152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Perturbation on </a:t>
            </a:r>
            <a:r>
              <a:rPr lang="en-US" altLang="zh-CN" dirty="0" err="1"/>
              <a:t>E</a:t>
            </a:r>
            <a:r>
              <a:rPr lang="en-US" altLang="zh-CN" baseline="-25000" dirty="0" err="1"/>
              <a:t>acc</a:t>
            </a:r>
            <a:endParaRPr lang="zh-CN" altLang="en-US" baseline="-25000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560A269-245D-E240-87BA-9980F4447A2C}"/>
              </a:ext>
            </a:extLst>
          </p:cNvPr>
          <p:cNvSpPr/>
          <p:nvPr/>
        </p:nvSpPr>
        <p:spPr>
          <a:xfrm>
            <a:off x="7580701" y="1581506"/>
            <a:ext cx="156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Perturbation on n</a:t>
            </a:r>
            <a:r>
              <a:rPr lang="en-US" altLang="zh-CN" baseline="-25000" dirty="0"/>
              <a:t>e</a:t>
            </a:r>
            <a:endParaRPr lang="zh-CN" altLang="en-US" baseline="-25000" dirty="0"/>
          </a:p>
        </p:txBody>
      </p:sp>
      <p:sp>
        <p:nvSpPr>
          <p:cNvPr id="45" name="环形箭头 44">
            <a:extLst>
              <a:ext uri="{FF2B5EF4-FFF2-40B4-BE49-F238E27FC236}">
                <a16:creationId xmlns:a16="http://schemas.microsoft.com/office/drawing/2014/main" id="{117953B8-B387-A84D-8AF4-71CDB20130F4}"/>
              </a:ext>
            </a:extLst>
          </p:cNvPr>
          <p:cNvSpPr/>
          <p:nvPr/>
        </p:nvSpPr>
        <p:spPr>
          <a:xfrm rot="16200000" flipV="1">
            <a:off x="6572641" y="1500156"/>
            <a:ext cx="720000" cy="882701"/>
          </a:xfrm>
          <a:prstGeom prst="circular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17348C76-6C74-2C49-A809-AA91D4045333}"/>
              </a:ext>
            </a:extLst>
          </p:cNvPr>
          <p:cNvCxnSpPr/>
          <p:nvPr/>
        </p:nvCxnSpPr>
        <p:spPr>
          <a:xfrm>
            <a:off x="1403648" y="5011994"/>
            <a:ext cx="28128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E9245F96-2214-4245-8DE9-0D52CE8D9599}"/>
              </a:ext>
            </a:extLst>
          </p:cNvPr>
          <p:cNvSpPr/>
          <p:nvPr/>
        </p:nvSpPr>
        <p:spPr>
          <a:xfrm>
            <a:off x="4583520" y="4384517"/>
            <a:ext cx="43089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Purely 1D case, perturbation on longitudinal electron density distribution</a:t>
            </a:r>
            <a:endParaRPr lang="zh-CN" altLang="en-US" baseline="-25000" dirty="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8703547-2331-3C4A-B4A5-B0D0D866EC18}"/>
              </a:ext>
            </a:extLst>
          </p:cNvPr>
          <p:cNvSpPr/>
          <p:nvPr/>
        </p:nvSpPr>
        <p:spPr>
          <a:xfrm>
            <a:off x="899592" y="458112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68DEE6F8-D865-FE4B-B9BF-B76AE805DA45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4294936" y="4707683"/>
            <a:ext cx="288584" cy="2765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17F9EACD-2789-0A41-9302-0EEAA83B1266}"/>
              </a:ext>
            </a:extLst>
          </p:cNvPr>
          <p:cNvCxnSpPr>
            <a:cxnSpLocks/>
          </p:cNvCxnSpPr>
          <p:nvPr/>
        </p:nvCxnSpPr>
        <p:spPr>
          <a:xfrm>
            <a:off x="1079302" y="4901383"/>
            <a:ext cx="245951" cy="4899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D7B01613-8BE0-DF41-BA69-60B810EF7B5B}"/>
              </a:ext>
            </a:extLst>
          </p:cNvPr>
          <p:cNvSpPr/>
          <p:nvPr/>
        </p:nvSpPr>
        <p:spPr>
          <a:xfrm>
            <a:off x="1079302" y="5462112"/>
            <a:ext cx="6840760" cy="369332"/>
          </a:xfrm>
          <a:prstGeom prst="rect">
            <a:avLst/>
          </a:prstGeom>
          <a:ln>
            <a:solidFill>
              <a:srgbClr val="0432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</a:rPr>
              <a:t>2D case, perturbation on transverse electron density distribution</a:t>
            </a:r>
            <a:endParaRPr lang="zh-CN" altLang="en-US" baseline="-25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05580"/>
      </p:ext>
    </p:extLst>
  </p:cSld>
  <p:clrMapOvr>
    <a:masterClrMapping/>
  </p:clrMapOvr>
  <p:transition spd="slow" advTm="41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PIC simulation results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F9ED91-0DE5-2F41-B8D3-070CC8249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134345" cy="468410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24EEFEF-45FA-2E43-A855-E3035394D313}"/>
              </a:ext>
            </a:extLst>
          </p:cNvPr>
          <p:cNvSpPr/>
          <p:nvPr/>
        </p:nvSpPr>
        <p:spPr>
          <a:xfrm>
            <a:off x="2483768" y="764704"/>
            <a:ext cx="4320480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350 fs after laser reaching the target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C83400B-CD5B-114E-97FE-D8AF08D2C6DC}"/>
              </a:ext>
            </a:extLst>
          </p:cNvPr>
          <p:cNvSpPr/>
          <p:nvPr/>
        </p:nvSpPr>
        <p:spPr>
          <a:xfrm>
            <a:off x="179512" y="2060848"/>
            <a:ext cx="1390574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Electron density modulation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409801E-3B56-4F48-A9A2-9E3A9A243F43}"/>
              </a:ext>
            </a:extLst>
          </p:cNvPr>
          <p:cNvSpPr/>
          <p:nvPr/>
        </p:nvSpPr>
        <p:spPr>
          <a:xfrm>
            <a:off x="7764996" y="2104987"/>
            <a:ext cx="1390574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Modulated E-field</a:t>
            </a: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AFAF0904-D3F6-4B47-A805-02D38152FA07}"/>
              </a:ext>
            </a:extLst>
          </p:cNvPr>
          <p:cNvCxnSpPr/>
          <p:nvPr/>
        </p:nvCxnSpPr>
        <p:spPr>
          <a:xfrm flipV="1">
            <a:off x="3995936" y="2347455"/>
            <a:ext cx="0" cy="26360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EFA9997C-43BC-3346-A88A-2FD8E26D8104}"/>
              </a:ext>
            </a:extLst>
          </p:cNvPr>
          <p:cNvSpPr/>
          <p:nvPr/>
        </p:nvSpPr>
        <p:spPr>
          <a:xfrm>
            <a:off x="3635896" y="1988840"/>
            <a:ext cx="627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charset="0"/>
                <a:ea typeface="Arial" charset="0"/>
                <a:cs typeface="Arial" charset="0"/>
              </a:rPr>
              <a:t>~0.8ƛ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27193D-47E8-924E-A28C-B3C0ACD86BDA}"/>
              </a:ext>
            </a:extLst>
          </p:cNvPr>
          <p:cNvSpPr/>
          <p:nvPr/>
        </p:nvSpPr>
        <p:spPr>
          <a:xfrm>
            <a:off x="85082" y="4631063"/>
            <a:ext cx="1390574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Proton spectrum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BC89C00-D4F9-7144-9F24-5330E7D34BE6}"/>
              </a:ext>
            </a:extLst>
          </p:cNvPr>
          <p:cNvSpPr/>
          <p:nvPr/>
        </p:nvSpPr>
        <p:spPr>
          <a:xfrm>
            <a:off x="7573914" y="4631063"/>
            <a:ext cx="1390574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Extracted fluctuation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4CD3308-F0AD-6C4B-A1B2-DC835BA25769}"/>
              </a:ext>
            </a:extLst>
          </p:cNvPr>
          <p:cNvSpPr/>
          <p:nvPr/>
        </p:nvSpPr>
        <p:spPr>
          <a:xfrm>
            <a:off x="1259632" y="5877272"/>
            <a:ext cx="6808805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Electron density modulation induced by transverse instabilities </a:t>
            </a:r>
          </a:p>
        </p:txBody>
      </p:sp>
    </p:spTree>
    <p:extLst>
      <p:ext uri="{BB962C8B-B14F-4D97-AF65-F5344CB8AC3E}">
        <p14:creationId xmlns:p14="http://schemas.microsoft.com/office/powerpoint/2010/main" val="1507789055"/>
      </p:ext>
    </p:extLst>
  </p:cSld>
  <p:clrMapOvr>
    <a:masterClrMapping/>
  </p:clrMapOvr>
  <p:transition spd="slow" advTm="41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9144000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RCF data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18EBAA1-F895-F74B-AC4A-6249844CF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62" y="1200813"/>
            <a:ext cx="1857240" cy="18572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6DE07CA-1F86-2B4D-B332-C08404510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91" y="3212976"/>
            <a:ext cx="1849640" cy="18113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D41A5EF-68AC-4F4E-9516-D34BDC08A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1662"/>
            <a:ext cx="5432612" cy="4442556"/>
          </a:xfrm>
          <a:prstGeom prst="rect">
            <a:avLst/>
          </a:prstGeom>
        </p:spPr>
      </p:pic>
      <p:cxnSp>
        <p:nvCxnSpPr>
          <p:cNvPr id="21" name="直接箭头连接符 8">
            <a:extLst>
              <a:ext uri="{FF2B5EF4-FFF2-40B4-BE49-F238E27FC236}">
                <a16:creationId xmlns:a16="http://schemas.microsoft.com/office/drawing/2014/main" id="{8F8D009A-8465-4442-8398-B1A5A3240DF0}"/>
              </a:ext>
            </a:extLst>
          </p:cNvPr>
          <p:cNvCxnSpPr/>
          <p:nvPr/>
        </p:nvCxnSpPr>
        <p:spPr>
          <a:xfrm flipV="1">
            <a:off x="4211960" y="1628800"/>
            <a:ext cx="2174937" cy="650240"/>
          </a:xfrm>
          <a:prstGeom prst="straightConnector1">
            <a:avLst/>
          </a:prstGeom>
          <a:ln w="762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8">
            <a:extLst>
              <a:ext uri="{FF2B5EF4-FFF2-40B4-BE49-F238E27FC236}">
                <a16:creationId xmlns:a16="http://schemas.microsoft.com/office/drawing/2014/main" id="{432AD6E3-9186-6A4B-8A4C-C84D6A56001B}"/>
              </a:ext>
            </a:extLst>
          </p:cNvPr>
          <p:cNvCxnSpPr>
            <a:cxnSpLocks/>
          </p:cNvCxnSpPr>
          <p:nvPr/>
        </p:nvCxnSpPr>
        <p:spPr>
          <a:xfrm>
            <a:off x="4211960" y="3356992"/>
            <a:ext cx="2160240" cy="6896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ED2C29FE-B9C9-F149-9B59-6155F446DE93}"/>
              </a:ext>
            </a:extLst>
          </p:cNvPr>
          <p:cNvSpPr/>
          <p:nvPr/>
        </p:nvSpPr>
        <p:spPr>
          <a:xfrm>
            <a:off x="2051720" y="5740381"/>
            <a:ext cx="5328592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Occurs when target turn to transparency</a:t>
            </a:r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83313"/>
      </p:ext>
    </p:extLst>
  </p:cSld>
  <p:clrMapOvr>
    <a:masterClrMapping/>
  </p:clrMapOvr>
  <p:transition spd="slow" advTm="41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13</a:t>
            </a:fld>
            <a:endParaRPr lang="en-US" dirty="0">
              <a:latin typeface="+mn-lt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Little math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4D69C9-39A6-B349-8514-3B0428B74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4" y="1068030"/>
            <a:ext cx="2750693" cy="476377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A59AC201-5A0A-A446-863B-974743D19089}"/>
              </a:ext>
            </a:extLst>
          </p:cNvPr>
          <p:cNvCxnSpPr>
            <a:cxnSpLocks/>
          </p:cNvCxnSpPr>
          <p:nvPr/>
        </p:nvCxnSpPr>
        <p:spPr>
          <a:xfrm flipV="1">
            <a:off x="1736908" y="1529114"/>
            <a:ext cx="0" cy="2437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AF6D8C5-D3CD-6742-8BA0-932B93629B4C}"/>
              </a:ext>
            </a:extLst>
          </p:cNvPr>
          <p:cNvSpPr/>
          <p:nvPr/>
        </p:nvSpPr>
        <p:spPr>
          <a:xfrm>
            <a:off x="467544" y="5734997"/>
            <a:ext cx="8006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An inset of modulation on the transverse electron density distribution can cause the modulation on proton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BF1B363-67DB-9348-AFB2-014681C04500}"/>
                  </a:ext>
                </a:extLst>
              </p:cNvPr>
              <p:cNvSpPr/>
              <p:nvPr/>
            </p:nvSpPr>
            <p:spPr>
              <a:xfrm>
                <a:off x="243190" y="1772816"/>
                <a:ext cx="4544834" cy="720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x</m:t>
                          </m:r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fNam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2∙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)∙(1+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si</m:t>
                          </m:r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fNam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BF1B363-67DB-9348-AFB2-014681C045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90" y="1772816"/>
                <a:ext cx="4544834" cy="720325"/>
              </a:xfrm>
              <a:prstGeom prst="rect">
                <a:avLst/>
              </a:prstGeom>
              <a:blipFill>
                <a:blip r:embed="rId5"/>
                <a:stretch>
                  <a:fillRect t="-189474" r="-19499" b="-275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835BEC5-CBB0-B547-B28A-AB8A21CA00A1}"/>
                  </a:ext>
                </a:extLst>
              </p:cNvPr>
              <p:cNvSpPr/>
              <p:nvPr/>
            </p:nvSpPr>
            <p:spPr>
              <a:xfrm>
                <a:off x="5580112" y="1124744"/>
                <a:ext cx="259827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begChr m:val="⟨"/>
                          <m:end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835BEC5-CBB0-B547-B28A-AB8A21CA00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124744"/>
                <a:ext cx="2598275" cy="910699"/>
              </a:xfrm>
              <a:prstGeom prst="rect">
                <a:avLst/>
              </a:prstGeom>
              <a:blipFill>
                <a:blip r:embed="rId6"/>
                <a:stretch>
                  <a:fillRect t="-13889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1ECABD6-3B91-5C49-8A3E-9D2E9D4755A3}"/>
                  </a:ext>
                </a:extLst>
              </p:cNvPr>
              <p:cNvSpPr/>
              <p:nvPr/>
            </p:nvSpPr>
            <p:spPr>
              <a:xfrm>
                <a:off x="5580112" y="1988840"/>
                <a:ext cx="125502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1ECABD6-3B91-5C49-8A3E-9D2E9D47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988840"/>
                <a:ext cx="1255023" cy="390748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48DD1E5E-B2B7-1849-84DD-0FF5F3618C66}"/>
              </a:ext>
            </a:extLst>
          </p:cNvPr>
          <p:cNvSpPr/>
          <p:nvPr/>
        </p:nvSpPr>
        <p:spPr>
          <a:xfrm>
            <a:off x="179512" y="6341258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Z. Liu, et al., in preparation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0D6779-ABFB-AF4A-8242-04DDCA93F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2" y="2500096"/>
            <a:ext cx="7533220" cy="32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5540"/>
      </p:ext>
    </p:extLst>
  </p:cSld>
  <p:clrMapOvr>
    <a:masterClrMapping/>
  </p:clrMapOvr>
  <p:transition spd="slow" advTm="41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8DD1E5E-B2B7-1849-84DD-0FF5F3618C66}"/>
              </a:ext>
            </a:extLst>
          </p:cNvPr>
          <p:cNvSpPr/>
          <p:nvPr/>
        </p:nvSpPr>
        <p:spPr>
          <a:xfrm>
            <a:off x="179512" y="6341258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Z. Liu, et al., in preparation</a:t>
            </a:r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319E4484-5356-E84A-B71E-F51BD8B879A8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9144000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Possible diagnostic for RT instability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6E62D77-67D7-AE4A-9830-FDF3C52BE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4589"/>
            <a:ext cx="4371686" cy="326283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7A25330-2FE6-5946-B150-E1BCDBD215C8}"/>
              </a:ext>
            </a:extLst>
          </p:cNvPr>
          <p:cNvSpPr/>
          <p:nvPr/>
        </p:nvSpPr>
        <p:spPr>
          <a:xfrm>
            <a:off x="539552" y="4653136"/>
            <a:ext cx="3456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A possible diagnostic tool to trace the development of the RT instability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935617C-4214-E74A-A6CC-46E06102D1AD}"/>
              </a:ext>
            </a:extLst>
          </p:cNvPr>
          <p:cNvSpPr/>
          <p:nvPr/>
        </p:nvSpPr>
        <p:spPr>
          <a:xfrm>
            <a:off x="4788024" y="1723455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/>
              <a:t>Measured modulations from different laser pulse duration</a:t>
            </a:r>
            <a:endParaRPr lang="zh-CN" altLang="en-US" sz="2200" dirty="0"/>
          </a:p>
        </p:txBody>
      </p:sp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33A9FD28-EBA8-4945-9152-7A8D201D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14</a:t>
            </a:fld>
            <a:endParaRPr lang="en-US" dirty="0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60026A7-8EFB-8548-B5C7-00E66FE8A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8462"/>
            <a:ext cx="4352384" cy="32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65884"/>
      </p:ext>
    </p:extLst>
  </p:cSld>
  <p:clrMapOvr>
    <a:masterClrMapping/>
  </p:clrMapOvr>
  <p:transition spd="slow" advTm="41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0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First high rep. rate ion experiments at SIOM</a:t>
            </a:r>
            <a:endParaRPr lang="zh-CN" altLang="en-US" sz="30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15</a:t>
            </a:fld>
            <a:endParaRPr lang="en-US" dirty="0">
              <a:latin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83F1BB5-6784-7042-B740-4FD3DF09B1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873" y="1013225"/>
            <a:ext cx="8421252" cy="27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CED348C-C21F-6749-9014-653706E3E48D}"/>
              </a:ext>
            </a:extLst>
          </p:cNvPr>
          <p:cNvSpPr/>
          <p:nvPr/>
        </p:nvSpPr>
        <p:spPr>
          <a:xfrm>
            <a:off x="6012160" y="4293096"/>
            <a:ext cx="2936475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30</a:t>
            </a: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degree angle of incidence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WASP @ target normal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Online diag. with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scintillator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BB4723E-CE58-A246-8FAC-91E170AE3B60}"/>
              </a:ext>
            </a:extLst>
          </p:cNvPr>
          <p:cNvGrpSpPr>
            <a:grpSpLocks noChangeAspect="1"/>
          </p:cNvGrpSpPr>
          <p:nvPr/>
        </p:nvGrpSpPr>
        <p:grpSpPr>
          <a:xfrm>
            <a:off x="202898" y="4268306"/>
            <a:ext cx="2287562" cy="2209773"/>
            <a:chOff x="7691808" y="18333334"/>
            <a:chExt cx="6526682" cy="630474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46D8892-3AF5-E541-A10D-8A3D93810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808" y="18333334"/>
              <a:ext cx="6268509" cy="6304740"/>
            </a:xfrm>
            <a:prstGeom prst="rect">
              <a:avLst/>
            </a:prstGeom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C2A814-2646-2C41-86F6-19842B8B99C9}"/>
                </a:ext>
              </a:extLst>
            </p:cNvPr>
            <p:cNvGrpSpPr/>
            <p:nvPr/>
          </p:nvGrpSpPr>
          <p:grpSpPr>
            <a:xfrm>
              <a:off x="8020050" y="20110450"/>
              <a:ext cx="3285305" cy="1143000"/>
              <a:chOff x="8020050" y="20110450"/>
              <a:chExt cx="3285305" cy="1143000"/>
            </a:xfrm>
          </p:grpSpPr>
          <p:cxnSp>
            <p:nvCxnSpPr>
              <p:cNvPr id="31" name="直接连接符 183">
                <a:extLst>
                  <a:ext uri="{FF2B5EF4-FFF2-40B4-BE49-F238E27FC236}">
                    <a16:creationId xmlns:a16="http://schemas.microsoft.com/office/drawing/2014/main" id="{4E4B844F-99BF-D440-B9E7-398521D7D8D0}"/>
                  </a:ext>
                </a:extLst>
              </p:cNvPr>
              <p:cNvCxnSpPr/>
              <p:nvPr/>
            </p:nvCxnSpPr>
            <p:spPr>
              <a:xfrm flipH="1">
                <a:off x="8020050" y="20110450"/>
                <a:ext cx="147320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184">
                <a:extLst>
                  <a:ext uri="{FF2B5EF4-FFF2-40B4-BE49-F238E27FC236}">
                    <a16:creationId xmlns:a16="http://schemas.microsoft.com/office/drawing/2014/main" id="{4B2660BA-9439-2E48-A024-9AF4C2390655}"/>
                  </a:ext>
                </a:extLst>
              </p:cNvPr>
              <p:cNvCxnSpPr/>
              <p:nvPr/>
            </p:nvCxnSpPr>
            <p:spPr>
              <a:xfrm flipH="1">
                <a:off x="8020050" y="21253450"/>
                <a:ext cx="14732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185">
                <a:extLst>
                  <a:ext uri="{FF2B5EF4-FFF2-40B4-BE49-F238E27FC236}">
                    <a16:creationId xmlns:a16="http://schemas.microsoft.com/office/drawing/2014/main" id="{E07A01E3-43ED-8E4B-A7A3-1CB37864FB99}"/>
                  </a:ext>
                </a:extLst>
              </p:cNvPr>
              <p:cNvCxnSpPr/>
              <p:nvPr/>
            </p:nvCxnSpPr>
            <p:spPr>
              <a:xfrm flipH="1">
                <a:off x="8972550" y="20110450"/>
                <a:ext cx="12700" cy="1143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920368E-22E5-F849-8A41-90D83F55087B}"/>
                  </a:ext>
                </a:extLst>
              </p:cNvPr>
              <p:cNvSpPr txBox="1"/>
              <p:nvPr/>
            </p:nvSpPr>
            <p:spPr>
              <a:xfrm>
                <a:off x="8981252" y="20242889"/>
                <a:ext cx="2324103" cy="878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3μm</a:t>
                </a: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14B1D51-C3DB-6D40-8083-7332AF642208}"/>
                </a:ext>
              </a:extLst>
            </p:cNvPr>
            <p:cNvGrpSpPr/>
            <p:nvPr/>
          </p:nvGrpSpPr>
          <p:grpSpPr>
            <a:xfrm>
              <a:off x="10331450" y="22764750"/>
              <a:ext cx="984250" cy="1530350"/>
              <a:chOff x="10331450" y="22764750"/>
              <a:chExt cx="984250" cy="1530350"/>
            </a:xfrm>
          </p:grpSpPr>
          <p:cxnSp>
            <p:nvCxnSpPr>
              <p:cNvPr id="28" name="直接连接符 189">
                <a:extLst>
                  <a:ext uri="{FF2B5EF4-FFF2-40B4-BE49-F238E27FC236}">
                    <a16:creationId xmlns:a16="http://schemas.microsoft.com/office/drawing/2014/main" id="{1B53CEE3-075D-CB4A-A8DD-4A4DBA1441AD}"/>
                  </a:ext>
                </a:extLst>
              </p:cNvPr>
              <p:cNvCxnSpPr/>
              <p:nvPr/>
            </p:nvCxnSpPr>
            <p:spPr>
              <a:xfrm>
                <a:off x="10331450" y="22764750"/>
                <a:ext cx="0" cy="15303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190">
                <a:extLst>
                  <a:ext uri="{FF2B5EF4-FFF2-40B4-BE49-F238E27FC236}">
                    <a16:creationId xmlns:a16="http://schemas.microsoft.com/office/drawing/2014/main" id="{0D95E3F5-840D-B14E-AF91-9EA779231FEF}"/>
                  </a:ext>
                </a:extLst>
              </p:cNvPr>
              <p:cNvCxnSpPr/>
              <p:nvPr/>
            </p:nvCxnSpPr>
            <p:spPr>
              <a:xfrm>
                <a:off x="11315700" y="22764750"/>
                <a:ext cx="0" cy="15303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191">
                <a:extLst>
                  <a:ext uri="{FF2B5EF4-FFF2-40B4-BE49-F238E27FC236}">
                    <a16:creationId xmlns:a16="http://schemas.microsoft.com/office/drawing/2014/main" id="{D2E094E3-100F-214A-831E-94FE79B18049}"/>
                  </a:ext>
                </a:extLst>
              </p:cNvPr>
              <p:cNvCxnSpPr/>
              <p:nvPr/>
            </p:nvCxnSpPr>
            <p:spPr>
              <a:xfrm>
                <a:off x="10350500" y="23391589"/>
                <a:ext cx="95250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62B9AC6-300E-7D4A-B630-2144B93B0424}"/>
                </a:ext>
              </a:extLst>
            </p:cNvPr>
            <p:cNvSpPr txBox="1"/>
            <p:nvPr/>
          </p:nvSpPr>
          <p:spPr>
            <a:xfrm>
              <a:off x="9224905" y="18502047"/>
              <a:ext cx="4993585" cy="9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</a:rPr>
                <a:t>5×10</a:t>
              </a:r>
              <a:r>
                <a:rPr lang="en-US" altLang="zh-CN" sz="1600" b="1" baseline="30000" dirty="0">
                  <a:solidFill>
                    <a:schemeClr val="bg1"/>
                  </a:solidFill>
                </a:rPr>
                <a:t>20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W/cm</a:t>
              </a:r>
              <a:r>
                <a:rPr lang="en-US" altLang="zh-CN" sz="1600" b="1" baseline="30000" dirty="0">
                  <a:solidFill>
                    <a:schemeClr val="bg1"/>
                  </a:solidFill>
                </a:rPr>
                <a:t>2</a:t>
              </a:r>
              <a:endParaRPr lang="en-US" altLang="zh-CN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5FB886B-1912-1E42-B6B9-1D06658CDDD7}"/>
                </a:ext>
              </a:extLst>
            </p:cNvPr>
            <p:cNvSpPr txBox="1"/>
            <p:nvPr/>
          </p:nvSpPr>
          <p:spPr>
            <a:xfrm>
              <a:off x="10281404" y="21774277"/>
              <a:ext cx="3380410" cy="878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2.8μm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C0EBEBF6-D1DE-AC44-9922-231566063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61" y="4608719"/>
            <a:ext cx="2613771" cy="1364260"/>
          </a:xfrm>
          <a:custGeom>
            <a:avLst/>
            <a:gdLst>
              <a:gd name="connsiteX0" fmla="*/ 1948483 w 4791744"/>
              <a:gd name="connsiteY0" fmla="*/ 0 h 2495900"/>
              <a:gd name="connsiteX1" fmla="*/ 2216941 w 4791744"/>
              <a:gd name="connsiteY1" fmla="*/ 0 h 2495900"/>
              <a:gd name="connsiteX2" fmla="*/ 4791744 w 4791744"/>
              <a:gd name="connsiteY2" fmla="*/ 1453060 h 2495900"/>
              <a:gd name="connsiteX3" fmla="*/ 4791744 w 4791744"/>
              <a:gd name="connsiteY3" fmla="*/ 1643036 h 2495900"/>
              <a:gd name="connsiteX4" fmla="*/ 3157300 w 4791744"/>
              <a:gd name="connsiteY4" fmla="*/ 2495900 h 2495900"/>
              <a:gd name="connsiteX5" fmla="*/ 2182763 w 4791744"/>
              <a:gd name="connsiteY5" fmla="*/ 2495900 h 2495900"/>
              <a:gd name="connsiteX6" fmla="*/ 0 w 4791744"/>
              <a:gd name="connsiteY6" fmla="*/ 1264080 h 2495900"/>
              <a:gd name="connsiteX7" fmla="*/ 0 w 4791744"/>
              <a:gd name="connsiteY7" fmla="*/ 1016724 h 24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1744" h="2495900">
                <a:moveTo>
                  <a:pt x="1948483" y="0"/>
                </a:moveTo>
                <a:lnTo>
                  <a:pt x="2216941" y="0"/>
                </a:lnTo>
                <a:lnTo>
                  <a:pt x="4791744" y="1453060"/>
                </a:lnTo>
                <a:lnTo>
                  <a:pt x="4791744" y="1643036"/>
                </a:lnTo>
                <a:lnTo>
                  <a:pt x="3157300" y="2495900"/>
                </a:lnTo>
                <a:lnTo>
                  <a:pt x="2182763" y="2495900"/>
                </a:lnTo>
                <a:lnTo>
                  <a:pt x="0" y="1264080"/>
                </a:lnTo>
                <a:lnTo>
                  <a:pt x="0" y="1016724"/>
                </a:lnTo>
                <a:close/>
              </a:path>
            </a:pathLst>
          </a:cu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1C59C20-46CA-704B-95A9-0B8FAC7A8CD5}"/>
              </a:ext>
            </a:extLst>
          </p:cNvPr>
          <p:cNvSpPr/>
          <p:nvPr/>
        </p:nvSpPr>
        <p:spPr>
          <a:xfrm>
            <a:off x="2704769" y="4437112"/>
            <a:ext cx="3019359" cy="19098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5040CE-B433-8542-9A12-C94BE0155C12}"/>
              </a:ext>
            </a:extLst>
          </p:cNvPr>
          <p:cNvSpPr/>
          <p:nvPr/>
        </p:nvSpPr>
        <p:spPr>
          <a:xfrm>
            <a:off x="1403648" y="3573016"/>
            <a:ext cx="824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4J, 30fs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F394D17B-3805-224B-821B-F62AAD70CCEB}"/>
              </a:ext>
            </a:extLst>
          </p:cNvPr>
          <p:cNvCxnSpPr>
            <a:cxnSpLocks/>
          </p:cNvCxnSpPr>
          <p:nvPr/>
        </p:nvCxnSpPr>
        <p:spPr>
          <a:xfrm>
            <a:off x="2295349" y="2979779"/>
            <a:ext cx="980507" cy="12770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36476C32-5C8C-8F42-ACDF-1CC89ED8E289}"/>
              </a:ext>
            </a:extLst>
          </p:cNvPr>
          <p:cNvSpPr/>
          <p:nvPr/>
        </p:nvSpPr>
        <p:spPr>
          <a:xfrm>
            <a:off x="317945" y="1009876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928D562-A5AD-254D-898B-56F76ABACD24}"/>
              </a:ext>
            </a:extLst>
          </p:cNvPr>
          <p:cNvSpPr/>
          <p:nvPr/>
        </p:nvSpPr>
        <p:spPr>
          <a:xfrm>
            <a:off x="5756562" y="939217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1471913"/>
      </p:ext>
    </p:extLst>
  </p:cSld>
  <p:clrMapOvr>
    <a:masterClrMapping/>
  </p:clrMapOvr>
  <p:transition spd="slow" advTm="41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 txBox="1">
            <a:spLocks/>
          </p:cNvSpPr>
          <p:nvPr/>
        </p:nvSpPr>
        <p:spPr>
          <a:xfrm>
            <a:off x="776342" y="116632"/>
            <a:ext cx="8367657" cy="561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3000" kern="0" dirty="0">
                <a:ea typeface="微软雅黑" panose="020B0503020204020204" pitchFamily="34" charset="-122"/>
                <a:cs typeface="Arial" panose="020B0604020202020204" pitchFamily="34" charset="0"/>
              </a:rPr>
              <a:t>First high rep. rate ion experiments at SIOM</a:t>
            </a:r>
            <a:endParaRPr lang="zh-CN" altLang="en-US" sz="3000" kern="0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DD29FA-F606-C144-87B8-B75E12DB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B02C8ED-6FDD-0C48-93E7-27302463504B}"/>
              </a:ext>
            </a:extLst>
          </p:cNvPr>
          <p:cNvSpPr txBox="1"/>
          <p:nvPr/>
        </p:nvSpPr>
        <p:spPr>
          <a:xfrm>
            <a:off x="2484783" y="1113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0D98D3F-4134-344F-9AB1-4B6840540121}"/>
              </a:ext>
            </a:extLst>
          </p:cNvPr>
          <p:cNvGrpSpPr/>
          <p:nvPr/>
        </p:nvGrpSpPr>
        <p:grpSpPr>
          <a:xfrm>
            <a:off x="214271" y="963636"/>
            <a:ext cx="8929729" cy="5345684"/>
            <a:chOff x="161342" y="1103973"/>
            <a:chExt cx="8929729" cy="534568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6A5FAE2-BD24-3640-9130-A50F8A692923}"/>
                </a:ext>
              </a:extLst>
            </p:cNvPr>
            <p:cNvGrpSpPr/>
            <p:nvPr/>
          </p:nvGrpSpPr>
          <p:grpSpPr>
            <a:xfrm>
              <a:off x="179672" y="1103973"/>
              <a:ext cx="8878943" cy="5345684"/>
              <a:chOff x="539552" y="7893496"/>
              <a:chExt cx="8878943" cy="5345684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6A7960-CB6F-1D4D-8DD2-E4044A73FC76}"/>
                  </a:ext>
                </a:extLst>
              </p:cNvPr>
              <p:cNvSpPr/>
              <p:nvPr/>
            </p:nvSpPr>
            <p:spPr>
              <a:xfrm>
                <a:off x="539552" y="7893496"/>
                <a:ext cx="8878943" cy="53456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7FD27035-E052-5D46-BFA0-4B897B41FFC6}"/>
                  </a:ext>
                </a:extLst>
              </p:cNvPr>
              <p:cNvSpPr/>
              <p:nvPr/>
            </p:nvSpPr>
            <p:spPr>
              <a:xfrm>
                <a:off x="1930421" y="12232941"/>
                <a:ext cx="71653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ea typeface="Microsoft YaHei" charset="-122"/>
                    <a:cs typeface="Times New Roman" panose="02020603050405020304" pitchFamily="18" charset="0"/>
                  </a:rPr>
                  <a:t>Mean cut-off energy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charset="-122"/>
                    <a:cs typeface="Times New Roman" panose="02020603050405020304" pitchFamily="18" charset="0"/>
                  </a:rPr>
                  <a:t>～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charset="-122"/>
                    <a:cs typeface="Times New Roman" panose="02020603050405020304" pitchFamily="18" charset="0"/>
                  </a:rPr>
                  <a:t>14MeV, standard deviation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Microsoft YaHei" charset="-122"/>
                    <a:cs typeface="Times New Roman" panose="02020603050405020304" pitchFamily="18" charset="0"/>
                  </a:rPr>
                  <a:t>～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charset="-122"/>
                    <a:cs typeface="Times New Roman" panose="02020603050405020304" pitchFamily="18" charset="0"/>
                  </a:rPr>
                  <a:t>10%</a:t>
                </a: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AFF0DCE-A956-E644-BFF1-271E7416B6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342" y="1736809"/>
              <a:ext cx="4373855" cy="3051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4337F9B-1C54-DA45-8EF8-7A0B15D917E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3874" y="1639569"/>
              <a:ext cx="4537197" cy="31225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5DDCABE-A6F0-BD49-B3A9-1759937846D6}"/>
              </a:ext>
            </a:extLst>
          </p:cNvPr>
          <p:cNvSpPr/>
          <p:nvPr/>
        </p:nvSpPr>
        <p:spPr>
          <a:xfrm>
            <a:off x="144016" y="6093296"/>
            <a:ext cx="4139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R. Qi, J.H. Bin,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3824692829"/>
      </p:ext>
    </p:extLst>
  </p:cSld>
  <p:clrMapOvr>
    <a:masterClrMapping/>
  </p:clrMapOvr>
  <p:transition spd="slow" advTm="41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Further optimizations</a:t>
            </a:r>
            <a:r>
              <a:rPr lang="zh-CN" altLang="en-US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the experimental setup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3F76EC-595B-7741-B59D-D95CCC61B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928227" cy="5516753"/>
          </a:xfrm>
          <a:prstGeom prst="rect">
            <a:avLst/>
          </a:prstGeom>
        </p:spPr>
      </p:pic>
      <p:sp>
        <p:nvSpPr>
          <p:cNvPr id="84" name="灯片编号占位符 1">
            <a:extLst>
              <a:ext uri="{FF2B5EF4-FFF2-40B4-BE49-F238E27FC236}">
                <a16:creationId xmlns:a16="http://schemas.microsoft.com/office/drawing/2014/main" id="{C7504316-FF3F-504F-B802-75FEA612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17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130919"/>
      </p:ext>
    </p:extLst>
  </p:cSld>
  <p:clrMapOvr>
    <a:masterClrMapping/>
  </p:clrMapOvr>
  <p:transition spd="slow" advTm="41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 term operation of the system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18</a:t>
            </a:fld>
            <a:endParaRPr lang="en-US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28B98F-0C2F-6445-8037-C7DE1E214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9" y="987624"/>
            <a:ext cx="6230688" cy="2797451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88CAC1C2-F0F2-424A-9EAF-405CA1965922}"/>
              </a:ext>
            </a:extLst>
          </p:cNvPr>
          <p:cNvSpPr/>
          <p:nvPr/>
        </p:nvSpPr>
        <p:spPr>
          <a:xfrm>
            <a:off x="6909002" y="1628800"/>
            <a:ext cx="199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8 </a:t>
            </a:r>
            <a:r>
              <a:rPr lang="en-US" altLang="zh-CN" dirty="0" err="1"/>
              <a:t>hrs</a:t>
            </a:r>
            <a:r>
              <a:rPr lang="en-US" altLang="zh-CN" dirty="0"/>
              <a:t> test</a:t>
            </a:r>
          </a:p>
          <a:p>
            <a:r>
              <a:rPr lang="en-US" altLang="zh-CN" dirty="0"/>
              <a:t>Pointing at focus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3FA110-0AA1-294D-8C61-194C69DA7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3915060"/>
            <a:ext cx="3737863" cy="2793830"/>
          </a:xfrm>
          <a:prstGeom prst="rect">
            <a:avLst/>
          </a:prstGeom>
        </p:spPr>
      </p:pic>
      <p:sp>
        <p:nvSpPr>
          <p:cNvPr id="90" name="矩形 89">
            <a:extLst>
              <a:ext uri="{FF2B5EF4-FFF2-40B4-BE49-F238E27FC236}">
                <a16:creationId xmlns:a16="http://schemas.microsoft.com/office/drawing/2014/main" id="{041C72EB-70AF-394E-8B02-7159657C7885}"/>
              </a:ext>
            </a:extLst>
          </p:cNvPr>
          <p:cNvSpPr/>
          <p:nvPr/>
        </p:nvSpPr>
        <p:spPr>
          <a:xfrm>
            <a:off x="971600" y="4988809"/>
            <a:ext cx="199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10 </a:t>
            </a:r>
            <a:r>
              <a:rPr lang="en-US" altLang="zh-CN" dirty="0" err="1"/>
              <a:t>hrs</a:t>
            </a:r>
            <a:r>
              <a:rPr lang="en-US" altLang="zh-CN" dirty="0"/>
              <a:t> test</a:t>
            </a:r>
          </a:p>
          <a:p>
            <a:r>
              <a:rPr lang="en-US" altLang="zh-CN" dirty="0"/>
              <a:t>Laser energy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897008"/>
      </p:ext>
    </p:extLst>
  </p:cSld>
  <p:clrMapOvr>
    <a:masterClrMapping/>
  </p:clrMapOvr>
  <p:transition spd="slow" advTm="41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sz="2800" dirty="0">
                <a:latin typeface="Arial" charset="0"/>
                <a:ea typeface="Arial" charset="0"/>
                <a:cs typeface="Arial" charset="0"/>
              </a:rPr>
              <a:t>New upgrade on ion beamline</a:t>
            </a:r>
            <a:endParaRPr lang="en-US" altLang="zh-CN" sz="2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19</a:t>
            </a:fld>
            <a:endParaRPr lang="en-US" dirty="0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6ED2EE-C847-C34D-8EA2-2E2FBB33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0" y="2708920"/>
            <a:ext cx="5067440" cy="383241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69C33C-5165-7745-AE3F-5219FE676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4911" r="4570" b="1864"/>
          <a:stretch/>
        </p:blipFill>
        <p:spPr>
          <a:xfrm>
            <a:off x="4860032" y="980728"/>
            <a:ext cx="4172528" cy="3091510"/>
          </a:xfrm>
          <a:prstGeom prst="rect">
            <a:avLst/>
          </a:prstGeom>
        </p:spPr>
      </p:pic>
      <p:sp>
        <p:nvSpPr>
          <p:cNvPr id="13" name="三角形 12">
            <a:extLst>
              <a:ext uri="{FF2B5EF4-FFF2-40B4-BE49-F238E27FC236}">
                <a16:creationId xmlns:a16="http://schemas.microsoft.com/office/drawing/2014/main" id="{D30F182F-A85D-814B-8C06-55E9C71AB678}"/>
              </a:ext>
            </a:extLst>
          </p:cNvPr>
          <p:cNvSpPr/>
          <p:nvPr/>
        </p:nvSpPr>
        <p:spPr>
          <a:xfrm rot="3179105">
            <a:off x="854924" y="3708286"/>
            <a:ext cx="375096" cy="79652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FE48317-D242-8A4C-AA85-31BF2BB242F3}"/>
              </a:ext>
            </a:extLst>
          </p:cNvPr>
          <p:cNvSpPr/>
          <p:nvPr/>
        </p:nvSpPr>
        <p:spPr>
          <a:xfrm>
            <a:off x="179512" y="3284984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200 TW laser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EAEA8C9-2E1D-8B44-9136-116E30A3CBC3}"/>
              </a:ext>
            </a:extLst>
          </p:cNvPr>
          <p:cNvSpPr/>
          <p:nvPr/>
        </p:nvSpPr>
        <p:spPr>
          <a:xfrm>
            <a:off x="6372200" y="4941168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Move to n</a:t>
            </a: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ew lab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in mid </a:t>
            </a: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9DCC313-3028-0F40-953A-59061DAA0401}"/>
              </a:ext>
            </a:extLst>
          </p:cNvPr>
          <p:cNvSpPr/>
          <p:nvPr/>
        </p:nvSpPr>
        <p:spPr>
          <a:xfrm>
            <a:off x="179512" y="1282695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Focused on solid target interactions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Toward applications such as material science, high energy density physics, biological studies</a:t>
            </a:r>
          </a:p>
        </p:txBody>
      </p:sp>
    </p:spTree>
    <p:extLst>
      <p:ext uri="{BB962C8B-B14F-4D97-AF65-F5344CB8AC3E}">
        <p14:creationId xmlns:p14="http://schemas.microsoft.com/office/powerpoint/2010/main" val="639662527"/>
      </p:ext>
    </p:extLst>
  </p:cSld>
  <p:clrMapOvr>
    <a:masterClrMapping/>
  </p:clrMapOvr>
  <p:transition spd="slow" advTm="41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DD29FA-F606-C144-87B8-B75E12DB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0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SIOM location</a:t>
            </a:r>
            <a:endParaRPr lang="zh-CN" altLang="en-US" sz="30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ABEF65-42B5-144A-A6E0-53911473D4E5}"/>
              </a:ext>
            </a:extLst>
          </p:cNvPr>
          <p:cNvSpPr/>
          <p:nvPr/>
        </p:nvSpPr>
        <p:spPr>
          <a:xfrm>
            <a:off x="179512" y="980728"/>
            <a:ext cx="4393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dirty="0"/>
              <a:t>Jiading District (North-West Shanghai)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dirty="0"/>
              <a:t>7 Campuses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99096CE-4515-5844-BCEB-068BA7700225}"/>
              </a:ext>
            </a:extLst>
          </p:cNvPr>
          <p:cNvGrpSpPr/>
          <p:nvPr/>
        </p:nvGrpSpPr>
        <p:grpSpPr>
          <a:xfrm>
            <a:off x="314600" y="1460351"/>
            <a:ext cx="8698016" cy="5031894"/>
            <a:chOff x="-750237" y="1264726"/>
            <a:chExt cx="10524598" cy="608859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EE6B94-17B1-AB4B-907A-8511EFD9C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446935"/>
              <a:ext cx="3074339" cy="3527002"/>
            </a:xfrm>
            <a:prstGeom prst="rect">
              <a:avLst/>
            </a:prstGeom>
          </p:spPr>
        </p:pic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F5D406C4-0A48-1944-AAAA-62E0E3D63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9542" y="4614613"/>
              <a:ext cx="1922900" cy="39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20" tIns="45308" rIns="90620" bIns="453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95000"/>
                </a:lnSpc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Campus</a:t>
              </a:r>
            </a:p>
          </p:txBody>
        </p:sp>
        <p:cxnSp>
          <p:nvCxnSpPr>
            <p:cNvPr id="22" name="直接箭头连接符 22">
              <a:extLst>
                <a:ext uri="{FF2B5EF4-FFF2-40B4-BE49-F238E27FC236}">
                  <a16:creationId xmlns:a16="http://schemas.microsoft.com/office/drawing/2014/main" id="{08F5370D-3B2E-004D-9064-D89C6BB8A7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687234" y="3463635"/>
              <a:ext cx="2908249" cy="92580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prstDash val="sysDot"/>
              <a:round/>
              <a:tailEnd type="arrow" w="med" len="med"/>
            </a:ln>
          </p:spPr>
        </p:cxn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841BC18-7988-5A44-9E07-8AEE9AA7A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50237" y="3128888"/>
              <a:ext cx="3583119" cy="39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20" tIns="45308" rIns="90620" bIns="453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itchFamily="49" charset="-122"/>
                  <a:cs typeface="Arial" panose="020B0604020202020204" pitchFamily="34" charset="0"/>
                </a:rPr>
                <a:t>West Campus</a:t>
              </a: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itchFamily="49" charset="-122"/>
                  <a:cs typeface="Arial" panose="020B0604020202020204" pitchFamily="34" charset="0"/>
                </a:rPr>
                <a:t>（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ea typeface="黑体" pitchFamily="49" charset="-122"/>
                  <a:cs typeface="Arial" panose="020B0604020202020204" pitchFamily="34" charset="0"/>
                </a:rPr>
                <a:t>Headquarters)</a:t>
              </a:r>
              <a:endPara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endParaRPr>
            </a:p>
          </p:txBody>
        </p:sp>
        <p:grpSp>
          <p:nvGrpSpPr>
            <p:cNvPr id="24" name="组合 24">
              <a:extLst>
                <a:ext uri="{FF2B5EF4-FFF2-40B4-BE49-F238E27FC236}">
                  <a16:creationId xmlns:a16="http://schemas.microsoft.com/office/drawing/2014/main" id="{4953A066-8E3F-2249-8126-CEE37B5CE330}"/>
                </a:ext>
              </a:extLst>
            </p:cNvPr>
            <p:cNvGrpSpPr/>
            <p:nvPr/>
          </p:nvGrpSpPr>
          <p:grpSpPr bwMode="auto">
            <a:xfrm>
              <a:off x="1687233" y="2527783"/>
              <a:ext cx="2703581" cy="576542"/>
              <a:chOff x="2075644" y="2958347"/>
              <a:chExt cx="2394941" cy="647772"/>
            </a:xfrm>
          </p:grpSpPr>
          <p:sp>
            <p:nvSpPr>
              <p:cNvPr id="25" name="Text Box 70">
                <a:extLst>
                  <a:ext uri="{FF2B5EF4-FFF2-40B4-BE49-F238E27FC236}">
                    <a16:creationId xmlns:a16="http://schemas.microsoft.com/office/drawing/2014/main" id="{8BB7E87E-71A5-1E41-89EC-F44C2D4244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2565" y="3064281"/>
                <a:ext cx="247500" cy="76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直接箭头连接符 67">
                <a:extLst>
                  <a:ext uri="{FF2B5EF4-FFF2-40B4-BE49-F238E27FC236}">
                    <a16:creationId xmlns:a16="http://schemas.microsoft.com/office/drawing/2014/main" id="{7C32DCFC-AFB3-6448-AEE7-A528A332ED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075644" y="2958347"/>
                <a:ext cx="2394941" cy="647772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prstDash val="sysDot"/>
                <a:round/>
                <a:tailEnd type="arrow" w="med" len="med"/>
              </a:ln>
            </p:spPr>
          </p:cxnSp>
        </p:grpSp>
        <p:grpSp>
          <p:nvGrpSpPr>
            <p:cNvPr id="27" name="组合 81">
              <a:extLst>
                <a:ext uri="{FF2B5EF4-FFF2-40B4-BE49-F238E27FC236}">
                  <a16:creationId xmlns:a16="http://schemas.microsoft.com/office/drawing/2014/main" id="{8556CA34-CF99-1642-B19D-2AA684A8991D}"/>
                </a:ext>
              </a:extLst>
            </p:cNvPr>
            <p:cNvGrpSpPr/>
            <p:nvPr/>
          </p:nvGrpSpPr>
          <p:grpSpPr bwMode="auto">
            <a:xfrm>
              <a:off x="4800953" y="3116282"/>
              <a:ext cx="178621" cy="183291"/>
              <a:chOff x="7555879" y="2108645"/>
              <a:chExt cx="823338" cy="749595"/>
            </a:xfrm>
          </p:grpSpPr>
          <p:grpSp>
            <p:nvGrpSpPr>
              <p:cNvPr id="28" name="任意多边形 61">
                <a:extLst>
                  <a:ext uri="{FF2B5EF4-FFF2-40B4-BE49-F238E27FC236}">
                    <a16:creationId xmlns:a16="http://schemas.microsoft.com/office/drawing/2014/main" id="{04435A2F-8AEB-534C-B726-8DCC8F42907B}"/>
                  </a:ext>
                </a:extLst>
              </p:cNvPr>
              <p:cNvGrpSpPr/>
              <p:nvPr/>
            </p:nvGrpSpPr>
            <p:grpSpPr bwMode="auto">
              <a:xfrm>
                <a:off x="7610768" y="2108645"/>
                <a:ext cx="707461" cy="286431"/>
                <a:chOff x="3767328" y="1322832"/>
                <a:chExt cx="707136" cy="286512"/>
              </a:xfrm>
            </p:grpSpPr>
            <p:pic>
              <p:nvPicPr>
                <p:cNvPr id="35" name="任意多边形 61">
                  <a:extLst>
                    <a:ext uri="{FF2B5EF4-FFF2-40B4-BE49-F238E27FC236}">
                      <a16:creationId xmlns:a16="http://schemas.microsoft.com/office/drawing/2014/main" id="{9E602430-38B0-D94B-97E6-2F19A1368AD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7328" y="1322832"/>
                  <a:ext cx="707136" cy="286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Text Box 67">
                  <a:extLst>
                    <a:ext uri="{FF2B5EF4-FFF2-40B4-BE49-F238E27FC236}">
                      <a16:creationId xmlns:a16="http://schemas.microsoft.com/office/drawing/2014/main" id="{6C0715E4-DEE1-B74E-BB4C-E78AF1275D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30295" y="1357313"/>
                  <a:ext cx="587029" cy="18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任意多边形 62">
                <a:extLst>
                  <a:ext uri="{FF2B5EF4-FFF2-40B4-BE49-F238E27FC236}">
                    <a16:creationId xmlns:a16="http://schemas.microsoft.com/office/drawing/2014/main" id="{13DB6CE2-53D9-3441-BC45-328264801D6D}"/>
                  </a:ext>
                </a:extLst>
              </p:cNvPr>
              <p:cNvGrpSpPr/>
              <p:nvPr/>
            </p:nvGrpSpPr>
            <p:grpSpPr bwMode="auto">
              <a:xfrm>
                <a:off x="7555879" y="2291473"/>
                <a:ext cx="823338" cy="377845"/>
                <a:chOff x="3712464" y="1505712"/>
                <a:chExt cx="822960" cy="377952"/>
              </a:xfrm>
            </p:grpSpPr>
            <p:pic>
              <p:nvPicPr>
                <p:cNvPr id="33" name="任意多边形 62">
                  <a:extLst>
                    <a:ext uri="{FF2B5EF4-FFF2-40B4-BE49-F238E27FC236}">
                      <a16:creationId xmlns:a16="http://schemas.microsoft.com/office/drawing/2014/main" id="{66457E67-94AE-5846-B390-E03EB3A7FC8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12464" y="1505712"/>
                  <a:ext cx="822960" cy="377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Text Box 70">
                  <a:extLst>
                    <a:ext uri="{FF2B5EF4-FFF2-40B4-BE49-F238E27FC236}">
                      <a16:creationId xmlns:a16="http://schemas.microsoft.com/office/drawing/2014/main" id="{18DB3211-8B8F-134D-91F7-FB60B186DD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1592" y="1544668"/>
                  <a:ext cx="707231" cy="265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任意多边形 63">
                <a:extLst>
                  <a:ext uri="{FF2B5EF4-FFF2-40B4-BE49-F238E27FC236}">
                    <a16:creationId xmlns:a16="http://schemas.microsoft.com/office/drawing/2014/main" id="{311563BC-D367-CA48-A2FE-288EC3C275DC}"/>
                  </a:ext>
                </a:extLst>
              </p:cNvPr>
              <p:cNvGrpSpPr/>
              <p:nvPr/>
            </p:nvGrpSpPr>
            <p:grpSpPr bwMode="auto">
              <a:xfrm>
                <a:off x="7598571" y="2590092"/>
                <a:ext cx="725757" cy="268148"/>
                <a:chOff x="3755136" y="1804416"/>
                <a:chExt cx="725424" cy="268224"/>
              </a:xfrm>
            </p:grpSpPr>
            <p:pic>
              <p:nvPicPr>
                <p:cNvPr id="31" name="任意多边形 63">
                  <a:extLst>
                    <a:ext uri="{FF2B5EF4-FFF2-40B4-BE49-F238E27FC236}">
                      <a16:creationId xmlns:a16="http://schemas.microsoft.com/office/drawing/2014/main" id="{FFC81AA9-CA46-0D46-9F02-12B847787DF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55136" y="1804416"/>
                  <a:ext cx="725424" cy="268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Text Box 73">
                  <a:extLst>
                    <a:ext uri="{FF2B5EF4-FFF2-40B4-BE49-F238E27FC236}">
                      <a16:creationId xmlns:a16="http://schemas.microsoft.com/office/drawing/2014/main" id="{AFA5991C-D72C-FF47-9C42-8301DE093C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6318" y="1841082"/>
                  <a:ext cx="612189" cy="1593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组合 81">
              <a:extLst>
                <a:ext uri="{FF2B5EF4-FFF2-40B4-BE49-F238E27FC236}">
                  <a16:creationId xmlns:a16="http://schemas.microsoft.com/office/drawing/2014/main" id="{182C4817-F47D-594D-80F8-802E06A2928B}"/>
                </a:ext>
              </a:extLst>
            </p:cNvPr>
            <p:cNvGrpSpPr/>
            <p:nvPr/>
          </p:nvGrpSpPr>
          <p:grpSpPr bwMode="auto">
            <a:xfrm>
              <a:off x="4668129" y="3283859"/>
              <a:ext cx="224387" cy="202478"/>
              <a:chOff x="7555885" y="2108645"/>
              <a:chExt cx="823337" cy="749595"/>
            </a:xfrm>
          </p:grpSpPr>
          <p:grpSp>
            <p:nvGrpSpPr>
              <p:cNvPr id="38" name="任意多边形 61">
                <a:extLst>
                  <a:ext uri="{FF2B5EF4-FFF2-40B4-BE49-F238E27FC236}">
                    <a16:creationId xmlns:a16="http://schemas.microsoft.com/office/drawing/2014/main" id="{B9D3E640-BF89-0C48-A57A-9D65599CDDBA}"/>
                  </a:ext>
                </a:extLst>
              </p:cNvPr>
              <p:cNvGrpSpPr/>
              <p:nvPr/>
            </p:nvGrpSpPr>
            <p:grpSpPr bwMode="auto">
              <a:xfrm>
                <a:off x="7610768" y="2108645"/>
                <a:ext cx="707461" cy="286431"/>
                <a:chOff x="3767328" y="1322832"/>
                <a:chExt cx="707136" cy="286512"/>
              </a:xfrm>
            </p:grpSpPr>
            <p:pic>
              <p:nvPicPr>
                <p:cNvPr id="45" name="任意多边形 61">
                  <a:extLst>
                    <a:ext uri="{FF2B5EF4-FFF2-40B4-BE49-F238E27FC236}">
                      <a16:creationId xmlns:a16="http://schemas.microsoft.com/office/drawing/2014/main" id="{A8A5C212-5E02-5048-833F-364363FE8C6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7328" y="1322832"/>
                  <a:ext cx="707136" cy="286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" name="Text Box 67">
                  <a:extLst>
                    <a:ext uri="{FF2B5EF4-FFF2-40B4-BE49-F238E27FC236}">
                      <a16:creationId xmlns:a16="http://schemas.microsoft.com/office/drawing/2014/main" id="{A58DFDBC-A469-1F4D-A998-761ADE0F08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30289" y="1357314"/>
                  <a:ext cx="587028" cy="18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任意多边形 62">
                <a:extLst>
                  <a:ext uri="{FF2B5EF4-FFF2-40B4-BE49-F238E27FC236}">
                    <a16:creationId xmlns:a16="http://schemas.microsoft.com/office/drawing/2014/main" id="{D466674F-C0C2-9F40-9E0F-BCDB1956D8EC}"/>
                  </a:ext>
                </a:extLst>
              </p:cNvPr>
              <p:cNvGrpSpPr/>
              <p:nvPr/>
            </p:nvGrpSpPr>
            <p:grpSpPr bwMode="auto">
              <a:xfrm>
                <a:off x="7555885" y="2291473"/>
                <a:ext cx="823337" cy="377844"/>
                <a:chOff x="3712470" y="1505712"/>
                <a:chExt cx="822959" cy="377951"/>
              </a:xfrm>
            </p:grpSpPr>
            <p:pic>
              <p:nvPicPr>
                <p:cNvPr id="43" name="任意多边形 62">
                  <a:extLst>
                    <a:ext uri="{FF2B5EF4-FFF2-40B4-BE49-F238E27FC236}">
                      <a16:creationId xmlns:a16="http://schemas.microsoft.com/office/drawing/2014/main" id="{9A24D48D-6D86-524F-8912-EABC0CB0A4A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12470" y="1505712"/>
                  <a:ext cx="822959" cy="377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" name="Text Box 70">
                  <a:extLst>
                    <a:ext uri="{FF2B5EF4-FFF2-40B4-BE49-F238E27FC236}">
                      <a16:creationId xmlns:a16="http://schemas.microsoft.com/office/drawing/2014/main" id="{FD3CCDF1-BF52-004D-8EF2-0DBC53D098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1611" y="1544668"/>
                  <a:ext cx="707233" cy="265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任意多边形 63">
                <a:extLst>
                  <a:ext uri="{FF2B5EF4-FFF2-40B4-BE49-F238E27FC236}">
                    <a16:creationId xmlns:a16="http://schemas.microsoft.com/office/drawing/2014/main" id="{160EB439-0B0E-6942-8B8C-2717B82F4FB6}"/>
                  </a:ext>
                </a:extLst>
              </p:cNvPr>
              <p:cNvGrpSpPr/>
              <p:nvPr/>
            </p:nvGrpSpPr>
            <p:grpSpPr bwMode="auto">
              <a:xfrm>
                <a:off x="7598571" y="2590092"/>
                <a:ext cx="725757" cy="268148"/>
                <a:chOff x="3755136" y="1804416"/>
                <a:chExt cx="725424" cy="268224"/>
              </a:xfrm>
            </p:grpSpPr>
            <p:pic>
              <p:nvPicPr>
                <p:cNvPr id="41" name="任意多边形 63">
                  <a:extLst>
                    <a:ext uri="{FF2B5EF4-FFF2-40B4-BE49-F238E27FC236}">
                      <a16:creationId xmlns:a16="http://schemas.microsoft.com/office/drawing/2014/main" id="{3F2068AF-6EF9-904F-AE4B-355FAC98819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55136" y="1804416"/>
                  <a:ext cx="725424" cy="268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" name="Text Box 73">
                  <a:extLst>
                    <a:ext uri="{FF2B5EF4-FFF2-40B4-BE49-F238E27FC236}">
                      <a16:creationId xmlns:a16="http://schemas.microsoft.com/office/drawing/2014/main" id="{ADA570D6-A548-2040-996B-DD7DE6305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6318" y="1841082"/>
                  <a:ext cx="612189" cy="1593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7" name="组合 81">
              <a:extLst>
                <a:ext uri="{FF2B5EF4-FFF2-40B4-BE49-F238E27FC236}">
                  <a16:creationId xmlns:a16="http://schemas.microsoft.com/office/drawing/2014/main" id="{520B8E86-6B77-6A46-AFDD-7866520E9D90}"/>
                </a:ext>
              </a:extLst>
            </p:cNvPr>
            <p:cNvGrpSpPr/>
            <p:nvPr/>
          </p:nvGrpSpPr>
          <p:grpSpPr bwMode="auto">
            <a:xfrm>
              <a:off x="4416065" y="2999141"/>
              <a:ext cx="340888" cy="337855"/>
              <a:chOff x="7555879" y="2108645"/>
              <a:chExt cx="823338" cy="749595"/>
            </a:xfrm>
          </p:grpSpPr>
          <p:grpSp>
            <p:nvGrpSpPr>
              <p:cNvPr id="48" name="任意多边形 61">
                <a:extLst>
                  <a:ext uri="{FF2B5EF4-FFF2-40B4-BE49-F238E27FC236}">
                    <a16:creationId xmlns:a16="http://schemas.microsoft.com/office/drawing/2014/main" id="{70E3D44E-85C4-0942-B477-6E3D44F914C6}"/>
                  </a:ext>
                </a:extLst>
              </p:cNvPr>
              <p:cNvGrpSpPr/>
              <p:nvPr/>
            </p:nvGrpSpPr>
            <p:grpSpPr bwMode="auto">
              <a:xfrm>
                <a:off x="7610768" y="2108645"/>
                <a:ext cx="707461" cy="286431"/>
                <a:chOff x="3767328" y="1322832"/>
                <a:chExt cx="707136" cy="286512"/>
              </a:xfrm>
            </p:grpSpPr>
            <p:pic>
              <p:nvPicPr>
                <p:cNvPr id="55" name="任意多边形 61">
                  <a:extLst>
                    <a:ext uri="{FF2B5EF4-FFF2-40B4-BE49-F238E27FC236}">
                      <a16:creationId xmlns:a16="http://schemas.microsoft.com/office/drawing/2014/main" id="{EDDA3F85-606F-8844-8160-D0B498A7EC9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7328" y="1322832"/>
                  <a:ext cx="707136" cy="286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Text Box 67">
                  <a:extLst>
                    <a:ext uri="{FF2B5EF4-FFF2-40B4-BE49-F238E27FC236}">
                      <a16:creationId xmlns:a16="http://schemas.microsoft.com/office/drawing/2014/main" id="{8D26491C-7EB9-7041-B8A6-585AC95854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30299" y="1357313"/>
                  <a:ext cx="587029" cy="181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任意多边形 62">
                <a:extLst>
                  <a:ext uri="{FF2B5EF4-FFF2-40B4-BE49-F238E27FC236}">
                    <a16:creationId xmlns:a16="http://schemas.microsoft.com/office/drawing/2014/main" id="{22285EA7-E356-D34C-85CB-EDF18E6C0AFC}"/>
                  </a:ext>
                </a:extLst>
              </p:cNvPr>
              <p:cNvGrpSpPr/>
              <p:nvPr/>
            </p:nvGrpSpPr>
            <p:grpSpPr bwMode="auto">
              <a:xfrm>
                <a:off x="7555879" y="2291473"/>
                <a:ext cx="823338" cy="377845"/>
                <a:chOff x="3712464" y="1505712"/>
                <a:chExt cx="822960" cy="377952"/>
              </a:xfrm>
            </p:grpSpPr>
            <p:pic>
              <p:nvPicPr>
                <p:cNvPr id="53" name="任意多边形 62">
                  <a:extLst>
                    <a:ext uri="{FF2B5EF4-FFF2-40B4-BE49-F238E27FC236}">
                      <a16:creationId xmlns:a16="http://schemas.microsoft.com/office/drawing/2014/main" id="{A632D27D-C640-A24D-AE73-3BC4830F4B0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12464" y="1505712"/>
                  <a:ext cx="822960" cy="377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4" name="Text Box 70">
                  <a:extLst>
                    <a:ext uri="{FF2B5EF4-FFF2-40B4-BE49-F238E27FC236}">
                      <a16:creationId xmlns:a16="http://schemas.microsoft.com/office/drawing/2014/main" id="{6EC22EC9-3C17-9642-AE31-E54114271C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1592" y="1544668"/>
                  <a:ext cx="707231" cy="265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任意多边形 63">
                <a:extLst>
                  <a:ext uri="{FF2B5EF4-FFF2-40B4-BE49-F238E27FC236}">
                    <a16:creationId xmlns:a16="http://schemas.microsoft.com/office/drawing/2014/main" id="{11262001-02A2-FB4F-B1C0-347E92303B30}"/>
                  </a:ext>
                </a:extLst>
              </p:cNvPr>
              <p:cNvGrpSpPr/>
              <p:nvPr/>
            </p:nvGrpSpPr>
            <p:grpSpPr bwMode="auto">
              <a:xfrm>
                <a:off x="7598571" y="2590092"/>
                <a:ext cx="725757" cy="268148"/>
                <a:chOff x="3755136" y="1804416"/>
                <a:chExt cx="725424" cy="268224"/>
              </a:xfrm>
            </p:grpSpPr>
            <p:pic>
              <p:nvPicPr>
                <p:cNvPr id="51" name="任意多边形 63">
                  <a:extLst>
                    <a:ext uri="{FF2B5EF4-FFF2-40B4-BE49-F238E27FC236}">
                      <a16:creationId xmlns:a16="http://schemas.microsoft.com/office/drawing/2014/main" id="{96BAF07B-E849-5A4B-A6BB-ED6A76B3DE5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55136" y="1804416"/>
                  <a:ext cx="725424" cy="268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73">
                  <a:extLst>
                    <a:ext uri="{FF2B5EF4-FFF2-40B4-BE49-F238E27FC236}">
                      <a16:creationId xmlns:a16="http://schemas.microsoft.com/office/drawing/2014/main" id="{23571C00-2C9F-9D4F-A591-197519550E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6318" y="1841082"/>
                  <a:ext cx="612189" cy="1593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7" name="组合 81">
              <a:extLst>
                <a:ext uri="{FF2B5EF4-FFF2-40B4-BE49-F238E27FC236}">
                  <a16:creationId xmlns:a16="http://schemas.microsoft.com/office/drawing/2014/main" id="{2714C933-E7CC-3041-A4AB-2CDEDE24016D}"/>
                </a:ext>
              </a:extLst>
            </p:cNvPr>
            <p:cNvGrpSpPr/>
            <p:nvPr/>
          </p:nvGrpSpPr>
          <p:grpSpPr bwMode="auto">
            <a:xfrm>
              <a:off x="4132223" y="2470003"/>
              <a:ext cx="244748" cy="241096"/>
              <a:chOff x="7555879" y="2108645"/>
              <a:chExt cx="823338" cy="749595"/>
            </a:xfrm>
          </p:grpSpPr>
          <p:grpSp>
            <p:nvGrpSpPr>
              <p:cNvPr id="58" name="任意多边形 61">
                <a:extLst>
                  <a:ext uri="{FF2B5EF4-FFF2-40B4-BE49-F238E27FC236}">
                    <a16:creationId xmlns:a16="http://schemas.microsoft.com/office/drawing/2014/main" id="{376F0CAC-D3A0-1A49-A7A4-01D4BD553457}"/>
                  </a:ext>
                </a:extLst>
              </p:cNvPr>
              <p:cNvGrpSpPr/>
              <p:nvPr/>
            </p:nvGrpSpPr>
            <p:grpSpPr bwMode="auto">
              <a:xfrm>
                <a:off x="7610768" y="2108645"/>
                <a:ext cx="707461" cy="286431"/>
                <a:chOff x="3767328" y="1322832"/>
                <a:chExt cx="707136" cy="286512"/>
              </a:xfrm>
            </p:grpSpPr>
            <p:pic>
              <p:nvPicPr>
                <p:cNvPr id="65" name="任意多边形 61">
                  <a:extLst>
                    <a:ext uri="{FF2B5EF4-FFF2-40B4-BE49-F238E27FC236}">
                      <a16:creationId xmlns:a16="http://schemas.microsoft.com/office/drawing/2014/main" id="{F6517687-DA76-C043-B7EE-B0E292B7F71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7328" y="1322832"/>
                  <a:ext cx="707136" cy="286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6" name="Text Box 67">
                  <a:extLst>
                    <a:ext uri="{FF2B5EF4-FFF2-40B4-BE49-F238E27FC236}">
                      <a16:creationId xmlns:a16="http://schemas.microsoft.com/office/drawing/2014/main" id="{5A647D32-372B-9947-87BA-40F4ADB8DA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30295" y="1357313"/>
                  <a:ext cx="587029" cy="18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9" name="任意多边形 62">
                <a:extLst>
                  <a:ext uri="{FF2B5EF4-FFF2-40B4-BE49-F238E27FC236}">
                    <a16:creationId xmlns:a16="http://schemas.microsoft.com/office/drawing/2014/main" id="{A1970136-3880-0345-863F-68FC5C4D8B1C}"/>
                  </a:ext>
                </a:extLst>
              </p:cNvPr>
              <p:cNvGrpSpPr/>
              <p:nvPr/>
            </p:nvGrpSpPr>
            <p:grpSpPr bwMode="auto">
              <a:xfrm>
                <a:off x="7555879" y="2291473"/>
                <a:ext cx="823338" cy="377845"/>
                <a:chOff x="3712464" y="1505712"/>
                <a:chExt cx="822960" cy="377952"/>
              </a:xfrm>
            </p:grpSpPr>
            <p:pic>
              <p:nvPicPr>
                <p:cNvPr id="63" name="任意多边形 62">
                  <a:extLst>
                    <a:ext uri="{FF2B5EF4-FFF2-40B4-BE49-F238E27FC236}">
                      <a16:creationId xmlns:a16="http://schemas.microsoft.com/office/drawing/2014/main" id="{C632E5B1-CC53-344E-BD08-A6732B1C9E9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12464" y="1505712"/>
                  <a:ext cx="822960" cy="377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4" name="Text Box 70">
                  <a:extLst>
                    <a:ext uri="{FF2B5EF4-FFF2-40B4-BE49-F238E27FC236}">
                      <a16:creationId xmlns:a16="http://schemas.microsoft.com/office/drawing/2014/main" id="{3E90D432-3A0A-F846-8144-1BF012F488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1592" y="1544668"/>
                  <a:ext cx="707231" cy="265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任意多边形 63">
                <a:extLst>
                  <a:ext uri="{FF2B5EF4-FFF2-40B4-BE49-F238E27FC236}">
                    <a16:creationId xmlns:a16="http://schemas.microsoft.com/office/drawing/2014/main" id="{218AB92B-1960-764E-9FD6-7D85D7AFF86D}"/>
                  </a:ext>
                </a:extLst>
              </p:cNvPr>
              <p:cNvGrpSpPr/>
              <p:nvPr/>
            </p:nvGrpSpPr>
            <p:grpSpPr bwMode="auto">
              <a:xfrm>
                <a:off x="7598571" y="2590092"/>
                <a:ext cx="725757" cy="268148"/>
                <a:chOff x="3755136" y="1804416"/>
                <a:chExt cx="725424" cy="268224"/>
              </a:xfrm>
            </p:grpSpPr>
            <p:pic>
              <p:nvPicPr>
                <p:cNvPr id="61" name="任意多边形 63">
                  <a:extLst>
                    <a:ext uri="{FF2B5EF4-FFF2-40B4-BE49-F238E27FC236}">
                      <a16:creationId xmlns:a16="http://schemas.microsoft.com/office/drawing/2014/main" id="{F08D73AE-6773-144B-A3CF-17FD7E4845A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55136" y="1804416"/>
                  <a:ext cx="725424" cy="268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2" name="Text Box 73">
                  <a:extLst>
                    <a:ext uri="{FF2B5EF4-FFF2-40B4-BE49-F238E27FC236}">
                      <a16:creationId xmlns:a16="http://schemas.microsoft.com/office/drawing/2014/main" id="{E8456733-3105-0B4B-94A1-D346017366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6318" y="1841082"/>
                  <a:ext cx="612189" cy="1593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en-US" sz="1600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54DD57E-009F-0F43-8F24-5B1C89E44ED5}"/>
                </a:ext>
              </a:extLst>
            </p:cNvPr>
            <p:cNvSpPr/>
            <p:nvPr/>
          </p:nvSpPr>
          <p:spPr>
            <a:xfrm>
              <a:off x="6666588" y="6297241"/>
              <a:ext cx="3107773" cy="1005506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Hangzhou Institute of Optics and Fine Mechanics, since 2019</a:t>
              </a:r>
              <a:endParaRPr lang="zh-CN" altLang="en-US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" name="TextBox 12">
              <a:extLst>
                <a:ext uri="{FF2B5EF4-FFF2-40B4-BE49-F238E27FC236}">
                  <a16:creationId xmlns:a16="http://schemas.microsoft.com/office/drawing/2014/main" id="{E9E9E920-267D-6F44-8329-69FDDED96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2483" y="2480820"/>
              <a:ext cx="1829343" cy="39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20" tIns="45308" rIns="90620" bIns="453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95000"/>
                </a:lnSpc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Campus</a:t>
              </a:r>
              <a:endParaRPr lang="en-US" altLang="zh-CN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9" name="组合 21">
              <a:extLst>
                <a:ext uri="{FF2B5EF4-FFF2-40B4-BE49-F238E27FC236}">
                  <a16:creationId xmlns:a16="http://schemas.microsoft.com/office/drawing/2014/main" id="{B200DD82-9D08-934B-AC12-7D2DE2BB25A2}"/>
                </a:ext>
              </a:extLst>
            </p:cNvPr>
            <p:cNvGrpSpPr/>
            <p:nvPr/>
          </p:nvGrpSpPr>
          <p:grpSpPr bwMode="auto">
            <a:xfrm>
              <a:off x="4358841" y="1936938"/>
              <a:ext cx="2688731" cy="622468"/>
              <a:chOff x="3340286" y="1817903"/>
              <a:chExt cx="1292003" cy="1093367"/>
            </a:xfrm>
          </p:grpSpPr>
          <p:sp>
            <p:nvSpPr>
              <p:cNvPr id="70" name="Text Box 73">
                <a:extLst>
                  <a:ext uri="{FF2B5EF4-FFF2-40B4-BE49-F238E27FC236}">
                    <a16:creationId xmlns:a16="http://schemas.microsoft.com/office/drawing/2014/main" id="{3CDD7095-148C-B842-AF38-ED14E9554C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0" y="2649606"/>
                <a:ext cx="214239" cy="45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1" name="直接箭头连接符 69">
                <a:extLst>
                  <a:ext uri="{FF2B5EF4-FFF2-40B4-BE49-F238E27FC236}">
                    <a16:creationId xmlns:a16="http://schemas.microsoft.com/office/drawing/2014/main" id="{DD5EB251-76EA-2C43-B763-BBC34ABE48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340286" y="1817903"/>
                <a:ext cx="1292003" cy="1093367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prstDash val="sysDot"/>
                <a:round/>
                <a:tailEnd type="arrow" w="med" len="med"/>
              </a:ln>
            </p:spPr>
          </p:cxnSp>
        </p:grpSp>
        <p:sp>
          <p:nvSpPr>
            <p:cNvPr id="72" name="TextBox 15">
              <a:extLst>
                <a:ext uri="{FF2B5EF4-FFF2-40B4-BE49-F238E27FC236}">
                  <a16:creationId xmlns:a16="http://schemas.microsoft.com/office/drawing/2014/main" id="{4C89C405-35CF-DE47-8A4B-BACA2B31A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5106" y="4256699"/>
              <a:ext cx="1829343" cy="39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20" tIns="45308" rIns="90620" bIns="453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East Campus</a:t>
              </a:r>
              <a:endPara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直接箭头连接符 23">
              <a:extLst>
                <a:ext uri="{FF2B5EF4-FFF2-40B4-BE49-F238E27FC236}">
                  <a16:creationId xmlns:a16="http://schemas.microsoft.com/office/drawing/2014/main" id="{A95858AB-B19F-AE48-9822-B874E25220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83146" y="3218798"/>
              <a:ext cx="1626392" cy="404411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prstDash val="sysDot"/>
              <a:round/>
              <a:tailEnd type="arrow" w="med" len="med"/>
            </a:ln>
          </p:spPr>
        </p:cxn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B4856722-A2E2-F14A-9AA5-220180838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47246" y="1858335"/>
              <a:ext cx="2110162" cy="1253922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907D4945-E819-D247-B304-C2F9676A5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626"/>
            <a:stretch>
              <a:fillRect/>
            </a:stretch>
          </p:blipFill>
          <p:spPr>
            <a:xfrm>
              <a:off x="7068704" y="1264726"/>
              <a:ext cx="2205130" cy="1207248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2F75FC80-4209-D04C-ACB0-F468BE31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8665" y="3128807"/>
              <a:ext cx="2205129" cy="1085831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EE1D10A8-D159-134C-9FEF-9572556A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35892" y="3621916"/>
              <a:ext cx="2096011" cy="971310"/>
            </a:xfrm>
            <a:prstGeom prst="rect">
              <a:avLst/>
            </a:prstGeom>
          </p:spPr>
        </p:pic>
        <p:pic>
          <p:nvPicPr>
            <p:cNvPr id="78" name="图片 1">
              <a:extLst>
                <a:ext uri="{FF2B5EF4-FFF2-40B4-BE49-F238E27FC236}">
                  <a16:creationId xmlns:a16="http://schemas.microsoft.com/office/drawing/2014/main" id="{AA5E7BA1-13DC-E64F-B260-989EF2D4710B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70" y="4998501"/>
              <a:ext cx="2205129" cy="127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0">
              <a:extLst>
                <a:ext uri="{FF2B5EF4-FFF2-40B4-BE49-F238E27FC236}">
                  <a16:creationId xmlns:a16="http://schemas.microsoft.com/office/drawing/2014/main" id="{46DC2932-2074-3E42-9459-76F767BB1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303230" y="5000547"/>
              <a:ext cx="2258078" cy="126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41EB473-9C60-C94E-AF83-BFF2B9063DE1}"/>
                </a:ext>
              </a:extLst>
            </p:cNvPr>
            <p:cNvSpPr/>
            <p:nvPr/>
          </p:nvSpPr>
          <p:spPr>
            <a:xfrm>
              <a:off x="-559251" y="6260682"/>
              <a:ext cx="2956485" cy="1005506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Nanjing Institute of Advanced Laser Technology, since 2013</a:t>
              </a: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15A15042-CF5E-5D44-9505-8AB077A2CA2F}"/>
                </a:ext>
              </a:extLst>
            </p:cNvPr>
            <p:cNvSpPr/>
            <p:nvPr/>
          </p:nvSpPr>
          <p:spPr>
            <a:xfrm>
              <a:off x="3001031" y="6347811"/>
              <a:ext cx="3055649" cy="1005506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Shanghai </a:t>
              </a:r>
              <a:r>
                <a:rPr lang="en-US" altLang="zh-CN" sz="16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Superintense</a:t>
              </a:r>
              <a:r>
                <a:rPr lang="en-US" altLang="zh-CN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 Ultrafast Laser Facility in Pudong,</a:t>
              </a:r>
              <a:r>
                <a:rPr lang="zh-CN" altLang="en-US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since 2018</a:t>
              </a:r>
              <a:endParaRPr lang="zh-CN" altLang="en-US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E60292A1-0C1F-0742-898B-A3F266BE9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3"/>
            <a:stretch>
              <a:fillRect/>
            </a:stretch>
          </p:blipFill>
          <p:spPr>
            <a:xfrm>
              <a:off x="7047573" y="5001096"/>
              <a:ext cx="2082245" cy="1302172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9907B922-8818-7D4D-80E1-B6DDDC80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366" y="1308494"/>
              <a:ext cx="1388509" cy="1523259"/>
            </a:xfrm>
            <a:prstGeom prst="rect">
              <a:avLst/>
            </a:prstGeom>
          </p:spPr>
        </p:pic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C9757CFA-2BB5-FA42-BD9D-8500C57CC28F}"/>
                </a:ext>
              </a:extLst>
            </p:cNvPr>
            <p:cNvSpPr/>
            <p:nvPr/>
          </p:nvSpPr>
          <p:spPr>
            <a:xfrm>
              <a:off x="2484882" y="1725007"/>
              <a:ext cx="322399" cy="3600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直接箭头连接符 71">
              <a:extLst>
                <a:ext uri="{FF2B5EF4-FFF2-40B4-BE49-F238E27FC236}">
                  <a16:creationId xmlns:a16="http://schemas.microsoft.com/office/drawing/2014/main" id="{58E1E7FE-578C-4D40-86D5-CA9B706FB7D8}"/>
                </a:ext>
              </a:extLst>
            </p:cNvPr>
            <p:cNvCxnSpPr>
              <a:stCxn id="84" idx="6"/>
            </p:cNvCxnSpPr>
            <p:nvPr/>
          </p:nvCxnSpPr>
          <p:spPr>
            <a:xfrm>
              <a:off x="2807281" y="1905028"/>
              <a:ext cx="921937" cy="3431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2282904"/>
      </p:ext>
    </p:extLst>
  </p:cSld>
  <p:clrMapOvr>
    <a:masterClrMapping/>
  </p:clrMapOvr>
  <p:transition spd="slow" advTm="41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sz="2800" dirty="0">
                <a:latin typeface="Arial" charset="0"/>
                <a:ea typeface="Arial" charset="0"/>
                <a:cs typeface="Arial" charset="0"/>
              </a:rPr>
              <a:t>Lab movement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800" dirty="0">
                <a:latin typeface="Arial" charset="0"/>
                <a:ea typeface="Arial" charset="0"/>
                <a:cs typeface="Arial" charset="0"/>
              </a:rPr>
              <a:t>in mid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20</a:t>
            </a:fld>
            <a:endParaRPr lang="en-US" dirty="0"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33D7B0-C5A3-5048-889F-D933855DE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3489089" cy="261784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C45CD28-1C4F-9D4A-8441-803062BF4353}"/>
              </a:ext>
            </a:extLst>
          </p:cNvPr>
          <p:cNvSpPr/>
          <p:nvPr/>
        </p:nvSpPr>
        <p:spPr>
          <a:xfrm>
            <a:off x="4355976" y="3140968"/>
            <a:ext cx="199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Laser hall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D03654-5069-E74E-8B43-302D8848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52" y="980728"/>
            <a:ext cx="1953803" cy="261784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63327331-AABA-EC4A-856C-0EB2DED14B3C}"/>
              </a:ext>
            </a:extLst>
          </p:cNvPr>
          <p:cNvGrpSpPr/>
          <p:nvPr/>
        </p:nvGrpSpPr>
        <p:grpSpPr>
          <a:xfrm>
            <a:off x="251520" y="908720"/>
            <a:ext cx="2806577" cy="2775099"/>
            <a:chOff x="6192013" y="1322593"/>
            <a:chExt cx="5469226" cy="540788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F2CB890-E102-9A47-8E2E-5DD3414F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2013" y="1322593"/>
              <a:ext cx="5469226" cy="5407883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685683C-983D-DD4F-9916-039A25BF3E71}"/>
                </a:ext>
              </a:extLst>
            </p:cNvPr>
            <p:cNvSpPr/>
            <p:nvPr/>
          </p:nvSpPr>
          <p:spPr>
            <a:xfrm>
              <a:off x="6756183" y="2480962"/>
              <a:ext cx="2900463" cy="3964473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13B1C95-6386-9E49-82F9-3455DF9AF842}"/>
                </a:ext>
              </a:extLst>
            </p:cNvPr>
            <p:cNvSpPr/>
            <p:nvPr/>
          </p:nvSpPr>
          <p:spPr>
            <a:xfrm>
              <a:off x="7174276" y="3906908"/>
              <a:ext cx="2001212" cy="59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4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Laser hall</a:t>
              </a:r>
              <a:endParaRPr lang="zh-CN" altLang="en-US" sz="14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2016E81-2994-9642-B5EE-A17A93CE33A6}"/>
                </a:ext>
              </a:extLst>
            </p:cNvPr>
            <p:cNvSpPr/>
            <p:nvPr/>
          </p:nvSpPr>
          <p:spPr>
            <a:xfrm>
              <a:off x="10131587" y="2642135"/>
              <a:ext cx="1148175" cy="38033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B119BEE-1226-934A-9FBB-E8D0F0E91F81}"/>
                </a:ext>
              </a:extLst>
            </p:cNvPr>
            <p:cNvSpPr/>
            <p:nvPr/>
          </p:nvSpPr>
          <p:spPr>
            <a:xfrm>
              <a:off x="9980743" y="3848411"/>
              <a:ext cx="1262909" cy="1019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altLang="zh-CN" sz="14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Exp. area</a:t>
              </a:r>
              <a:endParaRPr lang="zh-CN" altLang="en-US" sz="14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F59DFBC-E0C4-F34B-97A4-A2DD6F81DDE3}"/>
                </a:ext>
              </a:extLst>
            </p:cNvPr>
            <p:cNvSpPr/>
            <p:nvPr/>
          </p:nvSpPr>
          <p:spPr>
            <a:xfrm>
              <a:off x="9656647" y="2642135"/>
              <a:ext cx="364202" cy="3803300"/>
            </a:xfrm>
            <a:prstGeom prst="rect">
              <a:avLst/>
            </a:prstGeom>
            <a:solidFill>
              <a:srgbClr val="0066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F9DF65A-8ED3-6D4D-B8CD-9D2875336250}"/>
                </a:ext>
              </a:extLst>
            </p:cNvPr>
            <p:cNvSpPr/>
            <p:nvPr/>
          </p:nvSpPr>
          <p:spPr>
            <a:xfrm>
              <a:off x="6478269" y="2444048"/>
              <a:ext cx="252798" cy="4070846"/>
            </a:xfrm>
            <a:prstGeom prst="rect">
              <a:avLst/>
            </a:prstGeom>
            <a:solidFill>
              <a:srgbClr val="0066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0545C6F-5D09-1E4C-8654-F4FE0FD67BDE}"/>
                </a:ext>
              </a:extLst>
            </p:cNvPr>
            <p:cNvSpPr/>
            <p:nvPr/>
          </p:nvSpPr>
          <p:spPr>
            <a:xfrm rot="5400000">
              <a:off x="8096750" y="1509859"/>
              <a:ext cx="961273" cy="746362"/>
            </a:xfrm>
            <a:prstGeom prst="rect">
              <a:avLst/>
            </a:prstGeom>
            <a:solidFill>
              <a:srgbClr val="7030A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14913572-7210-5449-8AA3-2A48F3D8B6F4}"/>
              </a:ext>
            </a:extLst>
          </p:cNvPr>
          <p:cNvSpPr/>
          <p:nvPr/>
        </p:nvSpPr>
        <p:spPr>
          <a:xfrm>
            <a:off x="6588224" y="3717032"/>
            <a:ext cx="2195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Experimental area</a:t>
            </a:r>
            <a:endParaRPr lang="zh-CN" altLang="en-US" dirty="0"/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28EEEED5-95C5-9145-AEC9-31FD4246B80C}"/>
              </a:ext>
            </a:extLst>
          </p:cNvPr>
          <p:cNvCxnSpPr/>
          <p:nvPr/>
        </p:nvCxnSpPr>
        <p:spPr>
          <a:xfrm>
            <a:off x="395536" y="3717032"/>
            <a:ext cx="2448272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F140F724-D62C-4645-90B1-BF26AC1ABA41}"/>
              </a:ext>
            </a:extLst>
          </p:cNvPr>
          <p:cNvSpPr/>
          <p:nvPr/>
        </p:nvSpPr>
        <p:spPr>
          <a:xfrm>
            <a:off x="1043608" y="3717032"/>
            <a:ext cx="1991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~40 m</a:t>
            </a:r>
            <a:endParaRPr lang="zh-CN" altLang="en-US" sz="1400" dirty="0"/>
          </a:p>
        </p:txBody>
      </p: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2513E855-24AE-B04F-95CE-D92E64CCA72B}"/>
              </a:ext>
            </a:extLst>
          </p:cNvPr>
          <p:cNvCxnSpPr>
            <a:cxnSpLocks/>
          </p:cNvCxnSpPr>
          <p:nvPr/>
        </p:nvCxnSpPr>
        <p:spPr>
          <a:xfrm flipV="1">
            <a:off x="467544" y="1484784"/>
            <a:ext cx="0" cy="216024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4DBE8BE5-A4D6-8B4B-BBBB-495C3F2218EE}"/>
              </a:ext>
            </a:extLst>
          </p:cNvPr>
          <p:cNvSpPr/>
          <p:nvPr/>
        </p:nvSpPr>
        <p:spPr>
          <a:xfrm rot="16200000">
            <a:off x="-286046" y="2218629"/>
            <a:ext cx="1055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~43 m</a:t>
            </a:r>
            <a:endParaRPr lang="zh-CN" altLang="en-US" sz="14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36C2319-EFAA-854C-A5ED-1498B5763A5C}"/>
              </a:ext>
            </a:extLst>
          </p:cNvPr>
          <p:cNvSpPr/>
          <p:nvPr/>
        </p:nvSpPr>
        <p:spPr>
          <a:xfrm>
            <a:off x="2267744" y="3068960"/>
            <a:ext cx="936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~10 m</a:t>
            </a:r>
            <a:endParaRPr lang="zh-CN" altLang="en-US" sz="1400" dirty="0"/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1C977D23-78C2-FB42-8A1A-DB2B4F2DA2D6}"/>
              </a:ext>
            </a:extLst>
          </p:cNvPr>
          <p:cNvCxnSpPr/>
          <p:nvPr/>
        </p:nvCxnSpPr>
        <p:spPr>
          <a:xfrm>
            <a:off x="2267744" y="3429000"/>
            <a:ext cx="586096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7DC58AE4-6D48-8F4B-B467-56D11CC6CB54}"/>
              </a:ext>
            </a:extLst>
          </p:cNvPr>
          <p:cNvCxnSpPr>
            <a:cxnSpLocks/>
          </p:cNvCxnSpPr>
          <p:nvPr/>
        </p:nvCxnSpPr>
        <p:spPr>
          <a:xfrm flipH="1">
            <a:off x="467544" y="3645024"/>
            <a:ext cx="6480720" cy="576064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2D1A06FC-BFD1-AB49-9A9B-9541C0F2B113}"/>
              </a:ext>
            </a:extLst>
          </p:cNvPr>
          <p:cNvCxnSpPr>
            <a:cxnSpLocks/>
          </p:cNvCxnSpPr>
          <p:nvPr/>
        </p:nvCxnSpPr>
        <p:spPr>
          <a:xfrm flipH="1">
            <a:off x="8676456" y="3645024"/>
            <a:ext cx="216024" cy="576064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88467E94-AEC3-994D-8B35-3A0D8E884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71338"/>
            <a:ext cx="2569782" cy="189553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610C394-E604-7642-BEAC-107DC75ED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2" y="4365104"/>
            <a:ext cx="1869583" cy="190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ED4F89A-1B50-AA45-8AC0-E01E8884B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82" y="4372057"/>
            <a:ext cx="3155240" cy="18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5514"/>
      </p:ext>
    </p:extLst>
  </p:cSld>
  <p:clrMapOvr>
    <a:masterClrMapping/>
  </p:clrMapOvr>
  <p:transition spd="slow" advTm="41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610600" y="63246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3C155119-D6E5-4448-A8EA-57000BD18970}" type="slidenum">
              <a:rPr lang="en-US" sz="120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21</a:t>
            </a:fld>
            <a:endParaRPr lang="en-US" sz="12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1864" y="28404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相对论激光整形推动离子加速">
            <a:extLst>
              <a:ext uri="{FF2B5EF4-FFF2-40B4-BE49-F238E27FC236}">
                <a16:creationId xmlns:a16="http://schemas.microsoft.com/office/drawing/2014/main" id="{1CE6A7A5-8DF5-274C-AE0D-5E20D136DD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69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r>
              <a:rPr lang="en-US" altLang="zh-CN" sz="3600" dirty="0">
                <a:latin typeface="+mn-lt"/>
                <a:ea typeface="微软雅黑" panose="020B0503020204020204" pitchFamily="34" charset="-122"/>
              </a:rPr>
              <a:t>Summary &amp; Outlook</a:t>
            </a:r>
            <a:endParaRPr lang="zh-CN" altLang="en-US" sz="36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5" name="灯片编号占位符 1">
            <a:extLst>
              <a:ext uri="{FF2B5EF4-FFF2-40B4-BE49-F238E27FC236}">
                <a16:creationId xmlns:a16="http://schemas.microsoft.com/office/drawing/2014/main" id="{B3BF6EE3-DE35-2149-A316-8411A318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21</a:t>
            </a:fld>
            <a:endParaRPr lang="en-US" dirty="0">
              <a:latin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2151A1-F09A-FE4A-A54F-351F669CE131}"/>
              </a:ext>
            </a:extLst>
          </p:cNvPr>
          <p:cNvSpPr/>
          <p:nvPr/>
        </p:nvSpPr>
        <p:spPr>
          <a:xfrm>
            <a:off x="76200" y="1196752"/>
            <a:ext cx="198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altLang="zh-CN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Summary:</a:t>
            </a:r>
            <a:endParaRPr lang="zh-CN" alt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0BB4925-DCC1-BF40-9BFE-5A47932F2092}"/>
              </a:ext>
            </a:extLst>
          </p:cNvPr>
          <p:cNvSpPr/>
          <p:nvPr/>
        </p:nvSpPr>
        <p:spPr>
          <a:xfrm>
            <a:off x="76200" y="1736021"/>
            <a:ext cx="456944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5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cs typeface="Arial" charset="0"/>
              </a:rPr>
              <a:t>A new beamline for laser-driven ion acceleration @ SIOM</a:t>
            </a:r>
          </a:p>
          <a:p>
            <a:pPr marL="285750" indent="-285750">
              <a:spcBef>
                <a:spcPts val="15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cs typeface="Arial" charset="0"/>
              </a:rPr>
              <a:t>Observed periodic modulation in proton spectrum</a:t>
            </a:r>
          </a:p>
          <a:p>
            <a:pPr marL="285750" indent="-285750">
              <a:spcBef>
                <a:spcPts val="15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cs typeface="Arial" charset="0"/>
              </a:rPr>
              <a:t>High rep. rate proton source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BECC478-9FBC-F249-B087-AA4F87FCC17A}"/>
              </a:ext>
            </a:extLst>
          </p:cNvPr>
          <p:cNvSpPr/>
          <p:nvPr/>
        </p:nvSpPr>
        <p:spPr>
          <a:xfrm>
            <a:off x="92753" y="3916505"/>
            <a:ext cx="198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altLang="zh-CN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Outlook:</a:t>
            </a:r>
            <a:endParaRPr lang="zh-CN" alt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8F4908B-E072-BA44-A149-8AF24F4B4520}"/>
              </a:ext>
            </a:extLst>
          </p:cNvPr>
          <p:cNvSpPr/>
          <p:nvPr/>
        </p:nvSpPr>
        <p:spPr>
          <a:xfrm>
            <a:off x="76754" y="4636632"/>
            <a:ext cx="5638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Move to n</a:t>
            </a: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ew lab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in mid </a:t>
            </a: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Explore advanced acceleration scheme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altLang="zh-CN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Towa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rd applications such as material science, high energy density physics, biological studies</a:t>
            </a:r>
            <a:endParaRPr lang="en-US" altLang="zh-CN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89449BC-8F0B-F344-A99E-8B6A9845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72" y="1049912"/>
            <a:ext cx="1809092" cy="12485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4E1E5A6-E931-1341-A5F0-B47201C4628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2710775"/>
            <a:ext cx="1844512" cy="1306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FAD6BDCE-C0E3-3A49-AD8A-84D6DA4C54F9}"/>
              </a:ext>
            </a:extLst>
          </p:cNvPr>
          <p:cNvGrpSpPr>
            <a:grpSpLocks noChangeAspect="1"/>
          </p:cNvGrpSpPr>
          <p:nvPr/>
        </p:nvGrpSpPr>
        <p:grpSpPr>
          <a:xfrm>
            <a:off x="6936603" y="1181172"/>
            <a:ext cx="2002364" cy="971569"/>
            <a:chOff x="3491880" y="4149080"/>
            <a:chExt cx="5194525" cy="189364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E62B49C-2C9A-9147-A31B-622FEF6D792B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7" t="30993" r="1433" b="18201"/>
            <a:stretch/>
          </p:blipFill>
          <p:spPr>
            <a:xfrm>
              <a:off x="3491880" y="4149080"/>
              <a:ext cx="5079659" cy="1728191"/>
            </a:xfrm>
            <a:prstGeom prst="rect">
              <a:avLst/>
            </a:prstGeom>
          </p:spPr>
        </p:pic>
        <p:sp>
          <p:nvSpPr>
            <p:cNvPr id="24" name="直角三角形 23">
              <a:extLst>
                <a:ext uri="{FF2B5EF4-FFF2-40B4-BE49-F238E27FC236}">
                  <a16:creationId xmlns:a16="http://schemas.microsoft.com/office/drawing/2014/main" id="{03D29695-2C1E-2448-A043-EAFE77519E28}"/>
                </a:ext>
              </a:extLst>
            </p:cNvPr>
            <p:cNvSpPr/>
            <p:nvPr/>
          </p:nvSpPr>
          <p:spPr>
            <a:xfrm rot="11132148" flipV="1">
              <a:off x="5253838" y="5176725"/>
              <a:ext cx="3432567" cy="866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28B50A5-3F0F-A24A-99BF-ABE151EBF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37112"/>
            <a:ext cx="1938606" cy="145074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4F211B5-77A3-5541-8ACF-F42C102B7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0" y="4096672"/>
            <a:ext cx="1550090" cy="11529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882656-AE75-0B4A-B807-CD933E927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1845835" cy="13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333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610600" y="63246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3C155119-D6E5-4448-A8EA-57000BD18970}" type="slidenum">
              <a:rPr lang="en-US" sz="120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22</a:t>
            </a:fld>
            <a:endParaRPr lang="en-US" sz="12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1864" y="28404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相对论激光整形推动离子加速">
            <a:extLst>
              <a:ext uri="{FF2B5EF4-FFF2-40B4-BE49-F238E27FC236}">
                <a16:creationId xmlns:a16="http://schemas.microsoft.com/office/drawing/2014/main" id="{1CE6A7A5-8DF5-274C-AE0D-5E20D136DD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69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r>
              <a:rPr lang="en-US" altLang="zh-CN" sz="3600" dirty="0">
                <a:latin typeface="+mn-lt"/>
                <a:ea typeface="微软雅黑" panose="020B0503020204020204" pitchFamily="34" charset="-122"/>
              </a:rPr>
              <a:t> Many thanks to my colleagues</a:t>
            </a:r>
            <a:endParaRPr lang="zh-CN" altLang="en-US" sz="3600" dirty="0"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5" name="灯片编号占位符 1">
            <a:extLst>
              <a:ext uri="{FF2B5EF4-FFF2-40B4-BE49-F238E27FC236}">
                <a16:creationId xmlns:a16="http://schemas.microsoft.com/office/drawing/2014/main" id="{B3BF6EE3-DE35-2149-A316-8411A318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22</a:t>
            </a:fld>
            <a:endParaRPr lang="en-US" dirty="0">
              <a:latin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D2D07E1-D33B-F740-80D0-EF43451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84784"/>
            <a:ext cx="733937" cy="8178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E408BC2-28D5-184F-B5DA-B5AC87825E03}"/>
              </a:ext>
            </a:extLst>
          </p:cNvPr>
          <p:cNvSpPr/>
          <p:nvPr/>
        </p:nvSpPr>
        <p:spPr>
          <a:xfrm>
            <a:off x="1613520" y="1412776"/>
            <a:ext cx="6846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Laser ion acceleration group:</a:t>
            </a:r>
            <a:b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Z. Liu, M.K. Zhao, J.Z. Zhuang,</a:t>
            </a:r>
            <a:r>
              <a:rPr lang="zh-CN" altLang="en-US" sz="2000" dirty="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R. Qi, W.J. Peng, H.F. Sun, J.F. Chen, H.R. Wang, L.L. Zeng, X.H. Yang, H.W. Wu, H.T. Hu, R.T. Hu, Y. Zhang, J.W. Wang, J.H. Bin</a:t>
            </a:r>
          </a:p>
          <a:p>
            <a:pPr algn="just"/>
            <a:endParaRPr lang="en-US" altLang="zh-CN" sz="2000" dirty="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State key laboratory of high field laser physics:</a:t>
            </a: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J.Y. </a:t>
            </a:r>
            <a:r>
              <a:rPr lang="en-US" altLang="zh-CN" sz="2000" dirty="0" err="1">
                <a:ea typeface="Microsoft YaHei" panose="020B0503020204020204" pitchFamily="34" charset="-122"/>
                <a:cs typeface="Arial" panose="020B0604020202020204" pitchFamily="34" charset="0"/>
              </a:rPr>
              <a:t>Gui</a:t>
            </a:r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, P. Bai, X.J. Yang, Y. Xu, Y.X. </a:t>
            </a:r>
            <a:r>
              <a:rPr lang="en-US" altLang="zh-CN" sz="2000" dirty="0" err="1">
                <a:ea typeface="Microsoft YaHei" panose="020B0503020204020204" pitchFamily="34" charset="-122"/>
                <a:cs typeface="Arial" panose="020B0604020202020204" pitchFamily="34" charset="0"/>
              </a:rPr>
              <a:t>Leng</a:t>
            </a:r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, R.X. Li</a:t>
            </a:r>
          </a:p>
          <a:p>
            <a:pPr algn="just"/>
            <a:endParaRPr lang="en-US" altLang="zh-CN" sz="2000" dirty="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Laboratory of thin film optics:</a:t>
            </a: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F.H. Liu, W.P. Wu</a:t>
            </a: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Y.F. Zheng, Y.C. Shao</a:t>
            </a:r>
          </a:p>
          <a:p>
            <a:pPr algn="just"/>
            <a:endParaRPr lang="en-US" altLang="zh-CN" sz="2000" dirty="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Laboratory of laser and infrared materials:</a:t>
            </a:r>
          </a:p>
          <a:p>
            <a:pPr algn="just"/>
            <a:r>
              <a:rPr lang="en-US" altLang="zh-CN" sz="2000" dirty="0">
                <a:ea typeface="Microsoft YaHei" panose="020B0503020204020204" pitchFamily="34" charset="-122"/>
                <a:cs typeface="Arial" panose="020B0604020202020204" pitchFamily="34" charset="0"/>
              </a:rPr>
              <a:t>Y.F. Li, J. He</a:t>
            </a:r>
          </a:p>
        </p:txBody>
      </p:sp>
    </p:spTree>
    <p:extLst>
      <p:ext uri="{BB962C8B-B14F-4D97-AF65-F5344CB8AC3E}">
        <p14:creationId xmlns:p14="http://schemas.microsoft.com/office/powerpoint/2010/main" val="351553491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610600" y="63246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3C155119-D6E5-4448-A8EA-57000BD18970}" type="slidenum">
              <a:rPr lang="en-US" sz="120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23</a:t>
            </a:fld>
            <a:endParaRPr lang="en-US" sz="12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1864" y="28404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相对论激光整形推动离子加速">
            <a:extLst>
              <a:ext uri="{FF2B5EF4-FFF2-40B4-BE49-F238E27FC236}">
                <a16:creationId xmlns:a16="http://schemas.microsoft.com/office/drawing/2014/main" id="{1CE6A7A5-8DF5-274C-AE0D-5E20D136DDE8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3999" cy="69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Ad1</a:t>
            </a:r>
          </a:p>
        </p:txBody>
      </p:sp>
      <p:sp>
        <p:nvSpPr>
          <p:cNvPr id="35" name="灯片编号占位符 1">
            <a:extLst>
              <a:ext uri="{FF2B5EF4-FFF2-40B4-BE49-F238E27FC236}">
                <a16:creationId xmlns:a16="http://schemas.microsoft.com/office/drawing/2014/main" id="{B3BF6EE3-DE35-2149-A316-8411A318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23</a:t>
            </a:fld>
            <a:endParaRPr lang="en-US" dirty="0">
              <a:latin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946FE34-E570-564E-AD47-BF8C5C417B42}"/>
              </a:ext>
            </a:extLst>
          </p:cNvPr>
          <p:cNvSpPr/>
          <p:nvPr/>
        </p:nvSpPr>
        <p:spPr>
          <a:xfrm>
            <a:off x="4427984" y="1412776"/>
            <a:ext cx="4392488" cy="2402389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Positions available at different levels:</a:t>
            </a:r>
          </a:p>
          <a:p>
            <a:pPr algn="just">
              <a:lnSpc>
                <a:spcPts val="2200"/>
              </a:lnSpc>
            </a:pPr>
            <a:endParaRPr lang="en-US" altLang="zh-CN" sz="220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PhD</a:t>
            </a: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Postdoc</a:t>
            </a: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Assistant/Associate Professor…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BEB1F8-8FD4-E54E-B95C-17FD8CD9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5" y="3718761"/>
            <a:ext cx="3462565" cy="2584193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58AD38-E096-4640-9B82-6CA01DCF6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4911" r="4570" b="1864"/>
          <a:stretch/>
        </p:blipFill>
        <p:spPr>
          <a:xfrm>
            <a:off x="395536" y="1124744"/>
            <a:ext cx="3448370" cy="255496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9390323-54D8-C34D-B387-73B3C5274AF4}"/>
              </a:ext>
            </a:extLst>
          </p:cNvPr>
          <p:cNvSpPr/>
          <p:nvPr/>
        </p:nvSpPr>
        <p:spPr>
          <a:xfrm>
            <a:off x="210403" y="1052736"/>
            <a:ext cx="3929549" cy="5367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02A600-0D08-3146-8A6A-A26DBED6C12C}"/>
              </a:ext>
            </a:extLst>
          </p:cNvPr>
          <p:cNvSpPr/>
          <p:nvPr/>
        </p:nvSpPr>
        <p:spPr>
          <a:xfrm>
            <a:off x="4427984" y="465052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Please contact:</a:t>
            </a:r>
            <a:b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</a:br>
            <a:endParaRPr lang="en-US" altLang="zh-CN" sz="220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algn="just">
              <a:lnSpc>
                <a:spcPts val="2200"/>
              </a:lnSpc>
            </a:pPr>
            <a:r>
              <a:rPr lang="en-US" altLang="zh-CN" sz="2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Jianhui.bin@siom.ac.cn</a:t>
            </a:r>
            <a:endParaRPr lang="en-US" altLang="zh-CN" sz="220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4273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610600" y="6324600"/>
            <a:ext cx="6858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3C155119-D6E5-4448-A8EA-57000BD18970}" type="slidenum">
              <a:rPr lang="en-US" sz="120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24</a:t>
            </a:fld>
            <a:endParaRPr lang="en-US" sz="12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1864" y="28404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相对论激光整形推动离子加速">
            <a:extLst>
              <a:ext uri="{FF2B5EF4-FFF2-40B4-BE49-F238E27FC236}">
                <a16:creationId xmlns:a16="http://schemas.microsoft.com/office/drawing/2014/main" id="{1CE6A7A5-8DF5-274C-AE0D-5E20D136DDE8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3999" cy="69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Ad2</a:t>
            </a:r>
          </a:p>
        </p:txBody>
      </p:sp>
      <p:sp>
        <p:nvSpPr>
          <p:cNvPr id="35" name="灯片编号占位符 1">
            <a:extLst>
              <a:ext uri="{FF2B5EF4-FFF2-40B4-BE49-F238E27FC236}">
                <a16:creationId xmlns:a16="http://schemas.microsoft.com/office/drawing/2014/main" id="{B3BF6EE3-DE35-2149-A316-8411A318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24</a:t>
            </a:fld>
            <a:endParaRPr lang="en-US" dirty="0">
              <a:latin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F305E94-3C32-0D44-8680-07AA10DA3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1268760"/>
            <a:ext cx="8327300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1046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EBDB1B7-05F3-694E-979D-DAA2A692BFF0}"/>
              </a:ext>
            </a:extLst>
          </p:cNvPr>
          <p:cNvSpPr/>
          <p:nvPr/>
        </p:nvSpPr>
        <p:spPr>
          <a:xfrm>
            <a:off x="2699792" y="2636912"/>
            <a:ext cx="4114799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altLang="zh-CN" sz="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you!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DD29FA-F606-C144-87B8-B75E12DB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SIOM: three lasers in operation  / one in construction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2">
            <a:extLst>
              <a:ext uri="{FF2B5EF4-FFF2-40B4-BE49-F238E27FC236}">
                <a16:creationId xmlns:a16="http://schemas.microsoft.com/office/drawing/2014/main" id="{656956CF-510F-0644-8A8A-BE0B926A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75" y="1795685"/>
            <a:ext cx="2063750" cy="14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5DB8BB6-65BD-5746-9FF8-5B6431FD59EA}"/>
              </a:ext>
            </a:extLst>
          </p:cNvPr>
          <p:cNvSpPr txBox="1"/>
          <p:nvPr/>
        </p:nvSpPr>
        <p:spPr>
          <a:xfrm>
            <a:off x="138113" y="3732213"/>
            <a:ext cx="2227262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cs typeface="Arial" panose="020B0604020202020204" pitchFamily="34" charset="0"/>
              </a:rPr>
              <a:t>SIOM-200TW laser 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6 J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200 TW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1 Hz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0.8 </a:t>
            </a:r>
            <a:r>
              <a:rPr lang="el-GR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μ</a:t>
            </a: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B44A4245-285F-F24A-A171-DF1D750F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272" y="1802606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0B5CCA6-78E4-AB4D-BC09-B0871EB42AF9}"/>
              </a:ext>
            </a:extLst>
          </p:cNvPr>
          <p:cNvSpPr txBox="1"/>
          <p:nvPr/>
        </p:nvSpPr>
        <p:spPr>
          <a:xfrm>
            <a:off x="2267744" y="3732213"/>
            <a:ext cx="2227263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SIOM-1 PW facility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30 J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1 PW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single-shot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0.8</a:t>
            </a:r>
            <a:r>
              <a:rPr lang="el-GR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μ</a:t>
            </a: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m </a:t>
            </a: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3641787F-868E-774D-924B-29525B6C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797857"/>
            <a:ext cx="2249488" cy="149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78340A1-E449-5B45-A7EE-196F0B540480}"/>
              </a:ext>
            </a:extLst>
          </p:cNvPr>
          <p:cNvSpPr txBox="1"/>
          <p:nvPr/>
        </p:nvSpPr>
        <p:spPr>
          <a:xfrm>
            <a:off x="4427984" y="3732213"/>
            <a:ext cx="2508250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cs typeface="Arial" panose="020B0604020202020204" pitchFamily="34" charset="0"/>
              </a:rPr>
              <a:t>SULF (Two beams)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&gt; 250 J    /    30 J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10 PW    /     1 PW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3 min     /      0.1 Hz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0.8 </a:t>
            </a:r>
            <a:r>
              <a:rPr lang="el-GR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μ</a:t>
            </a: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m   /      0.8</a:t>
            </a:r>
            <a:r>
              <a:rPr lang="el-GR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μ</a:t>
            </a: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m </a:t>
            </a: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4C5FC6F-D50C-5F41-B1A0-CC387EC3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797128"/>
            <a:ext cx="1552575" cy="147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AEF7FA1-74F8-4941-B014-98963F7F7F64}"/>
              </a:ext>
            </a:extLst>
          </p:cNvPr>
          <p:cNvSpPr txBox="1"/>
          <p:nvPr/>
        </p:nvSpPr>
        <p:spPr>
          <a:xfrm>
            <a:off x="6948264" y="3732213"/>
            <a:ext cx="2119536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cs typeface="Arial" panose="020B0604020202020204" pitchFamily="34" charset="0"/>
              </a:rPr>
              <a:t>SEL-100PW facility 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 1.5 kJ    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 100 PW    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 single-shot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      0.91 </a:t>
            </a:r>
            <a:r>
              <a:rPr lang="el-GR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μ</a:t>
            </a:r>
            <a:r>
              <a:rPr lang="en-US" altLang="zh-CN" sz="1600" b="1" dirty="0">
                <a:solidFill>
                  <a:prstClr val="black"/>
                </a:solidFill>
                <a:cs typeface="Arial" panose="020B0604020202020204" pitchFamily="34" charset="0"/>
              </a:rPr>
              <a:t>m   </a:t>
            </a:r>
          </a:p>
        </p:txBody>
      </p:sp>
    </p:spTree>
    <p:extLst>
      <p:ext uri="{BB962C8B-B14F-4D97-AF65-F5344CB8AC3E}">
        <p14:creationId xmlns:p14="http://schemas.microsoft.com/office/powerpoint/2010/main" val="1960279356"/>
      </p:ext>
    </p:extLst>
  </p:cSld>
  <p:clrMapOvr>
    <a:masterClrMapping/>
  </p:clrMapOvr>
  <p:transition spd="slow" advTm="41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DD29FA-F606-C144-87B8-B75E12DB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4</a:t>
            </a:fld>
            <a:endParaRPr lang="en-US" dirty="0">
              <a:latin typeface="+mn-lt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0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 TW laser system @ SIOM</a:t>
            </a:r>
            <a:endParaRPr lang="zh-CN" altLang="en-US" sz="30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98F6FA-F75E-2E4D-9836-D21B9A7D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0" y="1157302"/>
            <a:ext cx="5995874" cy="3768107"/>
          </a:xfrm>
          <a:prstGeom prst="rect">
            <a:avLst/>
          </a:prstGeom>
        </p:spPr>
      </p:pic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F1275124-88D0-1241-B5DE-49C9C8CD9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233"/>
              </p:ext>
            </p:extLst>
          </p:nvPr>
        </p:nvGraphicFramePr>
        <p:xfrm>
          <a:off x="323528" y="4521024"/>
          <a:ext cx="3744416" cy="156155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120411">
                  <a:extLst>
                    <a:ext uri="{9D8B030D-6E8A-4147-A177-3AD203B41FA5}">
                      <a16:colId xmlns:a16="http://schemas.microsoft.com/office/drawing/2014/main" val="394004447"/>
                    </a:ext>
                  </a:extLst>
                </a:gridCol>
                <a:gridCol w="1624005">
                  <a:extLst>
                    <a:ext uri="{9D8B030D-6E8A-4147-A177-3AD203B41FA5}">
                      <a16:colId xmlns:a16="http://schemas.microsoft.com/office/drawing/2014/main" val="272683850"/>
                    </a:ext>
                  </a:extLst>
                </a:gridCol>
              </a:tblGrid>
              <a:tr h="3903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Repetition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rate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Hz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45343"/>
                  </a:ext>
                </a:extLst>
              </a:tr>
              <a:tr h="3903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Energy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8 J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553231"/>
                  </a:ext>
                </a:extLst>
              </a:tr>
              <a:tr h="3903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Peak Power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200 TW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671710"/>
                  </a:ext>
                </a:extLst>
              </a:tr>
              <a:tr h="3903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Pulse duration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30 fs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969073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1518D719-C6FC-5C46-B178-BEF996DD72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02" y="3803225"/>
            <a:ext cx="2681986" cy="224981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01B5ED-28BF-104D-B225-D845E0F0B489}"/>
              </a:ext>
            </a:extLst>
          </p:cNvPr>
          <p:cNvSpPr/>
          <p:nvPr/>
        </p:nvSpPr>
        <p:spPr>
          <a:xfrm>
            <a:off x="7236296" y="60821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charset="0"/>
                <a:cs typeface="Arial" charset="0"/>
              </a:rPr>
              <a:t>ns contrast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1013B32-B4FD-B247-9022-801CFE094902}"/>
              </a:ext>
            </a:extLst>
          </p:cNvPr>
          <p:cNvSpPr/>
          <p:nvPr/>
        </p:nvSpPr>
        <p:spPr>
          <a:xfrm>
            <a:off x="7092280" y="3362095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 charset="0"/>
                <a:cs typeface="Arial" charset="0"/>
              </a:rPr>
              <a:t>ps</a:t>
            </a:r>
            <a:r>
              <a:rPr lang="en-US" altLang="zh-CN" dirty="0">
                <a:latin typeface="Arial" charset="0"/>
                <a:cs typeface="Arial" charset="0"/>
              </a:rPr>
              <a:t> contrast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A4CF709-5214-5244-AC1E-D3C40734589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82" y="1005502"/>
            <a:ext cx="2679789" cy="246285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0DCEC9D-3EA0-CA48-9C30-E1E241DCC196}"/>
              </a:ext>
            </a:extLst>
          </p:cNvPr>
          <p:cNvSpPr/>
          <p:nvPr/>
        </p:nvSpPr>
        <p:spPr>
          <a:xfrm>
            <a:off x="312847" y="6174433"/>
            <a:ext cx="3755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Xu, et al., Optics &amp; Laser Tech., 79, 141 (2016)</a:t>
            </a:r>
          </a:p>
          <a:p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Wu, et al., Optics &amp; Laser Tech., 131, 106453 (2020)</a:t>
            </a:r>
          </a:p>
        </p:txBody>
      </p:sp>
    </p:spTree>
    <p:extLst>
      <p:ext uri="{BB962C8B-B14F-4D97-AF65-F5344CB8AC3E}">
        <p14:creationId xmlns:p14="http://schemas.microsoft.com/office/powerpoint/2010/main" val="3191035650"/>
      </p:ext>
    </p:extLst>
  </p:cSld>
  <p:clrMapOvr>
    <a:masterClrMapping/>
  </p:clrMapOvr>
  <p:transition spd="slow" advTm="41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0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beamline for laser-driven ion acceleration</a:t>
            </a:r>
            <a:endParaRPr lang="zh-CN" altLang="en-US" sz="30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46466C-9484-7B4F-BFD7-8783DAC264AF}"/>
              </a:ext>
            </a:extLst>
          </p:cNvPr>
          <p:cNvGrpSpPr/>
          <p:nvPr/>
        </p:nvGrpSpPr>
        <p:grpSpPr>
          <a:xfrm>
            <a:off x="3824764" y="3707771"/>
            <a:ext cx="5194525" cy="2520437"/>
            <a:chOff x="3491880" y="4149082"/>
            <a:chExt cx="5194525" cy="189364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9353301-54FF-2943-8D53-3F5DF9042A62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7" t="30993" r="1433" b="18201"/>
            <a:stretch/>
          </p:blipFill>
          <p:spPr>
            <a:xfrm>
              <a:off x="3491880" y="4149082"/>
              <a:ext cx="5079660" cy="1728192"/>
            </a:xfrm>
            <a:prstGeom prst="rect">
              <a:avLst/>
            </a:prstGeom>
          </p:spPr>
        </p:pic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A567B2E4-F2F3-AA43-BF03-2D2B1371A546}"/>
                </a:ext>
              </a:extLst>
            </p:cNvPr>
            <p:cNvSpPr/>
            <p:nvPr/>
          </p:nvSpPr>
          <p:spPr>
            <a:xfrm rot="11132148" flipV="1">
              <a:off x="5253838" y="5176725"/>
              <a:ext cx="3432567" cy="866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5</a:t>
            </a:fld>
            <a:endParaRPr lang="en-US" dirty="0">
              <a:latin typeface="+mn-lt"/>
            </a:endParaRPr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EDADF58B-2E20-3549-A583-C357E96F7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4" y="1128282"/>
            <a:ext cx="1579277" cy="1783055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772CD52E-140B-A249-8893-EDAC43119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24" y="1124744"/>
            <a:ext cx="2522966" cy="1885854"/>
          </a:xfrm>
          <a:prstGeom prst="rect">
            <a:avLst/>
          </a:prstGeom>
        </p:spPr>
      </p:pic>
      <p:pic>
        <p:nvPicPr>
          <p:cNvPr id="147" name="图片 146">
            <a:extLst>
              <a:ext uri="{FF2B5EF4-FFF2-40B4-BE49-F238E27FC236}">
                <a16:creationId xmlns:a16="http://schemas.microsoft.com/office/drawing/2014/main" id="{A1C1B236-91F4-E743-8232-479DA925B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35" y="1142328"/>
            <a:ext cx="1966742" cy="1800719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D67AADEF-3A52-A24F-BC98-49AE93F1B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91" y="1145420"/>
            <a:ext cx="2150897" cy="1794535"/>
          </a:xfrm>
          <a:prstGeom prst="rect">
            <a:avLst/>
          </a:prstGeom>
        </p:spPr>
      </p:pic>
      <p:pic>
        <p:nvPicPr>
          <p:cNvPr id="151" name="图片 150">
            <a:extLst>
              <a:ext uri="{FF2B5EF4-FFF2-40B4-BE49-F238E27FC236}">
                <a16:creationId xmlns:a16="http://schemas.microsoft.com/office/drawing/2014/main" id="{0FA87E33-936D-7248-A665-1571E036C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6" y="3642078"/>
            <a:ext cx="3525408" cy="2490777"/>
          </a:xfrm>
          <a:prstGeom prst="rect">
            <a:avLst/>
          </a:prstGeom>
        </p:spPr>
      </p:pic>
      <p:sp>
        <p:nvSpPr>
          <p:cNvPr id="152" name="矩形 151">
            <a:extLst>
              <a:ext uri="{FF2B5EF4-FFF2-40B4-BE49-F238E27FC236}">
                <a16:creationId xmlns:a16="http://schemas.microsoft.com/office/drawing/2014/main" id="{75F126FF-E5E8-124B-879C-E52676580A37}"/>
              </a:ext>
            </a:extLst>
          </p:cNvPr>
          <p:cNvSpPr/>
          <p:nvPr/>
        </p:nvSpPr>
        <p:spPr>
          <a:xfrm>
            <a:off x="2550729" y="3129109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charset="0"/>
                <a:cs typeface="Arial" charset="0"/>
              </a:rPr>
              <a:t>Installation, starting from Sep, 2020</a:t>
            </a:r>
            <a:endParaRPr lang="zh-CN" altLang="en-US" dirty="0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F6888EBF-B208-3D43-938D-7595488960E2}"/>
              </a:ext>
            </a:extLst>
          </p:cNvPr>
          <p:cNvSpPr/>
          <p:nvPr/>
        </p:nvSpPr>
        <p:spPr>
          <a:xfrm>
            <a:off x="5602363" y="6213605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Final image</a:t>
            </a:r>
            <a:endParaRPr lang="zh-CN" altLang="en-US" dirty="0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8938983D-94B8-DC47-8132-2BF8614B5607}"/>
              </a:ext>
            </a:extLst>
          </p:cNvPr>
          <p:cNvSpPr/>
          <p:nvPr/>
        </p:nvSpPr>
        <p:spPr>
          <a:xfrm>
            <a:off x="806491" y="6213605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Schematic of targets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6173104"/>
      </p:ext>
    </p:extLst>
  </p:cSld>
  <p:clrMapOvr>
    <a:masterClrMapping/>
  </p:clrMapOvr>
  <p:transition spd="slow" advTm="41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000" kern="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Targetry</a:t>
            </a:r>
            <a:r>
              <a:rPr lang="en-US" altLang="zh-CN" sz="30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at SIOM</a:t>
            </a:r>
            <a:endParaRPr lang="zh-CN" altLang="en-US" sz="30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6</a:t>
            </a:fld>
            <a:endParaRPr lang="en-US" dirty="0">
              <a:latin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254577E-CCA3-1048-8901-B0068097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1" y="1731521"/>
            <a:ext cx="1856603" cy="12548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ED6489C-EA21-EF41-852D-94F46ED60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" y="3437517"/>
            <a:ext cx="3223284" cy="150334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4726265-B0E3-C24D-83FC-DF3AECD575AD}"/>
              </a:ext>
            </a:extLst>
          </p:cNvPr>
          <p:cNvSpPr/>
          <p:nvPr/>
        </p:nvSpPr>
        <p:spPr>
          <a:xfrm>
            <a:off x="1106385" y="908720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Formvar</a:t>
            </a:r>
          </a:p>
          <a:p>
            <a:pPr algn="ctr"/>
            <a:r>
              <a:rPr lang="en-US" altLang="zh-CN" dirty="0"/>
              <a:t>5-500nm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0558602-49F6-4447-9814-EAAE7D2B6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" y="5234133"/>
            <a:ext cx="3223284" cy="14778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1B5EB46-9329-A147-ABFA-D17225C6E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222" y="1913679"/>
            <a:ext cx="465951" cy="794409"/>
          </a:xfrm>
          <a:prstGeom prst="rect">
            <a:avLst/>
          </a:prstGeom>
        </p:spPr>
      </p:pic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CAE2B959-1176-454B-AE00-E7CBF318FAE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827584" y="2358925"/>
            <a:ext cx="493114" cy="974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793C7E93-A450-7844-8D50-4470C4FA2A98}"/>
              </a:ext>
            </a:extLst>
          </p:cNvPr>
          <p:cNvSpPr/>
          <p:nvPr/>
        </p:nvSpPr>
        <p:spPr>
          <a:xfrm>
            <a:off x="1173476" y="30596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Thickness 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4E84286-DB16-E740-A9A0-A93B3AC6F356}"/>
              </a:ext>
            </a:extLst>
          </p:cNvPr>
          <p:cNvSpPr/>
          <p:nvPr/>
        </p:nvSpPr>
        <p:spPr>
          <a:xfrm>
            <a:off x="1106385" y="49411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Uniformity 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26D8BD6-2A0E-C849-A04A-B323C6F51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0" y="1620560"/>
            <a:ext cx="2151942" cy="140901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54A1F0C-FE8F-F848-840A-39C3493340A5}"/>
              </a:ext>
            </a:extLst>
          </p:cNvPr>
          <p:cNvSpPr/>
          <p:nvPr/>
        </p:nvSpPr>
        <p:spPr>
          <a:xfrm>
            <a:off x="4860032" y="933050"/>
            <a:ext cx="273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Low density aerogel</a:t>
            </a:r>
          </a:p>
          <a:p>
            <a:pPr algn="ctr"/>
            <a:r>
              <a:rPr lang="en-US" altLang="zh-CN" dirty="0"/>
              <a:t>10s-100s mg/cc,3-20 </a:t>
            </a:r>
            <a:r>
              <a:rPr lang="en-US" altLang="zh-CN" dirty="0" err="1"/>
              <a:t>μm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E28608-4E56-6448-A7F3-B661D7B0F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96" y="1631985"/>
            <a:ext cx="1809092" cy="1350448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19CEB63C-1132-CF40-AB05-904B55AC2BEF}"/>
              </a:ext>
            </a:extLst>
          </p:cNvPr>
          <p:cNvSpPr/>
          <p:nvPr/>
        </p:nvSpPr>
        <p:spPr>
          <a:xfrm>
            <a:off x="4860032" y="3068960"/>
            <a:ext cx="3262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porous anodic alumina film</a:t>
            </a:r>
          </a:p>
          <a:p>
            <a:pPr algn="ctr"/>
            <a:r>
              <a:rPr lang="en-US" altLang="zh-CN" dirty="0"/>
              <a:t>0.5g-1.5g/cc, few </a:t>
            </a:r>
            <a:r>
              <a:rPr lang="en-US" altLang="zh-CN" dirty="0" err="1"/>
              <a:t>μm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7B27CB18-0521-3B45-9D2E-C499C9E08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2" y="3789040"/>
            <a:ext cx="1521182" cy="10141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604D11-9872-7B45-9D26-B44649EAA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2" y="5009611"/>
            <a:ext cx="1556623" cy="155662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0F6F305-B432-8B42-806D-C5CDF3028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72" y="3789040"/>
            <a:ext cx="1082480" cy="10697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B9C2B2D2-4519-8B47-8ABA-3377CB2FC4A2}"/>
              </a:ext>
            </a:extLst>
          </p:cNvPr>
          <p:cNvSpPr/>
          <p:nvPr/>
        </p:nvSpPr>
        <p:spPr>
          <a:xfrm>
            <a:off x="7066835" y="4180976"/>
            <a:ext cx="1761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Dia. ~200nm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9DCC5AA-E56B-794A-BBE8-126D43BAD1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65128" y="5489093"/>
            <a:ext cx="1204928" cy="549821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0F1D1C1C-45B8-CD42-961A-477D6D46A131}"/>
              </a:ext>
            </a:extLst>
          </p:cNvPr>
          <p:cNvSpPr/>
          <p:nvPr/>
        </p:nvSpPr>
        <p:spPr>
          <a:xfrm>
            <a:off x="6491165" y="4797253"/>
            <a:ext cx="1823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AFM images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396F795-AF71-9449-A06E-DA6770300B05}"/>
              </a:ext>
            </a:extLst>
          </p:cNvPr>
          <p:cNvSpPr/>
          <p:nvPr/>
        </p:nvSpPr>
        <p:spPr>
          <a:xfrm>
            <a:off x="5902752" y="6379071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top-view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381911E-CEAB-6140-B0EF-5C4F4F39A31A}"/>
              </a:ext>
            </a:extLst>
          </p:cNvPr>
          <p:cNvSpPr/>
          <p:nvPr/>
        </p:nvSpPr>
        <p:spPr>
          <a:xfrm>
            <a:off x="7066835" y="637907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bottom-view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1163957"/>
      </p:ext>
    </p:extLst>
  </p:cSld>
  <p:clrMapOvr>
    <a:masterClrMapping/>
  </p:clrMapOvr>
  <p:transition spd="slow" advTm="41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F18417A2-37CF-B44C-9702-3115A656DC21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Observed periodic modulation in proton spectrum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476C32-5C8C-8F42-ACDF-1CC89ED8E289}"/>
              </a:ext>
            </a:extLst>
          </p:cNvPr>
          <p:cNvSpPr/>
          <p:nvPr/>
        </p:nvSpPr>
        <p:spPr>
          <a:xfrm>
            <a:off x="317945" y="1009876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928D562-A5AD-254D-898B-56F76ABACD24}"/>
              </a:ext>
            </a:extLst>
          </p:cNvPr>
          <p:cNvSpPr/>
          <p:nvPr/>
        </p:nvSpPr>
        <p:spPr>
          <a:xfrm>
            <a:off x="5756562" y="939217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55747EC-7A44-2741-99FE-14B71DFF3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6" y="1013142"/>
            <a:ext cx="8312725" cy="2783619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971BD947-87CC-474A-AE60-4B0651F05DAA}"/>
              </a:ext>
            </a:extLst>
          </p:cNvPr>
          <p:cNvSpPr/>
          <p:nvPr/>
        </p:nvSpPr>
        <p:spPr>
          <a:xfrm>
            <a:off x="395536" y="3840652"/>
            <a:ext cx="213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 </a:t>
            </a:r>
            <a:r>
              <a:rPr lang="en-US" altLang="zh-CN" dirty="0" err="1"/>
              <a:t>μm</a:t>
            </a:r>
            <a:r>
              <a:rPr lang="en-US" altLang="zh-CN" dirty="0"/>
              <a:t> </a:t>
            </a:r>
            <a:r>
              <a:rPr lang="en-US" altLang="zh-CN" dirty="0" err="1"/>
              <a:t>Ti</a:t>
            </a:r>
            <a:r>
              <a:rPr lang="en-US" altLang="zh-CN" dirty="0"/>
              <a:t>, 30fs laser </a:t>
            </a:r>
            <a:endParaRPr lang="zh-CN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26C6065A-73FB-3F44-886D-B8C9B9067509}"/>
              </a:ext>
            </a:extLst>
          </p:cNvPr>
          <p:cNvSpPr/>
          <p:nvPr/>
        </p:nvSpPr>
        <p:spPr>
          <a:xfrm>
            <a:off x="3275856" y="3814293"/>
            <a:ext cx="226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 </a:t>
            </a:r>
            <a:r>
              <a:rPr lang="en-US" altLang="zh-CN" dirty="0" err="1"/>
              <a:t>μm</a:t>
            </a:r>
            <a:r>
              <a:rPr lang="en-US" altLang="zh-CN" dirty="0"/>
              <a:t> </a:t>
            </a:r>
            <a:r>
              <a:rPr lang="en-US" altLang="zh-CN" dirty="0" err="1"/>
              <a:t>Ti</a:t>
            </a:r>
            <a:r>
              <a:rPr lang="en-US" altLang="zh-CN" dirty="0"/>
              <a:t>, 150fs laser </a:t>
            </a:r>
            <a:endParaRPr lang="zh-CN" alt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494211C-17DB-0B45-9DE3-288A34F6B596}"/>
              </a:ext>
            </a:extLst>
          </p:cNvPr>
          <p:cNvSpPr/>
          <p:nvPr/>
        </p:nvSpPr>
        <p:spPr>
          <a:xfrm>
            <a:off x="6156176" y="3840652"/>
            <a:ext cx="226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 </a:t>
            </a:r>
            <a:r>
              <a:rPr lang="en-US" altLang="zh-CN" dirty="0" err="1"/>
              <a:t>μm</a:t>
            </a:r>
            <a:r>
              <a:rPr lang="en-US" altLang="zh-CN" dirty="0"/>
              <a:t> </a:t>
            </a:r>
            <a:r>
              <a:rPr lang="en-US" altLang="zh-CN" dirty="0" err="1"/>
              <a:t>Ti</a:t>
            </a:r>
            <a:r>
              <a:rPr lang="en-US" altLang="zh-CN" dirty="0"/>
              <a:t>, 300fs laser 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F38DD01-E997-8D45-AACE-077E4C39F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2" y="4271896"/>
            <a:ext cx="2294022" cy="192442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D6E3541-AC63-534A-A467-336C508B2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38" y="4263498"/>
            <a:ext cx="2277477" cy="197381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88974714-A8FD-4843-89EB-DBBAD40F9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26" y="4263570"/>
            <a:ext cx="2332518" cy="19736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BA0E58D-E020-7848-8E0F-967DAFA5EFDC}"/>
              </a:ext>
            </a:extLst>
          </p:cNvPr>
          <p:cNvSpPr/>
          <p:nvPr/>
        </p:nvSpPr>
        <p:spPr>
          <a:xfrm>
            <a:off x="179512" y="6309320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Z. Liu,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605420146"/>
      </p:ext>
    </p:extLst>
  </p:cSld>
  <p:clrMapOvr>
    <a:masterClrMapping/>
  </p:clrMapOvr>
  <p:transition spd="slow" advTm="41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8</a:t>
            </a:fld>
            <a:endParaRPr lang="en-US" dirty="0">
              <a:latin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476C32-5C8C-8F42-ACDF-1CC89ED8E289}"/>
              </a:ext>
            </a:extLst>
          </p:cNvPr>
          <p:cNvSpPr/>
          <p:nvPr/>
        </p:nvSpPr>
        <p:spPr>
          <a:xfrm>
            <a:off x="317945" y="1009876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928D562-A5AD-254D-898B-56F76ABACD24}"/>
              </a:ext>
            </a:extLst>
          </p:cNvPr>
          <p:cNvSpPr/>
          <p:nvPr/>
        </p:nvSpPr>
        <p:spPr>
          <a:xfrm>
            <a:off x="5756562" y="939217"/>
            <a:ext cx="581647" cy="45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Observed periodic modulation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40841CC-7A52-A948-9F0E-9CBBB00A7948}"/>
              </a:ext>
            </a:extLst>
          </p:cNvPr>
          <p:cNvSpPr/>
          <p:nvPr/>
        </p:nvSpPr>
        <p:spPr>
          <a:xfrm>
            <a:off x="6059668" y="891498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1D spectrum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FC05294-75BF-C14B-8C27-123B4D71EA46}"/>
              </a:ext>
            </a:extLst>
          </p:cNvPr>
          <p:cNvSpPr/>
          <p:nvPr/>
        </p:nvSpPr>
        <p:spPr>
          <a:xfrm>
            <a:off x="1233467" y="909494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Processed data </a:t>
            </a:r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E36E2E3-0C5B-EC44-8C00-79A1218E94A7}"/>
              </a:ext>
            </a:extLst>
          </p:cNvPr>
          <p:cNvSpPr/>
          <p:nvPr/>
        </p:nvSpPr>
        <p:spPr>
          <a:xfrm>
            <a:off x="4080232" y="4376162"/>
            <a:ext cx="4956264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Clearly seen with angularly resolved energy distribution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Not so clear under 1D condition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Amplitude changed with laser pulse duration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7EFD63E-4546-2946-9AC9-F139E9B88D45}"/>
              </a:ext>
            </a:extLst>
          </p:cNvPr>
          <p:cNvSpPr/>
          <p:nvPr/>
        </p:nvSpPr>
        <p:spPr>
          <a:xfrm>
            <a:off x="5292080" y="6309320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Z. Liu, et al., in preparation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E90FA2-E26D-DB41-91F5-246ABE1D3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7" y="1268760"/>
            <a:ext cx="3372854" cy="26855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9737BA-4F77-684C-88AE-779DBC567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23208"/>
            <a:ext cx="3610947" cy="29219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9059FF-A100-D04F-834D-194C7AD82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8" y="4083483"/>
            <a:ext cx="3597012" cy="26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9106"/>
      </p:ext>
    </p:extLst>
  </p:cSld>
  <p:clrMapOvr>
    <a:masterClrMapping/>
  </p:clrMapOvr>
  <p:transition spd="slow" advTm="41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80EF7904-BF46-6443-8FCE-BF0BB1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845" y="6366468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>
                <a:latin typeface="+mn-lt"/>
              </a:rPr>
              <a:pPr/>
              <a:t>9</a:t>
            </a:fld>
            <a:endParaRPr lang="en-US" dirty="0">
              <a:latin typeface="+mn-lt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5612C32E-BDD1-6947-80C2-CECC510FC0FA}"/>
              </a:ext>
            </a:extLst>
          </p:cNvPr>
          <p:cNvSpPr txBox="1">
            <a:spLocks/>
          </p:cNvSpPr>
          <p:nvPr/>
        </p:nvSpPr>
        <p:spPr>
          <a:xfrm>
            <a:off x="899592" y="116632"/>
            <a:ext cx="8244408" cy="664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60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Previous reported results</a:t>
            </a:r>
            <a:endParaRPr lang="zh-CN" altLang="en-US" sz="2600" kern="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222E6D-97B7-0544-BD51-726D4AEF7826}"/>
              </a:ext>
            </a:extLst>
          </p:cNvPr>
          <p:cNvSpPr/>
          <p:nvPr/>
        </p:nvSpPr>
        <p:spPr>
          <a:xfrm>
            <a:off x="141893" y="6410530"/>
            <a:ext cx="4043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Noaman-ul-Haq</a:t>
            </a:r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, et al., Phys. Plasmas, 25, 043122 (2018)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299220-96AE-714B-9121-F56EE994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3" y="908006"/>
            <a:ext cx="4380506" cy="25468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DBF23E-86C3-224E-BD22-B23CC7563747}"/>
              </a:ext>
            </a:extLst>
          </p:cNvPr>
          <p:cNvSpPr/>
          <p:nvPr/>
        </p:nvSpPr>
        <p:spPr>
          <a:xfrm>
            <a:off x="216024" y="34233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 err="1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Schnuerer</a:t>
            </a:r>
            <a:r>
              <a:rPr lang="en-US" altLang="zh-CN" sz="1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, et al., Phys. Plasmas, 20, 103102 (2013)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4FD756-17DE-1E4A-8E6A-904FD0FC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3" y="3966178"/>
            <a:ext cx="3355753" cy="2135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1A6D4F-9C41-1045-B156-53737646E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74583"/>
            <a:ext cx="1822586" cy="21769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57A356-467F-AF4B-A335-9B7BD1203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26" y="3807547"/>
            <a:ext cx="2477578" cy="148143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88C5C33-8CC4-DE42-88CA-97A9C4C9A803}"/>
              </a:ext>
            </a:extLst>
          </p:cNvPr>
          <p:cNvSpPr/>
          <p:nvPr/>
        </p:nvSpPr>
        <p:spPr>
          <a:xfrm>
            <a:off x="5749817" y="5410588"/>
            <a:ext cx="3231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1600" dirty="0"/>
              <a:t>Observed on carbon spectrum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sz="1600" dirty="0"/>
              <a:t>attributed to the  recirculation of hot electrons</a:t>
            </a:r>
            <a:endParaRPr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C93241-0BDB-2143-9614-F45B94584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65" y="1090619"/>
            <a:ext cx="2034866" cy="2403686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C00B25E8-6235-DA46-A2B4-BC7B6B0E8034}"/>
              </a:ext>
            </a:extLst>
          </p:cNvPr>
          <p:cNvSpPr/>
          <p:nvPr/>
        </p:nvSpPr>
        <p:spPr>
          <a:xfrm>
            <a:off x="6729683" y="1387083"/>
            <a:ext cx="2251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zh-CN" sz="1600" dirty="0"/>
              <a:t>Observed on carbon spectrum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sz="1600" dirty="0"/>
              <a:t>attributed to certain  perturbation on longitudinal acceleration field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40290050"/>
      </p:ext>
    </p:extLst>
  </p:cSld>
  <p:clrMapOvr>
    <a:masterClrMapping/>
  </p:clrMapOvr>
  <p:transition spd="slow" advTm="411"/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16330</TotalTime>
  <Words>864</Words>
  <Application>Microsoft Macintosh PowerPoint</Application>
  <PresentationFormat>全屏显示(4:3)</PresentationFormat>
  <Paragraphs>225</Paragraphs>
  <Slides>25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黑体</vt:lpstr>
      <vt:lpstr>宋体</vt:lpstr>
      <vt:lpstr>微软雅黑</vt:lpstr>
      <vt:lpstr>微软雅黑</vt:lpstr>
      <vt:lpstr>ＭＳ Ｐゴシック</vt:lpstr>
      <vt:lpstr>Songti SC Regular</vt:lpstr>
      <vt:lpstr>Arial</vt:lpstr>
      <vt:lpstr>Calibri</vt:lpstr>
      <vt:lpstr>Cambria Math</vt:lpstr>
      <vt:lpstr>Times New Roman</vt:lpstr>
      <vt:lpstr>Wingdings</vt:lpstr>
      <vt:lpstr>Wingdings 3</vt:lpstr>
      <vt:lpstr>默认设计模板</vt:lpstr>
      <vt:lpstr>Transverse instabilities induced periodic modulation in laser driven proton beams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中科院上海光学精密机械研究所</dc:title>
  <dc:creator>sun</dc:creator>
  <cp:lastModifiedBy>Jianhui Bin</cp:lastModifiedBy>
  <cp:revision>1617</cp:revision>
  <cp:lastPrinted>2022-04-15T04:21:45Z</cp:lastPrinted>
  <dcterms:created xsi:type="dcterms:W3CDTF">2009-07-08T06:07:23Z</dcterms:created>
  <dcterms:modified xsi:type="dcterms:W3CDTF">2023-09-20T10:34:09Z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000800648c000000000001024140</vt:lpwstr>
  </property>
</Properties>
</file>