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1137" r:id="rId2"/>
    <p:sldId id="1128" r:id="rId3"/>
    <p:sldId id="1150" r:id="rId4"/>
    <p:sldId id="348" r:id="rId5"/>
    <p:sldId id="915" r:id="rId6"/>
    <p:sldId id="1153" r:id="rId7"/>
    <p:sldId id="1145" r:id="rId8"/>
    <p:sldId id="1155" r:id="rId9"/>
    <p:sldId id="1156" r:id="rId10"/>
    <p:sldId id="1157" r:id="rId11"/>
    <p:sldId id="1164" r:id="rId12"/>
    <p:sldId id="1151" r:id="rId13"/>
    <p:sldId id="1165" r:id="rId14"/>
    <p:sldId id="1166" r:id="rId15"/>
    <p:sldId id="1168" r:id="rId16"/>
    <p:sldId id="1148" r:id="rId17"/>
    <p:sldId id="1149" r:id="rId18"/>
    <p:sldId id="1140" r:id="rId19"/>
    <p:sldId id="1169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Times" panose="02020603050405020304" pitchFamily="18" charset="0"/>
      <p:regular r:id="rId32"/>
      <p:bold r:id="rId33"/>
      <p:italic r:id="rId34"/>
      <p:boldItalic r:id="rId3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050"/>
    <a:srgbClr val="739BCB"/>
    <a:srgbClr val="4BACC6"/>
    <a:srgbClr val="357D91"/>
    <a:srgbClr val="CF6800"/>
    <a:srgbClr val="F79646"/>
    <a:srgbClr val="E6007E"/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0" autoAdjust="0"/>
    <p:restoredTop sz="83692" autoAdjust="0"/>
  </p:normalViewPr>
  <p:slideViewPr>
    <p:cSldViewPr snapToGrid="0">
      <p:cViewPr varScale="1">
        <p:scale>
          <a:sx n="93" d="100"/>
          <a:sy n="93" d="100"/>
        </p:scale>
        <p:origin x="87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2B47CD7-A5BF-5BBC-5C6C-CC102D7FE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691A4D-C1AE-1C43-F5D1-26613FF8A6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CAC2C-9993-4AE3-8752-9D5F6CBFAE20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9E923B-AD42-5B07-9AA4-B532B2B9F6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D1F267-696D-DA41-B260-5C4B5380C5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840A-C2B1-4EC1-A8B1-AD48C7AA43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8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16.09.2023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Electromagnet through which a high current flows for a short time, generating a strong magnetic field.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05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Spiralförmige</a:t>
            </a:r>
            <a:r>
              <a:rPr lang="en-US" dirty="0"/>
              <a:t> </a:t>
            </a:r>
            <a:r>
              <a:rPr lang="en-US" dirty="0" err="1"/>
              <a:t>Bahn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sehr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lang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7D80-AE0D-4819-BF39-1F1306A3B68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31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61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87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58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28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F7CD036-ED6C-4ECF-9230-9F954A24C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1409700"/>
            <a:ext cx="11376000" cy="5152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1" y="6187441"/>
            <a:ext cx="8709000" cy="197317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7F16462-43AC-4369-B784-9087FA5BE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049FBE-DE71-D7E4-DCAB-F1F2DE7878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25" y="120003"/>
            <a:ext cx="1334856" cy="13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293078"/>
            <a:ext cx="11376000" cy="626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2" y="6187441"/>
            <a:ext cx="8786496" cy="18929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2906606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463147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57E734-8DBE-47CE-94F7-8E7E9694F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50" y="421513"/>
            <a:ext cx="1810516" cy="7437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2079D9B9-FB81-7FB4-E053-E4037F427C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68" y="61312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B4CF56-4341-04D3-0AD6-51D5B1E28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2E868E3-0933-E52A-B1E0-C4F0B1C25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053332-D332-65C6-B600-95FB5A8E6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2A096ED8-DCE1-C1DD-00EE-DAB61AA35C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68" y="61312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49EFFA-40C8-46E3-7CD2-14C0A0EF3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692488-4B4F-6A16-1661-CF7D0D7A9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2942361-5ADC-A208-8A4F-5CCF44F8F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26305D58-A043-E693-199B-DB0EE812D0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68" y="61312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0D55E5-400B-D319-F942-82AF454C5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D11A433-362B-5202-114B-3B44B52A6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0254EF2-30E5-92D8-75BC-7DB27FAD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4">
            <a:extLst>
              <a:ext uri="{FF2B5EF4-FFF2-40B4-BE49-F238E27FC236}">
                <a16:creationId xmlns:a16="http://schemas.microsoft.com/office/drawing/2014/main" id="{43D6E14C-7B3C-4227-A7BC-634D09423490}"/>
              </a:ext>
            </a:extLst>
          </p:cNvPr>
          <p:cNvCxnSpPr/>
          <p:nvPr userDrawn="1"/>
        </p:nvCxnSpPr>
        <p:spPr>
          <a:xfrm>
            <a:off x="478367" y="740701"/>
            <a:ext cx="112336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3">
            <a:extLst>
              <a:ext uri="{FF2B5EF4-FFF2-40B4-BE49-F238E27FC236}">
                <a16:creationId xmlns:a16="http://schemas.microsoft.com/office/drawing/2014/main" id="{94662999-1C8D-4CCA-A8AD-BDCBA21F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35" y="164638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572DF65-2A33-46C2-9DD6-65D2DE1F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744C8669-60EE-4B07-9F0B-B57EC1D3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BED3A7E-C99B-4510-9FC1-C16D0D47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4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6267768"/>
            <a:ext cx="919040" cy="44703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AF29C-A526-C3B7-57F3-471BDF726E30}"/>
              </a:ext>
            </a:extLst>
          </p:cNvPr>
          <p:cNvSpPr txBox="1">
            <a:spLocks/>
          </p:cNvSpPr>
          <p:nvPr userDrawn="1"/>
        </p:nvSpPr>
        <p:spPr>
          <a:xfrm>
            <a:off x="4681875" y="6308727"/>
            <a:ext cx="28282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Dr. Florian-Emanuel Brack – f.brack@hzdr.de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  <p:sldLayoutId id="2147483699" r:id="rId6"/>
    <p:sldLayoutId id="214748370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79.jpeg"/><Relationship Id="rId4" Type="http://schemas.openxmlformats.org/officeDocument/2006/relationships/image" Target="../media/image82.emf"/><Relationship Id="rId9" Type="http://schemas.openxmlformats.org/officeDocument/2006/relationships/image" Target="../media/image8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88.jpeg"/><Relationship Id="rId7" Type="http://schemas.openxmlformats.org/officeDocument/2006/relationships/image" Target="../media/image5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92.png"/><Relationship Id="rId5" Type="http://schemas.openxmlformats.org/officeDocument/2006/relationships/image" Target="../media/image79.jpeg"/><Relationship Id="rId10" Type="http://schemas.openxmlformats.org/officeDocument/2006/relationships/image" Target="../media/image91.png"/><Relationship Id="rId4" Type="http://schemas.openxmlformats.org/officeDocument/2006/relationships/image" Target="../media/image89.jpeg"/><Relationship Id="rId9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3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9BADA0-E1E7-B7BC-227F-9B0DF631C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ALBUS – Advanced Laser-driven Beamlines for User-specific Studies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80222AF-78D2-97E6-74C5-FE8C851A0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709" y="5686995"/>
            <a:ext cx="8480233" cy="476144"/>
          </a:xfrm>
        </p:spPr>
        <p:txBody>
          <a:bodyPr anchor="ctr"/>
          <a:lstStyle/>
          <a:p>
            <a:r>
              <a:rPr lang="en-US" sz="1400" u="sng" dirty="0"/>
              <a:t>Florian-Emanuel Brack</a:t>
            </a:r>
            <a:r>
              <a:rPr lang="en-US" sz="1400" dirty="0"/>
              <a:t>, F. Kroll, E. </a:t>
            </a:r>
            <a:r>
              <a:rPr lang="en-US" sz="1400" dirty="0" err="1"/>
              <a:t>Beyreuther</a:t>
            </a:r>
            <a:r>
              <a:rPr lang="en-US" sz="1400" dirty="0"/>
              <a:t>, M. Reimold, U. Schramm, K. </a:t>
            </a:r>
            <a:r>
              <a:rPr lang="en-US" sz="1400" dirty="0" err="1"/>
              <a:t>Zeil</a:t>
            </a:r>
            <a:r>
              <a:rPr lang="en-US" sz="1400" dirty="0"/>
              <a:t> and J. </a:t>
            </a:r>
            <a:r>
              <a:rPr lang="en-US" sz="1400" dirty="0" err="1"/>
              <a:t>Metzkes</a:t>
            </a:r>
            <a:r>
              <a:rPr lang="en-US" sz="1400" dirty="0"/>
              <a:t>-Ng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15B405-DC54-77EA-AC16-EB3A6CF432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European Advanced Accelerator Concepts workshop (EAAC 2023) – 20.09.2023 - Isola </a:t>
            </a:r>
            <a:r>
              <a:rPr lang="en-US" dirty="0" err="1"/>
              <a:t>d'Elba</a:t>
            </a:r>
            <a:r>
              <a:rPr lang="en-US" dirty="0"/>
              <a:t>, Italy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8CE8FE-FB3D-4994-9EF2-5D0A5670F3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r="22983"/>
          <a:stretch/>
        </p:blipFill>
        <p:spPr bwMode="auto">
          <a:xfrm>
            <a:off x="3207291" y="2033962"/>
            <a:ext cx="288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7D680AE-C7CE-4FED-91A1-0679A98C9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1391" r="11961" b="11391"/>
          <a:stretch/>
        </p:blipFill>
        <p:spPr bwMode="auto">
          <a:xfrm>
            <a:off x="9003505" y="2033962"/>
            <a:ext cx="288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C76822F-D5D0-456E-BFBA-1BDD6CB2E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0054" b="22769"/>
          <a:stretch/>
        </p:blipFill>
        <p:spPr bwMode="auto">
          <a:xfrm>
            <a:off x="-4664709" y="1881000"/>
            <a:ext cx="3024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0FB0E5-DA6E-467E-BC92-FE3789502F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" t="10612" r="2756" b="10612"/>
          <a:stretch/>
        </p:blipFill>
        <p:spPr bwMode="auto">
          <a:xfrm>
            <a:off x="309184" y="2033962"/>
            <a:ext cx="288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61A4EB6-61F2-44D2-8062-964254CB40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7638" b="9498"/>
          <a:stretch/>
        </p:blipFill>
        <p:spPr>
          <a:xfrm>
            <a:off x="-4664709" y="-203201"/>
            <a:ext cx="3024000" cy="189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512B3D-093D-464F-B517-B236916557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8737" r="3814" b="9740"/>
          <a:stretch/>
        </p:blipFill>
        <p:spPr>
          <a:xfrm>
            <a:off x="6105398" y="2033962"/>
            <a:ext cx="288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4613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rafik 123">
            <a:extLst>
              <a:ext uri="{FF2B5EF4-FFF2-40B4-BE49-F238E27FC236}">
                <a16:creationId xmlns:a16="http://schemas.microsoft.com/office/drawing/2014/main" id="{BCF4E0AB-4852-E3D7-F2FB-93B3CF9F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771" y="1158140"/>
            <a:ext cx="9430458" cy="18559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875088-5FBC-F71A-6E04-EB1A1D45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In vivo </a:t>
            </a:r>
            <a:r>
              <a:rPr lang="en-US" dirty="0"/>
              <a:t>radiobiology with LPA protons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B96E53-40A1-F3EC-A107-AAEB34ACE7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CB6679-CC7B-C859-7D2E-B6B12537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3BAE8-2F0E-4522-DA99-0CD76E07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D337D476-46FE-8E5E-B6AE-25CCC022C6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Using the ALBUS-2S (two solenoids) beamline</a:t>
            </a:r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5849EEFB-434E-098A-2E1C-E38C9209E773}"/>
              </a:ext>
            </a:extLst>
          </p:cNvPr>
          <p:cNvSpPr/>
          <p:nvPr/>
        </p:nvSpPr>
        <p:spPr>
          <a:xfrm>
            <a:off x="8894495" y="0"/>
            <a:ext cx="329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Brack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Sci. Rep. 10 (2020), 9118</a:t>
            </a:r>
          </a:p>
          <a:p>
            <a:pPr algn="r">
              <a:defRPr/>
            </a:pP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Kroll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Nat. Phys. 18 (2022), 316</a:t>
            </a:r>
          </a:p>
        </p:txBody>
      </p:sp>
      <p:pic>
        <p:nvPicPr>
          <p:cNvPr id="107" name="Grafik 106" descr="Ein Bild, das drinnen, Tisch, sitzend, Computer enthält.&#10;&#10;Automatisch generierte Beschreibung">
            <a:extLst>
              <a:ext uri="{FF2B5EF4-FFF2-40B4-BE49-F238E27FC236}">
                <a16:creationId xmlns:a16="http://schemas.microsoft.com/office/drawing/2014/main" id="{48CE58B8-EBAC-4CEE-B997-FC7D45878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35"/>
          <a:stretch/>
        </p:blipFill>
        <p:spPr>
          <a:xfrm>
            <a:off x="693363" y="2998249"/>
            <a:ext cx="5231225" cy="31210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7E7547-6B25-4D1B-B5AA-523F82DEE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381" y="3135371"/>
            <a:ext cx="3875264" cy="29084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373E1F9-9DB7-4382-B52B-916C5E7E37E3}"/>
              </a:ext>
            </a:extLst>
          </p:cNvPr>
          <p:cNvSpPr txBox="1"/>
          <p:nvPr/>
        </p:nvSpPr>
        <p:spPr>
          <a:xfrm rot="885110">
            <a:off x="7970661" y="4027979"/>
            <a:ext cx="2898742" cy="70788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2000" b="1" dirty="0"/>
              <a:t>Talk </a:t>
            </a:r>
            <a:r>
              <a:rPr lang="de-DE" sz="2000" b="1" dirty="0" err="1"/>
              <a:t>by</a:t>
            </a:r>
            <a:r>
              <a:rPr lang="de-DE" sz="2000" b="1" dirty="0"/>
              <a:t> J. </a:t>
            </a:r>
            <a:r>
              <a:rPr lang="de-DE" sz="2000" b="1" dirty="0" err="1"/>
              <a:t>Metzkes-Ng</a:t>
            </a:r>
            <a:r>
              <a:rPr lang="de-DE" sz="2000" b="1" dirty="0"/>
              <a:t> </a:t>
            </a:r>
          </a:p>
          <a:p>
            <a:pPr algn="ctr"/>
            <a:r>
              <a:rPr lang="de-DE" sz="2000" b="1" dirty="0"/>
              <a:t>Thu, 12:00</a:t>
            </a:r>
          </a:p>
        </p:txBody>
      </p:sp>
    </p:spTree>
    <p:extLst>
      <p:ext uri="{BB962C8B-B14F-4D97-AF65-F5344CB8AC3E}">
        <p14:creationId xmlns:p14="http://schemas.microsoft.com/office/powerpoint/2010/main" val="167847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93966-0478-444B-BF14-A4E15448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Ultra-high dose rate </a:t>
            </a:r>
            <a:r>
              <a:rPr lang="de-DE" dirty="0" err="1"/>
              <a:t>irradiations</a:t>
            </a:r>
            <a:r>
              <a:rPr lang="de-DE" dirty="0"/>
              <a:t> at Draco PW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C07DE0A-EE3E-43F5-B9C0-6B539D5B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535723"/>
            <a:ext cx="11087100" cy="1550377"/>
          </a:xfrm>
        </p:spPr>
        <p:txBody>
          <a:bodyPr/>
          <a:lstStyle/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Mouse model study did not meet FLASH criteria (ultra-high peak dose rate, but low mean dose rate)</a:t>
            </a:r>
          </a:p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ns-long single-pulse homogeneous dose irradiation with dose ~ 10</a:t>
            </a:r>
            <a:r>
              <a:rPr lang="en-US" baseline="30000" dirty="0">
                <a:solidFill>
                  <a:srgbClr val="005AA0"/>
                </a:solidFill>
              </a:rPr>
              <a:t>9</a:t>
            </a:r>
            <a:r>
              <a:rPr lang="en-US" dirty="0">
                <a:solidFill>
                  <a:srgbClr val="005AA0"/>
                </a:solidFill>
              </a:rPr>
              <a:t> </a:t>
            </a:r>
            <a:r>
              <a:rPr lang="en-US" dirty="0" err="1">
                <a:solidFill>
                  <a:srgbClr val="005AA0"/>
                </a:solidFill>
              </a:rPr>
              <a:t>Gy</a:t>
            </a:r>
            <a:r>
              <a:rPr lang="en-US" dirty="0">
                <a:solidFill>
                  <a:srgbClr val="005AA0"/>
                </a:solidFill>
              </a:rPr>
              <a:t>/s</a:t>
            </a:r>
          </a:p>
          <a:p>
            <a:pPr marL="914390" lvl="3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5AA0"/>
                </a:solidFill>
              </a:rPr>
              <a:t>Maximise</a:t>
            </a:r>
            <a:r>
              <a:rPr lang="en-US" dirty="0">
                <a:solidFill>
                  <a:srgbClr val="005AA0"/>
                </a:solidFill>
              </a:rPr>
              <a:t> the single pulse dose-rate while applying homogeneous (depth) dose</a:t>
            </a:r>
          </a:p>
          <a:p>
            <a:pPr marL="380990" lvl="1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5AA0"/>
                </a:solidFill>
              </a:rPr>
              <a:t>Possible due to adjustable beamline components of ALBUS-2S Beamline</a:t>
            </a:r>
          </a:p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5AA0"/>
              </a:solidFill>
            </a:endParaRP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DBBD08C1-7972-443D-A072-836FC6E8191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LPA source to investigate the FLASH mechanism with Zebrafish Embryos (ZFE)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4BF0C0-A18E-48B0-A6A7-8D4230AB08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9F6422-EFBE-4457-A4FD-C469C3F2D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642477-F772-4CE9-823C-2FA20A775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1C761DB-1A08-49C5-9645-A7D81E5EF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8" y="3358002"/>
            <a:ext cx="10924661" cy="289450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1A94865-7E9B-4716-A42D-311EB7ED7410}"/>
              </a:ext>
            </a:extLst>
          </p:cNvPr>
          <p:cNvSpPr/>
          <p:nvPr/>
        </p:nvSpPr>
        <p:spPr>
          <a:xfrm>
            <a:off x="8212109" y="3117681"/>
            <a:ext cx="3976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838200">
              <a:spcAft>
                <a:spcPts val="800"/>
              </a:spcAft>
              <a:buClr>
                <a:srgbClr val="8DB329"/>
              </a:buClr>
            </a:pPr>
            <a:r>
              <a:rPr lang="en-US" sz="1600" dirty="0">
                <a:solidFill>
                  <a:srgbClr val="005AA0"/>
                </a:solidFill>
              </a:rPr>
              <a:t>Dose-effect curve within all required limits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269A0CB-8EA2-46AC-894F-B1B507CB65DF}"/>
              </a:ext>
            </a:extLst>
          </p:cNvPr>
          <p:cNvSpPr/>
          <p:nvPr/>
        </p:nvSpPr>
        <p:spPr>
          <a:xfrm>
            <a:off x="8212109" y="3086100"/>
            <a:ext cx="3882909" cy="316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53379A9-641A-476D-8371-36980C5FCE71}"/>
              </a:ext>
            </a:extLst>
          </p:cNvPr>
          <p:cNvSpPr/>
          <p:nvPr/>
        </p:nvSpPr>
        <p:spPr>
          <a:xfrm>
            <a:off x="8001429" y="0"/>
            <a:ext cx="4190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400" b="1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Metzkes-Ng</a:t>
            </a:r>
            <a:r>
              <a:rPr lang="de-DE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e-DE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Scientific Reports (in review)</a:t>
            </a:r>
            <a:endParaRPr lang="da-DK" sz="1400" b="1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34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8FC83-E21D-4C9B-A13A-64B50BEC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Source-</a:t>
            </a:r>
            <a:r>
              <a:rPr lang="de-DE" dirty="0" err="1"/>
              <a:t>to</a:t>
            </a:r>
            <a:r>
              <a:rPr lang="de-DE" dirty="0"/>
              <a:t>-sample </a:t>
            </a:r>
            <a:r>
              <a:rPr lang="de-DE" dirty="0" err="1"/>
              <a:t>characterization</a:t>
            </a:r>
            <a:r>
              <a:rPr lang="de-DE" dirty="0"/>
              <a:t> at ALBUS-2S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E708E1C-A94E-432E-AA23-C255A29D6F2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testbed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30B72F-FB27-4161-A313-CFD94D6C2B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D1CA50-C4D3-45F9-B8CA-20CD53486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ED90B7-0053-49B5-A85A-176EE756D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12</a:t>
            </a:fld>
            <a:endParaRPr lang="en-US" noProof="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5356397-C57B-48A9-A7DF-B5C904BB78BF}"/>
              </a:ext>
            </a:extLst>
          </p:cNvPr>
          <p:cNvGrpSpPr/>
          <p:nvPr/>
        </p:nvGrpSpPr>
        <p:grpSpPr>
          <a:xfrm>
            <a:off x="2993073" y="3289764"/>
            <a:ext cx="2273668" cy="2866468"/>
            <a:chOff x="3512524" y="3762835"/>
            <a:chExt cx="2273668" cy="260588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2B1587B-A713-417A-B980-C68CAB19B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834" t="41036" r="22072" b="36313"/>
            <a:stretch/>
          </p:blipFill>
          <p:spPr>
            <a:xfrm>
              <a:off x="3512524" y="3762835"/>
              <a:ext cx="2273668" cy="1800000"/>
            </a:xfrm>
            <a:prstGeom prst="ellipse">
              <a:avLst/>
            </a:prstGeom>
            <a:ln w="19050" cap="rnd"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7CA2D58-7F2A-4799-A3C5-A8CD41F12B2D}"/>
                </a:ext>
              </a:extLst>
            </p:cNvPr>
            <p:cNvSpPr txBox="1"/>
            <p:nvPr/>
          </p:nvSpPr>
          <p:spPr>
            <a:xfrm>
              <a:off x="3542324" y="5607970"/>
              <a:ext cx="2163797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Time-</a:t>
              </a:r>
              <a:r>
                <a:rPr lang="de-DE" dirty="0" err="1">
                  <a:solidFill>
                    <a:schemeClr val="tx2"/>
                  </a:solidFill>
                </a:rPr>
                <a:t>of</a:t>
              </a:r>
              <a:r>
                <a:rPr lang="de-DE" dirty="0">
                  <a:solidFill>
                    <a:schemeClr val="tx2"/>
                  </a:solidFill>
                </a:rPr>
                <a:t>-Flight BMS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721F059-B913-453D-9C07-91746D5CE3C1}"/>
                </a:ext>
              </a:extLst>
            </p:cNvPr>
            <p:cNvSpPr txBox="1"/>
            <p:nvPr/>
          </p:nvSpPr>
          <p:spPr>
            <a:xfrm>
              <a:off x="3807750" y="5893060"/>
              <a:ext cx="1677062" cy="47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M. Reimold </a:t>
              </a:r>
              <a:r>
                <a:rPr lang="de-DE" sz="1400" i="1" dirty="0">
                  <a:solidFill>
                    <a:schemeClr val="tx2"/>
                  </a:solidFill>
                </a:rPr>
                <a:t>et al.,</a:t>
              </a:r>
            </a:p>
            <a:p>
              <a:pPr algn="ctr"/>
              <a:r>
                <a:rPr lang="de-DE" sz="1400" dirty="0" err="1">
                  <a:solidFill>
                    <a:schemeClr val="tx2"/>
                  </a:solidFill>
                </a:rPr>
                <a:t>Sci</a:t>
              </a:r>
              <a:r>
                <a:rPr lang="de-DE" sz="1400" dirty="0">
                  <a:solidFill>
                    <a:schemeClr val="tx2"/>
                  </a:solidFill>
                </a:rPr>
                <a:t> Rep 12 (2022)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9007EA1-E943-4F1F-8C87-F0480AD98E3D}"/>
              </a:ext>
            </a:extLst>
          </p:cNvPr>
          <p:cNvGrpSpPr/>
          <p:nvPr/>
        </p:nvGrpSpPr>
        <p:grpSpPr>
          <a:xfrm>
            <a:off x="5407860" y="3289569"/>
            <a:ext cx="2411814" cy="2870778"/>
            <a:chOff x="6004666" y="3762835"/>
            <a:chExt cx="2411814" cy="2609798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0E60846-5C6A-4B8C-9C1A-B53F7657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383" y="3762835"/>
              <a:ext cx="2108571" cy="1800000"/>
            </a:xfrm>
            <a:prstGeom prst="ellipse">
              <a:avLst/>
            </a:prstGeom>
            <a:ln w="19050" cap="rnd"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168CF84-836E-4326-8F9C-A560A2081BA7}"/>
                </a:ext>
              </a:extLst>
            </p:cNvPr>
            <p:cNvSpPr txBox="1"/>
            <p:nvPr/>
          </p:nvSpPr>
          <p:spPr>
            <a:xfrm>
              <a:off x="6004666" y="5607970"/>
              <a:ext cx="2411814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LPA </a:t>
              </a:r>
              <a:r>
                <a:rPr lang="de-DE" dirty="0" err="1">
                  <a:solidFill>
                    <a:schemeClr val="tx2"/>
                  </a:solidFill>
                </a:rPr>
                <a:t>proton</a:t>
              </a:r>
              <a:r>
                <a:rPr lang="de-DE" dirty="0">
                  <a:solidFill>
                    <a:schemeClr val="tx2"/>
                  </a:solidFill>
                </a:rPr>
                <a:t> </a:t>
              </a:r>
              <a:r>
                <a:rPr lang="de-DE" dirty="0" err="1">
                  <a:solidFill>
                    <a:schemeClr val="tx2"/>
                  </a:solidFill>
                </a:rPr>
                <a:t>dosimetry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90922F7-328C-4ADD-A3E9-A3984010E5A4}"/>
                </a:ext>
              </a:extLst>
            </p:cNvPr>
            <p:cNvSpPr txBox="1"/>
            <p:nvPr/>
          </p:nvSpPr>
          <p:spPr>
            <a:xfrm>
              <a:off x="6065197" y="5896978"/>
              <a:ext cx="2294218" cy="47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 Marvin </a:t>
              </a:r>
              <a:r>
                <a:rPr lang="de-DE" sz="1400" dirty="0" err="1">
                  <a:solidFill>
                    <a:schemeClr val="tx2"/>
                  </a:solidFill>
                </a:rPr>
                <a:t>Reimold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i="1" dirty="0">
                  <a:solidFill>
                    <a:schemeClr val="tx2"/>
                  </a:solidFill>
                </a:rPr>
                <a:t>et al.,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Phys. Med. </a:t>
              </a:r>
              <a:r>
                <a:rPr lang="de-DE" sz="1400" dirty="0" err="1">
                  <a:solidFill>
                    <a:schemeClr val="tx2"/>
                  </a:solidFill>
                </a:rPr>
                <a:t>Biol</a:t>
              </a:r>
              <a:r>
                <a:rPr lang="de-DE" sz="1400" dirty="0">
                  <a:solidFill>
                    <a:schemeClr val="tx2"/>
                  </a:solidFill>
                </a:rPr>
                <a:t>. 68 (2023)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F2B0CA5-9034-4DE4-9A29-5FB14D29F02B}"/>
              </a:ext>
            </a:extLst>
          </p:cNvPr>
          <p:cNvGrpSpPr/>
          <p:nvPr/>
        </p:nvGrpSpPr>
        <p:grpSpPr>
          <a:xfrm>
            <a:off x="7960793" y="3289764"/>
            <a:ext cx="1580882" cy="2651025"/>
            <a:chOff x="8498509" y="3762835"/>
            <a:chExt cx="1580882" cy="2410023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19A5B42-5A24-4C94-955C-FA8E77574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555" t="44579" r="21549" b="12561"/>
            <a:stretch/>
          </p:blipFill>
          <p:spPr>
            <a:xfrm>
              <a:off x="8525982" y="3762835"/>
              <a:ext cx="1410840" cy="1800000"/>
            </a:xfrm>
            <a:prstGeom prst="ellipse">
              <a:avLst/>
            </a:prstGeom>
            <a:ln w="19050" cap="rnd"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E391AD2-911A-4708-A57A-D50021A66C0B}"/>
                </a:ext>
              </a:extLst>
            </p:cNvPr>
            <p:cNvSpPr txBox="1"/>
            <p:nvPr/>
          </p:nvSpPr>
          <p:spPr>
            <a:xfrm>
              <a:off x="8543553" y="5607970"/>
              <a:ext cx="1531188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tx2"/>
                  </a:solidFill>
                </a:rPr>
                <a:t>miniSCIDOM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158E133-BC93-45BD-A922-F596F09E0A06}"/>
                </a:ext>
              </a:extLst>
            </p:cNvPr>
            <p:cNvSpPr txBox="1"/>
            <p:nvPr/>
          </p:nvSpPr>
          <p:spPr>
            <a:xfrm>
              <a:off x="8498509" y="5893061"/>
              <a:ext cx="1580882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HPLSE, in review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425140-FD11-4FAD-AD44-2CF9B0720DDA}"/>
              </a:ext>
            </a:extLst>
          </p:cNvPr>
          <p:cNvGrpSpPr/>
          <p:nvPr/>
        </p:nvGrpSpPr>
        <p:grpSpPr>
          <a:xfrm>
            <a:off x="175230" y="3289764"/>
            <a:ext cx="2676724" cy="2866468"/>
            <a:chOff x="503217" y="3762835"/>
            <a:chExt cx="2676724" cy="260588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4AF102C-4724-42B9-BA6C-14B570499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86" t="22621" r="57934" b="37586"/>
            <a:stretch/>
          </p:blipFill>
          <p:spPr>
            <a:xfrm>
              <a:off x="503217" y="3762835"/>
              <a:ext cx="2676724" cy="1800000"/>
            </a:xfrm>
            <a:prstGeom prst="ellipse">
              <a:avLst/>
            </a:prstGeom>
            <a:ln w="28575" cap="rnd"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BC67227-4AE2-4ED5-88D6-33BE36FBB8A3}"/>
                </a:ext>
              </a:extLst>
            </p:cNvPr>
            <p:cNvSpPr txBox="1"/>
            <p:nvPr/>
          </p:nvSpPr>
          <p:spPr>
            <a:xfrm>
              <a:off x="1266069" y="5607970"/>
              <a:ext cx="1347485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OCTOPOD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9B0F1E6-794E-40A0-9368-385FBA2A2C1E}"/>
                </a:ext>
              </a:extLst>
            </p:cNvPr>
            <p:cNvSpPr txBox="1"/>
            <p:nvPr/>
          </p:nvSpPr>
          <p:spPr>
            <a:xfrm>
              <a:off x="949658" y="5893060"/>
              <a:ext cx="1797287" cy="47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M. </a:t>
              </a:r>
              <a:r>
                <a:rPr lang="de-DE" sz="1400" dirty="0" err="1">
                  <a:solidFill>
                    <a:schemeClr val="tx2"/>
                  </a:solidFill>
                </a:rPr>
                <a:t>Reimold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i="1" dirty="0">
                  <a:solidFill>
                    <a:schemeClr val="tx2"/>
                  </a:solidFill>
                </a:rPr>
                <a:t>et al.</a:t>
              </a:r>
              <a:r>
                <a:rPr lang="de-DE" sz="1400" dirty="0">
                  <a:solidFill>
                    <a:schemeClr val="tx2"/>
                  </a:solidFill>
                </a:rPr>
                <a:t>,</a:t>
              </a:r>
            </a:p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HPLSE 1</a:t>
              </a:r>
              <a:r>
                <a:rPr lang="en-US" sz="1400" dirty="0">
                  <a:solidFill>
                    <a:schemeClr val="tx2"/>
                  </a:solidFill>
                </a:rPr>
                <a:t>-15</a:t>
              </a:r>
              <a:r>
                <a:rPr lang="de-DE" sz="1400" dirty="0">
                  <a:solidFill>
                    <a:schemeClr val="tx2"/>
                  </a:solidFill>
                </a:rPr>
                <a:t> (2023)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EF679B5-09BF-4A0D-AECA-EB3358188B17}"/>
              </a:ext>
            </a:extLst>
          </p:cNvPr>
          <p:cNvGrpSpPr/>
          <p:nvPr/>
        </p:nvGrpSpPr>
        <p:grpSpPr>
          <a:xfrm>
            <a:off x="9682793" y="3470430"/>
            <a:ext cx="2333977" cy="2673782"/>
            <a:chOff x="9682793" y="3614266"/>
            <a:chExt cx="2333977" cy="2673782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35FE2A0-9699-4515-8008-4831A5646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79" t="24498" r="50414" b="18912"/>
            <a:stretch/>
          </p:blipFill>
          <p:spPr>
            <a:xfrm>
              <a:off x="9682793" y="3614266"/>
              <a:ext cx="2333977" cy="1611330"/>
            </a:xfrm>
            <a:prstGeom prst="ellips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AEE3B79-F67A-4A36-9BD8-E2C59EE70D7B}"/>
                </a:ext>
              </a:extLst>
            </p:cNvPr>
            <p:cNvSpPr txBox="1"/>
            <p:nvPr/>
          </p:nvSpPr>
          <p:spPr>
            <a:xfrm>
              <a:off x="9947355" y="5463054"/>
              <a:ext cx="18048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I-BEAT </a:t>
              </a:r>
              <a:r>
                <a:rPr lang="de-DE" dirty="0" err="1">
                  <a:solidFill>
                    <a:schemeClr val="tx2"/>
                  </a:solidFill>
                </a:rPr>
                <a:t>detector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BAAB659-BEEC-4DAC-9D10-EA30CFA852F7}"/>
                </a:ext>
              </a:extLst>
            </p:cNvPr>
            <p:cNvSpPr txBox="1"/>
            <p:nvPr/>
          </p:nvSpPr>
          <p:spPr>
            <a:xfrm>
              <a:off x="10085790" y="5764828"/>
              <a:ext cx="15279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D. Haffa </a:t>
              </a:r>
              <a:r>
                <a:rPr lang="de-DE" sz="1400" i="1" dirty="0">
                  <a:solidFill>
                    <a:schemeClr val="tx2"/>
                  </a:solidFill>
                </a:rPr>
                <a:t>et al.,</a:t>
              </a:r>
            </a:p>
            <a:p>
              <a:pPr algn="ctr"/>
              <a:r>
                <a:rPr lang="de-DE" sz="1400" dirty="0" err="1">
                  <a:solidFill>
                    <a:schemeClr val="tx2"/>
                  </a:solidFill>
                </a:rPr>
                <a:t>Sci</a:t>
              </a:r>
              <a:r>
                <a:rPr lang="de-DE" sz="1400" dirty="0">
                  <a:solidFill>
                    <a:schemeClr val="tx2"/>
                  </a:solidFill>
                </a:rPr>
                <a:t> Rep 9 (2019)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257AD9B3-22DB-418A-AD51-F3110863F4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4"/>
          <a:stretch/>
        </p:blipFill>
        <p:spPr>
          <a:xfrm>
            <a:off x="1226527" y="1501562"/>
            <a:ext cx="9266329" cy="154667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3FCE4941-C275-4BCF-8E34-772660C98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73" y="300022"/>
            <a:ext cx="137449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00622-D183-4643-8AA7-DC394D21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LIGHT </a:t>
            </a:r>
            <a:r>
              <a:rPr lang="de-DE" dirty="0" err="1"/>
              <a:t>beamline</a:t>
            </a:r>
            <a:r>
              <a:rPr lang="de-DE" dirty="0"/>
              <a:t> at GSI Darmstadt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6A03F8F-9718-4BAE-BFFC-D69E148B8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 b="6921"/>
          <a:stretch/>
        </p:blipFill>
        <p:spPr>
          <a:xfrm>
            <a:off x="1176571" y="1444006"/>
            <a:ext cx="10130956" cy="4748149"/>
          </a:xfr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9B981D03-8294-4DE9-B2D6-43E6F3EC3D4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Combining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and </a:t>
            </a:r>
            <a:r>
              <a:rPr lang="de-DE" dirty="0" err="1"/>
              <a:t>novel</a:t>
            </a:r>
            <a:r>
              <a:rPr lang="de-DE" dirty="0"/>
              <a:t> LPA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0153D6-B6C3-403D-9696-EF1103C2FE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0B048C-C492-469D-A5C1-D74F2318C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3897CE-B28F-4E08-8447-7BD41511C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71F037-640C-4C13-8906-64913A01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572" y="260483"/>
            <a:ext cx="1411901" cy="54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F300D90-0644-428B-A75B-73535D666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61" y="254705"/>
            <a:ext cx="1420989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00622-D183-4643-8AA7-DC394D21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de-DE" dirty="0"/>
              <a:t>The LIGHT </a:t>
            </a:r>
            <a:r>
              <a:rPr lang="de-DE" dirty="0" err="1"/>
              <a:t>beamline</a:t>
            </a:r>
            <a:r>
              <a:rPr lang="de-DE" dirty="0"/>
              <a:t> at GSI Darmstadt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B981D03-8294-4DE9-B2D6-43E6F3EC3D4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Combining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and </a:t>
            </a:r>
            <a:r>
              <a:rPr lang="de-DE" dirty="0" err="1"/>
              <a:t>novel</a:t>
            </a:r>
            <a:r>
              <a:rPr lang="de-DE" dirty="0"/>
              <a:t> LPA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0153D6-B6C3-403D-9696-EF1103C2FE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0B048C-C492-469D-A5C1-D74F2318C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6th European Advanced Accelerator Concept Workshop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3897CE-B28F-4E08-8447-7BD41511C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ACF2AEFD-028D-452B-B753-5E678F2CB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372"/>
          <a:stretch/>
        </p:blipFill>
        <p:spPr>
          <a:xfrm>
            <a:off x="961477" y="1364894"/>
            <a:ext cx="2810825" cy="3308209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FB48E81-A0A4-4FDB-A841-C0F3D662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19" y="1591942"/>
            <a:ext cx="7154273" cy="2934109"/>
          </a:xfrm>
          <a:prstGeom prst="rect">
            <a:avLst/>
          </a:prstGeom>
        </p:spPr>
      </p:pic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EE0F00EB-B6E5-4F7C-B770-3371BFA0B19A}"/>
              </a:ext>
            </a:extLst>
          </p:cNvPr>
          <p:cNvSpPr txBox="1">
            <a:spLocks/>
          </p:cNvSpPr>
          <p:nvPr/>
        </p:nvSpPr>
        <p:spPr>
          <a:xfrm>
            <a:off x="698501" y="4623299"/>
            <a:ext cx="11087100" cy="1626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Generation and investigation highly monoenergetic beams with high flux</a:t>
            </a:r>
          </a:p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Development of suitable detectors</a:t>
            </a:r>
          </a:p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Stopping power measurements of dense, highly ionized plasmas</a:t>
            </a:r>
          </a:p>
          <a:p>
            <a:pPr marL="380990" indent="-380990">
              <a:spcAft>
                <a:spcPts val="800"/>
              </a:spcAft>
              <a:buClr>
                <a:srgbClr val="8DB329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5AA0"/>
                </a:solidFill>
              </a:rPr>
              <a:t>Potential application as injector into the SIS-18 synchrotron at GSI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67FFCE6-C72F-448D-BABA-5335B31C4EB9}"/>
              </a:ext>
            </a:extLst>
          </p:cNvPr>
          <p:cNvSpPr/>
          <p:nvPr/>
        </p:nvSpPr>
        <p:spPr>
          <a:xfrm>
            <a:off x="7595755" y="1485900"/>
            <a:ext cx="3634768" cy="313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C270E59-0023-4FC9-BD35-110222653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572" y="260483"/>
            <a:ext cx="1411901" cy="54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F94BDDD-C227-47EB-962C-929ABD734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61" y="254705"/>
            <a:ext cx="1420989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nhaltsplatzhalter 103">
            <a:extLst>
              <a:ext uri="{FF2B5EF4-FFF2-40B4-BE49-F238E27FC236}">
                <a16:creationId xmlns:a16="http://schemas.microsoft.com/office/drawing/2014/main" id="{E4DE2830-32EA-49E8-85D9-7468282E2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0" b="47278"/>
          <a:stretch/>
        </p:blipFill>
        <p:spPr>
          <a:xfrm>
            <a:off x="6878014" y="3747702"/>
            <a:ext cx="2297052" cy="1787332"/>
          </a:xfrm>
          <a:prstGeom prst="ellipse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1D56FA-EE8E-4B06-A47B-9E8D8C58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Laboratory </a:t>
            </a:r>
            <a:r>
              <a:rPr lang="de-DE" dirty="0" err="1"/>
              <a:t>astrophysics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6F1B6AD-6450-438D-9EFD-F17B80E5B95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Embedding laser-driven plasmas in external high magnetic fields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C8F2AE-E44C-4ABD-B5D8-937152BD17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5D5314-AE95-402F-9019-92D5EB6A3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6th European Advanced Accelerator Concept Workshop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161034-CEEA-40BB-97D0-4D4779B93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15</a:t>
            </a:fld>
            <a:endParaRPr lang="en-US" noProof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CB26469-C885-4CDA-8E92-6B29BBBBAD0B}"/>
              </a:ext>
            </a:extLst>
          </p:cNvPr>
          <p:cNvGrpSpPr>
            <a:grpSpLocks noChangeAspect="1"/>
          </p:cNvGrpSpPr>
          <p:nvPr/>
        </p:nvGrpSpPr>
        <p:grpSpPr>
          <a:xfrm>
            <a:off x="548806" y="1305056"/>
            <a:ext cx="2534400" cy="2534400"/>
            <a:chOff x="25735663" y="35419040"/>
            <a:chExt cx="3240000" cy="324000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6A906F-805C-4DD1-9A39-93841513D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5663" y="35419040"/>
              <a:ext cx="3240000" cy="3240000"/>
            </a:xfrm>
            <a:prstGeom prst="rect">
              <a:avLst/>
            </a:prstGeom>
          </p:spPr>
        </p:pic>
        <p:sp>
          <p:nvSpPr>
            <p:cNvPr id="15" name="Flussdiagramm: Magnetplattenspeicher 14">
              <a:extLst>
                <a:ext uri="{FF2B5EF4-FFF2-40B4-BE49-F238E27FC236}">
                  <a16:creationId xmlns:a16="http://schemas.microsoft.com/office/drawing/2014/main" id="{023E84B1-DC91-469A-8241-DD49C58516D9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27468814" y="36661813"/>
              <a:ext cx="324974" cy="111679"/>
            </a:xfrm>
            <a:prstGeom prst="flowChartMagneticDisk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29BD6C57-93CA-45E9-90DE-630C0CDE7BCC}"/>
              </a:ext>
            </a:extLst>
          </p:cNvPr>
          <p:cNvSpPr/>
          <p:nvPr/>
        </p:nvSpPr>
        <p:spPr>
          <a:xfrm>
            <a:off x="6228966" y="1707934"/>
            <a:ext cx="5548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Probing bores allow for direct plasma observation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2 coils in almost Helmholtz-configuration</a:t>
            </a:r>
          </a:p>
          <a:p>
            <a:pPr marL="800100" lvl="1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up to &lt;20 Tesla constant for several µs</a:t>
            </a:r>
          </a:p>
          <a:p>
            <a:pPr marL="800100" lvl="1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longer timescale than plasma processes</a:t>
            </a:r>
            <a:endParaRPr lang="da-DK" altLang="de-DE" dirty="0">
              <a:solidFill>
                <a:srgbClr val="00568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Small, vacuum compatible, versatile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da-DK" altLang="de-DE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Stainless steel version planned for higher B-fields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BB19B1A-87B1-4D94-AAF0-B3488A5B5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62"/>
          <a:stretch/>
        </p:blipFill>
        <p:spPr>
          <a:xfrm>
            <a:off x="3755415" y="1787087"/>
            <a:ext cx="2277689" cy="1790755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BB09CE4-B117-4474-9026-17916CCE9A9E}"/>
              </a:ext>
            </a:extLst>
          </p:cNvPr>
          <p:cNvGrpSpPr/>
          <p:nvPr/>
        </p:nvGrpSpPr>
        <p:grpSpPr>
          <a:xfrm>
            <a:off x="607678" y="3854321"/>
            <a:ext cx="2851538" cy="2323624"/>
            <a:chOff x="419482" y="3916665"/>
            <a:chExt cx="2851538" cy="2323624"/>
          </a:xfrm>
        </p:grpSpPr>
        <p:sp>
          <p:nvSpPr>
            <p:cNvPr id="41" name="Textfeld 7">
              <a:extLst>
                <a:ext uri="{FF2B5EF4-FFF2-40B4-BE49-F238E27FC236}">
                  <a16:creationId xmlns:a16="http://schemas.microsoft.com/office/drawing/2014/main" id="{6AFF6284-3FF9-4454-83D0-506972587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302" y="3916665"/>
              <a:ext cx="26987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just"/>
              <a:r>
                <a:rPr lang="de-DE" altLang="de-DE" sz="1600" dirty="0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B-</a:t>
              </a:r>
              <a:r>
                <a:rPr lang="de-DE" altLang="de-DE" sz="1600" dirty="0" err="1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field</a:t>
              </a:r>
              <a:r>
                <a:rPr lang="de-DE" altLang="de-DE" sz="1600" dirty="0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1600" dirty="0" err="1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distribution</a:t>
              </a:r>
              <a:r>
                <a:rPr lang="de-DE" altLang="de-DE" sz="1600" dirty="0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 on </a:t>
              </a:r>
              <a:r>
                <a:rPr lang="de-DE" altLang="de-DE" sz="1600" dirty="0" err="1">
                  <a:solidFill>
                    <a:srgbClr val="005689"/>
                  </a:solidFill>
                  <a:latin typeface="Arial" pitchFamily="34" charset="0"/>
                  <a:cs typeface="Arial" pitchFamily="34" charset="0"/>
                </a:rPr>
                <a:t>axis</a:t>
              </a:r>
              <a:endParaRPr lang="en-US" altLang="de-DE" sz="1600" dirty="0">
                <a:solidFill>
                  <a:srgbClr val="00568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EC871D2E-6099-4091-8768-6053783A4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"/>
            <a:stretch/>
          </p:blipFill>
          <p:spPr>
            <a:xfrm>
              <a:off x="419482" y="4230415"/>
              <a:ext cx="2680458" cy="2009874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16FC1DE8-E0DC-480B-A3F4-A5428C09ADCC}"/>
              </a:ext>
            </a:extLst>
          </p:cNvPr>
          <p:cNvGrpSpPr/>
          <p:nvPr/>
        </p:nvGrpSpPr>
        <p:grpSpPr>
          <a:xfrm>
            <a:off x="4085381" y="3747702"/>
            <a:ext cx="2277689" cy="2579074"/>
            <a:chOff x="4085381" y="3798502"/>
            <a:chExt cx="2277689" cy="2579074"/>
          </a:xfrm>
        </p:grpSpPr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5DDB7BE7-F2D7-4EB1-BC40-D54AB160A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362" b="4489"/>
            <a:stretch/>
          </p:blipFill>
          <p:spPr>
            <a:xfrm>
              <a:off x="4085381" y="3798502"/>
              <a:ext cx="2277689" cy="1686614"/>
            </a:xfrm>
            <a:prstGeom prst="ellipse">
              <a:avLst/>
            </a:prstGeom>
          </p:spPr>
        </p:pic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B97F158B-FA5B-4677-A9A2-58E5189A6785}"/>
                </a:ext>
              </a:extLst>
            </p:cNvPr>
            <p:cNvSpPr txBox="1"/>
            <p:nvPr/>
          </p:nvSpPr>
          <p:spPr>
            <a:xfrm>
              <a:off x="4093146" y="5540757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tx2"/>
                  </a:solidFill>
                </a:rPr>
                <a:t>Accretion</a:t>
              </a:r>
              <a:r>
                <a:rPr lang="de-DE" dirty="0">
                  <a:solidFill>
                    <a:schemeClr val="tx2"/>
                  </a:solidFill>
                </a:rPr>
                <a:t> </a:t>
              </a:r>
              <a:r>
                <a:rPr lang="de-DE" dirty="0" err="1">
                  <a:solidFill>
                    <a:schemeClr val="tx2"/>
                  </a:solidFill>
                </a:rPr>
                <a:t>processes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A23AE6BB-5BB5-4ABF-BBA2-6C53CE123D75}"/>
                </a:ext>
              </a:extLst>
            </p:cNvPr>
            <p:cNvSpPr txBox="1"/>
            <p:nvPr/>
          </p:nvSpPr>
          <p:spPr>
            <a:xfrm>
              <a:off x="4157266" y="5854356"/>
              <a:ext cx="21339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chemeClr val="tx2"/>
                  </a:solidFill>
                </a:rPr>
                <a:t>Mabey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i="1" dirty="0">
                  <a:solidFill>
                    <a:schemeClr val="tx2"/>
                  </a:solidFill>
                </a:rPr>
                <a:t>et al.</a:t>
              </a:r>
              <a:r>
                <a:rPr lang="de-DE" sz="1400" dirty="0">
                  <a:solidFill>
                    <a:schemeClr val="tx2"/>
                  </a:solidFill>
                </a:rPr>
                <a:t>,</a:t>
              </a:r>
            </a:p>
            <a:p>
              <a:pPr algn="ctr"/>
              <a:r>
                <a:rPr lang="de-DE" sz="1400" dirty="0" err="1">
                  <a:solidFill>
                    <a:schemeClr val="tx2"/>
                  </a:solidFill>
                </a:rPr>
                <a:t>Astrophys</a:t>
              </a:r>
              <a:r>
                <a:rPr lang="de-DE" sz="1400" dirty="0">
                  <a:solidFill>
                    <a:schemeClr val="tx2"/>
                  </a:solidFill>
                </a:rPr>
                <a:t>. J. 896 (2020)</a:t>
              </a:r>
            </a:p>
          </p:txBody>
        </p: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4B91DE98-3200-46CE-9C22-55D5F77B3C73}"/>
              </a:ext>
            </a:extLst>
          </p:cNvPr>
          <p:cNvSpPr txBox="1"/>
          <p:nvPr/>
        </p:nvSpPr>
        <p:spPr>
          <a:xfrm>
            <a:off x="7121965" y="5489957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Magnetized</a:t>
            </a:r>
            <a:r>
              <a:rPr lang="de-DE" dirty="0">
                <a:solidFill>
                  <a:schemeClr val="tx2"/>
                </a:solidFill>
              </a:rPr>
              <a:t> RTI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5B43A784-B284-4627-B62B-52F7198A31D5}"/>
              </a:ext>
            </a:extLst>
          </p:cNvPr>
          <p:cNvSpPr txBox="1"/>
          <p:nvPr/>
        </p:nvSpPr>
        <p:spPr>
          <a:xfrm>
            <a:off x="7377164" y="5803556"/>
            <a:ext cx="1298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dirty="0">
                <a:solidFill>
                  <a:schemeClr val="tx2"/>
                </a:solidFill>
              </a:rPr>
              <a:t>Manuel </a:t>
            </a:r>
            <a:r>
              <a:rPr lang="da-DK" sz="1400" i="1" dirty="0">
                <a:solidFill>
                  <a:schemeClr val="tx2"/>
                </a:solidFill>
              </a:rPr>
              <a:t>et al.</a:t>
            </a:r>
            <a:r>
              <a:rPr lang="da-DK" sz="1400" dirty="0">
                <a:solidFill>
                  <a:schemeClr val="tx2"/>
                </a:solidFill>
              </a:rPr>
              <a:t>,</a:t>
            </a:r>
          </a:p>
          <a:p>
            <a:pPr algn="ctr"/>
            <a:r>
              <a:rPr lang="da-DK" sz="1400" dirty="0">
                <a:solidFill>
                  <a:schemeClr val="tx2"/>
                </a:solidFill>
              </a:rPr>
              <a:t>MRE 6 (2021)</a:t>
            </a:r>
            <a:endParaRPr lang="de-DE" sz="1400" dirty="0">
              <a:solidFill>
                <a:schemeClr val="tx2"/>
              </a:solidFill>
            </a:endParaRPr>
          </a:p>
        </p:txBody>
      </p: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683B6564-B1E3-43B8-B22B-51F4177B437D}"/>
              </a:ext>
            </a:extLst>
          </p:cNvPr>
          <p:cNvGrpSpPr/>
          <p:nvPr/>
        </p:nvGrpSpPr>
        <p:grpSpPr>
          <a:xfrm>
            <a:off x="9557032" y="3747702"/>
            <a:ext cx="2510499" cy="2579074"/>
            <a:chOff x="9557032" y="3798502"/>
            <a:chExt cx="2510499" cy="2579074"/>
          </a:xfrm>
        </p:grpSpPr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D183BCCB-1DB3-45E4-B5EE-7DAD84DF7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360" t="50000" b="11377"/>
            <a:stretch/>
          </p:blipFill>
          <p:spPr>
            <a:xfrm>
              <a:off x="9557032" y="3798502"/>
              <a:ext cx="2510499" cy="1809142"/>
            </a:xfrm>
            <a:prstGeom prst="ellipse">
              <a:avLst/>
            </a:prstGeom>
          </p:spPr>
        </p:pic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BA58476C-5844-4925-B89B-DB534B701E36}"/>
                </a:ext>
              </a:extLst>
            </p:cNvPr>
            <p:cNvSpPr txBox="1"/>
            <p:nvPr/>
          </p:nvSpPr>
          <p:spPr>
            <a:xfrm>
              <a:off x="9758147" y="5540757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</a:rPr>
                <a:t>Plasma Jet/</a:t>
              </a:r>
              <a:r>
                <a:rPr lang="de-DE" dirty="0" err="1">
                  <a:solidFill>
                    <a:schemeClr val="tx2"/>
                  </a:solidFill>
                </a:rPr>
                <a:t>shocks</a:t>
              </a:r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C13735C9-C78C-4D1F-9EBB-0ADEA66F3557}"/>
                </a:ext>
              </a:extLst>
            </p:cNvPr>
            <p:cNvSpPr txBox="1"/>
            <p:nvPr/>
          </p:nvSpPr>
          <p:spPr>
            <a:xfrm>
              <a:off x="10073136" y="5854356"/>
              <a:ext cx="1478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>
                  <a:solidFill>
                    <a:schemeClr val="tx2"/>
                  </a:solidFill>
                </a:rPr>
                <a:t>Bohlin </a:t>
              </a:r>
              <a:r>
                <a:rPr lang="da-DK" sz="1400" i="1" dirty="0">
                  <a:solidFill>
                    <a:schemeClr val="tx2"/>
                  </a:solidFill>
                </a:rPr>
                <a:t>et al.</a:t>
              </a:r>
              <a:r>
                <a:rPr lang="da-DK" sz="1400" dirty="0">
                  <a:solidFill>
                    <a:schemeClr val="tx2"/>
                  </a:solidFill>
                </a:rPr>
                <a:t>,</a:t>
              </a:r>
            </a:p>
            <a:p>
              <a:pPr algn="ctr"/>
              <a:r>
                <a:rPr lang="da-DK" sz="1400" dirty="0">
                  <a:solidFill>
                    <a:schemeClr val="tx2"/>
                  </a:solidFill>
                </a:rPr>
                <a:t>PPCF 64 (2022)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371A3A39-70DE-4EA0-A3CF-D98FB00A5ED9}"/>
              </a:ext>
            </a:extLst>
          </p:cNvPr>
          <p:cNvGrpSpPr/>
          <p:nvPr/>
        </p:nvGrpSpPr>
        <p:grpSpPr>
          <a:xfrm>
            <a:off x="3880708" y="3797546"/>
            <a:ext cx="2511559" cy="2301656"/>
            <a:chOff x="3292229" y="3861046"/>
            <a:chExt cx="2511559" cy="2301656"/>
          </a:xfrm>
        </p:grpSpPr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6715EBDC-6467-4C28-82AC-11A56AFABBF6}"/>
                </a:ext>
              </a:extLst>
            </p:cNvPr>
            <p:cNvGrpSpPr/>
            <p:nvPr/>
          </p:nvGrpSpPr>
          <p:grpSpPr>
            <a:xfrm>
              <a:off x="3292229" y="3861046"/>
              <a:ext cx="2511559" cy="2301656"/>
              <a:chOff x="3292229" y="3861046"/>
              <a:chExt cx="2511559" cy="2301656"/>
            </a:xfrm>
          </p:grpSpPr>
          <p:pic>
            <p:nvPicPr>
              <p:cNvPr id="127" name="Grafik 126">
                <a:extLst>
                  <a:ext uri="{FF2B5EF4-FFF2-40B4-BE49-F238E27FC236}">
                    <a16:creationId xmlns:a16="http://schemas.microsoft.com/office/drawing/2014/main" id="{AD8FA9D4-9669-42F3-8AC9-E7498D431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97" r="30891" b="9328"/>
              <a:stretch/>
            </p:blipFill>
            <p:spPr>
              <a:xfrm>
                <a:off x="3320571" y="3975701"/>
                <a:ext cx="2483217" cy="2187001"/>
              </a:xfrm>
              <a:prstGeom prst="rect">
                <a:avLst/>
              </a:prstGeom>
            </p:spPr>
          </p:pic>
          <p:sp>
            <p:nvSpPr>
              <p:cNvPr id="128" name="Gleichschenkliges Dreieck 127">
                <a:extLst>
                  <a:ext uri="{FF2B5EF4-FFF2-40B4-BE49-F238E27FC236}">
                    <a16:creationId xmlns:a16="http://schemas.microsoft.com/office/drawing/2014/main" id="{43170EDB-3836-4CDF-BE91-87FDC4EBD01A}"/>
                  </a:ext>
                </a:extLst>
              </p:cNvPr>
              <p:cNvSpPr/>
              <p:nvPr/>
            </p:nvSpPr>
            <p:spPr>
              <a:xfrm rot="6172562">
                <a:off x="3710836" y="4381956"/>
                <a:ext cx="245110" cy="957210"/>
              </a:xfrm>
              <a:prstGeom prst="triangle">
                <a:avLst/>
              </a:prstGeom>
              <a:gradFill>
                <a:gsLst>
                  <a:gs pos="100000">
                    <a:srgbClr val="E08080">
                      <a:alpha val="52000"/>
                      <a:lumMod val="44000"/>
                    </a:srgbClr>
                  </a:gs>
                  <a:gs pos="0">
                    <a:srgbClr val="C000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 dirty="0"/>
              </a:p>
            </p:txBody>
          </p:sp>
          <p:sp>
            <p:nvSpPr>
              <p:cNvPr id="129" name="Gleichschenkliges Dreieck 128">
                <a:extLst>
                  <a:ext uri="{FF2B5EF4-FFF2-40B4-BE49-F238E27FC236}">
                    <a16:creationId xmlns:a16="http://schemas.microsoft.com/office/drawing/2014/main" id="{81954B9C-38EE-4624-96E8-BF766B99B863}"/>
                  </a:ext>
                </a:extLst>
              </p:cNvPr>
              <p:cNvSpPr/>
              <p:nvPr/>
            </p:nvSpPr>
            <p:spPr>
              <a:xfrm rot="15380192">
                <a:off x="4892107" y="4118642"/>
                <a:ext cx="151695" cy="1369813"/>
              </a:xfrm>
              <a:prstGeom prst="triangle">
                <a:avLst/>
              </a:prstGeom>
              <a:gradFill>
                <a:gsLst>
                  <a:gs pos="100000">
                    <a:srgbClr val="327FBC">
                      <a:alpha val="50000"/>
                    </a:srgbClr>
                  </a:gs>
                  <a:gs pos="100000">
                    <a:schemeClr val="tx1">
                      <a:lumMod val="40000"/>
                      <a:lumOff val="60000"/>
                    </a:schemeClr>
                  </a:gs>
                  <a:gs pos="0">
                    <a:schemeClr val="tx2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30" name="Gleichschenkliges Dreieck 129">
                <a:extLst>
                  <a:ext uri="{FF2B5EF4-FFF2-40B4-BE49-F238E27FC236}">
                    <a16:creationId xmlns:a16="http://schemas.microsoft.com/office/drawing/2014/main" id="{388BD04E-7C78-4EA9-906B-034DA97B0182}"/>
                  </a:ext>
                </a:extLst>
              </p:cNvPr>
              <p:cNvSpPr/>
              <p:nvPr/>
            </p:nvSpPr>
            <p:spPr>
              <a:xfrm rot="10800000">
                <a:off x="4221835" y="3984443"/>
                <a:ext cx="168150" cy="1133549"/>
              </a:xfrm>
              <a:prstGeom prst="triangle">
                <a:avLst/>
              </a:prstGeom>
              <a:solidFill>
                <a:srgbClr val="92D050">
                  <a:alpha val="50196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131" name="Textfeld 130">
                <a:extLst>
                  <a:ext uri="{FF2B5EF4-FFF2-40B4-BE49-F238E27FC236}">
                    <a16:creationId xmlns:a16="http://schemas.microsoft.com/office/drawing/2014/main" id="{6B72698D-45BC-41B8-AA24-B4A6CC2F5682}"/>
                  </a:ext>
                </a:extLst>
              </p:cNvPr>
              <p:cNvSpPr txBox="1"/>
              <p:nvPr/>
            </p:nvSpPr>
            <p:spPr>
              <a:xfrm rot="751165">
                <a:off x="3295595" y="4712844"/>
                <a:ext cx="93761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ns</a:t>
                </a:r>
                <a:r>
                  <a:rPr lang="de-DE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-Laser</a:t>
                </a:r>
              </a:p>
            </p:txBody>
          </p:sp>
          <p:sp>
            <p:nvSpPr>
              <p:cNvPr id="132" name="Textfeld 131">
                <a:extLst>
                  <a:ext uri="{FF2B5EF4-FFF2-40B4-BE49-F238E27FC236}">
                    <a16:creationId xmlns:a16="http://schemas.microsoft.com/office/drawing/2014/main" id="{116ACEF2-978F-4234-B52B-8C9F3B5EC357}"/>
                  </a:ext>
                </a:extLst>
              </p:cNvPr>
              <p:cNvSpPr txBox="1"/>
              <p:nvPr/>
            </p:nvSpPr>
            <p:spPr>
              <a:xfrm rot="20783830">
                <a:off x="5049838" y="4574694"/>
                <a:ext cx="71134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Probe 1</a:t>
                </a:r>
              </a:p>
            </p:txBody>
          </p:sp>
          <p:sp>
            <p:nvSpPr>
              <p:cNvPr id="133" name="Textfeld 132">
                <a:extLst>
                  <a:ext uri="{FF2B5EF4-FFF2-40B4-BE49-F238E27FC236}">
                    <a16:creationId xmlns:a16="http://schemas.microsoft.com/office/drawing/2014/main" id="{064966CD-C392-4224-93E5-BD00510E4CE2}"/>
                  </a:ext>
                </a:extLst>
              </p:cNvPr>
              <p:cNvSpPr txBox="1"/>
              <p:nvPr/>
            </p:nvSpPr>
            <p:spPr>
              <a:xfrm rot="16200000">
                <a:off x="3972642" y="4072052"/>
                <a:ext cx="6682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Probe 2</a:t>
                </a:r>
              </a:p>
            </p:txBody>
          </p:sp>
          <p:sp>
            <p:nvSpPr>
              <p:cNvPr id="134" name="Gleichschenkliges Dreieck 133">
                <a:extLst>
                  <a:ext uri="{FF2B5EF4-FFF2-40B4-BE49-F238E27FC236}">
                    <a16:creationId xmlns:a16="http://schemas.microsoft.com/office/drawing/2014/main" id="{FD47E63A-875E-4F1F-8342-7B52A48F5476}"/>
                  </a:ext>
                </a:extLst>
              </p:cNvPr>
              <p:cNvSpPr/>
              <p:nvPr/>
            </p:nvSpPr>
            <p:spPr>
              <a:xfrm rot="5205214">
                <a:off x="3708908" y="4661327"/>
                <a:ext cx="245110" cy="957210"/>
              </a:xfrm>
              <a:prstGeom prst="triangle">
                <a:avLst/>
              </a:prstGeom>
              <a:gradFill>
                <a:gsLst>
                  <a:gs pos="100000">
                    <a:schemeClr val="accent4">
                      <a:lumMod val="50000"/>
                      <a:alpha val="50000"/>
                    </a:schemeClr>
                  </a:gs>
                  <a:gs pos="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 dirty="0"/>
              </a:p>
            </p:txBody>
          </p:sp>
          <p:sp>
            <p:nvSpPr>
              <p:cNvPr id="135" name="Textfeld 134">
                <a:extLst>
                  <a:ext uri="{FF2B5EF4-FFF2-40B4-BE49-F238E27FC236}">
                    <a16:creationId xmlns:a16="http://schemas.microsoft.com/office/drawing/2014/main" id="{D7D980D6-6D97-4771-8210-89C9D549CF04}"/>
                  </a:ext>
                </a:extLst>
              </p:cNvPr>
              <p:cNvSpPr txBox="1"/>
              <p:nvPr/>
            </p:nvSpPr>
            <p:spPr>
              <a:xfrm rot="21415559">
                <a:off x="3292229" y="5015191"/>
                <a:ext cx="93761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r>
                  <a:rPr lang="de-DE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-Laser</a:t>
                </a:r>
              </a:p>
            </p:txBody>
          </p:sp>
        </p:grpSp>
        <p:sp>
          <p:nvSpPr>
            <p:cNvPr id="126" name="Textfeld 7">
              <a:extLst>
                <a:ext uri="{FF2B5EF4-FFF2-40B4-BE49-F238E27FC236}">
                  <a16:creationId xmlns:a16="http://schemas.microsoft.com/office/drawing/2014/main" id="{BCD28E62-9462-4E89-AEE0-1DC95749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886" y="5771152"/>
              <a:ext cx="1922586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just"/>
              <a:r>
                <a:rPr lang="de-DE" altLang="de-DE" sz="1600" dirty="0">
                  <a:solidFill>
                    <a:srgbClr val="005689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Setup at LULI2000</a:t>
              </a:r>
              <a:endParaRPr lang="en-US" altLang="de-DE" sz="1600" dirty="0">
                <a:solidFill>
                  <a:srgbClr val="00568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3BEBECBF-A591-48A8-BACE-600AE8252088}"/>
              </a:ext>
            </a:extLst>
          </p:cNvPr>
          <p:cNvGrpSpPr/>
          <p:nvPr/>
        </p:nvGrpSpPr>
        <p:grpSpPr>
          <a:xfrm>
            <a:off x="6836215" y="3908822"/>
            <a:ext cx="2698233" cy="2186999"/>
            <a:chOff x="6836215" y="3959622"/>
            <a:chExt cx="2698233" cy="2186999"/>
          </a:xfrm>
        </p:grpSpPr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6FB5B5E5-3E61-4650-AAD2-4DAB9BD5B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3" t="13441" r="21950" b="20686"/>
            <a:stretch/>
          </p:blipFill>
          <p:spPr>
            <a:xfrm>
              <a:off x="6836215" y="3959622"/>
              <a:ext cx="2483216" cy="2186999"/>
            </a:xfrm>
            <a:prstGeom prst="rect">
              <a:avLst/>
            </a:prstGeom>
          </p:spPr>
        </p:pic>
        <p:sp>
          <p:nvSpPr>
            <p:cNvPr id="138" name="Rechteck 137">
              <a:extLst>
                <a:ext uri="{FF2B5EF4-FFF2-40B4-BE49-F238E27FC236}">
                  <a16:creationId xmlns:a16="http://schemas.microsoft.com/office/drawing/2014/main" id="{F8E9A883-2FFF-4D23-ABCB-3AA7E77FD8E5}"/>
                </a:ext>
              </a:extLst>
            </p:cNvPr>
            <p:cNvSpPr/>
            <p:nvPr/>
          </p:nvSpPr>
          <p:spPr>
            <a:xfrm>
              <a:off x="8105752" y="5236468"/>
              <a:ext cx="202500" cy="658878"/>
            </a:xfrm>
            <a:prstGeom prst="rect">
              <a:avLst/>
            </a:prstGeom>
            <a:solidFill>
              <a:schemeClr val="bg1">
                <a:alpha val="1000"/>
              </a:schemeClr>
            </a:solidFill>
            <a:ln w="38100">
              <a:noFill/>
              <a:prstDash val="dash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39" name="Gleichschenkliges Dreieck 138">
              <a:extLst>
                <a:ext uri="{FF2B5EF4-FFF2-40B4-BE49-F238E27FC236}">
                  <a16:creationId xmlns:a16="http://schemas.microsoft.com/office/drawing/2014/main" id="{951D8D6A-77F6-4ADB-9467-73316D69B95C}"/>
                </a:ext>
              </a:extLst>
            </p:cNvPr>
            <p:cNvSpPr/>
            <p:nvPr/>
          </p:nvSpPr>
          <p:spPr>
            <a:xfrm rot="15573168">
              <a:off x="8689342" y="4521318"/>
              <a:ext cx="245109" cy="972000"/>
            </a:xfrm>
            <a:prstGeom prst="triangle">
              <a:avLst/>
            </a:prstGeom>
            <a:gradFill>
              <a:gsLst>
                <a:gs pos="100000">
                  <a:srgbClr val="E08080">
                    <a:alpha val="52000"/>
                    <a:lumMod val="44000"/>
                  </a:srgbClr>
                </a:gs>
                <a:gs pos="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3DB82216-75F6-49BD-BF6B-CF134A64218F}"/>
                </a:ext>
              </a:extLst>
            </p:cNvPr>
            <p:cNvSpPr txBox="1"/>
            <p:nvPr/>
          </p:nvSpPr>
          <p:spPr>
            <a:xfrm rot="21167721">
              <a:off x="8763998" y="4845057"/>
              <a:ext cx="5463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141" name="Gleichschenkliges Dreieck 140">
              <a:extLst>
                <a:ext uri="{FF2B5EF4-FFF2-40B4-BE49-F238E27FC236}">
                  <a16:creationId xmlns:a16="http://schemas.microsoft.com/office/drawing/2014/main" id="{555008FA-FA21-4EC6-88B6-580DA65D810F}"/>
                </a:ext>
              </a:extLst>
            </p:cNvPr>
            <p:cNvSpPr/>
            <p:nvPr/>
          </p:nvSpPr>
          <p:spPr>
            <a:xfrm rot="16626348">
              <a:off x="8732858" y="4664129"/>
              <a:ext cx="185144" cy="973901"/>
            </a:xfrm>
            <a:prstGeom prst="triangle">
              <a:avLst/>
            </a:prstGeom>
            <a:gradFill>
              <a:gsLst>
                <a:gs pos="100000">
                  <a:srgbClr val="327FBC">
                    <a:alpha val="50000"/>
                  </a:srgbClr>
                </a:gs>
                <a:gs pos="100000">
                  <a:schemeClr val="tx1">
                    <a:lumMod val="40000"/>
                    <a:lumOff val="60000"/>
                  </a:schemeClr>
                </a:gs>
                <a:gs pos="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B0A7C798-8E5F-496A-AE88-023D464BE4DA}"/>
                </a:ext>
              </a:extLst>
            </p:cNvPr>
            <p:cNvSpPr txBox="1"/>
            <p:nvPr/>
          </p:nvSpPr>
          <p:spPr>
            <a:xfrm rot="480000">
              <a:off x="8852966" y="5076365"/>
              <a:ext cx="6814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 </a:t>
              </a: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09E9BBF7-B29D-4ABC-96BE-08BA4B4062DF}"/>
                </a:ext>
              </a:extLst>
            </p:cNvPr>
            <p:cNvSpPr txBox="1"/>
            <p:nvPr/>
          </p:nvSpPr>
          <p:spPr>
            <a:xfrm rot="16200000">
              <a:off x="7770102" y="5448295"/>
              <a:ext cx="8512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Gas </a:t>
              </a:r>
              <a:r>
                <a:rPr lang="de-DE" sz="1000" dirty="0" err="1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Nozzle</a:t>
              </a:r>
              <a:endParaRPr lang="de-DE" sz="1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Textfeld 7">
              <a:extLst>
                <a:ext uri="{FF2B5EF4-FFF2-40B4-BE49-F238E27FC236}">
                  <a16:creationId xmlns:a16="http://schemas.microsoft.com/office/drawing/2014/main" id="{AB6C15C6-722F-430E-B516-6C2653ED6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6730" y="4032982"/>
              <a:ext cx="1611083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just"/>
              <a:r>
                <a:rPr lang="de-DE" altLang="de-DE" sz="1600" dirty="0">
                  <a:solidFill>
                    <a:srgbClr val="005689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Setup at ELFIE</a:t>
              </a:r>
              <a:endParaRPr lang="en-US" altLang="de-DE" sz="1600" dirty="0">
                <a:solidFill>
                  <a:srgbClr val="00568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2B35DDB9-BDCE-4A6D-854C-8FD05831D9F1}"/>
              </a:ext>
            </a:extLst>
          </p:cNvPr>
          <p:cNvGrpSpPr/>
          <p:nvPr/>
        </p:nvGrpSpPr>
        <p:grpSpPr>
          <a:xfrm>
            <a:off x="9616708" y="3903996"/>
            <a:ext cx="2365795" cy="2188800"/>
            <a:chOff x="9654808" y="3954796"/>
            <a:chExt cx="2365795" cy="2188800"/>
          </a:xfrm>
        </p:grpSpPr>
        <p:grpSp>
          <p:nvGrpSpPr>
            <p:cNvPr id="156" name="Gruppieren 155">
              <a:extLst>
                <a:ext uri="{FF2B5EF4-FFF2-40B4-BE49-F238E27FC236}">
                  <a16:creationId xmlns:a16="http://schemas.microsoft.com/office/drawing/2014/main" id="{A86EF29D-CEA9-4A9D-80AB-BC0FC54C0F66}"/>
                </a:ext>
              </a:extLst>
            </p:cNvPr>
            <p:cNvGrpSpPr/>
            <p:nvPr/>
          </p:nvGrpSpPr>
          <p:grpSpPr>
            <a:xfrm>
              <a:off x="9717882" y="3954796"/>
              <a:ext cx="2188800" cy="2188800"/>
              <a:chOff x="16832251" y="34341653"/>
              <a:chExt cx="3891200" cy="3891200"/>
            </a:xfrm>
          </p:grpSpPr>
          <p:pic>
            <p:nvPicPr>
              <p:cNvPr id="163" name="Grafik 162">
                <a:extLst>
                  <a:ext uri="{FF2B5EF4-FFF2-40B4-BE49-F238E27FC236}">
                    <a16:creationId xmlns:a16="http://schemas.microsoft.com/office/drawing/2014/main" id="{3A41F602-F2D2-4EB0-995D-5CD18A88A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63" r="12463"/>
              <a:stretch/>
            </p:blipFill>
            <p:spPr>
              <a:xfrm>
                <a:off x="16832251" y="34341653"/>
                <a:ext cx="3891200" cy="3891200"/>
              </a:xfrm>
              <a:prstGeom prst="rect">
                <a:avLst/>
              </a:prstGeom>
            </p:spPr>
          </p:pic>
          <p:sp>
            <p:nvSpPr>
              <p:cNvPr id="164" name="Textfeld 7">
                <a:extLst>
                  <a:ext uri="{FF2B5EF4-FFF2-40B4-BE49-F238E27FC236}">
                    <a16:creationId xmlns:a16="http://schemas.microsoft.com/office/drawing/2014/main" id="{455FCBDB-8854-4694-B8E8-96C7A74951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01341" y="34486373"/>
                <a:ext cx="2864149" cy="601874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  <a:ea typeface="Geneva" pitchFamily="34" charset="0"/>
                    <a:cs typeface="Geneva" pitchFamily="34" charset="0"/>
                  </a:defRPr>
                </a:lvl9pPr>
              </a:lstStyle>
              <a:p>
                <a:pPr algn="just"/>
                <a:r>
                  <a:rPr lang="de-DE" altLang="de-DE" sz="1600" dirty="0">
                    <a:solidFill>
                      <a:srgbClr val="005689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rPr>
                  <a:t>Setup at PALS</a:t>
                </a:r>
                <a:endParaRPr lang="en-US" altLang="de-DE" sz="1600" dirty="0">
                  <a:solidFill>
                    <a:srgbClr val="005689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7" name="Rechteck 156">
              <a:extLst>
                <a:ext uri="{FF2B5EF4-FFF2-40B4-BE49-F238E27FC236}">
                  <a16:creationId xmlns:a16="http://schemas.microsoft.com/office/drawing/2014/main" id="{E6E27DF1-F0ED-433C-8457-B8E6FC6A59C8}"/>
                </a:ext>
              </a:extLst>
            </p:cNvPr>
            <p:cNvSpPr/>
            <p:nvPr/>
          </p:nvSpPr>
          <p:spPr>
            <a:xfrm>
              <a:off x="10453329" y="5121066"/>
              <a:ext cx="202500" cy="658878"/>
            </a:xfrm>
            <a:prstGeom prst="rect">
              <a:avLst/>
            </a:prstGeom>
            <a:solidFill>
              <a:schemeClr val="bg1">
                <a:alpha val="1000"/>
              </a:schemeClr>
            </a:solidFill>
            <a:ln w="38100">
              <a:noFill/>
              <a:prstDash val="dash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58" name="Textfeld 157">
              <a:extLst>
                <a:ext uri="{FF2B5EF4-FFF2-40B4-BE49-F238E27FC236}">
                  <a16:creationId xmlns:a16="http://schemas.microsoft.com/office/drawing/2014/main" id="{1EAB0B68-C60D-4286-A00D-1D5509521FD5}"/>
                </a:ext>
              </a:extLst>
            </p:cNvPr>
            <p:cNvSpPr txBox="1"/>
            <p:nvPr/>
          </p:nvSpPr>
          <p:spPr>
            <a:xfrm rot="16200000">
              <a:off x="10117679" y="5332893"/>
              <a:ext cx="85127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Gas </a:t>
              </a:r>
              <a:r>
                <a:rPr lang="de-DE" sz="1000" dirty="0" err="1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Nozzle</a:t>
              </a:r>
              <a:endParaRPr lang="de-DE" sz="1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Gleichschenkliges Dreieck 158">
              <a:extLst>
                <a:ext uri="{FF2B5EF4-FFF2-40B4-BE49-F238E27FC236}">
                  <a16:creationId xmlns:a16="http://schemas.microsoft.com/office/drawing/2014/main" id="{B3796884-EF45-4357-9706-FA24E8D74C36}"/>
                </a:ext>
              </a:extLst>
            </p:cNvPr>
            <p:cNvSpPr/>
            <p:nvPr/>
          </p:nvSpPr>
          <p:spPr>
            <a:xfrm rot="4530652" flipH="1">
              <a:off x="9906608" y="4906584"/>
              <a:ext cx="245109" cy="587858"/>
            </a:xfrm>
            <a:prstGeom prst="triangle">
              <a:avLst/>
            </a:prstGeom>
            <a:gradFill>
              <a:gsLst>
                <a:gs pos="100000">
                  <a:srgbClr val="E08080">
                    <a:alpha val="52000"/>
                    <a:lumMod val="44000"/>
                  </a:srgbClr>
                </a:gs>
                <a:gs pos="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160" name="Textfeld 159">
              <a:extLst>
                <a:ext uri="{FF2B5EF4-FFF2-40B4-BE49-F238E27FC236}">
                  <a16:creationId xmlns:a16="http://schemas.microsoft.com/office/drawing/2014/main" id="{E71BAEFE-B714-4771-86C5-C731C1768C3D}"/>
                </a:ext>
              </a:extLst>
            </p:cNvPr>
            <p:cNvSpPr txBox="1"/>
            <p:nvPr/>
          </p:nvSpPr>
          <p:spPr>
            <a:xfrm rot="20536641">
              <a:off x="9654808" y="5098212"/>
              <a:ext cx="5463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161" name="Gleichschenkliges Dreieck 160">
              <a:extLst>
                <a:ext uri="{FF2B5EF4-FFF2-40B4-BE49-F238E27FC236}">
                  <a16:creationId xmlns:a16="http://schemas.microsoft.com/office/drawing/2014/main" id="{26C6F9A0-E68C-4235-A465-DE59724B5CA6}"/>
                </a:ext>
              </a:extLst>
            </p:cNvPr>
            <p:cNvSpPr/>
            <p:nvPr/>
          </p:nvSpPr>
          <p:spPr>
            <a:xfrm rot="16626348">
              <a:off x="11158725" y="4531277"/>
              <a:ext cx="203658" cy="1216604"/>
            </a:xfrm>
            <a:prstGeom prst="triangle">
              <a:avLst/>
            </a:prstGeom>
            <a:gradFill>
              <a:gsLst>
                <a:gs pos="100000">
                  <a:srgbClr val="327FBC">
                    <a:alpha val="50000"/>
                  </a:srgbClr>
                </a:gs>
                <a:gs pos="100000">
                  <a:schemeClr val="tx1">
                    <a:lumMod val="40000"/>
                    <a:lumOff val="60000"/>
                  </a:schemeClr>
                </a:gs>
                <a:gs pos="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62" name="Textfeld 161">
              <a:extLst>
                <a:ext uri="{FF2B5EF4-FFF2-40B4-BE49-F238E27FC236}">
                  <a16:creationId xmlns:a16="http://schemas.microsoft.com/office/drawing/2014/main" id="{6890A358-E97A-4544-B3ED-4BAE53B01DC4}"/>
                </a:ext>
              </a:extLst>
            </p:cNvPr>
            <p:cNvSpPr txBox="1"/>
            <p:nvPr/>
          </p:nvSpPr>
          <p:spPr>
            <a:xfrm rot="480000">
              <a:off x="11339121" y="5062553"/>
              <a:ext cx="6814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 </a:t>
              </a:r>
            </a:p>
          </p:txBody>
        </p:sp>
      </p:grpSp>
      <p:pic>
        <p:nvPicPr>
          <p:cNvPr id="165" name="Grafik 6">
            <a:extLst>
              <a:ext uri="{FF2B5EF4-FFF2-40B4-BE49-F238E27FC236}">
                <a16:creationId xmlns:a16="http://schemas.microsoft.com/office/drawing/2014/main" id="{9F9B8F51-31CB-47E5-B583-0E69D12374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96" y="396666"/>
            <a:ext cx="13782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EBEAB876-957A-4657-B071-2D1EB96FC6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43" y="24190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5" grpId="0"/>
      <p:bldP spid="105" grpId="1"/>
      <p:bldP spid="106" grpId="0"/>
      <p:bldP spid="10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F90E8-EC55-4E4D-AE51-7756839B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Compact </a:t>
            </a:r>
            <a:r>
              <a:rPr lang="de-DE" dirty="0" err="1"/>
              <a:t>air-cooled</a:t>
            </a:r>
            <a:r>
              <a:rPr lang="de-DE" dirty="0"/>
              <a:t> </a:t>
            </a:r>
            <a:r>
              <a:rPr lang="de-DE" dirty="0" err="1"/>
              <a:t>solenoid</a:t>
            </a:r>
            <a:r>
              <a:rPr lang="de-DE" dirty="0"/>
              <a:t> </a:t>
            </a:r>
            <a:r>
              <a:rPr lang="de-DE" dirty="0" err="1"/>
              <a:t>magnet</a:t>
            </a:r>
            <a:r>
              <a:rPr lang="de-DE" dirty="0"/>
              <a:t> (20 T)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49E43-42D5-40E3-93F0-CECB7576B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16B8A490-F9AB-47A5-9446-E3B8799DEB9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rep</a:t>
            </a:r>
            <a:r>
              <a:rPr lang="de-DE" dirty="0"/>
              <a:t>-rate </a:t>
            </a:r>
            <a:r>
              <a:rPr lang="de-DE" dirty="0" err="1"/>
              <a:t>experiments</a:t>
            </a:r>
            <a:r>
              <a:rPr lang="de-DE" dirty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F8E6DA-AE35-46B4-A570-EBD5EC5CF7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806DE6-CB6D-4D70-8D20-D786B7D7E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F98287-4F0F-40F7-A03B-34446F3C2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AC3CC7-BB61-4037-B1BA-D0314F30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720" y="3940470"/>
            <a:ext cx="2751141" cy="2107445"/>
          </a:xfrm>
          <a:prstGeom prst="rect">
            <a:avLst/>
          </a:prstGeom>
        </p:spPr>
      </p:pic>
      <p:pic>
        <p:nvPicPr>
          <p:cNvPr id="11" name="Grafik 10" descr="Ein Bild, das Industrie, Metall, Stahl, Maschine enthält.&#10;&#10;Automatisch generierte Beschreibung">
            <a:extLst>
              <a:ext uri="{FF2B5EF4-FFF2-40B4-BE49-F238E27FC236}">
                <a16:creationId xmlns:a16="http://schemas.microsoft.com/office/drawing/2014/main" id="{93A69E74-96BA-463B-90C0-AF5601E10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645" y="1504391"/>
            <a:ext cx="4359669" cy="326975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5EC42A1C-4740-40C0-9D8B-1A618241844E}"/>
              </a:ext>
            </a:extLst>
          </p:cNvPr>
          <p:cNvSpPr/>
          <p:nvPr/>
        </p:nvSpPr>
        <p:spPr>
          <a:xfrm>
            <a:off x="7661099" y="4809999"/>
            <a:ext cx="3876071" cy="135332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Cool-down time: ~min</a:t>
            </a:r>
            <a:endParaRPr lang="en-US" sz="20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and light-weight PEEK body and housing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950A8F6-E335-4B9D-A57F-6B83C58A92AC}"/>
              </a:ext>
            </a:extLst>
          </p:cNvPr>
          <p:cNvGrpSpPr>
            <a:grpSpLocks noChangeAspect="1"/>
          </p:cNvGrpSpPr>
          <p:nvPr/>
        </p:nvGrpSpPr>
        <p:grpSpPr>
          <a:xfrm>
            <a:off x="751654" y="1467420"/>
            <a:ext cx="2343595" cy="2343595"/>
            <a:chOff x="1497981" y="16486761"/>
            <a:chExt cx="2181345" cy="2181345"/>
          </a:xfrm>
        </p:grpSpPr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F10E76F1-F4CF-45A5-9EE2-6B396459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7981" y="16486761"/>
              <a:ext cx="2181345" cy="2181345"/>
            </a:xfrm>
            <a:prstGeom prst="rect">
              <a:avLst/>
            </a:prstGeom>
          </p:spPr>
        </p:pic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7B7EB60B-A836-45FE-8669-65BE969D928A}"/>
                </a:ext>
              </a:extLst>
            </p:cNvPr>
            <p:cNvSpPr txBox="1"/>
            <p:nvPr/>
          </p:nvSpPr>
          <p:spPr>
            <a:xfrm>
              <a:off x="3453789" y="17728051"/>
              <a:ext cx="153541" cy="6392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95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90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85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80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75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70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65</a:t>
              </a:r>
            </a:p>
            <a:p>
              <a:r>
                <a:rPr lang="en-US" sz="600" dirty="0">
                  <a:latin typeface="+mj-lt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0A89DB7-A610-47CC-B7AD-17FE91DBE0C2}"/>
              </a:ext>
            </a:extLst>
          </p:cNvPr>
          <p:cNvGrpSpPr/>
          <p:nvPr/>
        </p:nvGrpSpPr>
        <p:grpSpPr>
          <a:xfrm>
            <a:off x="3899047" y="1396867"/>
            <a:ext cx="2777423" cy="2479348"/>
            <a:chOff x="4357146" y="16415665"/>
            <a:chExt cx="3696750" cy="3000010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88AF7E89-0A26-406B-96C0-D754ADC60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218" b="15763"/>
            <a:stretch/>
          </p:blipFill>
          <p:spPr>
            <a:xfrm>
              <a:off x="5086382" y="16440123"/>
              <a:ext cx="2822279" cy="2425576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A222A5B2-1748-4309-9DF7-FE0A81F22362}"/>
                </a:ext>
              </a:extLst>
            </p:cNvPr>
            <p:cNvSpPr txBox="1"/>
            <p:nvPr/>
          </p:nvSpPr>
          <p:spPr>
            <a:xfrm>
              <a:off x="5922064" y="19043265"/>
              <a:ext cx="1096754" cy="3724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[h]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EEA541D-BB8D-441A-BD5B-82B4FB174088}"/>
                </a:ext>
              </a:extLst>
            </p:cNvPr>
            <p:cNvSpPr txBox="1"/>
            <p:nvPr/>
          </p:nvSpPr>
          <p:spPr>
            <a:xfrm rot="16200000">
              <a:off x="3631141" y="17463187"/>
              <a:ext cx="1861661" cy="4096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[°C]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817E587-9402-46E9-AE7C-9A7EC599A2B8}"/>
                </a:ext>
              </a:extLst>
            </p:cNvPr>
            <p:cNvSpPr txBox="1"/>
            <p:nvPr/>
          </p:nvSpPr>
          <p:spPr>
            <a:xfrm>
              <a:off x="4929468" y="1880825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2EB308F-5B41-443F-BFA6-676841D5C474}"/>
                </a:ext>
              </a:extLst>
            </p:cNvPr>
            <p:cNvSpPr txBox="1"/>
            <p:nvPr/>
          </p:nvSpPr>
          <p:spPr>
            <a:xfrm>
              <a:off x="5246235" y="1880825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D2130A7-D0E6-41E6-AB48-AE837F60B01D}"/>
                </a:ext>
              </a:extLst>
            </p:cNvPr>
            <p:cNvSpPr txBox="1"/>
            <p:nvPr/>
          </p:nvSpPr>
          <p:spPr>
            <a:xfrm>
              <a:off x="5542685" y="1880825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EE99EC13-AD7F-4770-82D6-EB1E3EA0C0D7}"/>
                </a:ext>
              </a:extLst>
            </p:cNvPr>
            <p:cNvSpPr txBox="1"/>
            <p:nvPr/>
          </p:nvSpPr>
          <p:spPr>
            <a:xfrm>
              <a:off x="5839135" y="1880825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2B82B9E-BF42-4746-BA92-D1EB68A5FB29}"/>
                </a:ext>
              </a:extLst>
            </p:cNvPr>
            <p:cNvSpPr txBox="1"/>
            <p:nvPr/>
          </p:nvSpPr>
          <p:spPr>
            <a:xfrm>
              <a:off x="6135580" y="1880825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F53C249E-22DD-4E9E-AECB-697C8F9814C8}"/>
                </a:ext>
              </a:extLst>
            </p:cNvPr>
            <p:cNvSpPr txBox="1"/>
            <p:nvPr/>
          </p:nvSpPr>
          <p:spPr>
            <a:xfrm>
              <a:off x="6682635" y="18808254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29C7CA1A-9267-48CB-A7C1-DBFD6024397B}"/>
                </a:ext>
              </a:extLst>
            </p:cNvPr>
            <p:cNvSpPr txBox="1"/>
            <p:nvPr/>
          </p:nvSpPr>
          <p:spPr>
            <a:xfrm>
              <a:off x="7282174" y="18808254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ED9F56D3-84CA-45FF-B461-BA4C6D2E72E0}"/>
                </a:ext>
              </a:extLst>
            </p:cNvPr>
            <p:cNvSpPr txBox="1"/>
            <p:nvPr/>
          </p:nvSpPr>
          <p:spPr>
            <a:xfrm>
              <a:off x="6382865" y="18808254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A614AF2A-3F18-44A3-98AC-C866AF7335F7}"/>
                </a:ext>
              </a:extLst>
            </p:cNvPr>
            <p:cNvSpPr txBox="1"/>
            <p:nvPr/>
          </p:nvSpPr>
          <p:spPr>
            <a:xfrm>
              <a:off x="6982404" y="18808254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84C6978C-BD3D-4772-B5D0-7C4352AA72B7}"/>
                </a:ext>
              </a:extLst>
            </p:cNvPr>
            <p:cNvSpPr txBox="1"/>
            <p:nvPr/>
          </p:nvSpPr>
          <p:spPr>
            <a:xfrm>
              <a:off x="7581943" y="18808254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E23FEE4C-55C2-4D0B-AA74-09E427619AA8}"/>
                </a:ext>
              </a:extLst>
            </p:cNvPr>
            <p:cNvSpPr txBox="1"/>
            <p:nvPr/>
          </p:nvSpPr>
          <p:spPr>
            <a:xfrm>
              <a:off x="4823961" y="18675634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ABD6F093-2A69-4F58-9BB5-34A97B59BD0F}"/>
                </a:ext>
              </a:extLst>
            </p:cNvPr>
            <p:cNvSpPr txBox="1"/>
            <p:nvPr/>
          </p:nvSpPr>
          <p:spPr>
            <a:xfrm>
              <a:off x="4597067" y="16596954"/>
              <a:ext cx="58503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775435A6-7404-46A8-9284-860C84B50D27}"/>
                </a:ext>
              </a:extLst>
            </p:cNvPr>
            <p:cNvSpPr txBox="1"/>
            <p:nvPr/>
          </p:nvSpPr>
          <p:spPr>
            <a:xfrm>
              <a:off x="4710515" y="17012690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7CDA7D54-1C4E-45A7-9DFC-D7AD49005803}"/>
                </a:ext>
              </a:extLst>
            </p:cNvPr>
            <p:cNvSpPr txBox="1"/>
            <p:nvPr/>
          </p:nvSpPr>
          <p:spPr>
            <a:xfrm>
              <a:off x="4710515" y="17844161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B3A62A6B-7BB6-4849-AE80-8D57434788AA}"/>
                </a:ext>
              </a:extLst>
            </p:cNvPr>
            <p:cNvSpPr txBox="1"/>
            <p:nvPr/>
          </p:nvSpPr>
          <p:spPr>
            <a:xfrm>
              <a:off x="4710515" y="17428426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085FE0DA-DDDF-4615-A98B-8F3CB6D243DD}"/>
                </a:ext>
              </a:extLst>
            </p:cNvPr>
            <p:cNvSpPr txBox="1"/>
            <p:nvPr/>
          </p:nvSpPr>
          <p:spPr>
            <a:xfrm>
              <a:off x="4710515" y="18259898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DB1071B5-B660-48F3-9FE5-DBD9A44494C1}"/>
                </a:ext>
              </a:extLst>
            </p:cNvPr>
            <p:cNvSpPr/>
            <p:nvPr/>
          </p:nvSpPr>
          <p:spPr>
            <a:xfrm>
              <a:off x="7309226" y="16447946"/>
              <a:ext cx="553092" cy="2098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991F93AE-036E-47BC-A99A-9BC9D4BBCDC7}"/>
                </a:ext>
              </a:extLst>
            </p:cNvPr>
            <p:cNvSpPr txBox="1"/>
            <p:nvPr/>
          </p:nvSpPr>
          <p:spPr>
            <a:xfrm>
              <a:off x="7159073" y="16415665"/>
              <a:ext cx="811194" cy="29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Layer 3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E13C26F6-DE66-4A79-8FB6-27C21825F3ED}"/>
                </a:ext>
              </a:extLst>
            </p:cNvPr>
            <p:cNvSpPr/>
            <p:nvPr/>
          </p:nvSpPr>
          <p:spPr>
            <a:xfrm>
              <a:off x="5015701" y="16433281"/>
              <a:ext cx="1849928" cy="2098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5C981EDE-2A71-403E-80B9-4BCC3F18C48F}"/>
                </a:ext>
              </a:extLst>
            </p:cNvPr>
            <p:cNvSpPr txBox="1"/>
            <p:nvPr/>
          </p:nvSpPr>
          <p:spPr bwMode="auto">
            <a:xfrm>
              <a:off x="6201490" y="16682826"/>
              <a:ext cx="1609159" cy="7075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Sim </a:t>
              </a:r>
            </a:p>
            <a:p>
              <a:pPr algn="r">
                <a:defRPr/>
              </a:pPr>
              <a:r>
                <a:rPr lang="en-US" sz="1600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w/o cooling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6142E5E-8498-43E9-888D-8A466E7FB184}"/>
              </a:ext>
            </a:extLst>
          </p:cNvPr>
          <p:cNvGrpSpPr/>
          <p:nvPr/>
        </p:nvGrpSpPr>
        <p:grpSpPr>
          <a:xfrm>
            <a:off x="3972670" y="4042694"/>
            <a:ext cx="2603228" cy="2262323"/>
            <a:chOff x="4352266" y="19451265"/>
            <a:chExt cx="3464897" cy="2737410"/>
          </a:xfrm>
        </p:grpSpPr>
        <p:pic>
          <p:nvPicPr>
            <p:cNvPr id="26" name="Grafik 25" descr="Ein Bild, das Text, Karte enthält.&#10;&#10;Automatisch generierte Beschreibung">
              <a:extLst>
                <a:ext uri="{FF2B5EF4-FFF2-40B4-BE49-F238E27FC236}">
                  <a16:creationId xmlns:a16="http://schemas.microsoft.com/office/drawing/2014/main" id="{3E827768-4DAA-4343-88F0-CF2406078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7" b="11694"/>
            <a:stretch/>
          </p:blipFill>
          <p:spPr>
            <a:xfrm>
              <a:off x="5052889" y="19451265"/>
              <a:ext cx="2764274" cy="2230597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14DF597-278F-4BA7-B21C-725424177D96}"/>
                </a:ext>
              </a:extLst>
            </p:cNvPr>
            <p:cNvSpPr txBox="1"/>
            <p:nvPr/>
          </p:nvSpPr>
          <p:spPr>
            <a:xfrm>
              <a:off x="5918011" y="21816265"/>
              <a:ext cx="1348519" cy="3724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[min]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AF51C71-F248-438C-8645-3DF74B70D9FD}"/>
                </a:ext>
              </a:extLst>
            </p:cNvPr>
            <p:cNvSpPr txBox="1"/>
            <p:nvPr/>
          </p:nvSpPr>
          <p:spPr>
            <a:xfrm rot="16200000">
              <a:off x="3769638" y="20195090"/>
              <a:ext cx="1861661" cy="6964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[°C]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5BD9559-289B-4B4A-B288-6F1F78856DCF}"/>
                </a:ext>
              </a:extLst>
            </p:cNvPr>
            <p:cNvSpPr txBox="1"/>
            <p:nvPr/>
          </p:nvSpPr>
          <p:spPr>
            <a:xfrm>
              <a:off x="4710513" y="20190741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C2A48E1-810A-4FEF-8185-C2F885C260EE}"/>
                </a:ext>
              </a:extLst>
            </p:cNvPr>
            <p:cNvSpPr txBox="1"/>
            <p:nvPr/>
          </p:nvSpPr>
          <p:spPr>
            <a:xfrm>
              <a:off x="4710513" y="20912609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D0CD2CD8-2C45-4AE9-85A3-5CF9CE76268D}"/>
                </a:ext>
              </a:extLst>
            </p:cNvPr>
            <p:cNvSpPr txBox="1"/>
            <p:nvPr/>
          </p:nvSpPr>
          <p:spPr>
            <a:xfrm>
              <a:off x="4710513" y="21273543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5101C5B4-D8AB-4EDC-932D-50312B13DEE6}"/>
                </a:ext>
              </a:extLst>
            </p:cNvPr>
            <p:cNvSpPr txBox="1"/>
            <p:nvPr/>
          </p:nvSpPr>
          <p:spPr>
            <a:xfrm>
              <a:off x="4710513" y="20551673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6CED677-E4AA-47EB-83CD-39E5C893533A}"/>
                </a:ext>
              </a:extLst>
            </p:cNvPr>
            <p:cNvSpPr txBox="1"/>
            <p:nvPr/>
          </p:nvSpPr>
          <p:spPr>
            <a:xfrm>
              <a:off x="4710513" y="19829807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84F9776-ED56-4EBC-8CE8-9D5B2C65EDD0}"/>
                </a:ext>
              </a:extLst>
            </p:cNvPr>
            <p:cNvSpPr txBox="1"/>
            <p:nvPr/>
          </p:nvSpPr>
          <p:spPr>
            <a:xfrm>
              <a:off x="5482157" y="21598720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43F0F9BE-3FD2-4055-A84A-07EE41FB8175}"/>
                </a:ext>
              </a:extLst>
            </p:cNvPr>
            <p:cNvSpPr txBox="1"/>
            <p:nvPr/>
          </p:nvSpPr>
          <p:spPr>
            <a:xfrm>
              <a:off x="6079780" y="21598720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9F96925C-5BFD-43D6-BBAD-750C4C2C3A28}"/>
                </a:ext>
              </a:extLst>
            </p:cNvPr>
            <p:cNvSpPr txBox="1"/>
            <p:nvPr/>
          </p:nvSpPr>
          <p:spPr>
            <a:xfrm>
              <a:off x="6677404" y="21598720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22FF8CF-E55D-4B9A-8B5C-C6E3917855B1}"/>
                </a:ext>
              </a:extLst>
            </p:cNvPr>
            <p:cNvSpPr txBox="1"/>
            <p:nvPr/>
          </p:nvSpPr>
          <p:spPr>
            <a:xfrm>
              <a:off x="4939051" y="21598720"/>
              <a:ext cx="358872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46BCC677-E9E0-4CD1-AD5A-ED81CB6A3AA7}"/>
                </a:ext>
              </a:extLst>
            </p:cNvPr>
            <p:cNvSpPr txBox="1"/>
            <p:nvPr/>
          </p:nvSpPr>
          <p:spPr>
            <a:xfrm>
              <a:off x="7275025" y="21598720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B8FEB23-7172-49CB-A35D-14297092361E}"/>
                </a:ext>
              </a:extLst>
            </p:cNvPr>
            <p:cNvSpPr txBox="1"/>
            <p:nvPr/>
          </p:nvSpPr>
          <p:spPr>
            <a:xfrm>
              <a:off x="4710513" y="19468873"/>
              <a:ext cx="471953" cy="335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7352CE94-9AD9-4358-8882-F61B5A460B85}"/>
                </a:ext>
              </a:extLst>
            </p:cNvPr>
            <p:cNvSpPr txBox="1"/>
            <p:nvPr/>
          </p:nvSpPr>
          <p:spPr bwMode="auto">
            <a:xfrm>
              <a:off x="6352974" y="19711241"/>
              <a:ext cx="1457674" cy="7075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Exp </a:t>
              </a:r>
            </a:p>
            <a:p>
              <a:pPr algn="r">
                <a:defRPr/>
              </a:pPr>
              <a:r>
                <a:rPr lang="en-US" sz="1600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w/ cooling</a:t>
              </a:r>
            </a:p>
          </p:txBody>
        </p:sp>
      </p:grpSp>
      <p:pic>
        <p:nvPicPr>
          <p:cNvPr id="66" name="Picture 2" descr="http://tu-dresden.de/die_tu_dresden/fakultaeten/philosophische_fakultaet/is/mikro/forsch/Kinderstudie/TU_Logo_HKS41_28">
            <a:extLst>
              <a:ext uri="{FF2B5EF4-FFF2-40B4-BE49-F238E27FC236}">
                <a16:creationId xmlns:a16="http://schemas.microsoft.com/office/drawing/2014/main" id="{76509561-E430-4B17-B94F-FC2ABFE4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98" y="416042"/>
            <a:ext cx="183989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F90E8-EC55-4E4D-AE51-7756839B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Rep-rate optimized current pulse generator</a:t>
            </a:r>
            <a:br>
              <a:rPr lang="en-US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49E43-42D5-40E3-93F0-CECB7576B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16B8A490-F9AB-47A5-9446-E3B8799DEB9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Energy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!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F8E6DA-AE35-46B4-A570-EBD5EC5CF7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806DE6-CB6D-4D70-8D20-D786B7D7E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F98287-4F0F-40F7-A03B-34446F3C2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17</a:t>
            </a:fld>
            <a:endParaRPr lang="en-US" noProof="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BF85B98-4534-420C-B004-72C400A2FC83}"/>
              </a:ext>
            </a:extLst>
          </p:cNvPr>
          <p:cNvGrpSpPr>
            <a:grpSpLocks noChangeAspect="1"/>
          </p:cNvGrpSpPr>
          <p:nvPr/>
        </p:nvGrpSpPr>
        <p:grpSpPr>
          <a:xfrm>
            <a:off x="6327102" y="1618289"/>
            <a:ext cx="5822520" cy="3066002"/>
            <a:chOff x="4626960" y="1793882"/>
            <a:chExt cx="7278150" cy="3832503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95C5F330-F571-473E-BA77-3A5AD5B8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6960" y="3962253"/>
              <a:ext cx="3600000" cy="1664132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DF75D453-F700-49FA-A3B7-9591CB4D0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5110" y="3962253"/>
              <a:ext cx="3600000" cy="1664132"/>
            </a:xfrm>
            <a:prstGeom prst="rect">
              <a:avLst/>
            </a:prstGeom>
          </p:spPr>
        </p:pic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C9EA45EF-109F-4888-979D-C3DFBD0D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5055" y="1793882"/>
              <a:ext cx="4214326" cy="2106540"/>
            </a:xfrm>
            <a:prstGeom prst="rect">
              <a:avLst/>
            </a:prstGeom>
          </p:spPr>
        </p:pic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FB620886-D4FD-4CF9-9C1C-34A3F66ED13F}"/>
                </a:ext>
              </a:extLst>
            </p:cNvPr>
            <p:cNvCxnSpPr/>
            <p:nvPr/>
          </p:nvCxnSpPr>
          <p:spPr>
            <a:xfrm>
              <a:off x="8216503" y="1959962"/>
              <a:ext cx="0" cy="3604592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12" descr="Ein Bild, das Text, drinnen, Bauwesen, Ausrüstung enthält.&#10;&#10;Automatisch generierte Beschreibung">
            <a:extLst>
              <a:ext uri="{FF2B5EF4-FFF2-40B4-BE49-F238E27FC236}">
                <a16:creationId xmlns:a16="http://schemas.microsoft.com/office/drawing/2014/main" id="{BF428939-99C9-473A-BABD-64126C487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19" y="1535723"/>
            <a:ext cx="2596065" cy="1729713"/>
          </a:xfrm>
          <a:prstGeom prst="rect">
            <a:avLst/>
          </a:prstGeom>
        </p:spPr>
      </p:pic>
      <p:pic>
        <p:nvPicPr>
          <p:cNvPr id="14" name="Grafik 13" descr="Ein Bild, das Text, drinnen, Akkordeon enthält.&#10;&#10;Automatisch generierte Beschreibung">
            <a:extLst>
              <a:ext uri="{FF2B5EF4-FFF2-40B4-BE49-F238E27FC236}">
                <a16:creationId xmlns:a16="http://schemas.microsoft.com/office/drawing/2014/main" id="{950AEDA0-9DE1-4535-A150-A9206FB07E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17694"/>
          <a:stretch/>
        </p:blipFill>
        <p:spPr>
          <a:xfrm>
            <a:off x="3541819" y="3581034"/>
            <a:ext cx="2596065" cy="1100944"/>
          </a:xfrm>
          <a:prstGeom prst="rect">
            <a:avLst/>
          </a:prstGeom>
        </p:spPr>
      </p:pic>
      <p:pic>
        <p:nvPicPr>
          <p:cNvPr id="15" name="Grafik 14" descr="Ein Bild, das Text, drinnen, offen, Haushaltsgerät enthält.&#10;&#10;Automatisch generierte Beschreibung">
            <a:extLst>
              <a:ext uri="{FF2B5EF4-FFF2-40B4-BE49-F238E27FC236}">
                <a16:creationId xmlns:a16="http://schemas.microsoft.com/office/drawing/2014/main" id="{4205D565-E3F8-487D-8FBC-D689AE9A1F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" t="27994" r="11089" b="2288"/>
          <a:stretch/>
        </p:blipFill>
        <p:spPr>
          <a:xfrm>
            <a:off x="710571" y="1519800"/>
            <a:ext cx="2609594" cy="316588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D207315-159F-4A8F-AA4C-B0AAA4028FF7}"/>
              </a:ext>
            </a:extLst>
          </p:cNvPr>
          <p:cNvSpPr txBox="1"/>
          <p:nvPr/>
        </p:nvSpPr>
        <p:spPr bwMode="auto">
          <a:xfrm>
            <a:off x="2418160" y="4377646"/>
            <a:ext cx="970137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Charger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06FCFAA-CD17-4D5C-9C36-3B97F7BFEBA7}"/>
              </a:ext>
            </a:extLst>
          </p:cNvPr>
          <p:cNvSpPr txBox="1"/>
          <p:nvPr/>
        </p:nvSpPr>
        <p:spPr bwMode="auto">
          <a:xfrm>
            <a:off x="4538289" y="4387516"/>
            <a:ext cx="1656223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Thyristor stack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1C8EC8E-D004-43EF-9620-EFB436F9474E}"/>
              </a:ext>
            </a:extLst>
          </p:cNvPr>
          <p:cNvSpPr txBox="1"/>
          <p:nvPr/>
        </p:nvSpPr>
        <p:spPr bwMode="auto">
          <a:xfrm>
            <a:off x="4475832" y="2952345"/>
            <a:ext cx="1734770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Pulse generator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208C135-524A-4ED1-8D81-1558BE1AD90E}"/>
              </a:ext>
            </a:extLst>
          </p:cNvPr>
          <p:cNvSpPr/>
          <p:nvPr/>
        </p:nvSpPr>
        <p:spPr>
          <a:xfrm>
            <a:off x="801676" y="4922066"/>
            <a:ext cx="11052422" cy="1249892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Modular pulse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 </a:t>
            </a:r>
            <a:r>
              <a:rPr lang="en-US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(125 – 750 µF) capable of 10-Hz-operation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en-US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energy recuperation fully tested and prototype assembled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1-Hz-charger under commissioning 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3F0FEC-234C-449B-8BD3-FC6A4BE57CB9}"/>
              </a:ext>
            </a:extLst>
          </p:cNvPr>
          <p:cNvSpPr/>
          <p:nvPr/>
        </p:nvSpPr>
        <p:spPr>
          <a:xfrm>
            <a:off x="9175643" y="1667504"/>
            <a:ext cx="3004801" cy="301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C1530C0-4D88-4E35-A1A1-C20B36847ED1}"/>
              </a:ext>
            </a:extLst>
          </p:cNvPr>
          <p:cNvGrpSpPr/>
          <p:nvPr/>
        </p:nvGrpSpPr>
        <p:grpSpPr>
          <a:xfrm>
            <a:off x="6186711" y="1561509"/>
            <a:ext cx="5887391" cy="3122782"/>
            <a:chOff x="6262230" y="1613284"/>
            <a:chExt cx="5887391" cy="3122782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C9AAC41-CA90-4A11-8700-E4C30F27D6AC}"/>
                </a:ext>
              </a:extLst>
            </p:cNvPr>
            <p:cNvSpPr/>
            <p:nvPr/>
          </p:nvSpPr>
          <p:spPr>
            <a:xfrm>
              <a:off x="6262230" y="1613284"/>
              <a:ext cx="5887391" cy="3122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5F90EA1-BE8D-49A2-A6AC-687F6317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66470" y="1785177"/>
              <a:ext cx="5563636" cy="2764345"/>
            </a:xfrm>
            <a:prstGeom prst="rect">
              <a:avLst/>
            </a:prstGeom>
          </p:spPr>
        </p:pic>
      </p:grpSp>
      <p:pic>
        <p:nvPicPr>
          <p:cNvPr id="25" name="Picture 2" descr="http://tu-dresden.de/die_tu_dresden/fakultaeten/philosophische_fakultaet/is/mikro/forsch/Kinderstudie/TU_Logo_HKS41_28">
            <a:extLst>
              <a:ext uri="{FF2B5EF4-FFF2-40B4-BE49-F238E27FC236}">
                <a16:creationId xmlns:a16="http://schemas.microsoft.com/office/drawing/2014/main" id="{A6F4EF05-3139-4400-95CD-08CB49E1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98" y="416042"/>
            <a:ext cx="183989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1A210965-AE7B-467D-B00B-47988EBB5499}"/>
              </a:ext>
            </a:extLst>
          </p:cNvPr>
          <p:cNvSpPr/>
          <p:nvPr/>
        </p:nvSpPr>
        <p:spPr>
          <a:xfrm>
            <a:off x="6210602" y="1428108"/>
            <a:ext cx="5887391" cy="32880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5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464361BF-B958-4779-96C2-06E8423F2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t="4677" r="9351" b="4803"/>
          <a:stretch/>
        </p:blipFill>
        <p:spPr>
          <a:xfrm>
            <a:off x="3891549" y="1572369"/>
            <a:ext cx="4701003" cy="44092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59912B-2656-47A9-A430-29B1036B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ALBUS </a:t>
            </a:r>
            <a:r>
              <a:rPr lang="de-DE" dirty="0" err="1"/>
              <a:t>around</a:t>
            </a:r>
            <a:r>
              <a:rPr lang="de-DE" dirty="0"/>
              <a:t> Europe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CEA8CF6-C60A-4B75-AA49-6E815B1B711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BD462A-EDBE-47D8-96D6-B9F023434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035FF0-C737-47CF-AF5D-9935D9E25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34E054-3379-4604-846D-371949F92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11" name="Picture 3" descr="P:\1.KROLL\Logos\OncoRay\_neu\Logo OncoRay3D_neu.jpg">
            <a:extLst>
              <a:ext uri="{FF2B5EF4-FFF2-40B4-BE49-F238E27FC236}">
                <a16:creationId xmlns:a16="http://schemas.microsoft.com/office/drawing/2014/main" id="{EB8EB97A-74B8-412D-B261-B1BE105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5794" y="970955"/>
            <a:ext cx="1703650" cy="900000"/>
          </a:xfrm>
          <a:prstGeom prst="rect">
            <a:avLst/>
          </a:prstGeom>
          <a:noFill/>
        </p:spPr>
      </p:pic>
      <p:pic>
        <p:nvPicPr>
          <p:cNvPr id="14" name="Picture 5" descr="T:\FZRzentral\HZDR_Vorlagen\Grossgeraete-LOGOs\HLD ohne HZDR auf weiß\hld-logo-rgb-ohne hzdr-auf weiß.jpg">
            <a:extLst>
              <a:ext uri="{FF2B5EF4-FFF2-40B4-BE49-F238E27FC236}">
                <a16:creationId xmlns:a16="http://schemas.microsoft.com/office/drawing/2014/main" id="{3EF4F2FA-1E44-44B9-BB92-6B077F3AA7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 l="5838" r="6599"/>
          <a:stretch>
            <a:fillRect/>
          </a:stretch>
        </p:blipFill>
        <p:spPr bwMode="auto">
          <a:xfrm>
            <a:off x="8785794" y="2401189"/>
            <a:ext cx="2052338" cy="900000"/>
          </a:xfrm>
          <a:prstGeom prst="rect">
            <a:avLst/>
          </a:prstGeom>
          <a:noFill/>
        </p:spPr>
      </p:pic>
      <p:pic>
        <p:nvPicPr>
          <p:cNvPr id="17" name="Picture 2" descr="http://tu-dresden.de/die_tu_dresden/fakultaeten/philosophische_fakultaet/is/mikro/forsch/Kinderstudie/TU_Logo_HKS41_28">
            <a:extLst>
              <a:ext uri="{FF2B5EF4-FFF2-40B4-BE49-F238E27FC236}">
                <a16:creationId xmlns:a16="http://schemas.microsoft.com/office/drawing/2014/main" id="{A5911EF4-88BA-4EE7-856F-594260F1D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794" y="3651423"/>
            <a:ext cx="245319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6">
            <a:extLst>
              <a:ext uri="{FF2B5EF4-FFF2-40B4-BE49-F238E27FC236}">
                <a16:creationId xmlns:a16="http://schemas.microsoft.com/office/drawing/2014/main" id="{6ED0AC0C-05EF-449A-965C-AC132BAD1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9" y="2071638"/>
            <a:ext cx="172278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9A650B3-9A88-4E6A-A25C-646AE993F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80" y="4774479"/>
            <a:ext cx="2353169" cy="90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FC84ABB-A464-40FC-92A8-BFC5711EB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94" y="4721657"/>
            <a:ext cx="1260000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90163F-B78C-40E6-AE50-C9A7E3E62E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14" y="651600"/>
            <a:ext cx="2201653" cy="90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4934118-3A2D-44D1-BEA2-54420BA3B2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52" y="4731224"/>
            <a:ext cx="2061746" cy="1080000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260144D-BFA1-4330-88C1-4699C10D51AC}"/>
              </a:ext>
            </a:extLst>
          </p:cNvPr>
          <p:cNvCxnSpPr>
            <a:cxnSpLocks/>
          </p:cNvCxnSpPr>
          <p:nvPr/>
        </p:nvCxnSpPr>
        <p:spPr>
          <a:xfrm>
            <a:off x="3802380" y="2823176"/>
            <a:ext cx="2076064" cy="551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CA127854-B8B5-4466-B5BE-DC23EEAE29F2}"/>
              </a:ext>
            </a:extLst>
          </p:cNvPr>
          <p:cNvCxnSpPr>
            <a:cxnSpLocks/>
          </p:cNvCxnSpPr>
          <p:nvPr/>
        </p:nvCxnSpPr>
        <p:spPr>
          <a:xfrm flipV="1">
            <a:off x="4095065" y="3215094"/>
            <a:ext cx="2582709" cy="1238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9FF261DB-38FE-4808-9E25-88353EC8CED2}"/>
              </a:ext>
            </a:extLst>
          </p:cNvPr>
          <p:cNvCxnSpPr>
            <a:cxnSpLocks/>
          </p:cNvCxnSpPr>
          <p:nvPr/>
        </p:nvCxnSpPr>
        <p:spPr>
          <a:xfrm flipV="1">
            <a:off x="4095065" y="3215094"/>
            <a:ext cx="2566374" cy="2101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C51BB23A-247F-43F6-BF77-F2CF99CB6239}"/>
              </a:ext>
            </a:extLst>
          </p:cNvPr>
          <p:cNvCxnSpPr>
            <a:cxnSpLocks/>
          </p:cNvCxnSpPr>
          <p:nvPr/>
        </p:nvCxnSpPr>
        <p:spPr>
          <a:xfrm flipV="1">
            <a:off x="6815025" y="3546960"/>
            <a:ext cx="233475" cy="1204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68FF71A4-719B-4B1E-84F1-8D7E7D284467}"/>
              </a:ext>
            </a:extLst>
          </p:cNvPr>
          <p:cNvCxnSpPr>
            <a:cxnSpLocks/>
          </p:cNvCxnSpPr>
          <p:nvPr/>
        </p:nvCxnSpPr>
        <p:spPr>
          <a:xfrm flipH="1" flipV="1">
            <a:off x="7414261" y="3184010"/>
            <a:ext cx="1267460" cy="1495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07920B3C-6989-447F-A9A7-1245EB00DE35}"/>
              </a:ext>
            </a:extLst>
          </p:cNvPr>
          <p:cNvCxnSpPr>
            <a:cxnSpLocks/>
            <a:stCxn id="29" idx="3"/>
          </p:cNvCxnSpPr>
          <p:nvPr/>
        </p:nvCxnSpPr>
        <p:spPr>
          <a:xfrm flipH="1" flipV="1">
            <a:off x="7310190" y="2971639"/>
            <a:ext cx="1282362" cy="805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9D352E49-A92A-44B1-B776-A61FFB284536}"/>
              </a:ext>
            </a:extLst>
          </p:cNvPr>
          <p:cNvCxnSpPr>
            <a:cxnSpLocks/>
          </p:cNvCxnSpPr>
          <p:nvPr/>
        </p:nvCxnSpPr>
        <p:spPr>
          <a:xfrm flipH="1">
            <a:off x="7326525" y="2875745"/>
            <a:ext cx="1266027" cy="95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99BCAAB1-4BF0-44BE-BAAC-F72642F61F47}"/>
              </a:ext>
            </a:extLst>
          </p:cNvPr>
          <p:cNvCxnSpPr>
            <a:cxnSpLocks/>
          </p:cNvCxnSpPr>
          <p:nvPr/>
        </p:nvCxnSpPr>
        <p:spPr>
          <a:xfrm flipH="1">
            <a:off x="7326525" y="1572368"/>
            <a:ext cx="1266028" cy="1398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19E477A5-3736-46F4-A6D3-031FB32AD378}"/>
              </a:ext>
            </a:extLst>
          </p:cNvPr>
          <p:cNvCxnSpPr>
            <a:cxnSpLocks/>
          </p:cNvCxnSpPr>
          <p:nvPr/>
        </p:nvCxnSpPr>
        <p:spPr>
          <a:xfrm>
            <a:off x="6667500" y="1705754"/>
            <a:ext cx="642691" cy="1265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2CE61BA9-B924-4A48-9745-D04D2D0038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93" y="3959172"/>
            <a:ext cx="227358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4B0FD-9CCB-41D0-85BE-2BE87680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ALBUS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A82343-5172-4C2C-9277-353B8DEB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067361"/>
            <a:ext cx="11087100" cy="5199878"/>
          </a:xfrm>
        </p:spPr>
        <p:txBody>
          <a:bodyPr numCol="2"/>
          <a:lstStyle/>
          <a:p>
            <a:r>
              <a:rPr lang="de-DE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Physics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de-DE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Med. 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68 (2023)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HPLSE 11 (2023)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Gerlach et al., HPLSE 11 (2023)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Rep. 12 (2022)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Metternich et al., PRAB 25 (2022)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Kroll et al., Nat. Phys. 18 (2022)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Brack et al., 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Rep. 10 (2020)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Haffa et al., 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Rep. 9 (2019)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Jahn et al., PRAB 22 (2019)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Jahn et al., NIM-A 909 (2018)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Jahn et al., RSI 89 (2018)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Masood et al., PMB 62 (2017)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Rep. 5 (2015)</a:t>
            </a:r>
          </a:p>
          <a:p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Masood et al., AP-B 117 (2014)</a:t>
            </a:r>
          </a:p>
          <a:p>
            <a:endParaRPr lang="de-D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NIM-A 740 (2014)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PRAB 17 (2014)</a:t>
            </a:r>
          </a:p>
          <a:p>
            <a:r>
              <a:rPr lang="de-DE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Busold</a:t>
            </a:r>
            <a:r>
              <a:rPr lang="de-D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PRAB 16 (2013)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</a:t>
            </a:r>
            <a:r>
              <a:rPr lang="de-DE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de-DE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Perez-Martin et al., HPLSE 11 (2023)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Bohlin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PPCF 64 (2022)</a:t>
            </a:r>
          </a:p>
          <a:p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Manuel et al., MRE 6 (2021)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Mabey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J. 896 (2020)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Mabey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Rep. 9 (2019)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Albertazzi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HPLSE 6 (2018)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Albertazzi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Science 346 (2014)</a:t>
            </a:r>
          </a:p>
          <a:p>
            <a:r>
              <a:rPr lang="de-DE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Albertazzi</a:t>
            </a:r>
            <a:r>
              <a:rPr lang="de-D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RSI 84 (2013)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BA657D2-B7FA-46A3-B7C2-C6020EE4614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6916A9-C11E-4DA6-8C56-333AC00A3F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18.-22.09.2023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8582DC-C126-4B8C-9EBD-5BF7291FF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6th European Advanced Accelerator Concept Workshop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829F34-0E11-476B-A504-2CE2B094C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7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813E0-B01B-44B9-A26E-D367EFBB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51303588-5EBA-46BF-BA76-5DA2935415C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5AA0"/>
                </a:solidFill>
              </a:rPr>
              <a:t>Pulsed laser-plasma accelerated particle source paired with pulsed high-field magnets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43DED1-C7A4-4AEF-A7CD-DD7E26438E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5D56C6-B0E5-4251-9EDD-CFDDB53E2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F11FA-3789-40D9-9FC5-3A4B542FB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2</a:t>
            </a:fld>
            <a:endParaRPr lang="en-US" noProof="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F4B2E59-0B16-4B5F-8AD2-AAA81DAE21A9}"/>
              </a:ext>
            </a:extLst>
          </p:cNvPr>
          <p:cNvGrpSpPr/>
          <p:nvPr/>
        </p:nvGrpSpPr>
        <p:grpSpPr>
          <a:xfrm>
            <a:off x="846371" y="2356258"/>
            <a:ext cx="8155748" cy="1800000"/>
            <a:chOff x="742679" y="2130015"/>
            <a:chExt cx="8155748" cy="1800000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010484E4-C6FA-4B33-B493-906418910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79" y="2130015"/>
              <a:ext cx="7302766" cy="1800000"/>
            </a:xfrm>
            <a:prstGeom prst="rect">
              <a:avLst/>
            </a:prstGeom>
          </p:spPr>
        </p:pic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16B498C1-8C5A-4E85-A0EE-C9C87D23037E}"/>
                </a:ext>
              </a:extLst>
            </p:cNvPr>
            <p:cNvSpPr/>
            <p:nvPr/>
          </p:nvSpPr>
          <p:spPr>
            <a:xfrm>
              <a:off x="6282549" y="2572235"/>
              <a:ext cx="2615878" cy="1296365"/>
            </a:xfrm>
            <a:prstGeom prst="triangle">
              <a:avLst>
                <a:gd name="adj" fmla="val 2876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5FB649E-D7C6-4765-BB7B-589F6505EA8F}"/>
              </a:ext>
            </a:extLst>
          </p:cNvPr>
          <p:cNvGrpSpPr/>
          <p:nvPr/>
        </p:nvGrpSpPr>
        <p:grpSpPr>
          <a:xfrm>
            <a:off x="7936242" y="1551592"/>
            <a:ext cx="1620000" cy="1615123"/>
            <a:chOff x="8226493" y="1551592"/>
            <a:chExt cx="1620000" cy="1615123"/>
          </a:xfrm>
        </p:grpSpPr>
        <p:pic>
          <p:nvPicPr>
            <p:cNvPr id="1026" name="Picture 2" descr="DNA under radiation, conceptual illustration - Stock Image - F034/1956 -  Science Photo Library">
              <a:extLst>
                <a:ext uri="{FF2B5EF4-FFF2-40B4-BE49-F238E27FC236}">
                  <a16:creationId xmlns:a16="http://schemas.microsoft.com/office/drawing/2014/main" id="{CDE3DC11-7BC5-4BAD-B406-BC53EDBA7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4" t="360" r="10667" b="-360"/>
            <a:stretch/>
          </p:blipFill>
          <p:spPr bwMode="auto">
            <a:xfrm rot="20197691">
              <a:off x="8317795" y="1726715"/>
              <a:ext cx="1440000" cy="1440000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E54B861-5A8A-4F8A-AF12-EF58B107372C}"/>
                </a:ext>
              </a:extLst>
            </p:cNvPr>
            <p:cNvSpPr txBox="1"/>
            <p:nvPr/>
          </p:nvSpPr>
          <p:spPr>
            <a:xfrm>
              <a:off x="8226493" y="1551592"/>
              <a:ext cx="1620000" cy="134243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96337"/>
                </a:avLst>
              </a:prstTxWarp>
              <a:spAutoFit/>
            </a:bodyPr>
            <a:lstStyle/>
            <a:p>
              <a:pPr algn="l"/>
              <a:r>
                <a:rPr lang="de-DE" dirty="0">
                  <a:solidFill>
                    <a:schemeClr val="tx2"/>
                  </a:solidFill>
                </a:rPr>
                <a:t>    Medical Sciences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3641829-03FA-431D-BFA8-DEB64B7A1B64}"/>
              </a:ext>
            </a:extLst>
          </p:cNvPr>
          <p:cNvGrpSpPr/>
          <p:nvPr/>
        </p:nvGrpSpPr>
        <p:grpSpPr>
          <a:xfrm>
            <a:off x="6981483" y="3322987"/>
            <a:ext cx="1620000" cy="1603250"/>
            <a:chOff x="7429095" y="3081603"/>
            <a:chExt cx="1620000" cy="160325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4AC20D8-BB15-4CC4-8648-5F08165A4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1" t="-144" r="37741" b="144"/>
            <a:stretch/>
          </p:blipFill>
          <p:spPr bwMode="auto">
            <a:xfrm>
              <a:off x="7513554" y="3244853"/>
              <a:ext cx="1440000" cy="1440000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02605BC-B936-4774-AD0C-10CF78F40900}"/>
                </a:ext>
              </a:extLst>
            </p:cNvPr>
            <p:cNvSpPr txBox="1"/>
            <p:nvPr/>
          </p:nvSpPr>
          <p:spPr>
            <a:xfrm>
              <a:off x="7429095" y="3081603"/>
              <a:ext cx="1620000" cy="134243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96337"/>
                </a:avLst>
              </a:prstTxWarp>
              <a:spAutoFit/>
            </a:bodyPr>
            <a:lstStyle/>
            <a:p>
              <a:pPr algn="l"/>
              <a:r>
                <a:rPr lang="de-DE" dirty="0">
                  <a:solidFill>
                    <a:schemeClr val="tx2"/>
                  </a:solidFill>
                </a:rPr>
                <a:t>       HED Physics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3744D13-9AB0-4B4F-AF24-B0559AC5E1C8}"/>
              </a:ext>
            </a:extLst>
          </p:cNvPr>
          <p:cNvGrpSpPr/>
          <p:nvPr/>
        </p:nvGrpSpPr>
        <p:grpSpPr>
          <a:xfrm>
            <a:off x="9892890" y="2429442"/>
            <a:ext cx="1620000" cy="1630818"/>
            <a:chOff x="9852897" y="2294966"/>
            <a:chExt cx="1620000" cy="1630818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9B8178D-656D-4DC2-B5D0-F7EDB90825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3" r="28563"/>
            <a:stretch/>
          </p:blipFill>
          <p:spPr bwMode="auto">
            <a:xfrm rot="20197691">
              <a:off x="9926278" y="2485784"/>
              <a:ext cx="1440000" cy="1440000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4DB71E8-7320-40B7-B8F9-4604B6A8684E}"/>
                </a:ext>
              </a:extLst>
            </p:cNvPr>
            <p:cNvSpPr txBox="1"/>
            <p:nvPr/>
          </p:nvSpPr>
          <p:spPr>
            <a:xfrm>
              <a:off x="9852897" y="2294966"/>
              <a:ext cx="1620000" cy="134243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96337"/>
                </a:avLst>
              </a:prstTxWarp>
              <a:spAutoFit/>
            </a:bodyPr>
            <a:lstStyle/>
            <a:p>
              <a:pPr algn="l"/>
              <a:r>
                <a:rPr lang="de-DE" dirty="0">
                  <a:solidFill>
                    <a:schemeClr val="tx2"/>
                  </a:solidFill>
                </a:rPr>
                <a:t>   Matter &amp; Materials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8A68153-F195-4F5F-9B31-C25E20126500}"/>
              </a:ext>
            </a:extLst>
          </p:cNvPr>
          <p:cNvGrpSpPr/>
          <p:nvPr/>
        </p:nvGrpSpPr>
        <p:grpSpPr>
          <a:xfrm>
            <a:off x="8914566" y="4188963"/>
            <a:ext cx="1620000" cy="1614315"/>
            <a:chOff x="9026278" y="3829608"/>
            <a:chExt cx="1620000" cy="1614315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5EE9FA7-7307-4C07-AF6A-B0DAA6CB6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6207" r="17494" b="453"/>
            <a:stretch/>
          </p:blipFill>
          <p:spPr bwMode="auto">
            <a:xfrm>
              <a:off x="9122036" y="4003923"/>
              <a:ext cx="1440000" cy="1440000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A0C8E94-81F1-4286-9A5A-CDDD94962E32}"/>
                </a:ext>
              </a:extLst>
            </p:cNvPr>
            <p:cNvSpPr txBox="1"/>
            <p:nvPr/>
          </p:nvSpPr>
          <p:spPr>
            <a:xfrm>
              <a:off x="9026278" y="3829608"/>
              <a:ext cx="1620000" cy="134243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196337"/>
                </a:avLst>
              </a:prstTxWarp>
              <a:spAutoFit/>
            </a:bodyPr>
            <a:lstStyle/>
            <a:p>
              <a:pPr algn="l"/>
              <a:r>
                <a:rPr lang="de-DE" dirty="0">
                  <a:solidFill>
                    <a:schemeClr val="tx2"/>
                  </a:solidFill>
                </a:rPr>
                <a:t>    </a:t>
              </a:r>
              <a:r>
                <a:rPr lang="de-DE" dirty="0" err="1">
                  <a:solidFill>
                    <a:schemeClr val="tx2"/>
                  </a:solidFill>
                </a:rPr>
                <a:t>Detector</a:t>
              </a:r>
              <a:r>
                <a:rPr lang="de-DE" dirty="0">
                  <a:solidFill>
                    <a:schemeClr val="tx2"/>
                  </a:solidFill>
                </a:rPr>
                <a:t> Physics</a:t>
              </a:r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F8E8B013-F6C5-4E6D-9771-5AEC6B2A3A70}"/>
              </a:ext>
            </a:extLst>
          </p:cNvPr>
          <p:cNvSpPr/>
          <p:nvPr/>
        </p:nvSpPr>
        <p:spPr>
          <a:xfrm>
            <a:off x="5038627" y="2798477"/>
            <a:ext cx="1835049" cy="1183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C07F631-A22F-49DB-BCBB-097698EBB6AB}"/>
              </a:ext>
            </a:extLst>
          </p:cNvPr>
          <p:cNvSpPr/>
          <p:nvPr/>
        </p:nvSpPr>
        <p:spPr>
          <a:xfrm>
            <a:off x="6167178" y="902083"/>
            <a:ext cx="4433373" cy="38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3F622-4753-4EC3-9D17-BAA13DCC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pulsed</a:t>
            </a:r>
            <a:r>
              <a:rPr lang="de-DE" dirty="0"/>
              <a:t> high-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magnets</a:t>
            </a:r>
            <a:r>
              <a:rPr lang="de-DE" dirty="0"/>
              <a:t>?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506C0453-9EB2-4F1C-A10C-E2FEFA70DF1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Replacing</a:t>
            </a:r>
            <a:r>
              <a:rPr lang="de-DE" dirty="0"/>
              <a:t> large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compact</a:t>
            </a:r>
            <a:r>
              <a:rPr lang="de-DE" dirty="0"/>
              <a:t> </a:t>
            </a:r>
            <a:r>
              <a:rPr lang="de-DE" dirty="0" err="1"/>
              <a:t>electromagnets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F84148-0CDE-4E02-B1FE-323503151A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27D2AF-297C-4BEC-AD53-6285EDC5A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5169B8-96D4-4A8F-94E6-05D58BB70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FB797DB-A687-4B43-A756-2EB31A69E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Electromagnet through which a high current flows for a short time, generating a strong magnetic field. </a:t>
            </a:r>
            <a:endParaRPr lang="de-DE" dirty="0"/>
          </a:p>
          <a:p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1F0215E-0990-43A5-8A38-376AF678CE74}"/>
              </a:ext>
            </a:extLst>
          </p:cNvPr>
          <p:cNvGrpSpPr/>
          <p:nvPr/>
        </p:nvGrpSpPr>
        <p:grpSpPr>
          <a:xfrm>
            <a:off x="2553852" y="2109428"/>
            <a:ext cx="2494483" cy="3745382"/>
            <a:chOff x="1106386" y="2298034"/>
            <a:chExt cx="2494483" cy="3745382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621816C-5118-4E8D-9742-C18E473AB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386" y="2298034"/>
              <a:ext cx="2494483" cy="3745382"/>
            </a:xfrm>
            <a:prstGeom prst="rect">
              <a:avLst/>
            </a:prstGeom>
          </p:spPr>
        </p:pic>
        <p:sp>
          <p:nvSpPr>
            <p:cNvPr id="22" name="Textfeld 154">
              <a:extLst>
                <a:ext uri="{FF2B5EF4-FFF2-40B4-BE49-F238E27FC236}">
                  <a16:creationId xmlns:a16="http://schemas.microsoft.com/office/drawing/2014/main" id="{E077B124-2D64-4787-9220-309E6C6CE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3612" y="2314219"/>
              <a:ext cx="19800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de-DE" sz="2000" dirty="0" err="1">
                  <a:solidFill>
                    <a:srgbClr val="00589C"/>
                  </a:solidFill>
                  <a:effectLst>
                    <a:glow rad="2032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Gantry</a:t>
              </a:r>
              <a:r>
                <a:rPr lang="de-DE" sz="2000" dirty="0">
                  <a:solidFill>
                    <a:srgbClr val="00589C"/>
                  </a:solidFill>
                  <a:effectLst>
                    <a:glow rad="2032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 @ PSI</a:t>
              </a:r>
              <a:endParaRPr lang="de-DE" sz="2000" dirty="0">
                <a:solidFill>
                  <a:srgbClr val="CF6800"/>
                </a:solidFill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Arial" charset="0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9870863-FA32-4CEA-B78E-6C444C92D01D}"/>
              </a:ext>
            </a:extLst>
          </p:cNvPr>
          <p:cNvGrpSpPr/>
          <p:nvPr/>
        </p:nvGrpSpPr>
        <p:grpSpPr>
          <a:xfrm>
            <a:off x="6082244" y="2089979"/>
            <a:ext cx="3402836" cy="3764831"/>
            <a:chOff x="4634778" y="2278585"/>
            <a:chExt cx="3402836" cy="3764831"/>
          </a:xfrm>
        </p:grpSpPr>
        <p:pic>
          <p:nvPicPr>
            <p:cNvPr id="24" name="Picture 2" descr="C:\Users\Viki\Dropbox\1. Vorträge\2014 - onCOOPtics\IMAG0296.jpg">
              <a:extLst>
                <a:ext uri="{FF2B5EF4-FFF2-40B4-BE49-F238E27FC236}">
                  <a16:creationId xmlns:a16="http://schemas.microsoft.com/office/drawing/2014/main" id="{CC7414D0-988F-408C-AF4F-E221C6BA5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1" r="25930" b="-650"/>
            <a:stretch/>
          </p:blipFill>
          <p:spPr bwMode="auto">
            <a:xfrm>
              <a:off x="4634778" y="2937256"/>
              <a:ext cx="3402836" cy="310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154">
              <a:extLst>
                <a:ext uri="{FF2B5EF4-FFF2-40B4-BE49-F238E27FC236}">
                  <a16:creationId xmlns:a16="http://schemas.microsoft.com/office/drawing/2014/main" id="{22F6A86B-8813-42BA-83CB-52EEE3BCE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806" y="2278585"/>
              <a:ext cx="260520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de-DE" sz="2000" dirty="0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Prototype </a:t>
              </a:r>
              <a:r>
                <a:rPr lang="de-DE" sz="2000" dirty="0" err="1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sz="2000" dirty="0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de-DE" sz="2000" dirty="0" err="1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pulsed</a:t>
              </a:r>
              <a:endParaRPr lang="de-DE" sz="2000" dirty="0">
                <a:solidFill>
                  <a:srgbClr val="0058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2000" dirty="0" err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2000" dirty="0" err="1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ipole</a:t>
              </a:r>
              <a:r>
                <a:rPr lang="de-DE" sz="2000" dirty="0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dirty="0" err="1">
                  <a:solidFill>
                    <a:srgbClr val="00589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  <a:endParaRPr lang="de-DE" sz="2000" dirty="0">
                <a:solidFill>
                  <a:srgbClr val="CF68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Form 25">
            <a:extLst>
              <a:ext uri="{FF2B5EF4-FFF2-40B4-BE49-F238E27FC236}">
                <a16:creationId xmlns:a16="http://schemas.microsoft.com/office/drawing/2014/main" id="{DDBCEE07-5B3F-463D-AEA1-7FD42827249A}"/>
              </a:ext>
            </a:extLst>
          </p:cNvPr>
          <p:cNvSpPr/>
          <p:nvPr/>
        </p:nvSpPr>
        <p:spPr>
          <a:xfrm rot="10800000" flipH="1">
            <a:off x="4856578" y="3816458"/>
            <a:ext cx="1434054" cy="1295708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0589C">
              <a:alpha val="50196"/>
            </a:srgbClr>
          </a:solidFill>
          <a:ln>
            <a:solidFill>
              <a:srgbClr val="00589C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278E0CB-07F7-4598-B0FF-7D7CC6F9F4A6}"/>
              </a:ext>
            </a:extLst>
          </p:cNvPr>
          <p:cNvGrpSpPr/>
          <p:nvPr/>
        </p:nvGrpSpPr>
        <p:grpSpPr>
          <a:xfrm>
            <a:off x="699623" y="1654050"/>
            <a:ext cx="7563277" cy="4250826"/>
            <a:chOff x="357790" y="1393317"/>
            <a:chExt cx="7563277" cy="4250826"/>
          </a:xfrm>
        </p:grpSpPr>
        <p:grpSp>
          <p:nvGrpSpPr>
            <p:cNvPr id="3" name="Gruppieren 2"/>
            <p:cNvGrpSpPr/>
            <p:nvPr/>
          </p:nvGrpSpPr>
          <p:grpSpPr>
            <a:xfrm>
              <a:off x="357790" y="1393317"/>
              <a:ext cx="7563277" cy="4250826"/>
              <a:chOff x="-7565" y="857250"/>
              <a:chExt cx="9151565" cy="5143500"/>
            </a:xfrm>
          </p:grpSpPr>
          <p:pic>
            <p:nvPicPr>
              <p:cNvPr id="27" name="Picture 2" descr="M:\fwt\photos\2015\OncoRay-OGZ\Haus 130\oncoray_protontherapy_newsimage23550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57250"/>
                <a:ext cx="9144000" cy="5143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Protonentherapi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565" y="5095875"/>
                <a:ext cx="904875" cy="904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uppieren 32"/>
            <p:cNvGrpSpPr/>
            <p:nvPr/>
          </p:nvGrpSpPr>
          <p:grpSpPr>
            <a:xfrm>
              <a:off x="3020288" y="2371472"/>
              <a:ext cx="4397857" cy="422739"/>
              <a:chOff x="3046200" y="2285072"/>
              <a:chExt cx="5321407" cy="511512"/>
            </a:xfrm>
          </p:grpSpPr>
          <p:sp>
            <p:nvSpPr>
              <p:cNvPr id="5" name="Rechteck 4"/>
              <p:cNvSpPr/>
              <p:nvPr/>
            </p:nvSpPr>
            <p:spPr bwMode="auto">
              <a:xfrm rot="1080000">
                <a:off x="3046200" y="2285072"/>
                <a:ext cx="5321407" cy="511512"/>
              </a:xfrm>
              <a:prstGeom prst="rect">
                <a:avLst/>
              </a:prstGeom>
              <a:noFill/>
              <a:ln w="38100" cap="flat" cmpd="sng" algn="ctr">
                <a:solidFill>
                  <a:srgbClr val="00589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pPr eaLnBrk="0" hangingPunct="0"/>
                <a:endParaRPr lang="de-DE" sz="1600">
                  <a:latin typeface="Times" pitchFamily="18" charset="0"/>
                </a:endParaRPr>
              </a:p>
            </p:txBody>
          </p:sp>
          <p:sp>
            <p:nvSpPr>
              <p:cNvPr id="6" name="Textfeld 154"/>
              <p:cNvSpPr txBox="1">
                <a:spLocks noChangeArrowheads="1"/>
              </p:cNvSpPr>
              <p:nvPr/>
            </p:nvSpPr>
            <p:spPr bwMode="auto">
              <a:xfrm rot="1080000">
                <a:off x="4678692" y="2287386"/>
                <a:ext cx="1922567" cy="409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de-DE" sz="1600" dirty="0">
                    <a:solidFill>
                      <a:srgbClr val="00589C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Beam </a:t>
                </a:r>
                <a:r>
                  <a:rPr lang="de-DE" sz="1600" dirty="0" err="1">
                    <a:solidFill>
                      <a:srgbClr val="00589C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de-DE" sz="1600" dirty="0">
                  <a:solidFill>
                    <a:srgbClr val="CF68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5427919" y="3946798"/>
              <a:ext cx="1547279" cy="1484256"/>
              <a:chOff x="6156176" y="4186584"/>
              <a:chExt cx="1872208" cy="1795950"/>
            </a:xfrm>
          </p:grpSpPr>
          <p:sp>
            <p:nvSpPr>
              <p:cNvPr id="4" name="Rechteck 3"/>
              <p:cNvSpPr/>
              <p:nvPr/>
            </p:nvSpPr>
            <p:spPr>
              <a:xfrm>
                <a:off x="6156176" y="4186584"/>
                <a:ext cx="1872208" cy="1795950"/>
              </a:xfrm>
              <a:prstGeom prst="rect">
                <a:avLst/>
              </a:prstGeom>
              <a:noFill/>
              <a:ln w="38100">
                <a:solidFill>
                  <a:srgbClr val="0058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200"/>
              </a:p>
            </p:txBody>
          </p:sp>
          <p:sp>
            <p:nvSpPr>
              <p:cNvPr id="7" name="Textfeld 154"/>
              <p:cNvSpPr txBox="1">
                <a:spLocks noChangeArrowheads="1"/>
              </p:cNvSpPr>
              <p:nvPr/>
            </p:nvSpPr>
            <p:spPr bwMode="auto">
              <a:xfrm>
                <a:off x="6194172" y="5551647"/>
                <a:ext cx="1270850" cy="409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de-DE" sz="1600" dirty="0" err="1">
                    <a:solidFill>
                      <a:srgbClr val="00589C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Cyclotron</a:t>
                </a:r>
                <a:endParaRPr lang="de-DE" sz="1600" dirty="0">
                  <a:solidFill>
                    <a:srgbClr val="CF68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endParaRPr>
              </a:p>
            </p:txBody>
          </p:sp>
        </p:grpSp>
        <p:grpSp>
          <p:nvGrpSpPr>
            <p:cNvPr id="32" name="Gruppieren 31"/>
            <p:cNvGrpSpPr/>
            <p:nvPr/>
          </p:nvGrpSpPr>
          <p:grpSpPr>
            <a:xfrm>
              <a:off x="901331" y="1537787"/>
              <a:ext cx="1855432" cy="1726602"/>
              <a:chOff x="598536" y="1230006"/>
              <a:chExt cx="2245072" cy="2089188"/>
            </a:xfrm>
          </p:grpSpPr>
          <p:grpSp>
            <p:nvGrpSpPr>
              <p:cNvPr id="8" name="Gruppieren 7"/>
              <p:cNvGrpSpPr/>
              <p:nvPr/>
            </p:nvGrpSpPr>
            <p:grpSpPr>
              <a:xfrm>
                <a:off x="598536" y="1230006"/>
                <a:ext cx="2245072" cy="2089188"/>
                <a:chOff x="598536" y="908720"/>
                <a:chExt cx="2245072" cy="2089188"/>
              </a:xfrm>
            </p:grpSpPr>
            <p:sp>
              <p:nvSpPr>
                <p:cNvPr id="25" name="Rectangle 19"/>
                <p:cNvSpPr/>
                <p:nvPr/>
              </p:nvSpPr>
              <p:spPr bwMode="auto">
                <a:xfrm>
                  <a:off x="1043608" y="908720"/>
                  <a:ext cx="1800000" cy="648000"/>
                </a:xfrm>
                <a:prstGeom prst="rect">
                  <a:avLst/>
                </a:prstGeom>
                <a:noFill/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algn="ctr"/>
                  <a:r>
                    <a:rPr lang="en-GB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13 m </a:t>
                  </a:r>
                  <a:r>
                    <a:rPr lang="en-GB" sz="1600" dirty="0">
                      <a:solidFill>
                        <a:srgbClr val="FF0000"/>
                      </a:solidFill>
                      <a:latin typeface="Calibri"/>
                      <a:cs typeface="Arial" panose="020B0604020202020204" pitchFamily="34" charset="0"/>
                    </a:rPr>
                    <a:t>× </a:t>
                  </a:r>
                  <a:r>
                    <a:rPr lang="en-GB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 m</a:t>
                  </a:r>
                </a:p>
              </p:txBody>
            </p:sp>
            <p:sp>
              <p:nvSpPr>
                <p:cNvPr id="26" name="Rechteck 25"/>
                <p:cNvSpPr/>
                <p:nvPr/>
              </p:nvSpPr>
              <p:spPr bwMode="auto">
                <a:xfrm>
                  <a:off x="598536" y="1050880"/>
                  <a:ext cx="2184114" cy="194702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589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eaLnBrk="0" hangingPunct="0"/>
                  <a:endParaRPr lang="de-DE" sz="1600">
                    <a:latin typeface="Times" pitchFamily="18" charset="0"/>
                  </a:endParaRPr>
                </a:p>
              </p:txBody>
            </p:sp>
          </p:grpSp>
          <p:sp>
            <p:nvSpPr>
              <p:cNvPr id="29" name="Textfeld 154"/>
              <p:cNvSpPr txBox="1">
                <a:spLocks noChangeArrowheads="1"/>
              </p:cNvSpPr>
              <p:nvPr/>
            </p:nvSpPr>
            <p:spPr bwMode="auto">
              <a:xfrm>
                <a:off x="629762" y="2888307"/>
                <a:ext cx="970205" cy="409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de-DE" sz="1600" dirty="0" err="1">
                    <a:solidFill>
                      <a:srgbClr val="00589C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Gantry</a:t>
                </a:r>
                <a:endParaRPr lang="de-DE" sz="1600" dirty="0">
                  <a:solidFill>
                    <a:srgbClr val="CF68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endParaRPr>
              </a:p>
            </p:txBody>
          </p:sp>
        </p:grpSp>
        <p:sp>
          <p:nvSpPr>
            <p:cNvPr id="30" name="Textfeld 154"/>
            <p:cNvSpPr txBox="1">
              <a:spLocks noChangeArrowheads="1"/>
            </p:cNvSpPr>
            <p:nvPr/>
          </p:nvSpPr>
          <p:spPr bwMode="auto">
            <a:xfrm>
              <a:off x="1066268" y="5353654"/>
              <a:ext cx="29182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 sz="1200" dirty="0" err="1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Universitäts</a:t>
              </a:r>
              <a:r>
                <a:rPr lang="en-GB" sz="12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Protonen</a:t>
              </a:r>
              <a:r>
                <a:rPr lang="en-GB" sz="12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Therapie</a:t>
              </a:r>
              <a:r>
                <a:rPr lang="en-GB" sz="12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Dresden</a:t>
              </a:r>
              <a:endParaRPr lang="en-GB" sz="12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84E2AE6-C4A9-4ACD-ADF2-038CA487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„</a:t>
            </a:r>
            <a:r>
              <a:rPr lang="de-DE" dirty="0" err="1"/>
              <a:t>Infamous</a:t>
            </a:r>
            <a:r>
              <a:rPr lang="de-DE" dirty="0"/>
              <a:t>“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- </a:t>
            </a:r>
            <a:r>
              <a:rPr lang="de-DE" dirty="0" err="1"/>
              <a:t>Radiotherapy</a:t>
            </a:r>
            <a:endParaRPr lang="de-DE" dirty="0"/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CB906C24-FC2C-4A7F-B6CD-8D5C5607740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6F54F41-23C9-4E99-BD40-A1CFEBACFCB0}"/>
              </a:ext>
            </a:extLst>
          </p:cNvPr>
          <p:cNvGrpSpPr/>
          <p:nvPr/>
        </p:nvGrpSpPr>
        <p:grpSpPr>
          <a:xfrm>
            <a:off x="4308865" y="1656959"/>
            <a:ext cx="7479349" cy="4250827"/>
            <a:chOff x="1819374" y="1164374"/>
            <a:chExt cx="8335150" cy="4802793"/>
          </a:xfrm>
        </p:grpSpPr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6D8A3D23-539E-4A53-96F3-D1FFF9191EF8}"/>
                </a:ext>
              </a:extLst>
            </p:cNvPr>
            <p:cNvSpPr/>
            <p:nvPr/>
          </p:nvSpPr>
          <p:spPr>
            <a:xfrm>
              <a:off x="1819374" y="1164374"/>
              <a:ext cx="8182466" cy="4802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8436F9D7-8B87-429D-A70D-E49365992FB7}"/>
                </a:ext>
              </a:extLst>
            </p:cNvPr>
            <p:cNvGrpSpPr/>
            <p:nvPr/>
          </p:nvGrpSpPr>
          <p:grpSpPr>
            <a:xfrm>
              <a:off x="1869798" y="1196757"/>
              <a:ext cx="8284726" cy="4650522"/>
              <a:chOff x="1869798" y="1196757"/>
              <a:chExt cx="8284726" cy="4650522"/>
            </a:xfrm>
          </p:grpSpPr>
          <p:pic>
            <p:nvPicPr>
              <p:cNvPr id="74" name="Picture 2" descr="D:\My_Work\lATEX_WORK\paper_2014_ScanningGantry\01pics\GBL03v2_paper_02_BW_02.png">
                <a:extLst>
                  <a:ext uri="{FF2B5EF4-FFF2-40B4-BE49-F238E27FC236}">
                    <a16:creationId xmlns:a16="http://schemas.microsoft.com/office/drawing/2014/main" id="{F71BC5CC-261E-4B8C-B647-E8B8D37AAD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5" t="7420" r="92058" b="13193"/>
              <a:stretch>
                <a:fillRect/>
              </a:stretch>
            </p:blipFill>
            <p:spPr bwMode="auto">
              <a:xfrm>
                <a:off x="7579815" y="2067348"/>
                <a:ext cx="438458" cy="615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BE4D1C84-A20F-4BAB-99D9-DA7A9303F19D}"/>
                  </a:ext>
                </a:extLst>
              </p:cNvPr>
              <p:cNvSpPr/>
              <p:nvPr/>
            </p:nvSpPr>
            <p:spPr bwMode="auto">
              <a:xfrm>
                <a:off x="7551254" y="2060848"/>
                <a:ext cx="496966" cy="59918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76" name="Textfeld 173">
                <a:extLst>
                  <a:ext uri="{FF2B5EF4-FFF2-40B4-BE49-F238E27FC236}">
                    <a16:creationId xmlns:a16="http://schemas.microsoft.com/office/drawing/2014/main" id="{2A5C2D82-8F3A-4D73-BFBD-E3CB421683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9426" y="2171916"/>
                <a:ext cx="1317774" cy="382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r>
                  <a:rPr lang="de-DE" alt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Solenoid</a:t>
                </a:r>
              </a:p>
            </p:txBody>
          </p:sp>
          <p:grpSp>
            <p:nvGrpSpPr>
              <p:cNvPr id="77" name="Gruppieren 177">
                <a:extLst>
                  <a:ext uri="{FF2B5EF4-FFF2-40B4-BE49-F238E27FC236}">
                    <a16:creationId xmlns:a16="http://schemas.microsoft.com/office/drawing/2014/main" id="{C5BD08EF-BE75-410D-A33C-45D14E912A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57919" y="3239980"/>
                <a:ext cx="683526" cy="630268"/>
                <a:chOff x="16152699" y="19994585"/>
                <a:chExt cx="787216" cy="709269"/>
              </a:xfrm>
            </p:grpSpPr>
            <p:pic>
              <p:nvPicPr>
                <p:cNvPr id="102" name="Picture 2" descr="D:\My_Work\lATEX_WORK\paper_2014_ScanningGantry\01pics\GBL03v2_paper_02_BW_02.png">
                  <a:extLst>
                    <a:ext uri="{FF2B5EF4-FFF2-40B4-BE49-F238E27FC236}">
                      <a16:creationId xmlns:a16="http://schemas.microsoft.com/office/drawing/2014/main" id="{FB2584F1-5A2D-47AD-B725-0FA06D49F8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08" t="6538" r="67426" b="15553"/>
                <a:stretch>
                  <a:fillRect/>
                </a:stretch>
              </p:blipFill>
              <p:spPr bwMode="auto">
                <a:xfrm>
                  <a:off x="16155267" y="20023845"/>
                  <a:ext cx="784648" cy="6800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" name="Diagonaler Streifen 27">
                  <a:extLst>
                    <a:ext uri="{FF2B5EF4-FFF2-40B4-BE49-F238E27FC236}">
                      <a16:creationId xmlns:a16="http://schemas.microsoft.com/office/drawing/2014/main" id="{8698A082-5DCD-49EE-A956-728E26075FC9}"/>
                    </a:ext>
                  </a:extLst>
                </p:cNvPr>
                <p:cNvSpPr/>
                <p:nvPr/>
              </p:nvSpPr>
              <p:spPr>
                <a:xfrm rot="10800000">
                  <a:off x="16152699" y="19994585"/>
                  <a:ext cx="771948" cy="699390"/>
                </a:xfrm>
                <a:custGeom>
                  <a:avLst/>
                  <a:gdLst>
                    <a:gd name="connsiteX0" fmla="*/ 0 w 797134"/>
                    <a:gd name="connsiteY0" fmla="*/ 176787 h 733588"/>
                    <a:gd name="connsiteX1" fmla="*/ 192101 w 797134"/>
                    <a:gd name="connsiteY1" fmla="*/ 0 h 733588"/>
                    <a:gd name="connsiteX2" fmla="*/ 797134 w 797134"/>
                    <a:gd name="connsiteY2" fmla="*/ 0 h 733588"/>
                    <a:gd name="connsiteX3" fmla="*/ 0 w 797134"/>
                    <a:gd name="connsiteY3" fmla="*/ 733588 h 733588"/>
                    <a:gd name="connsiteX4" fmla="*/ 0 w 797134"/>
                    <a:gd name="connsiteY4" fmla="*/ 176787 h 733588"/>
                    <a:gd name="connsiteX0" fmla="*/ 0 w 797134"/>
                    <a:gd name="connsiteY0" fmla="*/ 176787 h 733588"/>
                    <a:gd name="connsiteX1" fmla="*/ 192101 w 797134"/>
                    <a:gd name="connsiteY1" fmla="*/ 0 h 733588"/>
                    <a:gd name="connsiteX2" fmla="*/ 797134 w 797134"/>
                    <a:gd name="connsiteY2" fmla="*/ 0 h 733588"/>
                    <a:gd name="connsiteX3" fmla="*/ 706582 w 797134"/>
                    <a:gd name="connsiteY3" fmla="*/ 296540 h 733588"/>
                    <a:gd name="connsiteX4" fmla="*/ 0 w 797134"/>
                    <a:gd name="connsiteY4" fmla="*/ 733588 h 733588"/>
                    <a:gd name="connsiteX5" fmla="*/ 0 w 797134"/>
                    <a:gd name="connsiteY5" fmla="*/ 176787 h 733588"/>
                    <a:gd name="connsiteX0" fmla="*/ 0 w 850573"/>
                    <a:gd name="connsiteY0" fmla="*/ 176787 h 733588"/>
                    <a:gd name="connsiteX1" fmla="*/ 192101 w 850573"/>
                    <a:gd name="connsiteY1" fmla="*/ 0 h 733588"/>
                    <a:gd name="connsiteX2" fmla="*/ 850573 w 850573"/>
                    <a:gd name="connsiteY2" fmla="*/ 0 h 733588"/>
                    <a:gd name="connsiteX3" fmla="*/ 706582 w 850573"/>
                    <a:gd name="connsiteY3" fmla="*/ 296540 h 733588"/>
                    <a:gd name="connsiteX4" fmla="*/ 0 w 850573"/>
                    <a:gd name="connsiteY4" fmla="*/ 733588 h 733588"/>
                    <a:gd name="connsiteX5" fmla="*/ 0 w 850573"/>
                    <a:gd name="connsiteY5" fmla="*/ 176787 h 733588"/>
                    <a:gd name="connsiteX0" fmla="*/ 0 w 850573"/>
                    <a:gd name="connsiteY0" fmla="*/ 176787 h 733588"/>
                    <a:gd name="connsiteX1" fmla="*/ 192101 w 850573"/>
                    <a:gd name="connsiteY1" fmla="*/ 0 h 733588"/>
                    <a:gd name="connsiteX2" fmla="*/ 850573 w 850573"/>
                    <a:gd name="connsiteY2" fmla="*/ 0 h 733588"/>
                    <a:gd name="connsiteX3" fmla="*/ 706582 w 850573"/>
                    <a:gd name="connsiteY3" fmla="*/ 296540 h 733588"/>
                    <a:gd name="connsiteX4" fmla="*/ 552202 w 850573"/>
                    <a:gd name="connsiteY4" fmla="*/ 569673 h 733588"/>
                    <a:gd name="connsiteX5" fmla="*/ 0 w 850573"/>
                    <a:gd name="connsiteY5" fmla="*/ 733588 h 733588"/>
                    <a:gd name="connsiteX6" fmla="*/ 0 w 850573"/>
                    <a:gd name="connsiteY6" fmla="*/ 176787 h 733588"/>
                    <a:gd name="connsiteX0" fmla="*/ 0 w 850573"/>
                    <a:gd name="connsiteY0" fmla="*/ 176787 h 733588"/>
                    <a:gd name="connsiteX1" fmla="*/ 192101 w 850573"/>
                    <a:gd name="connsiteY1" fmla="*/ 0 h 733588"/>
                    <a:gd name="connsiteX2" fmla="*/ 850573 w 850573"/>
                    <a:gd name="connsiteY2" fmla="*/ 0 h 733588"/>
                    <a:gd name="connsiteX3" fmla="*/ 724395 w 850573"/>
                    <a:gd name="connsiteY3" fmla="*/ 344041 h 733588"/>
                    <a:gd name="connsiteX4" fmla="*/ 552202 w 850573"/>
                    <a:gd name="connsiteY4" fmla="*/ 569673 h 733588"/>
                    <a:gd name="connsiteX5" fmla="*/ 0 w 850573"/>
                    <a:gd name="connsiteY5" fmla="*/ 733588 h 733588"/>
                    <a:gd name="connsiteX6" fmla="*/ 0 w 850573"/>
                    <a:gd name="connsiteY6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0 w 820885"/>
                    <a:gd name="connsiteY5" fmla="*/ 733588 h 733588"/>
                    <a:gd name="connsiteX6" fmla="*/ 0 w 820885"/>
                    <a:gd name="connsiteY6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0 w 820885"/>
                    <a:gd name="connsiteY5" fmla="*/ 733588 h 733588"/>
                    <a:gd name="connsiteX6" fmla="*/ 0 w 820885"/>
                    <a:gd name="connsiteY6" fmla="*/ 176787 h 733588"/>
                    <a:gd name="connsiteX0" fmla="*/ 0 w 821564"/>
                    <a:gd name="connsiteY0" fmla="*/ 176787 h 733588"/>
                    <a:gd name="connsiteX1" fmla="*/ 192101 w 821564"/>
                    <a:gd name="connsiteY1" fmla="*/ 0 h 733588"/>
                    <a:gd name="connsiteX2" fmla="*/ 820885 w 821564"/>
                    <a:gd name="connsiteY2" fmla="*/ 0 h 733588"/>
                    <a:gd name="connsiteX3" fmla="*/ 724395 w 821564"/>
                    <a:gd name="connsiteY3" fmla="*/ 344041 h 733588"/>
                    <a:gd name="connsiteX4" fmla="*/ 552202 w 821564"/>
                    <a:gd name="connsiteY4" fmla="*/ 569673 h 733588"/>
                    <a:gd name="connsiteX5" fmla="*/ 0 w 821564"/>
                    <a:gd name="connsiteY5" fmla="*/ 733588 h 733588"/>
                    <a:gd name="connsiteX6" fmla="*/ 0 w 821564"/>
                    <a:gd name="connsiteY6" fmla="*/ 176787 h 733588"/>
                    <a:gd name="connsiteX0" fmla="*/ 0 w 821564"/>
                    <a:gd name="connsiteY0" fmla="*/ 176787 h 733588"/>
                    <a:gd name="connsiteX1" fmla="*/ 192101 w 821564"/>
                    <a:gd name="connsiteY1" fmla="*/ 0 h 733588"/>
                    <a:gd name="connsiteX2" fmla="*/ 820885 w 821564"/>
                    <a:gd name="connsiteY2" fmla="*/ 0 h 733588"/>
                    <a:gd name="connsiteX3" fmla="*/ 724395 w 821564"/>
                    <a:gd name="connsiteY3" fmla="*/ 344041 h 733588"/>
                    <a:gd name="connsiteX4" fmla="*/ 552202 w 821564"/>
                    <a:gd name="connsiteY4" fmla="*/ 569673 h 733588"/>
                    <a:gd name="connsiteX5" fmla="*/ 0 w 821564"/>
                    <a:gd name="connsiteY5" fmla="*/ 733588 h 733588"/>
                    <a:gd name="connsiteX6" fmla="*/ 0 w 821564"/>
                    <a:gd name="connsiteY6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0 w 820885"/>
                    <a:gd name="connsiteY5" fmla="*/ 733588 h 733588"/>
                    <a:gd name="connsiteX6" fmla="*/ 0 w 820885"/>
                    <a:gd name="connsiteY6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0 w 820885"/>
                    <a:gd name="connsiteY5" fmla="*/ 733588 h 733588"/>
                    <a:gd name="connsiteX6" fmla="*/ 0 w 820885"/>
                    <a:gd name="connsiteY6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0 w 820885"/>
                    <a:gd name="connsiteY5" fmla="*/ 733588 h 733588"/>
                    <a:gd name="connsiteX6" fmla="*/ 0 w 820885"/>
                    <a:gd name="connsiteY6" fmla="*/ 176787 h 733588"/>
                    <a:gd name="connsiteX0" fmla="*/ 0 w 820885"/>
                    <a:gd name="connsiteY0" fmla="*/ 176787 h 764984"/>
                    <a:gd name="connsiteX1" fmla="*/ 192101 w 820885"/>
                    <a:gd name="connsiteY1" fmla="*/ 0 h 764984"/>
                    <a:gd name="connsiteX2" fmla="*/ 820885 w 820885"/>
                    <a:gd name="connsiteY2" fmla="*/ 0 h 764984"/>
                    <a:gd name="connsiteX3" fmla="*/ 724395 w 820885"/>
                    <a:gd name="connsiteY3" fmla="*/ 344041 h 764984"/>
                    <a:gd name="connsiteX4" fmla="*/ 552202 w 820885"/>
                    <a:gd name="connsiteY4" fmla="*/ 569673 h 764984"/>
                    <a:gd name="connsiteX5" fmla="*/ 273132 w 820885"/>
                    <a:gd name="connsiteY5" fmla="*/ 688426 h 764984"/>
                    <a:gd name="connsiteX6" fmla="*/ 0 w 820885"/>
                    <a:gd name="connsiteY6" fmla="*/ 733588 h 764984"/>
                    <a:gd name="connsiteX7" fmla="*/ 0 w 820885"/>
                    <a:gd name="connsiteY7" fmla="*/ 176787 h 764984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52202 w 820885"/>
                    <a:gd name="connsiteY4" fmla="*/ 569673 h 733588"/>
                    <a:gd name="connsiteX5" fmla="*/ 273132 w 820885"/>
                    <a:gd name="connsiteY5" fmla="*/ 688426 h 733588"/>
                    <a:gd name="connsiteX6" fmla="*/ 0 w 820885"/>
                    <a:gd name="connsiteY6" fmla="*/ 733588 h 733588"/>
                    <a:gd name="connsiteX7" fmla="*/ 0 w 820885"/>
                    <a:gd name="connsiteY7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28452 w 820885"/>
                    <a:gd name="connsiteY4" fmla="*/ 557798 h 733588"/>
                    <a:gd name="connsiteX5" fmla="*/ 273132 w 820885"/>
                    <a:gd name="connsiteY5" fmla="*/ 688426 h 733588"/>
                    <a:gd name="connsiteX6" fmla="*/ 0 w 820885"/>
                    <a:gd name="connsiteY6" fmla="*/ 733588 h 733588"/>
                    <a:gd name="connsiteX7" fmla="*/ 0 w 820885"/>
                    <a:gd name="connsiteY7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25053 w 820885"/>
                    <a:gd name="connsiteY4" fmla="*/ 571395 h 733588"/>
                    <a:gd name="connsiteX5" fmla="*/ 273132 w 820885"/>
                    <a:gd name="connsiteY5" fmla="*/ 688426 h 733588"/>
                    <a:gd name="connsiteX6" fmla="*/ 0 w 820885"/>
                    <a:gd name="connsiteY6" fmla="*/ 733588 h 733588"/>
                    <a:gd name="connsiteX7" fmla="*/ 0 w 820885"/>
                    <a:gd name="connsiteY7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25053 w 820885"/>
                    <a:gd name="connsiteY4" fmla="*/ 571395 h 733588"/>
                    <a:gd name="connsiteX5" fmla="*/ 273132 w 820885"/>
                    <a:gd name="connsiteY5" fmla="*/ 688426 h 733588"/>
                    <a:gd name="connsiteX6" fmla="*/ 0 w 820885"/>
                    <a:gd name="connsiteY6" fmla="*/ 733588 h 733588"/>
                    <a:gd name="connsiteX7" fmla="*/ 0 w 820885"/>
                    <a:gd name="connsiteY7" fmla="*/ 176787 h 733588"/>
                    <a:gd name="connsiteX0" fmla="*/ 0 w 820885"/>
                    <a:gd name="connsiteY0" fmla="*/ 176787 h 733588"/>
                    <a:gd name="connsiteX1" fmla="*/ 192101 w 820885"/>
                    <a:gd name="connsiteY1" fmla="*/ 0 h 733588"/>
                    <a:gd name="connsiteX2" fmla="*/ 820885 w 820885"/>
                    <a:gd name="connsiteY2" fmla="*/ 0 h 733588"/>
                    <a:gd name="connsiteX3" fmla="*/ 724395 w 820885"/>
                    <a:gd name="connsiteY3" fmla="*/ 344041 h 733588"/>
                    <a:gd name="connsiteX4" fmla="*/ 525053 w 820885"/>
                    <a:gd name="connsiteY4" fmla="*/ 571395 h 733588"/>
                    <a:gd name="connsiteX5" fmla="*/ 273132 w 820885"/>
                    <a:gd name="connsiteY5" fmla="*/ 688426 h 733588"/>
                    <a:gd name="connsiteX6" fmla="*/ 0 w 820885"/>
                    <a:gd name="connsiteY6" fmla="*/ 733588 h 733588"/>
                    <a:gd name="connsiteX7" fmla="*/ 0 w 820885"/>
                    <a:gd name="connsiteY7" fmla="*/ 176787 h 733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0885" h="733588">
                      <a:moveTo>
                        <a:pt x="0" y="176787"/>
                      </a:moveTo>
                      <a:lnTo>
                        <a:pt x="192101" y="0"/>
                      </a:lnTo>
                      <a:lnTo>
                        <a:pt x="820885" y="0"/>
                      </a:lnTo>
                      <a:cubicBezTo>
                        <a:pt x="820389" y="86971"/>
                        <a:pt x="802080" y="227382"/>
                        <a:pt x="724395" y="344041"/>
                      </a:cubicBezTo>
                      <a:cubicBezTo>
                        <a:pt x="659081" y="432848"/>
                        <a:pt x="620101" y="489385"/>
                        <a:pt x="525053" y="571395"/>
                      </a:cubicBezTo>
                      <a:cubicBezTo>
                        <a:pt x="446874" y="624834"/>
                        <a:pt x="365166" y="661107"/>
                        <a:pt x="273132" y="688426"/>
                      </a:cubicBezTo>
                      <a:cubicBezTo>
                        <a:pt x="181098" y="715745"/>
                        <a:pt x="42553" y="731776"/>
                        <a:pt x="0" y="733588"/>
                      </a:cubicBezTo>
                      <a:lnTo>
                        <a:pt x="0" y="176787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sz="16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8" name="Textfeld 178">
                <a:extLst>
                  <a:ext uri="{FF2B5EF4-FFF2-40B4-BE49-F238E27FC236}">
                    <a16:creationId xmlns:a16="http://schemas.microsoft.com/office/drawing/2014/main" id="{A8B386DB-85D0-41B4-BD61-C2687D79B7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9426" y="3355058"/>
                <a:ext cx="940422" cy="382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r>
                  <a:rPr lang="de-DE" alt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Dipole</a:t>
                </a:r>
              </a:p>
            </p:txBody>
          </p:sp>
          <p:pic>
            <p:nvPicPr>
              <p:cNvPr id="79" name="Picture 2" descr="D:\My_Work\lATEX_WORK\paper_2014_ScanningGantry\01pics\GBL03v2_paper_02_BW_02.png">
                <a:extLst>
                  <a:ext uri="{FF2B5EF4-FFF2-40B4-BE49-F238E27FC236}">
                    <a16:creationId xmlns:a16="http://schemas.microsoft.com/office/drawing/2014/main" id="{4CCA5E36-20B1-453D-B74E-FEE6A80CD1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26" t="9184" r="40086" b="8182"/>
              <a:stretch>
                <a:fillRect/>
              </a:stretch>
            </p:blipFill>
            <p:spPr bwMode="auto">
              <a:xfrm>
                <a:off x="7479780" y="4427134"/>
                <a:ext cx="598436" cy="64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13ECDD99-D666-4804-ACDD-A0CEE66DCC68}"/>
                  </a:ext>
                </a:extLst>
              </p:cNvPr>
              <p:cNvSpPr/>
              <p:nvPr/>
            </p:nvSpPr>
            <p:spPr bwMode="auto">
              <a:xfrm rot="5400000">
                <a:off x="7519073" y="4432508"/>
                <a:ext cx="582390" cy="618850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  <a:effectLst>
                <a:glow rad="139700">
                  <a:srgbClr val="92D05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81" name="Textfeld 183">
                <a:extLst>
                  <a:ext uri="{FF2B5EF4-FFF2-40B4-BE49-F238E27FC236}">
                    <a16:creationId xmlns:a16="http://schemas.microsoft.com/office/drawing/2014/main" id="{E08FCE57-7CAB-45F5-B627-7E0587ABF8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9426" y="4547547"/>
                <a:ext cx="1695098" cy="382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r>
                  <a:rPr lang="de-DE" alt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Quadrupole</a:t>
                </a:r>
              </a:p>
            </p:txBody>
          </p:sp>
          <p:pic>
            <p:nvPicPr>
              <p:cNvPr id="82" name="Picture 2" descr="G:\01pics\GBL03v2_paper_02_BW_with_mag_det_updated.png">
                <a:extLst>
                  <a:ext uri="{FF2B5EF4-FFF2-40B4-BE49-F238E27FC236}">
                    <a16:creationId xmlns:a16="http://schemas.microsoft.com/office/drawing/2014/main" id="{7183D385-9789-4B0E-9D3E-1CA040020E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0"/>
              <a:stretch>
                <a:fillRect/>
              </a:stretch>
            </p:blipFill>
            <p:spPr bwMode="auto">
              <a:xfrm>
                <a:off x="1869798" y="1525673"/>
                <a:ext cx="5032992" cy="4146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3" name="Group 531">
                <a:extLst>
                  <a:ext uri="{FF2B5EF4-FFF2-40B4-BE49-F238E27FC236}">
                    <a16:creationId xmlns:a16="http://schemas.microsoft.com/office/drawing/2014/main" id="{338E7966-62AA-4618-8B27-8DBFDA08D1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8047" y="1196757"/>
                <a:ext cx="1313594" cy="3348189"/>
                <a:chOff x="11164776" y="15056884"/>
                <a:chExt cx="2293077" cy="6059142"/>
              </a:xfrm>
            </p:grpSpPr>
            <p:grpSp>
              <p:nvGrpSpPr>
                <p:cNvPr id="98" name="Group 28">
                  <a:extLst>
                    <a:ext uri="{FF2B5EF4-FFF2-40B4-BE49-F238E27FC236}">
                      <a16:creationId xmlns:a16="http://schemas.microsoft.com/office/drawing/2014/main" id="{94990CB5-7947-43B0-A6ED-F02DD91874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672532" y="16219756"/>
                  <a:ext cx="377060" cy="4896270"/>
                  <a:chOff x="11408576" y="14874415"/>
                  <a:chExt cx="383506" cy="5338340"/>
                </a:xfrm>
              </p:grpSpPr>
              <p:cxnSp>
                <p:nvCxnSpPr>
                  <p:cNvPr id="100" name="Straight Connector 3">
                    <a:extLst>
                      <a:ext uri="{FF2B5EF4-FFF2-40B4-BE49-F238E27FC236}">
                        <a16:creationId xmlns:a16="http://schemas.microsoft.com/office/drawing/2014/main" id="{3032D1BA-3296-47B0-9BD1-016E6F8BAF9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09944" y="14874415"/>
                    <a:ext cx="0" cy="5338340"/>
                  </a:xfrm>
                  <a:prstGeom prst="line">
                    <a:avLst/>
                  </a:prstGeom>
                  <a:noFill/>
                  <a:ln w="50800" algn="ctr">
                    <a:solidFill>
                      <a:srgbClr val="00589C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01" name="Rectangle 434">
                    <a:extLst>
                      <a:ext uri="{FF2B5EF4-FFF2-40B4-BE49-F238E27FC236}">
                        <a16:creationId xmlns:a16="http://schemas.microsoft.com/office/drawing/2014/main" id="{0BACAD98-A45D-4173-A408-704C837BEC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0641417" y="17359025"/>
                    <a:ext cx="1917823" cy="3835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defTabSz="4176713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1pPr>
                    <a:lvl2pPr marL="742950" indent="-285750" defTabSz="4176713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2pPr>
                    <a:lvl3pPr marL="1143000" indent="-228600" defTabSz="4176713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3pPr>
                    <a:lvl4pPr marL="1600200" indent="-228600" defTabSz="4176713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4pPr>
                    <a:lvl5pPr marL="2057400" indent="-228600" defTabSz="4176713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5pPr>
                    <a:lvl6pPr marL="2514600" indent="-228600" defTabSz="41767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6pPr>
                    <a:lvl7pPr marL="2971800" indent="-228600" defTabSz="41767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7pPr>
                    <a:lvl8pPr marL="3429000" indent="-228600" defTabSz="41767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8pPr>
                    <a:lvl9pPr marL="3886200" indent="-228600" defTabSz="41767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ea typeface="Geneva" pitchFamily="-128" charset="-128"/>
                      </a:defRPr>
                    </a:lvl9pPr>
                  </a:lstStyle>
                  <a:p>
                    <a:pPr algn="ctr" eaLnBrk="1" hangingPunct="1"/>
                    <a:r>
                      <a:rPr lang="en-GB" altLang="de-DE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2.40 m</a:t>
                    </a:r>
                  </a:p>
                </p:txBody>
              </p:sp>
            </p:grpSp>
            <p:sp>
              <p:nvSpPr>
                <p:cNvPr id="99" name="Rectangle 537">
                  <a:extLst>
                    <a:ext uri="{FF2B5EF4-FFF2-40B4-BE49-F238E27FC236}">
                      <a16:creationId xmlns:a16="http://schemas.microsoft.com/office/drawing/2014/main" id="{B8DD2987-1AFD-4160-B4A7-DEC4D19B4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64783" y="15056885"/>
                  <a:ext cx="2293079" cy="41622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defTabSz="4176713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1pPr>
                  <a:lvl2pPr marL="742950" indent="-285750" defTabSz="4176713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2pPr>
                  <a:lvl3pPr marL="1143000" indent="-228600" defTabSz="4176713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3pPr>
                  <a:lvl4pPr marL="1600200" indent="-228600" defTabSz="4176713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4pPr>
                  <a:lvl5pPr marL="2057400" indent="-228600" defTabSz="4176713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5pPr>
                  <a:lvl6pPr marL="2514600" indent="-228600" defTabSz="41767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6pPr>
                  <a:lvl7pPr marL="2971800" indent="-228600" defTabSz="41767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7pPr>
                  <a:lvl8pPr marL="3429000" indent="-228600" defTabSz="41767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8pPr>
                  <a:lvl9pPr marL="3886200" indent="-228600" defTabSz="41767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Geneva" pitchFamily="-128" charset="-128"/>
                    </a:defRPr>
                  </a:lvl9pPr>
                </a:lstStyle>
                <a:p>
                  <a:pPr eaLnBrk="1" hangingPunct="1"/>
                  <a:r>
                    <a:rPr lang="en-GB" altLang="de-DE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Height [m]</a:t>
                  </a:r>
                </a:p>
              </p:txBody>
            </p:sp>
          </p:grpSp>
          <p:sp>
            <p:nvSpPr>
              <p:cNvPr id="84" name="Rectangle 534">
                <a:extLst>
                  <a:ext uri="{FF2B5EF4-FFF2-40B4-BE49-F238E27FC236}">
                    <a16:creationId xmlns:a16="http://schemas.microsoft.com/office/drawing/2014/main" id="{EE9C5F13-53A8-41F4-A7C2-1A41CFA29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680000">
                <a:off x="3995594" y="3881252"/>
                <a:ext cx="964651" cy="8967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pPr eaLnBrk="1" hangingPunct="1"/>
                <a:endParaRPr lang="en-GB" altLang="de-DE" sz="8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5" name="TextBox 535">
                <a:extLst>
                  <a:ext uri="{FF2B5EF4-FFF2-40B4-BE49-F238E27FC236}">
                    <a16:creationId xmlns:a16="http://schemas.microsoft.com/office/drawing/2014/main" id="{225814D5-593A-4927-8BE3-67C9507854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680000">
                <a:off x="3525026" y="3638342"/>
                <a:ext cx="1743906" cy="347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r>
                  <a:rPr lang="en-GB" altLang="de-DE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Radiation safety</a:t>
                </a:r>
              </a:p>
            </p:txBody>
          </p:sp>
          <p:sp>
            <p:nvSpPr>
              <p:cNvPr id="86" name="Rectangle 522">
                <a:extLst>
                  <a:ext uri="{FF2B5EF4-FFF2-40B4-BE49-F238E27FC236}">
                    <a16:creationId xmlns:a16="http://schemas.microsoft.com/office/drawing/2014/main" id="{9E30B249-B41A-44C4-BB1C-5C1D97103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7863" y="1229341"/>
                <a:ext cx="1908259" cy="197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pPr algn="ctr" eaLnBrk="1" hangingPunct="1"/>
                <a:r>
                  <a:rPr lang="en-GB" altLang="de-DE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[MeV]</a:t>
                </a: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DC854591-53B5-4E4C-95E4-A06DCB8E32E9}"/>
                  </a:ext>
                </a:extLst>
              </p:cNvPr>
              <p:cNvSpPr/>
              <p:nvPr/>
            </p:nvSpPr>
            <p:spPr bwMode="auto">
              <a:xfrm>
                <a:off x="2741862" y="3999378"/>
                <a:ext cx="317153" cy="38623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EDB280D8-E741-47D4-AB51-27A01F3FE7C1}"/>
                  </a:ext>
                </a:extLst>
              </p:cNvPr>
              <p:cNvSpPr/>
              <p:nvPr/>
            </p:nvSpPr>
            <p:spPr bwMode="auto">
              <a:xfrm>
                <a:off x="2741189" y="2767657"/>
                <a:ext cx="317153" cy="38623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01D708F5-25C6-4E1A-8A22-982B2A609D66}"/>
                  </a:ext>
                </a:extLst>
              </p:cNvPr>
              <p:cNvSpPr/>
              <p:nvPr/>
            </p:nvSpPr>
            <p:spPr bwMode="auto">
              <a:xfrm rot="5400000">
                <a:off x="5477369" y="3461876"/>
                <a:ext cx="317223" cy="38615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6460ADA7-2FE2-450B-892C-E495169BE9DB}"/>
                  </a:ext>
                </a:extLst>
              </p:cNvPr>
              <p:cNvSpPr/>
              <p:nvPr/>
            </p:nvSpPr>
            <p:spPr bwMode="auto">
              <a:xfrm rot="5400000">
                <a:off x="5962475" y="3463837"/>
                <a:ext cx="317223" cy="38615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CE9CF7EE-91E6-49BE-ACF6-B48A81A496D2}"/>
                  </a:ext>
                </a:extLst>
              </p:cNvPr>
              <p:cNvSpPr/>
              <p:nvPr/>
            </p:nvSpPr>
            <p:spPr bwMode="auto">
              <a:xfrm rot="5400000">
                <a:off x="4263123" y="1332586"/>
                <a:ext cx="363247" cy="1507237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  <a:effectLst>
                <a:glow rad="139700">
                  <a:srgbClr val="92D05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A3079371-B8EA-40C7-B52E-C1E0DE2D34B6}"/>
                  </a:ext>
                </a:extLst>
              </p:cNvPr>
              <p:cNvSpPr/>
              <p:nvPr/>
            </p:nvSpPr>
            <p:spPr bwMode="auto">
              <a:xfrm rot="10800000">
                <a:off x="5699868" y="2427619"/>
                <a:ext cx="363167" cy="753783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  <a:effectLst>
                <a:glow rad="139700">
                  <a:srgbClr val="92D05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3" name="Diagonaler Streifen 27">
                <a:extLst>
                  <a:ext uri="{FF2B5EF4-FFF2-40B4-BE49-F238E27FC236}">
                    <a16:creationId xmlns:a16="http://schemas.microsoft.com/office/drawing/2014/main" id="{46F78EF0-FE93-4D8E-9F40-7224212001C1}"/>
                  </a:ext>
                </a:extLst>
              </p:cNvPr>
              <p:cNvSpPr/>
              <p:nvPr/>
            </p:nvSpPr>
            <p:spPr bwMode="auto">
              <a:xfrm rot="10800000">
                <a:off x="2778128" y="1965487"/>
                <a:ext cx="454873" cy="406588"/>
              </a:xfrm>
              <a:custGeom>
                <a:avLst/>
                <a:gdLst>
                  <a:gd name="connsiteX0" fmla="*/ 0 w 797134"/>
                  <a:gd name="connsiteY0" fmla="*/ 176787 h 733588"/>
                  <a:gd name="connsiteX1" fmla="*/ 192101 w 797134"/>
                  <a:gd name="connsiteY1" fmla="*/ 0 h 733588"/>
                  <a:gd name="connsiteX2" fmla="*/ 797134 w 797134"/>
                  <a:gd name="connsiteY2" fmla="*/ 0 h 733588"/>
                  <a:gd name="connsiteX3" fmla="*/ 0 w 797134"/>
                  <a:gd name="connsiteY3" fmla="*/ 733588 h 733588"/>
                  <a:gd name="connsiteX4" fmla="*/ 0 w 797134"/>
                  <a:gd name="connsiteY4" fmla="*/ 176787 h 733588"/>
                  <a:gd name="connsiteX0" fmla="*/ 0 w 797134"/>
                  <a:gd name="connsiteY0" fmla="*/ 176787 h 733588"/>
                  <a:gd name="connsiteX1" fmla="*/ 192101 w 797134"/>
                  <a:gd name="connsiteY1" fmla="*/ 0 h 733588"/>
                  <a:gd name="connsiteX2" fmla="*/ 797134 w 797134"/>
                  <a:gd name="connsiteY2" fmla="*/ 0 h 733588"/>
                  <a:gd name="connsiteX3" fmla="*/ 706582 w 797134"/>
                  <a:gd name="connsiteY3" fmla="*/ 296540 h 733588"/>
                  <a:gd name="connsiteX4" fmla="*/ 0 w 797134"/>
                  <a:gd name="connsiteY4" fmla="*/ 733588 h 733588"/>
                  <a:gd name="connsiteX5" fmla="*/ 0 w 797134"/>
                  <a:gd name="connsiteY5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06582 w 850573"/>
                  <a:gd name="connsiteY3" fmla="*/ 296540 h 733588"/>
                  <a:gd name="connsiteX4" fmla="*/ 0 w 850573"/>
                  <a:gd name="connsiteY4" fmla="*/ 733588 h 733588"/>
                  <a:gd name="connsiteX5" fmla="*/ 0 w 850573"/>
                  <a:gd name="connsiteY5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06582 w 850573"/>
                  <a:gd name="connsiteY3" fmla="*/ 296540 h 733588"/>
                  <a:gd name="connsiteX4" fmla="*/ 552202 w 850573"/>
                  <a:gd name="connsiteY4" fmla="*/ 569673 h 733588"/>
                  <a:gd name="connsiteX5" fmla="*/ 0 w 850573"/>
                  <a:gd name="connsiteY5" fmla="*/ 733588 h 733588"/>
                  <a:gd name="connsiteX6" fmla="*/ 0 w 850573"/>
                  <a:gd name="connsiteY6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24395 w 850573"/>
                  <a:gd name="connsiteY3" fmla="*/ 344041 h 733588"/>
                  <a:gd name="connsiteX4" fmla="*/ 552202 w 850573"/>
                  <a:gd name="connsiteY4" fmla="*/ 569673 h 733588"/>
                  <a:gd name="connsiteX5" fmla="*/ 0 w 850573"/>
                  <a:gd name="connsiteY5" fmla="*/ 733588 h 733588"/>
                  <a:gd name="connsiteX6" fmla="*/ 0 w 850573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1564"/>
                  <a:gd name="connsiteY0" fmla="*/ 176787 h 733588"/>
                  <a:gd name="connsiteX1" fmla="*/ 192101 w 821564"/>
                  <a:gd name="connsiteY1" fmla="*/ 0 h 733588"/>
                  <a:gd name="connsiteX2" fmla="*/ 820885 w 821564"/>
                  <a:gd name="connsiteY2" fmla="*/ 0 h 733588"/>
                  <a:gd name="connsiteX3" fmla="*/ 724395 w 821564"/>
                  <a:gd name="connsiteY3" fmla="*/ 344041 h 733588"/>
                  <a:gd name="connsiteX4" fmla="*/ 552202 w 821564"/>
                  <a:gd name="connsiteY4" fmla="*/ 569673 h 733588"/>
                  <a:gd name="connsiteX5" fmla="*/ 0 w 821564"/>
                  <a:gd name="connsiteY5" fmla="*/ 733588 h 733588"/>
                  <a:gd name="connsiteX6" fmla="*/ 0 w 821564"/>
                  <a:gd name="connsiteY6" fmla="*/ 176787 h 733588"/>
                  <a:gd name="connsiteX0" fmla="*/ 0 w 821564"/>
                  <a:gd name="connsiteY0" fmla="*/ 176787 h 733588"/>
                  <a:gd name="connsiteX1" fmla="*/ 192101 w 821564"/>
                  <a:gd name="connsiteY1" fmla="*/ 0 h 733588"/>
                  <a:gd name="connsiteX2" fmla="*/ 820885 w 821564"/>
                  <a:gd name="connsiteY2" fmla="*/ 0 h 733588"/>
                  <a:gd name="connsiteX3" fmla="*/ 724395 w 821564"/>
                  <a:gd name="connsiteY3" fmla="*/ 344041 h 733588"/>
                  <a:gd name="connsiteX4" fmla="*/ 552202 w 821564"/>
                  <a:gd name="connsiteY4" fmla="*/ 569673 h 733588"/>
                  <a:gd name="connsiteX5" fmla="*/ 0 w 821564"/>
                  <a:gd name="connsiteY5" fmla="*/ 733588 h 733588"/>
                  <a:gd name="connsiteX6" fmla="*/ 0 w 821564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64984"/>
                  <a:gd name="connsiteX1" fmla="*/ 192101 w 820885"/>
                  <a:gd name="connsiteY1" fmla="*/ 0 h 764984"/>
                  <a:gd name="connsiteX2" fmla="*/ 820885 w 820885"/>
                  <a:gd name="connsiteY2" fmla="*/ 0 h 764984"/>
                  <a:gd name="connsiteX3" fmla="*/ 724395 w 820885"/>
                  <a:gd name="connsiteY3" fmla="*/ 344041 h 764984"/>
                  <a:gd name="connsiteX4" fmla="*/ 552202 w 820885"/>
                  <a:gd name="connsiteY4" fmla="*/ 569673 h 764984"/>
                  <a:gd name="connsiteX5" fmla="*/ 273132 w 820885"/>
                  <a:gd name="connsiteY5" fmla="*/ 688426 h 764984"/>
                  <a:gd name="connsiteX6" fmla="*/ 0 w 820885"/>
                  <a:gd name="connsiteY6" fmla="*/ 733588 h 764984"/>
                  <a:gd name="connsiteX7" fmla="*/ 0 w 820885"/>
                  <a:gd name="connsiteY7" fmla="*/ 176787 h 764984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8452 w 820885"/>
                  <a:gd name="connsiteY4" fmla="*/ 557798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0885" h="733588">
                    <a:moveTo>
                      <a:pt x="0" y="176787"/>
                    </a:moveTo>
                    <a:lnTo>
                      <a:pt x="192101" y="0"/>
                    </a:lnTo>
                    <a:lnTo>
                      <a:pt x="820885" y="0"/>
                    </a:lnTo>
                    <a:cubicBezTo>
                      <a:pt x="820389" y="86971"/>
                      <a:pt x="802080" y="227382"/>
                      <a:pt x="724395" y="344041"/>
                    </a:cubicBezTo>
                    <a:cubicBezTo>
                      <a:pt x="659081" y="432848"/>
                      <a:pt x="620101" y="489385"/>
                      <a:pt x="525053" y="571395"/>
                    </a:cubicBezTo>
                    <a:cubicBezTo>
                      <a:pt x="446874" y="624834"/>
                      <a:pt x="365166" y="661107"/>
                      <a:pt x="273132" y="688426"/>
                    </a:cubicBezTo>
                    <a:cubicBezTo>
                      <a:pt x="181098" y="715745"/>
                      <a:pt x="42553" y="731776"/>
                      <a:pt x="0" y="733588"/>
                    </a:cubicBezTo>
                    <a:lnTo>
                      <a:pt x="0" y="176787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Diagonaler Streifen 27">
                <a:extLst>
                  <a:ext uri="{FF2B5EF4-FFF2-40B4-BE49-F238E27FC236}">
                    <a16:creationId xmlns:a16="http://schemas.microsoft.com/office/drawing/2014/main" id="{574C92BA-EB38-4933-ABF3-9197E342A343}"/>
                  </a:ext>
                </a:extLst>
              </p:cNvPr>
              <p:cNvSpPr/>
              <p:nvPr/>
            </p:nvSpPr>
            <p:spPr bwMode="auto">
              <a:xfrm rot="10800000" flipH="1">
                <a:off x="5588695" y="1967676"/>
                <a:ext cx="436154" cy="406588"/>
              </a:xfrm>
              <a:custGeom>
                <a:avLst/>
                <a:gdLst>
                  <a:gd name="connsiteX0" fmla="*/ 0 w 797134"/>
                  <a:gd name="connsiteY0" fmla="*/ 176787 h 733588"/>
                  <a:gd name="connsiteX1" fmla="*/ 192101 w 797134"/>
                  <a:gd name="connsiteY1" fmla="*/ 0 h 733588"/>
                  <a:gd name="connsiteX2" fmla="*/ 797134 w 797134"/>
                  <a:gd name="connsiteY2" fmla="*/ 0 h 733588"/>
                  <a:gd name="connsiteX3" fmla="*/ 0 w 797134"/>
                  <a:gd name="connsiteY3" fmla="*/ 733588 h 733588"/>
                  <a:gd name="connsiteX4" fmla="*/ 0 w 797134"/>
                  <a:gd name="connsiteY4" fmla="*/ 176787 h 733588"/>
                  <a:gd name="connsiteX0" fmla="*/ 0 w 797134"/>
                  <a:gd name="connsiteY0" fmla="*/ 176787 h 733588"/>
                  <a:gd name="connsiteX1" fmla="*/ 192101 w 797134"/>
                  <a:gd name="connsiteY1" fmla="*/ 0 h 733588"/>
                  <a:gd name="connsiteX2" fmla="*/ 797134 w 797134"/>
                  <a:gd name="connsiteY2" fmla="*/ 0 h 733588"/>
                  <a:gd name="connsiteX3" fmla="*/ 706582 w 797134"/>
                  <a:gd name="connsiteY3" fmla="*/ 296540 h 733588"/>
                  <a:gd name="connsiteX4" fmla="*/ 0 w 797134"/>
                  <a:gd name="connsiteY4" fmla="*/ 733588 h 733588"/>
                  <a:gd name="connsiteX5" fmla="*/ 0 w 797134"/>
                  <a:gd name="connsiteY5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06582 w 850573"/>
                  <a:gd name="connsiteY3" fmla="*/ 296540 h 733588"/>
                  <a:gd name="connsiteX4" fmla="*/ 0 w 850573"/>
                  <a:gd name="connsiteY4" fmla="*/ 733588 h 733588"/>
                  <a:gd name="connsiteX5" fmla="*/ 0 w 850573"/>
                  <a:gd name="connsiteY5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06582 w 850573"/>
                  <a:gd name="connsiteY3" fmla="*/ 296540 h 733588"/>
                  <a:gd name="connsiteX4" fmla="*/ 552202 w 850573"/>
                  <a:gd name="connsiteY4" fmla="*/ 569673 h 733588"/>
                  <a:gd name="connsiteX5" fmla="*/ 0 w 850573"/>
                  <a:gd name="connsiteY5" fmla="*/ 733588 h 733588"/>
                  <a:gd name="connsiteX6" fmla="*/ 0 w 850573"/>
                  <a:gd name="connsiteY6" fmla="*/ 176787 h 733588"/>
                  <a:gd name="connsiteX0" fmla="*/ 0 w 850573"/>
                  <a:gd name="connsiteY0" fmla="*/ 176787 h 733588"/>
                  <a:gd name="connsiteX1" fmla="*/ 192101 w 850573"/>
                  <a:gd name="connsiteY1" fmla="*/ 0 h 733588"/>
                  <a:gd name="connsiteX2" fmla="*/ 850573 w 850573"/>
                  <a:gd name="connsiteY2" fmla="*/ 0 h 733588"/>
                  <a:gd name="connsiteX3" fmla="*/ 724395 w 850573"/>
                  <a:gd name="connsiteY3" fmla="*/ 344041 h 733588"/>
                  <a:gd name="connsiteX4" fmla="*/ 552202 w 850573"/>
                  <a:gd name="connsiteY4" fmla="*/ 569673 h 733588"/>
                  <a:gd name="connsiteX5" fmla="*/ 0 w 850573"/>
                  <a:gd name="connsiteY5" fmla="*/ 733588 h 733588"/>
                  <a:gd name="connsiteX6" fmla="*/ 0 w 850573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1564"/>
                  <a:gd name="connsiteY0" fmla="*/ 176787 h 733588"/>
                  <a:gd name="connsiteX1" fmla="*/ 192101 w 821564"/>
                  <a:gd name="connsiteY1" fmla="*/ 0 h 733588"/>
                  <a:gd name="connsiteX2" fmla="*/ 820885 w 821564"/>
                  <a:gd name="connsiteY2" fmla="*/ 0 h 733588"/>
                  <a:gd name="connsiteX3" fmla="*/ 724395 w 821564"/>
                  <a:gd name="connsiteY3" fmla="*/ 344041 h 733588"/>
                  <a:gd name="connsiteX4" fmla="*/ 552202 w 821564"/>
                  <a:gd name="connsiteY4" fmla="*/ 569673 h 733588"/>
                  <a:gd name="connsiteX5" fmla="*/ 0 w 821564"/>
                  <a:gd name="connsiteY5" fmla="*/ 733588 h 733588"/>
                  <a:gd name="connsiteX6" fmla="*/ 0 w 821564"/>
                  <a:gd name="connsiteY6" fmla="*/ 176787 h 733588"/>
                  <a:gd name="connsiteX0" fmla="*/ 0 w 821564"/>
                  <a:gd name="connsiteY0" fmla="*/ 176787 h 733588"/>
                  <a:gd name="connsiteX1" fmla="*/ 192101 w 821564"/>
                  <a:gd name="connsiteY1" fmla="*/ 0 h 733588"/>
                  <a:gd name="connsiteX2" fmla="*/ 820885 w 821564"/>
                  <a:gd name="connsiteY2" fmla="*/ 0 h 733588"/>
                  <a:gd name="connsiteX3" fmla="*/ 724395 w 821564"/>
                  <a:gd name="connsiteY3" fmla="*/ 344041 h 733588"/>
                  <a:gd name="connsiteX4" fmla="*/ 552202 w 821564"/>
                  <a:gd name="connsiteY4" fmla="*/ 569673 h 733588"/>
                  <a:gd name="connsiteX5" fmla="*/ 0 w 821564"/>
                  <a:gd name="connsiteY5" fmla="*/ 733588 h 733588"/>
                  <a:gd name="connsiteX6" fmla="*/ 0 w 821564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0 w 820885"/>
                  <a:gd name="connsiteY5" fmla="*/ 733588 h 733588"/>
                  <a:gd name="connsiteX6" fmla="*/ 0 w 820885"/>
                  <a:gd name="connsiteY6" fmla="*/ 176787 h 733588"/>
                  <a:gd name="connsiteX0" fmla="*/ 0 w 820885"/>
                  <a:gd name="connsiteY0" fmla="*/ 176787 h 764984"/>
                  <a:gd name="connsiteX1" fmla="*/ 192101 w 820885"/>
                  <a:gd name="connsiteY1" fmla="*/ 0 h 764984"/>
                  <a:gd name="connsiteX2" fmla="*/ 820885 w 820885"/>
                  <a:gd name="connsiteY2" fmla="*/ 0 h 764984"/>
                  <a:gd name="connsiteX3" fmla="*/ 724395 w 820885"/>
                  <a:gd name="connsiteY3" fmla="*/ 344041 h 764984"/>
                  <a:gd name="connsiteX4" fmla="*/ 552202 w 820885"/>
                  <a:gd name="connsiteY4" fmla="*/ 569673 h 764984"/>
                  <a:gd name="connsiteX5" fmla="*/ 273132 w 820885"/>
                  <a:gd name="connsiteY5" fmla="*/ 688426 h 764984"/>
                  <a:gd name="connsiteX6" fmla="*/ 0 w 820885"/>
                  <a:gd name="connsiteY6" fmla="*/ 733588 h 764984"/>
                  <a:gd name="connsiteX7" fmla="*/ 0 w 820885"/>
                  <a:gd name="connsiteY7" fmla="*/ 176787 h 764984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52202 w 820885"/>
                  <a:gd name="connsiteY4" fmla="*/ 569673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8452 w 820885"/>
                  <a:gd name="connsiteY4" fmla="*/ 557798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  <a:gd name="connsiteX0" fmla="*/ 0 w 820885"/>
                  <a:gd name="connsiteY0" fmla="*/ 176787 h 733588"/>
                  <a:gd name="connsiteX1" fmla="*/ 192101 w 820885"/>
                  <a:gd name="connsiteY1" fmla="*/ 0 h 733588"/>
                  <a:gd name="connsiteX2" fmla="*/ 820885 w 820885"/>
                  <a:gd name="connsiteY2" fmla="*/ 0 h 733588"/>
                  <a:gd name="connsiteX3" fmla="*/ 724395 w 820885"/>
                  <a:gd name="connsiteY3" fmla="*/ 344041 h 733588"/>
                  <a:gd name="connsiteX4" fmla="*/ 525053 w 820885"/>
                  <a:gd name="connsiteY4" fmla="*/ 571395 h 733588"/>
                  <a:gd name="connsiteX5" fmla="*/ 273132 w 820885"/>
                  <a:gd name="connsiteY5" fmla="*/ 688426 h 733588"/>
                  <a:gd name="connsiteX6" fmla="*/ 0 w 820885"/>
                  <a:gd name="connsiteY6" fmla="*/ 733588 h 733588"/>
                  <a:gd name="connsiteX7" fmla="*/ 0 w 820885"/>
                  <a:gd name="connsiteY7" fmla="*/ 176787 h 73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0885" h="733588">
                    <a:moveTo>
                      <a:pt x="0" y="176787"/>
                    </a:moveTo>
                    <a:lnTo>
                      <a:pt x="192101" y="0"/>
                    </a:lnTo>
                    <a:lnTo>
                      <a:pt x="820885" y="0"/>
                    </a:lnTo>
                    <a:cubicBezTo>
                      <a:pt x="820389" y="86971"/>
                      <a:pt x="802080" y="227382"/>
                      <a:pt x="724395" y="344041"/>
                    </a:cubicBezTo>
                    <a:cubicBezTo>
                      <a:pt x="659081" y="432848"/>
                      <a:pt x="620101" y="489385"/>
                      <a:pt x="525053" y="571395"/>
                    </a:cubicBezTo>
                    <a:cubicBezTo>
                      <a:pt x="446874" y="624834"/>
                      <a:pt x="365166" y="661107"/>
                      <a:pt x="273132" y="688426"/>
                    </a:cubicBezTo>
                    <a:cubicBezTo>
                      <a:pt x="181098" y="715745"/>
                      <a:pt x="42553" y="731776"/>
                      <a:pt x="0" y="733588"/>
                    </a:cubicBezTo>
                    <a:lnTo>
                      <a:pt x="0" y="176787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75000"/>
                  </a:schemeClr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955D694B-656A-4474-8902-A1F326C668B3}"/>
                  </a:ext>
                </a:extLst>
              </p:cNvPr>
              <p:cNvSpPr/>
              <p:nvPr/>
            </p:nvSpPr>
            <p:spPr bwMode="auto">
              <a:xfrm>
                <a:off x="1908634" y="3245918"/>
                <a:ext cx="182997" cy="5674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8D0A6C90-2F0B-414C-B861-9A331D11A4B5}"/>
                  </a:ext>
                </a:extLst>
              </p:cNvPr>
              <p:cNvSpPr/>
              <p:nvPr/>
            </p:nvSpPr>
            <p:spPr>
              <a:xfrm flipV="1">
                <a:off x="4249193" y="5589241"/>
                <a:ext cx="357655" cy="1754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7" name="Rectangle 7">
                <a:extLst>
                  <a:ext uri="{FF2B5EF4-FFF2-40B4-BE49-F238E27FC236}">
                    <a16:creationId xmlns:a16="http://schemas.microsoft.com/office/drawing/2014/main" id="{1466B2EA-F225-4C01-BAD4-D4FDA1F13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773" y="5616137"/>
                <a:ext cx="1323042" cy="23114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1pPr>
                <a:lvl2pPr marL="742950" indent="-28575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2pPr>
                <a:lvl3pPr marL="11430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3pPr>
                <a:lvl4pPr marL="16002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4pPr>
                <a:lvl5pPr marL="2057400" indent="-228600" defTabSz="4176713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5pPr>
                <a:lvl6pPr marL="25146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6pPr>
                <a:lvl7pPr marL="29718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7pPr>
                <a:lvl8pPr marL="34290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8pPr>
                <a:lvl9pPr marL="3886200" indent="-228600" defTabSz="4176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Geneva" pitchFamily="-128" charset="-128"/>
                  </a:defRPr>
                </a:lvl9pPr>
              </a:lstStyle>
              <a:p>
                <a:pPr algn="ctr" eaLnBrk="1" hangingPunct="1"/>
                <a:r>
                  <a:rPr lang="en-GB" altLang="de-DE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Length [m]</a:t>
                </a:r>
              </a:p>
            </p:txBody>
          </p:sp>
        </p:grpSp>
      </p:grp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7A9CEE9-24E5-49AB-ACBE-478A7CF20E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366386-9113-41BB-812A-927F9F11D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6E721B2-A21A-472B-B94F-C585E0C5B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071E2B8-D8EC-4A62-BA92-AE36FE5EFD9C}"/>
              </a:ext>
            </a:extLst>
          </p:cNvPr>
          <p:cNvSpPr/>
          <p:nvPr/>
        </p:nvSpPr>
        <p:spPr>
          <a:xfrm>
            <a:off x="8589732" y="0"/>
            <a:ext cx="3602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Masood </a:t>
            </a:r>
            <a:r>
              <a:rPr lang="en-US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en-US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Phys. Med. Biol. 62 (2017)</a:t>
            </a:r>
          </a:p>
        </p:txBody>
      </p:sp>
    </p:spTree>
    <p:extLst>
      <p:ext uri="{BB962C8B-B14F-4D97-AF65-F5344CB8AC3E}">
        <p14:creationId xmlns:p14="http://schemas.microsoft.com/office/powerpoint/2010/main" val="5904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91307-6330-48C5-872D-9A94A33B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ALBUS at HZDR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4186D-5C18-47D5-B146-49C08D0C2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CDF5079-1780-415E-B1BF-AD211F66B6D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Pulsed</a:t>
            </a:r>
            <a:r>
              <a:rPr lang="de-DE" dirty="0"/>
              <a:t> power </a:t>
            </a:r>
            <a:r>
              <a:rPr lang="de-DE" dirty="0" err="1"/>
              <a:t>portfolio</a:t>
            </a:r>
            <a:r>
              <a:rPr lang="de-DE" dirty="0"/>
              <a:t> @ HZDR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err="1"/>
              <a:t>optics</a:t>
            </a:r>
            <a:endParaRPr lang="de-DE" dirty="0"/>
          </a:p>
          <a:p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6555CB9F-4857-4D9A-BF62-08AF44AA40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367925A-78C8-44CF-A862-1B82A22C2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C9D5975-4C19-4DAE-907B-4A35ABC08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B469612-B057-4121-B7F4-6005F819CF67}"/>
              </a:ext>
            </a:extLst>
          </p:cNvPr>
          <p:cNvSpPr txBox="1"/>
          <p:nvPr/>
        </p:nvSpPr>
        <p:spPr>
          <a:xfrm>
            <a:off x="265681" y="3680642"/>
            <a:ext cx="1701104" cy="584775"/>
          </a:xfrm>
          <a:prstGeom prst="rect">
            <a:avLst/>
          </a:prstGeom>
          <a:noFill/>
          <a:ln w="28575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Pulsed</a:t>
            </a:r>
            <a:r>
              <a:rPr lang="en-US" sz="1600" b="1" i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B</a:t>
            </a:r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-field:</a:t>
            </a:r>
            <a:r>
              <a:rPr lang="en-US" sz="1600" b="1" i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 T </a:t>
            </a:r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10 T</a:t>
            </a:r>
            <a:endParaRPr lang="en-US" sz="1600" b="1" dirty="0">
              <a:solidFill>
                <a:srgbClr val="00589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3B42D91-9D08-45BC-B53E-E1186F79E96B}"/>
              </a:ext>
            </a:extLst>
          </p:cNvPr>
          <p:cNvGrpSpPr/>
          <p:nvPr/>
        </p:nvGrpSpPr>
        <p:grpSpPr>
          <a:xfrm>
            <a:off x="5449141" y="1482107"/>
            <a:ext cx="2315931" cy="4032365"/>
            <a:chOff x="4556510" y="1748814"/>
            <a:chExt cx="2315931" cy="403236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7E48952-6A60-45E0-B882-41965A36D0D2}"/>
                </a:ext>
              </a:extLst>
            </p:cNvPr>
            <p:cNvGrpSpPr/>
            <p:nvPr/>
          </p:nvGrpSpPr>
          <p:grpSpPr>
            <a:xfrm>
              <a:off x="4930145" y="1748814"/>
              <a:ext cx="1820528" cy="4032365"/>
              <a:chOff x="6102442" y="1311610"/>
              <a:chExt cx="1365396" cy="3024274"/>
            </a:xfrm>
          </p:grpSpPr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CEEB376-6EEF-4D65-9ACA-6CCA14E727DB}"/>
                  </a:ext>
                </a:extLst>
              </p:cNvPr>
              <p:cNvSpPr txBox="1"/>
              <p:nvPr/>
            </p:nvSpPr>
            <p:spPr>
              <a:xfrm>
                <a:off x="6134300" y="1311610"/>
                <a:ext cx="1333538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 Quadrupole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1438000-6A5E-4829-B9AE-242C30BA77D2}"/>
                  </a:ext>
                </a:extLst>
              </p:cNvPr>
              <p:cNvSpPr txBox="1"/>
              <p:nvPr/>
            </p:nvSpPr>
            <p:spPr>
              <a:xfrm>
                <a:off x="6321249" y="3002913"/>
                <a:ext cx="897120" cy="300083"/>
              </a:xfrm>
              <a:prstGeom prst="rect">
                <a:avLst/>
              </a:prstGeom>
              <a:noFill/>
              <a:ln w="28575">
                <a:solidFill>
                  <a:srgbClr val="00589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250 T/m</a:t>
                </a: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A9A3CD2-D6EC-421E-9613-40AE6A199496}"/>
                  </a:ext>
                </a:extLst>
              </p:cNvPr>
              <p:cNvGrpSpPr/>
              <p:nvPr/>
            </p:nvGrpSpPr>
            <p:grpSpPr>
              <a:xfrm>
                <a:off x="6102442" y="3467141"/>
                <a:ext cx="1232549" cy="868743"/>
                <a:chOff x="6612587" y="4286900"/>
                <a:chExt cx="1643398" cy="115832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feld 38">
                      <a:extLst>
                        <a:ext uri="{FF2B5EF4-FFF2-40B4-BE49-F238E27FC236}">
                          <a16:creationId xmlns:a16="http://schemas.microsoft.com/office/drawing/2014/main" id="{C2043F2F-21FC-4722-8C9E-21858FA118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58168" y="4866283"/>
                      <a:ext cx="1044838" cy="5789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200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Q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  <m:r>
                                  <a:rPr lang="de-DE" sz="2000" i="1">
                                    <a:solidFill>
                                      <a:srgbClr val="00589C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𝑞𝑙</m:t>
                                </m:r>
                                <m:r>
                                  <a:rPr lang="de-DE" sz="2000" i="1">
                                    <a:solidFill>
                                      <a:srgbClr val="00589C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feld 38">
                      <a:extLst>
                        <a:ext uri="{FF2B5EF4-FFF2-40B4-BE49-F238E27FC236}">
                          <a16:creationId xmlns:a16="http://schemas.microsoft.com/office/drawing/2014/main" id="{C2043F2F-21FC-4722-8C9E-21858FA1187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168" y="4866283"/>
                      <a:ext cx="1044838" cy="57894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2850D22C-6CB4-4734-8509-22644F299BEC}"/>
                    </a:ext>
                  </a:extLst>
                </p:cNvPr>
                <p:cNvSpPr txBox="1"/>
                <p:nvPr/>
              </p:nvSpPr>
              <p:spPr>
                <a:xfrm>
                  <a:off x="6612587" y="4286900"/>
                  <a:ext cx="16433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rPr>
                    <a:t> focal length</a:t>
                  </a:r>
                </a:p>
              </p:txBody>
            </p:sp>
          </p:grp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8551E27-7D1D-4368-A84F-3DAAA86B30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6510" y="2362016"/>
              <a:ext cx="2315931" cy="1390922"/>
              <a:chOff x="-10360487" y="24091675"/>
              <a:chExt cx="5308618" cy="3188294"/>
            </a:xfrm>
          </p:grpSpPr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E44A3444-6925-4D69-B346-A2234AA808BD}"/>
                  </a:ext>
                </a:extLst>
              </p:cNvPr>
              <p:cNvGrpSpPr/>
              <p:nvPr/>
            </p:nvGrpSpPr>
            <p:grpSpPr>
              <a:xfrm>
                <a:off x="-10360487" y="24091675"/>
                <a:ext cx="5308618" cy="3188294"/>
                <a:chOff x="-11848981" y="21539296"/>
                <a:chExt cx="5308618" cy="3188294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93CCFA83-75A5-41CF-A00F-B44C2E34A34F}"/>
                    </a:ext>
                  </a:extLst>
                </p:cNvPr>
                <p:cNvSpPr/>
                <p:nvPr/>
              </p:nvSpPr>
              <p:spPr bwMode="auto">
                <a:xfrm>
                  <a:off x="-11848981" y="22413443"/>
                  <a:ext cx="1440000" cy="144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F6800">
                        <a:alpha val="90000"/>
                      </a:srgbClr>
                    </a:gs>
                    <a:gs pos="50000">
                      <a:srgbClr val="CF6800">
                        <a:alpha val="50000"/>
                      </a:srgbClr>
                    </a:gs>
                    <a:gs pos="100000">
                      <a:srgbClr val="CF6800">
                        <a:shade val="100000"/>
                        <a:satMod val="115000"/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  <a:scene3d>
                  <a:camera prst="perspectiveContrastingLeftFacing"/>
                  <a:lightRig rig="threePt" dir="t"/>
                </a:scene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47" name="Gerade Verbindung mit Pfeil 46">
                  <a:extLst>
                    <a:ext uri="{FF2B5EF4-FFF2-40B4-BE49-F238E27FC236}">
                      <a16:creationId xmlns:a16="http://schemas.microsoft.com/office/drawing/2014/main" id="{C6658E07-EEBB-478A-B0AC-B37FB0F4E612}"/>
                    </a:ext>
                  </a:extLst>
                </p:cNvPr>
                <p:cNvCxnSpPr/>
                <p:nvPr/>
              </p:nvCxnSpPr>
              <p:spPr bwMode="auto">
                <a:xfrm flipV="1">
                  <a:off x="-10710329" y="23131451"/>
                  <a:ext cx="805926" cy="3985"/>
                </a:xfrm>
                <a:prstGeom prst="straightConnector1">
                  <a:avLst/>
                </a:prstGeom>
                <a:ln w="38100">
                  <a:solidFill>
                    <a:srgbClr val="CF68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2505F297-7DF0-4484-BF13-4A1BFD7CD7D5}"/>
                    </a:ext>
                  </a:extLst>
                </p:cNvPr>
                <p:cNvGrpSpPr/>
                <p:nvPr/>
              </p:nvGrpSpPr>
              <p:grpSpPr>
                <a:xfrm>
                  <a:off x="-10611808" y="21539296"/>
                  <a:ext cx="3188294" cy="3188294"/>
                  <a:chOff x="18057399" y="22598421"/>
                  <a:chExt cx="3188294" cy="3188294"/>
                </a:xfrm>
                <a:scene3d>
                  <a:camera prst="perspectiveContrastingLeftFacing"/>
                  <a:lightRig rig="threePt" dir="t"/>
                </a:scene3d>
              </p:grpSpPr>
              <p:sp>
                <p:nvSpPr>
                  <p:cNvPr id="51" name="Freihandform 14">
                    <a:extLst>
                      <a:ext uri="{FF2B5EF4-FFF2-40B4-BE49-F238E27FC236}">
                        <a16:creationId xmlns:a16="http://schemas.microsoft.com/office/drawing/2014/main" id="{ADC09DFA-BEBE-48BA-9411-E92FFB454435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19412468" y="23694717"/>
                    <a:ext cx="461795" cy="79278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lg" len="lg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2" name="Freihandform 15">
                    <a:extLst>
                      <a:ext uri="{FF2B5EF4-FFF2-40B4-BE49-F238E27FC236}">
                        <a16:creationId xmlns:a16="http://schemas.microsoft.com/office/drawing/2014/main" id="{6C6ECA04-BAE3-46EE-8EBB-ED2E6D5949C3}"/>
                      </a:ext>
                    </a:extLst>
                  </p:cNvPr>
                  <p:cNvSpPr/>
                  <p:nvPr/>
                </p:nvSpPr>
                <p:spPr bwMode="auto">
                  <a:xfrm rot="16200000" flipH="1">
                    <a:off x="19665254" y="24137744"/>
                    <a:ext cx="611277" cy="121890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3" name="Freihandform 16">
                    <a:extLst>
                      <a:ext uri="{FF2B5EF4-FFF2-40B4-BE49-F238E27FC236}">
                        <a16:creationId xmlns:a16="http://schemas.microsoft.com/office/drawing/2014/main" id="{25D86442-1AB6-4661-BD62-82A52BE3DC30}"/>
                      </a:ext>
                    </a:extLst>
                  </p:cNvPr>
                  <p:cNvSpPr/>
                  <p:nvPr/>
                </p:nvSpPr>
                <p:spPr bwMode="auto">
                  <a:xfrm rot="16200000" flipH="1">
                    <a:off x="19874739" y="24156989"/>
                    <a:ext cx="461795" cy="79278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lg" len="lg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4" name="Freihandform 17">
                    <a:extLst>
                      <a:ext uri="{FF2B5EF4-FFF2-40B4-BE49-F238E27FC236}">
                        <a16:creationId xmlns:a16="http://schemas.microsoft.com/office/drawing/2014/main" id="{B9F01914-4B5F-490F-A769-6357F193420B}"/>
                      </a:ext>
                    </a:extLst>
                  </p:cNvPr>
                  <p:cNvSpPr/>
                  <p:nvPr/>
                </p:nvSpPr>
                <p:spPr bwMode="auto">
                  <a:xfrm rot="10800000" flipH="1" flipV="1">
                    <a:off x="19428503" y="24603226"/>
                    <a:ext cx="461795" cy="79278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lg" len="lg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5" name="Freihandform 18">
                    <a:extLst>
                      <a:ext uri="{FF2B5EF4-FFF2-40B4-BE49-F238E27FC236}">
                        <a16:creationId xmlns:a16="http://schemas.microsoft.com/office/drawing/2014/main" id="{ECD4BF6F-78A8-4F00-8525-41D26E225A72}"/>
                      </a:ext>
                    </a:extLst>
                  </p:cNvPr>
                  <p:cNvSpPr/>
                  <p:nvPr/>
                </p:nvSpPr>
                <p:spPr bwMode="auto">
                  <a:xfrm rot="16200000" flipV="1">
                    <a:off x="18966231" y="24140954"/>
                    <a:ext cx="461795" cy="79278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lg" len="lg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6" name="Freihandform 19">
                    <a:extLst>
                      <a:ext uri="{FF2B5EF4-FFF2-40B4-BE49-F238E27FC236}">
                        <a16:creationId xmlns:a16="http://schemas.microsoft.com/office/drawing/2014/main" id="{422ED52E-ED39-434F-A86B-AAE2801B1B44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19342507" y="23814996"/>
                    <a:ext cx="611277" cy="121890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7" name="Freihandform 20">
                    <a:extLst>
                      <a:ext uri="{FF2B5EF4-FFF2-40B4-BE49-F238E27FC236}">
                        <a16:creationId xmlns:a16="http://schemas.microsoft.com/office/drawing/2014/main" id="{D2F5FE31-E9AB-481D-AB5B-E74FD9E0A0F9}"/>
                      </a:ext>
                    </a:extLst>
                  </p:cNvPr>
                  <p:cNvSpPr/>
                  <p:nvPr/>
                </p:nvSpPr>
                <p:spPr bwMode="auto">
                  <a:xfrm rot="16200000" flipV="1">
                    <a:off x="19031001" y="24126502"/>
                    <a:ext cx="611277" cy="121890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8" name="Freihandform 21">
                    <a:extLst>
                      <a:ext uri="{FF2B5EF4-FFF2-40B4-BE49-F238E27FC236}">
                        <a16:creationId xmlns:a16="http://schemas.microsoft.com/office/drawing/2014/main" id="{7EC8130A-C62F-4ABA-84C0-0EE84D314010}"/>
                      </a:ext>
                    </a:extLst>
                  </p:cNvPr>
                  <p:cNvSpPr/>
                  <p:nvPr/>
                </p:nvSpPr>
                <p:spPr bwMode="auto">
                  <a:xfrm rot="10800000" flipH="1" flipV="1">
                    <a:off x="19353749" y="24449249"/>
                    <a:ext cx="611277" cy="121890"/>
                  </a:xfrm>
                  <a:custGeom>
                    <a:avLst/>
                    <a:gdLst>
                      <a:gd name="connsiteX0" fmla="*/ 0 w 5036457"/>
                      <a:gd name="connsiteY0" fmla="*/ 3512466 h 4068585"/>
                      <a:gd name="connsiteX1" fmla="*/ 2061028 w 5036457"/>
                      <a:gd name="connsiteY1" fmla="*/ 9 h 4068585"/>
                      <a:gd name="connsiteX2" fmla="*/ 4093028 w 5036457"/>
                      <a:gd name="connsiteY2" fmla="*/ 3541495 h 4068585"/>
                      <a:gd name="connsiteX3" fmla="*/ 5036457 w 5036457"/>
                      <a:gd name="connsiteY3" fmla="*/ 3904352 h 406858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  <a:gd name="connsiteX0" fmla="*/ 0 w 4093028"/>
                      <a:gd name="connsiteY0" fmla="*/ 3512466 h 3541495"/>
                      <a:gd name="connsiteX1" fmla="*/ 2061028 w 4093028"/>
                      <a:gd name="connsiteY1" fmla="*/ 9 h 3541495"/>
                      <a:gd name="connsiteX2" fmla="*/ 4093028 w 4093028"/>
                      <a:gd name="connsiteY2" fmla="*/ 3541495 h 354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3028" h="3541495">
                        <a:moveTo>
                          <a:pt x="0" y="3512466"/>
                        </a:moveTo>
                        <a:cubicBezTo>
                          <a:pt x="689428" y="1753818"/>
                          <a:pt x="1378857" y="-4829"/>
                          <a:pt x="2061028" y="9"/>
                        </a:cubicBezTo>
                        <a:cubicBezTo>
                          <a:pt x="2743199" y="4847"/>
                          <a:pt x="3814837" y="2832714"/>
                          <a:pt x="4093028" y="3541495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59" name="Auf der gleichen Seite des Rechtecks liegende Ecken abrunden 22">
                    <a:extLst>
                      <a:ext uri="{FF2B5EF4-FFF2-40B4-BE49-F238E27FC236}">
                        <a16:creationId xmlns:a16="http://schemas.microsoft.com/office/drawing/2014/main" id="{C6DBE67F-5FF4-4742-9035-EE83FE371B88}"/>
                      </a:ext>
                    </a:extLst>
                  </p:cNvPr>
                  <p:cNvSpPr/>
                  <p:nvPr/>
                </p:nvSpPr>
                <p:spPr bwMode="auto">
                  <a:xfrm rot="2700000" flipV="1">
                    <a:off x="19889506" y="22598421"/>
                    <a:ext cx="1235163" cy="147721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CF6800">
                      <a:alpha val="70000"/>
                    </a:srgbClr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60" name="Auf der gleichen Seite des Rechtecks liegende Ecken abrunden 23">
                    <a:extLst>
                      <a:ext uri="{FF2B5EF4-FFF2-40B4-BE49-F238E27FC236}">
                        <a16:creationId xmlns:a16="http://schemas.microsoft.com/office/drawing/2014/main" id="{B901906F-3318-474E-8E38-F6FD9BA0F5C2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18178423" y="24309504"/>
                    <a:ext cx="1235163" cy="147721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CF6800">
                      <a:alpha val="70000"/>
                    </a:srgbClr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61" name="Auf der gleichen Seite des Rechtecks liegende Ecken abrunden 24">
                    <a:extLst>
                      <a:ext uri="{FF2B5EF4-FFF2-40B4-BE49-F238E27FC236}">
                        <a16:creationId xmlns:a16="http://schemas.microsoft.com/office/drawing/2014/main" id="{555DD9FC-DCDF-4552-ADB5-288E05394924}"/>
                      </a:ext>
                    </a:extLst>
                  </p:cNvPr>
                  <p:cNvSpPr/>
                  <p:nvPr/>
                </p:nvSpPr>
                <p:spPr bwMode="auto">
                  <a:xfrm rot="8100000" flipV="1">
                    <a:off x="19889506" y="24309504"/>
                    <a:ext cx="1235163" cy="147721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BA0BB">
                      <a:alpha val="70000"/>
                    </a:srgbClr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62" name="Auf der gleichen Seite des Rechtecks liegende Ecken abrunden 25">
                    <a:extLst>
                      <a:ext uri="{FF2B5EF4-FFF2-40B4-BE49-F238E27FC236}">
                        <a16:creationId xmlns:a16="http://schemas.microsoft.com/office/drawing/2014/main" id="{CF961283-6827-4FA0-8696-F86C2FC56D7D}"/>
                      </a:ext>
                    </a:extLst>
                  </p:cNvPr>
                  <p:cNvSpPr/>
                  <p:nvPr/>
                </p:nvSpPr>
                <p:spPr bwMode="auto">
                  <a:xfrm rot="8100000">
                    <a:off x="18178423" y="22598421"/>
                    <a:ext cx="1235163" cy="147721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3BA0BB">
                      <a:alpha val="70000"/>
                    </a:srgbClr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63" name="Textfeld 62">
                    <a:extLst>
                      <a:ext uri="{FF2B5EF4-FFF2-40B4-BE49-F238E27FC236}">
                        <a16:creationId xmlns:a16="http://schemas.microsoft.com/office/drawing/2014/main" id="{0EA4257F-6F30-4765-9228-5B645EFA873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40064" y="22829197"/>
                    <a:ext cx="934042" cy="10582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64" name="Textfeld 63">
                    <a:extLst>
                      <a:ext uri="{FF2B5EF4-FFF2-40B4-BE49-F238E27FC236}">
                        <a16:creationId xmlns:a16="http://schemas.microsoft.com/office/drawing/2014/main" id="{CC0E8C2D-A981-42FB-A3F6-F9DF4B6A26E5}"/>
                      </a:ext>
                    </a:extLst>
                  </p:cNvPr>
                  <p:cNvSpPr txBox="1"/>
                  <p:nvPr/>
                </p:nvSpPr>
                <p:spPr>
                  <a:xfrm>
                    <a:off x="18328981" y="24540279"/>
                    <a:ext cx="934042" cy="10582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  <a:endParaRPr lang="de-DE" sz="3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Textfeld 64">
                    <a:extLst>
                      <a:ext uri="{FF2B5EF4-FFF2-40B4-BE49-F238E27FC236}">
                        <a16:creationId xmlns:a16="http://schemas.microsoft.com/office/drawing/2014/main" id="{BBB2E3DC-5E5A-47E2-9B5F-DB6F8D2F91E4}"/>
                      </a:ext>
                    </a:extLst>
                  </p:cNvPr>
                  <p:cNvSpPr txBox="1"/>
                  <p:nvPr/>
                </p:nvSpPr>
                <p:spPr>
                  <a:xfrm>
                    <a:off x="20060277" y="24540279"/>
                    <a:ext cx="893621" cy="10582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66" name="Textfeld 65">
                    <a:extLst>
                      <a:ext uri="{FF2B5EF4-FFF2-40B4-BE49-F238E27FC236}">
                        <a16:creationId xmlns:a16="http://schemas.microsoft.com/office/drawing/2014/main" id="{C643D15F-36B5-4B8E-92E6-5B0DBE85B18F}"/>
                      </a:ext>
                    </a:extLst>
                  </p:cNvPr>
                  <p:cNvSpPr txBox="1"/>
                  <p:nvPr/>
                </p:nvSpPr>
                <p:spPr>
                  <a:xfrm>
                    <a:off x="18349194" y="22829197"/>
                    <a:ext cx="893621" cy="10582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</a:t>
                    </a:r>
                  </a:p>
                </p:txBody>
              </p:sp>
            </p:grp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37A53E0D-80B0-4544-A4FF-202C98CD6863}"/>
                    </a:ext>
                  </a:extLst>
                </p:cNvPr>
                <p:cNvSpPr/>
                <p:nvPr/>
              </p:nvSpPr>
              <p:spPr bwMode="auto">
                <a:xfrm>
                  <a:off x="-7310018" y="22056648"/>
                  <a:ext cx="769655" cy="21535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F6800">
                        <a:alpha val="90000"/>
                      </a:srgbClr>
                    </a:gs>
                    <a:gs pos="50000">
                      <a:srgbClr val="CF6800">
                        <a:alpha val="50000"/>
                      </a:srgbClr>
                    </a:gs>
                    <a:gs pos="100000">
                      <a:srgbClr val="CF6800">
                        <a:shade val="100000"/>
                        <a:satMod val="115000"/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  <a:scene3d>
                  <a:camera prst="perspectiveContrastingLeftFacing"/>
                  <a:lightRig rig="threePt" dir="t"/>
                </a:scene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50" name="Gerade Verbindung mit Pfeil 49">
                  <a:extLst>
                    <a:ext uri="{FF2B5EF4-FFF2-40B4-BE49-F238E27FC236}">
                      <a16:creationId xmlns:a16="http://schemas.microsoft.com/office/drawing/2014/main" id="{2E89A9A6-AC2B-4552-A5F0-E0C963D6F4CC}"/>
                    </a:ext>
                  </a:extLst>
                </p:cNvPr>
                <p:cNvCxnSpPr/>
                <p:nvPr/>
              </p:nvCxnSpPr>
              <p:spPr bwMode="auto">
                <a:xfrm flipV="1">
                  <a:off x="-7933160" y="23131450"/>
                  <a:ext cx="805925" cy="3985"/>
                </a:xfrm>
                <a:prstGeom prst="straightConnector1">
                  <a:avLst/>
                </a:prstGeom>
                <a:ln w="38100">
                  <a:solidFill>
                    <a:srgbClr val="CF6800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feld 139">
                <a:extLst>
                  <a:ext uri="{FF2B5EF4-FFF2-40B4-BE49-F238E27FC236}">
                    <a16:creationId xmlns:a16="http://schemas.microsoft.com/office/drawing/2014/main" id="{FD5832EA-ED4E-49B9-94B6-70C40A94A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81221" y="24460469"/>
                <a:ext cx="771466" cy="689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CF6800"/>
                    </a:solidFill>
                    <a:latin typeface="Arial" charset="0"/>
                  </a:rPr>
                  <a:t>p</a:t>
                </a:r>
                <a:r>
                  <a:rPr lang="de-DE" sz="1600" baseline="30000" dirty="0">
                    <a:solidFill>
                      <a:srgbClr val="CF6800"/>
                    </a:solidFill>
                    <a:latin typeface="Arial" charset="0"/>
                    <a:cs typeface="Arial" charset="0"/>
                  </a:rPr>
                  <a:t>+</a:t>
                </a:r>
                <a:endParaRPr lang="de-DE" baseline="30000" dirty="0">
                  <a:solidFill>
                    <a:srgbClr val="CF68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F5EFEEF-31EC-4B7F-AFB7-C980DA2B43D8}"/>
              </a:ext>
            </a:extLst>
          </p:cNvPr>
          <p:cNvGrpSpPr/>
          <p:nvPr/>
        </p:nvGrpSpPr>
        <p:grpSpPr>
          <a:xfrm>
            <a:off x="1953769" y="1482107"/>
            <a:ext cx="2988039" cy="4032361"/>
            <a:chOff x="1534667" y="1748814"/>
            <a:chExt cx="2988039" cy="403236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9BB8070-E411-45CA-B530-C36F1BDBCC85}"/>
                </a:ext>
              </a:extLst>
            </p:cNvPr>
            <p:cNvGrpSpPr/>
            <p:nvPr/>
          </p:nvGrpSpPr>
          <p:grpSpPr>
            <a:xfrm>
              <a:off x="2231829" y="1748814"/>
              <a:ext cx="1643399" cy="4032361"/>
              <a:chOff x="1673871" y="1311610"/>
              <a:chExt cx="1232549" cy="3024271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D76AC2B-BF7C-4BA7-8063-3A6177F9F420}"/>
                  </a:ext>
                </a:extLst>
              </p:cNvPr>
              <p:cNvSpPr txBox="1"/>
              <p:nvPr/>
            </p:nvSpPr>
            <p:spPr>
              <a:xfrm>
                <a:off x="1785681" y="1311610"/>
                <a:ext cx="1012538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 Solenoid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49994FE-C838-423D-8CA6-81385EAB0708}"/>
                  </a:ext>
                </a:extLst>
              </p:cNvPr>
              <p:cNvSpPr txBox="1"/>
              <p:nvPr/>
            </p:nvSpPr>
            <p:spPr>
              <a:xfrm>
                <a:off x="2027934" y="3002913"/>
                <a:ext cx="519614" cy="300083"/>
              </a:xfrm>
              <a:prstGeom prst="rect">
                <a:avLst/>
              </a:prstGeom>
              <a:noFill/>
              <a:ln w="28575">
                <a:solidFill>
                  <a:srgbClr val="00589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20 T</a:t>
                </a:r>
                <a:endPara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1910DA90-EBDE-45D5-A91B-1650903CD805}"/>
                  </a:ext>
                </a:extLst>
              </p:cNvPr>
              <p:cNvGrpSpPr/>
              <p:nvPr/>
            </p:nvGrpSpPr>
            <p:grpSpPr>
              <a:xfrm>
                <a:off x="1673871" y="3467140"/>
                <a:ext cx="1232549" cy="868741"/>
                <a:chOff x="707828" y="4286900"/>
                <a:chExt cx="1643398" cy="11583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feld 35">
                      <a:extLst>
                        <a:ext uri="{FF2B5EF4-FFF2-40B4-BE49-F238E27FC236}">
                          <a16:creationId xmlns:a16="http://schemas.microsoft.com/office/drawing/2014/main" id="{A5D5D820-8A3F-4D57-96EF-54D2FF1FCC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1839" y="4775808"/>
                      <a:ext cx="1267974" cy="66941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200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S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2000" i="1">
                                        <a:solidFill>
                                          <a:srgbClr val="CF68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000" i="1">
                                        <a:solidFill>
                                          <a:srgbClr val="00589C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de-DE" sz="2000" i="1">
                                        <a:solidFill>
                                          <a:srgbClr val="00589C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Textfeld 35">
                      <a:extLst>
                        <a:ext uri="{FF2B5EF4-FFF2-40B4-BE49-F238E27FC236}">
                          <a16:creationId xmlns:a16="http://schemas.microsoft.com/office/drawing/2014/main" id="{A5D5D820-8A3F-4D57-96EF-54D2FF1FCC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1839" y="4775808"/>
                      <a:ext cx="1267974" cy="6694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85C6BE0D-04DF-45CB-9B0E-259B00937D84}"/>
                    </a:ext>
                  </a:extLst>
                </p:cNvPr>
                <p:cNvSpPr txBox="1"/>
                <p:nvPr/>
              </p:nvSpPr>
              <p:spPr>
                <a:xfrm>
                  <a:off x="707828" y="4286900"/>
                  <a:ext cx="16433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rPr>
                    <a:t> focal length</a:t>
                  </a:r>
                </a:p>
              </p:txBody>
            </p:sp>
          </p:grp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36F58254-E162-4E3C-834B-C86DD47A7D37}"/>
                </a:ext>
              </a:extLst>
            </p:cNvPr>
            <p:cNvGrpSpPr/>
            <p:nvPr/>
          </p:nvGrpSpPr>
          <p:grpSpPr>
            <a:xfrm>
              <a:off x="1534667" y="2395379"/>
              <a:ext cx="2988039" cy="1129279"/>
              <a:chOff x="-285632" y="2046453"/>
              <a:chExt cx="2988039" cy="1129279"/>
            </a:xfrm>
          </p:grpSpPr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C7D0D868-B88A-433B-A43E-83DDF889A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861" y="2261408"/>
                <a:ext cx="1322723" cy="914324"/>
              </a:xfrm>
              <a:prstGeom prst="rect">
                <a:avLst/>
              </a:prstGeom>
            </p:spPr>
          </p:pic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525FB2F8-FCF6-4170-83CB-7CEDD49301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-285632" y="2370840"/>
                <a:ext cx="695461" cy="695461"/>
              </a:xfrm>
              <a:prstGeom prst="ellipse">
                <a:avLst/>
              </a:prstGeom>
              <a:gradFill flip="none" rotWithShape="1">
                <a:gsLst>
                  <a:gs pos="0">
                    <a:srgbClr val="CF6800">
                      <a:alpha val="90000"/>
                    </a:srgbClr>
                  </a:gs>
                  <a:gs pos="50000">
                    <a:srgbClr val="CF6800">
                      <a:alpha val="50000"/>
                    </a:srgbClr>
                  </a:gs>
                  <a:gs pos="100000">
                    <a:srgbClr val="CF6800">
                      <a:shade val="100000"/>
                      <a:satMod val="115000"/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  <a:scene3d>
                <a:camera prst="perspectiveContrastingLeftFacing"/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cxnSp>
            <p:nvCxnSpPr>
              <p:cNvPr id="70" name="Gerade Verbindung mit Pfeil 69">
                <a:extLst>
                  <a:ext uri="{FF2B5EF4-FFF2-40B4-BE49-F238E27FC236}">
                    <a16:creationId xmlns:a16="http://schemas.microsoft.com/office/drawing/2014/main" id="{B61E1BD8-4AD7-45D5-B075-A5E2CAB43A41}"/>
                  </a:ext>
                </a:extLst>
              </p:cNvPr>
              <p:cNvCxnSpPr/>
              <p:nvPr/>
            </p:nvCxnSpPr>
            <p:spPr bwMode="auto">
              <a:xfrm flipV="1">
                <a:off x="335300" y="2717484"/>
                <a:ext cx="439491" cy="2173"/>
              </a:xfrm>
              <a:prstGeom prst="straightConnector1">
                <a:avLst/>
              </a:prstGeom>
              <a:ln w="38100">
                <a:solidFill>
                  <a:srgbClr val="CF68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feld 139">
                <a:extLst>
                  <a:ext uri="{FF2B5EF4-FFF2-40B4-BE49-F238E27FC236}">
                    <a16:creationId xmlns:a16="http://schemas.microsoft.com/office/drawing/2014/main" id="{39F445F8-3FC7-45DD-9B60-378AD31AD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7555" y="2046453"/>
                <a:ext cx="37862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CF6800"/>
                    </a:solidFill>
                    <a:latin typeface="Arial" charset="0"/>
                    <a:cs typeface="Arial" charset="0"/>
                  </a:rPr>
                  <a:t>p</a:t>
                </a:r>
                <a:r>
                  <a:rPr lang="de-DE" sz="1600" baseline="30000" dirty="0">
                    <a:solidFill>
                      <a:srgbClr val="CF6800"/>
                    </a:solidFill>
                    <a:latin typeface="Arial" charset="0"/>
                    <a:cs typeface="Arial" charset="0"/>
                  </a:rPr>
                  <a:t>+</a:t>
                </a:r>
                <a:endParaRPr lang="de-DE" baseline="30000" dirty="0">
                  <a:solidFill>
                    <a:srgbClr val="CF68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2D395B06-D86E-4A11-8097-D34E5360B2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67744" y="2501239"/>
                <a:ext cx="434663" cy="434663"/>
              </a:xfrm>
              <a:prstGeom prst="ellipse">
                <a:avLst/>
              </a:prstGeom>
              <a:gradFill flip="none" rotWithShape="1">
                <a:gsLst>
                  <a:gs pos="0">
                    <a:srgbClr val="CF6800"/>
                  </a:gs>
                  <a:gs pos="80000">
                    <a:srgbClr val="CF6800">
                      <a:alpha val="90000"/>
                    </a:srgbClr>
                  </a:gs>
                  <a:gs pos="100000">
                    <a:srgbClr val="CF6800">
                      <a:shade val="100000"/>
                      <a:satMod val="115000"/>
                      <a:alpha val="8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  <a:scene3d>
                <a:camera prst="perspectiveContrastingLeftFacing"/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cxnSp>
            <p:nvCxnSpPr>
              <p:cNvPr id="73" name="Gerade Verbindung mit Pfeil 72">
                <a:extLst>
                  <a:ext uri="{FF2B5EF4-FFF2-40B4-BE49-F238E27FC236}">
                    <a16:creationId xmlns:a16="http://schemas.microsoft.com/office/drawing/2014/main" id="{849435BE-41ED-4628-A970-E40C1C27BA3A}"/>
                  </a:ext>
                </a:extLst>
              </p:cNvPr>
              <p:cNvCxnSpPr/>
              <p:nvPr/>
            </p:nvCxnSpPr>
            <p:spPr bwMode="auto">
              <a:xfrm flipV="1">
                <a:off x="1944211" y="2717592"/>
                <a:ext cx="395541" cy="1956"/>
              </a:xfrm>
              <a:prstGeom prst="straightConnector1">
                <a:avLst/>
              </a:prstGeom>
              <a:ln w="38100">
                <a:solidFill>
                  <a:srgbClr val="CF68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2BD36D7-F871-48CD-967E-A427D7E6DEEA}"/>
              </a:ext>
            </a:extLst>
          </p:cNvPr>
          <p:cNvGrpSpPr/>
          <p:nvPr/>
        </p:nvGrpSpPr>
        <p:grpSpPr>
          <a:xfrm>
            <a:off x="8674478" y="1482107"/>
            <a:ext cx="3765524" cy="4032365"/>
            <a:chOff x="7634890" y="1748814"/>
            <a:chExt cx="3765524" cy="403236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B1D06D1-5685-48C6-A8DF-E34524C57491}"/>
                </a:ext>
              </a:extLst>
            </p:cNvPr>
            <p:cNvGrpSpPr/>
            <p:nvPr/>
          </p:nvGrpSpPr>
          <p:grpSpPr>
            <a:xfrm>
              <a:off x="7747366" y="1748814"/>
              <a:ext cx="2245808" cy="4032365"/>
              <a:chOff x="3925669" y="1311610"/>
              <a:chExt cx="1684356" cy="3024274"/>
            </a:xfrm>
          </p:grpSpPr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B497EC10-683A-49C1-8155-BFEAF6F33852}"/>
                  </a:ext>
                </a:extLst>
              </p:cNvPr>
              <p:cNvSpPr txBox="1"/>
              <p:nvPr/>
            </p:nvSpPr>
            <p:spPr>
              <a:xfrm>
                <a:off x="4235851" y="1311610"/>
                <a:ext cx="803345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 Dipole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652C8D0E-D30F-4DB1-A533-AD1C3DFF1763}"/>
                  </a:ext>
                </a:extLst>
              </p:cNvPr>
              <p:cNvSpPr txBox="1"/>
              <p:nvPr/>
            </p:nvSpPr>
            <p:spPr>
              <a:xfrm>
                <a:off x="4365694" y="3025667"/>
                <a:ext cx="519614" cy="300083"/>
              </a:xfrm>
              <a:prstGeom prst="rect">
                <a:avLst/>
              </a:prstGeom>
              <a:noFill/>
              <a:ln w="28575">
                <a:solidFill>
                  <a:srgbClr val="00589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589C"/>
                    </a:solidFill>
                    <a:latin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10 T</a:t>
                </a:r>
                <a:endPara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2B2F8680-CD85-4BDC-ACD4-EB85DBBDAEFD}"/>
                  </a:ext>
                </a:extLst>
              </p:cNvPr>
              <p:cNvGrpSpPr/>
              <p:nvPr/>
            </p:nvGrpSpPr>
            <p:grpSpPr>
              <a:xfrm>
                <a:off x="3925669" y="3467141"/>
                <a:ext cx="1684356" cy="868743"/>
                <a:chOff x="3710226" y="4286900"/>
                <a:chExt cx="2245808" cy="115832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feld 32">
                      <a:extLst>
                        <a:ext uri="{FF2B5EF4-FFF2-40B4-BE49-F238E27FC236}">
                          <a16:creationId xmlns:a16="http://schemas.microsoft.com/office/drawing/2014/main" id="{84C70F81-A436-406E-ACA3-7665B1A95D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49063" y="4866283"/>
                      <a:ext cx="842667" cy="5789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</m:t>
                                </m:r>
                                <m:r>
                                  <a:rPr lang="de-DE" sz="2000" i="1">
                                    <a:solidFill>
                                      <a:srgbClr val="00589C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000" dirty="0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feld 32">
                      <a:extLst>
                        <a:ext uri="{FF2B5EF4-FFF2-40B4-BE49-F238E27FC236}">
                          <a16:creationId xmlns:a16="http://schemas.microsoft.com/office/drawing/2014/main" id="{84C70F81-A436-406E-ACA3-7665B1A95D7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49063" y="4866283"/>
                      <a:ext cx="842667" cy="57894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FB3FB9D8-B63E-4FB0-9F78-72FD6EAE3DC3}"/>
                    </a:ext>
                  </a:extLst>
                </p:cNvPr>
                <p:cNvSpPr txBox="1"/>
                <p:nvPr/>
              </p:nvSpPr>
              <p:spPr>
                <a:xfrm>
                  <a:off x="3710226" y="4286900"/>
                  <a:ext cx="22458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rPr>
                    <a:t> deflection radius</a:t>
                  </a:r>
                </a:p>
              </p:txBody>
            </p:sp>
          </p:grpSp>
        </p:grpSp>
        <p:cxnSp>
          <p:nvCxnSpPr>
            <p:cNvPr id="74" name="Gerade Verbindung mit Pfeil 73">
              <a:extLst>
                <a:ext uri="{FF2B5EF4-FFF2-40B4-BE49-F238E27FC236}">
                  <a16:creationId xmlns:a16="http://schemas.microsoft.com/office/drawing/2014/main" id="{07091439-7946-4D77-945A-02C5C7F5F131}"/>
                </a:ext>
              </a:extLst>
            </p:cNvPr>
            <p:cNvCxnSpPr/>
            <p:nvPr/>
          </p:nvCxnSpPr>
          <p:spPr bwMode="auto">
            <a:xfrm>
              <a:off x="9311858" y="3347371"/>
              <a:ext cx="240472" cy="386277"/>
            </a:xfrm>
            <a:prstGeom prst="straightConnector1">
              <a:avLst/>
            </a:prstGeom>
            <a:ln w="38100">
              <a:solidFill>
                <a:srgbClr val="CF68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42">
              <a:extLst>
                <a:ext uri="{FF2B5EF4-FFF2-40B4-BE49-F238E27FC236}">
                  <a16:creationId xmlns:a16="http://schemas.microsoft.com/office/drawing/2014/main" id="{E9B64218-9230-4D7D-8118-7180B7AFB284}"/>
                </a:ext>
              </a:extLst>
            </p:cNvPr>
            <p:cNvCxnSpPr/>
            <p:nvPr/>
          </p:nvCxnSpPr>
          <p:spPr bwMode="auto">
            <a:xfrm>
              <a:off x="8031524" y="2779823"/>
              <a:ext cx="296749" cy="0"/>
            </a:xfrm>
            <a:prstGeom prst="line">
              <a:avLst/>
            </a:prstGeom>
            <a:ln w="38100">
              <a:solidFill>
                <a:srgbClr val="CF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Halbbogen 75">
              <a:extLst>
                <a:ext uri="{FF2B5EF4-FFF2-40B4-BE49-F238E27FC236}">
                  <a16:creationId xmlns:a16="http://schemas.microsoft.com/office/drawing/2014/main" id="{FF38937B-038B-416B-BB20-1A986E1E192A}"/>
                </a:ext>
              </a:extLst>
            </p:cNvPr>
            <p:cNvSpPr/>
            <p:nvPr/>
          </p:nvSpPr>
          <p:spPr>
            <a:xfrm>
              <a:off x="8428217" y="2137036"/>
              <a:ext cx="2972197" cy="2972198"/>
            </a:xfrm>
            <a:prstGeom prst="blockArc">
              <a:avLst>
                <a:gd name="adj1" fmla="val 10800000"/>
                <a:gd name="adj2" fmla="val 14407873"/>
                <a:gd name="adj3" fmla="val 24160"/>
              </a:avLst>
            </a:prstGeom>
            <a:solidFill>
              <a:srgbClr val="3BA0BB">
                <a:alpha val="69804"/>
              </a:srgbClr>
            </a:solidFill>
            <a:ln w="28575"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Textfeld 121">
              <a:extLst>
                <a:ext uri="{FF2B5EF4-FFF2-40B4-BE49-F238E27FC236}">
                  <a16:creationId xmlns:a16="http://schemas.microsoft.com/office/drawing/2014/main" id="{DBA2264A-2FBC-46D8-AC3B-2702330AF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98676">
              <a:off x="7634890" y="2663579"/>
              <a:ext cx="1883061" cy="169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ArchUp">
                <a:avLst>
                  <a:gd name="adj" fmla="val 13272248"/>
                </a:avLst>
              </a:prstTxWarp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00589C"/>
                  </a:solidFill>
                  <a:latin typeface="Arial" charset="0"/>
                  <a:cs typeface="Arial" charset="0"/>
                </a:rPr>
                <a:t>Dipolemagnet</a:t>
              </a:r>
              <a:endParaRPr lang="de-DE" sz="1600" dirty="0">
                <a:solidFill>
                  <a:srgbClr val="00589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" name="Textfeld 139">
              <a:extLst>
                <a:ext uri="{FF2B5EF4-FFF2-40B4-BE49-F238E27FC236}">
                  <a16:creationId xmlns:a16="http://schemas.microsoft.com/office/drawing/2014/main" id="{0C35636F-5344-469C-BD89-8B2760060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471870">
              <a:off x="9126444" y="3220133"/>
              <a:ext cx="10249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CF6800"/>
                  </a:solidFill>
                  <a:latin typeface="Arial" charset="0"/>
                </a:rPr>
                <a:t>p</a:t>
              </a:r>
              <a:r>
                <a:rPr lang="de-DE" sz="1600" baseline="30000" dirty="0">
                  <a:solidFill>
                    <a:srgbClr val="CF6800"/>
                  </a:solidFill>
                  <a:latin typeface="Arial" charset="0"/>
                  <a:cs typeface="Arial" charset="0"/>
                </a:rPr>
                <a:t>+</a:t>
              </a:r>
            </a:p>
          </p:txBody>
        </p:sp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908E32BA-73DF-4126-9A5E-992514A8B2C2}"/>
                </a:ext>
              </a:extLst>
            </p:cNvPr>
            <p:cNvCxnSpPr/>
            <p:nvPr/>
          </p:nvCxnSpPr>
          <p:spPr>
            <a:xfrm flipV="1">
              <a:off x="8350570" y="2932287"/>
              <a:ext cx="522686" cy="95204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hteck 79">
                  <a:extLst>
                    <a:ext uri="{FF2B5EF4-FFF2-40B4-BE49-F238E27FC236}">
                      <a16:creationId xmlns:a16="http://schemas.microsoft.com/office/drawing/2014/main" id="{938C8D39-9E2E-40A9-BC62-871CA951AA54}"/>
                    </a:ext>
                  </a:extLst>
                </p:cNvPr>
                <p:cNvSpPr/>
                <p:nvPr/>
              </p:nvSpPr>
              <p:spPr>
                <a:xfrm>
                  <a:off x="8521973" y="3467198"/>
                  <a:ext cx="34176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80" name="Rechteck 79">
                  <a:extLst>
                    <a:ext uri="{FF2B5EF4-FFF2-40B4-BE49-F238E27FC236}">
                      <a16:creationId xmlns:a16="http://schemas.microsoft.com/office/drawing/2014/main" id="{938C8D39-9E2E-40A9-BC62-871CA951AA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1973" y="3467198"/>
                  <a:ext cx="341760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49EFE849-AB77-4C72-8F34-AEFD27BEDE42}"/>
              </a:ext>
            </a:extLst>
          </p:cNvPr>
          <p:cNvSpPr txBox="1"/>
          <p:nvPr/>
        </p:nvSpPr>
        <p:spPr>
          <a:xfrm>
            <a:off x="2608841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100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F493FA85-6A7D-43A6-A693-18154E34A2C3}"/>
              </a:ext>
            </a:extLst>
          </p:cNvPr>
          <p:cNvSpPr txBox="1"/>
          <p:nvPr/>
        </p:nvSpPr>
        <p:spPr>
          <a:xfrm>
            <a:off x="5743942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8FC19E2-3F95-4324-8DE0-8C01116BB6B7}"/>
              </a:ext>
            </a:extLst>
          </p:cNvPr>
          <p:cNvSpPr txBox="1"/>
          <p:nvPr/>
        </p:nvSpPr>
        <p:spPr>
          <a:xfrm>
            <a:off x="8879043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2E2E275-013E-4251-B2C0-1F1C6DE28047}"/>
              </a:ext>
            </a:extLst>
          </p:cNvPr>
          <p:cNvCxnSpPr/>
          <p:nvPr/>
        </p:nvCxnSpPr>
        <p:spPr>
          <a:xfrm>
            <a:off x="2705100" y="5619155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81EA2561-3A65-43EF-9C28-24B3F87C2842}"/>
              </a:ext>
            </a:extLst>
          </p:cNvPr>
          <p:cNvCxnSpPr/>
          <p:nvPr/>
        </p:nvCxnSpPr>
        <p:spPr>
          <a:xfrm>
            <a:off x="5840281" y="5619155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E272B902-5C98-40ED-9D5F-58C541A67F73}"/>
              </a:ext>
            </a:extLst>
          </p:cNvPr>
          <p:cNvCxnSpPr/>
          <p:nvPr/>
        </p:nvCxnSpPr>
        <p:spPr>
          <a:xfrm>
            <a:off x="8987073" y="5597383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524E0725-3522-4B10-BF19-9A3F700D6051}"/>
              </a:ext>
            </a:extLst>
          </p:cNvPr>
          <p:cNvSpPr/>
          <p:nvPr/>
        </p:nvSpPr>
        <p:spPr>
          <a:xfrm>
            <a:off x="3014192" y="3695613"/>
            <a:ext cx="7337254" cy="499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1" grpId="0" animBg="1"/>
      <p:bldP spid="82" grpId="0" animBg="1"/>
      <p:bldP spid="8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91307-6330-48C5-872D-9A94A33B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ALBUS at HZDR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4186D-5C18-47D5-B146-49C08D0C2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CDF5079-1780-415E-B1BF-AD211F66B6D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Pulsed</a:t>
            </a:r>
            <a:r>
              <a:rPr lang="de-DE" dirty="0"/>
              <a:t> power </a:t>
            </a:r>
            <a:r>
              <a:rPr lang="de-DE" dirty="0" err="1"/>
              <a:t>portfolio</a:t>
            </a:r>
            <a:r>
              <a:rPr lang="de-DE" dirty="0"/>
              <a:t> @ HZDR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err="1"/>
              <a:t>optics</a:t>
            </a:r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6555CB9F-4857-4D9A-BF62-08AF44AA40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367925A-78C8-44CF-A862-1B82A22C2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C9D5975-4C19-4DAE-907B-4A35ABC08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7E48952-6A60-45E0-B882-41965A36D0D2}"/>
              </a:ext>
            </a:extLst>
          </p:cNvPr>
          <p:cNvGrpSpPr/>
          <p:nvPr/>
        </p:nvGrpSpPr>
        <p:grpSpPr>
          <a:xfrm>
            <a:off x="5822776" y="1482107"/>
            <a:ext cx="1820528" cy="4032365"/>
            <a:chOff x="6102442" y="1311610"/>
            <a:chExt cx="1365396" cy="3024274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CEEB376-6EEF-4D65-9ACA-6CCA14E727DB}"/>
                </a:ext>
              </a:extLst>
            </p:cNvPr>
            <p:cNvSpPr txBox="1"/>
            <p:nvPr/>
          </p:nvSpPr>
          <p:spPr>
            <a:xfrm>
              <a:off x="6134300" y="1311610"/>
              <a:ext cx="1333538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Quadrupole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1438000-6A5E-4829-B9AE-242C30BA77D2}"/>
                </a:ext>
              </a:extLst>
            </p:cNvPr>
            <p:cNvSpPr txBox="1"/>
            <p:nvPr/>
          </p:nvSpPr>
          <p:spPr>
            <a:xfrm>
              <a:off x="6321249" y="3002913"/>
              <a:ext cx="897120" cy="300083"/>
            </a:xfrm>
            <a:prstGeom prst="rect">
              <a:avLst/>
            </a:prstGeom>
            <a:noFill/>
            <a:ln w="28575">
              <a:solidFill>
                <a:srgbClr val="00589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250 T/m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AA9A3CD2-D6EC-421E-9613-40AE6A199496}"/>
                </a:ext>
              </a:extLst>
            </p:cNvPr>
            <p:cNvGrpSpPr/>
            <p:nvPr/>
          </p:nvGrpSpPr>
          <p:grpSpPr>
            <a:xfrm>
              <a:off x="6102442" y="3467141"/>
              <a:ext cx="1232549" cy="868743"/>
              <a:chOff x="6612587" y="4286900"/>
              <a:chExt cx="1643398" cy="11583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C2043F2F-21FC-4722-8C9E-21858FA11873}"/>
                      </a:ext>
                    </a:extLst>
                  </p:cNvPr>
                  <p:cNvSpPr txBox="1"/>
                  <p:nvPr/>
                </p:nvSpPr>
                <p:spPr>
                  <a:xfrm>
                    <a:off x="6858168" y="4866283"/>
                    <a:ext cx="1044838" cy="5789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Q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  <m:r>
                                <a:rPr lang="de-DE" sz="2000" i="1">
                                  <a:solidFill>
                                    <a:srgbClr val="0058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𝑞𝑙</m:t>
                              </m:r>
                              <m:r>
                                <a:rPr lang="de-DE" sz="2000" i="1">
                                  <a:solidFill>
                                    <a:srgbClr val="0058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den>
                          </m:f>
                        </m:oMath>
                      </m:oMathPara>
                    </a14:m>
                    <a:endPara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C2043F2F-21FC-4722-8C9E-21858FA118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168" y="4866283"/>
                    <a:ext cx="1044838" cy="57894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850D22C-6CB4-4734-8509-22644F299BEC}"/>
                  </a:ext>
                </a:extLst>
              </p:cNvPr>
              <p:cNvSpPr txBox="1"/>
              <p:nvPr/>
            </p:nvSpPr>
            <p:spPr>
              <a:xfrm>
                <a:off x="6612587" y="4286900"/>
                <a:ext cx="1643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Open Sans" panose="020B0606030504020204" pitchFamily="34" charset="0"/>
                    <a:cs typeface="Open Sans" panose="020B0606030504020204" pitchFamily="34" charset="0"/>
                  </a:rPr>
                  <a:t> focal length</a:t>
                </a:r>
              </a:p>
            </p:txBody>
          </p:sp>
        </p:grp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9BB8070-E411-45CA-B530-C36F1BDBCC85}"/>
              </a:ext>
            </a:extLst>
          </p:cNvPr>
          <p:cNvGrpSpPr/>
          <p:nvPr/>
        </p:nvGrpSpPr>
        <p:grpSpPr>
          <a:xfrm>
            <a:off x="2650931" y="1482107"/>
            <a:ext cx="1643399" cy="4032361"/>
            <a:chOff x="1673871" y="1311610"/>
            <a:chExt cx="1232549" cy="3024271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D76AC2B-BF7C-4BA7-8063-3A6177F9F420}"/>
                </a:ext>
              </a:extLst>
            </p:cNvPr>
            <p:cNvSpPr txBox="1"/>
            <p:nvPr/>
          </p:nvSpPr>
          <p:spPr>
            <a:xfrm>
              <a:off x="1785681" y="1311610"/>
              <a:ext cx="1012538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Solenoid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49994FE-C838-423D-8CA6-81385EAB0708}"/>
                </a:ext>
              </a:extLst>
            </p:cNvPr>
            <p:cNvSpPr txBox="1"/>
            <p:nvPr/>
          </p:nvSpPr>
          <p:spPr>
            <a:xfrm>
              <a:off x="2027934" y="3002913"/>
              <a:ext cx="519614" cy="300083"/>
            </a:xfrm>
            <a:prstGeom prst="rect">
              <a:avLst/>
            </a:prstGeom>
            <a:noFill/>
            <a:ln w="28575">
              <a:solidFill>
                <a:srgbClr val="00589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20 T</a:t>
              </a:r>
              <a:endParaRPr lang="en-US" sz="20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1910DA90-EBDE-45D5-A91B-1650903CD805}"/>
                </a:ext>
              </a:extLst>
            </p:cNvPr>
            <p:cNvGrpSpPr/>
            <p:nvPr/>
          </p:nvGrpSpPr>
          <p:grpSpPr>
            <a:xfrm>
              <a:off x="1673871" y="3467140"/>
              <a:ext cx="1232549" cy="868741"/>
              <a:chOff x="707828" y="4286900"/>
              <a:chExt cx="1643398" cy="1158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feld 35">
                    <a:extLst>
                      <a:ext uri="{FF2B5EF4-FFF2-40B4-BE49-F238E27FC236}">
                        <a16:creationId xmlns:a16="http://schemas.microsoft.com/office/drawing/2014/main" id="{A5D5D820-8A3F-4D57-96EF-54D2FF1FCC01}"/>
                      </a:ext>
                    </a:extLst>
                  </p:cNvPr>
                  <p:cNvSpPr txBox="1"/>
                  <p:nvPr/>
                </p:nvSpPr>
                <p:spPr>
                  <a:xfrm>
                    <a:off x="841839" y="4775808"/>
                    <a:ext cx="1267974" cy="6694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000" i="1">
                                      <a:solidFill>
                                        <a:srgbClr val="CF68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solidFill>
                                        <a:srgbClr val="00589C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de-DE" sz="2000" i="1">
                                      <a:solidFill>
                                        <a:srgbClr val="00589C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den>
                          </m:f>
                        </m:oMath>
                      </m:oMathPara>
                    </a14:m>
                    <a:endPara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feld 35">
                    <a:extLst>
                      <a:ext uri="{FF2B5EF4-FFF2-40B4-BE49-F238E27FC236}">
                        <a16:creationId xmlns:a16="http://schemas.microsoft.com/office/drawing/2014/main" id="{A5D5D820-8A3F-4D57-96EF-54D2FF1FCC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1839" y="4775808"/>
                    <a:ext cx="1267974" cy="66941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85C6BE0D-04DF-45CB-9B0E-259B00937D84}"/>
                  </a:ext>
                </a:extLst>
              </p:cNvPr>
              <p:cNvSpPr txBox="1"/>
              <p:nvPr/>
            </p:nvSpPr>
            <p:spPr>
              <a:xfrm>
                <a:off x="707828" y="4286900"/>
                <a:ext cx="1643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Open Sans" panose="020B0606030504020204" pitchFamily="34" charset="0"/>
                    <a:cs typeface="Open Sans" panose="020B0606030504020204" pitchFamily="34" charset="0"/>
                  </a:rPr>
                  <a:t> focal length</a:t>
                </a:r>
              </a:p>
            </p:txBody>
          </p: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B1D06D1-5685-48C6-A8DF-E34524C57491}"/>
              </a:ext>
            </a:extLst>
          </p:cNvPr>
          <p:cNvGrpSpPr/>
          <p:nvPr/>
        </p:nvGrpSpPr>
        <p:grpSpPr>
          <a:xfrm>
            <a:off x="8786954" y="1482107"/>
            <a:ext cx="2245808" cy="4032365"/>
            <a:chOff x="3925669" y="1311610"/>
            <a:chExt cx="1684356" cy="3024274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497EC10-683A-49C1-8155-BFEAF6F33852}"/>
                </a:ext>
              </a:extLst>
            </p:cNvPr>
            <p:cNvSpPr txBox="1"/>
            <p:nvPr/>
          </p:nvSpPr>
          <p:spPr>
            <a:xfrm>
              <a:off x="4235851" y="1311610"/>
              <a:ext cx="803345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Dipole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52C8D0E-D30F-4DB1-A533-AD1C3DFF1763}"/>
                </a:ext>
              </a:extLst>
            </p:cNvPr>
            <p:cNvSpPr txBox="1"/>
            <p:nvPr/>
          </p:nvSpPr>
          <p:spPr>
            <a:xfrm>
              <a:off x="4365694" y="3025667"/>
              <a:ext cx="519614" cy="300083"/>
            </a:xfrm>
            <a:prstGeom prst="rect">
              <a:avLst/>
            </a:prstGeom>
            <a:noFill/>
            <a:ln w="28575">
              <a:solidFill>
                <a:srgbClr val="00589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589C"/>
                  </a:solidFill>
                  <a:latin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10 T</a:t>
              </a:r>
              <a:endParaRPr lang="en-US" sz="20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2B2F8680-CD85-4BDC-ACD4-EB85DBBDAEFD}"/>
                </a:ext>
              </a:extLst>
            </p:cNvPr>
            <p:cNvGrpSpPr/>
            <p:nvPr/>
          </p:nvGrpSpPr>
          <p:grpSpPr>
            <a:xfrm>
              <a:off x="3925669" y="3467141"/>
              <a:ext cx="1684356" cy="868743"/>
              <a:chOff x="3710226" y="4286900"/>
              <a:chExt cx="2245808" cy="11583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84C70F81-A436-406E-ACA3-7665B1A95D7E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063" y="4866283"/>
                    <a:ext cx="842667" cy="57894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de-DE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  <m:r>
                                <a:rPr lang="de-DE" sz="2000" i="1">
                                  <a:solidFill>
                                    <a:srgbClr val="0058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den>
                          </m:f>
                        </m:oMath>
                      </m:oMathPara>
                    </a14:m>
                    <a:endParaRPr lang="en-US" sz="2000" dirty="0"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84C70F81-A436-406E-ACA3-7665B1A95D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49063" y="4866283"/>
                    <a:ext cx="842667" cy="57894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FB3FB9D8-B63E-4FB0-9F78-72FD6EAE3DC3}"/>
                  </a:ext>
                </a:extLst>
              </p:cNvPr>
              <p:cNvSpPr txBox="1"/>
              <p:nvPr/>
            </p:nvSpPr>
            <p:spPr>
              <a:xfrm>
                <a:off x="3710226" y="4286900"/>
                <a:ext cx="22458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Open Sans" panose="020B0606030504020204" pitchFamily="34" charset="0"/>
                    <a:cs typeface="Open Sans" panose="020B0606030504020204" pitchFamily="34" charset="0"/>
                  </a:rPr>
                  <a:t> deflection radius</a:t>
                </a:r>
              </a:p>
            </p:txBody>
          </p:sp>
        </p:grpSp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49EFE849-AB77-4C72-8F34-AEFD27BEDE42}"/>
              </a:ext>
            </a:extLst>
          </p:cNvPr>
          <p:cNvSpPr txBox="1"/>
          <p:nvPr/>
        </p:nvSpPr>
        <p:spPr>
          <a:xfrm>
            <a:off x="2608841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100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F493FA85-6A7D-43A6-A693-18154E34A2C3}"/>
              </a:ext>
            </a:extLst>
          </p:cNvPr>
          <p:cNvSpPr txBox="1"/>
          <p:nvPr/>
        </p:nvSpPr>
        <p:spPr>
          <a:xfrm>
            <a:off x="5743942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8FC19E2-3F95-4324-8DE0-8C01116BB6B7}"/>
              </a:ext>
            </a:extLst>
          </p:cNvPr>
          <p:cNvSpPr txBox="1"/>
          <p:nvPr/>
        </p:nvSpPr>
        <p:spPr>
          <a:xfrm>
            <a:off x="8879043" y="5631699"/>
            <a:ext cx="170110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2E2E275-013E-4251-B2C0-1F1C6DE28047}"/>
              </a:ext>
            </a:extLst>
          </p:cNvPr>
          <p:cNvCxnSpPr/>
          <p:nvPr/>
        </p:nvCxnSpPr>
        <p:spPr>
          <a:xfrm>
            <a:off x="2705100" y="5619155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81EA2561-3A65-43EF-9C28-24B3F87C2842}"/>
              </a:ext>
            </a:extLst>
          </p:cNvPr>
          <p:cNvCxnSpPr/>
          <p:nvPr/>
        </p:nvCxnSpPr>
        <p:spPr>
          <a:xfrm>
            <a:off x="5840281" y="5619155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E272B902-5C98-40ED-9D5F-58C541A67F73}"/>
              </a:ext>
            </a:extLst>
          </p:cNvPr>
          <p:cNvCxnSpPr/>
          <p:nvPr/>
        </p:nvCxnSpPr>
        <p:spPr>
          <a:xfrm>
            <a:off x="8987073" y="5597383"/>
            <a:ext cx="16048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Grafik 83">
            <a:extLst>
              <a:ext uri="{FF2B5EF4-FFF2-40B4-BE49-F238E27FC236}">
                <a16:creationId xmlns:a16="http://schemas.microsoft.com/office/drawing/2014/main" id="{C6CF1ECE-0EF0-4452-B3D2-AB0CCB44D7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8661" r="23472" b="4456"/>
          <a:stretch/>
        </p:blipFill>
        <p:spPr>
          <a:xfrm>
            <a:off x="2157626" y="1868737"/>
            <a:ext cx="2699791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00F03B0B-D1E8-4E7E-A55F-0890B711F9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3290"/>
          <a:stretch/>
        </p:blipFill>
        <p:spPr>
          <a:xfrm>
            <a:off x="5603805" y="1868737"/>
            <a:ext cx="2376264" cy="180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A80FF28-0EE3-49C4-83EA-8FE2ECADAB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/>
          <a:stretch/>
        </p:blipFill>
        <p:spPr>
          <a:xfrm>
            <a:off x="8562835" y="1868737"/>
            <a:ext cx="2346516" cy="180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EDAEF855-985F-428C-BFE9-2EAA4C7164E1}"/>
              </a:ext>
            </a:extLst>
          </p:cNvPr>
          <p:cNvSpPr txBox="1"/>
          <p:nvPr/>
        </p:nvSpPr>
        <p:spPr>
          <a:xfrm>
            <a:off x="265681" y="3680642"/>
            <a:ext cx="1701104" cy="584775"/>
          </a:xfrm>
          <a:prstGeom prst="rect">
            <a:avLst/>
          </a:prstGeom>
          <a:noFill/>
          <a:ln w="28575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Pulsed</a:t>
            </a:r>
            <a:r>
              <a:rPr lang="en-US" sz="1600" b="1" i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B</a:t>
            </a:r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-field:</a:t>
            </a:r>
            <a:r>
              <a:rPr lang="en-US" sz="1600" b="1" i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 T </a:t>
            </a:r>
            <a:r>
              <a:rPr lang="en-US" sz="1600" b="1" dirty="0">
                <a:solidFill>
                  <a:srgbClr val="00589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10 T</a:t>
            </a:r>
            <a:endParaRPr lang="en-US" sz="1600" b="1" dirty="0">
              <a:solidFill>
                <a:srgbClr val="00589C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7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3F622-4753-4EC3-9D17-BAA13DCC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Pulse Generators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F140F53-0E45-469A-B68D-10BBA5955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0" y="1688944"/>
            <a:ext cx="3171520" cy="1790293"/>
          </a:xfr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506C0453-9EB2-4F1C-A10C-E2FEFA70DF1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/>
              <a:t>Adapting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high-</a:t>
            </a:r>
            <a:r>
              <a:rPr lang="de-DE" dirty="0" err="1"/>
              <a:t>field</a:t>
            </a:r>
            <a:r>
              <a:rPr lang="de-DE" dirty="0"/>
              <a:t> lab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mobile pulse </a:t>
            </a:r>
            <a:r>
              <a:rPr lang="de-DE" dirty="0" err="1"/>
              <a:t>generators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F84148-0CDE-4E02-B1FE-323503151A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27D2AF-297C-4BEC-AD53-6285EDC5A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6th European Advanced Accelerator Concept Workshop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5169B8-96D4-4A8F-94E6-05D58BB70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C206AA-9ACE-41DE-BB7B-376FB35F2F9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E156A78-61CB-4AE7-ACDC-FFA4484D7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0" y="3722064"/>
            <a:ext cx="2921536" cy="22372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1E8068A-4EBA-41D2-9063-D8A65FA79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82" y="1688944"/>
            <a:ext cx="5040000" cy="33404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FBCAC41-C21D-496D-89ED-21FC5CE0B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82" y="1688944"/>
            <a:ext cx="5040000" cy="3372632"/>
          </a:xfrm>
          <a:prstGeom prst="rect">
            <a:avLst/>
          </a:prstGeom>
        </p:spPr>
      </p:pic>
      <p:pic>
        <p:nvPicPr>
          <p:cNvPr id="18" name="Picture 2" descr="T:\fwk\Kroll\Spark.png">
            <a:extLst>
              <a:ext uri="{FF2B5EF4-FFF2-40B4-BE49-F238E27FC236}">
                <a16:creationId xmlns:a16="http://schemas.microsoft.com/office/drawing/2014/main" id="{5EBF16B1-2CAC-4021-A981-76B9D1CE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1343" y="1925817"/>
            <a:ext cx="697613" cy="81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feld 72">
            <a:extLst>
              <a:ext uri="{FF2B5EF4-FFF2-40B4-BE49-F238E27FC236}">
                <a16:creationId xmlns:a16="http://schemas.microsoft.com/office/drawing/2014/main" id="{3C7D5AE9-3D74-4FF3-8EAB-5AA6847D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782" y="5169056"/>
            <a:ext cx="270918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363538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5000"/>
              </a:spcBef>
              <a:buFont typeface="Wingdings" pitchFamily="2" charset="2"/>
              <a:buChar char="§"/>
            </a:pPr>
            <a:r>
              <a:rPr lang="de-DE" sz="1800" i="1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de-DE" sz="1800" baseline="-25000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de-DE" sz="18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= 25 – 94 kJ</a:t>
            </a:r>
          </a:p>
          <a:p>
            <a:pPr>
              <a:spcBef>
                <a:spcPct val="25000"/>
              </a:spcBef>
              <a:buFont typeface="Wingdings" pitchFamily="2" charset="2"/>
              <a:buChar char="§"/>
            </a:pPr>
            <a:r>
              <a:rPr lang="de-DE" sz="1800" i="1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de-DE" sz="1800" baseline="-25000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rep</a:t>
            </a:r>
            <a:r>
              <a:rPr lang="de-DE" sz="18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 &lt; 5 </a:t>
            </a:r>
            <a:r>
              <a:rPr lang="de-DE" sz="1800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pulses</a:t>
            </a:r>
            <a:r>
              <a:rPr lang="de-DE" sz="18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1800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minute</a:t>
            </a:r>
            <a:endParaRPr lang="de-DE" sz="1800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72">
            <a:extLst>
              <a:ext uri="{FF2B5EF4-FFF2-40B4-BE49-F238E27FC236}">
                <a16:creationId xmlns:a16="http://schemas.microsoft.com/office/drawing/2014/main" id="{973335CA-C3FD-446F-BE45-E95A3F641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398" y="5168225"/>
            <a:ext cx="2709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363538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25000"/>
              </a:spcBef>
              <a:buFont typeface="Wingdings" pitchFamily="2" charset="2"/>
              <a:buChar char="§"/>
            </a:pPr>
            <a:r>
              <a:rPr lang="de-DE" sz="1800" dirty="0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Modular &amp; </a:t>
            </a:r>
            <a:r>
              <a:rPr lang="de-DE" sz="1800" dirty="0" err="1">
                <a:solidFill>
                  <a:srgbClr val="00589C"/>
                </a:solidFill>
                <a:latin typeface="Arial" pitchFamily="34" charset="0"/>
                <a:cs typeface="Arial" pitchFamily="34" charset="0"/>
              </a:rPr>
              <a:t>compact</a:t>
            </a:r>
            <a:endParaRPr lang="de-DE" sz="1800" dirty="0">
              <a:solidFill>
                <a:srgbClr val="0058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A7283C6-265B-49B0-9159-CBCCE0E751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451" y="279500"/>
            <a:ext cx="187505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rafik 154">
            <a:extLst>
              <a:ext uri="{FF2B5EF4-FFF2-40B4-BE49-F238E27FC236}">
                <a16:creationId xmlns:a16="http://schemas.microsoft.com/office/drawing/2014/main" id="{ACD7C394-4E33-0DF8-B8CF-274441FF4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339" y="1158140"/>
            <a:ext cx="9433322" cy="18564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875088-5FBC-F71A-6E04-EB1A1D45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005AA0"/>
                </a:solidFill>
              </a:rPr>
              <a:t>In vivo </a:t>
            </a:r>
            <a:r>
              <a:rPr lang="en-US" dirty="0">
                <a:solidFill>
                  <a:srgbClr val="005AA0"/>
                </a:solidFill>
              </a:rPr>
              <a:t>radiobiology with LPA protons</a:t>
            </a:r>
            <a:endParaRPr lang="en-US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D337D476-46FE-8E5E-B6AE-25CCC022C6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5AA0"/>
                </a:solidFill>
              </a:rPr>
              <a:t>Implementing a beamline meeting strict requirements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B96E53-40A1-F3EC-A107-AAEB34ACE7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CB6679-CC7B-C859-7D2E-B6B12537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3BAE8-2F0E-4522-DA99-0CD76E07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F1E47721-1913-4E80-6F70-90325F1EE133}"/>
              </a:ext>
            </a:extLst>
          </p:cNvPr>
          <p:cNvSpPr txBox="1"/>
          <p:nvPr/>
        </p:nvSpPr>
        <p:spPr>
          <a:xfrm>
            <a:off x="7876599" y="-1498076"/>
            <a:ext cx="39832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400" b="1" dirty="0">
                <a:solidFill>
                  <a:srgbClr val="E6007E"/>
                </a:solidFill>
              </a:rPr>
              <a:t>Brüchner </a:t>
            </a:r>
            <a:r>
              <a:rPr lang="en-US" sz="1400" b="1" i="1" dirty="0">
                <a:solidFill>
                  <a:srgbClr val="E6007E"/>
                </a:solidFill>
              </a:rPr>
              <a:t>et al., </a:t>
            </a:r>
            <a:r>
              <a:rPr lang="en-US" sz="1400" b="1" dirty="0" err="1">
                <a:solidFill>
                  <a:srgbClr val="E6007E"/>
                </a:solidFill>
              </a:rPr>
              <a:t>Radiat</a:t>
            </a:r>
            <a:r>
              <a:rPr lang="en-US" sz="1400" b="1" dirty="0">
                <a:solidFill>
                  <a:srgbClr val="E6007E"/>
                </a:solidFill>
              </a:rPr>
              <a:t>. </a:t>
            </a:r>
            <a:r>
              <a:rPr lang="en-US" sz="1400" b="1" dirty="0" err="1">
                <a:solidFill>
                  <a:srgbClr val="E6007E"/>
                </a:solidFill>
              </a:rPr>
              <a:t>Onc</a:t>
            </a:r>
            <a:r>
              <a:rPr lang="en-US" sz="1400" b="1" dirty="0">
                <a:solidFill>
                  <a:srgbClr val="E6007E"/>
                </a:solidFill>
              </a:rPr>
              <a:t>., Vol. 9 (2014) Animal study approval DD24-5131/338/35</a:t>
            </a:r>
            <a:br>
              <a:rPr lang="en-US" sz="1400" b="1" dirty="0">
                <a:solidFill>
                  <a:srgbClr val="E6007E"/>
                </a:solidFill>
              </a:rPr>
            </a:b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Kroll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Nat. Phys. 18 (2022), 316</a:t>
            </a:r>
            <a:r>
              <a:rPr lang="en-US" sz="1400" b="1" dirty="0">
                <a:solidFill>
                  <a:srgbClr val="E6007E"/>
                </a:solidFill>
              </a:rPr>
              <a:t> </a:t>
            </a:r>
            <a:endParaRPr lang="fr-FR" sz="1400" b="1" dirty="0">
              <a:solidFill>
                <a:srgbClr val="E6007E"/>
              </a:solidFill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7F2917E8-8E09-6FB9-9245-31B76E061EB7}"/>
              </a:ext>
            </a:extLst>
          </p:cNvPr>
          <p:cNvSpPr txBox="1"/>
          <p:nvPr/>
        </p:nvSpPr>
        <p:spPr>
          <a:xfrm>
            <a:off x="818703" y="3084374"/>
            <a:ext cx="7951524" cy="6463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17AC9"/>
                </a:solidFill>
              </a:rPr>
              <a:t>human </a:t>
            </a:r>
            <a:r>
              <a:rPr lang="en-US" dirty="0" err="1">
                <a:solidFill>
                  <a:srgbClr val="117AC9"/>
                </a:solidFill>
              </a:rPr>
              <a:t>tumour</a:t>
            </a:r>
            <a:r>
              <a:rPr lang="en-US" dirty="0">
                <a:solidFill>
                  <a:srgbClr val="117AC9"/>
                </a:solidFill>
              </a:rPr>
              <a:t> (HNSCC) on mouse ear, spherical (3mm diameter)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117AC9"/>
                </a:solidFill>
              </a:rPr>
              <a:t>endpoint: radiation induced tumor growth delay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643C98D-F870-4691-82B0-C5915918579E}"/>
              </a:ext>
            </a:extLst>
          </p:cNvPr>
          <p:cNvGrpSpPr/>
          <p:nvPr/>
        </p:nvGrpSpPr>
        <p:grpSpPr>
          <a:xfrm>
            <a:off x="6008315" y="3963225"/>
            <a:ext cx="1983472" cy="1983472"/>
            <a:chOff x="6008315" y="3963225"/>
            <a:chExt cx="1983472" cy="1983472"/>
          </a:xfrm>
        </p:grpSpPr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C0218FC5-0F4D-DE85-82A9-C9D357E48895}"/>
                </a:ext>
              </a:extLst>
            </p:cNvPr>
            <p:cNvGrpSpPr/>
            <p:nvPr/>
          </p:nvGrpSpPr>
          <p:grpSpPr>
            <a:xfrm>
              <a:off x="6008315" y="3963225"/>
              <a:ext cx="1983472" cy="1983472"/>
              <a:chOff x="4896256" y="903618"/>
              <a:chExt cx="1980000" cy="1980000"/>
            </a:xfrm>
          </p:grpSpPr>
          <p:grpSp>
            <p:nvGrpSpPr>
              <p:cNvPr id="122" name="Gruppieren 121">
                <a:extLst>
                  <a:ext uri="{FF2B5EF4-FFF2-40B4-BE49-F238E27FC236}">
                    <a16:creationId xmlns:a16="http://schemas.microsoft.com/office/drawing/2014/main" id="{69AA3B54-1190-384A-DC19-6700F55A2037}"/>
                  </a:ext>
                </a:extLst>
              </p:cNvPr>
              <p:cNvGrpSpPr/>
              <p:nvPr/>
            </p:nvGrpSpPr>
            <p:grpSpPr>
              <a:xfrm>
                <a:off x="4896256" y="903618"/>
                <a:ext cx="1980000" cy="1980000"/>
                <a:chOff x="4896256" y="903618"/>
                <a:chExt cx="1980000" cy="1980000"/>
              </a:xfrm>
            </p:grpSpPr>
            <p:sp>
              <p:nvSpPr>
                <p:cNvPr id="125" name="Rechteck 124">
                  <a:extLst>
                    <a:ext uri="{FF2B5EF4-FFF2-40B4-BE49-F238E27FC236}">
                      <a16:creationId xmlns:a16="http://schemas.microsoft.com/office/drawing/2014/main" id="{AC803FBE-AB03-23D5-2132-A8850FD97246}"/>
                    </a:ext>
                  </a:extLst>
                </p:cNvPr>
                <p:cNvSpPr/>
                <p:nvPr/>
              </p:nvSpPr>
              <p:spPr>
                <a:xfrm>
                  <a:off x="4896256" y="903618"/>
                  <a:ext cx="1980000" cy="198000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0A2D6E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9605D7AA-C702-332E-E17F-6C660B0E130F}"/>
                    </a:ext>
                  </a:extLst>
                </p:cNvPr>
                <p:cNvSpPr/>
                <p:nvPr/>
              </p:nvSpPr>
              <p:spPr>
                <a:xfrm>
                  <a:off x="5346096" y="1353458"/>
                  <a:ext cx="1080320" cy="1080320"/>
                </a:xfrm>
                <a:prstGeom prst="ellipse">
                  <a:avLst/>
                </a:prstGeom>
                <a:solidFill>
                  <a:srgbClr val="4BACC6"/>
                </a:solidFill>
                <a:ln w="12700" cap="flat" cmpd="sng" algn="ctr">
                  <a:solidFill>
                    <a:srgbClr val="4BACC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Textfeld 126">
                  <a:extLst>
                    <a:ext uri="{FF2B5EF4-FFF2-40B4-BE49-F238E27FC236}">
                      <a16:creationId xmlns:a16="http://schemas.microsoft.com/office/drawing/2014/main" id="{3B321A9F-20C2-A92F-797C-84BDB7F84573}"/>
                    </a:ext>
                  </a:extLst>
                </p:cNvPr>
                <p:cNvSpPr txBox="1"/>
                <p:nvPr/>
              </p:nvSpPr>
              <p:spPr>
                <a:xfrm>
                  <a:off x="4968433" y="945248"/>
                  <a:ext cx="1802142" cy="3072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rPr>
                    <a:t>Lateral </a:t>
                  </a:r>
                  <a:r>
                    <a:rPr kumimoji="0" lang="de-DE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rPr>
                    <a:t>homogeneity</a:t>
                  </a:r>
                  <a:endPara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23" name="Rechteck 122">
                <a:extLst>
                  <a:ext uri="{FF2B5EF4-FFF2-40B4-BE49-F238E27FC236}">
                    <a16:creationId xmlns:a16="http://schemas.microsoft.com/office/drawing/2014/main" id="{42C806F9-ACDF-BAC4-78BA-C4429A53BEB2}"/>
                  </a:ext>
                </a:extLst>
              </p:cNvPr>
              <p:cNvSpPr/>
              <p:nvPr/>
            </p:nvSpPr>
            <p:spPr>
              <a:xfrm>
                <a:off x="5076056" y="2638682"/>
                <a:ext cx="1659557" cy="149092"/>
              </a:xfrm>
              <a:prstGeom prst="rect">
                <a:avLst/>
              </a:prstGeom>
              <a:gradFill flip="none" rotWithShape="1">
                <a:gsLst>
                  <a:gs pos="0">
                    <a:srgbClr val="8CB423">
                      <a:lumMod val="20000"/>
                      <a:lumOff val="80000"/>
                    </a:srgbClr>
                  </a:gs>
                  <a:gs pos="50000">
                    <a:srgbClr val="4BACC6"/>
                  </a:gs>
                  <a:gs pos="100000">
                    <a:srgbClr val="0A2D6E"/>
                  </a:gs>
                </a:gsLst>
                <a:lin ang="0" scaled="1"/>
                <a:tileRect/>
              </a:gradFill>
              <a:ln w="12700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24" name="Textfeld 123">
                <a:extLst>
                  <a:ext uri="{FF2B5EF4-FFF2-40B4-BE49-F238E27FC236}">
                    <a16:creationId xmlns:a16="http://schemas.microsoft.com/office/drawing/2014/main" id="{A9FD90FD-F67A-D095-8AF8-5229876AF306}"/>
                  </a:ext>
                </a:extLst>
              </p:cNvPr>
              <p:cNvSpPr txBox="1"/>
              <p:nvPr/>
            </p:nvSpPr>
            <p:spPr>
              <a:xfrm>
                <a:off x="4953453" y="2356484"/>
                <a:ext cx="609995" cy="307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Dose</a:t>
                </a:r>
              </a:p>
            </p:txBody>
          </p:sp>
        </p:grpSp>
        <p:cxnSp>
          <p:nvCxnSpPr>
            <p:cNvPr id="143" name="Gerade Verbindung mit Pfeil 142">
              <a:extLst>
                <a:ext uri="{FF2B5EF4-FFF2-40B4-BE49-F238E27FC236}">
                  <a16:creationId xmlns:a16="http://schemas.microsoft.com/office/drawing/2014/main" id="{F2F836D0-2A4C-4B84-C11C-B43ABAD7F19D}"/>
                </a:ext>
              </a:extLst>
            </p:cNvPr>
            <p:cNvCxnSpPr/>
            <p:nvPr/>
          </p:nvCxnSpPr>
          <p:spPr>
            <a:xfrm flipV="1">
              <a:off x="6460023" y="4946750"/>
              <a:ext cx="1087825" cy="82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44" name="Textfeld 143">
              <a:extLst>
                <a:ext uri="{FF2B5EF4-FFF2-40B4-BE49-F238E27FC236}">
                  <a16:creationId xmlns:a16="http://schemas.microsoft.com/office/drawing/2014/main" id="{30294C06-828A-CCB1-A808-B50884C65634}"/>
                </a:ext>
              </a:extLst>
            </p:cNvPr>
            <p:cNvSpPr txBox="1"/>
            <p:nvPr/>
          </p:nvSpPr>
          <p:spPr>
            <a:xfrm>
              <a:off x="6640831" y="4628669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600" dirty="0">
                  <a:solidFill>
                    <a:prstClr val="white"/>
                  </a:solidFill>
                  <a:latin typeface="+mj-lt"/>
                </a:rPr>
                <a:t>5 mm</a:t>
              </a:r>
            </a:p>
          </p:txBody>
        </p:sp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0E7A59B1-ECDC-9D37-D757-44594E1E38DF}"/>
                </a:ext>
              </a:extLst>
            </p:cNvPr>
            <p:cNvSpPr txBox="1"/>
            <p:nvPr/>
          </p:nvSpPr>
          <p:spPr>
            <a:xfrm>
              <a:off x="6107018" y="5641109"/>
              <a:ext cx="17860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-5 %         </a:t>
              </a:r>
              <a:r>
                <a:rPr lang="de-DE" sz="1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Gy         </a:t>
              </a:r>
              <a:r>
                <a:rPr lang="de-DE" sz="1100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+5 %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B9BB85-2F07-4439-A696-7265CFC77B7B}"/>
              </a:ext>
            </a:extLst>
          </p:cNvPr>
          <p:cNvGrpSpPr/>
          <p:nvPr/>
        </p:nvGrpSpPr>
        <p:grpSpPr>
          <a:xfrm>
            <a:off x="2027554" y="3963225"/>
            <a:ext cx="2013682" cy="2021200"/>
            <a:chOff x="2027554" y="3963225"/>
            <a:chExt cx="2013682" cy="2021200"/>
          </a:xfrm>
        </p:grpSpPr>
        <p:sp>
          <p:nvSpPr>
            <p:cNvPr id="112" name="Rechteck 111">
              <a:extLst>
                <a:ext uri="{FF2B5EF4-FFF2-40B4-BE49-F238E27FC236}">
                  <a16:creationId xmlns:a16="http://schemas.microsoft.com/office/drawing/2014/main" id="{0A50774B-0EE5-875C-88B9-4C5CE243EFC9}"/>
                </a:ext>
              </a:extLst>
            </p:cNvPr>
            <p:cNvSpPr/>
            <p:nvPr/>
          </p:nvSpPr>
          <p:spPr>
            <a:xfrm>
              <a:off x="2031298" y="3963235"/>
              <a:ext cx="1983471" cy="198347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A2D6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128" name="Gruppieren 127">
              <a:extLst>
                <a:ext uri="{FF2B5EF4-FFF2-40B4-BE49-F238E27FC236}">
                  <a16:creationId xmlns:a16="http://schemas.microsoft.com/office/drawing/2014/main" id="{CD251EE6-DDC3-EF3F-A183-865ADD7C52C4}"/>
                </a:ext>
              </a:extLst>
            </p:cNvPr>
            <p:cNvGrpSpPr/>
            <p:nvPr/>
          </p:nvGrpSpPr>
          <p:grpSpPr>
            <a:xfrm>
              <a:off x="2353515" y="4579384"/>
              <a:ext cx="1005915" cy="1103504"/>
              <a:chOff x="5716944" y="3385204"/>
              <a:chExt cx="754436" cy="827628"/>
            </a:xfrm>
          </p:grpSpPr>
          <p:sp>
            <p:nvSpPr>
              <p:cNvPr id="129" name="Rechteck 128">
                <a:extLst>
                  <a:ext uri="{FF2B5EF4-FFF2-40B4-BE49-F238E27FC236}">
                    <a16:creationId xmlns:a16="http://schemas.microsoft.com/office/drawing/2014/main" id="{4D267F97-F466-6BDB-0D33-1B9F5EB97624}"/>
                  </a:ext>
                </a:extLst>
              </p:cNvPr>
              <p:cNvSpPr/>
              <p:nvPr/>
            </p:nvSpPr>
            <p:spPr>
              <a:xfrm>
                <a:off x="6366623" y="3385204"/>
                <a:ext cx="104757" cy="827625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0" name="Rechteck 129">
                <a:extLst>
                  <a:ext uri="{FF2B5EF4-FFF2-40B4-BE49-F238E27FC236}">
                    <a16:creationId xmlns:a16="http://schemas.microsoft.com/office/drawing/2014/main" id="{8F0E96A1-9363-1837-ACDB-8958D040599E}"/>
                  </a:ext>
                </a:extLst>
              </p:cNvPr>
              <p:cNvSpPr/>
              <p:nvPr/>
            </p:nvSpPr>
            <p:spPr>
              <a:xfrm>
                <a:off x="6258422" y="3503676"/>
                <a:ext cx="104757" cy="709156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1" name="Rechteck 130">
                <a:extLst>
                  <a:ext uri="{FF2B5EF4-FFF2-40B4-BE49-F238E27FC236}">
                    <a16:creationId xmlns:a16="http://schemas.microsoft.com/office/drawing/2014/main" id="{9AAF8E64-8EA6-F587-DD82-58B98AAA1AB9}"/>
                  </a:ext>
                </a:extLst>
              </p:cNvPr>
              <p:cNvSpPr/>
              <p:nvPr/>
            </p:nvSpPr>
            <p:spPr>
              <a:xfrm>
                <a:off x="6150221" y="3622146"/>
                <a:ext cx="104757" cy="590685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2" name="Rechteck 131">
                <a:extLst>
                  <a:ext uri="{FF2B5EF4-FFF2-40B4-BE49-F238E27FC236}">
                    <a16:creationId xmlns:a16="http://schemas.microsoft.com/office/drawing/2014/main" id="{A70B812F-9356-E7D3-2E6F-5DC21FAF5F9E}"/>
                  </a:ext>
                </a:extLst>
              </p:cNvPr>
              <p:cNvSpPr/>
              <p:nvPr/>
            </p:nvSpPr>
            <p:spPr>
              <a:xfrm>
                <a:off x="6042019" y="3740618"/>
                <a:ext cx="104757" cy="472213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3" name="Rechteck 132">
                <a:extLst>
                  <a:ext uri="{FF2B5EF4-FFF2-40B4-BE49-F238E27FC236}">
                    <a16:creationId xmlns:a16="http://schemas.microsoft.com/office/drawing/2014/main" id="{9D855157-D96A-9BBD-2F51-509F542AA6EA}"/>
                  </a:ext>
                </a:extLst>
              </p:cNvPr>
              <p:cNvSpPr/>
              <p:nvPr/>
            </p:nvSpPr>
            <p:spPr>
              <a:xfrm>
                <a:off x="5933818" y="3859090"/>
                <a:ext cx="104757" cy="353742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49E09F87-C6C6-3D8D-BEEC-F281B17F7381}"/>
                  </a:ext>
                </a:extLst>
              </p:cNvPr>
              <p:cNvSpPr/>
              <p:nvPr/>
            </p:nvSpPr>
            <p:spPr>
              <a:xfrm>
                <a:off x="5825617" y="3977561"/>
                <a:ext cx="104757" cy="235270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5" name="Rechteck 134">
                <a:extLst>
                  <a:ext uri="{FF2B5EF4-FFF2-40B4-BE49-F238E27FC236}">
                    <a16:creationId xmlns:a16="http://schemas.microsoft.com/office/drawing/2014/main" id="{85BDA6ED-DD12-4FE9-9EA8-87EA503E3750}"/>
                  </a:ext>
                </a:extLst>
              </p:cNvPr>
              <p:cNvSpPr/>
              <p:nvPr/>
            </p:nvSpPr>
            <p:spPr>
              <a:xfrm>
                <a:off x="5716944" y="4095206"/>
                <a:ext cx="104757" cy="117625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DEFEC584-60D8-0F28-DAB4-12A6B2DE5A3B}"/>
                </a:ext>
              </a:extLst>
            </p:cNvPr>
            <p:cNvGrpSpPr/>
            <p:nvPr/>
          </p:nvGrpSpPr>
          <p:grpSpPr>
            <a:xfrm>
              <a:off x="2027554" y="3963225"/>
              <a:ext cx="1954808" cy="1994031"/>
              <a:chOff x="5472473" y="2928053"/>
              <a:chExt cx="1466106" cy="1495525"/>
            </a:xfrm>
          </p:grpSpPr>
          <p:cxnSp>
            <p:nvCxnSpPr>
              <p:cNvPr id="137" name="Gerade Verbindung mit Pfeil 136">
                <a:extLst>
                  <a:ext uri="{FF2B5EF4-FFF2-40B4-BE49-F238E27FC236}">
                    <a16:creationId xmlns:a16="http://schemas.microsoft.com/office/drawing/2014/main" id="{97C6CD8F-8450-D23E-EEEE-273516CDA930}"/>
                  </a:ext>
                </a:extLst>
              </p:cNvPr>
              <p:cNvCxnSpPr/>
              <p:nvPr/>
            </p:nvCxnSpPr>
            <p:spPr>
              <a:xfrm flipV="1">
                <a:off x="5691518" y="3139171"/>
                <a:ext cx="0" cy="108189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2CE44F34-A416-BE8D-ABA4-6D7FDCD0DF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273101" y="3633852"/>
                <a:ext cx="0" cy="11631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139" name="Textfeld 138">
                <a:extLst>
                  <a:ext uri="{FF2B5EF4-FFF2-40B4-BE49-F238E27FC236}">
                    <a16:creationId xmlns:a16="http://schemas.microsoft.com/office/drawing/2014/main" id="{F512EF37-6E77-254D-E5FD-61993F32626B}"/>
                  </a:ext>
                </a:extLst>
              </p:cNvPr>
              <p:cNvSpPr txBox="1"/>
              <p:nvPr/>
            </p:nvSpPr>
            <p:spPr>
              <a:xfrm>
                <a:off x="6015738" y="4200487"/>
                <a:ext cx="433052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rPr>
                  <a:t>Time</a:t>
                </a:r>
              </a:p>
            </p:txBody>
          </p:sp>
          <p:sp>
            <p:nvSpPr>
              <p:cNvPr id="140" name="Textfeld 139">
                <a:extLst>
                  <a:ext uri="{FF2B5EF4-FFF2-40B4-BE49-F238E27FC236}">
                    <a16:creationId xmlns:a16="http://schemas.microsoft.com/office/drawing/2014/main" id="{31C56D31-5FCE-CC34-8305-764EDC54B7D3}"/>
                  </a:ext>
                </a:extLst>
              </p:cNvPr>
              <p:cNvSpPr txBox="1"/>
              <p:nvPr/>
            </p:nvSpPr>
            <p:spPr>
              <a:xfrm rot="16200000">
                <a:off x="5362684" y="3537511"/>
                <a:ext cx="442670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rPr>
                  <a:t>Dose</a:t>
                </a:r>
              </a:p>
            </p:txBody>
          </p:sp>
          <p:sp>
            <p:nvSpPr>
              <p:cNvPr id="141" name="Textfeld 140">
                <a:extLst>
                  <a:ext uri="{FF2B5EF4-FFF2-40B4-BE49-F238E27FC236}">
                    <a16:creationId xmlns:a16="http://schemas.microsoft.com/office/drawing/2014/main" id="{F12BAB59-34A4-59B1-EC46-C54FE87503BB}"/>
                  </a:ext>
                </a:extLst>
              </p:cNvPr>
              <p:cNvSpPr txBox="1"/>
              <p:nvPr/>
            </p:nvSpPr>
            <p:spPr>
              <a:xfrm>
                <a:off x="5526894" y="2928053"/>
                <a:ext cx="1411685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Precise</a:t>
                </a:r>
                <a:r>
                  <a:rPr kumimoji="0" lang="de-DE" sz="1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rPr>
                  <a:t> dose </a:t>
                </a:r>
                <a:r>
                  <a:rPr kumimoji="0" lang="de-DE" sz="1333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rPr>
                  <a:t>delivery</a:t>
                </a:r>
                <a:endParaRPr kumimoji="0" lang="de-DE" sz="133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cxnSp>
            <p:nvCxnSpPr>
              <p:cNvPr id="142" name="Gerader Verbinder 141">
                <a:extLst>
                  <a:ext uri="{FF2B5EF4-FFF2-40B4-BE49-F238E27FC236}">
                    <a16:creationId xmlns:a16="http://schemas.microsoft.com/office/drawing/2014/main" id="{4E41FC7D-04D6-3C41-BDD2-C26771209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9189" y="3383215"/>
                <a:ext cx="84133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79646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C458F15B-0EA6-8108-56E9-D4F221188273}"/>
                </a:ext>
              </a:extLst>
            </p:cNvPr>
            <p:cNvSpPr txBox="1"/>
            <p:nvPr/>
          </p:nvSpPr>
          <p:spPr>
            <a:xfrm>
              <a:off x="3224422" y="5676648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333" b="1" dirty="0">
                  <a:solidFill>
                    <a:srgbClr val="C00000"/>
                  </a:solidFill>
                  <a:latin typeface="Open Sans"/>
                </a:rPr>
                <a:t>4 </a:t>
              </a:r>
              <a:r>
                <a:rPr lang="de-DE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endParaRPr lang="de-DE" sz="1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EE1DADFD-8216-5B62-7E5D-60B49077F00F}"/>
                </a:ext>
              </a:extLst>
            </p:cNvPr>
            <p:cNvCxnSpPr>
              <a:cxnSpLocks/>
            </p:cNvCxnSpPr>
            <p:nvPr/>
          </p:nvCxnSpPr>
          <p:spPr>
            <a:xfrm>
              <a:off x="2331539" y="4577446"/>
              <a:ext cx="1121773" cy="0"/>
            </a:xfrm>
            <a:prstGeom prst="line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miter lim="800000"/>
            </a:ln>
            <a:effectLst/>
          </p:spPr>
        </p:cxn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95A67654-BC85-9B6E-A71D-56566161BAC9}"/>
                </a:ext>
              </a:extLst>
            </p:cNvPr>
            <p:cNvSpPr txBox="1"/>
            <p:nvPr/>
          </p:nvSpPr>
          <p:spPr>
            <a:xfrm>
              <a:off x="3410935" y="4392220"/>
              <a:ext cx="630301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600" b="1" dirty="0">
                  <a:solidFill>
                    <a:srgbClr val="F79646"/>
                  </a:solidFill>
                  <a:latin typeface="+mj-lt"/>
                </a:rPr>
                <a:t>4 Gy</a:t>
              </a:r>
            </a:p>
            <a:p>
              <a:pPr defTabSz="1219170"/>
              <a:r>
                <a:rPr lang="de-DE" sz="1600" b="1" baseline="-25000" dirty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± 10%</a:t>
              </a:r>
            </a:p>
          </p:txBody>
        </p: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6537659B-1EB0-887C-0757-A25B4C952762}"/>
                </a:ext>
              </a:extLst>
            </p:cNvPr>
            <p:cNvCxnSpPr>
              <a:cxnSpLocks/>
            </p:cNvCxnSpPr>
            <p:nvPr/>
          </p:nvCxnSpPr>
          <p:spPr>
            <a:xfrm>
              <a:off x="2331539" y="4676293"/>
              <a:ext cx="1121773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DCA06FAA-CEEE-8557-F7B0-7BABAE1BD175}"/>
                </a:ext>
              </a:extLst>
            </p:cNvPr>
            <p:cNvCxnSpPr>
              <a:cxnSpLocks/>
            </p:cNvCxnSpPr>
            <p:nvPr/>
          </p:nvCxnSpPr>
          <p:spPr>
            <a:xfrm>
              <a:off x="2331539" y="4478600"/>
              <a:ext cx="1121773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BF4793F-8968-4E37-99D1-A606D94029D8}"/>
              </a:ext>
            </a:extLst>
          </p:cNvPr>
          <p:cNvGrpSpPr/>
          <p:nvPr/>
        </p:nvGrpSpPr>
        <p:grpSpPr>
          <a:xfrm>
            <a:off x="7983197" y="3963225"/>
            <a:ext cx="2012543" cy="2032141"/>
            <a:chOff x="7983197" y="3963225"/>
            <a:chExt cx="2012543" cy="2032141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CD8CF269-884B-3F1F-FD22-58AC2D14C7FD}"/>
                </a:ext>
              </a:extLst>
            </p:cNvPr>
            <p:cNvGrpSpPr/>
            <p:nvPr/>
          </p:nvGrpSpPr>
          <p:grpSpPr>
            <a:xfrm>
              <a:off x="7983197" y="3963225"/>
              <a:ext cx="1992376" cy="2027311"/>
              <a:chOff x="3725790" y="2914880"/>
              <a:chExt cx="1494282" cy="1520483"/>
            </a:xfrm>
          </p:grpSpPr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66694334-2F8C-C280-FB30-C069A1CDD893}"/>
                  </a:ext>
                </a:extLst>
              </p:cNvPr>
              <p:cNvSpPr/>
              <p:nvPr/>
            </p:nvSpPr>
            <p:spPr>
              <a:xfrm>
                <a:off x="3732467" y="2914880"/>
                <a:ext cx="1487605" cy="1487603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E21B7C7A-DD9B-C4DC-5788-C90D86D4328F}"/>
                  </a:ext>
                </a:extLst>
              </p:cNvPr>
              <p:cNvSpPr/>
              <p:nvPr/>
            </p:nvSpPr>
            <p:spPr>
              <a:xfrm>
                <a:off x="3953541" y="3345006"/>
                <a:ext cx="840301" cy="874472"/>
              </a:xfrm>
              <a:prstGeom prst="rect">
                <a:avLst/>
              </a:prstGeom>
              <a:solidFill>
                <a:srgbClr val="4BACC6"/>
              </a:solidFill>
              <a:ln w="12700" cap="flat" cmpd="sng" algn="ctr">
                <a:solidFill>
                  <a:srgbClr val="4BACC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cxnSp>
            <p:nvCxnSpPr>
              <p:cNvPr id="116" name="Gerade Verbindung mit Pfeil 115">
                <a:extLst>
                  <a:ext uri="{FF2B5EF4-FFF2-40B4-BE49-F238E27FC236}">
                    <a16:creationId xmlns:a16="http://schemas.microsoft.com/office/drawing/2014/main" id="{975BFB08-89BD-E08A-994D-CFD938A7EDD7}"/>
                  </a:ext>
                </a:extLst>
              </p:cNvPr>
              <p:cNvCxnSpPr/>
              <p:nvPr/>
            </p:nvCxnSpPr>
            <p:spPr>
              <a:xfrm flipV="1">
                <a:off x="3953541" y="3139691"/>
                <a:ext cx="0" cy="108189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117" name="Gerade Verbindung mit Pfeil 116">
                <a:extLst>
                  <a:ext uri="{FF2B5EF4-FFF2-40B4-BE49-F238E27FC236}">
                    <a16:creationId xmlns:a16="http://schemas.microsoft.com/office/drawing/2014/main" id="{542782DF-B54E-F386-0733-BA0E6E75CA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0288" y="3637895"/>
                <a:ext cx="0" cy="116316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AE47949E-B6A7-C875-2BB2-A735645D87B3}"/>
                  </a:ext>
                </a:extLst>
              </p:cNvPr>
              <p:cNvSpPr txBox="1"/>
              <p:nvPr/>
            </p:nvSpPr>
            <p:spPr>
              <a:xfrm>
                <a:off x="4157655" y="4204530"/>
                <a:ext cx="496771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Depth</a:t>
                </a:r>
              </a:p>
            </p:txBody>
          </p: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id="{509B2061-BA96-6321-2B1F-463E6749C3C9}"/>
                  </a:ext>
                </a:extLst>
              </p:cNvPr>
              <p:cNvSpPr txBox="1"/>
              <p:nvPr/>
            </p:nvSpPr>
            <p:spPr>
              <a:xfrm rot="16200000">
                <a:off x="3612057" y="3537682"/>
                <a:ext cx="458299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Dose</a:t>
                </a:r>
              </a:p>
            </p:txBody>
          </p:sp>
          <p:sp>
            <p:nvSpPr>
              <p:cNvPr id="120" name="Textfeld 119">
                <a:extLst>
                  <a:ext uri="{FF2B5EF4-FFF2-40B4-BE49-F238E27FC236}">
                    <a16:creationId xmlns:a16="http://schemas.microsoft.com/office/drawing/2014/main" id="{90D92C5C-8971-21EE-9BB3-1CF27A9E31BE}"/>
                  </a:ext>
                </a:extLst>
              </p:cNvPr>
              <p:cNvSpPr txBox="1"/>
              <p:nvPr/>
            </p:nvSpPr>
            <p:spPr>
              <a:xfrm>
                <a:off x="3829181" y="2923064"/>
                <a:ext cx="1302280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Depth </a:t>
                </a:r>
                <a:r>
                  <a:rPr kumimoji="0" lang="de-DE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homogeneity</a:t>
                </a:r>
                <a:endPara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A7492B93-8795-5041-3C5D-38DCCC37BAFD}"/>
                </a:ext>
              </a:extLst>
            </p:cNvPr>
            <p:cNvCxnSpPr>
              <a:cxnSpLocks/>
            </p:cNvCxnSpPr>
            <p:nvPr/>
          </p:nvCxnSpPr>
          <p:spPr>
            <a:xfrm>
              <a:off x="8296290" y="4628039"/>
              <a:ext cx="1121773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C67D3A67-E677-1B6E-CA6A-344905247FD8}"/>
                </a:ext>
              </a:extLst>
            </p:cNvPr>
            <p:cNvCxnSpPr>
              <a:cxnSpLocks/>
            </p:cNvCxnSpPr>
            <p:nvPr/>
          </p:nvCxnSpPr>
          <p:spPr>
            <a:xfrm>
              <a:off x="8296290" y="4430346"/>
              <a:ext cx="1121773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sp>
          <p:nvSpPr>
            <p:cNvPr id="148" name="Textfeld 147">
              <a:extLst>
                <a:ext uri="{FF2B5EF4-FFF2-40B4-BE49-F238E27FC236}">
                  <a16:creationId xmlns:a16="http://schemas.microsoft.com/office/drawing/2014/main" id="{5F4AB7CD-25E8-4004-5D5F-E3D175EA22B7}"/>
                </a:ext>
              </a:extLst>
            </p:cNvPr>
            <p:cNvSpPr txBox="1"/>
            <p:nvPr/>
          </p:nvSpPr>
          <p:spPr>
            <a:xfrm>
              <a:off x="9367042" y="4357848"/>
              <a:ext cx="628698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600" b="1" dirty="0">
                  <a:solidFill>
                    <a:srgbClr val="F79646"/>
                  </a:solidFill>
                  <a:latin typeface="+mj-lt"/>
                </a:rPr>
                <a:t>4 Gy</a:t>
              </a:r>
            </a:p>
            <a:p>
              <a:pPr defTabSz="1219170"/>
              <a:r>
                <a:rPr lang="de-DE" sz="1600" b="1" baseline="-25000" dirty="0">
                  <a:solidFill>
                    <a:prstClr val="white">
                      <a:lumMod val="65000"/>
                    </a:prstClr>
                  </a:solidFill>
                  <a:latin typeface="+mj-lt"/>
                </a:rPr>
                <a:t>± 5%</a:t>
              </a: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AF4BACF1-C238-0EDA-EE77-DE386E65B8BB}"/>
                </a:ext>
              </a:extLst>
            </p:cNvPr>
            <p:cNvSpPr txBox="1"/>
            <p:nvPr/>
          </p:nvSpPr>
          <p:spPr>
            <a:xfrm>
              <a:off x="9134262" y="5687589"/>
              <a:ext cx="654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de-DE" sz="1400" b="1" dirty="0">
                  <a:solidFill>
                    <a:srgbClr val="C00000"/>
                  </a:solidFill>
                  <a:latin typeface="+mj-lt"/>
                </a:rPr>
                <a:t>4 mm</a:t>
              </a: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D698E9C6-5DED-7E12-3466-186CFE6DFB57}"/>
                </a:ext>
              </a:extLst>
            </p:cNvPr>
            <p:cNvSpPr/>
            <p:nvPr/>
          </p:nvSpPr>
          <p:spPr>
            <a:xfrm>
              <a:off x="8286826" y="4513987"/>
              <a:ext cx="1227700" cy="1165963"/>
            </a:xfrm>
            <a:custGeom>
              <a:avLst/>
              <a:gdLst>
                <a:gd name="connsiteX0" fmla="*/ 0 w 1219200"/>
                <a:gd name="connsiteY0" fmla="*/ 797303 h 1163063"/>
                <a:gd name="connsiteX1" fmla="*/ 670560 w 1219200"/>
                <a:gd name="connsiteY1" fmla="*/ 751583 h 1163063"/>
                <a:gd name="connsiteX2" fmla="*/ 1036320 w 1219200"/>
                <a:gd name="connsiteY2" fmla="*/ 4823 h 1163063"/>
                <a:gd name="connsiteX3" fmla="*/ 1219200 w 1219200"/>
                <a:gd name="connsiteY3" fmla="*/ 1163063 h 1163063"/>
                <a:gd name="connsiteX4" fmla="*/ 1219200 w 1219200"/>
                <a:gd name="connsiteY4" fmla="*/ 1163063 h 1163063"/>
                <a:gd name="connsiteX5" fmla="*/ 1219200 w 1219200"/>
                <a:gd name="connsiteY5" fmla="*/ 1163063 h 116306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550" h="1163922">
                  <a:moveTo>
                    <a:pt x="0" y="880712"/>
                  </a:moveTo>
                  <a:cubicBezTo>
                    <a:pt x="261620" y="866742"/>
                    <a:pt x="623782" y="872880"/>
                    <a:pt x="797560" y="727042"/>
                  </a:cubicBezTo>
                  <a:cubicBezTo>
                    <a:pt x="971338" y="581204"/>
                    <a:pt x="971338" y="-67131"/>
                    <a:pt x="1042670" y="5682"/>
                  </a:cubicBezTo>
                  <a:cubicBezTo>
                    <a:pt x="1114002" y="78495"/>
                    <a:pt x="1225550" y="1163922"/>
                    <a:pt x="1225550" y="1163922"/>
                  </a:cubicBezTo>
                  <a:lnTo>
                    <a:pt x="1225550" y="1163922"/>
                  </a:lnTo>
                  <a:lnTo>
                    <a:pt x="1225550" y="1163922"/>
                  </a:lnTo>
                </a:path>
              </a:pathLst>
            </a:custGeom>
            <a:noFill/>
            <a:ln w="12700" cap="flat" cmpd="sng" algn="ctr">
              <a:solidFill>
                <a:srgbClr val="0A2D6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E6F9F242-20C4-CB07-90D4-4BB436E4807E}"/>
                </a:ext>
              </a:extLst>
            </p:cNvPr>
            <p:cNvSpPr/>
            <p:nvPr/>
          </p:nvSpPr>
          <p:spPr>
            <a:xfrm>
              <a:off x="8281984" y="4883580"/>
              <a:ext cx="838535" cy="796369"/>
            </a:xfrm>
            <a:custGeom>
              <a:avLst/>
              <a:gdLst>
                <a:gd name="connsiteX0" fmla="*/ 0 w 1219200"/>
                <a:gd name="connsiteY0" fmla="*/ 797303 h 1163063"/>
                <a:gd name="connsiteX1" fmla="*/ 670560 w 1219200"/>
                <a:gd name="connsiteY1" fmla="*/ 751583 h 1163063"/>
                <a:gd name="connsiteX2" fmla="*/ 1036320 w 1219200"/>
                <a:gd name="connsiteY2" fmla="*/ 4823 h 1163063"/>
                <a:gd name="connsiteX3" fmla="*/ 1219200 w 1219200"/>
                <a:gd name="connsiteY3" fmla="*/ 1163063 h 1163063"/>
                <a:gd name="connsiteX4" fmla="*/ 1219200 w 1219200"/>
                <a:gd name="connsiteY4" fmla="*/ 1163063 h 1163063"/>
                <a:gd name="connsiteX5" fmla="*/ 1219200 w 1219200"/>
                <a:gd name="connsiteY5" fmla="*/ 1163063 h 116306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550" h="1163922">
                  <a:moveTo>
                    <a:pt x="0" y="880712"/>
                  </a:moveTo>
                  <a:cubicBezTo>
                    <a:pt x="261620" y="866742"/>
                    <a:pt x="623782" y="872880"/>
                    <a:pt x="797560" y="727042"/>
                  </a:cubicBezTo>
                  <a:cubicBezTo>
                    <a:pt x="971338" y="581204"/>
                    <a:pt x="971338" y="-67131"/>
                    <a:pt x="1042670" y="5682"/>
                  </a:cubicBezTo>
                  <a:cubicBezTo>
                    <a:pt x="1114002" y="78495"/>
                    <a:pt x="1225550" y="1163922"/>
                    <a:pt x="1225550" y="1163922"/>
                  </a:cubicBezTo>
                  <a:lnTo>
                    <a:pt x="1225550" y="1163922"/>
                  </a:lnTo>
                  <a:lnTo>
                    <a:pt x="1225550" y="1163922"/>
                  </a:lnTo>
                </a:path>
              </a:pathLst>
            </a:custGeom>
            <a:noFill/>
            <a:ln w="12700" cap="flat" cmpd="sng" algn="ctr">
              <a:solidFill>
                <a:srgbClr val="0A2D6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5551B556-D245-D507-2A0A-86A1C80E56B8}"/>
                </a:ext>
              </a:extLst>
            </p:cNvPr>
            <p:cNvSpPr/>
            <p:nvPr/>
          </p:nvSpPr>
          <p:spPr>
            <a:xfrm>
              <a:off x="8281984" y="5081625"/>
              <a:ext cx="630004" cy="598324"/>
            </a:xfrm>
            <a:custGeom>
              <a:avLst/>
              <a:gdLst>
                <a:gd name="connsiteX0" fmla="*/ 0 w 1219200"/>
                <a:gd name="connsiteY0" fmla="*/ 797303 h 1163063"/>
                <a:gd name="connsiteX1" fmla="*/ 670560 w 1219200"/>
                <a:gd name="connsiteY1" fmla="*/ 751583 h 1163063"/>
                <a:gd name="connsiteX2" fmla="*/ 1036320 w 1219200"/>
                <a:gd name="connsiteY2" fmla="*/ 4823 h 1163063"/>
                <a:gd name="connsiteX3" fmla="*/ 1219200 w 1219200"/>
                <a:gd name="connsiteY3" fmla="*/ 1163063 h 1163063"/>
                <a:gd name="connsiteX4" fmla="*/ 1219200 w 1219200"/>
                <a:gd name="connsiteY4" fmla="*/ 1163063 h 1163063"/>
                <a:gd name="connsiteX5" fmla="*/ 1219200 w 1219200"/>
                <a:gd name="connsiteY5" fmla="*/ 1163063 h 116306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550" h="1163922">
                  <a:moveTo>
                    <a:pt x="0" y="880712"/>
                  </a:moveTo>
                  <a:cubicBezTo>
                    <a:pt x="261620" y="866742"/>
                    <a:pt x="623782" y="872880"/>
                    <a:pt x="797560" y="727042"/>
                  </a:cubicBezTo>
                  <a:cubicBezTo>
                    <a:pt x="971338" y="581204"/>
                    <a:pt x="971338" y="-67131"/>
                    <a:pt x="1042670" y="5682"/>
                  </a:cubicBezTo>
                  <a:cubicBezTo>
                    <a:pt x="1114002" y="78495"/>
                    <a:pt x="1225550" y="1163922"/>
                    <a:pt x="1225550" y="1163922"/>
                  </a:cubicBezTo>
                  <a:lnTo>
                    <a:pt x="1225550" y="1163922"/>
                  </a:lnTo>
                  <a:lnTo>
                    <a:pt x="1225550" y="1163922"/>
                  </a:lnTo>
                </a:path>
              </a:pathLst>
            </a:custGeom>
            <a:noFill/>
            <a:ln w="12700" cap="flat" cmpd="sng" algn="ctr">
              <a:solidFill>
                <a:srgbClr val="0A2D6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D2A53E72-7966-9140-F286-CC581D804601}"/>
                </a:ext>
              </a:extLst>
            </p:cNvPr>
            <p:cNvSpPr/>
            <p:nvPr/>
          </p:nvSpPr>
          <p:spPr>
            <a:xfrm>
              <a:off x="8281983" y="5271286"/>
              <a:ext cx="430301" cy="408663"/>
            </a:xfrm>
            <a:custGeom>
              <a:avLst/>
              <a:gdLst>
                <a:gd name="connsiteX0" fmla="*/ 0 w 1219200"/>
                <a:gd name="connsiteY0" fmla="*/ 797303 h 1163063"/>
                <a:gd name="connsiteX1" fmla="*/ 670560 w 1219200"/>
                <a:gd name="connsiteY1" fmla="*/ 751583 h 1163063"/>
                <a:gd name="connsiteX2" fmla="*/ 1036320 w 1219200"/>
                <a:gd name="connsiteY2" fmla="*/ 4823 h 1163063"/>
                <a:gd name="connsiteX3" fmla="*/ 1219200 w 1219200"/>
                <a:gd name="connsiteY3" fmla="*/ 1163063 h 1163063"/>
                <a:gd name="connsiteX4" fmla="*/ 1219200 w 1219200"/>
                <a:gd name="connsiteY4" fmla="*/ 1163063 h 1163063"/>
                <a:gd name="connsiteX5" fmla="*/ 1219200 w 1219200"/>
                <a:gd name="connsiteY5" fmla="*/ 1163063 h 116306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5550" h="1163922">
                  <a:moveTo>
                    <a:pt x="0" y="880712"/>
                  </a:moveTo>
                  <a:cubicBezTo>
                    <a:pt x="261620" y="866742"/>
                    <a:pt x="623782" y="872880"/>
                    <a:pt x="797560" y="727042"/>
                  </a:cubicBezTo>
                  <a:cubicBezTo>
                    <a:pt x="971338" y="581204"/>
                    <a:pt x="971338" y="-67131"/>
                    <a:pt x="1042670" y="5682"/>
                  </a:cubicBezTo>
                  <a:cubicBezTo>
                    <a:pt x="1114002" y="78495"/>
                    <a:pt x="1225550" y="1163922"/>
                    <a:pt x="1225550" y="1163922"/>
                  </a:cubicBezTo>
                  <a:lnTo>
                    <a:pt x="1225550" y="1163922"/>
                  </a:lnTo>
                  <a:lnTo>
                    <a:pt x="1225550" y="1163922"/>
                  </a:lnTo>
                </a:path>
              </a:pathLst>
            </a:custGeom>
            <a:noFill/>
            <a:ln w="12700" cap="flat" cmpd="sng" algn="ctr">
              <a:solidFill>
                <a:srgbClr val="0A2D6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A067CA8-295D-1DA7-BAA6-91CCE8E8D201}"/>
                </a:ext>
              </a:extLst>
            </p:cNvPr>
            <p:cNvSpPr/>
            <p:nvPr/>
          </p:nvSpPr>
          <p:spPr>
            <a:xfrm>
              <a:off x="8294706" y="4507442"/>
              <a:ext cx="1221339" cy="1151040"/>
            </a:xfrm>
            <a:custGeom>
              <a:avLst/>
              <a:gdLst>
                <a:gd name="connsiteX0" fmla="*/ 0 w 1219200"/>
                <a:gd name="connsiteY0" fmla="*/ 797303 h 1163063"/>
                <a:gd name="connsiteX1" fmla="*/ 670560 w 1219200"/>
                <a:gd name="connsiteY1" fmla="*/ 751583 h 1163063"/>
                <a:gd name="connsiteX2" fmla="*/ 1036320 w 1219200"/>
                <a:gd name="connsiteY2" fmla="*/ 4823 h 1163063"/>
                <a:gd name="connsiteX3" fmla="*/ 1219200 w 1219200"/>
                <a:gd name="connsiteY3" fmla="*/ 1163063 h 1163063"/>
                <a:gd name="connsiteX4" fmla="*/ 1219200 w 1219200"/>
                <a:gd name="connsiteY4" fmla="*/ 1163063 h 1163063"/>
                <a:gd name="connsiteX5" fmla="*/ 1219200 w 1219200"/>
                <a:gd name="connsiteY5" fmla="*/ 1163063 h 116306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79943 h 1163153"/>
                <a:gd name="connsiteX1" fmla="*/ 676910 w 1225550"/>
                <a:gd name="connsiteY1" fmla="*/ 751673 h 1163153"/>
                <a:gd name="connsiteX2" fmla="*/ 1042670 w 1225550"/>
                <a:gd name="connsiteY2" fmla="*/ 4913 h 1163153"/>
                <a:gd name="connsiteX3" fmla="*/ 1225550 w 1225550"/>
                <a:gd name="connsiteY3" fmla="*/ 1163153 h 1163153"/>
                <a:gd name="connsiteX4" fmla="*/ 1225550 w 1225550"/>
                <a:gd name="connsiteY4" fmla="*/ 1163153 h 1163153"/>
                <a:gd name="connsiteX5" fmla="*/ 1225550 w 1225550"/>
                <a:gd name="connsiteY5" fmla="*/ 1163153 h 1163153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880712 h 1163922"/>
                <a:gd name="connsiteX1" fmla="*/ 797560 w 1225550"/>
                <a:gd name="connsiteY1" fmla="*/ 727042 h 1163922"/>
                <a:gd name="connsiteX2" fmla="*/ 1042670 w 1225550"/>
                <a:gd name="connsiteY2" fmla="*/ 5682 h 1163922"/>
                <a:gd name="connsiteX3" fmla="*/ 1225550 w 1225550"/>
                <a:gd name="connsiteY3" fmla="*/ 1163922 h 1163922"/>
                <a:gd name="connsiteX4" fmla="*/ 1225550 w 1225550"/>
                <a:gd name="connsiteY4" fmla="*/ 1163922 h 1163922"/>
                <a:gd name="connsiteX5" fmla="*/ 1225550 w 1225550"/>
                <a:gd name="connsiteY5" fmla="*/ 1163922 h 1163922"/>
                <a:gd name="connsiteX0" fmla="*/ 0 w 1225550"/>
                <a:gd name="connsiteY0" fmla="*/ 958108 h 1241318"/>
                <a:gd name="connsiteX1" fmla="*/ 956310 w 1225550"/>
                <a:gd name="connsiteY1" fmla="*/ 188488 h 1241318"/>
                <a:gd name="connsiteX2" fmla="*/ 1042670 w 1225550"/>
                <a:gd name="connsiteY2" fmla="*/ 83078 h 1241318"/>
                <a:gd name="connsiteX3" fmla="*/ 1225550 w 1225550"/>
                <a:gd name="connsiteY3" fmla="*/ 1241318 h 1241318"/>
                <a:gd name="connsiteX4" fmla="*/ 1225550 w 1225550"/>
                <a:gd name="connsiteY4" fmla="*/ 1241318 h 1241318"/>
                <a:gd name="connsiteX5" fmla="*/ 1225550 w 1225550"/>
                <a:gd name="connsiteY5" fmla="*/ 1241318 h 1241318"/>
                <a:gd name="connsiteX0" fmla="*/ 0 w 1219200"/>
                <a:gd name="connsiteY0" fmla="*/ 108294 h 1217004"/>
                <a:gd name="connsiteX1" fmla="*/ 949960 w 1219200"/>
                <a:gd name="connsiteY1" fmla="*/ 164174 h 1217004"/>
                <a:gd name="connsiteX2" fmla="*/ 1036320 w 1219200"/>
                <a:gd name="connsiteY2" fmla="*/ 58764 h 1217004"/>
                <a:gd name="connsiteX3" fmla="*/ 1219200 w 1219200"/>
                <a:gd name="connsiteY3" fmla="*/ 1217004 h 1217004"/>
                <a:gd name="connsiteX4" fmla="*/ 1219200 w 1219200"/>
                <a:gd name="connsiteY4" fmla="*/ 1217004 h 1217004"/>
                <a:gd name="connsiteX5" fmla="*/ 1219200 w 1219200"/>
                <a:gd name="connsiteY5" fmla="*/ 1217004 h 1217004"/>
                <a:gd name="connsiteX0" fmla="*/ 0 w 1219200"/>
                <a:gd name="connsiteY0" fmla="*/ 122320 h 1231030"/>
                <a:gd name="connsiteX1" fmla="*/ 943610 w 1219200"/>
                <a:gd name="connsiteY1" fmla="*/ 121050 h 1231030"/>
                <a:gd name="connsiteX2" fmla="*/ 1036320 w 1219200"/>
                <a:gd name="connsiteY2" fmla="*/ 72790 h 1231030"/>
                <a:gd name="connsiteX3" fmla="*/ 1219200 w 1219200"/>
                <a:gd name="connsiteY3" fmla="*/ 1231030 h 1231030"/>
                <a:gd name="connsiteX4" fmla="*/ 1219200 w 1219200"/>
                <a:gd name="connsiteY4" fmla="*/ 1231030 h 1231030"/>
                <a:gd name="connsiteX5" fmla="*/ 1219200 w 1219200"/>
                <a:gd name="connsiteY5" fmla="*/ 1231030 h 1231030"/>
                <a:gd name="connsiteX0" fmla="*/ 0 w 1219200"/>
                <a:gd name="connsiteY0" fmla="*/ 49543 h 1158253"/>
                <a:gd name="connsiteX1" fmla="*/ 943610 w 1219200"/>
                <a:gd name="connsiteY1" fmla="*/ 48273 h 1158253"/>
                <a:gd name="connsiteX2" fmla="*/ 1036320 w 1219200"/>
                <a:gd name="connsiteY2" fmla="*/ 13 h 1158253"/>
                <a:gd name="connsiteX3" fmla="*/ 1219200 w 1219200"/>
                <a:gd name="connsiteY3" fmla="*/ 1158253 h 1158253"/>
                <a:gd name="connsiteX4" fmla="*/ 1219200 w 1219200"/>
                <a:gd name="connsiteY4" fmla="*/ 1158253 h 1158253"/>
                <a:gd name="connsiteX5" fmla="*/ 1219200 w 1219200"/>
                <a:gd name="connsiteY5" fmla="*/ 1158253 h 1158253"/>
                <a:gd name="connsiteX0" fmla="*/ 0 w 1219200"/>
                <a:gd name="connsiteY0" fmla="*/ 49543 h 1158253"/>
                <a:gd name="connsiteX1" fmla="*/ 943610 w 1219200"/>
                <a:gd name="connsiteY1" fmla="*/ 48273 h 1158253"/>
                <a:gd name="connsiteX2" fmla="*/ 1125220 w 1219200"/>
                <a:gd name="connsiteY2" fmla="*/ 13 h 1158253"/>
                <a:gd name="connsiteX3" fmla="*/ 1219200 w 1219200"/>
                <a:gd name="connsiteY3" fmla="*/ 1158253 h 1158253"/>
                <a:gd name="connsiteX4" fmla="*/ 1219200 w 1219200"/>
                <a:gd name="connsiteY4" fmla="*/ 1158253 h 1158253"/>
                <a:gd name="connsiteX5" fmla="*/ 1219200 w 1219200"/>
                <a:gd name="connsiteY5" fmla="*/ 1158253 h 1158253"/>
                <a:gd name="connsiteX0" fmla="*/ 0 w 1219200"/>
                <a:gd name="connsiteY0" fmla="*/ 122320 h 1231030"/>
                <a:gd name="connsiteX1" fmla="*/ 848360 w 1219200"/>
                <a:gd name="connsiteY1" fmla="*/ 121050 h 1231030"/>
                <a:gd name="connsiteX2" fmla="*/ 1125220 w 1219200"/>
                <a:gd name="connsiteY2" fmla="*/ 72790 h 1231030"/>
                <a:gd name="connsiteX3" fmla="*/ 1219200 w 1219200"/>
                <a:gd name="connsiteY3" fmla="*/ 1231030 h 1231030"/>
                <a:gd name="connsiteX4" fmla="*/ 1219200 w 1219200"/>
                <a:gd name="connsiteY4" fmla="*/ 1231030 h 1231030"/>
                <a:gd name="connsiteX5" fmla="*/ 1219200 w 1219200"/>
                <a:gd name="connsiteY5" fmla="*/ 1231030 h 1231030"/>
                <a:gd name="connsiteX0" fmla="*/ 0 w 1219200"/>
                <a:gd name="connsiteY0" fmla="*/ 62334 h 1171044"/>
                <a:gd name="connsiteX1" fmla="*/ 848360 w 1219200"/>
                <a:gd name="connsiteY1" fmla="*/ 61064 h 1171044"/>
                <a:gd name="connsiteX2" fmla="*/ 1068070 w 1219200"/>
                <a:gd name="connsiteY2" fmla="*/ 89004 h 1171044"/>
                <a:gd name="connsiteX3" fmla="*/ 1219200 w 1219200"/>
                <a:gd name="connsiteY3" fmla="*/ 1171044 h 1171044"/>
                <a:gd name="connsiteX4" fmla="*/ 1219200 w 1219200"/>
                <a:gd name="connsiteY4" fmla="*/ 1171044 h 1171044"/>
                <a:gd name="connsiteX5" fmla="*/ 1219200 w 1219200"/>
                <a:gd name="connsiteY5" fmla="*/ 1171044 h 1171044"/>
                <a:gd name="connsiteX0" fmla="*/ 0 w 1219200"/>
                <a:gd name="connsiteY0" fmla="*/ 53934 h 1162644"/>
                <a:gd name="connsiteX1" fmla="*/ 848360 w 1219200"/>
                <a:gd name="connsiteY1" fmla="*/ 52664 h 1162644"/>
                <a:gd name="connsiteX2" fmla="*/ 1068070 w 1219200"/>
                <a:gd name="connsiteY2" fmla="*/ 80604 h 1162644"/>
                <a:gd name="connsiteX3" fmla="*/ 1219200 w 1219200"/>
                <a:gd name="connsiteY3" fmla="*/ 1162644 h 1162644"/>
                <a:gd name="connsiteX4" fmla="*/ 1219200 w 1219200"/>
                <a:gd name="connsiteY4" fmla="*/ 1162644 h 1162644"/>
                <a:gd name="connsiteX5" fmla="*/ 1219200 w 1219200"/>
                <a:gd name="connsiteY5" fmla="*/ 1162644 h 1162644"/>
                <a:gd name="connsiteX0" fmla="*/ 0 w 1219200"/>
                <a:gd name="connsiteY0" fmla="*/ 40316 h 1149026"/>
                <a:gd name="connsiteX1" fmla="*/ 848360 w 1219200"/>
                <a:gd name="connsiteY1" fmla="*/ 39046 h 1149026"/>
                <a:gd name="connsiteX2" fmla="*/ 1072832 w 1219200"/>
                <a:gd name="connsiteY2" fmla="*/ 86036 h 1149026"/>
                <a:gd name="connsiteX3" fmla="*/ 1219200 w 1219200"/>
                <a:gd name="connsiteY3" fmla="*/ 1149026 h 1149026"/>
                <a:gd name="connsiteX4" fmla="*/ 1219200 w 1219200"/>
                <a:gd name="connsiteY4" fmla="*/ 1149026 h 1149026"/>
                <a:gd name="connsiteX5" fmla="*/ 1219200 w 1219200"/>
                <a:gd name="connsiteY5" fmla="*/ 1149026 h 114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" h="1149026">
                  <a:moveTo>
                    <a:pt x="0" y="40316"/>
                  </a:moveTo>
                  <a:cubicBezTo>
                    <a:pt x="261620" y="26346"/>
                    <a:pt x="669555" y="31426"/>
                    <a:pt x="848360" y="39046"/>
                  </a:cubicBezTo>
                  <a:cubicBezTo>
                    <a:pt x="1027165" y="46666"/>
                    <a:pt x="1017375" y="-79911"/>
                    <a:pt x="1072832" y="86036"/>
                  </a:cubicBezTo>
                  <a:cubicBezTo>
                    <a:pt x="1128289" y="251983"/>
                    <a:pt x="1194805" y="971861"/>
                    <a:pt x="1219200" y="1149026"/>
                  </a:cubicBezTo>
                  <a:lnTo>
                    <a:pt x="1219200" y="1149026"/>
                  </a:lnTo>
                  <a:lnTo>
                    <a:pt x="1219200" y="1149026"/>
                  </a:lnTo>
                </a:path>
              </a:pathLst>
            </a:custGeom>
            <a:noFill/>
            <a:ln w="19050" cap="flat" cmpd="sng" algn="ctr">
              <a:solidFill>
                <a:srgbClr val="F796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1D8951E2-7DCB-4AFA-AA9F-350AF8D305EC}"/>
              </a:ext>
            </a:extLst>
          </p:cNvPr>
          <p:cNvGrpSpPr/>
          <p:nvPr/>
        </p:nvGrpSpPr>
        <p:grpSpPr>
          <a:xfrm>
            <a:off x="3982532" y="3963225"/>
            <a:ext cx="2106055" cy="2012674"/>
            <a:chOff x="7225936" y="3109508"/>
            <a:chExt cx="1573779" cy="1512514"/>
          </a:xfrm>
        </p:grpSpPr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31EE6263-D134-43C6-9D88-BB048755A5D6}"/>
                </a:ext>
              </a:extLst>
            </p:cNvPr>
            <p:cNvSpPr/>
            <p:nvPr/>
          </p:nvSpPr>
          <p:spPr>
            <a:xfrm>
              <a:off x="7247047" y="3109508"/>
              <a:ext cx="1487603" cy="14905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cxnSp>
          <p:nvCxnSpPr>
            <p:cNvPr id="74" name="Gerade Verbindung mit Pfeil 73">
              <a:extLst>
                <a:ext uri="{FF2B5EF4-FFF2-40B4-BE49-F238E27FC236}">
                  <a16:creationId xmlns:a16="http://schemas.microsoft.com/office/drawing/2014/main" id="{FDAD4B8D-D261-4EB7-BCA7-7A63AD0F8646}"/>
                </a:ext>
              </a:extLst>
            </p:cNvPr>
            <p:cNvCxnSpPr/>
            <p:nvPr/>
          </p:nvCxnSpPr>
          <p:spPr>
            <a:xfrm flipV="1">
              <a:off x="7463284" y="3337842"/>
              <a:ext cx="0" cy="1081893"/>
            </a:xfrm>
            <a:prstGeom prst="straightConnector1">
              <a:avLst/>
            </a:prstGeom>
            <a:ln w="12700">
              <a:headEnd type="none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1E974DE3-5118-44A7-9F4D-162FA2C3D64B}"/>
                </a:ext>
              </a:extLst>
            </p:cNvPr>
            <p:cNvSpPr txBox="1"/>
            <p:nvPr/>
          </p:nvSpPr>
          <p:spPr>
            <a:xfrm>
              <a:off x="8292845" y="4375801"/>
              <a:ext cx="506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shots</a:t>
              </a:r>
              <a:endParaRPr lang="de-DE" sz="1000" dirty="0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DE136180-FA5F-4390-B62E-371C2A2ACA4A}"/>
                </a:ext>
              </a:extLst>
            </p:cNvPr>
            <p:cNvSpPr txBox="1"/>
            <p:nvPr/>
          </p:nvSpPr>
          <p:spPr>
            <a:xfrm rot="16200000">
              <a:off x="7114337" y="3732733"/>
              <a:ext cx="453189" cy="229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30" dirty="0"/>
                <a:t>Dose</a:t>
              </a: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A523562D-3AC1-4706-8626-A269BDF8735F}"/>
                </a:ext>
              </a:extLst>
            </p:cNvPr>
            <p:cNvSpPr txBox="1"/>
            <p:nvPr/>
          </p:nvSpPr>
          <p:spPr>
            <a:xfrm>
              <a:off x="7499402" y="3113359"/>
              <a:ext cx="970511" cy="231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Dose per </a:t>
              </a:r>
              <a:r>
                <a:rPr lang="de-DE" sz="1400" dirty="0" err="1"/>
                <a:t>shot</a:t>
              </a:r>
              <a:endParaRPr lang="de-DE" sz="1400" dirty="0"/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DD2BA25E-DD04-475C-8888-265FC00C4CCC}"/>
                </a:ext>
              </a:extLst>
            </p:cNvPr>
            <p:cNvGrpSpPr/>
            <p:nvPr/>
          </p:nvGrpSpPr>
          <p:grpSpPr>
            <a:xfrm>
              <a:off x="7483167" y="3725196"/>
              <a:ext cx="1001411" cy="686620"/>
              <a:chOff x="7470734" y="3627900"/>
              <a:chExt cx="1001411" cy="686620"/>
            </a:xfrm>
          </p:grpSpPr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44A9F745-9CFC-4A2F-BF44-3A9303514794}"/>
                  </a:ext>
                </a:extLst>
              </p:cNvPr>
              <p:cNvSpPr/>
              <p:nvPr/>
            </p:nvSpPr>
            <p:spPr>
              <a:xfrm>
                <a:off x="7470734" y="3665462"/>
                <a:ext cx="104757" cy="649058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C4139882-61E2-42B3-B330-474A30C2E390}"/>
                  </a:ext>
                </a:extLst>
              </p:cNvPr>
              <p:cNvSpPr/>
              <p:nvPr/>
            </p:nvSpPr>
            <p:spPr>
              <a:xfrm>
                <a:off x="7619764" y="3859355"/>
                <a:ext cx="104757" cy="455164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6C199F53-2EC4-4069-BFC5-49F5E5FCC235}"/>
                  </a:ext>
                </a:extLst>
              </p:cNvPr>
              <p:cNvSpPr/>
              <p:nvPr/>
            </p:nvSpPr>
            <p:spPr>
              <a:xfrm>
                <a:off x="7767898" y="3723521"/>
                <a:ext cx="104757" cy="590998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846052A1-FFD8-4A88-897D-E20479D9E275}"/>
                  </a:ext>
                </a:extLst>
              </p:cNvPr>
              <p:cNvSpPr/>
              <p:nvPr/>
            </p:nvSpPr>
            <p:spPr>
              <a:xfrm>
                <a:off x="7916928" y="3809477"/>
                <a:ext cx="104757" cy="505041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4973EDDE-E4F6-4CE1-AF1D-132290D0F814}"/>
                  </a:ext>
                </a:extLst>
              </p:cNvPr>
              <p:cNvSpPr/>
              <p:nvPr/>
            </p:nvSpPr>
            <p:spPr>
              <a:xfrm>
                <a:off x="8367388" y="3706042"/>
                <a:ext cx="104757" cy="608477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A129B890-D513-460C-B53E-9546A95B6AFA}"/>
                  </a:ext>
                </a:extLst>
              </p:cNvPr>
              <p:cNvSpPr/>
              <p:nvPr/>
            </p:nvSpPr>
            <p:spPr>
              <a:xfrm>
                <a:off x="8065958" y="3627900"/>
                <a:ext cx="104757" cy="686619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B44DE908-C267-4B97-91C6-74194B6A3F80}"/>
                  </a:ext>
                </a:extLst>
              </p:cNvPr>
              <p:cNvSpPr/>
              <p:nvPr/>
            </p:nvSpPr>
            <p:spPr>
              <a:xfrm>
                <a:off x="8214988" y="3756015"/>
                <a:ext cx="104757" cy="558504"/>
              </a:xfrm>
              <a:prstGeom prst="rect">
                <a:avLst/>
              </a:prstGeom>
              <a:solidFill>
                <a:srgbClr val="4BACC6"/>
              </a:solidFill>
              <a:ln>
                <a:solidFill>
                  <a:srgbClr val="357D9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59F47CF8-6A2E-4F65-B4A4-2BCC668AC4B8}"/>
                </a:ext>
              </a:extLst>
            </p:cNvPr>
            <p:cNvCxnSpPr>
              <a:cxnSpLocks/>
            </p:cNvCxnSpPr>
            <p:nvPr/>
          </p:nvCxnSpPr>
          <p:spPr>
            <a:xfrm>
              <a:off x="7470955" y="3857749"/>
              <a:ext cx="1061102" cy="0"/>
            </a:xfrm>
            <a:prstGeom prst="line">
              <a:avLst/>
            </a:prstGeom>
            <a:ln w="28575">
              <a:solidFill>
                <a:srgbClr val="F79646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4D56AABF-C7EC-4C7B-AB40-7B36A3771636}"/>
                </a:ext>
              </a:extLst>
            </p:cNvPr>
            <p:cNvSpPr txBox="1"/>
            <p:nvPr/>
          </p:nvSpPr>
          <p:spPr>
            <a:xfrm>
              <a:off x="7501683" y="3347559"/>
              <a:ext cx="764479" cy="339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rgbClr val="F79646"/>
                  </a:solidFill>
                </a:rPr>
                <a:t>600 </a:t>
              </a:r>
              <a:r>
                <a:rPr lang="de-DE" sz="1400" b="1" dirty="0" err="1">
                  <a:solidFill>
                    <a:srgbClr val="F79646"/>
                  </a:solidFill>
                </a:rPr>
                <a:t>mGy</a:t>
              </a:r>
              <a:endParaRPr lang="de-DE" sz="1400" b="1" dirty="0">
                <a:solidFill>
                  <a:srgbClr val="F79646"/>
                </a:solidFill>
              </a:endParaRPr>
            </a:p>
            <a:p>
              <a:r>
                <a:rPr lang="de-DE" sz="14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330 – 800 </a:t>
              </a:r>
              <a:r>
                <a:rPr lang="de-DE" sz="1400" b="1" baseline="-25000" dirty="0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mGy</a:t>
              </a:r>
              <a:endParaRPr lang="de-DE" sz="1400" b="1" baseline="-25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31B07547-81D9-4D47-A6B6-0ED1929497D3}"/>
                </a:ext>
              </a:extLst>
            </p:cNvPr>
            <p:cNvCxnSpPr>
              <a:cxnSpLocks/>
            </p:cNvCxnSpPr>
            <p:nvPr/>
          </p:nvCxnSpPr>
          <p:spPr>
            <a:xfrm>
              <a:off x="7470955" y="4010927"/>
              <a:ext cx="106110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62CDA914-7DD1-48B0-87EE-4E46FCBFEB71}"/>
                </a:ext>
              </a:extLst>
            </p:cNvPr>
            <p:cNvCxnSpPr>
              <a:cxnSpLocks/>
            </p:cNvCxnSpPr>
            <p:nvPr/>
          </p:nvCxnSpPr>
          <p:spPr>
            <a:xfrm>
              <a:off x="7470955" y="3686891"/>
              <a:ext cx="106110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8350008B-35CC-4F37-92D2-B7D6916FF2A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044867" y="3832523"/>
              <a:ext cx="0" cy="1163164"/>
            </a:xfrm>
            <a:prstGeom prst="straightConnector1">
              <a:avLst/>
            </a:prstGeom>
            <a:ln w="12700">
              <a:headEnd type="none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ED01FF98-C065-4894-87A0-B98F4FE35EB5}"/>
              </a:ext>
            </a:extLst>
          </p:cNvPr>
          <p:cNvSpPr txBox="1"/>
          <p:nvPr/>
        </p:nvSpPr>
        <p:spPr>
          <a:xfrm rot="885110">
            <a:off x="4479174" y="4637249"/>
            <a:ext cx="2898742" cy="70788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2000" b="1" dirty="0"/>
              <a:t>Talk </a:t>
            </a:r>
            <a:r>
              <a:rPr lang="de-DE" sz="2000" b="1" dirty="0" err="1"/>
              <a:t>by</a:t>
            </a:r>
            <a:r>
              <a:rPr lang="de-DE" sz="2000" b="1" dirty="0"/>
              <a:t> J. </a:t>
            </a:r>
            <a:r>
              <a:rPr lang="de-DE" sz="2000" b="1" dirty="0" err="1"/>
              <a:t>Metzkes-Ng</a:t>
            </a:r>
            <a:r>
              <a:rPr lang="de-DE" sz="2000" b="1" dirty="0"/>
              <a:t> </a:t>
            </a:r>
          </a:p>
          <a:p>
            <a:pPr algn="ctr"/>
            <a:r>
              <a:rPr lang="de-DE" sz="2000" b="1" dirty="0"/>
              <a:t>Thu, 12:00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2C72487-C8E4-4669-A203-95A918D30178}"/>
              </a:ext>
            </a:extLst>
          </p:cNvPr>
          <p:cNvSpPr txBox="1"/>
          <p:nvPr/>
        </p:nvSpPr>
        <p:spPr>
          <a:xfrm>
            <a:off x="8208737" y="0"/>
            <a:ext cx="39832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400" b="1" dirty="0">
                <a:solidFill>
                  <a:srgbClr val="E6007E"/>
                </a:solidFill>
              </a:rPr>
              <a:t>Brüchner </a:t>
            </a:r>
            <a:r>
              <a:rPr lang="en-US" sz="1400" b="1" i="1" dirty="0">
                <a:solidFill>
                  <a:srgbClr val="E6007E"/>
                </a:solidFill>
              </a:rPr>
              <a:t>et al., </a:t>
            </a:r>
            <a:r>
              <a:rPr lang="en-US" sz="1400" b="1" dirty="0" err="1">
                <a:solidFill>
                  <a:srgbClr val="E6007E"/>
                </a:solidFill>
              </a:rPr>
              <a:t>Radiat</a:t>
            </a:r>
            <a:r>
              <a:rPr lang="en-US" sz="1400" b="1" dirty="0">
                <a:solidFill>
                  <a:srgbClr val="E6007E"/>
                </a:solidFill>
              </a:rPr>
              <a:t>. </a:t>
            </a:r>
            <a:r>
              <a:rPr lang="en-US" sz="1400" b="1" dirty="0" err="1">
                <a:solidFill>
                  <a:srgbClr val="E6007E"/>
                </a:solidFill>
              </a:rPr>
              <a:t>Onc</a:t>
            </a:r>
            <a:r>
              <a:rPr lang="en-US" sz="1400" b="1" dirty="0">
                <a:solidFill>
                  <a:srgbClr val="E6007E"/>
                </a:solidFill>
              </a:rPr>
              <a:t>., Vol. 9 (2014) Animal study approval DD24-5131/338/35</a:t>
            </a:r>
            <a:br>
              <a:rPr lang="en-US" sz="1400" b="1" dirty="0">
                <a:solidFill>
                  <a:srgbClr val="E6007E"/>
                </a:solidFill>
              </a:rPr>
            </a:b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Kroll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Nat. Phys. 18 (2022), 316</a:t>
            </a:r>
            <a:r>
              <a:rPr lang="en-US" sz="1400" b="1" dirty="0">
                <a:solidFill>
                  <a:srgbClr val="E6007E"/>
                </a:solidFill>
              </a:rPr>
              <a:t> </a:t>
            </a:r>
            <a:endParaRPr lang="fr-FR" sz="1400" b="1" dirty="0">
              <a:solidFill>
                <a:srgbClr val="E600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rafik 107">
            <a:extLst>
              <a:ext uri="{FF2B5EF4-FFF2-40B4-BE49-F238E27FC236}">
                <a16:creationId xmlns:a16="http://schemas.microsoft.com/office/drawing/2014/main" id="{843EC6DE-19D9-F1A2-2D08-03A598B6A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771" y="1158140"/>
            <a:ext cx="9430458" cy="1855921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0FAFD5B1-E212-6475-381C-09A0D5BF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771" y="1158140"/>
            <a:ext cx="9430458" cy="1855921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0911079B-F4A9-C9FD-6802-61373349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339" y="1158140"/>
            <a:ext cx="9433322" cy="1856485"/>
          </a:xfrm>
          <a:prstGeom prst="rect">
            <a:avLst/>
          </a:prstGeom>
        </p:spPr>
      </p:pic>
      <p:pic>
        <p:nvPicPr>
          <p:cNvPr id="124" name="Grafik 123">
            <a:extLst>
              <a:ext uri="{FF2B5EF4-FFF2-40B4-BE49-F238E27FC236}">
                <a16:creationId xmlns:a16="http://schemas.microsoft.com/office/drawing/2014/main" id="{BCF4E0AB-4852-E3D7-F2FB-93B3CF9FC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771" y="1158140"/>
            <a:ext cx="9430458" cy="1855921"/>
          </a:xfrm>
          <a:prstGeom prst="rect">
            <a:avLst/>
          </a:prstGeom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2DE3F1FD-7143-A755-7FAB-83CA729996FD}"/>
              </a:ext>
            </a:extLst>
          </p:cNvPr>
          <p:cNvGrpSpPr/>
          <p:nvPr/>
        </p:nvGrpSpPr>
        <p:grpSpPr>
          <a:xfrm>
            <a:off x="4771955" y="3573983"/>
            <a:ext cx="2837261" cy="2294351"/>
            <a:chOff x="4680310" y="1311610"/>
            <a:chExt cx="2832296" cy="2290335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A73B934A-0144-A10B-322D-A4D7D19539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0310" y="1311610"/>
              <a:ext cx="2832296" cy="2290335"/>
              <a:chOff x="6171572" y="1693099"/>
              <a:chExt cx="2648900" cy="2142031"/>
            </a:xfrm>
          </p:grpSpPr>
          <p:sp>
            <p:nvSpPr>
              <p:cNvPr id="87" name="TextBox 67">
                <a:extLst>
                  <a:ext uri="{FF2B5EF4-FFF2-40B4-BE49-F238E27FC236}">
                    <a16:creationId xmlns:a16="http://schemas.microsoft.com/office/drawing/2014/main" id="{070C9091-F1A9-606F-1CE6-3A93F1B01476}"/>
                  </a:ext>
                </a:extLst>
              </p:cNvPr>
              <p:cNvSpPr txBox="1"/>
              <p:nvPr/>
            </p:nvSpPr>
            <p:spPr>
              <a:xfrm rot="16200000">
                <a:off x="5880070" y="2732956"/>
                <a:ext cx="899081" cy="31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r [mm]</a:t>
                </a:r>
              </a:p>
            </p:txBody>
          </p:sp>
          <p:grpSp>
            <p:nvGrpSpPr>
              <p:cNvPr id="88" name="Group 68">
                <a:extLst>
                  <a:ext uri="{FF2B5EF4-FFF2-40B4-BE49-F238E27FC236}">
                    <a16:creationId xmlns:a16="http://schemas.microsoft.com/office/drawing/2014/main" id="{CF3A4CAF-39B0-A909-1C2D-4B20BE63BF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08237" y="1693099"/>
                <a:ext cx="2112235" cy="2142031"/>
                <a:chOff x="81317" y="1555229"/>
                <a:chExt cx="4603642" cy="4668578"/>
              </a:xfrm>
            </p:grpSpPr>
            <p:grpSp>
              <p:nvGrpSpPr>
                <p:cNvPr id="96" name="Group 78">
                  <a:extLst>
                    <a:ext uri="{FF2B5EF4-FFF2-40B4-BE49-F238E27FC236}">
                      <a16:creationId xmlns:a16="http://schemas.microsoft.com/office/drawing/2014/main" id="{A5441EC2-097E-7E4D-B59C-3F97B0BD55E6}"/>
                    </a:ext>
                  </a:extLst>
                </p:cNvPr>
                <p:cNvGrpSpPr/>
                <p:nvPr/>
              </p:nvGrpSpPr>
              <p:grpSpPr>
                <a:xfrm>
                  <a:off x="81317" y="1555229"/>
                  <a:ext cx="4603642" cy="2485058"/>
                  <a:chOff x="97527" y="1555229"/>
                  <a:chExt cx="4603642" cy="2485058"/>
                </a:xfrm>
              </p:grpSpPr>
              <p:pic>
                <p:nvPicPr>
                  <p:cNvPr id="102" name="Picture 2" descr="P:\1. KROLL\Simulation\GPT\Chromaticity\Picture5,8,11MeV,7.8kA.bmp">
                    <a:extLst>
                      <a:ext uri="{FF2B5EF4-FFF2-40B4-BE49-F238E27FC236}">
                        <a16:creationId xmlns:a16="http://schemas.microsoft.com/office/drawing/2014/main" id="{C57707E9-7F5F-051A-5C1E-BE63AC235DF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230" r="18126" b="3870"/>
                  <a:stretch/>
                </p:blipFill>
                <p:spPr bwMode="auto">
                  <a:xfrm>
                    <a:off x="97527" y="1555229"/>
                    <a:ext cx="4603642" cy="24850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3" name="Rectangle 85">
                    <a:extLst>
                      <a:ext uri="{FF2B5EF4-FFF2-40B4-BE49-F238E27FC236}">
                        <a16:creationId xmlns:a16="http://schemas.microsoft.com/office/drawing/2014/main" id="{DCC26B49-9825-7003-7E05-36F0A4DB8AEB}"/>
                      </a:ext>
                    </a:extLst>
                  </p:cNvPr>
                  <p:cNvSpPr/>
                  <p:nvPr/>
                </p:nvSpPr>
                <p:spPr>
                  <a:xfrm>
                    <a:off x="673147" y="2289128"/>
                    <a:ext cx="672353" cy="960993"/>
                  </a:xfrm>
                  <a:prstGeom prst="rect">
                    <a:avLst/>
                  </a:prstGeom>
                  <a:solidFill>
                    <a:srgbClr val="F79646">
                      <a:lumMod val="40000"/>
                      <a:lumOff val="60000"/>
                      <a:alpha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04" name="Straight Connector 86">
                    <a:extLst>
                      <a:ext uri="{FF2B5EF4-FFF2-40B4-BE49-F238E27FC236}">
                        <a16:creationId xmlns:a16="http://schemas.microsoft.com/office/drawing/2014/main" id="{3CC65943-0BA6-5015-488C-147806C3803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81374" y="2289128"/>
                    <a:ext cx="113911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05" name="TextBox 87">
                    <a:extLst>
                      <a:ext uri="{FF2B5EF4-FFF2-40B4-BE49-F238E27FC236}">
                        <a16:creationId xmlns:a16="http://schemas.microsoft.com/office/drawing/2014/main" id="{3E075E82-0DE5-8145-E90F-8453A46F0D4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777" y="1887620"/>
                    <a:ext cx="1507613" cy="5220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cs typeface="Open Sans" panose="020B0606030504020204" pitchFamily="34" charset="0"/>
                      </a:rPr>
                      <a:t>Solenoid</a:t>
                    </a:r>
                    <a:endParaRPr kumimoji="0" lang="de-DE" sz="13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cxnSp>
                <p:nvCxnSpPr>
                  <p:cNvPr id="106" name="Straight Connector 88">
                    <a:extLst>
                      <a:ext uri="{FF2B5EF4-FFF2-40B4-BE49-F238E27FC236}">
                        <a16:creationId xmlns:a16="http://schemas.microsoft.com/office/drawing/2014/main" id="{0FBF87C3-10D4-A908-EC5A-FDF0833BA41D}"/>
                      </a:ext>
                    </a:extLst>
                  </p:cNvPr>
                  <p:cNvCxnSpPr/>
                  <p:nvPr/>
                </p:nvCxnSpPr>
                <p:spPr>
                  <a:xfrm>
                    <a:off x="200941" y="3238464"/>
                    <a:ext cx="8675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97" name="Group 79">
                  <a:extLst>
                    <a:ext uri="{FF2B5EF4-FFF2-40B4-BE49-F238E27FC236}">
                      <a16:creationId xmlns:a16="http://schemas.microsoft.com/office/drawing/2014/main" id="{0DAC13CB-DFC1-1C71-3ABA-A8492C5C34A0}"/>
                    </a:ext>
                  </a:extLst>
                </p:cNvPr>
                <p:cNvGrpSpPr/>
                <p:nvPr/>
              </p:nvGrpSpPr>
              <p:grpSpPr>
                <a:xfrm flipV="1">
                  <a:off x="81317" y="4040285"/>
                  <a:ext cx="4603642" cy="2183522"/>
                  <a:chOff x="97527" y="1856767"/>
                  <a:chExt cx="4603642" cy="2183522"/>
                </a:xfrm>
              </p:grpSpPr>
              <p:pic>
                <p:nvPicPr>
                  <p:cNvPr id="98" name="Picture 2" descr="P:\1. KROLL\Simulation\GPT\Chromaticity\Picture5,8,11MeV,7.8kA.bmp">
                    <a:extLst>
                      <a:ext uri="{FF2B5EF4-FFF2-40B4-BE49-F238E27FC236}">
                        <a16:creationId xmlns:a16="http://schemas.microsoft.com/office/drawing/2014/main" id="{CB61DE55-6968-2201-AAD0-53A8073F0B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197" r="18126" b="3870"/>
                  <a:stretch/>
                </p:blipFill>
                <p:spPr bwMode="auto">
                  <a:xfrm>
                    <a:off x="97527" y="1856767"/>
                    <a:ext cx="4603642" cy="218352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9" name="Rectangle 81">
                    <a:extLst>
                      <a:ext uri="{FF2B5EF4-FFF2-40B4-BE49-F238E27FC236}">
                        <a16:creationId xmlns:a16="http://schemas.microsoft.com/office/drawing/2014/main" id="{B2D43843-9071-6F88-726C-9EFA4E16E929}"/>
                      </a:ext>
                    </a:extLst>
                  </p:cNvPr>
                  <p:cNvSpPr/>
                  <p:nvPr/>
                </p:nvSpPr>
                <p:spPr>
                  <a:xfrm>
                    <a:off x="673147" y="2288144"/>
                    <a:ext cx="672353" cy="960992"/>
                  </a:xfrm>
                  <a:prstGeom prst="rect">
                    <a:avLst/>
                  </a:prstGeom>
                  <a:solidFill>
                    <a:srgbClr val="F79646">
                      <a:lumMod val="40000"/>
                      <a:lumOff val="60000"/>
                      <a:alpha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7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00" name="Straight Connector 82">
                    <a:extLst>
                      <a:ext uri="{FF2B5EF4-FFF2-40B4-BE49-F238E27FC236}">
                        <a16:creationId xmlns:a16="http://schemas.microsoft.com/office/drawing/2014/main" id="{A512C950-B1FB-EFDB-CF8A-BB32518192A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81374" y="2278437"/>
                    <a:ext cx="1139113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1" name="Straight Connector 83">
                    <a:extLst>
                      <a:ext uri="{FF2B5EF4-FFF2-40B4-BE49-F238E27FC236}">
                        <a16:creationId xmlns:a16="http://schemas.microsoft.com/office/drawing/2014/main" id="{2C237F67-CCDC-11F1-E0CC-4D556E79022E}"/>
                      </a:ext>
                    </a:extLst>
                  </p:cNvPr>
                  <p:cNvCxnSpPr/>
                  <p:nvPr/>
                </p:nvCxnSpPr>
                <p:spPr>
                  <a:xfrm>
                    <a:off x="200941" y="3238464"/>
                    <a:ext cx="8675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sp>
            <p:nvSpPr>
              <p:cNvPr id="89" name="Rectangle 69">
                <a:extLst>
                  <a:ext uri="{FF2B5EF4-FFF2-40B4-BE49-F238E27FC236}">
                    <a16:creationId xmlns:a16="http://schemas.microsoft.com/office/drawing/2014/main" id="{2B2F609D-9240-65EE-1F6E-2F880C7D64D5}"/>
                  </a:ext>
                </a:extLst>
              </p:cNvPr>
              <p:cNvSpPr/>
              <p:nvPr/>
            </p:nvSpPr>
            <p:spPr>
              <a:xfrm>
                <a:off x="6715474" y="1693099"/>
                <a:ext cx="130646" cy="214203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70">
                <a:extLst>
                  <a:ext uri="{FF2B5EF4-FFF2-40B4-BE49-F238E27FC236}">
                    <a16:creationId xmlns:a16="http://schemas.microsoft.com/office/drawing/2014/main" id="{2E773146-7040-CAFE-E22D-B6E815DDD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270" y="1916832"/>
                <a:ext cx="0" cy="181230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1" name="TextBox 71">
                <a:extLst>
                  <a:ext uri="{FF2B5EF4-FFF2-40B4-BE49-F238E27FC236}">
                    <a16:creationId xmlns:a16="http://schemas.microsoft.com/office/drawing/2014/main" id="{F04CB837-750A-D8C9-9B51-7F18A27A0274}"/>
                  </a:ext>
                </a:extLst>
              </p:cNvPr>
              <p:cNvSpPr txBox="1"/>
              <p:nvPr/>
            </p:nvSpPr>
            <p:spPr>
              <a:xfrm>
                <a:off x="6509380" y="2678943"/>
                <a:ext cx="281657" cy="31607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0</a:t>
                </a:r>
              </a:p>
            </p:txBody>
          </p:sp>
          <p:sp>
            <p:nvSpPr>
              <p:cNvPr id="92" name="TextBox 72">
                <a:extLst>
                  <a:ext uri="{FF2B5EF4-FFF2-40B4-BE49-F238E27FC236}">
                    <a16:creationId xmlns:a16="http://schemas.microsoft.com/office/drawing/2014/main" id="{99059807-5B1B-132A-6E74-C8479128AF77}"/>
                  </a:ext>
                </a:extLst>
              </p:cNvPr>
              <p:cNvSpPr txBox="1"/>
              <p:nvPr/>
            </p:nvSpPr>
            <p:spPr>
              <a:xfrm>
                <a:off x="6455213" y="2282938"/>
                <a:ext cx="390907" cy="31607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20</a:t>
                </a:r>
              </a:p>
            </p:txBody>
          </p:sp>
          <p:sp>
            <p:nvSpPr>
              <p:cNvPr id="93" name="TextBox 73">
                <a:extLst>
                  <a:ext uri="{FF2B5EF4-FFF2-40B4-BE49-F238E27FC236}">
                    <a16:creationId xmlns:a16="http://schemas.microsoft.com/office/drawing/2014/main" id="{15F55F36-C9F6-28D8-EB9B-73777A2FA664}"/>
                  </a:ext>
                </a:extLst>
              </p:cNvPr>
              <p:cNvSpPr txBox="1"/>
              <p:nvPr/>
            </p:nvSpPr>
            <p:spPr>
              <a:xfrm>
                <a:off x="6291131" y="3027042"/>
                <a:ext cx="575598" cy="31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- 20</a:t>
                </a:r>
              </a:p>
            </p:txBody>
          </p:sp>
          <p:sp>
            <p:nvSpPr>
              <p:cNvPr id="94" name="TextBox 74">
                <a:extLst>
                  <a:ext uri="{FF2B5EF4-FFF2-40B4-BE49-F238E27FC236}">
                    <a16:creationId xmlns:a16="http://schemas.microsoft.com/office/drawing/2014/main" id="{EC4F2CE8-92C3-EA57-9A80-2CC63EC6CE4B}"/>
                  </a:ext>
                </a:extLst>
              </p:cNvPr>
              <p:cNvSpPr txBox="1"/>
              <p:nvPr/>
            </p:nvSpPr>
            <p:spPr>
              <a:xfrm>
                <a:off x="7356648" y="3445722"/>
                <a:ext cx="1103281" cy="287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E1 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EF48C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&lt; E2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A2D6E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cs typeface="Open Sans" panose="020B0606030504020204" pitchFamily="34" charset="0"/>
                  </a:rPr>
                  <a:t>&lt; E3</a:t>
                </a:r>
              </a:p>
            </p:txBody>
          </p:sp>
          <p:cxnSp>
            <p:nvCxnSpPr>
              <p:cNvPr id="95" name="Straight Connector 75">
                <a:extLst>
                  <a:ext uri="{FF2B5EF4-FFF2-40B4-BE49-F238E27FC236}">
                    <a16:creationId xmlns:a16="http://schemas.microsoft.com/office/drawing/2014/main" id="{6181BC1D-A5E9-BF57-1D7F-5B463E9A0A64}"/>
                  </a:ext>
                </a:extLst>
              </p:cNvPr>
              <p:cNvCxnSpPr/>
              <p:nvPr/>
            </p:nvCxnSpPr>
            <p:spPr>
              <a:xfrm>
                <a:off x="6760168" y="2836982"/>
                <a:ext cx="54526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E4FE0E3D-64B3-D56C-BCBE-D0FD88470C09}"/>
                </a:ext>
              </a:extLst>
            </p:cNvPr>
            <p:cNvGrpSpPr/>
            <p:nvPr/>
          </p:nvGrpSpPr>
          <p:grpSpPr>
            <a:xfrm>
              <a:off x="5582782" y="1733845"/>
              <a:ext cx="244596" cy="380313"/>
              <a:chOff x="5582782" y="1733845"/>
              <a:chExt cx="244596" cy="380313"/>
            </a:xfrm>
          </p:grpSpPr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40191259-0DF0-D9AD-6A9D-1568806EF076}"/>
                  </a:ext>
                </a:extLst>
              </p:cNvPr>
              <p:cNvSpPr/>
              <p:nvPr/>
            </p:nvSpPr>
            <p:spPr>
              <a:xfrm>
                <a:off x="5582782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713B3CA2-5148-9F1B-EC8C-9F587005F584}"/>
                  </a:ext>
                </a:extLst>
              </p:cNvPr>
              <p:cNvSpPr/>
              <p:nvPr/>
            </p:nvSpPr>
            <p:spPr>
              <a:xfrm>
                <a:off x="5669076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41381F9B-533F-54AE-EA19-19A8B41D9DAC}"/>
                  </a:ext>
                </a:extLst>
              </p:cNvPr>
              <p:cNvSpPr/>
              <p:nvPr/>
            </p:nvSpPr>
            <p:spPr>
              <a:xfrm>
                <a:off x="5755370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2ECD62B7-7CD5-D772-0B62-920CFF8657C1}"/>
                  </a:ext>
                </a:extLst>
              </p:cNvPr>
              <p:cNvSpPr/>
              <p:nvPr/>
            </p:nvSpPr>
            <p:spPr>
              <a:xfrm>
                <a:off x="5582782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E9007EF2-B24A-DFC9-9E43-912DCDDCE6F9}"/>
                  </a:ext>
                </a:extLst>
              </p:cNvPr>
              <p:cNvSpPr/>
              <p:nvPr/>
            </p:nvSpPr>
            <p:spPr>
              <a:xfrm>
                <a:off x="5669076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C01710D6-14FC-35F6-1E48-6CA19EF97CB4}"/>
                  </a:ext>
                </a:extLst>
              </p:cNvPr>
              <p:cNvSpPr/>
              <p:nvPr/>
            </p:nvSpPr>
            <p:spPr>
              <a:xfrm>
                <a:off x="5755370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C25B6F59-7B54-3B39-B060-947EA977DE1A}"/>
                  </a:ext>
                </a:extLst>
              </p:cNvPr>
              <p:cNvSpPr/>
              <p:nvPr/>
            </p:nvSpPr>
            <p:spPr>
              <a:xfrm>
                <a:off x="5582782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BA839A59-2D64-5729-CA14-53B7F99CC6A1}"/>
                  </a:ext>
                </a:extLst>
              </p:cNvPr>
              <p:cNvSpPr/>
              <p:nvPr/>
            </p:nvSpPr>
            <p:spPr>
              <a:xfrm>
                <a:off x="5669076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35F93645-1B05-779F-CAAC-BBBF504DAEEE}"/>
                  </a:ext>
                </a:extLst>
              </p:cNvPr>
              <p:cNvSpPr/>
              <p:nvPr/>
            </p:nvSpPr>
            <p:spPr>
              <a:xfrm>
                <a:off x="5755370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CBC3A2DC-4840-048B-42D7-12478F0C26C3}"/>
                </a:ext>
              </a:extLst>
            </p:cNvPr>
            <p:cNvGrpSpPr/>
            <p:nvPr/>
          </p:nvGrpSpPr>
          <p:grpSpPr>
            <a:xfrm>
              <a:off x="5578312" y="2951326"/>
              <a:ext cx="244596" cy="380313"/>
              <a:chOff x="5582782" y="1733845"/>
              <a:chExt cx="244596" cy="380313"/>
            </a:xfrm>
          </p:grpSpPr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E4C8F3C9-2CE2-BDB8-EBEC-288390714D30}"/>
                  </a:ext>
                </a:extLst>
              </p:cNvPr>
              <p:cNvSpPr/>
              <p:nvPr/>
            </p:nvSpPr>
            <p:spPr>
              <a:xfrm>
                <a:off x="5582782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63690B23-1ADF-289C-C261-0B86273BA166}"/>
                  </a:ext>
                </a:extLst>
              </p:cNvPr>
              <p:cNvSpPr/>
              <p:nvPr/>
            </p:nvSpPr>
            <p:spPr>
              <a:xfrm>
                <a:off x="5669076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3CC36138-2C9D-5471-B81E-8AD3C5DFF39B}"/>
                  </a:ext>
                </a:extLst>
              </p:cNvPr>
              <p:cNvSpPr/>
              <p:nvPr/>
            </p:nvSpPr>
            <p:spPr>
              <a:xfrm>
                <a:off x="5755370" y="1998067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1682F915-7517-30F8-C0C1-866D88EEA321}"/>
                  </a:ext>
                </a:extLst>
              </p:cNvPr>
              <p:cNvSpPr/>
              <p:nvPr/>
            </p:nvSpPr>
            <p:spPr>
              <a:xfrm>
                <a:off x="5582782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8AEE79A4-CC49-BDC4-67BC-E98B3F4176BE}"/>
                  </a:ext>
                </a:extLst>
              </p:cNvPr>
              <p:cNvSpPr/>
              <p:nvPr/>
            </p:nvSpPr>
            <p:spPr>
              <a:xfrm>
                <a:off x="5669076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1352AFD7-65C5-22B4-2EF7-430E197A36D5}"/>
                  </a:ext>
                </a:extLst>
              </p:cNvPr>
              <p:cNvSpPr/>
              <p:nvPr/>
            </p:nvSpPr>
            <p:spPr>
              <a:xfrm>
                <a:off x="5755370" y="1865956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DD7E2837-01C0-B6A0-28FA-C46063218CC1}"/>
                  </a:ext>
                </a:extLst>
              </p:cNvPr>
              <p:cNvSpPr/>
              <p:nvPr/>
            </p:nvSpPr>
            <p:spPr>
              <a:xfrm>
                <a:off x="5582782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7B621D3F-CC4C-B71F-F2B6-BE02FE2923AF}"/>
                  </a:ext>
                </a:extLst>
              </p:cNvPr>
              <p:cNvSpPr/>
              <p:nvPr/>
            </p:nvSpPr>
            <p:spPr>
              <a:xfrm>
                <a:off x="5669076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047C2EE-7F51-D9BC-DE07-0485D81DEAF2}"/>
                  </a:ext>
                </a:extLst>
              </p:cNvPr>
              <p:cNvSpPr/>
              <p:nvPr/>
            </p:nvSpPr>
            <p:spPr>
              <a:xfrm>
                <a:off x="5755370" y="1733845"/>
                <a:ext cx="72008" cy="1160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9525" cap="flat" cmpd="sng" algn="ctr">
                <a:solidFill>
                  <a:srgbClr val="0A2D6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A95DD2D6-BC2D-937D-9B31-FB001D43A72D}"/>
              </a:ext>
            </a:extLst>
          </p:cNvPr>
          <p:cNvGrpSpPr/>
          <p:nvPr/>
        </p:nvGrpSpPr>
        <p:grpSpPr>
          <a:xfrm>
            <a:off x="4520448" y="3522376"/>
            <a:ext cx="3151104" cy="2474562"/>
            <a:chOff x="4520448" y="3522376"/>
            <a:chExt cx="3151104" cy="2474562"/>
          </a:xfrm>
        </p:grpSpPr>
        <p:sp>
          <p:nvSpPr>
            <p:cNvPr id="130" name="Rechteck 129">
              <a:extLst>
                <a:ext uri="{FF2B5EF4-FFF2-40B4-BE49-F238E27FC236}">
                  <a16:creationId xmlns:a16="http://schemas.microsoft.com/office/drawing/2014/main" id="{BAABC820-2E82-9400-3554-ADC7E07034CE}"/>
                </a:ext>
              </a:extLst>
            </p:cNvPr>
            <p:cNvSpPr/>
            <p:nvPr/>
          </p:nvSpPr>
          <p:spPr>
            <a:xfrm>
              <a:off x="4520448" y="3522376"/>
              <a:ext cx="3151104" cy="2474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113" name="Grafik 112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FF3A7AD3-B953-EB4D-FC68-F0BAD5946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448" y="3522376"/>
              <a:ext cx="3151104" cy="2474562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8875088-5FBC-F71A-6E04-EB1A1D45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In vivo </a:t>
            </a:r>
            <a:r>
              <a:rPr lang="en-US" dirty="0"/>
              <a:t>radiobiology with LPA protons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B96E53-40A1-F3EC-A107-AAEB34ACE7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18.-22.09.2023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CB6679-CC7B-C859-7D2E-B6B12537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6th European Advanced Accelerator Concept Workshop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3BAE8-2F0E-4522-DA99-0CD76E07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7FE2B15-C3E0-A3FB-1B50-DFBF825F17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05" y="3531325"/>
            <a:ext cx="3053229" cy="2468613"/>
          </a:xfrm>
          <a:prstGeom prst="rect">
            <a:avLst/>
          </a:prstGeom>
        </p:spPr>
      </p:pic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CC7E43B4-86BE-1FC1-8E6C-875D30D0F748}"/>
              </a:ext>
            </a:extLst>
          </p:cNvPr>
          <p:cNvSpPr/>
          <p:nvPr/>
        </p:nvSpPr>
        <p:spPr>
          <a:xfrm>
            <a:off x="8821531" y="4439745"/>
            <a:ext cx="1754669" cy="1089513"/>
          </a:xfrm>
          <a:custGeom>
            <a:avLst/>
            <a:gdLst>
              <a:gd name="connsiteX0" fmla="*/ 0 w 1219200"/>
              <a:gd name="connsiteY0" fmla="*/ 797303 h 1163063"/>
              <a:gd name="connsiteX1" fmla="*/ 670560 w 1219200"/>
              <a:gd name="connsiteY1" fmla="*/ 751583 h 1163063"/>
              <a:gd name="connsiteX2" fmla="*/ 1036320 w 1219200"/>
              <a:gd name="connsiteY2" fmla="*/ 4823 h 1163063"/>
              <a:gd name="connsiteX3" fmla="*/ 1219200 w 1219200"/>
              <a:gd name="connsiteY3" fmla="*/ 1163063 h 1163063"/>
              <a:gd name="connsiteX4" fmla="*/ 1219200 w 1219200"/>
              <a:gd name="connsiteY4" fmla="*/ 1163063 h 1163063"/>
              <a:gd name="connsiteX5" fmla="*/ 1219200 w 1219200"/>
              <a:gd name="connsiteY5" fmla="*/ 1163063 h 116306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80712 h 1163922"/>
              <a:gd name="connsiteX1" fmla="*/ 797560 w 1225550"/>
              <a:gd name="connsiteY1" fmla="*/ 727042 h 1163922"/>
              <a:gd name="connsiteX2" fmla="*/ 1042670 w 1225550"/>
              <a:gd name="connsiteY2" fmla="*/ 5682 h 1163922"/>
              <a:gd name="connsiteX3" fmla="*/ 1225550 w 1225550"/>
              <a:gd name="connsiteY3" fmla="*/ 1163922 h 1163922"/>
              <a:gd name="connsiteX4" fmla="*/ 1225550 w 1225550"/>
              <a:gd name="connsiteY4" fmla="*/ 1163922 h 1163922"/>
              <a:gd name="connsiteX5" fmla="*/ 1225550 w 1225550"/>
              <a:gd name="connsiteY5" fmla="*/ 1163922 h 1163922"/>
              <a:gd name="connsiteX0" fmla="*/ 0 w 1225550"/>
              <a:gd name="connsiteY0" fmla="*/ 880712 h 1163922"/>
              <a:gd name="connsiteX1" fmla="*/ 797560 w 1225550"/>
              <a:gd name="connsiteY1" fmla="*/ 727042 h 1163922"/>
              <a:gd name="connsiteX2" fmla="*/ 1042670 w 1225550"/>
              <a:gd name="connsiteY2" fmla="*/ 5682 h 1163922"/>
              <a:gd name="connsiteX3" fmla="*/ 1225550 w 1225550"/>
              <a:gd name="connsiteY3" fmla="*/ 1163922 h 1163922"/>
              <a:gd name="connsiteX4" fmla="*/ 1225550 w 1225550"/>
              <a:gd name="connsiteY4" fmla="*/ 1163922 h 1163922"/>
              <a:gd name="connsiteX5" fmla="*/ 1225550 w 1225550"/>
              <a:gd name="connsiteY5" fmla="*/ 1163922 h 1163922"/>
              <a:gd name="connsiteX0" fmla="*/ 0 w 1230924"/>
              <a:gd name="connsiteY0" fmla="*/ 726123 h 1163726"/>
              <a:gd name="connsiteX1" fmla="*/ 802934 w 1230924"/>
              <a:gd name="connsiteY1" fmla="*/ 726846 h 1163726"/>
              <a:gd name="connsiteX2" fmla="*/ 1048044 w 1230924"/>
              <a:gd name="connsiteY2" fmla="*/ 5486 h 1163726"/>
              <a:gd name="connsiteX3" fmla="*/ 1230924 w 1230924"/>
              <a:gd name="connsiteY3" fmla="*/ 1163726 h 1163726"/>
              <a:gd name="connsiteX4" fmla="*/ 1230924 w 1230924"/>
              <a:gd name="connsiteY4" fmla="*/ 1163726 h 1163726"/>
              <a:gd name="connsiteX5" fmla="*/ 1230924 w 1230924"/>
              <a:gd name="connsiteY5" fmla="*/ 1163726 h 1163726"/>
              <a:gd name="connsiteX0" fmla="*/ 0 w 1230924"/>
              <a:gd name="connsiteY0" fmla="*/ 731084 h 1168687"/>
              <a:gd name="connsiteX1" fmla="*/ 802934 w 1230924"/>
              <a:gd name="connsiteY1" fmla="*/ 604660 h 1168687"/>
              <a:gd name="connsiteX2" fmla="*/ 1048044 w 1230924"/>
              <a:gd name="connsiteY2" fmla="*/ 10447 h 1168687"/>
              <a:gd name="connsiteX3" fmla="*/ 1230924 w 1230924"/>
              <a:gd name="connsiteY3" fmla="*/ 1168687 h 1168687"/>
              <a:gd name="connsiteX4" fmla="*/ 1230924 w 1230924"/>
              <a:gd name="connsiteY4" fmla="*/ 1168687 h 1168687"/>
              <a:gd name="connsiteX5" fmla="*/ 1230924 w 1230924"/>
              <a:gd name="connsiteY5" fmla="*/ 1168687 h 1168687"/>
              <a:gd name="connsiteX0" fmla="*/ 0 w 1230924"/>
              <a:gd name="connsiteY0" fmla="*/ 731084 h 1168687"/>
              <a:gd name="connsiteX1" fmla="*/ 819056 w 1230924"/>
              <a:gd name="connsiteY1" fmla="*/ 604661 h 1168687"/>
              <a:gd name="connsiteX2" fmla="*/ 1048044 w 1230924"/>
              <a:gd name="connsiteY2" fmla="*/ 10447 h 1168687"/>
              <a:gd name="connsiteX3" fmla="*/ 1230924 w 1230924"/>
              <a:gd name="connsiteY3" fmla="*/ 1168687 h 1168687"/>
              <a:gd name="connsiteX4" fmla="*/ 1230924 w 1230924"/>
              <a:gd name="connsiteY4" fmla="*/ 1168687 h 1168687"/>
              <a:gd name="connsiteX5" fmla="*/ 1230924 w 1230924"/>
              <a:gd name="connsiteY5" fmla="*/ 1168687 h 11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0924" h="1168687">
                <a:moveTo>
                  <a:pt x="0" y="731084"/>
                </a:moveTo>
                <a:cubicBezTo>
                  <a:pt x="261620" y="717114"/>
                  <a:pt x="644382" y="724767"/>
                  <a:pt x="819056" y="604661"/>
                </a:cubicBezTo>
                <a:cubicBezTo>
                  <a:pt x="993730" y="484555"/>
                  <a:pt x="979399" y="-83557"/>
                  <a:pt x="1048044" y="10447"/>
                </a:cubicBezTo>
                <a:cubicBezTo>
                  <a:pt x="1116689" y="104451"/>
                  <a:pt x="1230924" y="1168687"/>
                  <a:pt x="1230924" y="1168687"/>
                </a:cubicBezTo>
                <a:lnTo>
                  <a:pt x="1230924" y="1168687"/>
                </a:lnTo>
                <a:lnTo>
                  <a:pt x="1230924" y="116868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E7D429F2-7B53-CC62-0611-AB6AEEEDD58F}"/>
              </a:ext>
            </a:extLst>
          </p:cNvPr>
          <p:cNvSpPr/>
          <p:nvPr/>
        </p:nvSpPr>
        <p:spPr>
          <a:xfrm>
            <a:off x="8821531" y="4661897"/>
            <a:ext cx="618133" cy="867361"/>
          </a:xfrm>
          <a:custGeom>
            <a:avLst/>
            <a:gdLst>
              <a:gd name="connsiteX0" fmla="*/ 0 w 1219200"/>
              <a:gd name="connsiteY0" fmla="*/ 797303 h 1163063"/>
              <a:gd name="connsiteX1" fmla="*/ 670560 w 1219200"/>
              <a:gd name="connsiteY1" fmla="*/ 751583 h 1163063"/>
              <a:gd name="connsiteX2" fmla="*/ 1036320 w 1219200"/>
              <a:gd name="connsiteY2" fmla="*/ 4823 h 1163063"/>
              <a:gd name="connsiteX3" fmla="*/ 1219200 w 1219200"/>
              <a:gd name="connsiteY3" fmla="*/ 1163063 h 1163063"/>
              <a:gd name="connsiteX4" fmla="*/ 1219200 w 1219200"/>
              <a:gd name="connsiteY4" fmla="*/ 1163063 h 1163063"/>
              <a:gd name="connsiteX5" fmla="*/ 1219200 w 1219200"/>
              <a:gd name="connsiteY5" fmla="*/ 1163063 h 116306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79943 h 1163153"/>
              <a:gd name="connsiteX1" fmla="*/ 676910 w 1225550"/>
              <a:gd name="connsiteY1" fmla="*/ 751673 h 1163153"/>
              <a:gd name="connsiteX2" fmla="*/ 1042670 w 1225550"/>
              <a:gd name="connsiteY2" fmla="*/ 4913 h 1163153"/>
              <a:gd name="connsiteX3" fmla="*/ 1225550 w 1225550"/>
              <a:gd name="connsiteY3" fmla="*/ 1163153 h 1163153"/>
              <a:gd name="connsiteX4" fmla="*/ 1225550 w 1225550"/>
              <a:gd name="connsiteY4" fmla="*/ 1163153 h 1163153"/>
              <a:gd name="connsiteX5" fmla="*/ 1225550 w 1225550"/>
              <a:gd name="connsiteY5" fmla="*/ 1163153 h 1163153"/>
              <a:gd name="connsiteX0" fmla="*/ 0 w 1225550"/>
              <a:gd name="connsiteY0" fmla="*/ 880712 h 1163922"/>
              <a:gd name="connsiteX1" fmla="*/ 797560 w 1225550"/>
              <a:gd name="connsiteY1" fmla="*/ 727042 h 1163922"/>
              <a:gd name="connsiteX2" fmla="*/ 1042670 w 1225550"/>
              <a:gd name="connsiteY2" fmla="*/ 5682 h 1163922"/>
              <a:gd name="connsiteX3" fmla="*/ 1225550 w 1225550"/>
              <a:gd name="connsiteY3" fmla="*/ 1163922 h 1163922"/>
              <a:gd name="connsiteX4" fmla="*/ 1225550 w 1225550"/>
              <a:gd name="connsiteY4" fmla="*/ 1163922 h 1163922"/>
              <a:gd name="connsiteX5" fmla="*/ 1225550 w 1225550"/>
              <a:gd name="connsiteY5" fmla="*/ 1163922 h 1163922"/>
              <a:gd name="connsiteX0" fmla="*/ 0 w 1225550"/>
              <a:gd name="connsiteY0" fmla="*/ 880712 h 1163922"/>
              <a:gd name="connsiteX1" fmla="*/ 797560 w 1225550"/>
              <a:gd name="connsiteY1" fmla="*/ 727042 h 1163922"/>
              <a:gd name="connsiteX2" fmla="*/ 1042670 w 1225550"/>
              <a:gd name="connsiteY2" fmla="*/ 5682 h 1163922"/>
              <a:gd name="connsiteX3" fmla="*/ 1225550 w 1225550"/>
              <a:gd name="connsiteY3" fmla="*/ 1163922 h 1163922"/>
              <a:gd name="connsiteX4" fmla="*/ 1225550 w 1225550"/>
              <a:gd name="connsiteY4" fmla="*/ 1163922 h 1163922"/>
              <a:gd name="connsiteX5" fmla="*/ 1225550 w 1225550"/>
              <a:gd name="connsiteY5" fmla="*/ 1163922 h 1163922"/>
              <a:gd name="connsiteX0" fmla="*/ 0 w 1225550"/>
              <a:gd name="connsiteY0" fmla="*/ 880712 h 1163922"/>
              <a:gd name="connsiteX1" fmla="*/ 639165 w 1225550"/>
              <a:gd name="connsiteY1" fmla="*/ 727042 h 1163922"/>
              <a:gd name="connsiteX2" fmla="*/ 1042670 w 1225550"/>
              <a:gd name="connsiteY2" fmla="*/ 5682 h 1163922"/>
              <a:gd name="connsiteX3" fmla="*/ 1225550 w 1225550"/>
              <a:gd name="connsiteY3" fmla="*/ 1163922 h 1163922"/>
              <a:gd name="connsiteX4" fmla="*/ 1225550 w 1225550"/>
              <a:gd name="connsiteY4" fmla="*/ 1163922 h 1163922"/>
              <a:gd name="connsiteX5" fmla="*/ 1225550 w 1225550"/>
              <a:gd name="connsiteY5" fmla="*/ 1163922 h 1163922"/>
              <a:gd name="connsiteX0" fmla="*/ 0 w 1225550"/>
              <a:gd name="connsiteY0" fmla="*/ 765825 h 1049035"/>
              <a:gd name="connsiteX1" fmla="*/ 639165 w 1225550"/>
              <a:gd name="connsiteY1" fmla="*/ 612155 h 1049035"/>
              <a:gd name="connsiteX2" fmla="*/ 969564 w 1225550"/>
              <a:gd name="connsiteY2" fmla="*/ 6591 h 1049035"/>
              <a:gd name="connsiteX3" fmla="*/ 1225550 w 1225550"/>
              <a:gd name="connsiteY3" fmla="*/ 1049035 h 1049035"/>
              <a:gd name="connsiteX4" fmla="*/ 1225550 w 1225550"/>
              <a:gd name="connsiteY4" fmla="*/ 1049035 h 1049035"/>
              <a:gd name="connsiteX5" fmla="*/ 1225550 w 1225550"/>
              <a:gd name="connsiteY5" fmla="*/ 1049035 h 1049035"/>
              <a:gd name="connsiteX0" fmla="*/ 0 w 1225550"/>
              <a:gd name="connsiteY0" fmla="*/ 760669 h 1043879"/>
              <a:gd name="connsiteX1" fmla="*/ 639165 w 1225550"/>
              <a:gd name="connsiteY1" fmla="*/ 606999 h 1043879"/>
              <a:gd name="connsiteX2" fmla="*/ 969564 w 1225550"/>
              <a:gd name="connsiteY2" fmla="*/ 1435 h 1043879"/>
              <a:gd name="connsiteX3" fmla="*/ 1225550 w 1225550"/>
              <a:gd name="connsiteY3" fmla="*/ 1043879 h 1043879"/>
              <a:gd name="connsiteX4" fmla="*/ 1225550 w 1225550"/>
              <a:gd name="connsiteY4" fmla="*/ 1043879 h 1043879"/>
              <a:gd name="connsiteX5" fmla="*/ 1225550 w 1225550"/>
              <a:gd name="connsiteY5" fmla="*/ 1043879 h 1043879"/>
              <a:gd name="connsiteX0" fmla="*/ 0 w 1225550"/>
              <a:gd name="connsiteY0" fmla="*/ 792213 h 1075423"/>
              <a:gd name="connsiteX1" fmla="*/ 639165 w 1225550"/>
              <a:gd name="connsiteY1" fmla="*/ 638543 h 1075423"/>
              <a:gd name="connsiteX2" fmla="*/ 890624 w 1225550"/>
              <a:gd name="connsiteY2" fmla="*/ 1366 h 1075423"/>
              <a:gd name="connsiteX3" fmla="*/ 1225550 w 1225550"/>
              <a:gd name="connsiteY3" fmla="*/ 1075423 h 1075423"/>
              <a:gd name="connsiteX4" fmla="*/ 1225550 w 1225550"/>
              <a:gd name="connsiteY4" fmla="*/ 1075423 h 1075423"/>
              <a:gd name="connsiteX5" fmla="*/ 1225550 w 1225550"/>
              <a:gd name="connsiteY5" fmla="*/ 1075423 h 1075423"/>
              <a:gd name="connsiteX0" fmla="*/ 0 w 1225550"/>
              <a:gd name="connsiteY0" fmla="*/ 796347 h 1079557"/>
              <a:gd name="connsiteX1" fmla="*/ 470006 w 1225550"/>
              <a:gd name="connsiteY1" fmla="*/ 666386 h 1079557"/>
              <a:gd name="connsiteX2" fmla="*/ 890624 w 1225550"/>
              <a:gd name="connsiteY2" fmla="*/ 5500 h 1079557"/>
              <a:gd name="connsiteX3" fmla="*/ 1225550 w 1225550"/>
              <a:gd name="connsiteY3" fmla="*/ 1079557 h 1079557"/>
              <a:gd name="connsiteX4" fmla="*/ 1225550 w 1225550"/>
              <a:gd name="connsiteY4" fmla="*/ 1079557 h 1079557"/>
              <a:gd name="connsiteX5" fmla="*/ 1225550 w 1225550"/>
              <a:gd name="connsiteY5" fmla="*/ 1079557 h 10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550" h="1079557">
                <a:moveTo>
                  <a:pt x="0" y="796347"/>
                </a:moveTo>
                <a:cubicBezTo>
                  <a:pt x="261620" y="782377"/>
                  <a:pt x="321569" y="798194"/>
                  <a:pt x="470006" y="666386"/>
                </a:cubicBezTo>
                <a:cubicBezTo>
                  <a:pt x="618443" y="534578"/>
                  <a:pt x="764700" y="-63362"/>
                  <a:pt x="890624" y="5500"/>
                </a:cubicBezTo>
                <a:cubicBezTo>
                  <a:pt x="1016548" y="74362"/>
                  <a:pt x="1225550" y="1079557"/>
                  <a:pt x="1225550" y="1079557"/>
                </a:cubicBezTo>
                <a:lnTo>
                  <a:pt x="1225550" y="1079557"/>
                </a:lnTo>
                <a:lnTo>
                  <a:pt x="1225550" y="1079557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72B80585-5D44-C9BB-9945-BA60ED4D1CE2}"/>
              </a:ext>
            </a:extLst>
          </p:cNvPr>
          <p:cNvGrpSpPr/>
          <p:nvPr/>
        </p:nvGrpSpPr>
        <p:grpSpPr>
          <a:xfrm>
            <a:off x="8283098" y="3351716"/>
            <a:ext cx="3754508" cy="2645222"/>
            <a:chOff x="8283098" y="3351716"/>
            <a:chExt cx="3754508" cy="2645222"/>
          </a:xfrm>
        </p:grpSpPr>
        <p:sp>
          <p:nvSpPr>
            <p:cNvPr id="126" name="Rechteck 125">
              <a:extLst>
                <a:ext uri="{FF2B5EF4-FFF2-40B4-BE49-F238E27FC236}">
                  <a16:creationId xmlns:a16="http://schemas.microsoft.com/office/drawing/2014/main" id="{D6FF2BC0-FB90-7C0B-5B03-D3B8C3D92D82}"/>
                </a:ext>
              </a:extLst>
            </p:cNvPr>
            <p:cNvSpPr/>
            <p:nvPr/>
          </p:nvSpPr>
          <p:spPr>
            <a:xfrm>
              <a:off x="8283098" y="3351716"/>
              <a:ext cx="3754508" cy="264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112" name="Grafik 111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03FF0778-0732-0328-E117-7CC07D7BD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098" y="3351716"/>
              <a:ext cx="3754508" cy="2645222"/>
            </a:xfrm>
            <a:prstGeom prst="rect">
              <a:avLst/>
            </a:prstGeom>
          </p:spPr>
        </p:pic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ECF2DBCF-8330-5358-035F-4410400E9B58}"/>
              </a:ext>
            </a:extLst>
          </p:cNvPr>
          <p:cNvGrpSpPr/>
          <p:nvPr/>
        </p:nvGrpSpPr>
        <p:grpSpPr>
          <a:xfrm>
            <a:off x="4520448" y="3522376"/>
            <a:ext cx="3151104" cy="2474562"/>
            <a:chOff x="9200586" y="3271065"/>
            <a:chExt cx="3151104" cy="2474562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BAA58B00-BA96-6952-1666-0A2E0B89957E}"/>
                </a:ext>
              </a:extLst>
            </p:cNvPr>
            <p:cNvSpPr/>
            <p:nvPr/>
          </p:nvSpPr>
          <p:spPr>
            <a:xfrm>
              <a:off x="9200586" y="3271065"/>
              <a:ext cx="3151104" cy="2474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116" name="Grafik 115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4BD15E29-938C-70A8-1674-4D00D40FF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586" y="3271065"/>
              <a:ext cx="3151104" cy="2474562"/>
            </a:xfrm>
            <a:prstGeom prst="rect">
              <a:avLst/>
            </a:prstGeom>
          </p:spPr>
        </p:pic>
      </p:grpSp>
      <p:pic>
        <p:nvPicPr>
          <p:cNvPr id="118" name="Grafik 11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095D8A59-AB41-56A0-FB59-C633FEDEA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8" y="3565040"/>
            <a:ext cx="3199864" cy="2431898"/>
          </a:xfrm>
          <a:prstGeom prst="rect">
            <a:avLst/>
          </a:prstGeom>
        </p:spPr>
      </p:pic>
      <p:sp>
        <p:nvSpPr>
          <p:cNvPr id="121" name="Textfeld 120">
            <a:extLst>
              <a:ext uri="{FF2B5EF4-FFF2-40B4-BE49-F238E27FC236}">
                <a16:creationId xmlns:a16="http://schemas.microsoft.com/office/drawing/2014/main" id="{349C4DA1-3598-8A6D-217E-8CA8E86747F6}"/>
              </a:ext>
            </a:extLst>
          </p:cNvPr>
          <p:cNvSpPr txBox="1"/>
          <p:nvPr/>
        </p:nvSpPr>
        <p:spPr>
          <a:xfrm>
            <a:off x="9349885" y="3013612"/>
            <a:ext cx="1620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AA0"/>
                </a:solidFill>
              </a:rPr>
              <a:t>delivered dose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F9F12940-9AAE-EB87-4FDE-48A9C3D0D5E5}"/>
              </a:ext>
            </a:extLst>
          </p:cNvPr>
          <p:cNvSpPr txBox="1"/>
          <p:nvPr/>
        </p:nvSpPr>
        <p:spPr>
          <a:xfrm>
            <a:off x="5256668" y="3013612"/>
            <a:ext cx="167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AA0"/>
                </a:solidFill>
              </a:rPr>
              <a:t>beam transport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3FAE9255-67C6-0FEA-FD03-4639E87D77B5}"/>
              </a:ext>
            </a:extLst>
          </p:cNvPr>
          <p:cNvSpPr txBox="1"/>
          <p:nvPr/>
        </p:nvSpPr>
        <p:spPr>
          <a:xfrm>
            <a:off x="1659017" y="3013612"/>
            <a:ext cx="129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AA0"/>
                </a:solidFill>
              </a:rPr>
              <a:t>LPA source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D337D476-46FE-8E5E-B6AE-25CCC022C6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Using the ALBUS-2S (two solenoids) beamline</a:t>
            </a:r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5849EEFB-434E-098A-2E1C-E38C9209E773}"/>
              </a:ext>
            </a:extLst>
          </p:cNvPr>
          <p:cNvSpPr/>
          <p:nvPr/>
        </p:nvSpPr>
        <p:spPr>
          <a:xfrm>
            <a:off x="8894495" y="0"/>
            <a:ext cx="329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Brack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Sci. Rep. 10 (2020), 9118</a:t>
            </a:r>
          </a:p>
          <a:p>
            <a:pPr algn="r">
              <a:defRPr/>
            </a:pP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Kroll </a:t>
            </a:r>
            <a:r>
              <a:rPr lang="da-DK" sz="1400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et al.</a:t>
            </a:r>
            <a:r>
              <a:rPr lang="da-DK" sz="1400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Nat. Phys. 18 (2022), 316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DAC30C93-C69F-BFF5-6060-421220731E4F}"/>
              </a:ext>
            </a:extLst>
          </p:cNvPr>
          <p:cNvSpPr txBox="1"/>
          <p:nvPr/>
        </p:nvSpPr>
        <p:spPr>
          <a:xfrm>
            <a:off x="8638086" y="4836459"/>
            <a:ext cx="192696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E600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6007E"/>
                </a:solidFill>
              </a:rPr>
              <a:t>model-conform dose delivery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B38613C-4581-560F-2343-CE2D7EC4F542}"/>
              </a:ext>
            </a:extLst>
          </p:cNvPr>
          <p:cNvGrpSpPr/>
          <p:nvPr/>
        </p:nvGrpSpPr>
        <p:grpSpPr>
          <a:xfrm>
            <a:off x="-5147389" y="-746038"/>
            <a:ext cx="3865542" cy="1492076"/>
            <a:chOff x="4359902" y="3208168"/>
            <a:chExt cx="3865542" cy="1492076"/>
          </a:xfrm>
          <a:effectLst/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F7382C0C-D1E8-09B3-0540-38740EADA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9902" y="3208168"/>
              <a:ext cx="3102314" cy="81025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E8DFD168-6F75-A4FA-AF10-99853476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1427" y="3284632"/>
              <a:ext cx="1414017" cy="141561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FFB9A260-A402-284D-6CB4-0EB7978065BB}"/>
              </a:ext>
            </a:extLst>
          </p:cNvPr>
          <p:cNvSpPr/>
          <p:nvPr/>
        </p:nvSpPr>
        <p:spPr>
          <a:xfrm>
            <a:off x="-5706160" y="-391571"/>
            <a:ext cx="3102314" cy="310231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A9A902-9362-5EA8-32C0-AFA53E8236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16589" r="16926" b="13247"/>
          <a:stretch/>
        </p:blipFill>
        <p:spPr>
          <a:xfrm>
            <a:off x="-5445395" y="49416"/>
            <a:ext cx="2646232" cy="20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21" grpId="0"/>
      <p:bldP spid="122" grpId="0"/>
      <p:bldP spid="134" grpId="0" animBg="1"/>
    </p:bldLst>
  </p:timing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HZDR_ppt_template_16_9_ENGLISH</Template>
  <TotalTime>0</TotalTime>
  <Words>1522</Words>
  <Application>Microsoft Office PowerPoint</Application>
  <PresentationFormat>Breitbild</PresentationFormat>
  <Paragraphs>345</Paragraphs>
  <Slides>19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Times New Roman</vt:lpstr>
      <vt:lpstr>Wingdings</vt:lpstr>
      <vt:lpstr>Cambria Math</vt:lpstr>
      <vt:lpstr>Times</vt:lpstr>
      <vt:lpstr>Geneva</vt:lpstr>
      <vt:lpstr>Arial</vt:lpstr>
      <vt:lpstr>Calibri</vt:lpstr>
      <vt:lpstr>Open Sans</vt:lpstr>
      <vt:lpstr>HZDR_Office_Design</vt:lpstr>
      <vt:lpstr>ALBUS – Advanced Laser-driven Beamlines for User-specific Studies</vt:lpstr>
      <vt:lpstr>Motivation</vt:lpstr>
      <vt:lpstr>Why pulsed high-field magnets?</vt:lpstr>
      <vt:lpstr>„Infamous“ application case - Radiotherapy</vt:lpstr>
      <vt:lpstr>ALBUS at HZDR</vt:lpstr>
      <vt:lpstr>ALBUS at HZDR</vt:lpstr>
      <vt:lpstr>Pulse Generators</vt:lpstr>
      <vt:lpstr>In vivo radiobiology with LPA protons</vt:lpstr>
      <vt:lpstr>In vivo radiobiology with LPA protons</vt:lpstr>
      <vt:lpstr>In vivo radiobiology with LPA protons</vt:lpstr>
      <vt:lpstr>Ultra-high dose rate irradiations at Draco PW</vt:lpstr>
      <vt:lpstr>Source-to-sample characterization at ALBUS-2S</vt:lpstr>
      <vt:lpstr>The LIGHT beamline at GSI Darmstadt</vt:lpstr>
      <vt:lpstr>The LIGHT beamline at GSI Darmstadt</vt:lpstr>
      <vt:lpstr>Laboratory astrophysics</vt:lpstr>
      <vt:lpstr>Compact air-cooled solenoid magnet (20 T) </vt:lpstr>
      <vt:lpstr>Rep-rate optimized current pulse generator </vt:lpstr>
      <vt:lpstr>ALBUS around Europe</vt:lpstr>
      <vt:lpstr>Research using ALBUS technology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Kroll, Dr. Florian (FWKT) - 7814</dc:creator>
  <cp:lastModifiedBy>Brack, Florian-Emanuel (FWKT) - 107128</cp:lastModifiedBy>
  <cp:revision>258</cp:revision>
  <dcterms:created xsi:type="dcterms:W3CDTF">2023-03-16T09:24:31Z</dcterms:created>
  <dcterms:modified xsi:type="dcterms:W3CDTF">2023-09-19T21:39:58Z</dcterms:modified>
</cp:coreProperties>
</file>