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21"/>
  </p:notesMasterIdLst>
  <p:sldIdLst>
    <p:sldId id="691" r:id="rId2"/>
    <p:sldId id="805" r:id="rId3"/>
    <p:sldId id="801" r:id="rId4"/>
    <p:sldId id="804" r:id="rId5"/>
    <p:sldId id="803" r:id="rId6"/>
    <p:sldId id="802" r:id="rId7"/>
    <p:sldId id="260" r:id="rId8"/>
    <p:sldId id="812" r:id="rId9"/>
    <p:sldId id="788" r:id="rId10"/>
    <p:sldId id="798" r:id="rId11"/>
    <p:sldId id="813" r:id="rId12"/>
    <p:sldId id="811" r:id="rId13"/>
    <p:sldId id="789" r:id="rId14"/>
    <p:sldId id="807" r:id="rId15"/>
    <p:sldId id="810" r:id="rId16"/>
    <p:sldId id="797" r:id="rId17"/>
    <p:sldId id="800" r:id="rId18"/>
    <p:sldId id="799" r:id="rId19"/>
    <p:sldId id="271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171AB"/>
    <a:srgbClr val="006DC6"/>
    <a:srgbClr val="137DC5"/>
    <a:srgbClr val="006ECD"/>
    <a:srgbClr val="0075CC"/>
    <a:srgbClr val="016EB7"/>
    <a:srgbClr val="016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5308"/>
  </p:normalViewPr>
  <p:slideViewPr>
    <p:cSldViewPr snapToGrid="0">
      <p:cViewPr varScale="1">
        <p:scale>
          <a:sx n="107" d="100"/>
          <a:sy n="107" d="100"/>
        </p:scale>
        <p:origin x="20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30C6C-FBB6-154A-A215-2F7D62807C3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389E7-6448-2843-AD7E-9B29BF461CF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57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2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9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1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5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8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1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4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584200" rtl="0" latinLnBrk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97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5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6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89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xfrm>
            <a:off x="967385" y="1946674"/>
            <a:ext cx="7971233" cy="4018358"/>
          </a:xfrm>
          <a:prstGeom prst="rect">
            <a:avLst/>
          </a:prstGeom>
        </p:spPr>
        <p:txBody>
          <a:bodyPr/>
          <a:lstStyle>
            <a:lvl1pPr>
              <a:spcBef>
                <a:spcPts val="1635"/>
              </a:spcBef>
            </a:lvl1pPr>
            <a:lvl2pPr>
              <a:spcBef>
                <a:spcPts val="1635"/>
              </a:spcBef>
            </a:lvl2pPr>
            <a:lvl3pPr>
              <a:spcBef>
                <a:spcPts val="1635"/>
              </a:spcBef>
            </a:lvl3pPr>
            <a:lvl4pPr>
              <a:spcBef>
                <a:spcPts val="1635"/>
              </a:spcBef>
            </a:lvl4pPr>
            <a:lvl5pPr>
              <a:spcBef>
                <a:spcPts val="1635"/>
              </a:spcBef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5686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8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83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02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18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3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81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E4F70-5038-A246-B721-97DD965EFF9D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17FF-229B-794B-9144-855E93E8EB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t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kefield_imag2.jpg" descr="wakefield_imag2.jpg">
            <a:extLst>
              <a:ext uri="{FF2B5EF4-FFF2-40B4-BE49-F238E27FC236}">
                <a16:creationId xmlns:a16="http://schemas.microsoft.com/office/drawing/2014/main" id="{5CE9BC2E-ADAD-0BF7-096D-7FFD288B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9906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F573339-642D-554C-9111-12FC7DCBA10A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A3401BA-A586-4C48-B8F7-5E021670C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  <p:sp>
        <p:nvSpPr>
          <p:cNvPr id="13" name="Manipulating Relativistic Electrons with Intense Lasers">
            <a:extLst>
              <a:ext uri="{FF2B5EF4-FFF2-40B4-BE49-F238E27FC236}">
                <a16:creationId xmlns:a16="http://schemas.microsoft.com/office/drawing/2014/main" id="{B0D80C17-A70C-9D43-9DA1-C234A6C26583}"/>
              </a:ext>
            </a:extLst>
          </p:cNvPr>
          <p:cNvSpPr txBox="1"/>
          <p:nvPr/>
        </p:nvSpPr>
        <p:spPr>
          <a:xfrm>
            <a:off x="1139189" y="666187"/>
            <a:ext cx="7866980" cy="186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637" tIns="34637" rIns="34637" bIns="34637" anchor="ctr">
            <a:spAutoFit/>
          </a:bodyPr>
          <a:lstStyle>
            <a:lvl1pPr defTabSz="457200">
              <a:defRPr sz="6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3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MeVs</a:t>
            </a:r>
            <a:r>
              <a:rPr lang="en-GB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protons acceleration in near critical imploding gas target</a:t>
            </a:r>
            <a:r>
              <a:rPr lang="en-IL" sz="14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IL" sz="4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Victor Malka1…">
            <a:extLst>
              <a:ext uri="{FF2B5EF4-FFF2-40B4-BE49-F238E27FC236}">
                <a16:creationId xmlns:a16="http://schemas.microsoft.com/office/drawing/2014/main" id="{C5207241-5CF3-2249-A322-8C8341BE6DEC}"/>
              </a:ext>
            </a:extLst>
          </p:cNvPr>
          <p:cNvSpPr txBox="1"/>
          <p:nvPr/>
        </p:nvSpPr>
        <p:spPr>
          <a:xfrm>
            <a:off x="823079" y="4540638"/>
            <a:ext cx="8499200" cy="77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637" tIns="34637" rIns="34637" bIns="34637" anchor="ctr">
            <a:spAutoFit/>
          </a:bodyPr>
          <a:lstStyle/>
          <a:p>
            <a:r>
              <a:rPr lang="en-IL" sz="1800" u="sng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Omri Seemann</a:t>
            </a:r>
            <a:r>
              <a:rPr lang="en-IL" sz="18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Yang Wan, Sheroy Tata, Eyal Kroupp, and Victor Malka</a:t>
            </a:r>
          </a:p>
          <a:p>
            <a:pPr algn="ctr" defTabSz="311746">
              <a:defRPr sz="4400">
                <a:solidFill>
                  <a:schemeClr val="accent3">
                    <a:satOff val="18648"/>
                    <a:lumOff val="5971"/>
                  </a:schemeClr>
                </a:solidFill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baseline="31999" dirty="0"/>
          </a:p>
          <a:p>
            <a:pPr algn="ctr" defTabSz="311746">
              <a:defRPr sz="2300" i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200" dirty="0"/>
              <a:t>Weizmann Institute of Science, Rehovot, Israel</a:t>
            </a:r>
          </a:p>
        </p:txBody>
      </p:sp>
      <p:sp>
        <p:nvSpPr>
          <p:cNvPr id="17" name="https://www.weizmann.ac.il/complex/malka/…">
            <a:extLst>
              <a:ext uri="{FF2B5EF4-FFF2-40B4-BE49-F238E27FC236}">
                <a16:creationId xmlns:a16="http://schemas.microsoft.com/office/drawing/2014/main" id="{A854797D-AB2A-E44C-94DE-AAC9255EC1B2}"/>
              </a:ext>
            </a:extLst>
          </p:cNvPr>
          <p:cNvSpPr txBox="1"/>
          <p:nvPr/>
        </p:nvSpPr>
        <p:spPr>
          <a:xfrm>
            <a:off x="2345744" y="5775414"/>
            <a:ext cx="5453870" cy="570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637" tIns="34637" rIns="34637" bIns="34637">
            <a:spAutoFit/>
          </a:bodyPr>
          <a:lstStyle/>
          <a:p>
            <a:pPr marL="27710" marR="27710" algn="ctr" defTabSz="623492">
              <a:defRPr sz="1800" i="1">
                <a:solidFill>
                  <a:srgbClr val="FFFB00"/>
                </a:solidFill>
                <a:uFill>
                  <a:solidFill>
                    <a:srgbClr val="00FD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050" noProof="1"/>
          </a:p>
          <a:p>
            <a:pPr algn="ctr" defTabSz="311746">
              <a:defRPr sz="2300">
                <a:solidFill>
                  <a:srgbClr val="FFFB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100" noProof="1"/>
              <a:t>https://www.weizmann.ac.il/complex/malka/</a:t>
            </a:r>
          </a:p>
          <a:p>
            <a:pPr marL="27710" marR="27710" algn="ctr" defTabSz="623492">
              <a:defRPr sz="2300" i="1">
                <a:solidFill>
                  <a:srgbClr val="FFFB00"/>
                </a:solidFill>
                <a:uFill>
                  <a:solidFill>
                    <a:srgbClr val="00FD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100" noProof="1"/>
              <a:t>                                               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39CA96-B6C5-784E-D986-D9996BDE7BC8}"/>
              </a:ext>
            </a:extLst>
          </p:cNvPr>
          <p:cNvSpPr txBox="1"/>
          <p:nvPr/>
        </p:nvSpPr>
        <p:spPr>
          <a:xfrm>
            <a:off x="1354381" y="6538967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solidFill>
                  <a:schemeClr val="bg1"/>
                </a:solidFill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CA56965-FBED-AC13-F079-2D56DBB62960}"/>
              </a:ext>
            </a:extLst>
          </p:cNvPr>
          <p:cNvCxnSpPr>
            <a:cxnSpLocks/>
          </p:cNvCxnSpPr>
          <p:nvPr/>
        </p:nvCxnSpPr>
        <p:spPr>
          <a:xfrm>
            <a:off x="0" y="6481543"/>
            <a:ext cx="990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8655A8-1109-6275-FE3D-C89C55474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AED2827-B6A5-36D8-27EA-1B1A440B2C54}"/>
              </a:ext>
            </a:extLst>
          </p:cNvPr>
          <p:cNvGrpSpPr/>
          <p:nvPr/>
        </p:nvGrpSpPr>
        <p:grpSpPr>
          <a:xfrm>
            <a:off x="31630" y="6495983"/>
            <a:ext cx="1366085" cy="343731"/>
            <a:chOff x="23116" y="6532799"/>
            <a:chExt cx="1408733" cy="35446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A1AA3E3-A678-3352-BFDC-AC9A9F0B3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0478B82-2654-9639-7C1C-17C669A4F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14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56580" y="241786"/>
            <a:ext cx="6553396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Exp. results versus simulations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B633C8-8FE9-8AB5-613C-FD00840B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94" y="891646"/>
            <a:ext cx="5055328" cy="270120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C3D70-2D7F-CDEB-43AA-40F92FE0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1" y="946468"/>
            <a:ext cx="5194164" cy="507252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E2D3A50-29B7-32BC-3204-D07FAA8B75EC}"/>
              </a:ext>
            </a:extLst>
          </p:cNvPr>
          <p:cNvSpPr txBox="1"/>
          <p:nvPr/>
        </p:nvSpPr>
        <p:spPr>
          <a:xfrm>
            <a:off x="166730" y="6018989"/>
            <a:ext cx="5194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Observation of multiple </a:t>
            </a:r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electron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bunches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accelerated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(</a:t>
            </a:r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consecutive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shots)</a:t>
            </a:r>
          </a:p>
          <a:p>
            <a:pPr algn="ctr"/>
            <a:endParaRPr lang="en-GB" sz="1400" dirty="0">
              <a:solidFill>
                <a:srgbClr val="0432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0443587-1D96-4051-E3B7-9DB74595F9F3}"/>
              </a:ext>
            </a:extLst>
          </p:cNvPr>
          <p:cNvSpPr txBox="1"/>
          <p:nvPr/>
        </p:nvSpPr>
        <p:spPr>
          <a:xfrm>
            <a:off x="6448768" y="3866569"/>
            <a:ext cx="3366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Comparison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with</a:t>
            </a:r>
            <a:r>
              <a:rPr lang="fr-FR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 3D PIC simulations</a:t>
            </a:r>
            <a:endParaRPr lang="en-GB" sz="1400" dirty="0">
              <a:solidFill>
                <a:srgbClr val="0432FF"/>
              </a:solidFill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7E5A391-79B6-8AF6-426C-4CA3A0E2F633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59B8D2-14B1-BF88-AD39-10C8319DD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9B0695D-57F0-3FC2-FDB3-492C0AB0136B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6C01311-F64E-0AC7-9A97-8C60A0AD4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B49AFE61-CB82-BF84-AD25-78CE11E67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oneTexte 19">
            <a:extLst>
              <a:ext uri="{FF2B5EF4-FFF2-40B4-BE49-F238E27FC236}">
                <a16:creationId xmlns:a16="http://schemas.microsoft.com/office/drawing/2014/main" id="{A0A7EF8C-630B-6A48-3D84-0B2A23F1BBF6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BD579A-356B-F909-1DB1-88453285A4A9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CBA3E8-3A67-B275-E563-4C6CF91CA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1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-22576" y="-79401"/>
            <a:ext cx="5707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Attempt 3: shocked nozzle </a:t>
            </a:r>
          </a:p>
          <a:p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&amp; double lines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465667" y="840806"/>
            <a:ext cx="89746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Century Gothic" panose="020B0502020202020204" pitchFamily="34" charset="0"/>
              </a:rPr>
              <a:t>Develop a “shock” nozzle overcritical density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	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To remove the unwanted gas to let the intense propagates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57CFC0-3A58-0B5E-AD04-62A8A373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29" y="1724051"/>
            <a:ext cx="3890137" cy="19892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028EDC-7D41-5E1F-3F72-35EEDF9A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65" y="1806834"/>
            <a:ext cx="3890137" cy="22079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999E7-CE2A-61AD-1D80-604B4469C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66" y="3597815"/>
            <a:ext cx="3890137" cy="4205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3C5D73-AF1D-D7B4-F1E2-0F92F40D9910}"/>
              </a:ext>
            </a:extLst>
          </p:cNvPr>
          <p:cNvSpPr/>
          <p:nvPr/>
        </p:nvSpPr>
        <p:spPr>
          <a:xfrm>
            <a:off x="1298221" y="3092354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A2AE0-44B7-D728-358D-F416684AC87B}"/>
              </a:ext>
            </a:extLst>
          </p:cNvPr>
          <p:cNvSpPr/>
          <p:nvPr/>
        </p:nvSpPr>
        <p:spPr>
          <a:xfrm>
            <a:off x="5773127" y="3123398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8C5C73-DB0A-6644-A43B-604D183F5198}"/>
              </a:ext>
            </a:extLst>
          </p:cNvPr>
          <p:cNvSpPr txBox="1"/>
          <p:nvPr/>
        </p:nvSpPr>
        <p:spPr>
          <a:xfrm>
            <a:off x="1231385" y="3057036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2.3x10</a:t>
            </a:r>
            <a:r>
              <a:rPr lang="en-GB" sz="1200" baseline="30000" dirty="0">
                <a:solidFill>
                  <a:schemeClr val="bg1"/>
                </a:solidFill>
              </a:rPr>
              <a:t>21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aseline="30000" dirty="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144F21-B8A9-5373-5CCA-B1C1E77E336A}"/>
              </a:ext>
            </a:extLst>
          </p:cNvPr>
          <p:cNvSpPr txBox="1"/>
          <p:nvPr/>
        </p:nvSpPr>
        <p:spPr>
          <a:xfrm>
            <a:off x="5751738" y="30646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11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325A206-9E8E-BA9E-AD31-27821A3E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410590" y="4771486"/>
            <a:ext cx="1601100" cy="1524000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8945EF4-5C3A-AEDF-708B-77363E2BCA69}"/>
              </a:ext>
            </a:extLst>
          </p:cNvPr>
          <p:cNvSpPr/>
          <p:nvPr/>
        </p:nvSpPr>
        <p:spPr>
          <a:xfrm>
            <a:off x="1456412" y="5349923"/>
            <a:ext cx="670230" cy="45719"/>
          </a:xfrm>
          <a:prstGeom prst="roundRect">
            <a:avLst/>
          </a:prstGeom>
          <a:gradFill>
            <a:gsLst>
              <a:gs pos="0">
                <a:srgbClr val="0432FF"/>
              </a:gs>
              <a:gs pos="47000">
                <a:schemeClr val="bg1"/>
              </a:gs>
              <a:gs pos="100000">
                <a:srgbClr val="0432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D6AE07-92FF-133B-48F9-C052AD7620F0}"/>
              </a:ext>
            </a:extLst>
          </p:cNvPr>
          <p:cNvSpPr txBox="1"/>
          <p:nvPr/>
        </p:nvSpPr>
        <p:spPr>
          <a:xfrm>
            <a:off x="1331782" y="1446454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gas flow</a:t>
            </a:r>
            <a:endParaRPr lang="en-GB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19FAC02-7B17-3B5C-A5BD-6B8665F3BC1E}"/>
              </a:ext>
            </a:extLst>
          </p:cNvPr>
          <p:cNvSpPr txBox="1"/>
          <p:nvPr/>
        </p:nvSpPr>
        <p:spPr>
          <a:xfrm>
            <a:off x="5787520" y="1469517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   gas flow</a:t>
            </a:r>
            <a:endParaRPr lang="en-GB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F283AF-9C9B-4537-ADE3-29230FEA925B}"/>
              </a:ext>
            </a:extLst>
          </p:cNvPr>
          <p:cNvSpPr txBox="1"/>
          <p:nvPr/>
        </p:nvSpPr>
        <p:spPr>
          <a:xfrm rot="16200000">
            <a:off x="2585432" y="536734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Gas flow</a:t>
            </a:r>
            <a:endParaRPr lang="en-GB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F5A796-010F-7820-4D7D-9C9177752A79}"/>
              </a:ext>
            </a:extLst>
          </p:cNvPr>
          <p:cNvCxnSpPr>
            <a:cxnSpLocks/>
          </p:cNvCxnSpPr>
          <p:nvPr/>
        </p:nvCxnSpPr>
        <p:spPr>
          <a:xfrm>
            <a:off x="7055556" y="183164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0DAD85D-1A4B-2E88-48E8-1403D6C856D9}"/>
              </a:ext>
            </a:extLst>
          </p:cNvPr>
          <p:cNvCxnSpPr>
            <a:cxnSpLocks/>
          </p:cNvCxnSpPr>
          <p:nvPr/>
        </p:nvCxnSpPr>
        <p:spPr>
          <a:xfrm>
            <a:off x="2458605" y="180683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2554D1F-44B6-9D5F-2E24-6774F00C9353}"/>
              </a:ext>
            </a:extLst>
          </p:cNvPr>
          <p:cNvCxnSpPr>
            <a:cxnSpLocks/>
          </p:cNvCxnSpPr>
          <p:nvPr/>
        </p:nvCxnSpPr>
        <p:spPr>
          <a:xfrm flipV="1">
            <a:off x="3037401" y="4911994"/>
            <a:ext cx="0" cy="1280025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E761B7F5-E017-85F9-3161-C8419C988588}"/>
              </a:ext>
            </a:extLst>
          </p:cNvPr>
          <p:cNvSpPr/>
          <p:nvPr/>
        </p:nvSpPr>
        <p:spPr>
          <a:xfrm>
            <a:off x="1665241" y="5067849"/>
            <a:ext cx="160105" cy="1601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FC0633E-A0EF-C511-41EA-E9A1DEDBDC8E}"/>
              </a:ext>
            </a:extLst>
          </p:cNvPr>
          <p:cNvSpPr txBox="1"/>
          <p:nvPr/>
        </p:nvSpPr>
        <p:spPr>
          <a:xfrm>
            <a:off x="1639865" y="4906018"/>
            <a:ext cx="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4F89BBA-42F6-ACDB-E055-FDB23C9C0692}"/>
              </a:ext>
            </a:extLst>
          </p:cNvPr>
          <p:cNvSpPr txBox="1"/>
          <p:nvPr/>
        </p:nvSpPr>
        <p:spPr>
          <a:xfrm>
            <a:off x="144315" y="4924836"/>
            <a:ext cx="1348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Century Gothic" panose="020B0502020202020204" pitchFamily="34" charset="0"/>
              </a:rPr>
              <a:t>mJ</a:t>
            </a:r>
            <a:r>
              <a:rPr lang="en-GB" sz="1200" dirty="0">
                <a:latin typeface="Century Gothic" panose="020B0502020202020204" pitchFamily="34" charset="0"/>
              </a:rPr>
              <a:t> heating 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laser pulse along a line focus is propagating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perpendicular 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to this plan</a:t>
            </a:r>
            <a:endParaRPr lang="en-GB" sz="12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DBA72015-80B3-59EF-ED65-C341BA955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80280" y="4733355"/>
            <a:ext cx="1601100" cy="1524000"/>
          </a:xfrm>
          <a:prstGeom prst="rect">
            <a:avLst/>
          </a:prstGeom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82D85A48-D4EE-89D2-B412-CC739F350E86}"/>
              </a:ext>
            </a:extLst>
          </p:cNvPr>
          <p:cNvSpPr/>
          <p:nvPr/>
        </p:nvSpPr>
        <p:spPr>
          <a:xfrm>
            <a:off x="5139462" y="5261821"/>
            <a:ext cx="279447" cy="156399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A239FF3-64F7-622C-4CE5-5B5187B0EBAC}"/>
              </a:ext>
            </a:extLst>
          </p:cNvPr>
          <p:cNvSpPr txBox="1"/>
          <p:nvPr/>
        </p:nvSpPr>
        <p:spPr>
          <a:xfrm rot="16200000">
            <a:off x="5855122" y="532921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Gas flow</a:t>
            </a:r>
            <a:endParaRPr lang="en-GB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2F1F66-580F-268B-8316-B80F76F8C9B5}"/>
              </a:ext>
            </a:extLst>
          </p:cNvPr>
          <p:cNvCxnSpPr>
            <a:cxnSpLocks/>
          </p:cNvCxnSpPr>
          <p:nvPr/>
        </p:nvCxnSpPr>
        <p:spPr>
          <a:xfrm flipV="1">
            <a:off x="6307091" y="4873863"/>
            <a:ext cx="0" cy="1280025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03535F9-E6F5-658C-D7FA-3608C01B61BC}"/>
              </a:ext>
            </a:extLst>
          </p:cNvPr>
          <p:cNvSpPr txBox="1"/>
          <p:nvPr/>
        </p:nvSpPr>
        <p:spPr>
          <a:xfrm>
            <a:off x="3414005" y="4886705"/>
            <a:ext cx="134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After ns time scale, the heated plasma expands</a:t>
            </a:r>
            <a:endParaRPr lang="en-GB" sz="1200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BC7A3CE5-7950-D6B4-483B-DA30081D5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010086" y="4758166"/>
            <a:ext cx="1601100" cy="1524000"/>
          </a:xfrm>
          <a:prstGeom prst="rect">
            <a:avLst/>
          </a:prstGeom>
        </p:spPr>
      </p:pic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FBB36ABE-F0BA-1F40-31D3-122B9596AB29}"/>
              </a:ext>
            </a:extLst>
          </p:cNvPr>
          <p:cNvSpPr/>
          <p:nvPr/>
        </p:nvSpPr>
        <p:spPr>
          <a:xfrm>
            <a:off x="8473414" y="5275344"/>
            <a:ext cx="275301" cy="154166"/>
          </a:xfrm>
          <a:prstGeom prst="roundRect">
            <a:avLst/>
          </a:prstGeom>
          <a:gradFill>
            <a:gsLst>
              <a:gs pos="0">
                <a:srgbClr val="FFC000"/>
              </a:gs>
              <a:gs pos="44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8E426A0-5AFF-DDC0-5997-571F38044924}"/>
              </a:ext>
            </a:extLst>
          </p:cNvPr>
          <p:cNvSpPr txBox="1"/>
          <p:nvPr/>
        </p:nvSpPr>
        <p:spPr>
          <a:xfrm>
            <a:off x="6683695" y="4872360"/>
            <a:ext cx="1348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Then the short &amp; intense laser pulse propagates freely to the channel</a:t>
            </a:r>
            <a:endParaRPr lang="en-GB" sz="1200" dirty="0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2D491099-3BA3-25A7-7581-35380E1E8428}"/>
              </a:ext>
            </a:extLst>
          </p:cNvPr>
          <p:cNvSpPr/>
          <p:nvPr/>
        </p:nvSpPr>
        <p:spPr>
          <a:xfrm rot="5400000">
            <a:off x="8358068" y="5028890"/>
            <a:ext cx="170455" cy="6607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F9491CA-0ACE-EB77-70E2-BF9CD825B645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3D1A18-A05F-1C88-14E6-447C4F1F2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C3948CF-ED50-20E9-85F7-49BDECFC8ED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1A1DDA-68C1-FE94-B6DB-8A30BE2B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B9CB6A1-9D4E-5515-4E32-F96DB3FF4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29B5A1DC-BE88-4B58-5860-2CFAF5CE8282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0FF3622-7F8A-14EA-04A3-5E608A87C653}"/>
              </a:ext>
            </a:extLst>
          </p:cNvPr>
          <p:cNvSpPr/>
          <p:nvPr/>
        </p:nvSpPr>
        <p:spPr>
          <a:xfrm>
            <a:off x="5603701" y="5253444"/>
            <a:ext cx="279447" cy="156399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94E223-7FEC-26A9-F414-C4A67121B782}"/>
              </a:ext>
            </a:extLst>
          </p:cNvPr>
          <p:cNvSpPr/>
          <p:nvPr/>
        </p:nvSpPr>
        <p:spPr>
          <a:xfrm>
            <a:off x="8893717" y="5274060"/>
            <a:ext cx="279447" cy="156399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A0DB8D8-D356-9766-521A-2012B3770921}"/>
              </a:ext>
            </a:extLst>
          </p:cNvPr>
          <p:cNvSpPr/>
          <p:nvPr/>
        </p:nvSpPr>
        <p:spPr>
          <a:xfrm>
            <a:off x="2315400" y="5359695"/>
            <a:ext cx="670230" cy="45719"/>
          </a:xfrm>
          <a:prstGeom prst="roundRect">
            <a:avLst/>
          </a:prstGeom>
          <a:gradFill>
            <a:gsLst>
              <a:gs pos="0">
                <a:srgbClr val="0432FF"/>
              </a:gs>
              <a:gs pos="47000">
                <a:schemeClr val="bg1"/>
              </a:gs>
              <a:gs pos="100000">
                <a:srgbClr val="0432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023391-8E1B-446C-0AAE-9BD33B9F712B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57044F3-4FE8-5394-5665-13BCD0A6F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25654" y="-64959"/>
            <a:ext cx="4360489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First proton beam !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5D5C2EB-426A-EAD9-985E-B2F71F7A8E77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A80AD5-16A8-71F0-332E-EE5020382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7BA01D3-60CF-01CF-4E7F-9060C3513AFB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2EDAA6A-2433-0E63-1981-6BC88AAB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71C203F-6801-864C-B46E-0BF9D3BCD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E016699C-2286-222D-FB5F-31432AD912E6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1E280-9571-EC42-BEFE-900FB3B0B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198400"/>
            <a:ext cx="7772400" cy="4461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8CC999-223E-124F-CE92-E7CED419E849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969BFC-55DA-EA1F-4A38-AE74EEA5C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61077" y="-100632"/>
            <a:ext cx="6316153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Experimental validity tested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2345C93-4875-13AD-65A1-E550C1289665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9F74CF-4BC8-5B64-89BE-DD62289E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8AF75F-BFF9-C0F7-2026-683290840145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A5DADBF-9F54-4806-BB44-7B8A6F0BE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78BC7AF0-00DB-2A8B-D121-A5CE42690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1B441B7-6736-9200-114B-B21EF8EDF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431" y="879397"/>
            <a:ext cx="7136338" cy="5577138"/>
          </a:xfrm>
          <a:prstGeom prst="rect">
            <a:avLst/>
          </a:prstGeom>
        </p:spPr>
      </p:pic>
      <p:sp>
        <p:nvSpPr>
          <p:cNvPr id="3" name="ZoneTexte 19">
            <a:extLst>
              <a:ext uri="{FF2B5EF4-FFF2-40B4-BE49-F238E27FC236}">
                <a16:creationId xmlns:a16="http://schemas.microsoft.com/office/drawing/2014/main" id="{3A565220-2BA1-06E3-424C-1DCAF78B1ADF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7" name="AutoShape 4" descr="shadow_line_combined_2.pdf">
            <a:extLst>
              <a:ext uri="{FF2B5EF4-FFF2-40B4-BE49-F238E27FC236}">
                <a16:creationId xmlns:a16="http://schemas.microsoft.com/office/drawing/2014/main" id="{47B89DFE-5C2A-2BC1-CAB4-D61C56CE3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L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EFEBD2-E5D1-B4F4-C5DC-7B024681A86C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2C22CD-B5F5-D1DE-B8FF-7069E72DD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03F17AC-F74B-C35E-8170-8CB93E5D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082" y="3843834"/>
            <a:ext cx="3724640" cy="18674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231553" y="-23899"/>
            <a:ext cx="4644220" cy="7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Typical proton spectra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3D1A18-A05F-1C88-14E6-447C4F1F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C3948CF-ED50-20E9-85F7-49BDECFC8ED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1A1DDA-68C1-FE94-B6DB-8A30BE2B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B9CB6A1-9D4E-5515-4E32-F96DB3FF4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29B5A1DC-BE88-4B58-5860-2CFAF5CE8282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88F87A-C17F-026A-DC96-F5F4D9109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022" y="3860606"/>
            <a:ext cx="3724644" cy="1867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19C847-1FB5-FF2C-CCF9-6D5D3326D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28" y="3872601"/>
            <a:ext cx="3700721" cy="1855430"/>
          </a:xfrm>
          <a:prstGeom prst="rect">
            <a:avLst/>
          </a:prstGeom>
        </p:spPr>
      </p:pic>
      <p:sp>
        <p:nvSpPr>
          <p:cNvPr id="19" name="ZoneTexte 28">
            <a:extLst>
              <a:ext uri="{FF2B5EF4-FFF2-40B4-BE49-F238E27FC236}">
                <a16:creationId xmlns:a16="http://schemas.microsoft.com/office/drawing/2014/main" id="{DD702B8E-CA71-A996-6AE8-CF0DD439F7BB}"/>
              </a:ext>
            </a:extLst>
          </p:cNvPr>
          <p:cNvSpPr txBox="1"/>
          <p:nvPr/>
        </p:nvSpPr>
        <p:spPr>
          <a:xfrm rot="16200000">
            <a:off x="-610985" y="4476425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Angle (</a:t>
            </a:r>
            <a:r>
              <a:rPr lang="en-GB" dirty="0" err="1">
                <a:latin typeface="Century Gothic" panose="020B0502020202020204" pitchFamily="34" charset="0"/>
              </a:rPr>
              <a:t>mrad</a:t>
            </a:r>
            <a:r>
              <a:rPr lang="en-GB" dirty="0">
                <a:latin typeface="Century Gothic" panose="020B0502020202020204" pitchFamily="34" charset="0"/>
              </a:rPr>
              <a:t>)</a:t>
            </a:r>
            <a:endParaRPr lang="en-GB" dirty="0"/>
          </a:p>
        </p:txBody>
      </p:sp>
      <p:sp>
        <p:nvSpPr>
          <p:cNvPr id="30" name="ZoneTexte 45">
            <a:extLst>
              <a:ext uri="{FF2B5EF4-FFF2-40B4-BE49-F238E27FC236}">
                <a16:creationId xmlns:a16="http://schemas.microsoft.com/office/drawing/2014/main" id="{B2D50BC4-0278-33A2-D58C-6F778FE392D0}"/>
              </a:ext>
            </a:extLst>
          </p:cNvPr>
          <p:cNvSpPr txBox="1"/>
          <p:nvPr/>
        </p:nvSpPr>
        <p:spPr>
          <a:xfrm>
            <a:off x="414910" y="3873425"/>
            <a:ext cx="4916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50</a:t>
            </a:r>
            <a:endParaRPr lang="en-GB" sz="1600" dirty="0"/>
          </a:p>
        </p:txBody>
      </p:sp>
      <p:sp>
        <p:nvSpPr>
          <p:cNvPr id="32" name="ZoneTexte 45">
            <a:extLst>
              <a:ext uri="{FF2B5EF4-FFF2-40B4-BE49-F238E27FC236}">
                <a16:creationId xmlns:a16="http://schemas.microsoft.com/office/drawing/2014/main" id="{C3A8A818-A398-B27F-22A0-080ED211E908}"/>
              </a:ext>
            </a:extLst>
          </p:cNvPr>
          <p:cNvSpPr txBox="1"/>
          <p:nvPr/>
        </p:nvSpPr>
        <p:spPr>
          <a:xfrm>
            <a:off x="422726" y="4491814"/>
            <a:ext cx="460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0    </a:t>
            </a:r>
            <a:endParaRPr lang="en-GB" sz="1600" dirty="0"/>
          </a:p>
        </p:txBody>
      </p:sp>
      <p:sp>
        <p:nvSpPr>
          <p:cNvPr id="35" name="ZoneTexte 45">
            <a:extLst>
              <a:ext uri="{FF2B5EF4-FFF2-40B4-BE49-F238E27FC236}">
                <a16:creationId xmlns:a16="http://schemas.microsoft.com/office/drawing/2014/main" id="{14FE3CBB-19DE-2535-3135-016E3237C29C}"/>
              </a:ext>
            </a:extLst>
          </p:cNvPr>
          <p:cNvSpPr txBox="1"/>
          <p:nvPr/>
        </p:nvSpPr>
        <p:spPr>
          <a:xfrm>
            <a:off x="414910" y="5165011"/>
            <a:ext cx="4916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-50</a:t>
            </a:r>
            <a:endParaRPr lang="en-GB" sz="1600" dirty="0"/>
          </a:p>
        </p:txBody>
      </p:sp>
      <p:sp>
        <p:nvSpPr>
          <p:cNvPr id="38" name="ZoneTexte 45">
            <a:extLst>
              <a:ext uri="{FF2B5EF4-FFF2-40B4-BE49-F238E27FC236}">
                <a16:creationId xmlns:a16="http://schemas.microsoft.com/office/drawing/2014/main" id="{340BEA56-ED0A-E202-5C4F-F30ECCAB0BE0}"/>
              </a:ext>
            </a:extLst>
          </p:cNvPr>
          <p:cNvSpPr txBox="1"/>
          <p:nvPr/>
        </p:nvSpPr>
        <p:spPr>
          <a:xfrm>
            <a:off x="1708448" y="5615050"/>
            <a:ext cx="206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1      2 3 5         slit </a:t>
            </a:r>
            <a:endParaRPr lang="en-GB" sz="1600" dirty="0"/>
          </a:p>
        </p:txBody>
      </p:sp>
      <p:sp>
        <p:nvSpPr>
          <p:cNvPr id="44" name="ZoneTexte 28">
            <a:extLst>
              <a:ext uri="{FF2B5EF4-FFF2-40B4-BE49-F238E27FC236}">
                <a16:creationId xmlns:a16="http://schemas.microsoft.com/office/drawing/2014/main" id="{80800749-3E5B-284C-DBB9-A5A0AA6DF178}"/>
              </a:ext>
            </a:extLst>
          </p:cNvPr>
          <p:cNvSpPr txBox="1"/>
          <p:nvPr/>
        </p:nvSpPr>
        <p:spPr>
          <a:xfrm>
            <a:off x="1419807" y="5799121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Energy (MeV)</a:t>
            </a:r>
            <a:endParaRPr lang="en-GB" dirty="0"/>
          </a:p>
        </p:txBody>
      </p:sp>
      <p:sp>
        <p:nvSpPr>
          <p:cNvPr id="45" name="ZoneTexte 45">
            <a:extLst>
              <a:ext uri="{FF2B5EF4-FFF2-40B4-BE49-F238E27FC236}">
                <a16:creationId xmlns:a16="http://schemas.microsoft.com/office/drawing/2014/main" id="{5C3FC850-EFBC-70E9-1BB2-98EC6F40F3D9}"/>
              </a:ext>
            </a:extLst>
          </p:cNvPr>
          <p:cNvSpPr txBox="1"/>
          <p:nvPr/>
        </p:nvSpPr>
        <p:spPr>
          <a:xfrm>
            <a:off x="4638629" y="5603940"/>
            <a:ext cx="206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1      2 3 5         slit </a:t>
            </a:r>
            <a:endParaRPr lang="en-GB" sz="1600" dirty="0"/>
          </a:p>
        </p:txBody>
      </p:sp>
      <p:sp>
        <p:nvSpPr>
          <p:cNvPr id="51" name="ZoneTexte 28">
            <a:extLst>
              <a:ext uri="{FF2B5EF4-FFF2-40B4-BE49-F238E27FC236}">
                <a16:creationId xmlns:a16="http://schemas.microsoft.com/office/drawing/2014/main" id="{FA1792DD-515D-7235-6301-2D98D11C6A67}"/>
              </a:ext>
            </a:extLst>
          </p:cNvPr>
          <p:cNvSpPr txBox="1"/>
          <p:nvPr/>
        </p:nvSpPr>
        <p:spPr>
          <a:xfrm>
            <a:off x="4349988" y="5788011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Energy (MeV)</a:t>
            </a:r>
            <a:endParaRPr lang="en-GB" dirty="0"/>
          </a:p>
        </p:txBody>
      </p:sp>
      <p:sp>
        <p:nvSpPr>
          <p:cNvPr id="52" name="ZoneTexte 45">
            <a:extLst>
              <a:ext uri="{FF2B5EF4-FFF2-40B4-BE49-F238E27FC236}">
                <a16:creationId xmlns:a16="http://schemas.microsoft.com/office/drawing/2014/main" id="{0598ED51-A3D9-1822-12A0-1A72F62E4A41}"/>
              </a:ext>
            </a:extLst>
          </p:cNvPr>
          <p:cNvSpPr txBox="1"/>
          <p:nvPr/>
        </p:nvSpPr>
        <p:spPr>
          <a:xfrm>
            <a:off x="7704153" y="5577526"/>
            <a:ext cx="2062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1      2 3 5         slit </a:t>
            </a:r>
            <a:endParaRPr lang="en-GB" sz="1600" dirty="0"/>
          </a:p>
        </p:txBody>
      </p:sp>
      <p:sp>
        <p:nvSpPr>
          <p:cNvPr id="53" name="ZoneTexte 28">
            <a:extLst>
              <a:ext uri="{FF2B5EF4-FFF2-40B4-BE49-F238E27FC236}">
                <a16:creationId xmlns:a16="http://schemas.microsoft.com/office/drawing/2014/main" id="{C0A1E3F3-B66E-9293-0073-53B667F0CA3B}"/>
              </a:ext>
            </a:extLst>
          </p:cNvPr>
          <p:cNvSpPr txBox="1"/>
          <p:nvPr/>
        </p:nvSpPr>
        <p:spPr>
          <a:xfrm>
            <a:off x="7415512" y="5761597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Energy (MeV)</a:t>
            </a:r>
            <a:endParaRPr lang="en-GB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42879A9-D929-0583-3194-8FCB1E51E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9" y="1344877"/>
            <a:ext cx="3267992" cy="186742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0BDBDB0-D8B2-6DEA-C912-40DDC3A2D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8198" y="1374053"/>
            <a:ext cx="3247003" cy="1855430"/>
          </a:xfrm>
          <a:prstGeom prst="rect">
            <a:avLst/>
          </a:prstGeom>
        </p:spPr>
      </p:pic>
      <p:pic>
        <p:nvPicPr>
          <p:cNvPr id="58" name="Picture 57" descr="A close-up of a x-ray of a fetus&#10;&#10;Description automatically generated">
            <a:extLst>
              <a:ext uri="{FF2B5EF4-FFF2-40B4-BE49-F238E27FC236}">
                <a16:creationId xmlns:a16="http://schemas.microsoft.com/office/drawing/2014/main" id="{80473FF4-642D-2208-663F-E30B7CD186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6850" y="1380060"/>
            <a:ext cx="3247003" cy="1855430"/>
          </a:xfrm>
          <a:prstGeom prst="rect">
            <a:avLst/>
          </a:prstGeom>
        </p:spPr>
      </p:pic>
      <p:sp>
        <p:nvSpPr>
          <p:cNvPr id="59" name="ZoneTexte 28">
            <a:extLst>
              <a:ext uri="{FF2B5EF4-FFF2-40B4-BE49-F238E27FC236}">
                <a16:creationId xmlns:a16="http://schemas.microsoft.com/office/drawing/2014/main" id="{E671BAB7-7F5E-6CE1-B8D6-F64945D0E9CF}"/>
              </a:ext>
            </a:extLst>
          </p:cNvPr>
          <p:cNvSpPr txBox="1"/>
          <p:nvPr/>
        </p:nvSpPr>
        <p:spPr>
          <a:xfrm>
            <a:off x="3618340" y="929513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Refractometry images</a:t>
            </a:r>
            <a:endParaRPr lang="en-GB" dirty="0"/>
          </a:p>
        </p:txBody>
      </p:sp>
      <p:sp>
        <p:nvSpPr>
          <p:cNvPr id="60" name="ZoneTexte 28">
            <a:extLst>
              <a:ext uri="{FF2B5EF4-FFF2-40B4-BE49-F238E27FC236}">
                <a16:creationId xmlns:a16="http://schemas.microsoft.com/office/drawing/2014/main" id="{434B6707-983C-8A9E-1E01-485F45A50B12}"/>
              </a:ext>
            </a:extLst>
          </p:cNvPr>
          <p:cNvSpPr txBox="1"/>
          <p:nvPr/>
        </p:nvSpPr>
        <p:spPr>
          <a:xfrm>
            <a:off x="4108733" y="34218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Protons spectra</a:t>
            </a:r>
            <a:endParaRPr lang="en-GB" dirty="0"/>
          </a:p>
        </p:txBody>
      </p:sp>
      <p:cxnSp>
        <p:nvCxnSpPr>
          <p:cNvPr id="62" name="Connecteur droit 1">
            <a:extLst>
              <a:ext uri="{FF2B5EF4-FFF2-40B4-BE49-F238E27FC236}">
                <a16:creationId xmlns:a16="http://schemas.microsoft.com/office/drawing/2014/main" id="{47CD586B-123D-709F-C40D-84AF5BD97D2E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8838D54-D1B9-0F13-3CBE-2C1DCC277ADF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74AF90-8708-381C-CEEA-56C0948AF1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9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9144F21-B8A9-5373-5CCA-B1C1E77E336A}"/>
              </a:ext>
            </a:extLst>
          </p:cNvPr>
          <p:cNvSpPr txBox="1"/>
          <p:nvPr/>
        </p:nvSpPr>
        <p:spPr>
          <a:xfrm>
            <a:off x="4804330" y="37846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11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D6AE07-92FF-133B-48F9-C052AD7620F0}"/>
              </a:ext>
            </a:extLst>
          </p:cNvPr>
          <p:cNvSpPr txBox="1"/>
          <p:nvPr/>
        </p:nvSpPr>
        <p:spPr>
          <a:xfrm rot="16200000">
            <a:off x="-106162" y="3154457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gas flow</a:t>
            </a:r>
            <a:endParaRPr lang="en-GB" sz="1200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0DAD85D-1A4B-2E88-48E8-1403D6C856D9}"/>
              </a:ext>
            </a:extLst>
          </p:cNvPr>
          <p:cNvCxnSpPr>
            <a:cxnSpLocks/>
          </p:cNvCxnSpPr>
          <p:nvPr/>
        </p:nvCxnSpPr>
        <p:spPr>
          <a:xfrm flipV="1">
            <a:off x="420759" y="2647058"/>
            <a:ext cx="0" cy="1309822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B1B548C-A00A-1791-B0F7-979CCB42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35" y="2287603"/>
            <a:ext cx="3472479" cy="21082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92ED51-E499-36D2-9249-AAC055826960}"/>
              </a:ext>
            </a:extLst>
          </p:cNvPr>
          <p:cNvSpPr txBox="1"/>
          <p:nvPr/>
        </p:nvSpPr>
        <p:spPr>
          <a:xfrm>
            <a:off x="1167599" y="2190003"/>
            <a:ext cx="23285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X </a:t>
            </a:r>
            <a:r>
              <a:rPr lang="en-GB" sz="1400" dirty="0"/>
              <a:t>10</a:t>
            </a:r>
            <a:r>
              <a:rPr lang="en-GB" sz="1400" baseline="30000" dirty="0"/>
              <a:t>19</a:t>
            </a:r>
            <a:r>
              <a:rPr lang="en-GB" sz="1400" dirty="0"/>
              <a:t>cm</a:t>
            </a:r>
            <a:r>
              <a:rPr lang="en-GB" sz="1400" baseline="30000" dirty="0"/>
              <a:t>-3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4DD234-8E8B-467F-5756-A780F21A95BC}"/>
              </a:ext>
            </a:extLst>
          </p:cNvPr>
          <p:cNvSpPr txBox="1"/>
          <p:nvPr/>
        </p:nvSpPr>
        <p:spPr>
          <a:xfrm>
            <a:off x="480613" y="2425248"/>
            <a:ext cx="364202" cy="19236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100" dirty="0"/>
              <a:t>4.0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3.5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3.0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2.5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2.0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1.5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1.0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0.5</a:t>
            </a:r>
          </a:p>
          <a:p>
            <a:pPr>
              <a:spcBef>
                <a:spcPts val="300"/>
              </a:spcBef>
            </a:pPr>
            <a:r>
              <a:rPr lang="en-GB" sz="1100" dirty="0"/>
              <a:t>0.0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F32ED1-5E61-4D43-77CB-D8446E9F871D}"/>
              </a:ext>
            </a:extLst>
          </p:cNvPr>
          <p:cNvSpPr txBox="1"/>
          <p:nvPr/>
        </p:nvSpPr>
        <p:spPr>
          <a:xfrm>
            <a:off x="561278" y="4272236"/>
            <a:ext cx="30296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100" dirty="0"/>
              <a:t>     -2.0   -1.5  -1.0  -0.5   0.0     0.5  1.0   1.5    2.0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34098C7-5DBD-3174-EF27-17316263AA17}"/>
              </a:ext>
            </a:extLst>
          </p:cNvPr>
          <p:cNvSpPr txBox="1"/>
          <p:nvPr/>
        </p:nvSpPr>
        <p:spPr>
          <a:xfrm>
            <a:off x="1438989" y="4469333"/>
            <a:ext cx="12741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100" dirty="0"/>
              <a:t>     Radius (mm)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B49B2CB-3888-DB5A-9010-E731F9FC83FA}"/>
              </a:ext>
            </a:extLst>
          </p:cNvPr>
          <p:cNvGrpSpPr/>
          <p:nvPr/>
        </p:nvGrpSpPr>
        <p:grpSpPr>
          <a:xfrm>
            <a:off x="3608587" y="2235254"/>
            <a:ext cx="3472479" cy="2443340"/>
            <a:chOff x="760938" y="1444366"/>
            <a:chExt cx="3472479" cy="2443340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8370F7E-9BC8-1DDC-8BD7-1696F4579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938" y="1444366"/>
              <a:ext cx="3472479" cy="2108291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88A8A32-D807-A7DC-C53A-92F2F67402E5}"/>
                </a:ext>
              </a:extLst>
            </p:cNvPr>
            <p:cNvSpPr txBox="1"/>
            <p:nvPr/>
          </p:nvSpPr>
          <p:spPr>
            <a:xfrm>
              <a:off x="3769212" y="1803821"/>
              <a:ext cx="439544" cy="16158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- 2.7</a:t>
              </a:r>
            </a:p>
            <a:p>
              <a:r>
                <a:rPr lang="en-GB" sz="1100" dirty="0"/>
                <a:t>- 2.4</a:t>
              </a:r>
            </a:p>
            <a:p>
              <a:r>
                <a:rPr lang="en-GB" sz="1100" dirty="0"/>
                <a:t>- 1.8</a:t>
              </a:r>
            </a:p>
            <a:p>
              <a:r>
                <a:rPr lang="en-GB" sz="1100" dirty="0"/>
                <a:t>- 1.5</a:t>
              </a:r>
            </a:p>
            <a:p>
              <a:r>
                <a:rPr lang="en-GB" sz="1100" dirty="0"/>
                <a:t>- 1.2</a:t>
              </a:r>
            </a:p>
            <a:p>
              <a:r>
                <a:rPr lang="en-GB" sz="1100" dirty="0"/>
                <a:t>- 0.9</a:t>
              </a:r>
            </a:p>
            <a:p>
              <a:r>
                <a:rPr lang="en-GB" sz="1100" dirty="0"/>
                <a:t>- 0.6</a:t>
              </a:r>
            </a:p>
            <a:p>
              <a:r>
                <a:rPr lang="en-GB" sz="1100" dirty="0"/>
                <a:t>- 0.3</a:t>
              </a:r>
            </a:p>
            <a:p>
              <a:r>
                <a:rPr lang="en-GB" sz="1100" dirty="0"/>
                <a:t>- 0.0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187DE968-291B-EC3F-8090-D250260C8660}"/>
                </a:ext>
              </a:extLst>
            </p:cNvPr>
            <p:cNvSpPr txBox="1"/>
            <p:nvPr/>
          </p:nvSpPr>
          <p:spPr>
            <a:xfrm>
              <a:off x="842481" y="3428999"/>
              <a:ext cx="302960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GB" sz="1100" dirty="0"/>
                <a:t>     -2.0   -1.5  -1.0  -0.5   0.0     0.5  1.0   1.5    2.0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195ECE94-3D40-59F7-F0B2-6F5AC3EA3071}"/>
                </a:ext>
              </a:extLst>
            </p:cNvPr>
            <p:cNvSpPr txBox="1"/>
            <p:nvPr/>
          </p:nvSpPr>
          <p:spPr>
            <a:xfrm>
              <a:off x="1720192" y="3626096"/>
              <a:ext cx="127418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GB" sz="1100" dirty="0"/>
                <a:t>     Radius (mm)</a:t>
              </a:r>
            </a:p>
          </p:txBody>
        </p:sp>
      </p:grpSp>
      <p:sp>
        <p:nvSpPr>
          <p:cNvPr id="56" name="Ellipse 55">
            <a:extLst>
              <a:ext uri="{FF2B5EF4-FFF2-40B4-BE49-F238E27FC236}">
                <a16:creationId xmlns:a16="http://schemas.microsoft.com/office/drawing/2014/main" id="{4C06910E-7CFF-157B-7CDA-D3F7CA5B7864}"/>
              </a:ext>
            </a:extLst>
          </p:cNvPr>
          <p:cNvSpPr/>
          <p:nvPr/>
        </p:nvSpPr>
        <p:spPr>
          <a:xfrm>
            <a:off x="5094937" y="3498846"/>
            <a:ext cx="171714" cy="17171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DE7B1DB-2107-16CD-EE52-5ADE29FE1DD2}"/>
              </a:ext>
            </a:extLst>
          </p:cNvPr>
          <p:cNvSpPr/>
          <p:nvPr/>
        </p:nvSpPr>
        <p:spPr>
          <a:xfrm>
            <a:off x="4254413" y="3561346"/>
            <a:ext cx="840523" cy="57335"/>
          </a:xfrm>
          <a:prstGeom prst="roundRect">
            <a:avLst/>
          </a:prstGeom>
          <a:gradFill>
            <a:gsLst>
              <a:gs pos="0">
                <a:srgbClr val="0432FF"/>
              </a:gs>
              <a:gs pos="47000">
                <a:schemeClr val="bg1"/>
              </a:gs>
              <a:gs pos="100000">
                <a:srgbClr val="0432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D85791-2D5B-E269-ED21-D0BA96E2EC66}"/>
              </a:ext>
            </a:extLst>
          </p:cNvPr>
          <p:cNvSpPr/>
          <p:nvPr/>
        </p:nvSpPr>
        <p:spPr>
          <a:xfrm>
            <a:off x="3608587" y="2425248"/>
            <a:ext cx="394961" cy="1794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C3E164-3EA5-9093-08AD-4AB6327821A8}"/>
              </a:ext>
            </a:extLst>
          </p:cNvPr>
          <p:cNvSpPr txBox="1"/>
          <p:nvPr/>
        </p:nvSpPr>
        <p:spPr>
          <a:xfrm>
            <a:off x="3488009" y="2647058"/>
            <a:ext cx="439544" cy="16158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/>
              <a:t>- 2.7</a:t>
            </a:r>
          </a:p>
          <a:p>
            <a:r>
              <a:rPr lang="en-GB" sz="1100" dirty="0"/>
              <a:t>- 2.4</a:t>
            </a:r>
          </a:p>
          <a:p>
            <a:r>
              <a:rPr lang="en-GB" sz="1100" dirty="0"/>
              <a:t>- 1.8</a:t>
            </a:r>
          </a:p>
          <a:p>
            <a:r>
              <a:rPr lang="en-GB" sz="1100" dirty="0"/>
              <a:t>- 1.5</a:t>
            </a:r>
          </a:p>
          <a:p>
            <a:r>
              <a:rPr lang="en-GB" sz="1100" dirty="0"/>
              <a:t>- 1.2</a:t>
            </a:r>
          </a:p>
          <a:p>
            <a:r>
              <a:rPr lang="en-GB" sz="1100" dirty="0"/>
              <a:t>- 0.9</a:t>
            </a:r>
          </a:p>
          <a:p>
            <a:r>
              <a:rPr lang="en-GB" sz="1100" dirty="0"/>
              <a:t>- 0.6</a:t>
            </a:r>
          </a:p>
          <a:p>
            <a:r>
              <a:rPr lang="en-GB" sz="1100" dirty="0"/>
              <a:t>- 0.3</a:t>
            </a:r>
          </a:p>
          <a:p>
            <a:r>
              <a:rPr lang="en-GB" sz="1100" dirty="0"/>
              <a:t>- 0.0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584813-3B23-6D37-C983-9AA71C15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856" y="2245830"/>
            <a:ext cx="3472479" cy="21082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DF874BD-03A8-16E7-3F96-4910767AF788}"/>
              </a:ext>
            </a:extLst>
          </p:cNvPr>
          <p:cNvSpPr txBox="1"/>
          <p:nvPr/>
        </p:nvSpPr>
        <p:spPr>
          <a:xfrm>
            <a:off x="7631131" y="2221324"/>
            <a:ext cx="2328544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/>
            <a:endParaRPr lang="en-GB" sz="1400" baseline="3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99D2789-84AC-4533-963E-19D064D47673}"/>
              </a:ext>
            </a:extLst>
          </p:cNvPr>
          <p:cNvSpPr txBox="1"/>
          <p:nvPr/>
        </p:nvSpPr>
        <p:spPr>
          <a:xfrm>
            <a:off x="6593399" y="4230463"/>
            <a:ext cx="30296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100" dirty="0"/>
              <a:t>     -2.0   -1.5  -1.0  -0.5   0.0     0.5  1.0   1.5    2.0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41805BC-D12C-2C20-2733-C451DD624E10}"/>
              </a:ext>
            </a:extLst>
          </p:cNvPr>
          <p:cNvSpPr txBox="1"/>
          <p:nvPr/>
        </p:nvSpPr>
        <p:spPr>
          <a:xfrm>
            <a:off x="7471110" y="4427560"/>
            <a:ext cx="12741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1100" dirty="0"/>
              <a:t>     Radius (mm)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95E577-295A-EA1D-8DF9-CFED92B29E11}"/>
              </a:ext>
            </a:extLst>
          </p:cNvPr>
          <p:cNvSpPr/>
          <p:nvPr/>
        </p:nvSpPr>
        <p:spPr>
          <a:xfrm>
            <a:off x="6504175" y="2444059"/>
            <a:ext cx="394961" cy="1794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48664F-0791-E10D-23B8-9395BF1191FF}"/>
              </a:ext>
            </a:extLst>
          </p:cNvPr>
          <p:cNvSpPr/>
          <p:nvPr/>
        </p:nvSpPr>
        <p:spPr>
          <a:xfrm>
            <a:off x="9399763" y="2462870"/>
            <a:ext cx="559912" cy="1794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3B991CD-1C99-78D5-23E2-18CED2D6E5DE}"/>
              </a:ext>
            </a:extLst>
          </p:cNvPr>
          <p:cNvSpPr txBox="1"/>
          <p:nvPr/>
        </p:nvSpPr>
        <p:spPr>
          <a:xfrm>
            <a:off x="4327952" y="2230709"/>
            <a:ext cx="2328544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/>
            <a:endParaRPr lang="en-GB" sz="1400" baseline="30000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F106544-C1DE-4576-5AFD-29FBA4CBA7CC}"/>
              </a:ext>
            </a:extLst>
          </p:cNvPr>
          <p:cNvSpPr/>
          <p:nvPr/>
        </p:nvSpPr>
        <p:spPr>
          <a:xfrm>
            <a:off x="7748384" y="3170318"/>
            <a:ext cx="728046" cy="72804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60000">
                <a:srgbClr val="91A5FF">
                  <a:lumMod val="54305"/>
                </a:srgbClr>
              </a:gs>
              <a:gs pos="100000">
                <a:srgbClr val="0432FF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86B6CA4A-9200-9F74-CDD5-C280F6B94C99}"/>
              </a:ext>
            </a:extLst>
          </p:cNvPr>
          <p:cNvSpPr/>
          <p:nvPr/>
        </p:nvSpPr>
        <p:spPr>
          <a:xfrm>
            <a:off x="7292501" y="3459195"/>
            <a:ext cx="519719" cy="157185"/>
          </a:xfrm>
          <a:prstGeom prst="roundRect">
            <a:avLst/>
          </a:prstGeom>
          <a:gradFill>
            <a:gsLst>
              <a:gs pos="0">
                <a:srgbClr val="0432FF"/>
              </a:gs>
              <a:gs pos="47000">
                <a:schemeClr val="bg1"/>
              </a:gs>
              <a:gs pos="100000">
                <a:srgbClr val="0432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B965B440-851A-34FC-AAC2-FE5DD0234FE8}"/>
              </a:ext>
            </a:extLst>
          </p:cNvPr>
          <p:cNvSpPr/>
          <p:nvPr/>
        </p:nvSpPr>
        <p:spPr>
          <a:xfrm rot="5400000">
            <a:off x="7556923" y="3044456"/>
            <a:ext cx="126096" cy="98031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08377BF-CD9A-D3C7-2B61-E61F827214DF}"/>
              </a:ext>
            </a:extLst>
          </p:cNvPr>
          <p:cNvSpPr/>
          <p:nvPr/>
        </p:nvSpPr>
        <p:spPr>
          <a:xfrm flipH="1">
            <a:off x="8065088" y="3502707"/>
            <a:ext cx="85857" cy="85857"/>
          </a:xfrm>
          <a:prstGeom prst="ellipse">
            <a:avLst/>
          </a:prstGeom>
          <a:gradFill>
            <a:gsLst>
              <a:gs pos="0">
                <a:srgbClr val="91A5FF">
                  <a:lumMod val="54305"/>
                </a:srgbClr>
              </a:gs>
              <a:gs pos="96000">
                <a:schemeClr val="bg1">
                  <a:lumMod val="31000"/>
                </a:schemeClr>
              </a:gs>
              <a:gs pos="100000">
                <a:schemeClr val="bg1">
                  <a:lumMod val="31000"/>
                </a:schemeClr>
              </a:gs>
            </a:gsLst>
            <a:path path="circle">
              <a:fillToRect l="50000" t="50000" r="50000" b="5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347844D1-22C7-A1A2-50B0-F202583838E8}"/>
              </a:ext>
            </a:extLst>
          </p:cNvPr>
          <p:cNvSpPr txBox="1"/>
          <p:nvPr/>
        </p:nvSpPr>
        <p:spPr>
          <a:xfrm>
            <a:off x="3779405" y="1140641"/>
            <a:ext cx="2845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Compressed the gas 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with </a:t>
            </a:r>
            <a:r>
              <a:rPr lang="en-GB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Bessels</a:t>
            </a:r>
            <a:r>
              <a:rPr lang="en-GB" b="1" dirty="0">
                <a:solidFill>
                  <a:srgbClr val="0432FF"/>
                </a:solidFill>
                <a:latin typeface="Century Gothic" panose="020B0502020202020204" pitchFamily="34" charset="0"/>
              </a:rPr>
              <a:t> &amp; line </a:t>
            </a:r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focus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Laser beams 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FBB22ED-B666-5171-9B32-138367D9D707}"/>
              </a:ext>
            </a:extLst>
          </p:cNvPr>
          <p:cNvSpPr txBox="1"/>
          <p:nvPr/>
        </p:nvSpPr>
        <p:spPr>
          <a:xfrm>
            <a:off x="6826139" y="1157297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The intense laser beam is 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now reaching </a:t>
            </a:r>
            <a:r>
              <a:rPr lang="en-GB" b="1" dirty="0">
                <a:solidFill>
                  <a:srgbClr val="0432FF"/>
                </a:solidFill>
                <a:latin typeface="Century Gothic" panose="020B0502020202020204" pitchFamily="34" charset="0"/>
              </a:rPr>
              <a:t>dense and </a:t>
            </a:r>
          </a:p>
          <a:p>
            <a:pPr algn="just"/>
            <a:r>
              <a:rPr lang="en-GB" b="1" dirty="0">
                <a:solidFill>
                  <a:srgbClr val="0432FF"/>
                </a:solidFill>
                <a:latin typeface="Century Gothic" panose="020B0502020202020204" pitchFamily="34" charset="0"/>
              </a:rPr>
              <a:t>short scale plasma</a:t>
            </a:r>
            <a:endParaRPr lang="en-GB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359798" y="1136233"/>
            <a:ext cx="3231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Use a conventional nozzle 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that delivers </a:t>
            </a:r>
            <a:r>
              <a:rPr lang="en-GB" b="1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undercritical</a:t>
            </a:r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 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density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662714" y="5059192"/>
            <a:ext cx="854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The imploding approach offer the possibility to interact far for the nozzle tip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Well adapted for getting more statistic and for further applications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758D35C-8AE3-0C60-18ED-D7B465D8FCE6}"/>
              </a:ext>
            </a:extLst>
          </p:cNvPr>
          <p:cNvSpPr txBox="1"/>
          <p:nvPr/>
        </p:nvSpPr>
        <p:spPr>
          <a:xfrm>
            <a:off x="189455" y="-18840"/>
            <a:ext cx="6537367" cy="7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Attempt 4: imploding approach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0D21F4A-5A68-420D-3E40-00DC22CE3C11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B49957-5C29-4913-058A-492CC42B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48743F-B30A-B81F-A650-B2283F26DC9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734297-C0D2-69A5-D910-5B6DB22D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D9F301B9-8DD3-9483-E9A5-B5CA538ED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ZoneTexte 19">
            <a:extLst>
              <a:ext uri="{FF2B5EF4-FFF2-40B4-BE49-F238E27FC236}">
                <a16:creationId xmlns:a16="http://schemas.microsoft.com/office/drawing/2014/main" id="{DEFC9B97-A8E5-DCC7-FA12-601100684584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4E2DCD-CF0D-74BA-FCFA-A3957EA43792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D6C37F2-8DE8-E96B-D0F8-0551D5FB2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89652" y="-64959"/>
            <a:ext cx="5432898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Experimental validation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7E5A391-79B6-8AF6-426C-4CA3A0E2F633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59B8D2-14B1-BF88-AD39-10C8319D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9B0695D-57F0-3FC2-FDB3-492C0AB0136B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6C01311-F64E-0AC7-9A97-8C60A0AD4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B49AFE61-CB82-BF84-AD25-78CE11E67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0E984B-D5D6-5EB2-5BAB-D8E4B3118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715" y="943623"/>
            <a:ext cx="6688011" cy="5226764"/>
          </a:xfrm>
          <a:prstGeom prst="rect">
            <a:avLst/>
          </a:prstGeom>
        </p:spPr>
      </p:pic>
      <p:sp>
        <p:nvSpPr>
          <p:cNvPr id="5" name="ZoneTexte 19">
            <a:extLst>
              <a:ext uri="{FF2B5EF4-FFF2-40B4-BE49-F238E27FC236}">
                <a16:creationId xmlns:a16="http://schemas.microsoft.com/office/drawing/2014/main" id="{C72D4770-E1CC-2C34-CBBA-1AE1C2E59BDA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068EC5-41B8-46BB-813D-DFAA40F1313B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820FE9-0532-6F12-E9C4-9D59B7F81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92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52739" y="-95734"/>
            <a:ext cx="6418745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Preliminary results : p beam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8ECB9AD-6D52-DE9A-55C8-8E13A9B88257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2ACF37-4CC7-92A5-5E42-9EDE5EA9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660C6B86-8E08-1201-4F33-694774C9FECE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7D71264-5B72-4F39-9BC1-58A4C3DF6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33A4FADD-C5AF-2361-CAD7-22BF4520E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6344C50-D72C-13E6-30AE-CDC03368C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32" y="1851677"/>
            <a:ext cx="6392816" cy="4570160"/>
          </a:xfrm>
          <a:prstGeom prst="rect">
            <a:avLst/>
          </a:prstGeom>
        </p:spPr>
      </p:pic>
      <p:sp>
        <p:nvSpPr>
          <p:cNvPr id="3" name="ZoneTexte 19">
            <a:extLst>
              <a:ext uri="{FF2B5EF4-FFF2-40B4-BE49-F238E27FC236}">
                <a16:creationId xmlns:a16="http://schemas.microsoft.com/office/drawing/2014/main" id="{8734BC3F-4DC4-F156-5C5A-FCFD74FD6AB9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F3D0E8-FE8C-FBD7-F066-064935E311A5}"/>
              </a:ext>
            </a:extLst>
          </p:cNvPr>
          <p:cNvSpPr txBox="1"/>
          <p:nvPr/>
        </p:nvSpPr>
        <p:spPr>
          <a:xfrm>
            <a:off x="1577905" y="1143704"/>
            <a:ext cx="255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Line focused laser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 beam (0 degree)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471681-DB59-6662-7843-D7666140D771}"/>
              </a:ext>
            </a:extLst>
          </p:cNvPr>
          <p:cNvSpPr txBox="1"/>
          <p:nvPr/>
        </p:nvSpPr>
        <p:spPr>
          <a:xfrm>
            <a:off x="3762833" y="1156245"/>
            <a:ext cx="315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Line and ring focus case (0 and 45 degrees)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396B2C-847C-AD2E-96F7-079A9C158731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9642C5-A3D5-9AB3-1EC6-0BDB50663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10076" y="-32230"/>
            <a:ext cx="4421403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Stable conditions !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1969603" y="938051"/>
            <a:ext cx="255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Line focused laser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 beam (0 degree)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0D38EAB-E00F-AAD6-F64C-0BF085834C61}"/>
              </a:ext>
            </a:extLst>
          </p:cNvPr>
          <p:cNvSpPr txBox="1"/>
          <p:nvPr/>
        </p:nvSpPr>
        <p:spPr>
          <a:xfrm>
            <a:off x="4399230" y="954423"/>
            <a:ext cx="315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Line and ring focus case (0 and 45 degrees)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8ECB9AD-6D52-DE9A-55C8-8E13A9B88257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2ACF37-4CC7-92A5-5E42-9EDE5EA9F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660C6B86-8E08-1201-4F33-694774C9FECE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7D71264-5B72-4F39-9BC1-58A4C3DF6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33A4FADD-C5AF-2361-CAD7-22BF4520E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D68FEE-A262-2143-6074-42B4772A6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94" y="1542597"/>
            <a:ext cx="8269100" cy="4919021"/>
          </a:xfrm>
          <a:prstGeom prst="rect">
            <a:avLst/>
          </a:prstGeom>
        </p:spPr>
      </p:pic>
      <p:sp>
        <p:nvSpPr>
          <p:cNvPr id="5" name="ZoneTexte 19">
            <a:extLst>
              <a:ext uri="{FF2B5EF4-FFF2-40B4-BE49-F238E27FC236}">
                <a16:creationId xmlns:a16="http://schemas.microsoft.com/office/drawing/2014/main" id="{E9D9BD23-6290-668E-34DE-C365DF1F5320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62B458-74F8-4817-A5CE-3189A3AA96BD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1BEBDE-74E8-A21E-B87A-447E9BADE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257267" y="-29388"/>
            <a:ext cx="3065263" cy="7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Working plans: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462691" y="1145567"/>
            <a:ext cx="8902468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Explore different heater laser beam configurations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Apply the concept with PW/10PW laser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Improved the laser dense gas target coupling for getting more energetic protons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Use D2 gas to generate bright source of neutrons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Use the approach for demonstrating the super </a:t>
            </a:r>
            <a:r>
              <a:rPr lang="en-GB" sz="20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betatron</a:t>
            </a:r>
            <a:r>
              <a:rPr lang="en-GB" sz="2000" dirty="0">
                <a:solidFill>
                  <a:srgbClr val="0432FF"/>
                </a:solidFill>
                <a:latin typeface="Century Gothic" panose="020B0502020202020204" pitchFamily="34" charset="0"/>
              </a:rPr>
              <a:t> regime that should allow an increase of the photon energy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1629036" y="5898030"/>
            <a:ext cx="641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037BCC-B0CA-1A6B-CF10-B9766B012DA3}"/>
              </a:ext>
            </a:extLst>
          </p:cNvPr>
          <p:cNvSpPr txBox="1"/>
          <p:nvPr/>
        </p:nvSpPr>
        <p:spPr>
          <a:xfrm>
            <a:off x="1012098" y="4669309"/>
            <a:ext cx="807927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Final Mission: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To create a new standard for laser based ion beam 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and new approaches for laser based X ray beam</a:t>
            </a:r>
          </a:p>
          <a:p>
            <a:pPr algn="ctr">
              <a:lnSpc>
                <a:spcPct val="150000"/>
              </a:lnSpc>
            </a:pP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BE896C7-D481-B4DF-1C5B-1C3E616D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374" y="23494"/>
            <a:ext cx="826406" cy="82640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EB11DE4-EBA0-4E42-0694-17690CF4AB1F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10ED502-E527-DBF1-B59E-C1192C58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B955EC2-C1C2-97CB-A0FD-1579AA15CD82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4506F35-FCE7-9A8E-84D2-20490839C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A6FFA10F-4D3A-DFCD-BC54-F8154C934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oneTexte 19">
            <a:extLst>
              <a:ext uri="{FF2B5EF4-FFF2-40B4-BE49-F238E27FC236}">
                <a16:creationId xmlns:a16="http://schemas.microsoft.com/office/drawing/2014/main" id="{EB9DDE57-A178-C8A6-B657-70E828284D6D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6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554449-D2C0-D043-8FA9-5B537C1B0A59}"/>
              </a:ext>
            </a:extLst>
          </p:cNvPr>
          <p:cNvSpPr txBox="1"/>
          <p:nvPr/>
        </p:nvSpPr>
        <p:spPr>
          <a:xfrm>
            <a:off x="1924859" y="5257312"/>
            <a:ext cx="6056282" cy="1044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 dirty="0">
                <a:latin typeface="Century Gothic" panose="020B0502020202020204" pitchFamily="34" charset="0"/>
              </a:rPr>
              <a:t>H2 liquid jet irradiated by DRACO PW laser delivering 80 MeV protons</a:t>
            </a:r>
            <a:endParaRPr lang="en-GB" sz="1125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687" dirty="0">
                <a:solidFill>
                  <a:srgbClr val="C00000"/>
                </a:solidFill>
                <a:latin typeface="Century Gothic" panose="020B0502020202020204" pitchFamily="34" charset="0"/>
              </a:rPr>
              <a:t>M. </a:t>
            </a:r>
            <a:r>
              <a:rPr lang="en-GB" sz="1687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Rehwald</a:t>
            </a:r>
            <a:r>
              <a:rPr lang="en-GB" sz="1687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GB" sz="1687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sz="1687" dirty="0">
                <a:solidFill>
                  <a:srgbClr val="C00000"/>
                </a:solidFill>
                <a:latin typeface="Century Gothic" panose="020B0502020202020204" pitchFamily="34" charset="0"/>
              </a:rPr>
              <a:t>, Nature Communications (2023)</a:t>
            </a:r>
          </a:p>
          <a:p>
            <a:pPr algn="ctr" defTabSz="321457" hangingPunct="0">
              <a:lnSpc>
                <a:spcPct val="150000"/>
              </a:lnSpc>
            </a:pPr>
            <a:endParaRPr lang="en-US" sz="1125" dirty="0">
              <a:solidFill>
                <a:srgbClr val="000000"/>
              </a:solidFill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351FD2B-F28B-6550-E696-DCF3D45715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54244" y="-39017"/>
            <a:ext cx="9975110" cy="819579"/>
          </a:xfrm>
          <a:prstGeom prst="rect">
            <a:avLst/>
          </a:prstGeom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54C97D22-E657-2E72-A660-F66B5E00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527" y="-14900"/>
            <a:ext cx="744339" cy="744339"/>
          </a:xfrm>
          <a:prstGeom prst="rect">
            <a:avLst/>
          </a:prstGeom>
          <a:ln w="12700">
            <a:miter lim="400000"/>
          </a:ln>
        </p:spPr>
      </p:pic>
      <p:sp>
        <p:nvSpPr>
          <p:cNvPr id="3168" name="WIS Laser Sciences Center"/>
          <p:cNvSpPr txBox="1"/>
          <p:nvPr/>
        </p:nvSpPr>
        <p:spPr>
          <a:xfrm>
            <a:off x="158054" y="12070"/>
            <a:ext cx="8775569" cy="743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 defTabSz="457200">
              <a:lnSpc>
                <a:spcPct val="80000"/>
              </a:lnSpc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just"/>
            <a:r>
              <a:rPr lang="en-US" sz="2800" dirty="0"/>
              <a:t>Laser based ions acceleration (thin foil, liquid, cluster, mixt target) 						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D67965B-7D80-0C62-492B-FC663F5B89C0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56F8A7-72CA-0B9B-E7D3-E2D781DA6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38EF5490-5462-AF80-372F-2F078279295A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00E90138-28A4-69AC-0FAF-B9D7CEC75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A28BEFD9-2383-2A2A-C572-A4D005746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ZoneTexte 19">
            <a:extLst>
              <a:ext uri="{FF2B5EF4-FFF2-40B4-BE49-F238E27FC236}">
                <a16:creationId xmlns:a16="http://schemas.microsoft.com/office/drawing/2014/main" id="{9B9CEE8B-A2DA-6F85-FF01-6D76F12F236B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49FE7-BD76-A222-1BA2-74E08CF03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96" y="1264185"/>
            <a:ext cx="4515827" cy="311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6449F-6982-C352-AEB7-9F57C3015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414" y="1000736"/>
            <a:ext cx="4635943" cy="36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746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4758D35C-8AE3-0C60-18ED-D7B465D8FCE6}"/>
              </a:ext>
            </a:extLst>
          </p:cNvPr>
          <p:cNvSpPr txBox="1"/>
          <p:nvPr/>
        </p:nvSpPr>
        <p:spPr>
          <a:xfrm>
            <a:off x="31630" y="115723"/>
            <a:ext cx="5623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Collisionless</a:t>
            </a:r>
            <a:r>
              <a:rPr lang="en-US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shocks @ UCLA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0D21F4A-5A68-420D-3E40-00DC22CE3C11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B49957-5C29-4913-058A-492CC42B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48743F-B30A-B81F-A650-B2283F26DC9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734297-C0D2-69A5-D910-5B6DB22D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D9F301B9-8DD3-9483-E9A5-B5CA538ED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62">
            <a:extLst>
              <a:ext uri="{FF2B5EF4-FFF2-40B4-BE49-F238E27FC236}">
                <a16:creationId xmlns:a16="http://schemas.microsoft.com/office/drawing/2014/main" id="{CB9C5CBD-6464-A938-C93A-F275B0C435A5}"/>
              </a:ext>
            </a:extLst>
          </p:cNvPr>
          <p:cNvSpPr txBox="1"/>
          <p:nvPr/>
        </p:nvSpPr>
        <p:spPr>
          <a:xfrm>
            <a:off x="2437804" y="5950753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D. </a:t>
            </a:r>
            <a:r>
              <a:rPr lang="en-GB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Haberberger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Nature Phys. 2130 (2011)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B28595-B0A3-A9FA-73BD-7F36F87E7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77" y="1493113"/>
            <a:ext cx="4936299" cy="38851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D5820D-4357-3691-FD02-B5863A807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101" y="1573828"/>
            <a:ext cx="4984422" cy="3894753"/>
          </a:xfrm>
          <a:prstGeom prst="rect">
            <a:avLst/>
          </a:prstGeom>
        </p:spPr>
      </p:pic>
      <p:sp>
        <p:nvSpPr>
          <p:cNvPr id="2" name="ZoneTexte 19">
            <a:extLst>
              <a:ext uri="{FF2B5EF4-FFF2-40B4-BE49-F238E27FC236}">
                <a16:creationId xmlns:a16="http://schemas.microsoft.com/office/drawing/2014/main" id="{45CF3A31-9B59-D032-E715-2628E514B8E5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6B697F-BA36-A934-E86C-EAE739CAD5EA}"/>
              </a:ext>
            </a:extLst>
          </p:cNvPr>
          <p:cNvSpPr txBox="1"/>
          <p:nvPr/>
        </p:nvSpPr>
        <p:spPr>
          <a:xfrm>
            <a:off x="7897072" y="54344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E34CC6-E6A1-E319-D79E-B604BC862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0105" y="78022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2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5199986" y="1709751"/>
            <a:ext cx="4175067" cy="336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211E1E"/>
                </a:solidFill>
                <a:effectLst/>
                <a:latin typeface="Century Gothic" panose="020B0502020202020204" pitchFamily="34" charset="0"/>
              </a:rPr>
              <a:t>Narrow-energy-spread impurity-free proton beams were produced whose energies scale with the ratio of intensity over density (I/n), indicating that the acceleration is due to the shock generated by radiation-pressure driven hole boring of the critical surface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758D35C-8AE3-0C60-18ED-D7B465D8FCE6}"/>
              </a:ext>
            </a:extLst>
          </p:cNvPr>
          <p:cNvSpPr txBox="1"/>
          <p:nvPr/>
        </p:nvSpPr>
        <p:spPr>
          <a:xfrm>
            <a:off x="7114" y="-114222"/>
            <a:ext cx="9026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Proton Beams Accelerated by a </a:t>
            </a:r>
          </a:p>
          <a:p>
            <a:r>
              <a:rPr lang="en-US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Radiation Pressure Driven Shock 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0D21F4A-5A68-420D-3E40-00DC22CE3C11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B49957-5C29-4913-058A-492CC42B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48743F-B30A-B81F-A650-B2283F26DC9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734297-C0D2-69A5-D910-5B6DB22D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D9F301B9-8DD3-9483-E9A5-B5CA538ED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62">
            <a:extLst>
              <a:ext uri="{FF2B5EF4-FFF2-40B4-BE49-F238E27FC236}">
                <a16:creationId xmlns:a16="http://schemas.microsoft.com/office/drawing/2014/main" id="{CB9C5CBD-6464-A938-C93A-F275B0C435A5}"/>
              </a:ext>
            </a:extLst>
          </p:cNvPr>
          <p:cNvSpPr txBox="1"/>
          <p:nvPr/>
        </p:nvSpPr>
        <p:spPr>
          <a:xfrm>
            <a:off x="5323680" y="5427370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C. A. J. Palmer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</a:p>
          <a:p>
            <a:pPr algn="ctr"/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Phys. Rev. Lett. </a:t>
            </a:r>
            <a:r>
              <a:rPr lang="en-GB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106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014801 (2011)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2CABE-D920-59F6-D35B-08FB692E7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62" y="901345"/>
            <a:ext cx="4605153" cy="5432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314C1-4FAE-BE9F-FA9E-A206BC57D317}"/>
              </a:ext>
            </a:extLst>
          </p:cNvPr>
          <p:cNvSpPr txBox="1"/>
          <p:nvPr/>
        </p:nvSpPr>
        <p:spPr>
          <a:xfrm>
            <a:off x="4953000" y="1104636"/>
            <a:ext cx="5056494" cy="49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2-3 J, 5ps, CO</a:t>
            </a:r>
            <a:r>
              <a:rPr lang="en-US" sz="2000" baseline="-25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n-US" sz="2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 laser, n</a:t>
            </a:r>
            <a:r>
              <a:rPr lang="en-US" sz="2000" baseline="-25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e</a:t>
            </a:r>
            <a:r>
              <a:rPr lang="en-US" sz="2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=5-10x10</a:t>
            </a:r>
            <a:r>
              <a:rPr lang="en-US" sz="2000" baseline="30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19</a:t>
            </a:r>
            <a:r>
              <a:rPr lang="en-US" sz="2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cm</a:t>
            </a:r>
            <a:r>
              <a:rPr lang="en-US" sz="2000" baseline="30000" dirty="0">
                <a:solidFill>
                  <a:srgbClr val="0432FF"/>
                </a:solidFill>
                <a:effectLst/>
                <a:latin typeface="Century Gothic" panose="020B0502020202020204" pitchFamily="34" charset="0"/>
              </a:rPr>
              <a:t>-3</a:t>
            </a:r>
          </a:p>
        </p:txBody>
      </p:sp>
      <p:sp>
        <p:nvSpPr>
          <p:cNvPr id="2" name="ZoneTexte 19">
            <a:extLst>
              <a:ext uri="{FF2B5EF4-FFF2-40B4-BE49-F238E27FC236}">
                <a16:creationId xmlns:a16="http://schemas.microsoft.com/office/drawing/2014/main" id="{702CDE58-B7EC-98F7-A46E-B0D0FA77924D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97A85D-7FD1-509E-5586-6173829237C8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91D8D9-2D25-A1DF-7790-079C12108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2364235" y="4950513"/>
            <a:ext cx="601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Up to 6 MeV protons @ LULI PICO2000/60J/1ps laser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758D35C-8AE3-0C60-18ED-D7B465D8FCE6}"/>
              </a:ext>
            </a:extLst>
          </p:cNvPr>
          <p:cNvSpPr txBox="1"/>
          <p:nvPr/>
        </p:nvSpPr>
        <p:spPr>
          <a:xfrm>
            <a:off x="0" y="-33197"/>
            <a:ext cx="55306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Laser-Accelerated Ions from a </a:t>
            </a:r>
          </a:p>
          <a:p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Shock-Compressed </a:t>
            </a:r>
          </a:p>
          <a:p>
            <a:r>
              <a:rPr lang="en-US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Gas</a:t>
            </a:r>
            <a:endParaRPr lang="en-US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0D21F4A-5A68-420D-3E40-00DC22CE3C11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B49957-5C29-4913-058A-492CC42B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48743F-B30A-B81F-A650-B2283F26DC9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734297-C0D2-69A5-D910-5B6DB22D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D9F301B9-8DD3-9483-E9A5-B5CA538ED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oneTexte 62">
            <a:extLst>
              <a:ext uri="{FF2B5EF4-FFF2-40B4-BE49-F238E27FC236}">
                <a16:creationId xmlns:a16="http://schemas.microsoft.com/office/drawing/2014/main" id="{CB9C5CBD-6464-A938-C93A-F275B0C435A5}"/>
              </a:ext>
            </a:extLst>
          </p:cNvPr>
          <p:cNvSpPr txBox="1"/>
          <p:nvPr/>
        </p:nvSpPr>
        <p:spPr>
          <a:xfrm>
            <a:off x="2212752" y="5832702"/>
            <a:ext cx="632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P. </a:t>
            </a:r>
            <a:r>
              <a:rPr lang="en-GB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Puyuelo-Valde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Phys. Plasmas </a:t>
            </a:r>
            <a:r>
              <a:rPr lang="en-GB" b="1" dirty="0">
                <a:solidFill>
                  <a:srgbClr val="C00000"/>
                </a:solidFill>
                <a:latin typeface="Century Gothic" panose="020B0502020202020204" pitchFamily="34" charset="0"/>
              </a:rPr>
              <a:t>26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123109 (2019)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CF7FC-1879-2A3D-FB93-D507F80A9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366" y="1242493"/>
            <a:ext cx="4694929" cy="326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A490D-811C-7820-A96C-14BBE2DD0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60" y="1137947"/>
            <a:ext cx="4845229" cy="3370350"/>
          </a:xfrm>
          <a:prstGeom prst="rect">
            <a:avLst/>
          </a:prstGeom>
        </p:spPr>
      </p:pic>
      <p:sp>
        <p:nvSpPr>
          <p:cNvPr id="4" name="ZoneTexte 19">
            <a:extLst>
              <a:ext uri="{FF2B5EF4-FFF2-40B4-BE49-F238E27FC236}">
                <a16:creationId xmlns:a16="http://schemas.microsoft.com/office/drawing/2014/main" id="{2C0724CC-1FA2-2D2A-D122-881F9FB4104F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949944-D032-030A-7AEC-36447846EBD5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3AD793-1B12-4ED0-329E-2F45E562A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2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629113" y="4806992"/>
            <a:ext cx="8544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The imploding approach offer the possibility to interact far for the nozzle tip</a:t>
            </a:r>
          </a:p>
          <a:p>
            <a:pPr algn="just"/>
            <a:r>
              <a:rPr lang="en-GB" dirty="0">
                <a:solidFill>
                  <a:srgbClr val="0432FF"/>
                </a:solidFill>
                <a:latin typeface="Century Gothic" panose="020B0502020202020204" pitchFamily="34" charset="0"/>
              </a:rPr>
              <a:t>Well adapted for getting more statistic and for further applications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758D35C-8AE3-0C60-18ED-D7B465D8FCE6}"/>
              </a:ext>
            </a:extLst>
          </p:cNvPr>
          <p:cNvSpPr txBox="1"/>
          <p:nvPr/>
        </p:nvSpPr>
        <p:spPr>
          <a:xfrm>
            <a:off x="-51000" y="-117737"/>
            <a:ext cx="7624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Laser-Accelerated Ions from a Shock-</a:t>
            </a:r>
          </a:p>
          <a:p>
            <a:r>
              <a:rPr lang="en-US" sz="32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Compressed Gas Foil 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0D21F4A-5A68-420D-3E40-00DC22CE3C11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B49957-5C29-4913-058A-492CC42B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48743F-B30A-B81F-A650-B2283F26DC9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734297-C0D2-69A5-D910-5B6DB22DA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D9F301B9-8DD3-9483-E9A5-B5CA538ED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5E473E5-49C7-6D72-A32D-472E5DEA2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62" y="1648142"/>
            <a:ext cx="4022089" cy="2665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9147BD-0BCF-E4BA-E7FF-55C1701E2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069" y="1508980"/>
            <a:ext cx="5101869" cy="2999317"/>
          </a:xfrm>
          <a:prstGeom prst="rect">
            <a:avLst/>
          </a:prstGeom>
        </p:spPr>
      </p:pic>
      <p:sp>
        <p:nvSpPr>
          <p:cNvPr id="24" name="ZoneTexte 62">
            <a:extLst>
              <a:ext uri="{FF2B5EF4-FFF2-40B4-BE49-F238E27FC236}">
                <a16:creationId xmlns:a16="http://schemas.microsoft.com/office/drawing/2014/main" id="{CB9C5CBD-6464-A938-C93A-F275B0C435A5}"/>
              </a:ext>
            </a:extLst>
          </p:cNvPr>
          <p:cNvSpPr txBox="1"/>
          <p:nvPr/>
        </p:nvSpPr>
        <p:spPr>
          <a:xfrm>
            <a:off x="2720100" y="5832702"/>
            <a:ext cx="530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M.H. </a:t>
            </a:r>
            <a:r>
              <a:rPr lang="en-GB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Helle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, Phys. Rev. Lett. 135001 (2016)</a:t>
            </a:r>
          </a:p>
        </p:txBody>
      </p:sp>
      <p:sp>
        <p:nvSpPr>
          <p:cNvPr id="2" name="ZoneTexte 19">
            <a:extLst>
              <a:ext uri="{FF2B5EF4-FFF2-40B4-BE49-F238E27FC236}">
                <a16:creationId xmlns:a16="http://schemas.microsoft.com/office/drawing/2014/main" id="{45B64227-F7E0-2C77-5F59-E5839EA885BA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D56448-BE1A-BD17-FBD3-13A1CC19B305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B40B2A-BAF3-866B-AC36-51F4C54F7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31965" y="-18273"/>
            <a:ext cx="6954148" cy="737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Attempt 1: shock compressed gas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465667" y="840806"/>
            <a:ext cx="89746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Century Gothic" panose="020B0502020202020204" pitchFamily="34" charset="0"/>
              </a:rPr>
              <a:t>Develop a “shock” nozzle to get overcritical density 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	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57CFC0-3A58-0B5E-AD04-62A8A373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29" y="1724051"/>
            <a:ext cx="3890137" cy="19892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028EDC-7D41-5E1F-3F72-35EEDF9A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65" y="1806834"/>
            <a:ext cx="3890137" cy="22079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999E7-CE2A-61AD-1D80-604B4469C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66" y="3597815"/>
            <a:ext cx="3890137" cy="4205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3C5D73-AF1D-D7B4-F1E2-0F92F40D9910}"/>
              </a:ext>
            </a:extLst>
          </p:cNvPr>
          <p:cNvSpPr/>
          <p:nvPr/>
        </p:nvSpPr>
        <p:spPr>
          <a:xfrm>
            <a:off x="1298221" y="3092354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A2AE0-44B7-D728-358D-F416684AC87B}"/>
              </a:ext>
            </a:extLst>
          </p:cNvPr>
          <p:cNvSpPr/>
          <p:nvPr/>
        </p:nvSpPr>
        <p:spPr>
          <a:xfrm>
            <a:off x="5773127" y="3123398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8C5C73-DB0A-6644-A43B-604D183F5198}"/>
              </a:ext>
            </a:extLst>
          </p:cNvPr>
          <p:cNvSpPr txBox="1"/>
          <p:nvPr/>
        </p:nvSpPr>
        <p:spPr>
          <a:xfrm>
            <a:off x="1231385" y="3057036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2.3x10</a:t>
            </a:r>
            <a:r>
              <a:rPr lang="en-GB" sz="1200" baseline="30000" dirty="0">
                <a:solidFill>
                  <a:schemeClr val="bg1"/>
                </a:solidFill>
              </a:rPr>
              <a:t>21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aseline="30000" dirty="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144F21-B8A9-5373-5CCA-B1C1E77E336A}"/>
              </a:ext>
            </a:extLst>
          </p:cNvPr>
          <p:cNvSpPr txBox="1"/>
          <p:nvPr/>
        </p:nvSpPr>
        <p:spPr>
          <a:xfrm>
            <a:off x="5751738" y="30646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11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D6AE07-92FF-133B-48F9-C052AD7620F0}"/>
              </a:ext>
            </a:extLst>
          </p:cNvPr>
          <p:cNvSpPr txBox="1"/>
          <p:nvPr/>
        </p:nvSpPr>
        <p:spPr>
          <a:xfrm>
            <a:off x="1331782" y="1446454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gas flow</a:t>
            </a:r>
            <a:endParaRPr lang="en-GB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19FAC02-7B17-3B5C-A5BD-6B8665F3BC1E}"/>
              </a:ext>
            </a:extLst>
          </p:cNvPr>
          <p:cNvSpPr txBox="1"/>
          <p:nvPr/>
        </p:nvSpPr>
        <p:spPr>
          <a:xfrm>
            <a:off x="5787520" y="1469517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   gas flow</a:t>
            </a:r>
            <a:endParaRPr lang="en-GB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F5A796-010F-7820-4D7D-9C9177752A79}"/>
              </a:ext>
            </a:extLst>
          </p:cNvPr>
          <p:cNvCxnSpPr>
            <a:cxnSpLocks/>
          </p:cNvCxnSpPr>
          <p:nvPr/>
        </p:nvCxnSpPr>
        <p:spPr>
          <a:xfrm>
            <a:off x="7055556" y="183164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0DAD85D-1A4B-2E88-48E8-1403D6C856D9}"/>
              </a:ext>
            </a:extLst>
          </p:cNvPr>
          <p:cNvCxnSpPr>
            <a:cxnSpLocks/>
          </p:cNvCxnSpPr>
          <p:nvPr/>
        </p:nvCxnSpPr>
        <p:spPr>
          <a:xfrm>
            <a:off x="2458605" y="180683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F9491CA-0ACE-EB77-70E2-BF9CD825B645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3D1A18-A05F-1C88-14E6-447C4F1F2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C3948CF-ED50-20E9-85F7-49BDECFC8ED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1A1DDA-68C1-FE94-B6DB-8A30BE2B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B9CB6A1-9D4E-5515-4E32-F96DB3FF4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29B5A1DC-BE88-4B58-5860-2CFAF5CE8282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1729A9-D5A7-7965-E2ED-E53F43065C54}"/>
              </a:ext>
            </a:extLst>
          </p:cNvPr>
          <p:cNvSpPr txBox="1"/>
          <p:nvPr/>
        </p:nvSpPr>
        <p:spPr>
          <a:xfrm>
            <a:off x="485462" y="4271273"/>
            <a:ext cx="5022760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Century Gothic" panose="020B0502020202020204" pitchFamily="34" charset="0"/>
              </a:rPr>
              <a:t>Results :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2812C4-EB1B-8EBF-A807-04890547EAE5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11ED98B-A2EA-96CC-4366-1E83CCFC5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5771" y="-92501"/>
            <a:ext cx="6954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Attempt 2: shock compressed gas</a:t>
            </a:r>
          </a:p>
          <a:p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and line focus laser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465667" y="840806"/>
            <a:ext cx="89746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solidFill>
                  <a:srgbClr val="0432FF"/>
                </a:solidFill>
                <a:latin typeface="Century Gothic" panose="020B0502020202020204" pitchFamily="34" charset="0"/>
              </a:rPr>
              <a:t>Develop a “shock” nozzle overcritical density</a:t>
            </a:r>
            <a:endParaRPr lang="en-GB" sz="2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	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To remove the unwanted gas to let the intense propagates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57CFC0-3A58-0B5E-AD04-62A8A373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29" y="1724051"/>
            <a:ext cx="3890137" cy="19892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028EDC-7D41-5E1F-3F72-35EEDF9A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65" y="1806834"/>
            <a:ext cx="3890137" cy="22079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999E7-CE2A-61AD-1D80-604B4469C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66" y="3597815"/>
            <a:ext cx="3890137" cy="4205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3C5D73-AF1D-D7B4-F1E2-0F92F40D9910}"/>
              </a:ext>
            </a:extLst>
          </p:cNvPr>
          <p:cNvSpPr/>
          <p:nvPr/>
        </p:nvSpPr>
        <p:spPr>
          <a:xfrm>
            <a:off x="1298221" y="3092354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A2AE0-44B7-D728-358D-F416684AC87B}"/>
              </a:ext>
            </a:extLst>
          </p:cNvPr>
          <p:cNvSpPr/>
          <p:nvPr/>
        </p:nvSpPr>
        <p:spPr>
          <a:xfrm>
            <a:off x="5773127" y="3123398"/>
            <a:ext cx="722489" cy="43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78C5C73-DB0A-6644-A43B-604D183F5198}"/>
              </a:ext>
            </a:extLst>
          </p:cNvPr>
          <p:cNvSpPr txBox="1"/>
          <p:nvPr/>
        </p:nvSpPr>
        <p:spPr>
          <a:xfrm>
            <a:off x="1231385" y="3057036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2.3x10</a:t>
            </a:r>
            <a:r>
              <a:rPr lang="en-GB" sz="1200" baseline="30000" dirty="0">
                <a:solidFill>
                  <a:schemeClr val="bg1"/>
                </a:solidFill>
              </a:rPr>
              <a:t>21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aseline="30000" dirty="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144F21-B8A9-5373-5CCA-B1C1E77E336A}"/>
              </a:ext>
            </a:extLst>
          </p:cNvPr>
          <p:cNvSpPr txBox="1"/>
          <p:nvPr/>
        </p:nvSpPr>
        <p:spPr>
          <a:xfrm>
            <a:off x="5751738" y="30646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11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325A206-9E8E-BA9E-AD31-27821A3E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410590" y="4771486"/>
            <a:ext cx="1601100" cy="1524000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8945EF4-5C3A-AEDF-708B-77363E2BCA69}"/>
              </a:ext>
            </a:extLst>
          </p:cNvPr>
          <p:cNvSpPr/>
          <p:nvPr/>
        </p:nvSpPr>
        <p:spPr>
          <a:xfrm>
            <a:off x="1456412" y="5349923"/>
            <a:ext cx="670230" cy="45719"/>
          </a:xfrm>
          <a:prstGeom prst="roundRect">
            <a:avLst/>
          </a:prstGeom>
          <a:gradFill>
            <a:gsLst>
              <a:gs pos="0">
                <a:srgbClr val="0432FF"/>
              </a:gs>
              <a:gs pos="47000">
                <a:schemeClr val="bg1"/>
              </a:gs>
              <a:gs pos="100000">
                <a:srgbClr val="0432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AD6AE07-92FF-133B-48F9-C052AD7620F0}"/>
              </a:ext>
            </a:extLst>
          </p:cNvPr>
          <p:cNvSpPr txBox="1"/>
          <p:nvPr/>
        </p:nvSpPr>
        <p:spPr>
          <a:xfrm>
            <a:off x="1331782" y="1446454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gas flow</a:t>
            </a:r>
            <a:endParaRPr lang="en-GB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19FAC02-7B17-3B5C-A5BD-6B8665F3BC1E}"/>
              </a:ext>
            </a:extLst>
          </p:cNvPr>
          <p:cNvSpPr txBox="1"/>
          <p:nvPr/>
        </p:nvSpPr>
        <p:spPr>
          <a:xfrm>
            <a:off x="5787520" y="1469517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Nozzle            gas flow</a:t>
            </a:r>
            <a:endParaRPr lang="en-GB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F283AF-9C9B-4537-ADE3-29230FEA925B}"/>
              </a:ext>
            </a:extLst>
          </p:cNvPr>
          <p:cNvSpPr txBox="1"/>
          <p:nvPr/>
        </p:nvSpPr>
        <p:spPr>
          <a:xfrm rot="16200000">
            <a:off x="2585432" y="536734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Gas flow</a:t>
            </a:r>
            <a:endParaRPr lang="en-GB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5F5A796-010F-7820-4D7D-9C9177752A79}"/>
              </a:ext>
            </a:extLst>
          </p:cNvPr>
          <p:cNvCxnSpPr>
            <a:cxnSpLocks/>
          </p:cNvCxnSpPr>
          <p:nvPr/>
        </p:nvCxnSpPr>
        <p:spPr>
          <a:xfrm>
            <a:off x="7055556" y="183164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0DAD85D-1A4B-2E88-48E8-1403D6C856D9}"/>
              </a:ext>
            </a:extLst>
          </p:cNvPr>
          <p:cNvCxnSpPr>
            <a:cxnSpLocks/>
          </p:cNvCxnSpPr>
          <p:nvPr/>
        </p:nvCxnSpPr>
        <p:spPr>
          <a:xfrm>
            <a:off x="2458605" y="1806834"/>
            <a:ext cx="1463433" cy="0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2554D1F-44B6-9D5F-2E24-6774F00C9353}"/>
              </a:ext>
            </a:extLst>
          </p:cNvPr>
          <p:cNvCxnSpPr>
            <a:cxnSpLocks/>
          </p:cNvCxnSpPr>
          <p:nvPr/>
        </p:nvCxnSpPr>
        <p:spPr>
          <a:xfrm flipV="1">
            <a:off x="3037401" y="4911994"/>
            <a:ext cx="0" cy="1280025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E761B7F5-E017-85F9-3161-C8419C988588}"/>
              </a:ext>
            </a:extLst>
          </p:cNvPr>
          <p:cNvSpPr/>
          <p:nvPr/>
        </p:nvSpPr>
        <p:spPr>
          <a:xfrm>
            <a:off x="1665241" y="5067849"/>
            <a:ext cx="160105" cy="1601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FC0633E-A0EF-C511-41EA-E9A1DEDBDC8E}"/>
              </a:ext>
            </a:extLst>
          </p:cNvPr>
          <p:cNvSpPr txBox="1"/>
          <p:nvPr/>
        </p:nvSpPr>
        <p:spPr>
          <a:xfrm>
            <a:off x="1639865" y="4906018"/>
            <a:ext cx="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4F89BBA-42F6-ACDB-E055-FDB23C9C0692}"/>
              </a:ext>
            </a:extLst>
          </p:cNvPr>
          <p:cNvSpPr txBox="1"/>
          <p:nvPr/>
        </p:nvSpPr>
        <p:spPr>
          <a:xfrm>
            <a:off x="144315" y="4924836"/>
            <a:ext cx="1348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latin typeface="Century Gothic" panose="020B0502020202020204" pitchFamily="34" charset="0"/>
              </a:rPr>
              <a:t>mJ</a:t>
            </a:r>
            <a:r>
              <a:rPr lang="en-GB" sz="1200" dirty="0">
                <a:latin typeface="Century Gothic" panose="020B0502020202020204" pitchFamily="34" charset="0"/>
              </a:rPr>
              <a:t> heating 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laser pulse along a line focus is propagating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perpendicular </a:t>
            </a:r>
          </a:p>
          <a:p>
            <a:r>
              <a:rPr lang="en-GB" sz="1200" dirty="0">
                <a:latin typeface="Century Gothic" panose="020B0502020202020204" pitchFamily="34" charset="0"/>
              </a:rPr>
              <a:t>to this plan</a:t>
            </a:r>
            <a:endParaRPr lang="en-GB" sz="12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DBA72015-80B3-59EF-ED65-C341BA955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80280" y="4733355"/>
            <a:ext cx="1601100" cy="1524000"/>
          </a:xfrm>
          <a:prstGeom prst="rect">
            <a:avLst/>
          </a:prstGeom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82D85A48-D4EE-89D2-B412-CC739F350E86}"/>
              </a:ext>
            </a:extLst>
          </p:cNvPr>
          <p:cNvSpPr/>
          <p:nvPr/>
        </p:nvSpPr>
        <p:spPr>
          <a:xfrm>
            <a:off x="5139462" y="5261821"/>
            <a:ext cx="279447" cy="156399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A239FF3-64F7-622C-4CE5-5B5187B0EBAC}"/>
              </a:ext>
            </a:extLst>
          </p:cNvPr>
          <p:cNvSpPr txBox="1"/>
          <p:nvPr/>
        </p:nvSpPr>
        <p:spPr>
          <a:xfrm rot="16200000">
            <a:off x="5855122" y="532921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Gas flow</a:t>
            </a:r>
            <a:endParaRPr lang="en-GB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92F1F66-580F-268B-8316-B80F76F8C9B5}"/>
              </a:ext>
            </a:extLst>
          </p:cNvPr>
          <p:cNvCxnSpPr>
            <a:cxnSpLocks/>
          </p:cNvCxnSpPr>
          <p:nvPr/>
        </p:nvCxnSpPr>
        <p:spPr>
          <a:xfrm flipV="1">
            <a:off x="6307091" y="4873863"/>
            <a:ext cx="0" cy="1280025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03535F9-E6F5-658C-D7FA-3608C01B61BC}"/>
              </a:ext>
            </a:extLst>
          </p:cNvPr>
          <p:cNvSpPr txBox="1"/>
          <p:nvPr/>
        </p:nvSpPr>
        <p:spPr>
          <a:xfrm>
            <a:off x="3414005" y="4886705"/>
            <a:ext cx="134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After ns time scale, the heated plasma expands</a:t>
            </a:r>
            <a:endParaRPr lang="en-GB" sz="1200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BC7A3CE5-7950-D6B4-483B-DA30081D5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010086" y="4758166"/>
            <a:ext cx="1601100" cy="1524000"/>
          </a:xfrm>
          <a:prstGeom prst="rect">
            <a:avLst/>
          </a:prstGeom>
        </p:spPr>
      </p:pic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FBB36ABE-F0BA-1F40-31D3-122B9596AB29}"/>
              </a:ext>
            </a:extLst>
          </p:cNvPr>
          <p:cNvSpPr/>
          <p:nvPr/>
        </p:nvSpPr>
        <p:spPr>
          <a:xfrm>
            <a:off x="8473414" y="5275344"/>
            <a:ext cx="275301" cy="154166"/>
          </a:xfrm>
          <a:prstGeom prst="roundRect">
            <a:avLst/>
          </a:prstGeom>
          <a:gradFill>
            <a:gsLst>
              <a:gs pos="0">
                <a:srgbClr val="FFC000"/>
              </a:gs>
              <a:gs pos="44000">
                <a:srgbClr val="0432FF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8E426A0-5AFF-DDC0-5997-571F38044924}"/>
              </a:ext>
            </a:extLst>
          </p:cNvPr>
          <p:cNvSpPr txBox="1"/>
          <p:nvPr/>
        </p:nvSpPr>
        <p:spPr>
          <a:xfrm>
            <a:off x="6683695" y="4872360"/>
            <a:ext cx="1348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Then the short &amp; intense laser pulse propagates freely to the channel</a:t>
            </a:r>
            <a:endParaRPr lang="en-GB" sz="1200" dirty="0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2D491099-3BA3-25A7-7581-35380E1E8428}"/>
              </a:ext>
            </a:extLst>
          </p:cNvPr>
          <p:cNvSpPr/>
          <p:nvPr/>
        </p:nvSpPr>
        <p:spPr>
          <a:xfrm rot="5400000">
            <a:off x="8358068" y="5028890"/>
            <a:ext cx="170455" cy="6607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F9491CA-0ACE-EB77-70E2-BF9CD825B645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3D1A18-A05F-1C88-14E6-447C4F1F2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C3948CF-ED50-20E9-85F7-49BDECFC8ED1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C1A1DDA-68C1-FE94-B6DB-8A30BE2BB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B9CB6A1-9D4E-5515-4E32-F96DB3FF4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29B5A1DC-BE88-4B58-5860-2CFAF5CE8282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367927-F7E3-C299-FF98-8B97F4E182A7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88AFDB-5051-D9F5-FF96-8D9038BCE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2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55C9D45-DF31-DBA3-BF5B-3D08899D4B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1000" y="-15858"/>
            <a:ext cx="10008000" cy="9184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B43587-678B-1431-7B12-4056739E8DFC}"/>
              </a:ext>
            </a:extLst>
          </p:cNvPr>
          <p:cNvSpPr txBox="1"/>
          <p:nvPr/>
        </p:nvSpPr>
        <p:spPr>
          <a:xfrm>
            <a:off x="185868" y="-43082"/>
            <a:ext cx="5219699" cy="8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 : multi e-beams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FBB22ED-B666-5171-9B32-138367D9D707}"/>
              </a:ext>
            </a:extLst>
          </p:cNvPr>
          <p:cNvSpPr txBox="1"/>
          <p:nvPr/>
        </p:nvSpPr>
        <p:spPr>
          <a:xfrm>
            <a:off x="5764044" y="820691"/>
            <a:ext cx="27687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The intense laser can then</a:t>
            </a:r>
          </a:p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propagating in the slab </a:t>
            </a:r>
          </a:p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channel and reach the </a:t>
            </a:r>
          </a:p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high density part of the </a:t>
            </a:r>
          </a:p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gas target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563F0A-8D23-731D-C88A-B6E91FBD3CD5}"/>
              </a:ext>
            </a:extLst>
          </p:cNvPr>
          <p:cNvSpPr txBox="1"/>
          <p:nvPr/>
        </p:nvSpPr>
        <p:spPr>
          <a:xfrm>
            <a:off x="405829" y="896851"/>
            <a:ext cx="3613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A line focus beam create a suitable channel separate from the gas by compressed visible region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4BA6B77-A8FF-A203-5F16-9A52F08DF59B}"/>
              </a:ext>
            </a:extLst>
          </p:cNvPr>
          <p:cNvSpPr txBox="1"/>
          <p:nvPr/>
        </p:nvSpPr>
        <p:spPr>
          <a:xfrm>
            <a:off x="1940261" y="5063273"/>
            <a:ext cx="602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The introduce </a:t>
            </a:r>
            <a:r>
              <a:rPr lang="en-GB" sz="1600" dirty="0" err="1">
                <a:solidFill>
                  <a:srgbClr val="0432FF"/>
                </a:solidFill>
                <a:latin typeface="Century Gothic" panose="020B0502020202020204" pitchFamily="34" charset="0"/>
              </a:rPr>
              <a:t>astygmatism</a:t>
            </a:r>
            <a:r>
              <a:rPr lang="en-GB" sz="1600" dirty="0">
                <a:solidFill>
                  <a:srgbClr val="0432FF"/>
                </a:solidFill>
                <a:latin typeface="Century Gothic" panose="020B0502020202020204" pitchFamily="34" charset="0"/>
              </a:rPr>
              <a:t> that elongate the beam that breaks up generating multiple electron beams</a:t>
            </a:r>
            <a:endParaRPr lang="en-GB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5DE1476-76E3-24CD-E00A-291CC36B7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70" y="2144130"/>
            <a:ext cx="4620897" cy="2685767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5D5C2EB-426A-EAD9-985E-B2F71F7A8E77}"/>
              </a:ext>
            </a:extLst>
          </p:cNvPr>
          <p:cNvCxnSpPr>
            <a:cxnSpLocks/>
          </p:cNvCxnSpPr>
          <p:nvPr/>
        </p:nvCxnSpPr>
        <p:spPr>
          <a:xfrm>
            <a:off x="0" y="6500729"/>
            <a:ext cx="990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A80AD5-16A8-71F0-332E-EE502038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113" y="6527954"/>
            <a:ext cx="1011881" cy="30858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7BA01D3-60CF-01CF-4E7F-9060C3513AFB}"/>
              </a:ext>
            </a:extLst>
          </p:cNvPr>
          <p:cNvGrpSpPr/>
          <p:nvPr/>
        </p:nvGrpSpPr>
        <p:grpSpPr>
          <a:xfrm>
            <a:off x="31630" y="6508771"/>
            <a:ext cx="1366085" cy="343731"/>
            <a:chOff x="23116" y="6532799"/>
            <a:chExt cx="1408733" cy="3544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2EDAA6A-2433-0E63-1981-6BC88AAB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6" y="6532799"/>
              <a:ext cx="940733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71C203F-6801-864C-B46E-0BF9D3BCD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6" y="6532799"/>
              <a:ext cx="936000" cy="35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19">
            <a:extLst>
              <a:ext uri="{FF2B5EF4-FFF2-40B4-BE49-F238E27FC236}">
                <a16:creationId xmlns:a16="http://schemas.microsoft.com/office/drawing/2014/main" id="{E016699C-2286-222D-FB5F-31432AD912E6}"/>
              </a:ext>
            </a:extLst>
          </p:cNvPr>
          <p:cNvSpPr txBox="1"/>
          <p:nvPr/>
        </p:nvSpPr>
        <p:spPr>
          <a:xfrm>
            <a:off x="1333206" y="6549831"/>
            <a:ext cx="7600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6th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European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Advanced Accelerator Concepts workshop (EAAC2023),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Elba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in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Italy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, </a:t>
            </a:r>
            <a:r>
              <a:rPr lang="fr-FR" sz="1100" i="0" u="none" strike="noStrike" dirty="0" err="1"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1100" i="0" u="none" strike="noStrike" dirty="0">
                <a:effectLst/>
                <a:latin typeface="Bookman Old Style" panose="02050604050505020204" pitchFamily="18" charset="0"/>
              </a:rPr>
              <a:t> 17-22 (2023)</a:t>
            </a:r>
            <a:endParaRPr lang="en-GB" sz="11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8945E-0609-DE36-E89B-872E337096DB}"/>
              </a:ext>
            </a:extLst>
          </p:cNvPr>
          <p:cNvSpPr txBox="1"/>
          <p:nvPr/>
        </p:nvSpPr>
        <p:spPr>
          <a:xfrm>
            <a:off x="1916517" y="5943624"/>
            <a:ext cx="5842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C00000"/>
                </a:solidFill>
                <a:latin typeface="Century Gothic" panose="020B0502020202020204" pitchFamily="34" charset="0"/>
              </a:rPr>
              <a:t>O. Seemann </a:t>
            </a:r>
            <a:r>
              <a:rPr lang="en-GB" sz="18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et al.</a:t>
            </a:r>
            <a:r>
              <a:rPr lang="en-GB" sz="1800" dirty="0">
                <a:solidFill>
                  <a:srgbClr val="C00000"/>
                </a:solidFill>
                <a:latin typeface="Century Gothic" panose="020B0502020202020204" pitchFamily="34" charset="0"/>
              </a:rPr>
              <a:t>, Nature Communications (2023)</a:t>
            </a:r>
            <a:endParaRPr lang="en-IL" dirty="0"/>
          </a:p>
        </p:txBody>
      </p:sp>
      <p:pic>
        <p:nvPicPr>
          <p:cNvPr id="10" name="Image 29">
            <a:extLst>
              <a:ext uri="{FF2B5EF4-FFF2-40B4-BE49-F238E27FC236}">
                <a16:creationId xmlns:a16="http://schemas.microsoft.com/office/drawing/2014/main" id="{77251310-0259-E8F8-5BB6-2246D9707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583" y="2199093"/>
            <a:ext cx="3100040" cy="23250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5902BF-ECF5-013C-0F0B-10BEE2631049}"/>
              </a:ext>
            </a:extLst>
          </p:cNvPr>
          <p:cNvSpPr txBox="1"/>
          <p:nvPr/>
        </p:nvSpPr>
        <p:spPr>
          <a:xfrm>
            <a:off x="7807420" y="77697"/>
            <a:ext cx="1123033" cy="72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34637" rIns="0" bIns="34637" numCol="1" spcCol="38100" rtlCol="0"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WE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I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Z</a:t>
            </a: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MANN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7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NST</a:t>
            </a:r>
            <a:r>
              <a:rPr lang="fr-FR" sz="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ITUTE</a:t>
            </a:r>
          </a:p>
          <a:p>
            <a:pPr algn="just" defTabSz="311746" hangingPunct="0">
              <a:lnSpc>
                <a:spcPct val="120000"/>
              </a:lnSpc>
            </a:pP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OF</a:t>
            </a:r>
            <a:r>
              <a:rPr lang="fr-FR" sz="9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 Hebrew" pitchFamily="2" charset="-79"/>
                <a:sym typeface="Helvetica"/>
              </a:rPr>
              <a:t>SCIENCE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4324C40-D18E-832F-CCE8-1E210D928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453" y="101375"/>
            <a:ext cx="885895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321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12023</TotalTime>
  <Words>1389</Words>
  <Application>Microsoft Macintosh PowerPoint</Application>
  <PresentationFormat>Format A4 (210 x 297 mm)</PresentationFormat>
  <Paragraphs>251</Paragraphs>
  <Slides>19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Batang</vt:lpstr>
      <vt:lpstr>Arial</vt:lpstr>
      <vt:lpstr>Bookman Old Style</vt:lpstr>
      <vt:lpstr>Calibri</vt:lpstr>
      <vt:lpstr>Calibri Light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Malka Victor</dc:creator>
  <cp:lastModifiedBy>Microsoft Office User</cp:lastModifiedBy>
  <cp:revision>80</cp:revision>
  <dcterms:created xsi:type="dcterms:W3CDTF">2022-09-04T09:19:44Z</dcterms:created>
  <dcterms:modified xsi:type="dcterms:W3CDTF">2023-09-18T16:17:13Z</dcterms:modified>
</cp:coreProperties>
</file>