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</p:sldMasterIdLst>
  <p:notesMasterIdLst>
    <p:notesMasterId r:id="rId15"/>
  </p:notesMasterIdLst>
  <p:handoutMasterIdLst>
    <p:handoutMasterId r:id="rId16"/>
  </p:handoutMasterIdLst>
  <p:sldIdLst>
    <p:sldId id="721" r:id="rId2"/>
    <p:sldId id="740" r:id="rId3"/>
    <p:sldId id="731" r:id="rId4"/>
    <p:sldId id="728" r:id="rId5"/>
    <p:sldId id="738" r:id="rId6"/>
    <p:sldId id="729" r:id="rId7"/>
    <p:sldId id="258" r:id="rId8"/>
    <p:sldId id="739" r:id="rId9"/>
    <p:sldId id="732" r:id="rId10"/>
    <p:sldId id="734" r:id="rId11"/>
    <p:sldId id="741" r:id="rId12"/>
    <p:sldId id="733" r:id="rId13"/>
    <p:sldId id="722" r:id="rId14"/>
  </p:sldIdLst>
  <p:sldSz cx="12192000" cy="6858000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3202988-0087-9145-89D5-9A387C555A96}">
          <p14:sldIdLst>
            <p14:sldId id="721"/>
            <p14:sldId id="740"/>
          </p14:sldIdLst>
        </p14:section>
        <p14:section name="Motivations" id="{50F409F0-171E-D245-84ED-13621EE63BB9}">
          <p14:sldIdLst>
            <p14:sldId id="731"/>
          </p14:sldIdLst>
        </p14:section>
        <p14:section name="Physics of snowplow" id="{3ABDA2F5-234D-B542-B1E3-DE8DDF165907}">
          <p14:sldIdLst>
            <p14:sldId id="728"/>
            <p14:sldId id="738"/>
            <p14:sldId id="729"/>
          </p14:sldIdLst>
        </p14:section>
        <p14:section name="Simulations" id="{B1B8744A-AE41-9943-B9DB-6560CDB5A102}">
          <p14:sldIdLst>
            <p14:sldId id="258"/>
            <p14:sldId id="739"/>
            <p14:sldId id="732"/>
          </p14:sldIdLst>
        </p14:section>
        <p14:section name="Increase energy gain" id="{489FE6E7-BEA9-B84F-9B79-08FBE853BA61}">
          <p14:sldIdLst>
            <p14:sldId id="734"/>
            <p14:sldId id="741"/>
            <p14:sldId id="733"/>
            <p14:sldId id="7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Chew jtchew@lbl.gov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A22A9"/>
    <a:srgbClr val="E59B3E"/>
    <a:srgbClr val="FAD0F7"/>
    <a:srgbClr val="E391E1"/>
    <a:srgbClr val="1FDB0F"/>
    <a:srgbClr val="7A7276"/>
    <a:srgbClr val="053352"/>
    <a:srgbClr val="87000D"/>
    <a:srgbClr val="F79EF6"/>
    <a:srgbClr val="B50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5" autoAdjust="0"/>
    <p:restoredTop sz="95846" autoAdjust="0"/>
  </p:normalViewPr>
  <p:slideViewPr>
    <p:cSldViewPr snapToGrid="0">
      <p:cViewPr varScale="1">
        <p:scale>
          <a:sx n="100" d="100"/>
          <a:sy n="100" d="100"/>
        </p:scale>
        <p:origin x="192" y="344"/>
      </p:cViewPr>
      <p:guideLst>
        <p:guide orient="horz" pos="2160"/>
        <p:guide pos="3792"/>
      </p:guideLst>
    </p:cSldViewPr>
  </p:slideViewPr>
  <p:outlineViewPr>
    <p:cViewPr varScale="1">
      <p:scale>
        <a:sx n="170" d="200"/>
        <a:sy n="170" d="200"/>
      </p:scale>
      <p:origin x="-36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16568"/>
    </p:cViewPr>
  </p:sorterViewPr>
  <p:notesViewPr>
    <p:cSldViewPr snapToGrid="0">
      <p:cViewPr varScale="1">
        <p:scale>
          <a:sx n="116" d="100"/>
          <a:sy n="116" d="100"/>
        </p:scale>
        <p:origin x="312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EAAC-FF4A-BB4E-8F33-70C3EF028A8E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1B7B-7190-7045-8798-B4539428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x-none"/>
          </a:p>
        </p:txBody>
      </p:sp>
      <p:sp>
        <p:nvSpPr>
          <p:cNvPr id="6187" name="Rectangle 4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06400" y="685800"/>
            <a:ext cx="5981700" cy="336550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88" name="Rectangle 4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/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fld id="{E84E3283-8A06-0E42-A559-FF12BE7771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254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E84E3283-8A06-0E42-A559-FF12BE7771D8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85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it take to model a actual MVA distribution into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B16B2-ED60-CB4B-9C7D-2892D1660A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9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13A29-4BE7-FE49-B284-57986698C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03AB8-0BA0-5048-BC21-C769A1A8BB06}"/>
              </a:ext>
            </a:extLst>
          </p:cNvPr>
          <p:cNvGrpSpPr/>
          <p:nvPr userDrawn="1"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21DE77-4AFA-7747-9FF7-EBDC7E017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8336D-56B7-3E48-A9E6-7A2024FA3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8811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250371"/>
            <a:ext cx="8980487" cy="631372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959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07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368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&amp; foot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-770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E12B1A-29DD-D44E-9224-D182AD08D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23DE84-E46E-8741-AC6B-71129FF7AF69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30D8C-7177-3E45-B3E5-98EAE690A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B04BD7E-B41B-874C-856F-3BFBDEFAF2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0973DD-1799-FC4C-801D-17AB4C984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47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706868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76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523" y="1297142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3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7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6" r:id="rId2"/>
    <p:sldLayoutId id="2147483827" r:id="rId3"/>
    <p:sldLayoutId id="2147483825" r:id="rId4"/>
    <p:sldLayoutId id="2147483830" r:id="rId5"/>
    <p:sldLayoutId id="2147483828" r:id="rId6"/>
    <p:sldLayoutId id="2147483829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9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5.png"/><Relationship Id="rId5" Type="http://schemas.openxmlformats.org/officeDocument/2006/relationships/image" Target="../media/image210.png"/><Relationship Id="rId10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22.gif"/><Relationship Id="rId12" Type="http://schemas.openxmlformats.org/officeDocument/2006/relationships/hyperlink" Target="https://amrex-codes.github.i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29.jpeg"/><Relationship Id="rId5" Type="http://schemas.openxmlformats.org/officeDocument/2006/relationships/image" Target="../media/image260.png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7" Type="http://schemas.openxmlformats.org/officeDocument/2006/relationships/image" Target="../media/image3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4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-1" y="1086350"/>
            <a:ext cx="12192000" cy="1030014"/>
          </a:xfrm>
          <a:noFill/>
        </p:spPr>
        <p:txBody>
          <a:bodyPr>
            <a:normAutofit/>
          </a:bodyPr>
          <a:lstStyle/>
          <a:p>
            <a:pPr lvl="0"/>
            <a:r>
              <a:rPr lang="en-US" sz="2400" b="0" dirty="0"/>
              <a:t>Accelerator Technology &amp; Applied Physics Division</a:t>
            </a:r>
            <a:endParaRPr lang="en-US" sz="36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C5026-1097-B043-BDA8-421648B9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2680"/>
            <a:ext cx="12192000" cy="207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4FE1D-60E4-424D-B9CE-5EBDF102C300}"/>
              </a:ext>
            </a:extLst>
          </p:cNvPr>
          <p:cNvSpPr txBox="1"/>
          <p:nvPr/>
        </p:nvSpPr>
        <p:spPr>
          <a:xfrm>
            <a:off x="2370716" y="4487898"/>
            <a:ext cx="74505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Terzani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C. Benedetti, S. S. Bulanov, C. Schroeder, E. Esarey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Biodola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(Isola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d’Elba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20/09/2023 (EAAC)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AB402EB-2EF6-C34F-8F37-6779CEB7FCC2}"/>
              </a:ext>
            </a:extLst>
          </p:cNvPr>
          <p:cNvSpPr txBox="1">
            <a:spLocks/>
          </p:cNvSpPr>
          <p:nvPr/>
        </p:nvSpPr>
        <p:spPr>
          <a:xfrm>
            <a:off x="0" y="56336"/>
            <a:ext cx="12192000" cy="10300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3600" b="0" dirty="0"/>
              <a:t>A mid-beta booster for proton beams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219AD-B848-2F49-95B3-FBB20AA75B29}"/>
              </a:ext>
            </a:extLst>
          </p:cNvPr>
          <p:cNvSpPr txBox="1"/>
          <p:nvPr/>
        </p:nvSpPr>
        <p:spPr>
          <a:xfrm>
            <a:off x="-45157" y="6212789"/>
            <a:ext cx="122823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latin typeface="+mn-lt"/>
              </a:rPr>
              <a:t>Supported by the Director, Office of Science, Office of High Energy Physics, of the U.S. Department of Energy under Contract No. DE-AC02-05CH11231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algn="ctr">
              <a:spcBef>
                <a:spcPts val="600"/>
              </a:spcBef>
            </a:pPr>
            <a:r>
              <a:rPr lang="en-US" sz="1400" dirty="0">
                <a:latin typeface="+mn-lt"/>
              </a:rPr>
              <a:t>This material is based upon work supported by DARPA via Northrop Grumman Corporation</a:t>
            </a:r>
            <a:endParaRPr lang="en-US" sz="1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DBF44-1604-7D4D-912D-7A4F7C2B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Three main factors limit the final energy of accelerated protons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6D02A-3211-224A-AC0A-29FC34FAF1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854BBF4-84CA-794C-BCAF-B6B4B9F7C4CC}"/>
              </a:ext>
            </a:extLst>
          </p:cNvPr>
          <p:cNvSpPr/>
          <p:nvPr/>
        </p:nvSpPr>
        <p:spPr>
          <a:xfrm rot="16200000">
            <a:off x="1056662" y="3816706"/>
            <a:ext cx="2126664" cy="3798952"/>
          </a:xfrm>
          <a:prstGeom prst="arc">
            <a:avLst>
              <a:gd name="adj1" fmla="val 17327226"/>
              <a:gd name="adj2" fmla="val 4307083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12B824-F1AA-414C-B87E-EA35BCD89000}"/>
              </a:ext>
            </a:extLst>
          </p:cNvPr>
          <p:cNvGrpSpPr/>
          <p:nvPr/>
        </p:nvGrpSpPr>
        <p:grpSpPr>
          <a:xfrm>
            <a:off x="220517" y="1416272"/>
            <a:ext cx="3798952" cy="2794220"/>
            <a:chOff x="220517" y="1416272"/>
            <a:chExt cx="3798952" cy="2794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7399A5-ABCD-FB4F-AEA1-2B58E36D8FB8}"/>
                </a:ext>
              </a:extLst>
            </p:cNvPr>
            <p:cNvSpPr txBox="1"/>
            <p:nvPr/>
          </p:nvSpPr>
          <p:spPr>
            <a:xfrm>
              <a:off x="692890" y="1416272"/>
              <a:ext cx="285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Laser diffraction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4462D98-9CF4-8041-A517-ACB72AB94C45}"/>
                    </a:ext>
                  </a:extLst>
                </p:cNvPr>
                <p:cNvSpPr txBox="1"/>
                <p:nvPr/>
              </p:nvSpPr>
              <p:spPr>
                <a:xfrm>
                  <a:off x="1165501" y="2707608"/>
                  <a:ext cx="1908984" cy="6072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≈60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4462D98-9CF4-8041-A517-ACB72AB94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501" y="2707608"/>
                  <a:ext cx="1908984" cy="607218"/>
                </a:xfrm>
                <a:prstGeom prst="rect">
                  <a:avLst/>
                </a:prstGeom>
                <a:blipFill>
                  <a:blip r:embed="rId2"/>
                  <a:stretch>
                    <a:fillRect l="-662" r="-2649"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2B6DC5-1896-014E-A1B6-85C2825701EA}"/>
                </a:ext>
              </a:extLst>
            </p:cNvPr>
            <p:cNvSpPr txBox="1"/>
            <p:nvPr/>
          </p:nvSpPr>
          <p:spPr>
            <a:xfrm>
              <a:off x="693962" y="2078250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Limited by Rayleigh range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02687E87-77CE-884B-93E5-C9531FC6A95B}"/>
                </a:ext>
              </a:extLst>
            </p:cNvPr>
            <p:cNvSpPr/>
            <p:nvPr/>
          </p:nvSpPr>
          <p:spPr>
            <a:xfrm rot="5400000" flipV="1">
              <a:off x="1056661" y="1247684"/>
              <a:ext cx="2126664" cy="3798952"/>
            </a:xfrm>
            <a:prstGeom prst="arc">
              <a:avLst>
                <a:gd name="adj1" fmla="val 17327226"/>
                <a:gd name="adj2" fmla="val 4307083"/>
              </a:avLst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CA88D0-381A-C048-8B86-580304E71E4B}"/>
              </a:ext>
            </a:extLst>
          </p:cNvPr>
          <p:cNvGrpSpPr/>
          <p:nvPr/>
        </p:nvGrpSpPr>
        <p:grpSpPr>
          <a:xfrm>
            <a:off x="4144272" y="1416271"/>
            <a:ext cx="3903457" cy="5038279"/>
            <a:chOff x="4144272" y="1416271"/>
            <a:chExt cx="3903457" cy="5038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D5F85-2F7F-DD4A-BD04-E1780977B648}"/>
                </a:ext>
              </a:extLst>
            </p:cNvPr>
            <p:cNvSpPr txBox="1"/>
            <p:nvPr/>
          </p:nvSpPr>
          <p:spPr>
            <a:xfrm>
              <a:off x="4756004" y="1416271"/>
              <a:ext cx="285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Laser depletion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20AC6B-3C86-844D-B852-67F0CBAE1E6E}"/>
                </a:ext>
              </a:extLst>
            </p:cNvPr>
            <p:cNvCxnSpPr>
              <a:cxnSpLocks/>
            </p:cNvCxnSpPr>
            <p:nvPr/>
          </p:nvCxnSpPr>
          <p:spPr>
            <a:xfrm>
              <a:off x="4144272" y="1966434"/>
              <a:ext cx="0" cy="44881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27A795-CC78-0044-B60B-D0A6364B7C39}"/>
                </a:ext>
              </a:extLst>
            </p:cNvPr>
            <p:cNvSpPr txBox="1"/>
            <p:nvPr/>
          </p:nvSpPr>
          <p:spPr>
            <a:xfrm>
              <a:off x="4330226" y="2078250"/>
              <a:ext cx="3705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The laser is depleted by the energy exchange with the plasma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5D93F0E-7626-9F4A-AF45-787ED1157ACD}"/>
                    </a:ext>
                  </a:extLst>
                </p:cNvPr>
                <p:cNvSpPr txBox="1"/>
                <p:nvPr/>
              </p:nvSpPr>
              <p:spPr>
                <a:xfrm>
                  <a:off x="4374531" y="4210492"/>
                  <a:ext cx="361715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For the parameters we are using in simulations (i.e.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≈100−400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), we computed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≳100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a14:m>
                  <a:endParaRPr lang="en-US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5D93F0E-7626-9F4A-AF45-787ED1157A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4531" y="4210492"/>
                  <a:ext cx="3617152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1049" t="-2740" b="-95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0E885E0-99FE-2942-9D51-40111C3B2169}"/>
                    </a:ext>
                  </a:extLst>
                </p:cNvPr>
                <p:cNvSpPr txBox="1"/>
                <p:nvPr/>
              </p:nvSpPr>
              <p:spPr>
                <a:xfrm>
                  <a:off x="5186521" y="3168416"/>
                  <a:ext cx="1993173" cy="5211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𝐹𝑊𝐻𝑀</m:t>
                            </m:r>
                          </m:sub>
                        </m:sSub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0E885E0-99FE-2942-9D51-40111C3B21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6521" y="3168416"/>
                  <a:ext cx="1993173" cy="521168"/>
                </a:xfrm>
                <a:prstGeom prst="rect">
                  <a:avLst/>
                </a:prstGeom>
                <a:blipFill>
                  <a:blip r:embed="rId4"/>
                  <a:stretch>
                    <a:fillRect l="-1911" r="-3822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394FD3-6EAE-FB42-BB4B-1A9AA899DD83}"/>
                </a:ext>
              </a:extLst>
            </p:cNvPr>
            <p:cNvSpPr txBox="1"/>
            <p:nvPr/>
          </p:nvSpPr>
          <p:spPr>
            <a:xfrm>
              <a:off x="6156442" y="3811538"/>
              <a:ext cx="1891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[Hakimi et al, POP, 2020]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FABD7A-A8A6-C144-9A9C-FEDDE6F70B21}"/>
              </a:ext>
            </a:extLst>
          </p:cNvPr>
          <p:cNvGrpSpPr/>
          <p:nvPr/>
        </p:nvGrpSpPr>
        <p:grpSpPr>
          <a:xfrm>
            <a:off x="8160800" y="1412981"/>
            <a:ext cx="3972997" cy="5041569"/>
            <a:chOff x="8160800" y="1412981"/>
            <a:chExt cx="3972997" cy="50415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DAFD00-0DE1-B647-B1B9-D0CBCB12CCEA}"/>
                </a:ext>
              </a:extLst>
            </p:cNvPr>
            <p:cNvSpPr txBox="1"/>
            <p:nvPr/>
          </p:nvSpPr>
          <p:spPr>
            <a:xfrm>
              <a:off x="8752280" y="1412981"/>
              <a:ext cx="285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Proton dephasing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9BB3DE-3299-9F49-87BE-FB5F7B8D0567}"/>
                </a:ext>
              </a:extLst>
            </p:cNvPr>
            <p:cNvCxnSpPr>
              <a:cxnSpLocks/>
            </p:cNvCxnSpPr>
            <p:nvPr/>
          </p:nvCxnSpPr>
          <p:spPr>
            <a:xfrm>
              <a:off x="8160800" y="1966434"/>
              <a:ext cx="0" cy="44881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8AB228-F86B-2E42-9605-0F2CC88CA474}"/>
                </a:ext>
              </a:extLst>
            </p:cNvPr>
            <p:cNvSpPr txBox="1"/>
            <p:nvPr/>
          </p:nvSpPr>
          <p:spPr>
            <a:xfrm>
              <a:off x="8471566" y="2078250"/>
              <a:ext cx="3415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The protons outrun the slow-moving snowplow field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6993DA6-3D4D-D847-A145-8B28EF67D7E6}"/>
                    </a:ext>
                  </a:extLst>
                </p:cNvPr>
                <p:cNvSpPr txBox="1"/>
                <p:nvPr/>
              </p:nvSpPr>
              <p:spPr>
                <a:xfrm>
                  <a:off x="8224969" y="3207141"/>
                  <a:ext cx="3908828" cy="18397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When the group velocity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 of the accelerating field is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, the maximum achievable energy before dephasing is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𝑀𝐴𝑋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a14:m>
                  <a:endParaRPr lang="en-US" dirty="0">
                    <a:solidFill>
                      <a:schemeClr val="tx1"/>
                    </a:solidFill>
                    <a:latin typeface="+mn-lt"/>
                  </a:endParaRPr>
                </a:p>
                <a:p>
                  <a:pPr algn="l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(i.e., analogous to a moving mirror)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6993DA6-3D4D-D847-A145-8B28EF67D7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4969" y="3207141"/>
                  <a:ext cx="3908828" cy="1839734"/>
                </a:xfrm>
                <a:prstGeom prst="rect">
                  <a:avLst/>
                </a:prstGeom>
                <a:blipFill>
                  <a:blip r:embed="rId5"/>
                  <a:stretch>
                    <a:fillRect l="-1629" t="-2069" r="-326" b="-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F9068C-0024-6D46-910D-050B3D8FBE90}"/>
                </a:ext>
              </a:extLst>
            </p:cNvPr>
            <p:cNvSpPr txBox="1"/>
            <p:nvPr/>
          </p:nvSpPr>
          <p:spPr>
            <a:xfrm>
              <a:off x="9631034" y="5177584"/>
              <a:ext cx="2340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[S. V. Bulanov et al, POP, 2012]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11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DBF44-1604-7D4D-912D-7A4F7C2B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Three main factors limit the final energy of accelerated protons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6D02A-3211-224A-AC0A-29FC34FAF1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854BBF4-84CA-794C-BCAF-B6B4B9F7C4CC}"/>
              </a:ext>
            </a:extLst>
          </p:cNvPr>
          <p:cNvSpPr/>
          <p:nvPr/>
        </p:nvSpPr>
        <p:spPr>
          <a:xfrm rot="16200000">
            <a:off x="1056662" y="3816706"/>
            <a:ext cx="2126664" cy="3798952"/>
          </a:xfrm>
          <a:prstGeom prst="arc">
            <a:avLst>
              <a:gd name="adj1" fmla="val 17327226"/>
              <a:gd name="adj2" fmla="val 4307083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12B824-F1AA-414C-B87E-EA35BCD89000}"/>
              </a:ext>
            </a:extLst>
          </p:cNvPr>
          <p:cNvGrpSpPr/>
          <p:nvPr/>
        </p:nvGrpSpPr>
        <p:grpSpPr>
          <a:xfrm>
            <a:off x="220517" y="1416272"/>
            <a:ext cx="3798952" cy="2794220"/>
            <a:chOff x="220517" y="1416272"/>
            <a:chExt cx="3798952" cy="2794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7399A5-ABCD-FB4F-AEA1-2B58E36D8FB8}"/>
                </a:ext>
              </a:extLst>
            </p:cNvPr>
            <p:cNvSpPr txBox="1"/>
            <p:nvPr/>
          </p:nvSpPr>
          <p:spPr>
            <a:xfrm>
              <a:off x="692890" y="1416272"/>
              <a:ext cx="285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Laser diffraction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4462D98-9CF4-8041-A517-ACB72AB94C45}"/>
                    </a:ext>
                  </a:extLst>
                </p:cNvPr>
                <p:cNvSpPr txBox="1"/>
                <p:nvPr/>
              </p:nvSpPr>
              <p:spPr>
                <a:xfrm>
                  <a:off x="1165501" y="2707608"/>
                  <a:ext cx="1908984" cy="6072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≈60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4462D98-9CF4-8041-A517-ACB72AB94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501" y="2707608"/>
                  <a:ext cx="1908984" cy="607218"/>
                </a:xfrm>
                <a:prstGeom prst="rect">
                  <a:avLst/>
                </a:prstGeom>
                <a:blipFill>
                  <a:blip r:embed="rId2"/>
                  <a:stretch>
                    <a:fillRect l="-662" r="-2649"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2B6DC5-1896-014E-A1B6-85C2825701EA}"/>
                </a:ext>
              </a:extLst>
            </p:cNvPr>
            <p:cNvSpPr txBox="1"/>
            <p:nvPr/>
          </p:nvSpPr>
          <p:spPr>
            <a:xfrm>
              <a:off x="693962" y="2078250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Limited by Rayleigh range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02687E87-77CE-884B-93E5-C9531FC6A95B}"/>
                </a:ext>
              </a:extLst>
            </p:cNvPr>
            <p:cNvSpPr/>
            <p:nvPr/>
          </p:nvSpPr>
          <p:spPr>
            <a:xfrm rot="5400000" flipV="1">
              <a:off x="1056661" y="1247684"/>
              <a:ext cx="2126664" cy="3798952"/>
            </a:xfrm>
            <a:prstGeom prst="arc">
              <a:avLst>
                <a:gd name="adj1" fmla="val 17327226"/>
                <a:gd name="adj2" fmla="val 4307083"/>
              </a:avLst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CA88D0-381A-C048-8B86-580304E71E4B}"/>
              </a:ext>
            </a:extLst>
          </p:cNvPr>
          <p:cNvGrpSpPr/>
          <p:nvPr/>
        </p:nvGrpSpPr>
        <p:grpSpPr>
          <a:xfrm>
            <a:off x="4144272" y="1416271"/>
            <a:ext cx="3903457" cy="5038279"/>
            <a:chOff x="4144272" y="1416271"/>
            <a:chExt cx="3903457" cy="50382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D5F85-2F7F-DD4A-BD04-E1780977B648}"/>
                </a:ext>
              </a:extLst>
            </p:cNvPr>
            <p:cNvSpPr txBox="1"/>
            <p:nvPr/>
          </p:nvSpPr>
          <p:spPr>
            <a:xfrm>
              <a:off x="4756004" y="1416271"/>
              <a:ext cx="285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Laser depletion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20AC6B-3C86-844D-B852-67F0CBAE1E6E}"/>
                </a:ext>
              </a:extLst>
            </p:cNvPr>
            <p:cNvCxnSpPr>
              <a:cxnSpLocks/>
            </p:cNvCxnSpPr>
            <p:nvPr/>
          </p:nvCxnSpPr>
          <p:spPr>
            <a:xfrm>
              <a:off x="4144272" y="1966434"/>
              <a:ext cx="0" cy="44881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0E885E0-99FE-2942-9D51-40111C3B2169}"/>
                    </a:ext>
                  </a:extLst>
                </p:cNvPr>
                <p:cNvSpPr txBox="1"/>
                <p:nvPr/>
              </p:nvSpPr>
              <p:spPr>
                <a:xfrm>
                  <a:off x="5186521" y="3168416"/>
                  <a:ext cx="1993173" cy="5211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𝐹𝑊𝐻𝑀</m:t>
                            </m:r>
                          </m:sub>
                        </m:sSub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0E885E0-99FE-2942-9D51-40111C3B21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6521" y="3168416"/>
                  <a:ext cx="1993173" cy="521168"/>
                </a:xfrm>
                <a:prstGeom prst="rect">
                  <a:avLst/>
                </a:prstGeom>
                <a:blipFill>
                  <a:blip r:embed="rId3"/>
                  <a:stretch>
                    <a:fillRect l="-1911" r="-3822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394FD3-6EAE-FB42-BB4B-1A9AA899DD83}"/>
                </a:ext>
              </a:extLst>
            </p:cNvPr>
            <p:cNvSpPr txBox="1"/>
            <p:nvPr/>
          </p:nvSpPr>
          <p:spPr>
            <a:xfrm>
              <a:off x="6156442" y="3811538"/>
              <a:ext cx="1891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[Hakimi et al, POP, 2020]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FABD7A-A8A6-C144-9A9C-FEDDE6F70B21}"/>
              </a:ext>
            </a:extLst>
          </p:cNvPr>
          <p:cNvGrpSpPr/>
          <p:nvPr/>
        </p:nvGrpSpPr>
        <p:grpSpPr>
          <a:xfrm>
            <a:off x="8160800" y="1412981"/>
            <a:ext cx="3972997" cy="5041569"/>
            <a:chOff x="8160800" y="1412981"/>
            <a:chExt cx="3972997" cy="50415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DAFD00-0DE1-B647-B1B9-D0CBCB12CCEA}"/>
                </a:ext>
              </a:extLst>
            </p:cNvPr>
            <p:cNvSpPr txBox="1"/>
            <p:nvPr/>
          </p:nvSpPr>
          <p:spPr>
            <a:xfrm>
              <a:off x="8752280" y="1412981"/>
              <a:ext cx="285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Proton dephasing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9BB3DE-3299-9F49-87BE-FB5F7B8D0567}"/>
                </a:ext>
              </a:extLst>
            </p:cNvPr>
            <p:cNvCxnSpPr>
              <a:cxnSpLocks/>
            </p:cNvCxnSpPr>
            <p:nvPr/>
          </p:nvCxnSpPr>
          <p:spPr>
            <a:xfrm>
              <a:off x="8160800" y="1966434"/>
              <a:ext cx="0" cy="44881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8AB228-F86B-2E42-9605-0F2CC88CA474}"/>
                </a:ext>
              </a:extLst>
            </p:cNvPr>
            <p:cNvSpPr txBox="1"/>
            <p:nvPr/>
          </p:nvSpPr>
          <p:spPr>
            <a:xfrm>
              <a:off x="8471566" y="2078250"/>
              <a:ext cx="3415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The protons outrun the slow-moving snowplow field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6993DA6-3D4D-D847-A145-8B28EF67D7E6}"/>
                    </a:ext>
                  </a:extLst>
                </p:cNvPr>
                <p:cNvSpPr txBox="1"/>
                <p:nvPr/>
              </p:nvSpPr>
              <p:spPr>
                <a:xfrm>
                  <a:off x="8224969" y="3207141"/>
                  <a:ext cx="3908828" cy="18397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When the group velocity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 of the accelerating field is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, the maximum achievable energy before dephasing is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𝑀𝐴𝑋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a14:m>
                  <a:endParaRPr lang="en-US" dirty="0">
                    <a:solidFill>
                      <a:schemeClr val="tx1"/>
                    </a:solidFill>
                    <a:latin typeface="+mn-lt"/>
                  </a:endParaRPr>
                </a:p>
                <a:p>
                  <a:pPr algn="l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(i.e., analogous to a moving mirror)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6993DA6-3D4D-D847-A145-8B28EF67D7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4969" y="3207141"/>
                  <a:ext cx="3908828" cy="1839734"/>
                </a:xfrm>
                <a:prstGeom prst="rect">
                  <a:avLst/>
                </a:prstGeom>
                <a:blipFill>
                  <a:blip r:embed="rId4"/>
                  <a:stretch>
                    <a:fillRect l="-1629" t="-2069" r="-326" b="-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F9068C-0024-6D46-910D-050B3D8FBE90}"/>
                </a:ext>
              </a:extLst>
            </p:cNvPr>
            <p:cNvSpPr txBox="1"/>
            <p:nvPr/>
          </p:nvSpPr>
          <p:spPr>
            <a:xfrm>
              <a:off x="9631034" y="5177584"/>
              <a:ext cx="2340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[S. V. Bulanov et al, POP, 2012]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72276EA-635D-FB4A-B8B1-1B3BE52950D3}"/>
              </a:ext>
            </a:extLst>
          </p:cNvPr>
          <p:cNvSpPr/>
          <p:nvPr/>
        </p:nvSpPr>
        <p:spPr>
          <a:xfrm>
            <a:off x="58203" y="960699"/>
            <a:ext cx="4021902" cy="57006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4B7C3-E9EE-8945-9FFD-25B7B14BC5FD}"/>
              </a:ext>
            </a:extLst>
          </p:cNvPr>
          <p:cNvSpPr txBox="1"/>
          <p:nvPr/>
        </p:nvSpPr>
        <p:spPr>
          <a:xfrm>
            <a:off x="4330226" y="2078250"/>
            <a:ext cx="370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The laser is depleted by the energy exchange with the plasma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CC484C-BE88-CD4E-8BB8-7FD0468CFCDF}"/>
                  </a:ext>
                </a:extLst>
              </p:cNvPr>
              <p:cNvSpPr txBox="1"/>
              <p:nvPr/>
            </p:nvSpPr>
            <p:spPr>
              <a:xfrm>
                <a:off x="4374531" y="4210492"/>
                <a:ext cx="36171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For the parameters we are using in simulations (i.e.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≈100−400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), we computed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≳100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CC484C-BE88-CD4E-8BB8-7FD0468CF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531" y="4210492"/>
                <a:ext cx="3617152" cy="923330"/>
              </a:xfrm>
              <a:prstGeom prst="rect">
                <a:avLst/>
              </a:prstGeom>
              <a:blipFill>
                <a:blip r:embed="rId5"/>
                <a:stretch>
                  <a:fillRect l="-1049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21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AC8B0-1A99-3D40-B8EA-7DD33E4F89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Density tapering increases maximum proton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A3488-5970-FF49-A799-605FE0529F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FCEAE5-332B-7F45-AEA7-28621AF5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816"/>
            <a:ext cx="4445000" cy="332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CAF1A0-2450-1740-9F81-24523D99D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203" y="926816"/>
            <a:ext cx="4445000" cy="332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EDF4C6-E6A4-0C4A-ADCB-3B868023F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420" y="3836810"/>
            <a:ext cx="4028253" cy="3021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10A667-F798-6F4E-AE2E-786ABF70C65F}"/>
                  </a:ext>
                </a:extLst>
              </p:cNvPr>
              <p:cNvSpPr txBox="1"/>
              <p:nvPr/>
            </p:nvSpPr>
            <p:spPr>
              <a:xfrm>
                <a:off x="774581" y="4171848"/>
                <a:ext cx="2252323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=35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ℇ≃400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b="0" dirty="0">
                    <a:solidFill>
                      <a:schemeClr val="tx1"/>
                    </a:solidFill>
                    <a:latin typeface="+mn-lt"/>
                  </a:rPr>
                  <a:t>Circular pol.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Focused on target boundary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10A667-F798-6F4E-AE2E-786ABF70C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81" y="4171848"/>
                <a:ext cx="2252323" cy="2185214"/>
              </a:xfrm>
              <a:prstGeom prst="rect">
                <a:avLst/>
              </a:prstGeom>
              <a:blipFill>
                <a:blip r:embed="rId5"/>
                <a:stretch>
                  <a:fillRect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23252EE7-820D-2843-AB23-4D543199EE0E}"/>
              </a:ext>
            </a:extLst>
          </p:cNvPr>
          <p:cNvSpPr txBox="1"/>
          <p:nvPr/>
        </p:nvSpPr>
        <p:spPr>
          <a:xfrm>
            <a:off x="5989547" y="4254216"/>
            <a:ext cx="176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Tapered density profile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5FF43B-E28F-7E4D-BA67-3919994A38AD}"/>
              </a:ext>
            </a:extLst>
          </p:cNvPr>
          <p:cNvSpPr txBox="1"/>
          <p:nvPr/>
        </p:nvSpPr>
        <p:spPr>
          <a:xfrm>
            <a:off x="8459713" y="3977216"/>
            <a:ext cx="2989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The group velocity of the snowplow accelerating structure increases as the density decreases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AC22FD-A4B3-D642-ADFE-2424C2EA2EFB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5740720" y="4577381"/>
            <a:ext cx="2718993" cy="77002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8F85F8-8CF3-3A4E-AF87-70C618BE1ACC}"/>
              </a:ext>
            </a:extLst>
          </p:cNvPr>
          <p:cNvSpPr txBox="1"/>
          <p:nvPr/>
        </p:nvSpPr>
        <p:spPr>
          <a:xfrm>
            <a:off x="8003673" y="5503743"/>
            <a:ext cx="4079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Finding an optimal density profile is work in progress as the laser evolution is very nonlinear</a:t>
            </a:r>
          </a:p>
        </p:txBody>
      </p:sp>
    </p:spTree>
    <p:extLst>
      <p:ext uri="{BB962C8B-B14F-4D97-AF65-F5344CB8AC3E}">
        <p14:creationId xmlns:p14="http://schemas.microsoft.com/office/powerpoint/2010/main" val="20645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14016-0394-DF45-8FF6-A6912D08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E08AEBC-0A70-4D4E-A0EC-1A4BDD100E21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96348" y="1414463"/>
                <a:ext cx="11972081" cy="4181475"/>
              </a:xfrm>
            </p:spPr>
            <p:txBody>
              <a:bodyPr anchor="ctr"/>
              <a:lstStyle/>
              <a:p>
                <a:r>
                  <a:rPr lang="en-US" dirty="0"/>
                  <a:t>We analyzed the production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/>
                  <a:t> proton beams using the snowplow acceleration of pre-accelerated protons (from MVA)</a:t>
                </a:r>
              </a:p>
              <a:p>
                <a:r>
                  <a:rPr lang="en-US" dirty="0"/>
                  <a:t>The electric field generated by a snowplow can accelerate protons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∼2−3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/>
                  <a:t> and it is limited by the proton dephasing</a:t>
                </a:r>
              </a:p>
              <a:p>
                <a:r>
                  <a:rPr lang="en-US" dirty="0"/>
                  <a:t>Tapering the target </a:t>
                </a:r>
                <a:r>
                  <a:rPr lang="en-US"/>
                  <a:t>density enables </a:t>
                </a:r>
                <a:r>
                  <a:rPr lang="en-US" dirty="0"/>
                  <a:t>higher energy gains, limited by the laser depletion length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E08AEBC-0A70-4D4E-A0EC-1A4BDD100E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96348" y="1414463"/>
                <a:ext cx="11972081" cy="4181475"/>
              </a:xfrm>
              <a:blipFill>
                <a:blip r:embed="rId2"/>
                <a:stretch>
                  <a:fillRect l="-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11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A6D1C0-E6E5-AC48-8A23-91B161D11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pPr>
              <a:lnSpc>
                <a:spcPct val="200000"/>
              </a:lnSpc>
            </a:pPr>
            <a:r>
              <a:rPr lang="en-US" dirty="0"/>
              <a:t>Motivations</a:t>
            </a:r>
          </a:p>
          <a:p>
            <a:pPr>
              <a:lnSpc>
                <a:spcPct val="200000"/>
              </a:lnSpc>
            </a:pPr>
            <a:r>
              <a:rPr lang="en-US" dirty="0"/>
              <a:t>Physics of the snowplow acceleration</a:t>
            </a:r>
          </a:p>
          <a:p>
            <a:pPr>
              <a:lnSpc>
                <a:spcPct val="200000"/>
              </a:lnSpc>
            </a:pPr>
            <a:r>
              <a:rPr lang="en-US" dirty="0"/>
              <a:t>Simulation results</a:t>
            </a:r>
          </a:p>
          <a:p>
            <a:pPr>
              <a:lnSpc>
                <a:spcPct val="200000"/>
              </a:lnSpc>
            </a:pPr>
            <a:r>
              <a:rPr lang="en-US" dirty="0"/>
              <a:t>Increase the energy gain: density tapering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C910-E32E-C740-831A-0BBA1A49C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3517D-4B27-DF4E-8CD2-F60A9DA477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5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5C5EE-3E72-E442-A082-7C7FE0ED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MVA acceleration enables production of 10s MeV proton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6A73D-EFD0-9E4E-82D1-87FF600415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2754176A-CFDC-CE49-9354-CB0E62F7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" b="4062"/>
          <a:stretch>
            <a:fillRect/>
          </a:stretch>
        </p:blipFill>
        <p:spPr bwMode="auto">
          <a:xfrm>
            <a:off x="1452630" y="1723741"/>
            <a:ext cx="3202498" cy="212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B5354C-5638-8445-8319-0E183F87DDA4}"/>
              </a:ext>
            </a:extLst>
          </p:cNvPr>
          <p:cNvSpPr txBox="1"/>
          <p:nvPr/>
        </p:nvSpPr>
        <p:spPr>
          <a:xfrm>
            <a:off x="8703096" y="6347749"/>
            <a:ext cx="348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[Park et al., POP, 2019, </a:t>
            </a:r>
            <a:r>
              <a:rPr lang="en-US" sz="1200" dirty="0">
                <a:solidFill>
                  <a:schemeClr val="tx1"/>
                </a:solidFill>
              </a:rPr>
              <a:t>Hakimi et al, POP, 2020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A14737-4D88-CC4B-815B-E87893EE6A05}"/>
                  </a:ext>
                </a:extLst>
              </p:cNvPr>
              <p:cNvSpPr txBox="1"/>
              <p:nvPr/>
            </p:nvSpPr>
            <p:spPr>
              <a:xfrm>
                <a:off x="449548" y="1058582"/>
                <a:ext cx="11425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MVA acceleration regime can be achieved with BELLA-like experimental conditions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≃20−40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≃4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A14737-4D88-CC4B-815B-E87893EE6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48" y="1058582"/>
                <a:ext cx="11425051" cy="369332"/>
              </a:xfrm>
              <a:prstGeom prst="rect">
                <a:avLst/>
              </a:prstGeom>
              <a:blipFill>
                <a:blip r:embed="rId3"/>
                <a:stretch>
                  <a:fillRect l="-333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0D22F4-9954-A84B-B462-05DAE7BBE8AD}"/>
                  </a:ext>
                </a:extLst>
              </p:cNvPr>
              <p:cNvSpPr txBox="1"/>
              <p:nvPr/>
            </p:nvSpPr>
            <p:spPr>
              <a:xfrm>
                <a:off x="6090831" y="4701404"/>
                <a:ext cx="584942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Simulations show production of low emittance and low divergence proton beams up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~60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using BELLA-like parameters. Analysis of experiments is ongoing.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0D22F4-9954-A84B-B462-05DAE7BBE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31" y="4701404"/>
                <a:ext cx="5849422" cy="923330"/>
              </a:xfrm>
              <a:prstGeom prst="rect">
                <a:avLst/>
              </a:prstGeom>
              <a:blipFill>
                <a:blip r:embed="rId4"/>
                <a:stretch>
                  <a:fillRect l="-1087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447B7D-0806-EE42-B9E0-AFBE99BE3411}"/>
                  </a:ext>
                </a:extLst>
              </p:cNvPr>
              <p:cNvSpPr txBox="1"/>
              <p:nvPr/>
            </p:nvSpPr>
            <p:spPr>
              <a:xfrm>
                <a:off x="6704916" y="5751791"/>
                <a:ext cx="4379725" cy="369332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b="1" dirty="0">
                    <a:solidFill>
                      <a:schemeClr val="tx1"/>
                    </a:solidFill>
                    <a:latin typeface="+mn-lt"/>
                  </a:rPr>
                  <a:t>Can we increase the energy to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+mn-lt"/>
                  </a:rPr>
                  <a:t>?</a:t>
                </a:r>
                <a:endParaRPr lang="en-US" b="1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447B7D-0806-EE42-B9E0-AFBE99BE3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916" y="5751791"/>
                <a:ext cx="4379725" cy="369332"/>
              </a:xfrm>
              <a:prstGeom prst="rect">
                <a:avLst/>
              </a:prstGeom>
              <a:blipFill>
                <a:blip r:embed="rId5"/>
                <a:stretch>
                  <a:fillRect l="-862" t="-3125" b="-18750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A5EEEDA-44C6-4342-ADA8-9F70BBDFD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883" y="1448925"/>
            <a:ext cx="4308622" cy="3231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2CBB4-076F-5A4D-96F4-86AC5979C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47" y="3844694"/>
            <a:ext cx="5590815" cy="28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6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5687D-D944-9340-B074-C158B65F3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Propagation in near-critical density targets slows down laser pulse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CD2A8-FA8A-C942-8D15-87E9833124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19748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1E4BAD-2795-3543-B315-F315D1784EE1}"/>
              </a:ext>
            </a:extLst>
          </p:cNvPr>
          <p:cNvGrpSpPr/>
          <p:nvPr/>
        </p:nvGrpSpPr>
        <p:grpSpPr>
          <a:xfrm>
            <a:off x="142475" y="1779153"/>
            <a:ext cx="6411522" cy="4224265"/>
            <a:chOff x="142475" y="1779153"/>
            <a:chExt cx="6411522" cy="42242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E86EF5-BC0C-1A4F-90E1-79E53B83C13E}"/>
                </a:ext>
              </a:extLst>
            </p:cNvPr>
            <p:cNvGrpSpPr/>
            <p:nvPr/>
          </p:nvGrpSpPr>
          <p:grpSpPr>
            <a:xfrm>
              <a:off x="3433984" y="1779153"/>
              <a:ext cx="3120013" cy="4224265"/>
              <a:chOff x="3433984" y="1779153"/>
              <a:chExt cx="3120013" cy="422426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13CFD7-EC83-7D40-9AB4-DBB3FCCCE68C}"/>
                  </a:ext>
                </a:extLst>
              </p:cNvPr>
              <p:cNvSpPr/>
              <p:nvPr/>
            </p:nvSpPr>
            <p:spPr>
              <a:xfrm>
                <a:off x="3433984" y="1779153"/>
                <a:ext cx="3120013" cy="422426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E0A8F6A1-0DE7-A343-B698-194A3CDD2AFF}"/>
                      </a:ext>
                    </a:extLst>
                  </p:cNvPr>
                  <p:cNvSpPr txBox="1"/>
                  <p:nvPr/>
                </p:nvSpPr>
                <p:spPr>
                  <a:xfrm>
                    <a:off x="4528414" y="2065851"/>
                    <a:ext cx="931152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 err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E0A8F6A1-0DE7-A343-B698-194A3CDD2A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8414" y="2065851"/>
                    <a:ext cx="931152" cy="30777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2703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5F1347BF-8CDF-B142-B1A6-95873ACC7AB9}"/>
                      </a:ext>
                    </a:extLst>
                  </p:cNvPr>
                  <p:cNvSpPr txBox="1"/>
                  <p:nvPr/>
                </p:nvSpPr>
                <p:spPr>
                  <a:xfrm>
                    <a:off x="3810194" y="5212127"/>
                    <a:ext cx="2581540" cy="56746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]≃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1.12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 dirty="0" err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5F1347BF-8CDF-B142-B1A6-95873ACC7A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194" y="5212127"/>
                    <a:ext cx="2581540" cy="5674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985" t="-2174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E2E772-2427-934C-ACAC-B8C69067B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475" y="2655744"/>
              <a:ext cx="3188901" cy="2403504"/>
            </a:xfrm>
            <a:prstGeom prst="rect">
              <a:avLst/>
            </a:prstGeom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12E00C2-259D-7C49-A492-E05098B3D1E9}"/>
                </a:ext>
              </a:extLst>
            </p:cNvPr>
            <p:cNvSpPr/>
            <p:nvPr/>
          </p:nvSpPr>
          <p:spPr>
            <a:xfrm>
              <a:off x="3069460" y="3659289"/>
              <a:ext cx="1246909" cy="396413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517CE8-4B13-0449-AE7C-28A319764856}"/>
              </a:ext>
            </a:extLst>
          </p:cNvPr>
          <p:cNvSpPr txBox="1"/>
          <p:nvPr/>
        </p:nvSpPr>
        <p:spPr>
          <a:xfrm>
            <a:off x="67617" y="4995722"/>
            <a:ext cx="350014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High intensity laser pulse can propagate in overcritical density</a:t>
            </a:r>
          </a:p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(i.e.,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relativistic transparency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651235-7320-3147-8FD4-C7E363E85303}"/>
              </a:ext>
            </a:extLst>
          </p:cNvPr>
          <p:cNvGrpSpPr/>
          <p:nvPr/>
        </p:nvGrpSpPr>
        <p:grpSpPr>
          <a:xfrm>
            <a:off x="6697743" y="2087869"/>
            <a:ext cx="5085964" cy="1230734"/>
            <a:chOff x="6697743" y="2087869"/>
            <a:chExt cx="5085964" cy="12307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3CE45F7-2611-474A-9539-2AFB08E28924}"/>
                    </a:ext>
                  </a:extLst>
                </p:cNvPr>
                <p:cNvSpPr txBox="1"/>
                <p:nvPr/>
              </p:nvSpPr>
              <p:spPr>
                <a:xfrm>
                  <a:off x="6697743" y="2497051"/>
                  <a:ext cx="1426288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≃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3CE45F7-2611-474A-9539-2AFB08E28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7743" y="2497051"/>
                  <a:ext cx="1426288" cy="818366"/>
                </a:xfrm>
                <a:prstGeom prst="rect">
                  <a:avLst/>
                </a:prstGeom>
                <a:blipFill>
                  <a:blip r:embed="rId5"/>
                  <a:stretch>
                    <a:fillRect l="-43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132B483-2A50-FE4F-8B94-D4727FFAE796}"/>
                    </a:ext>
                  </a:extLst>
                </p:cNvPr>
                <p:cNvSpPr txBox="1"/>
                <p:nvPr/>
              </p:nvSpPr>
              <p:spPr>
                <a:xfrm>
                  <a:off x="10243092" y="2500237"/>
                  <a:ext cx="1540615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≃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132B483-2A50-FE4F-8B94-D4727FFAE7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3092" y="2500237"/>
                  <a:ext cx="1540615" cy="818366"/>
                </a:xfrm>
                <a:prstGeom prst="rect">
                  <a:avLst/>
                </a:prstGeom>
                <a:blipFill>
                  <a:blip r:embed="rId6"/>
                  <a:stretch>
                    <a:fillRect l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0D5F0A-E291-F747-AF09-470FED6D24E5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8124031" y="2906234"/>
              <a:ext cx="2036575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8C5094-529E-BB4F-8AA7-0780A6A9F185}"/>
                </a:ext>
              </a:extLst>
            </p:cNvPr>
            <p:cNvSpPr txBox="1"/>
            <p:nvPr/>
          </p:nvSpPr>
          <p:spPr>
            <a:xfrm>
              <a:off x="7931243" y="2087869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Relativistic transparency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BD7507-8C7E-3541-82BB-E1AC9A13BB01}"/>
                  </a:ext>
                </a:extLst>
              </p:cNvPr>
              <p:cNvSpPr txBox="1"/>
              <p:nvPr/>
            </p:nvSpPr>
            <p:spPr>
              <a:xfrm>
                <a:off x="404765" y="1187642"/>
                <a:ext cx="116146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Protons are non relativistic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), so we need to slow down the laser pulse that drives the accelerating field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BD7507-8C7E-3541-82BB-E1AC9A13B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65" y="1187642"/>
                <a:ext cx="11614611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248C61C-065B-2B44-983A-9930EDD3C76D}"/>
              </a:ext>
            </a:extLst>
          </p:cNvPr>
          <p:cNvGrpSpPr/>
          <p:nvPr/>
        </p:nvGrpSpPr>
        <p:grpSpPr>
          <a:xfrm>
            <a:off x="7078489" y="4234168"/>
            <a:ext cx="4815041" cy="1346799"/>
            <a:chOff x="7078489" y="4234168"/>
            <a:chExt cx="4815041" cy="13467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58307D7-B863-FA46-90CD-7BE34C236332}"/>
                    </a:ext>
                  </a:extLst>
                </p:cNvPr>
                <p:cNvSpPr txBox="1"/>
                <p:nvPr/>
              </p:nvSpPr>
              <p:spPr>
                <a:xfrm>
                  <a:off x="7078489" y="4234168"/>
                  <a:ext cx="4815041" cy="945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From simulations we computed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∼0.8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 for parameters relevant for the snowplow 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∼2−5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∼100−400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58307D7-B863-FA46-90CD-7BE34C2363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8489" y="4234168"/>
                  <a:ext cx="4815041" cy="945900"/>
                </a:xfrm>
                <a:prstGeom prst="rect">
                  <a:avLst/>
                </a:prstGeom>
                <a:blipFill>
                  <a:blip r:embed="rId8"/>
                  <a:stretch>
                    <a:fillRect l="-789" t="-2632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C3BEED-2EEF-E84F-B1D4-EBB62B58A4F7}"/>
                </a:ext>
              </a:extLst>
            </p:cNvPr>
            <p:cNvSpPr txBox="1"/>
            <p:nvPr/>
          </p:nvSpPr>
          <p:spPr>
            <a:xfrm>
              <a:off x="9720405" y="5303968"/>
              <a:ext cx="1792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[Liu et al., PPCF, 2020]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1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47CDB-A318-2149-A53F-B62C6F02CB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504" y="196622"/>
            <a:ext cx="11978640" cy="543605"/>
          </a:xfrm>
        </p:spPr>
        <p:txBody>
          <a:bodyPr>
            <a:normAutofit/>
          </a:bodyPr>
          <a:lstStyle/>
          <a:p>
            <a:r>
              <a:rPr lang="en-US" dirty="0"/>
              <a:t>The electric field created by the density spike can reach 10s TV/m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E0FD9-CF22-5143-9004-6D67092872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37AEA0-099A-4B4C-9535-67B9E96C0ADF}"/>
              </a:ext>
            </a:extLst>
          </p:cNvPr>
          <p:cNvGrpSpPr/>
          <p:nvPr/>
        </p:nvGrpSpPr>
        <p:grpSpPr>
          <a:xfrm>
            <a:off x="359328" y="1408192"/>
            <a:ext cx="5428462" cy="1939191"/>
            <a:chOff x="205083" y="1893948"/>
            <a:chExt cx="6458672" cy="263233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CAAD48B-FE9C-1B44-AC01-3B49EDAA6BF8}"/>
                </a:ext>
              </a:extLst>
            </p:cNvPr>
            <p:cNvCxnSpPr/>
            <p:nvPr/>
          </p:nvCxnSpPr>
          <p:spPr>
            <a:xfrm>
              <a:off x="1877412" y="3429000"/>
              <a:ext cx="47863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AFB1E9-9D14-0A45-B90E-A6F8872F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3260" y="2331720"/>
              <a:ext cx="2911680" cy="2194560"/>
            </a:xfrm>
            <a:prstGeom prst="rect">
              <a:avLst/>
            </a:prstGeom>
          </p:spPr>
        </p:pic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B422F4B0-04DA-C048-9852-23A168273114}"/>
                </a:ext>
              </a:extLst>
            </p:cNvPr>
            <p:cNvSpPr/>
            <p:nvPr/>
          </p:nvSpPr>
          <p:spPr>
            <a:xfrm>
              <a:off x="3216429" y="2590114"/>
              <a:ext cx="1246909" cy="396413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5A4A6B-3701-9640-9512-155D2C237352}"/>
                </a:ext>
              </a:extLst>
            </p:cNvPr>
            <p:cNvGrpSpPr/>
            <p:nvPr/>
          </p:nvGrpSpPr>
          <p:grpSpPr>
            <a:xfrm>
              <a:off x="274320" y="1893948"/>
              <a:ext cx="5967391" cy="1535052"/>
              <a:chOff x="274320" y="1893948"/>
              <a:chExt cx="5967391" cy="153505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0AE639C-273A-444B-B0C0-D825AA00CBD4}"/>
                  </a:ext>
                </a:extLst>
              </p:cNvPr>
              <p:cNvCxnSpPr/>
              <p:nvPr/>
            </p:nvCxnSpPr>
            <p:spPr>
              <a:xfrm flipV="1">
                <a:off x="3883068" y="1893948"/>
                <a:ext cx="0" cy="1535052"/>
              </a:xfrm>
              <a:prstGeom prst="line">
                <a:avLst/>
              </a:prstGeom>
              <a:ln w="38100" cap="rnd">
                <a:solidFill>
                  <a:srgbClr val="FF0000"/>
                </a:solidFill>
              </a:ln>
              <a:effectLst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BE250FF-3E35-0F42-8A01-80E03C22E8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6525" y="1893948"/>
                <a:ext cx="0" cy="894372"/>
              </a:xfrm>
              <a:prstGeom prst="line">
                <a:avLst/>
              </a:prstGeom>
              <a:ln w="38100" cap="rnd">
                <a:solidFill>
                  <a:srgbClr val="FF0000"/>
                </a:solidFill>
              </a:ln>
              <a:effectLst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DCF6CA4-2270-614A-A724-0F72B19D20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3069" y="1893948"/>
                <a:ext cx="453140" cy="0"/>
              </a:xfrm>
              <a:prstGeom prst="line">
                <a:avLst/>
              </a:prstGeom>
              <a:ln w="38100" cap="rnd">
                <a:solidFill>
                  <a:srgbClr val="FF0000"/>
                </a:solidFill>
              </a:ln>
              <a:effectLst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C85A9D1-7BE7-A74B-8DF4-816577498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1751" y="2788320"/>
                <a:ext cx="1899960" cy="0"/>
              </a:xfrm>
              <a:prstGeom prst="line">
                <a:avLst/>
              </a:prstGeom>
              <a:ln w="38100" cap="rnd">
                <a:solidFill>
                  <a:srgbClr val="FF0000"/>
                </a:solidFill>
              </a:ln>
              <a:effectLst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4A7B3BD-27EC-1444-9DFE-503AE6D36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" y="3429000"/>
                <a:ext cx="3608748" cy="0"/>
              </a:xfrm>
              <a:prstGeom prst="line">
                <a:avLst/>
              </a:prstGeom>
              <a:ln w="38100" cap="rnd">
                <a:solidFill>
                  <a:srgbClr val="FF0000"/>
                </a:solidFill>
              </a:ln>
              <a:effectLst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299C6A-EB00-434E-9E66-0197CA705C73}"/>
                </a:ext>
              </a:extLst>
            </p:cNvPr>
            <p:cNvSpPr txBox="1"/>
            <p:nvPr/>
          </p:nvSpPr>
          <p:spPr>
            <a:xfrm>
              <a:off x="205083" y="2136549"/>
              <a:ext cx="2475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Simplified model of electron density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64772B3-714E-2B47-B46F-22C3642875B6}"/>
                    </a:ext>
                  </a:extLst>
                </p:cNvPr>
                <p:cNvSpPr txBox="1"/>
                <p:nvPr/>
              </p:nvSpPr>
              <p:spPr>
                <a:xfrm>
                  <a:off x="4398128" y="1910416"/>
                  <a:ext cx="33528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000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FC28715-4A5B-374D-805A-8F539C54E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8128" y="1910416"/>
                  <a:ext cx="33528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2500" r="-4167" b="-47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DE84AF5-910D-E945-9659-CEFE2FA4112C}"/>
              </a:ext>
            </a:extLst>
          </p:cNvPr>
          <p:cNvSpPr txBox="1"/>
          <p:nvPr/>
        </p:nvSpPr>
        <p:spPr>
          <a:xfrm>
            <a:off x="552757" y="3497882"/>
            <a:ext cx="4871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ponderomotive force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(radiation pressure) pushes the electrons forward until an electrostatic field counterbalances 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DB7494-8E69-5F4F-B167-61CD5220F118}"/>
                  </a:ext>
                </a:extLst>
              </p:cNvPr>
              <p:cNvSpPr txBox="1"/>
              <p:nvPr/>
            </p:nvSpPr>
            <p:spPr>
              <a:xfrm>
                <a:off x="7033117" y="1408192"/>
                <a:ext cx="4759123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The field structure moves with the laser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DB7494-8E69-5F4F-B167-61CD5220F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117" y="1408192"/>
                <a:ext cx="4759123" cy="391902"/>
              </a:xfrm>
              <a:prstGeom prst="rect">
                <a:avLst/>
              </a:prstGeom>
              <a:blipFill>
                <a:blip r:embed="rId9"/>
                <a:stretch>
                  <a:fillRect l="-1064" t="-937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0DB89312-66F8-1E4A-8917-3092708F4901}"/>
              </a:ext>
            </a:extLst>
          </p:cNvPr>
          <p:cNvGrpSpPr/>
          <p:nvPr/>
        </p:nvGrpSpPr>
        <p:grpSpPr>
          <a:xfrm>
            <a:off x="6919030" y="1852810"/>
            <a:ext cx="4786343" cy="4226936"/>
            <a:chOff x="6089264" y="1567803"/>
            <a:chExt cx="4786343" cy="42269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7416132-8555-8F4B-A5A3-ABD167FA1508}"/>
                </a:ext>
              </a:extLst>
            </p:cNvPr>
            <p:cNvGrpSpPr/>
            <p:nvPr/>
          </p:nvGrpSpPr>
          <p:grpSpPr>
            <a:xfrm>
              <a:off x="6089264" y="1567803"/>
              <a:ext cx="4786343" cy="4226936"/>
              <a:chOff x="6892170" y="1561611"/>
              <a:chExt cx="4786343" cy="422693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C1F6512-6DF5-2C41-94B7-9D08A715A44A}"/>
                  </a:ext>
                </a:extLst>
              </p:cNvPr>
              <p:cNvGrpSpPr/>
              <p:nvPr/>
            </p:nvGrpSpPr>
            <p:grpSpPr>
              <a:xfrm>
                <a:off x="6892170" y="1583881"/>
                <a:ext cx="4786343" cy="2633909"/>
                <a:chOff x="6892170" y="1583881"/>
                <a:chExt cx="4786343" cy="2633909"/>
              </a:xfrm>
            </p:grpSpPr>
            <p:pic>
              <p:nvPicPr>
                <p:cNvPr id="28" name="Picture 1" descr="/var/folders/0x/8wfbs5cs1rq187fxfw54f9gh0000gn/T/com.microsoft.Powerpoint/WebArchiveCopyPasteTempFiles/cidE8FE317A-5E47-E94F-946E-B809EF7E3A3E.png">
                  <a:extLst>
                    <a:ext uri="{FF2B5EF4-FFF2-40B4-BE49-F238E27FC236}">
                      <a16:creationId xmlns:a16="http://schemas.microsoft.com/office/drawing/2014/main" id="{C280C4A7-CD8B-2849-B669-10EC478886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8275"/>
                <a:stretch/>
              </p:blipFill>
              <p:spPr bwMode="auto">
                <a:xfrm>
                  <a:off x="7348095" y="1583881"/>
                  <a:ext cx="3784600" cy="26339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3E8ACC77-A3DD-8841-A128-730697111DBA}"/>
                    </a:ext>
                  </a:extLst>
                </p:cNvPr>
                <p:cNvCxnSpPr/>
                <p:nvPr/>
              </p:nvCxnSpPr>
              <p:spPr>
                <a:xfrm>
                  <a:off x="6892170" y="3748387"/>
                  <a:ext cx="4786343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83EEB5F-86BB-EB43-A5BB-C154F64B1654}"/>
                      </a:ext>
                    </a:extLst>
                  </p:cNvPr>
                  <p:cNvSpPr txBox="1"/>
                  <p:nvPr/>
                </p:nvSpPr>
                <p:spPr>
                  <a:xfrm>
                    <a:off x="7006257" y="1561611"/>
                    <a:ext cx="22790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spcBef>
                        <a:spcPts val="600"/>
                      </a:spcBef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+mn-lt"/>
                      </a:rPr>
                      <a:t>Longitudinal field,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a14:m>
                    <a:endParaRPr lang="en-US" dirty="0" err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74BF423-10A9-194B-B3AC-C57FA136DD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6257" y="1561611"/>
                    <a:ext cx="227908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57" t="-3226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C303F54-679B-944B-83A3-3ACC4CA49920}"/>
                      </a:ext>
                    </a:extLst>
                  </p:cNvPr>
                  <p:cNvSpPr txBox="1"/>
                  <p:nvPr/>
                </p:nvSpPr>
                <p:spPr>
                  <a:xfrm>
                    <a:off x="7290019" y="4970181"/>
                    <a:ext cx="3990644" cy="8183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𝑀𝐴𝑋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=67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∼10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𝑇𝑉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en-US" dirty="0" err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C303F54-679B-944B-83A3-3ACC4CA499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0019" y="4970181"/>
                    <a:ext cx="3990644" cy="81836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4B8A44-819E-2C45-8E8B-6BE9C5DC8BE4}"/>
                </a:ext>
              </a:extLst>
            </p:cNvPr>
            <p:cNvCxnSpPr/>
            <p:nvPr/>
          </p:nvCxnSpPr>
          <p:spPr>
            <a:xfrm flipH="1">
              <a:off x="8807669" y="3429000"/>
              <a:ext cx="178675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087F0BF2-5215-E84C-BA05-10AE50F9CE56}"/>
                </a:ext>
              </a:extLst>
            </p:cNvPr>
            <p:cNvSpPr/>
            <p:nvPr/>
          </p:nvSpPr>
          <p:spPr>
            <a:xfrm rot="10800000">
              <a:off x="8244540" y="2209833"/>
              <a:ext cx="1210338" cy="1219167"/>
            </a:xfrm>
            <a:prstGeom prst="arc">
              <a:avLst>
                <a:gd name="adj1" fmla="val 16200000"/>
                <a:gd name="adj2" fmla="val 5364489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D633965-017F-BF4C-BB48-6019E793C2AC}"/>
                </a:ext>
              </a:extLst>
            </p:cNvPr>
            <p:cNvCxnSpPr/>
            <p:nvPr/>
          </p:nvCxnSpPr>
          <p:spPr>
            <a:xfrm flipH="1">
              <a:off x="8839199" y="2212460"/>
              <a:ext cx="178675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BFBFB3B-9381-CA4F-A5A8-526D09108B9D}"/>
              </a:ext>
            </a:extLst>
          </p:cNvPr>
          <p:cNvSpPr txBox="1"/>
          <p:nvPr/>
        </p:nvSpPr>
        <p:spPr>
          <a:xfrm>
            <a:off x="7204036" y="4638524"/>
            <a:ext cx="412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When the laser pulse completely expels the electrons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8E6BD4-8E0E-CE48-B9B5-584A07494718}"/>
              </a:ext>
            </a:extLst>
          </p:cNvPr>
          <p:cNvGrpSpPr/>
          <p:nvPr/>
        </p:nvGrpSpPr>
        <p:grpSpPr>
          <a:xfrm>
            <a:off x="838109" y="4528201"/>
            <a:ext cx="5607392" cy="2232186"/>
            <a:chOff x="838109" y="4528201"/>
            <a:chExt cx="5607392" cy="22321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F18ED9-6915-B349-8C56-05B300BBDCCB}"/>
                </a:ext>
              </a:extLst>
            </p:cNvPr>
            <p:cNvSpPr txBox="1"/>
            <p:nvPr/>
          </p:nvSpPr>
          <p:spPr>
            <a:xfrm>
              <a:off x="838109" y="6483388"/>
              <a:ext cx="37495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[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</a:rPr>
                <a:t>Shorokhov</a:t>
              </a: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 and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</a:rPr>
                <a:t>Pukhov</a:t>
              </a: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, 2004; Liu et al., PRL, 2022]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21FAF9-F816-C044-8999-B01480273D32}"/>
                    </a:ext>
                  </a:extLst>
                </p:cNvPr>
                <p:cNvSpPr txBox="1"/>
                <p:nvPr/>
              </p:nvSpPr>
              <p:spPr>
                <a:xfrm>
                  <a:off x="861526" y="4528201"/>
                  <a:ext cx="2342693" cy="18481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+mn-lt"/>
                  </a:endParaRPr>
                </a:p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  <a:latin typeface="+mn-lt"/>
                  </a:endParaRPr>
                </a:p>
                <a:p>
                  <a:pPr algn="l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821FAF9-F816-C044-8999-B0148027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526" y="4528201"/>
                  <a:ext cx="2342693" cy="1848198"/>
                </a:xfrm>
                <a:prstGeom prst="rect">
                  <a:avLst/>
                </a:prstGeom>
                <a:blipFill>
                  <a:blip r:embed="rId12"/>
                  <a:stretch>
                    <a:fillRect t="-685" b="-34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D3ED2498-BBA1-6A40-A683-AFA0A49F6ACA}"/>
                </a:ext>
              </a:extLst>
            </p:cNvPr>
            <p:cNvSpPr/>
            <p:nvPr/>
          </p:nvSpPr>
          <p:spPr>
            <a:xfrm>
              <a:off x="3204219" y="4638524"/>
              <a:ext cx="348878" cy="1737875"/>
            </a:xfrm>
            <a:prstGeom prst="rightBrace">
              <a:avLst>
                <a:gd name="adj1" fmla="val 31810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67695A1-475D-DA44-A617-B1E25D69AD76}"/>
                </a:ext>
              </a:extLst>
            </p:cNvPr>
            <p:cNvSpPr txBox="1"/>
            <p:nvPr/>
          </p:nvSpPr>
          <p:spPr>
            <a:xfrm>
              <a:off x="3641075" y="5044899"/>
              <a:ext cx="28044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Equations for full electron depletion in </a:t>
              </a:r>
              <a:r>
                <a:rPr lang="en-US" dirty="0" err="1">
                  <a:solidFill>
                    <a:schemeClr val="tx1"/>
                  </a:solidFill>
                  <a:latin typeface="+mn-lt"/>
                </a:rPr>
                <a:t>quasistatic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 approximation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642CA64-63A5-AE41-AA6F-E7127ACCE3B1}"/>
                  </a:ext>
                </a:extLst>
              </p:cNvPr>
              <p:cNvSpPr txBox="1"/>
              <p:nvPr/>
            </p:nvSpPr>
            <p:spPr>
              <a:xfrm>
                <a:off x="6681202" y="6067025"/>
                <a:ext cx="5261998" cy="668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The trapping threshold for protons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due to the finite extent of the accelerating field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642CA64-63A5-AE41-AA6F-E7127ACCE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202" y="6067025"/>
                <a:ext cx="5261998" cy="668901"/>
              </a:xfrm>
              <a:prstGeom prst="rect">
                <a:avLst/>
              </a:prstGeom>
              <a:blipFill>
                <a:blip r:embed="rId13"/>
                <a:stretch>
                  <a:fillRect l="-723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1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6B2C6-03FB-D549-BF43-CCDC6C02F7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Snowplow field enables proton acceleration up to GeV energies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38646-4864-5A40-91E8-93E5E6A798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E6FBFD-7C62-B54D-A180-55E92B2329AE}"/>
                  </a:ext>
                </a:extLst>
              </p:cNvPr>
              <p:cNvSpPr txBox="1"/>
              <p:nvPr/>
            </p:nvSpPr>
            <p:spPr>
              <a:xfrm>
                <a:off x="6986516" y="1919433"/>
                <a:ext cx="4064446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→2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E6FBFD-7C62-B54D-A180-55E92B232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16" y="1919433"/>
                <a:ext cx="4064446" cy="319318"/>
              </a:xfrm>
              <a:prstGeom prst="rect">
                <a:avLst/>
              </a:prstGeom>
              <a:blipFill>
                <a:blip r:embed="rId2"/>
                <a:stretch>
                  <a:fillRect l="-623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534C0A4-950E-A14B-A0DA-461291F59842}"/>
              </a:ext>
            </a:extLst>
          </p:cNvPr>
          <p:cNvGrpSpPr/>
          <p:nvPr/>
        </p:nvGrpSpPr>
        <p:grpSpPr>
          <a:xfrm>
            <a:off x="186414" y="1600144"/>
            <a:ext cx="5833386" cy="4375040"/>
            <a:chOff x="186414" y="2962889"/>
            <a:chExt cx="4786343" cy="358975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2B7EBDA-38CB-A94D-B08C-DF008643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4" y="2962889"/>
              <a:ext cx="4786343" cy="358975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E3F395-B2F3-B74D-97DA-EE61B5B5075F}"/>
                </a:ext>
              </a:extLst>
            </p:cNvPr>
            <p:cNvSpPr/>
            <p:nvPr/>
          </p:nvSpPr>
          <p:spPr>
            <a:xfrm>
              <a:off x="1618593" y="5254871"/>
              <a:ext cx="793199" cy="715006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94A721E-9DE2-AA4E-AE7E-FC1780FCDDCE}"/>
                </a:ext>
              </a:extLst>
            </p:cNvPr>
            <p:cNvSpPr/>
            <p:nvPr/>
          </p:nvSpPr>
          <p:spPr>
            <a:xfrm>
              <a:off x="703973" y="5254870"/>
              <a:ext cx="1707819" cy="365437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32625BB-4475-894E-8331-FFB04E71F553}"/>
              </a:ext>
            </a:extLst>
          </p:cNvPr>
          <p:cNvSpPr txBox="1"/>
          <p:nvPr/>
        </p:nvSpPr>
        <p:spPr>
          <a:xfrm>
            <a:off x="4783745" y="4156233"/>
            <a:ext cx="2139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Typical region of operation for near-critical densities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1FCFD11-BFFB-754A-93CF-5053EA85FF0B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920447" y="4617898"/>
            <a:ext cx="1863298" cy="67447"/>
          </a:xfrm>
          <a:prstGeom prst="straightConnector1">
            <a:avLst/>
          </a:prstGeom>
          <a:ln w="38100">
            <a:solidFill>
              <a:srgbClr val="E59B3E"/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76C2DB-BBA9-094C-AF87-153CF56DF69C}"/>
                  </a:ext>
                </a:extLst>
              </p:cNvPr>
              <p:cNvSpPr txBox="1"/>
              <p:nvPr/>
            </p:nvSpPr>
            <p:spPr>
              <a:xfrm>
                <a:off x="6986516" y="4223680"/>
                <a:ext cx="4933948" cy="17543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The laser energy required to trap protons is lowered if the protons are pre-accelerated in a previous stage. We are currently exploring the transport and post-acceleration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energies of protons generated in an MVA stage.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76C2DB-BBA9-094C-AF87-153CF56DF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16" y="4223680"/>
                <a:ext cx="4933948" cy="1754326"/>
              </a:xfrm>
              <a:prstGeom prst="rect">
                <a:avLst/>
              </a:prstGeom>
              <a:blipFill>
                <a:blip r:embed="rId4"/>
                <a:stretch>
                  <a:fillRect l="-510" t="-709" b="-3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A61AFD-F588-2349-8996-48E6C7B5B9DF}"/>
                  </a:ext>
                </a:extLst>
              </p:cNvPr>
              <p:cNvSpPr txBox="1"/>
              <p:nvPr/>
            </p:nvSpPr>
            <p:spPr>
              <a:xfrm>
                <a:off x="6986516" y="2587335"/>
                <a:ext cx="49339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In the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≫1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(i.e., when the laser can trap background protons,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), the snowplow acceleration is analogous to a relativistic moving mirror.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A61AFD-F588-2349-8996-48E6C7B5B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16" y="2587335"/>
                <a:ext cx="4933948" cy="1200329"/>
              </a:xfrm>
              <a:prstGeom prst="rect">
                <a:avLst/>
              </a:prstGeom>
              <a:blipFill>
                <a:blip r:embed="rId5"/>
                <a:stretch>
                  <a:fillRect l="-769" t="-3191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080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EAA36-B975-CA4C-B1B6-4E60865A08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181" y="37956"/>
            <a:ext cx="10835639" cy="8686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simulations we analyze the dynamics of test protons in the snowplow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771D90-6C11-154D-BC33-3F727BE15407}"/>
                  </a:ext>
                </a:extLst>
              </p:cNvPr>
              <p:cNvSpPr/>
              <p:nvPr/>
            </p:nvSpPr>
            <p:spPr>
              <a:xfrm>
                <a:off x="1448804" y="1137781"/>
                <a:ext cx="3015676" cy="298173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771D90-6C11-154D-BC33-3F727BE15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804" y="1137781"/>
                <a:ext cx="3015676" cy="2981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5B040-5D15-E447-9BB1-7618EA64A2C9}"/>
                  </a:ext>
                </a:extLst>
              </p:cNvPr>
              <p:cNvSpPr txBox="1"/>
              <p:nvPr/>
            </p:nvSpPr>
            <p:spPr>
              <a:xfrm>
                <a:off x="2544879" y="4298423"/>
                <a:ext cx="6451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5B040-5D15-E447-9BB1-7618EA64A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879" y="4298423"/>
                <a:ext cx="645177" cy="276999"/>
              </a:xfrm>
              <a:prstGeom prst="rect">
                <a:avLst/>
              </a:prstGeom>
              <a:blipFill>
                <a:blip r:embed="rId5"/>
                <a:stretch>
                  <a:fillRect l="-9615" r="-9615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4B810E-5138-8740-9857-5BBEC51C8EB4}"/>
              </a:ext>
            </a:extLst>
          </p:cNvPr>
          <p:cNvCxnSpPr>
            <a:cxnSpLocks/>
          </p:cNvCxnSpPr>
          <p:nvPr/>
        </p:nvCxnSpPr>
        <p:spPr>
          <a:xfrm>
            <a:off x="1448804" y="4267569"/>
            <a:ext cx="3015676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D02F606-A8BE-C043-B7EC-7FA8AA7C7187}"/>
              </a:ext>
            </a:extLst>
          </p:cNvPr>
          <p:cNvSpPr/>
          <p:nvPr/>
        </p:nvSpPr>
        <p:spPr>
          <a:xfrm>
            <a:off x="480197" y="1614858"/>
            <a:ext cx="490331" cy="2027583"/>
          </a:xfrm>
          <a:prstGeom prst="ellipse">
            <a:avLst/>
          </a:prstGeom>
          <a:solidFill>
            <a:srgbClr val="0070C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2FDB42-018E-F848-8229-3B579E2B7264}"/>
                  </a:ext>
                </a:extLst>
              </p:cNvPr>
              <p:cNvSpPr txBox="1"/>
              <p:nvPr/>
            </p:nvSpPr>
            <p:spPr>
              <a:xfrm>
                <a:off x="112471" y="4445766"/>
                <a:ext cx="2252323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=35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≃400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b="0" dirty="0">
                    <a:solidFill>
                      <a:schemeClr val="tx1"/>
                    </a:solidFill>
                    <a:latin typeface="+mn-lt"/>
                  </a:rPr>
                  <a:t>Circular pol.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Focused on target center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2FDB42-018E-F848-8229-3B579E2B7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71" y="4445766"/>
                <a:ext cx="2252323" cy="2185214"/>
              </a:xfrm>
              <a:prstGeom prst="rect">
                <a:avLst/>
              </a:prstGeom>
              <a:blipFill>
                <a:blip r:embed="rId6"/>
                <a:stretch>
                  <a:fillRect b="-3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6D6D880-5325-E44C-909C-300D370B935F}"/>
              </a:ext>
            </a:extLst>
          </p:cNvPr>
          <p:cNvSpPr/>
          <p:nvPr/>
        </p:nvSpPr>
        <p:spPr>
          <a:xfrm>
            <a:off x="1351844" y="2303813"/>
            <a:ext cx="2448987" cy="64967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615F4C-6CA3-A140-B410-C845F134DF40}"/>
              </a:ext>
            </a:extLst>
          </p:cNvPr>
          <p:cNvSpPr txBox="1"/>
          <p:nvPr/>
        </p:nvSpPr>
        <p:spPr>
          <a:xfrm>
            <a:off x="4557529" y="1145485"/>
            <a:ext cx="2505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Test protons to study phase space of trapped particles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6FA643-34B2-D345-978B-51FD7B5343E8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494943" y="1607150"/>
            <a:ext cx="1062586" cy="64239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D15BFF-90BE-224C-AC44-6CC5383DA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8500" y="1066590"/>
            <a:ext cx="4657190" cy="3486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6535DC-4B21-A14E-BADF-9619F56A59C7}"/>
                  </a:ext>
                </a:extLst>
              </p:cNvPr>
              <p:cNvSpPr txBox="1"/>
              <p:nvPr/>
            </p:nvSpPr>
            <p:spPr>
              <a:xfrm>
                <a:off x="1782796" y="3347253"/>
                <a:ext cx="2557101" cy="704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≃96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e>
                          </m:d>
                        </m:e>
                      </m:ra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≃8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𝑇𝑉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6535DC-4B21-A14E-BADF-9619F56A5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796" y="3347253"/>
                <a:ext cx="2557101" cy="704745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95320E0-3DC7-2349-8A5B-1B42F6769271}"/>
              </a:ext>
            </a:extLst>
          </p:cNvPr>
          <p:cNvSpPr txBox="1"/>
          <p:nvPr/>
        </p:nvSpPr>
        <p:spPr>
          <a:xfrm>
            <a:off x="10015847" y="4211809"/>
            <a:ext cx="1691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Electron density</a:t>
            </a:r>
          </a:p>
        </p:txBody>
      </p:sp>
      <p:grpSp>
        <p:nvGrpSpPr>
          <p:cNvPr id="21" name="Group 27">
            <a:extLst>
              <a:ext uri="{FF2B5EF4-FFF2-40B4-BE49-F238E27FC236}">
                <a16:creationId xmlns:a16="http://schemas.microsoft.com/office/drawing/2014/main" id="{1B605DB5-C89B-F548-B755-6C6CEA2663D0}"/>
              </a:ext>
            </a:extLst>
          </p:cNvPr>
          <p:cNvGrpSpPr>
            <a:grpSpLocks/>
          </p:cNvGrpSpPr>
          <p:nvPr/>
        </p:nvGrpSpPr>
        <p:grpSpPr bwMode="auto">
          <a:xfrm>
            <a:off x="2747734" y="5013474"/>
            <a:ext cx="9331795" cy="1804859"/>
            <a:chOff x="4363184" y="1820530"/>
            <a:chExt cx="6647481" cy="12860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132714-3921-CA49-B189-45F16E308A43}"/>
                </a:ext>
              </a:extLst>
            </p:cNvPr>
            <p:cNvSpPr/>
            <p:nvPr/>
          </p:nvSpPr>
          <p:spPr>
            <a:xfrm>
              <a:off x="4363184" y="1820530"/>
              <a:ext cx="6647481" cy="128602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DE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386A798-63AB-2149-8444-7D5D96507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/>
            <a:srcRect/>
            <a:stretch/>
          </p:blipFill>
          <p:spPr>
            <a:xfrm>
              <a:off x="9275780" y="1820530"/>
              <a:ext cx="1734885" cy="128602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31">
              <a:extLst>
                <a:ext uri="{FF2B5EF4-FFF2-40B4-BE49-F238E27FC236}">
                  <a16:creationId xmlns:a16="http://schemas.microsoft.com/office/drawing/2014/main" id="{D46D80D7-4511-C641-A973-E817A2A4E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2861" y="2525948"/>
              <a:ext cx="1923398" cy="32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2">
              <a:extLst>
                <a:ext uri="{FF2B5EF4-FFF2-40B4-BE49-F238E27FC236}">
                  <a16:creationId xmlns:a16="http://schemas.microsoft.com/office/drawing/2014/main" id="{B984EDAA-83E1-F54A-9556-DBB5FF63D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463" y="1862181"/>
              <a:ext cx="1120362" cy="58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33">
              <a:extLst>
                <a:ext uri="{FF2B5EF4-FFF2-40B4-BE49-F238E27FC236}">
                  <a16:creationId xmlns:a16="http://schemas.microsoft.com/office/drawing/2014/main" id="{AE98DEEE-FD4F-CF43-87A0-447D231BF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185" y="1820530"/>
              <a:ext cx="3615278" cy="46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oot" sz="1800" b="1" dirty="0" err="1">
                  <a:latin typeface="+mn-lt"/>
                </a:rPr>
                <a:t>WarpX</a:t>
              </a:r>
              <a:r>
                <a:rPr lang="en-US" altLang="root" sz="1800" b="1" dirty="0">
                  <a:latin typeface="+mn-lt"/>
                </a:rPr>
                <a:t>  </a:t>
              </a:r>
              <a:r>
                <a:rPr lang="en-US" altLang="root" sz="1800" dirty="0">
                  <a:latin typeface="+mn-lt"/>
                </a:rPr>
                <a:t>– open-source particle-in-cell code with advanced algorithms at </a:t>
              </a:r>
              <a:r>
                <a:rPr lang="en-US" altLang="root" sz="1800" dirty="0" err="1">
                  <a:latin typeface="+mn-lt"/>
                </a:rPr>
                <a:t>Exascale</a:t>
              </a:r>
              <a:endParaRPr lang="en-US" altLang="root" sz="1800" dirty="0">
                <a:latin typeface="+mn-lt"/>
              </a:endParaRP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2971A38D-B060-6441-A06A-FEF4517EAB5D}"/>
                </a:ext>
              </a:extLst>
            </p:cNvPr>
            <p:cNvSpPr txBox="1">
              <a:spLocks/>
            </p:cNvSpPr>
            <p:nvPr/>
          </p:nvSpPr>
          <p:spPr>
            <a:xfrm>
              <a:off x="4363184" y="2292070"/>
              <a:ext cx="2853909" cy="37945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</a:rPr>
                <a:t>PI: Jean-Luc </a:t>
              </a:r>
              <a:r>
                <a:rPr lang="en-US" sz="1600" i="1" dirty="0" err="1">
                  <a:solidFill>
                    <a:schemeClr val="accent1">
                      <a:lumMod val="75000"/>
                    </a:schemeClr>
                  </a:solidFill>
                </a:rPr>
                <a:t>Vay</a:t>
              </a: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</a:rPr>
                <a:t> (LBNL)</a:t>
              </a:r>
            </a:p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&gt;30 contributors internationally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08FD044-EBCF-764E-8B1E-AE21DF60DFBD}"/>
                </a:ext>
              </a:extLst>
            </p:cNvPr>
            <p:cNvSpPr/>
            <p:nvPr/>
          </p:nvSpPr>
          <p:spPr>
            <a:xfrm>
              <a:off x="4363184" y="2681052"/>
              <a:ext cx="3360247" cy="41667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Courier New" panose="02070309020205020404" pitchFamily="49" charset="0"/>
                </a:rPr>
                <a:t>https://ecp-warpx.github.io</a:t>
              </a:r>
              <a:endPara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ourier New" panose="02070309020205020404" pitchFamily="49" charset="0"/>
                <a:hlinkClick r:id="rId12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Vay</a:t>
              </a:r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, J-L., </a:t>
              </a:r>
              <a:r>
                <a:rPr lang="en-GB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et al., </a:t>
              </a:r>
              <a:r>
                <a:rPr lang="en-GB" sz="16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Nucl</a:t>
              </a:r>
              <a:r>
                <a:rPr lang="en-GB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. </a:t>
              </a:r>
              <a:r>
                <a:rPr lang="en-GB" sz="16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Instrum</a:t>
              </a:r>
              <a:r>
                <a:rPr lang="en-GB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. Meth. A </a:t>
              </a:r>
              <a:r>
                <a:rPr lang="en-GB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909 (2018)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9B61C05-5C8B-754A-8914-B6E1D5E5BB3A}"/>
              </a:ext>
            </a:extLst>
          </p:cNvPr>
          <p:cNvSpPr txBox="1"/>
          <p:nvPr/>
        </p:nvSpPr>
        <p:spPr>
          <a:xfrm>
            <a:off x="3048864" y="4600112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Simulations are performed using azimuthal decomposition (quasi-3D)</a:t>
            </a:r>
          </a:p>
        </p:txBody>
      </p:sp>
    </p:spTree>
    <p:extLst>
      <p:ext uri="{BB962C8B-B14F-4D97-AF65-F5344CB8AC3E}">
        <p14:creationId xmlns:p14="http://schemas.microsoft.com/office/powerpoint/2010/main" val="100936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7FA49-594C-2545-87AB-400CC9555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270" y="196622"/>
            <a:ext cx="10833514" cy="543605"/>
          </a:xfrm>
        </p:spPr>
        <p:txBody>
          <a:bodyPr>
            <a:normAutofit/>
          </a:bodyPr>
          <a:lstStyle/>
          <a:p>
            <a:r>
              <a:rPr lang="en-US" dirty="0"/>
              <a:t>We compute final proton energies of up to 2.5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B8C47-D381-1248-B663-72E30EB1CB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6CBC18-8449-6541-A968-6E15196147D9}"/>
                  </a:ext>
                </a:extLst>
              </p:cNvPr>
              <p:cNvSpPr txBox="1"/>
              <p:nvPr/>
            </p:nvSpPr>
            <p:spPr>
              <a:xfrm>
                <a:off x="8434225" y="2941665"/>
                <a:ext cx="37155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The snowplow field boosts the pre-accelerated protons energies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30−60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up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2.5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6CBC18-8449-6541-A968-6E1519614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225" y="2941665"/>
                <a:ext cx="3715514" cy="923330"/>
              </a:xfrm>
              <a:prstGeom prst="rect">
                <a:avLst/>
              </a:prstGeom>
              <a:blipFill>
                <a:blip r:embed="rId6"/>
                <a:stretch>
                  <a:fillRect l="-1020" t="-2740" r="-102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719F909-5FFB-454B-B9EA-EE653796B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86" y="3904342"/>
            <a:ext cx="3810000" cy="2852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331CB-7603-7642-8923-3E717590C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246" y="1004840"/>
            <a:ext cx="3810000" cy="2852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9209B-8F67-054B-B608-6DD2BAE50E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267" y="1004841"/>
            <a:ext cx="3810000" cy="2852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48DBC3-F068-7A4F-8B5E-1AA7A6489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4246" y="3867150"/>
            <a:ext cx="3810000" cy="2857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0C7CBA-32AC-3C45-B3BD-CB0C77B2E5D6}"/>
              </a:ext>
            </a:extLst>
          </p:cNvPr>
          <p:cNvSpPr txBox="1"/>
          <p:nvPr/>
        </p:nvSpPr>
        <p:spPr>
          <a:xfrm>
            <a:off x="8255727" y="1057092"/>
            <a:ext cx="314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Triangular shape of the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accelerating field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(red) visible in simulations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7CEAC5-C016-EC48-A754-44E184866F53}"/>
              </a:ext>
            </a:extLst>
          </p:cNvPr>
          <p:cNvCxnSpPr/>
          <p:nvPr/>
        </p:nvCxnSpPr>
        <p:spPr>
          <a:xfrm flipH="1">
            <a:off x="7498080" y="1589189"/>
            <a:ext cx="636166" cy="461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7DBC07-79BF-014C-B5B1-5522EB1D8356}"/>
              </a:ext>
            </a:extLst>
          </p:cNvPr>
          <p:cNvSpPr txBox="1"/>
          <p:nvPr/>
        </p:nvSpPr>
        <p:spPr>
          <a:xfrm>
            <a:off x="427352" y="3529795"/>
            <a:ext cx="1691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Electron density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2DC892-9E91-E94C-A562-A52D6E1C17B8}"/>
              </a:ext>
            </a:extLst>
          </p:cNvPr>
          <p:cNvSpPr txBox="1"/>
          <p:nvPr/>
        </p:nvSpPr>
        <p:spPr>
          <a:xfrm>
            <a:off x="427352" y="6486249"/>
            <a:ext cx="184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Accelerating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175915-5050-7949-AD58-4D84C1A33ADF}"/>
                  </a:ext>
                </a:extLst>
              </p:cNvPr>
              <p:cNvSpPr txBox="1"/>
              <p:nvPr/>
            </p:nvSpPr>
            <p:spPr>
              <a:xfrm>
                <a:off x="4074372" y="4045912"/>
                <a:ext cx="4043255" cy="1222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The value of the final proton energy is close to the predicted maximum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≃0.8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that is computed in the simulations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∼3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175915-5050-7949-AD58-4D84C1A33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2" y="4045912"/>
                <a:ext cx="4043255" cy="1222899"/>
              </a:xfrm>
              <a:prstGeom prst="rect">
                <a:avLst/>
              </a:prstGeom>
              <a:blipFill>
                <a:blip r:embed="rId11"/>
                <a:stretch>
                  <a:fillRect l="-1254" t="-2062" r="-1881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D3F7983-3531-634D-9470-8516A5CC84A5}"/>
              </a:ext>
            </a:extLst>
          </p:cNvPr>
          <p:cNvSpPr txBox="1"/>
          <p:nvPr/>
        </p:nvSpPr>
        <p:spPr>
          <a:xfrm>
            <a:off x="4349749" y="5562919"/>
            <a:ext cx="3422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The next step is to investigate schemes to connect the source (MVA) with the snowplow</a:t>
            </a:r>
          </a:p>
        </p:txBody>
      </p:sp>
    </p:spTree>
    <p:extLst>
      <p:ext uri="{BB962C8B-B14F-4D97-AF65-F5344CB8AC3E}">
        <p14:creationId xmlns:p14="http://schemas.microsoft.com/office/powerpoint/2010/main" val="74051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3CD5-A977-5C4F-8DA3-D2BE99040D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Investigation of the transport process from the MVA to the snowplow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A1341-70C6-7D47-8915-00D97634DE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DCD4D-FC14-8B4C-96DE-942A3BC0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19" y="1295790"/>
            <a:ext cx="5233060" cy="3924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4C973-49EB-D342-B5E3-D15884715A10}"/>
              </a:ext>
            </a:extLst>
          </p:cNvPr>
          <p:cNvSpPr txBox="1"/>
          <p:nvPr/>
        </p:nvSpPr>
        <p:spPr>
          <a:xfrm>
            <a:off x="26323" y="926458"/>
            <a:ext cx="819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Final energy of the test particles in function of their initial position and energy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D80E80-037D-E74D-B1D0-C5428AE67097}"/>
                  </a:ext>
                </a:extLst>
              </p:cNvPr>
              <p:cNvSpPr txBox="1"/>
              <p:nvPr/>
            </p:nvSpPr>
            <p:spPr>
              <a:xfrm>
                <a:off x="5197230" y="4054284"/>
                <a:ext cx="68806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Transport of a proton beam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∼100%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results in beam elongation. We computed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𝑝𝐶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proton charge generated in the MVA is trapped and post-accelerated in the snowplow stage.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D80E80-037D-E74D-B1D0-C5428AE67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230" y="4054284"/>
                <a:ext cx="6880699" cy="923330"/>
              </a:xfrm>
              <a:prstGeom prst="rect">
                <a:avLst/>
              </a:prstGeom>
              <a:blipFill>
                <a:blip r:embed="rId5"/>
                <a:stretch>
                  <a:fillRect l="-552" t="-135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3DBADDD-500B-0844-997D-D6D489A0A35A}"/>
              </a:ext>
            </a:extLst>
          </p:cNvPr>
          <p:cNvSpPr txBox="1"/>
          <p:nvPr/>
        </p:nvSpPr>
        <p:spPr>
          <a:xfrm>
            <a:off x="229850" y="5035572"/>
            <a:ext cx="11732300" cy="17081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It is important to study the combined system taking into account realistic parameters for combining the MVA with the snowplow. Identification of solutions to increase the trapped charge is in progress, e.g.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Improvement of the source phase space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Different options of in-coupling mechanism that reduce the distance between the source and the snowplow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Beam chirping/compression and focusing to reduce its spread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43129C-FC62-984B-A01C-AE30F49D426B}"/>
              </a:ext>
            </a:extLst>
          </p:cNvPr>
          <p:cNvSpPr txBox="1"/>
          <p:nvPr/>
        </p:nvSpPr>
        <p:spPr>
          <a:xfrm>
            <a:off x="9515646" y="3773119"/>
            <a:ext cx="2446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+mn-lt"/>
              </a:rPr>
              <a:t>[De Chant, PRAB, </a:t>
            </a:r>
            <a:r>
              <a:rPr lang="en-US" sz="1200" i="1" dirty="0">
                <a:solidFill>
                  <a:schemeClr val="tx1"/>
                </a:solidFill>
                <a:latin typeface="+mn-lt"/>
              </a:rPr>
              <a:t>in preparation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FB8409-2481-FB4D-BB23-6B2EBD10734C}"/>
              </a:ext>
            </a:extLst>
          </p:cNvPr>
          <p:cNvGrpSpPr/>
          <p:nvPr/>
        </p:nvGrpSpPr>
        <p:grpSpPr>
          <a:xfrm>
            <a:off x="6416485" y="985570"/>
            <a:ext cx="5096299" cy="3006590"/>
            <a:chOff x="6416485" y="985570"/>
            <a:chExt cx="5096299" cy="3006590"/>
          </a:xfrm>
        </p:grpSpPr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045C42BA-C2DC-714B-967E-64C4C554D01A}"/>
                </a:ext>
              </a:extLst>
            </p:cNvPr>
            <p:cNvSpPr/>
            <p:nvPr/>
          </p:nvSpPr>
          <p:spPr>
            <a:xfrm rot="5400000" flipH="1">
              <a:off x="9490775" y="1896702"/>
              <a:ext cx="535577" cy="1627712"/>
            </a:xfrm>
            <a:prstGeom prst="triangl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6701046-9937-6A48-A43B-728270798E95}"/>
                </a:ext>
              </a:extLst>
            </p:cNvPr>
            <p:cNvGrpSpPr/>
            <p:nvPr/>
          </p:nvGrpSpPr>
          <p:grpSpPr>
            <a:xfrm>
              <a:off x="6416485" y="985570"/>
              <a:ext cx="5096299" cy="3006590"/>
              <a:chOff x="6390113" y="1142309"/>
              <a:chExt cx="5096299" cy="300659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7959E3-E8B9-5F44-85B0-BABBB2058E32}"/>
                  </a:ext>
                </a:extLst>
              </p:cNvPr>
              <p:cNvSpPr/>
              <p:nvPr/>
            </p:nvSpPr>
            <p:spPr>
              <a:xfrm>
                <a:off x="10546051" y="1867989"/>
                <a:ext cx="644487" cy="199861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036F01E-30F2-8849-80FC-12229EDBE295}"/>
                  </a:ext>
                </a:extLst>
              </p:cNvPr>
              <p:cNvGrpSpPr/>
              <p:nvPr/>
            </p:nvGrpSpPr>
            <p:grpSpPr>
              <a:xfrm>
                <a:off x="6507677" y="2355669"/>
                <a:ext cx="581892" cy="1023257"/>
                <a:chOff x="6507677" y="2278083"/>
                <a:chExt cx="581892" cy="1023257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E56F5243-3B15-BB47-950F-CEC35720E397}"/>
                    </a:ext>
                  </a:extLst>
                </p:cNvPr>
                <p:cNvSpPr/>
                <p:nvPr/>
              </p:nvSpPr>
              <p:spPr>
                <a:xfrm>
                  <a:off x="6507678" y="2909455"/>
                  <a:ext cx="581891" cy="391885"/>
                </a:xfrm>
                <a:prstGeom prst="rect">
                  <a:avLst/>
                </a:prstGeom>
                <a:gradFill>
                  <a:gsLst>
                    <a:gs pos="45000">
                      <a:srgbClr val="AA22A9"/>
                    </a:gs>
                    <a:gs pos="100000">
                      <a:schemeClr val="bg1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CBAFFD-F17D-354B-89CD-2CF9A621711C}"/>
                    </a:ext>
                  </a:extLst>
                </p:cNvPr>
                <p:cNvSpPr/>
                <p:nvPr/>
              </p:nvSpPr>
              <p:spPr>
                <a:xfrm flipV="1">
                  <a:off x="6507677" y="2278083"/>
                  <a:ext cx="581891" cy="391885"/>
                </a:xfrm>
                <a:prstGeom prst="rect">
                  <a:avLst/>
                </a:prstGeom>
                <a:gradFill>
                  <a:gsLst>
                    <a:gs pos="45000">
                      <a:srgbClr val="AA22A9"/>
                    </a:gs>
                    <a:gs pos="100000">
                      <a:schemeClr val="bg1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Triangle 8">
                <a:extLst>
                  <a:ext uri="{FF2B5EF4-FFF2-40B4-BE49-F238E27FC236}">
                    <a16:creationId xmlns:a16="http://schemas.microsoft.com/office/drawing/2014/main" id="{296E359F-D1B8-9440-898B-043DFFBB443E}"/>
                  </a:ext>
                </a:extLst>
              </p:cNvPr>
              <p:cNvSpPr/>
              <p:nvPr/>
            </p:nvSpPr>
            <p:spPr>
              <a:xfrm rot="16200000">
                <a:off x="7635636" y="2053441"/>
                <a:ext cx="535577" cy="1627712"/>
              </a:xfrm>
              <a:prstGeom prst="triangle">
                <a:avLst/>
              </a:prstGeom>
              <a:gradFill flip="none" rotWithShape="1">
                <a:gsLst>
                  <a:gs pos="0">
                    <a:srgbClr val="FFC0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E97D26E-A83B-1747-97F7-3967FD991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9162557" y="1304257"/>
                <a:ext cx="1315091" cy="991196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1C6943A-E111-474D-8854-13BA81125E44}"/>
                  </a:ext>
                </a:extLst>
              </p:cNvPr>
              <p:cNvCxnSpPr/>
              <p:nvPr/>
            </p:nvCxnSpPr>
            <p:spPr>
              <a:xfrm>
                <a:off x="9243751" y="2457401"/>
                <a:ext cx="865742" cy="82731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C527E16A-2084-6C4F-A47E-055E120136DF}"/>
                  </a:ext>
                </a:extLst>
              </p:cNvPr>
              <p:cNvSpPr/>
              <p:nvPr/>
            </p:nvSpPr>
            <p:spPr>
              <a:xfrm>
                <a:off x="9715598" y="2807426"/>
                <a:ext cx="725949" cy="11974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2B7D49-6073-454B-A1F6-2D3A5E8F5108}"/>
                  </a:ext>
                </a:extLst>
              </p:cNvPr>
              <p:cNvSpPr txBox="1"/>
              <p:nvPr/>
            </p:nvSpPr>
            <p:spPr>
              <a:xfrm>
                <a:off x="6390113" y="1803065"/>
                <a:ext cx="7228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MVA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04327D-3ACB-114E-8F54-825BEEE14877}"/>
                  </a:ext>
                </a:extLst>
              </p:cNvPr>
              <p:cNvSpPr txBox="1"/>
              <p:nvPr/>
            </p:nvSpPr>
            <p:spPr>
              <a:xfrm>
                <a:off x="10250176" y="1333298"/>
                <a:ext cx="1236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Snowplow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2698C0F-27A2-B940-870D-82E19184887B}"/>
                  </a:ext>
                </a:extLst>
              </p:cNvPr>
              <p:cNvCxnSpPr/>
              <p:nvPr/>
            </p:nvCxnSpPr>
            <p:spPr>
              <a:xfrm>
                <a:off x="6798622" y="3468188"/>
                <a:ext cx="374742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oval" w="lg" len="lg"/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DA2EC02-1950-774D-A166-2D0E378A570D}"/>
                      </a:ext>
                    </a:extLst>
                  </p:cNvPr>
                  <p:cNvSpPr txBox="1"/>
                  <p:nvPr/>
                </p:nvSpPr>
                <p:spPr>
                  <a:xfrm>
                    <a:off x="7112924" y="3502568"/>
                    <a:ext cx="299656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spcBef>
                        <a:spcPts val="600"/>
                      </a:spcBef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+mn-lt"/>
                      </a:rPr>
                      <a:t>Particle transport and laser in-coupling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r>
                      <a:rPr lang="en-US" dirty="0">
                        <a:solidFill>
                          <a:schemeClr val="tx1"/>
                        </a:solidFill>
                        <a:latin typeface="+mn-lt"/>
                      </a:rPr>
                      <a:t> scale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DA2EC02-1950-774D-A166-2D0E378A57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2924" y="3502568"/>
                    <a:ext cx="2996569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266" t="-1923" r="-844" b="-13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0866FE-8EB0-5B48-A0CA-1D8B0B7F8117}"/>
                </a:ext>
              </a:extLst>
            </p:cNvPr>
            <p:cNvSpPr/>
            <p:nvPr/>
          </p:nvSpPr>
          <p:spPr>
            <a:xfrm>
              <a:off x="8786215" y="2154299"/>
              <a:ext cx="115931" cy="11125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91905AE-BA5A-AA43-BF79-BEB417B182AA}"/>
              </a:ext>
            </a:extLst>
          </p:cNvPr>
          <p:cNvSpPr txBox="1"/>
          <p:nvPr/>
        </p:nvSpPr>
        <p:spPr>
          <a:xfrm>
            <a:off x="8482774" y="1784967"/>
            <a:ext cx="72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Lens</a:t>
            </a:r>
          </a:p>
        </p:txBody>
      </p:sp>
    </p:spTree>
    <p:extLst>
      <p:ext uri="{BB962C8B-B14F-4D97-AF65-F5344CB8AC3E}">
        <p14:creationId xmlns:p14="http://schemas.microsoft.com/office/powerpoint/2010/main" val="303132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4_ATAP Blue Foote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 ATAP powerpoint template" id="{4820EDB1-69DF-D946-BC7E-8326A44A17A3}" vid="{31FFCD5B-61DC-D547-A2CC-8439B29897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4_ATAP Blue Footer</Template>
  <TotalTime>7000</TotalTime>
  <Words>1253</Words>
  <Application>Microsoft Macintosh PowerPoint</Application>
  <PresentationFormat>Widescreen</PresentationFormat>
  <Paragraphs>139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Courier New</vt:lpstr>
      <vt:lpstr>Franklin Gothic Book</vt:lpstr>
      <vt:lpstr>Times New Roman</vt:lpstr>
      <vt:lpstr>4_ATAP Blue Footer</vt:lpstr>
      <vt:lpstr>Accelerator Technology &amp; Applied Physics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Technology &amp; Applied Physics Division</dc:title>
  <dc:creator>Davide Terzani</dc:creator>
  <cp:lastModifiedBy>Davide Terzani</cp:lastModifiedBy>
  <cp:revision>73</cp:revision>
  <cp:lastPrinted>2021-04-05T18:57:03Z</cp:lastPrinted>
  <dcterms:created xsi:type="dcterms:W3CDTF">2023-09-10T17:28:22Z</dcterms:created>
  <dcterms:modified xsi:type="dcterms:W3CDTF">2023-09-19T22:10:05Z</dcterms:modified>
</cp:coreProperties>
</file>