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67" r:id="rId5"/>
    <p:sldMasterId id="2147483678" r:id="rId6"/>
  </p:sldMasterIdLst>
  <p:notesMasterIdLst>
    <p:notesMasterId r:id="rId16"/>
  </p:notesMasterIdLst>
  <p:sldIdLst>
    <p:sldId id="257" r:id="rId7"/>
    <p:sldId id="258" r:id="rId8"/>
    <p:sldId id="259" r:id="rId9"/>
    <p:sldId id="260" r:id="rId10"/>
    <p:sldId id="306" r:id="rId11"/>
    <p:sldId id="261" r:id="rId12"/>
    <p:sldId id="302" r:id="rId13"/>
    <p:sldId id="303" r:id="rId14"/>
    <p:sldId id="304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2" autoAdjust="0"/>
    <p:restoredTop sz="80493" autoAdjust="0"/>
  </p:normalViewPr>
  <p:slideViewPr>
    <p:cSldViewPr snapToGrid="0" snapToObjects="1">
      <p:cViewPr varScale="1">
        <p:scale>
          <a:sx n="100" d="100"/>
          <a:sy n="100" d="100"/>
        </p:scale>
        <p:origin x="143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9EF48-169B-4548-9C70-9D268A6F4C81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001F9-0541-4192-8996-F5DC679F3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2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001F9-0541-4192-8996-F5DC679F31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94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001F9-0541-4192-8996-F5DC679F31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71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9.jpeg"/><Relationship Id="rId9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d blanc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 bwMode="gray">
          <a:xfrm>
            <a:off x="623392" y="2591331"/>
            <a:ext cx="7056000" cy="1104000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accent3"/>
                </a:solidFill>
                <a:latin typeface="Verdana Pro Cond" pitchFamily="34" charset="0"/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391" y="3785521"/>
            <a:ext cx="7056000" cy="1440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sz="2133">
                <a:latin typeface="Verdana Pro Cond" pitchFamily="34" charset="0"/>
              </a:defRPr>
            </a:lvl1pPr>
            <a:lvl2pPr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defRPr sz="2133"/>
            </a:lvl2pPr>
          </a:lstStyle>
          <a:p>
            <a:r>
              <a:rPr lang="fr-FR" sz="1867" dirty="0"/>
              <a:t>Author1, Author2,…</a:t>
            </a:r>
          </a:p>
          <a:p>
            <a:pPr>
              <a:spcBef>
                <a:spcPts val="1200"/>
              </a:spcBef>
            </a:pPr>
            <a:r>
              <a:rPr lang="fr-FR" sz="1333" i="0" dirty="0"/>
              <a:t>Laboratoire d’Optique Appliquée, Institut Polytechnique de Paris, CNRS</a:t>
            </a:r>
          </a:p>
          <a:p>
            <a:r>
              <a:rPr lang="fr-FR" sz="1333" i="0" dirty="0"/>
              <a:t>Palaiseau, FRANCE</a:t>
            </a:r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43339" y="548680"/>
            <a:ext cx="2911413" cy="990176"/>
          </a:xfrm>
          <a:prstGeom prst="rect">
            <a:avLst/>
          </a:prstGeom>
        </p:spPr>
      </p:pic>
      <p:pic>
        <p:nvPicPr>
          <p:cNvPr id="28" name="Espace réservé pour une image  23">
            <a:extLst>
              <a:ext uri="{FF2B5EF4-FFF2-40B4-BE49-F238E27FC236}">
                <a16:creationId xmlns:a16="http://schemas.microsoft.com/office/drawing/2014/main" id="{AED7498B-AA76-445E-B388-ED909A87C1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7601" y="614621"/>
            <a:ext cx="816000" cy="816000"/>
          </a:xfrm>
          <a:prstGeom prst="rect">
            <a:avLst/>
          </a:prstGeom>
        </p:spPr>
      </p:pic>
      <p:pic>
        <p:nvPicPr>
          <p:cNvPr id="23" name="Picture 2" descr="C:\Users\Haessler\ownCloud\confs\logos\CNRS\LOGO_CNRS_2019_RVB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068" y="647344"/>
            <a:ext cx="750555" cy="750555"/>
          </a:xfrm>
          <a:prstGeom prst="rect">
            <a:avLst/>
          </a:prstGeom>
          <a:noFill/>
        </p:spPr>
      </p:pic>
      <p:cxnSp>
        <p:nvCxnSpPr>
          <p:cNvPr id="24" name="Connecteur droit 23"/>
          <p:cNvCxnSpPr/>
          <p:nvPr userDrawn="1"/>
        </p:nvCxnSpPr>
        <p:spPr bwMode="gray">
          <a:xfrm>
            <a:off x="5015505" y="614621"/>
            <a:ext cx="0" cy="816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C:\Users\Haessler\ownCloud\confs\logos\Polytechnique_horizontal-Ecole IP PAris-RVB.pn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7649" y="423834"/>
            <a:ext cx="888049" cy="1295141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 userDrawn="1"/>
        </p:nvSpPr>
        <p:spPr>
          <a:xfrm>
            <a:off x="1335686" y="6186983"/>
            <a:ext cx="187737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b="1" dirty="0">
                <a:ln w="3175">
                  <a:noFill/>
                </a:ln>
                <a:solidFill>
                  <a:schemeClr val="accent2"/>
                </a:solidFill>
                <a:latin typeface="Verdana Pro Cond Semibold" pitchFamily="34" charset="0"/>
                <a:ea typeface="Tahoma" pitchFamily="34" charset="0"/>
                <a:cs typeface="Tahoma" pitchFamily="34" charset="0"/>
              </a:rPr>
              <a:t>loa.ensta-paris.fr</a:t>
            </a:r>
          </a:p>
        </p:txBody>
      </p:sp>
      <p:pic>
        <p:nvPicPr>
          <p:cNvPr id="22" name="Espace réservé pour une image  32">
            <a:extLst>
              <a:ext uri="{FF2B5EF4-FFF2-40B4-BE49-F238E27FC236}">
                <a16:creationId xmlns:a16="http://schemas.microsoft.com/office/drawing/2014/main" id="{AB0C8B3D-28CF-0F41-AE28-2CB41B13B8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4176000" y="3118800"/>
            <a:ext cx="8016000" cy="3739200"/>
          </a:xfrm>
          <a:custGeom>
            <a:avLst/>
            <a:gdLst>
              <a:gd name="connsiteX0" fmla="*/ 4450951 w 6019800"/>
              <a:gd name="connsiteY0" fmla="*/ 0 h 2813050"/>
              <a:gd name="connsiteX1" fmla="*/ 6019800 w 6019800"/>
              <a:gd name="connsiteY1" fmla="*/ 2436703 h 2813050"/>
              <a:gd name="connsiteX2" fmla="*/ 6019800 w 6019800"/>
              <a:gd name="connsiteY2" fmla="*/ 2813050 h 2813050"/>
              <a:gd name="connsiteX3" fmla="*/ 0 w 6019800"/>
              <a:gd name="connsiteY3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800" h="2813050">
                <a:moveTo>
                  <a:pt x="4450951" y="0"/>
                </a:moveTo>
                <a:lnTo>
                  <a:pt x="6019800" y="2436703"/>
                </a:lnTo>
                <a:lnTo>
                  <a:pt x="6019800" y="281305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25" name="Espace réservé pour une image  13">
            <a:extLst>
              <a:ext uri="{FF2B5EF4-FFF2-40B4-BE49-F238E27FC236}">
                <a16:creationId xmlns:a16="http://schemas.microsoft.com/office/drawing/2014/main" id="{744B681A-D3A4-3347-88A9-4D484FEAD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/>
          <a:srcRect/>
          <a:stretch/>
        </p:blipFill>
        <p:spPr bwMode="gray">
          <a:xfrm>
            <a:off x="8064000" y="-1853"/>
            <a:ext cx="4128000" cy="3119948"/>
          </a:xfrm>
          <a:custGeom>
            <a:avLst/>
            <a:gdLst>
              <a:gd name="connsiteX0" fmla="*/ 0 w 3098800"/>
              <a:gd name="connsiteY0" fmla="*/ 0 h 2346325"/>
              <a:gd name="connsiteX1" fmla="*/ 3098800 w 3098800"/>
              <a:gd name="connsiteY1" fmla="*/ 0 h 2346325"/>
              <a:gd name="connsiteX2" fmla="*/ 3098800 w 3098800"/>
              <a:gd name="connsiteY2" fmla="*/ 1353318 h 2346325"/>
              <a:gd name="connsiteX3" fmla="*/ 1531284 w 3098800"/>
              <a:gd name="connsiteY3" fmla="*/ 2346325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800" h="2346325">
                <a:moveTo>
                  <a:pt x="0" y="0"/>
                </a:moveTo>
                <a:lnTo>
                  <a:pt x="3098800" y="0"/>
                </a:lnTo>
                <a:lnTo>
                  <a:pt x="3098800" y="1353318"/>
                </a:lnTo>
                <a:lnTo>
                  <a:pt x="1531284" y="23463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sp>
        <p:nvSpPr>
          <p:cNvPr id="26" name="Forme libre : forme 7">
            <a:extLst>
              <a:ext uri="{FF2B5EF4-FFF2-40B4-BE49-F238E27FC236}">
                <a16:creationId xmlns:a16="http://schemas.microsoft.com/office/drawing/2014/main" id="{1BA8803D-45D5-4119-BD17-48077F67A22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10102850" y="1800000"/>
            <a:ext cx="2089151" cy="4560000"/>
          </a:xfrm>
          <a:custGeom>
            <a:avLst/>
            <a:gdLst>
              <a:gd name="connsiteX0" fmla="*/ 1566863 w 1566863"/>
              <a:gd name="connsiteY0" fmla="*/ 0 h 3429000"/>
              <a:gd name="connsiteX1" fmla="*/ 1566863 w 1566863"/>
              <a:gd name="connsiteY1" fmla="*/ 3429000 h 3429000"/>
              <a:gd name="connsiteX2" fmla="*/ 0 w 1566863"/>
              <a:gd name="connsiteY2" fmla="*/ 992404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6863" h="3429000">
                <a:moveTo>
                  <a:pt x="1566863" y="0"/>
                </a:moveTo>
                <a:lnTo>
                  <a:pt x="1566863" y="3429000"/>
                </a:lnTo>
                <a:lnTo>
                  <a:pt x="0" y="99240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440000" anchor="ctr" anchorCtr="0">
            <a:noAutofit/>
          </a:bodyPr>
          <a:lstStyle>
            <a:lvl1pPr algn="ctr">
              <a:lnSpc>
                <a:spcPct val="100000"/>
              </a:lnSpc>
              <a:defRPr sz="1067" b="1" i="0"/>
            </a:lvl1pPr>
          </a:lstStyle>
          <a:p>
            <a:r>
              <a:rPr lang="fr-FR" noProof="0"/>
              <a:t>Sélectionner l’icône pour insérer une image, puis disposer l’image en arrière plan (Sélectionner l’image avec le bouton droit de la souris / Mettre à l’arrière plan)</a:t>
            </a:r>
          </a:p>
        </p:txBody>
      </p:sp>
      <p:sp>
        <p:nvSpPr>
          <p:cNvPr id="29" name="Espace réservé du texte 3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840000" y="-1200"/>
            <a:ext cx="8352000" cy="6859200"/>
          </a:xfrm>
          <a:prstGeom prst="rect">
            <a:avLst/>
          </a:prstGeom>
          <a:blipFill>
            <a:blip r:embed="rId8" cstate="print">
              <a:lum bright="-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noProof="0"/>
              <a:t>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0FBE55D-6880-442D-BD51-02336CD28E8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3478" y="5979273"/>
            <a:ext cx="678375" cy="6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6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nd blanc - intertitre flashy blue-vert">
    <p:bg>
      <p:bgPr>
        <a:gradFill>
          <a:gsLst>
            <a:gs pos="0">
              <a:schemeClr val="accent3"/>
            </a:gs>
            <a:gs pos="100000">
              <a:srgbClr val="8DBE2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-600"/>
            <a:ext cx="12192000" cy="650194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21"/>
          <a:stretch>
            <a:fillRect/>
          </a:stretch>
        </p:blipFill>
        <p:spPr bwMode="gray">
          <a:xfrm>
            <a:off x="4369616" y="0"/>
            <a:ext cx="7822385" cy="6858000"/>
          </a:xfrm>
          <a:prstGeom prst="rect">
            <a:avLst/>
          </a:prstGeom>
          <a:noFill/>
        </p:spPr>
      </p:pic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0896000" y="6650405"/>
            <a:ext cx="1296000" cy="207595"/>
          </a:xfrm>
          <a:prstGeom prst="rect">
            <a:avLst/>
          </a:prstGeom>
        </p:spPr>
        <p:txBody>
          <a:bodyPr lIns="0" tIns="0" rIns="12000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3122C9-A0B9-462F-8757-0847AD287B63}" type="slidenum">
              <a:rPr lang="fr-FR" sz="1067" smtClean="0">
                <a:solidFill>
                  <a:schemeClr val="bg1"/>
                </a:solidFill>
              </a:rPr>
              <a:pPr algn="r"/>
              <a:t>‹#›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391478" y="6597352"/>
            <a:ext cx="9409045" cy="260648"/>
          </a:xfrm>
          <a:prstGeom prst="rect">
            <a:avLst/>
          </a:prstGeom>
        </p:spPr>
        <p:txBody>
          <a:bodyPr lIns="0" rIns="120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67" dirty="0" err="1">
                <a:solidFill>
                  <a:schemeClr val="bg1"/>
                </a:solidFill>
              </a:rPr>
              <a:t>You</a:t>
            </a:r>
            <a:r>
              <a:rPr lang="fr-FR" sz="1067" baseline="0" dirty="0" err="1">
                <a:solidFill>
                  <a:schemeClr val="bg1"/>
                </a:solidFill>
              </a:rPr>
              <a:t>r</a:t>
            </a:r>
            <a:r>
              <a:rPr lang="fr-FR" sz="1067" baseline="0" dirty="0">
                <a:solidFill>
                  <a:schemeClr val="bg1"/>
                </a:solidFill>
              </a:rPr>
              <a:t> </a:t>
            </a:r>
            <a:r>
              <a:rPr lang="fr-FR" sz="1067" baseline="0" dirty="0" err="1">
                <a:solidFill>
                  <a:schemeClr val="bg1"/>
                </a:solidFill>
              </a:rPr>
              <a:t>name</a:t>
            </a:r>
            <a:r>
              <a:rPr lang="fr-FR" sz="1067" baseline="0" dirty="0">
                <a:solidFill>
                  <a:schemeClr val="bg1"/>
                </a:solidFill>
              </a:rPr>
              <a:t> – </a:t>
            </a:r>
            <a:r>
              <a:rPr lang="fr-FR" sz="1067" baseline="0" dirty="0" err="1">
                <a:solidFill>
                  <a:schemeClr val="bg1"/>
                </a:solidFill>
              </a:rPr>
              <a:t>conference</a:t>
            </a:r>
            <a:endParaRPr lang="fr-FR" sz="1067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0" y="6635627"/>
            <a:ext cx="1295467" cy="207595"/>
          </a:xfrm>
          <a:prstGeom prst="rect">
            <a:avLst/>
          </a:prstGeom>
        </p:spPr>
        <p:txBody>
          <a:bodyPr lIns="120000" tIns="0" rIns="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67" baseline="0" dirty="0">
                <a:solidFill>
                  <a:schemeClr val="bg1"/>
                </a:solidFill>
              </a:rPr>
              <a:t>date</a:t>
            </a:r>
            <a:endParaRPr lang="fr-FR" sz="1067" dirty="0">
              <a:solidFill>
                <a:schemeClr val="bg1"/>
              </a:solidFill>
            </a:endParaRP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4300" y="2568000"/>
            <a:ext cx="6336000" cy="32173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spcAft>
                <a:spcPts val="3467"/>
              </a:spcAft>
              <a:defRPr sz="3067" b="1" i="0">
                <a:solidFill>
                  <a:schemeClr val="bg1"/>
                </a:solidFill>
                <a:latin typeface="Verdana Pro Cond" pitchFamily="34" charset="0"/>
              </a:defRPr>
            </a:lvl1pPr>
            <a:lvl2pPr>
              <a:lnSpc>
                <a:spcPct val="130000"/>
              </a:lnSpc>
              <a:defRPr sz="1467" b="0" i="1">
                <a:solidFill>
                  <a:schemeClr val="bg1"/>
                </a:solidFill>
                <a:latin typeface="Verdana Pro Cond" pitchFamily="34" charset="0"/>
              </a:defRPr>
            </a:lvl2pPr>
          </a:lstStyle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64083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 - sans c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704512" y="0"/>
            <a:ext cx="148748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3" name="Picture 2" descr="C:\Users\Haessler\ownCloud\confs\logos\CNRS\LOGO_CNRS_2019_RV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2599" y="226085"/>
            <a:ext cx="480052" cy="480052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0807912" y="136931"/>
            <a:ext cx="576064" cy="658359"/>
          </a:xfrm>
          <a:prstGeom prst="rect">
            <a:avLst/>
          </a:prstGeom>
        </p:spPr>
      </p:pic>
      <p:sp>
        <p:nvSpPr>
          <p:cNvPr id="10" name="Espace réservé du texte 31">
            <a:extLst>
              <a:ext uri="{FF2B5EF4-FFF2-40B4-BE49-F238E27FC236}">
                <a16:creationId xmlns:a16="http://schemas.microsoft.com/office/drawing/2014/main" id="{7CBA8BF1-186B-46D8-9F40-18323DA80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426" y="255395"/>
            <a:ext cx="9793087" cy="485307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lnSpc>
                <a:spcPct val="114000"/>
              </a:lnSpc>
              <a:defRPr sz="2400" b="1" i="0">
                <a:solidFill>
                  <a:schemeClr val="accent3"/>
                </a:solidFill>
                <a:latin typeface="Verdana Pro Cond" pitchFamily="34" charset="0"/>
              </a:defRPr>
            </a:lvl1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on one 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4994D7-152A-C434-8EF4-2DF652276B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1225" y="1425574"/>
            <a:ext cx="10472752" cy="4463949"/>
          </a:xfrm>
          <a:prstGeom prst="rect">
            <a:avLst/>
          </a:prstGeom>
        </p:spPr>
        <p:txBody>
          <a:bodyPr/>
          <a:lstStyle>
            <a:lvl1pPr>
              <a:defRPr sz="2000" i="0"/>
            </a:lvl1pPr>
            <a:lvl2pPr>
              <a:defRPr sz="1800"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90377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 - cibl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C3280E9-21B2-44F4-B7EE-8D348269A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52" t="335" r="-83"/>
          <a:stretch/>
        </p:blipFill>
        <p:spPr bwMode="gray">
          <a:xfrm>
            <a:off x="4380320" y="0"/>
            <a:ext cx="7809563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704512" y="0"/>
            <a:ext cx="148748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8" name="Picture 2" descr="C:\Users\Haessler\ownCloud\confs\logos\CNRS\LOGO_CNRS_2019_RV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72599" y="226085"/>
            <a:ext cx="480052" cy="480052"/>
          </a:xfrm>
          <a:prstGeom prst="rect">
            <a:avLst/>
          </a:prstGeom>
          <a:noFill/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0807912" y="136931"/>
            <a:ext cx="576064" cy="658359"/>
          </a:xfrm>
          <a:prstGeom prst="rect">
            <a:avLst/>
          </a:prstGeom>
        </p:spPr>
      </p:pic>
      <p:sp>
        <p:nvSpPr>
          <p:cNvPr id="12" name="Espace réservé du texte 31">
            <a:extLst>
              <a:ext uri="{FF2B5EF4-FFF2-40B4-BE49-F238E27FC236}">
                <a16:creationId xmlns:a16="http://schemas.microsoft.com/office/drawing/2014/main" id="{7CBA8BF1-186B-46D8-9F40-18323DA80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426" y="255395"/>
            <a:ext cx="9793087" cy="485307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lnSpc>
                <a:spcPct val="114000"/>
              </a:lnSpc>
              <a:defRPr sz="2400" b="1" i="0">
                <a:solidFill>
                  <a:schemeClr val="accent3"/>
                </a:solidFill>
                <a:latin typeface="Verdana Pro Cond" pitchFamily="34" charset="0"/>
              </a:defRPr>
            </a:lvl1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on one line</a:t>
            </a:r>
          </a:p>
        </p:txBody>
      </p:sp>
    </p:spTree>
    <p:extLst>
      <p:ext uri="{BB962C8B-B14F-4D97-AF65-F5344CB8AC3E}">
        <p14:creationId xmlns:p14="http://schemas.microsoft.com/office/powerpoint/2010/main" val="87439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 - cibl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8914938-9160-4974-A108-22284738F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62" t="335" r="-83"/>
          <a:stretch/>
        </p:blipFill>
        <p:spPr bwMode="gray">
          <a:xfrm rot="10800000">
            <a:off x="-15403" y="-27384"/>
            <a:ext cx="7876340" cy="688538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704512" y="0"/>
            <a:ext cx="148748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8" name="Picture 2" descr="C:\Users\Haessler\ownCloud\confs\logos\CNRS\LOGO_CNRS_2019_RV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72599" y="226085"/>
            <a:ext cx="480052" cy="480052"/>
          </a:xfrm>
          <a:prstGeom prst="rect">
            <a:avLst/>
          </a:prstGeom>
          <a:noFill/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0807912" y="136931"/>
            <a:ext cx="576064" cy="658359"/>
          </a:xfrm>
          <a:prstGeom prst="rect">
            <a:avLst/>
          </a:prstGeom>
        </p:spPr>
      </p:pic>
      <p:sp>
        <p:nvSpPr>
          <p:cNvPr id="13" name="Espace réservé du texte 31">
            <a:extLst>
              <a:ext uri="{FF2B5EF4-FFF2-40B4-BE49-F238E27FC236}">
                <a16:creationId xmlns:a16="http://schemas.microsoft.com/office/drawing/2014/main" id="{7CBA8BF1-186B-46D8-9F40-18323DA80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426" y="255395"/>
            <a:ext cx="9793087" cy="485307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lnSpc>
                <a:spcPct val="114000"/>
              </a:lnSpc>
              <a:defRPr sz="2400" b="1" i="0">
                <a:solidFill>
                  <a:schemeClr val="accent3"/>
                </a:solidFill>
                <a:latin typeface="Verdana Pro Cond" pitchFamily="34" charset="0"/>
              </a:defRPr>
            </a:lvl1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on one line</a:t>
            </a:r>
          </a:p>
        </p:txBody>
      </p:sp>
    </p:spTree>
    <p:extLst>
      <p:ext uri="{BB962C8B-B14F-4D97-AF65-F5344CB8AC3E}">
        <p14:creationId xmlns:p14="http://schemas.microsoft.com/office/powerpoint/2010/main" val="973182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nd blanc - sans cible - sans 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1">
            <a:extLst>
              <a:ext uri="{FF2B5EF4-FFF2-40B4-BE49-F238E27FC236}">
                <a16:creationId xmlns:a16="http://schemas.microsoft.com/office/drawing/2014/main" id="{7CBA8BF1-186B-46D8-9F40-18323DA80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424" y="255395"/>
            <a:ext cx="11136000" cy="485307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lnSpc>
                <a:spcPct val="114000"/>
              </a:lnSpc>
              <a:defRPr sz="2400" b="1" i="0">
                <a:solidFill>
                  <a:schemeClr val="accent3"/>
                </a:solidFill>
                <a:latin typeface="Verdana Pro Cond" pitchFamily="34" charset="0"/>
              </a:defRPr>
            </a:lvl1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on one line</a:t>
            </a:r>
          </a:p>
        </p:txBody>
      </p:sp>
    </p:spTree>
    <p:extLst>
      <p:ext uri="{BB962C8B-B14F-4D97-AF65-F5344CB8AC3E}">
        <p14:creationId xmlns:p14="http://schemas.microsoft.com/office/powerpoint/2010/main" val="2488257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nd blanc - cible droite - sans 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C3280E9-21B2-44F4-B7EE-8D348269A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52" t="335" r="-83"/>
          <a:stretch/>
        </p:blipFill>
        <p:spPr bwMode="gray">
          <a:xfrm>
            <a:off x="4380320" y="0"/>
            <a:ext cx="7809563" cy="6858000"/>
          </a:xfrm>
          <a:prstGeom prst="rect">
            <a:avLst/>
          </a:prstGeom>
        </p:spPr>
      </p:pic>
      <p:sp>
        <p:nvSpPr>
          <p:cNvPr id="7" name="Espace réservé du texte 31">
            <a:extLst>
              <a:ext uri="{FF2B5EF4-FFF2-40B4-BE49-F238E27FC236}">
                <a16:creationId xmlns:a16="http://schemas.microsoft.com/office/drawing/2014/main" id="{7CBA8BF1-186B-46D8-9F40-18323DA80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424" y="255395"/>
            <a:ext cx="11136000" cy="485307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lnSpc>
                <a:spcPct val="114000"/>
              </a:lnSpc>
              <a:defRPr sz="2400" b="1" i="0">
                <a:solidFill>
                  <a:schemeClr val="accent3"/>
                </a:solidFill>
                <a:latin typeface="Verdana Pro Cond" pitchFamily="34" charset="0"/>
              </a:defRPr>
            </a:lvl1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on one line</a:t>
            </a:r>
          </a:p>
        </p:txBody>
      </p:sp>
    </p:spTree>
    <p:extLst>
      <p:ext uri="{BB962C8B-B14F-4D97-AF65-F5344CB8AC3E}">
        <p14:creationId xmlns:p14="http://schemas.microsoft.com/office/powerpoint/2010/main" val="1988428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nd blanc - cible gauche - sans 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8914938-9160-4974-A108-22284738F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62" t="335" r="-83"/>
          <a:stretch/>
        </p:blipFill>
        <p:spPr bwMode="gray">
          <a:xfrm rot="10800000">
            <a:off x="-15403" y="-27384"/>
            <a:ext cx="7876340" cy="6885384"/>
          </a:xfrm>
          <a:prstGeom prst="rect">
            <a:avLst/>
          </a:prstGeom>
        </p:spPr>
      </p:pic>
      <p:sp>
        <p:nvSpPr>
          <p:cNvPr id="5" name="Espace réservé du texte 31">
            <a:extLst>
              <a:ext uri="{FF2B5EF4-FFF2-40B4-BE49-F238E27FC236}">
                <a16:creationId xmlns:a16="http://schemas.microsoft.com/office/drawing/2014/main" id="{7CBA8BF1-186B-46D8-9F40-18323DA80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424" y="255395"/>
            <a:ext cx="11136000" cy="485307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lnSpc>
                <a:spcPct val="114000"/>
              </a:lnSpc>
              <a:defRPr sz="2400" b="1" i="0">
                <a:solidFill>
                  <a:schemeClr val="accent3"/>
                </a:solidFill>
                <a:latin typeface="Verdana Pro Cond" pitchFamily="34" charset="0"/>
              </a:defRPr>
            </a:lvl1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on one line</a:t>
            </a:r>
          </a:p>
        </p:txBody>
      </p:sp>
    </p:spTree>
    <p:extLst>
      <p:ext uri="{BB962C8B-B14F-4D97-AF65-F5344CB8AC3E}">
        <p14:creationId xmlns:p14="http://schemas.microsoft.com/office/powerpoint/2010/main" val="2252907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d noir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Espace réservé pour une image  32">
            <a:extLst>
              <a:ext uri="{FF2B5EF4-FFF2-40B4-BE49-F238E27FC236}">
                <a16:creationId xmlns:a16="http://schemas.microsoft.com/office/drawing/2014/main" id="{AB0C8B3D-28CF-0F41-AE28-2CB41B13B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176000" y="3118800"/>
            <a:ext cx="8016000" cy="3739200"/>
          </a:xfrm>
          <a:custGeom>
            <a:avLst/>
            <a:gdLst>
              <a:gd name="connsiteX0" fmla="*/ 4450951 w 6019800"/>
              <a:gd name="connsiteY0" fmla="*/ 0 h 2813050"/>
              <a:gd name="connsiteX1" fmla="*/ 6019800 w 6019800"/>
              <a:gd name="connsiteY1" fmla="*/ 2436703 h 2813050"/>
              <a:gd name="connsiteX2" fmla="*/ 6019800 w 6019800"/>
              <a:gd name="connsiteY2" fmla="*/ 2813050 h 2813050"/>
              <a:gd name="connsiteX3" fmla="*/ 0 w 6019800"/>
              <a:gd name="connsiteY3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800" h="2813050">
                <a:moveTo>
                  <a:pt x="4450951" y="0"/>
                </a:moveTo>
                <a:lnTo>
                  <a:pt x="6019800" y="2436703"/>
                </a:lnTo>
                <a:lnTo>
                  <a:pt x="6019800" y="281305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28" name="Espace réservé pour une image  13">
            <a:extLst>
              <a:ext uri="{FF2B5EF4-FFF2-40B4-BE49-F238E27FC236}">
                <a16:creationId xmlns:a16="http://schemas.microsoft.com/office/drawing/2014/main" id="{744B681A-D3A4-3347-88A9-4D484FEAD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/>
        </p:blipFill>
        <p:spPr bwMode="gray">
          <a:xfrm>
            <a:off x="8064000" y="-1853"/>
            <a:ext cx="4128000" cy="3119948"/>
          </a:xfrm>
          <a:custGeom>
            <a:avLst/>
            <a:gdLst>
              <a:gd name="connsiteX0" fmla="*/ 0 w 3098800"/>
              <a:gd name="connsiteY0" fmla="*/ 0 h 2346325"/>
              <a:gd name="connsiteX1" fmla="*/ 3098800 w 3098800"/>
              <a:gd name="connsiteY1" fmla="*/ 0 h 2346325"/>
              <a:gd name="connsiteX2" fmla="*/ 3098800 w 3098800"/>
              <a:gd name="connsiteY2" fmla="*/ 1353318 h 2346325"/>
              <a:gd name="connsiteX3" fmla="*/ 1531284 w 3098800"/>
              <a:gd name="connsiteY3" fmla="*/ 2346325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800" h="2346325">
                <a:moveTo>
                  <a:pt x="0" y="0"/>
                </a:moveTo>
                <a:lnTo>
                  <a:pt x="3098800" y="0"/>
                </a:lnTo>
                <a:lnTo>
                  <a:pt x="3098800" y="1353318"/>
                </a:lnTo>
                <a:lnTo>
                  <a:pt x="1531284" y="23463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 bwMode="gray">
          <a:xfrm>
            <a:off x="623392" y="2591331"/>
            <a:ext cx="7056000" cy="1104000"/>
          </a:xfrm>
          <a:prstGeom prst="rect">
            <a:avLst/>
          </a:prstGeo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  <a:latin typeface="Verdana Pro Cond" pitchFamily="34" charset="0"/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391" y="3785521"/>
            <a:ext cx="7056000" cy="1440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sz="2133" baseline="0">
                <a:solidFill>
                  <a:schemeClr val="bg1"/>
                </a:solidFill>
                <a:latin typeface="Verdana Pro Cond" pitchFamily="34" charset="0"/>
              </a:defRPr>
            </a:lvl1pPr>
            <a:lvl2pPr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defRPr sz="2133">
                <a:solidFill>
                  <a:schemeClr val="bg1"/>
                </a:solidFill>
              </a:defRPr>
            </a:lvl2pPr>
          </a:lstStyle>
          <a:p>
            <a:r>
              <a:rPr lang="fr-FR" sz="1867" dirty="0"/>
              <a:t>Author1, Author2,…</a:t>
            </a:r>
          </a:p>
          <a:p>
            <a:pPr>
              <a:spcBef>
                <a:spcPts val="1200"/>
              </a:spcBef>
            </a:pPr>
            <a:r>
              <a:rPr lang="fr-FR" sz="1333" i="0" dirty="0"/>
              <a:t>Laboratoire d’Optique Appliquée, Institut Polytechnique de Paris, CNRS, Palaiseau, FRANCE</a:t>
            </a:r>
          </a:p>
        </p:txBody>
      </p:sp>
      <p:pic>
        <p:nvPicPr>
          <p:cNvPr id="1028" name="Picture 4" descr="C:\Users\Haessler\ownCloud\confs\logos\Polytechnique_horizontal-blanc-0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1837" y="593061"/>
            <a:ext cx="691200" cy="864000"/>
          </a:xfrm>
          <a:prstGeom prst="rect">
            <a:avLst/>
          </a:prstGeom>
          <a:noFill/>
        </p:spPr>
      </p:pic>
      <p:sp>
        <p:nvSpPr>
          <p:cNvPr id="29" name="Forme libre : forme 7">
            <a:extLst>
              <a:ext uri="{FF2B5EF4-FFF2-40B4-BE49-F238E27FC236}">
                <a16:creationId xmlns:a16="http://schemas.microsoft.com/office/drawing/2014/main" id="{1BA8803D-45D5-4119-BD17-48077F67A22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10102850" y="1800000"/>
            <a:ext cx="2089151" cy="4560000"/>
          </a:xfrm>
          <a:custGeom>
            <a:avLst/>
            <a:gdLst>
              <a:gd name="connsiteX0" fmla="*/ 1566863 w 1566863"/>
              <a:gd name="connsiteY0" fmla="*/ 0 h 3429000"/>
              <a:gd name="connsiteX1" fmla="*/ 1566863 w 1566863"/>
              <a:gd name="connsiteY1" fmla="*/ 3429000 h 3429000"/>
              <a:gd name="connsiteX2" fmla="*/ 0 w 1566863"/>
              <a:gd name="connsiteY2" fmla="*/ 992404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6863" h="3429000">
                <a:moveTo>
                  <a:pt x="1566863" y="0"/>
                </a:moveTo>
                <a:lnTo>
                  <a:pt x="1566863" y="3429000"/>
                </a:lnTo>
                <a:lnTo>
                  <a:pt x="0" y="9924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tIns="1440000" anchor="ctr" anchorCtr="0">
            <a:noAutofit/>
          </a:bodyPr>
          <a:lstStyle>
            <a:lvl1pPr algn="ctr">
              <a:lnSpc>
                <a:spcPct val="100000"/>
              </a:lnSpc>
              <a:defRPr sz="1067" b="1" i="0"/>
            </a:lvl1pPr>
          </a:lstStyle>
          <a:p>
            <a:r>
              <a:rPr lang="fr-FR" noProof="0"/>
              <a:t>Sélectionner l’icône pour insérer une image, puis disposer l’image en arrière plan (Sélectionner l’image avec le bouton droit de la souris / Mettre à l’arrière plan)</a:t>
            </a:r>
          </a:p>
        </p:txBody>
      </p:sp>
      <p:pic>
        <p:nvPicPr>
          <p:cNvPr id="33" name="Picture 2" descr="C:\Users\Haessler\ownCloud\confs\logos\CNRS\LOGO_CNRS_2019_RVB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1068" y="647344"/>
            <a:ext cx="750555" cy="750555"/>
          </a:xfrm>
          <a:prstGeom prst="rect">
            <a:avLst/>
          </a:prstGeom>
          <a:noFill/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 bwMode="gray">
          <a:xfrm>
            <a:off x="331752" y="585672"/>
            <a:ext cx="2709475" cy="864000"/>
          </a:xfrm>
          <a:prstGeom prst="rect">
            <a:avLst/>
          </a:prstGeom>
        </p:spPr>
      </p:pic>
      <p:cxnSp>
        <p:nvCxnSpPr>
          <p:cNvPr id="24" name="Connecteur droit 23"/>
          <p:cNvCxnSpPr/>
          <p:nvPr userDrawn="1"/>
        </p:nvCxnSpPr>
        <p:spPr bwMode="gray">
          <a:xfrm>
            <a:off x="5016732" y="611555"/>
            <a:ext cx="0" cy="816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4724" y="703515"/>
            <a:ext cx="632608" cy="63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 descr="C:\Users\Haessler\ownCloud\confs\title-target.png"/>
          <p:cNvPicPr>
            <a:picLocks noChangeAspect="1" noChangeArrowheads="1"/>
          </p:cNvPicPr>
          <p:nvPr userDrawn="1"/>
        </p:nvPicPr>
        <p:blipFill>
          <a:blip r:embed="rId8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3843828" y="-16933"/>
            <a:ext cx="8362951" cy="6874933"/>
          </a:xfrm>
          <a:prstGeom prst="rect">
            <a:avLst/>
          </a:prstGeom>
          <a:noFill/>
        </p:spPr>
      </p:pic>
      <p:sp>
        <p:nvSpPr>
          <p:cNvPr id="38" name="ZoneTexte 37"/>
          <p:cNvSpPr txBox="1"/>
          <p:nvPr userDrawn="1"/>
        </p:nvSpPr>
        <p:spPr>
          <a:xfrm>
            <a:off x="1335686" y="6186983"/>
            <a:ext cx="187737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b="1" dirty="0">
                <a:ln w="3175">
                  <a:noFill/>
                </a:ln>
                <a:solidFill>
                  <a:schemeClr val="accent1"/>
                </a:solidFill>
                <a:latin typeface="Verdana Pro Cond Semibold" pitchFamily="34" charset="0"/>
                <a:ea typeface="Tahoma" pitchFamily="34" charset="0"/>
                <a:cs typeface="Tahoma" pitchFamily="34" charset="0"/>
              </a:rPr>
              <a:t>loa.ensta-paris.fr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0FBE55D-6880-442D-BD51-02336CD28E8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3478" y="5979273"/>
            <a:ext cx="678375" cy="6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98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nd noir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Espace réservé pour une image  32">
            <a:extLst>
              <a:ext uri="{FF2B5EF4-FFF2-40B4-BE49-F238E27FC236}">
                <a16:creationId xmlns:a16="http://schemas.microsoft.com/office/drawing/2014/main" id="{AB0C8B3D-28CF-0F41-AE28-2CB41B13B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176000" y="3118800"/>
            <a:ext cx="8016000" cy="3739200"/>
          </a:xfrm>
          <a:custGeom>
            <a:avLst/>
            <a:gdLst>
              <a:gd name="connsiteX0" fmla="*/ 4450951 w 6019800"/>
              <a:gd name="connsiteY0" fmla="*/ 0 h 2813050"/>
              <a:gd name="connsiteX1" fmla="*/ 6019800 w 6019800"/>
              <a:gd name="connsiteY1" fmla="*/ 2436703 h 2813050"/>
              <a:gd name="connsiteX2" fmla="*/ 6019800 w 6019800"/>
              <a:gd name="connsiteY2" fmla="*/ 2813050 h 2813050"/>
              <a:gd name="connsiteX3" fmla="*/ 0 w 6019800"/>
              <a:gd name="connsiteY3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800" h="2813050">
                <a:moveTo>
                  <a:pt x="4450951" y="0"/>
                </a:moveTo>
                <a:lnTo>
                  <a:pt x="6019800" y="2436703"/>
                </a:lnTo>
                <a:lnTo>
                  <a:pt x="6019800" y="281305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28" name="Espace réservé pour une image  13">
            <a:extLst>
              <a:ext uri="{FF2B5EF4-FFF2-40B4-BE49-F238E27FC236}">
                <a16:creationId xmlns:a16="http://schemas.microsoft.com/office/drawing/2014/main" id="{744B681A-D3A4-3347-88A9-4D484FEAD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/>
        </p:blipFill>
        <p:spPr bwMode="gray">
          <a:xfrm>
            <a:off x="8064000" y="-1853"/>
            <a:ext cx="4128000" cy="3119948"/>
          </a:xfrm>
          <a:custGeom>
            <a:avLst/>
            <a:gdLst>
              <a:gd name="connsiteX0" fmla="*/ 0 w 3098800"/>
              <a:gd name="connsiteY0" fmla="*/ 0 h 2346325"/>
              <a:gd name="connsiteX1" fmla="*/ 3098800 w 3098800"/>
              <a:gd name="connsiteY1" fmla="*/ 0 h 2346325"/>
              <a:gd name="connsiteX2" fmla="*/ 3098800 w 3098800"/>
              <a:gd name="connsiteY2" fmla="*/ 1353318 h 2346325"/>
              <a:gd name="connsiteX3" fmla="*/ 1531284 w 3098800"/>
              <a:gd name="connsiteY3" fmla="*/ 2346325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800" h="2346325">
                <a:moveTo>
                  <a:pt x="0" y="0"/>
                </a:moveTo>
                <a:lnTo>
                  <a:pt x="3098800" y="0"/>
                </a:lnTo>
                <a:lnTo>
                  <a:pt x="3098800" y="1353318"/>
                </a:lnTo>
                <a:lnTo>
                  <a:pt x="1531284" y="23463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 bwMode="gray">
          <a:xfrm>
            <a:off x="623392" y="2591331"/>
            <a:ext cx="7056000" cy="1104000"/>
          </a:xfrm>
          <a:prstGeom prst="rect">
            <a:avLst/>
          </a:prstGeo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  <a:latin typeface="Verdana Pro Cond" pitchFamily="34" charset="0"/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391" y="3785521"/>
            <a:ext cx="7056000" cy="1440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sz="2133" baseline="0">
                <a:solidFill>
                  <a:schemeClr val="bg1"/>
                </a:solidFill>
                <a:latin typeface="Verdana Pro Cond" pitchFamily="34" charset="0"/>
              </a:defRPr>
            </a:lvl1pPr>
            <a:lvl2pPr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defRPr sz="2133">
                <a:solidFill>
                  <a:schemeClr val="bg1"/>
                </a:solidFill>
              </a:defRPr>
            </a:lvl2pPr>
          </a:lstStyle>
          <a:p>
            <a:r>
              <a:rPr lang="fr-FR" sz="1867" dirty="0"/>
              <a:t>Author1, Author2,…</a:t>
            </a:r>
          </a:p>
          <a:p>
            <a:pPr>
              <a:spcBef>
                <a:spcPts val="1200"/>
              </a:spcBef>
            </a:pPr>
            <a:r>
              <a:rPr lang="fr-FR" sz="1333" i="0" dirty="0"/>
              <a:t>Laboratoire d’Optique Appliquée, Institut Polytechnique de Paris, CNRS, Palaiseau, FRANCE</a:t>
            </a:r>
          </a:p>
        </p:txBody>
      </p:sp>
      <p:pic>
        <p:nvPicPr>
          <p:cNvPr id="1028" name="Picture 4" descr="C:\Users\Haessler\ownCloud\confs\logos\Polytechnique_horizontal-blanc-0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1837" y="593061"/>
            <a:ext cx="691200" cy="864000"/>
          </a:xfrm>
          <a:prstGeom prst="rect">
            <a:avLst/>
          </a:prstGeom>
          <a:noFill/>
        </p:spPr>
      </p:pic>
      <p:pic>
        <p:nvPicPr>
          <p:cNvPr id="33" name="Picture 2" descr="C:\Users\Haessler\ownCloud\confs\logos\CNRS\LOGO_CNRS_2019_RVB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1068" y="647344"/>
            <a:ext cx="750555" cy="750555"/>
          </a:xfrm>
          <a:prstGeom prst="rect">
            <a:avLst/>
          </a:prstGeom>
          <a:noFill/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 bwMode="gray">
          <a:xfrm>
            <a:off x="331752" y="585672"/>
            <a:ext cx="2709475" cy="864000"/>
          </a:xfrm>
          <a:prstGeom prst="rect">
            <a:avLst/>
          </a:prstGeom>
        </p:spPr>
      </p:pic>
      <p:cxnSp>
        <p:nvCxnSpPr>
          <p:cNvPr id="24" name="Connecteur droit 23"/>
          <p:cNvCxnSpPr/>
          <p:nvPr userDrawn="1"/>
        </p:nvCxnSpPr>
        <p:spPr bwMode="gray">
          <a:xfrm>
            <a:off x="5016732" y="611555"/>
            <a:ext cx="0" cy="816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4724" y="703515"/>
            <a:ext cx="632608" cy="63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Users\Haessler\ownCloud\confs\title-target.png"/>
          <p:cNvPicPr>
            <a:picLocks noChangeAspect="1" noChangeArrowheads="1"/>
          </p:cNvPicPr>
          <p:nvPr userDrawn="1"/>
        </p:nvPicPr>
        <p:blipFill>
          <a:blip r:embed="rId8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3843828" y="-16933"/>
            <a:ext cx="8362951" cy="6874933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 userDrawn="1"/>
        </p:nvSpPr>
        <p:spPr>
          <a:xfrm>
            <a:off x="1335686" y="6186983"/>
            <a:ext cx="187737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b="1" dirty="0">
                <a:ln w="3175">
                  <a:noFill/>
                </a:ln>
                <a:solidFill>
                  <a:schemeClr val="accent1"/>
                </a:solidFill>
                <a:latin typeface="Verdana Pro Cond Semibold" pitchFamily="34" charset="0"/>
                <a:ea typeface="Tahoma" pitchFamily="34" charset="0"/>
                <a:cs typeface="Tahoma" pitchFamily="34" charset="0"/>
              </a:rPr>
              <a:t>loa.ensta-paris.fr</a:t>
            </a:r>
          </a:p>
        </p:txBody>
      </p:sp>
      <p:pic>
        <p:nvPicPr>
          <p:cNvPr id="15" name="Picture 2" descr="C:\Users\Haessler\ownCloud\admin_professional\LOA\LOA_logo_fond-sombre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96533" y="2643331"/>
            <a:ext cx="1232248" cy="1536000"/>
          </a:xfrm>
          <a:prstGeom prst="rect">
            <a:avLst/>
          </a:prstGeom>
          <a:noFill/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0FBE55D-6880-442D-BD51-02336CD28E8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23478" y="5979273"/>
            <a:ext cx="678375" cy="6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87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d noir - intertitre flashy orange">
    <p:bg>
      <p:bgPr>
        <a:gradFill>
          <a:gsLst>
            <a:gs pos="0">
              <a:schemeClr val="accent6"/>
            </a:gs>
            <a:gs pos="30000">
              <a:schemeClr val="accent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-1200"/>
            <a:ext cx="12192000" cy="6658771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3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4300" y="2568000"/>
            <a:ext cx="6336000" cy="32173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spcAft>
                <a:spcPts val="3467"/>
              </a:spcAft>
              <a:defRPr sz="3067" b="1" i="0">
                <a:solidFill>
                  <a:schemeClr val="bg1"/>
                </a:solidFill>
                <a:latin typeface="Verdana Pro Cond" pitchFamily="34" charset="0"/>
              </a:defRPr>
            </a:lvl1pPr>
            <a:lvl2pPr>
              <a:lnSpc>
                <a:spcPct val="130000"/>
              </a:lnSpc>
              <a:defRPr sz="1467" b="0" i="1">
                <a:solidFill>
                  <a:schemeClr val="bg1"/>
                </a:solidFill>
                <a:latin typeface="Verdana Pro Cond" pitchFamily="34" charset="0"/>
              </a:defRPr>
            </a:lvl2pPr>
          </a:lstStyle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Texte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21"/>
          <a:stretch>
            <a:fillRect/>
          </a:stretch>
        </p:blipFill>
        <p:spPr bwMode="gray">
          <a:xfrm>
            <a:off x="4369616" y="0"/>
            <a:ext cx="7822385" cy="6858000"/>
          </a:xfrm>
          <a:prstGeom prst="rect">
            <a:avLst/>
          </a:prstGeom>
          <a:noFill/>
        </p:spPr>
      </p:pic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0896000" y="6650405"/>
            <a:ext cx="1296000" cy="207595"/>
          </a:xfrm>
          <a:prstGeom prst="rect">
            <a:avLst/>
          </a:prstGeom>
        </p:spPr>
        <p:txBody>
          <a:bodyPr lIns="0" tIns="0" rIns="12000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3122C9-A0B9-462F-8757-0847AD287B63}" type="slidenum">
              <a:rPr lang="fr-FR" sz="1067" smtClean="0">
                <a:solidFill>
                  <a:schemeClr val="bg1"/>
                </a:solidFill>
              </a:rPr>
              <a:pPr algn="r"/>
              <a:t>‹#›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391478" y="6597352"/>
            <a:ext cx="9409045" cy="260648"/>
          </a:xfrm>
          <a:prstGeom prst="rect">
            <a:avLst/>
          </a:prstGeom>
        </p:spPr>
        <p:txBody>
          <a:bodyPr lIns="0" rIns="120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67" dirty="0" err="1">
                <a:solidFill>
                  <a:schemeClr val="bg1"/>
                </a:solidFill>
              </a:rPr>
              <a:t>You</a:t>
            </a:r>
            <a:r>
              <a:rPr lang="fr-FR" sz="1067" baseline="0" dirty="0" err="1">
                <a:solidFill>
                  <a:schemeClr val="bg1"/>
                </a:solidFill>
              </a:rPr>
              <a:t>r</a:t>
            </a:r>
            <a:r>
              <a:rPr lang="fr-FR" sz="1067" baseline="0" dirty="0">
                <a:solidFill>
                  <a:schemeClr val="bg1"/>
                </a:solidFill>
              </a:rPr>
              <a:t> </a:t>
            </a:r>
            <a:r>
              <a:rPr lang="fr-FR" sz="1067" baseline="0" dirty="0" err="1">
                <a:solidFill>
                  <a:schemeClr val="bg1"/>
                </a:solidFill>
              </a:rPr>
              <a:t>name</a:t>
            </a:r>
            <a:r>
              <a:rPr lang="fr-FR" sz="1067" baseline="0" dirty="0">
                <a:solidFill>
                  <a:schemeClr val="bg1"/>
                </a:solidFill>
              </a:rPr>
              <a:t> – </a:t>
            </a:r>
            <a:r>
              <a:rPr lang="fr-FR" sz="1067" baseline="0" dirty="0" err="1">
                <a:solidFill>
                  <a:schemeClr val="bg1"/>
                </a:solidFill>
              </a:rPr>
              <a:t>conference</a:t>
            </a:r>
            <a:endParaRPr lang="fr-FR" sz="1067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0" y="6635627"/>
            <a:ext cx="1295467" cy="207595"/>
          </a:xfrm>
          <a:prstGeom prst="rect">
            <a:avLst/>
          </a:prstGeom>
        </p:spPr>
        <p:txBody>
          <a:bodyPr lIns="120000" tIns="0" rIns="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67" baseline="0" dirty="0">
                <a:solidFill>
                  <a:schemeClr val="bg1"/>
                </a:solidFill>
              </a:rPr>
              <a:t>date</a:t>
            </a:r>
            <a:endParaRPr lang="fr-FR" sz="10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1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nd blanc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 bwMode="gray">
          <a:xfrm>
            <a:off x="623392" y="2591331"/>
            <a:ext cx="7056000" cy="1104000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accent3"/>
                </a:solidFill>
                <a:latin typeface="Verdana Pro Cond" pitchFamily="34" charset="0"/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391" y="3785521"/>
            <a:ext cx="7056000" cy="14400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>
                <a:latin typeface="Verdana Pro Cond" pitchFamily="34" charset="0"/>
              </a:defRPr>
            </a:lvl1pPr>
            <a:lvl2pPr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defRPr sz="2133"/>
            </a:lvl2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Author1, Author2,…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Laboratoire d’Optique Appliquée, Institut Polytechnique de Paris, CNRS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Palaiseau, FRANCE</a:t>
            </a:r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43339" y="548680"/>
            <a:ext cx="2911413" cy="990176"/>
          </a:xfrm>
          <a:prstGeom prst="rect">
            <a:avLst/>
          </a:prstGeom>
        </p:spPr>
      </p:pic>
      <p:pic>
        <p:nvPicPr>
          <p:cNvPr id="28" name="Espace réservé pour une image  23">
            <a:extLst>
              <a:ext uri="{FF2B5EF4-FFF2-40B4-BE49-F238E27FC236}">
                <a16:creationId xmlns:a16="http://schemas.microsoft.com/office/drawing/2014/main" id="{AED7498B-AA76-445E-B388-ED909A87C1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7601" y="614621"/>
            <a:ext cx="816000" cy="816000"/>
          </a:xfrm>
          <a:prstGeom prst="rect">
            <a:avLst/>
          </a:prstGeom>
        </p:spPr>
      </p:pic>
      <p:pic>
        <p:nvPicPr>
          <p:cNvPr id="23" name="Picture 2" descr="C:\Users\Haessler\ownCloud\confs\logos\CNRS\LOGO_CNRS_2019_RVB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068" y="647344"/>
            <a:ext cx="750555" cy="750555"/>
          </a:xfrm>
          <a:prstGeom prst="rect">
            <a:avLst/>
          </a:prstGeom>
          <a:noFill/>
        </p:spPr>
      </p:pic>
      <p:cxnSp>
        <p:nvCxnSpPr>
          <p:cNvPr id="24" name="Connecteur droit 23"/>
          <p:cNvCxnSpPr/>
          <p:nvPr userDrawn="1"/>
        </p:nvCxnSpPr>
        <p:spPr bwMode="gray">
          <a:xfrm>
            <a:off x="5015505" y="614621"/>
            <a:ext cx="0" cy="816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C:\Users\Haessler\ownCloud\confs\logos\Polytechnique_horizontal-Ecole IP PAris-RVB.pn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7649" y="423834"/>
            <a:ext cx="888049" cy="1295141"/>
          </a:xfrm>
          <a:prstGeom prst="rect">
            <a:avLst/>
          </a:prstGeom>
          <a:noFill/>
        </p:spPr>
      </p:pic>
      <p:pic>
        <p:nvPicPr>
          <p:cNvPr id="22" name="Espace réservé pour une image  32">
            <a:extLst>
              <a:ext uri="{FF2B5EF4-FFF2-40B4-BE49-F238E27FC236}">
                <a16:creationId xmlns:a16="http://schemas.microsoft.com/office/drawing/2014/main" id="{AB0C8B3D-28CF-0F41-AE28-2CB41B13B8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4176000" y="3118800"/>
            <a:ext cx="8016000" cy="3739200"/>
          </a:xfrm>
          <a:custGeom>
            <a:avLst/>
            <a:gdLst>
              <a:gd name="connsiteX0" fmla="*/ 4450951 w 6019800"/>
              <a:gd name="connsiteY0" fmla="*/ 0 h 2813050"/>
              <a:gd name="connsiteX1" fmla="*/ 6019800 w 6019800"/>
              <a:gd name="connsiteY1" fmla="*/ 2436703 h 2813050"/>
              <a:gd name="connsiteX2" fmla="*/ 6019800 w 6019800"/>
              <a:gd name="connsiteY2" fmla="*/ 2813050 h 2813050"/>
              <a:gd name="connsiteX3" fmla="*/ 0 w 6019800"/>
              <a:gd name="connsiteY3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800" h="2813050">
                <a:moveTo>
                  <a:pt x="4450951" y="0"/>
                </a:moveTo>
                <a:lnTo>
                  <a:pt x="6019800" y="2436703"/>
                </a:lnTo>
                <a:lnTo>
                  <a:pt x="6019800" y="281305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25" name="Espace réservé pour une image  13">
            <a:extLst>
              <a:ext uri="{FF2B5EF4-FFF2-40B4-BE49-F238E27FC236}">
                <a16:creationId xmlns:a16="http://schemas.microsoft.com/office/drawing/2014/main" id="{744B681A-D3A4-3347-88A9-4D484FEAD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/>
          <a:srcRect/>
          <a:stretch/>
        </p:blipFill>
        <p:spPr bwMode="gray">
          <a:xfrm>
            <a:off x="8064000" y="-1853"/>
            <a:ext cx="4128000" cy="3119948"/>
          </a:xfrm>
          <a:custGeom>
            <a:avLst/>
            <a:gdLst>
              <a:gd name="connsiteX0" fmla="*/ 0 w 3098800"/>
              <a:gd name="connsiteY0" fmla="*/ 0 h 2346325"/>
              <a:gd name="connsiteX1" fmla="*/ 3098800 w 3098800"/>
              <a:gd name="connsiteY1" fmla="*/ 0 h 2346325"/>
              <a:gd name="connsiteX2" fmla="*/ 3098800 w 3098800"/>
              <a:gd name="connsiteY2" fmla="*/ 1353318 h 2346325"/>
              <a:gd name="connsiteX3" fmla="*/ 1531284 w 3098800"/>
              <a:gd name="connsiteY3" fmla="*/ 2346325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800" h="2346325">
                <a:moveTo>
                  <a:pt x="0" y="0"/>
                </a:moveTo>
                <a:lnTo>
                  <a:pt x="3098800" y="0"/>
                </a:lnTo>
                <a:lnTo>
                  <a:pt x="3098800" y="1353318"/>
                </a:lnTo>
                <a:lnTo>
                  <a:pt x="1531284" y="23463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1026" name="Picture 2" descr="C:\Users\Haessler\ownCloud\confs\title-target.png"/>
          <p:cNvPicPr>
            <a:picLocks noChangeAspect="1" noChangeArrowheads="1"/>
          </p:cNvPicPr>
          <p:nvPr userDrawn="1"/>
        </p:nvPicPr>
        <p:blipFill>
          <a:blip r:embed="rId8" cstate="print">
            <a:lum bright="-25000"/>
          </a:blip>
          <a:srcRect/>
          <a:stretch>
            <a:fillRect/>
          </a:stretch>
        </p:blipFill>
        <p:spPr bwMode="auto">
          <a:xfrm>
            <a:off x="3843828" y="-16933"/>
            <a:ext cx="8362951" cy="6874933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 userDrawn="1"/>
        </p:nvSpPr>
        <p:spPr>
          <a:xfrm>
            <a:off x="660358" y="6113767"/>
            <a:ext cx="187737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b="1" dirty="0">
                <a:ln w="3175">
                  <a:noFill/>
                </a:ln>
                <a:solidFill>
                  <a:schemeClr val="accent2"/>
                </a:solidFill>
                <a:latin typeface="Verdana Pro Cond Semibold" pitchFamily="34" charset="0"/>
                <a:ea typeface="Tahoma" pitchFamily="34" charset="0"/>
                <a:cs typeface="Tahoma" pitchFamily="34" charset="0"/>
              </a:rPr>
              <a:t>loa.ensta-paris.fr</a:t>
            </a:r>
          </a:p>
        </p:txBody>
      </p:sp>
      <p:pic>
        <p:nvPicPr>
          <p:cNvPr id="2" name="Picture 2" descr="C:\Users\Haessler\ownCloud\admin_professional\LOA\LOA_logo_fond-clair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96534" y="2660915"/>
            <a:ext cx="1232249" cy="153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3907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nd noir - intertitre flashy bleu-vert">
    <p:bg>
      <p:bgPr>
        <a:gradFill>
          <a:gsLst>
            <a:gs pos="0">
              <a:schemeClr val="accent3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Titre 1"/>
          <p:cNvSpPr txBox="1">
            <a:spLocks/>
          </p:cNvSpPr>
          <p:nvPr userDrawn="1"/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3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Titre</a:t>
            </a:r>
            <a:endParaRPr kumimoji="0" lang="fr-FR" sz="133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-600"/>
            <a:ext cx="12192000" cy="665817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21"/>
          <a:stretch>
            <a:fillRect/>
          </a:stretch>
        </p:blipFill>
        <p:spPr bwMode="gray">
          <a:xfrm>
            <a:off x="4369616" y="0"/>
            <a:ext cx="7822385" cy="6858000"/>
          </a:xfrm>
          <a:prstGeom prst="rect">
            <a:avLst/>
          </a:prstGeom>
          <a:noFill/>
        </p:spPr>
      </p:pic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0896000" y="6650405"/>
            <a:ext cx="1296000" cy="207595"/>
          </a:xfrm>
          <a:prstGeom prst="rect">
            <a:avLst/>
          </a:prstGeom>
        </p:spPr>
        <p:txBody>
          <a:bodyPr lIns="0" tIns="0" rIns="12000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3122C9-A0B9-462F-8757-0847AD287B63}" type="slidenum">
              <a:rPr lang="fr-FR" sz="1067" smtClean="0">
                <a:solidFill>
                  <a:schemeClr val="bg1"/>
                </a:solidFill>
              </a:rPr>
              <a:pPr algn="r"/>
              <a:t>‹#›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6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391478" y="6597352"/>
            <a:ext cx="9409045" cy="260648"/>
          </a:xfrm>
          <a:prstGeom prst="rect">
            <a:avLst/>
          </a:prstGeom>
        </p:spPr>
        <p:txBody>
          <a:bodyPr lIns="0" rIns="120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67" dirty="0" err="1">
                <a:solidFill>
                  <a:schemeClr val="bg1"/>
                </a:solidFill>
              </a:rPr>
              <a:t>You</a:t>
            </a:r>
            <a:r>
              <a:rPr lang="fr-FR" sz="1067" baseline="0" dirty="0" err="1">
                <a:solidFill>
                  <a:schemeClr val="bg1"/>
                </a:solidFill>
              </a:rPr>
              <a:t>r</a:t>
            </a:r>
            <a:r>
              <a:rPr lang="fr-FR" sz="1067" baseline="0" dirty="0">
                <a:solidFill>
                  <a:schemeClr val="bg1"/>
                </a:solidFill>
              </a:rPr>
              <a:t> </a:t>
            </a:r>
            <a:r>
              <a:rPr lang="fr-FR" sz="1067" baseline="0" dirty="0" err="1">
                <a:solidFill>
                  <a:schemeClr val="bg1"/>
                </a:solidFill>
              </a:rPr>
              <a:t>name</a:t>
            </a:r>
            <a:r>
              <a:rPr lang="fr-FR" sz="1067" baseline="0" dirty="0">
                <a:solidFill>
                  <a:schemeClr val="bg1"/>
                </a:solidFill>
              </a:rPr>
              <a:t> – </a:t>
            </a:r>
            <a:r>
              <a:rPr lang="fr-FR" sz="1067" baseline="0" dirty="0" err="1">
                <a:solidFill>
                  <a:schemeClr val="bg1"/>
                </a:solidFill>
              </a:rPr>
              <a:t>conference</a:t>
            </a:r>
            <a:endParaRPr lang="fr-FR" sz="1067" dirty="0">
              <a:solidFill>
                <a:schemeClr val="bg1"/>
              </a:solidFill>
            </a:endParaRPr>
          </a:p>
        </p:txBody>
      </p:sp>
      <p:sp>
        <p:nvSpPr>
          <p:cNvPr id="17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0" y="6635627"/>
            <a:ext cx="1295467" cy="207595"/>
          </a:xfrm>
          <a:prstGeom prst="rect">
            <a:avLst/>
          </a:prstGeom>
        </p:spPr>
        <p:txBody>
          <a:bodyPr lIns="120000" tIns="0" rIns="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67" baseline="0" dirty="0">
                <a:solidFill>
                  <a:schemeClr val="bg1"/>
                </a:solidFill>
              </a:rPr>
              <a:t>date</a:t>
            </a:r>
            <a:endParaRPr lang="fr-FR" sz="1067" dirty="0">
              <a:solidFill>
                <a:schemeClr val="bg1"/>
              </a:solidFill>
            </a:endParaRP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4300" y="2568000"/>
            <a:ext cx="6336000" cy="32173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spcAft>
                <a:spcPts val="3467"/>
              </a:spcAft>
              <a:defRPr sz="3067" b="1" i="0">
                <a:solidFill>
                  <a:schemeClr val="bg1"/>
                </a:solidFill>
                <a:latin typeface="Verdana Pro Cond" pitchFamily="34" charset="0"/>
              </a:defRPr>
            </a:lvl1pPr>
            <a:lvl2pPr>
              <a:lnSpc>
                <a:spcPct val="130000"/>
              </a:lnSpc>
              <a:defRPr sz="1467" b="0" i="1">
                <a:solidFill>
                  <a:schemeClr val="bg1"/>
                </a:solidFill>
                <a:latin typeface="Verdana Pro Cond" pitchFamily="34" charset="0"/>
              </a:defRPr>
            </a:lvl2pPr>
          </a:lstStyle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504774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 - sans c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704512" y="0"/>
            <a:ext cx="1487488" cy="740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0800523" y="164637"/>
            <a:ext cx="576064" cy="576064"/>
          </a:xfrm>
          <a:prstGeom prst="rect">
            <a:avLst/>
          </a:prstGeom>
        </p:spPr>
      </p:pic>
      <p:pic>
        <p:nvPicPr>
          <p:cNvPr id="7" name="Picture 2" descr="C:\Users\Haessler\ownCloud\confs\logos\CNRS\LOGO_CNRS_2019_RV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72599" y="226085"/>
            <a:ext cx="480052" cy="480052"/>
          </a:xfrm>
          <a:prstGeom prst="rect">
            <a:avLst/>
          </a:prstGeom>
          <a:noFill/>
        </p:spPr>
      </p:pic>
      <p:sp>
        <p:nvSpPr>
          <p:cNvPr id="10" name="Espace réservé du texte 31">
            <a:extLst>
              <a:ext uri="{FF2B5EF4-FFF2-40B4-BE49-F238E27FC236}">
                <a16:creationId xmlns:a16="http://schemas.microsoft.com/office/drawing/2014/main" id="{7CBA8BF1-186B-46D8-9F40-18323DA80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426" y="255395"/>
            <a:ext cx="9793087" cy="485307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lnSpc>
                <a:spcPct val="114000"/>
              </a:lnSpc>
              <a:defRPr sz="2400" b="1" i="0">
                <a:solidFill>
                  <a:schemeClr val="accent1"/>
                </a:solidFill>
                <a:latin typeface="Verdana Pro Cond" pitchFamily="34" charset="0"/>
              </a:defRPr>
            </a:lvl1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on one line</a:t>
            </a:r>
          </a:p>
        </p:txBody>
      </p:sp>
    </p:spTree>
    <p:extLst>
      <p:ext uri="{BB962C8B-B14F-4D97-AF65-F5344CB8AC3E}">
        <p14:creationId xmlns:p14="http://schemas.microsoft.com/office/powerpoint/2010/main" val="3494602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 - cibl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C3280E9-21B2-44F4-B7EE-8D348269A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52" t="335" r="-83"/>
          <a:stretch/>
        </p:blipFill>
        <p:spPr bwMode="gray">
          <a:xfrm>
            <a:off x="4367808" y="-20267"/>
            <a:ext cx="7840747" cy="688538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0704512" y="0"/>
            <a:ext cx="1487488" cy="740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9" name="Picture 2" descr="C:\Users\Haessler\ownCloud\confs\logos\CNRS\LOGO_CNRS_2019_RV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72599" y="226085"/>
            <a:ext cx="480052" cy="480052"/>
          </a:xfrm>
          <a:prstGeom prst="rect">
            <a:avLst/>
          </a:prstGeom>
          <a:noFill/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0800523" y="164637"/>
            <a:ext cx="576064" cy="576064"/>
          </a:xfrm>
          <a:prstGeom prst="rect">
            <a:avLst/>
          </a:prstGeom>
        </p:spPr>
      </p:pic>
      <p:sp>
        <p:nvSpPr>
          <p:cNvPr id="10" name="Espace réservé du texte 31">
            <a:extLst>
              <a:ext uri="{FF2B5EF4-FFF2-40B4-BE49-F238E27FC236}">
                <a16:creationId xmlns:a16="http://schemas.microsoft.com/office/drawing/2014/main" id="{7CBA8BF1-186B-46D8-9F40-18323DA80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426" y="255395"/>
            <a:ext cx="9793087" cy="485307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lnSpc>
                <a:spcPct val="114000"/>
              </a:lnSpc>
              <a:defRPr sz="2400" b="1" i="0">
                <a:solidFill>
                  <a:schemeClr val="accent1"/>
                </a:solidFill>
                <a:latin typeface="Verdana Pro Cond" pitchFamily="34" charset="0"/>
              </a:defRPr>
            </a:lvl1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on one line</a:t>
            </a:r>
          </a:p>
        </p:txBody>
      </p:sp>
    </p:spTree>
    <p:extLst>
      <p:ext uri="{BB962C8B-B14F-4D97-AF65-F5344CB8AC3E}">
        <p14:creationId xmlns:p14="http://schemas.microsoft.com/office/powerpoint/2010/main" val="3781968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 - cibl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8914938-9160-4974-A108-22284738F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62" t="335" r="-83"/>
          <a:stretch/>
        </p:blipFill>
        <p:spPr bwMode="gray">
          <a:xfrm rot="10800000">
            <a:off x="-1346" y="-27384"/>
            <a:ext cx="7876340" cy="688538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704512" y="0"/>
            <a:ext cx="1487488" cy="740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0800523" y="164637"/>
            <a:ext cx="576064" cy="576064"/>
          </a:xfrm>
          <a:prstGeom prst="rect">
            <a:avLst/>
          </a:prstGeom>
        </p:spPr>
      </p:pic>
      <p:pic>
        <p:nvPicPr>
          <p:cNvPr id="8" name="Picture 2" descr="C:\Users\Haessler\ownCloud\confs\logos\CNRS\LOGO_CNRS_2019_RVB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72599" y="226085"/>
            <a:ext cx="480052" cy="480052"/>
          </a:xfrm>
          <a:prstGeom prst="rect">
            <a:avLst/>
          </a:prstGeom>
          <a:noFill/>
        </p:spPr>
      </p:pic>
      <p:sp>
        <p:nvSpPr>
          <p:cNvPr id="10" name="Espace réservé du texte 31">
            <a:extLst>
              <a:ext uri="{FF2B5EF4-FFF2-40B4-BE49-F238E27FC236}">
                <a16:creationId xmlns:a16="http://schemas.microsoft.com/office/drawing/2014/main" id="{7CBA8BF1-186B-46D8-9F40-18323DA80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426" y="255395"/>
            <a:ext cx="9793087" cy="485307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lnSpc>
                <a:spcPct val="114000"/>
              </a:lnSpc>
              <a:defRPr sz="2400" b="1" i="0">
                <a:solidFill>
                  <a:schemeClr val="accent1"/>
                </a:solidFill>
                <a:latin typeface="Verdana Pro Cond" pitchFamily="34" charset="0"/>
              </a:defRPr>
            </a:lvl1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on one line</a:t>
            </a:r>
          </a:p>
        </p:txBody>
      </p:sp>
    </p:spTree>
    <p:extLst>
      <p:ext uri="{BB962C8B-B14F-4D97-AF65-F5344CB8AC3E}">
        <p14:creationId xmlns:p14="http://schemas.microsoft.com/office/powerpoint/2010/main" val="1781052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nd noir - sans cible - sans 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1">
            <a:extLst>
              <a:ext uri="{FF2B5EF4-FFF2-40B4-BE49-F238E27FC236}">
                <a16:creationId xmlns:a16="http://schemas.microsoft.com/office/drawing/2014/main" id="{7CBA8BF1-186B-46D8-9F40-18323DA80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426" y="255395"/>
            <a:ext cx="11137236" cy="485307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lnSpc>
                <a:spcPct val="114000"/>
              </a:lnSpc>
              <a:defRPr sz="2400" b="1" i="0">
                <a:solidFill>
                  <a:schemeClr val="accent1"/>
                </a:solidFill>
                <a:latin typeface="Verdana Pro Cond" pitchFamily="34" charset="0"/>
              </a:defRPr>
            </a:lvl1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on one line</a:t>
            </a:r>
          </a:p>
        </p:txBody>
      </p:sp>
    </p:spTree>
    <p:extLst>
      <p:ext uri="{BB962C8B-B14F-4D97-AF65-F5344CB8AC3E}">
        <p14:creationId xmlns:p14="http://schemas.microsoft.com/office/powerpoint/2010/main" val="1155519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nd noir - cible droite - sans 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C3280E9-21B2-44F4-B7EE-8D348269A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52" t="335" r="-83"/>
          <a:stretch/>
        </p:blipFill>
        <p:spPr bwMode="gray">
          <a:xfrm>
            <a:off x="4367808" y="-20267"/>
            <a:ext cx="7840747" cy="6885384"/>
          </a:xfrm>
          <a:prstGeom prst="rect">
            <a:avLst/>
          </a:prstGeom>
        </p:spPr>
      </p:pic>
      <p:sp>
        <p:nvSpPr>
          <p:cNvPr id="5" name="Espace réservé du texte 31">
            <a:extLst>
              <a:ext uri="{FF2B5EF4-FFF2-40B4-BE49-F238E27FC236}">
                <a16:creationId xmlns:a16="http://schemas.microsoft.com/office/drawing/2014/main" id="{7CBA8BF1-186B-46D8-9F40-18323DA80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426" y="255395"/>
            <a:ext cx="11137236" cy="485307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lnSpc>
                <a:spcPct val="114000"/>
              </a:lnSpc>
              <a:defRPr sz="2400" b="1" i="0">
                <a:solidFill>
                  <a:schemeClr val="accent1"/>
                </a:solidFill>
                <a:latin typeface="Verdana Pro Cond" pitchFamily="34" charset="0"/>
              </a:defRPr>
            </a:lvl1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on one line</a:t>
            </a:r>
          </a:p>
        </p:txBody>
      </p:sp>
    </p:spTree>
    <p:extLst>
      <p:ext uri="{BB962C8B-B14F-4D97-AF65-F5344CB8AC3E}">
        <p14:creationId xmlns:p14="http://schemas.microsoft.com/office/powerpoint/2010/main" val="3323869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nd noir - cible gauche - sans 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8914938-9160-4974-A108-22284738F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62" t="335" r="-83"/>
          <a:stretch/>
        </p:blipFill>
        <p:spPr bwMode="gray">
          <a:xfrm rot="10800000">
            <a:off x="-1346" y="-27384"/>
            <a:ext cx="7876340" cy="6885384"/>
          </a:xfrm>
          <a:prstGeom prst="rect">
            <a:avLst/>
          </a:prstGeom>
        </p:spPr>
      </p:pic>
      <p:sp>
        <p:nvSpPr>
          <p:cNvPr id="5" name="Espace réservé du texte 31">
            <a:extLst>
              <a:ext uri="{FF2B5EF4-FFF2-40B4-BE49-F238E27FC236}">
                <a16:creationId xmlns:a16="http://schemas.microsoft.com/office/drawing/2014/main" id="{7CBA8BF1-186B-46D8-9F40-18323DA80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426" y="255395"/>
            <a:ext cx="11137236" cy="485307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lnSpc>
                <a:spcPct val="114000"/>
              </a:lnSpc>
              <a:defRPr sz="2400" b="1" i="0">
                <a:solidFill>
                  <a:schemeClr val="accent1"/>
                </a:solidFill>
                <a:latin typeface="Verdana Pro Cond" pitchFamily="34" charset="0"/>
              </a:defRPr>
            </a:lvl1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on one line</a:t>
            </a:r>
          </a:p>
        </p:txBody>
      </p:sp>
    </p:spTree>
    <p:extLst>
      <p:ext uri="{BB962C8B-B14F-4D97-AF65-F5344CB8AC3E}">
        <p14:creationId xmlns:p14="http://schemas.microsoft.com/office/powerpoint/2010/main" val="280357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d blanc - intertitre flashy orange">
    <p:bg>
      <p:bgPr>
        <a:gradFill>
          <a:gsLst>
            <a:gs pos="0">
              <a:schemeClr val="accent6"/>
            </a:gs>
            <a:gs pos="30000">
              <a:schemeClr val="accent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4300" y="2568000"/>
            <a:ext cx="6336000" cy="32173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spcAft>
                <a:spcPts val="3467"/>
              </a:spcAft>
              <a:defRPr sz="3067" b="1" i="0">
                <a:solidFill>
                  <a:schemeClr val="bg1"/>
                </a:solidFill>
              </a:defRPr>
            </a:lvl1pPr>
            <a:lvl2pPr>
              <a:lnSpc>
                <a:spcPct val="130000"/>
              </a:lnSpc>
              <a:defRPr sz="1467" b="0" i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0" y="-1200"/>
            <a:ext cx="12192000" cy="6502541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3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21"/>
          <a:stretch>
            <a:fillRect/>
          </a:stretch>
        </p:blipFill>
        <p:spPr bwMode="gray">
          <a:xfrm>
            <a:off x="4369616" y="0"/>
            <a:ext cx="7822385" cy="6858000"/>
          </a:xfrm>
          <a:prstGeom prst="rect">
            <a:avLst/>
          </a:prstGeom>
          <a:noFill/>
        </p:spPr>
      </p:pic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0896000" y="6650405"/>
            <a:ext cx="1296000" cy="207595"/>
          </a:xfrm>
          <a:prstGeom prst="rect">
            <a:avLst/>
          </a:prstGeom>
        </p:spPr>
        <p:txBody>
          <a:bodyPr lIns="0" tIns="0" rIns="12000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3122C9-A0B9-462F-8757-0847AD287B63}" type="slidenum">
              <a:rPr lang="fr-FR" sz="1067" smtClean="0">
                <a:solidFill>
                  <a:schemeClr val="bg1"/>
                </a:solidFill>
              </a:rPr>
              <a:pPr algn="r"/>
              <a:t>‹#›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391478" y="6597352"/>
            <a:ext cx="9409045" cy="260648"/>
          </a:xfrm>
          <a:prstGeom prst="rect">
            <a:avLst/>
          </a:prstGeom>
        </p:spPr>
        <p:txBody>
          <a:bodyPr lIns="0" rIns="120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67" dirty="0" err="1">
                <a:solidFill>
                  <a:schemeClr val="bg1"/>
                </a:solidFill>
              </a:rPr>
              <a:t>You</a:t>
            </a:r>
            <a:r>
              <a:rPr lang="fr-FR" sz="1067" baseline="0" dirty="0" err="1">
                <a:solidFill>
                  <a:schemeClr val="bg1"/>
                </a:solidFill>
              </a:rPr>
              <a:t>r</a:t>
            </a:r>
            <a:r>
              <a:rPr lang="fr-FR" sz="1067" baseline="0" dirty="0">
                <a:solidFill>
                  <a:schemeClr val="bg1"/>
                </a:solidFill>
              </a:rPr>
              <a:t> </a:t>
            </a:r>
            <a:r>
              <a:rPr lang="fr-FR" sz="1067" baseline="0" dirty="0" err="1">
                <a:solidFill>
                  <a:schemeClr val="bg1"/>
                </a:solidFill>
              </a:rPr>
              <a:t>name</a:t>
            </a:r>
            <a:r>
              <a:rPr lang="fr-FR" sz="1067" baseline="0" dirty="0">
                <a:solidFill>
                  <a:schemeClr val="bg1"/>
                </a:solidFill>
              </a:rPr>
              <a:t> – </a:t>
            </a:r>
            <a:r>
              <a:rPr lang="fr-FR" sz="1067" baseline="0" dirty="0" err="1">
                <a:solidFill>
                  <a:schemeClr val="bg1"/>
                </a:solidFill>
              </a:rPr>
              <a:t>conference</a:t>
            </a:r>
            <a:endParaRPr lang="fr-FR" sz="1067" dirty="0">
              <a:solidFill>
                <a:schemeClr val="bg1"/>
              </a:solidFill>
            </a:endParaRP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0" y="6635627"/>
            <a:ext cx="1295467" cy="207595"/>
          </a:xfrm>
          <a:prstGeom prst="rect">
            <a:avLst/>
          </a:prstGeom>
        </p:spPr>
        <p:txBody>
          <a:bodyPr lIns="120000" tIns="0" rIns="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67" baseline="0" dirty="0">
                <a:solidFill>
                  <a:schemeClr val="bg1"/>
                </a:solidFill>
              </a:rPr>
              <a:t>date</a:t>
            </a:r>
            <a:endParaRPr lang="fr-FR" sz="1067" dirty="0">
              <a:solidFill>
                <a:schemeClr val="bg1"/>
              </a:solidFill>
            </a:endParaRP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27500" y="2771200"/>
            <a:ext cx="6336000" cy="32173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spcAft>
                <a:spcPts val="3467"/>
              </a:spcAft>
              <a:defRPr sz="3067" b="1" i="0">
                <a:solidFill>
                  <a:schemeClr val="bg1"/>
                </a:solidFill>
                <a:latin typeface="Verdana Pro Cond" pitchFamily="34" charset="0"/>
              </a:defRPr>
            </a:lvl1pPr>
            <a:lvl2pPr>
              <a:lnSpc>
                <a:spcPct val="130000"/>
              </a:lnSpc>
              <a:defRPr sz="1467" b="0" i="1">
                <a:solidFill>
                  <a:schemeClr val="bg1"/>
                </a:solidFill>
                <a:latin typeface="Verdana Pro Cond" pitchFamily="34" charset="0"/>
              </a:defRPr>
            </a:lvl2pPr>
          </a:lstStyle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30687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nd blanc - intertitre flashy blue-vert">
    <p:bg>
      <p:bgPr>
        <a:gradFill>
          <a:gsLst>
            <a:gs pos="0">
              <a:schemeClr val="accent3"/>
            </a:gs>
            <a:gs pos="100000">
              <a:srgbClr val="8DBE2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-600"/>
            <a:ext cx="12192000" cy="650194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21"/>
          <a:stretch>
            <a:fillRect/>
          </a:stretch>
        </p:blipFill>
        <p:spPr bwMode="gray">
          <a:xfrm>
            <a:off x="4369616" y="0"/>
            <a:ext cx="7822385" cy="6858000"/>
          </a:xfrm>
          <a:prstGeom prst="rect">
            <a:avLst/>
          </a:prstGeom>
          <a:noFill/>
        </p:spPr>
      </p:pic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0896000" y="6650405"/>
            <a:ext cx="1296000" cy="207595"/>
          </a:xfrm>
          <a:prstGeom prst="rect">
            <a:avLst/>
          </a:prstGeom>
        </p:spPr>
        <p:txBody>
          <a:bodyPr lIns="0" tIns="0" rIns="12000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3122C9-A0B9-462F-8757-0847AD287B63}" type="slidenum">
              <a:rPr lang="fr-FR" sz="1067" smtClean="0">
                <a:solidFill>
                  <a:schemeClr val="bg1"/>
                </a:solidFill>
              </a:rPr>
              <a:pPr algn="r"/>
              <a:t>‹#›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391478" y="6597352"/>
            <a:ext cx="9409045" cy="260648"/>
          </a:xfrm>
          <a:prstGeom prst="rect">
            <a:avLst/>
          </a:prstGeom>
        </p:spPr>
        <p:txBody>
          <a:bodyPr lIns="0" rIns="120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67" dirty="0" err="1">
                <a:solidFill>
                  <a:schemeClr val="bg1"/>
                </a:solidFill>
              </a:rPr>
              <a:t>You</a:t>
            </a:r>
            <a:r>
              <a:rPr lang="fr-FR" sz="1067" baseline="0" dirty="0" err="1">
                <a:solidFill>
                  <a:schemeClr val="bg1"/>
                </a:solidFill>
              </a:rPr>
              <a:t>r</a:t>
            </a:r>
            <a:r>
              <a:rPr lang="fr-FR" sz="1067" baseline="0" dirty="0">
                <a:solidFill>
                  <a:schemeClr val="bg1"/>
                </a:solidFill>
              </a:rPr>
              <a:t> </a:t>
            </a:r>
            <a:r>
              <a:rPr lang="fr-FR" sz="1067" baseline="0" dirty="0" err="1">
                <a:solidFill>
                  <a:schemeClr val="bg1"/>
                </a:solidFill>
              </a:rPr>
              <a:t>name</a:t>
            </a:r>
            <a:r>
              <a:rPr lang="fr-FR" sz="1067" baseline="0" dirty="0">
                <a:solidFill>
                  <a:schemeClr val="bg1"/>
                </a:solidFill>
              </a:rPr>
              <a:t> – </a:t>
            </a:r>
            <a:r>
              <a:rPr lang="fr-FR" sz="1067" baseline="0" dirty="0" err="1">
                <a:solidFill>
                  <a:schemeClr val="bg1"/>
                </a:solidFill>
              </a:rPr>
              <a:t>conference</a:t>
            </a:r>
            <a:endParaRPr lang="fr-FR" sz="1067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0" y="6635627"/>
            <a:ext cx="1295467" cy="207595"/>
          </a:xfrm>
          <a:prstGeom prst="rect">
            <a:avLst/>
          </a:prstGeom>
        </p:spPr>
        <p:txBody>
          <a:bodyPr lIns="120000" tIns="0" rIns="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67" baseline="0" dirty="0">
                <a:solidFill>
                  <a:schemeClr val="bg1"/>
                </a:solidFill>
              </a:rPr>
              <a:t>date</a:t>
            </a:r>
            <a:endParaRPr lang="fr-FR" sz="1067" dirty="0">
              <a:solidFill>
                <a:schemeClr val="bg1"/>
              </a:solidFill>
            </a:endParaRP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4300" y="2568000"/>
            <a:ext cx="6336000" cy="32173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spcAft>
                <a:spcPts val="3467"/>
              </a:spcAft>
              <a:defRPr sz="3067" b="1" i="0">
                <a:solidFill>
                  <a:schemeClr val="bg1"/>
                </a:solidFill>
                <a:latin typeface="Verdana Pro Cond" pitchFamily="34" charset="0"/>
              </a:defRPr>
            </a:lvl1pPr>
            <a:lvl2pPr>
              <a:lnSpc>
                <a:spcPct val="130000"/>
              </a:lnSpc>
              <a:defRPr sz="1467" b="0" i="1">
                <a:solidFill>
                  <a:schemeClr val="bg1"/>
                </a:solidFill>
                <a:latin typeface="Verdana Pro Cond" pitchFamily="34" charset="0"/>
              </a:defRPr>
            </a:lvl2pPr>
          </a:lstStyle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9804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nd blanc - sans cible - sans 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1">
            <a:extLst>
              <a:ext uri="{FF2B5EF4-FFF2-40B4-BE49-F238E27FC236}">
                <a16:creationId xmlns:a16="http://schemas.microsoft.com/office/drawing/2014/main" id="{7CBA8BF1-186B-46D8-9F40-18323DA80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67" y="356659"/>
            <a:ext cx="10561173" cy="485307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lnSpc>
                <a:spcPct val="114000"/>
              </a:lnSpc>
              <a:defRPr sz="2400" b="1" i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on one line</a:t>
            </a:r>
          </a:p>
        </p:txBody>
      </p:sp>
    </p:spTree>
    <p:extLst>
      <p:ext uri="{BB962C8B-B14F-4D97-AF65-F5344CB8AC3E}">
        <p14:creationId xmlns:p14="http://schemas.microsoft.com/office/powerpoint/2010/main" val="70815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nd blanc - cible droite - sans 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C3280E9-21B2-44F4-B7EE-8D348269A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52" t="335" r="-83"/>
          <a:stretch/>
        </p:blipFill>
        <p:spPr bwMode="gray">
          <a:xfrm>
            <a:off x="4380320" y="0"/>
            <a:ext cx="7809563" cy="6858000"/>
          </a:xfrm>
          <a:prstGeom prst="rect">
            <a:avLst/>
          </a:prstGeom>
        </p:spPr>
      </p:pic>
      <p:sp>
        <p:nvSpPr>
          <p:cNvPr id="7" name="Espace réservé du texte 31">
            <a:extLst>
              <a:ext uri="{FF2B5EF4-FFF2-40B4-BE49-F238E27FC236}">
                <a16:creationId xmlns:a16="http://schemas.microsoft.com/office/drawing/2014/main" id="{7CBA8BF1-186B-46D8-9F40-18323DA80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0693" y="255395"/>
            <a:ext cx="11136000" cy="485307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lnSpc>
                <a:spcPct val="114000"/>
              </a:lnSpc>
              <a:defRPr sz="2400" b="1" i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on one line</a:t>
            </a:r>
          </a:p>
        </p:txBody>
      </p:sp>
    </p:spTree>
    <p:extLst>
      <p:ext uri="{BB962C8B-B14F-4D97-AF65-F5344CB8AC3E}">
        <p14:creationId xmlns:p14="http://schemas.microsoft.com/office/powerpoint/2010/main" val="336204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d blanc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 bwMode="gray">
          <a:xfrm>
            <a:off x="623392" y="2591331"/>
            <a:ext cx="7056000" cy="1104000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accent3"/>
                </a:solidFill>
                <a:latin typeface="Verdana Pro Cond" pitchFamily="34" charset="0"/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391" y="3785521"/>
            <a:ext cx="7056000" cy="1440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sz="2133">
                <a:latin typeface="Verdana Pro Cond" pitchFamily="34" charset="0"/>
              </a:defRPr>
            </a:lvl1pPr>
            <a:lvl2pPr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defRPr sz="2133"/>
            </a:lvl2pPr>
          </a:lstStyle>
          <a:p>
            <a:r>
              <a:rPr lang="fr-FR" sz="1867" dirty="0"/>
              <a:t>Author1, Author2,…</a:t>
            </a:r>
          </a:p>
          <a:p>
            <a:pPr>
              <a:spcBef>
                <a:spcPts val="1200"/>
              </a:spcBef>
            </a:pPr>
            <a:r>
              <a:rPr lang="fr-FR" sz="1333" i="0" dirty="0"/>
              <a:t>Laboratoire d’Optique Appliquée, Institut Polytechnique de Paris, CNRS</a:t>
            </a:r>
          </a:p>
          <a:p>
            <a:r>
              <a:rPr lang="fr-FR" sz="1333" i="0" dirty="0"/>
              <a:t>Palaiseau, FRANCE</a:t>
            </a:r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43339" y="548680"/>
            <a:ext cx="2911413" cy="990176"/>
          </a:xfrm>
          <a:prstGeom prst="rect">
            <a:avLst/>
          </a:prstGeom>
        </p:spPr>
      </p:pic>
      <p:pic>
        <p:nvPicPr>
          <p:cNvPr id="28" name="Espace réservé pour une image  23">
            <a:extLst>
              <a:ext uri="{FF2B5EF4-FFF2-40B4-BE49-F238E27FC236}">
                <a16:creationId xmlns:a16="http://schemas.microsoft.com/office/drawing/2014/main" id="{AED7498B-AA76-445E-B388-ED909A87C1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7601" y="614621"/>
            <a:ext cx="816000" cy="816000"/>
          </a:xfrm>
          <a:prstGeom prst="rect">
            <a:avLst/>
          </a:prstGeom>
        </p:spPr>
      </p:pic>
      <p:pic>
        <p:nvPicPr>
          <p:cNvPr id="23" name="Picture 2" descr="C:\Users\Haessler\ownCloud\confs\logos\CNRS\LOGO_CNRS_2019_RVB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068" y="647344"/>
            <a:ext cx="750555" cy="750555"/>
          </a:xfrm>
          <a:prstGeom prst="rect">
            <a:avLst/>
          </a:prstGeom>
          <a:noFill/>
        </p:spPr>
      </p:pic>
      <p:cxnSp>
        <p:nvCxnSpPr>
          <p:cNvPr id="24" name="Connecteur droit 23"/>
          <p:cNvCxnSpPr/>
          <p:nvPr userDrawn="1"/>
        </p:nvCxnSpPr>
        <p:spPr bwMode="gray">
          <a:xfrm>
            <a:off x="5015505" y="614621"/>
            <a:ext cx="0" cy="816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C:\Users\Haessler\ownCloud\confs\logos\Polytechnique_horizontal-Ecole IP PAris-RVB.pn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7649" y="423834"/>
            <a:ext cx="888049" cy="1295141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 userDrawn="1"/>
        </p:nvSpPr>
        <p:spPr>
          <a:xfrm>
            <a:off x="1335686" y="6186983"/>
            <a:ext cx="187737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b="1" dirty="0">
                <a:ln w="3175">
                  <a:noFill/>
                </a:ln>
                <a:solidFill>
                  <a:schemeClr val="accent2"/>
                </a:solidFill>
                <a:latin typeface="Verdana Pro Cond Semibold" pitchFamily="34" charset="0"/>
                <a:ea typeface="Tahoma" pitchFamily="34" charset="0"/>
                <a:cs typeface="Tahoma" pitchFamily="34" charset="0"/>
              </a:rPr>
              <a:t>loa.ensta-paris.fr</a:t>
            </a:r>
          </a:p>
        </p:txBody>
      </p:sp>
      <p:pic>
        <p:nvPicPr>
          <p:cNvPr id="22" name="Espace réservé pour une image  32">
            <a:extLst>
              <a:ext uri="{FF2B5EF4-FFF2-40B4-BE49-F238E27FC236}">
                <a16:creationId xmlns:a16="http://schemas.microsoft.com/office/drawing/2014/main" id="{AB0C8B3D-28CF-0F41-AE28-2CB41B13B8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4176000" y="3118800"/>
            <a:ext cx="8016000" cy="3739200"/>
          </a:xfrm>
          <a:custGeom>
            <a:avLst/>
            <a:gdLst>
              <a:gd name="connsiteX0" fmla="*/ 4450951 w 6019800"/>
              <a:gd name="connsiteY0" fmla="*/ 0 h 2813050"/>
              <a:gd name="connsiteX1" fmla="*/ 6019800 w 6019800"/>
              <a:gd name="connsiteY1" fmla="*/ 2436703 h 2813050"/>
              <a:gd name="connsiteX2" fmla="*/ 6019800 w 6019800"/>
              <a:gd name="connsiteY2" fmla="*/ 2813050 h 2813050"/>
              <a:gd name="connsiteX3" fmla="*/ 0 w 6019800"/>
              <a:gd name="connsiteY3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800" h="2813050">
                <a:moveTo>
                  <a:pt x="4450951" y="0"/>
                </a:moveTo>
                <a:lnTo>
                  <a:pt x="6019800" y="2436703"/>
                </a:lnTo>
                <a:lnTo>
                  <a:pt x="6019800" y="281305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25" name="Espace réservé pour une image  13">
            <a:extLst>
              <a:ext uri="{FF2B5EF4-FFF2-40B4-BE49-F238E27FC236}">
                <a16:creationId xmlns:a16="http://schemas.microsoft.com/office/drawing/2014/main" id="{744B681A-D3A4-3347-88A9-4D484FEAD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/>
          <a:srcRect/>
          <a:stretch/>
        </p:blipFill>
        <p:spPr bwMode="gray">
          <a:xfrm>
            <a:off x="8064000" y="-1853"/>
            <a:ext cx="4128000" cy="3119948"/>
          </a:xfrm>
          <a:custGeom>
            <a:avLst/>
            <a:gdLst>
              <a:gd name="connsiteX0" fmla="*/ 0 w 3098800"/>
              <a:gd name="connsiteY0" fmla="*/ 0 h 2346325"/>
              <a:gd name="connsiteX1" fmla="*/ 3098800 w 3098800"/>
              <a:gd name="connsiteY1" fmla="*/ 0 h 2346325"/>
              <a:gd name="connsiteX2" fmla="*/ 3098800 w 3098800"/>
              <a:gd name="connsiteY2" fmla="*/ 1353318 h 2346325"/>
              <a:gd name="connsiteX3" fmla="*/ 1531284 w 3098800"/>
              <a:gd name="connsiteY3" fmla="*/ 2346325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800" h="2346325">
                <a:moveTo>
                  <a:pt x="0" y="0"/>
                </a:moveTo>
                <a:lnTo>
                  <a:pt x="3098800" y="0"/>
                </a:lnTo>
                <a:lnTo>
                  <a:pt x="3098800" y="1353318"/>
                </a:lnTo>
                <a:lnTo>
                  <a:pt x="1531284" y="23463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sp>
        <p:nvSpPr>
          <p:cNvPr id="26" name="Forme libre : forme 7">
            <a:extLst>
              <a:ext uri="{FF2B5EF4-FFF2-40B4-BE49-F238E27FC236}">
                <a16:creationId xmlns:a16="http://schemas.microsoft.com/office/drawing/2014/main" id="{1BA8803D-45D5-4119-BD17-48077F67A22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10102850" y="1800000"/>
            <a:ext cx="2089151" cy="4560000"/>
          </a:xfrm>
          <a:custGeom>
            <a:avLst/>
            <a:gdLst>
              <a:gd name="connsiteX0" fmla="*/ 1566863 w 1566863"/>
              <a:gd name="connsiteY0" fmla="*/ 0 h 3429000"/>
              <a:gd name="connsiteX1" fmla="*/ 1566863 w 1566863"/>
              <a:gd name="connsiteY1" fmla="*/ 3429000 h 3429000"/>
              <a:gd name="connsiteX2" fmla="*/ 0 w 1566863"/>
              <a:gd name="connsiteY2" fmla="*/ 992404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6863" h="3429000">
                <a:moveTo>
                  <a:pt x="1566863" y="0"/>
                </a:moveTo>
                <a:lnTo>
                  <a:pt x="1566863" y="3429000"/>
                </a:lnTo>
                <a:lnTo>
                  <a:pt x="0" y="99240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440000" anchor="ctr" anchorCtr="0">
            <a:noAutofit/>
          </a:bodyPr>
          <a:lstStyle>
            <a:lvl1pPr algn="ctr">
              <a:lnSpc>
                <a:spcPct val="100000"/>
              </a:lnSpc>
              <a:defRPr sz="1067" b="1" i="0"/>
            </a:lvl1pPr>
          </a:lstStyle>
          <a:p>
            <a:r>
              <a:rPr lang="fr-FR" noProof="0"/>
              <a:t>Sélectionner l’icône pour insérer une image, puis disposer l’image en arrière plan (Sélectionner l’image avec le bouton droit de la souris / Mettre à l’arrière plan)</a:t>
            </a:r>
          </a:p>
        </p:txBody>
      </p:sp>
      <p:sp>
        <p:nvSpPr>
          <p:cNvPr id="29" name="Espace réservé du texte 3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840000" y="-1200"/>
            <a:ext cx="8352000" cy="6859200"/>
          </a:xfrm>
          <a:prstGeom prst="rect">
            <a:avLst/>
          </a:prstGeom>
          <a:blipFill>
            <a:blip r:embed="rId8" cstate="print">
              <a:lum bright="-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noProof="0"/>
              <a:t>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0FBE55D-6880-442D-BD51-02336CD28E8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3478" y="5979273"/>
            <a:ext cx="678375" cy="6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1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nd blanc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 bwMode="gray">
          <a:xfrm>
            <a:off x="623392" y="2591331"/>
            <a:ext cx="7056000" cy="1104000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accent3"/>
                </a:solidFill>
                <a:latin typeface="Verdana Pro Cond" pitchFamily="34" charset="0"/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391" y="3785521"/>
            <a:ext cx="7056000" cy="14400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>
                <a:latin typeface="Verdana Pro Cond" pitchFamily="34" charset="0"/>
              </a:defRPr>
            </a:lvl1pPr>
            <a:lvl2pPr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defRPr sz="2133"/>
            </a:lvl2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Author1, Author2,…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Laboratoire d’Optique Appliquée, Institut Polytechnique de Paris, CNRS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Palaiseau, FRANCE</a:t>
            </a:r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43339" y="548680"/>
            <a:ext cx="2911413" cy="990176"/>
          </a:xfrm>
          <a:prstGeom prst="rect">
            <a:avLst/>
          </a:prstGeom>
        </p:spPr>
      </p:pic>
      <p:pic>
        <p:nvPicPr>
          <p:cNvPr id="28" name="Espace réservé pour une image  23">
            <a:extLst>
              <a:ext uri="{FF2B5EF4-FFF2-40B4-BE49-F238E27FC236}">
                <a16:creationId xmlns:a16="http://schemas.microsoft.com/office/drawing/2014/main" id="{AED7498B-AA76-445E-B388-ED909A87C1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7601" y="614621"/>
            <a:ext cx="816000" cy="816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0FBE55D-6880-442D-BD51-02336CD28E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23478" y="5979273"/>
            <a:ext cx="678375" cy="614777"/>
          </a:xfrm>
          <a:prstGeom prst="rect">
            <a:avLst/>
          </a:prstGeom>
        </p:spPr>
      </p:pic>
      <p:pic>
        <p:nvPicPr>
          <p:cNvPr id="23" name="Picture 2" descr="C:\Users\Haessler\ownCloud\confs\logos\CNRS\LOGO_CNRS_2019_RVB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1068" y="647344"/>
            <a:ext cx="750555" cy="750555"/>
          </a:xfrm>
          <a:prstGeom prst="rect">
            <a:avLst/>
          </a:prstGeom>
          <a:noFill/>
        </p:spPr>
      </p:pic>
      <p:cxnSp>
        <p:nvCxnSpPr>
          <p:cNvPr id="24" name="Connecteur droit 23"/>
          <p:cNvCxnSpPr/>
          <p:nvPr userDrawn="1"/>
        </p:nvCxnSpPr>
        <p:spPr bwMode="gray">
          <a:xfrm>
            <a:off x="5015505" y="614621"/>
            <a:ext cx="0" cy="816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C:\Users\Haessler\ownCloud\confs\logos\Polytechnique_horizontal-Ecole IP PAris-RVB.png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7649" y="423834"/>
            <a:ext cx="888049" cy="1295141"/>
          </a:xfrm>
          <a:prstGeom prst="rect">
            <a:avLst/>
          </a:prstGeom>
          <a:noFill/>
        </p:spPr>
      </p:pic>
      <p:pic>
        <p:nvPicPr>
          <p:cNvPr id="22" name="Espace réservé pour une image  32">
            <a:extLst>
              <a:ext uri="{FF2B5EF4-FFF2-40B4-BE49-F238E27FC236}">
                <a16:creationId xmlns:a16="http://schemas.microsoft.com/office/drawing/2014/main" id="{AB0C8B3D-28CF-0F41-AE28-2CB41B13B82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4176000" y="3118800"/>
            <a:ext cx="8016000" cy="3739200"/>
          </a:xfrm>
          <a:custGeom>
            <a:avLst/>
            <a:gdLst>
              <a:gd name="connsiteX0" fmla="*/ 4450951 w 6019800"/>
              <a:gd name="connsiteY0" fmla="*/ 0 h 2813050"/>
              <a:gd name="connsiteX1" fmla="*/ 6019800 w 6019800"/>
              <a:gd name="connsiteY1" fmla="*/ 2436703 h 2813050"/>
              <a:gd name="connsiteX2" fmla="*/ 6019800 w 6019800"/>
              <a:gd name="connsiteY2" fmla="*/ 2813050 h 2813050"/>
              <a:gd name="connsiteX3" fmla="*/ 0 w 6019800"/>
              <a:gd name="connsiteY3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800" h="2813050">
                <a:moveTo>
                  <a:pt x="4450951" y="0"/>
                </a:moveTo>
                <a:lnTo>
                  <a:pt x="6019800" y="2436703"/>
                </a:lnTo>
                <a:lnTo>
                  <a:pt x="6019800" y="281305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25" name="Espace réservé pour une image  13">
            <a:extLst>
              <a:ext uri="{FF2B5EF4-FFF2-40B4-BE49-F238E27FC236}">
                <a16:creationId xmlns:a16="http://schemas.microsoft.com/office/drawing/2014/main" id="{744B681A-D3A4-3347-88A9-4D484FEAD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/>
          <a:srcRect/>
          <a:stretch/>
        </p:blipFill>
        <p:spPr bwMode="gray">
          <a:xfrm>
            <a:off x="8064000" y="-1853"/>
            <a:ext cx="4128000" cy="3119948"/>
          </a:xfrm>
          <a:custGeom>
            <a:avLst/>
            <a:gdLst>
              <a:gd name="connsiteX0" fmla="*/ 0 w 3098800"/>
              <a:gd name="connsiteY0" fmla="*/ 0 h 2346325"/>
              <a:gd name="connsiteX1" fmla="*/ 3098800 w 3098800"/>
              <a:gd name="connsiteY1" fmla="*/ 0 h 2346325"/>
              <a:gd name="connsiteX2" fmla="*/ 3098800 w 3098800"/>
              <a:gd name="connsiteY2" fmla="*/ 1353318 h 2346325"/>
              <a:gd name="connsiteX3" fmla="*/ 1531284 w 3098800"/>
              <a:gd name="connsiteY3" fmla="*/ 2346325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800" h="2346325">
                <a:moveTo>
                  <a:pt x="0" y="0"/>
                </a:moveTo>
                <a:lnTo>
                  <a:pt x="3098800" y="0"/>
                </a:lnTo>
                <a:lnTo>
                  <a:pt x="3098800" y="1353318"/>
                </a:lnTo>
                <a:lnTo>
                  <a:pt x="1531284" y="23463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1026" name="Picture 2" descr="C:\Users\Haessler\ownCloud\confs\title-target.png"/>
          <p:cNvPicPr>
            <a:picLocks noChangeAspect="1" noChangeArrowheads="1"/>
          </p:cNvPicPr>
          <p:nvPr userDrawn="1"/>
        </p:nvPicPr>
        <p:blipFill>
          <a:blip r:embed="rId9" cstate="print">
            <a:lum bright="-25000"/>
          </a:blip>
          <a:srcRect/>
          <a:stretch>
            <a:fillRect/>
          </a:stretch>
        </p:blipFill>
        <p:spPr bwMode="auto">
          <a:xfrm>
            <a:off x="3843828" y="-16933"/>
            <a:ext cx="8362951" cy="6874933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 userDrawn="1"/>
        </p:nvSpPr>
        <p:spPr>
          <a:xfrm>
            <a:off x="1335686" y="6186983"/>
            <a:ext cx="187737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b="1" dirty="0">
                <a:ln w="3175">
                  <a:noFill/>
                </a:ln>
                <a:solidFill>
                  <a:schemeClr val="accent2"/>
                </a:solidFill>
                <a:latin typeface="Verdana Pro Cond Semibold" pitchFamily="34" charset="0"/>
                <a:ea typeface="Tahoma" pitchFamily="34" charset="0"/>
                <a:cs typeface="Tahoma" pitchFamily="34" charset="0"/>
              </a:rPr>
              <a:t>loa.ensta-paris.fr</a:t>
            </a:r>
          </a:p>
        </p:txBody>
      </p:sp>
      <p:pic>
        <p:nvPicPr>
          <p:cNvPr id="2" name="Picture 2" descr="C:\Users\Haessler\ownCloud\admin_professional\LOA\LOA_logo_fond-clair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896534" y="2660915"/>
            <a:ext cx="1232249" cy="153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025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d blanc - intertitre flashy orange">
    <p:bg>
      <p:bgPr>
        <a:gradFill>
          <a:gsLst>
            <a:gs pos="0">
              <a:schemeClr val="accent6"/>
            </a:gs>
            <a:gs pos="30000">
              <a:schemeClr val="accent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4300" y="2568000"/>
            <a:ext cx="6336000" cy="32173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spcAft>
                <a:spcPts val="3467"/>
              </a:spcAft>
              <a:defRPr sz="3067" b="1" i="0">
                <a:solidFill>
                  <a:schemeClr val="bg1"/>
                </a:solidFill>
              </a:defRPr>
            </a:lvl1pPr>
            <a:lvl2pPr>
              <a:lnSpc>
                <a:spcPct val="130000"/>
              </a:lnSpc>
              <a:defRPr sz="1467" b="0" i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0" y="-1200"/>
            <a:ext cx="12192000" cy="6502541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3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21"/>
          <a:stretch>
            <a:fillRect/>
          </a:stretch>
        </p:blipFill>
        <p:spPr bwMode="gray">
          <a:xfrm>
            <a:off x="4369616" y="0"/>
            <a:ext cx="7822385" cy="6858000"/>
          </a:xfrm>
          <a:prstGeom prst="rect">
            <a:avLst/>
          </a:prstGeom>
          <a:noFill/>
        </p:spPr>
      </p:pic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0896000" y="6650405"/>
            <a:ext cx="1296000" cy="207595"/>
          </a:xfrm>
          <a:prstGeom prst="rect">
            <a:avLst/>
          </a:prstGeom>
        </p:spPr>
        <p:txBody>
          <a:bodyPr lIns="0" tIns="0" rIns="12000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3122C9-A0B9-462F-8757-0847AD287B63}" type="slidenum">
              <a:rPr lang="fr-FR" sz="1067" smtClean="0">
                <a:solidFill>
                  <a:schemeClr val="bg1"/>
                </a:solidFill>
              </a:rPr>
              <a:pPr algn="r"/>
              <a:t>‹#›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391478" y="6597352"/>
            <a:ext cx="9409045" cy="260648"/>
          </a:xfrm>
          <a:prstGeom prst="rect">
            <a:avLst/>
          </a:prstGeom>
        </p:spPr>
        <p:txBody>
          <a:bodyPr lIns="0" rIns="120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67" dirty="0" err="1">
                <a:solidFill>
                  <a:schemeClr val="bg1"/>
                </a:solidFill>
              </a:rPr>
              <a:t>You</a:t>
            </a:r>
            <a:r>
              <a:rPr lang="fr-FR" sz="1067" baseline="0" dirty="0" err="1">
                <a:solidFill>
                  <a:schemeClr val="bg1"/>
                </a:solidFill>
              </a:rPr>
              <a:t>r</a:t>
            </a:r>
            <a:r>
              <a:rPr lang="fr-FR" sz="1067" baseline="0" dirty="0">
                <a:solidFill>
                  <a:schemeClr val="bg1"/>
                </a:solidFill>
              </a:rPr>
              <a:t> </a:t>
            </a:r>
            <a:r>
              <a:rPr lang="fr-FR" sz="1067" baseline="0" dirty="0" err="1">
                <a:solidFill>
                  <a:schemeClr val="bg1"/>
                </a:solidFill>
              </a:rPr>
              <a:t>name</a:t>
            </a:r>
            <a:r>
              <a:rPr lang="fr-FR" sz="1067" baseline="0" dirty="0">
                <a:solidFill>
                  <a:schemeClr val="bg1"/>
                </a:solidFill>
              </a:rPr>
              <a:t> – </a:t>
            </a:r>
            <a:r>
              <a:rPr lang="fr-FR" sz="1067" baseline="0" dirty="0" err="1">
                <a:solidFill>
                  <a:schemeClr val="bg1"/>
                </a:solidFill>
              </a:rPr>
              <a:t>conference</a:t>
            </a:r>
            <a:endParaRPr lang="fr-FR" sz="1067" dirty="0">
              <a:solidFill>
                <a:schemeClr val="bg1"/>
              </a:solidFill>
            </a:endParaRP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0" y="6635627"/>
            <a:ext cx="1295467" cy="207595"/>
          </a:xfrm>
          <a:prstGeom prst="rect">
            <a:avLst/>
          </a:prstGeom>
        </p:spPr>
        <p:txBody>
          <a:bodyPr lIns="120000" tIns="0" rIns="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67" baseline="0" dirty="0">
                <a:solidFill>
                  <a:schemeClr val="bg1"/>
                </a:solidFill>
              </a:rPr>
              <a:t>date</a:t>
            </a:r>
            <a:endParaRPr lang="fr-FR" sz="1067" dirty="0">
              <a:solidFill>
                <a:schemeClr val="bg1"/>
              </a:solidFill>
            </a:endParaRP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27500" y="2771200"/>
            <a:ext cx="6336000" cy="32173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spcAft>
                <a:spcPts val="3467"/>
              </a:spcAft>
              <a:defRPr sz="3067" b="1" i="0">
                <a:solidFill>
                  <a:schemeClr val="bg1"/>
                </a:solidFill>
                <a:latin typeface="Verdana Pro Cond" pitchFamily="34" charset="0"/>
              </a:defRPr>
            </a:lvl1pPr>
            <a:lvl2pPr>
              <a:lnSpc>
                <a:spcPct val="130000"/>
              </a:lnSpc>
              <a:defRPr sz="1467" b="0" i="1">
                <a:solidFill>
                  <a:schemeClr val="bg1"/>
                </a:solidFill>
                <a:latin typeface="Verdana Pro Cond" pitchFamily="34" charset="0"/>
              </a:defRPr>
            </a:lvl2pPr>
          </a:lstStyle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30294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aessler\ownCloud\admin_professional\LOA\LOA_logo_fond-clair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196" y="164637"/>
            <a:ext cx="616125" cy="768000"/>
          </a:xfrm>
          <a:prstGeom prst="rect">
            <a:avLst/>
          </a:prstGeom>
          <a:noFill/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ADC5793-CDFA-4F5F-8BB9-326F05DAC697}"/>
              </a:ext>
            </a:extLst>
          </p:cNvPr>
          <p:cNvCxnSpPr>
            <a:cxnSpLocks/>
          </p:cNvCxnSpPr>
          <p:nvPr userDrawn="1"/>
        </p:nvCxnSpPr>
        <p:spPr>
          <a:xfrm>
            <a:off x="364741" y="1028733"/>
            <a:ext cx="1129987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0752661" y="6501341"/>
            <a:ext cx="1296000" cy="207595"/>
          </a:xfrm>
          <a:prstGeom prst="rect">
            <a:avLst/>
          </a:prstGeom>
        </p:spPr>
        <p:txBody>
          <a:bodyPr lIns="0" tIns="0" rIns="12000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3122C9-A0B9-462F-8757-0847AD287B63}" type="slidenum">
              <a:rPr lang="fr-FR" sz="1400" b="1" smtClean="0">
                <a:solidFill>
                  <a:srgbClr val="8EBE24"/>
                </a:solidFill>
              </a:rPr>
              <a:pPr algn="r"/>
              <a:t>‹#›</a:t>
            </a:fld>
            <a:endParaRPr lang="fr-FR" sz="1400" b="1" dirty="0">
              <a:solidFill>
                <a:srgbClr val="8EBE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067" b="1" kern="1200" cap="none" baseline="0">
          <a:solidFill>
            <a:srgbClr val="0099CC"/>
          </a:solidFill>
          <a:latin typeface="+mj-lt"/>
          <a:ea typeface="+mj-ea"/>
          <a:cs typeface="+mj-cs"/>
        </a:defRPr>
      </a:lvl1pPr>
    </p:titleStyle>
    <p:bodyStyle>
      <a:lvl1pPr marL="0" indent="0" algn="just" defTabSz="1219170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just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1867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just" defTabSz="1219170" rtl="0" eaLnBrk="1" latinLnBrk="0" hangingPunct="1">
        <a:lnSpc>
          <a:spcPct val="130000"/>
        </a:lnSpc>
        <a:spcBef>
          <a:spcPts val="0"/>
        </a:spcBef>
        <a:buSzPct val="10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23984" indent="-191995" algn="l" defTabSz="1219170" rtl="0" eaLnBrk="1" latinLnBrk="0" hangingPunct="1">
        <a:lnSpc>
          <a:spcPct val="130000"/>
        </a:lnSpc>
        <a:spcBef>
          <a:spcPts val="0"/>
        </a:spcBef>
        <a:buSzPct val="100000"/>
        <a:buFont typeface="Verdana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5980" indent="-191995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Verdana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aessler\ownCloud\admin_professional\LOA\LOA_logo_fond-clair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9350" y="109656"/>
            <a:ext cx="616125" cy="768000"/>
          </a:xfrm>
          <a:prstGeom prst="rect">
            <a:avLst/>
          </a:prstGeom>
          <a:noFill/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ADC5793-CDFA-4F5F-8BB9-326F05DAC697}"/>
              </a:ext>
            </a:extLst>
          </p:cNvPr>
          <p:cNvCxnSpPr>
            <a:cxnSpLocks/>
          </p:cNvCxnSpPr>
          <p:nvPr userDrawn="1"/>
        </p:nvCxnSpPr>
        <p:spPr>
          <a:xfrm>
            <a:off x="911424" y="650552"/>
            <a:ext cx="1113723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0896000" y="6650405"/>
            <a:ext cx="1296000" cy="207595"/>
          </a:xfrm>
          <a:prstGeom prst="rect">
            <a:avLst/>
          </a:prstGeom>
        </p:spPr>
        <p:txBody>
          <a:bodyPr lIns="0" tIns="0" rIns="12000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3122C9-A0B9-462F-8757-0847AD287B63}" type="slidenum">
              <a:rPr lang="fr-FR" sz="1067" smtClean="0">
                <a:solidFill>
                  <a:schemeClr val="tx1"/>
                </a:solidFill>
              </a:rPr>
              <a:pPr algn="r"/>
              <a:t>‹#›</a:t>
            </a:fld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391478" y="6597352"/>
            <a:ext cx="9409045" cy="260648"/>
          </a:xfrm>
          <a:prstGeom prst="rect">
            <a:avLst/>
          </a:prstGeom>
        </p:spPr>
        <p:txBody>
          <a:bodyPr lIns="0" rIns="120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67" dirty="0" err="1">
                <a:solidFill>
                  <a:schemeClr val="tx1"/>
                </a:solidFill>
                <a:latin typeface="Verdana Pro Cond" pitchFamily="34" charset="0"/>
              </a:rPr>
              <a:t>Yuliia</a:t>
            </a:r>
            <a:r>
              <a:rPr lang="fr-FR" sz="1067" dirty="0">
                <a:solidFill>
                  <a:schemeClr val="tx1"/>
                </a:solidFill>
                <a:latin typeface="Verdana Pro Cond" pitchFamily="34" charset="0"/>
              </a:rPr>
              <a:t> </a:t>
            </a:r>
            <a:r>
              <a:rPr lang="fr-FR" sz="1067" dirty="0" err="1">
                <a:solidFill>
                  <a:schemeClr val="tx1"/>
                </a:solidFill>
                <a:latin typeface="Verdana Pro Cond" pitchFamily="34" charset="0"/>
              </a:rPr>
              <a:t>Mankovska</a:t>
            </a:r>
            <a:r>
              <a:rPr lang="fr-FR" sz="1067" dirty="0">
                <a:solidFill>
                  <a:schemeClr val="tx1"/>
                </a:solidFill>
                <a:latin typeface="Verdana Pro Cond" pitchFamily="34" charset="0"/>
              </a:rPr>
              <a:t> – EAAC-2023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0" y="6635627"/>
            <a:ext cx="1295467" cy="207595"/>
          </a:xfrm>
          <a:prstGeom prst="rect">
            <a:avLst/>
          </a:prstGeom>
        </p:spPr>
        <p:txBody>
          <a:bodyPr lIns="120000" tIns="0" rIns="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67" baseline="0" dirty="0">
                <a:solidFill>
                  <a:schemeClr val="tx1"/>
                </a:solidFill>
              </a:rPr>
              <a:t>18.09.2023</a:t>
            </a:r>
            <a:endParaRPr lang="fr-FR" sz="10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1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067" b="1" kern="1200" cap="none" baseline="0">
          <a:solidFill>
            <a:srgbClr val="0099CC"/>
          </a:solidFill>
          <a:latin typeface="+mj-lt"/>
          <a:ea typeface="+mj-ea"/>
          <a:cs typeface="+mj-cs"/>
        </a:defRPr>
      </a:lvl1pPr>
    </p:titleStyle>
    <p:bodyStyle>
      <a:lvl1pPr marL="0" indent="0" algn="just" defTabSz="1219170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just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1867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just" defTabSz="1219170" rtl="0" eaLnBrk="1" latinLnBrk="0" hangingPunct="1">
        <a:lnSpc>
          <a:spcPct val="130000"/>
        </a:lnSpc>
        <a:spcBef>
          <a:spcPts val="0"/>
        </a:spcBef>
        <a:buSzPct val="10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23984" indent="-191995" algn="l" defTabSz="1219170" rtl="0" eaLnBrk="1" latinLnBrk="0" hangingPunct="1">
        <a:lnSpc>
          <a:spcPct val="130000"/>
        </a:lnSpc>
        <a:spcBef>
          <a:spcPts val="0"/>
        </a:spcBef>
        <a:buSzPct val="100000"/>
        <a:buFont typeface="Verdana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5980" indent="-191995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Verdana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essler\ownCloud\admin_professional\LOA\LOA_logo_fond-sombre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9350" y="111971"/>
            <a:ext cx="616124" cy="76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ADC5793-CDFA-4F5F-8BB9-326F05DAC697}"/>
              </a:ext>
            </a:extLst>
          </p:cNvPr>
          <p:cNvCxnSpPr>
            <a:cxnSpLocks/>
          </p:cNvCxnSpPr>
          <p:nvPr userDrawn="1"/>
        </p:nvCxnSpPr>
        <p:spPr>
          <a:xfrm>
            <a:off x="911424" y="650552"/>
            <a:ext cx="111372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0896000" y="6650405"/>
            <a:ext cx="1296000" cy="207595"/>
          </a:xfrm>
          <a:prstGeom prst="rect">
            <a:avLst/>
          </a:prstGeom>
        </p:spPr>
        <p:txBody>
          <a:bodyPr lIns="0" tIns="0" rIns="12000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3122C9-A0B9-462F-8757-0847AD287B63}" type="slidenum">
              <a:rPr lang="fr-FR" sz="1067" smtClean="0">
                <a:solidFill>
                  <a:schemeClr val="bg1"/>
                </a:solidFill>
              </a:rPr>
              <a:pPr algn="r"/>
              <a:t>‹#›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3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391478" y="6597352"/>
            <a:ext cx="9409045" cy="260648"/>
          </a:xfrm>
          <a:prstGeom prst="rect">
            <a:avLst/>
          </a:prstGeom>
        </p:spPr>
        <p:txBody>
          <a:bodyPr lIns="0" rIns="120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67" dirty="0" err="1">
                <a:solidFill>
                  <a:schemeClr val="bg1"/>
                </a:solidFill>
                <a:latin typeface="Verdana Pro Cond" pitchFamily="34" charset="0"/>
              </a:rPr>
              <a:t>You</a:t>
            </a:r>
            <a:r>
              <a:rPr lang="fr-FR" sz="1067" baseline="0" dirty="0" err="1">
                <a:solidFill>
                  <a:schemeClr val="bg1"/>
                </a:solidFill>
                <a:latin typeface="Verdana Pro Cond" pitchFamily="34" charset="0"/>
              </a:rPr>
              <a:t>r</a:t>
            </a:r>
            <a:r>
              <a:rPr lang="fr-FR" sz="1067" baseline="0" dirty="0">
                <a:solidFill>
                  <a:schemeClr val="bg1"/>
                </a:solidFill>
                <a:latin typeface="Verdana Pro Cond" pitchFamily="34" charset="0"/>
              </a:rPr>
              <a:t> </a:t>
            </a:r>
            <a:r>
              <a:rPr lang="fr-FR" sz="1067" baseline="0" dirty="0" err="1">
                <a:solidFill>
                  <a:schemeClr val="bg1"/>
                </a:solidFill>
                <a:latin typeface="Verdana Pro Cond" pitchFamily="34" charset="0"/>
              </a:rPr>
              <a:t>name</a:t>
            </a:r>
            <a:r>
              <a:rPr lang="fr-FR" sz="1067" baseline="0" dirty="0">
                <a:solidFill>
                  <a:schemeClr val="bg1"/>
                </a:solidFill>
                <a:latin typeface="Verdana Pro Cond" pitchFamily="34" charset="0"/>
              </a:rPr>
              <a:t> – </a:t>
            </a:r>
            <a:r>
              <a:rPr lang="fr-FR" sz="1067" baseline="0" dirty="0" err="1">
                <a:solidFill>
                  <a:schemeClr val="bg1"/>
                </a:solidFill>
                <a:latin typeface="Verdana Pro Cond" pitchFamily="34" charset="0"/>
              </a:rPr>
              <a:t>conference</a:t>
            </a:r>
            <a:endParaRPr lang="fr-FR" sz="1067" dirty="0">
              <a:solidFill>
                <a:schemeClr val="bg1"/>
              </a:solidFill>
              <a:latin typeface="Verdana Pro Cond" pitchFamily="34" charset="0"/>
            </a:endParaRPr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0" y="6635627"/>
            <a:ext cx="1295467" cy="207595"/>
          </a:xfrm>
          <a:prstGeom prst="rect">
            <a:avLst/>
          </a:prstGeom>
        </p:spPr>
        <p:txBody>
          <a:bodyPr lIns="120000" tIns="0" rIns="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67" baseline="0" dirty="0">
                <a:solidFill>
                  <a:schemeClr val="bg1"/>
                </a:solidFill>
              </a:rPr>
              <a:t>date</a:t>
            </a:r>
            <a:endParaRPr lang="fr-FR" sz="10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8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067" b="1" kern="1200" cap="none" baseline="0">
          <a:solidFill>
            <a:srgbClr val="0099CC"/>
          </a:solidFill>
          <a:latin typeface="+mj-lt"/>
          <a:ea typeface="+mj-ea"/>
          <a:cs typeface="+mj-cs"/>
        </a:defRPr>
      </a:lvl1pPr>
    </p:titleStyle>
    <p:bodyStyle>
      <a:lvl1pPr marL="0" indent="0" algn="just" defTabSz="1219170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just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1867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just" defTabSz="1219170" rtl="0" eaLnBrk="1" latinLnBrk="0" hangingPunct="1">
        <a:lnSpc>
          <a:spcPct val="130000"/>
        </a:lnSpc>
        <a:spcBef>
          <a:spcPts val="0"/>
        </a:spcBef>
        <a:buSzPct val="10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23984" indent="-191995" algn="l" defTabSz="1219170" rtl="0" eaLnBrk="1" latinLnBrk="0" hangingPunct="1">
        <a:lnSpc>
          <a:spcPct val="130000"/>
        </a:lnSpc>
        <a:spcBef>
          <a:spcPts val="0"/>
        </a:spcBef>
        <a:buSzPct val="100000"/>
        <a:buFont typeface="Verdana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5980" indent="-191995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Verdana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0.png"/><Relationship Id="rId4" Type="http://schemas.openxmlformats.org/officeDocument/2006/relationships/image" Target="../media/image23.jp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392D-78C3-200C-19B8-A05C4F1E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precision probing of laser-solid interaction with LWFA-generated electron beams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614B9-2784-FE36-6A9D-B6FDC320CB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Sebastien </a:t>
            </a:r>
            <a:r>
              <a:rPr lang="en-US" sz="2000" dirty="0" err="1"/>
              <a:t>Corde</a:t>
            </a:r>
            <a:r>
              <a:rPr lang="en-US" sz="2000" dirty="0"/>
              <a:t>, Xavier </a:t>
            </a:r>
            <a:r>
              <a:rPr lang="en-US" sz="2000" dirty="0" err="1"/>
              <a:t>Davoine</a:t>
            </a:r>
            <a:r>
              <a:rPr lang="en-US" sz="2000" dirty="0"/>
              <a:t>, Max Gilljohann, Laurent </a:t>
            </a:r>
            <a:r>
              <a:rPr lang="en-US" sz="2000" dirty="0" err="1"/>
              <a:t>Gremillet</a:t>
            </a:r>
            <a:r>
              <a:rPr lang="en-US" sz="2000" dirty="0"/>
              <a:t>, Alexander </a:t>
            </a:r>
            <a:r>
              <a:rPr lang="en-US" sz="2000" dirty="0" err="1"/>
              <a:t>Knetsch</a:t>
            </a:r>
            <a:r>
              <a:rPr lang="en-US" sz="2000" dirty="0"/>
              <a:t>, Olena </a:t>
            </a:r>
            <a:r>
              <a:rPr lang="en-US" sz="2000" dirty="0" err="1"/>
              <a:t>Kononenko</a:t>
            </a:r>
            <a:r>
              <a:rPr lang="en-US" sz="2000" dirty="0"/>
              <a:t>, </a:t>
            </a:r>
            <a:r>
              <a:rPr lang="en-US" sz="2000" u="sng" dirty="0"/>
              <a:t>Yuliia </a:t>
            </a:r>
            <a:r>
              <a:rPr lang="en-US" sz="2000" u="sng" dirty="0" err="1"/>
              <a:t>Mankovska</a:t>
            </a:r>
            <a:r>
              <a:rPr lang="en-US" sz="2000" dirty="0"/>
              <a:t>, </a:t>
            </a:r>
            <a:r>
              <a:rPr lang="en-US" sz="2000" dirty="0" err="1"/>
              <a:t>Aime</a:t>
            </a:r>
            <a:r>
              <a:rPr lang="en-US" sz="2000" dirty="0"/>
              <a:t> </a:t>
            </a:r>
            <a:r>
              <a:rPr lang="en-US" sz="2000" dirty="0" err="1"/>
              <a:t>Matheron</a:t>
            </a:r>
            <a:r>
              <a:rPr lang="en-US" sz="2000" dirty="0"/>
              <a:t>, Stylianos </a:t>
            </a:r>
            <a:r>
              <a:rPr lang="en-US" sz="2000" dirty="0" err="1"/>
              <a:t>Passalidis</a:t>
            </a:r>
            <a:r>
              <a:rPr lang="en-US" sz="2000" dirty="0"/>
              <a:t>, Pablo San Miguel </a:t>
            </a:r>
            <a:r>
              <a:rPr lang="en-US" sz="2000" dirty="0" err="1"/>
              <a:t>Claveria</a:t>
            </a:r>
            <a:r>
              <a:rPr lang="en-US" sz="2000" dirty="0"/>
              <a:t>, and the Hybrid Collaboration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531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FA156B-43B9-EE52-0115-7B1C801A28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BF863-A311-4E85-1953-2AEEA77ECAB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Clr>
                <a:schemeClr val="accent6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Introduction: laser-solid interaction</a:t>
            </a:r>
          </a:p>
          <a:p>
            <a:pPr>
              <a:buClr>
                <a:schemeClr val="accent6">
                  <a:lumMod val="40000"/>
                  <a:lumOff val="60000"/>
                </a:schemeClr>
              </a:buClr>
            </a:pPr>
            <a:endParaRPr lang="en-US" dirty="0"/>
          </a:p>
          <a:p>
            <a:pPr marL="342900" indent="-342900">
              <a:buClr>
                <a:schemeClr val="accent6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Experimental setup</a:t>
            </a:r>
          </a:p>
          <a:p>
            <a:pPr>
              <a:buClr>
                <a:schemeClr val="accent6">
                  <a:lumMod val="40000"/>
                  <a:lumOff val="60000"/>
                </a:schemeClr>
              </a:buClr>
            </a:pPr>
            <a:endParaRPr lang="en-US" dirty="0"/>
          </a:p>
          <a:p>
            <a:pPr marL="342900" indent="-342900">
              <a:buClr>
                <a:schemeClr val="accent6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Measured quantities and data analysis</a:t>
            </a:r>
          </a:p>
          <a:p>
            <a:pPr>
              <a:buClr>
                <a:schemeClr val="accent6">
                  <a:lumMod val="40000"/>
                  <a:lumOff val="60000"/>
                </a:schemeClr>
              </a:buClr>
            </a:pPr>
            <a:endParaRPr lang="en-US" dirty="0"/>
          </a:p>
          <a:p>
            <a:pPr marL="342900" indent="-342900">
              <a:buClr>
                <a:schemeClr val="accent6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Numerical simulations</a:t>
            </a:r>
          </a:p>
          <a:p>
            <a:pPr>
              <a:buClr>
                <a:schemeClr val="accent6">
                  <a:lumMod val="40000"/>
                  <a:lumOff val="60000"/>
                </a:schemeClr>
              </a:buClr>
            </a:pPr>
            <a:endParaRPr lang="en-US" dirty="0"/>
          </a:p>
          <a:p>
            <a:pPr marL="342900" indent="-342900">
              <a:buClr>
                <a:schemeClr val="accent6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Summary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3518F1-48AF-76A5-FE7A-928D9330B4B3}"/>
              </a:ext>
            </a:extLst>
          </p:cNvPr>
          <p:cNvGrpSpPr/>
          <p:nvPr/>
        </p:nvGrpSpPr>
        <p:grpSpPr>
          <a:xfrm>
            <a:off x="6225620" y="801860"/>
            <a:ext cx="3141094" cy="981676"/>
            <a:chOff x="4039942" y="5109004"/>
            <a:chExt cx="3141094" cy="981676"/>
          </a:xfrm>
          <a:effectLst/>
        </p:grpSpPr>
        <p:pic>
          <p:nvPicPr>
            <p:cNvPr id="5" name="Picture 4" descr="A picture containing green, vegetable, plant, light&#10;&#10;Description automatically generated">
              <a:extLst>
                <a:ext uri="{FF2B5EF4-FFF2-40B4-BE49-F238E27FC236}">
                  <a16:creationId xmlns:a16="http://schemas.microsoft.com/office/drawing/2014/main" id="{F2446B5F-2C12-5D4C-DB83-383913D6B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0125" y="5137286"/>
              <a:ext cx="3090911" cy="9533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3C4B5E-B9C9-50BF-BA78-AC845D46483F}"/>
                </a:ext>
              </a:extLst>
            </p:cNvPr>
            <p:cNvSpPr txBox="1"/>
            <p:nvPr/>
          </p:nvSpPr>
          <p:spPr>
            <a:xfrm flipH="1">
              <a:off x="4039942" y="5109004"/>
              <a:ext cx="23613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Plasma filamentation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9DABB6-0982-513E-E428-CEE83F12D03A}"/>
              </a:ext>
            </a:extLst>
          </p:cNvPr>
          <p:cNvGrpSpPr/>
          <p:nvPr/>
        </p:nvGrpSpPr>
        <p:grpSpPr>
          <a:xfrm>
            <a:off x="9643702" y="1783536"/>
            <a:ext cx="2121621" cy="1144125"/>
            <a:chOff x="2729126" y="2160079"/>
            <a:chExt cx="3254986" cy="1447114"/>
          </a:xfrm>
          <a:effectLst/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1A28FB-BBC6-F1EE-3404-36039CB32908}"/>
                </a:ext>
              </a:extLst>
            </p:cNvPr>
            <p:cNvGrpSpPr/>
            <p:nvPr/>
          </p:nvGrpSpPr>
          <p:grpSpPr>
            <a:xfrm>
              <a:off x="2729126" y="2160079"/>
              <a:ext cx="3254986" cy="1447114"/>
              <a:chOff x="3061408" y="2352705"/>
              <a:chExt cx="6025811" cy="284470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5D983C6-46A8-7925-E2F3-2436DE547152}"/>
                  </a:ext>
                </a:extLst>
              </p:cNvPr>
              <p:cNvGrpSpPr/>
              <p:nvPr/>
            </p:nvGrpSpPr>
            <p:grpSpPr>
              <a:xfrm>
                <a:off x="3061408" y="2352705"/>
                <a:ext cx="4645869" cy="2844707"/>
                <a:chOff x="3460819" y="2709286"/>
                <a:chExt cx="4645869" cy="2844707"/>
              </a:xfrm>
            </p:grpSpPr>
            <p:sp>
              <p:nvSpPr>
                <p:cNvPr id="14" name="Trapezium 25">
                  <a:extLst>
                    <a:ext uri="{FF2B5EF4-FFF2-40B4-BE49-F238E27FC236}">
                      <a16:creationId xmlns:a16="http://schemas.microsoft.com/office/drawing/2014/main" id="{37A78A00-6180-C4D3-B156-D90E58BE5910}"/>
                    </a:ext>
                  </a:extLst>
                </p:cNvPr>
                <p:cNvSpPr/>
                <p:nvPr/>
              </p:nvSpPr>
              <p:spPr>
                <a:xfrm>
                  <a:off x="7032976" y="3995823"/>
                  <a:ext cx="998711" cy="1245923"/>
                </a:xfrm>
                <a:prstGeom prst="trapezoid">
                  <a:avLst>
                    <a:gd name="adj" fmla="val 35061"/>
                  </a:avLst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4900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 dirty="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92A3B7E-8A4D-6D99-B9E1-9110F3DBCCF4}"/>
                    </a:ext>
                  </a:extLst>
                </p:cNvPr>
                <p:cNvSpPr/>
                <p:nvPr/>
              </p:nvSpPr>
              <p:spPr>
                <a:xfrm>
                  <a:off x="4961999" y="3036274"/>
                  <a:ext cx="232397" cy="2138805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  <p:sp>
              <p:nvSpPr>
                <p:cNvPr id="16" name="Left Arrow 20">
                  <a:extLst>
                    <a:ext uri="{FF2B5EF4-FFF2-40B4-BE49-F238E27FC236}">
                      <a16:creationId xmlns:a16="http://schemas.microsoft.com/office/drawing/2014/main" id="{5E5879BE-DF2B-E61E-715F-A547E9B1D3F7}"/>
                    </a:ext>
                  </a:extLst>
                </p:cNvPr>
                <p:cNvSpPr/>
                <p:nvPr/>
              </p:nvSpPr>
              <p:spPr>
                <a:xfrm rot="9049175">
                  <a:off x="3460819" y="4266934"/>
                  <a:ext cx="1310989" cy="786131"/>
                </a:xfrm>
                <a:prstGeom prst="lef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 dirty="0"/>
                </a:p>
              </p:txBody>
            </p:sp>
            <p:sp>
              <p:nvSpPr>
                <p:cNvPr id="17" name="Down Arrow 9">
                  <a:extLst>
                    <a:ext uri="{FF2B5EF4-FFF2-40B4-BE49-F238E27FC236}">
                      <a16:creationId xmlns:a16="http://schemas.microsoft.com/office/drawing/2014/main" id="{084D34C1-C18D-92E1-4FC3-91E993938BF9}"/>
                    </a:ext>
                  </a:extLst>
                </p:cNvPr>
                <p:cNvSpPr/>
                <p:nvPr/>
              </p:nvSpPr>
              <p:spPr>
                <a:xfrm>
                  <a:off x="6957973" y="5241746"/>
                  <a:ext cx="287697" cy="312247"/>
                </a:xfrm>
                <a:prstGeom prst="downArrow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63000">
                      <a:schemeClr val="bg1">
                        <a:lumMod val="75000"/>
                      </a:schemeClr>
                    </a:gs>
                    <a:gs pos="87000">
                      <a:schemeClr val="bg1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  <p:sp>
              <p:nvSpPr>
                <p:cNvPr id="18" name="Down Arrow 10">
                  <a:extLst>
                    <a:ext uri="{FF2B5EF4-FFF2-40B4-BE49-F238E27FC236}">
                      <a16:creationId xmlns:a16="http://schemas.microsoft.com/office/drawing/2014/main" id="{B299C940-B4A7-FC2E-3B6F-791081D95136}"/>
                    </a:ext>
                  </a:extLst>
                </p:cNvPr>
                <p:cNvSpPr/>
                <p:nvPr/>
              </p:nvSpPr>
              <p:spPr>
                <a:xfrm>
                  <a:off x="7376333" y="5241746"/>
                  <a:ext cx="287697" cy="312247"/>
                </a:xfrm>
                <a:prstGeom prst="downArrow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62000">
                      <a:schemeClr val="bg1">
                        <a:lumMod val="75000"/>
                      </a:schemeClr>
                    </a:gs>
                    <a:gs pos="87000">
                      <a:schemeClr val="bg1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  <p:sp>
              <p:nvSpPr>
                <p:cNvPr id="19" name="Down Arrow 11">
                  <a:extLst>
                    <a:ext uri="{FF2B5EF4-FFF2-40B4-BE49-F238E27FC236}">
                      <a16:creationId xmlns:a16="http://schemas.microsoft.com/office/drawing/2014/main" id="{F7F6F4D2-07C6-0378-D9B4-0BD38B1F9686}"/>
                    </a:ext>
                  </a:extLst>
                </p:cNvPr>
                <p:cNvSpPr/>
                <p:nvPr/>
              </p:nvSpPr>
              <p:spPr>
                <a:xfrm>
                  <a:off x="7818991" y="5240122"/>
                  <a:ext cx="287697" cy="312247"/>
                </a:xfrm>
                <a:prstGeom prst="downArrow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63000">
                      <a:schemeClr val="bg1">
                        <a:lumMod val="75000"/>
                      </a:schemeClr>
                    </a:gs>
                    <a:gs pos="87000">
                      <a:schemeClr val="bg1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 dirty="0"/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B1D77156-6E04-8CA3-1FC8-EFE699DE6F53}"/>
                    </a:ext>
                  </a:extLst>
                </p:cNvPr>
                <p:cNvGrpSpPr/>
                <p:nvPr/>
              </p:nvGrpSpPr>
              <p:grpSpPr>
                <a:xfrm rot="10800000">
                  <a:off x="7062678" y="2709286"/>
                  <a:ext cx="939298" cy="1286535"/>
                  <a:chOff x="2469736" y="2603501"/>
                  <a:chExt cx="914403" cy="1130476"/>
                </a:xfrm>
              </p:grpSpPr>
              <p:sp>
                <p:nvSpPr>
                  <p:cNvPr id="22" name="Trapezium 31">
                    <a:extLst>
                      <a:ext uri="{FF2B5EF4-FFF2-40B4-BE49-F238E27FC236}">
                        <a16:creationId xmlns:a16="http://schemas.microsoft.com/office/drawing/2014/main" id="{C8775248-D385-BE1D-F1AB-D009631ED1F2}"/>
                      </a:ext>
                    </a:extLst>
                  </p:cNvPr>
                  <p:cNvSpPr/>
                  <p:nvPr/>
                </p:nvSpPr>
                <p:spPr>
                  <a:xfrm>
                    <a:off x="2469736" y="2603501"/>
                    <a:ext cx="914400" cy="417706"/>
                  </a:xfrm>
                  <a:prstGeom prst="trapezoid">
                    <a:avLst>
                      <a:gd name="adj" fmla="val 58453"/>
                    </a:avLst>
                  </a:prstGeom>
                  <a:gradFill flip="none" rotWithShape="1">
                    <a:gsLst>
                      <a:gs pos="7000">
                        <a:schemeClr val="tx1">
                          <a:lumMod val="65000"/>
                          <a:lumOff val="35000"/>
                        </a:schemeClr>
                      </a:gs>
                      <a:gs pos="94000">
                        <a:schemeClr val="bg1">
                          <a:lumMod val="9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  <a:gs pos="0">
                        <a:schemeClr val="bg1">
                          <a:lumMod val="85000"/>
                        </a:schemeClr>
                      </a:gs>
                      <a:gs pos="50000">
                        <a:schemeClr val="tx1">
                          <a:lumMod val="50000"/>
                          <a:lumOff val="50000"/>
                        </a:scheme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FADA0B1-3801-E031-169F-3992D5D1B913}"/>
                      </a:ext>
                    </a:extLst>
                  </p:cNvPr>
                  <p:cNvSpPr/>
                  <p:nvPr/>
                </p:nvSpPr>
                <p:spPr>
                  <a:xfrm>
                    <a:off x="2469739" y="3022901"/>
                    <a:ext cx="914400" cy="711076"/>
                  </a:xfrm>
                  <a:prstGeom prst="rect">
                    <a:avLst/>
                  </a:prstGeom>
                  <a:gradFill flip="none" rotWithShape="1">
                    <a:gsLst>
                      <a:gs pos="5000">
                        <a:srgbClr val="636363"/>
                      </a:gs>
                      <a:gs pos="50000">
                        <a:srgbClr val="A3A3A3"/>
                      </a:gs>
                      <a:gs pos="0">
                        <a:srgbClr val="DFDFDF"/>
                      </a:gs>
                      <a:gs pos="100000">
                        <a:srgbClr val="CBCBCB"/>
                      </a:gs>
                      <a:gs pos="95000">
                        <a:schemeClr val="bg1">
                          <a:lumMod val="9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 dirty="0"/>
                  </a:p>
                </p:txBody>
              </p:sp>
            </p:grpSp>
            <p:sp>
              <p:nvSpPr>
                <p:cNvPr id="21" name="Explosion 2 37">
                  <a:extLst>
                    <a:ext uri="{FF2B5EF4-FFF2-40B4-BE49-F238E27FC236}">
                      <a16:creationId xmlns:a16="http://schemas.microsoft.com/office/drawing/2014/main" id="{FF585301-07A9-ACDB-9023-4D90532F8AEA}"/>
                    </a:ext>
                  </a:extLst>
                </p:cNvPr>
                <p:cNvSpPr/>
                <p:nvPr/>
              </p:nvSpPr>
              <p:spPr>
                <a:xfrm>
                  <a:off x="4746483" y="4008859"/>
                  <a:ext cx="401959" cy="400236"/>
                </a:xfrm>
                <a:prstGeom prst="irregularSeal2">
                  <a:avLst/>
                </a:prstGeom>
                <a:ln/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B1D327D-96EC-F359-8613-BF2D18B2B54C}"/>
                  </a:ext>
                </a:extLst>
              </p:cNvPr>
              <p:cNvGrpSpPr/>
              <p:nvPr/>
            </p:nvGrpSpPr>
            <p:grpSpPr>
              <a:xfrm>
                <a:off x="5024461" y="3639242"/>
                <a:ext cx="4062758" cy="786132"/>
                <a:chOff x="5423872" y="3995823"/>
                <a:chExt cx="4062758" cy="786132"/>
              </a:xfrm>
            </p:grpSpPr>
            <p:sp>
              <p:nvSpPr>
                <p:cNvPr id="12" name="Left Arrow 16">
                  <a:extLst>
                    <a:ext uri="{FF2B5EF4-FFF2-40B4-BE49-F238E27FC236}">
                      <a16:creationId xmlns:a16="http://schemas.microsoft.com/office/drawing/2014/main" id="{612A275C-6AFD-55A4-B9A3-BAAE141C1841}"/>
                    </a:ext>
                  </a:extLst>
                </p:cNvPr>
                <p:cNvSpPr/>
                <p:nvPr/>
              </p:nvSpPr>
              <p:spPr>
                <a:xfrm>
                  <a:off x="8261162" y="3995823"/>
                  <a:ext cx="1225468" cy="786132"/>
                </a:xfrm>
                <a:prstGeom prst="leftArrow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 sz="1600" dirty="0"/>
                </a:p>
              </p:txBody>
            </p:sp>
            <p:sp>
              <p:nvSpPr>
                <p:cNvPr id="13" name="Left Arrow 18">
                  <a:extLst>
                    <a:ext uri="{FF2B5EF4-FFF2-40B4-BE49-F238E27FC236}">
                      <a16:creationId xmlns:a16="http://schemas.microsoft.com/office/drawing/2014/main" id="{ED8869AB-9D91-D317-1401-DB9CD85229C3}"/>
                    </a:ext>
                  </a:extLst>
                </p:cNvPr>
                <p:cNvSpPr/>
                <p:nvPr/>
              </p:nvSpPr>
              <p:spPr>
                <a:xfrm>
                  <a:off x="5423872" y="3995823"/>
                  <a:ext cx="1379630" cy="786132"/>
                </a:xfrm>
                <a:prstGeom prst="leftArrow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 sz="1600" baseline="30000" dirty="0"/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84FF09-CB03-7240-85C7-2D124F282176}"/>
                </a:ext>
              </a:extLst>
            </p:cNvPr>
            <p:cNvSpPr txBox="1"/>
            <p:nvPr/>
          </p:nvSpPr>
          <p:spPr>
            <a:xfrm>
              <a:off x="3955188" y="2553645"/>
              <a:ext cx="412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  <a:r>
                <a:rPr lang="en-US" b="1" baseline="30000" dirty="0"/>
                <a:t>-</a:t>
              </a:r>
              <a:endParaRPr lang="en-GB" b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90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43EBD-9A59-9D41-E20C-01524CC320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DC7E97-9FC1-B752-19D2-AAF317589B49}"/>
              </a:ext>
            </a:extLst>
          </p:cNvPr>
          <p:cNvSpPr/>
          <p:nvPr/>
        </p:nvSpPr>
        <p:spPr>
          <a:xfrm rot="7878021">
            <a:off x="3596265" y="3314589"/>
            <a:ext cx="571056" cy="844898"/>
          </a:xfrm>
          <a:prstGeom prst="ellipse">
            <a:avLst/>
          </a:prstGeom>
          <a:solidFill>
            <a:srgbClr val="D84045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889B0D4-A68C-9F11-D8A3-489F65597848}"/>
              </a:ext>
            </a:extLst>
          </p:cNvPr>
          <p:cNvSpPr/>
          <p:nvPr/>
        </p:nvSpPr>
        <p:spPr>
          <a:xfrm rot="2155024">
            <a:off x="3569501" y="2510503"/>
            <a:ext cx="571056" cy="844898"/>
          </a:xfrm>
          <a:prstGeom prst="ellipse">
            <a:avLst/>
          </a:prstGeom>
          <a:solidFill>
            <a:srgbClr val="087DBA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ECDC64-D0A7-6A5F-D7A9-B83B9DA0982C}"/>
              </a:ext>
            </a:extLst>
          </p:cNvPr>
          <p:cNvSpPr/>
          <p:nvPr/>
        </p:nvSpPr>
        <p:spPr>
          <a:xfrm rot="13493883">
            <a:off x="2542749" y="3247350"/>
            <a:ext cx="799309" cy="1266986"/>
          </a:xfrm>
          <a:prstGeom prst="ellipse">
            <a:avLst/>
          </a:prstGeom>
          <a:solidFill>
            <a:srgbClr val="087DBA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E01937-4332-4A2D-2386-C8B1F67CEE00}"/>
              </a:ext>
            </a:extLst>
          </p:cNvPr>
          <p:cNvSpPr/>
          <p:nvPr/>
        </p:nvSpPr>
        <p:spPr>
          <a:xfrm rot="18772688">
            <a:off x="2528221" y="2153583"/>
            <a:ext cx="799309" cy="1266986"/>
          </a:xfrm>
          <a:prstGeom prst="ellipse">
            <a:avLst/>
          </a:prstGeom>
          <a:solidFill>
            <a:srgbClr val="D84045">
              <a:alpha val="49948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52E262-7F65-F9BC-A249-98681762032E}"/>
              </a:ext>
            </a:extLst>
          </p:cNvPr>
          <p:cNvSpPr/>
          <p:nvPr/>
        </p:nvSpPr>
        <p:spPr>
          <a:xfrm>
            <a:off x="2816383" y="1376621"/>
            <a:ext cx="1119182" cy="3900450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5DBD0A-E24C-D80D-D903-5726EB175FA3}"/>
              </a:ext>
            </a:extLst>
          </p:cNvPr>
          <p:cNvSpPr txBox="1"/>
          <p:nvPr/>
        </p:nvSpPr>
        <p:spPr>
          <a:xfrm>
            <a:off x="3106868" y="1001322"/>
            <a:ext cx="535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600" dirty="0"/>
              <a:t>Foil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28132F-FD61-41BA-D065-80346E7A63DC}"/>
              </a:ext>
            </a:extLst>
          </p:cNvPr>
          <p:cNvGrpSpPr/>
          <p:nvPr/>
        </p:nvGrpSpPr>
        <p:grpSpPr>
          <a:xfrm>
            <a:off x="911853" y="2556278"/>
            <a:ext cx="1904530" cy="1541136"/>
            <a:chOff x="540250" y="4242722"/>
            <a:chExt cx="2958309" cy="154113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Left Arrow 12">
              <a:extLst>
                <a:ext uri="{FF2B5EF4-FFF2-40B4-BE49-F238E27FC236}">
                  <a16:creationId xmlns:a16="http://schemas.microsoft.com/office/drawing/2014/main" id="{7439443C-D0F6-AD5F-24F2-C4C62222DCC9}"/>
                </a:ext>
              </a:extLst>
            </p:cNvPr>
            <p:cNvSpPr/>
            <p:nvPr/>
          </p:nvSpPr>
          <p:spPr>
            <a:xfrm rot="10800000">
              <a:off x="540250" y="4242722"/>
              <a:ext cx="2958309" cy="1541136"/>
            </a:xfrm>
            <a:prstGeom prst="leftArrow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5356B3-431D-3EA8-22EA-08AF7D87752A}"/>
                </a:ext>
              </a:extLst>
            </p:cNvPr>
            <p:cNvSpPr txBox="1"/>
            <p:nvPr/>
          </p:nvSpPr>
          <p:spPr>
            <a:xfrm>
              <a:off x="629309" y="4802590"/>
              <a:ext cx="2074623" cy="338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FR" sz="1600" dirty="0">
                  <a:solidFill>
                    <a:schemeClr val="bg1"/>
                  </a:solidFill>
                </a:rPr>
                <a:t>Pump laser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8AECC0-2EFE-260F-5892-317BC766702D}"/>
              </a:ext>
            </a:extLst>
          </p:cNvPr>
          <p:cNvGrpSpPr/>
          <p:nvPr/>
        </p:nvGrpSpPr>
        <p:grpSpPr>
          <a:xfrm>
            <a:off x="3579981" y="3595394"/>
            <a:ext cx="3601055" cy="1099695"/>
            <a:chOff x="4175027" y="5673348"/>
            <a:chExt cx="3601055" cy="10996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71F34B-A3A0-292D-69CA-F55E775B51B8}"/>
                </a:ext>
              </a:extLst>
            </p:cNvPr>
            <p:cNvSpPr txBox="1"/>
            <p:nvPr/>
          </p:nvSpPr>
          <p:spPr>
            <a:xfrm>
              <a:off x="4685171" y="6188268"/>
              <a:ext cx="3090911" cy="584775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FR" sz="1600" dirty="0">
                  <a:solidFill>
                    <a:schemeClr val="accent2">
                      <a:lumMod val="50000"/>
                    </a:schemeClr>
                  </a:solidFill>
                </a:rPr>
                <a:t>electron filaments</a:t>
              </a:r>
            </a:p>
            <a:p>
              <a:r>
                <a:rPr lang="en-FR" sz="1600" dirty="0">
                  <a:solidFill>
                    <a:schemeClr val="accent2">
                      <a:lumMod val="50000"/>
                    </a:schemeClr>
                  </a:solidFill>
                </a:rPr>
                <a:t>=&gt; strong small-scale fields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C8C4DCF-0A8A-C6E7-1675-EE4FBAC0C501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 flipV="1">
              <a:off x="4175027" y="5673348"/>
              <a:ext cx="510144" cy="807308"/>
            </a:xfrm>
            <a:prstGeom prst="straightConnector1">
              <a:avLst/>
            </a:prstGeom>
            <a:ln w="9525">
              <a:solidFill>
                <a:schemeClr val="accent2">
                  <a:lumMod val="50000"/>
                </a:schemeClr>
              </a:solidFill>
              <a:prstDash val="sysDot"/>
              <a:headEnd type="oval" w="sm" len="sm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D1D213-7521-CDE1-84F8-7771E56DBF6E}"/>
              </a:ext>
            </a:extLst>
          </p:cNvPr>
          <p:cNvGrpSpPr/>
          <p:nvPr/>
        </p:nvGrpSpPr>
        <p:grpSpPr>
          <a:xfrm>
            <a:off x="911426" y="4590540"/>
            <a:ext cx="3028383" cy="1500140"/>
            <a:chOff x="5071505" y="5272903"/>
            <a:chExt cx="3028383" cy="150014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3D3C47-4626-639A-F280-59088B241AEE}"/>
                </a:ext>
              </a:extLst>
            </p:cNvPr>
            <p:cNvSpPr txBox="1"/>
            <p:nvPr/>
          </p:nvSpPr>
          <p:spPr>
            <a:xfrm>
              <a:off x="5071505" y="6188268"/>
              <a:ext cx="3028383" cy="584775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FR" sz="1600" dirty="0">
                  <a:solidFill>
                    <a:schemeClr val="accent2">
                      <a:lumMod val="50000"/>
                    </a:schemeClr>
                  </a:solidFill>
                </a:rPr>
                <a:t>expanding electron cloud</a:t>
              </a:r>
            </a:p>
            <a:p>
              <a:r>
                <a:rPr lang="en-FR" sz="1600" dirty="0">
                  <a:solidFill>
                    <a:schemeClr val="accent2">
                      <a:lumMod val="50000"/>
                    </a:schemeClr>
                  </a:solidFill>
                </a:rPr>
                <a:t>=&gt; large-scale fields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A4524A2-8B48-ADF7-B705-A4B180D891E5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6585697" y="5272903"/>
              <a:ext cx="35955" cy="915365"/>
            </a:xfrm>
            <a:prstGeom prst="straightConnector1">
              <a:avLst/>
            </a:prstGeom>
            <a:ln w="9525">
              <a:solidFill>
                <a:schemeClr val="accent2">
                  <a:lumMod val="50000"/>
                </a:schemeClr>
              </a:solidFill>
              <a:prstDash val="sysDot"/>
              <a:headEnd type="oval" w="sm" len="sm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FECC5EE-12E6-31FB-D475-2B926961803D}"/>
              </a:ext>
            </a:extLst>
          </p:cNvPr>
          <p:cNvGrpSpPr/>
          <p:nvPr/>
        </p:nvGrpSpPr>
        <p:grpSpPr>
          <a:xfrm>
            <a:off x="3935565" y="3096013"/>
            <a:ext cx="354809" cy="441988"/>
            <a:chOff x="6655591" y="3967225"/>
            <a:chExt cx="354809" cy="44198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B09DB20-027C-A5FA-2E3B-2627061C90C4}"/>
                </a:ext>
              </a:extLst>
            </p:cNvPr>
            <p:cNvCxnSpPr>
              <a:cxnSpLocks/>
            </p:cNvCxnSpPr>
            <p:nvPr/>
          </p:nvCxnSpPr>
          <p:spPr>
            <a:xfrm>
              <a:off x="6667101" y="3967225"/>
              <a:ext cx="215479" cy="0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A896D1A-595E-3F3D-EAD9-729AE744DD08}"/>
                </a:ext>
              </a:extLst>
            </p:cNvPr>
            <p:cNvCxnSpPr>
              <a:cxnSpLocks/>
            </p:cNvCxnSpPr>
            <p:nvPr/>
          </p:nvCxnSpPr>
          <p:spPr>
            <a:xfrm>
              <a:off x="6655591" y="4198055"/>
              <a:ext cx="354809" cy="0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B0C6AF4-D3EF-A2D3-643E-3E92B738CA4C}"/>
                </a:ext>
              </a:extLst>
            </p:cNvPr>
            <p:cNvCxnSpPr>
              <a:cxnSpLocks/>
            </p:cNvCxnSpPr>
            <p:nvPr/>
          </p:nvCxnSpPr>
          <p:spPr>
            <a:xfrm>
              <a:off x="6667100" y="4409213"/>
              <a:ext cx="215479" cy="0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CEBC85D-7B16-9B8D-5682-54B118708FBB}"/>
              </a:ext>
            </a:extLst>
          </p:cNvPr>
          <p:cNvGrpSpPr/>
          <p:nvPr/>
        </p:nvGrpSpPr>
        <p:grpSpPr>
          <a:xfrm rot="10800000">
            <a:off x="2461574" y="3123002"/>
            <a:ext cx="354809" cy="441988"/>
            <a:chOff x="6655591" y="3967225"/>
            <a:chExt cx="354809" cy="441988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B84B0C3-2419-3AD5-3FA4-6E8357404811}"/>
                </a:ext>
              </a:extLst>
            </p:cNvPr>
            <p:cNvCxnSpPr>
              <a:cxnSpLocks/>
            </p:cNvCxnSpPr>
            <p:nvPr/>
          </p:nvCxnSpPr>
          <p:spPr>
            <a:xfrm>
              <a:off x="6667101" y="3967225"/>
              <a:ext cx="215479" cy="0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12CDE82-FD38-536F-4173-E5D56B0FF0FD}"/>
                </a:ext>
              </a:extLst>
            </p:cNvPr>
            <p:cNvCxnSpPr>
              <a:cxnSpLocks/>
            </p:cNvCxnSpPr>
            <p:nvPr/>
          </p:nvCxnSpPr>
          <p:spPr>
            <a:xfrm>
              <a:off x="6655591" y="4198055"/>
              <a:ext cx="354809" cy="0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58CD09E-3221-721C-F186-3039C136ABF2}"/>
                </a:ext>
              </a:extLst>
            </p:cNvPr>
            <p:cNvCxnSpPr>
              <a:cxnSpLocks/>
            </p:cNvCxnSpPr>
            <p:nvPr/>
          </p:nvCxnSpPr>
          <p:spPr>
            <a:xfrm>
              <a:off x="6667100" y="4409213"/>
              <a:ext cx="215479" cy="0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BA8136F-978B-C2EF-63EC-05B13DDF2CB3}"/>
              </a:ext>
            </a:extLst>
          </p:cNvPr>
          <p:cNvGrpSpPr/>
          <p:nvPr/>
        </p:nvGrpSpPr>
        <p:grpSpPr>
          <a:xfrm>
            <a:off x="2864557" y="3012973"/>
            <a:ext cx="730550" cy="536877"/>
            <a:chOff x="5599097" y="3219680"/>
            <a:chExt cx="730550" cy="536877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5170392-33A4-6C33-F6B6-91A4256FBB84}"/>
                </a:ext>
              </a:extLst>
            </p:cNvPr>
            <p:cNvSpPr/>
            <p:nvPr/>
          </p:nvSpPr>
          <p:spPr>
            <a:xfrm rot="5400000">
              <a:off x="5924885" y="2909018"/>
              <a:ext cx="94100" cy="715424"/>
            </a:xfrm>
            <a:prstGeom prst="ellipse">
              <a:avLst/>
            </a:prstGeom>
            <a:solidFill>
              <a:srgbClr val="087DBA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rgbClr val="087DBA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1BA2F4F-A9DA-519B-55B4-7BAA2E5A73C9}"/>
                </a:ext>
              </a:extLst>
            </p:cNvPr>
            <p:cNvSpPr/>
            <p:nvPr/>
          </p:nvSpPr>
          <p:spPr>
            <a:xfrm rot="5400000">
              <a:off x="5917383" y="3130237"/>
              <a:ext cx="94100" cy="715424"/>
            </a:xfrm>
            <a:prstGeom prst="ellipse">
              <a:avLst/>
            </a:prstGeom>
            <a:solidFill>
              <a:srgbClr val="087DBA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rgbClr val="087DBA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999211C-8CCD-E878-33B4-7D639FB7B8EB}"/>
                </a:ext>
              </a:extLst>
            </p:cNvPr>
            <p:cNvSpPr/>
            <p:nvPr/>
          </p:nvSpPr>
          <p:spPr>
            <a:xfrm rot="5400000">
              <a:off x="5924885" y="3351795"/>
              <a:ext cx="94100" cy="715424"/>
            </a:xfrm>
            <a:prstGeom prst="ellipse">
              <a:avLst/>
            </a:prstGeom>
            <a:solidFill>
              <a:srgbClr val="087DBA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rgbClr val="087DBA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61EAC08-E921-31E4-07D5-2DA8F29A9CE5}"/>
                </a:ext>
              </a:extLst>
            </p:cNvPr>
            <p:cNvSpPr/>
            <p:nvPr/>
          </p:nvSpPr>
          <p:spPr>
            <a:xfrm rot="5400000">
              <a:off x="5917383" y="3015243"/>
              <a:ext cx="94100" cy="715424"/>
            </a:xfrm>
            <a:prstGeom prst="ellipse">
              <a:avLst/>
            </a:prstGeom>
            <a:solidFill>
              <a:srgbClr val="D8404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rgbClr val="087DBA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DB4918E-B94A-E7FE-E253-228E71972CA0}"/>
                </a:ext>
              </a:extLst>
            </p:cNvPr>
            <p:cNvSpPr/>
            <p:nvPr/>
          </p:nvSpPr>
          <p:spPr>
            <a:xfrm rot="5400000">
              <a:off x="5909759" y="3251338"/>
              <a:ext cx="94100" cy="715424"/>
            </a:xfrm>
            <a:prstGeom prst="ellipse">
              <a:avLst/>
            </a:prstGeom>
            <a:solidFill>
              <a:srgbClr val="D8404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rgbClr val="087DBA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0DB5D1C-9340-172C-5C10-66367D6EE09A}"/>
              </a:ext>
            </a:extLst>
          </p:cNvPr>
          <p:cNvGrpSpPr/>
          <p:nvPr/>
        </p:nvGrpSpPr>
        <p:grpSpPr>
          <a:xfrm>
            <a:off x="2829133" y="3100006"/>
            <a:ext cx="888304" cy="461665"/>
            <a:chOff x="5526527" y="3573921"/>
            <a:chExt cx="888304" cy="46166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FD90C86-72BF-CFA3-F29F-961630081292}"/>
                </a:ext>
              </a:extLst>
            </p:cNvPr>
            <p:cNvCxnSpPr>
              <a:cxnSpLocks/>
            </p:cNvCxnSpPr>
            <p:nvPr/>
          </p:nvCxnSpPr>
          <p:spPr>
            <a:xfrm>
              <a:off x="5526527" y="4015909"/>
              <a:ext cx="445291" cy="0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3F2A756-CD02-198C-A30D-C135FB8B6448}"/>
                </a:ext>
              </a:extLst>
            </p:cNvPr>
            <p:cNvCxnSpPr>
              <a:cxnSpLocks/>
            </p:cNvCxnSpPr>
            <p:nvPr/>
          </p:nvCxnSpPr>
          <p:spPr>
            <a:xfrm>
              <a:off x="5536407" y="3594054"/>
              <a:ext cx="445291" cy="0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91C21F8-9C24-7ACC-CF12-17B03F8FDF6E}"/>
                </a:ext>
              </a:extLst>
            </p:cNvPr>
            <p:cNvCxnSpPr>
              <a:cxnSpLocks/>
            </p:cNvCxnSpPr>
            <p:nvPr/>
          </p:nvCxnSpPr>
          <p:spPr>
            <a:xfrm>
              <a:off x="5526528" y="3808941"/>
              <a:ext cx="445291" cy="0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9BC404F-2398-ED60-B8A7-1D8BC0C2E255}"/>
                </a:ext>
              </a:extLst>
            </p:cNvPr>
            <p:cNvSpPr txBox="1"/>
            <p:nvPr/>
          </p:nvSpPr>
          <p:spPr>
            <a:xfrm>
              <a:off x="5981699" y="3573921"/>
              <a:ext cx="433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accent2">
                      <a:lumMod val="50000"/>
                    </a:schemeClr>
                  </a:solidFill>
                </a:rPr>
                <a:t>e</a:t>
              </a:r>
              <a:r>
                <a:rPr lang="en-FR" sz="2400" dirty="0">
                  <a:solidFill>
                    <a:schemeClr val="accent2">
                      <a:lumMod val="50000"/>
                    </a:schemeClr>
                  </a:solidFill>
                </a:rPr>
                <a:t>-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3B8A625-101F-4AB7-6AD2-480C0CBDB1EA}"/>
              </a:ext>
            </a:extLst>
          </p:cNvPr>
          <p:cNvGrpSpPr/>
          <p:nvPr/>
        </p:nvGrpSpPr>
        <p:grpSpPr>
          <a:xfrm>
            <a:off x="7656513" y="1149952"/>
            <a:ext cx="3048000" cy="1714500"/>
            <a:chOff x="7656513" y="1149952"/>
            <a:chExt cx="3048000" cy="1714500"/>
          </a:xfrm>
        </p:grpSpPr>
        <p:pic>
          <p:nvPicPr>
            <p:cNvPr id="8" name="Picture 7" descr="A bright light in space&#10;&#10;Description automatically generated">
              <a:extLst>
                <a:ext uri="{FF2B5EF4-FFF2-40B4-BE49-F238E27FC236}">
                  <a16:creationId xmlns:a16="http://schemas.microsoft.com/office/drawing/2014/main" id="{D198226A-26A3-52F0-9AAF-C8AA4275C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6513" y="1149952"/>
              <a:ext cx="3048000" cy="171450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001C50-8C09-29ED-E2C8-1B413B4DD39A}"/>
                </a:ext>
              </a:extLst>
            </p:cNvPr>
            <p:cNvSpPr txBox="1"/>
            <p:nvPr/>
          </p:nvSpPr>
          <p:spPr>
            <a:xfrm flipH="1">
              <a:off x="7656513" y="2525898"/>
              <a:ext cx="2585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Gamma ray burst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8C43144-D220-4271-C1A7-1005BAA0CAA5}"/>
              </a:ext>
            </a:extLst>
          </p:cNvPr>
          <p:cNvGrpSpPr/>
          <p:nvPr/>
        </p:nvGrpSpPr>
        <p:grpSpPr>
          <a:xfrm>
            <a:off x="7656513" y="3041138"/>
            <a:ext cx="3048000" cy="3049542"/>
            <a:chOff x="7656513" y="3041138"/>
            <a:chExt cx="3048000" cy="3049542"/>
          </a:xfrm>
        </p:grpSpPr>
        <p:pic>
          <p:nvPicPr>
            <p:cNvPr id="10" name="Picture 9" descr="A galaxy in space with stars&#10;&#10;Description automatically generated">
              <a:extLst>
                <a:ext uri="{FF2B5EF4-FFF2-40B4-BE49-F238E27FC236}">
                  <a16:creationId xmlns:a16="http://schemas.microsoft.com/office/drawing/2014/main" id="{0FC67815-FFED-0BEB-8678-DC1C0179C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6513" y="3041138"/>
              <a:ext cx="3048000" cy="304800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066D8FE-5FF5-E8A0-A3CC-07A1DCAE1091}"/>
                </a:ext>
              </a:extLst>
            </p:cNvPr>
            <p:cNvSpPr txBox="1"/>
            <p:nvPr/>
          </p:nvSpPr>
          <p:spPr>
            <a:xfrm flipH="1">
              <a:off x="7656513" y="5752126"/>
              <a:ext cx="2585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Pulsar wind nebula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0DB925F-1ABE-85C0-E35F-BDF884E0612D}"/>
              </a:ext>
            </a:extLst>
          </p:cNvPr>
          <p:cNvGrpSpPr/>
          <p:nvPr/>
        </p:nvGrpSpPr>
        <p:grpSpPr>
          <a:xfrm>
            <a:off x="2802194" y="1512557"/>
            <a:ext cx="1144881" cy="338554"/>
            <a:chOff x="2802194" y="1512557"/>
            <a:chExt cx="1144881" cy="338554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B4279D7-63ED-38CD-DE24-EF23F71254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2194" y="1563329"/>
              <a:ext cx="1144881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88962FA-7F1C-131D-2CFD-879E50B3BACA}"/>
                    </a:ext>
                  </a:extLst>
                </p:cNvPr>
                <p:cNvSpPr txBox="1"/>
                <p:nvPr/>
              </p:nvSpPr>
              <p:spPr>
                <a:xfrm>
                  <a:off x="2988806" y="1512557"/>
                  <a:ext cx="7716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88962FA-7F1C-131D-2CFD-879E50B3BA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06" y="1512557"/>
                  <a:ext cx="771686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BA2DF1C-C7EF-E516-08A1-304F9292E75D}"/>
              </a:ext>
            </a:extLst>
          </p:cNvPr>
          <p:cNvGrpSpPr/>
          <p:nvPr/>
        </p:nvGrpSpPr>
        <p:grpSpPr>
          <a:xfrm>
            <a:off x="3268256" y="2724833"/>
            <a:ext cx="771686" cy="889446"/>
            <a:chOff x="3268256" y="2724833"/>
            <a:chExt cx="771686" cy="889446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0E39785-5A70-1F8A-B586-E93004DFF1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6814" y="3060023"/>
              <a:ext cx="8611" cy="554256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77ED4EB-6874-253E-57C7-6BD9B3A9E5AE}"/>
                    </a:ext>
                  </a:extLst>
                </p:cNvPr>
                <p:cNvSpPr txBox="1"/>
                <p:nvPr/>
              </p:nvSpPr>
              <p:spPr>
                <a:xfrm>
                  <a:off x="3268256" y="2724833"/>
                  <a:ext cx="7716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77ED4EB-6874-253E-57C7-6BD9B3A9E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256" y="2724833"/>
                  <a:ext cx="771686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5D4111-BEA5-4DA1-B6E3-53D15121F045}"/>
                  </a:ext>
                </a:extLst>
              </p:cNvPr>
              <p:cNvSpPr txBox="1"/>
              <p:nvPr/>
            </p:nvSpPr>
            <p:spPr>
              <a:xfrm>
                <a:off x="4145075" y="1314915"/>
                <a:ext cx="298100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small feature size (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short timescale (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𝑝𝑠</m:t>
                    </m:r>
                  </m:oMath>
                </a14:m>
                <a:r>
                  <a:rPr lang="en-US" sz="1600" dirty="0"/>
                  <a:t>)</a:t>
                </a:r>
                <a:endParaRPr lang="en-FR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5D4111-BEA5-4DA1-B6E3-53D15121F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075" y="1314915"/>
                <a:ext cx="2981009" cy="584775"/>
              </a:xfrm>
              <a:prstGeom prst="rect">
                <a:avLst/>
              </a:prstGeom>
              <a:blipFill>
                <a:blip r:embed="rId8"/>
                <a:stretch>
                  <a:fillRect l="-818" t="-312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4BE6AB6-0343-A6FE-418E-D90E3A71EF38}"/>
              </a:ext>
            </a:extLst>
          </p:cNvPr>
          <p:cNvGrpSpPr/>
          <p:nvPr/>
        </p:nvGrpSpPr>
        <p:grpSpPr>
          <a:xfrm>
            <a:off x="4039942" y="5109004"/>
            <a:ext cx="3141094" cy="981676"/>
            <a:chOff x="4039942" y="5109004"/>
            <a:chExt cx="3141094" cy="981676"/>
          </a:xfrm>
        </p:grpSpPr>
        <p:pic>
          <p:nvPicPr>
            <p:cNvPr id="11" name="Picture 10" descr="A picture containing green, vegetable, plant, light&#10;&#10;Description automatically generated">
              <a:extLst>
                <a:ext uri="{FF2B5EF4-FFF2-40B4-BE49-F238E27FC236}">
                  <a16:creationId xmlns:a16="http://schemas.microsoft.com/office/drawing/2014/main" id="{A2370115-F16A-CF79-319A-60555E704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90125" y="5137286"/>
              <a:ext cx="3090911" cy="95339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E42FAA-85CE-047E-ECC2-82798CA36D2C}"/>
                </a:ext>
              </a:extLst>
            </p:cNvPr>
            <p:cNvSpPr txBox="1"/>
            <p:nvPr/>
          </p:nvSpPr>
          <p:spPr>
            <a:xfrm flipH="1">
              <a:off x="4039942" y="5109004"/>
              <a:ext cx="23613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Plasma filamentation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46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81 0.00023 L -4.375E-6 3.703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7B45FC-EF19-DAF5-F4EC-795A1BC49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4C67C9-38D2-6628-8065-E02B2974A9A4}"/>
              </a:ext>
            </a:extLst>
          </p:cNvPr>
          <p:cNvGrpSpPr/>
          <p:nvPr/>
        </p:nvGrpSpPr>
        <p:grpSpPr>
          <a:xfrm>
            <a:off x="2338781" y="1669662"/>
            <a:ext cx="5418751" cy="4013647"/>
            <a:chOff x="2738192" y="2026243"/>
            <a:chExt cx="5418751" cy="40136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20E6C2-8E3A-D8DF-AE15-B4B7B3C61C4F}"/>
                </a:ext>
              </a:extLst>
            </p:cNvPr>
            <p:cNvGrpSpPr/>
            <p:nvPr/>
          </p:nvGrpSpPr>
          <p:grpSpPr>
            <a:xfrm>
              <a:off x="6997605" y="2317208"/>
              <a:ext cx="1159338" cy="3354110"/>
              <a:chOff x="7032970" y="698920"/>
              <a:chExt cx="1222584" cy="3448537"/>
            </a:xfrm>
          </p:grpSpPr>
          <p:sp>
            <p:nvSpPr>
              <p:cNvPr id="19" name="Trapezium 25">
                <a:extLst>
                  <a:ext uri="{FF2B5EF4-FFF2-40B4-BE49-F238E27FC236}">
                    <a16:creationId xmlns:a16="http://schemas.microsoft.com/office/drawing/2014/main" id="{C464262D-5939-AA37-B804-B49B9B2567FC}"/>
                  </a:ext>
                </a:extLst>
              </p:cNvPr>
              <p:cNvSpPr/>
              <p:nvPr/>
            </p:nvSpPr>
            <p:spPr>
              <a:xfrm>
                <a:off x="7070271" y="2424793"/>
                <a:ext cx="1053193" cy="1722664"/>
              </a:xfrm>
              <a:prstGeom prst="trapezoid">
                <a:avLst>
                  <a:gd name="adj" fmla="val 31810"/>
                </a:avLst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4900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8A3157-2B99-0162-AE9B-9EFF0743169E}"/>
                  </a:ext>
                </a:extLst>
              </p:cNvPr>
              <p:cNvSpPr txBox="1"/>
              <p:nvPr/>
            </p:nvSpPr>
            <p:spPr>
              <a:xfrm>
                <a:off x="7032970" y="698920"/>
                <a:ext cx="1222584" cy="474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sz="2400" dirty="0">
                    <a:solidFill>
                      <a:schemeClr val="bg1"/>
                    </a:solidFill>
                  </a:rPr>
                  <a:t>Gas jet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85858A6-9CCF-C24F-252D-A222A5C0F3C3}"/>
                </a:ext>
              </a:extLst>
            </p:cNvPr>
            <p:cNvGrpSpPr/>
            <p:nvPr/>
          </p:nvGrpSpPr>
          <p:grpSpPr>
            <a:xfrm>
              <a:off x="4795395" y="2026243"/>
              <a:ext cx="535531" cy="3645076"/>
              <a:chOff x="4844186" y="595706"/>
              <a:chExt cx="564746" cy="374769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2BAAF9-A7BB-C578-74A0-AEBD7DC6DB6F}"/>
                  </a:ext>
                </a:extLst>
              </p:cNvPr>
              <p:cNvSpPr/>
              <p:nvPr/>
            </p:nvSpPr>
            <p:spPr>
              <a:xfrm>
                <a:off x="4988165" y="898072"/>
                <a:ext cx="276789" cy="3445328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4FA278-9491-5404-BEAE-73D94ED164CA}"/>
                  </a:ext>
                </a:extLst>
              </p:cNvPr>
              <p:cNvSpPr txBox="1"/>
              <p:nvPr/>
            </p:nvSpPr>
            <p:spPr>
              <a:xfrm>
                <a:off x="4844186" y="595706"/>
                <a:ext cx="564746" cy="348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sz="1600" dirty="0"/>
                  <a:t>Foil</a:t>
                </a:r>
                <a:endParaRPr lang="en-FR" dirty="0"/>
              </a:p>
            </p:txBody>
          </p:sp>
        </p:grpSp>
        <p:sp>
          <p:nvSpPr>
            <p:cNvPr id="7" name="Left Arrow 20">
              <a:extLst>
                <a:ext uri="{FF2B5EF4-FFF2-40B4-BE49-F238E27FC236}">
                  <a16:creationId xmlns:a16="http://schemas.microsoft.com/office/drawing/2014/main" id="{120C2B84-A175-6290-8BCE-FD1750123867}"/>
                </a:ext>
              </a:extLst>
            </p:cNvPr>
            <p:cNvSpPr/>
            <p:nvPr/>
          </p:nvSpPr>
          <p:spPr>
            <a:xfrm rot="9049175">
              <a:off x="2738192" y="4466669"/>
              <a:ext cx="2082580" cy="786132"/>
            </a:xfrm>
            <a:prstGeom prst="lef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dirty="0"/>
            </a:p>
          </p:txBody>
        </p:sp>
        <p:sp>
          <p:nvSpPr>
            <p:cNvPr id="8" name="Down Arrow 9">
              <a:extLst>
                <a:ext uri="{FF2B5EF4-FFF2-40B4-BE49-F238E27FC236}">
                  <a16:creationId xmlns:a16="http://schemas.microsoft.com/office/drawing/2014/main" id="{8CACFFF2-C02A-A378-CE81-EC715C56D0B8}"/>
                </a:ext>
              </a:extLst>
            </p:cNvPr>
            <p:cNvSpPr/>
            <p:nvPr/>
          </p:nvSpPr>
          <p:spPr>
            <a:xfrm>
              <a:off x="6957973" y="5727644"/>
              <a:ext cx="287697" cy="312246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75000"/>
                  </a:schemeClr>
                </a:gs>
                <a:gs pos="87000">
                  <a:schemeClr val="bg1">
                    <a:lumMod val="5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9" name="Down Arrow 10">
              <a:extLst>
                <a:ext uri="{FF2B5EF4-FFF2-40B4-BE49-F238E27FC236}">
                  <a16:creationId xmlns:a16="http://schemas.microsoft.com/office/drawing/2014/main" id="{38C2C769-F1AC-7AD9-C07F-25AE9F389449}"/>
                </a:ext>
              </a:extLst>
            </p:cNvPr>
            <p:cNvSpPr/>
            <p:nvPr/>
          </p:nvSpPr>
          <p:spPr>
            <a:xfrm>
              <a:off x="7388482" y="5707146"/>
              <a:ext cx="287697" cy="312246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bg1">
                    <a:lumMod val="75000"/>
                  </a:schemeClr>
                </a:gs>
                <a:gs pos="87000">
                  <a:schemeClr val="bg1">
                    <a:lumMod val="5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0" name="Down Arrow 11">
              <a:extLst>
                <a:ext uri="{FF2B5EF4-FFF2-40B4-BE49-F238E27FC236}">
                  <a16:creationId xmlns:a16="http://schemas.microsoft.com/office/drawing/2014/main" id="{63636408-049A-9B30-FF3C-510CD83B25AF}"/>
                </a:ext>
              </a:extLst>
            </p:cNvPr>
            <p:cNvSpPr/>
            <p:nvPr/>
          </p:nvSpPr>
          <p:spPr>
            <a:xfrm>
              <a:off x="7818991" y="5727644"/>
              <a:ext cx="287697" cy="312246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75000"/>
                  </a:schemeClr>
                </a:gs>
                <a:gs pos="87000">
                  <a:schemeClr val="bg1">
                    <a:lumMod val="5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B9DC5E-632A-4C70-3CD2-15C6FB5E8353}"/>
                </a:ext>
              </a:extLst>
            </p:cNvPr>
            <p:cNvGrpSpPr/>
            <p:nvPr/>
          </p:nvGrpSpPr>
          <p:grpSpPr>
            <a:xfrm rot="10800000">
              <a:off x="7062678" y="2709286"/>
              <a:ext cx="939298" cy="1286535"/>
              <a:chOff x="2469736" y="2603501"/>
              <a:chExt cx="914403" cy="1130476"/>
            </a:xfrm>
          </p:grpSpPr>
          <p:sp>
            <p:nvSpPr>
              <p:cNvPr id="15" name="Trapezium 31">
                <a:extLst>
                  <a:ext uri="{FF2B5EF4-FFF2-40B4-BE49-F238E27FC236}">
                    <a16:creationId xmlns:a16="http://schemas.microsoft.com/office/drawing/2014/main" id="{8A91E100-3740-075F-A6CC-0CFAE6A8B2BB}"/>
                  </a:ext>
                </a:extLst>
              </p:cNvPr>
              <p:cNvSpPr/>
              <p:nvPr/>
            </p:nvSpPr>
            <p:spPr>
              <a:xfrm>
                <a:off x="2469736" y="2603501"/>
                <a:ext cx="914400" cy="417706"/>
              </a:xfrm>
              <a:prstGeom prst="trapezoid">
                <a:avLst>
                  <a:gd name="adj" fmla="val 58453"/>
                </a:avLst>
              </a:prstGeom>
              <a:gradFill flip="none" rotWithShape="1">
                <a:gsLst>
                  <a:gs pos="7000">
                    <a:schemeClr val="tx1">
                      <a:lumMod val="65000"/>
                      <a:lumOff val="35000"/>
                    </a:schemeClr>
                  </a:gs>
                  <a:gs pos="94000">
                    <a:schemeClr val="bg1">
                      <a:lumMod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D75F5D3-4248-CB4A-649F-C41B38640447}"/>
                  </a:ext>
                </a:extLst>
              </p:cNvPr>
              <p:cNvSpPr/>
              <p:nvPr/>
            </p:nvSpPr>
            <p:spPr>
              <a:xfrm>
                <a:off x="2469739" y="3022901"/>
                <a:ext cx="914400" cy="711076"/>
              </a:xfrm>
              <a:prstGeom prst="rect">
                <a:avLst/>
              </a:prstGeom>
              <a:gradFill flip="none" rotWithShape="1">
                <a:gsLst>
                  <a:gs pos="5000">
                    <a:srgbClr val="636363"/>
                  </a:gs>
                  <a:gs pos="50000">
                    <a:srgbClr val="A3A3A3"/>
                  </a:gs>
                  <a:gs pos="0">
                    <a:srgbClr val="DFDFDF"/>
                  </a:gs>
                  <a:gs pos="100000">
                    <a:srgbClr val="CBCBCB"/>
                  </a:gs>
                  <a:gs pos="95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</p:grpSp>
        <p:sp>
          <p:nvSpPr>
            <p:cNvPr id="12" name="Explosion 2 37">
              <a:extLst>
                <a:ext uri="{FF2B5EF4-FFF2-40B4-BE49-F238E27FC236}">
                  <a16:creationId xmlns:a16="http://schemas.microsoft.com/office/drawing/2014/main" id="{940293E4-39A8-FC35-19C4-458DCA60C62A}"/>
                </a:ext>
              </a:extLst>
            </p:cNvPr>
            <p:cNvSpPr/>
            <p:nvPr/>
          </p:nvSpPr>
          <p:spPr>
            <a:xfrm>
              <a:off x="4746483" y="4008859"/>
              <a:ext cx="401959" cy="400236"/>
            </a:xfrm>
            <a:prstGeom prst="irregularSeal2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B35A36-08F2-BF90-1BE9-CCC18112830C}"/>
                </a:ext>
              </a:extLst>
            </p:cNvPr>
            <p:cNvSpPr txBox="1"/>
            <p:nvPr/>
          </p:nvSpPr>
          <p:spPr>
            <a:xfrm>
              <a:off x="3556032" y="3279407"/>
              <a:ext cx="13095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FR" sz="1600" dirty="0"/>
                <a:t>Interaction</a:t>
              </a:r>
              <a:endParaRPr lang="en-US" sz="1600" dirty="0"/>
            </a:p>
            <a:p>
              <a:pPr algn="r"/>
              <a:r>
                <a:rPr lang="en-FR" sz="1600" dirty="0"/>
                <a:t>point</a:t>
              </a:r>
              <a:endParaRPr lang="en-FR" sz="1200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90D59C5-19E0-8912-D0EB-5698839EB1C9}"/>
                </a:ext>
              </a:extLst>
            </p:cNvPr>
            <p:cNvCxnSpPr>
              <a:cxnSpLocks/>
            </p:cNvCxnSpPr>
            <p:nvPr/>
          </p:nvCxnSpPr>
          <p:spPr>
            <a:xfrm>
              <a:off x="4533900" y="3860800"/>
              <a:ext cx="398027" cy="35560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ot"/>
              <a:headEnd type="oval" w="sm" len="sm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E6F6ED-7DA1-1606-3484-7684A56EF095}"/>
              </a:ext>
            </a:extLst>
          </p:cNvPr>
          <p:cNvGrpSpPr/>
          <p:nvPr/>
        </p:nvGrpSpPr>
        <p:grpSpPr>
          <a:xfrm>
            <a:off x="5024461" y="3639242"/>
            <a:ext cx="4919868" cy="786132"/>
            <a:chOff x="5423872" y="3995823"/>
            <a:chExt cx="4919868" cy="786132"/>
          </a:xfrm>
        </p:grpSpPr>
        <p:sp>
          <p:nvSpPr>
            <p:cNvPr id="22" name="Left Arrow 16">
              <a:extLst>
                <a:ext uri="{FF2B5EF4-FFF2-40B4-BE49-F238E27FC236}">
                  <a16:creationId xmlns:a16="http://schemas.microsoft.com/office/drawing/2014/main" id="{28D5BC01-F0CE-AC4F-AF4A-03946D89F205}"/>
                </a:ext>
              </a:extLst>
            </p:cNvPr>
            <p:cNvSpPr/>
            <p:nvPr/>
          </p:nvSpPr>
          <p:spPr>
            <a:xfrm>
              <a:off x="8261160" y="3995823"/>
              <a:ext cx="2082580" cy="786132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600" dirty="0"/>
                <a:t>LWFA laser</a:t>
              </a:r>
            </a:p>
          </p:txBody>
        </p:sp>
        <p:sp>
          <p:nvSpPr>
            <p:cNvPr id="23" name="Left Arrow 18">
              <a:extLst>
                <a:ext uri="{FF2B5EF4-FFF2-40B4-BE49-F238E27FC236}">
                  <a16:creationId xmlns:a16="http://schemas.microsoft.com/office/drawing/2014/main" id="{763AFBD0-6D0B-F71A-A2E5-21C4F5A9F63F}"/>
                </a:ext>
              </a:extLst>
            </p:cNvPr>
            <p:cNvSpPr/>
            <p:nvPr/>
          </p:nvSpPr>
          <p:spPr>
            <a:xfrm>
              <a:off x="5423872" y="3995823"/>
              <a:ext cx="1379630" cy="786132"/>
            </a:xfrm>
            <a:prstGeom prst="lef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e</a:t>
              </a:r>
              <a:r>
                <a:rPr lang="en-FR" sz="1600" baseline="30000" dirty="0"/>
                <a:t>-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BF14A22-926E-59FE-8AC9-C0F31635D5C9}"/>
              </a:ext>
            </a:extLst>
          </p:cNvPr>
          <p:cNvSpPr txBox="1"/>
          <p:nvPr/>
        </p:nvSpPr>
        <p:spPr>
          <a:xfrm rot="19835981">
            <a:off x="2619030" y="4369094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600" dirty="0">
                <a:solidFill>
                  <a:schemeClr val="bg1"/>
                </a:solidFill>
              </a:rPr>
              <a:t>Pump laser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6221F8-4EE7-1048-92D4-C6A9E731918C}"/>
              </a:ext>
            </a:extLst>
          </p:cNvPr>
          <p:cNvSpPr txBox="1"/>
          <p:nvPr/>
        </p:nvSpPr>
        <p:spPr>
          <a:xfrm>
            <a:off x="6707103" y="2321269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600" dirty="0"/>
              <a:t>Nozzle</a:t>
            </a:r>
            <a:endParaRPr lang="en-FR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0B53A2-4EB1-AB6E-26F2-D0D9D2274A55}"/>
              </a:ext>
            </a:extLst>
          </p:cNvPr>
          <p:cNvSpPr txBox="1"/>
          <p:nvPr/>
        </p:nvSpPr>
        <p:spPr>
          <a:xfrm>
            <a:off x="6673497" y="4765602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600" dirty="0"/>
              <a:t>Gas jet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E03EB21B-4644-48AE-5E1B-7161769312FA}"/>
              </a:ext>
            </a:extLst>
          </p:cNvPr>
          <p:cNvSpPr txBox="1">
            <a:spLocks/>
          </p:cNvSpPr>
          <p:nvPr/>
        </p:nvSpPr>
        <p:spPr>
          <a:xfrm>
            <a:off x="911426" y="650448"/>
            <a:ext cx="9793087" cy="485307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1219170" rtl="0" eaLnBrk="1" latinLnBrk="0" hangingPunct="1">
              <a:lnSpc>
                <a:spcPct val="114000"/>
              </a:lnSpc>
              <a:spcBef>
                <a:spcPts val="0"/>
              </a:spcBef>
              <a:buFont typeface="Arial" pitchFamily="34" charset="0"/>
              <a:buNone/>
              <a:defRPr sz="2400" b="1" i="0" kern="1200">
                <a:solidFill>
                  <a:schemeClr val="accent3"/>
                </a:solidFill>
                <a:latin typeface="Verdana Pro Cond" pitchFamily="34" charset="0"/>
                <a:ea typeface="+mn-ea"/>
                <a:cs typeface="+mn-cs"/>
              </a:defRPr>
            </a:lvl1pPr>
            <a:lvl2pPr marL="0" indent="0" algn="just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121917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3984" indent="-191995" algn="l" defTabSz="121917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5980" indent="-191995" algn="l" defTabSz="121917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Verdana Pro Cond Light" panose="020B0306030504040204" pitchFamily="34" charset="0"/>
              </a:rPr>
              <a:t>Salle Jaune at </a:t>
            </a:r>
            <a:r>
              <a:rPr lang="en-US" sz="2000" dirty="0" err="1">
                <a:latin typeface="Verdana Pro Cond Light" panose="020B0306030504040204" pitchFamily="34" charset="0"/>
              </a:rPr>
              <a:t>Laboratoire</a:t>
            </a:r>
            <a:r>
              <a:rPr lang="en-US" sz="2000" dirty="0">
                <a:latin typeface="Verdana Pro Cond Light" panose="020B0306030504040204" pitchFamily="34" charset="0"/>
              </a:rPr>
              <a:t> </a:t>
            </a:r>
            <a:r>
              <a:rPr lang="en-US" sz="2000" dirty="0" err="1">
                <a:latin typeface="Verdana Pro Cond Light" panose="020B0306030504040204" pitchFamily="34" charset="0"/>
              </a:rPr>
              <a:t>d’Optique</a:t>
            </a:r>
            <a:r>
              <a:rPr lang="en-US" sz="2000" dirty="0">
                <a:latin typeface="Verdana Pro Cond Light" panose="020B0306030504040204" pitchFamily="34" charset="0"/>
              </a:rPr>
              <a:t> </a:t>
            </a:r>
            <a:r>
              <a:rPr lang="en-US" sz="2000" dirty="0" err="1">
                <a:latin typeface="Verdana Pro Cond Light" panose="020B0306030504040204" pitchFamily="34" charset="0"/>
              </a:rPr>
              <a:t>Appliquée</a:t>
            </a:r>
            <a:endParaRPr lang="en-GB" sz="2000" dirty="0">
              <a:latin typeface="Verdana Pro Cond Light" panose="020B0306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5946B7-9F89-CA68-380E-C1ACA047D8D4}"/>
                  </a:ext>
                </a:extLst>
              </p:cNvPr>
              <p:cNvSpPr txBox="1"/>
              <p:nvPr/>
            </p:nvSpPr>
            <p:spPr>
              <a:xfrm flipH="1">
                <a:off x="8310880" y="1135755"/>
                <a:ext cx="3640378" cy="2246769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LWFA e</a:t>
                </a:r>
                <a:r>
                  <a:rPr lang="en-US" sz="2000" baseline="30000" dirty="0"/>
                  <a:t>-</a:t>
                </a:r>
                <a:r>
                  <a:rPr lang="en-US" sz="2000" dirty="0"/>
                  <a:t> as a probe: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sensitive to generated fields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small size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short duration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𝑓𝑠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synchronized to the pump laser</a:t>
                </a:r>
                <a:endParaRPr lang="en-GB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5946B7-9F89-CA68-380E-C1ACA047D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10880" y="1135755"/>
                <a:ext cx="3640378" cy="2246769"/>
              </a:xfrm>
              <a:prstGeom prst="rect">
                <a:avLst/>
              </a:prstGeom>
              <a:blipFill>
                <a:blip r:embed="rId2"/>
                <a:stretch>
                  <a:fillRect l="-1379" t="-1111" r="-1379" b="-333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34264B19-00BC-F4A3-7A77-B7A1A5B15F30}"/>
              </a:ext>
            </a:extLst>
          </p:cNvPr>
          <p:cNvGrpSpPr/>
          <p:nvPr/>
        </p:nvGrpSpPr>
        <p:grpSpPr>
          <a:xfrm>
            <a:off x="678904" y="1138216"/>
            <a:ext cx="1982634" cy="2456872"/>
            <a:chOff x="573130" y="1135755"/>
            <a:chExt cx="1982634" cy="24568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B2617C-B10E-DD19-B7F8-F0A673581CFD}"/>
                </a:ext>
              </a:extLst>
            </p:cNvPr>
            <p:cNvGrpSpPr/>
            <p:nvPr/>
          </p:nvGrpSpPr>
          <p:grpSpPr>
            <a:xfrm>
              <a:off x="811801" y="1135755"/>
              <a:ext cx="1505498" cy="1832997"/>
              <a:chOff x="811801" y="1135755"/>
              <a:chExt cx="1505498" cy="1832997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B8E885D-819F-CE99-A13E-173B1114B2C7}"/>
                  </a:ext>
                </a:extLst>
              </p:cNvPr>
              <p:cNvSpPr/>
              <p:nvPr/>
            </p:nvSpPr>
            <p:spPr>
              <a:xfrm>
                <a:off x="891748" y="1135755"/>
                <a:ext cx="1352815" cy="556013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Salle Jaune </a:t>
                </a:r>
                <a:r>
                  <a:rPr lang="en-US" sz="1600" dirty="0" err="1"/>
                  <a:t>Ti:Sa</a:t>
                </a:r>
                <a:r>
                  <a:rPr lang="en-US" sz="1600" dirty="0"/>
                  <a:t> laser</a:t>
                </a:r>
                <a:endParaRPr lang="en-GB" sz="160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39B62D3-3511-9907-76CB-6A55E256F4CA}"/>
                  </a:ext>
                </a:extLst>
              </p:cNvPr>
              <p:cNvSpPr/>
              <p:nvPr/>
            </p:nvSpPr>
            <p:spPr>
              <a:xfrm>
                <a:off x="1465751" y="1647489"/>
                <a:ext cx="167065" cy="17911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FF892AC-B82E-824F-54DF-9870A4422ECE}"/>
                  </a:ext>
                </a:extLst>
              </p:cNvPr>
              <p:cNvSpPr/>
              <p:nvPr/>
            </p:nvSpPr>
            <p:spPr>
              <a:xfrm rot="5400000">
                <a:off x="1474995" y="1213215"/>
                <a:ext cx="179110" cy="133264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08A1AABA-5D81-AB7C-392C-9DE29FFE589E}"/>
                  </a:ext>
                </a:extLst>
              </p:cNvPr>
              <p:cNvSpPr/>
              <p:nvPr/>
            </p:nvSpPr>
            <p:spPr>
              <a:xfrm>
                <a:off x="811801" y="1969092"/>
                <a:ext cx="348979" cy="999660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tx1"/>
                  </a:gs>
                  <a:gs pos="50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Arrow: Down 57">
                <a:extLst>
                  <a:ext uri="{FF2B5EF4-FFF2-40B4-BE49-F238E27FC236}">
                    <a16:creationId xmlns:a16="http://schemas.microsoft.com/office/drawing/2014/main" id="{94B63EF9-9635-CD73-0A84-706C670B56C5}"/>
                  </a:ext>
                </a:extLst>
              </p:cNvPr>
              <p:cNvSpPr/>
              <p:nvPr/>
            </p:nvSpPr>
            <p:spPr>
              <a:xfrm>
                <a:off x="1968320" y="1969092"/>
                <a:ext cx="348979" cy="999660"/>
              </a:xfrm>
              <a:prstGeom prst="downArrow">
                <a:avLst/>
              </a:prstGeom>
              <a:gradFill>
                <a:gsLst>
                  <a:gs pos="0">
                    <a:schemeClr val="tx1"/>
                  </a:gs>
                  <a:gs pos="50000">
                    <a:schemeClr val="accent1">
                      <a:lumMod val="5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AB70BFD-D6EB-FFAB-4E60-974CC760F360}"/>
                </a:ext>
              </a:extLst>
            </p:cNvPr>
            <p:cNvSpPr txBox="1"/>
            <p:nvPr/>
          </p:nvSpPr>
          <p:spPr>
            <a:xfrm>
              <a:off x="573130" y="3002531"/>
              <a:ext cx="825910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solidFill>
                    <a:schemeClr val="bg1"/>
                  </a:solidFill>
                </a:rPr>
                <a:t>Pump </a:t>
              </a:r>
              <a:r>
                <a:rPr lang="de-DE" sz="1600" dirty="0" err="1">
                  <a:solidFill>
                    <a:schemeClr val="bg1"/>
                  </a:solidFill>
                </a:rPr>
                <a:t>laser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9EFB786-1A1B-1CCB-FF7C-B5EFB7C79666}"/>
                </a:ext>
              </a:extLst>
            </p:cNvPr>
            <p:cNvSpPr txBox="1"/>
            <p:nvPr/>
          </p:nvSpPr>
          <p:spPr>
            <a:xfrm>
              <a:off x="1729854" y="3007852"/>
              <a:ext cx="825910" cy="584775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solidFill>
                    <a:schemeClr val="bg1"/>
                  </a:solidFill>
                </a:rPr>
                <a:t>LWFA </a:t>
              </a:r>
              <a:r>
                <a:rPr lang="de-DE" sz="1600" dirty="0" err="1">
                  <a:solidFill>
                    <a:schemeClr val="bg1"/>
                  </a:solidFill>
                </a:rPr>
                <a:t>laser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98D37D11-CAB4-C08C-367B-8458D7FDEF16}"/>
              </a:ext>
            </a:extLst>
          </p:cNvPr>
          <p:cNvSpPr/>
          <p:nvPr/>
        </p:nvSpPr>
        <p:spPr>
          <a:xfrm>
            <a:off x="1745200" y="2076961"/>
            <a:ext cx="1068175" cy="485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/>
              <a:t>variable </a:t>
            </a:r>
            <a:r>
              <a:rPr lang="de-DE" sz="1600" dirty="0" err="1"/>
              <a:t>delay</a:t>
            </a:r>
            <a:endParaRPr lang="en-GB" sz="16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BC68201-53F4-EBAA-579E-38881FB30811}"/>
              </a:ext>
            </a:extLst>
          </p:cNvPr>
          <p:cNvGrpSpPr/>
          <p:nvPr/>
        </p:nvGrpSpPr>
        <p:grpSpPr>
          <a:xfrm>
            <a:off x="3913239" y="3747056"/>
            <a:ext cx="972892" cy="946828"/>
            <a:chOff x="3913239" y="3747056"/>
            <a:chExt cx="972892" cy="94682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92C2E0D-D236-7C2D-FA99-36E3BD2ED9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3239" y="3870835"/>
              <a:ext cx="604553" cy="32973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400F68FE-E3E7-2747-B67F-EB7554BB8C85}"/>
                </a:ext>
              </a:extLst>
            </p:cNvPr>
            <p:cNvSpPr/>
            <p:nvPr/>
          </p:nvSpPr>
          <p:spPr>
            <a:xfrm rot="10800000">
              <a:off x="4149452" y="3747056"/>
              <a:ext cx="736679" cy="678318"/>
            </a:xfrm>
            <a:prstGeom prst="arc">
              <a:avLst>
                <a:gd name="adj1" fmla="val 16290596"/>
                <a:gd name="adj2" fmla="val 0"/>
              </a:avLst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3A92EF94-6E84-2B56-C47B-D4262A99CBEB}"/>
                    </a:ext>
                  </a:extLst>
                </p:cNvPr>
                <p:cNvSpPr txBox="1"/>
                <p:nvPr/>
              </p:nvSpPr>
              <p:spPr>
                <a:xfrm>
                  <a:off x="4088276" y="4355330"/>
                  <a:ext cx="57749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37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3A92EF94-6E84-2B56-C47B-D4262A99CB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8276" y="4355330"/>
                  <a:ext cx="577497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1D7508D-6A6D-52B6-B2CD-2C246FF5A3D4}"/>
              </a:ext>
            </a:extLst>
          </p:cNvPr>
          <p:cNvSpPr txBox="1"/>
          <p:nvPr/>
        </p:nvSpPr>
        <p:spPr>
          <a:xfrm>
            <a:off x="827390" y="5325754"/>
            <a:ext cx="358909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energy: 		1.5 J</a:t>
            </a:r>
          </a:p>
          <a:p>
            <a:r>
              <a:rPr lang="en-US" sz="1600" dirty="0">
                <a:solidFill>
                  <a:schemeClr val="bg1"/>
                </a:solidFill>
              </a:rPr>
              <a:t>focal spot size: 	10 </a:t>
            </a:r>
            <a:r>
              <a:rPr lang="en-US" sz="1600" dirty="0">
                <a:solidFill>
                  <a:schemeClr val="bg1"/>
                </a:solidFill>
                <a:sym typeface="Symbol" panose="05050102010706020507" pitchFamily="18" charset="2"/>
              </a:rPr>
              <a:t>m (</a:t>
            </a:r>
            <a:r>
              <a:rPr lang="en-US" sz="1600" dirty="0" err="1">
                <a:solidFill>
                  <a:schemeClr val="bg1"/>
                </a:solidFill>
                <a:sym typeface="Symbol" panose="05050102010706020507" pitchFamily="18" charset="2"/>
              </a:rPr>
              <a:t>fwhm</a:t>
            </a:r>
            <a:r>
              <a:rPr lang="en-US" sz="1600" dirty="0">
                <a:solidFill>
                  <a:schemeClr val="bg1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en-US" sz="1600" dirty="0">
                <a:solidFill>
                  <a:schemeClr val="bg1"/>
                </a:solidFill>
                <a:sym typeface="Symbol" panose="05050102010706020507" pitchFamily="18" charset="2"/>
              </a:rPr>
              <a:t>pulse length:	30 fs (</a:t>
            </a:r>
            <a:r>
              <a:rPr lang="en-US" sz="1600" dirty="0" err="1">
                <a:solidFill>
                  <a:schemeClr val="bg1"/>
                </a:solidFill>
                <a:sym typeface="Symbol" panose="05050102010706020507" pitchFamily="18" charset="2"/>
              </a:rPr>
              <a:t>fwhm</a:t>
            </a:r>
            <a:r>
              <a:rPr lang="en-US" sz="1600" dirty="0">
                <a:solidFill>
                  <a:schemeClr val="bg1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en-US" sz="1600" dirty="0">
                <a:solidFill>
                  <a:schemeClr val="bg1"/>
                </a:solidFill>
                <a:sym typeface="Symbol" panose="05050102010706020507" pitchFamily="18" charset="2"/>
              </a:rPr>
              <a:t>peak intensity:	1.710</a:t>
            </a:r>
            <a:r>
              <a:rPr lang="en-US" sz="1600" baseline="30000" dirty="0">
                <a:solidFill>
                  <a:schemeClr val="bg1"/>
                </a:solidFill>
                <a:sym typeface="Symbol" panose="05050102010706020507" pitchFamily="18" charset="2"/>
              </a:rPr>
              <a:t>19</a:t>
            </a:r>
            <a:r>
              <a:rPr lang="en-US" sz="1600" dirty="0">
                <a:solidFill>
                  <a:schemeClr val="bg1"/>
                </a:solidFill>
                <a:sym typeface="Symbol" panose="05050102010706020507" pitchFamily="18" charset="2"/>
              </a:rPr>
              <a:t> Wcm</a:t>
            </a:r>
            <a:r>
              <a:rPr lang="en-US" sz="1600" baseline="30000" dirty="0">
                <a:solidFill>
                  <a:schemeClr val="bg1"/>
                </a:solidFill>
                <a:sym typeface="Symbol" panose="05050102010706020507" pitchFamily="18" charset="2"/>
              </a:rPr>
              <a:t>-2</a:t>
            </a:r>
            <a:endParaRPr lang="en-GB" sz="1600" baseline="30000" dirty="0">
              <a:solidFill>
                <a:schemeClr val="bg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944C828-86E7-2FAF-7984-0A44BAFD9196}"/>
              </a:ext>
            </a:extLst>
          </p:cNvPr>
          <p:cNvSpPr txBox="1"/>
          <p:nvPr/>
        </p:nvSpPr>
        <p:spPr>
          <a:xfrm>
            <a:off x="8310880" y="4598183"/>
            <a:ext cx="3589094" cy="83099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energy: 		1.2 J</a:t>
            </a:r>
          </a:p>
          <a:p>
            <a:r>
              <a:rPr lang="en-US" sz="1600" dirty="0">
                <a:solidFill>
                  <a:schemeClr val="bg1"/>
                </a:solidFill>
              </a:rPr>
              <a:t>focal spot size: 	30 </a:t>
            </a:r>
            <a:r>
              <a:rPr lang="en-US" sz="1600" dirty="0">
                <a:solidFill>
                  <a:schemeClr val="bg1"/>
                </a:solidFill>
                <a:sym typeface="Symbol" panose="05050102010706020507" pitchFamily="18" charset="2"/>
              </a:rPr>
              <a:t>m (</a:t>
            </a:r>
            <a:r>
              <a:rPr lang="en-US" sz="1600" dirty="0" err="1">
                <a:solidFill>
                  <a:schemeClr val="bg1"/>
                </a:solidFill>
                <a:sym typeface="Symbol" panose="05050102010706020507" pitchFamily="18" charset="2"/>
              </a:rPr>
              <a:t>fwhm</a:t>
            </a:r>
            <a:r>
              <a:rPr lang="en-US" sz="1600" dirty="0">
                <a:solidFill>
                  <a:schemeClr val="bg1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en-US" sz="1600" dirty="0">
                <a:solidFill>
                  <a:schemeClr val="bg1"/>
                </a:solidFill>
                <a:sym typeface="Symbol" panose="05050102010706020507" pitchFamily="18" charset="2"/>
              </a:rPr>
              <a:t>pulse length:	30 fs (</a:t>
            </a:r>
            <a:r>
              <a:rPr lang="en-US" sz="1600" dirty="0" err="1">
                <a:solidFill>
                  <a:schemeClr val="bg1"/>
                </a:solidFill>
                <a:sym typeface="Symbol" panose="05050102010706020507" pitchFamily="18" charset="2"/>
              </a:rPr>
              <a:t>fwhm</a:t>
            </a:r>
            <a:r>
              <a:rPr lang="en-US" sz="1600" dirty="0">
                <a:solidFill>
                  <a:schemeClr val="bg1"/>
                </a:solidFill>
                <a:sym typeface="Symbol" panose="05050102010706020507" pitchFamily="18" charset="2"/>
              </a:rPr>
              <a:t>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A22CC6F-261B-99FC-A4C9-2A16669F8239}"/>
              </a:ext>
            </a:extLst>
          </p:cNvPr>
          <p:cNvSpPr txBox="1"/>
          <p:nvPr/>
        </p:nvSpPr>
        <p:spPr>
          <a:xfrm>
            <a:off x="5080467" y="1138216"/>
            <a:ext cx="3073973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charge: 		~100 </a:t>
            </a:r>
            <a:r>
              <a:rPr lang="en-US" sz="1600" dirty="0" err="1">
                <a:solidFill>
                  <a:schemeClr val="bg1"/>
                </a:solidFill>
              </a:rPr>
              <a:t>pC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peak energy: 	~200 MeV</a:t>
            </a:r>
            <a:endParaRPr lang="en-US" sz="1600" dirty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r>
              <a:rPr lang="en-US" sz="1600" dirty="0">
                <a:solidFill>
                  <a:schemeClr val="bg1"/>
                </a:solidFill>
                <a:sym typeface="Symbol" panose="05050102010706020507" pitchFamily="18" charset="2"/>
              </a:rPr>
              <a:t>duration:	~5 fs</a:t>
            </a:r>
          </a:p>
          <a:p>
            <a:r>
              <a:rPr lang="en-US" sz="1600" dirty="0">
                <a:solidFill>
                  <a:schemeClr val="bg1"/>
                </a:solidFill>
                <a:sym typeface="Symbol" panose="05050102010706020507" pitchFamily="18" charset="2"/>
              </a:rPr>
              <a:t>size on foil:	~10 m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63EAEF9-603A-0328-B1F7-BE3F7DFC569E}"/>
              </a:ext>
            </a:extLst>
          </p:cNvPr>
          <p:cNvSpPr txBox="1"/>
          <p:nvPr/>
        </p:nvSpPr>
        <p:spPr>
          <a:xfrm>
            <a:off x="6707103" y="3112123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99%He</a:t>
            </a:r>
          </a:p>
          <a:p>
            <a:r>
              <a:rPr lang="en-US" sz="1200" dirty="0"/>
              <a:t>+ 1%N</a:t>
            </a:r>
            <a:r>
              <a:rPr lang="en-US" sz="1200" baseline="-25000" dirty="0"/>
              <a:t>2</a:t>
            </a:r>
            <a:endParaRPr lang="en-FR" sz="1400" baseline="-25000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7F9F209-BDC5-E4DA-2F2D-C2786841C1E1}"/>
              </a:ext>
            </a:extLst>
          </p:cNvPr>
          <p:cNvGrpSpPr/>
          <p:nvPr/>
        </p:nvGrpSpPr>
        <p:grpSpPr>
          <a:xfrm>
            <a:off x="4794985" y="5967611"/>
            <a:ext cx="2337929" cy="277522"/>
            <a:chOff x="4794985" y="5967611"/>
            <a:chExt cx="2337929" cy="277522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C05F6F4E-990D-C592-561B-8BEBFE50B1E1}"/>
                </a:ext>
              </a:extLst>
            </p:cNvPr>
            <p:cNvCxnSpPr>
              <a:cxnSpLocks/>
            </p:cNvCxnSpPr>
            <p:nvPr/>
          </p:nvCxnSpPr>
          <p:spPr>
            <a:xfrm>
              <a:off x="4794985" y="5967611"/>
              <a:ext cx="233792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028456B7-F078-ABCE-E6E8-A1B044121C61}"/>
                    </a:ext>
                  </a:extLst>
                </p:cNvPr>
                <p:cNvSpPr txBox="1"/>
                <p:nvPr/>
              </p:nvSpPr>
              <p:spPr>
                <a:xfrm>
                  <a:off x="5663001" y="5968134"/>
                  <a:ext cx="6018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028456B7-F078-ABCE-E6E8-A1B044121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3001" y="5968134"/>
                  <a:ext cx="60189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7071" r="-6061"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866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36 -0.00393 L -0.00013 -0.0037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37 L 0.01836 -0.00393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3102 L -0.00013 -0.0037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37 L 0.0125 -0.03102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2" grpId="0" animBg="1"/>
      <p:bldP spid="83" grpId="0" animBg="1"/>
      <p:bldP spid="84" grpId="0" animBg="1"/>
      <p:bldP spid="85" grpId="0" animBg="1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6A0D4A3-E260-62C6-8C31-844E3BF5C204}"/>
              </a:ext>
            </a:extLst>
          </p:cNvPr>
          <p:cNvGrpSpPr/>
          <p:nvPr/>
        </p:nvGrpSpPr>
        <p:grpSpPr>
          <a:xfrm>
            <a:off x="3390789" y="2935854"/>
            <a:ext cx="2098979" cy="2272921"/>
            <a:chOff x="2195987" y="2261852"/>
            <a:chExt cx="2098979" cy="227292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A5D2F17-F5AD-D7BB-219E-717C5826FD5A}"/>
                </a:ext>
              </a:extLst>
            </p:cNvPr>
            <p:cNvSpPr/>
            <p:nvPr/>
          </p:nvSpPr>
          <p:spPr>
            <a:xfrm rot="18772688">
              <a:off x="2443277" y="2014562"/>
              <a:ext cx="998794" cy="1493373"/>
            </a:xfrm>
            <a:prstGeom prst="ellipse">
              <a:avLst/>
            </a:prstGeom>
            <a:solidFill>
              <a:srgbClr val="D84045">
                <a:alpha val="49948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E92FE58-1370-8BD4-BF6A-25F656EBC2C6}"/>
                </a:ext>
              </a:extLst>
            </p:cNvPr>
            <p:cNvSpPr/>
            <p:nvPr/>
          </p:nvSpPr>
          <p:spPr>
            <a:xfrm rot="13493883">
              <a:off x="2483346" y="3067237"/>
              <a:ext cx="1041994" cy="1467536"/>
            </a:xfrm>
            <a:prstGeom prst="ellipse">
              <a:avLst/>
            </a:prstGeom>
            <a:solidFill>
              <a:srgbClr val="087DBA">
                <a:alpha val="50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CA73B3C-9371-014B-8409-1D7D31ABD1F3}"/>
                </a:ext>
              </a:extLst>
            </p:cNvPr>
            <p:cNvSpPr/>
            <p:nvPr/>
          </p:nvSpPr>
          <p:spPr>
            <a:xfrm rot="2155024">
              <a:off x="3533137" y="2519437"/>
              <a:ext cx="634986" cy="948157"/>
            </a:xfrm>
            <a:prstGeom prst="ellipse">
              <a:avLst/>
            </a:prstGeom>
            <a:solidFill>
              <a:srgbClr val="087DBA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117F64F-DB19-CBE8-0B02-6147BE0A39CA}"/>
                </a:ext>
              </a:extLst>
            </p:cNvPr>
            <p:cNvSpPr/>
            <p:nvPr/>
          </p:nvSpPr>
          <p:spPr>
            <a:xfrm rot="7878021">
              <a:off x="3531690" y="3205912"/>
              <a:ext cx="626517" cy="900035"/>
            </a:xfrm>
            <a:prstGeom prst="ellipse">
              <a:avLst/>
            </a:prstGeom>
            <a:solidFill>
              <a:srgbClr val="D84045">
                <a:alpha val="50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7B45FC-EF19-DAF5-F4EC-795A1BC49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  <a:endParaRPr lang="en-GB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BDC585F-BB18-D350-C442-61D3F628C423}"/>
              </a:ext>
            </a:extLst>
          </p:cNvPr>
          <p:cNvGrpSpPr/>
          <p:nvPr/>
        </p:nvGrpSpPr>
        <p:grpSpPr>
          <a:xfrm>
            <a:off x="2338781" y="977251"/>
            <a:ext cx="5418751" cy="4706058"/>
            <a:chOff x="2338781" y="977251"/>
            <a:chExt cx="5418751" cy="470605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B9DC5E-632A-4C70-3CD2-15C6FB5E8353}"/>
                </a:ext>
              </a:extLst>
            </p:cNvPr>
            <p:cNvGrpSpPr/>
            <p:nvPr/>
          </p:nvGrpSpPr>
          <p:grpSpPr>
            <a:xfrm rot="10800000">
              <a:off x="6653043" y="977251"/>
              <a:ext cx="949519" cy="1275954"/>
              <a:chOff x="2469739" y="3821406"/>
              <a:chExt cx="924353" cy="1121178"/>
            </a:xfrm>
          </p:grpSpPr>
          <p:sp>
            <p:nvSpPr>
              <p:cNvPr id="15" name="Trapezium 31">
                <a:extLst>
                  <a:ext uri="{FF2B5EF4-FFF2-40B4-BE49-F238E27FC236}">
                    <a16:creationId xmlns:a16="http://schemas.microsoft.com/office/drawing/2014/main" id="{8A91E100-3740-075F-A6CC-0CFAE6A8B2BB}"/>
                  </a:ext>
                </a:extLst>
              </p:cNvPr>
              <p:cNvSpPr/>
              <p:nvPr/>
            </p:nvSpPr>
            <p:spPr>
              <a:xfrm>
                <a:off x="2479692" y="3821406"/>
                <a:ext cx="914400" cy="417706"/>
              </a:xfrm>
              <a:prstGeom prst="trapezoid">
                <a:avLst>
                  <a:gd name="adj" fmla="val 58453"/>
                </a:avLst>
              </a:prstGeom>
              <a:gradFill flip="none" rotWithShape="1">
                <a:gsLst>
                  <a:gs pos="7000">
                    <a:schemeClr val="tx1">
                      <a:lumMod val="65000"/>
                      <a:lumOff val="35000"/>
                    </a:schemeClr>
                  </a:gs>
                  <a:gs pos="94000">
                    <a:schemeClr val="bg1">
                      <a:lumMod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D75F5D3-4248-CB4A-649F-C41B38640447}"/>
                  </a:ext>
                </a:extLst>
              </p:cNvPr>
              <p:cNvSpPr/>
              <p:nvPr/>
            </p:nvSpPr>
            <p:spPr>
              <a:xfrm>
                <a:off x="2469739" y="4231508"/>
                <a:ext cx="914400" cy="711076"/>
              </a:xfrm>
              <a:prstGeom prst="rect">
                <a:avLst/>
              </a:prstGeom>
              <a:gradFill flip="none" rotWithShape="1">
                <a:gsLst>
                  <a:gs pos="5000">
                    <a:srgbClr val="636363"/>
                  </a:gs>
                  <a:gs pos="50000">
                    <a:srgbClr val="A3A3A3"/>
                  </a:gs>
                  <a:gs pos="0">
                    <a:srgbClr val="DFDFDF"/>
                  </a:gs>
                  <a:gs pos="100000">
                    <a:srgbClr val="CBCBCB"/>
                  </a:gs>
                  <a:gs pos="95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20E6C2-8E3A-D8DF-AE15-B4B7B3C61C4F}"/>
                </a:ext>
              </a:extLst>
            </p:cNvPr>
            <p:cNvGrpSpPr/>
            <p:nvPr/>
          </p:nvGrpSpPr>
          <p:grpSpPr>
            <a:xfrm>
              <a:off x="6598194" y="1960627"/>
              <a:ext cx="1159338" cy="3241349"/>
              <a:chOff x="7032970" y="698920"/>
              <a:chExt cx="1222584" cy="3332601"/>
            </a:xfrm>
          </p:grpSpPr>
          <p:sp>
            <p:nvSpPr>
              <p:cNvPr id="19" name="Trapezium 25">
                <a:extLst>
                  <a:ext uri="{FF2B5EF4-FFF2-40B4-BE49-F238E27FC236}">
                    <a16:creationId xmlns:a16="http://schemas.microsoft.com/office/drawing/2014/main" id="{C464262D-5939-AA37-B804-B49B9B2567FC}"/>
                  </a:ext>
                </a:extLst>
              </p:cNvPr>
              <p:cNvSpPr/>
              <p:nvPr/>
            </p:nvSpPr>
            <p:spPr>
              <a:xfrm>
                <a:off x="7070271" y="999735"/>
                <a:ext cx="1053193" cy="3031786"/>
              </a:xfrm>
              <a:prstGeom prst="trapezoid">
                <a:avLst>
                  <a:gd name="adj" fmla="val 31810"/>
                </a:avLst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4900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8A3157-2B99-0162-AE9B-9EFF0743169E}"/>
                  </a:ext>
                </a:extLst>
              </p:cNvPr>
              <p:cNvSpPr txBox="1"/>
              <p:nvPr/>
            </p:nvSpPr>
            <p:spPr>
              <a:xfrm>
                <a:off x="7032970" y="698920"/>
                <a:ext cx="1222584" cy="474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FR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85858A6-9CCF-C24F-252D-A222A5C0F3C3}"/>
                </a:ext>
              </a:extLst>
            </p:cNvPr>
            <p:cNvGrpSpPr/>
            <p:nvPr/>
          </p:nvGrpSpPr>
          <p:grpSpPr>
            <a:xfrm>
              <a:off x="4395984" y="1669662"/>
              <a:ext cx="535531" cy="3645076"/>
              <a:chOff x="4844186" y="595706"/>
              <a:chExt cx="564746" cy="374769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2BAAF9-A7BB-C578-74A0-AEBD7DC6DB6F}"/>
                  </a:ext>
                </a:extLst>
              </p:cNvPr>
              <p:cNvSpPr/>
              <p:nvPr/>
            </p:nvSpPr>
            <p:spPr>
              <a:xfrm>
                <a:off x="4988165" y="898072"/>
                <a:ext cx="276789" cy="3445328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4FA278-9491-5404-BEAE-73D94ED164CA}"/>
                  </a:ext>
                </a:extLst>
              </p:cNvPr>
              <p:cNvSpPr txBox="1"/>
              <p:nvPr/>
            </p:nvSpPr>
            <p:spPr>
              <a:xfrm>
                <a:off x="4844186" y="595706"/>
                <a:ext cx="564746" cy="348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sz="1600" dirty="0"/>
                  <a:t>Foil</a:t>
                </a:r>
                <a:endParaRPr lang="en-FR" dirty="0"/>
              </a:p>
            </p:txBody>
          </p:sp>
        </p:grpSp>
        <p:sp>
          <p:nvSpPr>
            <p:cNvPr id="7" name="Left Arrow 20">
              <a:extLst>
                <a:ext uri="{FF2B5EF4-FFF2-40B4-BE49-F238E27FC236}">
                  <a16:creationId xmlns:a16="http://schemas.microsoft.com/office/drawing/2014/main" id="{120C2B84-A175-6290-8BCE-FD1750123867}"/>
                </a:ext>
              </a:extLst>
            </p:cNvPr>
            <p:cNvSpPr/>
            <p:nvPr/>
          </p:nvSpPr>
          <p:spPr>
            <a:xfrm rot="9049175">
              <a:off x="2338781" y="4110088"/>
              <a:ext cx="2082580" cy="786132"/>
            </a:xfrm>
            <a:prstGeom prst="lef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dirty="0"/>
            </a:p>
          </p:txBody>
        </p:sp>
        <p:sp>
          <p:nvSpPr>
            <p:cNvPr id="8" name="Down Arrow 9">
              <a:extLst>
                <a:ext uri="{FF2B5EF4-FFF2-40B4-BE49-F238E27FC236}">
                  <a16:creationId xmlns:a16="http://schemas.microsoft.com/office/drawing/2014/main" id="{8CACFFF2-C02A-A378-CE81-EC715C56D0B8}"/>
                </a:ext>
              </a:extLst>
            </p:cNvPr>
            <p:cNvSpPr/>
            <p:nvPr/>
          </p:nvSpPr>
          <p:spPr>
            <a:xfrm>
              <a:off x="6558562" y="5371063"/>
              <a:ext cx="287697" cy="312246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75000"/>
                  </a:schemeClr>
                </a:gs>
                <a:gs pos="87000">
                  <a:schemeClr val="bg1">
                    <a:lumMod val="5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9" name="Down Arrow 10">
              <a:extLst>
                <a:ext uri="{FF2B5EF4-FFF2-40B4-BE49-F238E27FC236}">
                  <a16:creationId xmlns:a16="http://schemas.microsoft.com/office/drawing/2014/main" id="{38C2C769-F1AC-7AD9-C07F-25AE9F389449}"/>
                </a:ext>
              </a:extLst>
            </p:cNvPr>
            <p:cNvSpPr/>
            <p:nvPr/>
          </p:nvSpPr>
          <p:spPr>
            <a:xfrm>
              <a:off x="6989071" y="5350565"/>
              <a:ext cx="287697" cy="312246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bg1">
                    <a:lumMod val="75000"/>
                  </a:schemeClr>
                </a:gs>
                <a:gs pos="87000">
                  <a:schemeClr val="bg1">
                    <a:lumMod val="5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0" name="Down Arrow 11">
              <a:extLst>
                <a:ext uri="{FF2B5EF4-FFF2-40B4-BE49-F238E27FC236}">
                  <a16:creationId xmlns:a16="http://schemas.microsoft.com/office/drawing/2014/main" id="{63636408-049A-9B30-FF3C-510CD83B25AF}"/>
                </a:ext>
              </a:extLst>
            </p:cNvPr>
            <p:cNvSpPr/>
            <p:nvPr/>
          </p:nvSpPr>
          <p:spPr>
            <a:xfrm>
              <a:off x="7419580" y="5371063"/>
              <a:ext cx="287697" cy="312246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75000"/>
                  </a:schemeClr>
                </a:gs>
                <a:gs pos="87000">
                  <a:schemeClr val="bg1">
                    <a:lumMod val="5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dirty="0"/>
            </a:p>
          </p:txBody>
        </p:sp>
      </p:grpSp>
      <p:sp>
        <p:nvSpPr>
          <p:cNvPr id="22" name="Left Arrow 16">
            <a:extLst>
              <a:ext uri="{FF2B5EF4-FFF2-40B4-BE49-F238E27FC236}">
                <a16:creationId xmlns:a16="http://schemas.microsoft.com/office/drawing/2014/main" id="{28D5BC01-F0CE-AC4F-AF4A-03946D89F205}"/>
              </a:ext>
            </a:extLst>
          </p:cNvPr>
          <p:cNvSpPr/>
          <p:nvPr/>
        </p:nvSpPr>
        <p:spPr>
          <a:xfrm>
            <a:off x="7861749" y="3639242"/>
            <a:ext cx="2082580" cy="7861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600" dirty="0"/>
              <a:t>LWFA laser</a:t>
            </a:r>
          </a:p>
        </p:txBody>
      </p:sp>
      <p:sp>
        <p:nvSpPr>
          <p:cNvPr id="23" name="Left Arrow 18">
            <a:extLst>
              <a:ext uri="{FF2B5EF4-FFF2-40B4-BE49-F238E27FC236}">
                <a16:creationId xmlns:a16="http://schemas.microsoft.com/office/drawing/2014/main" id="{763AFBD0-6D0B-F71A-A2E5-21C4F5A9F63F}"/>
              </a:ext>
            </a:extLst>
          </p:cNvPr>
          <p:cNvSpPr/>
          <p:nvPr/>
        </p:nvSpPr>
        <p:spPr>
          <a:xfrm>
            <a:off x="5024461" y="3639242"/>
            <a:ext cx="1379630" cy="7861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</a:t>
            </a:r>
            <a:r>
              <a:rPr lang="en-FR" sz="1600" baseline="30000" dirty="0"/>
              <a:t>-</a:t>
            </a:r>
          </a:p>
        </p:txBody>
      </p:sp>
      <p:sp>
        <p:nvSpPr>
          <p:cNvPr id="12" name="Explosion 2 37">
            <a:extLst>
              <a:ext uri="{FF2B5EF4-FFF2-40B4-BE49-F238E27FC236}">
                <a16:creationId xmlns:a16="http://schemas.microsoft.com/office/drawing/2014/main" id="{940293E4-39A8-FC35-19C4-458DCA60C62A}"/>
              </a:ext>
            </a:extLst>
          </p:cNvPr>
          <p:cNvSpPr/>
          <p:nvPr/>
        </p:nvSpPr>
        <p:spPr>
          <a:xfrm>
            <a:off x="4347072" y="3652278"/>
            <a:ext cx="401959" cy="400236"/>
          </a:xfrm>
          <a:prstGeom prst="irregularSeal2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14A22-926E-59FE-8AC9-C0F31635D5C9}"/>
              </a:ext>
            </a:extLst>
          </p:cNvPr>
          <p:cNvSpPr txBox="1"/>
          <p:nvPr/>
        </p:nvSpPr>
        <p:spPr>
          <a:xfrm rot="19835981">
            <a:off x="2619030" y="4369094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600" dirty="0">
                <a:solidFill>
                  <a:schemeClr val="bg1"/>
                </a:solidFill>
              </a:rPr>
              <a:t>Pump laser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6221F8-4EE7-1048-92D4-C6A9E731918C}"/>
              </a:ext>
            </a:extLst>
          </p:cNvPr>
          <p:cNvSpPr txBox="1"/>
          <p:nvPr/>
        </p:nvSpPr>
        <p:spPr>
          <a:xfrm>
            <a:off x="6702410" y="992660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600" dirty="0"/>
              <a:t>Nozzle</a:t>
            </a:r>
            <a:endParaRPr lang="en-FR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0B53A2-4EB1-AB6E-26F2-D0D9D2274A55}"/>
              </a:ext>
            </a:extLst>
          </p:cNvPr>
          <p:cNvSpPr txBox="1"/>
          <p:nvPr/>
        </p:nvSpPr>
        <p:spPr>
          <a:xfrm>
            <a:off x="6673497" y="4765602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600" dirty="0"/>
              <a:t>Gas jet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E03EB21B-4644-48AE-5E1B-7161769312FA}"/>
              </a:ext>
            </a:extLst>
          </p:cNvPr>
          <p:cNvSpPr txBox="1">
            <a:spLocks/>
          </p:cNvSpPr>
          <p:nvPr/>
        </p:nvSpPr>
        <p:spPr>
          <a:xfrm>
            <a:off x="911426" y="650448"/>
            <a:ext cx="9793087" cy="485307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1219170" rtl="0" eaLnBrk="1" latinLnBrk="0" hangingPunct="1">
              <a:lnSpc>
                <a:spcPct val="114000"/>
              </a:lnSpc>
              <a:spcBef>
                <a:spcPts val="0"/>
              </a:spcBef>
              <a:buFont typeface="Arial" pitchFamily="34" charset="0"/>
              <a:buNone/>
              <a:defRPr sz="2400" b="1" i="0" kern="1200">
                <a:solidFill>
                  <a:schemeClr val="accent3"/>
                </a:solidFill>
                <a:latin typeface="Verdana Pro Cond" pitchFamily="34" charset="0"/>
                <a:ea typeface="+mn-ea"/>
                <a:cs typeface="+mn-cs"/>
              </a:defRPr>
            </a:lvl1pPr>
            <a:lvl2pPr marL="0" indent="0" algn="just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121917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3984" indent="-191995" algn="l" defTabSz="121917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5980" indent="-191995" algn="l" defTabSz="121917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Verdana Pro Cond Light" panose="020B0306030504040204" pitchFamily="34" charset="0"/>
              </a:rPr>
              <a:t>Salle Jaune at </a:t>
            </a:r>
            <a:r>
              <a:rPr lang="en-US" sz="2000" dirty="0" err="1">
                <a:latin typeface="Verdana Pro Cond Light" panose="020B0306030504040204" pitchFamily="34" charset="0"/>
              </a:rPr>
              <a:t>Laboratoire</a:t>
            </a:r>
            <a:r>
              <a:rPr lang="en-US" sz="2000" dirty="0">
                <a:latin typeface="Verdana Pro Cond Light" panose="020B0306030504040204" pitchFamily="34" charset="0"/>
              </a:rPr>
              <a:t> </a:t>
            </a:r>
            <a:r>
              <a:rPr lang="en-US" sz="2000" dirty="0" err="1">
                <a:latin typeface="Verdana Pro Cond Light" panose="020B0306030504040204" pitchFamily="34" charset="0"/>
              </a:rPr>
              <a:t>d’Optique</a:t>
            </a:r>
            <a:r>
              <a:rPr lang="en-US" sz="2000" dirty="0">
                <a:latin typeface="Verdana Pro Cond Light" panose="020B0306030504040204" pitchFamily="34" charset="0"/>
              </a:rPr>
              <a:t> </a:t>
            </a:r>
            <a:r>
              <a:rPr lang="en-US" sz="2000" dirty="0" err="1">
                <a:latin typeface="Verdana Pro Cond Light" panose="020B0306030504040204" pitchFamily="34" charset="0"/>
              </a:rPr>
              <a:t>Appliquée</a:t>
            </a:r>
            <a:endParaRPr lang="en-GB" sz="2000" dirty="0">
              <a:latin typeface="Verdana Pro Cond Light" panose="020B030603050404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6BAC65-7236-34CE-95C4-6939E9536E7F}"/>
              </a:ext>
            </a:extLst>
          </p:cNvPr>
          <p:cNvGrpSpPr/>
          <p:nvPr/>
        </p:nvGrpSpPr>
        <p:grpSpPr>
          <a:xfrm>
            <a:off x="4521179" y="3879386"/>
            <a:ext cx="275479" cy="237919"/>
            <a:chOff x="5599097" y="3219680"/>
            <a:chExt cx="730550" cy="53687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BBC131-64F7-B31B-1547-1220C5C875E6}"/>
                </a:ext>
              </a:extLst>
            </p:cNvPr>
            <p:cNvSpPr/>
            <p:nvPr/>
          </p:nvSpPr>
          <p:spPr>
            <a:xfrm rot="5400000">
              <a:off x="5924885" y="2909018"/>
              <a:ext cx="94100" cy="715424"/>
            </a:xfrm>
            <a:prstGeom prst="ellipse">
              <a:avLst/>
            </a:prstGeom>
            <a:solidFill>
              <a:srgbClr val="087DBA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rgbClr val="087DBA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B69ED58-7120-2FEE-EF58-F545DD4A7FF1}"/>
                </a:ext>
              </a:extLst>
            </p:cNvPr>
            <p:cNvSpPr/>
            <p:nvPr/>
          </p:nvSpPr>
          <p:spPr>
            <a:xfrm rot="5400000">
              <a:off x="5917383" y="3130237"/>
              <a:ext cx="94100" cy="715424"/>
            </a:xfrm>
            <a:prstGeom prst="ellipse">
              <a:avLst/>
            </a:prstGeom>
            <a:solidFill>
              <a:srgbClr val="087DBA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rgbClr val="087DBA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7B221A9-E40B-E695-EC1E-FCF830081872}"/>
                </a:ext>
              </a:extLst>
            </p:cNvPr>
            <p:cNvSpPr/>
            <p:nvPr/>
          </p:nvSpPr>
          <p:spPr>
            <a:xfrm rot="5400000">
              <a:off x="5924885" y="3351795"/>
              <a:ext cx="94100" cy="715424"/>
            </a:xfrm>
            <a:prstGeom prst="ellipse">
              <a:avLst/>
            </a:prstGeom>
            <a:solidFill>
              <a:srgbClr val="087DBA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rgbClr val="087DBA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6BAC911-23B3-3518-EED6-2FF758123415}"/>
                </a:ext>
              </a:extLst>
            </p:cNvPr>
            <p:cNvSpPr/>
            <p:nvPr/>
          </p:nvSpPr>
          <p:spPr>
            <a:xfrm rot="5400000">
              <a:off x="5917383" y="3015243"/>
              <a:ext cx="94100" cy="715424"/>
            </a:xfrm>
            <a:prstGeom prst="ellipse">
              <a:avLst/>
            </a:prstGeom>
            <a:solidFill>
              <a:srgbClr val="D8404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rgbClr val="087DBA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08DC6FF-6D6C-77C6-FCEF-17BF31DC5F49}"/>
                </a:ext>
              </a:extLst>
            </p:cNvPr>
            <p:cNvSpPr/>
            <p:nvPr/>
          </p:nvSpPr>
          <p:spPr>
            <a:xfrm rot="5400000">
              <a:off x="5909759" y="3251338"/>
              <a:ext cx="94100" cy="715424"/>
            </a:xfrm>
            <a:prstGeom prst="ellipse">
              <a:avLst/>
            </a:prstGeom>
            <a:solidFill>
              <a:srgbClr val="D8404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rgbClr val="087DBA"/>
                </a:solidFill>
              </a:endParaRPr>
            </a:p>
          </p:txBody>
        </p:sp>
      </p:grp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35050A2-31E5-599A-1FFF-6D07AA2EE6DB}"/>
              </a:ext>
            </a:extLst>
          </p:cNvPr>
          <p:cNvSpPr/>
          <p:nvPr/>
        </p:nvSpPr>
        <p:spPr>
          <a:xfrm rot="5400000">
            <a:off x="5687035" y="3009803"/>
            <a:ext cx="275344" cy="2036771"/>
          </a:xfrm>
          <a:prstGeom prst="triangl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rapezoid 42">
            <a:extLst>
              <a:ext uri="{FF2B5EF4-FFF2-40B4-BE49-F238E27FC236}">
                <a16:creationId xmlns:a16="http://schemas.microsoft.com/office/drawing/2014/main" id="{F99D97A2-EDF0-A9B4-BA8A-14404649E882}"/>
              </a:ext>
            </a:extLst>
          </p:cNvPr>
          <p:cNvSpPr/>
          <p:nvPr/>
        </p:nvSpPr>
        <p:spPr>
          <a:xfrm rot="5400000">
            <a:off x="2826692" y="2759566"/>
            <a:ext cx="852056" cy="2543040"/>
          </a:xfrm>
          <a:prstGeom prst="trapezoid">
            <a:avLst>
              <a:gd name="adj" fmla="val 32810"/>
            </a:avLst>
          </a:prstGeom>
          <a:gradFill>
            <a:gsLst>
              <a:gs pos="0">
                <a:schemeClr val="tx1"/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980F06AC-0EB4-54F3-9A7A-F8798FAF86F9}"/>
              </a:ext>
            </a:extLst>
          </p:cNvPr>
          <p:cNvSpPr/>
          <p:nvPr/>
        </p:nvSpPr>
        <p:spPr>
          <a:xfrm rot="5769586">
            <a:off x="3076338" y="2129095"/>
            <a:ext cx="388035" cy="2533562"/>
          </a:xfrm>
          <a:prstGeom prst="trapezoid">
            <a:avLst>
              <a:gd name="adj" fmla="val 22175"/>
            </a:avLst>
          </a:prstGeom>
          <a:gradFill>
            <a:gsLst>
              <a:gs pos="0">
                <a:schemeClr val="tx1"/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rapezoid 46">
            <a:extLst>
              <a:ext uri="{FF2B5EF4-FFF2-40B4-BE49-F238E27FC236}">
                <a16:creationId xmlns:a16="http://schemas.microsoft.com/office/drawing/2014/main" id="{17174AF8-4C96-73B6-4380-E71D07B56BC7}"/>
              </a:ext>
            </a:extLst>
          </p:cNvPr>
          <p:cNvSpPr/>
          <p:nvPr/>
        </p:nvSpPr>
        <p:spPr>
          <a:xfrm rot="5104381">
            <a:off x="3083493" y="1993537"/>
            <a:ext cx="388035" cy="2533562"/>
          </a:xfrm>
          <a:prstGeom prst="trapezoid">
            <a:avLst>
              <a:gd name="adj" fmla="val 22175"/>
            </a:avLst>
          </a:prstGeom>
          <a:gradFill>
            <a:gsLst>
              <a:gs pos="0">
                <a:schemeClr val="tx1"/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rapezoid 47">
            <a:extLst>
              <a:ext uri="{FF2B5EF4-FFF2-40B4-BE49-F238E27FC236}">
                <a16:creationId xmlns:a16="http://schemas.microsoft.com/office/drawing/2014/main" id="{12532AEA-2B6B-24F4-3397-2E818582D61F}"/>
              </a:ext>
            </a:extLst>
          </p:cNvPr>
          <p:cNvSpPr/>
          <p:nvPr/>
        </p:nvSpPr>
        <p:spPr>
          <a:xfrm rot="5400000">
            <a:off x="3063514" y="1422435"/>
            <a:ext cx="388035" cy="2533562"/>
          </a:xfrm>
          <a:prstGeom prst="trapezoid">
            <a:avLst>
              <a:gd name="adj" fmla="val 22175"/>
            </a:avLst>
          </a:prstGeom>
          <a:gradFill>
            <a:gsLst>
              <a:gs pos="0">
                <a:schemeClr val="tx1"/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57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-0.00117 -0.070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354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065 -0.0708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4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7083 L -0.00117 -0.126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7083 L 0.00039 -0.126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80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12616 L -0.00117 -0.1951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7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12662 L 0.00039 -0.1958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54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12" grpId="0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6" grpId="0" animBg="1"/>
      <p:bldP spid="46" grpId="1" animBg="1"/>
      <p:bldP spid="47" grpId="0" animBg="1"/>
      <p:bldP spid="47" grpId="1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792DCE-72B9-A54C-0474-196C7726D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Measurable quantities and data analysis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EC8EB-A104-4C86-36E0-B11E9A3EA87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Observed and measured effects on the electron beam: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69448-8E23-D0B0-D5A4-198CC77A137E}"/>
              </a:ext>
            </a:extLst>
          </p:cNvPr>
          <p:cNvSpPr/>
          <p:nvPr/>
        </p:nvSpPr>
        <p:spPr>
          <a:xfrm>
            <a:off x="2180557" y="2177410"/>
            <a:ext cx="299167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FR" sz="2000" dirty="0">
                <a:solidFill>
                  <a:schemeClr val="bg1"/>
                </a:solidFill>
              </a:rPr>
              <a:t>Increase of the beam divergence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AB8578-D133-47A4-826D-C7004779D416}"/>
              </a:ext>
            </a:extLst>
          </p:cNvPr>
          <p:cNvSpPr/>
          <p:nvPr/>
        </p:nvSpPr>
        <p:spPr>
          <a:xfrm>
            <a:off x="7016800" y="2177410"/>
            <a:ext cx="299168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Beam deflection</a:t>
            </a:r>
            <a:endParaRPr lang="en-FR" sz="20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79D013-5411-A5DD-7F8B-FF6707B6EDDD}"/>
              </a:ext>
            </a:extLst>
          </p:cNvPr>
          <p:cNvSpPr/>
          <p:nvPr/>
        </p:nvSpPr>
        <p:spPr>
          <a:xfrm>
            <a:off x="3046397" y="4052765"/>
            <a:ext cx="1260000" cy="126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3392DF-DD67-A840-F886-1C6300F62410}"/>
              </a:ext>
            </a:extLst>
          </p:cNvPr>
          <p:cNvSpPr txBox="1"/>
          <p:nvPr/>
        </p:nvSpPr>
        <p:spPr>
          <a:xfrm>
            <a:off x="3201504" y="3630689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30000" dirty="0"/>
              <a:t>-</a:t>
            </a:r>
            <a:r>
              <a:rPr lang="en-FR" dirty="0"/>
              <a:t> beam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4739FE-24EC-B621-82AF-3B311D297851}"/>
              </a:ext>
            </a:extLst>
          </p:cNvPr>
          <p:cNvSpPr txBox="1"/>
          <p:nvPr/>
        </p:nvSpPr>
        <p:spPr>
          <a:xfrm>
            <a:off x="2743077" y="5365509"/>
            <a:ext cx="223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interaction</a:t>
            </a:r>
            <a:endParaRPr lang="en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F6804-546D-EA3F-DB46-27AF67ADCECD}"/>
              </a:ext>
            </a:extLst>
          </p:cNvPr>
          <p:cNvSpPr txBox="1"/>
          <p:nvPr/>
        </p:nvSpPr>
        <p:spPr>
          <a:xfrm>
            <a:off x="2919615" y="5368725"/>
            <a:ext cx="2044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after</a:t>
            </a:r>
            <a:r>
              <a:rPr lang="en-FR" dirty="0"/>
              <a:t> interaction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03A1F6-0CF7-8932-3C0F-075BB99A7747}"/>
              </a:ext>
            </a:extLst>
          </p:cNvPr>
          <p:cNvSpPr txBox="1"/>
          <p:nvPr/>
        </p:nvSpPr>
        <p:spPr>
          <a:xfrm>
            <a:off x="8034787" y="363679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30000" dirty="0"/>
              <a:t>-</a:t>
            </a:r>
            <a:r>
              <a:rPr lang="en-FR" dirty="0"/>
              <a:t> beam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DA0F16-5620-8B31-B6F8-CB16988C50A8}"/>
              </a:ext>
            </a:extLst>
          </p:cNvPr>
          <p:cNvSpPr/>
          <p:nvPr/>
        </p:nvSpPr>
        <p:spPr>
          <a:xfrm>
            <a:off x="7882640" y="4052765"/>
            <a:ext cx="1260000" cy="126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AB8B99-75C6-12B0-0E73-7A609A76B2DD}"/>
              </a:ext>
            </a:extLst>
          </p:cNvPr>
          <p:cNvSpPr txBox="1"/>
          <p:nvPr/>
        </p:nvSpPr>
        <p:spPr>
          <a:xfrm>
            <a:off x="7541464" y="5369559"/>
            <a:ext cx="223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interaction</a:t>
            </a:r>
            <a:endParaRPr lang="en-F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4E041-11EF-670A-E868-56A8A1F220B0}"/>
              </a:ext>
            </a:extLst>
          </p:cNvPr>
          <p:cNvSpPr txBox="1"/>
          <p:nvPr/>
        </p:nvSpPr>
        <p:spPr>
          <a:xfrm>
            <a:off x="7722189" y="5373630"/>
            <a:ext cx="2044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after</a:t>
            </a:r>
            <a:r>
              <a:rPr lang="en-FR" dirty="0"/>
              <a:t> interaction</a:t>
            </a:r>
          </a:p>
        </p:txBody>
      </p:sp>
      <p:sp>
        <p:nvSpPr>
          <p:cNvPr id="14" name="Down Arrow 10">
            <a:extLst>
              <a:ext uri="{FF2B5EF4-FFF2-40B4-BE49-F238E27FC236}">
                <a16:creationId xmlns:a16="http://schemas.microsoft.com/office/drawing/2014/main" id="{32C3116C-DBD2-863A-5679-2FD865A73DC0}"/>
              </a:ext>
            </a:extLst>
          </p:cNvPr>
          <p:cNvSpPr/>
          <p:nvPr/>
        </p:nvSpPr>
        <p:spPr>
          <a:xfrm>
            <a:off x="8346351" y="3139418"/>
            <a:ext cx="332578" cy="29817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5" name="Down Arrow 8">
            <a:extLst>
              <a:ext uri="{FF2B5EF4-FFF2-40B4-BE49-F238E27FC236}">
                <a16:creationId xmlns:a16="http://schemas.microsoft.com/office/drawing/2014/main" id="{F4A7F04C-D254-B96C-CF75-50E4E81A65F1}"/>
              </a:ext>
            </a:extLst>
          </p:cNvPr>
          <p:cNvSpPr/>
          <p:nvPr/>
        </p:nvSpPr>
        <p:spPr>
          <a:xfrm>
            <a:off x="3513071" y="3142715"/>
            <a:ext cx="332578" cy="29817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6632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08567 0.00069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8" grpId="0"/>
      <p:bldP spid="8" grpId="1"/>
      <p:bldP spid="9" grpId="0"/>
      <p:bldP spid="10" grpId="0"/>
      <p:bldP spid="11" grpId="0" animBg="1"/>
      <p:bldP spid="11" grpId="1" animBg="1"/>
      <p:bldP spid="12" grpId="0"/>
      <p:bldP spid="12" grpId="1"/>
      <p:bldP spid="13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9408D8-570F-60F5-5386-7D5AF7C17C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Numerical simulations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671D5-EE1A-E378-EAC0-F5EDC5378F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1225" y="1425575"/>
            <a:ext cx="10472752" cy="485308"/>
          </a:xfrm>
        </p:spPr>
        <p:txBody>
          <a:bodyPr/>
          <a:lstStyle/>
          <a:p>
            <a:r>
              <a:rPr lang="en-US" dirty="0"/>
              <a:t>2D PIC simulations (CALDER code) with pre-plasma and probe e</a:t>
            </a:r>
            <a:r>
              <a:rPr lang="en-US" baseline="30000" dirty="0"/>
              <a:t>-</a:t>
            </a:r>
            <a:r>
              <a:rPr lang="en-US" dirty="0"/>
              <a:t>: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0A8BAD-4081-EFD5-F1A4-45268E21D492}"/>
              </a:ext>
            </a:extLst>
          </p:cNvPr>
          <p:cNvGrpSpPr/>
          <p:nvPr/>
        </p:nvGrpSpPr>
        <p:grpSpPr>
          <a:xfrm>
            <a:off x="9139387" y="1910883"/>
            <a:ext cx="2765601" cy="1212005"/>
            <a:chOff x="8700888" y="968477"/>
            <a:chExt cx="2765601" cy="121200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061C68A-5033-D6F0-F9E6-16DE0DFF0D25}"/>
                </a:ext>
              </a:extLst>
            </p:cNvPr>
            <p:cNvSpPr/>
            <p:nvPr/>
          </p:nvSpPr>
          <p:spPr>
            <a:xfrm>
              <a:off x="8700888" y="968477"/>
              <a:ext cx="2765601" cy="1212005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/>
                <a:t>Simulations done by S. </a:t>
              </a:r>
              <a:r>
                <a:rPr lang="en-US" sz="2000" dirty="0" err="1"/>
                <a:t>Passalidis</a:t>
              </a:r>
              <a:r>
                <a:rPr lang="en-US" sz="2000" dirty="0"/>
                <a:t>, X. </a:t>
              </a:r>
              <a:r>
                <a:rPr lang="en-US" sz="2000" dirty="0" err="1"/>
                <a:t>Davoine</a:t>
              </a:r>
              <a:r>
                <a:rPr lang="en-US" sz="2000" dirty="0"/>
                <a:t> and L. </a:t>
              </a:r>
              <a:r>
                <a:rPr lang="en-US" sz="2000" dirty="0" err="1"/>
                <a:t>Gremillet</a:t>
              </a:r>
              <a:endParaRPr lang="en-US" sz="2000" dirty="0"/>
            </a:p>
          </p:txBody>
        </p:sp>
        <p:pic>
          <p:nvPicPr>
            <p:cNvPr id="13" name="Image" descr="Image">
              <a:extLst>
                <a:ext uri="{FF2B5EF4-FFF2-40B4-BE49-F238E27FC236}">
                  <a16:creationId xmlns:a16="http://schemas.microsoft.com/office/drawing/2014/main" id="{24361B05-04E0-51D5-745B-C5084A2F0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82474" y="1673634"/>
              <a:ext cx="449101" cy="35775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575EE1-2E6C-FA56-A321-F6880E779225}"/>
              </a:ext>
            </a:extLst>
          </p:cNvPr>
          <p:cNvSpPr txBox="1">
            <a:spLocks/>
          </p:cNvSpPr>
          <p:nvPr/>
        </p:nvSpPr>
        <p:spPr>
          <a:xfrm>
            <a:off x="909167" y="1852500"/>
            <a:ext cx="3685211" cy="4273980"/>
          </a:xfrm>
          <a:prstGeom prst="rect">
            <a:avLst/>
          </a:prstGeom>
        </p:spPr>
        <p:txBody>
          <a:bodyPr/>
          <a:lstStyle>
            <a:lvl1pPr marL="0" indent="0" algn="just" defTabSz="1219170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just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121917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3984" indent="-191995" algn="l" defTabSz="121917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5980" indent="-191995" algn="l" defTabSz="121917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6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4M CPU hours</a:t>
            </a:r>
          </a:p>
          <a:p>
            <a:pPr marL="342900" indent="-342900">
              <a:buClr>
                <a:schemeClr val="accent6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pre-plasma modelled with ESTHER hydro simulations</a:t>
            </a:r>
          </a:p>
          <a:p>
            <a:pPr marL="342900" indent="-342900">
              <a:buClr>
                <a:schemeClr val="accent6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probe e</a:t>
            </a:r>
            <a:r>
              <a:rPr lang="en-US" baseline="30000" dirty="0"/>
              <a:t>-</a:t>
            </a:r>
            <a:r>
              <a:rPr lang="en-US" dirty="0"/>
              <a:t> included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Large-scale expanding fields</a:t>
            </a:r>
          </a:p>
          <a:p>
            <a:pPr marL="342900" indent="-342900"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Small-scale fields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95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FFF839-6527-D8CA-8C97-D638BECE5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Numerical simulations</a:t>
            </a:r>
            <a:endParaRPr lang="en-GB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E634D6D-41F8-AA94-0C51-2C29A16724F4}"/>
              </a:ext>
            </a:extLst>
          </p:cNvPr>
          <p:cNvSpPr txBox="1">
            <a:spLocks/>
          </p:cNvSpPr>
          <p:nvPr/>
        </p:nvSpPr>
        <p:spPr>
          <a:xfrm>
            <a:off x="911426" y="650448"/>
            <a:ext cx="9793087" cy="485307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1219170" rtl="0" eaLnBrk="1" latinLnBrk="0" hangingPunct="1">
              <a:lnSpc>
                <a:spcPct val="114000"/>
              </a:lnSpc>
              <a:spcBef>
                <a:spcPts val="0"/>
              </a:spcBef>
              <a:buFont typeface="Arial" pitchFamily="34" charset="0"/>
              <a:buNone/>
              <a:defRPr sz="2400" b="1" i="0" kern="1200">
                <a:solidFill>
                  <a:schemeClr val="accent3"/>
                </a:solidFill>
                <a:latin typeface="Verdana Pro Cond" pitchFamily="34" charset="0"/>
                <a:ea typeface="+mn-ea"/>
                <a:cs typeface="+mn-cs"/>
              </a:defRPr>
            </a:lvl1pPr>
            <a:lvl2pPr marL="0" indent="0" algn="just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121917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3984" indent="-191995" algn="l" defTabSz="121917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5980" indent="-191995" algn="l" defTabSz="121917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Verdana Pro Cond Light" panose="020B0306030504040204" pitchFamily="34" charset="0"/>
              </a:rPr>
              <a:t>Comparison with the experiment</a:t>
            </a:r>
            <a:endParaRPr lang="en-GB" sz="2000" dirty="0">
              <a:latin typeface="Verdana Pro Cond Light" panose="020B0306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F42F05-FB13-101E-3A8C-2A4741A99647}"/>
              </a:ext>
            </a:extLst>
          </p:cNvPr>
          <p:cNvGrpSpPr/>
          <p:nvPr/>
        </p:nvGrpSpPr>
        <p:grpSpPr>
          <a:xfrm>
            <a:off x="9321712" y="68659"/>
            <a:ext cx="2765601" cy="1212005"/>
            <a:chOff x="8700888" y="968477"/>
            <a:chExt cx="2765601" cy="121200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14C23F3-8EEA-D9B5-8E7E-2A829C636DFC}"/>
                </a:ext>
              </a:extLst>
            </p:cNvPr>
            <p:cNvSpPr/>
            <p:nvPr/>
          </p:nvSpPr>
          <p:spPr>
            <a:xfrm>
              <a:off x="8700888" y="968477"/>
              <a:ext cx="2765601" cy="1212005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/>
                <a:t>Simulations done by S. </a:t>
              </a:r>
              <a:r>
                <a:rPr lang="en-US" sz="2000" dirty="0" err="1"/>
                <a:t>Passalidis</a:t>
              </a:r>
              <a:r>
                <a:rPr lang="en-US" sz="2000" dirty="0"/>
                <a:t>, X. </a:t>
              </a:r>
              <a:r>
                <a:rPr lang="en-US" sz="2000" dirty="0" err="1"/>
                <a:t>Davoine</a:t>
              </a:r>
              <a:r>
                <a:rPr lang="en-US" sz="2000" dirty="0"/>
                <a:t> and L. </a:t>
              </a:r>
              <a:r>
                <a:rPr lang="en-US" sz="2000" dirty="0" err="1"/>
                <a:t>Gremillet</a:t>
              </a:r>
              <a:endParaRPr lang="en-US" sz="2000" dirty="0"/>
            </a:p>
          </p:txBody>
        </p:sp>
        <p:pic>
          <p:nvPicPr>
            <p:cNvPr id="7" name="Image" descr="Image">
              <a:extLst>
                <a:ext uri="{FF2B5EF4-FFF2-40B4-BE49-F238E27FC236}">
                  <a16:creationId xmlns:a16="http://schemas.microsoft.com/office/drawing/2014/main" id="{7F8A350C-139F-225F-0978-018057967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82474" y="1673634"/>
              <a:ext cx="449101" cy="357759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13459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EA766D-95E7-0B11-5C35-D88E070D8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E36B0C-9266-00BB-6A99-CED4535CB41D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911225" y="1425574"/>
                <a:ext cx="5184775" cy="4463949"/>
              </a:xfrm>
            </p:spPr>
            <p:txBody>
              <a:bodyPr/>
              <a:lstStyle/>
              <a:p>
                <a:pPr marL="342900" indent="-342900">
                  <a:buClr>
                    <a:schemeClr val="accent6">
                      <a:lumMod val="40000"/>
                      <a:lumOff val="6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precise measurement of fields of the laser-solid interaction</a:t>
                </a:r>
              </a:p>
              <a:p>
                <a:pPr>
                  <a:buClr>
                    <a:schemeClr val="accent6">
                      <a:lumMod val="40000"/>
                      <a:lumOff val="60000"/>
                    </a:schemeClr>
                  </a:buClr>
                </a:pPr>
                <a:endParaRPr lang="en-US" dirty="0"/>
              </a:p>
              <a:p>
                <a:pPr marL="342900" indent="-342900">
                  <a:buClr>
                    <a:schemeClr val="accent6">
                      <a:lumMod val="40000"/>
                      <a:lumOff val="6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good qualitative agreement with simulations</a:t>
                </a:r>
              </a:p>
              <a:p>
                <a:pPr marL="342900" indent="-342900">
                  <a:buClr>
                    <a:schemeClr val="accent6">
                      <a:lumMod val="40000"/>
                      <a:lumOff val="60000"/>
                    </a:schemeClr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Clr>
                    <a:schemeClr val="accent6">
                      <a:lumMod val="40000"/>
                      <a:lumOff val="6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GB" dirty="0"/>
                  <a:t>LWFA-generated e- are a suitable probe for small-scale fast processes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spatial precision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𝑓𝑠</m:t>
                    </m:r>
                  </m:oMath>
                </a14:m>
                <a:r>
                  <a:rPr lang="en-GB" dirty="0"/>
                  <a:t> temporal precision)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E36B0C-9266-00BB-6A99-CED4535CB4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911225" y="1425574"/>
                <a:ext cx="5184775" cy="4463949"/>
              </a:xfrm>
              <a:blipFill>
                <a:blip r:embed="rId2"/>
                <a:stretch>
                  <a:fillRect l="-1058" r="-1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Arrow 18">
            <a:extLst>
              <a:ext uri="{FF2B5EF4-FFF2-40B4-BE49-F238E27FC236}">
                <a16:creationId xmlns:a16="http://schemas.microsoft.com/office/drawing/2014/main" id="{B49883C7-97EB-924E-B32E-84DDBB4DFBA1}"/>
              </a:ext>
            </a:extLst>
          </p:cNvPr>
          <p:cNvSpPr/>
          <p:nvPr/>
        </p:nvSpPr>
        <p:spPr>
          <a:xfrm>
            <a:off x="8033132" y="4426232"/>
            <a:ext cx="1379630" cy="7861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</a:t>
            </a:r>
            <a:r>
              <a:rPr lang="en-FR" sz="1600" baseline="30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816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fond blanc">
  <a:themeElements>
    <a:clrScheme name="LOA_IP-Paris_Theme">
      <a:dk1>
        <a:srgbClr val="000000"/>
      </a:dk1>
      <a:lt1>
        <a:srgbClr val="FFFFFF"/>
      </a:lt1>
      <a:dk2>
        <a:srgbClr val="000000"/>
      </a:dk2>
      <a:lt2>
        <a:srgbClr val="00A7FA"/>
      </a:lt2>
      <a:accent1>
        <a:srgbClr val="8DBE23"/>
      </a:accent1>
      <a:accent2>
        <a:srgbClr val="557115"/>
      </a:accent2>
      <a:accent3>
        <a:srgbClr val="004569"/>
      </a:accent3>
      <a:accent4>
        <a:srgbClr val="FAB600"/>
      </a:accent4>
      <a:accent5>
        <a:srgbClr val="E9500E"/>
      </a:accent5>
      <a:accent6>
        <a:srgbClr val="E4003B"/>
      </a:accent6>
      <a:hlink>
        <a:srgbClr val="7030A0"/>
      </a:hlink>
      <a:folHlink>
        <a:srgbClr val="FF0000"/>
      </a:folHlink>
    </a:clrScheme>
    <a:fontScheme name="IP Paris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48B9005B-A3FD-634F-BECB-1C0BA57BB94E}" vid="{8F7DDD44-E7A1-FF47-BB83-A27EB0EB3D37}"/>
    </a:ext>
  </a:extLst>
</a:theme>
</file>

<file path=ppt/theme/theme2.xml><?xml version="1.0" encoding="utf-8"?>
<a:theme xmlns:a="http://schemas.openxmlformats.org/drawingml/2006/main" name="1_fond blanc">
  <a:themeElements>
    <a:clrScheme name="LOA_IP-Paris_Theme">
      <a:dk1>
        <a:srgbClr val="000000"/>
      </a:dk1>
      <a:lt1>
        <a:srgbClr val="FFFFFF"/>
      </a:lt1>
      <a:dk2>
        <a:srgbClr val="000000"/>
      </a:dk2>
      <a:lt2>
        <a:srgbClr val="00A7FA"/>
      </a:lt2>
      <a:accent1>
        <a:srgbClr val="8DBE23"/>
      </a:accent1>
      <a:accent2>
        <a:srgbClr val="557115"/>
      </a:accent2>
      <a:accent3>
        <a:srgbClr val="004569"/>
      </a:accent3>
      <a:accent4>
        <a:srgbClr val="FAB600"/>
      </a:accent4>
      <a:accent5>
        <a:srgbClr val="E9500E"/>
      </a:accent5>
      <a:accent6>
        <a:srgbClr val="E4003B"/>
      </a:accent6>
      <a:hlink>
        <a:srgbClr val="7030A0"/>
      </a:hlink>
      <a:folHlink>
        <a:srgbClr val="FF0000"/>
      </a:folHlink>
    </a:clrScheme>
    <a:fontScheme name="IP Paris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48B9005B-A3FD-634F-BECB-1C0BA57BB94E}" vid="{8F7DDD44-E7A1-FF47-BB83-A27EB0EB3D37}"/>
    </a:ext>
  </a:extLst>
</a:theme>
</file>

<file path=ppt/theme/theme3.xml><?xml version="1.0" encoding="utf-8"?>
<a:theme xmlns:a="http://schemas.openxmlformats.org/drawingml/2006/main" name="fond noir">
  <a:themeElements>
    <a:clrScheme name="LOA_IP-Paris_Theme">
      <a:dk1>
        <a:srgbClr val="000000"/>
      </a:dk1>
      <a:lt1>
        <a:srgbClr val="FFFFFF"/>
      </a:lt1>
      <a:dk2>
        <a:srgbClr val="000000"/>
      </a:dk2>
      <a:lt2>
        <a:srgbClr val="00A7FA"/>
      </a:lt2>
      <a:accent1>
        <a:srgbClr val="8DBE23"/>
      </a:accent1>
      <a:accent2>
        <a:srgbClr val="557115"/>
      </a:accent2>
      <a:accent3>
        <a:srgbClr val="004569"/>
      </a:accent3>
      <a:accent4>
        <a:srgbClr val="FAB600"/>
      </a:accent4>
      <a:accent5>
        <a:srgbClr val="E9500E"/>
      </a:accent5>
      <a:accent6>
        <a:srgbClr val="E4003B"/>
      </a:accent6>
      <a:hlink>
        <a:srgbClr val="7030A0"/>
      </a:hlink>
      <a:folHlink>
        <a:srgbClr val="FF0000"/>
      </a:folHlink>
    </a:clrScheme>
    <a:fontScheme name="IP Paris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48B9005B-A3FD-634F-BECB-1C0BA57BB94E}" vid="{8F7DDD44-E7A1-FF47-BB83-A27EB0EB3D3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D77777561CB145A70CCD04E2C8EC19" ma:contentTypeVersion="15" ma:contentTypeDescription="Crée un document." ma:contentTypeScope="" ma:versionID="b229a58b620955b4cb524175042cb0ec">
  <xsd:schema xmlns:xsd="http://www.w3.org/2001/XMLSchema" xmlns:xs="http://www.w3.org/2001/XMLSchema" xmlns:p="http://schemas.microsoft.com/office/2006/metadata/properties" xmlns:ns2="bb622b86-db8d-4557-b6e7-cdc1d0ec07a5" xmlns:ns3="7cf17aa6-2aec-4f44-9c0a-a992151e1208" targetNamespace="http://schemas.microsoft.com/office/2006/metadata/properties" ma:root="true" ma:fieldsID="42ed4e62f5f35320e2d31132b7d74328" ns2:_="" ns3:_="">
    <xsd:import namespace="bb622b86-db8d-4557-b6e7-cdc1d0ec07a5"/>
    <xsd:import namespace="7cf17aa6-2aec-4f44-9c0a-a992151e12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22b86-db8d-4557-b6e7-cdc1d0ec07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395fa4d-03d7-40be-af55-868bfcda40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17aa6-2aec-4f44-9c0a-a992151e120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62547fd-434f-4830-b769-a448998d2238}" ma:internalName="TaxCatchAll" ma:showField="CatchAllData" ma:web="7cf17aa6-2aec-4f44-9c0a-a992151e12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622b86-db8d-4557-b6e7-cdc1d0ec07a5">
      <Terms xmlns="http://schemas.microsoft.com/office/infopath/2007/PartnerControls"/>
    </lcf76f155ced4ddcb4097134ff3c332f>
    <TaxCatchAll xmlns="7cf17aa6-2aec-4f44-9c0a-a992151e120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412A24-6A81-471C-9ED5-BE3578A61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622b86-db8d-4557-b6e7-cdc1d0ec07a5"/>
    <ds:schemaRef ds:uri="7cf17aa6-2aec-4f44-9c0a-a992151e1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A82FFC-21A5-4B29-809B-5F60FEE58856}">
  <ds:schemaRefs>
    <ds:schemaRef ds:uri="http://schemas.microsoft.com/office/2006/metadata/properties"/>
    <ds:schemaRef ds:uri="http://schemas.microsoft.com/office/infopath/2007/PartnerControls"/>
    <ds:schemaRef ds:uri="bb622b86-db8d-4557-b6e7-cdc1d0ec07a5"/>
    <ds:schemaRef ds:uri="7cf17aa6-2aec-4f44-9c0a-a992151e1208"/>
  </ds:schemaRefs>
</ds:datastoreItem>
</file>

<file path=customXml/itemProps3.xml><?xml version="1.0" encoding="utf-8"?>
<ds:datastoreItem xmlns:ds="http://schemas.openxmlformats.org/officeDocument/2006/customXml" ds:itemID="{52164B2E-DE37-480E-A144-54A5DBF84D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8947</TotalTime>
  <Words>422</Words>
  <Application>Microsoft Macintosh PowerPoint</Application>
  <PresentationFormat>Widescreen</PresentationFormat>
  <Paragraphs>103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Verdana Pro Cond</vt:lpstr>
      <vt:lpstr>Verdana Pro Cond Light</vt:lpstr>
      <vt:lpstr>Verdana Pro Cond Semibold</vt:lpstr>
      <vt:lpstr>Arial</vt:lpstr>
      <vt:lpstr>Calibri</vt:lpstr>
      <vt:lpstr>Cambria Math</vt:lpstr>
      <vt:lpstr>Symbol</vt:lpstr>
      <vt:lpstr>Tahoma</vt:lpstr>
      <vt:lpstr>Verdana</vt:lpstr>
      <vt:lpstr>Wingdings</vt:lpstr>
      <vt:lpstr>fond blanc</vt:lpstr>
      <vt:lpstr>1_fond blanc</vt:lpstr>
      <vt:lpstr>fond noir</vt:lpstr>
      <vt:lpstr>High precision probing of laser-solid interaction with LWFA-generated electron beams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Dialogue objectifs ressources 2023</dc:title>
  <dc:creator>Stéphane SEBBAN</dc:creator>
  <cp:lastModifiedBy>Yuliia MANKOVSKA</cp:lastModifiedBy>
  <cp:revision>25</cp:revision>
  <dcterms:created xsi:type="dcterms:W3CDTF">2023-07-04T07:40:31Z</dcterms:created>
  <dcterms:modified xsi:type="dcterms:W3CDTF">2023-09-25T10:16:43Z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0x0101008AD77777561CB145A70CCD04E2C8EC19</vt:lpwstr>
  </property>
</Properties>
</file>