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7" r:id="rId2"/>
    <p:sldId id="337" r:id="rId3"/>
    <p:sldId id="359" r:id="rId4"/>
    <p:sldId id="369" r:id="rId5"/>
    <p:sldId id="364" r:id="rId6"/>
    <p:sldId id="386" r:id="rId7"/>
    <p:sldId id="387" r:id="rId8"/>
    <p:sldId id="328" r:id="rId9"/>
    <p:sldId id="356" r:id="rId10"/>
    <p:sldId id="361" r:id="rId11"/>
    <p:sldId id="385" r:id="rId12"/>
    <p:sldId id="380" r:id="rId13"/>
    <p:sldId id="368" r:id="rId14"/>
    <p:sldId id="388" r:id="rId15"/>
    <p:sldId id="276" r:id="rId16"/>
    <p:sldId id="382" r:id="rId17"/>
    <p:sldId id="3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E974D"/>
    <a:srgbClr val="D92422"/>
    <a:srgbClr val="2D7EBC"/>
    <a:srgbClr val="D92421"/>
    <a:srgbClr val="359A53"/>
    <a:srgbClr val="006FB4"/>
    <a:srgbClr val="18A3FF"/>
    <a:srgbClr val="00B050"/>
    <a:srgbClr val="B05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85360" autoAdjust="0"/>
  </p:normalViewPr>
  <p:slideViewPr>
    <p:cSldViewPr showGuides="1">
      <p:cViewPr varScale="1">
        <p:scale>
          <a:sx n="52" d="100"/>
          <a:sy n="52" d="100"/>
        </p:scale>
        <p:origin x="66" y="33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Today i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tell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HOFI </a:t>
            </a:r>
            <a:r>
              <a:rPr lang="de-DE" dirty="0" err="1"/>
              <a:t>channels</a:t>
            </a:r>
            <a:r>
              <a:rPr lang="de-DE" dirty="0"/>
              <a:t> and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simulate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.</a:t>
            </a:r>
          </a:p>
          <a:p>
            <a:r>
              <a:rPr lang="de-DE" dirty="0"/>
              <a:t>My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published</a:t>
            </a:r>
            <a:r>
              <a:rPr lang="de-DE" dirty="0"/>
              <a:t> in PRR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on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157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Here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scans</a:t>
            </a:r>
            <a:r>
              <a:rPr lang="de-DE" dirty="0"/>
              <a:t>, </a:t>
            </a:r>
            <a:r>
              <a:rPr lang="de-DE" dirty="0" err="1"/>
              <a:t>blue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experiment</a:t>
            </a:r>
            <a:r>
              <a:rPr lang="de-DE" dirty="0"/>
              <a:t>,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simulation</a:t>
            </a:r>
            <a:endParaRPr lang="de-DE" dirty="0"/>
          </a:p>
          <a:p>
            <a:r>
              <a:rPr lang="de-DE" dirty="0"/>
              <a:t>First a time </a:t>
            </a:r>
            <a:r>
              <a:rPr lang="de-DE" dirty="0" err="1"/>
              <a:t>scan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expansion</a:t>
            </a:r>
            <a:r>
              <a:rPr lang="de-DE" dirty="0"/>
              <a:t> at </a:t>
            </a:r>
            <a:r>
              <a:rPr lang="de-DE" dirty="0" err="1"/>
              <a:t>fixed</a:t>
            </a:r>
            <a:r>
              <a:rPr lang="de-DE" dirty="0"/>
              <a:t> gas </a:t>
            </a:r>
            <a:r>
              <a:rPr lang="de-DE" dirty="0" err="1"/>
              <a:t>pressure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Very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agreement</a:t>
            </a:r>
            <a:r>
              <a:rPr lang="de-DE" dirty="0"/>
              <a:t> </a:t>
            </a:r>
            <a:r>
              <a:rPr lang="de-DE" dirty="0" err="1"/>
              <a:t>early</a:t>
            </a:r>
            <a:r>
              <a:rPr lang="de-DE" dirty="0"/>
              <a:t> on, </a:t>
            </a:r>
            <a:r>
              <a:rPr lang="de-DE" dirty="0" err="1"/>
              <a:t>even</a:t>
            </a:r>
            <a:r>
              <a:rPr lang="de-DE" dirty="0"/>
              <a:t> internal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seems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reasonably</a:t>
            </a:r>
            <a:r>
              <a:rPr lang="de-DE" dirty="0"/>
              <a:t> </a:t>
            </a:r>
            <a:r>
              <a:rPr lang="de-DE" dirty="0" err="1"/>
              <a:t>good</a:t>
            </a:r>
            <a:endParaRPr lang="de-DE" dirty="0"/>
          </a:p>
          <a:p>
            <a:pPr lvl="1"/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 at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delay</a:t>
            </a:r>
            <a:r>
              <a:rPr lang="de-DE" dirty="0"/>
              <a:t> (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/>
              <a:t>issues</a:t>
            </a:r>
            <a:r>
              <a:rPr lang="de-DE" dirty="0"/>
              <a:t>?, </a:t>
            </a:r>
            <a:r>
              <a:rPr lang="de-DE" dirty="0" err="1"/>
              <a:t>heavily</a:t>
            </a:r>
            <a:r>
              <a:rPr lang="de-DE" dirty="0"/>
              <a:t> </a:t>
            </a:r>
            <a:r>
              <a:rPr lang="de-DE" dirty="0" err="1"/>
              <a:t>simplified</a:t>
            </a:r>
            <a:r>
              <a:rPr lang="de-DE" dirty="0"/>
              <a:t> 1D </a:t>
            </a:r>
            <a:r>
              <a:rPr lang="de-DE" dirty="0" err="1"/>
              <a:t>model</a:t>
            </a:r>
            <a:r>
              <a:rPr lang="de-DE" dirty="0"/>
              <a:t>)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A gas </a:t>
            </a: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 err="1"/>
              <a:t>scan</a:t>
            </a:r>
            <a:r>
              <a:rPr lang="de-DE" dirty="0"/>
              <a:t> at a </a:t>
            </a:r>
            <a:r>
              <a:rPr lang="de-DE" dirty="0" err="1"/>
              <a:t>fixed</a:t>
            </a:r>
            <a:r>
              <a:rPr lang="de-DE" dirty="0"/>
              <a:t> time </a:t>
            </a:r>
            <a:r>
              <a:rPr lang="de-DE" dirty="0" err="1"/>
              <a:t>delay</a:t>
            </a:r>
            <a:r>
              <a:rPr lang="de-DE" dirty="0"/>
              <a:t> also </a:t>
            </a:r>
            <a:r>
              <a:rPr lang="de-DE" dirty="0" err="1"/>
              <a:t>matches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relatively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Difference</a:t>
            </a:r>
            <a:r>
              <a:rPr lang="de-DE" dirty="0"/>
              <a:t> at high p,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HOFI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refraction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wrong initial conditions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0"/>
            <a:r>
              <a:rPr lang="en-US" dirty="0">
                <a:sym typeface="Wingdings" panose="05000000000000000000" pitchFamily="2" charset="2"/>
              </a:rPr>
              <a:t>Great, we have a functioning code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something</a:t>
            </a:r>
            <a:r>
              <a:rPr lang="de-DE" dirty="0"/>
              <a:t>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!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394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. </a:t>
            </a:r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waveguide</a:t>
            </a:r>
            <a:r>
              <a:rPr lang="de-DE" dirty="0"/>
              <a:t> </a:t>
            </a:r>
            <a:r>
              <a:rPr lang="de-DE" dirty="0" err="1"/>
              <a:t>properties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HOFI </a:t>
            </a:r>
            <a:r>
              <a:rPr lang="de-DE" dirty="0" err="1"/>
              <a:t>channel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?</a:t>
            </a:r>
          </a:p>
          <a:p>
            <a:r>
              <a:rPr lang="en-US" dirty="0"/>
              <a:t>For each time step we take the density profile to run guiding simulations and figure out the matched laser profile and some quality parameters.  </a:t>
            </a:r>
          </a:p>
          <a:p>
            <a:r>
              <a:rPr lang="en-US" dirty="0"/>
              <a:t>We do this for just the electron density, but also assuming a full ionization of everything by conditioning the channel.</a:t>
            </a:r>
          </a:p>
          <a:p>
            <a:r>
              <a:rPr lang="en-US" dirty="0"/>
              <a:t>First you can see the matched size doesn’t relate to the blast radius at all, again making S-T useless.</a:t>
            </a:r>
          </a:p>
          <a:p>
            <a:r>
              <a:rPr lang="en-US" dirty="0"/>
              <a:t>To guide a gaussian pulse we have to wait about 2 ns here, the tightest focus being at 3</a:t>
            </a:r>
          </a:p>
          <a:p>
            <a:r>
              <a:rPr lang="en-US" dirty="0"/>
              <a:t>And CHOFI is generally more stable than HOFI and completely avoids </a:t>
            </a:r>
            <a:r>
              <a:rPr lang="en-US" dirty="0" err="1"/>
              <a:t>lossiness</a:t>
            </a:r>
            <a:r>
              <a:rPr lang="en-US" dirty="0"/>
              <a:t> of the channel.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196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Finally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explore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tunability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HOFI</a:t>
            </a:r>
          </a:p>
          <a:p>
            <a:r>
              <a:rPr lang="de-DE" dirty="0" err="1"/>
              <a:t>Using</a:t>
            </a:r>
            <a:r>
              <a:rPr lang="de-DE" dirty="0"/>
              <a:t> just </a:t>
            </a:r>
            <a:r>
              <a:rPr lang="de-DE" dirty="0" err="1"/>
              <a:t>experimentally</a:t>
            </a:r>
            <a:r>
              <a:rPr lang="de-DE" dirty="0"/>
              <a:t> </a:t>
            </a:r>
            <a:r>
              <a:rPr lang="de-DE" dirty="0" err="1"/>
              <a:t>accessible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really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Adjust</a:t>
            </a:r>
            <a:r>
              <a:rPr lang="de-DE" dirty="0"/>
              <a:t> </a:t>
            </a:r>
            <a:r>
              <a:rPr lang="de-DE" dirty="0" err="1"/>
              <a:t>matched</a:t>
            </a:r>
            <a:r>
              <a:rPr lang="de-DE" dirty="0"/>
              <a:t> </a:t>
            </a:r>
            <a:r>
              <a:rPr lang="de-DE" dirty="0" err="1"/>
              <a:t>spot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effective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density</a:t>
            </a:r>
            <a:endParaRPr lang="de-DE" dirty="0"/>
          </a:p>
          <a:p>
            <a:pPr lvl="1"/>
            <a:r>
              <a:rPr lang="de-DE" dirty="0"/>
              <a:t>Change </a:t>
            </a:r>
            <a:r>
              <a:rPr lang="de-DE" dirty="0" err="1"/>
              <a:t>the</a:t>
            </a:r>
            <a:r>
              <a:rPr lang="de-DE" dirty="0"/>
              <a:t> HOFI </a:t>
            </a:r>
            <a:r>
              <a:rPr lang="de-DE" dirty="0" err="1"/>
              <a:t>spot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and </a:t>
            </a:r>
            <a:r>
              <a:rPr lang="de-DE" dirty="0" err="1"/>
              <a:t>adjust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time </a:t>
            </a:r>
            <a:r>
              <a:rPr lang="de-DE" dirty="0" err="1"/>
              <a:t>delay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correct</a:t>
            </a:r>
            <a:r>
              <a:rPr lang="de-DE" dirty="0"/>
              <a:t> </a:t>
            </a:r>
            <a:r>
              <a:rPr lang="de-DE" dirty="0" err="1"/>
              <a:t>density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2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an LPA </a:t>
            </a:r>
            <a:r>
              <a:rPr lang="de-DE" dirty="0" err="1"/>
              <a:t>we</a:t>
            </a:r>
            <a:r>
              <a:rPr lang="de-DE" dirty="0"/>
              <a:t> shoot a HIGH INTENSITY </a:t>
            </a:r>
            <a:r>
              <a:rPr lang="de-DE" dirty="0" err="1"/>
              <a:t>drive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pulse </a:t>
            </a:r>
            <a:r>
              <a:rPr lang="de-DE" dirty="0" err="1"/>
              <a:t>through</a:t>
            </a:r>
            <a:r>
              <a:rPr lang="de-DE" dirty="0"/>
              <a:t> a </a:t>
            </a:r>
            <a:r>
              <a:rPr lang="de-DE" dirty="0" err="1"/>
              <a:t>plasma</a:t>
            </a:r>
            <a:r>
              <a:rPr lang="de-DE" dirty="0"/>
              <a:t>. </a:t>
            </a:r>
          </a:p>
          <a:p>
            <a:r>
              <a:rPr lang="de-DE" dirty="0"/>
              <a:t>This </a:t>
            </a:r>
            <a:r>
              <a:rPr lang="de-DE" dirty="0" err="1"/>
              <a:t>creates</a:t>
            </a:r>
            <a:r>
              <a:rPr lang="de-DE" dirty="0"/>
              <a:t> a </a:t>
            </a:r>
            <a:r>
              <a:rPr lang="de-DE" dirty="0" err="1"/>
              <a:t>wakefield</a:t>
            </a:r>
            <a:r>
              <a:rPr lang="de-DE" dirty="0"/>
              <a:t> in </a:t>
            </a:r>
            <a:r>
              <a:rPr lang="de-DE" dirty="0" err="1"/>
              <a:t>which</a:t>
            </a:r>
            <a:r>
              <a:rPr lang="de-DE" dirty="0"/>
              <a:t> an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bunch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accelerated</a:t>
            </a:r>
            <a:r>
              <a:rPr lang="de-DE" dirty="0"/>
              <a:t>. </a:t>
            </a:r>
          </a:p>
          <a:p>
            <a:r>
              <a:rPr lang="de-DE" dirty="0"/>
              <a:t>Problem: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accelerating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remain</a:t>
            </a:r>
            <a:r>
              <a:rPr lang="de-DE" dirty="0"/>
              <a:t> </a:t>
            </a:r>
            <a:r>
              <a:rPr lang="de-DE" dirty="0" err="1"/>
              <a:t>focussed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71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intensity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driver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focused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narrow</a:t>
            </a:r>
            <a:r>
              <a:rPr lang="de-DE" dirty="0"/>
              <a:t> </a:t>
            </a:r>
            <a:r>
              <a:rPr lang="de-DE" dirty="0" err="1"/>
              <a:t>spot</a:t>
            </a:r>
            <a:r>
              <a:rPr lang="de-DE" dirty="0"/>
              <a:t>, so, in </a:t>
            </a:r>
            <a:r>
              <a:rPr lang="de-DE" dirty="0" err="1"/>
              <a:t>vacuum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diverges</a:t>
            </a:r>
            <a:r>
              <a:rPr lang="de-DE" dirty="0"/>
              <a:t> </a:t>
            </a:r>
            <a:r>
              <a:rPr lang="de-DE" dirty="0" err="1"/>
              <a:t>quickly</a:t>
            </a:r>
            <a:r>
              <a:rPr lang="de-DE" dirty="0"/>
              <a:t>. 10 µm </a:t>
            </a:r>
            <a:r>
              <a:rPr lang="de-DE" dirty="0" err="1"/>
              <a:t>spot</a:t>
            </a:r>
            <a:r>
              <a:rPr lang="de-DE" dirty="0"/>
              <a:t> </a:t>
            </a:r>
            <a:r>
              <a:rPr lang="de-DE" dirty="0" err="1"/>
              <a:t>Ti:Sa</a:t>
            </a:r>
            <a:r>
              <a:rPr lang="de-DE" dirty="0"/>
              <a:t> -&gt;Rayleigh = 400 µm</a:t>
            </a:r>
          </a:p>
          <a:p>
            <a:r>
              <a:rPr lang="de-DE" dirty="0" err="1"/>
              <a:t>Luckily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optics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A promising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HOFI </a:t>
            </a:r>
            <a:r>
              <a:rPr lang="de-DE" dirty="0" err="1"/>
              <a:t>channels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experimentally</a:t>
            </a:r>
            <a:r>
              <a:rPr lang="de-DE" dirty="0"/>
              <a:t> </a:t>
            </a:r>
            <a:r>
              <a:rPr lang="de-DE" dirty="0" err="1"/>
              <a:t>demonstrated</a:t>
            </a:r>
            <a:r>
              <a:rPr lang="de-DE" dirty="0"/>
              <a:t> in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.</a:t>
            </a:r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 </a:t>
            </a:r>
            <a:r>
              <a:rPr lang="de-DE" dirty="0" err="1"/>
              <a:t>mechanisms</a:t>
            </a:r>
            <a:r>
              <a:rPr lang="de-DE" dirty="0"/>
              <a:t> and </a:t>
            </a:r>
            <a:r>
              <a:rPr lang="de-DE" dirty="0" err="1"/>
              <a:t>predict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guiding</a:t>
            </a:r>
            <a:r>
              <a:rPr lang="de-DE" dirty="0"/>
              <a:t> </a:t>
            </a:r>
            <a:r>
              <a:rPr lang="de-DE" dirty="0" err="1"/>
              <a:t>properties</a:t>
            </a:r>
            <a:r>
              <a:rPr lang="de-DE" dirty="0"/>
              <a:t>, </a:t>
            </a:r>
            <a:r>
              <a:rPr lang="de-DE" dirty="0" err="1"/>
              <a:t>accurate</a:t>
            </a:r>
            <a:r>
              <a:rPr lang="de-DE" dirty="0"/>
              <a:t>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.</a:t>
            </a:r>
          </a:p>
          <a:p>
            <a:endParaRPr lang="en-US" dirty="0"/>
          </a:p>
          <a:p>
            <a:r>
              <a:rPr lang="en-US" dirty="0"/>
              <a:t>These are difficult. To understand why, lets take a look at how HOFI channels work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46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another laser pulse, the HOFI laser, that can just be a portion separated from the driver. With advanced optics (Axicon) it is focused into a gas to ionize a long, thin plasma filament. </a:t>
            </a:r>
          </a:p>
          <a:p>
            <a:r>
              <a:rPr lang="en-US" dirty="0"/>
              <a:t>Then we have to wait some time for this plasma filament to expand under its own pressure. </a:t>
            </a:r>
          </a:p>
          <a:p>
            <a:r>
              <a:rPr lang="en-US" dirty="0"/>
              <a:t>Finally this results into an internal structure in the plasma that is suitable to guide the drive laser. </a:t>
            </a:r>
          </a:p>
          <a:p>
            <a:endParaRPr lang="en-US" dirty="0"/>
          </a:p>
          <a:p>
            <a:r>
              <a:rPr lang="en-US" dirty="0"/>
              <a:t>The laser plasma interactions in step 1 and 2 only take fs and happen on a microscopic level. Perfect for PIC.</a:t>
            </a:r>
          </a:p>
          <a:p>
            <a:r>
              <a:rPr lang="en-US" dirty="0"/>
              <a:t>But the expansion takes ns and is macroscopic and is better represented by HD.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740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fully </a:t>
            </a:r>
            <a:r>
              <a:rPr lang="de-DE" dirty="0" err="1"/>
              <a:t>capture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pipeline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3 </a:t>
            </a:r>
            <a:r>
              <a:rPr lang="de-DE" dirty="0" err="1"/>
              <a:t>distinct</a:t>
            </a:r>
            <a:r>
              <a:rPr lang="de-DE" dirty="0"/>
              <a:t> 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HOFI </a:t>
            </a:r>
            <a:r>
              <a:rPr lang="de-DE" dirty="0" err="1"/>
              <a:t>process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I </a:t>
            </a:r>
            <a:r>
              <a:rPr lang="de-DE" dirty="0" err="1"/>
              <a:t>wont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detail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L-P </a:t>
            </a:r>
            <a:r>
              <a:rPr lang="de-DE" dirty="0" err="1"/>
              <a:t>interactions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PIC </a:t>
            </a:r>
            <a:r>
              <a:rPr lang="de-DE" dirty="0" err="1"/>
              <a:t>codes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, and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central</a:t>
            </a:r>
            <a:r>
              <a:rPr lang="de-DE" dirty="0"/>
              <a:t> </a:t>
            </a:r>
            <a:r>
              <a:rPr lang="de-DE" dirty="0" err="1"/>
              <a:t>piece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Hydrodynamics</a:t>
            </a:r>
            <a:r>
              <a:rPr lang="de-DE" dirty="0"/>
              <a:t>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32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simple </a:t>
            </a:r>
            <a:r>
              <a:rPr lang="de-DE" dirty="0" err="1"/>
              <a:t>as</a:t>
            </a:r>
            <a:r>
              <a:rPr lang="de-DE" dirty="0"/>
              <a:t> possible </a:t>
            </a:r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assume</a:t>
            </a:r>
            <a:r>
              <a:rPr lang="de-DE" dirty="0"/>
              <a:t> an </a:t>
            </a:r>
            <a:r>
              <a:rPr lang="de-DE" dirty="0" err="1"/>
              <a:t>infinitely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, </a:t>
            </a:r>
            <a:r>
              <a:rPr lang="de-DE" dirty="0" err="1"/>
              <a:t>cylindrical</a:t>
            </a:r>
            <a:r>
              <a:rPr lang="de-DE" dirty="0"/>
              <a:t> HOFI </a:t>
            </a:r>
            <a:r>
              <a:rPr lang="de-DE" dirty="0" err="1"/>
              <a:t>channel</a:t>
            </a:r>
            <a:r>
              <a:rPr lang="de-DE" dirty="0"/>
              <a:t>. </a:t>
            </a:r>
            <a:r>
              <a:rPr lang="de-DE" dirty="0" err="1"/>
              <a:t>Thats</a:t>
            </a:r>
            <a:r>
              <a:rPr lang="de-DE" dirty="0"/>
              <a:t> just a 1D-r </a:t>
            </a:r>
            <a:r>
              <a:rPr lang="de-DE" dirty="0" err="1"/>
              <a:t>simulation</a:t>
            </a:r>
            <a:r>
              <a:rPr lang="de-DE" dirty="0"/>
              <a:t>. And </a:t>
            </a:r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atomic</a:t>
            </a:r>
            <a:r>
              <a:rPr lang="de-DE" dirty="0"/>
              <a:t> hydrogen.</a:t>
            </a:r>
          </a:p>
          <a:p>
            <a:r>
              <a:rPr lang="de-DE" dirty="0" err="1"/>
              <a:t>Homogeneous</a:t>
            </a:r>
            <a:r>
              <a:rPr lang="de-DE" dirty="0"/>
              <a:t> Gas + </a:t>
            </a:r>
            <a:r>
              <a:rPr lang="de-DE" dirty="0" err="1"/>
              <a:t>Gaussian</a:t>
            </a:r>
            <a:r>
              <a:rPr lang="de-DE" dirty="0"/>
              <a:t> HOFI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Initial </a:t>
            </a:r>
            <a:r>
              <a:rPr lang="de-DE" dirty="0" err="1">
                <a:sym typeface="Wingdings" panose="05000000000000000000" pitchFamily="2" charset="2"/>
              </a:rPr>
              <a:t>profile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Expansion  blast in neutral gas</a:t>
            </a:r>
          </a:p>
          <a:p>
            <a:r>
              <a:rPr lang="de-DE" dirty="0">
                <a:sym typeface="Wingdings" panose="05000000000000000000" pitchFamily="2" charset="2"/>
              </a:rPr>
              <a:t>After </a:t>
            </a:r>
            <a:r>
              <a:rPr lang="de-DE" dirty="0" err="1">
                <a:sym typeface="Wingdings" panose="05000000000000000000" pitchFamily="2" charset="2"/>
              </a:rPr>
              <a:t>some</a:t>
            </a:r>
            <a:r>
              <a:rPr lang="de-DE" dirty="0">
                <a:sym typeface="Wingdings" panose="05000000000000000000" pitchFamily="2" charset="2"/>
              </a:rPr>
              <a:t> time </a:t>
            </a:r>
            <a:r>
              <a:rPr lang="de-DE" dirty="0" err="1">
                <a:sym typeface="Wingdings" panose="05000000000000000000" pitchFamily="2" charset="2"/>
              </a:rPr>
              <a:t>we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get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dip</a:t>
            </a:r>
            <a:r>
              <a:rPr lang="de-DE" dirty="0">
                <a:sym typeface="Wingdings" panose="05000000000000000000" pitchFamily="2" charset="2"/>
              </a:rPr>
              <a:t> in on </a:t>
            </a:r>
            <a:r>
              <a:rPr lang="de-DE" dirty="0" err="1">
                <a:sym typeface="Wingdings" panose="05000000000000000000" pitchFamily="2" charset="2"/>
              </a:rPr>
              <a:t>axis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makes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waveguide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guiding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bothe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electron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gas </a:t>
            </a:r>
            <a:r>
              <a:rPr lang="de-DE" dirty="0" err="1">
                <a:sym typeface="Wingdings" panose="05000000000000000000" pitchFamily="2" charset="2"/>
              </a:rPr>
              <a:t>density</a:t>
            </a:r>
            <a:r>
              <a:rPr lang="de-DE" dirty="0">
                <a:sym typeface="Wingdings" panose="05000000000000000000" pitchFamily="2" charset="2"/>
              </a:rPr>
              <a:t> matter. </a:t>
            </a:r>
            <a:r>
              <a:rPr lang="de-DE" dirty="0" err="1">
                <a:sym typeface="Wingdings" panose="05000000000000000000" pitchFamily="2" charset="2"/>
              </a:rPr>
              <a:t>Electrons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guide</a:t>
            </a:r>
            <a:r>
              <a:rPr lang="de-DE" dirty="0">
                <a:sym typeface="Wingdings" panose="05000000000000000000" pitchFamily="2" charset="2"/>
              </a:rPr>
              <a:t>, but gas </a:t>
            </a:r>
            <a:r>
              <a:rPr lang="de-DE" dirty="0" err="1">
                <a:sym typeface="Wingdings" panose="05000000000000000000" pitchFamily="2" charset="2"/>
              </a:rPr>
              <a:t>can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further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ionized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a strong </a:t>
            </a:r>
            <a:r>
              <a:rPr lang="de-DE" dirty="0" err="1">
                <a:sym typeface="Wingdings" panose="05000000000000000000" pitchFamily="2" charset="2"/>
              </a:rPr>
              <a:t>guided</a:t>
            </a:r>
            <a:r>
              <a:rPr lang="de-DE" dirty="0">
                <a:sym typeface="Wingdings" panose="05000000000000000000" pitchFamily="2" charset="2"/>
              </a:rPr>
              <a:t> pulse </a:t>
            </a:r>
            <a:r>
              <a:rPr lang="de-DE" dirty="0" err="1">
                <a:sym typeface="Wingdings" panose="05000000000000000000" pitchFamily="2" charset="2"/>
              </a:rPr>
              <a:t>or</a:t>
            </a:r>
            <a:r>
              <a:rPr lang="de-DE" dirty="0">
                <a:sym typeface="Wingdings" panose="05000000000000000000" pitchFamily="2" charset="2"/>
              </a:rPr>
              <a:t> an additional </a:t>
            </a:r>
            <a:r>
              <a:rPr lang="de-DE" dirty="0" err="1">
                <a:sym typeface="Wingdings" panose="05000000000000000000" pitchFamily="2" charset="2"/>
              </a:rPr>
              <a:t>conditioning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laser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Previous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papers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compared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blast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S-T </a:t>
            </a:r>
            <a:r>
              <a:rPr lang="de-DE" dirty="0" err="1">
                <a:sym typeface="Wingdings" panose="05000000000000000000" pitchFamily="2" charset="2"/>
              </a:rPr>
              <a:t>theory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544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S-T blast </a:t>
            </a:r>
            <a:r>
              <a:rPr lang="de-DE" dirty="0" err="1">
                <a:sym typeface="Wingdings" panose="05000000000000000000" pitchFamily="2" charset="2"/>
              </a:rPr>
              <a:t>theory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fails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here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missing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several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key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points</a:t>
            </a:r>
            <a:r>
              <a:rPr lang="de-DE" dirty="0">
                <a:sym typeface="Wingdings" panose="05000000000000000000" pitchFamily="2" charset="2"/>
              </a:rPr>
              <a:t>: </a:t>
            </a: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Fittable</a:t>
            </a:r>
            <a:r>
              <a:rPr lang="de-DE" dirty="0">
                <a:sym typeface="Wingdings" panose="05000000000000000000" pitchFamily="2" charset="2"/>
              </a:rPr>
              <a:t>, due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geometric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factor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Energy </a:t>
            </a:r>
            <a:r>
              <a:rPr lang="de-DE" dirty="0" err="1">
                <a:sym typeface="Wingdings" panose="05000000000000000000" pitchFamily="2" charset="2"/>
              </a:rPr>
              <a:t>deposited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as</a:t>
            </a:r>
            <a:r>
              <a:rPr lang="de-DE" dirty="0">
                <a:sym typeface="Wingdings" panose="05000000000000000000" pitchFamily="2" charset="2"/>
              </a:rPr>
              <a:t> thermal</a:t>
            </a: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Collisional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Ionization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Guiding </a:t>
            </a:r>
            <a:r>
              <a:rPr lang="de-DE" dirty="0" err="1">
                <a:sym typeface="Wingdings" panose="05000000000000000000" pitchFamily="2" charset="2"/>
              </a:rPr>
              <a:t>independent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blast, </a:t>
            </a:r>
            <a:r>
              <a:rPr lang="de-DE" dirty="0" err="1">
                <a:sym typeface="Wingdings" panose="05000000000000000000" pitchFamily="2" charset="2"/>
              </a:rPr>
              <a:t>see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later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/>
          </a:p>
          <a:p>
            <a:pPr lvl="0"/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model</a:t>
            </a:r>
            <a:r>
              <a:rPr lang="de-DE" dirty="0"/>
              <a:t>, but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992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-177800"/>
            <a:r>
              <a:rPr lang="de-DE" dirty="0"/>
              <a:t>Create HOFI in a gas </a:t>
            </a:r>
            <a:r>
              <a:rPr lang="de-DE" dirty="0" err="1"/>
              <a:t>cell</a:t>
            </a:r>
            <a:endParaRPr lang="de-DE" dirty="0"/>
          </a:p>
          <a:p>
            <a:pPr marL="177800" indent="-177800"/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doubled</a:t>
            </a:r>
            <a:r>
              <a:rPr lang="de-DE" dirty="0"/>
              <a:t> probe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along</a:t>
            </a:r>
            <a:r>
              <a:rPr lang="de-DE" dirty="0"/>
              <a:t> HOFI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axis</a:t>
            </a:r>
            <a:r>
              <a:rPr lang="de-DE" dirty="0"/>
              <a:t> </a:t>
            </a:r>
          </a:p>
          <a:p>
            <a:pPr marL="355600" lvl="1" indent="-177800"/>
            <a:r>
              <a:rPr lang="de-DE" dirty="0" err="1"/>
              <a:t>picks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shift</a:t>
            </a:r>
          </a:p>
          <a:p>
            <a:pPr marL="355600" lvl="1" indent="-177800"/>
            <a:r>
              <a:rPr lang="de-DE" dirty="0"/>
              <a:t>longitudinal </a:t>
            </a:r>
            <a:r>
              <a:rPr lang="de-DE" dirty="0" err="1"/>
              <a:t>interferometry</a:t>
            </a:r>
            <a:endParaRPr lang="de-DE" dirty="0"/>
          </a:p>
          <a:p>
            <a:pPr marL="355600" lvl="1" indent="-177800"/>
            <a:r>
              <a:rPr lang="en-US" dirty="0"/>
              <a:t>Infer longitudinal integrated e-density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955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-177800"/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off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a </a:t>
            </a:r>
            <a:r>
              <a:rPr lang="de-DE" dirty="0" err="1"/>
              <a:t>measured</a:t>
            </a:r>
            <a:r>
              <a:rPr lang="de-DE" dirty="0"/>
              <a:t> 3D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.</a:t>
            </a:r>
          </a:p>
          <a:p>
            <a:pPr marL="177800" indent="-177800"/>
            <a:r>
              <a:rPr lang="en-US" dirty="0"/>
              <a:t>For each slice use PIC (</a:t>
            </a:r>
            <a:r>
              <a:rPr lang="en-US" dirty="0" err="1"/>
              <a:t>WarpX</a:t>
            </a:r>
            <a:r>
              <a:rPr lang="en-US" dirty="0"/>
              <a:t>) to calculate ionization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Te</a:t>
            </a:r>
            <a:r>
              <a:rPr lang="en-US" dirty="0">
                <a:sym typeface="Wingdings" panose="05000000000000000000" pitchFamily="2" charset="2"/>
              </a:rPr>
              <a:t>, ne profiles</a:t>
            </a:r>
            <a:endParaRPr lang="en-US" dirty="0"/>
          </a:p>
          <a:p>
            <a:pPr marL="177800" indent="-177800"/>
            <a:r>
              <a:rPr lang="en-US" dirty="0" err="1"/>
              <a:t>Symmetrise</a:t>
            </a:r>
            <a:r>
              <a:rPr lang="en-US" dirty="0"/>
              <a:t> to radial simulation by azimuthal average </a:t>
            </a:r>
            <a:r>
              <a:rPr lang="en-US" dirty="0">
                <a:sym typeface="Wingdings" panose="05000000000000000000" pitchFamily="2" charset="2"/>
              </a:rPr>
              <a:t> Initial conditions for 1D-r simulation</a:t>
            </a:r>
            <a:endParaRPr lang="en-US" dirty="0"/>
          </a:p>
          <a:p>
            <a:pPr marL="177800" indent="-177800"/>
            <a:r>
              <a:rPr lang="en-US" dirty="0"/>
              <a:t>Calc phase shift, long integral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54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EAAC23: Hydrodynamic Simulations of HOFI channels | Mathis Mewes | mathis.mewesmdi@desy.de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A8BCBF-2839-01CE-2D5D-152708793FE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C8E34F-FCA8-1658-18B1-B77CCD5B742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2E309B8-AF83-8CB6-32F6-DCE9C8D833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20835A9-F622-3917-B53C-9296CFB872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6C3F97-7C54-1CA7-2B52-F458A894EC6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82537C-5B4A-E2A1-FBA4-45485E6C903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2126B0D-3C2A-3806-DB31-7472C979D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BBF53C-379C-D4D3-3F96-C146961F073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BD332F-5AB8-B1E8-ED96-CF913C97C3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A42114-2315-5D1D-96EC-5D06318D83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6DC1EC-1F47-DBD8-4518-F4D6F2AE2DB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C0235B-ADD8-4757-3DCC-BEE10F17EB1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Hydrodynamic Simulations </a:t>
            </a:r>
            <a:br>
              <a:rPr lang="en-US" dirty="0"/>
            </a:br>
            <a:r>
              <a:rPr lang="en-US" dirty="0"/>
              <a:t>of HOFI channels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14396" y="3284984"/>
            <a:ext cx="5825620" cy="1872208"/>
          </a:xfrm>
        </p:spPr>
        <p:txBody>
          <a:bodyPr/>
          <a:lstStyle/>
          <a:p>
            <a:r>
              <a:rPr lang="en-US" b="1" dirty="0"/>
              <a:t>Mathis Mewes*    	mathis.mewesmdi@desy.de</a:t>
            </a:r>
            <a:endParaRPr lang="en-US" dirty="0"/>
          </a:p>
          <a:p>
            <a:r>
              <a:rPr lang="en-US" dirty="0"/>
              <a:t>Gregory Boyle</a:t>
            </a:r>
          </a:p>
          <a:p>
            <a:r>
              <a:rPr lang="en-US" dirty="0" err="1"/>
              <a:t>Ángel</a:t>
            </a:r>
            <a:r>
              <a:rPr lang="en-US" dirty="0"/>
              <a:t> </a:t>
            </a:r>
            <a:r>
              <a:rPr lang="en-US" dirty="0" err="1"/>
              <a:t>Ferran</a:t>
            </a:r>
            <a:r>
              <a:rPr lang="en-US" dirty="0"/>
              <a:t> </a:t>
            </a:r>
            <a:r>
              <a:rPr lang="en-US" dirty="0" err="1"/>
              <a:t>Pousa</a:t>
            </a:r>
            <a:endParaRPr lang="en-US" dirty="0"/>
          </a:p>
          <a:p>
            <a:r>
              <a:rPr lang="en-US" dirty="0"/>
              <a:t>Rob </a:t>
            </a:r>
            <a:r>
              <a:rPr lang="en-US" dirty="0" err="1"/>
              <a:t>Shalloo</a:t>
            </a:r>
            <a:r>
              <a:rPr lang="en-US" dirty="0"/>
              <a:t> </a:t>
            </a:r>
          </a:p>
          <a:p>
            <a:r>
              <a:rPr lang="en-US" dirty="0"/>
              <a:t>Jens </a:t>
            </a:r>
            <a:r>
              <a:rPr lang="en-US" dirty="0" err="1"/>
              <a:t>Osterhoff</a:t>
            </a:r>
            <a:endParaRPr lang="en-US" dirty="0"/>
          </a:p>
          <a:p>
            <a:r>
              <a:rPr lang="en-US" dirty="0" err="1"/>
              <a:t>Maxence</a:t>
            </a:r>
            <a:r>
              <a:rPr lang="en-US" dirty="0"/>
              <a:t> </a:t>
            </a:r>
            <a:r>
              <a:rPr lang="en-US" dirty="0" err="1"/>
              <a:t>Thévenet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1AF5AFF-557A-A373-34A7-7FE688FDEA71}"/>
              </a:ext>
            </a:extLst>
          </p:cNvPr>
          <p:cNvSpPr txBox="1"/>
          <p:nvPr/>
        </p:nvSpPr>
        <p:spPr>
          <a:xfrm>
            <a:off x="5051884" y="617116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EAAC23 – 19.09.</a:t>
            </a:r>
            <a:endParaRPr lang="en-US" sz="1600" dirty="0" err="1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751652FD-DE93-9896-271F-532561C3441C}"/>
              </a:ext>
            </a:extLst>
          </p:cNvPr>
          <p:cNvSpPr txBox="1">
            <a:spLocks/>
          </p:cNvSpPr>
          <p:nvPr/>
        </p:nvSpPr>
        <p:spPr>
          <a:xfrm>
            <a:off x="6672064" y="3284984"/>
            <a:ext cx="4824536" cy="20162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Christopher </a:t>
            </a:r>
            <a:r>
              <a:rPr lang="en-US" dirty="0" err="1"/>
              <a:t>Arran</a:t>
            </a:r>
            <a:r>
              <a:rPr lang="en-US" dirty="0"/>
              <a:t>	</a:t>
            </a:r>
          </a:p>
          <a:p>
            <a:r>
              <a:rPr lang="en-US" dirty="0"/>
              <a:t>Laura Corner</a:t>
            </a:r>
          </a:p>
          <a:p>
            <a:r>
              <a:rPr lang="en-US" dirty="0"/>
              <a:t>Roman Walczak	</a:t>
            </a:r>
          </a:p>
          <a:p>
            <a:r>
              <a:rPr lang="en-US" dirty="0"/>
              <a:t>Simon Hooker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CDD2D4-E9AF-CF3F-9A25-D5E8591DE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465702"/>
            <a:ext cx="792088" cy="763967"/>
          </a:xfrm>
          <a:prstGeom prst="rect">
            <a:avLst/>
          </a:prstGeom>
        </p:spPr>
      </p:pic>
      <p:pic>
        <p:nvPicPr>
          <p:cNvPr id="1028" name="Picture 4" descr="Law complete logo 630px x 300px">
            <a:extLst>
              <a:ext uri="{FF2B5EF4-FFF2-40B4-BE49-F238E27FC236}">
                <a16:creationId xmlns:a16="http://schemas.microsoft.com/office/drawing/2014/main" id="{A926184B-45E5-74D5-3010-24B0FE83F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0"/>
          <a:stretch/>
        </p:blipFill>
        <p:spPr bwMode="auto">
          <a:xfrm>
            <a:off x="6888088" y="2527387"/>
            <a:ext cx="640341" cy="6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1C8F562-4F5F-3577-1E64-00E2849EB66D}"/>
              </a:ext>
            </a:extLst>
          </p:cNvPr>
          <p:cNvSpPr txBox="1"/>
          <p:nvPr/>
        </p:nvSpPr>
        <p:spPr>
          <a:xfrm>
            <a:off x="767408" y="5517232"/>
            <a:ext cx="1818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*Also, University of Hamburg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AE69724-8102-2DFA-D677-4DEED1A5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HOFI Benchmark: Good Agreement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2BC4D5-C171-50D9-49E8-BA0BDA414A0B}"/>
              </a:ext>
            </a:extLst>
          </p:cNvPr>
          <p:cNvSpPr txBox="1"/>
          <p:nvPr/>
        </p:nvSpPr>
        <p:spPr>
          <a:xfrm>
            <a:off x="988212" y="1016402"/>
            <a:ext cx="2454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Time scan</a:t>
            </a:r>
          </a:p>
          <a:p>
            <a:pPr algn="ctr"/>
            <a:r>
              <a:rPr lang="en-US" sz="1600" dirty="0"/>
              <a:t>Buffer pressure: 50 mbar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24BC1B-0CF6-8307-9384-92EEDECED2B6}"/>
              </a:ext>
            </a:extLst>
          </p:cNvPr>
          <p:cNvSpPr txBox="1"/>
          <p:nvPr/>
        </p:nvSpPr>
        <p:spPr>
          <a:xfrm>
            <a:off x="4367808" y="1016402"/>
            <a:ext cx="1585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Pressure scan</a:t>
            </a:r>
          </a:p>
          <a:p>
            <a:pPr algn="ctr"/>
            <a:r>
              <a:rPr lang="en-US" sz="1600" dirty="0"/>
              <a:t>Time: 3.93 ns</a:t>
            </a:r>
          </a:p>
        </p:txBody>
      </p:sp>
      <p:sp>
        <p:nvSpPr>
          <p:cNvPr id="9" name="Inhaltsplatzhalter 27">
            <a:extLst>
              <a:ext uri="{FF2B5EF4-FFF2-40B4-BE49-F238E27FC236}">
                <a16:creationId xmlns:a16="http://schemas.microsoft.com/office/drawing/2014/main" id="{9890E2C7-4D45-A662-C728-8645AC54E941}"/>
              </a:ext>
            </a:extLst>
          </p:cNvPr>
          <p:cNvSpPr txBox="1">
            <a:spLocks/>
          </p:cNvSpPr>
          <p:nvPr/>
        </p:nvSpPr>
        <p:spPr>
          <a:xfrm>
            <a:off x="7104112" y="2636912"/>
            <a:ext cx="4104456" cy="3240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Slight</a:t>
            </a:r>
            <a:r>
              <a:rPr lang="de-DE" dirty="0"/>
              <a:t> </a:t>
            </a:r>
            <a:r>
              <a:rPr lang="de-DE" dirty="0" err="1"/>
              <a:t>remaining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1D </a:t>
            </a:r>
            <a:r>
              <a:rPr lang="de-DE" dirty="0" err="1"/>
              <a:t>reduction</a:t>
            </a:r>
            <a:endParaRPr lang="de-DE" dirty="0"/>
          </a:p>
          <a:p>
            <a:pPr lvl="1"/>
            <a:r>
              <a:rPr lang="de-DE" dirty="0"/>
              <a:t>H</a:t>
            </a:r>
            <a:r>
              <a:rPr lang="de-DE" baseline="-25000" dirty="0"/>
              <a:t>2</a:t>
            </a:r>
            <a:endParaRPr lang="de-DE" dirty="0"/>
          </a:p>
          <a:p>
            <a:pPr lvl="1"/>
            <a:r>
              <a:rPr lang="de-DE" dirty="0" err="1"/>
              <a:t>Phaseshift</a:t>
            </a:r>
            <a:r>
              <a:rPr lang="de-DE" dirty="0"/>
              <a:t> </a:t>
            </a:r>
            <a:r>
              <a:rPr lang="de-DE" dirty="0" err="1"/>
              <a:t>calibration</a:t>
            </a:r>
            <a:endParaRPr lang="de-DE" dirty="0"/>
          </a:p>
          <a:p>
            <a:pPr lvl="1"/>
            <a:r>
              <a:rPr lang="de-DE" dirty="0"/>
              <a:t>HOFI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refraction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47DAA96-BD2E-61B3-933D-7CAF4F0D1D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  <p:pic>
        <p:nvPicPr>
          <p:cNvPr id="4" name="Grafik 3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A43FC4F7-8C58-9371-3909-CD6145C6A1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4"/>
          <a:stretch/>
        </p:blipFill>
        <p:spPr>
          <a:xfrm>
            <a:off x="345873" y="1612597"/>
            <a:ext cx="6192688" cy="46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7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1A29-05C6-2BEF-E365-4647EC89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5688012" cy="451098"/>
          </a:xfrm>
        </p:spPr>
        <p:txBody>
          <a:bodyPr/>
          <a:lstStyle/>
          <a:p>
            <a:r>
              <a:rPr lang="en-GB" dirty="0"/>
              <a:t>HOFI Guiding Properties</a:t>
            </a:r>
            <a:endParaRPr lang="LID4096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DF26D-3738-44B5-EF27-3921A08C66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634049D8-E7F8-897A-952E-0423DB4897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8" y="1340768"/>
                <a:ext cx="5616575" cy="5075908"/>
              </a:xfrm>
            </p:spPr>
            <p:txBody>
              <a:bodyPr/>
              <a:lstStyle/>
              <a:p>
                <a:r>
                  <a:rPr lang="en-GB" dirty="0"/>
                  <a:t>Fundamental mode for each time step of expansion</a:t>
                </a:r>
              </a:p>
              <a:p>
                <a:pPr lvl="1"/>
                <a:r>
                  <a:rPr lang="en-GB" dirty="0"/>
                  <a:t>Gaussian-like after ~ 2 ns</a:t>
                </a:r>
              </a:p>
              <a:p>
                <a:pPr lvl="1"/>
                <a:r>
                  <a:rPr lang="en-GB" dirty="0"/>
                  <a:t>Matched spot does not expand with blast</a:t>
                </a:r>
              </a:p>
              <a:p>
                <a:r>
                  <a:rPr lang="en-GB" dirty="0"/>
                  <a:t>Guiding with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/>
                  <a:t> similar in 2-8 ns time window</a:t>
                </a:r>
              </a:p>
              <a:p>
                <a:r>
                  <a:rPr lang="en-GB" dirty="0"/>
                  <a:t>Conditioning prevents leakage and stabilizes</a:t>
                </a:r>
              </a:p>
              <a:p>
                <a:r>
                  <a:rPr lang="en-GB" dirty="0"/>
                  <a:t>Effective plasma density decreases steadily</a:t>
                </a:r>
                <a:endParaRPr lang="LID4096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634049D8-E7F8-897A-952E-0423DB489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8" y="1340768"/>
                <a:ext cx="5616575" cy="5075908"/>
              </a:xfrm>
              <a:blipFill>
                <a:blip r:embed="rId3"/>
                <a:stretch>
                  <a:fillRect l="-2389" t="-1441" r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8A3665F1-B1B3-D247-5A76-80111F5B6F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t="93711" r="10716" b="358"/>
          <a:stretch/>
        </p:blipFill>
        <p:spPr>
          <a:xfrm>
            <a:off x="7032104" y="3284037"/>
            <a:ext cx="3708411" cy="376237"/>
          </a:xfrm>
          <a:prstGeom prst="rect">
            <a:avLst/>
          </a:prstGeom>
        </p:spPr>
      </p:pic>
      <p:pic>
        <p:nvPicPr>
          <p:cNvPr id="11" name="Content Placeholder 7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8E2258FF-5788-003A-6161-07E7648EEDC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1"/>
          <a:stretch/>
        </p:blipFill>
        <p:spPr>
          <a:xfrm>
            <a:off x="6384032" y="223838"/>
            <a:ext cx="4879389" cy="6305550"/>
          </a:xfrm>
          <a:prstGeom prst="rect">
            <a:avLst/>
          </a:prstGeom>
        </p:spPr>
      </p:pic>
      <p:pic>
        <p:nvPicPr>
          <p:cNvPr id="3" name="Content Placeholder 7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5D3C0F87-1F77-8505-9FF8-7D4CD3379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1437"/>
          <a:stretch/>
        </p:blipFill>
        <p:spPr>
          <a:xfrm>
            <a:off x="6384031" y="223837"/>
            <a:ext cx="4879389" cy="3081337"/>
          </a:xfrm>
          <a:prstGeom prst="rect">
            <a:avLst/>
          </a:prstGeom>
        </p:spPr>
      </p:pic>
      <p:pic>
        <p:nvPicPr>
          <p:cNvPr id="4" name="Content Placeholder 7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617E7F10-ED79-3278-4616-74F77D22FF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1" b="51437"/>
          <a:stretch/>
        </p:blipFill>
        <p:spPr>
          <a:xfrm>
            <a:off x="6384030" y="1772816"/>
            <a:ext cx="4879389" cy="153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EE90-1942-62E3-30CD-A4ADEAE3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HOFI is tuneable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25A715-6ECA-A5D8-FC65-879029953DA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814892" y="2276872"/>
            <a:ext cx="4321668" cy="4139804"/>
          </a:xfrm>
        </p:spPr>
        <p:txBody>
          <a:bodyPr/>
          <a:lstStyle/>
          <a:p>
            <a:r>
              <a:rPr lang="en-GB" dirty="0"/>
              <a:t>Guiding parameters independently tuneable by experimentally accessible parameters </a:t>
            </a:r>
          </a:p>
          <a:p>
            <a:r>
              <a:rPr lang="en-GB" dirty="0"/>
              <a:t>Example: Matched spot size at constant density</a:t>
            </a:r>
          </a:p>
          <a:p>
            <a:pPr lvl="1"/>
            <a:endParaRPr lang="en-GB" dirty="0"/>
          </a:p>
          <a:p>
            <a:pPr lvl="1"/>
            <a:endParaRPr lang="LID4096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98FF7-2808-7DCC-A198-A7EDD5B082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  <p:pic>
        <p:nvPicPr>
          <p:cNvPr id="7" name="Content Placeholder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21A59A1-F2ED-4893-12FB-17AA10A1B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1360876"/>
            <a:ext cx="5616575" cy="40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44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AE69724-8102-2DFA-D677-4DEED1A5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3261"/>
            <a:ext cx="3383756" cy="45109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2FAE3A9-5816-4789-B30F-F391F55E1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080471"/>
            <a:ext cx="8712968" cy="1988343"/>
          </a:xfrm>
        </p:spPr>
        <p:txBody>
          <a:bodyPr/>
          <a:lstStyle/>
          <a:p>
            <a:r>
              <a:rPr lang="en-US" dirty="0"/>
              <a:t>Method for accurate HOFI simulation (Verified with experimental benchmark)</a:t>
            </a:r>
          </a:p>
          <a:p>
            <a:r>
              <a:rPr lang="en-US" dirty="0"/>
              <a:t>Showed HOFI guiding properties (Not predictable by </a:t>
            </a:r>
            <a:r>
              <a:rPr lang="en-US" dirty="0" err="1"/>
              <a:t>Sedov</a:t>
            </a:r>
            <a:r>
              <a:rPr lang="en-US" dirty="0"/>
              <a:t>-Taylor)</a:t>
            </a:r>
          </a:p>
          <a:p>
            <a:r>
              <a:rPr lang="en-US" dirty="0"/>
              <a:t>Predicted specific HOFI tunability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984DEA-E064-4238-51E4-ED3E3E34CE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  <p:pic>
        <p:nvPicPr>
          <p:cNvPr id="4" name="Picture 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BAE1A8D6-5C21-A6EA-EA47-11DAB5BF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54916" r="530"/>
          <a:stretch/>
        </p:blipFill>
        <p:spPr>
          <a:xfrm>
            <a:off x="3532368" y="2714036"/>
            <a:ext cx="4056830" cy="1698335"/>
          </a:xfrm>
          <a:prstGeom prst="rect">
            <a:avLst/>
          </a:prstGeom>
        </p:spPr>
      </p:pic>
      <p:pic>
        <p:nvPicPr>
          <p:cNvPr id="9" name="Grafik 8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9D4A7AFC-C05A-CCC6-0C90-C986855106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81" b="32594"/>
          <a:stretch/>
        </p:blipFill>
        <p:spPr>
          <a:xfrm>
            <a:off x="623392" y="2564904"/>
            <a:ext cx="2555632" cy="3631231"/>
          </a:xfrm>
          <a:prstGeom prst="rect">
            <a:avLst/>
          </a:prstGeom>
        </p:spPr>
      </p:pic>
      <p:pic>
        <p:nvPicPr>
          <p:cNvPr id="10" name="Content Placeholder 7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6D7A521E-3A9B-D936-58BC-9B6C6B7A8F6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4" b="51500"/>
          <a:stretch/>
        </p:blipFill>
        <p:spPr>
          <a:xfrm>
            <a:off x="3268718" y="4473525"/>
            <a:ext cx="4448333" cy="1408820"/>
          </a:xfrm>
        </p:spPr>
      </p:pic>
      <p:pic>
        <p:nvPicPr>
          <p:cNvPr id="11" name="Content Placeholder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8887B5A-2B35-8034-C722-7631DB2C7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11" y="3124175"/>
            <a:ext cx="3559031" cy="257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7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AE69724-8102-2DFA-D677-4DEED1A5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3261"/>
            <a:ext cx="3383756" cy="451098"/>
          </a:xfrm>
        </p:spPr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2FAE3A9-5816-4789-B30F-F391F55E1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080471"/>
            <a:ext cx="4392488" cy="1988343"/>
          </a:xfrm>
        </p:spPr>
        <p:txBody>
          <a:bodyPr/>
          <a:lstStyle/>
          <a:p>
            <a:r>
              <a:rPr lang="en-US" dirty="0"/>
              <a:t>Advanced HOFI Simulations (2Dxy, 2Dxz)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, Other species</a:t>
            </a:r>
          </a:p>
          <a:p>
            <a:r>
              <a:rPr lang="en-US" dirty="0"/>
              <a:t>Other plasma sources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984DEA-E064-4238-51E4-ED3E3E34CE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  <p:pic>
        <p:nvPicPr>
          <p:cNvPr id="13" name="2Dxy_HOFI">
            <a:hlinkClick r:id="" action="ppaction://media"/>
            <a:extLst>
              <a:ext uri="{FF2B5EF4-FFF2-40B4-BE49-F238E27FC236}">
                <a16:creationId xmlns:a16="http://schemas.microsoft.com/office/drawing/2014/main" id="{A6EF482C-DAB7-E9B9-55A3-B8D34F8A14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1944" y="620688"/>
            <a:ext cx="6133860" cy="4257620"/>
          </a:xfrm>
          <a:prstGeom prst="rect">
            <a:avLst/>
          </a:prstGeom>
        </p:spPr>
      </p:pic>
      <p:pic>
        <p:nvPicPr>
          <p:cNvPr id="14" name="Inhaltsplatzhalter 7" descr="Ein Bild, das Text, Diagramm, Screenshot, Reihe enthält.&#10;&#10;Automatisch generierte Beschreibung">
            <a:extLst>
              <a:ext uri="{FF2B5EF4-FFF2-40B4-BE49-F238E27FC236}">
                <a16:creationId xmlns:a16="http://schemas.microsoft.com/office/drawing/2014/main" id="{E1D50B7E-FBB3-C4C5-75E3-EB9DB6FF679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316496"/>
            <a:ext cx="4862581" cy="2730140"/>
          </a:xfrm>
        </p:spPr>
      </p:pic>
    </p:spTree>
    <p:extLst>
      <p:ext uri="{BB962C8B-B14F-4D97-AF65-F5344CB8AC3E}">
        <p14:creationId xmlns:p14="http://schemas.microsoft.com/office/powerpoint/2010/main" val="13028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908720"/>
            <a:ext cx="11376025" cy="3511190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time!</a:t>
            </a:r>
            <a:br>
              <a:rPr lang="de-DE" dirty="0"/>
            </a:br>
            <a:r>
              <a:rPr lang="de-DE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4A459-C16E-CA29-184A-8F3ED7137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460"/>
          <a:stretch/>
        </p:blipFill>
        <p:spPr>
          <a:xfrm>
            <a:off x="2459596" y="3212976"/>
            <a:ext cx="7272808" cy="29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1B3F296-BC39-7AA5-80C2-72D7E17B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Energy </a:t>
            </a:r>
            <a:r>
              <a:rPr lang="de-DE" dirty="0" err="1"/>
              <a:t>dependence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DD543C6-E45F-6AB1-764A-7B5AFC14B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8EE7DE0-51EE-6328-5BE7-77138F511FC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Blast radius depends only on total energy</a:t>
            </a:r>
          </a:p>
          <a:p>
            <a:r>
              <a:rPr lang="en-US" dirty="0"/>
              <a:t>But Initial energy distribution changes early dynamics and guiding properties</a:t>
            </a:r>
          </a:p>
        </p:txBody>
      </p:sp>
      <p:pic>
        <p:nvPicPr>
          <p:cNvPr id="15" name="Inhaltsplatzhalter 10" descr="Ein Bild, das Text, Diagramm, Screenshot, Reihe enthält.&#10;&#10;Automatisch generierte Beschreibung">
            <a:extLst>
              <a:ext uri="{FF2B5EF4-FFF2-40B4-BE49-F238E27FC236}">
                <a16:creationId xmlns:a16="http://schemas.microsoft.com/office/drawing/2014/main" id="{8EEBDB73-662C-65FE-F848-8629BB965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52" y="1406525"/>
            <a:ext cx="4339447" cy="5010150"/>
          </a:xfr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5ADA883-7B14-2D96-BC85-039F68655A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26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1B3F296-BC39-7AA5-80C2-72D7E17B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Ionization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DD543C6-E45F-6AB1-764A-7B5AFC14B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ADF3BE7-6DDC-1D78-D623-2F5271D20BC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 err="1"/>
              <a:t>WarpX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ADK </a:t>
            </a:r>
            <a:r>
              <a:rPr lang="de-DE" dirty="0" err="1"/>
              <a:t>model</a:t>
            </a:r>
            <a:r>
              <a:rPr lang="de-DE" dirty="0"/>
              <a:t> + ZLL </a:t>
            </a:r>
            <a:r>
              <a:rPr lang="de-DE" dirty="0" err="1"/>
              <a:t>Corrections</a:t>
            </a:r>
            <a:r>
              <a:rPr lang="de-DE" dirty="0"/>
              <a:t> </a:t>
            </a:r>
          </a:p>
          <a:p>
            <a:r>
              <a:rPr lang="de-DE" dirty="0"/>
              <a:t>Residual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Electron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temperature</a:t>
            </a:r>
            <a:endParaRPr lang="en-US" dirty="0"/>
          </a:p>
        </p:txBody>
      </p:sp>
      <p:pic>
        <p:nvPicPr>
          <p:cNvPr id="12" name="Inhaltsplatzhalter 8" descr="Ein Bild, das Text, Diagramm, Reihe, parallel enthält.&#10;&#10;Automatisch generierte Beschreibung">
            <a:extLst>
              <a:ext uri="{FF2B5EF4-FFF2-40B4-BE49-F238E27FC236}">
                <a16:creationId xmlns:a16="http://schemas.microsoft.com/office/drawing/2014/main" id="{6C21CEB7-AD18-91A3-57C6-1EFC5C4BE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5" y="1406525"/>
            <a:ext cx="5158100" cy="5010150"/>
          </a:xfr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11B4A35-613D-47F1-04BB-1B4949C74F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0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3D40C-1F47-59FE-9F73-F229CA1E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Laser Plasma </a:t>
            </a:r>
            <a:r>
              <a:rPr lang="de-DE" dirty="0" err="1"/>
              <a:t>Accelerators</a:t>
            </a:r>
            <a:r>
              <a:rPr lang="de-DE" dirty="0"/>
              <a:t> (LPA)</a:t>
            </a:r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4A9587-09F6-737C-8849-BABA2AF5F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196751"/>
            <a:ext cx="8352309" cy="2088923"/>
          </a:xfrm>
        </p:spPr>
        <p:txBody>
          <a:bodyPr numCol="1" spcCol="360000"/>
          <a:lstStyle/>
          <a:p>
            <a:r>
              <a:rPr lang="de-DE" dirty="0"/>
              <a:t>Compact, </a:t>
            </a:r>
            <a:r>
              <a:rPr lang="de-DE" dirty="0" err="1"/>
              <a:t>cheap</a:t>
            </a:r>
            <a:r>
              <a:rPr lang="de-DE" dirty="0"/>
              <a:t> </a:t>
            </a:r>
            <a:r>
              <a:rPr lang="de-DE" dirty="0" err="1"/>
              <a:t>accelerators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w</a:t>
            </a:r>
            <a:r>
              <a:rPr lang="de-DE" dirty="0" err="1">
                <a:sym typeface="Wingdings" panose="05000000000000000000" pitchFamily="2" charset="2"/>
              </a:rPr>
              <a:t>akefield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created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driver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laser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8" name="Wakefield">
            <a:hlinkClick r:id="" action="ppaction://media"/>
            <a:extLst>
              <a:ext uri="{FF2B5EF4-FFF2-40B4-BE49-F238E27FC236}">
                <a16:creationId xmlns:a16="http://schemas.microsoft.com/office/drawing/2014/main" id="{F84F1519-CC5E-787B-BC91-DA6AF2C7A0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4658" y="2348881"/>
            <a:ext cx="10662684" cy="2665670"/>
          </a:xfrm>
          <a:prstGeom prst="rect">
            <a:avLst/>
          </a:prstGeom>
        </p:spPr>
      </p:pic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4FD8AD3A-7828-0543-3978-0B89174DB2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772994-9D5C-2BDB-F0A3-8AAFE0869FD6}"/>
              </a:ext>
            </a:extLst>
          </p:cNvPr>
          <p:cNvSpPr txBox="1"/>
          <p:nvPr/>
        </p:nvSpPr>
        <p:spPr>
          <a:xfrm>
            <a:off x="8544272" y="5312098"/>
            <a:ext cx="2585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/>
              <a:t>Courtesy</a:t>
            </a:r>
            <a:r>
              <a:rPr lang="de-DE" sz="1400" i="1" dirty="0"/>
              <a:t>: Ángel Ferran </a:t>
            </a:r>
            <a:r>
              <a:rPr lang="de-DE" sz="1400" i="1" dirty="0" err="1"/>
              <a:t>Pousa</a:t>
            </a:r>
            <a:endParaRPr lang="en-US" sz="1400" i="1" dirty="0" err="1"/>
          </a:p>
        </p:txBody>
      </p:sp>
    </p:spTree>
    <p:extLst>
      <p:ext uri="{BB962C8B-B14F-4D97-AF65-F5344CB8AC3E}">
        <p14:creationId xmlns:p14="http://schemas.microsoft.com/office/powerpoint/2010/main" val="367889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3D40C-1F47-59FE-9F73-F229CA1E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Laser Plasma </a:t>
            </a:r>
            <a:r>
              <a:rPr lang="de-DE" dirty="0" err="1"/>
              <a:t>Accelerators</a:t>
            </a:r>
            <a:r>
              <a:rPr lang="de-DE" dirty="0"/>
              <a:t> (LPA)</a:t>
            </a:r>
            <a:endParaRPr lang="en-US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4FD8AD3A-7828-0543-3978-0B89174DB2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  <p:sp>
        <p:nvSpPr>
          <p:cNvPr id="30" name="Inhaltsplatzhalter 3">
            <a:extLst>
              <a:ext uri="{FF2B5EF4-FFF2-40B4-BE49-F238E27FC236}">
                <a16:creationId xmlns:a16="http://schemas.microsoft.com/office/drawing/2014/main" id="{1559E98B-5B77-B6ED-1337-DDED6FD79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196751"/>
            <a:ext cx="8352309" cy="2088923"/>
          </a:xfrm>
        </p:spPr>
        <p:txBody>
          <a:bodyPr numCol="1" spcCol="360000"/>
          <a:lstStyle/>
          <a:p>
            <a:r>
              <a:rPr lang="de-DE" dirty="0"/>
              <a:t>Compact, </a:t>
            </a:r>
            <a:r>
              <a:rPr lang="de-DE" dirty="0" err="1"/>
              <a:t>cheap</a:t>
            </a:r>
            <a:r>
              <a:rPr lang="de-DE" dirty="0"/>
              <a:t> </a:t>
            </a:r>
            <a:r>
              <a:rPr lang="de-DE" dirty="0" err="1"/>
              <a:t>accelerators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w</a:t>
            </a:r>
            <a:r>
              <a:rPr lang="de-DE" dirty="0" err="1">
                <a:sym typeface="Wingdings" panose="05000000000000000000" pitchFamily="2" charset="2"/>
              </a:rPr>
              <a:t>akefield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created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driver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laser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Problem:</a:t>
            </a:r>
            <a:r>
              <a:rPr lang="de-DE" dirty="0">
                <a:sym typeface="Wingdings" panose="05000000000000000000" pitchFamily="2" charset="2"/>
              </a:rPr>
              <a:t> Keep </a:t>
            </a:r>
            <a:r>
              <a:rPr lang="de-DE" dirty="0" err="1">
                <a:sym typeface="Wingdings" panose="05000000000000000000" pitchFamily="2" charset="2"/>
              </a:rPr>
              <a:t>driver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laser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focused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long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acceleration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stage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olidFill>
                  <a:srgbClr val="00B050"/>
                </a:solidFill>
                <a:sym typeface="Wingdings" panose="05000000000000000000" pitchFamily="2" charset="2"/>
              </a:rPr>
              <a:t>Solution: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Hydrodynamic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Optically</a:t>
            </a:r>
            <a:r>
              <a:rPr lang="de-DE" dirty="0">
                <a:sym typeface="Wingdings" panose="05000000000000000000" pitchFamily="2" charset="2"/>
              </a:rPr>
              <a:t>-Field-</a:t>
            </a:r>
            <a:r>
              <a:rPr lang="de-DE" dirty="0" err="1">
                <a:sym typeface="Wingdings" panose="05000000000000000000" pitchFamily="2" charset="2"/>
              </a:rPr>
              <a:t>Ionized</a:t>
            </a:r>
            <a:r>
              <a:rPr lang="de-DE" dirty="0">
                <a:sym typeface="Wingdings" panose="05000000000000000000" pitchFamily="2" charset="2"/>
              </a:rPr>
              <a:t> (HOFI) </a:t>
            </a:r>
            <a:r>
              <a:rPr lang="de-DE" dirty="0" err="1">
                <a:sym typeface="Wingdings" panose="05000000000000000000" pitchFamily="2" charset="2"/>
              </a:rPr>
              <a:t>channels</a:t>
            </a:r>
            <a:r>
              <a:rPr lang="de-DE" dirty="0">
                <a:sym typeface="Wingdings" panose="05000000000000000000" pitchFamily="2" charset="2"/>
              </a:rPr>
              <a:t> [1,2,3]</a:t>
            </a:r>
          </a:p>
          <a:p>
            <a:r>
              <a:rPr lang="en-US" b="1" dirty="0"/>
              <a:t>Simulations are essential to understand and predict guiding properties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6C9ADF-B99E-1943-E906-DDF905F4BE4F}"/>
              </a:ext>
            </a:extLst>
          </p:cNvPr>
          <p:cNvSpPr txBox="1"/>
          <p:nvPr/>
        </p:nvSpPr>
        <p:spPr>
          <a:xfrm>
            <a:off x="6712701" y="5861572"/>
            <a:ext cx="4060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</a:rPr>
              <a:t>[1] R. J. </a:t>
            </a:r>
            <a:r>
              <a:rPr lang="en-US" sz="1200" b="0" dirty="0" err="1">
                <a:solidFill>
                  <a:srgbClr val="000000"/>
                </a:solidFill>
              </a:rPr>
              <a:t>Shalloo</a:t>
            </a:r>
            <a:r>
              <a:rPr lang="en-US" sz="1200" b="0" dirty="0">
                <a:solidFill>
                  <a:srgbClr val="000000"/>
                </a:solidFill>
              </a:rPr>
              <a:t> </a:t>
            </a:r>
            <a:r>
              <a:rPr lang="en-US" sz="1200" b="0" i="1" dirty="0">
                <a:solidFill>
                  <a:srgbClr val="000000"/>
                </a:solidFill>
              </a:rPr>
              <a:t>et al</a:t>
            </a:r>
            <a:r>
              <a:rPr lang="en-US" sz="1200" b="0" dirty="0">
                <a:solidFill>
                  <a:srgbClr val="000000"/>
                </a:solidFill>
              </a:rPr>
              <a:t>., Phys. Rev. E </a:t>
            </a:r>
            <a:r>
              <a:rPr lang="en-US" sz="1200" dirty="0">
                <a:solidFill>
                  <a:srgbClr val="000000"/>
                </a:solidFill>
              </a:rPr>
              <a:t>97</a:t>
            </a:r>
            <a:r>
              <a:rPr lang="en-US" sz="1200" b="0" dirty="0">
                <a:solidFill>
                  <a:srgbClr val="000000"/>
                </a:solidFill>
              </a:rPr>
              <a:t>, 053203 (2018)</a:t>
            </a:r>
          </a:p>
          <a:p>
            <a:r>
              <a:rPr lang="en-US" sz="1200" b="0" dirty="0">
                <a:solidFill>
                  <a:srgbClr val="000000"/>
                </a:solidFill>
              </a:rPr>
              <a:t>[2] A. </a:t>
            </a:r>
            <a:r>
              <a:rPr lang="en-US" sz="1200" b="0" dirty="0" err="1">
                <a:solidFill>
                  <a:srgbClr val="000000"/>
                </a:solidFill>
              </a:rPr>
              <a:t>Picksley</a:t>
            </a:r>
            <a:r>
              <a:rPr lang="en-US" sz="1200" b="0" dirty="0">
                <a:solidFill>
                  <a:srgbClr val="000000"/>
                </a:solidFill>
              </a:rPr>
              <a:t> </a:t>
            </a:r>
            <a:r>
              <a:rPr lang="en-US" sz="1200" b="0" i="1" dirty="0">
                <a:solidFill>
                  <a:srgbClr val="000000"/>
                </a:solidFill>
              </a:rPr>
              <a:t>et al</a:t>
            </a:r>
            <a:r>
              <a:rPr lang="en-US" sz="1200" b="0" dirty="0">
                <a:solidFill>
                  <a:srgbClr val="000000"/>
                </a:solidFill>
              </a:rPr>
              <a:t>., Phys. Rev. Accel. </a:t>
            </a:r>
            <a:r>
              <a:rPr lang="en-US" sz="1200" dirty="0">
                <a:solidFill>
                  <a:srgbClr val="000000"/>
                </a:solidFill>
              </a:rPr>
              <a:t>23</a:t>
            </a:r>
            <a:r>
              <a:rPr lang="en-US" sz="1200" b="0" dirty="0">
                <a:solidFill>
                  <a:srgbClr val="000000"/>
                </a:solidFill>
              </a:rPr>
              <a:t>, 081303 (2020)</a:t>
            </a:r>
            <a:endParaRPr lang="en-US" sz="1200" b="0" i="0" dirty="0">
              <a:solidFill>
                <a:srgbClr val="000000"/>
              </a:solidFill>
              <a:effectLst/>
            </a:endParaRPr>
          </a:p>
          <a:p>
            <a:r>
              <a:rPr lang="en-US" sz="1200" b="0" dirty="0">
                <a:solidFill>
                  <a:srgbClr val="000000"/>
                </a:solidFill>
              </a:rPr>
              <a:t>[3] A. </a:t>
            </a:r>
            <a:r>
              <a:rPr lang="en-US" sz="1200" b="0" dirty="0" err="1">
                <a:solidFill>
                  <a:srgbClr val="000000"/>
                </a:solidFill>
              </a:rPr>
              <a:t>Alejo</a:t>
            </a:r>
            <a:r>
              <a:rPr lang="en-US" sz="1200" b="0" dirty="0">
                <a:solidFill>
                  <a:srgbClr val="000000"/>
                </a:solidFill>
              </a:rPr>
              <a:t> </a:t>
            </a:r>
            <a:r>
              <a:rPr lang="en-US" sz="1200" b="0" i="1" dirty="0">
                <a:solidFill>
                  <a:srgbClr val="000000"/>
                </a:solidFill>
              </a:rPr>
              <a:t>et al</a:t>
            </a:r>
            <a:r>
              <a:rPr lang="en-US" sz="1200" b="0" dirty="0">
                <a:solidFill>
                  <a:srgbClr val="000000"/>
                </a:solidFill>
              </a:rPr>
              <a:t>., Phys. Rev. Accel. </a:t>
            </a:r>
            <a:r>
              <a:rPr lang="en-US" sz="1200" dirty="0">
                <a:solidFill>
                  <a:srgbClr val="000000"/>
                </a:solidFill>
              </a:rPr>
              <a:t>25</a:t>
            </a:r>
            <a:r>
              <a:rPr lang="en-US" sz="1200" b="0" dirty="0">
                <a:solidFill>
                  <a:srgbClr val="000000"/>
                </a:solidFill>
              </a:rPr>
              <a:t>, 011301 (2022)</a:t>
            </a:r>
            <a:endParaRPr lang="en-US" sz="1200" b="0" i="0" dirty="0">
              <a:solidFill>
                <a:srgbClr val="000000"/>
              </a:solidFill>
              <a:effectLst/>
            </a:endParaRPr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9BE8E0D7-1B54-9D3B-5DE3-D40A1A383448}"/>
              </a:ext>
            </a:extLst>
          </p:cNvPr>
          <p:cNvGrpSpPr/>
          <p:nvPr/>
        </p:nvGrpSpPr>
        <p:grpSpPr>
          <a:xfrm>
            <a:off x="911424" y="3419746"/>
            <a:ext cx="3653788" cy="2247800"/>
            <a:chOff x="911424" y="3419746"/>
            <a:chExt cx="3653788" cy="224780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C8A5FB0F-F74B-488C-A7C3-D8972345E395}"/>
                </a:ext>
              </a:extLst>
            </p:cNvPr>
            <p:cNvSpPr/>
            <p:nvPr/>
          </p:nvSpPr>
          <p:spPr>
            <a:xfrm>
              <a:off x="1582879" y="3623656"/>
              <a:ext cx="1491166" cy="839482"/>
            </a:xfrm>
            <a:custGeom>
              <a:avLst/>
              <a:gdLst>
                <a:gd name="connsiteX0" fmla="*/ 0 w 399866"/>
                <a:gd name="connsiteY0" fmla="*/ 0 h 429268"/>
                <a:gd name="connsiteX1" fmla="*/ 238155 w 399866"/>
                <a:gd name="connsiteY1" fmla="*/ 349883 h 429268"/>
                <a:gd name="connsiteX2" fmla="*/ 399866 w 399866"/>
                <a:gd name="connsiteY2" fmla="*/ 429268 h 4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866" h="429268">
                  <a:moveTo>
                    <a:pt x="0" y="0"/>
                  </a:moveTo>
                  <a:cubicBezTo>
                    <a:pt x="85755" y="139169"/>
                    <a:pt x="171511" y="278338"/>
                    <a:pt x="238155" y="349883"/>
                  </a:cubicBezTo>
                  <a:cubicBezTo>
                    <a:pt x="304799" y="421428"/>
                    <a:pt x="324891" y="422897"/>
                    <a:pt x="399866" y="42926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51CA6659-E47A-F82D-560C-4ACFF9D56DEC}"/>
                </a:ext>
              </a:extLst>
            </p:cNvPr>
            <p:cNvSpPr/>
            <p:nvPr/>
          </p:nvSpPr>
          <p:spPr>
            <a:xfrm flipH="1">
              <a:off x="3074046" y="3623656"/>
              <a:ext cx="1491166" cy="839482"/>
            </a:xfrm>
            <a:custGeom>
              <a:avLst/>
              <a:gdLst>
                <a:gd name="connsiteX0" fmla="*/ 0 w 399866"/>
                <a:gd name="connsiteY0" fmla="*/ 0 h 429268"/>
                <a:gd name="connsiteX1" fmla="*/ 238155 w 399866"/>
                <a:gd name="connsiteY1" fmla="*/ 349883 h 429268"/>
                <a:gd name="connsiteX2" fmla="*/ 399866 w 399866"/>
                <a:gd name="connsiteY2" fmla="*/ 429268 h 4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866" h="429268">
                  <a:moveTo>
                    <a:pt x="0" y="0"/>
                  </a:moveTo>
                  <a:cubicBezTo>
                    <a:pt x="85755" y="139169"/>
                    <a:pt x="171511" y="278338"/>
                    <a:pt x="238155" y="349883"/>
                  </a:cubicBezTo>
                  <a:cubicBezTo>
                    <a:pt x="304799" y="421428"/>
                    <a:pt x="324891" y="422897"/>
                    <a:pt x="399866" y="42926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36C276A-8BDA-19CD-5F37-571D4766596D}"/>
                </a:ext>
              </a:extLst>
            </p:cNvPr>
            <p:cNvSpPr/>
            <p:nvPr/>
          </p:nvSpPr>
          <p:spPr>
            <a:xfrm flipV="1">
              <a:off x="1577559" y="4828064"/>
              <a:ext cx="1491166" cy="839482"/>
            </a:xfrm>
            <a:custGeom>
              <a:avLst/>
              <a:gdLst>
                <a:gd name="connsiteX0" fmla="*/ 0 w 399866"/>
                <a:gd name="connsiteY0" fmla="*/ 0 h 429268"/>
                <a:gd name="connsiteX1" fmla="*/ 238155 w 399866"/>
                <a:gd name="connsiteY1" fmla="*/ 349883 h 429268"/>
                <a:gd name="connsiteX2" fmla="*/ 399866 w 399866"/>
                <a:gd name="connsiteY2" fmla="*/ 429268 h 4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866" h="429268">
                  <a:moveTo>
                    <a:pt x="0" y="0"/>
                  </a:moveTo>
                  <a:cubicBezTo>
                    <a:pt x="85755" y="139169"/>
                    <a:pt x="171511" y="278338"/>
                    <a:pt x="238155" y="349883"/>
                  </a:cubicBezTo>
                  <a:cubicBezTo>
                    <a:pt x="304799" y="421428"/>
                    <a:pt x="324891" y="422897"/>
                    <a:pt x="399866" y="42926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0CC20C8-A756-3964-2639-597827EAAD3E}"/>
                </a:ext>
              </a:extLst>
            </p:cNvPr>
            <p:cNvSpPr/>
            <p:nvPr/>
          </p:nvSpPr>
          <p:spPr>
            <a:xfrm flipH="1" flipV="1">
              <a:off x="3068725" y="4828064"/>
              <a:ext cx="1491166" cy="839482"/>
            </a:xfrm>
            <a:custGeom>
              <a:avLst/>
              <a:gdLst>
                <a:gd name="connsiteX0" fmla="*/ 0 w 399866"/>
                <a:gd name="connsiteY0" fmla="*/ 0 h 429268"/>
                <a:gd name="connsiteX1" fmla="*/ 238155 w 399866"/>
                <a:gd name="connsiteY1" fmla="*/ 349883 h 429268"/>
                <a:gd name="connsiteX2" fmla="*/ 399866 w 399866"/>
                <a:gd name="connsiteY2" fmla="*/ 429268 h 4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866" h="429268">
                  <a:moveTo>
                    <a:pt x="0" y="0"/>
                  </a:moveTo>
                  <a:cubicBezTo>
                    <a:pt x="85755" y="139169"/>
                    <a:pt x="171511" y="278338"/>
                    <a:pt x="238155" y="349883"/>
                  </a:cubicBezTo>
                  <a:cubicBezTo>
                    <a:pt x="304799" y="421428"/>
                    <a:pt x="324891" y="422897"/>
                    <a:pt x="399866" y="42926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feil: nach rechts 22">
              <a:extLst>
                <a:ext uri="{FF2B5EF4-FFF2-40B4-BE49-F238E27FC236}">
                  <a16:creationId xmlns:a16="http://schemas.microsoft.com/office/drawing/2014/main" id="{BB7A2AF2-BCAF-52DD-6313-736142CCE342}"/>
                </a:ext>
              </a:extLst>
            </p:cNvPr>
            <p:cNvSpPr/>
            <p:nvPr/>
          </p:nvSpPr>
          <p:spPr bwMode="auto">
            <a:xfrm>
              <a:off x="1033102" y="4257927"/>
              <a:ext cx="894074" cy="742821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 dirty="0">
                <a:ln>
                  <a:noFill/>
                </a:ln>
                <a:solidFill>
                  <a:srgbClr val="00A6EB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C45D47BF-8E17-C6C3-E1BD-0DE074113BF5}"/>
                </a:ext>
              </a:extLst>
            </p:cNvPr>
            <p:cNvSpPr txBox="1"/>
            <p:nvPr/>
          </p:nvSpPr>
          <p:spPr>
            <a:xfrm>
              <a:off x="911424" y="4997742"/>
              <a:ext cx="1032310" cy="50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Laser</a:t>
              </a:r>
              <a:endParaRPr lang="en-US" sz="2000" dirty="0" err="1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22BF626D-4CE6-84D8-E98E-41390D2ED025}"/>
                </a:ext>
              </a:extLst>
            </p:cNvPr>
            <p:cNvSpPr txBox="1"/>
            <p:nvPr/>
          </p:nvSpPr>
          <p:spPr>
            <a:xfrm>
              <a:off x="2512731" y="3419746"/>
              <a:ext cx="1106586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/>
                <a:t>Vacuum</a:t>
              </a:r>
              <a:endParaRPr lang="en-US" sz="1600" dirty="0" err="1"/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E9540569-3828-4FB2-F58C-36486884E62C}"/>
                </a:ext>
              </a:extLst>
            </p:cNvPr>
            <p:cNvSpPr txBox="1"/>
            <p:nvPr/>
          </p:nvSpPr>
          <p:spPr>
            <a:xfrm>
              <a:off x="2483685" y="5279575"/>
              <a:ext cx="1120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 err="1"/>
                <a:t>L</a:t>
              </a:r>
              <a:r>
                <a:rPr lang="de-DE" sz="1600" baseline="-25000" dirty="0" err="1"/>
                <a:t>acc</a:t>
              </a:r>
              <a:r>
                <a:rPr lang="de-DE" sz="1600" dirty="0"/>
                <a:t> ~ 2 </a:t>
              </a:r>
              <a:r>
                <a:rPr lang="de-DE" sz="1600" dirty="0" err="1"/>
                <a:t>z</a:t>
              </a:r>
              <a:r>
                <a:rPr lang="de-DE" sz="1600" baseline="-25000" dirty="0" err="1"/>
                <a:t>R</a:t>
              </a:r>
              <a:endParaRPr lang="en-US" sz="1600" dirty="0" err="1"/>
            </a:p>
          </p:txBody>
        </p:sp>
        <p:cxnSp>
          <p:nvCxnSpPr>
            <p:cNvPr id="55" name="Gerade Verbindung mit Pfeil 54">
              <a:extLst>
                <a:ext uri="{FF2B5EF4-FFF2-40B4-BE49-F238E27FC236}">
                  <a16:creationId xmlns:a16="http://schemas.microsoft.com/office/drawing/2014/main" id="{7A6C2C94-BA71-70F1-B3E6-177D432EB6E0}"/>
                </a:ext>
              </a:extLst>
            </p:cNvPr>
            <p:cNvCxnSpPr/>
            <p:nvPr/>
          </p:nvCxnSpPr>
          <p:spPr>
            <a:xfrm>
              <a:off x="2282434" y="5279575"/>
              <a:ext cx="1565484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2BC7D5E-1EAE-7056-90A2-EAB233E1BE3A}"/>
              </a:ext>
            </a:extLst>
          </p:cNvPr>
          <p:cNvGrpSpPr/>
          <p:nvPr/>
        </p:nvGrpSpPr>
        <p:grpSpPr>
          <a:xfrm>
            <a:off x="5298519" y="3322141"/>
            <a:ext cx="6074212" cy="2340636"/>
            <a:chOff x="5298519" y="3322141"/>
            <a:chExt cx="6074212" cy="2340636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A7F78081-A4FE-AD81-F9D7-8C3AC0F6B90E}"/>
                </a:ext>
              </a:extLst>
            </p:cNvPr>
            <p:cNvSpPr/>
            <p:nvPr/>
          </p:nvSpPr>
          <p:spPr>
            <a:xfrm>
              <a:off x="5912908" y="3618887"/>
              <a:ext cx="1491167" cy="839482"/>
            </a:xfrm>
            <a:custGeom>
              <a:avLst/>
              <a:gdLst>
                <a:gd name="connsiteX0" fmla="*/ 0 w 399866"/>
                <a:gd name="connsiteY0" fmla="*/ 0 h 429268"/>
                <a:gd name="connsiteX1" fmla="*/ 238155 w 399866"/>
                <a:gd name="connsiteY1" fmla="*/ 349883 h 429268"/>
                <a:gd name="connsiteX2" fmla="*/ 399866 w 399866"/>
                <a:gd name="connsiteY2" fmla="*/ 429268 h 4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866" h="429268">
                  <a:moveTo>
                    <a:pt x="0" y="0"/>
                  </a:moveTo>
                  <a:cubicBezTo>
                    <a:pt x="85755" y="139169"/>
                    <a:pt x="171511" y="278338"/>
                    <a:pt x="238155" y="349883"/>
                  </a:cubicBezTo>
                  <a:cubicBezTo>
                    <a:pt x="304799" y="421428"/>
                    <a:pt x="324891" y="422897"/>
                    <a:pt x="399866" y="42926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76C07763-A570-7E1C-D00B-729AC0875E36}"/>
                </a:ext>
              </a:extLst>
            </p:cNvPr>
            <p:cNvSpPr/>
            <p:nvPr/>
          </p:nvSpPr>
          <p:spPr>
            <a:xfrm flipH="1">
              <a:off x="9881564" y="3618887"/>
              <a:ext cx="1491167" cy="839481"/>
            </a:xfrm>
            <a:custGeom>
              <a:avLst/>
              <a:gdLst>
                <a:gd name="connsiteX0" fmla="*/ 0 w 399866"/>
                <a:gd name="connsiteY0" fmla="*/ 0 h 429268"/>
                <a:gd name="connsiteX1" fmla="*/ 238155 w 399866"/>
                <a:gd name="connsiteY1" fmla="*/ 349883 h 429268"/>
                <a:gd name="connsiteX2" fmla="*/ 399866 w 399866"/>
                <a:gd name="connsiteY2" fmla="*/ 429268 h 4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866" h="429268">
                  <a:moveTo>
                    <a:pt x="0" y="0"/>
                  </a:moveTo>
                  <a:cubicBezTo>
                    <a:pt x="85755" y="139169"/>
                    <a:pt x="171511" y="278338"/>
                    <a:pt x="238155" y="349883"/>
                  </a:cubicBezTo>
                  <a:cubicBezTo>
                    <a:pt x="304799" y="421428"/>
                    <a:pt x="324891" y="422897"/>
                    <a:pt x="399866" y="42926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D115730E-7E0B-1486-B68A-4AAD39012D71}"/>
                </a:ext>
              </a:extLst>
            </p:cNvPr>
            <p:cNvSpPr/>
            <p:nvPr/>
          </p:nvSpPr>
          <p:spPr>
            <a:xfrm flipV="1">
              <a:off x="5907588" y="4823295"/>
              <a:ext cx="1491167" cy="839482"/>
            </a:xfrm>
            <a:custGeom>
              <a:avLst/>
              <a:gdLst>
                <a:gd name="connsiteX0" fmla="*/ 0 w 399866"/>
                <a:gd name="connsiteY0" fmla="*/ 0 h 429268"/>
                <a:gd name="connsiteX1" fmla="*/ 238155 w 399866"/>
                <a:gd name="connsiteY1" fmla="*/ 349883 h 429268"/>
                <a:gd name="connsiteX2" fmla="*/ 399866 w 399866"/>
                <a:gd name="connsiteY2" fmla="*/ 429268 h 4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866" h="429268">
                  <a:moveTo>
                    <a:pt x="0" y="0"/>
                  </a:moveTo>
                  <a:cubicBezTo>
                    <a:pt x="85755" y="139169"/>
                    <a:pt x="171511" y="278338"/>
                    <a:pt x="238155" y="349883"/>
                  </a:cubicBezTo>
                  <a:cubicBezTo>
                    <a:pt x="304799" y="421428"/>
                    <a:pt x="324891" y="422897"/>
                    <a:pt x="399866" y="42926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7069E2D7-C409-B100-E87A-BF77DE893644}"/>
                </a:ext>
              </a:extLst>
            </p:cNvPr>
            <p:cNvSpPr/>
            <p:nvPr/>
          </p:nvSpPr>
          <p:spPr>
            <a:xfrm flipH="1" flipV="1">
              <a:off x="9876244" y="4823296"/>
              <a:ext cx="1491167" cy="839481"/>
            </a:xfrm>
            <a:custGeom>
              <a:avLst/>
              <a:gdLst>
                <a:gd name="connsiteX0" fmla="*/ 0 w 399866"/>
                <a:gd name="connsiteY0" fmla="*/ 0 h 429268"/>
                <a:gd name="connsiteX1" fmla="*/ 238155 w 399866"/>
                <a:gd name="connsiteY1" fmla="*/ 349883 h 429268"/>
                <a:gd name="connsiteX2" fmla="*/ 399866 w 399866"/>
                <a:gd name="connsiteY2" fmla="*/ 429268 h 4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866" h="429268">
                  <a:moveTo>
                    <a:pt x="0" y="0"/>
                  </a:moveTo>
                  <a:cubicBezTo>
                    <a:pt x="85755" y="139169"/>
                    <a:pt x="171511" y="278338"/>
                    <a:pt x="238155" y="349883"/>
                  </a:cubicBezTo>
                  <a:cubicBezTo>
                    <a:pt x="304799" y="421428"/>
                    <a:pt x="324891" y="422897"/>
                    <a:pt x="399866" y="42926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8C09C6C-D940-BD02-0C82-F0441787BE12}"/>
                </a:ext>
              </a:extLst>
            </p:cNvPr>
            <p:cNvSpPr/>
            <p:nvPr/>
          </p:nvSpPr>
          <p:spPr>
            <a:xfrm>
              <a:off x="6619563" y="4187195"/>
              <a:ext cx="4078265" cy="91049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0754B9A2-B214-AFC7-2D86-7A614BD67EF2}"/>
                </a:ext>
              </a:extLst>
            </p:cNvPr>
            <p:cNvCxnSpPr/>
            <p:nvPr/>
          </p:nvCxnSpPr>
          <p:spPr>
            <a:xfrm>
              <a:off x="7398755" y="4458368"/>
              <a:ext cx="2482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17A48F5A-ADEF-0DDC-5CE5-84BA0AFAAE0C}"/>
                </a:ext>
              </a:extLst>
            </p:cNvPr>
            <p:cNvCxnSpPr/>
            <p:nvPr/>
          </p:nvCxnSpPr>
          <p:spPr>
            <a:xfrm>
              <a:off x="7398755" y="4822337"/>
              <a:ext cx="2482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feil: nach rechts 23">
              <a:extLst>
                <a:ext uri="{FF2B5EF4-FFF2-40B4-BE49-F238E27FC236}">
                  <a16:creationId xmlns:a16="http://schemas.microsoft.com/office/drawing/2014/main" id="{CF983E77-0CFA-3E56-5E8E-3D88C11138E3}"/>
                </a:ext>
              </a:extLst>
            </p:cNvPr>
            <p:cNvSpPr/>
            <p:nvPr/>
          </p:nvSpPr>
          <p:spPr bwMode="auto">
            <a:xfrm>
              <a:off x="5367637" y="4285684"/>
              <a:ext cx="894074" cy="742821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 dirty="0">
                <a:ln>
                  <a:noFill/>
                </a:ln>
                <a:solidFill>
                  <a:srgbClr val="00A6EB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32484673-B57C-405E-C607-7A1C326F0D0F}"/>
                </a:ext>
              </a:extLst>
            </p:cNvPr>
            <p:cNvSpPr txBox="1"/>
            <p:nvPr/>
          </p:nvSpPr>
          <p:spPr>
            <a:xfrm>
              <a:off x="5298519" y="4980661"/>
              <a:ext cx="1032310" cy="50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Laser</a:t>
              </a:r>
              <a:endParaRPr lang="en-US" sz="1600" dirty="0" err="1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95244E83-8743-70B3-F575-E935F3BF4904}"/>
                </a:ext>
              </a:extLst>
            </p:cNvPr>
            <p:cNvSpPr txBox="1"/>
            <p:nvPr/>
          </p:nvSpPr>
          <p:spPr>
            <a:xfrm>
              <a:off x="7756746" y="3322141"/>
              <a:ext cx="1766830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/>
                <a:t>HOFI </a:t>
              </a:r>
              <a:r>
                <a:rPr lang="de-DE" sz="2000" dirty="0" err="1"/>
                <a:t>channel</a:t>
              </a:r>
              <a:endParaRPr lang="en-US" sz="2000" dirty="0" err="1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49ACDB50-82FA-4C99-3CC8-E8DBADCCFCD4}"/>
                </a:ext>
              </a:extLst>
            </p:cNvPr>
            <p:cNvSpPr txBox="1"/>
            <p:nvPr/>
          </p:nvSpPr>
          <p:spPr>
            <a:xfrm>
              <a:off x="7917202" y="5279517"/>
              <a:ext cx="14405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800" dirty="0" err="1"/>
                <a:t>L</a:t>
              </a:r>
              <a:r>
                <a:rPr lang="de-DE" sz="1800" baseline="-25000" dirty="0" err="1"/>
                <a:t>acc</a:t>
              </a:r>
              <a:r>
                <a:rPr lang="de-DE" sz="1800" dirty="0"/>
                <a:t> &gt;&gt; 2 </a:t>
              </a:r>
              <a:r>
                <a:rPr lang="de-DE" sz="1800" dirty="0" err="1"/>
                <a:t>z</a:t>
              </a:r>
              <a:r>
                <a:rPr lang="de-DE" sz="1800" baseline="-25000" dirty="0" err="1"/>
                <a:t>R</a:t>
              </a:r>
              <a:endParaRPr lang="en-US" sz="1800" dirty="0" err="1"/>
            </a:p>
          </p:txBody>
        </p:sp>
        <p:cxnSp>
          <p:nvCxnSpPr>
            <p:cNvPr id="58" name="Gerade Verbindung mit Pfeil 57">
              <a:extLst>
                <a:ext uri="{FF2B5EF4-FFF2-40B4-BE49-F238E27FC236}">
                  <a16:creationId xmlns:a16="http://schemas.microsoft.com/office/drawing/2014/main" id="{BC8CDE90-CF07-5A5B-BAEE-B58CA6A024BF}"/>
                </a:ext>
              </a:extLst>
            </p:cNvPr>
            <p:cNvCxnSpPr>
              <a:cxnSpLocks/>
            </p:cNvCxnSpPr>
            <p:nvPr/>
          </p:nvCxnSpPr>
          <p:spPr>
            <a:xfrm>
              <a:off x="6616013" y="5279575"/>
              <a:ext cx="4081815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57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AE69724-8102-2DFA-D677-4DEED1A5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HOFI work?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2FAE3A9-5816-4789-B30F-F391F55E1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53" y="1421395"/>
            <a:ext cx="5616575" cy="198640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Laser ionizes plasma filament (fs)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Expansion of plasma filament (ns)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Channel guides driver laser (fs)</a:t>
            </a:r>
          </a:p>
          <a:p>
            <a:pPr marL="609600" lvl="1" indent="-34290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947D394-39CE-EBFE-7B17-D97B8FB91C02}"/>
              </a:ext>
            </a:extLst>
          </p:cNvPr>
          <p:cNvGrpSpPr/>
          <p:nvPr/>
        </p:nvGrpSpPr>
        <p:grpSpPr>
          <a:xfrm>
            <a:off x="315989" y="3346359"/>
            <a:ext cx="6527018" cy="2150302"/>
            <a:chOff x="2452442" y="3284984"/>
            <a:chExt cx="7144241" cy="2353645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8606548-6053-EB8F-84E5-18BE8BDEFD88}"/>
                </a:ext>
              </a:extLst>
            </p:cNvPr>
            <p:cNvSpPr txBox="1"/>
            <p:nvPr/>
          </p:nvSpPr>
          <p:spPr>
            <a:xfrm>
              <a:off x="3404116" y="4010752"/>
              <a:ext cx="551293" cy="370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PIC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2EE4691-73D7-E79A-D7AB-05A4C565A46F}"/>
                </a:ext>
              </a:extLst>
            </p:cNvPr>
            <p:cNvSpPr txBox="1"/>
            <p:nvPr/>
          </p:nvSpPr>
          <p:spPr>
            <a:xfrm>
              <a:off x="3196724" y="4919291"/>
              <a:ext cx="928731" cy="269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Wakefield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387B221A-4C9F-B4F6-F16F-E2E439B0A504}"/>
                </a:ext>
              </a:extLst>
            </p:cNvPr>
            <p:cNvSpPr txBox="1"/>
            <p:nvPr/>
          </p:nvSpPr>
          <p:spPr>
            <a:xfrm>
              <a:off x="6841431" y="4022815"/>
              <a:ext cx="1000054" cy="370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(M)HD</a:t>
              </a:r>
            </a:p>
          </p:txBody>
        </p: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4BE84109-F8C8-66F0-FF7D-1F3E8FECD0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4338" y="4554989"/>
              <a:ext cx="2166938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A12FA622-BA6E-D6A8-1FB1-CB954070DB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4991" y="4482967"/>
              <a:ext cx="372372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9DB2D48C-EC9C-3C9E-7E68-E5B666689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0375" y="4554990"/>
              <a:ext cx="745653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1DAA075C-135E-E146-17DE-1A7A3602A7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9341" y="4482966"/>
              <a:ext cx="745653" cy="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41A7B961-56F8-00B6-AF72-C3B9770D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442" y="3284984"/>
              <a:ext cx="7144241" cy="618736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AA4CCD4-5590-2301-C754-E18CC5D03F29}"/>
                </a:ext>
              </a:extLst>
            </p:cNvPr>
            <p:cNvSpPr txBox="1"/>
            <p:nvPr/>
          </p:nvSpPr>
          <p:spPr>
            <a:xfrm>
              <a:off x="5392598" y="4655123"/>
              <a:ext cx="909261" cy="437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HOFI expansion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4DDC209B-2644-ACBD-C299-E39164429AD5}"/>
                </a:ext>
              </a:extLst>
            </p:cNvPr>
            <p:cNvSpPr txBox="1"/>
            <p:nvPr/>
          </p:nvSpPr>
          <p:spPr>
            <a:xfrm>
              <a:off x="6415402" y="4655123"/>
              <a:ext cx="960922" cy="437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Discharge/Expulsion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8F9B9D9-3F13-FFC2-7402-2D98AA820E9B}"/>
                </a:ext>
              </a:extLst>
            </p:cNvPr>
            <p:cNvSpPr txBox="1"/>
            <p:nvPr/>
          </p:nvSpPr>
          <p:spPr>
            <a:xfrm>
              <a:off x="8016562" y="4739343"/>
              <a:ext cx="960922" cy="269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Gas Refill</a:t>
              </a: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7C9104FB-D4DF-1C0D-E873-A31FA52B4B56}"/>
                </a:ext>
              </a:extLst>
            </p:cNvPr>
            <p:cNvSpPr txBox="1"/>
            <p:nvPr/>
          </p:nvSpPr>
          <p:spPr>
            <a:xfrm>
              <a:off x="2545223" y="4655123"/>
              <a:ext cx="1310986" cy="269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Laser </a:t>
              </a:r>
              <a:r>
                <a:rPr lang="en-US" sz="1000" dirty="0">
                  <a:latin typeface="Avenir Next LT Pro" panose="020B0504020202020204" pitchFamily="34" charset="0"/>
                </a:rPr>
                <a:t>ionization</a:t>
              </a:r>
              <a:endParaRPr lang="en-US" sz="1000" b="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08AF34EE-AFCF-04A7-01A1-2AF27A8E2395}"/>
                </a:ext>
              </a:extLst>
            </p:cNvPr>
            <p:cNvSpPr txBox="1"/>
            <p:nvPr/>
          </p:nvSpPr>
          <p:spPr>
            <a:xfrm>
              <a:off x="2564607" y="5234371"/>
              <a:ext cx="1900572" cy="404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Kinetic Regime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169A329-F9D1-0572-9D08-1DFD77AEF73E}"/>
                </a:ext>
              </a:extLst>
            </p:cNvPr>
            <p:cNvSpPr txBox="1"/>
            <p:nvPr/>
          </p:nvSpPr>
          <p:spPr>
            <a:xfrm>
              <a:off x="6301861" y="5234371"/>
              <a:ext cx="2756811" cy="404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Hydrodynamic Regime</a:t>
              </a:r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EF70B4-9527-1BF4-370A-02E024AD7C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14B801-BC7E-D7E8-03FB-D40FD71283C4}"/>
              </a:ext>
            </a:extLst>
          </p:cNvPr>
          <p:cNvGrpSpPr/>
          <p:nvPr/>
        </p:nvGrpSpPr>
        <p:grpSpPr>
          <a:xfrm>
            <a:off x="7082669" y="1268760"/>
            <a:ext cx="4773971" cy="1552809"/>
            <a:chOff x="7082669" y="1268760"/>
            <a:chExt cx="4773971" cy="1552809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A8D23710-DDA7-83C9-4B21-6C26AF6B3F99}"/>
                </a:ext>
              </a:extLst>
            </p:cNvPr>
            <p:cNvSpPr/>
            <p:nvPr/>
          </p:nvSpPr>
          <p:spPr bwMode="auto">
            <a:xfrm>
              <a:off x="8319690" y="1272845"/>
              <a:ext cx="3536950" cy="1548724"/>
            </a:xfrm>
            <a:prstGeom prst="rect">
              <a:avLst/>
            </a:prstGeom>
            <a:solidFill>
              <a:srgbClr val="8798EF">
                <a:alpha val="21176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 dirty="0">
                <a:ln>
                  <a:noFill/>
                </a:ln>
                <a:solidFill>
                  <a:srgbClr val="00A6EB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23D8D020-628A-8C96-DDC0-F40A8D6AF369}"/>
                </a:ext>
              </a:extLst>
            </p:cNvPr>
            <p:cNvSpPr/>
            <p:nvPr/>
          </p:nvSpPr>
          <p:spPr bwMode="auto">
            <a:xfrm>
              <a:off x="8526039" y="1847581"/>
              <a:ext cx="3139392" cy="3889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 dirty="0">
                <a:ln>
                  <a:noFill/>
                </a:ln>
                <a:solidFill>
                  <a:srgbClr val="00A6EB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 Box 224">
              <a:extLst>
                <a:ext uri="{FF2B5EF4-FFF2-40B4-BE49-F238E27FC236}">
                  <a16:creationId xmlns:a16="http://schemas.microsoft.com/office/drawing/2014/main" id="{082A009F-47BB-1ECF-BD7A-8C46F1F13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8886" y="2370334"/>
              <a:ext cx="1282719" cy="268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numCol="1" spcCol="36000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0" dirty="0">
                  <a:solidFill>
                    <a:schemeClr val="tx1"/>
                  </a:solidFill>
                </a:rPr>
                <a:t>HOFI laser</a:t>
              </a:r>
            </a:p>
          </p:txBody>
        </p:sp>
        <p:sp>
          <p:nvSpPr>
            <p:cNvPr id="30" name="Text Box 224">
              <a:extLst>
                <a:ext uri="{FF2B5EF4-FFF2-40B4-BE49-F238E27FC236}">
                  <a16:creationId xmlns:a16="http://schemas.microsoft.com/office/drawing/2014/main" id="{FBADDBAE-681F-48E1-DAD8-28F42D5E0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9914" y="1878500"/>
              <a:ext cx="1819210" cy="281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numCol="1" spcCol="36000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0" dirty="0">
                  <a:solidFill>
                    <a:schemeClr val="tx1"/>
                  </a:solidFill>
                </a:rPr>
                <a:t>Plasma filament</a:t>
              </a:r>
            </a:p>
          </p:txBody>
        </p:sp>
        <p:sp>
          <p:nvSpPr>
            <p:cNvPr id="31" name="Text Box 224">
              <a:extLst>
                <a:ext uri="{FF2B5EF4-FFF2-40B4-BE49-F238E27FC236}">
                  <a16:creationId xmlns:a16="http://schemas.microsoft.com/office/drawing/2014/main" id="{5A5CB524-4877-C432-50DF-3F4EF06C4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0646" y="1378379"/>
              <a:ext cx="1819210" cy="281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numCol="1" spcCol="36000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0" dirty="0">
                  <a:solidFill>
                    <a:schemeClr val="tx1"/>
                  </a:solidFill>
                </a:rPr>
                <a:t>Background gas</a:t>
              </a:r>
            </a:p>
          </p:txBody>
        </p:sp>
        <p:sp>
          <p:nvSpPr>
            <p:cNvPr id="85" name="Pfeil: nach rechts 84">
              <a:extLst>
                <a:ext uri="{FF2B5EF4-FFF2-40B4-BE49-F238E27FC236}">
                  <a16:creationId xmlns:a16="http://schemas.microsoft.com/office/drawing/2014/main" id="{C26B175D-3E7F-E710-4364-F574E796265C}"/>
                </a:ext>
              </a:extLst>
            </p:cNvPr>
            <p:cNvSpPr/>
            <p:nvPr/>
          </p:nvSpPr>
          <p:spPr bwMode="auto">
            <a:xfrm>
              <a:off x="7602057" y="1839332"/>
              <a:ext cx="473230" cy="393174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 dirty="0">
                <a:ln>
                  <a:noFill/>
                </a:ln>
                <a:solidFill>
                  <a:srgbClr val="00A6EB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D9FEAEC8-4AE5-6677-4B9F-BE697430033C}"/>
                </a:ext>
              </a:extLst>
            </p:cNvPr>
            <p:cNvSpPr txBox="1"/>
            <p:nvPr/>
          </p:nvSpPr>
          <p:spPr>
            <a:xfrm>
              <a:off x="7082669" y="1268760"/>
              <a:ext cx="3834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00B050"/>
                  </a:solidFill>
                </a:rPr>
                <a:t>1.</a:t>
              </a:r>
              <a:endParaRPr lang="en-US" sz="1600" dirty="0" err="1">
                <a:solidFill>
                  <a:srgbClr val="00B050"/>
                </a:solidFill>
              </a:endParaRPr>
            </a:p>
          </p:txBody>
        </p:sp>
        <p:cxnSp>
          <p:nvCxnSpPr>
            <p:cNvPr id="68" name="Gerader Verbinder 67">
              <a:extLst>
                <a:ext uri="{FF2B5EF4-FFF2-40B4-BE49-F238E27FC236}">
                  <a16:creationId xmlns:a16="http://schemas.microsoft.com/office/drawing/2014/main" id="{E64CDE4A-7CE7-3CFD-F0A8-5BB6C1A12B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57654" y="1282820"/>
              <a:ext cx="1162886" cy="563146"/>
            </a:xfrm>
            <a:prstGeom prst="line">
              <a:avLst/>
            </a:prstGeom>
            <a:ln w="952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77687029-1179-19FB-6689-812F2C6CA274}"/>
                </a:ext>
              </a:extLst>
            </p:cNvPr>
            <p:cNvCxnSpPr/>
            <p:nvPr/>
          </p:nvCxnSpPr>
          <p:spPr>
            <a:xfrm flipH="1" flipV="1">
              <a:off x="10502544" y="1282338"/>
              <a:ext cx="1162886" cy="563146"/>
            </a:xfrm>
            <a:prstGeom prst="line">
              <a:avLst/>
            </a:prstGeom>
            <a:ln w="952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FD8F654-4562-5838-894E-14E13F1D47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3043" y="2237179"/>
              <a:ext cx="1147497" cy="572636"/>
            </a:xfrm>
            <a:prstGeom prst="line">
              <a:avLst/>
            </a:prstGeom>
            <a:ln w="952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r Verbinder 76">
              <a:extLst>
                <a:ext uri="{FF2B5EF4-FFF2-40B4-BE49-F238E27FC236}">
                  <a16:creationId xmlns:a16="http://schemas.microsoft.com/office/drawing/2014/main" id="{4D0077F8-D201-FA62-AA72-B353DCB05B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2453" y="2235549"/>
              <a:ext cx="1147497" cy="583967"/>
            </a:xfrm>
            <a:prstGeom prst="line">
              <a:avLst/>
            </a:prstGeom>
            <a:ln w="952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B587DC-516D-349A-0E40-BD1B70D8194E}"/>
              </a:ext>
            </a:extLst>
          </p:cNvPr>
          <p:cNvGrpSpPr/>
          <p:nvPr/>
        </p:nvGrpSpPr>
        <p:grpSpPr>
          <a:xfrm>
            <a:off x="7082651" y="4472888"/>
            <a:ext cx="4773989" cy="1548725"/>
            <a:chOff x="7082651" y="4472888"/>
            <a:chExt cx="4773989" cy="1548725"/>
          </a:xfrm>
        </p:grpSpPr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26007ABB-15BC-396F-B3B7-98D9F8854670}"/>
                </a:ext>
              </a:extLst>
            </p:cNvPr>
            <p:cNvSpPr/>
            <p:nvPr/>
          </p:nvSpPr>
          <p:spPr bwMode="auto">
            <a:xfrm>
              <a:off x="8319690" y="4472888"/>
              <a:ext cx="3536950" cy="1548725"/>
            </a:xfrm>
            <a:prstGeom prst="rect">
              <a:avLst/>
            </a:prstGeom>
            <a:solidFill>
              <a:srgbClr val="8798EF">
                <a:alpha val="21176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 dirty="0">
                <a:ln>
                  <a:noFill/>
                </a:ln>
                <a:solidFill>
                  <a:srgbClr val="00A6EB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8162FA0C-6474-2414-2AC4-2AC5FF71DB56}"/>
                </a:ext>
              </a:extLst>
            </p:cNvPr>
            <p:cNvSpPr/>
            <p:nvPr/>
          </p:nvSpPr>
          <p:spPr bwMode="auto">
            <a:xfrm>
              <a:off x="8526037" y="4886775"/>
              <a:ext cx="3139392" cy="720952"/>
            </a:xfrm>
            <a:prstGeom prst="rect">
              <a:avLst/>
            </a:prstGeom>
            <a:gradFill flip="none" rotWithShape="1">
              <a:gsLst>
                <a:gs pos="26000">
                  <a:schemeClr val="accent3">
                    <a:lumMod val="50000"/>
                    <a:lumOff val="50000"/>
                  </a:schemeClr>
                </a:gs>
                <a:gs pos="17000">
                  <a:schemeClr val="accent3">
                    <a:lumMod val="70000"/>
                    <a:lumOff val="30000"/>
                  </a:schemeClr>
                </a:gs>
                <a:gs pos="50000">
                  <a:schemeClr val="accent3">
                    <a:lumMod val="20000"/>
                    <a:lumOff val="80000"/>
                  </a:schemeClr>
                </a:gs>
                <a:gs pos="74000">
                  <a:schemeClr val="accent3">
                    <a:lumMod val="50000"/>
                    <a:lumOff val="50000"/>
                  </a:schemeClr>
                </a:gs>
                <a:gs pos="0">
                  <a:schemeClr val="accent3">
                    <a:lumMod val="80000"/>
                    <a:lumOff val="20000"/>
                  </a:schemeClr>
                </a:gs>
                <a:gs pos="83000">
                  <a:schemeClr val="accent3">
                    <a:lumMod val="70000"/>
                    <a:lumOff val="30000"/>
                  </a:schemeClr>
                </a:gs>
                <a:gs pos="100000">
                  <a:schemeClr val="accent3">
                    <a:lumMod val="80000"/>
                    <a:lumOff val="20000"/>
                  </a:schemeClr>
                </a:gs>
              </a:gsLst>
              <a:lin ang="5400000" scaled="1"/>
              <a:tileRect/>
            </a:gra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 dirty="0">
                <a:ln>
                  <a:noFill/>
                </a:ln>
                <a:solidFill>
                  <a:srgbClr val="00A6EB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944851F7-AFC6-5337-C01F-8B5EE0DCE3D1}"/>
                </a:ext>
              </a:extLst>
            </p:cNvPr>
            <p:cNvSpPr/>
            <p:nvPr/>
          </p:nvSpPr>
          <p:spPr bwMode="auto">
            <a:xfrm rot="5400000">
              <a:off x="7628916" y="4709842"/>
              <a:ext cx="701378" cy="1092865"/>
            </a:xfrm>
            <a:prstGeom prst="trapezoid">
              <a:avLst>
                <a:gd name="adj" fmla="val 37138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 dirty="0">
                <a:ln>
                  <a:noFill/>
                </a:ln>
                <a:solidFill>
                  <a:srgbClr val="00A6EB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Pfeil: nach rechts 44">
              <a:extLst>
                <a:ext uri="{FF2B5EF4-FFF2-40B4-BE49-F238E27FC236}">
                  <a16:creationId xmlns:a16="http://schemas.microsoft.com/office/drawing/2014/main" id="{41F4C1FE-BBCA-DB51-FD08-4858AB22B0D9}"/>
                </a:ext>
              </a:extLst>
            </p:cNvPr>
            <p:cNvSpPr/>
            <p:nvPr/>
          </p:nvSpPr>
          <p:spPr bwMode="auto">
            <a:xfrm>
              <a:off x="7602057" y="5059687"/>
              <a:ext cx="473230" cy="393174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 dirty="0">
                <a:ln>
                  <a:noFill/>
                </a:ln>
                <a:solidFill>
                  <a:srgbClr val="00A6EB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 Box 224">
              <a:extLst>
                <a:ext uri="{FF2B5EF4-FFF2-40B4-BE49-F238E27FC236}">
                  <a16:creationId xmlns:a16="http://schemas.microsoft.com/office/drawing/2014/main" id="{9C53E1CC-A496-9777-3C41-66AF49985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6601" y="5626035"/>
              <a:ext cx="1240650" cy="268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numCol="1" spcCol="36000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0" dirty="0">
                  <a:solidFill>
                    <a:schemeClr val="tx1"/>
                  </a:solidFill>
                </a:rPr>
                <a:t>Driver laser</a:t>
              </a:r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86723E6B-E5E8-5B9F-3B9C-46DF52AA31C8}"/>
                </a:ext>
              </a:extLst>
            </p:cNvPr>
            <p:cNvSpPr/>
            <p:nvPr/>
          </p:nvSpPr>
          <p:spPr bwMode="auto">
            <a:xfrm rot="5400000">
              <a:off x="10005362" y="3686578"/>
              <a:ext cx="180742" cy="3139392"/>
            </a:xfrm>
            <a:prstGeom prst="trapezoid">
              <a:avLst>
                <a:gd name="adj" fmla="val 0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 dirty="0">
                <a:ln>
                  <a:noFill/>
                </a:ln>
                <a:solidFill>
                  <a:srgbClr val="00A6EB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1C4CC662-B8C0-25D4-55EC-8A373728B4BA}"/>
                </a:ext>
              </a:extLst>
            </p:cNvPr>
            <p:cNvSpPr txBox="1"/>
            <p:nvPr/>
          </p:nvSpPr>
          <p:spPr>
            <a:xfrm>
              <a:off x="7082651" y="4510579"/>
              <a:ext cx="3834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00B050"/>
                  </a:solidFill>
                </a:rPr>
                <a:t>3.</a:t>
              </a:r>
              <a:endParaRPr lang="en-US" sz="1600" dirty="0" err="1">
                <a:solidFill>
                  <a:srgbClr val="00B050"/>
                </a:solidFill>
              </a:endParaRP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7F5C7B6-9127-47B8-E259-715D36D5EDF0}"/>
                </a:ext>
              </a:extLst>
            </p:cNvPr>
            <p:cNvSpPr txBox="1"/>
            <p:nvPr/>
          </p:nvSpPr>
          <p:spPr>
            <a:xfrm>
              <a:off x="9220570" y="5270137"/>
              <a:ext cx="1744830" cy="354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/>
                <a:t>Guiding </a:t>
              </a:r>
              <a:r>
                <a:rPr lang="de-DE" sz="1600" dirty="0" err="1"/>
                <a:t>channel</a:t>
              </a:r>
              <a:endParaRPr lang="en-US" sz="1600" dirty="0" err="1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F0E056-97C3-9D5F-0DCA-3BCB94FCAE9E}"/>
              </a:ext>
            </a:extLst>
          </p:cNvPr>
          <p:cNvGrpSpPr/>
          <p:nvPr/>
        </p:nvGrpSpPr>
        <p:grpSpPr>
          <a:xfrm>
            <a:off x="7082660" y="2872785"/>
            <a:ext cx="4773980" cy="1548725"/>
            <a:chOff x="7082660" y="2872785"/>
            <a:chExt cx="4773980" cy="1548725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A7724BD8-AD94-2FBD-598A-B792B7C23CD8}"/>
                </a:ext>
              </a:extLst>
            </p:cNvPr>
            <p:cNvSpPr/>
            <p:nvPr/>
          </p:nvSpPr>
          <p:spPr bwMode="auto">
            <a:xfrm>
              <a:off x="8319690" y="2872785"/>
              <a:ext cx="3536950" cy="1548725"/>
            </a:xfrm>
            <a:prstGeom prst="rect">
              <a:avLst/>
            </a:prstGeom>
            <a:solidFill>
              <a:srgbClr val="8798EF">
                <a:alpha val="21176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 dirty="0">
                <a:ln>
                  <a:noFill/>
                </a:ln>
                <a:solidFill>
                  <a:srgbClr val="00A6EB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E585ED65-555D-D070-754F-67C3C9A03DAA}"/>
                </a:ext>
              </a:extLst>
            </p:cNvPr>
            <p:cNvSpPr/>
            <p:nvPr/>
          </p:nvSpPr>
          <p:spPr bwMode="auto">
            <a:xfrm>
              <a:off x="8526037" y="3281537"/>
              <a:ext cx="3139392" cy="720953"/>
            </a:xfrm>
            <a:prstGeom prst="rect">
              <a:avLst/>
            </a:prstGeom>
            <a:gradFill flip="none" rotWithShape="1">
              <a:gsLst>
                <a:gs pos="26000">
                  <a:schemeClr val="accent3">
                    <a:lumMod val="50000"/>
                    <a:lumOff val="50000"/>
                  </a:schemeClr>
                </a:gs>
                <a:gs pos="17000">
                  <a:schemeClr val="accent3">
                    <a:lumMod val="70000"/>
                    <a:lumOff val="30000"/>
                  </a:schemeClr>
                </a:gs>
                <a:gs pos="50000">
                  <a:schemeClr val="accent3">
                    <a:lumMod val="20000"/>
                    <a:lumOff val="80000"/>
                  </a:schemeClr>
                </a:gs>
                <a:gs pos="74000">
                  <a:schemeClr val="accent3">
                    <a:lumMod val="50000"/>
                    <a:lumOff val="50000"/>
                  </a:schemeClr>
                </a:gs>
                <a:gs pos="0">
                  <a:schemeClr val="accent3">
                    <a:lumMod val="80000"/>
                    <a:lumOff val="20000"/>
                  </a:schemeClr>
                </a:gs>
                <a:gs pos="83000">
                  <a:schemeClr val="accent3">
                    <a:lumMod val="70000"/>
                    <a:lumOff val="30000"/>
                  </a:schemeClr>
                </a:gs>
                <a:gs pos="100000">
                  <a:schemeClr val="accent3">
                    <a:lumMod val="80000"/>
                    <a:lumOff val="20000"/>
                  </a:schemeClr>
                </a:gs>
              </a:gsLst>
              <a:lin ang="5400000" scaled="1"/>
              <a:tileRect/>
            </a:gra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 dirty="0">
                <a:ln>
                  <a:noFill/>
                </a:ln>
                <a:solidFill>
                  <a:srgbClr val="00A6EB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Pfeil: nach unten 34">
              <a:extLst>
                <a:ext uri="{FF2B5EF4-FFF2-40B4-BE49-F238E27FC236}">
                  <a16:creationId xmlns:a16="http://schemas.microsoft.com/office/drawing/2014/main" id="{B8E089DE-D242-3AE0-7296-E8D8D66B91B6}"/>
                </a:ext>
              </a:extLst>
            </p:cNvPr>
            <p:cNvSpPr/>
            <p:nvPr/>
          </p:nvSpPr>
          <p:spPr bwMode="auto">
            <a:xfrm>
              <a:off x="9244099" y="4102304"/>
              <a:ext cx="448750" cy="216882"/>
            </a:xfrm>
            <a:prstGeom prst="down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 dirty="0">
                <a:ln>
                  <a:noFill/>
                </a:ln>
                <a:solidFill>
                  <a:srgbClr val="00A6EB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Pfeil: nach unten 35">
              <a:extLst>
                <a:ext uri="{FF2B5EF4-FFF2-40B4-BE49-F238E27FC236}">
                  <a16:creationId xmlns:a16="http://schemas.microsoft.com/office/drawing/2014/main" id="{DA3B6799-4E8B-5A2F-250C-8FB9C2858F0A}"/>
                </a:ext>
              </a:extLst>
            </p:cNvPr>
            <p:cNvSpPr/>
            <p:nvPr/>
          </p:nvSpPr>
          <p:spPr bwMode="auto">
            <a:xfrm>
              <a:off x="10464327" y="4102307"/>
              <a:ext cx="448750" cy="216883"/>
            </a:xfrm>
            <a:prstGeom prst="down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 dirty="0">
                <a:ln>
                  <a:noFill/>
                </a:ln>
                <a:solidFill>
                  <a:srgbClr val="00A6EB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Pfeil: nach unten 37">
              <a:extLst>
                <a:ext uri="{FF2B5EF4-FFF2-40B4-BE49-F238E27FC236}">
                  <a16:creationId xmlns:a16="http://schemas.microsoft.com/office/drawing/2014/main" id="{4989BD92-629C-5B12-3523-0CA34AA8D1AD}"/>
                </a:ext>
              </a:extLst>
            </p:cNvPr>
            <p:cNvSpPr/>
            <p:nvPr/>
          </p:nvSpPr>
          <p:spPr bwMode="auto">
            <a:xfrm rot="10800000">
              <a:off x="9244099" y="2975935"/>
              <a:ext cx="448750" cy="216882"/>
            </a:xfrm>
            <a:prstGeom prst="down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 dirty="0">
                <a:ln>
                  <a:noFill/>
                </a:ln>
                <a:solidFill>
                  <a:srgbClr val="00A6EB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Pfeil: nach unten 38">
              <a:extLst>
                <a:ext uri="{FF2B5EF4-FFF2-40B4-BE49-F238E27FC236}">
                  <a16:creationId xmlns:a16="http://schemas.microsoft.com/office/drawing/2014/main" id="{FD0753F0-1B6D-EA76-32B5-F0887DEC52F6}"/>
                </a:ext>
              </a:extLst>
            </p:cNvPr>
            <p:cNvSpPr/>
            <p:nvPr/>
          </p:nvSpPr>
          <p:spPr bwMode="auto">
            <a:xfrm rot="10800000">
              <a:off x="10464326" y="2975890"/>
              <a:ext cx="448750" cy="216882"/>
            </a:xfrm>
            <a:prstGeom prst="down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 dirty="0">
                <a:ln>
                  <a:noFill/>
                </a:ln>
                <a:solidFill>
                  <a:srgbClr val="00A6EB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31B23082-4FB7-1112-0BE9-797635A94293}"/>
                </a:ext>
              </a:extLst>
            </p:cNvPr>
            <p:cNvSpPr txBox="1"/>
            <p:nvPr/>
          </p:nvSpPr>
          <p:spPr>
            <a:xfrm>
              <a:off x="7082660" y="2994628"/>
              <a:ext cx="3834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FF0000"/>
                  </a:solidFill>
                </a:rPr>
                <a:t>2.</a:t>
              </a:r>
              <a:endParaRPr lang="en-US" sz="1600" dirty="0" err="1">
                <a:solidFill>
                  <a:srgbClr val="FF0000"/>
                </a:solidFill>
              </a:endParaRP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E557010C-B1D0-6D01-1285-7DC5343D5CBB}"/>
                </a:ext>
              </a:extLst>
            </p:cNvPr>
            <p:cNvSpPr txBox="1"/>
            <p:nvPr/>
          </p:nvSpPr>
          <p:spPr>
            <a:xfrm>
              <a:off x="8850502" y="3480562"/>
              <a:ext cx="24849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 err="1"/>
                <a:t>Hydrodynamic</a:t>
              </a:r>
              <a:r>
                <a:rPr lang="de-DE" sz="1600" dirty="0"/>
                <a:t> </a:t>
              </a:r>
              <a:r>
                <a:rPr lang="de-DE" sz="1600" dirty="0" err="1"/>
                <a:t>expansion</a:t>
              </a:r>
              <a:endParaRPr lang="en-US" sz="16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5333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AE69724-8102-2DFA-D677-4DEED1A5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 Plasma Model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2FAE3A9-5816-4789-B30F-F391F55E1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176" y="3520990"/>
            <a:ext cx="5689824" cy="2759483"/>
          </a:xfrm>
        </p:spPr>
        <p:txBody>
          <a:bodyPr/>
          <a:lstStyle/>
          <a:p>
            <a:r>
              <a:rPr lang="en-US" b="1" dirty="0">
                <a:solidFill>
                  <a:srgbClr val="18A3FF"/>
                </a:solidFill>
              </a:rPr>
              <a:t>Single, quasi-neutral </a:t>
            </a:r>
            <a:r>
              <a:rPr lang="en-US" dirty="0"/>
              <a:t>fluid</a:t>
            </a:r>
          </a:p>
          <a:p>
            <a:r>
              <a:rPr lang="en-US" b="1" dirty="0">
                <a:solidFill>
                  <a:srgbClr val="990000"/>
                </a:solidFill>
              </a:rPr>
              <a:t>Two temperatures (2T)</a:t>
            </a:r>
            <a:r>
              <a:rPr lang="en-US" dirty="0"/>
              <a:t>, separate for electrons from heavy particles (ions, atoms, molecules)</a:t>
            </a:r>
          </a:p>
          <a:p>
            <a:r>
              <a:rPr lang="en-US" dirty="0"/>
              <a:t>Ionization state tracked via collisional </a:t>
            </a:r>
            <a:r>
              <a:rPr lang="en-US" b="1" dirty="0">
                <a:solidFill>
                  <a:srgbClr val="B0530B"/>
                </a:solidFill>
              </a:rPr>
              <a:t>reaction rates </a:t>
            </a:r>
            <a:r>
              <a:rPr lang="en-US" dirty="0"/>
              <a:t>and</a:t>
            </a:r>
            <a:r>
              <a:rPr lang="en-US" b="1" dirty="0">
                <a:solidFill>
                  <a:srgbClr val="B0530B"/>
                </a:solidFill>
              </a:rPr>
              <a:t> diffusion</a:t>
            </a:r>
          </a:p>
          <a:p>
            <a:r>
              <a:rPr lang="en-US" b="1" dirty="0"/>
              <a:t>No explicit EM fields </a:t>
            </a:r>
            <a:r>
              <a:rPr lang="en-US" dirty="0"/>
              <a:t>required</a:t>
            </a:r>
          </a:p>
          <a:p>
            <a:r>
              <a:rPr lang="en-US" dirty="0"/>
              <a:t>Custom model in </a:t>
            </a:r>
            <a:r>
              <a:rPr lang="en-US" b="1" dirty="0"/>
              <a:t>COMSOL Multiphysics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FBD392-4910-F9D0-B84F-25DFCCD8D1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EAAC23: Hydrodynamic Simulations of HOFI channels | Mathis Mewes | mathis.mewesmdi@desy.de</a:t>
            </a:r>
          </a:p>
        </p:txBody>
      </p:sp>
      <p:grpSp>
        <p:nvGrpSpPr>
          <p:cNvPr id="2" name="Gruppieren 7">
            <a:extLst>
              <a:ext uri="{FF2B5EF4-FFF2-40B4-BE49-F238E27FC236}">
                <a16:creationId xmlns:a16="http://schemas.microsoft.com/office/drawing/2014/main" id="{D78D91E2-2741-2BB1-9F87-D835C55CF75F}"/>
              </a:ext>
            </a:extLst>
          </p:cNvPr>
          <p:cNvGrpSpPr/>
          <p:nvPr/>
        </p:nvGrpSpPr>
        <p:grpSpPr>
          <a:xfrm>
            <a:off x="6880662" y="2086829"/>
            <a:ext cx="4883120" cy="1174020"/>
            <a:chOff x="6253440" y="1287883"/>
            <a:chExt cx="4883120" cy="1174020"/>
          </a:xfrm>
        </p:grpSpPr>
        <p:sp>
          <p:nvSpPr>
            <p:cNvPr id="4" name="Rechteck 8">
              <a:extLst>
                <a:ext uri="{FF2B5EF4-FFF2-40B4-BE49-F238E27FC236}">
                  <a16:creationId xmlns:a16="http://schemas.microsoft.com/office/drawing/2014/main" id="{EB2785D1-3E56-6E83-6E58-777AF126625C}"/>
                </a:ext>
              </a:extLst>
            </p:cNvPr>
            <p:cNvSpPr/>
            <p:nvPr/>
          </p:nvSpPr>
          <p:spPr>
            <a:xfrm>
              <a:off x="6253440" y="1287883"/>
              <a:ext cx="4883120" cy="11740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9">
                  <a:extLst>
                    <a:ext uri="{FF2B5EF4-FFF2-40B4-BE49-F238E27FC236}">
                      <a16:creationId xmlns:a16="http://schemas.microsoft.com/office/drawing/2014/main" id="{78080E05-1005-B973-DB73-CBE814510F54}"/>
                    </a:ext>
                  </a:extLst>
                </p:cNvPr>
                <p:cNvSpPr txBox="1"/>
                <p:nvPr/>
              </p:nvSpPr>
              <p:spPr>
                <a:xfrm>
                  <a:off x="7209572" y="1321662"/>
                  <a:ext cx="3248838" cy="10731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𝜕𝜌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acc>
                          <m:accPr>
                            <m:chr m:val="⃗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acc>
                              <m:accPr>
                                <m:chr m:val="⃗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⃗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</m:acc>
                          </m:e>
                        </m:d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</m:acc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Ι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749B7AB7-181F-87DD-BD54-706C91FC17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9572" y="1321662"/>
                  <a:ext cx="3248838" cy="107317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feld 10">
              <a:extLst>
                <a:ext uri="{FF2B5EF4-FFF2-40B4-BE49-F238E27FC236}">
                  <a16:creationId xmlns:a16="http://schemas.microsoft.com/office/drawing/2014/main" id="{1C35A16A-B8B4-93D1-E6A2-37301C1264AD}"/>
                </a:ext>
              </a:extLst>
            </p:cNvPr>
            <p:cNvSpPr txBox="1"/>
            <p:nvPr/>
          </p:nvSpPr>
          <p:spPr>
            <a:xfrm>
              <a:off x="6372063" y="1329275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/>
                <a:t>Flow</a:t>
              </a:r>
              <a:endParaRPr lang="en-US" sz="2000" b="1" dirty="0" err="1"/>
            </a:p>
          </p:txBody>
        </p:sp>
      </p:grpSp>
      <p:grpSp>
        <p:nvGrpSpPr>
          <p:cNvPr id="23" name="Gruppieren 11">
            <a:extLst>
              <a:ext uri="{FF2B5EF4-FFF2-40B4-BE49-F238E27FC236}">
                <a16:creationId xmlns:a16="http://schemas.microsoft.com/office/drawing/2014/main" id="{ECF109DC-12F7-C141-47D2-A6A28D91AD09}"/>
              </a:ext>
            </a:extLst>
          </p:cNvPr>
          <p:cNvGrpSpPr/>
          <p:nvPr/>
        </p:nvGrpSpPr>
        <p:grpSpPr>
          <a:xfrm>
            <a:off x="6880662" y="5242651"/>
            <a:ext cx="4883120" cy="821617"/>
            <a:chOff x="6253440" y="2654058"/>
            <a:chExt cx="4883120" cy="821617"/>
          </a:xfrm>
        </p:grpSpPr>
        <p:sp>
          <p:nvSpPr>
            <p:cNvPr id="24" name="Rechteck 12">
              <a:extLst>
                <a:ext uri="{FF2B5EF4-FFF2-40B4-BE49-F238E27FC236}">
                  <a16:creationId xmlns:a16="http://schemas.microsoft.com/office/drawing/2014/main" id="{612186F5-A264-4D1C-653F-75311EFE1C4D}"/>
                </a:ext>
              </a:extLst>
            </p:cNvPr>
            <p:cNvSpPr/>
            <p:nvPr/>
          </p:nvSpPr>
          <p:spPr>
            <a:xfrm>
              <a:off x="6253440" y="2654058"/>
              <a:ext cx="4883120" cy="8216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13">
                  <a:extLst>
                    <a:ext uri="{FF2B5EF4-FFF2-40B4-BE49-F238E27FC236}">
                      <a16:creationId xmlns:a16="http://schemas.microsoft.com/office/drawing/2014/main" id="{74DC8C0B-C8AB-1F0E-A4D8-55B2CCD54232}"/>
                    </a:ext>
                  </a:extLst>
                </p:cNvPr>
                <p:cNvSpPr txBox="1"/>
                <p:nvPr/>
              </p:nvSpPr>
              <p:spPr>
                <a:xfrm>
                  <a:off x="6282528" y="2697112"/>
                  <a:ext cx="13965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000" b="1" dirty="0" err="1"/>
                    <a:t>Species</a:t>
                  </a:r>
                  <a:r>
                    <a:rPr lang="de-DE" sz="2000" b="1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a14:m>
                  <a:endParaRPr lang="en-US" sz="2000" b="1" dirty="0" err="1"/>
                </a:p>
              </p:txBody>
            </p:sp>
          </mc:Choice>
          <mc:Fallback xmlns=""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129B9600-C49C-9E0B-0ABE-1ACADE54F7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2528" y="2697112"/>
                  <a:ext cx="1396536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4348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14">
                  <a:extLst>
                    <a:ext uri="{FF2B5EF4-FFF2-40B4-BE49-F238E27FC236}">
                      <a16:creationId xmlns:a16="http://schemas.microsoft.com/office/drawing/2014/main" id="{A57A6F1C-C8F9-33DD-4D76-B2DE1AF8CE25}"/>
                    </a:ext>
                  </a:extLst>
                </p:cNvPr>
                <p:cNvSpPr txBox="1"/>
                <p:nvPr/>
              </p:nvSpPr>
              <p:spPr>
                <a:xfrm>
                  <a:off x="7599762" y="2735237"/>
                  <a:ext cx="3502296" cy="6190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de-DE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5EADBB52-D74D-6951-1A0A-AD28C3B802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9762" y="2735237"/>
                  <a:ext cx="3502296" cy="6190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uppieren 15">
            <a:extLst>
              <a:ext uri="{FF2B5EF4-FFF2-40B4-BE49-F238E27FC236}">
                <a16:creationId xmlns:a16="http://schemas.microsoft.com/office/drawing/2014/main" id="{E81524CF-EC73-3245-9CF0-C4BDD593BDDE}"/>
              </a:ext>
            </a:extLst>
          </p:cNvPr>
          <p:cNvGrpSpPr/>
          <p:nvPr/>
        </p:nvGrpSpPr>
        <p:grpSpPr>
          <a:xfrm>
            <a:off x="6883948" y="3378707"/>
            <a:ext cx="4900064" cy="1698478"/>
            <a:chOff x="6256726" y="4057435"/>
            <a:chExt cx="4900064" cy="1698478"/>
          </a:xfrm>
        </p:grpSpPr>
        <p:sp>
          <p:nvSpPr>
            <p:cNvPr id="28" name="Rechteck 16">
              <a:extLst>
                <a:ext uri="{FF2B5EF4-FFF2-40B4-BE49-F238E27FC236}">
                  <a16:creationId xmlns:a16="http://schemas.microsoft.com/office/drawing/2014/main" id="{5BD8738A-801C-B01C-7390-B5786FC81C45}"/>
                </a:ext>
              </a:extLst>
            </p:cNvPr>
            <p:cNvSpPr/>
            <p:nvPr/>
          </p:nvSpPr>
          <p:spPr>
            <a:xfrm>
              <a:off x="6259767" y="4057435"/>
              <a:ext cx="4890054" cy="1698478"/>
            </a:xfrm>
            <a:prstGeom prst="rect">
              <a:avLst/>
            </a:prstGeom>
            <a:solidFill>
              <a:srgbClr val="FFCDCD"/>
            </a:solidFill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17">
                  <a:extLst>
                    <a:ext uri="{FF2B5EF4-FFF2-40B4-BE49-F238E27FC236}">
                      <a16:creationId xmlns:a16="http://schemas.microsoft.com/office/drawing/2014/main" id="{DCBC8CC8-94C5-3B0B-CCB9-3D7DBBBD9ADB}"/>
                    </a:ext>
                  </a:extLst>
                </p:cNvPr>
                <p:cNvSpPr txBox="1"/>
                <p:nvPr/>
              </p:nvSpPr>
              <p:spPr>
                <a:xfrm>
                  <a:off x="6511193" y="4436728"/>
                  <a:ext cx="4645597" cy="12413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</m:acc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𝑒h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𝑟𝑒𝑎𝑐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feld 17">
                  <a:extLst>
                    <a:ext uri="{FF2B5EF4-FFF2-40B4-BE49-F238E27FC236}">
                      <a16:creationId xmlns:a16="http://schemas.microsoft.com/office/drawing/2014/main" id="{DCBC8CC8-94C5-3B0B-CCB9-3D7DBBBD9A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193" y="4436728"/>
                  <a:ext cx="4645597" cy="12413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feld 18">
              <a:extLst>
                <a:ext uri="{FF2B5EF4-FFF2-40B4-BE49-F238E27FC236}">
                  <a16:creationId xmlns:a16="http://schemas.microsoft.com/office/drawing/2014/main" id="{0C0E2EA3-6AA9-D753-0FF3-C820ADF40062}"/>
                </a:ext>
              </a:extLst>
            </p:cNvPr>
            <p:cNvSpPr txBox="1"/>
            <p:nvPr/>
          </p:nvSpPr>
          <p:spPr>
            <a:xfrm>
              <a:off x="6256726" y="4071681"/>
              <a:ext cx="2122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err="1"/>
                <a:t>Electron</a:t>
              </a:r>
              <a:r>
                <a:rPr lang="de-DE" sz="2000" b="1" dirty="0"/>
                <a:t> </a:t>
              </a:r>
              <a:r>
                <a:rPr lang="de-DE" sz="2000" b="1" dirty="0" err="1"/>
                <a:t>energy</a:t>
              </a:r>
              <a:endParaRPr lang="en-US" sz="2000" b="1" dirty="0" err="1"/>
            </a:p>
          </p:txBody>
        </p:sp>
        <p:sp>
          <p:nvSpPr>
            <p:cNvPr id="31" name="Textfeld 19">
              <a:extLst>
                <a:ext uri="{FF2B5EF4-FFF2-40B4-BE49-F238E27FC236}">
                  <a16:creationId xmlns:a16="http://schemas.microsoft.com/office/drawing/2014/main" id="{190CBE53-F721-DCDD-ADD0-F5324FDEFB2C}"/>
                </a:ext>
              </a:extLst>
            </p:cNvPr>
            <p:cNvSpPr txBox="1"/>
            <p:nvPr/>
          </p:nvSpPr>
          <p:spPr>
            <a:xfrm>
              <a:off x="9787914" y="4080812"/>
              <a:ext cx="13491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i="1" dirty="0" err="1"/>
                <a:t>Similar</a:t>
              </a:r>
              <a:r>
                <a:rPr lang="de-DE" sz="1200" i="1" dirty="0"/>
                <a:t> </a:t>
              </a:r>
              <a:r>
                <a:rPr lang="de-DE" sz="1200" i="1" dirty="0" err="1"/>
                <a:t>for</a:t>
              </a:r>
              <a:r>
                <a:rPr lang="de-DE" sz="1200" i="1" dirty="0"/>
                <a:t> Atoms</a:t>
              </a:r>
              <a:endParaRPr lang="en-US" sz="1200" i="1" dirty="0" err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">
                <a:extLst>
                  <a:ext uri="{FF2B5EF4-FFF2-40B4-BE49-F238E27FC236}">
                    <a16:creationId xmlns:a16="http://schemas.microsoft.com/office/drawing/2014/main" id="{4E0BA957-7361-23CE-C1B6-27972A6EE53A}"/>
                  </a:ext>
                </a:extLst>
              </p:cNvPr>
              <p:cNvSpPr txBox="1"/>
              <p:nvPr/>
            </p:nvSpPr>
            <p:spPr>
              <a:xfrm>
                <a:off x="6880662" y="817542"/>
                <a:ext cx="4883120" cy="1194034"/>
              </a:xfrm>
              <a:prstGeom prst="rect">
                <a:avLst/>
              </a:prstGeom>
              <a:noFill/>
            </p:spPr>
            <p:txBody>
              <a:bodyPr wrap="square" numCol="3" rtlCol="0">
                <a:spAutoFit/>
              </a:bodyPr>
              <a:lstStyle>
                <a:defPPr>
                  <a:defRPr lang="en-US"/>
                </a:defPPr>
                <a:lvl1pPr marL="0" algn="l" defTabSz="457131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457131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4" algn="l" defTabSz="457131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457131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8" algn="l" defTabSz="457131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62" algn="l" defTabSz="457131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90" algn="l" defTabSz="457131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457131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457131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sz="1200" b="1" dirty="0"/>
                  <a:t>Key:</a:t>
                </a:r>
              </a:p>
              <a:p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sz="1000" dirty="0"/>
                  <a:t>: </a:t>
                </a:r>
                <a:r>
                  <a:rPr lang="de-DE" sz="1000" dirty="0" err="1"/>
                  <a:t>mass</a:t>
                </a:r>
                <a:r>
                  <a:rPr lang="de-DE" sz="1000" dirty="0"/>
                  <a:t> </a:t>
                </a:r>
                <a:r>
                  <a:rPr lang="de-DE" sz="1000" dirty="0" err="1"/>
                  <a:t>density</a:t>
                </a:r>
                <a:endParaRPr lang="de-DE" sz="1000" dirty="0"/>
              </a:p>
              <a:p>
                <a14:m>
                  <m:oMath xmlns:m="http://schemas.openxmlformats.org/officeDocument/2006/math">
                    <m:r>
                      <a:rPr lang="de-DE" sz="1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DE" sz="1000" dirty="0"/>
                  <a:t>: </a:t>
                </a:r>
                <a:r>
                  <a:rPr lang="de-DE" sz="1000" dirty="0" err="1"/>
                  <a:t>flow</a:t>
                </a:r>
                <a:r>
                  <a:rPr lang="de-DE" sz="1000" dirty="0"/>
                  <a:t> </a:t>
                </a:r>
                <a:r>
                  <a:rPr lang="de-DE" sz="1000" dirty="0" err="1"/>
                  <a:t>velocity</a:t>
                </a:r>
                <a:endParaRPr lang="de-DE" sz="1000" dirty="0"/>
              </a:p>
              <a:p>
                <a14:m>
                  <m:oMath xmlns:m="http://schemas.openxmlformats.org/officeDocument/2006/math">
                    <m:r>
                      <a:rPr lang="de-DE" sz="10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sz="1000" dirty="0"/>
                  <a:t>: </a:t>
                </a:r>
                <a:r>
                  <a:rPr lang="de-DE" sz="1000" dirty="0" err="1"/>
                  <a:t>pressure</a:t>
                </a:r>
                <a:endParaRPr lang="de-DE" sz="1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</m:oMath>
                </a14:m>
                <a:r>
                  <a:rPr lang="de-DE" sz="1000" dirty="0">
                    <a:ea typeface="Cambria Math" panose="02040503050406030204" pitchFamily="18" charset="0"/>
                  </a:rPr>
                  <a:t>: Identity </a:t>
                </a:r>
                <a:r>
                  <a:rPr lang="de-DE" sz="1000" dirty="0" err="1">
                    <a:ea typeface="Cambria Math" panose="02040503050406030204" pitchFamily="18" charset="0"/>
                  </a:rPr>
                  <a:t>matrix</a:t>
                </a:r>
                <a:endParaRPr lang="de-DE" sz="10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de-DE" sz="1000" dirty="0"/>
                  <a:t>: </a:t>
                </a:r>
                <a:r>
                  <a:rPr lang="de-DE" sz="1000" dirty="0" err="1"/>
                  <a:t>viscous</a:t>
                </a:r>
                <a:r>
                  <a:rPr lang="de-DE" sz="1000" dirty="0"/>
                  <a:t> stress </a:t>
                </a:r>
                <a:r>
                  <a:rPr lang="de-DE" sz="1000" dirty="0" err="1"/>
                  <a:t>tensor</a:t>
                </a:r>
                <a:endParaRPr lang="de-DE" sz="1000" dirty="0"/>
              </a:p>
              <a:p>
                <a14:m>
                  <m:oMath xmlns:m="http://schemas.openxmlformats.org/officeDocument/2006/math">
                    <m:r>
                      <a:rPr lang="en-US" sz="100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1000" dirty="0"/>
                  <a:t>: </a:t>
                </a:r>
                <a:r>
                  <a:rPr lang="de-DE" sz="1000" dirty="0" err="1"/>
                  <a:t>heat</a:t>
                </a:r>
                <a:r>
                  <a:rPr lang="de-DE" sz="1000" dirty="0"/>
                  <a:t> </a:t>
                </a:r>
                <a:r>
                  <a:rPr lang="de-DE" sz="1000" dirty="0" err="1"/>
                  <a:t>capacity</a:t>
                </a:r>
                <a:endParaRPr lang="de-DE" sz="1000" dirty="0"/>
              </a:p>
              <a:p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1000" dirty="0"/>
                  <a:t>: </a:t>
                </a:r>
                <a:r>
                  <a:rPr lang="de-DE" sz="1000" dirty="0" err="1"/>
                  <a:t>temperature</a:t>
                </a:r>
                <a:endParaRPr lang="de-DE" sz="1000" dirty="0"/>
              </a:p>
              <a:p>
                <a14:m>
                  <m:oMath xmlns:m="http://schemas.openxmlformats.org/officeDocument/2006/math">
                    <m:r>
                      <a:rPr lang="de-DE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e-DE" sz="1000" dirty="0"/>
                  <a:t>: thermal </a:t>
                </a:r>
                <a:r>
                  <a:rPr lang="de-DE" sz="1000" dirty="0" err="1"/>
                  <a:t>conductivity</a:t>
                </a:r>
                <a:endParaRPr lang="de-DE" sz="1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𝑒h</m:t>
                        </m:r>
                      </m:sub>
                    </m:sSub>
                  </m:oMath>
                </a14:m>
                <a:r>
                  <a:rPr lang="de-DE" sz="1000" dirty="0"/>
                  <a:t>: </a:t>
                </a:r>
                <a:r>
                  <a:rPr lang="de-DE" sz="1000" dirty="0" err="1"/>
                  <a:t>collisional</a:t>
                </a:r>
                <a:r>
                  <a:rPr lang="de-DE" sz="1000" dirty="0"/>
                  <a:t> </a:t>
                </a:r>
                <a:r>
                  <a:rPr lang="de-DE" sz="1000" dirty="0" err="1"/>
                  <a:t>energy</a:t>
                </a:r>
                <a:r>
                  <a:rPr lang="de-DE" sz="1000" dirty="0"/>
                  <a:t> </a:t>
                </a:r>
                <a:r>
                  <a:rPr lang="de-DE" sz="1000" dirty="0" err="1"/>
                  <a:t>transfer</a:t>
                </a:r>
                <a:endParaRPr lang="de-DE" sz="1000" dirty="0"/>
              </a:p>
              <a:p>
                <a14:m>
                  <m:oMath xmlns:m="http://schemas.openxmlformats.org/officeDocument/2006/math">
                    <m:r>
                      <a:rPr lang="de-DE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sz="1000" dirty="0"/>
                  <a:t>: </a:t>
                </a:r>
                <a:r>
                  <a:rPr lang="de-DE" sz="1000" dirty="0" err="1"/>
                  <a:t>heat</a:t>
                </a:r>
                <a:r>
                  <a:rPr lang="de-DE" sz="1000" dirty="0"/>
                  <a:t> source</a:t>
                </a:r>
              </a:p>
              <a:p>
                <a14:m>
                  <m:oMath xmlns:m="http://schemas.openxmlformats.org/officeDocument/2006/math">
                    <m:r>
                      <a:rPr lang="de-DE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de-DE" sz="1000" dirty="0"/>
                  <a:t>: </a:t>
                </a:r>
                <a:r>
                  <a:rPr lang="de-DE" sz="1000" dirty="0" err="1"/>
                  <a:t>mass</a:t>
                </a:r>
                <a:r>
                  <a:rPr lang="de-DE" sz="1000" dirty="0"/>
                  <a:t> </a:t>
                </a:r>
                <a:r>
                  <a:rPr lang="de-DE" sz="1000" dirty="0" err="1"/>
                  <a:t>fraction</a:t>
                </a:r>
                <a:endParaRPr lang="de-DE" sz="1000" dirty="0"/>
              </a:p>
              <a:p>
                <a14:m>
                  <m:oMath xmlns:m="http://schemas.openxmlformats.org/officeDocument/2006/math">
                    <m:r>
                      <a:rPr lang="de-DE" sz="1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1000" dirty="0"/>
                  <a:t>: </a:t>
                </a:r>
                <a:r>
                  <a:rPr lang="de-DE" sz="1000" dirty="0" err="1"/>
                  <a:t>diffusion</a:t>
                </a:r>
                <a:r>
                  <a:rPr lang="de-DE" sz="1000" dirty="0"/>
                  <a:t> </a:t>
                </a:r>
                <a:r>
                  <a:rPr lang="de-DE" sz="1000" dirty="0" err="1"/>
                  <a:t>flux</a:t>
                </a:r>
                <a:endParaRPr lang="de-DE" sz="1000" dirty="0"/>
              </a:p>
              <a:p>
                <a14:m>
                  <m:oMath xmlns:m="http://schemas.openxmlformats.org/officeDocument/2006/math">
                    <m:r>
                      <a:rPr lang="de-DE" sz="1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sz="1000" dirty="0"/>
                  <a:t>: </a:t>
                </a:r>
                <a:r>
                  <a:rPr lang="de-DE" sz="1000" dirty="0" err="1"/>
                  <a:t>reaction</a:t>
                </a:r>
                <a:r>
                  <a:rPr lang="de-DE" sz="1000" dirty="0"/>
                  <a:t> </a:t>
                </a:r>
                <a:r>
                  <a:rPr lang="de-DE" sz="1000" dirty="0" err="1"/>
                  <a:t>mass</a:t>
                </a:r>
                <a:r>
                  <a:rPr lang="de-DE" sz="1000" dirty="0"/>
                  <a:t> source</a:t>
                </a:r>
              </a:p>
              <a:p>
                <a14:m>
                  <m:oMath xmlns:m="http://schemas.openxmlformats.org/officeDocument/2006/math">
                    <m:r>
                      <a:rPr lang="de-DE" sz="1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de-DE" sz="1000" dirty="0"/>
                  <a:t>: </a:t>
                </a:r>
                <a:r>
                  <a:rPr lang="de-DE" sz="1000" dirty="0" err="1"/>
                  <a:t>current</a:t>
                </a:r>
                <a:r>
                  <a:rPr lang="de-DE" sz="1000" dirty="0"/>
                  <a:t> </a:t>
                </a:r>
                <a:r>
                  <a:rPr lang="de-DE" sz="1000" dirty="0" err="1"/>
                  <a:t>density</a:t>
                </a:r>
                <a:endParaRPr lang="de-DE" sz="1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𝑒𝑙</m:t>
                        </m:r>
                      </m:sub>
                    </m:sSub>
                  </m:oMath>
                </a14:m>
                <a:r>
                  <a:rPr lang="de-DE" sz="1000" dirty="0"/>
                  <a:t>: </a:t>
                </a:r>
                <a:r>
                  <a:rPr lang="de-DE" sz="1000" dirty="0" err="1"/>
                  <a:t>electrical</a:t>
                </a:r>
                <a:r>
                  <a:rPr lang="de-DE" sz="1000" dirty="0"/>
                  <a:t> </a:t>
                </a:r>
                <a:r>
                  <a:rPr lang="de-DE" sz="1000" dirty="0" err="1"/>
                  <a:t>conductivity</a:t>
                </a:r>
                <a:endParaRPr lang="de-DE" sz="1000" dirty="0"/>
              </a:p>
              <a:p>
                <a14:m>
                  <m:oMath xmlns:m="http://schemas.openxmlformats.org/officeDocument/2006/math">
                    <m:r>
                      <a:rPr lang="de-DE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1000" dirty="0"/>
                  <a:t>: </a:t>
                </a:r>
                <a:r>
                  <a:rPr lang="de-DE" sz="1000" dirty="0" err="1"/>
                  <a:t>electric</a:t>
                </a:r>
                <a:r>
                  <a:rPr lang="de-DE" sz="1000" dirty="0"/>
                  <a:t> </a:t>
                </a:r>
                <a:r>
                  <a:rPr lang="de-DE" sz="1000" dirty="0" err="1"/>
                  <a:t>field</a:t>
                </a:r>
                <a:endParaRPr lang="de-DE" sz="1000" dirty="0"/>
              </a:p>
              <a:p>
                <a14:m>
                  <m:oMath xmlns:m="http://schemas.openxmlformats.org/officeDocument/2006/math">
                    <m:r>
                      <a:rPr lang="de-DE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1050" dirty="0"/>
                  <a:t>: magnetic </a:t>
                </a:r>
                <a:r>
                  <a:rPr lang="de-DE" sz="1050" dirty="0" err="1"/>
                  <a:t>field</a:t>
                </a:r>
                <a:endParaRPr lang="de-DE" sz="1000" dirty="0"/>
              </a:p>
              <a:p>
                <a:r>
                  <a:rPr lang="de-DE" sz="1000" dirty="0" err="1">
                    <a:solidFill>
                      <a:srgbClr val="00B050"/>
                    </a:solidFill>
                  </a:rPr>
                  <a:t>transport</a:t>
                </a:r>
                <a:r>
                  <a:rPr lang="de-DE" sz="1000" dirty="0">
                    <a:solidFill>
                      <a:srgbClr val="00B050"/>
                    </a:solidFill>
                  </a:rPr>
                  <a:t> </a:t>
                </a:r>
                <a:r>
                  <a:rPr lang="de-DE" sz="1000" dirty="0" err="1">
                    <a:solidFill>
                      <a:srgbClr val="00B050"/>
                    </a:solidFill>
                  </a:rPr>
                  <a:t>coefficients</a:t>
                </a:r>
                <a:endParaRPr lang="de-DE" sz="1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2">
                <a:extLst>
                  <a:ext uri="{FF2B5EF4-FFF2-40B4-BE49-F238E27FC236}">
                    <a16:creationId xmlns:a16="http://schemas.microsoft.com/office/drawing/2014/main" id="{4E0BA957-7361-23CE-C1B6-27972A6EE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662" y="817542"/>
                <a:ext cx="4883120" cy="1194034"/>
              </a:xfrm>
              <a:prstGeom prst="rect">
                <a:avLst/>
              </a:prstGeom>
              <a:blipFill>
                <a:blip r:embed="rId7"/>
                <a:stretch>
                  <a:fillRect l="-125" t="-510" b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C0D12337-0AF4-DD58-6BDA-919D2A9742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615" y="1196341"/>
            <a:ext cx="5388682" cy="192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AE69724-8102-2DFA-D677-4DEED1A5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HOFI Expansion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2FAE3A9-5816-4789-B30F-F391F55E1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000483"/>
            <a:ext cx="5616575" cy="1780445"/>
          </a:xfrm>
        </p:spPr>
        <p:txBody>
          <a:bodyPr/>
          <a:lstStyle/>
          <a:p>
            <a:r>
              <a:rPr lang="en-US" dirty="0"/>
              <a:t>1D radial (~10 min per run)</a:t>
            </a:r>
          </a:p>
          <a:p>
            <a:r>
              <a:rPr lang="en-US" dirty="0"/>
              <a:t>Homogeneous atomic hydrogen</a:t>
            </a:r>
          </a:p>
          <a:p>
            <a:r>
              <a:rPr lang="en-US" dirty="0"/>
              <a:t>Ionized by Gaussian HOFI laser</a:t>
            </a:r>
          </a:p>
          <a:p>
            <a:r>
              <a:rPr lang="en-US" dirty="0"/>
              <a:t>Expansion creates blast wave</a:t>
            </a:r>
          </a:p>
          <a:p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D3CA69D-AFA5-A89B-4F2E-EF1B431A29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  <p:sp>
        <p:nvSpPr>
          <p:cNvPr id="30" name="Inhaltsplatzhalter 6">
            <a:extLst>
              <a:ext uri="{FF2B5EF4-FFF2-40B4-BE49-F238E27FC236}">
                <a16:creationId xmlns:a16="http://schemas.microsoft.com/office/drawing/2014/main" id="{36E45B17-5B12-2141-20F3-746D5E2AFFAD}"/>
              </a:ext>
            </a:extLst>
          </p:cNvPr>
          <p:cNvSpPr txBox="1">
            <a:spLocks/>
          </p:cNvSpPr>
          <p:nvPr/>
        </p:nvSpPr>
        <p:spPr>
          <a:xfrm>
            <a:off x="6167437" y="1000483"/>
            <a:ext cx="5616575" cy="18669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6">
                <a:extLst>
                  <a:ext uri="{FF2B5EF4-FFF2-40B4-BE49-F238E27FC236}">
                    <a16:creationId xmlns:a16="http://schemas.microsoft.com/office/drawing/2014/main" id="{C1A0734F-2334-6A57-018D-A9CC807727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7437" y="1000483"/>
                <a:ext cx="5616575" cy="1780445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361950" indent="-36195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6195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86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953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20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38275" indent="-27622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minimum on axis suitable for guiding</a:t>
                </a:r>
              </a:p>
              <a:p>
                <a:r>
                  <a:rPr lang="en-US" dirty="0"/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are important</a:t>
                </a:r>
              </a:p>
              <a:p>
                <a:r>
                  <a:rPr lang="en-US" dirty="0"/>
                  <a:t>Collisional Ionization at plasma boundary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Inhaltsplatzhalter 6">
                <a:extLst>
                  <a:ext uri="{FF2B5EF4-FFF2-40B4-BE49-F238E27FC236}">
                    <a16:creationId xmlns:a16="http://schemas.microsoft.com/office/drawing/2014/main" id="{C1A0734F-2334-6A57-018D-A9CC80772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37" y="1000483"/>
                <a:ext cx="5616575" cy="1780445"/>
              </a:xfrm>
              <a:prstGeom prst="rect">
                <a:avLst/>
              </a:prstGeom>
              <a:blipFill>
                <a:blip r:embed="rId3"/>
                <a:stretch>
                  <a:fillRect l="-2389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8C829800-1822-7D7F-6A3D-62DD9DB52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4" t="1" r="-609" b="44693"/>
          <a:stretch/>
        </p:blipFill>
        <p:spPr>
          <a:xfrm>
            <a:off x="8478339" y="2492896"/>
            <a:ext cx="3305672" cy="3628177"/>
          </a:xfrm>
          <a:prstGeom prst="rect">
            <a:avLst/>
          </a:prstGeom>
        </p:spPr>
      </p:pic>
      <p:pic>
        <p:nvPicPr>
          <p:cNvPr id="5" name="Grafik 4" descr="Ein Bild, das Text, Diagramm, Reihe, Schrift enthält.&#10;&#10;Automatisch generierte Beschreibung">
            <a:extLst>
              <a:ext uri="{FF2B5EF4-FFF2-40B4-BE49-F238E27FC236}">
                <a16:creationId xmlns:a16="http://schemas.microsoft.com/office/drawing/2014/main" id="{936EF001-8238-08F2-769C-38D74F6B5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98"/>
          <a:stretch/>
        </p:blipFill>
        <p:spPr>
          <a:xfrm>
            <a:off x="571014" y="3047141"/>
            <a:ext cx="2385768" cy="2895506"/>
          </a:xfrm>
          <a:prstGeom prst="rect">
            <a:avLst/>
          </a:prstGeom>
        </p:spPr>
      </p:pic>
      <p:pic>
        <p:nvPicPr>
          <p:cNvPr id="16" name="Grafik 15" descr="Ein Bild, das Text, Diagramm, Reihe, Schrift enthält.&#10;&#10;Automatisch generierte Beschreibung">
            <a:extLst>
              <a:ext uri="{FF2B5EF4-FFF2-40B4-BE49-F238E27FC236}">
                <a16:creationId xmlns:a16="http://schemas.microsoft.com/office/drawing/2014/main" id="{470C9946-41E6-54AD-D0AE-66955D1189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1" r="-523"/>
          <a:stretch/>
        </p:blipFill>
        <p:spPr>
          <a:xfrm>
            <a:off x="2956782" y="3047141"/>
            <a:ext cx="535086" cy="2895506"/>
          </a:xfrm>
          <a:prstGeom prst="rect">
            <a:avLst/>
          </a:prstGeom>
        </p:spPr>
      </p:pic>
      <p:pic>
        <p:nvPicPr>
          <p:cNvPr id="17" name="Grafik 16" descr="Ein Bild, das Text, Diagramm, Reihe, Schrift enthält.&#10;&#10;Automatisch generierte Beschreibung">
            <a:extLst>
              <a:ext uri="{FF2B5EF4-FFF2-40B4-BE49-F238E27FC236}">
                <a16:creationId xmlns:a16="http://schemas.microsoft.com/office/drawing/2014/main" id="{D76D5F7C-2FCF-89C9-1902-4A05932E1E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400"/>
          <a:stretch/>
        </p:blipFill>
        <p:spPr>
          <a:xfrm>
            <a:off x="571013" y="3047141"/>
            <a:ext cx="4696311" cy="2895506"/>
          </a:xfrm>
          <a:prstGeom prst="rect">
            <a:avLst/>
          </a:prstGeom>
        </p:spPr>
      </p:pic>
      <p:pic>
        <p:nvPicPr>
          <p:cNvPr id="18" name="Grafik 17" descr="Ein Bild, das Text, Diagramm, Reihe, Schrift enthält.&#10;&#10;Automatisch generierte Beschreibung">
            <a:extLst>
              <a:ext uri="{FF2B5EF4-FFF2-40B4-BE49-F238E27FC236}">
                <a16:creationId xmlns:a16="http://schemas.microsoft.com/office/drawing/2014/main" id="{005F8914-0475-FF58-1992-1311D1C174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1" r="-523"/>
          <a:stretch/>
        </p:blipFill>
        <p:spPr>
          <a:xfrm>
            <a:off x="5267324" y="3047141"/>
            <a:ext cx="535086" cy="2895506"/>
          </a:xfrm>
          <a:prstGeom prst="rect">
            <a:avLst/>
          </a:prstGeom>
        </p:spPr>
      </p:pic>
      <p:pic>
        <p:nvPicPr>
          <p:cNvPr id="19" name="Grafik 18" descr="Ein Bild, das Text, Diagramm, Reihe, Schrift enthält.&#10;&#10;Automatisch generierte Beschreibung">
            <a:extLst>
              <a:ext uri="{FF2B5EF4-FFF2-40B4-BE49-F238E27FC236}">
                <a16:creationId xmlns:a16="http://schemas.microsoft.com/office/drawing/2014/main" id="{67F83FB9-9D10-2C2C-1F81-EAC40EC84C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/>
          <a:stretch/>
        </p:blipFill>
        <p:spPr>
          <a:xfrm>
            <a:off x="571013" y="3047141"/>
            <a:ext cx="7501425" cy="289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AE69724-8102-2DFA-D677-4DEED1A5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HOFI Expansion: </a:t>
            </a:r>
            <a:r>
              <a:rPr lang="en-US" dirty="0" err="1"/>
              <a:t>Sedov</a:t>
            </a:r>
            <a:r>
              <a:rPr lang="en-US" dirty="0"/>
              <a:t>-Taylor insufficient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C2FAE3A9-5816-4789-B30F-F391F55E17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63391" y="4884277"/>
                <a:ext cx="6408091" cy="1440160"/>
              </a:xfrm>
            </p:spPr>
            <p:txBody>
              <a:bodyPr/>
              <a:lstStyle/>
              <a:p>
                <a:r>
                  <a:rPr lang="en-US" dirty="0"/>
                  <a:t>Blast follows S-T geometric trend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g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 )</a:t>
                </a:r>
              </a:p>
              <a:p>
                <a:r>
                  <a:rPr lang="en-US" dirty="0"/>
                  <a:t>Mismatch of initial energy and physics</a:t>
                </a:r>
              </a:p>
              <a:p>
                <a:r>
                  <a:rPr lang="en-US" dirty="0"/>
                  <a:t>Guiding not linked to blast</a:t>
                </a:r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C2FAE3A9-5816-4789-B30F-F391F55E17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63391" y="4884277"/>
                <a:ext cx="6408091" cy="1440160"/>
              </a:xfrm>
              <a:blipFill>
                <a:blip r:embed="rId3"/>
                <a:stretch>
                  <a:fillRect l="-1998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D3CA69D-AFA5-A89B-4F2E-EF1B431A29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  <p:sp>
        <p:nvSpPr>
          <p:cNvPr id="30" name="Inhaltsplatzhalter 6">
            <a:extLst>
              <a:ext uri="{FF2B5EF4-FFF2-40B4-BE49-F238E27FC236}">
                <a16:creationId xmlns:a16="http://schemas.microsoft.com/office/drawing/2014/main" id="{36E45B17-5B12-2141-20F3-746D5E2AFFAD}"/>
              </a:ext>
            </a:extLst>
          </p:cNvPr>
          <p:cNvSpPr txBox="1">
            <a:spLocks/>
          </p:cNvSpPr>
          <p:nvPr/>
        </p:nvSpPr>
        <p:spPr>
          <a:xfrm>
            <a:off x="6167437" y="1000483"/>
            <a:ext cx="5616575" cy="18669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3FBE22AA-BB25-D8C2-920E-5E4D5C5613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t="57374" r="530"/>
          <a:stretch/>
        </p:blipFill>
        <p:spPr>
          <a:xfrm>
            <a:off x="1748797" y="1253643"/>
            <a:ext cx="8694405" cy="34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5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AE69724-8102-2DFA-D677-4DEED1A5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HOFI Benchmark: University of Oxford Experiment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141A86-8344-7189-4C2F-A7D460F4A0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0A680F50-93B8-F91A-A46A-1703C55178B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160" y="2060848"/>
            <a:ext cx="3456384" cy="3656738"/>
          </a:xfrm>
        </p:spPr>
        <p:txBody>
          <a:bodyPr/>
          <a:lstStyle/>
          <a:p>
            <a:r>
              <a:rPr lang="de-DE" dirty="0"/>
              <a:t>Hydrogen-</a:t>
            </a:r>
            <a:r>
              <a:rPr lang="de-DE" dirty="0" err="1"/>
              <a:t>filled</a:t>
            </a:r>
            <a:r>
              <a:rPr lang="de-DE" dirty="0"/>
              <a:t> gas </a:t>
            </a:r>
            <a:r>
              <a:rPr lang="de-DE" dirty="0" err="1"/>
              <a:t>cell</a:t>
            </a:r>
            <a:endParaRPr lang="de-DE" dirty="0"/>
          </a:p>
          <a:p>
            <a:r>
              <a:rPr lang="de-DE" dirty="0" err="1"/>
              <a:t>Phaseshift</a:t>
            </a:r>
            <a:r>
              <a:rPr lang="de-DE" dirty="0"/>
              <a:t> in probe </a:t>
            </a:r>
            <a:r>
              <a:rPr lang="de-DE" dirty="0" err="1"/>
              <a:t>laser</a:t>
            </a:r>
            <a:endParaRPr lang="de-DE" dirty="0"/>
          </a:p>
          <a:p>
            <a:r>
              <a:rPr lang="de-DE" dirty="0"/>
              <a:t>Longitudinal </a:t>
            </a:r>
            <a:r>
              <a:rPr lang="de-DE" dirty="0" err="1"/>
              <a:t>interferometry</a:t>
            </a:r>
            <a:r>
              <a:rPr lang="de-DE" dirty="0"/>
              <a:t>            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electron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density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integrated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along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channel</a:t>
            </a:r>
            <a:endParaRPr lang="de-DE" dirty="0"/>
          </a:p>
        </p:txBody>
      </p:sp>
      <p:pic>
        <p:nvPicPr>
          <p:cNvPr id="21" name="Grafik 20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297B5F7C-154D-DDB8-E865-95E2C13BC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140413"/>
            <a:ext cx="4713806" cy="4577173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B71F6230-FD59-7433-1956-0CCF3A9CA44A}"/>
              </a:ext>
            </a:extLst>
          </p:cNvPr>
          <p:cNvSpPr txBox="1"/>
          <p:nvPr/>
        </p:nvSpPr>
        <p:spPr>
          <a:xfrm>
            <a:off x="805914" y="5606752"/>
            <a:ext cx="5769390" cy="36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1600" b="0" i="1" dirty="0">
                <a:solidFill>
                  <a:schemeClr val="tx1"/>
                </a:solidFill>
                <a:cs typeface="Arial" panose="020B0604020202020204" pitchFamily="34" charset="0"/>
              </a:rPr>
              <a:t>Source: </a:t>
            </a:r>
            <a:r>
              <a:rPr lang="en-US" sz="1600" b="0" dirty="0">
                <a:solidFill>
                  <a:srgbClr val="000000"/>
                </a:solidFill>
              </a:rPr>
              <a:t>R. J. </a:t>
            </a:r>
            <a:r>
              <a:rPr lang="en-US" sz="1600" b="0" dirty="0" err="1">
                <a:solidFill>
                  <a:srgbClr val="000000"/>
                </a:solidFill>
              </a:rPr>
              <a:t>Shalloo</a:t>
            </a:r>
            <a:r>
              <a:rPr lang="en-US" sz="1600" b="0" dirty="0">
                <a:solidFill>
                  <a:srgbClr val="000000"/>
                </a:solidFill>
              </a:rPr>
              <a:t> </a:t>
            </a:r>
            <a:r>
              <a:rPr lang="en-US" sz="1600" b="0" i="1" dirty="0">
                <a:solidFill>
                  <a:srgbClr val="000000"/>
                </a:solidFill>
              </a:rPr>
              <a:t>et al</a:t>
            </a:r>
            <a:r>
              <a:rPr lang="en-US" sz="1600" b="0" dirty="0">
                <a:solidFill>
                  <a:srgbClr val="000000"/>
                </a:solidFill>
              </a:rPr>
              <a:t>., Phys. Rev. E </a:t>
            </a:r>
            <a:r>
              <a:rPr lang="en-US" sz="1600" dirty="0">
                <a:solidFill>
                  <a:srgbClr val="000000"/>
                </a:solidFill>
              </a:rPr>
              <a:t>97</a:t>
            </a:r>
            <a:r>
              <a:rPr lang="en-US" sz="1600" b="0" dirty="0">
                <a:solidFill>
                  <a:srgbClr val="000000"/>
                </a:solidFill>
              </a:rPr>
              <a:t>, 053203 (2018)</a:t>
            </a:r>
            <a:endParaRPr lang="en-US" sz="1600" b="0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55D6B6DA-C74E-AFF9-8796-A9B6D04634F1}"/>
              </a:ext>
            </a:extLst>
          </p:cNvPr>
          <p:cNvSpPr txBox="1"/>
          <p:nvPr/>
        </p:nvSpPr>
        <p:spPr>
          <a:xfrm>
            <a:off x="191344" y="1901701"/>
            <a:ext cx="1732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dirty="0"/>
              <a:t>HOFI </a:t>
            </a:r>
            <a:r>
              <a:rPr lang="de-DE" dirty="0" err="1"/>
              <a:t>laser</a:t>
            </a:r>
            <a:r>
              <a:rPr lang="de-DE" dirty="0"/>
              <a:t> (800 </a:t>
            </a:r>
            <a:r>
              <a:rPr lang="de-DE" dirty="0" err="1"/>
              <a:t>nm</a:t>
            </a:r>
            <a:r>
              <a:rPr lang="de-DE" dirty="0"/>
              <a:t>)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endParaRPr lang="de-DE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48AC895A-6867-2B61-C686-756A0E9133BD}"/>
              </a:ext>
            </a:extLst>
          </p:cNvPr>
          <p:cNvSpPr txBox="1"/>
          <p:nvPr/>
        </p:nvSpPr>
        <p:spPr>
          <a:xfrm>
            <a:off x="272536" y="2888652"/>
            <a:ext cx="1661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dirty="0"/>
              <a:t>Probe </a:t>
            </a:r>
            <a:r>
              <a:rPr lang="de-DE" dirty="0" err="1"/>
              <a:t>laser</a:t>
            </a:r>
            <a:r>
              <a:rPr lang="de-DE" dirty="0"/>
              <a:t> (400 </a:t>
            </a:r>
            <a:r>
              <a:rPr lang="de-DE" dirty="0" err="1"/>
              <a:t>nm</a:t>
            </a:r>
            <a:r>
              <a:rPr lang="de-DE" dirty="0"/>
              <a:t>)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386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AE69724-8102-2DFA-D677-4DEED1A5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HOFI Benchmark: Procedure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3926AD-3E6C-FF73-79FB-6882A315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964833"/>
            <a:ext cx="5855873" cy="5451843"/>
          </a:xfrm>
        </p:spPr>
        <p:txBody>
          <a:bodyPr/>
          <a:lstStyle/>
          <a:p>
            <a:r>
              <a:rPr lang="de-DE" sz="1800" dirty="0"/>
              <a:t>Start </a:t>
            </a:r>
            <a:r>
              <a:rPr lang="de-DE" sz="1800" dirty="0" err="1"/>
              <a:t>from</a:t>
            </a:r>
            <a:r>
              <a:rPr lang="de-DE" sz="1800" dirty="0"/>
              <a:t> experimental 3D </a:t>
            </a:r>
            <a:r>
              <a:rPr lang="de-DE" sz="1800" dirty="0" err="1"/>
              <a:t>intensity</a:t>
            </a:r>
            <a:r>
              <a:rPr lang="de-DE" sz="1800" dirty="0"/>
              <a:t> </a:t>
            </a:r>
            <a:r>
              <a:rPr lang="de-DE" sz="1800" dirty="0" err="1"/>
              <a:t>profile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HOFI </a:t>
            </a:r>
            <a:r>
              <a:rPr lang="de-DE" sz="1800" dirty="0" err="1"/>
              <a:t>laser</a:t>
            </a:r>
            <a:r>
              <a:rPr lang="de-DE" sz="1800" dirty="0"/>
              <a:t> in </a:t>
            </a:r>
            <a:r>
              <a:rPr lang="de-DE" sz="1800" dirty="0" err="1"/>
              <a:t>vacuum</a:t>
            </a:r>
            <a:endParaRPr lang="de-DE" sz="1800" dirty="0"/>
          </a:p>
          <a:p>
            <a:r>
              <a:rPr lang="de-DE" sz="1800" dirty="0"/>
              <a:t>Slice </a:t>
            </a:r>
            <a:r>
              <a:rPr lang="de-DE" sz="1800" dirty="0" err="1"/>
              <a:t>wise</a:t>
            </a:r>
            <a:r>
              <a:rPr lang="de-DE" sz="1800" dirty="0"/>
              <a:t> 1. Simulation </a:t>
            </a:r>
            <a:r>
              <a:rPr lang="de-DE" sz="1800" dirty="0" err="1"/>
              <a:t>step</a:t>
            </a:r>
            <a:r>
              <a:rPr lang="de-DE" sz="1800" dirty="0"/>
              <a:t> </a:t>
            </a: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 err="1"/>
              <a:t>electron</a:t>
            </a:r>
            <a:r>
              <a:rPr lang="de-DE" sz="1800" dirty="0"/>
              <a:t> </a:t>
            </a:r>
            <a:r>
              <a:rPr lang="de-DE" sz="1800" dirty="0" err="1"/>
              <a:t>density</a:t>
            </a:r>
            <a:r>
              <a:rPr lang="de-DE" sz="1800" dirty="0"/>
              <a:t> and </a:t>
            </a:r>
            <a:r>
              <a:rPr lang="de-DE" sz="1800" dirty="0" err="1"/>
              <a:t>temperature</a:t>
            </a:r>
            <a:endParaRPr lang="de-DE" sz="1800" dirty="0"/>
          </a:p>
          <a:p>
            <a:r>
              <a:rPr lang="de-DE" sz="1800" dirty="0" err="1"/>
              <a:t>Symmetrize</a:t>
            </a:r>
            <a:r>
              <a:rPr lang="de-DE" sz="1800" dirty="0"/>
              <a:t> (</a:t>
            </a:r>
            <a:r>
              <a:rPr lang="de-DE" sz="1800" dirty="0" err="1"/>
              <a:t>x,y,z</a:t>
            </a:r>
            <a:r>
              <a:rPr lang="de-DE" sz="1800" dirty="0"/>
              <a:t>) </a:t>
            </a:r>
            <a:r>
              <a:rPr lang="de-DE" sz="1800" dirty="0">
                <a:sym typeface="Wingdings" pitchFamily="2" charset="2"/>
              </a:rPr>
              <a:t> (</a:t>
            </a:r>
            <a:r>
              <a:rPr lang="de-DE" sz="1800" dirty="0" err="1">
                <a:sym typeface="Wingdings" pitchFamily="2" charset="2"/>
              </a:rPr>
              <a:t>r,z</a:t>
            </a:r>
            <a:r>
              <a:rPr lang="de-DE" sz="1800" dirty="0">
                <a:sym typeface="Wingdings" pitchFamily="2" charset="2"/>
              </a:rPr>
              <a:t>)</a:t>
            </a:r>
          </a:p>
          <a:p>
            <a:r>
              <a:rPr lang="de-DE" sz="1800" dirty="0" err="1">
                <a:sym typeface="Wingdings" pitchFamily="2" charset="2"/>
              </a:rPr>
              <a:t>Hydrodynamic</a:t>
            </a:r>
            <a:r>
              <a:rPr lang="de-DE" sz="1800" dirty="0">
                <a:sym typeface="Wingdings" pitchFamily="2" charset="2"/>
              </a:rPr>
              <a:t> 1D-r </a:t>
            </a:r>
            <a:r>
              <a:rPr lang="de-DE" sz="1800" dirty="0" err="1">
                <a:sym typeface="Wingdings" pitchFamily="2" charset="2"/>
              </a:rPr>
              <a:t>simulation</a:t>
            </a:r>
            <a:r>
              <a:rPr lang="de-DE" sz="1800" dirty="0">
                <a:sym typeface="Wingdings" pitchFamily="2" charset="2"/>
              </a:rPr>
              <a:t> per z slice</a:t>
            </a:r>
          </a:p>
          <a:p>
            <a:r>
              <a:rPr lang="de-DE" dirty="0" err="1">
                <a:sym typeface="Wingdings" pitchFamily="2" charset="2"/>
              </a:rPr>
              <a:t>Calculate</a:t>
            </a:r>
            <a:r>
              <a:rPr lang="de-DE" dirty="0">
                <a:sym typeface="Wingdings" pitchFamily="2" charset="2"/>
              </a:rPr>
              <a:t> and </a:t>
            </a:r>
            <a:r>
              <a:rPr lang="de-DE" dirty="0" err="1">
                <a:sym typeface="Wingdings" pitchFamily="2" charset="2"/>
              </a:rPr>
              <a:t>integrate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phase</a:t>
            </a:r>
            <a:r>
              <a:rPr lang="de-DE" dirty="0">
                <a:sym typeface="Wingdings" pitchFamily="2" charset="2"/>
              </a:rPr>
              <a:t> shift </a:t>
            </a:r>
            <a:r>
              <a:rPr lang="de-DE" dirty="0" err="1">
                <a:sym typeface="Wingdings" pitchFamily="2" charset="2"/>
              </a:rPr>
              <a:t>over</a:t>
            </a:r>
            <a:r>
              <a:rPr lang="de-DE" dirty="0">
                <a:sym typeface="Wingdings" pitchFamily="2" charset="2"/>
              </a:rPr>
              <a:t> z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141A86-8344-7189-4C2F-A7D460F4A0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EAAC23: Hydrodynamic Simulations of HOFI channels | Mathis Mewes | mathis.mewesmdi@desy.de</a:t>
            </a:r>
            <a:endParaRPr lang="en-US" dirty="0"/>
          </a:p>
        </p:txBody>
      </p:sp>
      <p:pic>
        <p:nvPicPr>
          <p:cNvPr id="11" name="Content Placeholder 10" descr="A group of images of a graph&#10;&#10;Description automatically generated with medium confidence">
            <a:extLst>
              <a:ext uri="{FF2B5EF4-FFF2-40B4-BE49-F238E27FC236}">
                <a16:creationId xmlns:a16="http://schemas.microsoft.com/office/drawing/2014/main" id="{5C010C7E-C557-BC70-100E-E28C0418A16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476673"/>
            <a:ext cx="5135793" cy="59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14824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_2022-01.potx" id="{87397F7F-104D-4D5A-9DB8-1856CE05A8C5}" vid="{185B9A77-8D56-4E51-A395-88EEB5CE716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867</TotalTime>
  <Words>1887</Words>
  <Application>Microsoft Office PowerPoint</Application>
  <PresentationFormat>Widescreen</PresentationFormat>
  <Paragraphs>238</Paragraphs>
  <Slides>17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Avenir Next LT Pro</vt:lpstr>
      <vt:lpstr>Cambria Math</vt:lpstr>
      <vt:lpstr>DESY</vt:lpstr>
      <vt:lpstr>Hydrodynamic Simulations  of HOFI channels</vt:lpstr>
      <vt:lpstr>Laser Plasma Accelerators (LPA)</vt:lpstr>
      <vt:lpstr>Laser Plasma Accelerators (LPA)</vt:lpstr>
      <vt:lpstr>How does HOFI work?</vt:lpstr>
      <vt:lpstr>Hydrodynamic Plasma Model</vt:lpstr>
      <vt:lpstr>HOFI Expansion</vt:lpstr>
      <vt:lpstr>HOFI Expansion: Sedov-Taylor insufficient </vt:lpstr>
      <vt:lpstr>HOFI Benchmark: University of Oxford Experiment</vt:lpstr>
      <vt:lpstr>HOFI Benchmark: Procedure</vt:lpstr>
      <vt:lpstr>HOFI Benchmark: Good Agreement</vt:lpstr>
      <vt:lpstr>HOFI Guiding Properties</vt:lpstr>
      <vt:lpstr>HOFI is tuneable</vt:lpstr>
      <vt:lpstr>Conclusions</vt:lpstr>
      <vt:lpstr>Perspective</vt:lpstr>
      <vt:lpstr>Thank you for your time! Questions?</vt:lpstr>
      <vt:lpstr>Energy dependence</vt:lpstr>
      <vt:lpstr>Ionization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 User</dc:creator>
  <cp:lastModifiedBy>Mathis Mewes</cp:lastModifiedBy>
  <cp:revision>127</cp:revision>
  <dcterms:created xsi:type="dcterms:W3CDTF">2022-01-20T12:32:59Z</dcterms:created>
  <dcterms:modified xsi:type="dcterms:W3CDTF">2023-09-18T11:47:53Z</dcterms:modified>
</cp:coreProperties>
</file>