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68" r:id="rId2"/>
    <p:sldId id="1811" r:id="rId3"/>
    <p:sldId id="1792" r:id="rId4"/>
    <p:sldId id="1787" r:id="rId5"/>
    <p:sldId id="1768" r:id="rId6"/>
    <p:sldId id="1798" r:id="rId7"/>
    <p:sldId id="1793" r:id="rId8"/>
    <p:sldId id="1794" r:id="rId9"/>
    <p:sldId id="1795" r:id="rId10"/>
    <p:sldId id="1796" r:id="rId11"/>
    <p:sldId id="1797" r:id="rId12"/>
    <p:sldId id="1808" r:id="rId13"/>
    <p:sldId id="1786" r:id="rId14"/>
    <p:sldId id="1801" r:id="rId15"/>
    <p:sldId id="1813" r:id="rId16"/>
    <p:sldId id="1810" r:id="rId17"/>
    <p:sldId id="1803" r:id="rId18"/>
    <p:sldId id="1603" r:id="rId19"/>
    <p:sldId id="1784" r:id="rId20"/>
    <p:sldId id="1807" r:id="rId21"/>
    <p:sldId id="1805" r:id="rId22"/>
    <p:sldId id="1809" r:id="rId23"/>
    <p:sldId id="1799" r:id="rId24"/>
    <p:sldId id="1812" r:id="rId25"/>
    <p:sldId id="1814" r:id="rId26"/>
    <p:sldId id="181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A2BD69"/>
    <a:srgbClr val="75B900"/>
    <a:srgbClr val="5B9BD5"/>
    <a:srgbClr val="97B1E9"/>
    <a:srgbClr val="BB2A33"/>
    <a:srgbClr val="1F77B4"/>
    <a:srgbClr val="C12324"/>
    <a:srgbClr val="5E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2" autoAdjust="0"/>
    <p:restoredTop sz="94525" autoAdjust="0"/>
  </p:normalViewPr>
  <p:slideViewPr>
    <p:cSldViewPr showGuides="1">
      <p:cViewPr>
        <p:scale>
          <a:sx n="119" d="100"/>
          <a:sy n="119" d="100"/>
        </p:scale>
        <p:origin x="144" y="312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05.09.23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04.09.23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54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Maxence Thévenet - DESY - EAAC (20/09/2023), Isola d'Elba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5.png"/><Relationship Id="rId7" Type="http://schemas.openxmlformats.org/officeDocument/2006/relationships/image" Target="../media/image7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ake-t.readthedocs.io/" TargetMode="External"/><Relationship Id="rId5" Type="http://schemas.openxmlformats.org/officeDocument/2006/relationships/hyperlink" Target="https://github.com/AngelFP/Wake-T" TargetMode="External"/><Relationship Id="rId10" Type="http://schemas.openxmlformats.org/officeDocument/2006/relationships/image" Target="../media/image74.jpg"/><Relationship Id="rId4" Type="http://schemas.openxmlformats.org/officeDocument/2006/relationships/image" Target="../media/image70.png"/><Relationship Id="rId9" Type="http://schemas.openxmlformats.org/officeDocument/2006/relationships/image" Target="../media/image7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lasydoc.readthedocs.io/en/latest/" TargetMode="External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LASY-org/LASY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desy.de/research/facilities__projects/petra_i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12" Type="http://schemas.openxmlformats.org/officeDocument/2006/relationships/image" Target="../media/image350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34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ASY-org/LAS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lasydoc.readthedocs.io/en/latest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12" Type="http://schemas.openxmlformats.org/officeDocument/2006/relationships/image" Target="../media/image350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34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0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3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57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emf"/><Relationship Id="rId7" Type="http://schemas.openxmlformats.org/officeDocument/2006/relationships/image" Target="../media/image6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66.emf"/><Relationship Id="rId4" Type="http://schemas.openxmlformats.org/officeDocument/2006/relationships/image" Target="../media/image62.emf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9.png"/><Relationship Id="rId7" Type="http://schemas.openxmlformats.org/officeDocument/2006/relationships/image" Target="../media/image98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4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0.png"/><Relationship Id="rId4" Type="http://schemas.openxmlformats.org/officeDocument/2006/relationships/video" Target="../media/media4.mp4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12" Type="http://schemas.openxmlformats.org/officeDocument/2006/relationships/image" Target="../media/image40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2.emf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90.png"/><Relationship Id="rId4" Type="http://schemas.openxmlformats.org/officeDocument/2006/relationships/image" Target="../media/image44.png"/><Relationship Id="rId9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60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11" Type="http://schemas.openxmlformats.org/officeDocument/2006/relationships/image" Target="../media/image341.png"/><Relationship Id="rId5" Type="http://schemas.openxmlformats.org/officeDocument/2006/relationships/image" Target="../media/image49.png"/><Relationship Id="rId15" Type="http://schemas.openxmlformats.org/officeDocument/2006/relationships/image" Target="../media/image39.png"/><Relationship Id="rId10" Type="http://schemas.openxmlformats.org/officeDocument/2006/relationships/image" Target="../media/image220.png"/><Relationship Id="rId4" Type="http://schemas.openxmlformats.org/officeDocument/2006/relationships/image" Target="../media/image48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3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76199" y="1"/>
            <a:ext cx="12268200" cy="3458498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11125200" cy="1752600"/>
          </a:xfrm>
          <a:solidFill>
            <a:schemeClr val="tx1">
              <a:alpha val="54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venir" panose="02000503020000020003" pitchFamily="2" charset="0"/>
              </a:rPr>
              <a:t>Mesh Refinement in quasi-static codes</a:t>
            </a:r>
            <a:br>
              <a:rPr lang="en-US" sz="3600" dirty="0">
                <a:latin typeface="Avenir" panose="02000503020000020003" pitchFamily="2" charset="0"/>
              </a:rPr>
            </a:br>
            <a:r>
              <a:rPr lang="en-US" sz="2000" i="1" dirty="0">
                <a:latin typeface="Avenir" panose="02000503020000020003" pitchFamily="2" charset="0"/>
              </a:rPr>
              <a:t>making plasma acceleration simulations in collider-relevant parameters feasible (and cheap)</a:t>
            </a:r>
            <a:endParaRPr lang="en-US" sz="2000" b="0" i="1" dirty="0">
              <a:latin typeface="Avenir" panose="02000503020000020003" pitchFamily="2" charset="0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F3BF2BB-B0D5-FF45-95DA-83E5A531C796}"/>
              </a:ext>
            </a:extLst>
          </p:cNvPr>
          <p:cNvSpPr txBox="1">
            <a:spLocks/>
          </p:cNvSpPr>
          <p:nvPr/>
        </p:nvSpPr>
        <p:spPr>
          <a:xfrm>
            <a:off x="1143000" y="3962400"/>
            <a:ext cx="3200400" cy="17526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>
                <a:latin typeface="Avenir" panose="02000503020000020003" pitchFamily="2" charset="0"/>
              </a:rPr>
              <a:t>Maxence</a:t>
            </a:r>
            <a:r>
              <a:rPr lang="en-US" dirty="0">
                <a:latin typeface="Avenir" panose="02000503020000020003" pitchFamily="2" charset="0"/>
              </a:rPr>
              <a:t> </a:t>
            </a:r>
            <a:r>
              <a:rPr lang="en-US" dirty="0" err="1">
                <a:latin typeface="Avenir" panose="02000503020000020003" pitchFamily="2" charset="0"/>
              </a:rPr>
              <a:t>Thévenet</a:t>
            </a:r>
            <a:r>
              <a:rPr lang="en-US" i="1" dirty="0">
                <a:latin typeface="Avenir" panose="02000503020000020003" pitchFamily="2" charset="0"/>
              </a:rPr>
              <a:t>   –   </a:t>
            </a:r>
            <a:r>
              <a:rPr lang="en-US" sz="1600" dirty="0">
                <a:latin typeface="Avenir" panose="02000503020000020003" pitchFamily="2" charset="0"/>
              </a:rPr>
              <a:t>DESY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Avenir" panose="02000503020000020003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1600" i="1" dirty="0">
                <a:latin typeface="Avenir" panose="02000503020000020003" pitchFamily="2" charset="0"/>
              </a:rPr>
              <a:t>MPA – plasma acceleration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8319A80-734F-6680-30DC-BA412452D588}"/>
              </a:ext>
            </a:extLst>
          </p:cNvPr>
          <p:cNvGrpSpPr/>
          <p:nvPr/>
        </p:nvGrpSpPr>
        <p:grpSpPr>
          <a:xfrm>
            <a:off x="7391400" y="2401036"/>
            <a:ext cx="4678553" cy="3542564"/>
            <a:chOff x="3498685" y="304800"/>
            <a:chExt cx="5311167" cy="402157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3EF6F84-55ED-FBF7-A81C-800CD4F99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399" y="304800"/>
              <a:ext cx="5228453" cy="18373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DC15AE-F738-F719-55EE-FE0DE5DAD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685" y="1710173"/>
              <a:ext cx="5308600" cy="2616200"/>
            </a:xfrm>
            <a:prstGeom prst="rect">
              <a:avLst/>
            </a:prstGeom>
          </p:spPr>
        </p:pic>
      </p:grp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C85465-85B4-27F4-F801-50A760171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038601"/>
            <a:ext cx="7148991" cy="2528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95CC39-4CBA-B568-A313-6A7BAF1DE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038601"/>
            <a:ext cx="7148991" cy="2528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F0FD14-2BED-1FA9-E5B7-6CB7304B9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7148995" cy="25281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3237CA-60F8-35C0-B8A0-F5002BD48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76341D-DC09-582A-352B-94B2795C11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1A3D910-D219-73DC-E301-5BF616EC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A721C47-79EB-70FF-EC70-4826784102E0}"/>
              </a:ext>
            </a:extLst>
          </p:cNvPr>
          <p:cNvSpPr txBox="1"/>
          <p:nvPr/>
        </p:nvSpPr>
        <p:spPr>
          <a:xfrm>
            <a:off x="7391401" y="5892225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F</a:t>
            </a:r>
            <a:r>
              <a:rPr lang="en-DE" sz="1600" dirty="0">
                <a:latin typeface="Avenir Book" panose="02000503020000020003" pitchFamily="2" charset="0"/>
              </a:rPr>
              <a:t>ine everywhere = Coarse + MR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MR allows for convergence at modest cost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Converged simulations in collider-relevant range are </a:t>
            </a:r>
            <a:r>
              <a:rPr lang="en-US" b="0" strike="sngStrike" dirty="0">
                <a:solidFill>
                  <a:schemeClr val="tx1"/>
                </a:solidFill>
                <a:latin typeface="Avenir Book" panose="02000503020000020003" pitchFamily="2" charset="0"/>
              </a:rPr>
              <a:t>feasible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 cheap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08FC39C-0EB1-72B5-8CDD-933998D8D2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59187"/>
            <a:ext cx="6781800" cy="15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Challenging positron acceleration simulations benefit from MR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226EB-D9B9-BC87-E9EB-06624C200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84258" y="1088039"/>
            <a:ext cx="4082942" cy="272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35EEC-BB37-3660-5F0C-3EBEE2F0A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40" y="1390569"/>
            <a:ext cx="6120827" cy="3721348"/>
          </a:xfrm>
          <a:prstGeom prst="rect">
            <a:avLst/>
          </a:prstGeom>
        </p:spPr>
      </p:pic>
      <p:graphicFrame>
        <p:nvGraphicFramePr>
          <p:cNvPr id="7" name="Table 21">
            <a:extLst>
              <a:ext uri="{FF2B5EF4-FFF2-40B4-BE49-F238E27FC236}">
                <a16:creationId xmlns:a16="http://schemas.microsoft.com/office/drawing/2014/main" id="{B5F45EFF-D7C9-11B8-1893-6FE072BF7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177002"/>
              </p:ext>
            </p:extLst>
          </p:nvPr>
        </p:nvGraphicFramePr>
        <p:xfrm>
          <a:off x="6096000" y="1467915"/>
          <a:ext cx="4582160" cy="311705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5620454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1520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641392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767978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149889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941718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344865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4753807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1752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851162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507237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747121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773551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5631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87361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59142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709026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736641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2180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11308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605565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97271397"/>
                    </a:ext>
                  </a:extLst>
                </a:gridCol>
              </a:tblGrid>
              <a:tr h="97408"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445625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31845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02661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66851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444900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99974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9569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22297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91236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173611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893940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38651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044051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57863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760743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707583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68470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4820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92267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943059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042118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801707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389545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44722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87104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027485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289756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82003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963742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80567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633274"/>
                  </a:ext>
                </a:extLst>
              </a:tr>
              <a:tr h="97408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551491"/>
                  </a:ext>
                </a:extLst>
              </a:tr>
            </a:tbl>
          </a:graphicData>
        </a:graphic>
      </p:graphicFrame>
      <p:graphicFrame>
        <p:nvGraphicFramePr>
          <p:cNvPr id="8" name="Table 21">
            <a:extLst>
              <a:ext uri="{FF2B5EF4-FFF2-40B4-BE49-F238E27FC236}">
                <a16:creationId xmlns:a16="http://schemas.microsoft.com/office/drawing/2014/main" id="{06F23E7F-046E-A55F-CF7F-72D75704A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471108"/>
              </p:ext>
            </p:extLst>
          </p:nvPr>
        </p:nvGraphicFramePr>
        <p:xfrm>
          <a:off x="6096000" y="2739795"/>
          <a:ext cx="3124200" cy="5842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5620454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1520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641392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767978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149889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941718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344865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4753807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1752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851162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507237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747121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773551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5631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87361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445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31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02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66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444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99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22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91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173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893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38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044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57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760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707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68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4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9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943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042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801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00" dirty="0">
                        <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marT="0" marB="0">
                    <a:lnL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38954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1817D2-FA95-D362-F6EB-A0D9BF5CD970}"/>
              </a:ext>
            </a:extLst>
          </p:cNvPr>
          <p:cNvCxnSpPr/>
          <p:nvPr/>
        </p:nvCxnSpPr>
        <p:spPr>
          <a:xfrm flipH="1">
            <a:off x="9370494" y="2829795"/>
            <a:ext cx="359618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AC5594-3768-A023-6BB0-3230A50F7EC7}"/>
              </a:ext>
            </a:extLst>
          </p:cNvPr>
          <p:cNvCxnSpPr/>
          <p:nvPr/>
        </p:nvCxnSpPr>
        <p:spPr>
          <a:xfrm flipH="1">
            <a:off x="9370494" y="3027795"/>
            <a:ext cx="359618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8EC692-A54D-21CF-1578-281F3AC63331}"/>
              </a:ext>
            </a:extLst>
          </p:cNvPr>
          <p:cNvCxnSpPr/>
          <p:nvPr/>
        </p:nvCxnSpPr>
        <p:spPr>
          <a:xfrm flipH="1">
            <a:off x="9370494" y="3216819"/>
            <a:ext cx="359618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96BBA5-A872-3B97-B9FA-5D0B28A80F2E}"/>
              </a:ext>
            </a:extLst>
          </p:cNvPr>
          <p:cNvCxnSpPr>
            <a:cxnSpLocks/>
          </p:cNvCxnSpPr>
          <p:nvPr/>
        </p:nvCxnSpPr>
        <p:spPr>
          <a:xfrm flipH="1">
            <a:off x="7570019" y="2424731"/>
            <a:ext cx="288032" cy="28803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4AFD05-8A6E-E5E6-119A-764A2B3B71E6}"/>
              </a:ext>
            </a:extLst>
          </p:cNvPr>
          <p:cNvCxnSpPr>
            <a:cxnSpLocks/>
          </p:cNvCxnSpPr>
          <p:nvPr/>
        </p:nvCxnSpPr>
        <p:spPr>
          <a:xfrm flipH="1">
            <a:off x="7370068" y="2438247"/>
            <a:ext cx="288032" cy="28803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CFC542-6984-5A11-B398-E05B8BA00FCF}"/>
              </a:ext>
            </a:extLst>
          </p:cNvPr>
          <p:cNvCxnSpPr>
            <a:cxnSpLocks/>
          </p:cNvCxnSpPr>
          <p:nvPr/>
        </p:nvCxnSpPr>
        <p:spPr>
          <a:xfrm flipH="1">
            <a:off x="7170117" y="2438247"/>
            <a:ext cx="288032" cy="28803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34623B-3F55-8E4A-809A-CC7A3681A3C9}"/>
              </a:ext>
            </a:extLst>
          </p:cNvPr>
          <p:cNvCxnSpPr>
            <a:cxnSpLocks/>
          </p:cNvCxnSpPr>
          <p:nvPr/>
        </p:nvCxnSpPr>
        <p:spPr>
          <a:xfrm flipH="1" flipV="1">
            <a:off x="7546243" y="3330057"/>
            <a:ext cx="311808" cy="24680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8EDC75-93D8-C01E-57FC-2AF4148B2D56}"/>
              </a:ext>
            </a:extLst>
          </p:cNvPr>
          <p:cNvCxnSpPr>
            <a:cxnSpLocks/>
          </p:cNvCxnSpPr>
          <p:nvPr/>
        </p:nvCxnSpPr>
        <p:spPr>
          <a:xfrm flipH="1" flipV="1">
            <a:off x="7346292" y="3345314"/>
            <a:ext cx="311808" cy="24680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7777A6-426D-5404-599F-701616BD6860}"/>
              </a:ext>
            </a:extLst>
          </p:cNvPr>
          <p:cNvCxnSpPr>
            <a:cxnSpLocks/>
          </p:cNvCxnSpPr>
          <p:nvPr/>
        </p:nvCxnSpPr>
        <p:spPr>
          <a:xfrm flipH="1" flipV="1">
            <a:off x="7146341" y="3340666"/>
            <a:ext cx="311808" cy="24680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DD9363-6165-2ACD-3B06-9CE89B24294B}"/>
              </a:ext>
            </a:extLst>
          </p:cNvPr>
          <p:cNvCxnSpPr>
            <a:cxnSpLocks/>
          </p:cNvCxnSpPr>
          <p:nvPr/>
        </p:nvCxnSpPr>
        <p:spPr>
          <a:xfrm flipH="1">
            <a:off x="8808035" y="1216163"/>
            <a:ext cx="243998" cy="3488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3E481D-6DE0-BB9E-8D48-3C5A47E8E4EA}"/>
              </a:ext>
            </a:extLst>
          </p:cNvPr>
          <p:cNvSpPr txBox="1"/>
          <p:nvPr/>
        </p:nvSpPr>
        <p:spPr>
          <a:xfrm>
            <a:off x="8722147" y="862041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level 0 coarse mesh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94CCCB-FA83-F34B-2439-C785F81A41CD}"/>
              </a:ext>
            </a:extLst>
          </p:cNvPr>
          <p:cNvCxnSpPr>
            <a:cxnSpLocks/>
          </p:cNvCxnSpPr>
          <p:nvPr/>
        </p:nvCxnSpPr>
        <p:spPr>
          <a:xfrm>
            <a:off x="5585147" y="2424731"/>
            <a:ext cx="616720" cy="31075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CF25D72-ECBB-1E24-9581-0ACE6E664C0A}"/>
              </a:ext>
            </a:extLst>
          </p:cNvPr>
          <p:cNvSpPr txBox="1"/>
          <p:nvPr/>
        </p:nvSpPr>
        <p:spPr>
          <a:xfrm>
            <a:off x="4778733" y="1863050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level 1</a:t>
            </a:r>
            <a:br>
              <a:rPr lang="en-DE" sz="1600" dirty="0">
                <a:latin typeface="Avenir Book" panose="02000503020000020003" pitchFamily="2" charset="0"/>
              </a:rPr>
            </a:br>
            <a:r>
              <a:rPr lang="en-DE" sz="1600" dirty="0">
                <a:latin typeface="Avenir Book" panose="02000503020000020003" pitchFamily="2" charset="0"/>
              </a:rPr>
              <a:t>fine mesh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33F76-82AE-9BAC-01AE-E11EE6ACB1D4}"/>
              </a:ext>
            </a:extLst>
          </p:cNvPr>
          <p:cNvSpPr txBox="1"/>
          <p:nvPr/>
        </p:nvSpPr>
        <p:spPr>
          <a:xfrm>
            <a:off x="9397369" y="2136699"/>
            <a:ext cx="119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ions flow</a:t>
            </a:r>
            <a:br>
              <a:rPr lang="en-DE" sz="1600" dirty="0">
                <a:latin typeface="Avenir Book" panose="02000503020000020003" pitchFamily="2" charset="0"/>
              </a:rPr>
            </a:br>
            <a:r>
              <a:rPr lang="en-DE" sz="1600" dirty="0">
                <a:latin typeface="Avenir Book" panose="02000503020000020003" pitchFamily="2" charset="0"/>
              </a:rPr>
              <a:t>into 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82A6CC-75C1-F302-6360-518DFFA0DBC4}"/>
              </a:ext>
            </a:extLst>
          </p:cNvPr>
          <p:cNvSpPr txBox="1"/>
          <p:nvPr/>
        </p:nvSpPr>
        <p:spPr>
          <a:xfrm>
            <a:off x="6901712" y="2159007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e</a:t>
            </a:r>
            <a:r>
              <a:rPr lang="en-DE" sz="1600" baseline="30000" dirty="0">
                <a:latin typeface="Avenir Book" panose="02000503020000020003" pitchFamily="2" charset="0"/>
              </a:rPr>
              <a:t>-</a:t>
            </a:r>
            <a:r>
              <a:rPr lang="en-DE" sz="1600" dirty="0">
                <a:latin typeface="Avenir Book" panose="02000503020000020003" pitchFamily="2" charset="0"/>
              </a:rPr>
              <a:t> flow into level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C74923-18C9-1B15-175D-750DB85B7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9361" r="8274" b="1935"/>
          <a:stretch/>
        </p:blipFill>
        <p:spPr>
          <a:xfrm>
            <a:off x="507851" y="3733800"/>
            <a:ext cx="3637347" cy="27900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0BEAFF-A42E-DCF9-986A-67BA7F2EC0C6}"/>
              </a:ext>
            </a:extLst>
          </p:cNvPr>
          <p:cNvSpPr txBox="1"/>
          <p:nvPr/>
        </p:nvSpPr>
        <p:spPr>
          <a:xfrm>
            <a:off x="5853066" y="5435947"/>
            <a:ext cx="5287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Coarse resolution + MR = fine resolution everywhere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MR allows for convergence at modest cost</a:t>
            </a:r>
          </a:p>
        </p:txBody>
      </p:sp>
    </p:spTree>
    <p:extLst>
      <p:ext uri="{BB962C8B-B14F-4D97-AF65-F5344CB8AC3E}">
        <p14:creationId xmlns:p14="http://schemas.microsoft.com/office/powerpoint/2010/main" val="35832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AAE5A9-F0C5-3C77-9C22-4D5E728DE3A3}"/>
              </a:ext>
            </a:extLst>
          </p:cNvPr>
          <p:cNvSpPr/>
          <p:nvPr/>
        </p:nvSpPr>
        <p:spPr>
          <a:xfrm>
            <a:off x="218178" y="212905"/>
            <a:ext cx="11738980" cy="623096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Wake-T: multi-stage axisymmetric simulations on a laptop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3B1DB-C84F-DF3F-F648-D2734DC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27D66C-894F-6792-8BB0-226D42E20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91" y="2797405"/>
            <a:ext cx="854115" cy="85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8CC96-08FE-C401-3469-B9C66B065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18" y="4106543"/>
            <a:ext cx="1489462" cy="465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33F26-A0EF-0952-417B-385B18B3E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r="22116"/>
          <a:stretch/>
        </p:blipFill>
        <p:spPr>
          <a:xfrm>
            <a:off x="1718946" y="2519815"/>
            <a:ext cx="2387968" cy="2271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688172-15FB-9EF4-4873-8CCE4F1275D6}"/>
              </a:ext>
            </a:extLst>
          </p:cNvPr>
          <p:cNvSpPr txBox="1"/>
          <p:nvPr/>
        </p:nvSpPr>
        <p:spPr>
          <a:xfrm>
            <a:off x="811172" y="914400"/>
            <a:ext cx="46752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venir Book" panose="02000503020000020003" pitchFamily="2" charset="0"/>
              </a:rPr>
              <a:t>Wake</a:t>
            </a:r>
            <a:r>
              <a:rPr lang="en-US" sz="1600" dirty="0">
                <a:latin typeface="Avenir Book" panose="02000503020000020003" pitchFamily="2" charset="0"/>
              </a:rPr>
              <a:t>field particle </a:t>
            </a:r>
            <a:r>
              <a:rPr lang="en-US" sz="1600" u="sng" dirty="0">
                <a:latin typeface="Avenir Book" panose="02000503020000020003" pitchFamily="2" charset="0"/>
              </a:rPr>
              <a:t>T</a:t>
            </a:r>
            <a:r>
              <a:rPr lang="en-US" sz="1600" dirty="0">
                <a:latin typeface="Avenir Book" panose="02000503020000020003" pitchFamily="2" charset="0"/>
              </a:rPr>
              <a:t>racker [1]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2D (RZ) axisymmetric, quasi-static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Particle beam or laser pulse drivers [2]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latin typeface="Avenir Book" panose="02000503020000020003" pitchFamily="2" charset="0"/>
              </a:rPr>
              <a:t>Gridless</a:t>
            </a:r>
            <a:r>
              <a:rPr lang="en-US" sz="1600" dirty="0">
                <a:latin typeface="Avenir Book" panose="02000503020000020003" pitchFamily="2" charset="0"/>
              </a:rPr>
              <a:t> model based on explicit solver [3]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Python, open-source, </a:t>
            </a:r>
            <a:r>
              <a:rPr lang="en-US" sz="1600" dirty="0" err="1">
                <a:latin typeface="Avenir Book" panose="02000503020000020003" pitchFamily="2" charset="0"/>
              </a:rPr>
              <a:t>openPMD</a:t>
            </a:r>
            <a:endParaRPr lang="en-US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Beam optics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9B378-9EFA-4B86-C20C-A038E80725DE}"/>
              </a:ext>
            </a:extLst>
          </p:cNvPr>
          <p:cNvSpPr txBox="1"/>
          <p:nvPr/>
        </p:nvSpPr>
        <p:spPr>
          <a:xfrm>
            <a:off x="1381673" y="5697648"/>
            <a:ext cx="50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[1] A.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Ferran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Pousa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et al., J. Phys.: Conf. Ser. (2019)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[2] C. Benedetti et al.,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PPCF 60 014002 (2018)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[3] P.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Baxevanis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and G.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Stupakov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PRAB 21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CAFFE-2B28-1DDB-9904-E32E7A26FF47}"/>
              </a:ext>
            </a:extLst>
          </p:cNvPr>
          <p:cNvSpPr txBox="1"/>
          <p:nvPr/>
        </p:nvSpPr>
        <p:spPr>
          <a:xfrm>
            <a:off x="283296" y="4886981"/>
            <a:ext cx="6193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5B9BD5"/>
                </a:solidFill>
                <a:latin typeface="Avenir Black" panose="02000503020000020003" pitchFamily="2" charset="0"/>
                <a:sym typeface="Wingdings" pitchFamily="2" charset="2"/>
              </a:rPr>
              <a:t> </a:t>
            </a:r>
            <a:r>
              <a:rPr lang="en-US" sz="1600" b="1" dirty="0">
                <a:solidFill>
                  <a:srgbClr val="5B9BD5"/>
                </a:solidFill>
                <a:latin typeface="Avenir Black" panose="02000503020000020003" pitchFamily="2" charset="0"/>
              </a:rPr>
              <a:t>Multi-stage simulations within second/minutes on a laptop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110197-B38A-C7CD-D9AC-3900B130B9EE}"/>
              </a:ext>
            </a:extLst>
          </p:cNvPr>
          <p:cNvSpPr/>
          <p:nvPr/>
        </p:nvSpPr>
        <p:spPr>
          <a:xfrm>
            <a:off x="1405668" y="5194758"/>
            <a:ext cx="3733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Avenir Book" panose="02000503020000020003" pitchFamily="2" charset="0"/>
                <a:hlinkClick r:id="rId5"/>
              </a:rPr>
              <a:t>https://github.com/AngelFP/Wake-T</a:t>
            </a:r>
            <a:endParaRPr lang="es-ES" sz="1400" dirty="0">
              <a:latin typeface="Avenir Book" panose="02000503020000020003" pitchFamily="2" charset="0"/>
            </a:endParaRPr>
          </a:p>
          <a:p>
            <a:r>
              <a:rPr lang="es-ES" sz="1400" dirty="0">
                <a:latin typeface="Avenir Book" panose="02000503020000020003" pitchFamily="2" charset="0"/>
                <a:hlinkClick r:id="rId6"/>
              </a:rPr>
              <a:t>https://wake-t.readthedocs.io</a:t>
            </a:r>
            <a:endParaRPr lang="en-US" sz="1400" dirty="0">
              <a:latin typeface="Avenir Book" panose="02000503020000020003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38F24B-A221-B762-5957-49BCA455FF0E}"/>
              </a:ext>
            </a:extLst>
          </p:cNvPr>
          <p:cNvGrpSpPr/>
          <p:nvPr/>
        </p:nvGrpSpPr>
        <p:grpSpPr>
          <a:xfrm>
            <a:off x="6678068" y="1154994"/>
            <a:ext cx="3030680" cy="3403169"/>
            <a:chOff x="199500" y="1357298"/>
            <a:chExt cx="3996092" cy="44872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B8E282-FA42-7D72-3FAD-F74334F38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5" t="9436" r="14033"/>
            <a:stretch/>
          </p:blipFill>
          <p:spPr>
            <a:xfrm>
              <a:off x="199500" y="1357298"/>
              <a:ext cx="3996092" cy="448723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F8D60-425A-E1F2-0B74-3A76FE8C7F9D}"/>
                </a:ext>
              </a:extLst>
            </p:cNvPr>
            <p:cNvSpPr/>
            <p:nvPr/>
          </p:nvSpPr>
          <p:spPr>
            <a:xfrm>
              <a:off x="2760497" y="4475505"/>
              <a:ext cx="1226331" cy="365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 A100, 1h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4CF179-67E7-A983-77EF-0E1315A1149B}"/>
                </a:ext>
              </a:extLst>
            </p:cNvPr>
            <p:cNvSpPr/>
            <p:nvPr/>
          </p:nvSpPr>
          <p:spPr>
            <a:xfrm>
              <a:off x="1946813" y="1879609"/>
              <a:ext cx="1880036" cy="365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 CPU core, 9 min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D189EC8-9650-CCF1-4B13-75AE3C974B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68" y="4508513"/>
            <a:ext cx="3030680" cy="14470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B76A95A-6323-76DC-F080-C038E0CC47D1}"/>
              </a:ext>
            </a:extLst>
          </p:cNvPr>
          <p:cNvGrpSpPr/>
          <p:nvPr/>
        </p:nvGrpSpPr>
        <p:grpSpPr>
          <a:xfrm>
            <a:off x="6477000" y="1141651"/>
            <a:ext cx="3458509" cy="5155148"/>
            <a:chOff x="8229328" y="1238837"/>
            <a:chExt cx="3458509" cy="515514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E497BA-04F0-A2DB-F208-584D4A7CF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868" t="26873" r="9199" b="30905"/>
            <a:stretch/>
          </p:blipFill>
          <p:spPr>
            <a:xfrm>
              <a:off x="8229328" y="1238837"/>
              <a:ext cx="3458509" cy="48675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2D4514-DB5C-D070-C72B-D6989D03F3FF}"/>
                </a:ext>
              </a:extLst>
            </p:cNvPr>
            <p:cNvSpPr txBox="1"/>
            <p:nvPr/>
          </p:nvSpPr>
          <p:spPr>
            <a:xfrm>
              <a:off x="9024522" y="6116986"/>
              <a:ext cx="2069606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DE" sz="1200" dirty="0">
                  <a:latin typeface="Avenir Book" panose="02000503020000020003" pitchFamily="2" charset="0"/>
                </a:rPr>
                <a:t>A. Ferran Pousa, IPAC 2023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8723546-629F-4E42-B8F2-3B4D836EB1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21539" b="21459"/>
          <a:stretch/>
        </p:blipFill>
        <p:spPr>
          <a:xfrm>
            <a:off x="10453402" y="451089"/>
            <a:ext cx="1161054" cy="1377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F291EB-48A9-0BA2-1508-942CB73694ED}"/>
              </a:ext>
            </a:extLst>
          </p:cNvPr>
          <p:cNvSpPr txBox="1"/>
          <p:nvPr/>
        </p:nvSpPr>
        <p:spPr>
          <a:xfrm>
            <a:off x="10030288" y="1929597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Ángel Ferran Pousa</a:t>
            </a:r>
          </a:p>
        </p:txBody>
      </p:sp>
    </p:spTree>
    <p:extLst>
      <p:ext uri="{BB962C8B-B14F-4D97-AF65-F5344CB8AC3E}">
        <p14:creationId xmlns:p14="http://schemas.microsoft.com/office/powerpoint/2010/main" val="223328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Wake-T: an adaptive grid in a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gridless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 method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3B1DB-C84F-DF3F-F648-D2734DC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692B5-FE90-A7F5-DC2F-907E52D6A07E}"/>
              </a:ext>
            </a:extLst>
          </p:cNvPr>
          <p:cNvSpPr txBox="1"/>
          <p:nvPr/>
        </p:nvSpPr>
        <p:spPr>
          <a:xfrm>
            <a:off x="5905330" y="4866382"/>
            <a:ext cx="39164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dirty="0"/>
              <a:t>Plasma advance does not need a grid</a:t>
            </a:r>
          </a:p>
          <a:p>
            <a:pPr marL="285750" indent="-285750">
              <a:buFont typeface="Wingdings" pitchFamily="2" charset="2"/>
              <a:buChar char="Ø"/>
            </a:pPr>
            <a:endParaRPr lang="en-DE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/>
              <a:t>Beam advance uses an adaptive grid</a:t>
            </a:r>
          </a:p>
          <a:p>
            <a:pPr marL="285750" indent="-285750">
              <a:buFont typeface="Wingdings" pitchFamily="2" charset="2"/>
              <a:buChar char="Ø"/>
            </a:pPr>
            <a:endParaRPr lang="en-DE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556D2-E4AB-B88D-46A3-D461610EB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08" y="1487688"/>
            <a:ext cx="8534401" cy="2844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7FEC70-7329-DE42-1D84-137E37E8E7B5}"/>
              </a:ext>
            </a:extLst>
          </p:cNvPr>
          <p:cNvSpPr/>
          <p:nvPr/>
        </p:nvSpPr>
        <p:spPr>
          <a:xfrm>
            <a:off x="4572000" y="1295400"/>
            <a:ext cx="2819400" cy="30370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22AC4F-07D4-828D-FD0E-34BEA1789771}"/>
              </a:ext>
            </a:extLst>
          </p:cNvPr>
          <p:cNvSpPr/>
          <p:nvPr/>
        </p:nvSpPr>
        <p:spPr>
          <a:xfrm>
            <a:off x="7386205" y="1295400"/>
            <a:ext cx="2819400" cy="30370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4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4A797DF-12CD-CBB5-4409-87F0D1FF253D}"/>
              </a:ext>
            </a:extLst>
          </p:cNvPr>
          <p:cNvGrpSpPr/>
          <p:nvPr/>
        </p:nvGrpSpPr>
        <p:grpSpPr>
          <a:xfrm>
            <a:off x="6937459" y="685800"/>
            <a:ext cx="4977453" cy="3818483"/>
            <a:chOff x="6168300" y="964019"/>
            <a:chExt cx="5474937" cy="436998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EA4E70-0AED-952E-5F66-0F7D6AA5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265" y="964019"/>
              <a:ext cx="5384800" cy="18923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38BFB7A-1C7C-A18B-05B5-8028AC76F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300" y="2635825"/>
              <a:ext cx="5474937" cy="269817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Realistic simulations of collider parameters on a laptop w/ Wake-T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7283FC-71F1-4F05-F3D8-46E6714A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33C3E2-F3FB-2691-581A-02BE7195C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AB572-2F0F-0805-844D-5ACEDC57D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79EBFAE-C5ED-6EC6-97C8-A19F1EA83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81903"/>
            <a:ext cx="7315200" cy="25913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4D0FD0E-5373-7325-7913-340BD7CA6574}"/>
              </a:ext>
            </a:extLst>
          </p:cNvPr>
          <p:cNvSpPr txBox="1"/>
          <p:nvPr/>
        </p:nvSpPr>
        <p:spPr>
          <a:xfrm>
            <a:off x="7620000" y="491192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A</a:t>
            </a:r>
            <a:r>
              <a:rPr lang="en-DE" sz="1600" dirty="0">
                <a:latin typeface="Avenir Book" panose="02000503020000020003" pitchFamily="2" charset="0"/>
              </a:rPr>
              <a:t>daptive grid = fine resolution everywhere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MR allows for convergence at modest cost</a:t>
            </a:r>
          </a:p>
        </p:txBody>
      </p:sp>
    </p:spTree>
    <p:extLst>
      <p:ext uri="{BB962C8B-B14F-4D97-AF65-F5344CB8AC3E}">
        <p14:creationId xmlns:p14="http://schemas.microsoft.com/office/powerpoint/2010/main" val="27328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HiPACE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++ and Wake-T converge to the same (?) result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24C3F-0B1A-C31A-EE94-A92A40DA9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1450"/>
            <a:ext cx="806598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6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" y="1"/>
            <a:ext cx="12191997" cy="342900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AE8BA2-B7D2-654F-8BF6-BBFCA2C06A46}"/>
              </a:ext>
            </a:extLst>
          </p:cNvPr>
          <p:cNvSpPr txBox="1">
            <a:spLocks/>
          </p:cNvSpPr>
          <p:nvPr/>
        </p:nvSpPr>
        <p:spPr>
          <a:xfrm>
            <a:off x="8458200" y="3581400"/>
            <a:ext cx="3581400" cy="5334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>
                <a:latin typeface="Avenir" panose="02000503020000020003" pitchFamily="2" charset="0"/>
              </a:rPr>
              <a:t>Wait, wait, two more slides!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6577E-7E80-8884-8541-9F6217D470B3}"/>
              </a:ext>
            </a:extLst>
          </p:cNvPr>
          <p:cNvSpPr txBox="1"/>
          <p:nvPr/>
        </p:nvSpPr>
        <p:spPr>
          <a:xfrm>
            <a:off x="381000" y="331577"/>
            <a:ext cx="5562600" cy="283039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Avenir Book" panose="02000503020000020003" pitchFamily="2" charset="0"/>
              </a:rPr>
              <a:t>Conclusion</a:t>
            </a:r>
            <a:endParaRPr lang="en-GB" sz="2000" b="1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We implemented mesh refinement in </a:t>
            </a:r>
            <a:r>
              <a:rPr lang="en-GB" sz="1600" dirty="0" err="1">
                <a:latin typeface="Avenir Book" panose="02000503020000020003" pitchFamily="2" charset="0"/>
              </a:rPr>
              <a:t>HiPACE</a:t>
            </a:r>
            <a:r>
              <a:rPr lang="en-GB" sz="1600" dirty="0">
                <a:latin typeface="Avenir Book" panose="02000503020000020003" pitchFamily="2" charset="0"/>
              </a:rPr>
              <a:t>++ and adaptive grid in Wake-T.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This allows for converged simulations in collider-relevant parameters.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Full-physics realistic simulations are </a:t>
            </a:r>
            <a:r>
              <a:rPr lang="en-GB" sz="1600" i="1" dirty="0">
                <a:latin typeface="Avenir Book" panose="02000503020000020003" pitchFamily="2" charset="0"/>
              </a:rPr>
              <a:t>very </a:t>
            </a:r>
            <a:r>
              <a:rPr lang="en-GB" sz="1600" dirty="0">
                <a:latin typeface="Avenir Book" panose="02000503020000020003" pitchFamily="2" charset="0"/>
              </a:rPr>
              <a:t>affordable.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GB" sz="1600" dirty="0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E141A-D7CA-713E-D7C4-9460511C3D2D}"/>
              </a:ext>
            </a:extLst>
          </p:cNvPr>
          <p:cNvSpPr txBox="1"/>
          <p:nvPr/>
        </p:nvSpPr>
        <p:spPr>
          <a:xfrm>
            <a:off x="6269770" y="334890"/>
            <a:ext cx="5562600" cy="209172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Avenir Book" panose="02000503020000020003" pitchFamily="2" charset="0"/>
              </a:rPr>
              <a:t>Perspective</a:t>
            </a:r>
            <a:endParaRPr lang="en-GB" sz="2000" b="1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Simplify usage of mesh refinement.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 err="1">
                <a:latin typeface="Avenir Book" panose="02000503020000020003" pitchFamily="2" charset="0"/>
              </a:rPr>
              <a:t>Adress</a:t>
            </a:r>
            <a:r>
              <a:rPr lang="en-GB" sz="1600" dirty="0">
                <a:latin typeface="Avenir Book" panose="02000503020000020003" pitchFamily="2" charset="0"/>
              </a:rPr>
              <a:t> low-hanging fruits for performance optimization.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Interact with the community towards realistic simulations of collider design.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3CDCD-F2B8-40C4-C98B-86656C2B717B}"/>
              </a:ext>
            </a:extLst>
          </p:cNvPr>
          <p:cNvSpPr txBox="1"/>
          <p:nvPr/>
        </p:nvSpPr>
        <p:spPr>
          <a:xfrm>
            <a:off x="211575" y="3760578"/>
            <a:ext cx="89322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Acknowledgements</a:t>
            </a:r>
          </a:p>
          <a:p>
            <a:endParaRPr lang="en-DE" sz="1600" dirty="0">
              <a:latin typeface="Avenir Book" panose="02000503020000020003" pitchFamily="2" charset="0"/>
            </a:endParaRPr>
          </a:p>
          <a:p>
            <a:r>
              <a:rPr lang="en-DE" sz="1600" dirty="0">
                <a:latin typeface="Avenir Book" panose="02000503020000020003" pitchFamily="2" charset="0"/>
              </a:rPr>
              <a:t>		</a:t>
            </a:r>
          </a:p>
          <a:p>
            <a:r>
              <a:rPr lang="en-DE" sz="1600" dirty="0">
                <a:latin typeface="Avenir Book" panose="02000503020000020003" pitchFamily="2" charset="0"/>
              </a:rPr>
              <a:t>		Severin Diederichs, Ángel Ferran Pousa, Alexander Sinn</a:t>
            </a:r>
          </a:p>
          <a:p>
            <a:endParaRPr lang="en-DE" sz="1600" dirty="0">
              <a:latin typeface="Avenir Book" panose="02000503020000020003" pitchFamily="2" charset="0"/>
            </a:endParaRPr>
          </a:p>
          <a:p>
            <a:endParaRPr lang="en-DE" sz="1600" dirty="0">
              <a:latin typeface="Avenir Book" panose="02000503020000020003" pitchFamily="2" charset="0"/>
            </a:endParaRPr>
          </a:p>
          <a:p>
            <a:r>
              <a:rPr lang="en-DE" sz="1600" dirty="0">
                <a:latin typeface="Avenir Book" panose="02000503020000020003" pitchFamily="2" charset="0"/>
              </a:rPr>
              <a:t>		Carlo Benedetti, Axel Huebl, Rémi Lehe, Andrew Myers, Weiqun Zhang, Jean-Luc Vay</a:t>
            </a:r>
          </a:p>
        </p:txBody>
      </p:sp>
      <p:pic>
        <p:nvPicPr>
          <p:cNvPr id="3" name="Grafik 8">
            <a:extLst>
              <a:ext uri="{FF2B5EF4-FFF2-40B4-BE49-F238E27FC236}">
                <a16:creationId xmlns:a16="http://schemas.microsoft.com/office/drawing/2014/main" id="{0473ACE0-7D4D-73A7-A85D-DEC0F17BE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1" y="4255087"/>
            <a:ext cx="763234" cy="76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6A2CA-93D4-5C60-CFB9-1864886E3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2" y="5123774"/>
            <a:ext cx="777552" cy="5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27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LASY: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LAser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 manipulations made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eaSY</a:t>
            </a:r>
            <a:endParaRPr lang="en-US" b="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E63C82-01D9-FB9D-1731-527FFC53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64889"/>
            <a:ext cx="3505687" cy="4507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517918-556B-43B5-F73C-A52CD72E8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3" r="67074" b="12700"/>
          <a:stretch/>
        </p:blipFill>
        <p:spPr>
          <a:xfrm>
            <a:off x="501070" y="1640531"/>
            <a:ext cx="2514600" cy="21694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C3EDB3-B1DE-5CD0-24AB-DBC2BCF321C0}"/>
              </a:ext>
            </a:extLst>
          </p:cNvPr>
          <p:cNvGrpSpPr/>
          <p:nvPr/>
        </p:nvGrpSpPr>
        <p:grpSpPr>
          <a:xfrm>
            <a:off x="1323622" y="3913430"/>
            <a:ext cx="3505687" cy="2467008"/>
            <a:chOff x="9305791" y="17880900"/>
            <a:chExt cx="5039629" cy="37228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2137A6-63F8-EC0D-01B3-9F44E83FF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920" y="18847857"/>
              <a:ext cx="5016500" cy="2755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30B588-8E22-D37C-B0D3-0F4AD2674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791" y="17880900"/>
              <a:ext cx="4864100" cy="11049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25EB2E0-F8EA-53D3-61CB-0510826DC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3" t="19123" b="12700"/>
          <a:stretch/>
        </p:blipFill>
        <p:spPr>
          <a:xfrm>
            <a:off x="3213856" y="1629540"/>
            <a:ext cx="2623131" cy="21694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F924FC-4F35-3CB6-CA49-278872EBD3FF}"/>
              </a:ext>
            </a:extLst>
          </p:cNvPr>
          <p:cNvSpPr txBox="1"/>
          <p:nvPr/>
        </p:nvSpPr>
        <p:spPr>
          <a:xfrm>
            <a:off x="1603948" y="1031842"/>
            <a:ext cx="317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u="sng" dirty="0">
                <a:latin typeface="Avenir Black" panose="02000503020000020003" pitchFamily="2" charset="0"/>
              </a:rPr>
              <a:t>From experiment to 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9D922-68C3-EE0B-BFBD-F5020B4DA4E7}"/>
              </a:ext>
            </a:extLst>
          </p:cNvPr>
          <p:cNvSpPr txBox="1"/>
          <p:nvPr/>
        </p:nvSpPr>
        <p:spPr>
          <a:xfrm>
            <a:off x="7643015" y="1033046"/>
            <a:ext cx="3048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u="sng" dirty="0">
                <a:latin typeface="Avenir Black" panose="02000503020000020003" pitchFamily="2" charset="0"/>
              </a:rPr>
              <a:t>From simulation to simulation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5511B-3116-6D1E-8C5F-43316726DE70}"/>
              </a:ext>
            </a:extLst>
          </p:cNvPr>
          <p:cNvSpPr txBox="1"/>
          <p:nvPr/>
        </p:nvSpPr>
        <p:spPr>
          <a:xfrm>
            <a:off x="5177147" y="6153948"/>
            <a:ext cx="3914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venir Book" panose="02000503020000020003" pitchFamily="2" charset="0"/>
                <a:hlinkClick r:id="rId6"/>
              </a:rPr>
              <a:t>https://github.com/LASY-org/LASY</a:t>
            </a:r>
            <a:endParaRPr lang="en-GB" sz="1600" dirty="0">
              <a:latin typeface="Avenir Book" panose="02000503020000020003" pitchFamily="2" charset="0"/>
            </a:endParaRPr>
          </a:p>
          <a:p>
            <a:r>
              <a:rPr lang="en-GB" sz="1600" dirty="0">
                <a:latin typeface="Avenir Book" panose="02000503020000020003" pitchFamily="2" charset="0"/>
                <a:hlinkClick r:id="rId7"/>
              </a:rPr>
              <a:t>https://lasydoc.readthedocs.io/en/latest/</a:t>
            </a:r>
            <a:endParaRPr lang="en-GB" sz="1600" dirty="0">
              <a:latin typeface="Avenir Book" panose="0200050302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FC1898-C71D-15A8-EB3E-D5212B05FD28}"/>
              </a:ext>
            </a:extLst>
          </p:cNvPr>
          <p:cNvSpPr txBox="1"/>
          <p:nvPr/>
        </p:nvSpPr>
        <p:spPr>
          <a:xfrm rot="20457044">
            <a:off x="5156725" y="4088422"/>
            <a:ext cx="173925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1600" dirty="0">
                <a:latin typeface="Avenir Book" panose="02000503020000020003" pitchFamily="2" charset="0"/>
              </a:rPr>
              <a:t>Come see</a:t>
            </a:r>
          </a:p>
          <a:p>
            <a:pPr algn="ctr"/>
            <a:r>
              <a:rPr lang="en-GB" sz="1600" dirty="0">
                <a:latin typeface="Avenir Book" panose="02000503020000020003" pitchFamily="2" charset="0"/>
              </a:rPr>
              <a:t>p</a:t>
            </a:r>
            <a:r>
              <a:rPr lang="en-DE" sz="1600" dirty="0">
                <a:latin typeface="Avenir Book" panose="02000503020000020003" pitchFamily="2" charset="0"/>
              </a:rPr>
              <a:t>oster #381</a:t>
            </a:r>
          </a:p>
          <a:p>
            <a:pPr algn="ctr"/>
            <a:r>
              <a:rPr lang="en-GB" sz="1600" dirty="0">
                <a:latin typeface="Avenir Book" panose="02000503020000020003" pitchFamily="2" charset="0"/>
              </a:rPr>
              <a:t>(y</a:t>
            </a:r>
            <a:r>
              <a:rPr lang="en-DE" sz="1600" dirty="0">
                <a:latin typeface="Avenir Book" panose="02000503020000020003" pitchFamily="2" charset="0"/>
              </a:rPr>
              <a:t>esterday)</a:t>
            </a:r>
          </a:p>
        </p:txBody>
      </p:sp>
    </p:spTree>
    <p:extLst>
      <p:ext uri="{BB962C8B-B14F-4D97-AF65-F5344CB8AC3E}">
        <p14:creationId xmlns:p14="http://schemas.microsoft.com/office/powerpoint/2010/main" val="6238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C11783-99F5-F55E-2623-067AD947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0"/>
            <a:ext cx="3706812" cy="492301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E933DAF-7296-D14A-932E-D966F0CD1713}"/>
              </a:ext>
            </a:extLst>
          </p:cNvPr>
          <p:cNvSpPr/>
          <p:nvPr/>
        </p:nvSpPr>
        <p:spPr>
          <a:xfrm>
            <a:off x="7877155" y="3405750"/>
            <a:ext cx="533709" cy="22992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8B919-8532-C341-9612-6EC93190A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53000"/>
            <a:ext cx="11201400" cy="1074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C1908-ECCA-42C5-BD81-D0C54080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A plasma injector for PETRA IV (PIP4)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3C2E-2F2E-452F-BA5E-C5342EBE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A542D1-212E-1648-ADAA-86888F67D9DA}"/>
              </a:ext>
            </a:extLst>
          </p:cNvPr>
          <p:cNvSpPr txBox="1"/>
          <p:nvPr/>
        </p:nvSpPr>
        <p:spPr>
          <a:xfrm>
            <a:off x="1154085" y="1567771"/>
            <a:ext cx="5921430" cy="1154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>
                <a:latin typeface="Avenir Book" panose="02000503020000020003" pitchFamily="2" charset="0"/>
              </a:rPr>
              <a:t>The team</a:t>
            </a:r>
            <a:endParaRPr lang="en-US" sz="1600" b="1" u="sng" dirty="0">
              <a:latin typeface="Avenir Book" panose="02000503020000020003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1600" dirty="0">
                <a:latin typeface="Avenir Book" panose="02000503020000020003" pitchFamily="2" charset="0"/>
              </a:rPr>
              <a:t>I. </a:t>
            </a:r>
            <a:r>
              <a:rPr lang="en-US" sz="1600" dirty="0" err="1">
                <a:latin typeface="Avenir Book" panose="02000503020000020003" pitchFamily="2" charset="0"/>
              </a:rPr>
              <a:t>Agapov</a:t>
            </a:r>
            <a:r>
              <a:rPr lang="en-US" sz="1600" dirty="0">
                <a:latin typeface="Avenir Book" panose="02000503020000020003" pitchFamily="2" charset="0"/>
              </a:rPr>
              <a:t>,</a:t>
            </a:r>
            <a:r>
              <a:rPr lang="en-US" sz="1600" dirty="0">
                <a:latin typeface="Avenir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S. </a:t>
            </a:r>
            <a:r>
              <a:rPr lang="en-US" sz="1600" dirty="0" err="1">
                <a:latin typeface="Avenir Book" panose="02000503020000020003" pitchFamily="2" charset="0"/>
              </a:rPr>
              <a:t>Antipov</a:t>
            </a:r>
            <a:r>
              <a:rPr lang="en-US" sz="1600" dirty="0">
                <a:latin typeface="Avenir Book" panose="02000503020000020003" pitchFamily="2" charset="0"/>
              </a:rPr>
              <a:t>, R. Brinkmann, A. </a:t>
            </a:r>
            <a:r>
              <a:rPr lang="en-US" sz="1600" dirty="0" err="1">
                <a:latin typeface="Avenir Book" panose="02000503020000020003" pitchFamily="2" charset="0"/>
              </a:rPr>
              <a:t>Ferran</a:t>
            </a:r>
            <a:r>
              <a:rPr lang="en-US" sz="1600" dirty="0">
                <a:latin typeface="Avenir Book" panose="02000503020000020003" pitchFamily="2" charset="0"/>
              </a:rPr>
              <a:t> </a:t>
            </a:r>
            <a:r>
              <a:rPr lang="en-US" sz="1600" dirty="0" err="1">
                <a:latin typeface="Avenir Book" panose="02000503020000020003" pitchFamily="2" charset="0"/>
              </a:rPr>
              <a:t>Pousa</a:t>
            </a:r>
            <a:r>
              <a:rPr lang="en-US" sz="1600" dirty="0">
                <a:latin typeface="Avenir Book" panose="02000503020000020003" pitchFamily="2" charset="0"/>
              </a:rPr>
              <a:t>, </a:t>
            </a:r>
            <a:r>
              <a:rPr lang="en-US" sz="1600" dirty="0">
                <a:latin typeface="Avenir" panose="02000503020000020003" pitchFamily="2" charset="0"/>
              </a:rPr>
              <a:t>S. </a:t>
            </a:r>
            <a:r>
              <a:rPr lang="en-US" sz="1600" dirty="0" err="1">
                <a:latin typeface="Avenir" panose="02000503020000020003" pitchFamily="2" charset="0"/>
              </a:rPr>
              <a:t>Jalas</a:t>
            </a:r>
            <a:r>
              <a:rPr lang="en-US" sz="1600" dirty="0">
                <a:latin typeface="Avenir" panose="02000503020000020003" pitchFamily="2" charset="0"/>
              </a:rPr>
              <a:t>, L. Jeppe, M. </a:t>
            </a:r>
            <a:r>
              <a:rPr lang="en-US" sz="1600" dirty="0" err="1">
                <a:latin typeface="Avenir" panose="02000503020000020003" pitchFamily="2" charset="0"/>
              </a:rPr>
              <a:t>Kirchen</a:t>
            </a:r>
            <a:r>
              <a:rPr lang="en-US" sz="1600" dirty="0">
                <a:latin typeface="Avenir Book" panose="02000503020000020003" pitchFamily="2" charset="0"/>
              </a:rPr>
              <a:t>, W. P. </a:t>
            </a:r>
            <a:r>
              <a:rPr lang="en-US" sz="1600" dirty="0" err="1">
                <a:latin typeface="Avenir Book" panose="02000503020000020003" pitchFamily="2" charset="0"/>
              </a:rPr>
              <a:t>Leemans</a:t>
            </a:r>
            <a:r>
              <a:rPr lang="en-US" sz="1600" dirty="0">
                <a:latin typeface="Avenir Book" panose="02000503020000020003" pitchFamily="2" charset="0"/>
              </a:rPr>
              <a:t>, A. R. Maier, </a:t>
            </a:r>
            <a:r>
              <a:rPr lang="en-US" sz="1600" u="sng" dirty="0">
                <a:latin typeface="Avenir Book" panose="02000503020000020003" pitchFamily="2" charset="0"/>
              </a:rPr>
              <a:t>A. Martinez de la Ossa</a:t>
            </a:r>
            <a:r>
              <a:rPr lang="en-US" sz="1600" dirty="0">
                <a:latin typeface="Avenir Book" panose="02000503020000020003" pitchFamily="2" charset="0"/>
              </a:rPr>
              <a:t>, J. </a:t>
            </a:r>
            <a:r>
              <a:rPr lang="en-US" sz="1600" dirty="0" err="1">
                <a:latin typeface="Avenir Book" panose="02000503020000020003" pitchFamily="2" charset="0"/>
              </a:rPr>
              <a:t>Osterhoff</a:t>
            </a:r>
            <a:r>
              <a:rPr lang="en-US" sz="1600" dirty="0">
                <a:latin typeface="Avenir Book" panose="02000503020000020003" pitchFamily="2" charset="0"/>
              </a:rPr>
              <a:t>, R. </a:t>
            </a:r>
            <a:r>
              <a:rPr lang="en-US" sz="1600" dirty="0" err="1">
                <a:latin typeface="Avenir Book" panose="02000503020000020003" pitchFamily="2" charset="0"/>
              </a:rPr>
              <a:t>Shalloo</a:t>
            </a:r>
            <a:r>
              <a:rPr lang="en-US" sz="1600" dirty="0">
                <a:latin typeface="Avenir Book" panose="02000503020000020003" pitchFamily="2" charset="0"/>
              </a:rPr>
              <a:t>, M. </a:t>
            </a:r>
            <a:r>
              <a:rPr lang="en-US" sz="1600" dirty="0" err="1">
                <a:latin typeface="Avenir Book" panose="02000503020000020003" pitchFamily="2" charset="0"/>
              </a:rPr>
              <a:t>Thévenet</a:t>
            </a:r>
            <a:r>
              <a:rPr lang="en-US" sz="1600" dirty="0">
                <a:latin typeface="Avenir Book" panose="02000503020000020003" pitchFamily="2" charset="0"/>
              </a:rPr>
              <a:t>, P. Winkler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175558-07DB-384A-AF64-7CC6E75E3553}"/>
              </a:ext>
            </a:extLst>
          </p:cNvPr>
          <p:cNvSpPr txBox="1"/>
          <p:nvPr/>
        </p:nvSpPr>
        <p:spPr>
          <a:xfrm>
            <a:off x="5766047" y="6059755"/>
            <a:ext cx="4139954" cy="7078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Avenir Book" panose="02000503020000020003" pitchFamily="2" charset="0"/>
              </a:rPr>
              <a:t>[1] </a:t>
            </a:r>
            <a:r>
              <a:rPr lang="en-US" sz="1000" dirty="0">
                <a:latin typeface="Avenir Book" panose="02000503020000020003" pitchFamily="2" charset="0"/>
                <a:hlinkClick r:id="rId4"/>
              </a:rPr>
              <a:t>https://www.desy.de/research/facilities__projects/petra_iv</a:t>
            </a:r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sz="1000" dirty="0">
                <a:latin typeface="Avenir Book" panose="02000503020000020003" pitchFamily="2" charset="0"/>
              </a:rPr>
              <a:t>[2] M. </a:t>
            </a:r>
            <a:r>
              <a:rPr lang="en-GB" sz="1000" dirty="0" err="1">
                <a:latin typeface="Avenir Book" panose="02000503020000020003" pitchFamily="2" charset="0"/>
              </a:rPr>
              <a:t>Kirchen</a:t>
            </a:r>
            <a:r>
              <a:rPr lang="en-GB" sz="1000" dirty="0">
                <a:latin typeface="Avenir Book" panose="02000503020000020003" pitchFamily="2" charset="0"/>
              </a:rPr>
              <a:t> </a:t>
            </a:r>
            <a:r>
              <a:rPr lang="en-GB" sz="1000" i="1" dirty="0">
                <a:latin typeface="Avenir Book" panose="02000503020000020003" pitchFamily="2" charset="0"/>
              </a:rPr>
              <a:t>et al. PRL</a:t>
            </a:r>
            <a:r>
              <a:rPr lang="en-GB" sz="1000" dirty="0">
                <a:latin typeface="Avenir Book" panose="02000503020000020003" pitchFamily="2" charset="0"/>
              </a:rPr>
              <a:t> 126.17 (2021); LUX PI: A. R. Maier</a:t>
            </a:r>
          </a:p>
          <a:p>
            <a:r>
              <a:rPr lang="en-GB" sz="1000" dirty="0">
                <a:latin typeface="Avenir Book" panose="02000503020000020003" pitchFamily="2" charset="0"/>
              </a:rPr>
              <a:t>[3] S. </a:t>
            </a:r>
            <a:r>
              <a:rPr lang="en-GB" sz="1000" dirty="0" err="1">
                <a:latin typeface="Avenir Book" panose="02000503020000020003" pitchFamily="2" charset="0"/>
              </a:rPr>
              <a:t>Antipov</a:t>
            </a:r>
            <a:r>
              <a:rPr lang="en-GB" sz="1000" dirty="0">
                <a:latin typeface="Avenir Book" panose="02000503020000020003" pitchFamily="2" charset="0"/>
              </a:rPr>
              <a:t> </a:t>
            </a:r>
            <a:r>
              <a:rPr lang="en-GB" sz="1000" i="1" dirty="0">
                <a:latin typeface="Avenir Book" panose="02000503020000020003" pitchFamily="2" charset="0"/>
              </a:rPr>
              <a:t>et al.</a:t>
            </a:r>
            <a:r>
              <a:rPr lang="en-GB" sz="1000" dirty="0">
                <a:latin typeface="Avenir Book" panose="02000503020000020003" pitchFamily="2" charset="0"/>
              </a:rPr>
              <a:t>, </a:t>
            </a:r>
            <a:r>
              <a:rPr lang="en-GB" sz="1000" i="1" dirty="0">
                <a:latin typeface="Avenir Book" panose="02000503020000020003" pitchFamily="2" charset="0"/>
              </a:rPr>
              <a:t>24, PRAB 111301 </a:t>
            </a:r>
            <a:r>
              <a:rPr lang="en-GB" sz="1000" dirty="0">
                <a:latin typeface="Avenir Book" panose="02000503020000020003" pitchFamily="2" charset="0"/>
              </a:rPr>
              <a:t>(2021)</a:t>
            </a:r>
          </a:p>
          <a:p>
            <a:r>
              <a:rPr lang="en-GB" sz="1000" dirty="0">
                <a:latin typeface="Avenir Book" panose="02000503020000020003" pitchFamily="2" charset="0"/>
              </a:rPr>
              <a:t>[4 ]A. </a:t>
            </a:r>
            <a:r>
              <a:rPr lang="en-GB" sz="1000" dirty="0" err="1">
                <a:latin typeface="Avenir Book" panose="02000503020000020003" pitchFamily="2" charset="0"/>
              </a:rPr>
              <a:t>Ferran</a:t>
            </a:r>
            <a:r>
              <a:rPr lang="en-GB" sz="1000" dirty="0">
                <a:latin typeface="Avenir Book" panose="02000503020000020003" pitchFamily="2" charset="0"/>
              </a:rPr>
              <a:t> </a:t>
            </a:r>
            <a:r>
              <a:rPr lang="en-GB" sz="1000" dirty="0" err="1">
                <a:latin typeface="Avenir Book" panose="02000503020000020003" pitchFamily="2" charset="0"/>
              </a:rPr>
              <a:t>Pousa</a:t>
            </a:r>
            <a:r>
              <a:rPr lang="en-GB" sz="1000" i="1" dirty="0">
                <a:latin typeface="Avenir Book" panose="02000503020000020003" pitchFamily="2" charset="0"/>
              </a:rPr>
              <a:t> </a:t>
            </a:r>
            <a:r>
              <a:rPr lang="en-GB" sz="1000" dirty="0">
                <a:latin typeface="Avenir Book" panose="02000503020000020003" pitchFamily="2" charset="0"/>
              </a:rPr>
              <a:t>et al. </a:t>
            </a:r>
            <a:r>
              <a:rPr lang="en-GB" sz="1000" i="1" dirty="0">
                <a:latin typeface="Avenir Book" panose="02000503020000020003" pitchFamily="2" charset="0"/>
              </a:rPr>
              <a:t>PRL 129, 094801</a:t>
            </a:r>
            <a:r>
              <a:rPr lang="en-GB" sz="1000" dirty="0">
                <a:latin typeface="Avenir Book" panose="02000503020000020003" pitchFamily="2" charset="0"/>
              </a:rPr>
              <a:t> (2021)</a:t>
            </a:r>
            <a:endParaRPr lang="en-DE" sz="1000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C5A72-C5D2-77F0-6E46-B6A1363851C3}"/>
              </a:ext>
            </a:extLst>
          </p:cNvPr>
          <p:cNvSpPr txBox="1"/>
          <p:nvPr/>
        </p:nvSpPr>
        <p:spPr>
          <a:xfrm rot="20457044">
            <a:off x="3245172" y="3430973"/>
            <a:ext cx="173925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1600" dirty="0">
                <a:latin typeface="Avenir Book" panose="02000503020000020003" pitchFamily="2" charset="0"/>
              </a:rPr>
              <a:t>Come see</a:t>
            </a:r>
          </a:p>
          <a:p>
            <a:pPr algn="ctr"/>
            <a:r>
              <a:rPr lang="en-GB" sz="1600" dirty="0">
                <a:latin typeface="Avenir Book" panose="02000503020000020003" pitchFamily="2" charset="0"/>
              </a:rPr>
              <a:t>p</a:t>
            </a:r>
            <a:r>
              <a:rPr lang="en-DE" sz="1600" dirty="0">
                <a:latin typeface="Avenir Book" panose="02000503020000020003" pitchFamily="2" charset="0"/>
              </a:rPr>
              <a:t>oster #169</a:t>
            </a:r>
          </a:p>
          <a:p>
            <a:pPr algn="ctr"/>
            <a:r>
              <a:rPr lang="en-DE" sz="1600" dirty="0">
                <a:latin typeface="Avenir Book" panose="02000503020000020003" pitchFamily="2" charset="0"/>
              </a:rPr>
              <a:t>(today)</a:t>
            </a:r>
          </a:p>
        </p:txBody>
      </p:sp>
    </p:spTree>
    <p:extLst>
      <p:ext uri="{BB962C8B-B14F-4D97-AF65-F5344CB8AC3E}">
        <p14:creationId xmlns:p14="http://schemas.microsoft.com/office/powerpoint/2010/main" val="4567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" y="1"/>
            <a:ext cx="12191997" cy="342900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AE8BA2-B7D2-654F-8BF6-BBFCA2C06A46}"/>
              </a:ext>
            </a:extLst>
          </p:cNvPr>
          <p:cNvSpPr txBox="1">
            <a:spLocks/>
          </p:cNvSpPr>
          <p:nvPr/>
        </p:nvSpPr>
        <p:spPr>
          <a:xfrm>
            <a:off x="8458200" y="3581400"/>
            <a:ext cx="3581400" cy="5334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>
                <a:latin typeface="Avenir" panose="02000503020000020003" pitchFamily="2" charset="0"/>
              </a:rPr>
              <a:t>Thank you for your attention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6577E-7E80-8884-8541-9F6217D470B3}"/>
              </a:ext>
            </a:extLst>
          </p:cNvPr>
          <p:cNvSpPr txBox="1"/>
          <p:nvPr/>
        </p:nvSpPr>
        <p:spPr>
          <a:xfrm>
            <a:off x="381000" y="331577"/>
            <a:ext cx="5562600" cy="283039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Avenir Book" panose="02000503020000020003" pitchFamily="2" charset="0"/>
              </a:rPr>
              <a:t>Conclusion</a:t>
            </a:r>
            <a:endParaRPr lang="en-GB" sz="2000" b="1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We implemented mesh refinement in </a:t>
            </a:r>
            <a:r>
              <a:rPr lang="en-GB" sz="1600" dirty="0" err="1">
                <a:latin typeface="Avenir Book" panose="02000503020000020003" pitchFamily="2" charset="0"/>
              </a:rPr>
              <a:t>HiPACE</a:t>
            </a:r>
            <a:r>
              <a:rPr lang="en-GB" sz="1600" dirty="0">
                <a:latin typeface="Avenir Book" panose="02000503020000020003" pitchFamily="2" charset="0"/>
              </a:rPr>
              <a:t>++ and adaptive grid in Wake-T.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This allows for converged simulations in collider-relevant parameters.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Full-physics realistic simulations are </a:t>
            </a:r>
            <a:r>
              <a:rPr lang="en-GB" sz="1600" i="1" dirty="0">
                <a:latin typeface="Avenir Book" panose="02000503020000020003" pitchFamily="2" charset="0"/>
              </a:rPr>
              <a:t>very </a:t>
            </a:r>
            <a:r>
              <a:rPr lang="en-GB" sz="1600" dirty="0">
                <a:latin typeface="Avenir Book" panose="02000503020000020003" pitchFamily="2" charset="0"/>
              </a:rPr>
              <a:t>affordable.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GB" sz="1600" dirty="0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E141A-D7CA-713E-D7C4-9460511C3D2D}"/>
              </a:ext>
            </a:extLst>
          </p:cNvPr>
          <p:cNvSpPr txBox="1"/>
          <p:nvPr/>
        </p:nvSpPr>
        <p:spPr>
          <a:xfrm>
            <a:off x="6269770" y="334890"/>
            <a:ext cx="5562600" cy="209172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Avenir Book" panose="02000503020000020003" pitchFamily="2" charset="0"/>
              </a:rPr>
              <a:t>Perspective</a:t>
            </a:r>
            <a:endParaRPr lang="en-GB" sz="2000" b="1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Simplify usage of mesh refinement.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 err="1">
                <a:latin typeface="Avenir Book" panose="02000503020000020003" pitchFamily="2" charset="0"/>
              </a:rPr>
              <a:t>Adress</a:t>
            </a:r>
            <a:r>
              <a:rPr lang="en-GB" sz="1600" dirty="0">
                <a:latin typeface="Avenir Book" panose="02000503020000020003" pitchFamily="2" charset="0"/>
              </a:rPr>
              <a:t> low-hanging fruits for performance optimization.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>
                <a:latin typeface="Avenir Book" panose="02000503020000020003" pitchFamily="2" charset="0"/>
              </a:rPr>
              <a:t>Interact with the community towards realistic simulations of collider design.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79B73-2625-40D8-110B-E9C45D3FF682}"/>
              </a:ext>
            </a:extLst>
          </p:cNvPr>
          <p:cNvSpPr txBox="1"/>
          <p:nvPr/>
        </p:nvSpPr>
        <p:spPr>
          <a:xfrm>
            <a:off x="211575" y="3760578"/>
            <a:ext cx="89322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latin typeface="Avenir Book" panose="02000503020000020003" pitchFamily="2" charset="0"/>
              </a:rPr>
              <a:t>Acknowledgements</a:t>
            </a:r>
          </a:p>
          <a:p>
            <a:endParaRPr lang="en-DE" sz="1600" dirty="0">
              <a:latin typeface="Avenir Book" panose="02000503020000020003" pitchFamily="2" charset="0"/>
            </a:endParaRPr>
          </a:p>
          <a:p>
            <a:r>
              <a:rPr lang="en-DE" sz="1600" dirty="0">
                <a:latin typeface="Avenir Book" panose="02000503020000020003" pitchFamily="2" charset="0"/>
              </a:rPr>
              <a:t>		</a:t>
            </a:r>
          </a:p>
          <a:p>
            <a:r>
              <a:rPr lang="en-DE" sz="1600" dirty="0">
                <a:latin typeface="Avenir Book" panose="02000503020000020003" pitchFamily="2" charset="0"/>
              </a:rPr>
              <a:t>		Severin Diederichs, Ángel Ferran Pousa, Alexander Sinn</a:t>
            </a:r>
          </a:p>
          <a:p>
            <a:endParaRPr lang="en-DE" sz="1600" dirty="0">
              <a:latin typeface="Avenir Book" panose="02000503020000020003" pitchFamily="2" charset="0"/>
            </a:endParaRPr>
          </a:p>
          <a:p>
            <a:endParaRPr lang="en-DE" sz="1600" dirty="0">
              <a:latin typeface="Avenir Book" panose="02000503020000020003" pitchFamily="2" charset="0"/>
            </a:endParaRPr>
          </a:p>
          <a:p>
            <a:r>
              <a:rPr lang="en-DE" sz="1600" dirty="0">
                <a:latin typeface="Avenir Book" panose="02000503020000020003" pitchFamily="2" charset="0"/>
              </a:rPr>
              <a:t>		Carlo Benedetti, Axel Huebl, Rémi Lehe, Andrew Myers, Weiqun Zhang, Jean-Luc Vay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4FC2B559-77F0-4981-5095-68103098D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1" y="4255087"/>
            <a:ext cx="763234" cy="76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6051E-74E7-C7AB-0F57-B2D79B86E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2" y="5123774"/>
            <a:ext cx="777552" cy="5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3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ndering_nomw">
            <a:hlinkClick r:id="" action="ppaction://media"/>
            <a:extLst>
              <a:ext uri="{FF2B5EF4-FFF2-40B4-BE49-F238E27FC236}">
                <a16:creationId xmlns:a16="http://schemas.microsoft.com/office/drawing/2014/main" id="{37DDC402-70A4-3A64-F8A9-002D1DAD1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30"/>
          <a:stretch/>
        </p:blipFill>
        <p:spPr>
          <a:xfrm>
            <a:off x="-197484" y="621392"/>
            <a:ext cx="15894684" cy="3264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3CE7DD-7DA1-B678-F2ED-C4AD06606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62" y="1450263"/>
            <a:ext cx="3391532" cy="2108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Plasma acceleration is described by kinetic plasma dynamics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F9503316-0AE5-E7FB-5620-6151AD5BBD67}"/>
              </a:ext>
            </a:extLst>
          </p:cNvPr>
          <p:cNvGraphicFramePr>
            <a:graphicFrameLocks noGrp="1"/>
          </p:cNvGraphicFramePr>
          <p:nvPr/>
        </p:nvGraphicFramePr>
        <p:xfrm>
          <a:off x="1109635" y="4085325"/>
          <a:ext cx="1724770" cy="133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77">
                  <a:extLst>
                    <a:ext uri="{9D8B030D-6E8A-4147-A177-3AD203B41FA5}">
                      <a16:colId xmlns:a16="http://schemas.microsoft.com/office/drawing/2014/main" val="762394115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875469808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879481603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962757915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356946221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1384798183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1699052482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2072706662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790431457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1886218448"/>
                    </a:ext>
                  </a:extLst>
                </a:gridCol>
              </a:tblGrid>
              <a:tr h="166586"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817205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71664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60192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48959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91644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542069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693731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34866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605CCEC-D33B-B038-5058-72942DBA6EA7}"/>
              </a:ext>
            </a:extLst>
          </p:cNvPr>
          <p:cNvGrpSpPr/>
          <p:nvPr/>
        </p:nvGrpSpPr>
        <p:grpSpPr>
          <a:xfrm>
            <a:off x="1105458" y="4085131"/>
            <a:ext cx="1736748" cy="1331985"/>
            <a:chOff x="1319750" y="4460521"/>
            <a:chExt cx="2221218" cy="17035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201C4E-B9E2-F87B-FEC5-FA6FA8DA3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14615" r="13841" b="14893"/>
            <a:stretch/>
          </p:blipFill>
          <p:spPr>
            <a:xfrm>
              <a:off x="2438742" y="5291518"/>
              <a:ext cx="1102226" cy="8513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065A63-4ECB-897D-E9C9-51274BEE0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9" t="14615" r="14919" b="14893"/>
            <a:stretch/>
          </p:blipFill>
          <p:spPr>
            <a:xfrm>
              <a:off x="1319750" y="5312741"/>
              <a:ext cx="1084845" cy="8513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821069-8E33-D37D-D769-B543A9437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15278" r="14920" b="14892"/>
            <a:stretch/>
          </p:blipFill>
          <p:spPr>
            <a:xfrm>
              <a:off x="2422701" y="4460521"/>
              <a:ext cx="1084845" cy="8433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8E182-7FEE-D2E0-578F-FEFF6E1F9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9" t="15913" r="14919" b="15278"/>
            <a:stretch/>
          </p:blipFill>
          <p:spPr>
            <a:xfrm>
              <a:off x="1319751" y="4460521"/>
              <a:ext cx="1084845" cy="83099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8A1617-F37F-B4D3-2B21-B7C8458802DB}"/>
              </a:ext>
            </a:extLst>
          </p:cNvPr>
          <p:cNvSpPr txBox="1"/>
          <p:nvPr/>
        </p:nvSpPr>
        <p:spPr>
          <a:xfrm>
            <a:off x="1221205" y="5520158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0070C0"/>
                </a:solidFill>
                <a:latin typeface="Avenir Book" panose="02000503020000020003" pitchFamily="2" charset="0"/>
              </a:rPr>
              <a:t>Regular mesh</a:t>
            </a:r>
          </a:p>
          <a:p>
            <a:r>
              <a:rPr lang="en-DE" sz="1600" dirty="0">
                <a:solidFill>
                  <a:srgbClr val="C00000"/>
                </a:solidFill>
                <a:latin typeface="Avenir Book" panose="02000503020000020003" pitchFamily="2" charset="0"/>
              </a:rPr>
              <a:t>Macroparticles</a:t>
            </a:r>
          </a:p>
        </p:txBody>
      </p:sp>
      <p:pic>
        <p:nvPicPr>
          <p:cNvPr id="14" name="Picture 13" descr="Screen Shot 2017-01-25 at 10.28.40 AM.png">
            <a:extLst>
              <a:ext uri="{FF2B5EF4-FFF2-40B4-BE49-F238E27FC236}">
                <a16:creationId xmlns:a16="http://schemas.microsoft.com/office/drawing/2014/main" id="{4B9A515A-654D-4AC3-434C-E592F8C8E2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681" y="1242942"/>
            <a:ext cx="1798320" cy="876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DB32F3-8C57-66A4-C59D-9ECE70B3AEED}"/>
              </a:ext>
            </a:extLst>
          </p:cNvPr>
          <p:cNvGrpSpPr/>
          <p:nvPr/>
        </p:nvGrpSpPr>
        <p:grpSpPr>
          <a:xfrm>
            <a:off x="5715000" y="2286000"/>
            <a:ext cx="4093299" cy="2290312"/>
            <a:chOff x="3796919" y="3617201"/>
            <a:chExt cx="4093299" cy="22903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C80FC0-AAE9-2B0B-7837-6F53B71E779C}"/>
                </a:ext>
              </a:extLst>
            </p:cNvPr>
            <p:cNvSpPr/>
            <p:nvPr/>
          </p:nvSpPr>
          <p:spPr>
            <a:xfrm>
              <a:off x="4582653" y="3877034"/>
              <a:ext cx="2525375" cy="18573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Book" panose="02000503020000020003" pitchFamily="2" charset="0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2E923330-9BA5-41EA-5E8A-858500A9C3FC}"/>
                </a:ext>
              </a:extLst>
            </p:cNvPr>
            <p:cNvSpPr/>
            <p:nvPr/>
          </p:nvSpPr>
          <p:spPr>
            <a:xfrm rot="8528752">
              <a:off x="6836345" y="4210744"/>
              <a:ext cx="167202" cy="2088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Book" panose="02000503020000020003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1504199-0181-CD96-D0E1-7338F808D03D}"/>
                    </a:ext>
                  </a:extLst>
                </p:cNvPr>
                <p:cNvSpPr txBox="1"/>
                <p:nvPr/>
              </p:nvSpPr>
              <p:spPr>
                <a:xfrm>
                  <a:off x="5070259" y="3617201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Push particles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B3C2EBA-6971-1541-AD30-7C96AD543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9" y="3617201"/>
                  <a:ext cx="1656575" cy="523220"/>
                </a:xfrm>
                <a:prstGeom prst="rect">
                  <a:avLst/>
                </a:prstGeom>
                <a:blipFill>
                  <a:blip r:embed="rId11"/>
                  <a:stretch>
                    <a:fillRect b="-465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71FF43-D0E1-50A5-0E7D-F63686B2B995}"/>
                    </a:ext>
                  </a:extLst>
                </p:cNvPr>
                <p:cNvSpPr txBox="1"/>
                <p:nvPr/>
              </p:nvSpPr>
              <p:spPr>
                <a:xfrm>
                  <a:off x="6233643" y="4506119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Deposit currents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D3D3AD-378D-ED40-B8A4-DAAFB5230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3643" y="4506119"/>
                  <a:ext cx="1656575" cy="523220"/>
                </a:xfrm>
                <a:prstGeom prst="rect">
                  <a:avLst/>
                </a:prstGeom>
                <a:blipFill>
                  <a:blip r:embed="rId12"/>
                  <a:stretch>
                    <a:fillRect b="-465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57D89EC-0447-B65F-ABF9-FE1934321098}"/>
                    </a:ext>
                  </a:extLst>
                </p:cNvPr>
                <p:cNvSpPr txBox="1"/>
                <p:nvPr/>
              </p:nvSpPr>
              <p:spPr>
                <a:xfrm>
                  <a:off x="5070259" y="5384293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Solve fields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339556E-D477-2544-9B3A-96AA8F1E2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9" y="5384293"/>
                  <a:ext cx="1656575" cy="523220"/>
                </a:xfrm>
                <a:prstGeom prst="rect">
                  <a:avLst/>
                </a:prstGeom>
                <a:blipFill>
                  <a:blip r:embed="rId13"/>
                  <a:stretch>
                    <a:fillRect b="-227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26626EE-4F3C-D74A-BB41-EA9AF52DC4D7}"/>
                    </a:ext>
                  </a:extLst>
                </p:cNvPr>
                <p:cNvSpPr txBox="1"/>
                <p:nvPr/>
              </p:nvSpPr>
              <p:spPr>
                <a:xfrm>
                  <a:off x="3796919" y="4506118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Gather fields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  <a:ea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9148E45-C225-D241-9BCE-FE59F0AC00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6919" y="4506118"/>
                  <a:ext cx="1656575" cy="523220"/>
                </a:xfrm>
                <a:prstGeom prst="rect">
                  <a:avLst/>
                </a:prstGeom>
                <a:blipFill>
                  <a:blip r:embed="rId14"/>
                  <a:stretch>
                    <a:fillRect b="-465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 descr="Screen Shot 2017-01-25 at 10.28.05 AM.png">
            <a:extLst>
              <a:ext uri="{FF2B5EF4-FFF2-40B4-BE49-F238E27FC236}">
                <a16:creationId xmlns:a16="http://schemas.microsoft.com/office/drawing/2014/main" id="{80D690F9-BF35-7523-91DE-D70DCA864A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185" y="1251138"/>
            <a:ext cx="1318260" cy="868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90C8B5-A1B3-6527-CDA9-827F6BDB0A93}"/>
                  </a:ext>
                </a:extLst>
              </p:cNvPr>
              <p:cNvSpPr txBox="1"/>
              <p:nvPr/>
            </p:nvSpPr>
            <p:spPr>
              <a:xfrm>
                <a:off x="4355346" y="5122254"/>
                <a:ext cx="7592756" cy="1187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sz="1600" i="1" dirty="0">
                    <a:latin typeface="Avenir Book" panose="02000503020000020003" pitchFamily="2" charset="0"/>
                  </a:rPr>
                  <a:t>Lagrangian</a:t>
                </a:r>
                <a:r>
                  <a:rPr lang="en-DE" sz="1600" dirty="0">
                    <a:latin typeface="Avenir Book" panose="02000503020000020003" pitchFamily="2" charset="0"/>
                  </a:rPr>
                  <a:t> description of plasma, </a:t>
                </a:r>
                <a:r>
                  <a:rPr lang="en-DE" sz="1600" i="1" dirty="0">
                    <a:latin typeface="Avenir Book" panose="02000503020000020003" pitchFamily="2" charset="0"/>
                  </a:rPr>
                  <a:t>Eulerian</a:t>
                </a:r>
                <a:r>
                  <a:rPr lang="en-DE" sz="1600" dirty="0">
                    <a:latin typeface="Avenir Book" panose="02000503020000020003" pitchFamily="2" charset="0"/>
                  </a:rPr>
                  <a:t> description of fields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Book" panose="02000503020000020003" pitchFamily="2" charset="0"/>
                    <a:sym typeface="Wingdings" pitchFamily="2" charset="2"/>
                  </a:rPr>
                  <a:t>Physics can be added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Book" panose="02000503020000020003" pitchFamily="2" charset="0"/>
                    <a:sym typeface="Wingdings" pitchFamily="2" charset="2"/>
                  </a:rPr>
                  <a:t>Time step limited by CFL condition: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≃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sym typeface="Wingdings" pitchFamily="2" charset="2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𝑧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𝑐</m:t>
                        </m:r>
                      </m:den>
                    </m:f>
                  </m:oMath>
                </a14:m>
                <a:endParaRPr lang="en-DE" sz="1600" dirty="0">
                  <a:latin typeface="Avenir Book" panose="02000503020000020003" pitchFamily="2" charset="0"/>
                </a:endParaRPr>
              </a:p>
              <a:p>
                <a:r>
                  <a:rPr lang="en-DE" sz="1600" dirty="0">
                    <a:latin typeface="Avenir Book" panose="02000503020000020003" pitchFamily="2" charset="0"/>
                    <a:sym typeface="Wingdings" pitchFamily="2" charset="2"/>
                  </a:rPr>
                  <a:t> 3D (EM) PIC simulations of plasma acceleration are very expensive</a:t>
                </a:r>
                <a:endParaRPr lang="en-DE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90C8B5-A1B3-6527-CDA9-827F6BDB0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346" y="5122254"/>
                <a:ext cx="7592756" cy="1187569"/>
              </a:xfrm>
              <a:prstGeom prst="rect">
                <a:avLst/>
              </a:prstGeom>
              <a:blipFill>
                <a:blip r:embed="rId16"/>
                <a:stretch>
                  <a:fillRect l="-334" t="-2128" b="-63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3B1DB-C84F-DF3F-F648-D2734DC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396 0.1261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62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51575 0.4013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QS PIC even captures depletion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22661-2D89-FA92-DD5C-D882B526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2" t="45556" r="19804" b="15556"/>
          <a:stretch/>
        </p:blipFill>
        <p:spPr>
          <a:xfrm>
            <a:off x="609600" y="800709"/>
            <a:ext cx="6168515" cy="5265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6690F7-5325-9027-DB3E-7BB696B1A9A6}"/>
              </a:ext>
            </a:extLst>
          </p:cNvPr>
          <p:cNvSpPr txBox="1"/>
          <p:nvPr/>
        </p:nvSpPr>
        <p:spPr>
          <a:xfrm>
            <a:off x="7127721" y="260525"/>
            <a:ext cx="489589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amr.n_cell</a:t>
            </a:r>
            <a:r>
              <a:rPr lang="en-GB" sz="1000" dirty="0"/>
              <a:t> = 4095 4095 3072</a:t>
            </a:r>
          </a:p>
          <a:p>
            <a:endParaRPr lang="en-GB" sz="1000" dirty="0"/>
          </a:p>
          <a:p>
            <a:r>
              <a:rPr lang="en-GB" sz="1000" dirty="0" err="1"/>
              <a:t>my_constants.Lramp</a:t>
            </a:r>
            <a:r>
              <a:rPr lang="en-GB" sz="1000" dirty="0"/>
              <a:t> = 0.025</a:t>
            </a:r>
          </a:p>
          <a:p>
            <a:r>
              <a:rPr lang="en-GB" sz="1000" dirty="0" err="1"/>
              <a:t>my_constants.Lplateau</a:t>
            </a:r>
            <a:r>
              <a:rPr lang="en-GB" sz="1000" dirty="0"/>
              <a:t> = .3</a:t>
            </a:r>
          </a:p>
          <a:p>
            <a:r>
              <a:rPr lang="en-GB" sz="1000" dirty="0"/>
              <a:t>my_constants.n0 = 3.7e22</a:t>
            </a:r>
          </a:p>
          <a:p>
            <a:endParaRPr lang="en-GB" sz="1000" dirty="0"/>
          </a:p>
          <a:p>
            <a:r>
              <a:rPr lang="en-GB" sz="1000" dirty="0" err="1"/>
              <a:t>max_step</a:t>
            </a:r>
            <a:r>
              <a:rPr lang="en-GB" sz="1000" dirty="0"/>
              <a:t> = 15000</a:t>
            </a:r>
          </a:p>
          <a:p>
            <a:r>
              <a:rPr lang="en-GB" sz="1000" dirty="0" err="1"/>
              <a:t>hipace.max_time</a:t>
            </a:r>
            <a:r>
              <a:rPr lang="en-GB" sz="1000" dirty="0"/>
              <a:t> = (0.2+Lramp)/</a:t>
            </a:r>
            <a:r>
              <a:rPr lang="en-GB" sz="1000" dirty="0" err="1"/>
              <a:t>clight</a:t>
            </a:r>
            <a:endParaRPr lang="en-GB" sz="1000" dirty="0"/>
          </a:p>
          <a:p>
            <a:r>
              <a:rPr lang="en-GB" sz="1000" dirty="0" err="1"/>
              <a:t>diagnostic.output_period</a:t>
            </a:r>
            <a:r>
              <a:rPr lang="en-GB" sz="1000" dirty="0"/>
              <a:t> = 200</a:t>
            </a:r>
          </a:p>
          <a:p>
            <a:endParaRPr lang="en-GB" sz="1000" dirty="0"/>
          </a:p>
          <a:p>
            <a:r>
              <a:rPr lang="en-GB" sz="1000" dirty="0" err="1"/>
              <a:t>hipace.depos_order_xy</a:t>
            </a:r>
            <a:r>
              <a:rPr lang="en-GB" sz="1000" dirty="0"/>
              <a:t> = 2</a:t>
            </a:r>
          </a:p>
          <a:p>
            <a:r>
              <a:rPr lang="en-GB" sz="1000" dirty="0" err="1"/>
              <a:t>hipace.dt</a:t>
            </a:r>
            <a:r>
              <a:rPr lang="en-GB" sz="1000" dirty="0"/>
              <a:t> = adaptive</a:t>
            </a:r>
          </a:p>
          <a:p>
            <a:r>
              <a:rPr lang="en-GB" sz="1000" dirty="0" err="1"/>
              <a:t>hipace.nt_per_betatron</a:t>
            </a:r>
            <a:r>
              <a:rPr lang="en-GB" sz="1000" dirty="0"/>
              <a:t> = 10</a:t>
            </a:r>
          </a:p>
          <a:p>
            <a:r>
              <a:rPr lang="en-GB" sz="1000" dirty="0" err="1"/>
              <a:t>hipace.dt_max</a:t>
            </a:r>
            <a:r>
              <a:rPr lang="en-GB" sz="1000" dirty="0"/>
              <a:t> = 1.e-13</a:t>
            </a:r>
          </a:p>
          <a:p>
            <a:endParaRPr lang="en-GB" sz="1000" dirty="0"/>
          </a:p>
          <a:p>
            <a:r>
              <a:rPr lang="en-GB" sz="1000" dirty="0" err="1"/>
              <a:t>geometry.coord_sys</a:t>
            </a:r>
            <a:r>
              <a:rPr lang="en-GB" sz="1000" dirty="0"/>
              <a:t>   = 0                  # 0: Cartesian</a:t>
            </a:r>
          </a:p>
          <a:p>
            <a:r>
              <a:rPr lang="en-GB" sz="1000" dirty="0" err="1"/>
              <a:t>geometry.is_periodic</a:t>
            </a:r>
            <a:r>
              <a:rPr lang="en-GB" sz="1000" dirty="0"/>
              <a:t> = true  true  false  # Is periodic?</a:t>
            </a:r>
          </a:p>
          <a:p>
            <a:r>
              <a:rPr lang="en-GB" sz="1000" dirty="0" err="1"/>
              <a:t>geometry.prob_lo</a:t>
            </a:r>
            <a:r>
              <a:rPr lang="en-GB" sz="1000" dirty="0"/>
              <a:t>     = -350.e-6 -350.e-6 -250.e-6  # physical domain</a:t>
            </a:r>
          </a:p>
          <a:p>
            <a:r>
              <a:rPr lang="en-GB" sz="1000" dirty="0" err="1"/>
              <a:t>geometry.prob_hi</a:t>
            </a:r>
            <a:r>
              <a:rPr lang="en-GB" sz="1000" dirty="0"/>
              <a:t>     =  350.e-6  350.e-6  110.e-6</a:t>
            </a:r>
          </a:p>
          <a:p>
            <a:endParaRPr lang="en-GB" sz="1000" dirty="0"/>
          </a:p>
          <a:p>
            <a:r>
              <a:rPr lang="en-GB" sz="1000" dirty="0" err="1"/>
              <a:t>beams.names</a:t>
            </a:r>
            <a:r>
              <a:rPr lang="en-GB" sz="1000" dirty="0"/>
              <a:t> = beam</a:t>
            </a:r>
          </a:p>
          <a:p>
            <a:endParaRPr lang="en-GB" sz="1000" dirty="0"/>
          </a:p>
          <a:p>
            <a:r>
              <a:rPr lang="en-GB" sz="1000" dirty="0" err="1"/>
              <a:t>beam.position_mean</a:t>
            </a:r>
            <a:r>
              <a:rPr lang="en-GB" sz="1000" dirty="0"/>
              <a:t> = 0. 0. 0.</a:t>
            </a:r>
          </a:p>
          <a:p>
            <a:r>
              <a:rPr lang="en-GB" sz="1000" dirty="0" err="1"/>
              <a:t>beam.position_std</a:t>
            </a:r>
            <a:r>
              <a:rPr lang="en-GB" sz="1000" dirty="0"/>
              <a:t> = 15.e-6 15.e-6 30.e-6</a:t>
            </a:r>
          </a:p>
          <a:p>
            <a:r>
              <a:rPr lang="en-GB" sz="1000" dirty="0" err="1"/>
              <a:t>beam.injection_type</a:t>
            </a:r>
            <a:r>
              <a:rPr lang="en-GB" sz="1000" dirty="0"/>
              <a:t> = </a:t>
            </a:r>
            <a:r>
              <a:rPr lang="en-GB" sz="1000" dirty="0" err="1"/>
              <a:t>fixed_weight</a:t>
            </a:r>
            <a:endParaRPr lang="en-GB" sz="1000" dirty="0"/>
          </a:p>
          <a:p>
            <a:r>
              <a:rPr lang="en-GB" sz="1000" dirty="0" err="1"/>
              <a:t>beam.num_particles</a:t>
            </a:r>
            <a:r>
              <a:rPr lang="en-GB" sz="1000" dirty="0"/>
              <a:t> = 10000000</a:t>
            </a:r>
          </a:p>
          <a:p>
            <a:r>
              <a:rPr lang="en-GB" sz="1000" dirty="0" err="1"/>
              <a:t>beam.total_charge</a:t>
            </a:r>
            <a:r>
              <a:rPr lang="en-GB" sz="1000" dirty="0"/>
              <a:t> = 443.e-12</a:t>
            </a:r>
          </a:p>
          <a:p>
            <a:r>
              <a:rPr lang="en-GB" sz="1000" dirty="0" err="1"/>
              <a:t>beam.u_mean</a:t>
            </a:r>
            <a:r>
              <a:rPr lang="en-GB" sz="1000" dirty="0"/>
              <a:t> = 0. 0. 1000.</a:t>
            </a:r>
          </a:p>
          <a:p>
            <a:r>
              <a:rPr lang="en-GB" sz="1000" dirty="0" err="1"/>
              <a:t>beam.u_std</a:t>
            </a:r>
            <a:r>
              <a:rPr lang="en-GB" sz="1000" dirty="0"/>
              <a:t> = .7 .7 4.</a:t>
            </a:r>
          </a:p>
          <a:p>
            <a:endParaRPr lang="en-GB" sz="1000" dirty="0"/>
          </a:p>
          <a:p>
            <a:r>
              <a:rPr lang="en-GB" sz="1000" dirty="0" err="1"/>
              <a:t>plasmas.names</a:t>
            </a:r>
            <a:r>
              <a:rPr lang="en-GB" sz="1000" dirty="0"/>
              <a:t> = plasma</a:t>
            </a:r>
          </a:p>
          <a:p>
            <a:r>
              <a:rPr lang="en-GB" sz="1000" dirty="0" err="1"/>
              <a:t>plasma.density</a:t>
            </a:r>
            <a:r>
              <a:rPr lang="en-GB" sz="1000" dirty="0"/>
              <a:t>(</a:t>
            </a:r>
            <a:r>
              <a:rPr lang="en-GB" sz="1000" dirty="0" err="1"/>
              <a:t>x,y,z</a:t>
            </a:r>
            <a:r>
              <a:rPr lang="en-GB" sz="1000" dirty="0"/>
              <a:t>) = "if(z&gt;0, if(z&lt;Lramp,n0*0.5*(1.-cos(pi*z/</a:t>
            </a:r>
            <a:r>
              <a:rPr lang="en-GB" sz="1000" dirty="0" err="1"/>
              <a:t>Lramp</a:t>
            </a:r>
            <a:r>
              <a:rPr lang="en-GB" sz="1000" dirty="0"/>
              <a:t>)),n0), 1.e-20)"</a:t>
            </a:r>
          </a:p>
          <a:p>
            <a:r>
              <a:rPr lang="en-GB" sz="1000" dirty="0" err="1"/>
              <a:t>plasma.ppc</a:t>
            </a:r>
            <a:r>
              <a:rPr lang="en-GB" sz="1000" dirty="0"/>
              <a:t> = 1 1</a:t>
            </a:r>
          </a:p>
          <a:p>
            <a:r>
              <a:rPr lang="en-GB" sz="1000" dirty="0" err="1"/>
              <a:t>plasma.element</a:t>
            </a:r>
            <a:r>
              <a:rPr lang="en-GB" sz="1000" dirty="0"/>
              <a:t> = electron</a:t>
            </a:r>
          </a:p>
          <a:p>
            <a:endParaRPr lang="en-GB" sz="1000" dirty="0"/>
          </a:p>
          <a:p>
            <a:r>
              <a:rPr lang="en-GB" sz="1000" dirty="0" err="1"/>
              <a:t>diagnostic.diag_type</a:t>
            </a:r>
            <a:r>
              <a:rPr lang="en-GB" sz="1000" dirty="0"/>
              <a:t> = </a:t>
            </a:r>
            <a:r>
              <a:rPr lang="en-GB" sz="1000" dirty="0" err="1"/>
              <a:t>xz</a:t>
            </a:r>
            <a:endParaRPr lang="en-GB" sz="1000" dirty="0"/>
          </a:p>
          <a:p>
            <a:endParaRPr lang="en-DE" sz="1000" dirty="0" err="1"/>
          </a:p>
        </p:txBody>
      </p:sp>
    </p:spTree>
    <p:extLst>
      <p:ext uri="{BB962C8B-B14F-4D97-AF65-F5344CB8AC3E}">
        <p14:creationId xmlns:p14="http://schemas.microsoft.com/office/powerpoint/2010/main" val="187560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LASY: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LAser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 manipulation made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eaSY</a:t>
            </a:r>
            <a:endParaRPr lang="en-US" b="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758418-537A-9324-97B1-0ECD03AF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F026B-DB1D-A535-654B-B010E9177BC7}"/>
              </a:ext>
            </a:extLst>
          </p:cNvPr>
          <p:cNvSpPr txBox="1"/>
          <p:nvPr/>
        </p:nvSpPr>
        <p:spPr>
          <a:xfrm>
            <a:off x="7010400" y="6019800"/>
            <a:ext cx="3914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venir Book" panose="02000503020000020003" pitchFamily="2" charset="0"/>
                <a:hlinkClick r:id="rId3"/>
              </a:rPr>
              <a:t>https://github.com/LASY-org/LASY</a:t>
            </a:r>
            <a:endParaRPr lang="en-GB" sz="1600" dirty="0">
              <a:latin typeface="Avenir Book" panose="02000503020000020003" pitchFamily="2" charset="0"/>
            </a:endParaRPr>
          </a:p>
          <a:p>
            <a:r>
              <a:rPr lang="en-GB" sz="1600" dirty="0">
                <a:latin typeface="Avenir Book" panose="02000503020000020003" pitchFamily="2" charset="0"/>
                <a:hlinkClick r:id="rId4"/>
              </a:rPr>
              <a:t>https://lasydoc.readthedocs.io/en/latest/</a:t>
            </a:r>
            <a:endParaRPr lang="en-GB" sz="1600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10622-5219-C722-847B-15B848430984}"/>
              </a:ext>
            </a:extLst>
          </p:cNvPr>
          <p:cNvSpPr txBox="1"/>
          <p:nvPr/>
        </p:nvSpPr>
        <p:spPr>
          <a:xfrm>
            <a:off x="252671" y="1143000"/>
            <a:ext cx="5462329" cy="1537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DE" sz="1600" i="1" dirty="0">
                <a:latin typeface="Avenir Book" panose="02000503020000020003" pitchFamily="2" charset="0"/>
              </a:rPr>
              <a:t>Realistic/measured laser profiles are critical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Workflow can be cumbersome, with efforts duplication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LASY aims at making this easy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Contributors from DESY, LBNL, LOA, CEA, and more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62478-2504-54E4-F2F9-F0598BAF8233}"/>
              </a:ext>
            </a:extLst>
          </p:cNvPr>
          <p:cNvSpPr txBox="1"/>
          <p:nvPr/>
        </p:nvSpPr>
        <p:spPr>
          <a:xfrm>
            <a:off x="435812" y="3257973"/>
            <a:ext cx="4967514" cy="26457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1600" dirty="0">
                <a:latin typeface="Avenir Book" panose="02000503020000020003" pitchFamily="2" charset="0"/>
              </a:rPr>
              <a:t>Written in Python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1600" dirty="0">
                <a:latin typeface="Avenir Book" panose="02000503020000020003" pitchFamily="2" charset="0"/>
              </a:rPr>
              <a:t>Envelope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S</a:t>
            </a:r>
            <a:r>
              <a:rPr lang="en-DE" sz="1600" dirty="0">
                <a:latin typeface="Avenir Book" panose="02000503020000020003" pitchFamily="2" charset="0"/>
              </a:rPr>
              <a:t>upport RZ (azimuthal modes) &amp; XYZ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1600" dirty="0">
                <a:latin typeface="Avenir Book" panose="02000503020000020003" pitchFamily="2" charset="0"/>
              </a:rPr>
              <a:t>Measured or analytic profiles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1600" dirty="0">
                <a:latin typeface="Avenir Book" panose="02000503020000020003" pitchFamily="2" charset="0"/>
              </a:rPr>
              <a:t>Read/write openPMD standard, envelope or field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1600" dirty="0">
                <a:latin typeface="Avenir Book" panose="02000503020000020003" pitchFamily="2" charset="0"/>
              </a:rPr>
              <a:t>Propagator powered by Axiprop (I. Andriyash)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U</a:t>
            </a:r>
            <a:r>
              <a:rPr lang="en-DE" sz="1600" dirty="0">
                <a:latin typeface="Avenir Book" panose="02000503020000020003" pitchFamily="2" charset="0"/>
              </a:rPr>
              <a:t>tils (Gerchberg-Saxton algorithm, etc.)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AB934A-0984-F219-ABB0-DA58199952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9"/>
          <a:stretch/>
        </p:blipFill>
        <p:spPr>
          <a:xfrm>
            <a:off x="5919570" y="3148500"/>
            <a:ext cx="6096000" cy="2590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674D60-BA02-B81E-5F1F-CD609C20A1B1}"/>
              </a:ext>
            </a:extLst>
          </p:cNvPr>
          <p:cNvSpPr txBox="1"/>
          <p:nvPr/>
        </p:nvSpPr>
        <p:spPr>
          <a:xfrm>
            <a:off x="502276" y="6091707"/>
            <a:ext cx="6272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[2] L. T. Dickson et al., Phys. Rev. Accel. Beams 25, 101301 (2022)</a:t>
            </a:r>
            <a:endParaRPr lang="en-DE" sz="1600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E9F1A0-BE97-BF2C-F1C0-8243586CE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30431"/>
            <a:ext cx="6272679" cy="13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9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ndering_nomw">
            <a:hlinkClick r:id="" action="ppaction://media"/>
            <a:extLst>
              <a:ext uri="{FF2B5EF4-FFF2-40B4-BE49-F238E27FC236}">
                <a16:creationId xmlns:a16="http://schemas.microsoft.com/office/drawing/2014/main" id="{37DDC402-70A4-3A64-F8A9-002D1DAD1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30"/>
          <a:stretch/>
        </p:blipFill>
        <p:spPr>
          <a:xfrm>
            <a:off x="-197484" y="621392"/>
            <a:ext cx="15894684" cy="3264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3CE7DD-7DA1-B678-F2ED-C4AD06606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62" y="1450263"/>
            <a:ext cx="3391532" cy="2108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Plasma acceleration is described by kinetic plasma dynamics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F9503316-0AE5-E7FB-5620-6151AD5BBD67}"/>
              </a:ext>
            </a:extLst>
          </p:cNvPr>
          <p:cNvGraphicFramePr>
            <a:graphicFrameLocks noGrp="1"/>
          </p:cNvGraphicFramePr>
          <p:nvPr/>
        </p:nvGraphicFramePr>
        <p:xfrm>
          <a:off x="1109635" y="4085325"/>
          <a:ext cx="1724770" cy="133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77">
                  <a:extLst>
                    <a:ext uri="{9D8B030D-6E8A-4147-A177-3AD203B41FA5}">
                      <a16:colId xmlns:a16="http://schemas.microsoft.com/office/drawing/2014/main" val="762394115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875469808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879481603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962757915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356946221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1384798183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1699052482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2072706662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3790431457"/>
                    </a:ext>
                  </a:extLst>
                </a:gridCol>
                <a:gridCol w="172477">
                  <a:extLst>
                    <a:ext uri="{9D8B030D-6E8A-4147-A177-3AD203B41FA5}">
                      <a16:colId xmlns:a16="http://schemas.microsoft.com/office/drawing/2014/main" val="1886218448"/>
                    </a:ext>
                  </a:extLst>
                </a:gridCol>
              </a:tblGrid>
              <a:tr h="166586"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817205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71664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60192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48959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91644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542069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693731"/>
                  </a:ext>
                </a:extLst>
              </a:tr>
              <a:tr h="166586"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00" dirty="0"/>
                    </a:p>
                  </a:txBody>
                  <a:tcPr marL="71496" marR="71496" marT="35748" marB="35748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34866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605CCEC-D33B-B038-5058-72942DBA6EA7}"/>
              </a:ext>
            </a:extLst>
          </p:cNvPr>
          <p:cNvGrpSpPr/>
          <p:nvPr/>
        </p:nvGrpSpPr>
        <p:grpSpPr>
          <a:xfrm>
            <a:off x="1105458" y="4085131"/>
            <a:ext cx="1736748" cy="1331985"/>
            <a:chOff x="1319750" y="4460521"/>
            <a:chExt cx="2221218" cy="17035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201C4E-B9E2-F87B-FEC5-FA6FA8DA3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14615" r="13841" b="14893"/>
            <a:stretch/>
          </p:blipFill>
          <p:spPr>
            <a:xfrm>
              <a:off x="2438742" y="5291518"/>
              <a:ext cx="1102226" cy="8513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065A63-4ECB-897D-E9C9-51274BEE0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9" t="14615" r="14919" b="14893"/>
            <a:stretch/>
          </p:blipFill>
          <p:spPr>
            <a:xfrm>
              <a:off x="1319750" y="5312741"/>
              <a:ext cx="1084845" cy="8513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821069-8E33-D37D-D769-B543A9437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15278" r="14920" b="14892"/>
            <a:stretch/>
          </p:blipFill>
          <p:spPr>
            <a:xfrm>
              <a:off x="2422701" y="4460521"/>
              <a:ext cx="1084845" cy="8433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8E182-7FEE-D2E0-578F-FEFF6E1F9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9" t="15913" r="14919" b="15278"/>
            <a:stretch/>
          </p:blipFill>
          <p:spPr>
            <a:xfrm>
              <a:off x="1319751" y="4460521"/>
              <a:ext cx="1084845" cy="83099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8A1617-F37F-B4D3-2B21-B7C8458802DB}"/>
              </a:ext>
            </a:extLst>
          </p:cNvPr>
          <p:cNvSpPr txBox="1"/>
          <p:nvPr/>
        </p:nvSpPr>
        <p:spPr>
          <a:xfrm>
            <a:off x="1221205" y="5520158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0070C0"/>
                </a:solidFill>
                <a:latin typeface="Avenir Book" panose="02000503020000020003" pitchFamily="2" charset="0"/>
              </a:rPr>
              <a:t>Regular mesh</a:t>
            </a:r>
          </a:p>
          <a:p>
            <a:r>
              <a:rPr lang="en-DE" sz="1600" dirty="0">
                <a:solidFill>
                  <a:srgbClr val="C00000"/>
                </a:solidFill>
                <a:latin typeface="Avenir Book" panose="02000503020000020003" pitchFamily="2" charset="0"/>
              </a:rPr>
              <a:t>Macroparticles</a:t>
            </a:r>
          </a:p>
        </p:txBody>
      </p:sp>
      <p:pic>
        <p:nvPicPr>
          <p:cNvPr id="14" name="Picture 13" descr="Screen Shot 2017-01-25 at 10.28.40 AM.png">
            <a:extLst>
              <a:ext uri="{FF2B5EF4-FFF2-40B4-BE49-F238E27FC236}">
                <a16:creationId xmlns:a16="http://schemas.microsoft.com/office/drawing/2014/main" id="{4B9A515A-654D-4AC3-434C-E592F8C8E2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681" y="1242942"/>
            <a:ext cx="1798320" cy="876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DB32F3-8C57-66A4-C59D-9ECE70B3AEED}"/>
              </a:ext>
            </a:extLst>
          </p:cNvPr>
          <p:cNvGrpSpPr/>
          <p:nvPr/>
        </p:nvGrpSpPr>
        <p:grpSpPr>
          <a:xfrm>
            <a:off x="5715000" y="2286000"/>
            <a:ext cx="4093299" cy="2290312"/>
            <a:chOff x="3796919" y="3617201"/>
            <a:chExt cx="4093299" cy="22903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C80FC0-AAE9-2B0B-7837-6F53B71E779C}"/>
                </a:ext>
              </a:extLst>
            </p:cNvPr>
            <p:cNvSpPr/>
            <p:nvPr/>
          </p:nvSpPr>
          <p:spPr>
            <a:xfrm>
              <a:off x="4582653" y="3877034"/>
              <a:ext cx="2525375" cy="18573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Book" panose="02000503020000020003" pitchFamily="2" charset="0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2E923330-9BA5-41EA-5E8A-858500A9C3FC}"/>
                </a:ext>
              </a:extLst>
            </p:cNvPr>
            <p:cNvSpPr/>
            <p:nvPr/>
          </p:nvSpPr>
          <p:spPr>
            <a:xfrm rot="8528752">
              <a:off x="6836345" y="4210744"/>
              <a:ext cx="167202" cy="2088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Book" panose="02000503020000020003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1504199-0181-CD96-D0E1-7338F808D03D}"/>
                    </a:ext>
                  </a:extLst>
                </p:cNvPr>
                <p:cNvSpPr txBox="1"/>
                <p:nvPr/>
              </p:nvSpPr>
              <p:spPr>
                <a:xfrm>
                  <a:off x="5070259" y="3617201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Push particles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B3C2EBA-6971-1541-AD30-7C96AD543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9" y="3617201"/>
                  <a:ext cx="1656575" cy="523220"/>
                </a:xfrm>
                <a:prstGeom prst="rect">
                  <a:avLst/>
                </a:prstGeom>
                <a:blipFill>
                  <a:blip r:embed="rId11"/>
                  <a:stretch>
                    <a:fillRect b="-465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71FF43-D0E1-50A5-0E7D-F63686B2B995}"/>
                    </a:ext>
                  </a:extLst>
                </p:cNvPr>
                <p:cNvSpPr txBox="1"/>
                <p:nvPr/>
              </p:nvSpPr>
              <p:spPr>
                <a:xfrm>
                  <a:off x="6233643" y="4506119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Deposit currents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D3D3AD-378D-ED40-B8A4-DAAFB5230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3643" y="4506119"/>
                  <a:ext cx="1656575" cy="523220"/>
                </a:xfrm>
                <a:prstGeom prst="rect">
                  <a:avLst/>
                </a:prstGeom>
                <a:blipFill>
                  <a:blip r:embed="rId12"/>
                  <a:stretch>
                    <a:fillRect b="-465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57D89EC-0447-B65F-ABF9-FE1934321098}"/>
                    </a:ext>
                  </a:extLst>
                </p:cNvPr>
                <p:cNvSpPr txBox="1"/>
                <p:nvPr/>
              </p:nvSpPr>
              <p:spPr>
                <a:xfrm>
                  <a:off x="5070259" y="5384293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Solve fields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339556E-D477-2544-9B3A-96AA8F1E2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9" y="5384293"/>
                  <a:ext cx="1656575" cy="523220"/>
                </a:xfrm>
                <a:prstGeom prst="rect">
                  <a:avLst/>
                </a:prstGeom>
                <a:blipFill>
                  <a:blip r:embed="rId13"/>
                  <a:stretch>
                    <a:fillRect b="-227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26626EE-4F3C-D74A-BB41-EA9AF52DC4D7}"/>
                    </a:ext>
                  </a:extLst>
                </p:cNvPr>
                <p:cNvSpPr txBox="1"/>
                <p:nvPr/>
              </p:nvSpPr>
              <p:spPr>
                <a:xfrm>
                  <a:off x="3796919" y="4506118"/>
                  <a:ext cx="1656575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venir Book" panose="02000503020000020003" pitchFamily="2" charset="0"/>
                      <a:cs typeface="Calibri"/>
                    </a:rPr>
                    <a:t>Gather fields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E4594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venir Book" panose="02000503020000020003" pitchFamily="2" charset="0"/>
                      <a:ea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9148E45-C225-D241-9BCE-FE59F0AC00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6919" y="4506118"/>
                  <a:ext cx="1656575" cy="523220"/>
                </a:xfrm>
                <a:prstGeom prst="rect">
                  <a:avLst/>
                </a:prstGeom>
                <a:blipFill>
                  <a:blip r:embed="rId14"/>
                  <a:stretch>
                    <a:fillRect b="-465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 descr="Screen Shot 2017-01-25 at 10.28.05 AM.png">
            <a:extLst>
              <a:ext uri="{FF2B5EF4-FFF2-40B4-BE49-F238E27FC236}">
                <a16:creationId xmlns:a16="http://schemas.microsoft.com/office/drawing/2014/main" id="{80D690F9-BF35-7523-91DE-D70DCA864A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185" y="1251138"/>
            <a:ext cx="1318260" cy="868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90C8B5-A1B3-6527-CDA9-827F6BDB0A93}"/>
                  </a:ext>
                </a:extLst>
              </p:cNvPr>
              <p:cNvSpPr txBox="1"/>
              <p:nvPr/>
            </p:nvSpPr>
            <p:spPr>
              <a:xfrm>
                <a:off x="4355346" y="5122254"/>
                <a:ext cx="7592756" cy="1187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sz="1600" i="1" dirty="0">
                    <a:latin typeface="Avenir Book" panose="02000503020000020003" pitchFamily="2" charset="0"/>
                  </a:rPr>
                  <a:t>Lagrangian</a:t>
                </a:r>
                <a:r>
                  <a:rPr lang="en-DE" sz="1600" dirty="0">
                    <a:latin typeface="Avenir Book" panose="02000503020000020003" pitchFamily="2" charset="0"/>
                  </a:rPr>
                  <a:t> description of plasma, </a:t>
                </a:r>
                <a:r>
                  <a:rPr lang="en-DE" sz="1600" i="1" dirty="0">
                    <a:latin typeface="Avenir Book" panose="02000503020000020003" pitchFamily="2" charset="0"/>
                  </a:rPr>
                  <a:t>Eulerian</a:t>
                </a:r>
                <a:r>
                  <a:rPr lang="en-DE" sz="1600" dirty="0">
                    <a:latin typeface="Avenir Book" panose="02000503020000020003" pitchFamily="2" charset="0"/>
                  </a:rPr>
                  <a:t> description of fields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Book" panose="02000503020000020003" pitchFamily="2" charset="0"/>
                    <a:sym typeface="Wingdings" pitchFamily="2" charset="2"/>
                  </a:rPr>
                  <a:t>Physics can be added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Book" panose="02000503020000020003" pitchFamily="2" charset="0"/>
                    <a:sym typeface="Wingdings" pitchFamily="2" charset="2"/>
                  </a:rPr>
                  <a:t>Time step limited by CFL condition: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≃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sym typeface="Wingdings" pitchFamily="2" charset="2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𝑧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𝑐</m:t>
                        </m:r>
                      </m:den>
                    </m:f>
                  </m:oMath>
                </a14:m>
                <a:endParaRPr lang="en-DE" sz="1600" dirty="0">
                  <a:latin typeface="Avenir Book" panose="02000503020000020003" pitchFamily="2" charset="0"/>
                </a:endParaRPr>
              </a:p>
              <a:p>
                <a:r>
                  <a:rPr lang="en-DE" sz="1600" dirty="0">
                    <a:latin typeface="Avenir Book" panose="02000503020000020003" pitchFamily="2" charset="0"/>
                    <a:sym typeface="Wingdings" pitchFamily="2" charset="2"/>
                  </a:rPr>
                  <a:t> 3D (EM) PIC simulations of plasma acceleration are very expensive</a:t>
                </a:r>
                <a:endParaRPr lang="en-DE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90C8B5-A1B3-6527-CDA9-827F6BDB0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346" y="5122254"/>
                <a:ext cx="7592756" cy="1187569"/>
              </a:xfrm>
              <a:prstGeom prst="rect">
                <a:avLst/>
              </a:prstGeom>
              <a:blipFill>
                <a:blip r:embed="rId16"/>
                <a:stretch>
                  <a:fillRect l="-334" t="-2128" b="-63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3B1DB-C84F-DF3F-F648-D2734DC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8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396 0.1261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62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51575 0.4013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Recent advances improved accuracy of the field solver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D46FFD-EE50-B5AC-5895-44631D031E95}"/>
                  </a:ext>
                </a:extLst>
              </p:cNvPr>
              <p:cNvSpPr txBox="1"/>
              <p:nvPr/>
            </p:nvSpPr>
            <p:spPr>
              <a:xfrm>
                <a:off x="535002" y="2616000"/>
                <a:ext cx="2179756" cy="32342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D46FFD-EE50-B5AC-5895-44631D031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02" y="2616000"/>
                <a:ext cx="2179756" cy="3234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6EBBD72-7CDB-DE5D-41DF-7699DBA0EE04}"/>
              </a:ext>
            </a:extLst>
          </p:cNvPr>
          <p:cNvGrpSpPr/>
          <p:nvPr/>
        </p:nvGrpSpPr>
        <p:grpSpPr>
          <a:xfrm>
            <a:off x="535002" y="885231"/>
            <a:ext cx="9986630" cy="4869486"/>
            <a:chOff x="535002" y="885231"/>
            <a:chExt cx="9986630" cy="48694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D22E5D-A6FB-31E6-A626-ACD00376F7BF}"/>
                </a:ext>
              </a:extLst>
            </p:cNvPr>
            <p:cNvGrpSpPr/>
            <p:nvPr/>
          </p:nvGrpSpPr>
          <p:grpSpPr>
            <a:xfrm>
              <a:off x="535002" y="885231"/>
              <a:ext cx="9986630" cy="3894377"/>
              <a:chOff x="535002" y="885231"/>
              <a:chExt cx="9986630" cy="38943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1AB39D6-063C-33AE-905E-AA5735F31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02" y="885231"/>
                <a:ext cx="2375905" cy="1477193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044A667-36C5-5927-9F03-F5454F47860F}"/>
                      </a:ext>
                    </a:extLst>
                  </p:cNvPr>
                  <p:cNvSpPr txBox="1"/>
                  <p:nvPr/>
                </p:nvSpPr>
                <p:spPr>
                  <a:xfrm>
                    <a:off x="3810000" y="1974481"/>
                    <a:ext cx="6711632" cy="280512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b="1" dirty="0">
                        <a:latin typeface="Avenir Book" panose="02000503020000020003" pitchFamily="2" charset="0"/>
                      </a:rPr>
                      <a:t>Source terms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𝝏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𝜻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a14:m>
                    <a:r>
                      <a:rPr lang="en-GB" sz="1400" b="1" dirty="0">
                        <a:solidFill>
                          <a:srgbClr val="FF0000"/>
                        </a:solidFill>
                        <a:latin typeface="Avenir Book" panose="02000503020000020003" pitchFamily="2" charset="0"/>
                      </a:rPr>
                      <a:t> </a:t>
                    </a:r>
                    <a:r>
                      <a:rPr lang="en-GB" sz="1400" b="1" dirty="0">
                        <a:latin typeface="Avenir Book" panose="02000503020000020003" pitchFamily="2" charset="0"/>
                      </a:rPr>
                      <a:t>are difficult to obtain</a:t>
                    </a:r>
                  </a:p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Ø"/>
                    </a:pPr>
                    <a:endParaRPr lang="en-US" sz="1400" b="1" dirty="0">
                      <a:latin typeface="Avenir Book" panose="02000503020000020003" pitchFamily="2" charset="0"/>
                    </a:endParaRPr>
                  </a:p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Ø"/>
                    </a:pPr>
                    <a:r>
                      <a:rPr lang="en-US" sz="1400" b="1" dirty="0">
                        <a:latin typeface="Avenir Book" panose="02000503020000020003" pitchFamily="2" charset="0"/>
                      </a:rPr>
                      <a:t>predictor-corrector solver</a:t>
                    </a:r>
                    <a:r>
                      <a:rPr lang="en-US" sz="1400" dirty="0">
                        <a:latin typeface="Avenir Book" panose="02000503020000020003" pitchFamily="2" charset="0"/>
                      </a:rPr>
                      <a:t>: </a:t>
                    </a:r>
                    <a:r>
                      <a:rPr lang="en-US" sz="1400" i="1" dirty="0">
                        <a:latin typeface="Avenir Book" panose="02000503020000020003" pitchFamily="2" charset="0"/>
                      </a:rPr>
                      <a:t>the old one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sz="1400" dirty="0">
                        <a:latin typeface="Avenir Book" panose="02000503020000020003" pitchFamily="2" charset="0"/>
                      </a:rPr>
                      <a:t>[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</a:rPr>
                      <a:t>Mora &amp; T. </a:t>
                    </a:r>
                    <a:r>
                      <a:rPr lang="en-US" sz="1400" dirty="0" err="1">
                        <a:solidFill>
                          <a:schemeClr val="bg2"/>
                        </a:solidFill>
                        <a:latin typeface="Avenir Book" panose="02000503020000020003" pitchFamily="2" charset="0"/>
                      </a:rPr>
                      <a:t>Antonsen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</a:rPr>
                      <a:t>, </a:t>
                    </a:r>
                    <a:r>
                      <a:rPr lang="en-GB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</a:rPr>
                      <a:t>Phys. Plasmas (1997)</a:t>
                    </a:r>
                    <a:r>
                      <a:rPr lang="en-US" sz="1400" dirty="0">
                        <a:latin typeface="Avenir Book" panose="02000503020000020003" pitchFamily="2" charset="0"/>
                      </a:rPr>
                      <a:t>, 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</a:rPr>
                      <a:t>W. An et al., JCP (2013)</a:t>
                    </a:r>
                    <a:r>
                      <a:rPr lang="en-US" sz="1400" dirty="0">
                        <a:latin typeface="Avenir Book" panose="02000503020000020003" pitchFamily="2" charset="0"/>
                      </a:rPr>
                      <a:t>]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sz="1400" dirty="0">
                        <a:latin typeface="Avenir Book" panose="02000503020000020003" pitchFamily="2" charset="0"/>
                      </a:rPr>
                      <a:t>Not very stable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endParaRPr lang="en-US" sz="1400" dirty="0">
                      <a:latin typeface="Avenir Book" panose="02000503020000020003" pitchFamily="2" charset="0"/>
                    </a:endParaRPr>
                  </a:p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Ø"/>
                    </a:pPr>
                    <a:r>
                      <a:rPr lang="en-US" sz="1400" b="1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explicit solver</a:t>
                    </a: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: </a:t>
                    </a:r>
                    <a:r>
                      <a:rPr lang="en-US" sz="1400" i="1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the new one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[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T. Wang et al., Phys. Plasmas (2017)</a:t>
                    </a: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, 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P. </a:t>
                    </a:r>
                    <a:r>
                      <a:rPr lang="en-US" sz="1400" dirty="0" err="1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Baxevanis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 &amp; G. </a:t>
                    </a:r>
                    <a:r>
                      <a:rPr lang="en-US" sz="1400" dirty="0" err="1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Stupakov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, PRAB (2018)</a:t>
                    </a: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, </a:t>
                    </a:r>
                    <a:r>
                      <a:rPr lang="en-US" sz="1400" dirty="0">
                        <a:solidFill>
                          <a:schemeClr val="bg2"/>
                        </a:solidFill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T. Wang, et al. PRAB 25.10 (2022)</a:t>
                    </a: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]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Analytic integration of the source term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sz="1400" dirty="0">
                        <a:latin typeface="Avenir Book" panose="02000503020000020003" pitchFamily="2" charset="0"/>
                        <a:ea typeface="Cambria Math" panose="02040503050406030204" pitchFamily="18" charset="0"/>
                      </a:rPr>
                      <a:t>Gives a screened Poisson equation, solved with multigrid solver</a:t>
                    </a:r>
                  </a:p>
                </p:txBody>
              </p:sp>
            </mc:Choice>
            <mc:Fallback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044A667-36C5-5927-9F03-F5454F4786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1974481"/>
                    <a:ext cx="6711632" cy="280512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8" t="-450" b="-90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6B6C48A-DBEE-A33A-430C-2990DE81B67C}"/>
                    </a:ext>
                  </a:extLst>
                </p:cNvPr>
                <p:cNvSpPr txBox="1"/>
                <p:nvPr/>
              </p:nvSpPr>
              <p:spPr>
                <a:xfrm>
                  <a:off x="3624318" y="5151090"/>
                  <a:ext cx="2845458" cy="603627"/>
                </a:xfrm>
                <a:prstGeom prst="rect">
                  <a:avLst/>
                </a:prstGeom>
                <a:noFill/>
                <a:ln w="15875">
                  <a:solidFill>
                    <a:srgbClr val="5B9BD5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den>
                        </m:f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×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m:oMathPara>
                  </a14:m>
                  <a:endParaRPr lang="en-DE" sz="1600" dirty="0" err="1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6B6C48A-DBEE-A33A-430C-2990DE81B6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318" y="5151090"/>
                  <a:ext cx="2845458" cy="603627"/>
                </a:xfrm>
                <a:prstGeom prst="rect">
                  <a:avLst/>
                </a:prstGeom>
                <a:blipFill>
                  <a:blip r:embed="rId5"/>
                  <a:stretch>
                    <a:fillRect b="-6000"/>
                  </a:stretch>
                </a:blipFill>
                <a:ln w="15875">
                  <a:solidFill>
                    <a:srgbClr val="5B9BD5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1404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Mesh Refinement in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HiPACE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++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6BA8FE-3334-1E7D-EC07-0C6BF8862A7D}"/>
              </a:ext>
            </a:extLst>
          </p:cNvPr>
          <p:cNvGrpSpPr/>
          <p:nvPr/>
        </p:nvGrpSpPr>
        <p:grpSpPr>
          <a:xfrm>
            <a:off x="415422" y="1102223"/>
            <a:ext cx="5930227" cy="1634094"/>
            <a:chOff x="415422" y="1102223"/>
            <a:chExt cx="5930227" cy="16340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164F50-C6C9-53A6-94F7-2E2762DDD741}"/>
                </a:ext>
              </a:extLst>
            </p:cNvPr>
            <p:cNvSpPr txBox="1"/>
            <p:nvPr/>
          </p:nvSpPr>
          <p:spPr>
            <a:xfrm>
              <a:off x="415422" y="1102223"/>
              <a:ext cx="2537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DE" sz="1600" dirty="0">
                  <a:latin typeface="Avenir Book" panose="02000503020000020003" pitchFamily="2" charset="0"/>
                </a:rPr>
                <a:t>MR in electrostatic PIC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7E34CD-2519-4E02-0721-0C05A9430B3C}"/>
                </a:ext>
              </a:extLst>
            </p:cNvPr>
            <p:cNvGrpSpPr/>
            <p:nvPr/>
          </p:nvGrpSpPr>
          <p:grpSpPr>
            <a:xfrm>
              <a:off x="2514600" y="1350794"/>
              <a:ext cx="3831049" cy="1385523"/>
              <a:chOff x="2514600" y="1350794"/>
              <a:chExt cx="3831049" cy="138552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E5339A-B4FC-7659-EE27-9DFEF0373711}"/>
                  </a:ext>
                </a:extLst>
              </p:cNvPr>
              <p:cNvGrpSpPr/>
              <p:nvPr/>
            </p:nvGrpSpPr>
            <p:grpSpPr>
              <a:xfrm>
                <a:off x="4572611" y="1350794"/>
                <a:ext cx="1675789" cy="864423"/>
                <a:chOff x="7090383" y="3638424"/>
                <a:chExt cx="2739417" cy="1413075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AF7FD64-1076-D0C6-1BBE-467B1761BDE7}"/>
                    </a:ext>
                  </a:extLst>
                </p:cNvPr>
                <p:cNvGrpSpPr/>
                <p:nvPr/>
              </p:nvGrpSpPr>
              <p:grpSpPr>
                <a:xfrm>
                  <a:off x="7090385" y="3638425"/>
                  <a:ext cx="2739415" cy="1413074"/>
                  <a:chOff x="7090385" y="3638425"/>
                  <a:chExt cx="2739415" cy="1413074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1F7B3440-88C5-E938-28D9-9B7153AB1E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3002" t="16696" r="47784" b="72248"/>
                  <a:stretch/>
                </p:blipFill>
                <p:spPr>
                  <a:xfrm>
                    <a:off x="7090385" y="3638425"/>
                    <a:ext cx="2739415" cy="1413074"/>
                  </a:xfrm>
                  <a:prstGeom prst="rect">
                    <a:avLst/>
                  </a:prstGeom>
                </p:spPr>
              </p:pic>
              <p:sp>
                <p:nvSpPr>
                  <p:cNvPr id="15" name="Right Triangle 14">
                    <a:extLst>
                      <a:ext uri="{FF2B5EF4-FFF2-40B4-BE49-F238E27FC236}">
                        <a16:creationId xmlns:a16="http://schemas.microsoft.com/office/drawing/2014/main" id="{59034464-B4D2-C8DB-881E-DA1BA1C4DE17}"/>
                      </a:ext>
                    </a:extLst>
                  </p:cNvPr>
                  <p:cNvSpPr/>
                  <p:nvPr/>
                </p:nvSpPr>
                <p:spPr>
                  <a:xfrm flipH="1">
                    <a:off x="8763000" y="4343401"/>
                    <a:ext cx="1066800" cy="708098"/>
                  </a:xfrm>
                  <a:prstGeom prst="rtTriangle">
                    <a:avLst/>
                  </a:prstGeom>
                  <a:solidFill>
                    <a:srgbClr val="A2BD69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sz="1600" dirty="0" err="1">
                      <a:solidFill>
                        <a:schemeClr val="tx1"/>
                      </a:solidFill>
                      <a:latin typeface="Avenir Book" panose="02000503020000020003" pitchFamily="2" charset="0"/>
                    </a:endParaRPr>
                  </a:p>
                </p:txBody>
              </p: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FC71D31-772F-974E-F323-F86597F84A4F}"/>
                    </a:ext>
                  </a:extLst>
                </p:cNvPr>
                <p:cNvSpPr/>
                <p:nvPr/>
              </p:nvSpPr>
              <p:spPr>
                <a:xfrm>
                  <a:off x="7090383" y="3638424"/>
                  <a:ext cx="2739415" cy="1413073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 sz="1600" dirty="0" err="1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6FA1AF-0C29-DF4C-D2B0-C24024A16C1D}"/>
                  </a:ext>
                </a:extLst>
              </p:cNvPr>
              <p:cNvSpPr txBox="1"/>
              <p:nvPr/>
            </p:nvSpPr>
            <p:spPr>
              <a:xfrm>
                <a:off x="2514600" y="2459318"/>
                <a:ext cx="3831049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J.-L.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Vay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 et al.,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Comput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. Sci. &amp; Disc. 5, 014019 (2012)</a:t>
                </a:r>
                <a:endParaRPr lang="en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1F4EA0A-0A72-B9B3-D02A-A99AA86FD3C1}"/>
              </a:ext>
            </a:extLst>
          </p:cNvPr>
          <p:cNvGrpSpPr/>
          <p:nvPr/>
        </p:nvGrpSpPr>
        <p:grpSpPr>
          <a:xfrm>
            <a:off x="407988" y="533400"/>
            <a:ext cx="9345612" cy="2203227"/>
            <a:chOff x="407988" y="533400"/>
            <a:chExt cx="9345612" cy="220322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3949DF0-25CF-B50D-0483-69D260BA7760}"/>
                </a:ext>
              </a:extLst>
            </p:cNvPr>
            <p:cNvGrpSpPr/>
            <p:nvPr/>
          </p:nvGrpSpPr>
          <p:grpSpPr>
            <a:xfrm>
              <a:off x="6345649" y="533400"/>
              <a:ext cx="3407951" cy="2203227"/>
              <a:chOff x="6345649" y="533400"/>
              <a:chExt cx="3407951" cy="220322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2E7FD2C-396E-42B0-8760-02A709717307}"/>
                  </a:ext>
                </a:extLst>
              </p:cNvPr>
              <p:cNvGrpSpPr/>
              <p:nvPr/>
            </p:nvGrpSpPr>
            <p:grpSpPr>
              <a:xfrm>
                <a:off x="6534569" y="533400"/>
                <a:ext cx="3219031" cy="1939993"/>
                <a:chOff x="609600" y="2666951"/>
                <a:chExt cx="4724400" cy="258718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88F157C-3F2E-C1FB-F5E7-78AD896B9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" y="2666951"/>
                  <a:ext cx="4488951" cy="2489200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E09BAB9-A38D-933A-71FA-05DFC86C3FD8}"/>
                    </a:ext>
                  </a:extLst>
                </p:cNvPr>
                <p:cNvSpPr/>
                <p:nvPr/>
              </p:nvSpPr>
              <p:spPr>
                <a:xfrm>
                  <a:off x="2514600" y="4343400"/>
                  <a:ext cx="2819400" cy="9107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 sz="1600" dirty="0" err="1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07004F-E46A-E521-3BF9-07F6B12CA4C3}"/>
                  </a:ext>
                </a:extLst>
              </p:cNvPr>
              <p:cNvSpPr txBox="1"/>
              <p:nvPr/>
            </p:nvSpPr>
            <p:spPr>
              <a:xfrm>
                <a:off x="6345649" y="2459628"/>
                <a:ext cx="276768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T. J.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Mehrling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 et al., IEEE, AAC (2018)</a:t>
                </a:r>
                <a:endParaRPr lang="en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F9C8E9-41DE-008B-DABF-F9CDF42C8950}"/>
                </a:ext>
              </a:extLst>
            </p:cNvPr>
            <p:cNvSpPr txBox="1"/>
            <p:nvPr/>
          </p:nvSpPr>
          <p:spPr>
            <a:xfrm>
              <a:off x="407988" y="1777866"/>
              <a:ext cx="3832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DE" sz="1600" dirty="0">
                  <a:latin typeface="Avenir Book" panose="02000503020000020003" pitchFamily="2" charset="0"/>
                </a:rPr>
                <a:t>MR with quasi-static PIC, no crossing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8D8E3C-7502-2495-66D1-3A59B96D8C15}"/>
                  </a:ext>
                </a:extLst>
              </p:cNvPr>
              <p:cNvSpPr txBox="1"/>
              <p:nvPr/>
            </p:nvSpPr>
            <p:spPr>
              <a:xfrm>
                <a:off x="5052841" y="3432131"/>
                <a:ext cx="6156124" cy="2888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Deposit beam and plasma densities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Solve Poisson fields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</a:p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Deposit beam and plasma source terms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600" b="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Explicit solve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Advance plasma particles by 1 slice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ζ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Advance beam particles by 1 time step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  <a:endParaRPr lang="en-DE" sz="1600" dirty="0" err="1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8D8E3C-7502-2495-66D1-3A59B96D8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841" y="3432131"/>
                <a:ext cx="6156124" cy="2888996"/>
              </a:xfrm>
              <a:prstGeom prst="rect">
                <a:avLst/>
              </a:prstGeom>
              <a:blipFill>
                <a:blip r:embed="rId4"/>
                <a:stretch>
                  <a:fillRect l="-206" t="-2632" b="-21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EAA9C69-EA92-7350-9176-CA7EFC340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8" y="3215686"/>
            <a:ext cx="4455887" cy="277039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0C28A80-B437-1BB8-A9B3-F02C3EB9D89D}"/>
              </a:ext>
            </a:extLst>
          </p:cNvPr>
          <p:cNvGrpSpPr/>
          <p:nvPr/>
        </p:nvGrpSpPr>
        <p:grpSpPr>
          <a:xfrm>
            <a:off x="2532924" y="162948"/>
            <a:ext cx="9582876" cy="5644560"/>
            <a:chOff x="2532924" y="162948"/>
            <a:chExt cx="9582876" cy="56445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CE301B-54A8-1AC9-D78E-DDC740F6779C}"/>
                </a:ext>
              </a:extLst>
            </p:cNvPr>
            <p:cNvSpPr txBox="1"/>
            <p:nvPr/>
          </p:nvSpPr>
          <p:spPr>
            <a:xfrm>
              <a:off x="9454925" y="1275963"/>
              <a:ext cx="1594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venir Book" panose="02000503020000020003" pitchFamily="2" charset="0"/>
                </a:rPr>
                <a:t>Severin </a:t>
              </a:r>
              <a:r>
                <a:rPr lang="en-US" sz="1400" dirty="0" err="1">
                  <a:latin typeface="Avenir Book" panose="02000503020000020003" pitchFamily="2" charset="0"/>
                </a:rPr>
                <a:t>Diederichs</a:t>
              </a:r>
              <a:endParaRPr lang="en-US" sz="1400" dirty="0">
                <a:latin typeface="Avenir Book" panose="02000503020000020003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E0A46B-66ED-92AF-47B5-11DAEEE5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6" r="21477" b="25019"/>
            <a:stretch/>
          </p:blipFill>
          <p:spPr>
            <a:xfrm>
              <a:off x="9756518" y="176172"/>
              <a:ext cx="915339" cy="10856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203650-7172-7BEF-8115-CB035FDAB083}"/>
                </a:ext>
              </a:extLst>
            </p:cNvPr>
            <p:cNvSpPr txBox="1"/>
            <p:nvPr/>
          </p:nvSpPr>
          <p:spPr>
            <a:xfrm>
              <a:off x="10897574" y="1275963"/>
              <a:ext cx="1218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venir Book" panose="02000503020000020003" pitchFamily="2" charset="0"/>
                </a:rPr>
                <a:t>Alexander Sinn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73814F-FD45-E815-75BF-D7F667074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6" t="2893" r="6848" b="22436"/>
            <a:stretch/>
          </p:blipFill>
          <p:spPr>
            <a:xfrm>
              <a:off x="11057067" y="162948"/>
              <a:ext cx="915339" cy="108355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B7681BA-E783-3F5C-6BA8-A4C43A13E79E}"/>
                </a:ext>
              </a:extLst>
            </p:cNvPr>
            <p:cNvGrpSpPr/>
            <p:nvPr/>
          </p:nvGrpSpPr>
          <p:grpSpPr>
            <a:xfrm>
              <a:off x="2532924" y="3499184"/>
              <a:ext cx="8676041" cy="2308324"/>
              <a:chOff x="2532924" y="3499184"/>
              <a:chExt cx="8676041" cy="2308324"/>
            </a:xfrm>
          </p:grpSpPr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1218286B-9F15-6032-2705-035F29BF7244}"/>
                  </a:ext>
                </a:extLst>
              </p:cNvPr>
              <p:cNvSpPr/>
              <p:nvPr/>
            </p:nvSpPr>
            <p:spPr>
              <a:xfrm rot="16200000">
                <a:off x="2218962" y="4571946"/>
                <a:ext cx="685800" cy="57875"/>
              </a:xfrm>
              <a:prstGeom prst="parallelogram">
                <a:avLst>
                  <a:gd name="adj" fmla="val 164865"/>
                </a:avLst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9569D67-325F-D24D-449B-904F85DA92CF}"/>
                  </a:ext>
                </a:extLst>
              </p:cNvPr>
              <p:cNvSpPr txBox="1"/>
              <p:nvPr/>
            </p:nvSpPr>
            <p:spPr>
              <a:xfrm>
                <a:off x="5052841" y="3499184"/>
                <a:ext cx="61561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lvl="1"/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on all levels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lvl="1"/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BC on fine patch, solve, Interpolate in ghost cells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Tag by level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0" dirty="0">
                  <a:latin typeface="Avenir Book" panose="02000503020000020003" pitchFamily="2" charset="0"/>
                </a:endParaRPr>
              </a:p>
              <a:p>
                <a:pPr lvl="1"/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on all levels</a:t>
                </a:r>
                <a:endParaRPr lang="en-GB" sz="1600" dirty="0">
                  <a:latin typeface="Avenir Book" panose="02000503020000020003" pitchFamily="2" charset="0"/>
                </a:endParaRPr>
              </a:p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lvl="1"/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BC of source and B, solve</a:t>
                </a:r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FDF0E4-13F6-0DA9-362D-1356C2C5C21E}"/>
              </a:ext>
            </a:extLst>
          </p:cNvPr>
          <p:cNvGrpSpPr/>
          <p:nvPr/>
        </p:nvGrpSpPr>
        <p:grpSpPr>
          <a:xfrm>
            <a:off x="9777941" y="2205243"/>
            <a:ext cx="2003011" cy="1454757"/>
            <a:chOff x="3796919" y="3617201"/>
            <a:chExt cx="4226599" cy="258857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16C53AD-8416-EA5C-1ABC-7AAB3A7E7B54}"/>
                </a:ext>
              </a:extLst>
            </p:cNvPr>
            <p:cNvSpPr/>
            <p:nvPr/>
          </p:nvSpPr>
          <p:spPr>
            <a:xfrm>
              <a:off x="4582653" y="3877034"/>
              <a:ext cx="2525375" cy="18573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venir Book" panose="02000503020000020003" pitchFamily="2" charset="0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5422FD82-70BC-DEE0-885D-2FD0689859EF}"/>
                </a:ext>
              </a:extLst>
            </p:cNvPr>
            <p:cNvSpPr/>
            <p:nvPr/>
          </p:nvSpPr>
          <p:spPr>
            <a:xfrm rot="8528752">
              <a:off x="6836345" y="4210744"/>
              <a:ext cx="167202" cy="2088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venir Book" panose="02000503020000020003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B36ED2-E0C1-517D-F53C-FCF50521289C}"/>
                </a:ext>
              </a:extLst>
            </p:cNvPr>
            <p:cNvSpPr txBox="1"/>
            <p:nvPr/>
          </p:nvSpPr>
          <p:spPr>
            <a:xfrm>
              <a:off x="5070260" y="3617201"/>
              <a:ext cx="1656575" cy="821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venir Book" panose="02000503020000020003" pitchFamily="2" charset="0"/>
                  <a:cs typeface="Calibri"/>
                </a:rPr>
                <a:t>Push particles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129B52-5C58-BC4C-2DE7-435FFAE6F79A}"/>
                </a:ext>
              </a:extLst>
            </p:cNvPr>
            <p:cNvSpPr txBox="1"/>
            <p:nvPr/>
          </p:nvSpPr>
          <p:spPr>
            <a:xfrm>
              <a:off x="6233642" y="4506120"/>
              <a:ext cx="1789876" cy="821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venir Book" panose="02000503020000020003" pitchFamily="2" charset="0"/>
                  <a:cs typeface="Calibri"/>
                </a:rPr>
                <a:t>Deposit currents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D324AB-10C1-C7EA-6846-2FB2191ACA62}"/>
                </a:ext>
              </a:extLst>
            </p:cNvPr>
            <p:cNvSpPr txBox="1"/>
            <p:nvPr/>
          </p:nvSpPr>
          <p:spPr>
            <a:xfrm>
              <a:off x="5070260" y="5384294"/>
              <a:ext cx="1656575" cy="821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venir Book" panose="02000503020000020003" pitchFamily="2" charset="0"/>
                  <a:cs typeface="Calibri"/>
                </a:rPr>
                <a:t>Solve fields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D0EE037-5800-8A0A-16FA-518CD4BBD4B3}"/>
                </a:ext>
              </a:extLst>
            </p:cNvPr>
            <p:cNvSpPr txBox="1"/>
            <p:nvPr/>
          </p:nvSpPr>
          <p:spPr>
            <a:xfrm>
              <a:off x="3796919" y="4506118"/>
              <a:ext cx="1656575" cy="821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venir Book" panose="02000503020000020003" pitchFamily="2" charset="0"/>
                  <a:cs typeface="Calibri"/>
                </a:rPr>
                <a:t>Gather fields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3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Converged simulations in collider-relevant range are </a:t>
            </a:r>
            <a:r>
              <a:rPr lang="en-US" b="0" strike="sngStrike" dirty="0">
                <a:solidFill>
                  <a:schemeClr val="tx1"/>
                </a:solidFill>
                <a:latin typeface="Avenir Book" panose="02000503020000020003" pitchFamily="2" charset="0"/>
              </a:rPr>
              <a:t>feasible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 cheap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C85465-85B4-27F4-F801-50A76017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5" y="4076124"/>
            <a:ext cx="5675795" cy="2007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95CC39-4CBA-B568-A313-6A7BAF1DE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5" y="4076124"/>
            <a:ext cx="5675795" cy="2007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F0FD14-2BED-1FA9-E5B7-6CB7304B9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5" y="4076123"/>
            <a:ext cx="5675798" cy="200717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8319A80-734F-6680-30DC-BA412452D588}"/>
              </a:ext>
            </a:extLst>
          </p:cNvPr>
          <p:cNvGrpSpPr/>
          <p:nvPr/>
        </p:nvGrpSpPr>
        <p:grpSpPr>
          <a:xfrm>
            <a:off x="6705600" y="2362200"/>
            <a:ext cx="4678553" cy="3542564"/>
            <a:chOff x="3498685" y="304800"/>
            <a:chExt cx="5311167" cy="402157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3EF6F84-55ED-FBF7-A81C-800CD4F99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399" y="304800"/>
              <a:ext cx="5228453" cy="18373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DC15AE-F738-F719-55EE-FE0DE5DAD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685" y="1710173"/>
              <a:ext cx="5308600" cy="261620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53237CA-60F8-35C0-B8A0-F5002BD48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76341D-DC09-582A-352B-94B2795C11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1A3D910-D219-73DC-E301-5BF616EC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8EB2806-C891-2C7D-9171-CE9691CFCE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04172"/>
            <a:ext cx="6781800" cy="157921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A721C47-79EB-70FF-EC70-4826784102E0}"/>
              </a:ext>
            </a:extLst>
          </p:cNvPr>
          <p:cNvSpPr txBox="1"/>
          <p:nvPr/>
        </p:nvSpPr>
        <p:spPr>
          <a:xfrm>
            <a:off x="6629400" y="5816025"/>
            <a:ext cx="5287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Coarse resolution + MR = fine resolution everywhere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MR allows for convergence at modest cost</a:t>
            </a:r>
          </a:p>
        </p:txBody>
      </p:sp>
    </p:spTree>
    <p:extLst>
      <p:ext uri="{BB962C8B-B14F-4D97-AF65-F5344CB8AC3E}">
        <p14:creationId xmlns:p14="http://schemas.microsoft.com/office/powerpoint/2010/main" val="15962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Realistic simulations of collider parameters on a laptop w/ Wake-T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7283FC-71F1-4F05-F3D8-46E6714AD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33C3E2-F3FB-2691-581A-02BE7195C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AB572-2F0F-0805-844D-5ACEDC57D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00946"/>
            <a:ext cx="4368800" cy="3276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FCDD92-7E23-6CDD-5A29-782D6523E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35387"/>
            <a:ext cx="6781800" cy="157921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0D364CD-2C17-DB3B-8D68-912B602E506E}"/>
              </a:ext>
            </a:extLst>
          </p:cNvPr>
          <p:cNvGrpSpPr/>
          <p:nvPr/>
        </p:nvGrpSpPr>
        <p:grpSpPr>
          <a:xfrm>
            <a:off x="6839387" y="2590800"/>
            <a:ext cx="4259692" cy="3376098"/>
            <a:chOff x="3276600" y="416682"/>
            <a:chExt cx="5473700" cy="43382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8BBD755-046C-1CAB-3F6E-D15D9E734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500" y="416682"/>
              <a:ext cx="5384800" cy="18923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D822537-E62C-E1B8-D4B6-139DEB7A5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2057400"/>
              <a:ext cx="5473700" cy="269756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79EBFAE-C5ED-6EC6-97C8-A19F1EA8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81903"/>
            <a:ext cx="6413500" cy="227190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4D0FD0E-5373-7325-7913-340BD7CA6574}"/>
              </a:ext>
            </a:extLst>
          </p:cNvPr>
          <p:cNvSpPr txBox="1"/>
          <p:nvPr/>
        </p:nvSpPr>
        <p:spPr>
          <a:xfrm>
            <a:off x="5811991" y="5903170"/>
            <a:ext cx="5287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Coarse resolution + MR = fine resolution everywhere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MR allows for convergence at modest cost</a:t>
            </a:r>
          </a:p>
        </p:txBody>
      </p:sp>
    </p:spTree>
    <p:extLst>
      <p:ext uri="{BB962C8B-B14F-4D97-AF65-F5344CB8AC3E}">
        <p14:creationId xmlns:p14="http://schemas.microsoft.com/office/powerpoint/2010/main" val="20962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BB3BEE-CE09-E7B9-6988-09388BD99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3" b="16375"/>
          <a:stretch/>
        </p:blipFill>
        <p:spPr>
          <a:xfrm>
            <a:off x="1566984" y="1000800"/>
            <a:ext cx="752232" cy="1095619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57984F-BBB0-0E07-C4DB-B999F9453AA6}"/>
              </a:ext>
            </a:extLst>
          </p:cNvPr>
          <p:cNvCxnSpPr>
            <a:cxnSpLocks/>
          </p:cNvCxnSpPr>
          <p:nvPr/>
        </p:nvCxnSpPr>
        <p:spPr bwMode="auto">
          <a:xfrm>
            <a:off x="762000" y="1549316"/>
            <a:ext cx="7924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5554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Quasi-static approximation helps simulations of plasma acceleration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5C2E61-A5FC-0F14-F667-21390BE3F011}"/>
              </a:ext>
            </a:extLst>
          </p:cNvPr>
          <p:cNvCxnSpPr>
            <a:cxnSpLocks/>
          </p:cNvCxnSpPr>
          <p:nvPr/>
        </p:nvCxnSpPr>
        <p:spPr bwMode="auto">
          <a:xfrm>
            <a:off x="1782351" y="1828800"/>
            <a:ext cx="4176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ECAC3C6-8A9B-0A01-CC53-DAAA13119F29}"/>
              </a:ext>
            </a:extLst>
          </p:cNvPr>
          <p:cNvSpPr txBox="1"/>
          <p:nvPr/>
        </p:nvSpPr>
        <p:spPr>
          <a:xfrm>
            <a:off x="762000" y="1143000"/>
            <a:ext cx="7924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  <a:cs typeface="Calibri"/>
              </a:rPr>
              <a:t>Plasma accelerator: 1 m (10,000x)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67BFEB-9C48-12FC-D0B6-D679D9F143A8}"/>
                  </a:ext>
                </a:extLst>
              </p:cNvPr>
              <p:cNvSpPr txBox="1"/>
              <p:nvPr/>
            </p:nvSpPr>
            <p:spPr>
              <a:xfrm>
                <a:off x="1219200" y="1905000"/>
                <a:ext cx="154398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venir Book" panose="02000503020000020003" pitchFamily="2" charset="0"/>
                    <a:cs typeface="Calibri"/>
                  </a:rPr>
                  <a:t>Wake: 100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cs typeface="Calibri"/>
                      </a:rPr>
                      <m:t>𝜇</m:t>
                    </m:r>
                  </m:oMath>
                </a14:m>
                <a:r>
                  <a:rPr lang="en-US" sz="1600" dirty="0">
                    <a:latin typeface="Avenir Book" panose="02000503020000020003" pitchFamily="2" charset="0"/>
                    <a:cs typeface="Calibri"/>
                  </a:rPr>
                  <a:t>m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67BFEB-9C48-12FC-D0B6-D679D9F14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05000"/>
                <a:ext cx="1543983" cy="338554"/>
              </a:xfrm>
              <a:prstGeom prst="rect">
                <a:avLst/>
              </a:prstGeom>
              <a:blipFill>
                <a:blip r:embed="rId5"/>
                <a:stretch>
                  <a:fillRect t="-3704" b="-259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EEBC850-4982-145A-B538-C66DC82986E3}"/>
                  </a:ext>
                </a:extLst>
              </p:cNvPr>
              <p:cNvSpPr txBox="1"/>
              <p:nvPr/>
            </p:nvSpPr>
            <p:spPr>
              <a:xfrm>
                <a:off x="429169" y="4590871"/>
                <a:ext cx="4904828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>
                    <a:latin typeface="Avenir Book" panose="02000503020000020003" pitchFamily="2" charset="0"/>
                  </a:rPr>
                  <a:t>Quasi-static particle-in-cell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venir Book" panose="02000503020000020003" pitchFamily="2" charset="0"/>
                  </a:rPr>
                  <a:t>Beam &amp; wake: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endParaRPr lang="en-US" sz="1400" b="1" dirty="0">
                  <a:latin typeface="Avenir Book" panose="02000503020000020003" pitchFamily="2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Avenir Book" panose="02000503020000020003" pitchFamily="2" charset="0"/>
                  </a:rPr>
                  <a:t>Quasi-static approximation </a:t>
                </a:r>
              </a:p>
              <a:p>
                <a:pPr marL="742950" lvl="1" indent="-285750">
                  <a:buFont typeface="Wingdings" pitchFamily="2" charset="2"/>
                  <a:buChar char="à"/>
                </a:pPr>
                <a:r>
                  <a:rPr lang="en-US" sz="1400" dirty="0">
                    <a:latin typeface="Avenir Book" panose="02000503020000020003" pitchFamily="2" charset="0"/>
                    <a:sym typeface="Wingdings" pitchFamily="2" charset="2"/>
                  </a:rPr>
                  <a:t>No CFL condition, large time step for the beam</a:t>
                </a:r>
              </a:p>
              <a:p>
                <a:pPr marL="742950" lvl="1" indent="-285750">
                  <a:buFont typeface="Wingdings" pitchFamily="2" charset="2"/>
                  <a:buChar char="à"/>
                </a:pPr>
                <a:r>
                  <a:rPr lang="en-US" sz="1400" dirty="0">
                    <a:latin typeface="Avenir Book" panose="02000503020000020003" pitchFamily="2" charset="0"/>
                    <a:sym typeface="Wingdings" pitchFamily="2" charset="2"/>
                  </a:rPr>
                  <a:t>Cannot capture injection</a:t>
                </a:r>
                <a:endParaRPr lang="en-US" sz="14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EEBC850-4982-145A-B538-C66DC8298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69" y="4590871"/>
                <a:ext cx="4904828" cy="1200329"/>
              </a:xfrm>
              <a:prstGeom prst="rect">
                <a:avLst/>
              </a:prstGeom>
              <a:blipFill>
                <a:blip r:embed="rId6"/>
                <a:stretch>
                  <a:fillRect l="-515" t="-1042" b="-3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BD7F87B7-EEF1-96E1-A851-CDAAB65A4B92}"/>
              </a:ext>
            </a:extLst>
          </p:cNvPr>
          <p:cNvSpPr txBox="1"/>
          <p:nvPr/>
        </p:nvSpPr>
        <p:spPr>
          <a:xfrm>
            <a:off x="429169" y="2841077"/>
            <a:ext cx="54382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sng" dirty="0">
                <a:latin typeface="Avenir Book" panose="02000503020000020003" pitchFamily="2" charset="0"/>
              </a:rPr>
              <a:t>Two main methods for larger time steps</a:t>
            </a:r>
          </a:p>
          <a:p>
            <a:endParaRPr lang="en-GB" sz="1600" b="1" u="sng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Avenir Book" panose="02000503020000020003" pitchFamily="2" charset="0"/>
              </a:rPr>
              <a:t>Boosted frame method </a:t>
            </a:r>
            <a:r>
              <a:rPr lang="en-GB" sz="1400" dirty="0">
                <a:solidFill>
                  <a:schemeClr val="bg2"/>
                </a:solidFill>
                <a:latin typeface="Avenir Book" panose="02000503020000020003" pitchFamily="2" charset="0"/>
              </a:rPr>
              <a:t>[</a:t>
            </a:r>
            <a:r>
              <a:rPr lang="en-DE" sz="1400" u="sng" dirty="0">
                <a:solidFill>
                  <a:schemeClr val="bg2"/>
                </a:solidFill>
                <a:latin typeface="Avenir Book" panose="02000503020000020003" pitchFamily="2" charset="0"/>
              </a:rPr>
              <a:t>J.-L. Vay </a:t>
            </a:r>
            <a:r>
              <a:rPr lang="en-GB" sz="1400" u="sng" dirty="0">
                <a:solidFill>
                  <a:schemeClr val="bg2"/>
                </a:solidFill>
                <a:latin typeface="Avenir Book" panose="02000503020000020003" pitchFamily="2" charset="0"/>
              </a:rPr>
              <a:t>PRL </a:t>
            </a:r>
            <a:r>
              <a:rPr lang="en-GB" sz="1400" b="1" u="sng" dirty="0">
                <a:solidFill>
                  <a:schemeClr val="bg2"/>
                </a:solidFill>
                <a:latin typeface="Avenir Book" panose="02000503020000020003" pitchFamily="2" charset="0"/>
              </a:rPr>
              <a:t>98, </a:t>
            </a:r>
            <a:r>
              <a:rPr lang="en-GB" sz="1400" u="sng" dirty="0">
                <a:solidFill>
                  <a:schemeClr val="bg2"/>
                </a:solidFill>
                <a:latin typeface="Avenir Book" panose="02000503020000020003" pitchFamily="2" charset="0"/>
              </a:rPr>
              <a:t>130405 (2007)]</a:t>
            </a:r>
            <a:endParaRPr lang="en-GB" sz="1400" b="1" u="sng" dirty="0">
              <a:solidFill>
                <a:schemeClr val="bg2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Prone to Numerical Cherenkov Instability (NCI)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Mitigation methods exist </a:t>
            </a:r>
            <a:r>
              <a:rPr lang="en-US" sz="1200" dirty="0">
                <a:latin typeface="Avenir Book" panose="02000503020000020003" pitchFamily="2" charset="0"/>
              </a:rPr>
              <a:t>[</a:t>
            </a:r>
            <a:r>
              <a:rPr lang="en-US" sz="1200" dirty="0">
                <a:solidFill>
                  <a:schemeClr val="bg2"/>
                </a:solidFill>
                <a:latin typeface="Avenir Book" panose="02000503020000020003" pitchFamily="2" charset="0"/>
              </a:rPr>
              <a:t>R. </a:t>
            </a:r>
            <a:r>
              <a:rPr lang="en-US" sz="1200" dirty="0" err="1">
                <a:solidFill>
                  <a:schemeClr val="bg2"/>
                </a:solidFill>
                <a:latin typeface="Avenir Book" panose="02000503020000020003" pitchFamily="2" charset="0"/>
              </a:rPr>
              <a:t>Lehe</a:t>
            </a:r>
            <a:r>
              <a:rPr lang="en-US" sz="1200" dirty="0">
                <a:solidFill>
                  <a:schemeClr val="bg2"/>
                </a:solidFill>
                <a:latin typeface="Avenir Book" panose="02000503020000020003" pitchFamily="2" charset="0"/>
              </a:rPr>
              <a:t> et al.</a:t>
            </a:r>
            <a:r>
              <a:rPr lang="en-US" sz="1200" dirty="0">
                <a:latin typeface="Avenir Book" panose="02000503020000020003" pitchFamily="2" charset="0"/>
              </a:rPr>
              <a:t>, </a:t>
            </a:r>
            <a:r>
              <a:rPr lang="en-US" sz="1200" dirty="0">
                <a:solidFill>
                  <a:schemeClr val="bg2"/>
                </a:solidFill>
                <a:latin typeface="Avenir Book" panose="02000503020000020003" pitchFamily="2" charset="0"/>
              </a:rPr>
              <a:t>PRE 94 (2016), M. </a:t>
            </a:r>
            <a:r>
              <a:rPr lang="en-US" sz="1200" dirty="0" err="1">
                <a:solidFill>
                  <a:schemeClr val="bg2"/>
                </a:solidFill>
                <a:latin typeface="Avenir Book" panose="02000503020000020003" pitchFamily="2" charset="0"/>
              </a:rPr>
              <a:t>Kirchen</a:t>
            </a:r>
            <a:r>
              <a:rPr lang="en-US" sz="1200" dirty="0">
                <a:solidFill>
                  <a:schemeClr val="bg2"/>
                </a:solidFill>
                <a:latin typeface="Avenir Book" panose="02000503020000020003" pitchFamily="2" charset="0"/>
              </a:rPr>
              <a:t> et al.</a:t>
            </a:r>
            <a:r>
              <a:rPr lang="en-US" sz="1200" dirty="0">
                <a:latin typeface="Avenir Book" panose="02000503020000020003" pitchFamily="2" charset="0"/>
              </a:rPr>
              <a:t>,</a:t>
            </a:r>
            <a:r>
              <a:rPr lang="en-US" sz="1200" dirty="0">
                <a:solidFill>
                  <a:schemeClr val="bg2"/>
                </a:solidFill>
                <a:latin typeface="Avenir Book" panose="02000503020000020003" pitchFamily="2" charset="0"/>
              </a:rPr>
              <a:t> Phys. Plasmas 23 (2016)</a:t>
            </a:r>
            <a:r>
              <a:rPr lang="en-US" sz="1200" dirty="0">
                <a:latin typeface="Avenir Book" panose="02000503020000020003" pitchFamily="2" charset="0"/>
              </a:rPr>
              <a:t>,</a:t>
            </a:r>
            <a:r>
              <a:rPr lang="en-US" sz="1200" dirty="0">
                <a:solidFill>
                  <a:schemeClr val="bg2"/>
                </a:solidFill>
                <a:latin typeface="Avenir Book" panose="02000503020000020003" pitchFamily="2" charset="0"/>
              </a:rPr>
              <a:t> </a:t>
            </a:r>
            <a:r>
              <a:rPr lang="en-GB" sz="1200" dirty="0">
                <a:solidFill>
                  <a:schemeClr val="bg2"/>
                </a:solidFill>
                <a:latin typeface="Avenir Book" panose="02000503020000020003" pitchFamily="2" charset="0"/>
              </a:rPr>
              <a:t>A. </a:t>
            </a:r>
            <a:r>
              <a:rPr lang="en-GB" sz="1200" dirty="0" err="1">
                <a:solidFill>
                  <a:schemeClr val="bg2"/>
                </a:solidFill>
                <a:latin typeface="Avenir Book" panose="02000503020000020003" pitchFamily="2" charset="0"/>
              </a:rPr>
              <a:t>Pukhov</a:t>
            </a:r>
            <a:r>
              <a:rPr lang="en-GB" sz="1200" dirty="0">
                <a:solidFill>
                  <a:schemeClr val="bg2"/>
                </a:solidFill>
                <a:latin typeface="Avenir Book" panose="02000503020000020003" pitchFamily="2" charset="0"/>
              </a:rPr>
              <a:t> </a:t>
            </a:r>
            <a:r>
              <a:rPr lang="en-GB" sz="1200" i="1" dirty="0">
                <a:solidFill>
                  <a:schemeClr val="bg2"/>
                </a:solidFill>
                <a:latin typeface="Avenir Book" panose="02000503020000020003" pitchFamily="2" charset="0"/>
              </a:rPr>
              <a:t>JCP</a:t>
            </a:r>
            <a:r>
              <a:rPr lang="en-GB" sz="1200" dirty="0">
                <a:solidFill>
                  <a:schemeClr val="bg2"/>
                </a:solidFill>
                <a:latin typeface="Avenir Book" panose="02000503020000020003" pitchFamily="2" charset="0"/>
              </a:rPr>
              <a:t> 418 (2020)</a:t>
            </a:r>
            <a:r>
              <a:rPr lang="en-GB" sz="1200" dirty="0">
                <a:latin typeface="Avenir Book" panose="02000503020000020003" pitchFamily="2" charset="0"/>
              </a:rPr>
              <a:t>]</a:t>
            </a:r>
            <a:endParaRPr lang="en-US" sz="120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0387A2-802A-BE8C-35ED-C2FAC6A07FBB}"/>
                  </a:ext>
                </a:extLst>
              </p:cNvPr>
              <p:cNvSpPr txBox="1"/>
              <p:nvPr/>
            </p:nvSpPr>
            <p:spPr>
              <a:xfrm>
                <a:off x="1219200" y="2176046"/>
                <a:ext cx="64104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600" b="1" u="sng" dirty="0">
                    <a:solidFill>
                      <a:schemeClr val="accent2"/>
                    </a:solidFill>
                    <a:latin typeface="Avenir Book" panose="02000503020000020003" pitchFamily="2" charset="0"/>
                  </a:rPr>
                  <a:t>Problem: in PIC the CFL condition limits the time step to </a:t>
                </a:r>
                <a14:m>
                  <m:oMath xmlns:m="http://schemas.openxmlformats.org/officeDocument/2006/math">
                    <m:r>
                      <a:rPr lang="en-DE" sz="1600" b="1" i="1" u="sng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1" i="1" u="sng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1600" b="1" i="1" u="sng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 u="sng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sz="1600" b="1" i="1" u="sng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1" i="1" u="sng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</m:oMath>
                </a14:m>
                <a:endParaRPr lang="en-DE" sz="1600" b="1" u="sng" dirty="0">
                  <a:solidFill>
                    <a:schemeClr val="accent2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0387A2-802A-BE8C-35ED-C2FAC6A07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176046"/>
                <a:ext cx="6410409" cy="338554"/>
              </a:xfrm>
              <a:prstGeom prst="rect">
                <a:avLst/>
              </a:prstGeom>
              <a:blipFill>
                <a:blip r:embed="rId7"/>
                <a:stretch>
                  <a:fillRect l="-594" t="-3571" b="-214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6C01E-26CA-E97C-3FB5-0040F51E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693FBCF-B7B8-234A-81DD-FDCA247C513E}"/>
              </a:ext>
            </a:extLst>
          </p:cNvPr>
          <p:cNvGrpSpPr/>
          <p:nvPr/>
        </p:nvGrpSpPr>
        <p:grpSpPr>
          <a:xfrm>
            <a:off x="8382000" y="2550838"/>
            <a:ext cx="2514592" cy="2249762"/>
            <a:chOff x="8382000" y="2550838"/>
            <a:chExt cx="2514592" cy="2249762"/>
          </a:xfrm>
        </p:grpSpPr>
        <p:pic>
          <p:nvPicPr>
            <p:cNvPr id="15" name="rendering_qsa">
              <a:hlinkClick r:id="" action="ppaction://media"/>
              <a:extLst>
                <a:ext uri="{FF2B5EF4-FFF2-40B4-BE49-F238E27FC236}">
                  <a16:creationId xmlns:a16="http://schemas.microsoft.com/office/drawing/2014/main" id="{155B37A0-A5C8-7FE4-9EFC-20633B3CBB3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8"/>
            <a:srcRect l="36059" t="21418" r="50390" b="20462"/>
            <a:stretch/>
          </p:blipFill>
          <p:spPr>
            <a:xfrm>
              <a:off x="8382000" y="2550838"/>
              <a:ext cx="2514592" cy="224975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494C40-3428-7CE3-A8F1-082C30591D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1195" y="2563649"/>
              <a:ext cx="1" cy="223695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14C81-5756-91F5-E862-18249B6FF692}"/>
                  </a:ext>
                </a:extLst>
              </p:cNvPr>
              <p:cNvSpPr txBox="1"/>
              <p:nvPr/>
            </p:nvSpPr>
            <p:spPr>
              <a:xfrm>
                <a:off x="8001000" y="2453463"/>
                <a:ext cx="2971800" cy="3234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sz="1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14C81-5756-91F5-E862-18249B6FF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453463"/>
                <a:ext cx="2971800" cy="32342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EF9A41-2927-ECFC-D9AF-1C6897E5E869}"/>
              </a:ext>
            </a:extLst>
          </p:cNvPr>
          <p:cNvCxnSpPr>
            <a:cxnSpLocks/>
          </p:cNvCxnSpPr>
          <p:nvPr/>
        </p:nvCxnSpPr>
        <p:spPr bwMode="auto">
          <a:xfrm>
            <a:off x="1419641" y="1447800"/>
            <a:ext cx="1890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CF9BB1-844C-07C9-5FFF-FA3E1CC5A213}"/>
              </a:ext>
            </a:extLst>
          </p:cNvPr>
          <p:cNvCxnSpPr>
            <a:cxnSpLocks/>
          </p:cNvCxnSpPr>
          <p:nvPr/>
        </p:nvCxnSpPr>
        <p:spPr bwMode="auto">
          <a:xfrm>
            <a:off x="1638000" y="1449236"/>
            <a:ext cx="190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F9F3936-2DB8-6097-1E5A-36C0830C6F86}"/>
              </a:ext>
            </a:extLst>
          </p:cNvPr>
          <p:cNvSpPr txBox="1"/>
          <p:nvPr/>
        </p:nvSpPr>
        <p:spPr>
          <a:xfrm>
            <a:off x="990600" y="914400"/>
            <a:ext cx="27431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  <a:cs typeface="Calibri"/>
              </a:rPr>
              <a:t>Sharp features &lt; 100 nm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CB773E-566F-0E9A-1ADE-F5B918FA0685}"/>
              </a:ext>
            </a:extLst>
          </p:cNvPr>
          <p:cNvCxnSpPr>
            <a:cxnSpLocks/>
          </p:cNvCxnSpPr>
          <p:nvPr/>
        </p:nvCxnSpPr>
        <p:spPr bwMode="auto">
          <a:xfrm>
            <a:off x="2200033" y="1600200"/>
            <a:ext cx="2383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EB3E8B8-D7D8-4309-C1C5-EEC855ED3269}"/>
                  </a:ext>
                </a:extLst>
              </p:cNvPr>
              <p:cNvSpPr txBox="1"/>
              <p:nvPr/>
            </p:nvSpPr>
            <p:spPr>
              <a:xfrm>
                <a:off x="2301069" y="1584066"/>
                <a:ext cx="6172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DE" sz="1600" dirty="0" err="1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EB3E8B8-D7D8-4309-C1C5-EEC855ED3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69" y="1584066"/>
                <a:ext cx="617285" cy="246221"/>
              </a:xfrm>
              <a:prstGeom prst="rect">
                <a:avLst/>
              </a:prstGeom>
              <a:blipFill>
                <a:blip r:embed="rId10"/>
                <a:stretch>
                  <a:fillRect l="-2000" r="-2000" b="-2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1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3" grpId="0"/>
      <p:bldP spid="4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Scale discrepancies can make simulations impractical or unfeasible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3B1DB-C84F-DF3F-F648-D2734DC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DC8F15-F944-CCE7-92F8-8A4C0A412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8250"/>
            <a:ext cx="6019800" cy="4514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30370-4912-2FA0-9777-DEFC9916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8250"/>
            <a:ext cx="6019800" cy="4514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2B6E5-F71C-6562-BAE7-BEB6D19EE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8250"/>
            <a:ext cx="6019800" cy="45148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0414D2-5763-EE87-A071-3D77FEC5D64E}"/>
                  </a:ext>
                </a:extLst>
              </p:cNvPr>
              <p:cNvSpPr txBox="1"/>
              <p:nvPr/>
            </p:nvSpPr>
            <p:spPr>
              <a:xfrm>
                <a:off x="5638801" y="1304007"/>
                <a:ext cx="6400798" cy="2353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u="sng" dirty="0">
                    <a:latin typeface="Avenir Book" panose="02000503020000020003" pitchFamily="2" charset="0"/>
                  </a:rPr>
                  <a:t>Driver</a:t>
                </a:r>
                <a:endParaRPr lang="en-GB" sz="1600" dirty="0">
                  <a:latin typeface="Avenir Book" panose="02000503020000020003" pitchFamily="2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=20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=1%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=53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matched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u="sng" dirty="0">
                    <a:latin typeface="Avenir Book" panose="02000503020000020003" pitchFamily="2" charset="0"/>
                  </a:rPr>
                  <a:t>Witness</a:t>
                </a:r>
                <a:r>
                  <a:rPr lang="en-GB" sz="1600" dirty="0">
                    <a:latin typeface="Avenir Book" panose="02000503020000020003" pitchFamily="2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600" i="0">
                        <a:latin typeface="Cambria Math" panose="02040503050406030204" pitchFamily="18" charset="0"/>
                      </a:rPr>
                      <m:t>=83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sz="1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1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sz="1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175</m:t>
                    </m:r>
                    <m:r>
                      <a:rPr lang="en-US" sz="1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0.35</m:t>
                    </m:r>
                    <m: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1600" i="0">
                        <a:latin typeface="Cambria Math" panose="02040503050406030204" pitchFamily="18" charset="0"/>
                      </a:rPr>
                      <m:t>=64</m:t>
                    </m:r>
                    <m:r>
                      <a:rPr lang="en-US" sz="16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 beam-loaded (SALAME), matched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u="sng" dirty="0">
                    <a:latin typeface="Avenir Book" panose="02000503020000020003" pitchFamily="2" charset="0"/>
                  </a:rPr>
                  <a:t>Plasma</a:t>
                </a:r>
                <a:r>
                  <a:rPr lang="en-GB" sz="1600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16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≃100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, ion spike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≃10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DE" sz="1600" dirty="0" err="1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0414D2-5763-EE87-A071-3D77FEC5D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1" y="1304007"/>
                <a:ext cx="6400798" cy="2353593"/>
              </a:xfrm>
              <a:prstGeom prst="rect">
                <a:avLst/>
              </a:prstGeom>
              <a:blipFill>
                <a:blip r:embed="rId5"/>
                <a:stretch>
                  <a:fillRect l="-198" t="-535" b="-213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AF250BC-047F-BC86-EE45-22D15029E80B}"/>
              </a:ext>
            </a:extLst>
          </p:cNvPr>
          <p:cNvSpPr txBox="1"/>
          <p:nvPr/>
        </p:nvSpPr>
        <p:spPr>
          <a:xfrm>
            <a:off x="5867401" y="4727343"/>
            <a:ext cx="591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b="1" dirty="0">
                <a:latin typeface="Avenir Black" panose="02000503020000020003" pitchFamily="2" charset="0"/>
              </a:rPr>
              <a:t>The method applies to other sources </a:t>
            </a:r>
            <a:r>
              <a:rPr lang="en-DE" sz="1600" dirty="0">
                <a:latin typeface="Avenir Book" panose="02000503020000020003" pitchFamily="2" charset="0"/>
              </a:rPr>
              <a:t>of scale discrepancies (positron acceleration, AWAKE, etc.)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3188BE-BF44-CB65-841F-E5A273EEAB50}"/>
                  </a:ext>
                </a:extLst>
              </p:cNvPr>
              <p:cNvSpPr txBox="1"/>
              <p:nvPr/>
            </p:nvSpPr>
            <p:spPr>
              <a:xfrm>
                <a:off x="5867401" y="3768246"/>
                <a:ext cx="5916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b="1" dirty="0">
                    <a:latin typeface="Avenir Black" panose="02000503020000020003" pitchFamily="2" charset="0"/>
                  </a:rPr>
                  <a:t>Resolution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1600" b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𝐧𝐦</m:t>
                        </m:r>
                      </m:e>
                    </m:d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sz="1600" b="1" dirty="0">
                  <a:latin typeface="Avenir Black" panose="02000503020000020003" pitchFamily="2" charset="0"/>
                </a:endParaRPr>
              </a:p>
              <a:p>
                <a:r>
                  <a:rPr lang="en-DE" sz="1600" dirty="0">
                    <a:latin typeface="Avenir Book" panose="02000503020000020003" pitchFamily="2" charset="0"/>
                  </a:rPr>
                  <a:t>	Challenging in EM PIC due to CFL condition</a:t>
                </a:r>
              </a:p>
              <a:p>
                <a:r>
                  <a:rPr lang="en-DE" sz="1600" dirty="0">
                    <a:latin typeface="Avenir Book" panose="02000503020000020003" pitchFamily="2" charset="0"/>
                  </a:rPr>
                  <a:t>	Solutions exist (</a:t>
                </a:r>
                <a:r>
                  <a:rPr lang="en-DE" sz="1600" i="1" dirty="0">
                    <a:latin typeface="Avenir Book" panose="02000503020000020003" pitchFamily="2" charset="0"/>
                  </a:rPr>
                  <a:t>see presentation by J.-L. Vay</a:t>
                </a:r>
                <a:r>
                  <a:rPr lang="en-DE" sz="1600" dirty="0">
                    <a:latin typeface="Avenir Book" panose="02000503020000020003" pitchFamily="2" charset="0"/>
                  </a:rPr>
                  <a:t>)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3188BE-BF44-CB65-841F-E5A273EEA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1" y="3768246"/>
                <a:ext cx="5916612" cy="830997"/>
              </a:xfrm>
              <a:prstGeom prst="rect">
                <a:avLst/>
              </a:prstGeom>
              <a:blipFill>
                <a:blip r:embed="rId6"/>
                <a:stretch>
                  <a:fillRect l="-644" t="-1515" b="-106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D5161BA-054C-7078-E028-339B30C63308}"/>
              </a:ext>
            </a:extLst>
          </p:cNvPr>
          <p:cNvGrpSpPr/>
          <p:nvPr/>
        </p:nvGrpSpPr>
        <p:grpSpPr>
          <a:xfrm>
            <a:off x="5867400" y="5461337"/>
            <a:ext cx="6324599" cy="1015663"/>
            <a:chOff x="5867400" y="5414546"/>
            <a:chExt cx="6324599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278F75-3E17-ACE0-B932-56C3986E0AE3}"/>
                </a:ext>
              </a:extLst>
            </p:cNvPr>
            <p:cNvSpPr txBox="1"/>
            <p:nvPr/>
          </p:nvSpPr>
          <p:spPr>
            <a:xfrm>
              <a:off x="5867400" y="5414546"/>
              <a:ext cx="63245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DE" sz="1600" dirty="0">
                  <a:latin typeface="Avenir Book" panose="02000503020000020003" pitchFamily="2" charset="0"/>
                </a:rPr>
                <a:t>We will discuss mesh refinement in </a:t>
              </a:r>
              <a:r>
                <a:rPr lang="en-DE" sz="1600" b="1" dirty="0">
                  <a:latin typeface="Avenir Black" panose="02000503020000020003" pitchFamily="2" charset="0"/>
                </a:rPr>
                <a:t>two (open-source) codes</a:t>
              </a:r>
            </a:p>
            <a:p>
              <a:pPr marL="285750" indent="-285750">
                <a:buFont typeface="Wingdings" pitchFamily="2" charset="2"/>
                <a:buChar char="Ø"/>
              </a:pPr>
              <a:endParaRPr lang="en-DE" sz="1600" dirty="0">
                <a:latin typeface="Avenir Book" panose="02000503020000020003" pitchFamily="2" charset="0"/>
              </a:endParaRPr>
            </a:p>
            <a:p>
              <a:r>
                <a:rPr lang="en-DE" sz="2800" b="1" dirty="0">
                  <a:solidFill>
                    <a:schemeClr val="accent1"/>
                  </a:solidFill>
                  <a:latin typeface="Avenir Book" panose="02000503020000020003" pitchFamily="2" charset="0"/>
                </a:rPr>
                <a:t>    HiPACE++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97EC43D-6598-0186-CCE1-43660C9DD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600" y="5859143"/>
              <a:ext cx="1489462" cy="46545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2985CEA-2C51-440A-2F5F-54D137BB9A84}"/>
              </a:ext>
            </a:extLst>
          </p:cNvPr>
          <p:cNvSpPr txBox="1"/>
          <p:nvPr/>
        </p:nvSpPr>
        <p:spPr>
          <a:xfrm>
            <a:off x="7239001" y="990600"/>
            <a:ext cx="480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/>
              <a:t>Relevant for colliders, c</a:t>
            </a:r>
            <a:r>
              <a:rPr lang="en-DE" sz="1600" i="1" dirty="0"/>
              <a:t>onsistent with ESPP report</a:t>
            </a:r>
          </a:p>
        </p:txBody>
      </p:sp>
    </p:spTree>
    <p:extLst>
      <p:ext uri="{BB962C8B-B14F-4D97-AF65-F5344CB8AC3E}">
        <p14:creationId xmlns:p14="http://schemas.microsoft.com/office/powerpoint/2010/main" val="31527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AAE5A9-F0C5-3C77-9C22-4D5E728DE3A3}"/>
              </a:ext>
            </a:extLst>
          </p:cNvPr>
          <p:cNvSpPr/>
          <p:nvPr/>
        </p:nvSpPr>
        <p:spPr>
          <a:xfrm>
            <a:off x="218178" y="212905"/>
            <a:ext cx="11738980" cy="623096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rendering">
            <a:hlinkClick r:id="" action="ppaction://media"/>
            <a:extLst>
              <a:ext uri="{FF2B5EF4-FFF2-40B4-BE49-F238E27FC236}">
                <a16:creationId xmlns:a16="http://schemas.microsoft.com/office/drawing/2014/main" id="{4C013EBA-7039-E8FE-D6D3-5A4C990CD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3915"/>
          <a:stretch/>
        </p:blipFill>
        <p:spPr>
          <a:xfrm>
            <a:off x="3381384" y="1230178"/>
            <a:ext cx="2486016" cy="16063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HiPACE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++: 3D advanced quasi-static PIC on GPU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0C8B5-A1B3-6527-CDA9-827F6BDB0A93}"/>
              </a:ext>
            </a:extLst>
          </p:cNvPr>
          <p:cNvSpPr txBox="1"/>
          <p:nvPr/>
        </p:nvSpPr>
        <p:spPr>
          <a:xfrm>
            <a:off x="381000" y="3505200"/>
            <a:ext cx="6949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>
                <a:solidFill>
                  <a:schemeClr val="accent1"/>
                </a:solidFill>
                <a:latin typeface="Avenir Book" panose="02000503020000020003" pitchFamily="2" charset="0"/>
                <a:sym typeface="Wingdings" pitchFamily="2" charset="2"/>
              </a:rPr>
              <a:t>Combine performance and usability</a:t>
            </a:r>
          </a:p>
          <a:p>
            <a:endParaRPr lang="en-US" i="1" dirty="0">
              <a:latin typeface="Avenir Book" panose="02000503020000020003" pitchFamily="2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Black" panose="02000503020000020003" pitchFamily="2" charset="0"/>
                <a:sym typeface="Wingdings" pitchFamily="2" charset="2"/>
              </a:rPr>
              <a:t>Laptop to supercomputer</a:t>
            </a:r>
            <a:r>
              <a:rPr lang="en-US" dirty="0">
                <a:latin typeface="Avenir Book" panose="02000503020000020003" pitchFamily="2" charset="0"/>
                <a:sym typeface="Wingdings" pitchFamily="2" charset="2"/>
              </a:rPr>
              <a:t> - CPUs/GPUs (powered by </a:t>
            </a:r>
            <a:r>
              <a:rPr lang="en-US" dirty="0" err="1">
                <a:latin typeface="Avenir Book" panose="02000503020000020003" pitchFamily="2" charset="0"/>
                <a:sym typeface="Wingdings" pitchFamily="2" charset="2"/>
              </a:rPr>
              <a:t>AMReX</a:t>
            </a:r>
            <a:r>
              <a:rPr lang="en-US" dirty="0">
                <a:latin typeface="Avenir Book" panose="02000503020000020003" pitchFamily="2" charset="0"/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Black" panose="02000503020000020003" pitchFamily="2" charset="0"/>
                <a:sym typeface="Wingdings" pitchFamily="2" charset="2"/>
              </a:rPr>
              <a:t>Open-source</a:t>
            </a:r>
            <a:r>
              <a:rPr lang="en-US" dirty="0">
                <a:latin typeface="Avenir Book" panose="02000503020000020003" pitchFamily="2" charset="0"/>
                <a:sym typeface="Wingdings" pitchFamily="2" charset="2"/>
              </a:rPr>
              <a:t> - documented, </a:t>
            </a:r>
            <a:r>
              <a:rPr lang="en-US" dirty="0" err="1">
                <a:latin typeface="Avenir Book" panose="02000503020000020003" pitchFamily="2" charset="0"/>
                <a:sym typeface="Wingdings" pitchFamily="2" charset="2"/>
              </a:rPr>
              <a:t>openPMD</a:t>
            </a:r>
            <a:r>
              <a:rPr lang="en-US" dirty="0">
                <a:latin typeface="Avenir Book" panose="02000503020000020003" pitchFamily="2" charset="0"/>
                <a:sym typeface="Wingdings" pitchFamily="2" charset="2"/>
              </a:rPr>
              <a:t>, 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Black" panose="02000503020000020003" pitchFamily="2" charset="0"/>
                <a:sym typeface="Wingdings" pitchFamily="2" charset="2"/>
              </a:rPr>
              <a:t>Multi-physics</a:t>
            </a:r>
            <a:r>
              <a:rPr lang="en-US" dirty="0">
                <a:latin typeface="Avenir Book" panose="02000503020000020003" pitchFamily="2" charset="0"/>
                <a:sym typeface="Wingdings" pitchFamily="2" charset="2"/>
              </a:rPr>
              <a:t> - lasers &amp; beams, collisions, ionization, 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Black" panose="02000503020000020003" pitchFamily="2" charset="0"/>
                <a:sym typeface="Wingdings" pitchFamily="2" charset="2"/>
              </a:rPr>
              <a:t>Advanced methods</a:t>
            </a:r>
            <a:r>
              <a:rPr lang="en-US" dirty="0">
                <a:latin typeface="Avenir Book" panose="02000503020000020003" pitchFamily="2" charset="0"/>
                <a:sym typeface="Wingdings" pitchFamily="2" charset="2"/>
              </a:rPr>
              <a:t> - explicit solver, in-situ diagnostics, two unit systems, SALAME, adaptive time step, etc.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3B1DB-C84F-DF3F-F648-D2734DC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29" name="hipacePWFAHosing_white" descr="hipacePWFAHosing_white">
            <a:hlinkClick r:id="" action="ppaction://media"/>
            <a:extLst>
              <a:ext uri="{FF2B5EF4-FFF2-40B4-BE49-F238E27FC236}">
                <a16:creationId xmlns:a16="http://schemas.microsoft.com/office/drawing/2014/main" id="{A97918B8-7F2F-C539-06F7-8AAD72B051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591" y="1230178"/>
            <a:ext cx="2855793" cy="16063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4319E92-C758-AF5D-E375-C0951545BFF9}"/>
              </a:ext>
            </a:extLst>
          </p:cNvPr>
          <p:cNvSpPr txBox="1"/>
          <p:nvPr/>
        </p:nvSpPr>
        <p:spPr>
          <a:xfrm>
            <a:off x="0" y="8382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latin typeface="Avenir Book" panose="02000503020000020003" pitchFamily="2" charset="0"/>
              </a:rPr>
              <a:t>Beam-driven or laser-driven plasma acceleration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86F2E4-B1E6-4FC4-A59E-B9A2A7CCB0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8"/>
          <a:stretch/>
        </p:blipFill>
        <p:spPr>
          <a:xfrm>
            <a:off x="7325300" y="3184007"/>
            <a:ext cx="4458712" cy="2492776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00EA87D-E867-A410-1C7A-95805E2FE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47569"/>
              </p:ext>
            </p:extLst>
          </p:nvPr>
        </p:nvGraphicFramePr>
        <p:xfrm>
          <a:off x="7074657" y="1667609"/>
          <a:ext cx="408367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052">
                  <a:extLst>
                    <a:ext uri="{9D8B030D-6E8A-4147-A177-3AD203B41FA5}">
                      <a16:colId xmlns:a16="http://schemas.microsoft.com/office/drawing/2014/main" val="3615519539"/>
                    </a:ext>
                  </a:extLst>
                </a:gridCol>
                <a:gridCol w="938805">
                  <a:extLst>
                    <a:ext uri="{9D8B030D-6E8A-4147-A177-3AD203B41FA5}">
                      <a16:colId xmlns:a16="http://schemas.microsoft.com/office/drawing/2014/main" val="186554220"/>
                    </a:ext>
                  </a:extLst>
                </a:gridCol>
                <a:gridCol w="1468816">
                  <a:extLst>
                    <a:ext uri="{9D8B030D-6E8A-4147-A177-3AD203B41FA5}">
                      <a16:colId xmlns:a16="http://schemas.microsoft.com/office/drawing/2014/main" val="3160591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DE" sz="1600" b="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u="non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4 GPUs</a:t>
                      </a:r>
                      <a:endParaRPr lang="en-DE" sz="1600" b="0" u="none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DE" sz="1600" b="0" u="non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1024 CPU cores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035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DE" sz="1600" b="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Runtime (seconds)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DE" sz="1600" b="0" u="none" dirty="0">
                          <a:solidFill>
                            <a:srgbClr val="00B050"/>
                          </a:solidFill>
                          <a:latin typeface="Avenir Book" panose="02000503020000020003" pitchFamily="2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DE" sz="1600" b="0" u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venir Book" panose="02000503020000020003" pitchFamily="2" charset="0"/>
                        </a:rPr>
                        <a:t>556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141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DE" sz="1600" b="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Cost (node-hours)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DE" sz="1600" b="0" u="none" dirty="0">
                          <a:solidFill>
                            <a:srgbClr val="00B050"/>
                          </a:solidFill>
                          <a:latin typeface="Avenir Book" panose="02000503020000020003" pitchFamily="2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DE" sz="1600" b="0" u="none" dirty="0">
                          <a:solidFill>
                            <a:srgbClr val="FF0000"/>
                          </a:solidFill>
                          <a:latin typeface="Avenir Book" panose="02000503020000020003" pitchFamily="2" charset="0"/>
                        </a:rPr>
                        <a:t>11900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6137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F27D66C-894F-6792-8BB0-226D42E20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470" y="300879"/>
            <a:ext cx="854115" cy="854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1C3A14-A38A-1B5B-DDA1-0B2F577544C0}"/>
              </a:ext>
            </a:extLst>
          </p:cNvPr>
          <p:cNvSpPr txBox="1"/>
          <p:nvPr/>
        </p:nvSpPr>
        <p:spPr>
          <a:xfrm>
            <a:off x="4021717" y="6025584"/>
            <a:ext cx="3023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venir Book" panose="02000503020000020003" pitchFamily="2" charset="0"/>
              </a:rPr>
              <a:t>https://</a:t>
            </a:r>
            <a:r>
              <a:rPr lang="en-GB" sz="1400" dirty="0" err="1">
                <a:latin typeface="Avenir Book" panose="02000503020000020003" pitchFamily="2" charset="0"/>
              </a:rPr>
              <a:t>github.com</a:t>
            </a:r>
            <a:r>
              <a:rPr lang="en-GB" sz="1400" dirty="0">
                <a:latin typeface="Avenir Book" panose="02000503020000020003" pitchFamily="2" charset="0"/>
              </a:rPr>
              <a:t>/Hi-PACE/</a:t>
            </a:r>
            <a:r>
              <a:rPr lang="en-GB" sz="1400" dirty="0" err="1">
                <a:latin typeface="Avenir Book" panose="02000503020000020003" pitchFamily="2" charset="0"/>
              </a:rPr>
              <a:t>hipace</a:t>
            </a:r>
            <a:endParaRPr lang="en-DE" sz="1400" dirty="0" err="1">
              <a:latin typeface="Avenir Book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DDC7DB-71C6-08E0-CDC6-6D59CA036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715000"/>
            <a:ext cx="1409700" cy="6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0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1908-ECCA-42C5-BD81-D0C54080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HiPACE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++  –  The Team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5425E54C-FB5A-5F43-971B-8666EEF40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E1F273-895C-284B-B8BF-86C28E0D259C}"/>
              </a:ext>
            </a:extLst>
          </p:cNvPr>
          <p:cNvSpPr txBox="1"/>
          <p:nvPr/>
        </p:nvSpPr>
        <p:spPr>
          <a:xfrm>
            <a:off x="588818" y="4800600"/>
            <a:ext cx="7459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Started mid-2020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International project, open-source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New contributors most welcome!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414F1-D153-668B-D8C8-82F332AC692E}"/>
              </a:ext>
            </a:extLst>
          </p:cNvPr>
          <p:cNvSpPr txBox="1"/>
          <p:nvPr/>
        </p:nvSpPr>
        <p:spPr>
          <a:xfrm>
            <a:off x="1447800" y="3049659"/>
            <a:ext cx="1594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 panose="02000503020000020003" pitchFamily="2" charset="0"/>
              </a:rPr>
              <a:t>Severin </a:t>
            </a:r>
            <a:r>
              <a:rPr lang="en-US" sz="1200" dirty="0" err="1">
                <a:latin typeface="Avenir Book" panose="02000503020000020003" pitchFamily="2" charset="0"/>
              </a:rPr>
              <a:t>Diederichs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ADF4B-9E01-5394-2FD5-71DCA502A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r="21477" b="25019"/>
          <a:stretch/>
        </p:blipFill>
        <p:spPr>
          <a:xfrm>
            <a:off x="1905000" y="2238740"/>
            <a:ext cx="671773" cy="796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87A9A-1191-8073-2458-7AE117215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r="10039" b="8292"/>
          <a:stretch/>
        </p:blipFill>
        <p:spPr>
          <a:xfrm>
            <a:off x="609600" y="2209800"/>
            <a:ext cx="671773" cy="796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F67A6D-27D8-4CC5-3E08-10DB16B5D7C4}"/>
              </a:ext>
            </a:extLst>
          </p:cNvPr>
          <p:cNvSpPr txBox="1"/>
          <p:nvPr/>
        </p:nvSpPr>
        <p:spPr>
          <a:xfrm>
            <a:off x="76200" y="3049968"/>
            <a:ext cx="159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venir Book" panose="02000503020000020003" pitchFamily="2" charset="0"/>
              </a:rPr>
              <a:t>Maxence</a:t>
            </a:r>
            <a:r>
              <a:rPr lang="en-US" sz="1200" dirty="0">
                <a:latin typeface="Avenir Book" panose="02000503020000020003" pitchFamily="2" charset="0"/>
              </a:rPr>
              <a:t> </a:t>
            </a:r>
            <a:r>
              <a:rPr lang="en-US" sz="1200" dirty="0" err="1">
                <a:latin typeface="Avenir Book" panose="02000503020000020003" pitchFamily="2" charset="0"/>
              </a:rPr>
              <a:t>Thévenet</a:t>
            </a:r>
            <a:r>
              <a:rPr lang="en-US" sz="1200" dirty="0">
                <a:latin typeface="Avenir Book" panose="02000503020000020003" pitchFamily="2" charset="0"/>
              </a:rPr>
              <a:t> (lead)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98C3-D671-0C0C-CF23-3DEC04E6A4A3}"/>
              </a:ext>
            </a:extLst>
          </p:cNvPr>
          <p:cNvSpPr txBox="1"/>
          <p:nvPr/>
        </p:nvSpPr>
        <p:spPr>
          <a:xfrm>
            <a:off x="2971800" y="3049659"/>
            <a:ext cx="121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 panose="02000503020000020003" pitchFamily="2" charset="0"/>
              </a:rPr>
              <a:t>Alexander Sinn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AAC8-CCD7-C214-6A6F-D4E196462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2893" r="6848" b="22436"/>
          <a:stretch/>
        </p:blipFill>
        <p:spPr>
          <a:xfrm>
            <a:off x="3205550" y="2220934"/>
            <a:ext cx="675184" cy="79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19869-0279-36EB-2918-C4D216550B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9510" r="24496" b="18092"/>
          <a:stretch/>
        </p:blipFill>
        <p:spPr>
          <a:xfrm>
            <a:off x="10981705" y="2231942"/>
            <a:ext cx="747994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AAC171-2C6C-5FA8-DCF9-0A02291455D4}"/>
              </a:ext>
            </a:extLst>
          </p:cNvPr>
          <p:cNvSpPr txBox="1"/>
          <p:nvPr/>
        </p:nvSpPr>
        <p:spPr>
          <a:xfrm>
            <a:off x="10695104" y="3049659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200" dirty="0">
                <a:latin typeface="Avenir Book" panose="02000503020000020003" pitchFamily="2" charset="0"/>
              </a:rPr>
              <a:t>Carlo Benedetti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6A2AEB-9475-B061-AB2B-36789DA08D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t="5480" r="13494" b="15379"/>
          <a:stretch/>
        </p:blipFill>
        <p:spPr>
          <a:xfrm>
            <a:off x="7024595" y="2226307"/>
            <a:ext cx="685468" cy="79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8C4F1B-5D99-6ADC-7C9A-C0706FB854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4" r="18698" b="22217"/>
          <a:stretch/>
        </p:blipFill>
        <p:spPr>
          <a:xfrm>
            <a:off x="4597902" y="2231942"/>
            <a:ext cx="684000" cy="79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FDD791-2711-D5C6-4CB7-3A965D64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t="1" r="5543" b="1046"/>
          <a:stretch/>
        </p:blipFill>
        <p:spPr>
          <a:xfrm>
            <a:off x="5815842" y="2220934"/>
            <a:ext cx="684000" cy="79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C0FFE1-B15F-0C38-9580-F5E7654102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4" t="7713" r="31172" b="37704"/>
          <a:stretch/>
        </p:blipFill>
        <p:spPr>
          <a:xfrm>
            <a:off x="8324977" y="2227042"/>
            <a:ext cx="671773" cy="79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0566EB-4226-7AC1-015B-C314C567A9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3416" r="5665" b="23380"/>
          <a:stretch/>
        </p:blipFill>
        <p:spPr>
          <a:xfrm>
            <a:off x="9662917" y="2238739"/>
            <a:ext cx="684000" cy="79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9D8894-C49A-01A0-70ED-182224CA6D40}"/>
              </a:ext>
            </a:extLst>
          </p:cNvPr>
          <p:cNvSpPr txBox="1"/>
          <p:nvPr/>
        </p:nvSpPr>
        <p:spPr>
          <a:xfrm>
            <a:off x="4419600" y="3049659"/>
            <a:ext cx="1039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 panose="02000503020000020003" pitchFamily="2" charset="0"/>
              </a:rPr>
              <a:t>Axel </a:t>
            </a:r>
            <a:r>
              <a:rPr lang="en-US" sz="1200" dirty="0" err="1">
                <a:latin typeface="Avenir Book" panose="02000503020000020003" pitchFamily="2" charset="0"/>
              </a:rPr>
              <a:t>Huebl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AAD65B-15FE-367E-34FF-9FAAF09C19FF}"/>
              </a:ext>
            </a:extLst>
          </p:cNvPr>
          <p:cNvSpPr txBox="1"/>
          <p:nvPr/>
        </p:nvSpPr>
        <p:spPr>
          <a:xfrm>
            <a:off x="8077199" y="3049659"/>
            <a:ext cx="121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 panose="02000503020000020003" pitchFamily="2" charset="0"/>
              </a:rPr>
              <a:t>Andrew Myers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A22EDE-3260-3AE9-A84B-D371F6AA1B1E}"/>
              </a:ext>
            </a:extLst>
          </p:cNvPr>
          <p:cNvSpPr txBox="1"/>
          <p:nvPr/>
        </p:nvSpPr>
        <p:spPr>
          <a:xfrm>
            <a:off x="9372600" y="304965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venir Book" panose="02000503020000020003" pitchFamily="2" charset="0"/>
              </a:rPr>
              <a:t>Weiqun</a:t>
            </a:r>
            <a:r>
              <a:rPr lang="en-US" sz="1200" dirty="0">
                <a:latin typeface="Avenir Book" panose="02000503020000020003" pitchFamily="2" charset="0"/>
              </a:rPr>
              <a:t> Zhang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843448-C9C0-CA03-074A-D52B671429E3}"/>
              </a:ext>
            </a:extLst>
          </p:cNvPr>
          <p:cNvSpPr txBox="1"/>
          <p:nvPr/>
        </p:nvSpPr>
        <p:spPr>
          <a:xfrm>
            <a:off x="5687896" y="304965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200" dirty="0">
                <a:latin typeface="Avenir Book" panose="02000503020000020003" pitchFamily="2" charset="0"/>
              </a:rPr>
              <a:t>Rémi Lehe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3D6D80-96F0-51B9-4D2B-0AB372FE24A2}"/>
              </a:ext>
            </a:extLst>
          </p:cNvPr>
          <p:cNvSpPr txBox="1"/>
          <p:nvPr/>
        </p:nvSpPr>
        <p:spPr>
          <a:xfrm>
            <a:off x="6857999" y="3049659"/>
            <a:ext cx="1078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200" dirty="0">
                <a:latin typeface="Avenir Book" panose="02000503020000020003" pitchFamily="2" charset="0"/>
              </a:rPr>
              <a:t>Jean-Luc Vay</a:t>
            </a:r>
          </a:p>
        </p:txBody>
      </p:sp>
      <p:pic>
        <p:nvPicPr>
          <p:cNvPr id="30" name="Grafik 8">
            <a:extLst>
              <a:ext uri="{FF2B5EF4-FFF2-40B4-BE49-F238E27FC236}">
                <a16:creationId xmlns:a16="http://schemas.microsoft.com/office/drawing/2014/main" id="{33CECB41-56E5-E1EF-6BAE-B6AD8A026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140" y="5472938"/>
            <a:ext cx="727841" cy="728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57B337-1952-DBD5-D71C-CF606640E7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8821" y="5609196"/>
            <a:ext cx="2343387" cy="3838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A73D245-9374-C193-E2D4-2AC80D254EF6}"/>
              </a:ext>
            </a:extLst>
          </p:cNvPr>
          <p:cNvSpPr txBox="1"/>
          <p:nvPr/>
        </p:nvSpPr>
        <p:spPr>
          <a:xfrm>
            <a:off x="5498550" y="913606"/>
            <a:ext cx="6693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1600" i="1" dirty="0">
                <a:latin typeface="Avenir Book Oblique" panose="02000503020000020003" pitchFamily="2" charset="0"/>
              </a:rPr>
              <a:t>Advanced algorithms and high-performance computing for fast and energy-efficient 3D simulations of plasma acceleration – for everyone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4FF46F-B751-35A3-E408-42ECF3F6CEC4}"/>
              </a:ext>
            </a:extLst>
          </p:cNvPr>
          <p:cNvSpPr txBox="1"/>
          <p:nvPr/>
        </p:nvSpPr>
        <p:spPr>
          <a:xfrm>
            <a:off x="187666" y="3935079"/>
            <a:ext cx="400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b="1" dirty="0">
                <a:latin typeface="Avenir Heavy" panose="02000503020000020003" pitchFamily="2" charset="0"/>
              </a:rPr>
              <a:t>DESY – MPA</a:t>
            </a:r>
          </a:p>
        </p:txBody>
      </p:sp>
      <p:sp>
        <p:nvSpPr>
          <p:cNvPr id="52" name="Right Bracket 51">
            <a:extLst>
              <a:ext uri="{FF2B5EF4-FFF2-40B4-BE49-F238E27FC236}">
                <a16:creationId xmlns:a16="http://schemas.microsoft.com/office/drawing/2014/main" id="{AEADC7BA-5755-51F5-CE54-75CD29BC87E5}"/>
              </a:ext>
            </a:extLst>
          </p:cNvPr>
          <p:cNvSpPr/>
          <p:nvPr/>
        </p:nvSpPr>
        <p:spPr>
          <a:xfrm rot="5400000">
            <a:off x="2164790" y="1791198"/>
            <a:ext cx="48112" cy="4002360"/>
          </a:xfrm>
          <a:prstGeom prst="righ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3" name="Right Bracket 52">
            <a:extLst>
              <a:ext uri="{FF2B5EF4-FFF2-40B4-BE49-F238E27FC236}">
                <a16:creationId xmlns:a16="http://schemas.microsoft.com/office/drawing/2014/main" id="{42F55081-AEAA-5493-F04A-DA9308E5813B}"/>
              </a:ext>
            </a:extLst>
          </p:cNvPr>
          <p:cNvSpPr/>
          <p:nvPr/>
        </p:nvSpPr>
        <p:spPr>
          <a:xfrm rot="5400000">
            <a:off x="6163249" y="2040598"/>
            <a:ext cx="45719" cy="3501165"/>
          </a:xfrm>
          <a:prstGeom prst="righ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4" name="Right Bracket 53">
            <a:extLst>
              <a:ext uri="{FF2B5EF4-FFF2-40B4-BE49-F238E27FC236}">
                <a16:creationId xmlns:a16="http://schemas.microsoft.com/office/drawing/2014/main" id="{B30F68E6-FBD6-6464-053D-FF1F93872E43}"/>
              </a:ext>
            </a:extLst>
          </p:cNvPr>
          <p:cNvSpPr/>
          <p:nvPr/>
        </p:nvSpPr>
        <p:spPr>
          <a:xfrm rot="5400000">
            <a:off x="9329827" y="2616935"/>
            <a:ext cx="48113" cy="2343386"/>
          </a:xfrm>
          <a:prstGeom prst="righ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Right Bracket 54">
            <a:extLst>
              <a:ext uri="{FF2B5EF4-FFF2-40B4-BE49-F238E27FC236}">
                <a16:creationId xmlns:a16="http://schemas.microsoft.com/office/drawing/2014/main" id="{E759FC9F-7D36-6EF0-78E9-6FCE7A7469E3}"/>
              </a:ext>
            </a:extLst>
          </p:cNvPr>
          <p:cNvSpPr/>
          <p:nvPr/>
        </p:nvSpPr>
        <p:spPr>
          <a:xfrm rot="5400000">
            <a:off x="11296076" y="3239572"/>
            <a:ext cx="45719" cy="1095721"/>
          </a:xfrm>
          <a:prstGeom prst="righ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EDBFD8-20EF-FD3C-4597-635940127CF4}"/>
              </a:ext>
            </a:extLst>
          </p:cNvPr>
          <p:cNvSpPr txBox="1"/>
          <p:nvPr/>
        </p:nvSpPr>
        <p:spPr>
          <a:xfrm>
            <a:off x="4435526" y="3935079"/>
            <a:ext cx="350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b="1" dirty="0">
                <a:latin typeface="Avenir Heavy" panose="02000503020000020003" pitchFamily="2" charset="0"/>
              </a:rPr>
              <a:t>LBNL – AMP</a:t>
            </a:r>
          </a:p>
          <a:p>
            <a:pPr algn="ctr"/>
            <a:r>
              <a:rPr lang="en-DE" sz="1600" i="1" dirty="0">
                <a:latin typeface="Avenir Book" panose="02000503020000020003" pitchFamily="2" charset="0"/>
              </a:rPr>
              <a:t>ECP project WarpX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F90554-9551-4FD6-0083-56F7C7090532}"/>
              </a:ext>
            </a:extLst>
          </p:cNvPr>
          <p:cNvSpPr txBox="1"/>
          <p:nvPr/>
        </p:nvSpPr>
        <p:spPr>
          <a:xfrm>
            <a:off x="8182190" y="3933724"/>
            <a:ext cx="240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b="1" dirty="0">
                <a:latin typeface="Avenir Heavy" panose="02000503020000020003" pitchFamily="2" charset="0"/>
              </a:rPr>
              <a:t>LBNL – AMCR</a:t>
            </a:r>
          </a:p>
          <a:p>
            <a:pPr algn="ctr"/>
            <a:r>
              <a:rPr lang="en-DE" sz="1600" i="1" dirty="0">
                <a:latin typeface="Avenir Book" panose="02000503020000020003" pitchFamily="2" charset="0"/>
              </a:rPr>
              <a:t>AMReX developers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8BD627-403A-B160-04B5-6FF26F4A103E}"/>
              </a:ext>
            </a:extLst>
          </p:cNvPr>
          <p:cNvSpPr txBox="1"/>
          <p:nvPr/>
        </p:nvSpPr>
        <p:spPr>
          <a:xfrm>
            <a:off x="10522490" y="3931331"/>
            <a:ext cx="1666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b="1" dirty="0">
                <a:latin typeface="Avenir Heavy" panose="02000503020000020003" pitchFamily="2" charset="0"/>
              </a:rPr>
              <a:t>LBNL – BELLA</a:t>
            </a:r>
          </a:p>
        </p:txBody>
      </p:sp>
      <p:pic>
        <p:nvPicPr>
          <p:cNvPr id="3" name="Picture 24">
            <a:extLst>
              <a:ext uri="{FF2B5EF4-FFF2-40B4-BE49-F238E27FC236}">
                <a16:creationId xmlns:a16="http://schemas.microsoft.com/office/drawing/2014/main" id="{35E062C2-A369-C0CB-7369-4E345389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601020" cy="31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20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43912B-5E50-D517-93BE-F7EE512A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3162300" cy="19661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DE208-170D-EA8D-45EE-0B82D910B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34" y="2133600"/>
            <a:ext cx="3162300" cy="1966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2B1BAA-EEDD-4D62-1B76-26ABB28ED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68" y="2133600"/>
            <a:ext cx="3162300" cy="19661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In QS PIC, plasma and laser/particle beams are treated differently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E71028-B947-9CC7-F0E1-662CD3241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3162300" cy="1966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92C7F-9CF0-1B4C-1212-DEFB51BB7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34" y="2133600"/>
            <a:ext cx="3162300" cy="19661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6BFDEA-7E7B-4A68-0482-F48E9C266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68" y="2133600"/>
            <a:ext cx="3162300" cy="196612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B82F616-7DF1-1005-E93C-6F2F88E1E570}"/>
              </a:ext>
            </a:extLst>
          </p:cNvPr>
          <p:cNvGrpSpPr/>
          <p:nvPr/>
        </p:nvGrpSpPr>
        <p:grpSpPr>
          <a:xfrm>
            <a:off x="1222664" y="-1096418"/>
            <a:ext cx="5334000" cy="5600419"/>
            <a:chOff x="1219200" y="-2286000"/>
            <a:chExt cx="5334000" cy="5600419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83C721EA-CB91-B754-637F-E9B92C2909FB}"/>
                </a:ext>
              </a:extLst>
            </p:cNvPr>
            <p:cNvSpPr/>
            <p:nvPr/>
          </p:nvSpPr>
          <p:spPr>
            <a:xfrm>
              <a:off x="1219200" y="-2286000"/>
              <a:ext cx="5334000" cy="5334000"/>
            </a:xfrm>
            <a:prstGeom prst="arc">
              <a:avLst>
                <a:gd name="adj1" fmla="val 3015611"/>
                <a:gd name="adj2" fmla="val 7774764"/>
              </a:avLst>
            </a:prstGeom>
            <a:ln w="95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DB9D04-D8C4-5E3D-7F6B-B62CD9A56033}"/>
                    </a:ext>
                  </a:extLst>
                </p:cNvPr>
                <p:cNvSpPr txBox="1"/>
                <p:nvPr/>
              </p:nvSpPr>
              <p:spPr>
                <a:xfrm>
                  <a:off x="3200400" y="3068198"/>
                  <a:ext cx="15140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600" b="0" dirty="0">
                      <a:latin typeface="Avenir Book" panose="02000503020000020003" pitchFamily="2" charset="0"/>
                    </a:rPr>
                    <a:t>Large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DE" sz="1600" dirty="0" err="1"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DB9D04-D8C4-5E3D-7F6B-B62CD9A56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3068198"/>
                  <a:ext cx="1514069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8333" t="-20000" r="-833" b="-50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541EF2-50DB-C160-A345-C951E0756AFC}"/>
              </a:ext>
            </a:extLst>
          </p:cNvPr>
          <p:cNvGrpSpPr/>
          <p:nvPr/>
        </p:nvGrpSpPr>
        <p:grpSpPr>
          <a:xfrm>
            <a:off x="4700876" y="-1096418"/>
            <a:ext cx="5334000" cy="5600419"/>
            <a:chOff x="1219200" y="-2286000"/>
            <a:chExt cx="5334000" cy="5600419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0EF5360A-308F-5A34-D4C7-B2E992D28F07}"/>
                </a:ext>
              </a:extLst>
            </p:cNvPr>
            <p:cNvSpPr/>
            <p:nvPr/>
          </p:nvSpPr>
          <p:spPr>
            <a:xfrm>
              <a:off x="1219200" y="-2286000"/>
              <a:ext cx="5334000" cy="5334000"/>
            </a:xfrm>
            <a:prstGeom prst="arc">
              <a:avLst>
                <a:gd name="adj1" fmla="val 3022309"/>
                <a:gd name="adj2" fmla="val 7774764"/>
              </a:avLst>
            </a:prstGeom>
            <a:ln w="95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0087885-5C69-AF8C-5521-628873EBDB8A}"/>
                    </a:ext>
                  </a:extLst>
                </p:cNvPr>
                <p:cNvSpPr txBox="1"/>
                <p:nvPr/>
              </p:nvSpPr>
              <p:spPr>
                <a:xfrm>
                  <a:off x="3200400" y="3068198"/>
                  <a:ext cx="15140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600" b="0" dirty="0">
                      <a:latin typeface="Avenir Book" panose="02000503020000020003" pitchFamily="2" charset="0"/>
                    </a:rPr>
                    <a:t>Large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DE" sz="1600" dirty="0" err="1"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0087885-5C69-AF8C-5521-628873EBDB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3068198"/>
                  <a:ext cx="1514069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8333" t="-20000" r="-1667" b="-50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932021-29FC-94AD-3E44-FABA40085A54}"/>
              </a:ext>
            </a:extLst>
          </p:cNvPr>
          <p:cNvSpPr txBox="1"/>
          <p:nvPr/>
        </p:nvSpPr>
        <p:spPr>
          <a:xfrm>
            <a:off x="1981200" y="4908884"/>
            <a:ext cx="4007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DE" sz="1600" dirty="0">
                <a:latin typeface="Avenir Book" panose="02000503020000020003" pitchFamily="2" charset="0"/>
              </a:rPr>
              <a:t>Compute plasma response (expensive)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C6B991-8116-F15F-994E-B2EDEEEB7AB1}"/>
                  </a:ext>
                </a:extLst>
              </p:cNvPr>
              <p:cNvSpPr txBox="1"/>
              <p:nvPr/>
            </p:nvSpPr>
            <p:spPr>
              <a:xfrm>
                <a:off x="1981199" y="5432145"/>
                <a:ext cx="47430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DE" sz="1600" dirty="0">
                    <a:latin typeface="Avenir Book" panose="02000503020000020003" pitchFamily="2" charset="0"/>
                  </a:rPr>
                  <a:t>Advance laser and beams with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r>
                  <a:rPr lang="en-DE" sz="1600" dirty="0">
                    <a:latin typeface="Avenir Book" panose="02000503020000020003" pitchFamily="2" charset="0"/>
                  </a:rPr>
                  <a:t> (cheap)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C6B991-8116-F15F-994E-B2EDEEEB7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5432145"/>
                <a:ext cx="4743093" cy="338554"/>
              </a:xfrm>
              <a:prstGeom prst="rect">
                <a:avLst/>
              </a:prstGeom>
              <a:blipFill>
                <a:blip r:embed="rId10"/>
                <a:stretch>
                  <a:fillRect l="-535" b="-25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8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ndering_staticadvance">
            <a:hlinkClick r:id="" action="ppaction://media"/>
            <a:extLst>
              <a:ext uri="{FF2B5EF4-FFF2-40B4-BE49-F238E27FC236}">
                <a16:creationId xmlns:a16="http://schemas.microsoft.com/office/drawing/2014/main" id="{02D070A5-0EF9-390B-099E-19CE57F3C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865"/>
          <a:stretch/>
        </p:blipFill>
        <p:spPr>
          <a:xfrm>
            <a:off x="547561" y="834463"/>
            <a:ext cx="6203536" cy="3924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The plasma response is computed with a swipe from head to tile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E21F1-2A00-65A6-0538-4EA47BA2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17" y="3075785"/>
            <a:ext cx="2844800" cy="284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C1098-5D9E-BB99-9B73-1582AE76FF44}"/>
              </a:ext>
            </a:extLst>
          </p:cNvPr>
          <p:cNvSpPr txBox="1"/>
          <p:nvPr/>
        </p:nvSpPr>
        <p:spPr>
          <a:xfrm>
            <a:off x="8699917" y="3227323"/>
            <a:ext cx="2031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Gather fields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2E080-1C36-2160-FC6C-27BB5548A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17" y="3075785"/>
            <a:ext cx="2844800" cy="284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6CEA-9D10-0851-CC2D-AD2757A6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17" y="3075785"/>
            <a:ext cx="2844800" cy="284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FD47B-9093-5999-ED6E-CCACC718D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17" y="3075785"/>
            <a:ext cx="2844800" cy="284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A1720-4DCE-90BD-E7F0-9D2AF9B0BA6D}"/>
              </a:ext>
            </a:extLst>
          </p:cNvPr>
          <p:cNvSpPr txBox="1"/>
          <p:nvPr/>
        </p:nvSpPr>
        <p:spPr>
          <a:xfrm>
            <a:off x="8699917" y="3227323"/>
            <a:ext cx="2031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Push particles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15DA3-D6E7-CA58-CCC8-3A89F7E61449}"/>
              </a:ext>
            </a:extLst>
          </p:cNvPr>
          <p:cNvSpPr txBox="1"/>
          <p:nvPr/>
        </p:nvSpPr>
        <p:spPr>
          <a:xfrm>
            <a:off x="8699917" y="3227323"/>
            <a:ext cx="2031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Deposit densities</a:t>
            </a:r>
          </a:p>
          <a:p>
            <a:pPr algn="r"/>
            <a:r>
              <a:rPr lang="en-US" sz="1600" dirty="0">
                <a:solidFill>
                  <a:schemeClr val="accent2"/>
                </a:solidFill>
                <a:latin typeface="Avenir Book" panose="02000503020000020003" pitchFamily="2" charset="0"/>
              </a:rPr>
              <a:t>rho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0182C-0093-5568-DFE6-D2531C609F23}"/>
              </a:ext>
            </a:extLst>
          </p:cNvPr>
          <p:cNvSpPr txBox="1"/>
          <p:nvPr/>
        </p:nvSpPr>
        <p:spPr>
          <a:xfrm>
            <a:off x="8699917" y="3227323"/>
            <a:ext cx="2031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Solve fields</a:t>
            </a:r>
          </a:p>
          <a:p>
            <a:pPr algn="r"/>
            <a:r>
              <a:rPr lang="en-US" sz="1600" dirty="0">
                <a:solidFill>
                  <a:srgbClr val="0070C0"/>
                </a:solidFill>
                <a:latin typeface="Avenir Book" panose="02000503020000020003" pitchFamily="2" charset="0"/>
              </a:rPr>
              <a:t>Ex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DA1D73-2D4C-A50E-3129-FC37054E76D1}"/>
              </a:ext>
            </a:extLst>
          </p:cNvPr>
          <p:cNvGrpSpPr/>
          <p:nvPr/>
        </p:nvGrpSpPr>
        <p:grpSpPr>
          <a:xfrm>
            <a:off x="8153400" y="5004335"/>
            <a:ext cx="1286668" cy="1167865"/>
            <a:chOff x="7420582" y="4026868"/>
            <a:chExt cx="1286668" cy="116786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212BB5-54D7-3989-E49C-9C6FD3A81F39}"/>
                </a:ext>
              </a:extLst>
            </p:cNvPr>
            <p:cNvGrpSpPr/>
            <p:nvPr/>
          </p:nvGrpSpPr>
          <p:grpSpPr>
            <a:xfrm>
              <a:off x="7420582" y="4026868"/>
              <a:ext cx="1286668" cy="1116378"/>
              <a:chOff x="-243330" y="3993476"/>
              <a:chExt cx="1286668" cy="1116378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FC7E969-7380-9DC6-7EE3-B0EE299870B1}"/>
                  </a:ext>
                </a:extLst>
              </p:cNvPr>
              <p:cNvCxnSpPr/>
              <p:nvPr/>
            </p:nvCxnSpPr>
            <p:spPr>
              <a:xfrm>
                <a:off x="90838" y="4946629"/>
                <a:ext cx="6858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284C9BC-240F-BF69-6707-1F5EE084CA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2919" y="4605219"/>
                <a:ext cx="6858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2C6E9C-7957-703E-CCF9-FB1F6120BC3D}"/>
                  </a:ext>
                </a:extLst>
              </p:cNvPr>
              <p:cNvSpPr txBox="1"/>
              <p:nvPr/>
            </p:nvSpPr>
            <p:spPr>
              <a:xfrm>
                <a:off x="-243330" y="4771300"/>
                <a:ext cx="2728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6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z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EAB0FC-2352-3B8C-099D-6D03583F8108}"/>
                  </a:ext>
                </a:extLst>
              </p:cNvPr>
              <p:cNvSpPr txBox="1"/>
              <p:nvPr/>
            </p:nvSpPr>
            <p:spPr>
              <a:xfrm>
                <a:off x="-42199" y="3993476"/>
                <a:ext cx="2840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600" dirty="0">
                    <a:latin typeface="Avenir Book" panose="02000503020000020003" pitchFamily="2" charset="0"/>
                  </a:rPr>
                  <a:t>y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21A361-CFE1-6FCB-1648-65A93DA3C24B}"/>
                  </a:ext>
                </a:extLst>
              </p:cNvPr>
              <p:cNvSpPr txBox="1"/>
              <p:nvPr/>
            </p:nvSpPr>
            <p:spPr>
              <a:xfrm>
                <a:off x="759286" y="4745843"/>
                <a:ext cx="2840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600" dirty="0">
                    <a:latin typeface="Avenir Book" panose="02000503020000020003" pitchFamily="2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19298F5-E710-2964-4A9B-D973C091822A}"/>
                    </a:ext>
                  </a:extLst>
                </p:cNvPr>
                <p:cNvSpPr txBox="1"/>
                <p:nvPr/>
              </p:nvSpPr>
              <p:spPr>
                <a:xfrm>
                  <a:off x="7556998" y="4948512"/>
                  <a:ext cx="26128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oMath>
                    </m:oMathPara>
                  </a14:m>
                  <a:endParaRPr lang="en-DE" sz="1600" dirty="0" err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6046036-27D9-E543-B8C7-3C43C164C7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998" y="4948512"/>
                  <a:ext cx="261289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18182" r="-18182" b="-30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D753BF-2A15-B058-3574-78B934ECAA18}"/>
              </a:ext>
            </a:extLst>
          </p:cNvPr>
          <p:cNvGrpSpPr/>
          <p:nvPr/>
        </p:nvGrpSpPr>
        <p:grpSpPr>
          <a:xfrm>
            <a:off x="8991600" y="1143000"/>
            <a:ext cx="2375317" cy="1306944"/>
            <a:chOff x="3796919" y="3617201"/>
            <a:chExt cx="4226599" cy="232555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0ED8007-2864-0F6E-EF22-B0EBA8611743}"/>
                </a:ext>
              </a:extLst>
            </p:cNvPr>
            <p:cNvSpPr/>
            <p:nvPr/>
          </p:nvSpPr>
          <p:spPr>
            <a:xfrm>
              <a:off x="4582653" y="3877034"/>
              <a:ext cx="2525375" cy="18573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venir Book" panose="02000503020000020003" pitchFamily="2" charset="0"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AA246D2D-0409-2677-F20C-C2F9CAF7D66F}"/>
                </a:ext>
              </a:extLst>
            </p:cNvPr>
            <p:cNvSpPr/>
            <p:nvPr/>
          </p:nvSpPr>
          <p:spPr>
            <a:xfrm rot="8528752">
              <a:off x="6836345" y="4210744"/>
              <a:ext cx="167202" cy="20889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venir Book" panose="02000503020000020003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01CDF62-A93A-17FD-34BE-E1439C5DAD9D}"/>
                    </a:ext>
                  </a:extLst>
                </p:cNvPr>
                <p:cNvSpPr txBox="1"/>
                <p:nvPr/>
              </p:nvSpPr>
              <p:spPr>
                <a:xfrm>
                  <a:off x="5070259" y="3617201"/>
                  <a:ext cx="1656575" cy="558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venir Book" panose="02000503020000020003" pitchFamily="2" charset="0"/>
                      <a:cs typeface="Calibri"/>
                    </a:rPr>
                    <a:t>Push particles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800" dirty="0"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01CDF62-A93A-17FD-34BE-E1439C5DAD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9" y="3617201"/>
                  <a:ext cx="1656575" cy="558463"/>
                </a:xfrm>
                <a:prstGeom prst="rect">
                  <a:avLst/>
                </a:prstGeom>
                <a:blipFill>
                  <a:blip r:embed="rId11"/>
                  <a:stretch>
                    <a:fillRect b="-740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01BD824-80A1-F944-EF8A-9A45E816898F}"/>
                    </a:ext>
                  </a:extLst>
                </p:cNvPr>
                <p:cNvSpPr txBox="1"/>
                <p:nvPr/>
              </p:nvSpPr>
              <p:spPr>
                <a:xfrm>
                  <a:off x="6233642" y="4506119"/>
                  <a:ext cx="1789876" cy="6024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venir Book" panose="02000503020000020003" pitchFamily="2" charset="0"/>
                      <a:cs typeface="Calibri"/>
                    </a:rPr>
                    <a:t>Deposit currents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800" dirty="0">
                    <a:latin typeface="Avenir Book" panose="02000503020000020003" pitchFamily="2" charset="0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01BD824-80A1-F944-EF8A-9A45E8168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3642" y="4506119"/>
                  <a:ext cx="1789876" cy="60241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635E2D7-81D1-FD92-F317-376A1DDEBC03}"/>
                    </a:ext>
                  </a:extLst>
                </p:cNvPr>
                <p:cNvSpPr txBox="1"/>
                <p:nvPr/>
              </p:nvSpPr>
              <p:spPr>
                <a:xfrm>
                  <a:off x="5070259" y="5384294"/>
                  <a:ext cx="1656575" cy="558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venir Book" panose="02000503020000020003" pitchFamily="2" charset="0"/>
                      <a:cs typeface="Calibri"/>
                    </a:rPr>
                    <a:t>Solve fields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80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800" dirty="0"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635E2D7-81D1-FD92-F317-376A1DDEBC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9" y="5384294"/>
                  <a:ext cx="1656575" cy="558463"/>
                </a:xfrm>
                <a:prstGeom prst="rect">
                  <a:avLst/>
                </a:prstGeom>
                <a:blipFill>
                  <a:blip r:embed="rId13"/>
                  <a:stretch>
                    <a:fillRect b="-740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394E6D-22D6-76DE-8957-7C0333965781}"/>
                    </a:ext>
                  </a:extLst>
                </p:cNvPr>
                <p:cNvSpPr txBox="1"/>
                <p:nvPr/>
              </p:nvSpPr>
              <p:spPr>
                <a:xfrm>
                  <a:off x="3796919" y="4506118"/>
                  <a:ext cx="1656575" cy="558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venir Book" panose="02000503020000020003" pitchFamily="2" charset="0"/>
                      <a:cs typeface="Calibri"/>
                    </a:rPr>
                    <a:t>Gather fields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800" i="1">
                            <a:solidFill>
                              <a:srgbClr val="E459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800" dirty="0">
                    <a:latin typeface="Avenir Book" panose="02000503020000020003" pitchFamily="2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394E6D-22D6-76DE-8957-7C0333965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6919" y="4506118"/>
                  <a:ext cx="1656575" cy="558463"/>
                </a:xfrm>
                <a:prstGeom prst="rect">
                  <a:avLst/>
                </a:prstGeom>
                <a:blipFill>
                  <a:blip r:embed="rId14"/>
                  <a:stretch>
                    <a:fillRect b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1986EC9-7E95-B717-AA48-25CFCB4DBBA8}"/>
              </a:ext>
            </a:extLst>
          </p:cNvPr>
          <p:cNvSpPr txBox="1"/>
          <p:nvPr/>
        </p:nvSpPr>
        <p:spPr>
          <a:xfrm>
            <a:off x="7680932" y="2427444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latin typeface="Avenir Book" panose="02000503020000020003" pitchFamily="2" charset="0"/>
              </a:rPr>
              <a:t>2D slice</a:t>
            </a:r>
          </a:p>
          <a:p>
            <a:r>
              <a:rPr lang="en-GB" sz="1400" dirty="0">
                <a:latin typeface="Avenir Book" panose="02000503020000020003" pitchFamily="2" charset="0"/>
              </a:rPr>
              <a:t>F</a:t>
            </a:r>
            <a:r>
              <a:rPr lang="en-DE" sz="1400" dirty="0">
                <a:latin typeface="Avenir Book" panose="02000503020000020003" pitchFamily="2" charset="0"/>
              </a:rPr>
              <a:t>ield &amp;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044A667-36C5-5927-9F03-F5454F47860F}"/>
                  </a:ext>
                </a:extLst>
              </p:cNvPr>
              <p:cNvSpPr txBox="1"/>
              <p:nvPr/>
            </p:nvSpPr>
            <p:spPr>
              <a:xfrm>
                <a:off x="1799850" y="5038089"/>
                <a:ext cx="6686004" cy="1209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>
                    <a:latin typeface="Avenir Book" panose="02000503020000020003" pitchFamily="2" charset="0"/>
                  </a:rPr>
                  <a:t>All PIC operations occur on the 2D transverse domain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>
                    <a:latin typeface="Avenir Book" panose="02000503020000020003" pitchFamily="2" charset="0"/>
                  </a:rPr>
                  <a:t>Plasma particles are advanced in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GB" sz="1400" dirty="0">
                    <a:latin typeface="Avenir Book" panose="02000503020000020003" pitchFamily="2" charset="0"/>
                  </a:rPr>
                  <a:t> (z), </a:t>
                </a:r>
                <a:r>
                  <a:rPr lang="en-GB" sz="1400" u="sng" dirty="0">
                    <a:latin typeface="Avenir Book" panose="02000503020000020003" pitchFamily="2" charset="0"/>
                  </a:rPr>
                  <a:t>not in time</a:t>
                </a:r>
                <a:endParaRPr lang="en-GB" sz="14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>
                    <a:latin typeface="Avenir Book" panose="02000503020000020003" pitchFamily="2" charset="0"/>
                  </a:rPr>
                  <a:t>(specific to </a:t>
                </a:r>
                <a:r>
                  <a:rPr lang="en-GB" sz="1400" dirty="0" err="1">
                    <a:latin typeface="Avenir Book" panose="02000503020000020003" pitchFamily="2" charset="0"/>
                  </a:rPr>
                  <a:t>HiPACE</a:t>
                </a:r>
                <a:r>
                  <a:rPr lang="en-GB" sz="1400" dirty="0">
                    <a:latin typeface="Avenir Book" panose="02000503020000020003" pitchFamily="2" charset="0"/>
                  </a:rPr>
                  <a:t>++: beams and lasers also advanced in the swipe)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>
                    <a:latin typeface="Avenir Book" panose="02000503020000020003" pitchFamily="2" charset="0"/>
                  </a:rPr>
                  <a:t>A simulation 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DE" sz="1400" b="1" dirty="0">
                    <a:latin typeface="Avenir Book" panose="02000503020000020003" pitchFamily="2" charset="0"/>
                  </a:rPr>
                  <a:t> PIC iterations on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en-DE" sz="1400" b="1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>
                    <a:latin typeface="Avenir Book" panose="02000503020000020003" pitchFamily="2" charset="0"/>
                  </a:rPr>
                  <a:t>(EM PIC: 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DE" sz="1400" b="1" dirty="0">
                    <a:latin typeface="Avenir Book" panose="02000503020000020003" pitchFamily="2" charset="0"/>
                  </a:rPr>
                  <a:t> PIC iterations on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DE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GB" sz="1400" dirty="0">
                    <a:latin typeface="Avenir Book" panose="02000503020000020003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044A667-36C5-5927-9F03-F5454F478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850" y="5038089"/>
                <a:ext cx="6686004" cy="1209049"/>
              </a:xfrm>
              <a:prstGeom prst="rect">
                <a:avLst/>
              </a:prstGeom>
              <a:blipFill>
                <a:blip r:embed="rId15"/>
                <a:stretch>
                  <a:fillRect l="-189" b="-20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255E760-31E0-D179-AB99-D730001DE04A}"/>
              </a:ext>
            </a:extLst>
          </p:cNvPr>
          <p:cNvSpPr/>
          <p:nvPr/>
        </p:nvSpPr>
        <p:spPr>
          <a:xfrm>
            <a:off x="7680932" y="2478239"/>
            <a:ext cx="3685985" cy="36939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43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479212" cy="45109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Mesh Refinement in </a:t>
            </a:r>
            <a:r>
              <a:rPr lang="en-US" b="0" dirty="0" err="1">
                <a:solidFill>
                  <a:schemeClr val="tx1"/>
                </a:solidFill>
                <a:latin typeface="Avenir Book" panose="02000503020000020003" pitchFamily="2" charset="0"/>
              </a:rPr>
              <a:t>HiPACE</a:t>
            </a:r>
            <a:r>
              <a:rPr lang="en-US" b="0" dirty="0">
                <a:solidFill>
                  <a:schemeClr val="tx1"/>
                </a:solidFill>
                <a:latin typeface="Avenir Book" panose="02000503020000020003" pitchFamily="2" charset="0"/>
              </a:rPr>
              <a:t>++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C6B76BFC-E58F-8B00-3E4B-B2491351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latin typeface="Avenir Book" panose="02000503020000020003" pitchFamily="2" charset="0"/>
              </a:rPr>
              <a:t>Maxence Thévenet - DESY - EAAC (20/09/2023), Isola d'Elba</a:t>
            </a:r>
            <a:endParaRPr lang="en-US" noProof="0" dirty="0">
              <a:latin typeface="Avenir Book" panose="02000503020000020003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6BA8FE-3334-1E7D-EC07-0C6BF8862A7D}"/>
              </a:ext>
            </a:extLst>
          </p:cNvPr>
          <p:cNvGrpSpPr/>
          <p:nvPr/>
        </p:nvGrpSpPr>
        <p:grpSpPr>
          <a:xfrm>
            <a:off x="415422" y="1102223"/>
            <a:ext cx="5930227" cy="1634094"/>
            <a:chOff x="415422" y="1102223"/>
            <a:chExt cx="5930227" cy="16340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164F50-C6C9-53A6-94F7-2E2762DDD741}"/>
                </a:ext>
              </a:extLst>
            </p:cNvPr>
            <p:cNvSpPr txBox="1"/>
            <p:nvPr/>
          </p:nvSpPr>
          <p:spPr>
            <a:xfrm>
              <a:off x="415422" y="1102223"/>
              <a:ext cx="2537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DE" sz="1600" dirty="0">
                  <a:latin typeface="Avenir Book" panose="02000503020000020003" pitchFamily="2" charset="0"/>
                </a:rPr>
                <a:t>MR in electrostatic PIC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7E34CD-2519-4E02-0721-0C05A9430B3C}"/>
                </a:ext>
              </a:extLst>
            </p:cNvPr>
            <p:cNvGrpSpPr/>
            <p:nvPr/>
          </p:nvGrpSpPr>
          <p:grpSpPr>
            <a:xfrm>
              <a:off x="2514600" y="1350794"/>
              <a:ext cx="3831049" cy="1385523"/>
              <a:chOff x="2514600" y="1350794"/>
              <a:chExt cx="3831049" cy="138552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E5339A-B4FC-7659-EE27-9DFEF0373711}"/>
                  </a:ext>
                </a:extLst>
              </p:cNvPr>
              <p:cNvGrpSpPr/>
              <p:nvPr/>
            </p:nvGrpSpPr>
            <p:grpSpPr>
              <a:xfrm>
                <a:off x="4572611" y="1350794"/>
                <a:ext cx="1675789" cy="864423"/>
                <a:chOff x="7090383" y="3638424"/>
                <a:chExt cx="2739417" cy="1413075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AF7FD64-1076-D0C6-1BBE-467B1761BDE7}"/>
                    </a:ext>
                  </a:extLst>
                </p:cNvPr>
                <p:cNvGrpSpPr/>
                <p:nvPr/>
              </p:nvGrpSpPr>
              <p:grpSpPr>
                <a:xfrm>
                  <a:off x="7090385" y="3638425"/>
                  <a:ext cx="2739415" cy="1413074"/>
                  <a:chOff x="7090385" y="3638425"/>
                  <a:chExt cx="2739415" cy="1413074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1F7B3440-88C5-E938-28D9-9B7153AB1E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3002" t="16696" r="47784" b="72248"/>
                  <a:stretch/>
                </p:blipFill>
                <p:spPr>
                  <a:xfrm>
                    <a:off x="7090385" y="3638425"/>
                    <a:ext cx="2739415" cy="1413074"/>
                  </a:xfrm>
                  <a:prstGeom prst="rect">
                    <a:avLst/>
                  </a:prstGeom>
                </p:spPr>
              </p:pic>
              <p:sp>
                <p:nvSpPr>
                  <p:cNvPr id="15" name="Right Triangle 14">
                    <a:extLst>
                      <a:ext uri="{FF2B5EF4-FFF2-40B4-BE49-F238E27FC236}">
                        <a16:creationId xmlns:a16="http://schemas.microsoft.com/office/drawing/2014/main" id="{59034464-B4D2-C8DB-881E-DA1BA1C4DE17}"/>
                      </a:ext>
                    </a:extLst>
                  </p:cNvPr>
                  <p:cNvSpPr/>
                  <p:nvPr/>
                </p:nvSpPr>
                <p:spPr>
                  <a:xfrm flipH="1">
                    <a:off x="8763000" y="4343401"/>
                    <a:ext cx="1066800" cy="708098"/>
                  </a:xfrm>
                  <a:prstGeom prst="rtTriangle">
                    <a:avLst/>
                  </a:prstGeom>
                  <a:solidFill>
                    <a:srgbClr val="A2BD69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sz="1600" dirty="0" err="1">
                      <a:solidFill>
                        <a:schemeClr val="tx1"/>
                      </a:solidFill>
                      <a:latin typeface="Avenir Book" panose="02000503020000020003" pitchFamily="2" charset="0"/>
                    </a:endParaRPr>
                  </a:p>
                </p:txBody>
              </p: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FC71D31-772F-974E-F323-F86597F84A4F}"/>
                    </a:ext>
                  </a:extLst>
                </p:cNvPr>
                <p:cNvSpPr/>
                <p:nvPr/>
              </p:nvSpPr>
              <p:spPr>
                <a:xfrm>
                  <a:off x="7090383" y="3638424"/>
                  <a:ext cx="2739415" cy="1413073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 sz="1600" dirty="0" err="1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6FA1AF-0C29-DF4C-D2B0-C24024A16C1D}"/>
                  </a:ext>
                </a:extLst>
              </p:cNvPr>
              <p:cNvSpPr txBox="1"/>
              <p:nvPr/>
            </p:nvSpPr>
            <p:spPr>
              <a:xfrm>
                <a:off x="2514600" y="2459318"/>
                <a:ext cx="3831049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J.-L.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Vay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 et al.,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Comput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. Sci. &amp; Disc. 5, 014019 (2012)</a:t>
                </a:r>
                <a:endParaRPr lang="en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1F4EA0A-0A72-B9B3-D02A-A99AA86FD3C1}"/>
              </a:ext>
            </a:extLst>
          </p:cNvPr>
          <p:cNvGrpSpPr/>
          <p:nvPr/>
        </p:nvGrpSpPr>
        <p:grpSpPr>
          <a:xfrm>
            <a:off x="407988" y="533400"/>
            <a:ext cx="9345612" cy="2203227"/>
            <a:chOff x="407988" y="533400"/>
            <a:chExt cx="9345612" cy="220322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3949DF0-25CF-B50D-0483-69D260BA7760}"/>
                </a:ext>
              </a:extLst>
            </p:cNvPr>
            <p:cNvGrpSpPr/>
            <p:nvPr/>
          </p:nvGrpSpPr>
          <p:grpSpPr>
            <a:xfrm>
              <a:off x="6345649" y="533400"/>
              <a:ext cx="3407951" cy="2203227"/>
              <a:chOff x="6345649" y="533400"/>
              <a:chExt cx="3407951" cy="220322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2E7FD2C-396E-42B0-8760-02A709717307}"/>
                  </a:ext>
                </a:extLst>
              </p:cNvPr>
              <p:cNvGrpSpPr/>
              <p:nvPr/>
            </p:nvGrpSpPr>
            <p:grpSpPr>
              <a:xfrm>
                <a:off x="6534569" y="533400"/>
                <a:ext cx="3219031" cy="1939993"/>
                <a:chOff x="609600" y="2666951"/>
                <a:chExt cx="4724400" cy="258718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88F157C-3F2E-C1FB-F5E7-78AD896B9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" y="2666951"/>
                  <a:ext cx="4488951" cy="2489200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E09BAB9-A38D-933A-71FA-05DFC86C3FD8}"/>
                    </a:ext>
                  </a:extLst>
                </p:cNvPr>
                <p:cNvSpPr/>
                <p:nvPr/>
              </p:nvSpPr>
              <p:spPr>
                <a:xfrm>
                  <a:off x="2514600" y="4343400"/>
                  <a:ext cx="2819400" cy="9107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 sz="1600" dirty="0" err="1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07004F-E46A-E521-3BF9-07F6B12CA4C3}"/>
                  </a:ext>
                </a:extLst>
              </p:cNvPr>
              <p:cNvSpPr txBox="1"/>
              <p:nvPr/>
            </p:nvSpPr>
            <p:spPr>
              <a:xfrm>
                <a:off x="6345649" y="2459628"/>
                <a:ext cx="276768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T. J.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Mehrling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Book" panose="02000503020000020003" pitchFamily="2" charset="0"/>
                  </a:rPr>
                  <a:t> et al., IEEE, AAC (2018)</a:t>
                </a:r>
                <a:endParaRPr lang="en-D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F9C8E9-41DE-008B-DABF-F9CDF42C8950}"/>
                </a:ext>
              </a:extLst>
            </p:cNvPr>
            <p:cNvSpPr txBox="1"/>
            <p:nvPr/>
          </p:nvSpPr>
          <p:spPr>
            <a:xfrm>
              <a:off x="407988" y="1777866"/>
              <a:ext cx="3832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DE" sz="1600" dirty="0">
                  <a:latin typeface="Avenir Book" panose="02000503020000020003" pitchFamily="2" charset="0"/>
                </a:rPr>
                <a:t>MR with quasi-static PIC, no crossing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8D8E3C-7502-2495-66D1-3A59B96D8C15}"/>
                  </a:ext>
                </a:extLst>
              </p:cNvPr>
              <p:cNvSpPr txBox="1"/>
              <p:nvPr/>
            </p:nvSpPr>
            <p:spPr>
              <a:xfrm>
                <a:off x="5052841" y="3432131"/>
                <a:ext cx="6156124" cy="1865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latin typeface="Avenir Book" panose="02000503020000020003" pitchFamily="2" charset="0"/>
                  </a:rPr>
                  <a:t>Deposit densities</a:t>
                </a:r>
                <a:r>
                  <a:rPr lang="en-GB" sz="1600" dirty="0">
                    <a:latin typeface="Avenir Book" panose="02000503020000020003" pitchFamily="2" charset="0"/>
                  </a:rPr>
                  <a:t> (beam and plasma)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latin typeface="Avenir Book" panose="02000503020000020003" pitchFamily="2" charset="0"/>
                  </a:rPr>
                  <a:t>Solve fields</a:t>
                </a:r>
                <a:r>
                  <a:rPr lang="en-GB" sz="1600" dirty="0">
                    <a:latin typeface="Avenir Book" panose="02000503020000020003" pitchFamily="2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 and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</a:p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latin typeface="Avenir Book" panose="02000503020000020003" pitchFamily="2" charset="0"/>
                  </a:rPr>
                  <a:t>Advance</a:t>
                </a:r>
                <a:r>
                  <a:rPr lang="en-GB" sz="1600" dirty="0">
                    <a:latin typeface="Avenir Book" panose="02000503020000020003" pitchFamily="2" charset="0"/>
                  </a:rPr>
                  <a:t> plasma </a:t>
                </a:r>
                <a:r>
                  <a:rPr lang="en-GB" sz="1600" u="sng" dirty="0">
                    <a:latin typeface="Avenir Book" panose="02000503020000020003" pitchFamily="2" charset="0"/>
                  </a:rPr>
                  <a:t>particles</a:t>
                </a:r>
                <a:r>
                  <a:rPr lang="en-GB" sz="1600" dirty="0">
                    <a:latin typeface="Avenir Book" panose="02000503020000020003" pitchFamily="2" charset="0"/>
                  </a:rPr>
                  <a:t> by 1 slice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ζ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u="sng" dirty="0">
                    <a:latin typeface="Avenir Book" panose="02000503020000020003" pitchFamily="2" charset="0"/>
                  </a:rPr>
                  <a:t>Advance</a:t>
                </a:r>
                <a:r>
                  <a:rPr lang="en-GB" sz="1600" dirty="0">
                    <a:latin typeface="Avenir Book" panose="02000503020000020003" pitchFamily="2" charset="0"/>
                  </a:rPr>
                  <a:t> beam </a:t>
                </a:r>
                <a:r>
                  <a:rPr lang="en-GB" sz="1600" u="sng" dirty="0">
                    <a:latin typeface="Avenir Book" panose="02000503020000020003" pitchFamily="2" charset="0"/>
                  </a:rPr>
                  <a:t>particles </a:t>
                </a:r>
                <a:r>
                  <a:rPr lang="en-GB" sz="1600" dirty="0">
                    <a:latin typeface="Avenir Book" panose="02000503020000020003" pitchFamily="2" charset="0"/>
                  </a:rPr>
                  <a:t>by 1 time step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</a:t>
                </a:r>
                <a:endParaRPr lang="en-DE" sz="1600" dirty="0" err="1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8D8E3C-7502-2495-66D1-3A59B96D8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841" y="3432131"/>
                <a:ext cx="6156124" cy="1865254"/>
              </a:xfrm>
              <a:prstGeom prst="rect">
                <a:avLst/>
              </a:prstGeom>
              <a:blipFill>
                <a:blip r:embed="rId4"/>
                <a:stretch>
                  <a:fillRect l="-206" t="-4730" b="-33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EAA9C69-EA92-7350-9176-CA7EFC340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8" y="3215686"/>
            <a:ext cx="4455887" cy="277039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0C28A80-B437-1BB8-A9B3-F02C3EB9D89D}"/>
              </a:ext>
            </a:extLst>
          </p:cNvPr>
          <p:cNvGrpSpPr/>
          <p:nvPr/>
        </p:nvGrpSpPr>
        <p:grpSpPr>
          <a:xfrm>
            <a:off x="2532924" y="162948"/>
            <a:ext cx="9582876" cy="4780836"/>
            <a:chOff x="2532924" y="162948"/>
            <a:chExt cx="9582876" cy="47808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CE301B-54A8-1AC9-D78E-DDC740F6779C}"/>
                </a:ext>
              </a:extLst>
            </p:cNvPr>
            <p:cNvSpPr txBox="1"/>
            <p:nvPr/>
          </p:nvSpPr>
          <p:spPr>
            <a:xfrm>
              <a:off x="9454925" y="1275963"/>
              <a:ext cx="1594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venir Book" panose="02000503020000020003" pitchFamily="2" charset="0"/>
                </a:rPr>
                <a:t>Severin </a:t>
              </a:r>
              <a:r>
                <a:rPr lang="en-US" sz="1400" dirty="0" err="1">
                  <a:latin typeface="Avenir Book" panose="02000503020000020003" pitchFamily="2" charset="0"/>
                </a:rPr>
                <a:t>Diederichs</a:t>
              </a:r>
              <a:endParaRPr lang="en-US" sz="1400" dirty="0">
                <a:latin typeface="Avenir Book" panose="02000503020000020003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E0A46B-66ED-92AF-47B5-11DAEEE5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6" r="21477" b="25019"/>
            <a:stretch/>
          </p:blipFill>
          <p:spPr>
            <a:xfrm>
              <a:off x="9756518" y="176172"/>
              <a:ext cx="915339" cy="10856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203650-7172-7BEF-8115-CB035FDAB083}"/>
                </a:ext>
              </a:extLst>
            </p:cNvPr>
            <p:cNvSpPr txBox="1"/>
            <p:nvPr/>
          </p:nvSpPr>
          <p:spPr>
            <a:xfrm>
              <a:off x="10897574" y="1275963"/>
              <a:ext cx="1218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venir Book" panose="02000503020000020003" pitchFamily="2" charset="0"/>
                </a:rPr>
                <a:t>Alexander Sinn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73814F-FD45-E815-75BF-D7F667074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6" t="2893" r="6848" b="22436"/>
            <a:stretch/>
          </p:blipFill>
          <p:spPr>
            <a:xfrm>
              <a:off x="11057067" y="162948"/>
              <a:ext cx="915339" cy="108355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B7681BA-E783-3F5C-6BA8-A4C43A13E79E}"/>
                </a:ext>
              </a:extLst>
            </p:cNvPr>
            <p:cNvGrpSpPr/>
            <p:nvPr/>
          </p:nvGrpSpPr>
          <p:grpSpPr>
            <a:xfrm>
              <a:off x="2532924" y="3499184"/>
              <a:ext cx="7617381" cy="1444600"/>
              <a:chOff x="2532924" y="3499184"/>
              <a:chExt cx="7617381" cy="1444600"/>
            </a:xfrm>
          </p:grpSpPr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1218286B-9F15-6032-2705-035F29BF7244}"/>
                  </a:ext>
                </a:extLst>
              </p:cNvPr>
              <p:cNvSpPr/>
              <p:nvPr/>
            </p:nvSpPr>
            <p:spPr>
              <a:xfrm rot="16200000">
                <a:off x="2218962" y="4571946"/>
                <a:ext cx="685800" cy="57875"/>
              </a:xfrm>
              <a:prstGeom prst="parallelogram">
                <a:avLst>
                  <a:gd name="adj" fmla="val 164865"/>
                </a:avLst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9569D67-325F-D24D-449B-904F85DA92CF}"/>
                  </a:ext>
                </a:extLst>
              </p:cNvPr>
              <p:cNvSpPr txBox="1"/>
              <p:nvPr/>
            </p:nvSpPr>
            <p:spPr>
              <a:xfrm>
                <a:off x="5052841" y="3499184"/>
                <a:ext cx="509746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endParaRPr lang="en-GB" sz="1600" dirty="0">
                  <a:solidFill>
                    <a:schemeClr val="accent1"/>
                  </a:solidFill>
                  <a:latin typeface="Avenir Book" panose="02000503020000020003" pitchFamily="2" charset="0"/>
                </a:endParaRPr>
              </a:p>
              <a:p>
                <a:pPr lvl="1"/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on all levels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lvl="1"/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BC on fine patch, solve, Interpolate in ghost cells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accent1"/>
                    </a:solidFill>
                    <a:latin typeface="Avenir Book" panose="02000503020000020003" pitchFamily="2" charset="0"/>
                  </a:rPr>
                  <a:t>Tag by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470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113199</TotalTime>
  <Words>2738</Words>
  <Application>Microsoft Macintosh PowerPoint</Application>
  <PresentationFormat>Widescreen</PresentationFormat>
  <Paragraphs>369</Paragraphs>
  <Slides>26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Avenir</vt:lpstr>
      <vt:lpstr>Avenir Black</vt:lpstr>
      <vt:lpstr>Avenir Book</vt:lpstr>
      <vt:lpstr>Avenir Book Oblique</vt:lpstr>
      <vt:lpstr>Avenir Heavy</vt:lpstr>
      <vt:lpstr>Cambria Math</vt:lpstr>
      <vt:lpstr>Wingdings</vt:lpstr>
      <vt:lpstr>DESY</vt:lpstr>
      <vt:lpstr>Mesh Refinement in quasi-static codes making plasma acceleration simulations in collider-relevant parameters feasible (and cheap)</vt:lpstr>
      <vt:lpstr>Plasma acceleration is described by kinetic plasma dynamics</vt:lpstr>
      <vt:lpstr>Quasi-static approximation helps simulations of plasma acceleration</vt:lpstr>
      <vt:lpstr>Scale discrepancies can make simulations impractical or unfeasible</vt:lpstr>
      <vt:lpstr>HiPACE++: 3D advanced quasi-static PIC on GPU</vt:lpstr>
      <vt:lpstr>HiPACE++  –  The Team</vt:lpstr>
      <vt:lpstr>In QS PIC, plasma and laser/particle beams are treated differently</vt:lpstr>
      <vt:lpstr>The plasma response is computed with a swipe from head to tile</vt:lpstr>
      <vt:lpstr>Mesh Refinement in HiPACE++</vt:lpstr>
      <vt:lpstr>Converged simulations in collider-relevant range are feasible cheap</vt:lpstr>
      <vt:lpstr>Challenging positron acceleration simulations benefit from MR</vt:lpstr>
      <vt:lpstr>Wake-T: multi-stage axisymmetric simulations on a laptop</vt:lpstr>
      <vt:lpstr>Wake-T: an adaptive grid in a gridless method</vt:lpstr>
      <vt:lpstr>Realistic simulations of collider parameters on a laptop w/ Wake-T</vt:lpstr>
      <vt:lpstr>HiPACE++ and Wake-T converge to the same (?) result</vt:lpstr>
      <vt:lpstr>PowerPoint Presentation</vt:lpstr>
      <vt:lpstr>LASY: LAser manipulations made eaSY</vt:lpstr>
      <vt:lpstr>A plasma injector for PETRA IV (PIP4)</vt:lpstr>
      <vt:lpstr>PowerPoint Presentation</vt:lpstr>
      <vt:lpstr>QS PIC even captures depletion</vt:lpstr>
      <vt:lpstr>LASY: LAser manipulation made eaSY</vt:lpstr>
      <vt:lpstr>Plasma acceleration is described by kinetic plasma dynamics</vt:lpstr>
      <vt:lpstr>Recent advances improved accuracy of the field solver</vt:lpstr>
      <vt:lpstr>Mesh Refinement in HiPACE++</vt:lpstr>
      <vt:lpstr>Converged simulations in collider-relevant range are feasible cheap</vt:lpstr>
      <vt:lpstr>Realistic simulations of collider parameters on a laptop w/ Wake-T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and simulation roadmap</dc:title>
  <dc:creator>Microsoft Office User</dc:creator>
  <cp:lastModifiedBy>Microsoft Office User</cp:lastModifiedBy>
  <cp:revision>1980</cp:revision>
  <cp:lastPrinted>2023-07-09T17:49:14Z</cp:lastPrinted>
  <dcterms:created xsi:type="dcterms:W3CDTF">2020-08-07T11:09:38Z</dcterms:created>
  <dcterms:modified xsi:type="dcterms:W3CDTF">2023-09-20T12:32:40Z</dcterms:modified>
</cp:coreProperties>
</file>