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8" r:id="rId1"/>
    <p:sldMasterId id="2147483709" r:id="rId2"/>
    <p:sldMasterId id="2147483715" r:id="rId3"/>
    <p:sldMasterId id="2147483723" r:id="rId4"/>
  </p:sldMasterIdLst>
  <p:notesMasterIdLst>
    <p:notesMasterId r:id="rId55"/>
  </p:notesMasterIdLst>
  <p:sldIdLst>
    <p:sldId id="256" r:id="rId5"/>
    <p:sldId id="257" r:id="rId6"/>
    <p:sldId id="268" r:id="rId7"/>
    <p:sldId id="269" r:id="rId8"/>
    <p:sldId id="5347" r:id="rId9"/>
    <p:sldId id="5344" r:id="rId10"/>
    <p:sldId id="5345" r:id="rId11"/>
    <p:sldId id="5367" r:id="rId12"/>
    <p:sldId id="339" r:id="rId13"/>
    <p:sldId id="340" r:id="rId14"/>
    <p:sldId id="282" r:id="rId15"/>
    <p:sldId id="283" r:id="rId16"/>
    <p:sldId id="288" r:id="rId17"/>
    <p:sldId id="5386" r:id="rId18"/>
    <p:sldId id="5368" r:id="rId19"/>
    <p:sldId id="273" r:id="rId20"/>
    <p:sldId id="5348" r:id="rId21"/>
    <p:sldId id="5349" r:id="rId22"/>
    <p:sldId id="5351" r:id="rId23"/>
    <p:sldId id="5352" r:id="rId24"/>
    <p:sldId id="1653" r:id="rId25"/>
    <p:sldId id="5353" r:id="rId26"/>
    <p:sldId id="5355" r:id="rId27"/>
    <p:sldId id="5356" r:id="rId28"/>
    <p:sldId id="5357" r:id="rId29"/>
    <p:sldId id="5358" r:id="rId30"/>
    <p:sldId id="5359" r:id="rId31"/>
    <p:sldId id="5360" r:id="rId32"/>
    <p:sldId id="5361" r:id="rId33"/>
    <p:sldId id="5362" r:id="rId34"/>
    <p:sldId id="1654" r:id="rId35"/>
    <p:sldId id="5364" r:id="rId36"/>
    <p:sldId id="5365" r:id="rId37"/>
    <p:sldId id="5382" r:id="rId38"/>
    <p:sldId id="5383" r:id="rId39"/>
    <p:sldId id="1647" r:id="rId40"/>
    <p:sldId id="1655" r:id="rId41"/>
    <p:sldId id="1656" r:id="rId42"/>
    <p:sldId id="5366" r:id="rId43"/>
    <p:sldId id="5384" r:id="rId44"/>
    <p:sldId id="1650" r:id="rId45"/>
    <p:sldId id="5369" r:id="rId46"/>
    <p:sldId id="5379" r:id="rId47"/>
    <p:sldId id="5381" r:id="rId48"/>
    <p:sldId id="5385" r:id="rId49"/>
    <p:sldId id="272" r:id="rId50"/>
    <p:sldId id="338" r:id="rId51"/>
    <p:sldId id="335" r:id="rId52"/>
    <p:sldId id="336" r:id="rId53"/>
    <p:sldId id="266" r:id="rId54"/>
  </p:sldIdLst>
  <p:sldSz cx="9144000" cy="5143500" type="screen16x9"/>
  <p:notesSz cx="6858000" cy="9144000"/>
  <p:embeddedFontLst>
    <p:embeddedFont>
      <p:font typeface="Arial Black" panose="020B0604020202020204" pitchFamily="34" charset="0"/>
      <p:regular r:id="rId56"/>
      <p:bold r:id="rId57"/>
    </p:embeddedFont>
    <p:embeddedFont>
      <p:font typeface="Arial Narrow" panose="020B0604020202020204" pitchFamily="34" charset="0"/>
      <p:regular r:id="rId58"/>
      <p:bold r:id="rId59"/>
      <p:italic r:id="rId60"/>
      <p:boldItalic r:id="rId61"/>
    </p:embeddedFont>
    <p:embeddedFont>
      <p:font typeface="Avenir" panose="02000503020000020003" pitchFamily="2" charset="0"/>
      <p:regular r:id="rId62"/>
      <p:italic r:id="rId63"/>
    </p:embeddedFont>
    <p:embeddedFont>
      <p:font typeface="Avenir Book" panose="02000503020000020003" pitchFamily="2" charset="0"/>
      <p:regular r:id="rId64"/>
      <p:italic r:id="rId65"/>
    </p:embeddedFont>
    <p:embeddedFont>
      <p:font typeface="Barlow" pitchFamily="2" charset="77"/>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Cambria Math" panose="02040503050406030204" pitchFamily="18" charset="0"/>
      <p:regular r:id="rId76"/>
    </p:embeddedFont>
    <p:embeddedFont>
      <p:font typeface="Century Gothic" panose="020B0502020202020204" pitchFamily="34" charset="0"/>
      <p:regular r:id="rId77"/>
      <p:bold r:id="rId78"/>
      <p:italic r:id="rId79"/>
      <p:boldItalic r:id="rId80"/>
    </p:embeddedFont>
    <p:embeddedFont>
      <p:font typeface="Franklin Gothic Book" panose="020B0503020102020204" pitchFamily="34" charset="0"/>
      <p:regular r:id="rId81"/>
      <p:italic r:id="rId82"/>
    </p:embeddedFont>
    <p:embeddedFont>
      <p:font typeface="Franklin Gothic Medium" panose="020B0603020102020204" pitchFamily="34" charset="0"/>
      <p:regular r:id="rId83"/>
      <p:italic r:id="rId84"/>
    </p:embeddedFont>
    <p:embeddedFont>
      <p:font typeface="Libre Franklin" pitchFamily="2" charset="77"/>
      <p:regular r:id="rId85"/>
      <p:bold r:id="rId86"/>
      <p:italic r:id="rId87"/>
      <p:boldItalic r:id="rId88"/>
    </p:embeddedFont>
    <p:embeddedFont>
      <p:font typeface="Libre Franklin Medium" pitchFamily="2" charset="77"/>
      <p:regular r:id="rId89"/>
      <p:bold r:id="rId90"/>
      <p:italic r:id="rId91"/>
      <p:boldItalic r:id="rId92"/>
    </p:embeddedFont>
    <p:embeddedFont>
      <p:font typeface="Noto Sans Symbols" pitchFamily="2" charset="0"/>
      <p:regular r:id="rId93"/>
      <p:bold r:id="rId94"/>
    </p:embeddedFont>
    <p:embeddedFont>
      <p:font typeface="Source Sans Pro" panose="020B0503030403020204"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FFF"/>
    <a:srgbClr val="1F6CAD"/>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9"/>
    <p:restoredTop sz="94709"/>
  </p:normalViewPr>
  <p:slideViewPr>
    <p:cSldViewPr snapToGrid="0">
      <p:cViewPr varScale="1">
        <p:scale>
          <a:sx n="147" d="100"/>
          <a:sy n="147" d="100"/>
        </p:scale>
        <p:origin x="208" y="8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font" Target="fonts/font35.fntdata"/><Relationship Id="rId95" Type="http://schemas.openxmlformats.org/officeDocument/2006/relationships/font" Target="fonts/font4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9.fntdata"/><Relationship Id="rId69" Type="http://schemas.openxmlformats.org/officeDocument/2006/relationships/font" Target="fonts/font14.fntdata"/><Relationship Id="rId80" Type="http://schemas.openxmlformats.org/officeDocument/2006/relationships/font" Target="fonts/font25.fntdata"/><Relationship Id="rId85" Type="http://schemas.openxmlformats.org/officeDocument/2006/relationships/font" Target="fonts/font30.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font" Target="fonts/font42.fntdata"/><Relationship Id="rId7" Type="http://schemas.openxmlformats.org/officeDocument/2006/relationships/slide" Target="slides/slide3.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3392bdde9_0_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153392bdde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7c6d7345e5_11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7c6d7345e5_11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2184893dc4c_0_31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
        <p:nvSpPr>
          <p:cNvPr id="1535" name="Google Shape;1535;g2184893dc4c_0_312:notes"/>
          <p:cNvSpPr>
            <a:spLocks noGrp="1" noRot="1" noChangeAspect="1"/>
          </p:cNvSpPr>
          <p:nvPr>
            <p:ph type="sldImg" idx="2"/>
          </p:nvPr>
        </p:nvSpPr>
        <p:spPr>
          <a:xfrm>
            <a:off x="406400" y="704850"/>
            <a:ext cx="6197700" cy="348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36" name="Google Shape;1536;g2184893dc4c_0_312:notes"/>
          <p:cNvSpPr txBox="1">
            <a:spLocks noGrp="1"/>
          </p:cNvSpPr>
          <p:nvPr>
            <p:ph type="body" idx="1"/>
          </p:nvPr>
        </p:nvSpPr>
        <p:spPr>
          <a:xfrm>
            <a:off x="701614" y="4414911"/>
            <a:ext cx="5607300" cy="41832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184893dc4c_0_35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4" name="Google Shape;1574;g2184893dc4c_0_35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2184893dc4c_0_48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1" name="Google Shape;1721;g2184893dc4c_0_48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2184893dc4c_0_480: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1" name="Google Shape;1721;g2184893dc4c_0_48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591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27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17</a:t>
            </a:fld>
            <a:endParaRPr/>
          </a:p>
        </p:txBody>
      </p:sp>
    </p:spTree>
    <p:extLst>
      <p:ext uri="{BB962C8B-B14F-4D97-AF65-F5344CB8AC3E}">
        <p14:creationId xmlns:p14="http://schemas.microsoft.com/office/powerpoint/2010/main" val="79286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18</a:t>
            </a:fld>
            <a:endParaRPr/>
          </a:p>
        </p:txBody>
      </p:sp>
    </p:spTree>
    <p:extLst>
      <p:ext uri="{BB962C8B-B14F-4D97-AF65-F5344CB8AC3E}">
        <p14:creationId xmlns:p14="http://schemas.microsoft.com/office/powerpoint/2010/main" val="1138684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60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057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780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22</a:t>
            </a:fld>
            <a:endParaRPr/>
          </a:p>
        </p:txBody>
      </p:sp>
    </p:spTree>
    <p:extLst>
      <p:ext uri="{BB962C8B-B14F-4D97-AF65-F5344CB8AC3E}">
        <p14:creationId xmlns:p14="http://schemas.microsoft.com/office/powerpoint/2010/main" val="26734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177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66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424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18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825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330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24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cf3ce9a90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g22cf3ce9a90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9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872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32</a:t>
            </a:fld>
            <a:endParaRPr/>
          </a:p>
        </p:txBody>
      </p:sp>
    </p:spTree>
    <p:extLst>
      <p:ext uri="{BB962C8B-B14F-4D97-AF65-F5344CB8AC3E}">
        <p14:creationId xmlns:p14="http://schemas.microsoft.com/office/powerpoint/2010/main" val="2189914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33</a:t>
            </a:fld>
            <a:endParaRPr/>
          </a:p>
        </p:txBody>
      </p:sp>
    </p:spTree>
    <p:extLst>
      <p:ext uri="{BB962C8B-B14F-4D97-AF65-F5344CB8AC3E}">
        <p14:creationId xmlns:p14="http://schemas.microsoft.com/office/powerpoint/2010/main" val="521719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32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645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341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314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b29ee31b4_0_423:notes"/>
          <p:cNvSpPr txBox="1">
            <a:spLocks noGrp="1"/>
          </p:cNvSpPr>
          <p:nvPr>
            <p:ph type="body" idx="1"/>
          </p:nvPr>
        </p:nvSpPr>
        <p:spPr>
          <a:xfrm>
            <a:off x="685800" y="4343400"/>
            <a:ext cx="5422800" cy="40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14b29ee31b4_0_42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269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2cf3ce9a90_0_10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82" name="Google Shape;982;g22cf3ce9a90_0_107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r>
              <a:rPr lang="en" b="1"/>
              <a:t>Instructions:</a:t>
            </a:r>
            <a:endParaRPr/>
          </a:p>
          <a:p>
            <a:pPr marL="0" lvl="0" indent="0" algn="l" rtl="0">
              <a:spcBef>
                <a:spcPts val="360"/>
              </a:spcBef>
              <a:spcAft>
                <a:spcPts val="0"/>
              </a:spcAft>
              <a:buNone/>
            </a:pPr>
            <a:endParaRPr/>
          </a:p>
          <a:p>
            <a:pPr marL="171450" marR="0" lvl="0" indent="-171450" algn="l" rtl="0">
              <a:lnSpc>
                <a:spcPct val="100000"/>
              </a:lnSpc>
              <a:spcBef>
                <a:spcPts val="0"/>
              </a:spcBef>
              <a:spcAft>
                <a:spcPts val="0"/>
              </a:spcAft>
              <a:buClr>
                <a:srgbClr val="000000"/>
              </a:buClr>
              <a:buSzPts val="1200"/>
              <a:buFont typeface="Arial"/>
              <a:buChar char="•"/>
            </a:pPr>
            <a:r>
              <a:rPr lang="en"/>
              <a:t>List any technical, programmatic, or personnel challenges / risks and if / how you plan to manage them</a:t>
            </a:r>
            <a:endParaRPr/>
          </a:p>
          <a:p>
            <a:pPr marL="0" lvl="0" indent="0" algn="l" rtl="0">
              <a:spcBef>
                <a:spcPts val="360"/>
              </a:spcBef>
              <a:spcAft>
                <a:spcPts val="0"/>
              </a:spcAft>
              <a:buNone/>
            </a:pPr>
            <a:endParaRPr/>
          </a:p>
        </p:txBody>
      </p:sp>
      <p:sp>
        <p:nvSpPr>
          <p:cNvPr id="983" name="Google Shape;983;g22cf3ce9a90_0_107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39</a:t>
            </a:fld>
            <a:endParaRPr/>
          </a:p>
        </p:txBody>
      </p:sp>
    </p:spTree>
    <p:extLst>
      <p:ext uri="{BB962C8B-B14F-4D97-AF65-F5344CB8AC3E}">
        <p14:creationId xmlns:p14="http://schemas.microsoft.com/office/powerpoint/2010/main" val="362906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2cf3ce9a90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22cf3ce9a90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468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349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7c6d7345e5_11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7c6d7345e5_11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429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2cf3ce9a90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22cf3ce9a90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9897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21855d4698d_1_1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2" name="Google Shape;2732;g21855d4698d_1_1446:notes"/>
          <p:cNvSpPr txBox="1">
            <a:spLocks noGrp="1"/>
          </p:cNvSpPr>
          <p:nvPr>
            <p:ph type="body" idx="1"/>
          </p:nvPr>
        </p:nvSpPr>
        <p:spPr>
          <a:xfrm>
            <a:off x="686421" y="4400240"/>
            <a:ext cx="5485200" cy="3600900"/>
          </a:xfrm>
          <a:prstGeom prst="rect">
            <a:avLst/>
          </a:prstGeom>
          <a:noFill/>
          <a:ln>
            <a:noFill/>
          </a:ln>
        </p:spPr>
        <p:txBody>
          <a:bodyPr spcFirstLastPara="1" wrap="square" lIns="89600" tIns="44800" rIns="89600" bIns="44800" anchor="t" anchorCtr="0">
            <a:noAutofit/>
          </a:bodyPr>
          <a:lstStyle/>
          <a:p>
            <a:pPr marL="0" lvl="0" indent="0" algn="l" rtl="0">
              <a:lnSpc>
                <a:spcPct val="90000"/>
              </a:lnSpc>
              <a:spcBef>
                <a:spcPts val="300"/>
              </a:spcBef>
              <a:spcAft>
                <a:spcPts val="0"/>
              </a:spcAft>
              <a:buClr>
                <a:schemeClr val="dk1"/>
              </a:buClr>
              <a:buSzPts val="1200"/>
              <a:buFont typeface="Century Gothic"/>
              <a:buNone/>
            </a:pPr>
            <a:r>
              <a:rPr lang="en"/>
              <a:t>lead</a:t>
            </a:r>
            <a:endParaRPr/>
          </a:p>
          <a:p>
            <a:pPr marL="0" lvl="0" indent="0" algn="l" rtl="0">
              <a:lnSpc>
                <a:spcPct val="90000"/>
              </a:lnSpc>
              <a:spcBef>
                <a:spcPts val="300"/>
              </a:spcBef>
              <a:spcAft>
                <a:spcPts val="0"/>
              </a:spcAft>
              <a:buClr>
                <a:schemeClr val="dk1"/>
              </a:buClr>
              <a:buSzPts val="1200"/>
              <a:buFont typeface="Century Gothic"/>
              <a:buNone/>
            </a:pPr>
            <a:r>
              <a:rPr lang="en"/>
              <a:t>data-driven (AI/ML) activities</a:t>
            </a:r>
            <a:endParaRPr/>
          </a:p>
          <a:p>
            <a:pPr marL="0" lvl="0" indent="0" algn="l" rtl="0">
              <a:lnSpc>
                <a:spcPct val="90000"/>
              </a:lnSpc>
              <a:spcBef>
                <a:spcPts val="300"/>
              </a:spcBef>
              <a:spcAft>
                <a:spcPts val="0"/>
              </a:spcAft>
              <a:buClr>
                <a:schemeClr val="dk1"/>
              </a:buClr>
              <a:buSzPts val="1200"/>
              <a:buFont typeface="Century Gothic"/>
              <a:buNone/>
            </a:pPr>
            <a:r>
              <a:rPr lang="en"/>
              <a:t>start-to-end</a:t>
            </a:r>
            <a:endParaRPr/>
          </a:p>
          <a:p>
            <a:pPr marL="0" lvl="0" indent="0" algn="l" rtl="0">
              <a:lnSpc>
                <a:spcPct val="90000"/>
              </a:lnSpc>
              <a:spcBef>
                <a:spcPts val="300"/>
              </a:spcBef>
              <a:spcAft>
                <a:spcPts val="0"/>
              </a:spcAft>
              <a:buClr>
                <a:schemeClr val="dk1"/>
              </a:buClr>
              <a:buSzPts val="1200"/>
              <a:buFont typeface="Century Gothic"/>
              <a:buNone/>
            </a:pPr>
            <a:r>
              <a:rPr lang="en"/>
              <a:t>transform community of compete projects into community ecosystem of interoperable modules</a:t>
            </a:r>
            <a:endParaRPr/>
          </a:p>
          <a:p>
            <a:pPr marL="0" lvl="0" indent="0" algn="l" rtl="0">
              <a:lnSpc>
                <a:spcPct val="90000"/>
              </a:lnSpc>
              <a:spcBef>
                <a:spcPts val="300"/>
              </a:spcBef>
              <a:spcAft>
                <a:spcPts val="0"/>
              </a:spcAft>
              <a:buClr>
                <a:schemeClr val="dk1"/>
              </a:buClr>
              <a:buSzPts val="1200"/>
              <a:buFont typeface="Century Gothic"/>
              <a:buNone/>
            </a:pPr>
            <a:r>
              <a:rPr lang="en"/>
              <a:t>competition/duplication</a:t>
            </a:r>
            <a:endParaRPr/>
          </a:p>
          <a:p>
            <a:pPr marL="0" lvl="0" indent="0" algn="l" rtl="0">
              <a:lnSpc>
                <a:spcPct val="90000"/>
              </a:lnSpc>
              <a:spcBef>
                <a:spcPts val="300"/>
              </a:spcBef>
              <a:spcAft>
                <a:spcPts val="0"/>
              </a:spcAft>
              <a:buClr>
                <a:schemeClr val="dk1"/>
              </a:buClr>
              <a:buSzPts val="1200"/>
              <a:buFont typeface="Century Gothic"/>
              <a:buNone/>
            </a:pPr>
            <a:r>
              <a:rPr lang="en"/>
              <a:t>we need them together</a:t>
            </a:r>
            <a:endParaRPr/>
          </a:p>
          <a:p>
            <a:pPr marL="0" lvl="0" indent="0" algn="l" rtl="0">
              <a:lnSpc>
                <a:spcPct val="90000"/>
              </a:lnSpc>
              <a:spcBef>
                <a:spcPts val="300"/>
              </a:spcBef>
              <a:spcAft>
                <a:spcPts val="0"/>
              </a:spcAft>
              <a:buClr>
                <a:schemeClr val="dk1"/>
              </a:buClr>
              <a:buSzPts val="1200"/>
              <a:buFont typeface="Century Gothic"/>
              <a:buNone/>
            </a:pPr>
            <a:endParaRPr/>
          </a:p>
        </p:txBody>
      </p:sp>
      <p:sp>
        <p:nvSpPr>
          <p:cNvPr id="2733" name="Google Shape;2733;g21855d4698d_1_1446:notes"/>
          <p:cNvSpPr txBox="1">
            <a:spLocks noGrp="1"/>
          </p:cNvSpPr>
          <p:nvPr>
            <p:ph type="sldNum" idx="12"/>
          </p:nvPr>
        </p:nvSpPr>
        <p:spPr>
          <a:xfrm>
            <a:off x="1" y="8656820"/>
            <a:ext cx="2972400" cy="459000"/>
          </a:xfrm>
          <a:prstGeom prst="rect">
            <a:avLst/>
          </a:prstGeom>
          <a:noFill/>
          <a:ln>
            <a:noFill/>
          </a:ln>
        </p:spPr>
        <p:txBody>
          <a:bodyPr spcFirstLastPara="1" wrap="square" lIns="89600" tIns="44800" rIns="89600" bIns="44800" anchor="b" anchorCtr="0">
            <a:noAutofit/>
          </a:bodyPr>
          <a:lstStyle/>
          <a:p>
            <a:pPr marL="0" lvl="0" indent="0" algn="l" rtl="0">
              <a:spcBef>
                <a:spcPts val="0"/>
              </a:spcBef>
              <a:spcAft>
                <a:spcPts val="0"/>
              </a:spcAft>
              <a:buClr>
                <a:schemeClr val="dk1"/>
              </a:buClr>
              <a:buSzPts val="1200"/>
              <a:buFont typeface="Century Gothic"/>
              <a:buNone/>
            </a:pPr>
            <a:fld id="{00000000-1234-1234-1234-123412341234}" type="slidenum">
              <a:rPr lang="en" sz="1400"/>
              <a:t>47</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cfdae37a47_1_289: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4" name="Google Shape;2704;g1cfdae37a47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18653ad3964_0_20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7" name="Google Shape;2717;g18653ad3964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cf3ce9a90_0_233:notes"/>
          <p:cNvSpPr txBox="1">
            <a:spLocks noGrp="1"/>
          </p:cNvSpPr>
          <p:nvPr>
            <p:ph type="body" idx="1"/>
          </p:nvPr>
        </p:nvSpPr>
        <p:spPr>
          <a:xfrm>
            <a:off x="686421" y="4344025"/>
            <a:ext cx="54852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g22cf3ce9a9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829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651acab5e_0_2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6651acab5e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26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Instructions:</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Summarize milestone-based plan for next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E672D7-8E2D-4611-973D-F4591A707C34}"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335588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Instructions:</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Summarize milestone-based plan for next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4E672D7-8E2D-4611-973D-F4591A707C34}"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80199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1671a8da16_0_581:notes"/>
          <p:cNvSpPr txBox="1">
            <a:spLocks noGrp="1"/>
          </p:cNvSpPr>
          <p:nvPr>
            <p:ph type="body" idx="1"/>
          </p:nvPr>
        </p:nvSpPr>
        <p:spPr>
          <a:xfrm>
            <a:off x="686421" y="4400240"/>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8" name="Google Shape;2698;g21671a8da16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9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7c6d7345e5_11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7c6d7345e5_11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2800"/>
              <a:buNone/>
              <a:defRPr/>
            </a:lvl1pPr>
            <a:lvl2pPr lvl="1" algn="l" rtl="0">
              <a:lnSpc>
                <a:spcPct val="85000"/>
              </a:lnSpc>
              <a:spcBef>
                <a:spcPts val="0"/>
              </a:spcBef>
              <a:spcAft>
                <a:spcPts val="0"/>
              </a:spcAft>
              <a:buSzPts val="2800"/>
              <a:buNone/>
              <a:defRPr/>
            </a:lvl2pPr>
            <a:lvl3pPr lvl="2" algn="l" rtl="0">
              <a:lnSpc>
                <a:spcPct val="85000"/>
              </a:lnSpc>
              <a:spcBef>
                <a:spcPts val="0"/>
              </a:spcBef>
              <a:spcAft>
                <a:spcPts val="0"/>
              </a:spcAft>
              <a:buSzPts val="2800"/>
              <a:buNone/>
              <a:defRPr/>
            </a:lvl3pPr>
            <a:lvl4pPr lvl="3" algn="l" rtl="0">
              <a:lnSpc>
                <a:spcPct val="85000"/>
              </a:lnSpc>
              <a:spcBef>
                <a:spcPts val="0"/>
              </a:spcBef>
              <a:spcAft>
                <a:spcPts val="0"/>
              </a:spcAft>
              <a:buSzPts val="2800"/>
              <a:buNone/>
              <a:defRPr/>
            </a:lvl4pPr>
            <a:lvl5pPr lvl="4" algn="l" rtl="0">
              <a:lnSpc>
                <a:spcPct val="85000"/>
              </a:lnSpc>
              <a:spcBef>
                <a:spcPts val="0"/>
              </a:spcBef>
              <a:spcAft>
                <a:spcPts val="0"/>
              </a:spcAft>
              <a:buSzPts val="2800"/>
              <a:buNone/>
              <a:defRPr/>
            </a:lvl5pPr>
            <a:lvl6pPr lvl="5" algn="l" rtl="0">
              <a:lnSpc>
                <a:spcPct val="85000"/>
              </a:lnSpc>
              <a:spcBef>
                <a:spcPts val="0"/>
              </a:spcBef>
              <a:spcAft>
                <a:spcPts val="0"/>
              </a:spcAft>
              <a:buSzPts val="2800"/>
              <a:buNone/>
              <a:defRPr/>
            </a:lvl6pPr>
            <a:lvl7pPr lvl="6" algn="l" rtl="0">
              <a:lnSpc>
                <a:spcPct val="85000"/>
              </a:lnSpc>
              <a:spcBef>
                <a:spcPts val="0"/>
              </a:spcBef>
              <a:spcAft>
                <a:spcPts val="0"/>
              </a:spcAft>
              <a:buSzPts val="2800"/>
              <a:buNone/>
              <a:defRPr/>
            </a:lvl7pPr>
            <a:lvl8pPr lvl="7" algn="l" rtl="0">
              <a:lnSpc>
                <a:spcPct val="85000"/>
              </a:lnSpc>
              <a:spcBef>
                <a:spcPts val="0"/>
              </a:spcBef>
              <a:spcAft>
                <a:spcPts val="0"/>
              </a:spcAft>
              <a:buSzPts val="2800"/>
              <a:buNone/>
              <a:defRPr/>
            </a:lvl8pPr>
            <a:lvl9pPr lvl="8" algn="l" rtl="0">
              <a:lnSpc>
                <a:spcPct val="85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0" y="0"/>
            <a:ext cx="9144000" cy="4665000"/>
          </a:xfrm>
          <a:prstGeom prst="rect">
            <a:avLst/>
          </a:prstGeom>
          <a:noFill/>
          <a:ln>
            <a:noFill/>
          </a:ln>
        </p:spPr>
      </p:sp>
      <p:sp>
        <p:nvSpPr>
          <p:cNvPr id="56" name="Google Shape;56;p14"/>
          <p:cNvSpPr txBox="1">
            <a:spLocks noGrp="1"/>
          </p:cNvSpPr>
          <p:nvPr>
            <p:ph type="title"/>
          </p:nvPr>
        </p:nvSpPr>
        <p:spPr>
          <a:xfrm>
            <a:off x="142875" y="178308"/>
            <a:ext cx="88296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1100"/>
              <a:buFont typeface="Arial"/>
              <a:buNone/>
              <a:defRPr>
                <a:solidFill>
                  <a:schemeClr val="lt1"/>
                </a:solidFill>
              </a:defRPr>
            </a:lvl1pPr>
            <a:lvl2pPr lvl="1" algn="l" rtl="0">
              <a:lnSpc>
                <a:spcPct val="85000"/>
              </a:lnSpc>
              <a:spcBef>
                <a:spcPts val="0"/>
              </a:spcBef>
              <a:spcAft>
                <a:spcPts val="0"/>
              </a:spcAft>
              <a:buClr>
                <a:srgbClr val="006C3A"/>
              </a:buClr>
              <a:buSzPts val="1100"/>
              <a:buFont typeface="Arial Black"/>
              <a:buNone/>
              <a:defRPr/>
            </a:lvl2pPr>
            <a:lvl3pPr lvl="2" algn="l" rtl="0">
              <a:lnSpc>
                <a:spcPct val="85000"/>
              </a:lnSpc>
              <a:spcBef>
                <a:spcPts val="0"/>
              </a:spcBef>
              <a:spcAft>
                <a:spcPts val="0"/>
              </a:spcAft>
              <a:buClr>
                <a:srgbClr val="006C3A"/>
              </a:buClr>
              <a:buSzPts val="1100"/>
              <a:buFont typeface="Arial Black"/>
              <a:buNone/>
              <a:defRPr/>
            </a:lvl3pPr>
            <a:lvl4pPr lvl="3" algn="l" rtl="0">
              <a:lnSpc>
                <a:spcPct val="85000"/>
              </a:lnSpc>
              <a:spcBef>
                <a:spcPts val="0"/>
              </a:spcBef>
              <a:spcAft>
                <a:spcPts val="0"/>
              </a:spcAft>
              <a:buClr>
                <a:srgbClr val="006C3A"/>
              </a:buClr>
              <a:buSzPts val="1100"/>
              <a:buFont typeface="Arial Black"/>
              <a:buNone/>
              <a:defRPr/>
            </a:lvl4pPr>
            <a:lvl5pPr lvl="4" algn="l" rtl="0">
              <a:lnSpc>
                <a:spcPct val="85000"/>
              </a:lnSpc>
              <a:spcBef>
                <a:spcPts val="0"/>
              </a:spcBef>
              <a:spcAft>
                <a:spcPts val="0"/>
              </a:spcAft>
              <a:buClr>
                <a:srgbClr val="006C3A"/>
              </a:buClr>
              <a:buSzPts val="1100"/>
              <a:buFont typeface="Arial Black"/>
              <a:buNone/>
              <a:defRPr/>
            </a:lvl5pPr>
            <a:lvl6pPr lvl="5" algn="l" rtl="0">
              <a:lnSpc>
                <a:spcPct val="85000"/>
              </a:lnSpc>
              <a:spcBef>
                <a:spcPts val="0"/>
              </a:spcBef>
              <a:spcAft>
                <a:spcPts val="0"/>
              </a:spcAft>
              <a:buClr>
                <a:srgbClr val="006C3A"/>
              </a:buClr>
              <a:buSzPts val="1100"/>
              <a:buFont typeface="Arial Black"/>
              <a:buNone/>
              <a:defRPr/>
            </a:lvl6pPr>
            <a:lvl7pPr lvl="6" algn="l" rtl="0">
              <a:lnSpc>
                <a:spcPct val="85000"/>
              </a:lnSpc>
              <a:spcBef>
                <a:spcPts val="0"/>
              </a:spcBef>
              <a:spcAft>
                <a:spcPts val="0"/>
              </a:spcAft>
              <a:buClr>
                <a:srgbClr val="006C3A"/>
              </a:buClr>
              <a:buSzPts val="1100"/>
              <a:buFont typeface="Arial Black"/>
              <a:buNone/>
              <a:defRPr/>
            </a:lvl7pPr>
            <a:lvl8pPr lvl="7" algn="l" rtl="0">
              <a:lnSpc>
                <a:spcPct val="85000"/>
              </a:lnSpc>
              <a:spcBef>
                <a:spcPts val="0"/>
              </a:spcBef>
              <a:spcAft>
                <a:spcPts val="0"/>
              </a:spcAft>
              <a:buClr>
                <a:srgbClr val="006C3A"/>
              </a:buClr>
              <a:buSzPts val="1100"/>
              <a:buFont typeface="Arial Black"/>
              <a:buNone/>
              <a:defRPr/>
            </a:lvl8pPr>
            <a:lvl9pPr lvl="8" algn="l" rtl="0">
              <a:lnSpc>
                <a:spcPct val="85000"/>
              </a:lnSpc>
              <a:spcBef>
                <a:spcPts val="0"/>
              </a:spcBef>
              <a:spcAft>
                <a:spcPts val="0"/>
              </a:spcAft>
              <a:buClr>
                <a:srgbClr val="006C3A"/>
              </a:buClr>
              <a:buSzPts val="1100"/>
              <a:buFont typeface="Arial Black"/>
              <a:buNone/>
              <a:defRPr/>
            </a:lvl9pPr>
          </a:lstStyle>
          <a:p>
            <a:endParaRPr/>
          </a:p>
        </p:txBody>
      </p:sp>
      <p:sp>
        <p:nvSpPr>
          <p:cNvPr id="57" name="Google Shape;57;p14"/>
          <p:cNvSpPr/>
          <p:nvPr/>
        </p:nvSpPr>
        <p:spPr>
          <a:xfrm>
            <a:off x="0" y="4665443"/>
            <a:ext cx="9144000" cy="478200"/>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 name="Google Shape;58;p14"/>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BFBFBF"/>
              </a:buClr>
              <a:buSzPts val="700"/>
              <a:buFont typeface="Arial"/>
              <a:buNone/>
            </a:pPr>
            <a:fld id="{00000000-1234-1234-1234-123412341234}" type="slidenum">
              <a:rPr lang="en" sz="700" b="1" i="0" u="none" strike="noStrike" cap="none">
                <a:solidFill>
                  <a:srgbClr val="BFBFBF"/>
                </a:solidFill>
                <a:latin typeface="Arial"/>
                <a:ea typeface="Arial"/>
                <a:cs typeface="Arial"/>
                <a:sym typeface="Arial"/>
              </a:rPr>
              <a:t>‹#›</a:t>
            </a:fld>
            <a:endParaRPr sz="700" b="1" i="0" u="none" strike="noStrike" cap="none">
              <a:solidFill>
                <a:srgbClr val="BFBFBF"/>
              </a:solidFill>
              <a:latin typeface="Arial"/>
              <a:ea typeface="Arial"/>
              <a:cs typeface="Arial"/>
              <a:sym typeface="Arial"/>
            </a:endParaRPr>
          </a:p>
        </p:txBody>
      </p:sp>
      <p:pic>
        <p:nvPicPr>
          <p:cNvPr id="59" name="Google Shape;59;p14"/>
          <p:cNvPicPr preferRelativeResize="0"/>
          <p:nvPr/>
        </p:nvPicPr>
        <p:blipFill rotWithShape="1">
          <a:blip r:embed="rId2">
            <a:alphaModFix/>
          </a:blip>
          <a:srcRect/>
          <a:stretch/>
        </p:blipFill>
        <p:spPr>
          <a:xfrm>
            <a:off x="254849" y="4738556"/>
            <a:ext cx="1138141" cy="3077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7_Title Slide" type="title">
  <p:cSld name="TITL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70" name="Google Shape;70;p16"/>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71" name="Google Shape;71;p16"/>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2" name="Google Shape;72;p16"/>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73" name="Google Shape;73;p16"/>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74" name="Google Shape;74;p16"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75" name="Google Shape;75;p16"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76" name="Google Shape;76;p16"/>
          <p:cNvPicPr preferRelativeResize="0"/>
          <p:nvPr/>
        </p:nvPicPr>
        <p:blipFill rotWithShape="1">
          <a:blip r:embed="rId6">
            <a:alphaModFix/>
          </a:blip>
          <a:srcRect/>
          <a:stretch/>
        </p:blipFill>
        <p:spPr>
          <a:xfrm>
            <a:off x="0" y="5109211"/>
            <a:ext cx="9144000" cy="3428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77"/>
        <p:cNvGrpSpPr/>
        <p:nvPr/>
      </p:nvGrpSpPr>
      <p:grpSpPr>
        <a:xfrm>
          <a:off x="0" y="0"/>
          <a:ext cx="0" cy="0"/>
          <a:chOff x="0" y="0"/>
          <a:chExt cx="0" cy="0"/>
        </a:xfrm>
      </p:grpSpPr>
      <p:sp>
        <p:nvSpPr>
          <p:cNvPr id="78" name="Google Shape;78;p17"/>
          <p:cNvSpPr/>
          <p:nvPr/>
        </p:nvSpPr>
        <p:spPr>
          <a:xfrm>
            <a:off x="0" y="805196"/>
            <a:ext cx="9144000" cy="3170516"/>
          </a:xfrm>
          <a:custGeom>
            <a:avLst/>
            <a:gdLst/>
            <a:ahLst/>
            <a:cxnLst/>
            <a:rect l="l" t="t" r="r" b="b"/>
            <a:pathLst>
              <a:path w="12192000" h="4497186" extrusionOk="0">
                <a:moveTo>
                  <a:pt x="0" y="0"/>
                </a:moveTo>
                <a:lnTo>
                  <a:pt x="12192000" y="0"/>
                </a:lnTo>
                <a:lnTo>
                  <a:pt x="12192000" y="4497186"/>
                </a:lnTo>
                <a:lnTo>
                  <a:pt x="0" y="4497186"/>
                </a:lnTo>
              </a:path>
            </a:pathLst>
          </a:cu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79" name="Google Shape;79;p17"/>
          <p:cNvSpPr txBox="1">
            <a:spLocks noGrp="1"/>
          </p:cNvSpPr>
          <p:nvPr>
            <p:ph type="title"/>
          </p:nvPr>
        </p:nvSpPr>
        <p:spPr>
          <a:xfrm>
            <a:off x="259981" y="1014359"/>
            <a:ext cx="3076200" cy="6927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SzPts val="1100"/>
              <a:buNone/>
              <a:defRPr>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pic>
        <p:nvPicPr>
          <p:cNvPr id="80" name="Google Shape;80;p17"/>
          <p:cNvPicPr preferRelativeResize="0"/>
          <p:nvPr/>
        </p:nvPicPr>
        <p:blipFill rotWithShape="1">
          <a:blip r:embed="rId2">
            <a:alphaModFix/>
          </a:blip>
          <a:srcRect/>
          <a:stretch/>
        </p:blipFill>
        <p:spPr>
          <a:xfrm>
            <a:off x="4572001" y="805196"/>
            <a:ext cx="4571998" cy="3171506"/>
          </a:xfrm>
          <a:prstGeom prst="rect">
            <a:avLst/>
          </a:prstGeom>
          <a:noFill/>
          <a:ln>
            <a:noFill/>
          </a:ln>
        </p:spPr>
      </p:pic>
      <p:pic>
        <p:nvPicPr>
          <p:cNvPr id="81" name="Google Shape;81;p17"/>
          <p:cNvPicPr preferRelativeResize="0"/>
          <p:nvPr/>
        </p:nvPicPr>
        <p:blipFill rotWithShape="1">
          <a:blip r:embed="rId3">
            <a:alphaModFix/>
          </a:blip>
          <a:srcRect/>
          <a:stretch/>
        </p:blipFill>
        <p:spPr>
          <a:xfrm>
            <a:off x="7756685" y="4774675"/>
            <a:ext cx="1138141" cy="307779"/>
          </a:xfrm>
          <a:prstGeom prst="rect">
            <a:avLst/>
          </a:prstGeom>
          <a:noFill/>
          <a:ln>
            <a:noFill/>
          </a:ln>
        </p:spPr>
      </p:pic>
      <p:sp>
        <p:nvSpPr>
          <p:cNvPr id="82" name="Google Shape;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86" name="Google Shape;8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142875" y="172513"/>
            <a:ext cx="8744100" cy="681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142875" y="1087554"/>
            <a:ext cx="8744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400"/>
              </a:spcBef>
              <a:spcAft>
                <a:spcPts val="0"/>
              </a:spcAft>
              <a:buClr>
                <a:schemeClr val="dk1"/>
              </a:buClr>
              <a:buSzPts val="1400"/>
              <a:buFont typeface="Century Gothic"/>
              <a:buChar char="•"/>
              <a:defRPr sz="1500">
                <a:solidFill>
                  <a:schemeClr val="dk1"/>
                </a:solidFill>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317500" algn="l" rtl="0">
              <a:lnSpc>
                <a:spcPct val="90000"/>
              </a:lnSpc>
              <a:spcBef>
                <a:spcPts val="600"/>
              </a:spcBef>
              <a:spcAft>
                <a:spcPts val="0"/>
              </a:spcAft>
              <a:buClr>
                <a:schemeClr val="dk1"/>
              </a:buClr>
              <a:buSzPts val="1400"/>
              <a:buChar char="–"/>
              <a:defRPr>
                <a:latin typeface="Arial"/>
                <a:ea typeface="Arial"/>
                <a:cs typeface="Arial"/>
                <a:sym typeface="Arial"/>
              </a:defRPr>
            </a:lvl4pPr>
            <a:lvl5pPr marL="2286000" lvl="4" indent="-317500" algn="l" rtl="0">
              <a:lnSpc>
                <a:spcPct val="90000"/>
              </a:lnSpc>
              <a:spcBef>
                <a:spcPts val="500"/>
              </a:spcBef>
              <a:spcAft>
                <a:spcPts val="0"/>
              </a:spcAft>
              <a:buClr>
                <a:schemeClr val="dk1"/>
              </a:buClr>
              <a:buSzPts val="1400"/>
              <a:buFont typeface="Arial"/>
              <a:buChar char="•"/>
              <a:defRPr>
                <a:latin typeface="Arial"/>
                <a:ea typeface="Arial"/>
                <a:cs typeface="Arial"/>
                <a:sym typeface="Aria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0" name="Google Shape;9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iscussion_slide">
  <p:cSld name="Discussion_slide">
    <p:spTree>
      <p:nvGrpSpPr>
        <p:cNvPr id="1" name="Shape 91"/>
        <p:cNvGrpSpPr/>
        <p:nvPr/>
      </p:nvGrpSpPr>
      <p:grpSpPr>
        <a:xfrm>
          <a:off x="0" y="0"/>
          <a:ext cx="0" cy="0"/>
          <a:chOff x="0" y="0"/>
          <a:chExt cx="0" cy="0"/>
        </a:xfrm>
      </p:grpSpPr>
      <p:sp>
        <p:nvSpPr>
          <p:cNvPr id="92" name="Google Shape;92;p20"/>
          <p:cNvSpPr>
            <a:spLocks noGrp="1"/>
          </p:cNvSpPr>
          <p:nvPr>
            <p:ph type="pic" idx="2"/>
          </p:nvPr>
        </p:nvSpPr>
        <p:spPr>
          <a:xfrm>
            <a:off x="0" y="0"/>
            <a:ext cx="9144000" cy="466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93" name="Google Shape;93;p20"/>
          <p:cNvSpPr txBox="1">
            <a:spLocks noGrp="1"/>
          </p:cNvSpPr>
          <p:nvPr>
            <p:ph type="title"/>
          </p:nvPr>
        </p:nvSpPr>
        <p:spPr>
          <a:xfrm>
            <a:off x="142875" y="178308"/>
            <a:ext cx="88296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94" name="Google Shape;94;p20"/>
          <p:cNvSpPr/>
          <p:nvPr/>
        </p:nvSpPr>
        <p:spPr>
          <a:xfrm>
            <a:off x="0" y="4665442"/>
            <a:ext cx="9144000" cy="478200"/>
          </a:xfrm>
          <a:prstGeom prst="rect">
            <a:avLst/>
          </a:prstGeom>
          <a:solidFill>
            <a:srgbClr val="D8D8D8"/>
          </a:solidFill>
          <a:ln>
            <a:noFill/>
          </a:ln>
          <a:effectLst>
            <a:outerShdw blurRad="101600" dist="38100" dir="16200000" rotWithShape="0">
              <a:srgbClr val="000000">
                <a:alpha val="20000"/>
              </a:srgbClr>
            </a:outerShdw>
          </a:effectLst>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95" name="Google Shape;95;p20"/>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a:solidFill>
                  <a:srgbClr val="BFBFBF"/>
                </a:solidFill>
                <a:latin typeface="Arial"/>
                <a:ea typeface="Arial"/>
                <a:cs typeface="Arial"/>
                <a:sym typeface="Arial"/>
              </a:rPr>
              <a:t>‹#›</a:t>
            </a:fld>
            <a:endParaRPr sz="700" b="1">
              <a:solidFill>
                <a:srgbClr val="BFBFBF"/>
              </a:solidFill>
              <a:latin typeface="Arial"/>
              <a:ea typeface="Arial"/>
              <a:cs typeface="Arial"/>
              <a:sym typeface="Arial"/>
            </a:endParaRPr>
          </a:p>
        </p:txBody>
      </p:sp>
      <p:sp>
        <p:nvSpPr>
          <p:cNvPr id="97" name="Google Shape;9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98"/>
        <p:cNvGrpSpPr/>
        <p:nvPr/>
      </p:nvGrpSpPr>
      <p:grpSpPr>
        <a:xfrm>
          <a:off x="0" y="0"/>
          <a:ext cx="0" cy="0"/>
          <a:chOff x="0" y="0"/>
          <a:chExt cx="0" cy="0"/>
        </a:xfrm>
      </p:grpSpPr>
      <p:pic>
        <p:nvPicPr>
          <p:cNvPr id="99" name="Google Shape;99;p21"/>
          <p:cNvPicPr preferRelativeResize="0"/>
          <p:nvPr/>
        </p:nvPicPr>
        <p:blipFill rotWithShape="1">
          <a:blip r:embed="rId2">
            <a:alphaModFix/>
          </a:blip>
          <a:srcRect/>
          <a:stretch/>
        </p:blipFill>
        <p:spPr>
          <a:xfrm>
            <a:off x="0" y="-1"/>
            <a:ext cx="9144000" cy="2571751"/>
          </a:xfrm>
          <a:prstGeom prst="rect">
            <a:avLst/>
          </a:prstGeom>
          <a:noFill/>
          <a:ln>
            <a:noFill/>
          </a:ln>
        </p:spPr>
      </p:pic>
      <p:pic>
        <p:nvPicPr>
          <p:cNvPr id="100" name="Google Shape;100;p21"/>
          <p:cNvPicPr preferRelativeResize="0"/>
          <p:nvPr/>
        </p:nvPicPr>
        <p:blipFill rotWithShape="1">
          <a:blip r:embed="rId3">
            <a:alphaModFix/>
          </a:blip>
          <a:srcRect/>
          <a:stretch/>
        </p:blipFill>
        <p:spPr>
          <a:xfrm>
            <a:off x="6820112" y="1943100"/>
            <a:ext cx="1930061" cy="521932"/>
          </a:xfrm>
          <a:prstGeom prst="rect">
            <a:avLst/>
          </a:prstGeom>
          <a:noFill/>
          <a:ln>
            <a:noFill/>
          </a:ln>
          <a:effectLst>
            <a:outerShdw blurRad="50800" dist="38100" dir="2700000" algn="tl" rotWithShape="0">
              <a:srgbClr val="000000">
                <a:alpha val="40000"/>
              </a:srgbClr>
            </a:outerShdw>
          </a:effectLst>
        </p:spPr>
      </p:pic>
      <p:sp>
        <p:nvSpPr>
          <p:cNvPr id="101" name="Google Shape;101;p21"/>
          <p:cNvSpPr/>
          <p:nvPr/>
        </p:nvSpPr>
        <p:spPr>
          <a:xfrm>
            <a:off x="0" y="0"/>
            <a:ext cx="9144000" cy="2571900"/>
          </a:xfrm>
          <a:prstGeom prst="rect">
            <a:avLst/>
          </a:prstGeom>
          <a:gradFill>
            <a:gsLst>
              <a:gs pos="0">
                <a:srgbClr val="06456F"/>
              </a:gs>
              <a:gs pos="2000">
                <a:srgbClr val="06456F"/>
              </a:gs>
              <a:gs pos="25000">
                <a:srgbClr val="0E5B82"/>
              </a:gs>
              <a:gs pos="100000">
                <a:srgbClr val="1CA9C0">
                  <a:alpha val="0"/>
                </a:srgbClr>
              </a:gs>
            </a:gsLst>
            <a:lin ang="0" scaled="0"/>
          </a:gra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02" name="Google Shape;102;p21"/>
          <p:cNvSpPr txBox="1">
            <a:spLocks noGrp="1"/>
          </p:cNvSpPr>
          <p:nvPr>
            <p:ph type="ctrTitle"/>
          </p:nvPr>
        </p:nvSpPr>
        <p:spPr>
          <a:xfrm>
            <a:off x="142874" y="75640"/>
            <a:ext cx="5936400" cy="1867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700" b="0">
                <a:solidFill>
                  <a:schemeClr val="lt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03" name="Google Shape;103;p21"/>
          <p:cNvSpPr txBox="1">
            <a:spLocks noGrp="1"/>
          </p:cNvSpPr>
          <p:nvPr>
            <p:ph type="subTitle" idx="1"/>
          </p:nvPr>
        </p:nvSpPr>
        <p:spPr>
          <a:xfrm>
            <a:off x="142875" y="2678468"/>
            <a:ext cx="6565200" cy="1604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100"/>
              </a:spcBef>
              <a:spcAft>
                <a:spcPts val="0"/>
              </a:spcAft>
              <a:buSzPts val="1400"/>
              <a:buNone/>
              <a:defRPr sz="1500">
                <a:solidFill>
                  <a:schemeClr val="dk1"/>
                </a:solidFill>
                <a:latin typeface="Arial"/>
                <a:ea typeface="Arial"/>
                <a:cs typeface="Arial"/>
                <a:sym typeface="Arial"/>
              </a:defRPr>
            </a:lvl1pPr>
            <a:lvl2pPr lvl="1" algn="ctr" rtl="0">
              <a:lnSpc>
                <a:spcPct val="90000"/>
              </a:lnSpc>
              <a:spcBef>
                <a:spcPts val="600"/>
              </a:spcBef>
              <a:spcAft>
                <a:spcPts val="0"/>
              </a:spcAft>
              <a:buSzPts val="1200"/>
              <a:buNone/>
              <a:defRPr>
                <a:solidFill>
                  <a:srgbClr val="888888"/>
                </a:solidFill>
              </a:defRPr>
            </a:lvl2pPr>
            <a:lvl3pPr lvl="2" algn="ctr" rtl="0">
              <a:lnSpc>
                <a:spcPct val="90000"/>
              </a:lnSpc>
              <a:spcBef>
                <a:spcPts val="600"/>
              </a:spcBef>
              <a:spcAft>
                <a:spcPts val="0"/>
              </a:spcAft>
              <a:buSzPts val="1100"/>
              <a:buNone/>
              <a:defRPr>
                <a:solidFill>
                  <a:srgbClr val="888888"/>
                </a:solidFill>
              </a:defRPr>
            </a:lvl3pPr>
            <a:lvl4pPr lvl="3" algn="ctr" rtl="0">
              <a:lnSpc>
                <a:spcPct val="90000"/>
              </a:lnSpc>
              <a:spcBef>
                <a:spcPts val="600"/>
              </a:spcBef>
              <a:spcAft>
                <a:spcPts val="0"/>
              </a:spcAft>
              <a:buSzPts val="1400"/>
              <a:buNone/>
              <a:defRPr>
                <a:solidFill>
                  <a:srgbClr val="888888"/>
                </a:solidFill>
              </a:defRPr>
            </a:lvl4pPr>
            <a:lvl5pPr lvl="4" algn="ctr" rtl="0">
              <a:lnSpc>
                <a:spcPct val="90000"/>
              </a:lnSpc>
              <a:spcBef>
                <a:spcPts val="500"/>
              </a:spcBef>
              <a:spcAft>
                <a:spcPts val="0"/>
              </a:spcAft>
              <a:buSzPts val="14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104" name="Google Shape;104;p21" descr="A close up of a computer&#10;&#10;Description generated with high confidence"/>
          <p:cNvPicPr preferRelativeResize="0"/>
          <p:nvPr/>
        </p:nvPicPr>
        <p:blipFill rotWithShape="1">
          <a:blip r:embed="rId4">
            <a:alphaModFix/>
          </a:blip>
          <a:srcRect/>
          <a:stretch/>
        </p:blipFill>
        <p:spPr>
          <a:xfrm>
            <a:off x="290087" y="4703256"/>
            <a:ext cx="988025" cy="299236"/>
          </a:xfrm>
          <a:prstGeom prst="rect">
            <a:avLst/>
          </a:prstGeom>
          <a:noFill/>
          <a:ln>
            <a:noFill/>
          </a:ln>
        </p:spPr>
      </p:pic>
      <p:pic>
        <p:nvPicPr>
          <p:cNvPr id="105" name="Google Shape;105;p21" descr="A close up of a logo&#10;&#10;Description generated with very high confidence"/>
          <p:cNvPicPr preferRelativeResize="0"/>
          <p:nvPr/>
        </p:nvPicPr>
        <p:blipFill rotWithShape="1">
          <a:blip r:embed="rId5">
            <a:alphaModFix/>
          </a:blip>
          <a:srcRect/>
          <a:stretch/>
        </p:blipFill>
        <p:spPr>
          <a:xfrm>
            <a:off x="6924108" y="4703256"/>
            <a:ext cx="1792430" cy="299236"/>
          </a:xfrm>
          <a:prstGeom prst="rect">
            <a:avLst/>
          </a:prstGeom>
          <a:noFill/>
          <a:ln>
            <a:noFill/>
          </a:ln>
        </p:spPr>
      </p:pic>
      <p:pic>
        <p:nvPicPr>
          <p:cNvPr id="106" name="Google Shape;106;p21"/>
          <p:cNvPicPr preferRelativeResize="0"/>
          <p:nvPr/>
        </p:nvPicPr>
        <p:blipFill rotWithShape="1">
          <a:blip r:embed="rId6">
            <a:alphaModFix/>
          </a:blip>
          <a:srcRect/>
          <a:stretch/>
        </p:blipFill>
        <p:spPr>
          <a:xfrm>
            <a:off x="0" y="5109211"/>
            <a:ext cx="9144000" cy="34289"/>
          </a:xfrm>
          <a:prstGeom prst="rect">
            <a:avLst/>
          </a:prstGeom>
          <a:noFill/>
          <a:ln>
            <a:noFill/>
          </a:ln>
        </p:spPr>
      </p:pic>
      <p:sp>
        <p:nvSpPr>
          <p:cNvPr id="107" name="Google Shape;107;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6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146125" y="176726"/>
            <a:ext cx="8757300" cy="680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solidFill>
                  <a:schemeClr val="dk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0" name="Google Shape;110;p22"/>
          <p:cNvSpPr txBox="1">
            <a:spLocks noGrp="1"/>
          </p:cNvSpPr>
          <p:nvPr>
            <p:ph type="body" idx="1"/>
          </p:nvPr>
        </p:nvSpPr>
        <p:spPr>
          <a:xfrm>
            <a:off x="146125" y="1091125"/>
            <a:ext cx="43368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Century Gothic"/>
                <a:ea typeface="Century Gothic"/>
                <a:cs typeface="Century Gothic"/>
                <a:sym typeface="Century Gothic"/>
              </a:defRPr>
            </a:lvl3pPr>
            <a:lvl4pPr marL="1828800" lvl="3" indent="-228600" algn="l" rtl="0">
              <a:lnSpc>
                <a:spcPct val="90000"/>
              </a:lnSpc>
              <a:spcBef>
                <a:spcPts val="600"/>
              </a:spcBef>
              <a:spcAft>
                <a:spcPts val="0"/>
              </a:spcAft>
              <a:buClr>
                <a:schemeClr val="dk1"/>
              </a:buClr>
              <a:buSzPts val="1100"/>
              <a:buFont typeface="Century Gothic"/>
              <a:buNone/>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Font typeface="Century Gothic"/>
              <a:buChar char="•"/>
              <a:defRPr sz="1200">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1" name="Google Shape;111;p22"/>
          <p:cNvSpPr txBox="1">
            <a:spLocks noGrp="1"/>
          </p:cNvSpPr>
          <p:nvPr>
            <p:ph type="body" idx="2"/>
          </p:nvPr>
        </p:nvSpPr>
        <p:spPr>
          <a:xfrm>
            <a:off x="4638294" y="1091125"/>
            <a:ext cx="4265100" cy="34575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Clr>
                <a:schemeClr val="dk1"/>
              </a:buClr>
              <a:buSzPts val="1400"/>
              <a:buFont typeface="Century Gothic"/>
              <a:buChar char="•"/>
              <a:defRPr sz="1500">
                <a:latin typeface="Arial"/>
                <a:ea typeface="Arial"/>
                <a:cs typeface="Arial"/>
                <a:sym typeface="Arial"/>
              </a:defRPr>
            </a:lvl1pPr>
            <a:lvl2pPr marL="914400" lvl="1" indent="-304800" algn="l" rtl="0">
              <a:lnSpc>
                <a:spcPct val="90000"/>
              </a:lnSpc>
              <a:spcBef>
                <a:spcPts val="600"/>
              </a:spcBef>
              <a:spcAft>
                <a:spcPts val="0"/>
              </a:spcAft>
              <a:buClr>
                <a:schemeClr val="dk1"/>
              </a:buClr>
              <a:buSzPts val="1200"/>
              <a:buFont typeface="Century Gothic"/>
              <a:buChar char="–"/>
              <a:defRPr sz="1400">
                <a:latin typeface="Arial"/>
                <a:ea typeface="Arial"/>
                <a:cs typeface="Arial"/>
                <a:sym typeface="Arial"/>
              </a:defRPr>
            </a:lvl2pPr>
            <a:lvl3pPr marL="1371600" lvl="2" indent="-298450" algn="l" rtl="0">
              <a:lnSpc>
                <a:spcPct val="90000"/>
              </a:lnSpc>
              <a:spcBef>
                <a:spcPts val="600"/>
              </a:spcBef>
              <a:spcAft>
                <a:spcPts val="0"/>
              </a:spcAft>
              <a:buClr>
                <a:schemeClr val="dk1"/>
              </a:buClr>
              <a:buSzPts val="1100"/>
              <a:buFont typeface="Century Gothic"/>
              <a:buChar char="•"/>
              <a:defRPr sz="1200">
                <a:latin typeface="Arial"/>
                <a:ea typeface="Arial"/>
                <a:cs typeface="Arial"/>
                <a:sym typeface="Arial"/>
              </a:defRPr>
            </a:lvl3pPr>
            <a:lvl4pPr marL="1828800" lvl="3" indent="-298450" algn="l" rtl="0">
              <a:lnSpc>
                <a:spcPct val="90000"/>
              </a:lnSpc>
              <a:spcBef>
                <a:spcPts val="600"/>
              </a:spcBef>
              <a:spcAft>
                <a:spcPts val="0"/>
              </a:spcAft>
              <a:buClr>
                <a:schemeClr val="dk1"/>
              </a:buClr>
              <a:buSzPts val="1100"/>
              <a:buFont typeface="Century Gothic"/>
              <a:buChar char="•"/>
              <a:defRPr sz="1100">
                <a:latin typeface="Arial"/>
                <a:ea typeface="Arial"/>
                <a:cs typeface="Arial"/>
                <a:sym typeface="Arial"/>
              </a:defRPr>
            </a:lvl4pPr>
            <a:lvl5pPr marL="2286000" lvl="4" indent="-304800" algn="l" rtl="0">
              <a:lnSpc>
                <a:spcPct val="90000"/>
              </a:lnSpc>
              <a:spcBef>
                <a:spcPts val="500"/>
              </a:spcBef>
              <a:spcAft>
                <a:spcPts val="0"/>
              </a:spcAft>
              <a:buClr>
                <a:schemeClr val="dk1"/>
              </a:buClr>
              <a:buSzPts val="1200"/>
              <a:buChar char="»"/>
              <a:defRPr sz="12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12" name="Google Shape;112;p22"/>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13" name="Google Shape;11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Bottombar and logo">
  <p:cSld name="8_Bottombar and logo">
    <p:spTree>
      <p:nvGrpSpPr>
        <p:cNvPr id="1" name="Shape 117"/>
        <p:cNvGrpSpPr/>
        <p:nvPr/>
      </p:nvGrpSpPr>
      <p:grpSpPr>
        <a:xfrm>
          <a:off x="0" y="0"/>
          <a:ext cx="0" cy="0"/>
          <a:chOff x="0" y="0"/>
          <a:chExt cx="0" cy="0"/>
        </a:xfrm>
      </p:grpSpPr>
      <p:sp>
        <p:nvSpPr>
          <p:cNvPr id="118" name="Google Shape;11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ntent boxes with reverse headers">
  <p:cSld name="2 content boxes with reverse headers">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144018" y="178308"/>
            <a:ext cx="87429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1" name="Google Shape;121;p25"/>
          <p:cNvSpPr txBox="1">
            <a:spLocks noGrp="1"/>
          </p:cNvSpPr>
          <p:nvPr>
            <p:ph type="body" idx="1"/>
          </p:nvPr>
        </p:nvSpPr>
        <p:spPr>
          <a:xfrm>
            <a:off x="228600" y="1085850"/>
            <a:ext cx="42360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2" name="Google Shape;122;p25"/>
          <p:cNvSpPr txBox="1">
            <a:spLocks noGrp="1"/>
          </p:cNvSpPr>
          <p:nvPr>
            <p:ph type="body" idx="2"/>
          </p:nvPr>
        </p:nvSpPr>
        <p:spPr>
          <a:xfrm>
            <a:off x="228600" y="1701743"/>
            <a:ext cx="42360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3" name="Google Shape;123;p25"/>
          <p:cNvSpPr txBox="1">
            <a:spLocks noGrp="1"/>
          </p:cNvSpPr>
          <p:nvPr>
            <p:ph type="body" idx="3"/>
          </p:nvPr>
        </p:nvSpPr>
        <p:spPr>
          <a:xfrm>
            <a:off x="4651440" y="1085850"/>
            <a:ext cx="4235400" cy="6159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24" name="Google Shape;124;p25"/>
          <p:cNvSpPr txBox="1">
            <a:spLocks noGrp="1"/>
          </p:cNvSpPr>
          <p:nvPr>
            <p:ph type="body" idx="4"/>
          </p:nvPr>
        </p:nvSpPr>
        <p:spPr>
          <a:xfrm>
            <a:off x="4651440" y="1705037"/>
            <a:ext cx="4235400" cy="2859900"/>
          </a:xfrm>
          <a:prstGeom prst="rect">
            <a:avLst/>
          </a:prstGeom>
          <a:noFill/>
          <a:ln w="1905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25" name="Google Shape;125;p25"/>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26" name="Google Shape;12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3 content boxes with reverse headers" type="twoTxTwoObj">
  <p:cSld name="TWO_OBJECTS_WITH_TEXT">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144018" y="178308"/>
            <a:ext cx="8828700" cy="67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2300"/>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29" name="Google Shape;129;p26"/>
          <p:cNvSpPr txBox="1">
            <a:spLocks noGrp="1"/>
          </p:cNvSpPr>
          <p:nvPr>
            <p:ph type="body" idx="1"/>
          </p:nvPr>
        </p:nvSpPr>
        <p:spPr>
          <a:xfrm>
            <a:off x="228600" y="1089463"/>
            <a:ext cx="27411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0" name="Google Shape;130;p26"/>
          <p:cNvSpPr txBox="1">
            <a:spLocks noGrp="1"/>
          </p:cNvSpPr>
          <p:nvPr>
            <p:ph type="body" idx="2"/>
          </p:nvPr>
        </p:nvSpPr>
        <p:spPr>
          <a:xfrm>
            <a:off x="228600" y="1705356"/>
            <a:ext cx="27411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1" name="Google Shape;131;p26"/>
          <p:cNvSpPr txBox="1">
            <a:spLocks noGrp="1"/>
          </p:cNvSpPr>
          <p:nvPr>
            <p:ph type="body" idx="3"/>
          </p:nvPr>
        </p:nvSpPr>
        <p:spPr>
          <a:xfrm>
            <a:off x="3191467"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2" name="Google Shape;132;p26"/>
          <p:cNvSpPr txBox="1">
            <a:spLocks noGrp="1"/>
          </p:cNvSpPr>
          <p:nvPr>
            <p:ph type="body" idx="4"/>
          </p:nvPr>
        </p:nvSpPr>
        <p:spPr>
          <a:xfrm>
            <a:off x="3191467"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3" name="Google Shape;133;p26"/>
          <p:cNvSpPr txBox="1">
            <a:spLocks noGrp="1"/>
          </p:cNvSpPr>
          <p:nvPr>
            <p:ph type="body" idx="5"/>
          </p:nvPr>
        </p:nvSpPr>
        <p:spPr>
          <a:xfrm>
            <a:off x="6156349" y="1089463"/>
            <a:ext cx="2743200" cy="6159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68575" tIns="68575" rIns="68575" bIns="68575" anchor="b" anchorCtr="0">
            <a:noAutofit/>
          </a:bodyPr>
          <a:lstStyle>
            <a:lvl1pPr marL="457200" lvl="0" indent="-228600" algn="l" rtl="0">
              <a:lnSpc>
                <a:spcPct val="90000"/>
              </a:lnSpc>
              <a:spcBef>
                <a:spcPts val="1100"/>
              </a:spcBef>
              <a:spcAft>
                <a:spcPts val="0"/>
              </a:spcAft>
              <a:buSzPts val="1200"/>
              <a:buNone/>
              <a:defRPr sz="1400" b="0">
                <a:solidFill>
                  <a:schemeClr val="lt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34" name="Google Shape;134;p26"/>
          <p:cNvSpPr txBox="1">
            <a:spLocks noGrp="1"/>
          </p:cNvSpPr>
          <p:nvPr>
            <p:ph type="body" idx="6"/>
          </p:nvPr>
        </p:nvSpPr>
        <p:spPr>
          <a:xfrm>
            <a:off x="6156349" y="1708650"/>
            <a:ext cx="2743200" cy="2859900"/>
          </a:xfrm>
          <a:prstGeom prst="rect">
            <a:avLst/>
          </a:prstGeom>
          <a:noFill/>
          <a:ln w="12700" cap="flat" cmpd="sng">
            <a:solidFill>
              <a:schemeClr val="dk2"/>
            </a:solidFill>
            <a:prstDash val="solid"/>
            <a:round/>
            <a:headEnd type="none" w="sm" len="sm"/>
            <a:tailEnd type="none" w="sm" len="sm"/>
          </a:ln>
        </p:spPr>
        <p:txBody>
          <a:bodyPr spcFirstLastPara="1" wrap="square" lIns="68575" tIns="68575" rIns="68575" bIns="68575" anchor="t" anchorCtr="0">
            <a:noAutofit/>
          </a:bodyPr>
          <a:lstStyle>
            <a:lvl1pPr marL="457200" lvl="0" indent="-298450" algn="l" rtl="0">
              <a:lnSpc>
                <a:spcPct val="90000"/>
              </a:lnSpc>
              <a:spcBef>
                <a:spcPts val="1100"/>
              </a:spcBef>
              <a:spcAft>
                <a:spcPts val="0"/>
              </a:spcAft>
              <a:buClr>
                <a:schemeClr val="dk1"/>
              </a:buClr>
              <a:buSzPts val="1100"/>
              <a:buFont typeface="Century Gothic"/>
              <a:buChar char="•"/>
              <a:defRPr sz="1200"/>
            </a:lvl1pPr>
            <a:lvl2pPr marL="914400" lvl="1" indent="-285750" algn="l" rtl="0">
              <a:lnSpc>
                <a:spcPct val="90000"/>
              </a:lnSpc>
              <a:spcBef>
                <a:spcPts val="600"/>
              </a:spcBef>
              <a:spcAft>
                <a:spcPts val="0"/>
              </a:spcAft>
              <a:buClr>
                <a:schemeClr val="dk1"/>
              </a:buClr>
              <a:buSzPts val="900"/>
              <a:buFont typeface="Century Gothic"/>
              <a:buChar char="–"/>
              <a:defRPr sz="1100">
                <a:solidFill>
                  <a:schemeClr val="dk1"/>
                </a:solidFill>
                <a:latin typeface="Century Gothic"/>
                <a:ea typeface="Century Gothic"/>
                <a:cs typeface="Century Gothic"/>
                <a:sym typeface="Century Gothic"/>
              </a:defRPr>
            </a:lvl2pPr>
            <a:lvl3pPr marL="1371600" lvl="2" indent="-279400" algn="l" rtl="0">
              <a:lnSpc>
                <a:spcPct val="90000"/>
              </a:lnSpc>
              <a:spcBef>
                <a:spcPts val="600"/>
              </a:spcBef>
              <a:spcAft>
                <a:spcPts val="0"/>
              </a:spcAft>
              <a:buClr>
                <a:schemeClr val="dk1"/>
              </a:buClr>
              <a:buSzPts val="800"/>
              <a:buFont typeface="Century Gothic"/>
              <a:buChar char="•"/>
              <a:defRPr sz="900"/>
            </a:lvl3pPr>
            <a:lvl4pPr marL="1828800" lvl="3" indent="-279400" algn="l" rtl="0">
              <a:lnSpc>
                <a:spcPct val="90000"/>
              </a:lnSpc>
              <a:spcBef>
                <a:spcPts val="600"/>
              </a:spcBef>
              <a:spcAft>
                <a:spcPts val="0"/>
              </a:spcAft>
              <a:buClr>
                <a:schemeClr val="dk1"/>
              </a:buClr>
              <a:buSzPts val="800"/>
              <a:buFont typeface="Century Gothic"/>
              <a:buChar char="–"/>
              <a:defRPr sz="900"/>
            </a:lvl4pPr>
            <a:lvl5pPr marL="2286000" lvl="4" indent="-298450" algn="l" rtl="0">
              <a:lnSpc>
                <a:spcPct val="90000"/>
              </a:lnSpc>
              <a:spcBef>
                <a:spcPts val="500"/>
              </a:spcBef>
              <a:spcAft>
                <a:spcPts val="0"/>
              </a:spcAft>
              <a:buClr>
                <a:schemeClr val="dk1"/>
              </a:buClr>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35" name="Google Shape;135;p26"/>
          <p:cNvSpPr txBox="1"/>
          <p:nvPr/>
        </p:nvSpPr>
        <p:spPr>
          <a:xfrm>
            <a:off x="6007712" y="4937760"/>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sp>
        <p:nvSpPr>
          <p:cNvPr id="136" name="Google Shape;13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5_4 section science highlight">
  <p:cSld name="5_4 section science highlight">
    <p:spTree>
      <p:nvGrpSpPr>
        <p:cNvPr id="1" name="Shape 137"/>
        <p:cNvGrpSpPr/>
        <p:nvPr/>
      </p:nvGrpSpPr>
      <p:grpSpPr>
        <a:xfrm>
          <a:off x="0" y="0"/>
          <a:ext cx="0" cy="0"/>
          <a:chOff x="0" y="0"/>
          <a:chExt cx="0" cy="0"/>
        </a:xfrm>
      </p:grpSpPr>
      <p:grpSp>
        <p:nvGrpSpPr>
          <p:cNvPr id="138" name="Google Shape;138;p27"/>
          <p:cNvGrpSpPr/>
          <p:nvPr/>
        </p:nvGrpSpPr>
        <p:grpSpPr>
          <a:xfrm>
            <a:off x="236006" y="711028"/>
            <a:ext cx="8908536" cy="4266421"/>
            <a:chOff x="274319" y="948037"/>
            <a:chExt cx="11917774" cy="5688561"/>
          </a:xfrm>
        </p:grpSpPr>
        <p:sp>
          <p:nvSpPr>
            <p:cNvPr id="139" name="Google Shape;139;p27"/>
            <p:cNvSpPr/>
            <p:nvPr/>
          </p:nvSpPr>
          <p:spPr>
            <a:xfrm>
              <a:off x="274319"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0" name="Google Shape;140;p27"/>
            <p:cNvSpPr/>
            <p:nvPr/>
          </p:nvSpPr>
          <p:spPr>
            <a:xfrm>
              <a:off x="27432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1" name="Google Shape;141;p27"/>
            <p:cNvSpPr/>
            <p:nvPr/>
          </p:nvSpPr>
          <p:spPr>
            <a:xfrm>
              <a:off x="328861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2" name="Google Shape;142;p27"/>
            <p:cNvSpPr/>
            <p:nvPr/>
          </p:nvSpPr>
          <p:spPr>
            <a:xfrm>
              <a:off x="3288610"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3" name="Google Shape;143;p27"/>
            <p:cNvSpPr/>
            <p:nvPr/>
          </p:nvSpPr>
          <p:spPr>
            <a:xfrm>
              <a:off x="6302900"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4" name="Google Shape;144;p27"/>
            <p:cNvSpPr/>
            <p:nvPr/>
          </p:nvSpPr>
          <p:spPr>
            <a:xfrm>
              <a:off x="6302901"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5" name="Google Shape;145;p27"/>
            <p:cNvSpPr/>
            <p:nvPr/>
          </p:nvSpPr>
          <p:spPr>
            <a:xfrm>
              <a:off x="9317192" y="1376098"/>
              <a:ext cx="2874900" cy="5260500"/>
            </a:xfrm>
            <a:prstGeom prst="rect">
              <a:avLst/>
            </a:prstGeom>
            <a:gradFill>
              <a:gsLst>
                <a:gs pos="0">
                  <a:srgbClr val="FFFFFF">
                    <a:alpha val="0"/>
                  </a:srgbClr>
                </a:gs>
                <a:gs pos="25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46" name="Google Shape;146;p27"/>
            <p:cNvSpPr/>
            <p:nvPr/>
          </p:nvSpPr>
          <p:spPr>
            <a:xfrm>
              <a:off x="9317193" y="948037"/>
              <a:ext cx="28749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47" name="Google Shape;147;p27"/>
          <p:cNvSpPr txBox="1">
            <a:spLocks noGrp="1"/>
          </p:cNvSpPr>
          <p:nvPr>
            <p:ph type="body" idx="1"/>
          </p:nvPr>
        </p:nvSpPr>
        <p:spPr>
          <a:xfrm>
            <a:off x="213035" y="754380"/>
            <a:ext cx="2145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48" name="Google Shape;148;p27"/>
          <p:cNvSpPr txBox="1">
            <a:spLocks noGrp="1"/>
          </p:cNvSpPr>
          <p:nvPr>
            <p:ph type="body" idx="2"/>
          </p:nvPr>
        </p:nvSpPr>
        <p:spPr>
          <a:xfrm>
            <a:off x="213034" y="1145286"/>
            <a:ext cx="2145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49" name="Google Shape;149;p27"/>
          <p:cNvSpPr txBox="1">
            <a:spLocks noGrp="1"/>
          </p:cNvSpPr>
          <p:nvPr>
            <p:ph type="body" idx="3"/>
          </p:nvPr>
        </p:nvSpPr>
        <p:spPr>
          <a:xfrm>
            <a:off x="2473753" y="754380"/>
            <a:ext cx="21561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0" name="Google Shape;150;p27"/>
          <p:cNvSpPr txBox="1">
            <a:spLocks noGrp="1"/>
          </p:cNvSpPr>
          <p:nvPr>
            <p:ph type="body" idx="4"/>
          </p:nvPr>
        </p:nvSpPr>
        <p:spPr>
          <a:xfrm>
            <a:off x="2473753" y="1145286"/>
            <a:ext cx="21561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1" name="Google Shape;151;p27"/>
          <p:cNvSpPr txBox="1">
            <a:spLocks noGrp="1"/>
          </p:cNvSpPr>
          <p:nvPr>
            <p:ph type="body" idx="5"/>
          </p:nvPr>
        </p:nvSpPr>
        <p:spPr>
          <a:xfrm>
            <a:off x="4742010"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2" name="Google Shape;152;p27"/>
          <p:cNvSpPr txBox="1">
            <a:spLocks noGrp="1"/>
          </p:cNvSpPr>
          <p:nvPr>
            <p:ph type="body" idx="6"/>
          </p:nvPr>
        </p:nvSpPr>
        <p:spPr>
          <a:xfrm>
            <a:off x="4742010"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53" name="Google Shape;153;p27"/>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4" name="Google Shape;154;p27"/>
          <p:cNvSpPr txBox="1">
            <a:spLocks noGrp="1"/>
          </p:cNvSpPr>
          <p:nvPr>
            <p:ph type="title"/>
          </p:nvPr>
        </p:nvSpPr>
        <p:spPr>
          <a:xfrm>
            <a:off x="350296" y="288680"/>
            <a:ext cx="8824200" cy="304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55" name="Google Shape;155;p27"/>
          <p:cNvSpPr/>
          <p:nvPr/>
        </p:nvSpPr>
        <p:spPr>
          <a:xfrm>
            <a:off x="235996"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56" name="Google Shape;156;p27"/>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sp>
        <p:nvSpPr>
          <p:cNvPr id="157" name="Google Shape;157;p27"/>
          <p:cNvSpPr txBox="1">
            <a:spLocks noGrp="1"/>
          </p:cNvSpPr>
          <p:nvPr>
            <p:ph type="body" idx="7"/>
          </p:nvPr>
        </p:nvSpPr>
        <p:spPr>
          <a:xfrm>
            <a:off x="6995188" y="754380"/>
            <a:ext cx="21486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58" name="Google Shape;158;p27"/>
          <p:cNvSpPr txBox="1">
            <a:spLocks noGrp="1"/>
          </p:cNvSpPr>
          <p:nvPr>
            <p:ph type="body" idx="8"/>
          </p:nvPr>
        </p:nvSpPr>
        <p:spPr>
          <a:xfrm>
            <a:off x="6995188" y="1145286"/>
            <a:ext cx="21486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pic>
        <p:nvPicPr>
          <p:cNvPr id="160" name="Google Shape;160;p27"/>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61" name="Google Shape;161;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6_3 section science highlight">
  <p:cSld name="6_3 section science highlight">
    <p:spTree>
      <p:nvGrpSpPr>
        <p:cNvPr id="1" name="Shape 162"/>
        <p:cNvGrpSpPr/>
        <p:nvPr/>
      </p:nvGrpSpPr>
      <p:grpSpPr>
        <a:xfrm>
          <a:off x="0" y="0"/>
          <a:ext cx="0" cy="0"/>
          <a:chOff x="0" y="0"/>
          <a:chExt cx="0" cy="0"/>
        </a:xfrm>
      </p:grpSpPr>
      <p:grpSp>
        <p:nvGrpSpPr>
          <p:cNvPr id="163" name="Google Shape;163;p28"/>
          <p:cNvGrpSpPr/>
          <p:nvPr/>
        </p:nvGrpSpPr>
        <p:grpSpPr>
          <a:xfrm>
            <a:off x="228605" y="711028"/>
            <a:ext cx="8915626" cy="4266421"/>
            <a:chOff x="274318" y="948037"/>
            <a:chExt cx="11917692" cy="5688561"/>
          </a:xfrm>
        </p:grpSpPr>
        <p:sp>
          <p:nvSpPr>
            <p:cNvPr id="164" name="Google Shape;164;p28"/>
            <p:cNvSpPr/>
            <p:nvPr/>
          </p:nvSpPr>
          <p:spPr>
            <a:xfrm>
              <a:off x="274318"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5" name="Google Shape;165;p28"/>
            <p:cNvSpPr/>
            <p:nvPr/>
          </p:nvSpPr>
          <p:spPr>
            <a:xfrm>
              <a:off x="274319"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6" name="Google Shape;166;p28"/>
            <p:cNvSpPr/>
            <p:nvPr/>
          </p:nvSpPr>
          <p:spPr>
            <a:xfrm>
              <a:off x="4309114"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7" name="Google Shape;167;p28"/>
            <p:cNvSpPr/>
            <p:nvPr/>
          </p:nvSpPr>
          <p:spPr>
            <a:xfrm>
              <a:off x="4309114"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8" name="Google Shape;168;p28"/>
            <p:cNvSpPr/>
            <p:nvPr/>
          </p:nvSpPr>
          <p:spPr>
            <a:xfrm>
              <a:off x="8343909" y="1376098"/>
              <a:ext cx="3848100" cy="52605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69" name="Google Shape;169;p28"/>
            <p:cNvSpPr/>
            <p:nvPr/>
          </p:nvSpPr>
          <p:spPr>
            <a:xfrm>
              <a:off x="8343910" y="948037"/>
              <a:ext cx="3848100" cy="4437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70" name="Google Shape;170;p28"/>
          <p:cNvSpPr txBox="1">
            <a:spLocks noGrp="1"/>
          </p:cNvSpPr>
          <p:nvPr>
            <p:ph type="body" idx="1"/>
          </p:nvPr>
        </p:nvSpPr>
        <p:spPr>
          <a:xfrm>
            <a:off x="220331" y="754380"/>
            <a:ext cx="2858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1" name="Google Shape;171;p28"/>
          <p:cNvSpPr txBox="1">
            <a:spLocks noGrp="1"/>
          </p:cNvSpPr>
          <p:nvPr>
            <p:ph type="body" idx="2"/>
          </p:nvPr>
        </p:nvSpPr>
        <p:spPr>
          <a:xfrm>
            <a:off x="220331" y="1145286"/>
            <a:ext cx="2858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2" name="Google Shape;172;p28"/>
          <p:cNvSpPr txBox="1">
            <a:spLocks noGrp="1"/>
          </p:cNvSpPr>
          <p:nvPr>
            <p:ph type="body" idx="3"/>
          </p:nvPr>
        </p:nvSpPr>
        <p:spPr>
          <a:xfrm>
            <a:off x="3245998" y="754380"/>
            <a:ext cx="28719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3" name="Google Shape;173;p28"/>
          <p:cNvSpPr txBox="1">
            <a:spLocks noGrp="1"/>
          </p:cNvSpPr>
          <p:nvPr>
            <p:ph type="body" idx="4"/>
          </p:nvPr>
        </p:nvSpPr>
        <p:spPr>
          <a:xfrm>
            <a:off x="3245998" y="1145286"/>
            <a:ext cx="28719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4" name="Google Shape;174;p28"/>
          <p:cNvSpPr txBox="1">
            <a:spLocks noGrp="1"/>
          </p:cNvSpPr>
          <p:nvPr>
            <p:ph type="body" idx="5"/>
          </p:nvPr>
        </p:nvSpPr>
        <p:spPr>
          <a:xfrm>
            <a:off x="6278221" y="754380"/>
            <a:ext cx="2861700" cy="277500"/>
          </a:xfrm>
          <a:prstGeom prst="rect">
            <a:avLst/>
          </a:prstGeom>
          <a:noFill/>
          <a:ln>
            <a:noFill/>
          </a:ln>
        </p:spPr>
        <p:txBody>
          <a:bodyPr spcFirstLastPara="1" wrap="square" lIns="68575" tIns="68575" rIns="68575" bIns="68575" anchor="ctr" anchorCtr="0">
            <a:noAutofit/>
          </a:bodyPr>
          <a:lstStyle>
            <a:lvl1pPr marL="457200" lvl="0" indent="-228600" algn="l" rtl="0">
              <a:lnSpc>
                <a:spcPct val="90000"/>
              </a:lnSpc>
              <a:spcBef>
                <a:spcPts val="1100"/>
              </a:spcBef>
              <a:spcAft>
                <a:spcPts val="0"/>
              </a:spcAft>
              <a:buSzPts val="1200"/>
              <a:buNone/>
              <a:defRPr sz="1400" b="0">
                <a:solidFill>
                  <a:schemeClr val="dk1"/>
                </a:solidFill>
              </a:defRPr>
            </a:lvl1pPr>
            <a:lvl2pPr marL="914400" lvl="1" indent="-228600" algn="l" rtl="0">
              <a:lnSpc>
                <a:spcPct val="90000"/>
              </a:lnSpc>
              <a:spcBef>
                <a:spcPts val="600"/>
              </a:spcBef>
              <a:spcAft>
                <a:spcPts val="0"/>
              </a:spcAft>
              <a:buSzPts val="1400"/>
              <a:buNone/>
              <a:defRPr sz="1500" b="1"/>
            </a:lvl2pPr>
            <a:lvl3pPr marL="1371600" lvl="2" indent="-228600" algn="l" rtl="0">
              <a:lnSpc>
                <a:spcPct val="90000"/>
              </a:lnSpc>
              <a:spcBef>
                <a:spcPts val="600"/>
              </a:spcBef>
              <a:spcAft>
                <a:spcPts val="0"/>
              </a:spcAft>
              <a:buSzPts val="1200"/>
              <a:buNone/>
              <a:defRPr sz="1400" b="1"/>
            </a:lvl3pPr>
            <a:lvl4pPr marL="1828800" lvl="3" indent="-228600" algn="l" rtl="0">
              <a:lnSpc>
                <a:spcPct val="90000"/>
              </a:lnSpc>
              <a:spcBef>
                <a:spcPts val="600"/>
              </a:spcBef>
              <a:spcAft>
                <a:spcPts val="0"/>
              </a:spcAft>
              <a:buSzPts val="1200"/>
              <a:buNone/>
              <a:defRPr sz="1200" b="1"/>
            </a:lvl4pPr>
            <a:lvl5pPr marL="2286000" lvl="4" indent="-228600" algn="l" rtl="0">
              <a:lnSpc>
                <a:spcPct val="90000"/>
              </a:lnSpc>
              <a:spcBef>
                <a:spcPts val="500"/>
              </a:spcBef>
              <a:spcAft>
                <a:spcPts val="0"/>
              </a:spcAft>
              <a:buSzPts val="1200"/>
              <a:buNone/>
              <a:defRPr sz="1200" b="1"/>
            </a:lvl5pPr>
            <a:lvl6pPr marL="2743200" lvl="5" indent="-228600" algn="l" rtl="0">
              <a:spcBef>
                <a:spcPts val="200"/>
              </a:spcBef>
              <a:spcAft>
                <a:spcPts val="0"/>
              </a:spcAft>
              <a:buClr>
                <a:schemeClr val="dk1"/>
              </a:buClr>
              <a:buSzPts val="1200"/>
              <a:buNone/>
              <a:defRPr sz="1200" b="1"/>
            </a:lvl6pPr>
            <a:lvl7pPr marL="3200400" lvl="6" indent="-228600" algn="l" rtl="0">
              <a:spcBef>
                <a:spcPts val="200"/>
              </a:spcBef>
              <a:spcAft>
                <a:spcPts val="0"/>
              </a:spcAft>
              <a:buClr>
                <a:schemeClr val="dk1"/>
              </a:buClr>
              <a:buSzPts val="1200"/>
              <a:buNone/>
              <a:defRPr sz="1200" b="1"/>
            </a:lvl7pPr>
            <a:lvl8pPr marL="3657600" lvl="7" indent="-228600" algn="l" rtl="0">
              <a:spcBef>
                <a:spcPts val="200"/>
              </a:spcBef>
              <a:spcAft>
                <a:spcPts val="0"/>
              </a:spcAft>
              <a:buClr>
                <a:schemeClr val="dk1"/>
              </a:buClr>
              <a:buSzPts val="1200"/>
              <a:buNone/>
              <a:defRPr sz="1200" b="1"/>
            </a:lvl8pPr>
            <a:lvl9pPr marL="4114800" lvl="8" indent="-228600" algn="l" rtl="0">
              <a:spcBef>
                <a:spcPts val="200"/>
              </a:spcBef>
              <a:spcAft>
                <a:spcPts val="0"/>
              </a:spcAft>
              <a:buClr>
                <a:schemeClr val="dk1"/>
              </a:buClr>
              <a:buSzPts val="1200"/>
              <a:buNone/>
              <a:defRPr sz="1200" b="1"/>
            </a:lvl9pPr>
          </a:lstStyle>
          <a:p>
            <a:endParaRPr/>
          </a:p>
        </p:txBody>
      </p:sp>
      <p:sp>
        <p:nvSpPr>
          <p:cNvPr id="175" name="Google Shape;175;p28"/>
          <p:cNvSpPr txBox="1">
            <a:spLocks noGrp="1"/>
          </p:cNvSpPr>
          <p:nvPr>
            <p:ph type="body" idx="6"/>
          </p:nvPr>
        </p:nvSpPr>
        <p:spPr>
          <a:xfrm>
            <a:off x="6278221" y="1145286"/>
            <a:ext cx="2861700" cy="3758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Char char="»"/>
              <a:defRPr sz="1100">
                <a:solidFill>
                  <a:schemeClr val="dk1"/>
                </a:solidFill>
                <a:latin typeface="Arial"/>
                <a:ea typeface="Arial"/>
                <a:cs typeface="Arial"/>
                <a:sym typeface="Arial"/>
              </a:defRPr>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76" name="Google Shape;176;p28"/>
          <p:cNvSpPr/>
          <p:nvPr/>
        </p:nvSpPr>
        <p:spPr>
          <a:xfrm>
            <a:off x="320041" y="240030"/>
            <a:ext cx="8824200" cy="3831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7" name="Google Shape;177;p28"/>
          <p:cNvSpPr txBox="1">
            <a:spLocks noGrp="1"/>
          </p:cNvSpPr>
          <p:nvPr>
            <p:ph type="title"/>
          </p:nvPr>
        </p:nvSpPr>
        <p:spPr>
          <a:xfrm>
            <a:off x="342900" y="278288"/>
            <a:ext cx="8814300" cy="300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sz="18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78" name="Google Shape;178;p28"/>
          <p:cNvSpPr/>
          <p:nvPr/>
        </p:nvSpPr>
        <p:spPr>
          <a:xfrm>
            <a:off x="228600" y="240030"/>
            <a:ext cx="114300" cy="3831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79" name="Google Shape;179;p28"/>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81" name="Google Shape;181;p28"/>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82" name="Google Shape;18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7_Question slides">
  <p:cSld name="7_Question slides">
    <p:spTree>
      <p:nvGrpSpPr>
        <p:cNvPr id="1" name="Shape 183"/>
        <p:cNvGrpSpPr/>
        <p:nvPr/>
      </p:nvGrpSpPr>
      <p:grpSpPr>
        <a:xfrm>
          <a:off x="0" y="0"/>
          <a:ext cx="0" cy="0"/>
          <a:chOff x="0" y="0"/>
          <a:chExt cx="0" cy="0"/>
        </a:xfrm>
      </p:grpSpPr>
      <p:grpSp>
        <p:nvGrpSpPr>
          <p:cNvPr id="184" name="Google Shape;184;p29"/>
          <p:cNvGrpSpPr/>
          <p:nvPr/>
        </p:nvGrpSpPr>
        <p:grpSpPr>
          <a:xfrm>
            <a:off x="231276" y="240038"/>
            <a:ext cx="8912815" cy="689970"/>
            <a:chOff x="308368" y="320040"/>
            <a:chExt cx="11883753" cy="510900"/>
          </a:xfrm>
        </p:grpSpPr>
        <p:sp>
          <p:nvSpPr>
            <p:cNvPr id="185" name="Google Shape;185;p29"/>
            <p:cNvSpPr/>
            <p:nvPr/>
          </p:nvSpPr>
          <p:spPr>
            <a:xfrm>
              <a:off x="426721" y="320040"/>
              <a:ext cx="11765400" cy="5109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6" name="Google Shape;186;p29"/>
            <p:cNvSpPr/>
            <p:nvPr/>
          </p:nvSpPr>
          <p:spPr>
            <a:xfrm>
              <a:off x="308368" y="320040"/>
              <a:ext cx="152400" cy="5109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grpSp>
      <p:sp>
        <p:nvSpPr>
          <p:cNvPr id="187" name="Google Shape;187;p29"/>
          <p:cNvSpPr/>
          <p:nvPr/>
        </p:nvSpPr>
        <p:spPr>
          <a:xfrm>
            <a:off x="228600" y="1038206"/>
            <a:ext cx="8915400" cy="3939000"/>
          </a:xfrm>
          <a:prstGeom prst="rect">
            <a:avLst/>
          </a:prstGeom>
          <a:gradFill>
            <a:gsLst>
              <a:gs pos="0">
                <a:srgbClr val="FFFFFF">
                  <a:alpha val="0"/>
                </a:srgbClr>
              </a:gs>
              <a:gs pos="28000">
                <a:srgbClr val="F2F2F2"/>
              </a:gs>
              <a:gs pos="100000">
                <a:srgbClr val="CFCFCF"/>
              </a:gs>
            </a:gsLst>
            <a:lin ang="16200038" scaled="0"/>
          </a:gra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400">
              <a:solidFill>
                <a:schemeClr val="dk1"/>
              </a:solidFill>
              <a:latin typeface="Arial"/>
              <a:ea typeface="Arial"/>
              <a:cs typeface="Arial"/>
              <a:sym typeface="Arial"/>
            </a:endParaRPr>
          </a:p>
        </p:txBody>
      </p:sp>
      <p:sp>
        <p:nvSpPr>
          <p:cNvPr id="188" name="Google Shape;188;p29"/>
          <p:cNvSpPr txBox="1">
            <a:spLocks noGrp="1"/>
          </p:cNvSpPr>
          <p:nvPr>
            <p:ph type="body" idx="1"/>
          </p:nvPr>
        </p:nvSpPr>
        <p:spPr>
          <a:xfrm>
            <a:off x="320039" y="1100350"/>
            <a:ext cx="8812800" cy="3803100"/>
          </a:xfrm>
          <a:prstGeom prst="rect">
            <a:avLst/>
          </a:prstGeom>
          <a:noFill/>
          <a:ln>
            <a:noFill/>
          </a:ln>
        </p:spPr>
        <p:txBody>
          <a:bodyPr spcFirstLastPara="1" wrap="square" lIns="68575" tIns="34275" rIns="68575" bIns="68575" anchor="t" anchorCtr="0">
            <a:noAutofit/>
          </a:bodyPr>
          <a:lstStyle>
            <a:lvl1pPr marL="457200" lvl="0" indent="-304800" algn="l" rtl="0">
              <a:lnSpc>
                <a:spcPct val="90000"/>
              </a:lnSpc>
              <a:spcBef>
                <a:spcPts val="1100"/>
              </a:spcBef>
              <a:spcAft>
                <a:spcPts val="0"/>
              </a:spcAft>
              <a:buSzPts val="1200"/>
              <a:buChar char="•"/>
              <a:defRPr sz="1400"/>
            </a:lvl1pPr>
            <a:lvl2pPr marL="914400" lvl="1" indent="-298450" algn="l" rtl="0">
              <a:lnSpc>
                <a:spcPct val="90000"/>
              </a:lnSpc>
              <a:spcBef>
                <a:spcPts val="600"/>
              </a:spcBef>
              <a:spcAft>
                <a:spcPts val="0"/>
              </a:spcAft>
              <a:buSzPts val="1100"/>
              <a:buChar char="–"/>
              <a:defRPr sz="1200"/>
            </a:lvl2pPr>
            <a:lvl3pPr marL="1371600" lvl="2" indent="-285750" algn="l" rtl="0">
              <a:lnSpc>
                <a:spcPct val="90000"/>
              </a:lnSpc>
              <a:spcBef>
                <a:spcPts val="600"/>
              </a:spcBef>
              <a:spcAft>
                <a:spcPts val="0"/>
              </a:spcAft>
              <a:buSzPts val="900"/>
              <a:buChar char="•"/>
              <a:defRPr sz="1100"/>
            </a:lvl3pPr>
            <a:lvl4pPr marL="1828800" lvl="3" indent="-285750" algn="l" rtl="0">
              <a:lnSpc>
                <a:spcPct val="90000"/>
              </a:lnSpc>
              <a:spcBef>
                <a:spcPts val="600"/>
              </a:spcBef>
              <a:spcAft>
                <a:spcPts val="0"/>
              </a:spcAft>
              <a:buSzPts val="900"/>
              <a:buChar char="–"/>
              <a:defRPr sz="900"/>
            </a:lvl4pPr>
            <a:lvl5pPr marL="2286000" lvl="4" indent="-298450" algn="l" rtl="0">
              <a:lnSpc>
                <a:spcPct val="90000"/>
              </a:lnSpc>
              <a:spcBef>
                <a:spcPts val="500"/>
              </a:spcBef>
              <a:spcAft>
                <a:spcPts val="0"/>
              </a:spcAft>
              <a:buSzPts val="1100"/>
              <a:buFont typeface="Arial"/>
              <a:buChar char="•"/>
              <a:defRPr sz="11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89" name="Google Shape;189;p29"/>
          <p:cNvSpPr txBox="1">
            <a:spLocks noGrp="1"/>
          </p:cNvSpPr>
          <p:nvPr>
            <p:ph type="title"/>
          </p:nvPr>
        </p:nvSpPr>
        <p:spPr>
          <a:xfrm>
            <a:off x="345576" y="240030"/>
            <a:ext cx="8787300" cy="678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sz="1500" b="0">
                <a:solidFill>
                  <a:schemeClr val="dk1"/>
                </a:solidFill>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0" name="Google Shape;190;p29"/>
          <p:cNvSpPr/>
          <p:nvPr/>
        </p:nvSpPr>
        <p:spPr>
          <a:xfrm flipH="1">
            <a:off x="8886826" y="4977388"/>
            <a:ext cx="210300" cy="106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fld id="{00000000-1234-1234-1234-123412341234}" type="slidenum">
              <a:rPr lang="en" sz="700">
                <a:solidFill>
                  <a:srgbClr val="A5A5A5"/>
                </a:solidFill>
                <a:latin typeface="Arial"/>
                <a:ea typeface="Arial"/>
                <a:cs typeface="Arial"/>
                <a:sym typeface="Arial"/>
              </a:rPr>
              <a:t>‹#›</a:t>
            </a:fld>
            <a:endParaRPr sz="700">
              <a:solidFill>
                <a:srgbClr val="A5A5A5"/>
              </a:solidFill>
              <a:latin typeface="Arial"/>
              <a:ea typeface="Arial"/>
              <a:cs typeface="Arial"/>
              <a:sym typeface="Arial"/>
            </a:endParaRPr>
          </a:p>
        </p:txBody>
      </p:sp>
      <p:pic>
        <p:nvPicPr>
          <p:cNvPr id="192" name="Google Shape;192;p29"/>
          <p:cNvPicPr preferRelativeResize="0"/>
          <p:nvPr/>
        </p:nvPicPr>
        <p:blipFill rotWithShape="1">
          <a:blip r:embed="rId2">
            <a:alphaModFix/>
          </a:blip>
          <a:srcRect/>
          <a:stretch/>
        </p:blipFill>
        <p:spPr>
          <a:xfrm>
            <a:off x="0" y="5109211"/>
            <a:ext cx="9144000" cy="34289"/>
          </a:xfrm>
          <a:prstGeom prst="rect">
            <a:avLst/>
          </a:prstGeom>
          <a:noFill/>
          <a:ln>
            <a:noFill/>
          </a:ln>
        </p:spPr>
      </p:pic>
      <p:sp>
        <p:nvSpPr>
          <p:cNvPr id="193" name="Google Shape;19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457172" y="205066"/>
            <a:ext cx="8228700" cy="85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196" name="Google Shape;196;p30"/>
          <p:cNvSpPr txBox="1">
            <a:spLocks noGrp="1"/>
          </p:cNvSpPr>
          <p:nvPr>
            <p:ph type="subTitle" idx="1"/>
          </p:nvPr>
        </p:nvSpPr>
        <p:spPr>
          <a:xfrm>
            <a:off x="457172" y="1203299"/>
            <a:ext cx="8228700" cy="2982600"/>
          </a:xfrm>
          <a:prstGeom prst="rect">
            <a:avLst/>
          </a:prstGeom>
          <a:noFill/>
          <a:ln>
            <a:noFill/>
          </a:ln>
        </p:spPr>
        <p:txBody>
          <a:bodyPr spcFirstLastPara="1" wrap="square" lIns="0" tIns="0" rIns="0" bIns="0" anchor="ctr" anchorCtr="0">
            <a:noAutofit/>
          </a:bodyPr>
          <a:lstStyle>
            <a:lvl1pPr lvl="0" algn="l" rtl="0">
              <a:lnSpc>
                <a:spcPct val="90000"/>
              </a:lnSpc>
              <a:spcBef>
                <a:spcPts val="1100"/>
              </a:spcBef>
              <a:spcAft>
                <a:spcPts val="0"/>
              </a:spcAft>
              <a:buSzPts val="1200"/>
              <a:buChar char="•"/>
              <a:defRPr/>
            </a:lvl1pPr>
            <a:lvl2pPr lvl="1" algn="l" rtl="0">
              <a:lnSpc>
                <a:spcPct val="90000"/>
              </a:lnSpc>
              <a:spcBef>
                <a:spcPts val="600"/>
              </a:spcBef>
              <a:spcAft>
                <a:spcPts val="0"/>
              </a:spcAft>
              <a:buSzPts val="1200"/>
              <a:buChar char="–"/>
              <a:defRPr/>
            </a:lvl2pPr>
            <a:lvl3pPr lvl="2" algn="l" rtl="0">
              <a:lnSpc>
                <a:spcPct val="90000"/>
              </a:lnSpc>
              <a:spcBef>
                <a:spcPts val="600"/>
              </a:spcBef>
              <a:spcAft>
                <a:spcPts val="0"/>
              </a:spcAft>
              <a:buSzPts val="1200"/>
              <a:buChar char="•"/>
              <a:defRPr/>
            </a:lvl3pPr>
            <a:lvl4pPr lvl="3" algn="l" rtl="0">
              <a:lnSpc>
                <a:spcPct val="90000"/>
              </a:lnSpc>
              <a:spcBef>
                <a:spcPts val="600"/>
              </a:spcBef>
              <a:spcAft>
                <a:spcPts val="0"/>
              </a:spcAft>
              <a:buSzPts val="1400"/>
              <a:buChar char="–"/>
              <a:defRPr/>
            </a:lvl4pPr>
            <a:lvl5pPr lvl="4" algn="l" rtl="0">
              <a:lnSpc>
                <a:spcPct val="90000"/>
              </a:lnSpc>
              <a:spcBef>
                <a:spcPts val="500"/>
              </a:spcBef>
              <a:spcAft>
                <a:spcPts val="0"/>
              </a:spcAft>
              <a:buSzPts val="1400"/>
              <a:buChar char="»"/>
              <a:defRPr/>
            </a:lvl5pPr>
            <a:lvl6pPr lvl="5" algn="l" rtl="0">
              <a:spcBef>
                <a:spcPts val="300"/>
              </a:spcBef>
              <a:spcAft>
                <a:spcPts val="0"/>
              </a:spcAft>
              <a:buClr>
                <a:schemeClr val="dk1"/>
              </a:buClr>
              <a:buSzPts val="1400"/>
              <a:buChar char="•"/>
              <a:defRPr/>
            </a:lvl6pPr>
            <a:lvl7pPr lvl="6" algn="l" rtl="0">
              <a:spcBef>
                <a:spcPts val="300"/>
              </a:spcBef>
              <a:spcAft>
                <a:spcPts val="0"/>
              </a:spcAft>
              <a:buClr>
                <a:schemeClr val="dk1"/>
              </a:buClr>
              <a:buSzPts val="1400"/>
              <a:buChar char="•"/>
              <a:defRPr/>
            </a:lvl7pPr>
            <a:lvl8pPr lvl="7" algn="l" rtl="0">
              <a:spcBef>
                <a:spcPts val="300"/>
              </a:spcBef>
              <a:spcAft>
                <a:spcPts val="0"/>
              </a:spcAft>
              <a:buClr>
                <a:schemeClr val="dk1"/>
              </a:buClr>
              <a:buSzPts val="1400"/>
              <a:buChar char="•"/>
              <a:defRPr/>
            </a:lvl8pPr>
            <a:lvl9pPr lvl="8" algn="l" rtl="0">
              <a:spcBef>
                <a:spcPts val="300"/>
              </a:spcBef>
              <a:spcAft>
                <a:spcPts val="0"/>
              </a:spcAft>
              <a:buClr>
                <a:schemeClr val="dk1"/>
              </a:buClr>
              <a:buSzPts val="1400"/>
              <a:buChar char="•"/>
              <a:defRPr/>
            </a:lvl9pPr>
          </a:lstStyle>
          <a:p>
            <a:endParaRPr/>
          </a:p>
        </p:txBody>
      </p:sp>
      <p:sp>
        <p:nvSpPr>
          <p:cNvPr id="197" name="Google Shape;19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OBJECT">
  <p:cSld name="TITLE_AND_BODY_1">
    <p:spTree>
      <p:nvGrpSpPr>
        <p:cNvPr id="1" name="Shape 198"/>
        <p:cNvGrpSpPr/>
        <p:nvPr/>
      </p:nvGrpSpPr>
      <p:grpSpPr>
        <a:xfrm>
          <a:off x="0" y="0"/>
          <a:ext cx="0" cy="0"/>
          <a:chOff x="0" y="0"/>
          <a:chExt cx="0" cy="0"/>
        </a:xfrm>
      </p:grpSpPr>
      <p:sp>
        <p:nvSpPr>
          <p:cNvPr id="199" name="Google Shape;199;p31"/>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0" marR="0" lvl="1" indent="0" algn="l" rtl="0">
              <a:spcBef>
                <a:spcPts val="0"/>
              </a:spcBef>
              <a:spcAft>
                <a:spcPts val="0"/>
              </a:spcAft>
              <a:buNone/>
              <a:defRPr sz="1400">
                <a:solidFill>
                  <a:schemeClr val="dk1"/>
                </a:solidFill>
                <a:latin typeface="Arial"/>
                <a:ea typeface="Arial"/>
                <a:cs typeface="Arial"/>
                <a:sym typeface="Arial"/>
              </a:defRPr>
            </a:lvl2pPr>
            <a:lvl3pPr marL="0" marR="0" lvl="2" indent="0" algn="l" rtl="0">
              <a:spcBef>
                <a:spcPts val="0"/>
              </a:spcBef>
              <a:spcAft>
                <a:spcPts val="0"/>
              </a:spcAft>
              <a:buNone/>
              <a:defRPr sz="1400">
                <a:solidFill>
                  <a:schemeClr val="dk1"/>
                </a:solidFill>
                <a:latin typeface="Arial"/>
                <a:ea typeface="Arial"/>
                <a:cs typeface="Arial"/>
                <a:sym typeface="Arial"/>
              </a:defRPr>
            </a:lvl3pPr>
            <a:lvl4pPr marL="0" marR="0" lvl="3" indent="0" algn="l" rtl="0">
              <a:spcBef>
                <a:spcPts val="0"/>
              </a:spcBef>
              <a:spcAft>
                <a:spcPts val="0"/>
              </a:spcAft>
              <a:buNone/>
              <a:defRPr sz="1400">
                <a:solidFill>
                  <a:schemeClr val="dk1"/>
                </a:solidFill>
                <a:latin typeface="Arial"/>
                <a:ea typeface="Arial"/>
                <a:cs typeface="Arial"/>
                <a:sym typeface="Arial"/>
              </a:defRPr>
            </a:lvl4pPr>
            <a:lvl5pPr marL="0" marR="0" lvl="4" indent="0" algn="l" rtl="0">
              <a:spcBef>
                <a:spcPts val="0"/>
              </a:spcBef>
              <a:spcAft>
                <a:spcPts val="0"/>
              </a:spcAft>
              <a:buNone/>
              <a:defRPr sz="1400">
                <a:solidFill>
                  <a:schemeClr val="dk1"/>
                </a:solidFill>
                <a:latin typeface="Arial"/>
                <a:ea typeface="Arial"/>
                <a:cs typeface="Arial"/>
                <a:sym typeface="Arial"/>
              </a:defRPr>
            </a:lvl5pPr>
            <a:lvl6pPr marL="0" marR="0" lvl="5" indent="0" algn="l" rtl="0">
              <a:spcBef>
                <a:spcPts val="0"/>
              </a:spcBef>
              <a:spcAft>
                <a:spcPts val="0"/>
              </a:spcAft>
              <a:buNone/>
              <a:defRPr sz="1400">
                <a:solidFill>
                  <a:schemeClr val="dk1"/>
                </a:solidFill>
                <a:latin typeface="Arial"/>
                <a:ea typeface="Arial"/>
                <a:cs typeface="Arial"/>
                <a:sym typeface="Arial"/>
              </a:defRPr>
            </a:lvl6pPr>
            <a:lvl7pPr marL="0" marR="0" lvl="6" indent="0" algn="l" rtl="0">
              <a:spcBef>
                <a:spcPts val="0"/>
              </a:spcBef>
              <a:spcAft>
                <a:spcPts val="0"/>
              </a:spcAft>
              <a:buNone/>
              <a:defRPr sz="1400">
                <a:solidFill>
                  <a:schemeClr val="dk1"/>
                </a:solidFill>
                <a:latin typeface="Arial"/>
                <a:ea typeface="Arial"/>
                <a:cs typeface="Arial"/>
                <a:sym typeface="Arial"/>
              </a:defRPr>
            </a:lvl7pPr>
            <a:lvl8pPr marL="0" marR="0" lvl="7" indent="0" algn="l" rtl="0">
              <a:spcBef>
                <a:spcPts val="0"/>
              </a:spcBef>
              <a:spcAft>
                <a:spcPts val="0"/>
              </a:spcAft>
              <a:buNone/>
              <a:defRPr sz="1400">
                <a:solidFill>
                  <a:schemeClr val="dk1"/>
                </a:solidFill>
                <a:latin typeface="Arial"/>
                <a:ea typeface="Arial"/>
                <a:cs typeface="Arial"/>
                <a:sym typeface="Arial"/>
              </a:defRPr>
            </a:lvl8pPr>
            <a:lvl9pPr marL="0" marR="0" lvl="8" indent="0" algn="l" rtl="0">
              <a:spcBef>
                <a:spcPts val="0"/>
              </a:spcBef>
              <a:spcAft>
                <a:spcPts val="0"/>
              </a:spcAft>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00" name="Google Shape;200;p31"/>
          <p:cNvSpPr txBox="1"/>
          <p:nvPr/>
        </p:nvSpPr>
        <p:spPr>
          <a:xfrm>
            <a:off x="6107732" y="4913241"/>
            <a:ext cx="2827200" cy="170100"/>
          </a:xfrm>
          <a:prstGeom prst="rect">
            <a:avLst/>
          </a:prstGeom>
          <a:noFill/>
          <a:ln>
            <a:noFill/>
          </a:ln>
        </p:spPr>
        <p:txBody>
          <a:bodyPr spcFirstLastPara="1" wrap="square" lIns="34250" tIns="34250" rIns="34250" bIns="34250" anchor="ctr" anchorCtr="0">
            <a:noAutofit/>
          </a:bodyPr>
          <a:lstStyle/>
          <a:p>
            <a:pPr marL="0" marR="0" lvl="0" indent="0" algn="r" rtl="0">
              <a:spcBef>
                <a:spcPts val="0"/>
              </a:spcBef>
              <a:spcAft>
                <a:spcPts val="0"/>
              </a:spcAft>
              <a:buNone/>
            </a:pPr>
            <a:r>
              <a:rPr lang="en" sz="800">
                <a:solidFill>
                  <a:srgbClr val="BFBFBF"/>
                </a:solidFill>
                <a:latin typeface="Arial"/>
                <a:ea typeface="Arial"/>
                <a:cs typeface="Arial"/>
                <a:sym typeface="Arial"/>
              </a:rPr>
              <a:t>  </a:t>
            </a:r>
            <a:endParaRPr sz="1100"/>
          </a:p>
        </p:txBody>
      </p:sp>
      <p:pic>
        <p:nvPicPr>
          <p:cNvPr id="202" name="Google Shape;202;p31" descr="Google Shape;13;p33"/>
          <p:cNvPicPr preferRelativeResize="0"/>
          <p:nvPr/>
        </p:nvPicPr>
        <p:blipFill rotWithShape="1">
          <a:blip r:embed="rId2">
            <a:alphaModFix/>
          </a:blip>
          <a:srcRect/>
          <a:stretch/>
        </p:blipFill>
        <p:spPr>
          <a:xfrm>
            <a:off x="0" y="5109211"/>
            <a:ext cx="9144000" cy="34290"/>
          </a:xfrm>
          <a:prstGeom prst="rect">
            <a:avLst/>
          </a:prstGeom>
          <a:noFill/>
          <a:ln>
            <a:noFill/>
          </a:ln>
        </p:spPr>
      </p:pic>
      <p:sp>
        <p:nvSpPr>
          <p:cNvPr id="203" name="Google Shape;203;p31"/>
          <p:cNvSpPr txBox="1">
            <a:spLocks noGrp="1"/>
          </p:cNvSpPr>
          <p:nvPr>
            <p:ph type="title"/>
          </p:nvPr>
        </p:nvSpPr>
        <p:spPr>
          <a:xfrm>
            <a:off x="274392" y="308610"/>
            <a:ext cx="8531400" cy="685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1100"/>
              <a:buNone/>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204" name="Google Shape;204;p31"/>
          <p:cNvSpPr txBox="1">
            <a:spLocks noGrp="1"/>
          </p:cNvSpPr>
          <p:nvPr>
            <p:ph type="body" idx="1"/>
          </p:nvPr>
        </p:nvSpPr>
        <p:spPr>
          <a:xfrm>
            <a:off x="274392" y="1303020"/>
            <a:ext cx="8529600" cy="3036000"/>
          </a:xfrm>
          <a:prstGeom prst="rect">
            <a:avLst/>
          </a:prstGeom>
          <a:noFill/>
          <a:ln>
            <a:noFill/>
          </a:ln>
        </p:spPr>
        <p:txBody>
          <a:bodyPr spcFirstLastPara="1" wrap="square" lIns="68575" tIns="34275" rIns="68575" bIns="34275" anchor="t" anchorCtr="0">
            <a:noAutofit/>
          </a:bodyPr>
          <a:lstStyle>
            <a:lvl1pPr marL="457200" lvl="0" indent="-304800" algn="l" rtl="0">
              <a:lnSpc>
                <a:spcPct val="90000"/>
              </a:lnSpc>
              <a:spcBef>
                <a:spcPts val="1100"/>
              </a:spcBef>
              <a:spcAft>
                <a:spcPts val="0"/>
              </a:spcAft>
              <a:buSzPts val="1200"/>
              <a:buChar char="•"/>
              <a:defRPr/>
            </a:lvl1pPr>
            <a:lvl2pPr marL="914400" lvl="1" indent="-304800" algn="l" rtl="0">
              <a:lnSpc>
                <a:spcPct val="90000"/>
              </a:lnSpc>
              <a:spcBef>
                <a:spcPts val="600"/>
              </a:spcBef>
              <a:spcAft>
                <a:spcPts val="0"/>
              </a:spcAft>
              <a:buSzPts val="1200"/>
              <a:buChar char="–"/>
              <a:defRPr/>
            </a:lvl2pPr>
            <a:lvl3pPr marL="1371600" lvl="2" indent="-304800" algn="l" rtl="0">
              <a:lnSpc>
                <a:spcPct val="90000"/>
              </a:lnSpc>
              <a:spcBef>
                <a:spcPts val="600"/>
              </a:spcBef>
              <a:spcAft>
                <a:spcPts val="0"/>
              </a:spcAft>
              <a:buSzPts val="1200"/>
              <a:buChar char="•"/>
              <a:defRPr/>
            </a:lvl3pPr>
            <a:lvl4pPr marL="1828800" lvl="3" indent="-317500" algn="l" rtl="0">
              <a:lnSpc>
                <a:spcPct val="90000"/>
              </a:lnSpc>
              <a:spcBef>
                <a:spcPts val="600"/>
              </a:spcBef>
              <a:spcAft>
                <a:spcPts val="0"/>
              </a:spcAft>
              <a:buSzPts val="1400"/>
              <a:buChar char="–"/>
              <a:defRPr/>
            </a:lvl4pPr>
            <a:lvl5pPr marL="2286000" lvl="4" indent="-317500" algn="l" rtl="0">
              <a:lnSpc>
                <a:spcPct val="90000"/>
              </a:lnSpc>
              <a:spcBef>
                <a:spcPts val="5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205"/>
        <p:cNvGrpSpPr/>
        <p:nvPr/>
      </p:nvGrpSpPr>
      <p:grpSpPr>
        <a:xfrm>
          <a:off x="0" y="0"/>
          <a:ext cx="0" cy="0"/>
          <a:chOff x="0" y="0"/>
          <a:chExt cx="0" cy="0"/>
        </a:xfrm>
      </p:grpSpPr>
      <p:sp>
        <p:nvSpPr>
          <p:cNvPr id="206" name="Google Shape;206;p32"/>
          <p:cNvSpPr txBox="1">
            <a:spLocks noGrp="1"/>
          </p:cNvSpPr>
          <p:nvPr>
            <p:ph type="body" idx="1"/>
          </p:nvPr>
        </p:nvSpPr>
        <p:spPr>
          <a:xfrm>
            <a:off x="274393" y="1303020"/>
            <a:ext cx="8529600" cy="3035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207" name="Google Shape;207;p32"/>
          <p:cNvSpPr txBox="1">
            <a:spLocks noGrp="1"/>
          </p:cNvSpPr>
          <p:nvPr>
            <p:ph type="title"/>
          </p:nvPr>
        </p:nvSpPr>
        <p:spPr>
          <a:xfrm>
            <a:off x="0" y="0"/>
            <a:ext cx="9144000" cy="685800"/>
          </a:xfrm>
          <a:prstGeom prst="rect">
            <a:avLst/>
          </a:prstGeom>
          <a:solidFill>
            <a:srgbClr val="00395A"/>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274393" y="1303020"/>
            <a:ext cx="8529600" cy="3035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a:latin typeface="Arial"/>
                <a:ea typeface="Arial"/>
                <a:cs typeface="Arial"/>
                <a:sym typeface="Arial"/>
              </a:defRPr>
            </a:lvl1pPr>
            <a:lvl2pPr marL="914400" lvl="1" indent="-304800" algn="l" rtl="0">
              <a:lnSpc>
                <a:spcPct val="90000"/>
              </a:lnSpc>
              <a:spcBef>
                <a:spcPts val="600"/>
              </a:spcBef>
              <a:spcAft>
                <a:spcPts val="0"/>
              </a:spcAft>
              <a:buSzPts val="1200"/>
              <a:buChar char="–"/>
              <a:defRPr>
                <a:latin typeface="Arial"/>
                <a:ea typeface="Arial"/>
                <a:cs typeface="Arial"/>
                <a:sym typeface="Arial"/>
              </a:defRPr>
            </a:lvl2pPr>
            <a:lvl3pPr marL="1371600" lvl="2" indent="-298450" algn="l" rtl="0">
              <a:lnSpc>
                <a:spcPct val="90000"/>
              </a:lnSpc>
              <a:spcBef>
                <a:spcPts val="600"/>
              </a:spcBef>
              <a:spcAft>
                <a:spcPts val="0"/>
              </a:spcAft>
              <a:buSzPts val="1100"/>
              <a:buChar char="•"/>
              <a:defRPr>
                <a:latin typeface="Arial"/>
                <a:ea typeface="Arial"/>
                <a:cs typeface="Arial"/>
                <a:sym typeface="Arial"/>
              </a:defRPr>
            </a:lvl3pPr>
            <a:lvl4pPr marL="1828800" lvl="3" indent="-317500" algn="l" rtl="0">
              <a:lnSpc>
                <a:spcPct val="90000"/>
              </a:lnSpc>
              <a:spcBef>
                <a:spcPts val="600"/>
              </a:spcBef>
              <a:spcAft>
                <a:spcPts val="0"/>
              </a:spcAft>
              <a:buSzPts val="1400"/>
              <a:buChar char="–"/>
              <a:defRPr>
                <a:latin typeface="Arial"/>
                <a:ea typeface="Arial"/>
                <a:cs typeface="Arial"/>
                <a:sym typeface="Arial"/>
              </a:defRPr>
            </a:lvl4pPr>
            <a:lvl5pPr marL="2286000" lvl="4" indent="-317500" algn="l" rtl="0">
              <a:lnSpc>
                <a:spcPct val="90000"/>
              </a:lnSpc>
              <a:spcBef>
                <a:spcPts val="500"/>
              </a:spcBef>
              <a:spcAft>
                <a:spcPts val="0"/>
              </a:spcAft>
              <a:buSzPts val="1400"/>
              <a:buFont typeface="Arial"/>
              <a:buChar char="•"/>
              <a:defRPr>
                <a:latin typeface="Arial"/>
                <a:ea typeface="Arial"/>
                <a:cs typeface="Arial"/>
                <a:sym typeface="Arial"/>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210" name="Google Shape;210;p33"/>
          <p:cNvSpPr txBox="1">
            <a:spLocks noGrp="1"/>
          </p:cNvSpPr>
          <p:nvPr>
            <p:ph type="title"/>
          </p:nvPr>
        </p:nvSpPr>
        <p:spPr>
          <a:xfrm>
            <a:off x="0" y="0"/>
            <a:ext cx="9144000" cy="685800"/>
          </a:xfrm>
          <a:prstGeom prst="rect">
            <a:avLst/>
          </a:prstGeom>
          <a:solidFill>
            <a:srgbClr val="00395A"/>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solidFill>
                  <a:schemeClr val="lt1"/>
                </a:solidFil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8172450" y="4743450"/>
            <a:ext cx="516675" cy="273844"/>
          </a:xfrm>
          <a:prstGeom prst="rect">
            <a:avLst/>
          </a:prstGeom>
        </p:spPr>
        <p:txBody>
          <a:bodyPr vert="horz" lIns="91440" tIns="45720" rIns="91440" bIns="45720" rtlCol="0" anchor="ctr"/>
          <a:lstStyle>
            <a:lvl1pPr algn="r">
              <a:defRPr sz="750" b="0" i="0">
                <a:solidFill>
                  <a:schemeClr val="tx1"/>
                </a:solidFill>
                <a:latin typeface="Arial" panose="020B0604020202020204" pitchFamily="34" charset="0"/>
                <a:cs typeface="Arial" panose="020B0604020202020204" pitchFamily="34" charset="0"/>
              </a:defRPr>
            </a:lvl1pPr>
          </a:lstStyle>
          <a:p>
            <a:pPr>
              <a:buClrTx/>
            </a:pPr>
            <a:fld id="{D260E43B-7F43-FA45-AAB7-E054FD6CC4E3}" type="slidenum">
              <a:rPr lang="en-US" smtClean="0"/>
              <a:pPr>
                <a:buClrTx/>
              </a:pPr>
              <a:t>‹#›</a:t>
            </a:fld>
            <a:endParaRPr lang="en-US" dirty="0"/>
          </a:p>
        </p:txBody>
      </p:sp>
    </p:spTree>
    <p:extLst>
      <p:ext uri="{BB962C8B-B14F-4D97-AF65-F5344CB8AC3E}">
        <p14:creationId xmlns:p14="http://schemas.microsoft.com/office/powerpoint/2010/main" val="3162531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3574"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3977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lab of future">
  <p:cSld name="1_lab of future">
    <p:spTree>
      <p:nvGrpSpPr>
        <p:cNvPr id="1" name="Shape 216"/>
        <p:cNvGrpSpPr/>
        <p:nvPr/>
      </p:nvGrpSpPr>
      <p:grpSpPr>
        <a:xfrm>
          <a:off x="0" y="0"/>
          <a:ext cx="0" cy="0"/>
          <a:chOff x="0" y="0"/>
          <a:chExt cx="0" cy="0"/>
        </a:xfrm>
      </p:grpSpPr>
    </p:spTree>
    <p:extLst>
      <p:ext uri="{BB962C8B-B14F-4D97-AF65-F5344CB8AC3E}">
        <p14:creationId xmlns:p14="http://schemas.microsoft.com/office/powerpoint/2010/main" val="1034428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92" y="308610"/>
            <a:ext cx="5223201" cy="383182"/>
          </a:xfrm>
          <a:prstGeom prst="rect">
            <a:avLst/>
          </a:prstGeom>
        </p:spPr>
        <p:txBody>
          <a:bodyPr/>
          <a:lstStyle>
            <a:lvl1pPr algn="l">
              <a:defRPr sz="24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274392" y="1427681"/>
            <a:ext cx="5223202" cy="2083874"/>
          </a:xfrm>
          <a:prstGeom prst="rect">
            <a:avLst/>
          </a:prstGeo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8" name="Slide Number Placeholder 17"/>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dirty="0"/>
          </a:p>
        </p:txBody>
      </p:sp>
    </p:spTree>
    <p:extLst>
      <p:ext uri="{BB962C8B-B14F-4D97-AF65-F5344CB8AC3E}">
        <p14:creationId xmlns:p14="http://schemas.microsoft.com/office/powerpoint/2010/main" val="1408854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1577" cy="383182"/>
          </a:xfrm>
          <a:prstGeom prst="rect">
            <a:avLst/>
          </a:prstGeom>
        </p:spPr>
        <p:txBody>
          <a:bodyPr anchor="t" anchorCtr="0"/>
          <a:lstStyle/>
          <a:p>
            <a:r>
              <a:rPr lang="en-US" dirty="0"/>
              <a:t>Click to edit Master title style</a:t>
            </a:r>
          </a:p>
        </p:txBody>
      </p:sp>
      <p:sp>
        <p:nvSpPr>
          <p:cNvPr id="3" name="Content Placeholder 2"/>
          <p:cNvSpPr>
            <a:spLocks noGrp="1"/>
          </p:cNvSpPr>
          <p:nvPr>
            <p:ph idx="1"/>
          </p:nvPr>
        </p:nvSpPr>
        <p:spPr>
          <a:xfrm>
            <a:off x="274392" y="1106805"/>
            <a:ext cx="8529578" cy="303583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699778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4392" y="307952"/>
            <a:ext cx="8533574" cy="658368"/>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74392" y="1165209"/>
            <a:ext cx="4192528" cy="615893"/>
          </a:xfrm>
          <a:prstGeom prst="rect">
            <a:avLst/>
          </a:prstGeo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74392" y="1784396"/>
            <a:ext cx="4192528" cy="2529922"/>
          </a:xfrm>
          <a:prstGeom prst="rect">
            <a:avLst/>
          </a:prstGeo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65209"/>
            <a:ext cx="4150031" cy="615893"/>
          </a:xfrm>
          <a:prstGeom prst="rect">
            <a:avLst/>
          </a:prstGeom>
        </p:spPr>
        <p:txBody>
          <a:bodyPr anchor="b"/>
          <a:lstStyle>
            <a:lvl1pPr marL="0" indent="0">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84396"/>
            <a:ext cx="4150031" cy="2529922"/>
          </a:xfrm>
          <a:prstGeom prst="rect">
            <a:avLst/>
          </a:prstGeo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noChangeArrowheads="1"/>
          </p:cNvSpPr>
          <p:nvPr>
            <p:ph type="sldNum" idx="10"/>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4122828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92" y="308610"/>
            <a:ext cx="8533574" cy="658368"/>
          </a:xfrm>
          <a:prstGeom prst="rect">
            <a:avLst/>
          </a:prstGeom>
        </p:spPr>
        <p:txBody>
          <a:bodyPr/>
          <a:lstStyle/>
          <a:p>
            <a:r>
              <a:rPr lang="en-US" dirty="0"/>
              <a:t>Click to edit Master title style</a:t>
            </a:r>
          </a:p>
        </p:txBody>
      </p:sp>
      <p:sp>
        <p:nvSpPr>
          <p:cNvPr id="3" name="Slide Number Placeholder 2"/>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408715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with take-away">
    <p:spTree>
      <p:nvGrpSpPr>
        <p:cNvPr id="1" name=""/>
        <p:cNvGrpSpPr/>
        <p:nvPr/>
      </p:nvGrpSpPr>
      <p:grpSpPr>
        <a:xfrm>
          <a:off x="0" y="0"/>
          <a:ext cx="0" cy="0"/>
          <a:chOff x="0" y="0"/>
          <a:chExt cx="0" cy="0"/>
        </a:xfrm>
      </p:grpSpPr>
      <p:sp>
        <p:nvSpPr>
          <p:cNvPr id="2" name="Title 1"/>
          <p:cNvSpPr>
            <a:spLocks noGrp="1"/>
          </p:cNvSpPr>
          <p:nvPr>
            <p:ph type="title"/>
          </p:nvPr>
        </p:nvSpPr>
        <p:spPr>
          <a:xfrm>
            <a:off x="274391" y="308610"/>
            <a:ext cx="8534554" cy="383182"/>
          </a:xfrm>
          <a:prstGeom prst="rect">
            <a:avLst/>
          </a:prstGeo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169919" y="1035844"/>
            <a:ext cx="7230023" cy="3057524"/>
          </a:xfrm>
          <a:prstGeom prst="rect">
            <a:avLst/>
          </a:prstGeom>
        </p:spPr>
        <p:txBody>
          <a:bodyPr>
            <a:normAutofit/>
          </a:bodyPr>
          <a:lstStyle>
            <a:lvl1pPr>
              <a:lnSpc>
                <a:spcPct val="90000"/>
              </a:lnSpc>
              <a:buClr>
                <a:schemeClr val="tx2"/>
              </a:buClr>
              <a:buSzPct val="100000"/>
              <a:buFont typeface="Arial" pitchFamily="34" charset="0"/>
              <a:buChar char="•"/>
              <a:defRPr sz="1875" b="0">
                <a:latin typeface="Arial Narrow" pitchFamily="34" charset="0"/>
              </a:defRPr>
            </a:lvl1pPr>
            <a:lvl2pPr>
              <a:lnSpc>
                <a:spcPct val="90000"/>
              </a:lnSpc>
              <a:buClr>
                <a:schemeClr val="tx2"/>
              </a:buClr>
              <a:buSzPct val="100000"/>
              <a:buFont typeface="Arial Narrow" pitchFamily="34" charset="0"/>
              <a:buChar char="–"/>
              <a:defRPr sz="1500" b="0"/>
            </a:lvl2pPr>
            <a:lvl3pPr marL="576072" indent="-192024">
              <a:lnSpc>
                <a:spcPct val="90000"/>
              </a:lnSpc>
              <a:buClr>
                <a:schemeClr val="tx2"/>
              </a:buClr>
              <a:buSzPct val="100000"/>
              <a:buFont typeface="Arial" pitchFamily="34" charset="0"/>
              <a:buChar char="•"/>
              <a:defRPr sz="1275" b="0" i="0"/>
            </a:lvl3pPr>
            <a:lvl4pPr>
              <a:lnSpc>
                <a:spcPct val="90000"/>
              </a:lnSpc>
              <a:buClr>
                <a:schemeClr val="tx2"/>
              </a:buClr>
              <a:buSzPct val="100000"/>
              <a:buFont typeface="Arial Narrow" pitchFamily="34" charset="0"/>
              <a:buChar char="–"/>
              <a:defRPr sz="1050" b="0" i="0"/>
            </a:lvl4pPr>
            <a:lvl5pPr marL="960120" indent="-192024">
              <a:lnSpc>
                <a:spcPct val="90000"/>
              </a:lnSpc>
              <a:buClr>
                <a:schemeClr val="tx2"/>
              </a:buClr>
              <a:buSzPct val="100000"/>
              <a:buFont typeface="Arial" pitchFamily="34" charset="0"/>
              <a:buChar char="•"/>
              <a:defRPr sz="105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0"/>
          </p:nvPr>
        </p:nvSpPr>
        <p:spPr>
          <a:xfrm>
            <a:off x="1304925" y="4200452"/>
            <a:ext cx="5391150" cy="374975"/>
          </a:xfrm>
          <a:prstGeom prst="rect">
            <a:avLst/>
          </a:prstGeom>
        </p:spPr>
        <p:style>
          <a:lnRef idx="0">
            <a:schemeClr val="accent1"/>
          </a:lnRef>
          <a:fillRef idx="3">
            <a:schemeClr val="accent1"/>
          </a:fillRef>
          <a:effectRef idx="3">
            <a:schemeClr val="accent1"/>
          </a:effectRef>
          <a:fontRef idx="none"/>
        </p:style>
        <p:txBody>
          <a:bodyPr anchor="ctr">
            <a:spAutoFit/>
          </a:bodyPr>
          <a:lstStyle>
            <a:lvl1pPr marL="0" indent="0" algn="ctr">
              <a:buNone/>
              <a:defRPr sz="2025">
                <a:solidFill>
                  <a:schemeClr val="bg1"/>
                </a:solidFill>
              </a:defRPr>
            </a:lvl1pPr>
          </a:lstStyle>
          <a:p>
            <a:pPr lvl="0"/>
            <a:r>
              <a:rPr lang="en-US" dirty="0"/>
              <a:t>Click to edit Master text styles</a:t>
            </a:r>
          </a:p>
        </p:txBody>
      </p:sp>
      <p:sp>
        <p:nvSpPr>
          <p:cNvPr id="5" name="Slide Number Placeholder 4"/>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247083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B0A1-9DBB-8F40-BD58-B12C9D5C6F0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B2CF6D-763D-C8C2-BE6A-0A6C959322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060FE9-6440-0665-9017-80C48400E38B}"/>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D343654C-0971-54E4-8E43-EBCEE53FD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37353-3D6B-1D1D-C89F-943626178F14}"/>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2374535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56DA-C737-11BE-7BF4-88BE053FA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AEE3C-1944-04D4-2556-E596A6E8BB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BEF45-74AA-CDA1-AD9C-A66669C0816D}"/>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F0DC4CCE-AACD-8DA7-2690-7F2467F82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CB059-9D68-86DB-0153-4EA27197FABA}"/>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181662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EEE9-4DD9-DBE9-BC63-6076BCF77B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807C663-B913-5297-F938-9FA905A4A9BC}"/>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03E0F-2C96-F19E-80E0-2D8646F9B479}"/>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19797636-A466-EF05-5DE0-BD4100A14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2A3C5-5AC5-B19B-58A0-CAE57EE28D61}"/>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3809885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E63D-4D16-D65E-D493-E756EB849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87191-10C8-DCAF-BA4F-A160469A65FC}"/>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73FB8-FA08-1A2D-C9D6-CB500872F3A7}"/>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0C5CD9-3A63-178E-DF9E-EDEAA3C7D77C}"/>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6" name="Footer Placeholder 5">
            <a:extLst>
              <a:ext uri="{FF2B5EF4-FFF2-40B4-BE49-F238E27FC236}">
                <a16:creationId xmlns:a16="http://schemas.microsoft.com/office/drawing/2014/main" id="{F2E315C1-4701-0846-A7D2-88F7E0B0A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B3551-58C1-C4A5-CC73-2DFE2D5C1EC7}"/>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61179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6CC0-1B01-82F1-0120-7A8EA573B01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FD8270-DC3E-2E8D-6728-ED2321D8D8F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670EF-6FE5-06D2-B5E6-5714030D300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5F420-98AF-5770-8F34-4BA925AAC59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ABD297-78B5-CED6-B2AE-65B153F4FBC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BB6279-D47F-92F9-9E88-39F0E336D033}"/>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8" name="Footer Placeholder 7">
            <a:extLst>
              <a:ext uri="{FF2B5EF4-FFF2-40B4-BE49-F238E27FC236}">
                <a16:creationId xmlns:a16="http://schemas.microsoft.com/office/drawing/2014/main" id="{C88D99A5-74CC-9271-FA96-A039374EC8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7E562-E20B-5E23-4C3D-4A4D407B2834}"/>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2012678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DCAB-275C-46E8-9EB1-8309FB48F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9C5151-D004-EC7A-ABC0-B0D6F9D0774A}"/>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4" name="Footer Placeholder 3">
            <a:extLst>
              <a:ext uri="{FF2B5EF4-FFF2-40B4-BE49-F238E27FC236}">
                <a16:creationId xmlns:a16="http://schemas.microsoft.com/office/drawing/2014/main" id="{108B88C9-8E07-D136-0E74-C83BEE0B4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0D7A08-7406-0B8A-8029-F319A48656E2}"/>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4139027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38A5E-82CA-2E9A-CF37-279EA3A12C8F}"/>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3" name="Footer Placeholder 2">
            <a:extLst>
              <a:ext uri="{FF2B5EF4-FFF2-40B4-BE49-F238E27FC236}">
                <a16:creationId xmlns:a16="http://schemas.microsoft.com/office/drawing/2014/main" id="{5A4416B6-7FEB-4077-D2B3-AE0B7890D0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3F92A1-1130-2987-CC7B-511AF204DBCA}"/>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75327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E707-2D9D-7160-A84E-CE7F0124CE8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14F77A-13F1-4D3D-6761-FF8CC259681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932EC-F4CA-D55F-32A0-ED4762F4E3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DA7B7A-E576-ED25-16C0-1859E1B6CD8E}"/>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6" name="Footer Placeholder 5">
            <a:extLst>
              <a:ext uri="{FF2B5EF4-FFF2-40B4-BE49-F238E27FC236}">
                <a16:creationId xmlns:a16="http://schemas.microsoft.com/office/drawing/2014/main" id="{A2985EC1-8DCB-A2BD-D4C7-3CC6D6B4E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9CD3C-9511-9DD8-8A9A-AB8BCC386E3A}"/>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3668926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9765-A099-B4A7-4ECD-0A0D8E68EB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67D505-905A-83E3-6825-282FB6FA55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CA5577B-431C-C5C5-9B1B-98E9285BDA5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B3FD7F-55FA-5519-F8FC-5FB1A25F3D91}"/>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6" name="Footer Placeholder 5">
            <a:extLst>
              <a:ext uri="{FF2B5EF4-FFF2-40B4-BE49-F238E27FC236}">
                <a16:creationId xmlns:a16="http://schemas.microsoft.com/office/drawing/2014/main" id="{CD0E1868-5B74-1D41-0C2D-E948E678E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F332B-C2B7-742B-BD19-5A71325C001A}"/>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3421158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3C72-9FE7-4F90-0A46-6BFD36C1C6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5EE19-EF2F-BBD2-D4BD-A0BD1C7BC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949E7-8977-58B9-3143-121E86810FC9}"/>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3D4CBBA5-562F-AA5B-D220-7B8D5B8CD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29189-33D0-C5D5-5CC8-BA3A4823C6E4}"/>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287485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D5491-866A-A59C-4A60-D716B274707C}"/>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0A3D9D-BFF8-21A5-E19C-1071CDB0041D}"/>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440C3-3554-F630-93B5-C16E34CB0194}"/>
              </a:ext>
            </a:extLst>
          </p:cNvPr>
          <p:cNvSpPr>
            <a:spLocks noGrp="1"/>
          </p:cNvSpPr>
          <p:nvPr>
            <p:ph type="dt" sz="half" idx="10"/>
          </p:nvPr>
        </p:nvSpPr>
        <p:spPr/>
        <p:txBody>
          <a:body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D6024120-DF39-E498-DACF-09E5FD749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70C0F-F6A4-EDDA-A9C6-B5AD4EE83993}"/>
              </a:ext>
            </a:extLst>
          </p:cNvPr>
          <p:cNvSpPr>
            <a:spLocks noGrp="1"/>
          </p:cNvSpPr>
          <p:nvPr>
            <p:ph type="sldNum" sz="quarter" idx="12"/>
          </p:nvPr>
        </p:nvSpPr>
        <p:spPr/>
        <p:txBody>
          <a:bodyPr/>
          <a:lstStyle/>
          <a:p>
            <a:fld id="{B9AD67BA-9F17-384A-9A01-223127D353F7}" type="slidenum">
              <a:rPr lang="en-US" smtClean="0"/>
              <a:t>‹#›</a:t>
            </a:fld>
            <a:endParaRPr lang="en-US"/>
          </a:p>
        </p:txBody>
      </p:sp>
    </p:spTree>
    <p:extLst>
      <p:ext uri="{BB962C8B-B14F-4D97-AF65-F5344CB8AC3E}">
        <p14:creationId xmlns:p14="http://schemas.microsoft.com/office/powerpoint/2010/main" val="262968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146125" y="174766"/>
            <a:ext cx="8740800" cy="682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SzPts val="1100"/>
              <a:buNone/>
              <a:defRPr sz="2300" b="0" i="0" u="none" strike="noStrike" cap="none">
                <a:solidFill>
                  <a:schemeClr val="dk1"/>
                </a:solidFill>
                <a:latin typeface="Arial"/>
                <a:ea typeface="Arial"/>
                <a:cs typeface="Arial"/>
                <a:sym typeface="Arial"/>
              </a:defRPr>
            </a:lvl1pPr>
            <a:lvl2pPr marR="0" lvl="1"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62" name="Google Shape;62;p15"/>
          <p:cNvSpPr txBox="1">
            <a:spLocks noGrp="1"/>
          </p:cNvSpPr>
          <p:nvPr>
            <p:ph type="body" idx="1"/>
          </p:nvPr>
        </p:nvSpPr>
        <p:spPr>
          <a:xfrm>
            <a:off x="146125" y="1087105"/>
            <a:ext cx="8740800" cy="34524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1100"/>
              </a:spcBef>
              <a:spcAft>
                <a:spcPts val="0"/>
              </a:spcAft>
              <a:buClr>
                <a:schemeClr val="dk1"/>
              </a:buClr>
              <a:buSzPts val="1400"/>
              <a:buFont typeface="Century Gothic"/>
              <a:buChar char="•"/>
              <a:defRPr sz="1500" b="0" i="0" u="none" strike="noStrike" cap="none">
                <a:solidFill>
                  <a:schemeClr val="dk1"/>
                </a:solidFill>
                <a:latin typeface="Arial"/>
                <a:ea typeface="Arial"/>
                <a:cs typeface="Arial"/>
                <a:sym typeface="Arial"/>
              </a:defRPr>
            </a:lvl1pPr>
            <a:lvl2pPr marL="914400" marR="0" lvl="1" indent="-304800" algn="l" rtl="0">
              <a:lnSpc>
                <a:spcPct val="90000"/>
              </a:lnSpc>
              <a:spcBef>
                <a:spcPts val="600"/>
              </a:spcBef>
              <a:spcAft>
                <a:spcPts val="0"/>
              </a:spcAft>
              <a:buClr>
                <a:schemeClr val="dk1"/>
              </a:buClr>
              <a:buSzPts val="1200"/>
              <a:buFont typeface="Century Gothic"/>
              <a:buChar char="–"/>
              <a:defRPr sz="1400" b="0" i="0" u="none" strike="noStrike" cap="none">
                <a:solidFill>
                  <a:schemeClr val="dk1"/>
                </a:solidFill>
                <a:latin typeface="Arial"/>
                <a:ea typeface="Arial"/>
                <a:cs typeface="Arial"/>
                <a:sym typeface="Arial"/>
              </a:defRPr>
            </a:lvl2pPr>
            <a:lvl3pPr marL="1371600" marR="0" lvl="2" indent="-298450" algn="l" rtl="0">
              <a:lnSpc>
                <a:spcPct val="90000"/>
              </a:lnSpc>
              <a:spcBef>
                <a:spcPts val="600"/>
              </a:spcBef>
              <a:spcAft>
                <a:spcPts val="0"/>
              </a:spcAft>
              <a:buClr>
                <a:schemeClr val="dk1"/>
              </a:buClr>
              <a:buSzPts val="1100"/>
              <a:buFont typeface="Century Gothic"/>
              <a:buChar char="•"/>
              <a:defRPr sz="1200" b="0" i="0" u="none" strike="noStrike" cap="none">
                <a:solidFill>
                  <a:schemeClr val="dk1"/>
                </a:solidFill>
                <a:latin typeface="Arial"/>
                <a:ea typeface="Arial"/>
                <a:cs typeface="Arial"/>
                <a:sym typeface="Arial"/>
              </a:defRPr>
            </a:lvl3pPr>
            <a:lvl4pPr marL="1828800" marR="0" lvl="3"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3" name="Google Shape;63;p15"/>
          <p:cNvSpPr/>
          <p:nvPr/>
        </p:nvSpPr>
        <p:spPr>
          <a:xfrm flipH="1">
            <a:off x="8886272" y="4941252"/>
            <a:ext cx="210300" cy="114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700" b="1" i="0" u="none" strike="noStrike" cap="none">
                <a:solidFill>
                  <a:srgbClr val="BFBFBF"/>
                </a:solidFill>
                <a:latin typeface="Arial"/>
                <a:ea typeface="Arial"/>
                <a:cs typeface="Arial"/>
                <a:sym typeface="Arial"/>
              </a:rPr>
              <a:t>‹#›</a:t>
            </a:fld>
            <a:endParaRPr sz="700" b="1" i="0" u="none" strike="noStrike" cap="none">
              <a:solidFill>
                <a:srgbClr val="BFBFBF"/>
              </a:solidFill>
              <a:latin typeface="Arial"/>
              <a:ea typeface="Arial"/>
              <a:cs typeface="Arial"/>
              <a:sym typeface="Arial"/>
            </a:endParaRPr>
          </a:p>
        </p:txBody>
      </p:sp>
      <p:sp>
        <p:nvSpPr>
          <p:cNvPr id="64" name="Google Shape;64;p15"/>
          <p:cNvSpPr txBox="1"/>
          <p:nvPr/>
        </p:nvSpPr>
        <p:spPr>
          <a:xfrm>
            <a:off x="6073438" y="4929885"/>
            <a:ext cx="2895600" cy="1371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b="0" i="0" u="none" strike="noStrike" cap="none">
                <a:solidFill>
                  <a:srgbClr val="BFBFBF"/>
                </a:solidFill>
                <a:latin typeface="Arial"/>
                <a:ea typeface="Arial"/>
                <a:cs typeface="Arial"/>
                <a:sym typeface="Arial"/>
              </a:rPr>
              <a:t>  </a:t>
            </a:r>
            <a:endParaRPr sz="1100"/>
          </a:p>
        </p:txBody>
      </p:sp>
      <p:pic>
        <p:nvPicPr>
          <p:cNvPr id="66" name="Google Shape;66;p15"/>
          <p:cNvPicPr preferRelativeResize="0"/>
          <p:nvPr/>
        </p:nvPicPr>
        <p:blipFill rotWithShape="1">
          <a:blip r:embed="rId23">
            <a:alphaModFix/>
          </a:blip>
          <a:srcRect/>
          <a:stretch/>
        </p:blipFill>
        <p:spPr>
          <a:xfrm>
            <a:off x="0" y="5109211"/>
            <a:ext cx="9144000" cy="34289"/>
          </a:xfrm>
          <a:prstGeom prst="rect">
            <a:avLst/>
          </a:prstGeom>
          <a:noFill/>
          <a:ln>
            <a:noFill/>
          </a:ln>
        </p:spPr>
      </p:pic>
      <p:sp>
        <p:nvSpPr>
          <p:cNvPr id="67" name="Google Shape;67;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4" r:id="rId19"/>
    <p:sldLayoutId id="2147483721" r:id="rId20"/>
    <p:sldLayoutId id="214748372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44">
          <p15:clr>
            <a:srgbClr val="F26B43"/>
          </p15:clr>
        </p15:guide>
        <p15:guide id="4" pos="5598">
          <p15:clr>
            <a:srgbClr val="F26B43"/>
          </p15:clr>
        </p15:guide>
        <p15:guide id="5" orient="horz" pos="144">
          <p15:clr>
            <a:srgbClr val="F26B43"/>
          </p15:clr>
        </p15:guide>
        <p15:guide id="6" orient="horz" pos="684">
          <p15:clr>
            <a:srgbClr val="F26B43"/>
          </p15:clr>
        </p15:guide>
        <p15:guide id="7" orient="horz" pos="5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 name="Title Placeholder 94"/>
          <p:cNvSpPr>
            <a:spLocks noGrp="1" noChangeArrowheads="1"/>
          </p:cNvSpPr>
          <p:nvPr>
            <p:ph type="title"/>
          </p:nvPr>
        </p:nvSpPr>
        <p:spPr bwMode="auto">
          <a:xfrm>
            <a:off x="0" y="0"/>
            <a:ext cx="9151250" cy="809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pPr lvl="0"/>
            <a:r>
              <a:rPr lang="en-GB" altLang="x-none"/>
              <a:t>Click to edit the title text format</a:t>
            </a:r>
          </a:p>
        </p:txBody>
      </p:sp>
      <p:sp>
        <p:nvSpPr>
          <p:cNvPr id="96" name="Text Placeholder 95"/>
          <p:cNvSpPr>
            <a:spLocks noGrp="1" noChangeArrowheads="1"/>
          </p:cNvSpPr>
          <p:nvPr>
            <p:ph type="body" idx="1"/>
          </p:nvPr>
        </p:nvSpPr>
        <p:spPr bwMode="auto">
          <a:xfrm>
            <a:off x="342989" y="1200151"/>
            <a:ext cx="8453321" cy="334684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97" name="Slide Number Placeholder 96"/>
          <p:cNvSpPr>
            <a:spLocks noGrp="1" noChangeArrowheads="1"/>
          </p:cNvSpPr>
          <p:nvPr>
            <p:ph type="sldNum" idx="4"/>
          </p:nvPr>
        </p:nvSpPr>
        <p:spPr bwMode="auto">
          <a:xfrm>
            <a:off x="8593789" y="4795023"/>
            <a:ext cx="408301" cy="2262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solidFill>
                  <a:schemeClr val="tx1"/>
                </a:solidFill>
                <a:ea typeface="+mn-ea"/>
                <a:cs typeface="+mn-cs"/>
              </a:defRPr>
            </a:lvl1pPr>
          </a:lstStyle>
          <a:p>
            <a:fld id="{929A8685-9CBD-5D48-90F4-6955DC9A7A72}" type="slidenum">
              <a:rPr lang="en-US" altLang="x-none" smtClean="0"/>
              <a:pPr/>
              <a:t>‹#›</a:t>
            </a:fld>
            <a:endParaRPr lang="en-US" altLang="x-none" dirty="0"/>
          </a:p>
        </p:txBody>
      </p:sp>
    </p:spTree>
    <p:extLst>
      <p:ext uri="{BB962C8B-B14F-4D97-AF65-F5344CB8AC3E}">
        <p14:creationId xmlns:p14="http://schemas.microsoft.com/office/powerpoint/2010/main" val="27819213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hf hdr="0" ftr="0" dt="0"/>
  <p:txStyles>
    <p:titleStyle>
      <a:lvl1pPr algn="l" rtl="0" eaLnBrk="1" fontAlgn="base" hangingPunct="1">
        <a:lnSpc>
          <a:spcPct val="85000"/>
        </a:lnSpc>
        <a:spcBef>
          <a:spcPct val="0"/>
        </a:spcBef>
        <a:spcAft>
          <a:spcPct val="0"/>
        </a:spcAft>
        <a:defRPr sz="24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1"/>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1"/>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28AC9-175E-A896-D217-8415D2B3072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99BC8E-5CDD-DB75-68E2-48F4C8D3892B}"/>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E5770-1F68-46AE-5719-085B81F9917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11E31C4-0D3A-924B-B0DF-E2A03EC6FD70}" type="datetimeFigureOut">
              <a:rPr lang="en-US" smtClean="0"/>
              <a:t>9/20/23</a:t>
            </a:fld>
            <a:endParaRPr lang="en-US"/>
          </a:p>
        </p:txBody>
      </p:sp>
      <p:sp>
        <p:nvSpPr>
          <p:cNvPr id="5" name="Footer Placeholder 4">
            <a:extLst>
              <a:ext uri="{FF2B5EF4-FFF2-40B4-BE49-F238E27FC236}">
                <a16:creationId xmlns:a16="http://schemas.microsoft.com/office/drawing/2014/main" id="{A54D3BD5-2FB1-276A-205E-E8D159C83E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F4BE03-6C65-6F08-EB5C-2DF9EB49DC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AD67BA-9F17-384A-9A01-223127D353F7}" type="slidenum">
              <a:rPr lang="en-US" smtClean="0"/>
              <a:t>‹#›</a:t>
            </a:fld>
            <a:endParaRPr lang="en-US"/>
          </a:p>
        </p:txBody>
      </p:sp>
    </p:spTree>
    <p:extLst>
      <p:ext uri="{BB962C8B-B14F-4D97-AF65-F5344CB8AC3E}">
        <p14:creationId xmlns:p14="http://schemas.microsoft.com/office/powerpoint/2010/main" val="32093194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hyperlink" Target="https://ecp-warpx.github.io/" TargetMode="Externa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03/PhysRevE.104.055311"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03/PhysRevE.104.055311"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hyperlink" Target="https://doi.org/10.1103/PhysRevE.104.055311"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emf"/></Relationships>
</file>

<file path=ppt/slides/_rels/slide2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0.emf"/><Relationship Id="rId7" Type="http://schemas.openxmlformats.org/officeDocument/2006/relationships/image" Target="../media/image75.sv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0.emf"/><Relationship Id="rId7" Type="http://schemas.openxmlformats.org/officeDocument/2006/relationships/image" Target="../media/image75.sv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3.sv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72.png"/><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8.png"/><Relationship Id="rId7" Type="http://schemas.openxmlformats.org/officeDocument/2006/relationships/image" Target="../media/image75.sv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0.emf"/><Relationship Id="rId4" Type="http://schemas.openxmlformats.org/officeDocument/2006/relationships/image" Target="../media/image79.png"/><Relationship Id="rId9" Type="http://schemas.openxmlformats.org/officeDocument/2006/relationships/image" Target="../media/image73.sv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0.emf"/><Relationship Id="rId7" Type="http://schemas.openxmlformats.org/officeDocument/2006/relationships/image" Target="../media/image73.sv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72.png"/><Relationship Id="rId11" Type="http://schemas.openxmlformats.org/officeDocument/2006/relationships/image" Target="../media/image83.svg"/><Relationship Id="rId5" Type="http://schemas.openxmlformats.org/officeDocument/2006/relationships/image" Target="../media/image75.svg"/><Relationship Id="rId10" Type="http://schemas.openxmlformats.org/officeDocument/2006/relationships/image" Target="../media/image82.png"/><Relationship Id="rId4" Type="http://schemas.openxmlformats.org/officeDocument/2006/relationships/image" Target="../media/image74.png"/><Relationship Id="rId9" Type="http://schemas.openxmlformats.org/officeDocument/2006/relationships/image" Target="../media/image81.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hyperlink" Target="https://doi.org/10.1016/j.cpc.2022.108457" TargetMode="External"/><Relationship Id="rId7" Type="http://schemas.openxmlformats.org/officeDocument/2006/relationships/image" Target="../media/image87.png"/><Relationship Id="rId12" Type="http://schemas.openxmlformats.org/officeDocument/2006/relationships/image" Target="../media/image70.emf"/><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78.png"/><Relationship Id="rId10" Type="http://schemas.openxmlformats.org/officeDocument/2006/relationships/image" Target="../media/image90.emf"/><Relationship Id="rId4" Type="http://schemas.openxmlformats.org/officeDocument/2006/relationships/image" Target="../media/image79.png"/><Relationship Id="rId9"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hyperlink" Target="https://doi.org/10.1103/PhysRevE.106.045306"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hyperlink" Target="https://doi.org/10.1103/PhysRevE.106.045306"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hyperlink" Target="https://doi.org/10.1103/PhysRevE.106.045306"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103/PhysRevE.106.045306"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96.emf"/></Relationships>
</file>

<file path=ppt/slides/_rels/slide3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hyperlink" Target="https://doi.org/10.1103/PhysRevE.106.045306"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5.png"/><Relationship Id="rId7" Type="http://schemas.openxmlformats.org/officeDocument/2006/relationships/image" Target="../media/image108.emf"/><Relationship Id="rId2" Type="http://schemas.openxmlformats.org/officeDocument/2006/relationships/image" Target="../media/image104.png"/><Relationship Id="rId1" Type="http://schemas.openxmlformats.org/officeDocument/2006/relationships/slideLayout" Target="../slideLayouts/slideLayout40.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hyperlink" Target="https://ecp-warpx.github.io/" TargetMode="Externa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7.png"/></Relationships>
</file>

<file path=ppt/slides/_rels/slide46.xml.rels><?xml version="1.0" encoding="UTF-8" standalone="yes"?>
<Relationships xmlns="http://schemas.openxmlformats.org/package/2006/relationships"><Relationship Id="rId13" Type="http://schemas.openxmlformats.org/officeDocument/2006/relationships/image" Target="../media/image119.jpg"/><Relationship Id="rId18" Type="http://schemas.openxmlformats.org/officeDocument/2006/relationships/image" Target="../media/image124.jpg"/><Relationship Id="rId26" Type="http://schemas.openxmlformats.org/officeDocument/2006/relationships/image" Target="../media/image131.png"/><Relationship Id="rId39" Type="http://schemas.openxmlformats.org/officeDocument/2006/relationships/image" Target="../media/image143.png"/><Relationship Id="rId21" Type="http://schemas.openxmlformats.org/officeDocument/2006/relationships/image" Target="../media/image126.png"/><Relationship Id="rId34" Type="http://schemas.openxmlformats.org/officeDocument/2006/relationships/image" Target="../media/image138.png"/><Relationship Id="rId42" Type="http://schemas.openxmlformats.org/officeDocument/2006/relationships/image" Target="../media/image146.png"/><Relationship Id="rId47" Type="http://schemas.openxmlformats.org/officeDocument/2006/relationships/image" Target="../media/image151.png"/><Relationship Id="rId50" Type="http://schemas.openxmlformats.org/officeDocument/2006/relationships/image" Target="../media/image154.png"/><Relationship Id="rId7" Type="http://schemas.openxmlformats.org/officeDocument/2006/relationships/image" Target="../media/image113.png"/><Relationship Id="rId2" Type="http://schemas.openxmlformats.org/officeDocument/2006/relationships/notesSlide" Target="../notesSlides/notesSlide43.xml"/><Relationship Id="rId16" Type="http://schemas.openxmlformats.org/officeDocument/2006/relationships/image" Target="../media/image122.jpg"/><Relationship Id="rId29" Type="http://schemas.openxmlformats.org/officeDocument/2006/relationships/image" Target="../media/image134.png"/><Relationship Id="rId11" Type="http://schemas.openxmlformats.org/officeDocument/2006/relationships/image" Target="../media/image117.jpg"/><Relationship Id="rId24" Type="http://schemas.openxmlformats.org/officeDocument/2006/relationships/image" Target="../media/image129.png"/><Relationship Id="rId32" Type="http://schemas.openxmlformats.org/officeDocument/2006/relationships/image" Target="../media/image137.png"/><Relationship Id="rId37" Type="http://schemas.openxmlformats.org/officeDocument/2006/relationships/image" Target="../media/image141.png"/><Relationship Id="rId40" Type="http://schemas.openxmlformats.org/officeDocument/2006/relationships/image" Target="../media/image144.png"/><Relationship Id="rId45" Type="http://schemas.openxmlformats.org/officeDocument/2006/relationships/image" Target="../media/image149.png"/><Relationship Id="rId5" Type="http://schemas.openxmlformats.org/officeDocument/2006/relationships/image" Target="../media/image111.jpg"/><Relationship Id="rId15" Type="http://schemas.openxmlformats.org/officeDocument/2006/relationships/image" Target="../media/image121.png"/><Relationship Id="rId23" Type="http://schemas.openxmlformats.org/officeDocument/2006/relationships/image" Target="../media/image128.png"/><Relationship Id="rId28" Type="http://schemas.openxmlformats.org/officeDocument/2006/relationships/image" Target="../media/image133.png"/><Relationship Id="rId36" Type="http://schemas.openxmlformats.org/officeDocument/2006/relationships/image" Target="../media/image140.png"/><Relationship Id="rId49" Type="http://schemas.openxmlformats.org/officeDocument/2006/relationships/image" Target="../media/image153.png"/><Relationship Id="rId10" Type="http://schemas.openxmlformats.org/officeDocument/2006/relationships/image" Target="../media/image116.png"/><Relationship Id="rId19" Type="http://schemas.openxmlformats.org/officeDocument/2006/relationships/image" Target="../media/image9.png"/><Relationship Id="rId31" Type="http://schemas.openxmlformats.org/officeDocument/2006/relationships/image" Target="../media/image136.jpg"/><Relationship Id="rId44" Type="http://schemas.openxmlformats.org/officeDocument/2006/relationships/image" Target="../media/image148.png"/><Relationship Id="rId52" Type="http://schemas.openxmlformats.org/officeDocument/2006/relationships/image" Target="../media/image156.pn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35" Type="http://schemas.openxmlformats.org/officeDocument/2006/relationships/image" Target="../media/image139.png"/><Relationship Id="rId43" Type="http://schemas.openxmlformats.org/officeDocument/2006/relationships/image" Target="../media/image147.jpg"/><Relationship Id="rId48" Type="http://schemas.openxmlformats.org/officeDocument/2006/relationships/image" Target="../media/image152.jpg"/><Relationship Id="rId8" Type="http://schemas.openxmlformats.org/officeDocument/2006/relationships/image" Target="../media/image114.png"/><Relationship Id="rId51" Type="http://schemas.openxmlformats.org/officeDocument/2006/relationships/image" Target="../media/image155.png"/><Relationship Id="rId3" Type="http://schemas.openxmlformats.org/officeDocument/2006/relationships/image" Target="../media/image109.png"/><Relationship Id="rId12" Type="http://schemas.openxmlformats.org/officeDocument/2006/relationships/image" Target="../media/image118.png"/><Relationship Id="rId17" Type="http://schemas.openxmlformats.org/officeDocument/2006/relationships/image" Target="../media/image123.jpg"/><Relationship Id="rId25" Type="http://schemas.openxmlformats.org/officeDocument/2006/relationships/image" Target="../media/image130.png"/><Relationship Id="rId33" Type="http://schemas.openxmlformats.org/officeDocument/2006/relationships/image" Target="../media/image1.png"/><Relationship Id="rId38" Type="http://schemas.openxmlformats.org/officeDocument/2006/relationships/image" Target="../media/image142.jpg"/><Relationship Id="rId46" Type="http://schemas.openxmlformats.org/officeDocument/2006/relationships/image" Target="../media/image150.jpg"/><Relationship Id="rId20" Type="http://schemas.openxmlformats.org/officeDocument/2006/relationships/image" Target="../media/image125.gif"/><Relationship Id="rId41" Type="http://schemas.openxmlformats.org/officeDocument/2006/relationships/image" Target="../media/image145.png"/><Relationship Id="rId1" Type="http://schemas.openxmlformats.org/officeDocument/2006/relationships/slideLayout" Target="../slideLayouts/slideLayout16.xml"/><Relationship Id="rId6" Type="http://schemas.openxmlformats.org/officeDocument/2006/relationships/image" Target="../media/image112.jp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13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15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1.jpg"/><Relationship Id="rId11"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9.tiff"/><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image" Target="../media/image31.jpg"/><Relationship Id="rId12"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9.tiff"/><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6"/>
          <p:cNvSpPr txBox="1">
            <a:spLocks noGrp="1"/>
          </p:cNvSpPr>
          <p:nvPr>
            <p:ph type="subTitle" idx="1"/>
          </p:nvPr>
        </p:nvSpPr>
        <p:spPr>
          <a:xfrm>
            <a:off x="228599" y="2770707"/>
            <a:ext cx="4604657" cy="189163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1100"/>
              </a:spcBef>
              <a:spcAft>
                <a:spcPts val="0"/>
              </a:spcAft>
              <a:buSzPts val="1200"/>
              <a:buNone/>
            </a:pPr>
            <a:r>
              <a:rPr lang="en-US" sz="1400" dirty="0"/>
              <a:t>6</a:t>
            </a:r>
            <a:r>
              <a:rPr lang="en-US" sz="1400" baseline="30000" dirty="0"/>
              <a:t>th</a:t>
            </a:r>
            <a:r>
              <a:rPr lang="en-US" sz="1400" dirty="0"/>
              <a:t> European Advanced Accelerator Concepts workshop (EAAC2023)</a:t>
            </a:r>
          </a:p>
          <a:p>
            <a:pPr marL="0" lvl="0" indent="0" algn="l" rtl="0">
              <a:lnSpc>
                <a:spcPct val="90000"/>
              </a:lnSpc>
              <a:spcBef>
                <a:spcPts val="1100"/>
              </a:spcBef>
              <a:spcAft>
                <a:spcPts val="0"/>
              </a:spcAft>
              <a:buSzPts val="1200"/>
              <a:buNone/>
            </a:pPr>
            <a:r>
              <a:rPr lang="en-US" sz="1400" dirty="0"/>
              <a:t>Hotel Hermitage, La </a:t>
            </a:r>
            <a:r>
              <a:rPr lang="en-US" sz="1400" dirty="0" err="1"/>
              <a:t>Biodola</a:t>
            </a:r>
            <a:r>
              <a:rPr lang="en-US" sz="1400" dirty="0"/>
              <a:t> Bay, Isola </a:t>
            </a:r>
            <a:r>
              <a:rPr lang="en-US" sz="1400" dirty="0" err="1"/>
              <a:t>d'Elba</a:t>
            </a:r>
            <a:r>
              <a:rPr lang="en-US" sz="1400" dirty="0"/>
              <a:t>, Italy</a:t>
            </a:r>
          </a:p>
          <a:p>
            <a:pPr marL="0" lvl="0" indent="0" algn="l" rtl="0">
              <a:lnSpc>
                <a:spcPct val="90000"/>
              </a:lnSpc>
              <a:spcBef>
                <a:spcPts val="1100"/>
              </a:spcBef>
              <a:spcAft>
                <a:spcPts val="0"/>
              </a:spcAft>
              <a:buSzPts val="1200"/>
              <a:buNone/>
            </a:pPr>
            <a:r>
              <a:rPr lang="en" sz="1400" dirty="0"/>
              <a:t>September 17-23, 2023</a:t>
            </a:r>
            <a:endParaRPr dirty="0"/>
          </a:p>
        </p:txBody>
      </p:sp>
      <p:sp>
        <p:nvSpPr>
          <p:cNvPr id="399" name="Google Shape;399;p66"/>
          <p:cNvSpPr/>
          <p:nvPr/>
        </p:nvSpPr>
        <p:spPr>
          <a:xfrm>
            <a:off x="228600" y="174150"/>
            <a:ext cx="8575500" cy="2346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3600" b="1" dirty="0">
                <a:solidFill>
                  <a:schemeClr val="lt1"/>
                </a:solidFill>
                <a:latin typeface="Avenir"/>
                <a:ea typeface="Avenir"/>
                <a:cs typeface="Avenir"/>
                <a:sym typeface="Avenir"/>
              </a:rPr>
              <a:t>Latest algorithmic </a:t>
            </a:r>
          </a:p>
          <a:p>
            <a:pPr marL="0" marR="0" lvl="0" indent="0" algn="l" rtl="0">
              <a:spcBef>
                <a:spcPts val="0"/>
              </a:spcBef>
              <a:spcAft>
                <a:spcPts val="0"/>
              </a:spcAft>
              <a:buNone/>
            </a:pPr>
            <a:r>
              <a:rPr lang="en-US" sz="3600" b="1" dirty="0">
                <a:solidFill>
                  <a:schemeClr val="lt1"/>
                </a:solidFill>
                <a:latin typeface="Avenir"/>
                <a:ea typeface="Avenir"/>
                <a:cs typeface="Avenir"/>
                <a:sym typeface="Avenir"/>
              </a:rPr>
              <a:t>advances in the </a:t>
            </a:r>
          </a:p>
          <a:p>
            <a:pPr marL="0" marR="0" lvl="0" indent="0" algn="l" rtl="0">
              <a:spcBef>
                <a:spcPts val="0"/>
              </a:spcBef>
              <a:spcAft>
                <a:spcPts val="0"/>
              </a:spcAft>
              <a:buNone/>
            </a:pPr>
            <a:r>
              <a:rPr lang="en-US" sz="3600" b="1" dirty="0" err="1">
                <a:solidFill>
                  <a:schemeClr val="lt1"/>
                </a:solidFill>
                <a:latin typeface="Avenir"/>
                <a:ea typeface="Avenir"/>
                <a:cs typeface="Avenir"/>
                <a:sym typeface="Avenir"/>
              </a:rPr>
              <a:t>Exascale</a:t>
            </a:r>
            <a:r>
              <a:rPr lang="en-US" sz="3600" b="1" dirty="0">
                <a:solidFill>
                  <a:schemeClr val="lt1"/>
                </a:solidFill>
                <a:latin typeface="Avenir"/>
                <a:ea typeface="Avenir"/>
                <a:cs typeface="Avenir"/>
                <a:sym typeface="Avenir"/>
              </a:rPr>
              <a:t> Particle-In-Cell </a:t>
            </a:r>
          </a:p>
          <a:p>
            <a:pPr marL="0" marR="0" lvl="0" indent="0" algn="l" rtl="0">
              <a:spcBef>
                <a:spcPts val="0"/>
              </a:spcBef>
              <a:spcAft>
                <a:spcPts val="0"/>
              </a:spcAft>
              <a:buNone/>
            </a:pPr>
            <a:r>
              <a:rPr lang="en-US" sz="3600" b="1" dirty="0">
                <a:solidFill>
                  <a:schemeClr val="lt1"/>
                </a:solidFill>
                <a:latin typeface="Avenir"/>
                <a:ea typeface="Avenir"/>
                <a:cs typeface="Avenir"/>
                <a:sym typeface="Avenir"/>
              </a:rPr>
              <a:t>code </a:t>
            </a:r>
            <a:r>
              <a:rPr lang="en-US" sz="3600" b="1" dirty="0" err="1">
                <a:solidFill>
                  <a:schemeClr val="lt1"/>
                </a:solidFill>
                <a:latin typeface="Avenir"/>
                <a:ea typeface="Avenir"/>
                <a:cs typeface="Avenir"/>
                <a:sym typeface="Avenir"/>
              </a:rPr>
              <a:t>WarpX</a:t>
            </a:r>
            <a:endParaRPr sz="3600" b="1" dirty="0">
              <a:solidFill>
                <a:schemeClr val="lt1"/>
              </a:solidFill>
              <a:latin typeface="Avenir"/>
              <a:ea typeface="Avenir"/>
              <a:cs typeface="Avenir"/>
              <a:sym typeface="Avenir"/>
            </a:endParaRPr>
          </a:p>
        </p:txBody>
      </p:sp>
      <p:sp>
        <p:nvSpPr>
          <p:cNvPr id="400" name="Google Shape;400;p66"/>
          <p:cNvSpPr txBox="1"/>
          <p:nvPr/>
        </p:nvSpPr>
        <p:spPr>
          <a:xfrm>
            <a:off x="3537225" y="2520000"/>
            <a:ext cx="5266800" cy="1855800"/>
          </a:xfrm>
          <a:prstGeom prst="rect">
            <a:avLst/>
          </a:prstGeom>
          <a:noFill/>
          <a:ln>
            <a:noFill/>
          </a:ln>
        </p:spPr>
        <p:txBody>
          <a:bodyPr spcFirstLastPara="1" wrap="square" lIns="68575" tIns="34275" rIns="68575" bIns="34275" anchor="ctr" anchorCtr="0">
            <a:noAutofit/>
          </a:bodyPr>
          <a:lstStyle/>
          <a:p>
            <a:pPr marL="0" marR="0" lvl="0" indent="0" algn="r" rtl="0">
              <a:lnSpc>
                <a:spcPct val="90000"/>
              </a:lnSpc>
              <a:spcBef>
                <a:spcPts val="0"/>
              </a:spcBef>
              <a:spcAft>
                <a:spcPts val="0"/>
              </a:spcAft>
              <a:buClr>
                <a:schemeClr val="dk1"/>
              </a:buClr>
              <a:buSzPts val="1100"/>
              <a:buFont typeface="Arial"/>
              <a:buNone/>
            </a:pPr>
            <a:r>
              <a:rPr lang="en" sz="1500" b="1" dirty="0">
                <a:solidFill>
                  <a:schemeClr val="dk1"/>
                </a:solidFill>
              </a:rPr>
              <a:t>Jean-Luc </a:t>
            </a:r>
            <a:r>
              <a:rPr lang="en" sz="1500" b="1" dirty="0" err="1">
                <a:solidFill>
                  <a:schemeClr val="dk1"/>
                </a:solidFill>
              </a:rPr>
              <a:t>Vay</a:t>
            </a:r>
            <a:endParaRPr sz="1500" b="1"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Lawrence Berkeley National Laboratory</a:t>
            </a:r>
            <a:endParaRPr sz="1100" dirty="0"/>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On behalf of the </a:t>
            </a:r>
            <a:r>
              <a:rPr lang="en" sz="1500" dirty="0" err="1">
                <a:solidFill>
                  <a:schemeClr val="dk1"/>
                </a:solidFill>
              </a:rPr>
              <a:t>WarpX</a:t>
            </a:r>
            <a:r>
              <a:rPr lang="en" sz="1500" u="none" dirty="0">
                <a:solidFill>
                  <a:schemeClr val="dk1"/>
                </a:solidFill>
              </a:rPr>
              <a:t> team </a:t>
            </a:r>
            <a:endParaRPr lang="en" sz="1500"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r>
              <a:rPr lang="en" sz="1500" u="none" dirty="0">
                <a:solidFill>
                  <a:schemeClr val="dk1"/>
                </a:solidFill>
              </a:rPr>
              <a:t>LBNL, LLNL, SLAC</a:t>
            </a:r>
            <a:endParaRPr sz="1500" dirty="0">
              <a:solidFill>
                <a:schemeClr val="dk1"/>
              </a:solidFill>
            </a:endParaRPr>
          </a:p>
          <a:p>
            <a:pPr marL="0" marR="0" lvl="0" indent="0" algn="r" rtl="0">
              <a:lnSpc>
                <a:spcPct val="90000"/>
              </a:lnSpc>
              <a:spcBef>
                <a:spcPts val="1100"/>
              </a:spcBef>
              <a:spcAft>
                <a:spcPts val="0"/>
              </a:spcAft>
              <a:buClr>
                <a:schemeClr val="dk1"/>
              </a:buClr>
              <a:buSzPts val="1400"/>
              <a:buFont typeface="Century Gothic"/>
              <a:buNone/>
            </a:pPr>
            <a:endParaRPr sz="1500" dirty="0">
              <a:solidFill>
                <a:schemeClr val="dk1"/>
              </a:solidFill>
            </a:endParaRPr>
          </a:p>
        </p:txBody>
      </p:sp>
      <p:pic>
        <p:nvPicPr>
          <p:cNvPr id="401" name="Google Shape;401;p66"/>
          <p:cNvPicPr preferRelativeResize="0"/>
          <p:nvPr/>
        </p:nvPicPr>
        <p:blipFill rotWithShape="1">
          <a:blip r:embed="rId3">
            <a:alphaModFix/>
          </a:blip>
          <a:srcRect/>
          <a:stretch/>
        </p:blipFill>
        <p:spPr>
          <a:xfrm>
            <a:off x="3132199" y="4602311"/>
            <a:ext cx="504287" cy="385265"/>
          </a:xfrm>
          <a:prstGeom prst="rect">
            <a:avLst/>
          </a:prstGeom>
          <a:noFill/>
          <a:ln>
            <a:noFill/>
          </a:ln>
        </p:spPr>
      </p:pic>
      <p:pic>
        <p:nvPicPr>
          <p:cNvPr id="402" name="Google Shape;402;p66"/>
          <p:cNvPicPr preferRelativeResize="0"/>
          <p:nvPr/>
        </p:nvPicPr>
        <p:blipFill>
          <a:blip r:embed="rId4">
            <a:alphaModFix/>
          </a:blip>
          <a:stretch>
            <a:fillRect/>
          </a:stretch>
        </p:blipFill>
        <p:spPr>
          <a:xfrm>
            <a:off x="3787303" y="4577048"/>
            <a:ext cx="778060" cy="385265"/>
          </a:xfrm>
          <a:prstGeom prst="rect">
            <a:avLst/>
          </a:prstGeom>
          <a:noFill/>
          <a:ln>
            <a:noFill/>
          </a:ln>
        </p:spPr>
      </p:pic>
      <p:pic>
        <p:nvPicPr>
          <p:cNvPr id="403" name="Google Shape;403;p66" descr="A close up of a computer&#10;&#10;Description generated with high confidence"/>
          <p:cNvPicPr preferRelativeResize="0"/>
          <p:nvPr/>
        </p:nvPicPr>
        <p:blipFill rotWithShape="1">
          <a:blip r:embed="rId5">
            <a:alphaModFix/>
          </a:blip>
          <a:srcRect/>
          <a:stretch/>
        </p:blipFill>
        <p:spPr>
          <a:xfrm>
            <a:off x="8654582" y="5834583"/>
            <a:ext cx="1317366" cy="398982"/>
          </a:xfrm>
          <a:prstGeom prst="rect">
            <a:avLst/>
          </a:prstGeom>
          <a:noFill/>
          <a:ln>
            <a:noFill/>
          </a:ln>
        </p:spPr>
      </p:pic>
      <p:pic>
        <p:nvPicPr>
          <p:cNvPr id="404" name="Google Shape;404;p66" descr="A close up of a logo&#10;&#10;Description generated with very high confidence"/>
          <p:cNvPicPr preferRelativeResize="0"/>
          <p:nvPr/>
        </p:nvPicPr>
        <p:blipFill rotWithShape="1">
          <a:blip r:embed="rId6">
            <a:alphaModFix/>
          </a:blip>
          <a:srcRect/>
          <a:stretch/>
        </p:blipFill>
        <p:spPr>
          <a:xfrm>
            <a:off x="7582044" y="5355733"/>
            <a:ext cx="2389906" cy="398982"/>
          </a:xfrm>
          <a:prstGeom prst="rect">
            <a:avLst/>
          </a:prstGeom>
          <a:noFill/>
          <a:ln>
            <a:noFill/>
          </a:ln>
        </p:spPr>
      </p:pic>
      <p:pic>
        <p:nvPicPr>
          <p:cNvPr id="405" name="Google Shape;405;p66"/>
          <p:cNvPicPr preferRelativeResize="0"/>
          <p:nvPr/>
        </p:nvPicPr>
        <p:blipFill rotWithShape="1">
          <a:blip r:embed="rId7">
            <a:alphaModFix/>
          </a:blip>
          <a:srcRect/>
          <a:stretch/>
        </p:blipFill>
        <p:spPr>
          <a:xfrm>
            <a:off x="4437606" y="5331192"/>
            <a:ext cx="3003700" cy="812275"/>
          </a:xfrm>
          <a:prstGeom prst="rect">
            <a:avLst/>
          </a:prstGeom>
          <a:noFill/>
          <a:ln>
            <a:noFill/>
          </a:ln>
        </p:spPr>
      </p:pic>
      <p:grpSp>
        <p:nvGrpSpPr>
          <p:cNvPr id="406" name="Google Shape;406;p66"/>
          <p:cNvGrpSpPr>
            <a:grpSpLocks noChangeAspect="1"/>
          </p:cNvGrpSpPr>
          <p:nvPr/>
        </p:nvGrpSpPr>
        <p:grpSpPr>
          <a:xfrm>
            <a:off x="4526503" y="4488867"/>
            <a:ext cx="1003552" cy="600947"/>
            <a:chOff x="3668875" y="5960876"/>
            <a:chExt cx="2081103" cy="1246207"/>
          </a:xfrm>
        </p:grpSpPr>
        <p:pic>
          <p:nvPicPr>
            <p:cNvPr id="407" name="Google Shape;407;p66"/>
            <p:cNvPicPr preferRelativeResize="0"/>
            <p:nvPr/>
          </p:nvPicPr>
          <p:blipFill>
            <a:blip r:embed="rId8">
              <a:alphaModFix/>
            </a:blip>
            <a:stretch>
              <a:fillRect/>
            </a:stretch>
          </p:blipFill>
          <p:spPr>
            <a:xfrm>
              <a:off x="4562303" y="5960876"/>
              <a:ext cx="1187675" cy="1187676"/>
            </a:xfrm>
            <a:prstGeom prst="rect">
              <a:avLst/>
            </a:prstGeom>
            <a:noFill/>
            <a:ln>
              <a:noFill/>
            </a:ln>
          </p:spPr>
        </p:pic>
        <p:sp>
          <p:nvSpPr>
            <p:cNvPr id="408" name="Google Shape;408;p66"/>
            <p:cNvSpPr txBox="1"/>
            <p:nvPr/>
          </p:nvSpPr>
          <p:spPr>
            <a:xfrm>
              <a:off x="3668875" y="6313599"/>
              <a:ext cx="1086899" cy="8934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000000"/>
                  </a:solidFill>
                </a:rPr>
                <a:t>AM</a:t>
              </a:r>
              <a:endParaRPr sz="100" dirty="0"/>
            </a:p>
          </p:txBody>
        </p:sp>
      </p:grpSp>
      <p:sp>
        <p:nvSpPr>
          <p:cNvPr id="409" name="Google Shape;409;p66"/>
          <p:cNvSpPr txBox="1"/>
          <p:nvPr/>
        </p:nvSpPr>
        <p:spPr>
          <a:xfrm>
            <a:off x="4312475" y="3977875"/>
            <a:ext cx="4440300" cy="399000"/>
          </a:xfrm>
          <a:prstGeom prst="rect">
            <a:avLst/>
          </a:prstGeom>
          <a:noFill/>
          <a:ln>
            <a:noFill/>
          </a:ln>
        </p:spPr>
        <p:txBody>
          <a:bodyPr spcFirstLastPara="1" wrap="square" lIns="30475" tIns="30475" rIns="30475" bIns="3047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 sz="1500">
                <a:solidFill>
                  <a:srgbClr val="2C365E"/>
                </a:solidFill>
                <a:latin typeface="Source Sans Pro"/>
                <a:ea typeface="Source Sans Pro"/>
                <a:cs typeface="Source Sans Pro"/>
                <a:sym typeface="Source Sans Pro"/>
              </a:rPr>
              <a:t>+ contributors external to ECP from labs, </a:t>
            </a:r>
            <a:endParaRPr sz="1500">
              <a:solidFill>
                <a:srgbClr val="2C365E"/>
              </a:solidFill>
              <a:latin typeface="Source Sans Pro"/>
              <a:ea typeface="Source Sans Pro"/>
              <a:cs typeface="Source Sans Pro"/>
              <a:sym typeface="Source Sans Pro"/>
            </a:endParaRPr>
          </a:p>
          <a:p>
            <a:pPr marL="0" marR="0" lvl="0" indent="0" algn="r" rtl="0">
              <a:lnSpc>
                <a:spcPct val="100000"/>
              </a:lnSpc>
              <a:spcBef>
                <a:spcPts val="0"/>
              </a:spcBef>
              <a:spcAft>
                <a:spcPts val="0"/>
              </a:spcAft>
              <a:buClr>
                <a:srgbClr val="000000"/>
              </a:buClr>
              <a:buSzPts val="1100"/>
              <a:buFont typeface="Arial"/>
              <a:buNone/>
            </a:pPr>
            <a:r>
              <a:rPr lang="en" sz="1500">
                <a:solidFill>
                  <a:srgbClr val="2C365E"/>
                </a:solidFill>
                <a:latin typeface="Source Sans Pro"/>
                <a:ea typeface="Source Sans Pro"/>
                <a:cs typeface="Source Sans Pro"/>
                <a:sym typeface="Source Sans Pro"/>
              </a:rPr>
              <a:t>universities &amp; industry in USA, Europe &amp; Asia</a:t>
            </a:r>
            <a:endParaRPr sz="1500" i="0" u="none" strike="noStrike" cap="none" baseline="300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1"/>
          <p:cNvSpPr/>
          <p:nvPr/>
        </p:nvSpPr>
        <p:spPr>
          <a:xfrm>
            <a:off x="6796225" y="601315"/>
            <a:ext cx="2334600" cy="928800"/>
          </a:xfrm>
          <a:prstGeom prst="parallelogram">
            <a:avLst>
              <a:gd name="adj" fmla="val 36894"/>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a:off x="4650000" y="1529772"/>
            <a:ext cx="4148100" cy="2128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txBox="1">
            <a:spLocks noGrp="1"/>
          </p:cNvSpPr>
          <p:nvPr>
            <p:ph type="title"/>
          </p:nvPr>
        </p:nvSpPr>
        <p:spPr>
          <a:xfrm>
            <a:off x="78048" y="0"/>
            <a:ext cx="8596122" cy="115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WarpX</a:t>
            </a:r>
            <a:r>
              <a:rPr lang="en-GB" dirty="0"/>
              <a:t> supports many advanced features: some are unique</a:t>
            </a:r>
            <a:endParaRPr dirty="0"/>
          </a:p>
        </p:txBody>
      </p:sp>
      <p:pic>
        <p:nvPicPr>
          <p:cNvPr id="554" name="Google Shape;554;p51"/>
          <p:cNvPicPr preferRelativeResize="0"/>
          <p:nvPr/>
        </p:nvPicPr>
        <p:blipFill rotWithShape="1">
          <a:blip r:embed="rId3">
            <a:alphaModFix/>
          </a:blip>
          <a:srcRect/>
          <a:stretch/>
        </p:blipFill>
        <p:spPr>
          <a:xfrm>
            <a:off x="1631422" y="1173812"/>
            <a:ext cx="2850467" cy="1017769"/>
          </a:xfrm>
          <a:prstGeom prst="rect">
            <a:avLst/>
          </a:prstGeom>
          <a:noFill/>
          <a:ln>
            <a:noFill/>
          </a:ln>
        </p:spPr>
      </p:pic>
      <p:sp>
        <p:nvSpPr>
          <p:cNvPr id="555" name="Google Shape;555;p51"/>
          <p:cNvSpPr txBox="1"/>
          <p:nvPr/>
        </p:nvSpPr>
        <p:spPr>
          <a:xfrm>
            <a:off x="78000" y="3129100"/>
            <a:ext cx="4320600" cy="238500"/>
          </a:xfrm>
          <a:prstGeom prst="rect">
            <a:avLst/>
          </a:prstGeom>
          <a:noFill/>
          <a:ln>
            <a:noFill/>
          </a:ln>
        </p:spPr>
        <p:txBody>
          <a:bodyPr spcFirstLastPara="1" wrap="square" lIns="68575" tIns="34275" rIns="68575" bIns="34275" anchor="t" anchorCtr="0">
            <a:spAutoFit/>
          </a:bodyPr>
          <a:lstStyle/>
          <a:p>
            <a:pPr marL="34290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6" name="Google Shape;556;p51"/>
          <p:cNvSpPr txBox="1"/>
          <p:nvPr/>
        </p:nvSpPr>
        <p:spPr>
          <a:xfrm>
            <a:off x="78325" y="979304"/>
            <a:ext cx="4320600" cy="30093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Geometries</a:t>
            </a:r>
            <a:endParaRPr sz="1500" b="1" dirty="0">
              <a:solidFill>
                <a:srgbClr val="266092"/>
              </a:solidFill>
              <a:latin typeface="Barlow"/>
              <a:ea typeface="Barlow"/>
              <a:cs typeface="Barlow"/>
              <a:sym typeface="Barlow"/>
            </a:endParaRPr>
          </a:p>
          <a:p>
            <a:pPr marL="360000" lvl="0" indent="0" algn="l" rtl="0">
              <a:spcBef>
                <a:spcPts val="0"/>
              </a:spcBef>
              <a:spcAft>
                <a:spcPts val="0"/>
              </a:spcAft>
              <a:buNone/>
            </a:pPr>
            <a:r>
              <a:rPr lang="en-GB" sz="1500" b="1" dirty="0">
                <a:solidFill>
                  <a:schemeClr val="dk1"/>
                </a:solidFill>
                <a:latin typeface="Barlow"/>
                <a:ea typeface="Barlow"/>
                <a:cs typeface="Barlow"/>
                <a:sym typeface="Barlow"/>
              </a:rPr>
              <a:t>1D</a:t>
            </a:r>
            <a:r>
              <a:rPr lang="en-GB" sz="1500" dirty="0">
                <a:solidFill>
                  <a:schemeClr val="dk1"/>
                </a:solidFill>
                <a:latin typeface="Barlow"/>
                <a:ea typeface="Barlow"/>
                <a:cs typeface="Barlow"/>
                <a:sym typeface="Barlow"/>
              </a:rPr>
              <a:t>3V, </a:t>
            </a:r>
            <a:r>
              <a:rPr lang="en-GB" sz="1500" b="1" dirty="0">
                <a:solidFill>
                  <a:schemeClr val="dk1"/>
                </a:solidFill>
                <a:latin typeface="Barlow"/>
                <a:ea typeface="Barlow"/>
                <a:cs typeface="Barlow"/>
                <a:sym typeface="Barlow"/>
              </a:rPr>
              <a:t>2D</a:t>
            </a:r>
            <a:r>
              <a:rPr lang="en-GB" sz="1500" dirty="0">
                <a:solidFill>
                  <a:schemeClr val="dk1"/>
                </a:solidFill>
                <a:latin typeface="Barlow"/>
                <a:ea typeface="Barlow"/>
                <a:cs typeface="Barlow"/>
                <a:sym typeface="Barlow"/>
              </a:rPr>
              <a:t>3V,</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3D</a:t>
            </a:r>
            <a:r>
              <a:rPr lang="en-GB" sz="1500" dirty="0">
                <a:solidFill>
                  <a:schemeClr val="dk1"/>
                </a:solidFill>
                <a:latin typeface="Barlow"/>
                <a:ea typeface="Barlow"/>
                <a:cs typeface="Barlow"/>
                <a:sym typeface="Barlow"/>
              </a:rPr>
              <a:t>3V and</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RZ</a:t>
            </a:r>
            <a:r>
              <a:rPr lang="en-GB" sz="1500" dirty="0">
                <a:solidFill>
                  <a:schemeClr val="dk1"/>
                </a:solidFill>
                <a:latin typeface="Barlow"/>
                <a:ea typeface="Barlow"/>
                <a:cs typeface="Barlow"/>
                <a:sym typeface="Barlow"/>
              </a:rPr>
              <a:t> (quasi-</a:t>
            </a:r>
            <a:br>
              <a:rPr lang="en-GB" sz="1500" dirty="0">
                <a:solidFill>
                  <a:schemeClr val="dk1"/>
                </a:solidFill>
                <a:latin typeface="Barlow"/>
                <a:ea typeface="Barlow"/>
                <a:cs typeface="Barlow"/>
                <a:sym typeface="Barlow"/>
              </a:rPr>
            </a:br>
            <a:r>
              <a:rPr lang="en-GB" sz="1500" dirty="0">
                <a:solidFill>
                  <a:schemeClr val="dk1"/>
                </a:solidFill>
                <a:latin typeface="Barlow"/>
                <a:ea typeface="Barlow"/>
                <a:cs typeface="Barlow"/>
                <a:sym typeface="Barlow"/>
              </a:rPr>
              <a:t>cylindrical)</a:t>
            </a:r>
            <a:endParaRPr sz="1500" dirty="0">
              <a:solidFill>
                <a:schemeClr val="dk1"/>
              </a:solidFill>
              <a:latin typeface="Barlow"/>
              <a:ea typeface="Barlow"/>
              <a:cs typeface="Barlow"/>
              <a:sym typeface="Barlow"/>
            </a:endParaRPr>
          </a:p>
          <a:p>
            <a:pPr marL="342900" marR="0" lvl="0" indent="0" algn="l" rtl="0">
              <a:lnSpc>
                <a:spcPct val="100000"/>
              </a:lnSpc>
              <a:spcBef>
                <a:spcPts val="0"/>
              </a:spcBef>
              <a:spcAft>
                <a:spcPts val="0"/>
              </a:spcAft>
              <a:buClr>
                <a:srgbClr val="000000"/>
              </a:buClr>
              <a:buSzPts val="1500"/>
              <a:buFont typeface="Arial"/>
              <a:buNone/>
            </a:pPr>
            <a:endParaRPr sz="1300" dirty="0">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Multi-Physics Modules beyond standard PIC</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Font typeface="Arial"/>
              <a:buNone/>
            </a:pPr>
            <a:r>
              <a:rPr lang="en-GB" sz="1500" dirty="0">
                <a:solidFill>
                  <a:schemeClr val="dk1"/>
                </a:solidFill>
                <a:latin typeface="Barlow"/>
                <a:ea typeface="Barlow"/>
                <a:cs typeface="Barlow"/>
                <a:sym typeface="Barlow"/>
              </a:rPr>
              <a:t>ionization, Coulomb collisions, QED processes, Maxwell’s Eq. in matter, embedded boundaries</a:t>
            </a:r>
            <a:endParaRPr sz="1500" dirty="0">
              <a:solidFill>
                <a:schemeClr val="dk1"/>
              </a:solidFill>
              <a:latin typeface="Barlow"/>
              <a:ea typeface="Barlow"/>
              <a:cs typeface="Barlow"/>
              <a:sym typeface="Barlow"/>
            </a:endParaRPr>
          </a:p>
          <a:p>
            <a:pPr marL="457200" lvl="0" indent="0" algn="l" rtl="0">
              <a:spcBef>
                <a:spcPts val="0"/>
              </a:spcBef>
              <a:spcAft>
                <a:spcPts val="0"/>
              </a:spcAft>
              <a:buClr>
                <a:schemeClr val="dk1"/>
              </a:buClr>
              <a:buSzPts val="1100"/>
              <a:buFont typeface="Arial"/>
              <a:buNone/>
            </a:pPr>
            <a:endParaRPr sz="1300" dirty="0">
              <a:solidFill>
                <a:schemeClr val="dk1"/>
              </a:solidFill>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Advanced Algorithms</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SzPts val="1500"/>
              <a:buFont typeface="Arial"/>
              <a:buNone/>
            </a:pPr>
            <a:r>
              <a:rPr lang="en-GB" sz="1500" dirty="0">
                <a:solidFill>
                  <a:schemeClr val="dk1"/>
                </a:solidFill>
                <a:latin typeface="Barlow"/>
                <a:ea typeface="Barlow"/>
                <a:cs typeface="Barlow"/>
                <a:sym typeface="Barlow"/>
              </a:rPr>
              <a:t>mesh refinement, Maxwell spectral solvers, boosted frame, Galilean frame, …</a:t>
            </a:r>
            <a:endParaRPr sz="1500" dirty="0">
              <a:solidFill>
                <a:schemeClr val="dk1"/>
              </a:solidFill>
              <a:latin typeface="Barlow"/>
              <a:ea typeface="Barlow"/>
              <a:cs typeface="Barlow"/>
              <a:sym typeface="Barlow"/>
            </a:endParaRPr>
          </a:p>
        </p:txBody>
      </p:sp>
      <p:graphicFrame>
        <p:nvGraphicFramePr>
          <p:cNvPr id="557" name="Google Shape;557;p51"/>
          <p:cNvGraphicFramePr/>
          <p:nvPr/>
        </p:nvGraphicFramePr>
        <p:xfrm>
          <a:off x="4629675" y="643572"/>
          <a:ext cx="4112025" cy="2985375"/>
        </p:xfrm>
        <a:graphic>
          <a:graphicData uri="http://schemas.openxmlformats.org/drawingml/2006/table">
            <a:tbl>
              <a:tblPr>
                <a:noFill/>
              </a:tblPr>
              <a:tblGrid>
                <a:gridCol w="2226750">
                  <a:extLst>
                    <a:ext uri="{9D8B030D-6E8A-4147-A177-3AD203B41FA5}">
                      <a16:colId xmlns:a16="http://schemas.microsoft.com/office/drawing/2014/main" val="20000"/>
                    </a:ext>
                  </a:extLst>
                </a:gridCol>
                <a:gridCol w="269325">
                  <a:extLst>
                    <a:ext uri="{9D8B030D-6E8A-4147-A177-3AD203B41FA5}">
                      <a16:colId xmlns:a16="http://schemas.microsoft.com/office/drawing/2014/main" val="20001"/>
                    </a:ext>
                  </a:extLst>
                </a:gridCol>
                <a:gridCol w="269325">
                  <a:extLst>
                    <a:ext uri="{9D8B030D-6E8A-4147-A177-3AD203B41FA5}">
                      <a16:colId xmlns:a16="http://schemas.microsoft.com/office/drawing/2014/main" val="20002"/>
                    </a:ext>
                  </a:extLst>
                </a:gridCol>
                <a:gridCol w="269325">
                  <a:extLst>
                    <a:ext uri="{9D8B030D-6E8A-4147-A177-3AD203B41FA5}">
                      <a16:colId xmlns:a16="http://schemas.microsoft.com/office/drawing/2014/main" val="20003"/>
                    </a:ext>
                  </a:extLst>
                </a:gridCol>
                <a:gridCol w="269325">
                  <a:extLst>
                    <a:ext uri="{9D8B030D-6E8A-4147-A177-3AD203B41FA5}">
                      <a16:colId xmlns:a16="http://schemas.microsoft.com/office/drawing/2014/main" val="20004"/>
                    </a:ext>
                  </a:extLst>
                </a:gridCol>
                <a:gridCol w="269325">
                  <a:extLst>
                    <a:ext uri="{9D8B030D-6E8A-4147-A177-3AD203B41FA5}">
                      <a16:colId xmlns:a16="http://schemas.microsoft.com/office/drawing/2014/main" val="20005"/>
                    </a:ext>
                  </a:extLst>
                </a:gridCol>
                <a:gridCol w="269325">
                  <a:extLst>
                    <a:ext uri="{9D8B030D-6E8A-4147-A177-3AD203B41FA5}">
                      <a16:colId xmlns:a16="http://schemas.microsoft.com/office/drawing/2014/main" val="20006"/>
                    </a:ext>
                  </a:extLst>
                </a:gridCol>
                <a:gridCol w="269325">
                  <a:extLst>
                    <a:ext uri="{9D8B030D-6E8A-4147-A177-3AD203B41FA5}">
                      <a16:colId xmlns:a16="http://schemas.microsoft.com/office/drawing/2014/main" val="20007"/>
                    </a:ext>
                  </a:extLst>
                </a:gridCol>
              </a:tblGrid>
              <a:tr h="896925">
                <a:tc>
                  <a:txBody>
                    <a:bodyPr/>
                    <a:lstStyle/>
                    <a:p>
                      <a:pPr marL="0" lvl="0" indent="0" algn="l" rtl="0">
                        <a:spcBef>
                          <a:spcPts val="0"/>
                        </a:spcBef>
                        <a:spcAft>
                          <a:spcPts val="0"/>
                        </a:spcAft>
                        <a:buNone/>
                      </a:pPr>
                      <a:endParaRPr sz="700" dirty="0">
                        <a:latin typeface="Barlow"/>
                        <a:ea typeface="Barlow"/>
                        <a:cs typeface="Barlow"/>
                        <a:sym typeface="Barlow"/>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High-order particle shape</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Moving window</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Single source CPU &amp; GPU</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298350">
                <a:tc>
                  <a:txBody>
                    <a:bodyPr/>
                    <a:lstStyle/>
                    <a:p>
                      <a:pPr marL="0" lvl="0" indent="0" algn="l" rtl="0">
                        <a:spcBef>
                          <a:spcPts val="0"/>
                        </a:spcBef>
                        <a:spcAft>
                          <a:spcPts val="0"/>
                        </a:spcAft>
                        <a:buNone/>
                      </a:pPr>
                      <a:r>
                        <a:rPr lang="en-GB" b="0" dirty="0" err="1">
                          <a:latin typeface="Barlow"/>
                          <a:ea typeface="Barlow"/>
                          <a:cs typeface="Barlow"/>
                          <a:sym typeface="Barlow"/>
                        </a:rPr>
                        <a:t>Dyn</a:t>
                      </a:r>
                      <a:r>
                        <a:rPr lang="en-GB" b="0" dirty="0">
                          <a:latin typeface="Barlow"/>
                          <a:ea typeface="Barlow"/>
                          <a:cs typeface="Barlow"/>
                          <a:sym typeface="Barlow"/>
                        </a:rPr>
                        <a:t>. LB for CPU &amp; GPU</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298350">
                <a:tc>
                  <a:txBody>
                    <a:bodyPr/>
                    <a:lstStyle/>
                    <a:p>
                      <a:pPr marL="0" lvl="0" indent="0" algn="l" rtl="0">
                        <a:spcBef>
                          <a:spcPts val="0"/>
                        </a:spcBef>
                        <a:spcAft>
                          <a:spcPts val="0"/>
                        </a:spcAft>
                        <a:buNone/>
                      </a:pPr>
                      <a:r>
                        <a:rPr lang="en-GB" b="0" dirty="0">
                          <a:latin typeface="Barlow"/>
                          <a:ea typeface="Barlow"/>
                          <a:cs typeface="Barlow"/>
                          <a:sym typeface="Barlow"/>
                        </a:rPr>
                        <a:t>Mesh refinement</a:t>
                      </a:r>
                      <a:endParaRPr b="0"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r h="298350">
                <a:tc>
                  <a:txBody>
                    <a:bodyPr/>
                    <a:lstStyle/>
                    <a:p>
                      <a:pPr marL="0" lvl="0" indent="0" algn="l" rtl="0">
                        <a:spcBef>
                          <a:spcPts val="0"/>
                        </a:spcBef>
                        <a:spcAft>
                          <a:spcPts val="0"/>
                        </a:spcAft>
                        <a:buNone/>
                      </a:pPr>
                      <a:r>
                        <a:rPr lang="en-GB" dirty="0">
                          <a:latin typeface="Barlow"/>
                          <a:ea typeface="Barlow"/>
                          <a:cs typeface="Barlow"/>
                          <a:sym typeface="Barlow"/>
                        </a:rPr>
                        <a:t>Boosted frame</a:t>
                      </a:r>
                      <a:endParaRPr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6"/>
                  </a:ext>
                </a:extLst>
              </a:tr>
              <a:tr h="298350">
                <a:tc>
                  <a:txBody>
                    <a:bodyPr/>
                    <a:lstStyle/>
                    <a:p>
                      <a:pPr marL="0" lvl="0" indent="0" algn="l" rtl="0">
                        <a:spcBef>
                          <a:spcPts val="0"/>
                        </a:spcBef>
                        <a:spcAft>
                          <a:spcPts val="0"/>
                        </a:spcAft>
                        <a:buNone/>
                      </a:pPr>
                      <a:r>
                        <a:rPr lang="en-GB" dirty="0">
                          <a:latin typeface="Barlow"/>
                          <a:ea typeface="Barlow"/>
                          <a:cs typeface="Barlow"/>
                          <a:sym typeface="Barlow"/>
                        </a:rPr>
                        <a:t>Spectral Maxwell solver</a:t>
                      </a:r>
                      <a:endParaRPr dirty="0">
                        <a:latin typeface="Barlow"/>
                        <a:ea typeface="Barlow"/>
                        <a:cs typeface="Barlow"/>
                        <a:sym typeface="Barlow"/>
                      </a:endParaRPr>
                    </a:p>
                  </a:txBody>
                  <a:tcPr marL="90000" marR="91425" marT="1800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dirty="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300" dirty="0">
                        <a:latin typeface="Barlow"/>
                        <a:ea typeface="Barlow"/>
                        <a:cs typeface="Barlow"/>
                        <a:sym typeface="Barlow"/>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cxnSp>
        <p:nvCxnSpPr>
          <p:cNvPr id="558" name="Google Shape;558;p51"/>
          <p:cNvCxnSpPr/>
          <p:nvPr/>
        </p:nvCxnSpPr>
        <p:spPr>
          <a:xfrm>
            <a:off x="6788100" y="1541047"/>
            <a:ext cx="0" cy="20700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51"/>
          <p:cNvCxnSpPr/>
          <p:nvPr/>
        </p:nvCxnSpPr>
        <p:spPr>
          <a:xfrm flipH="1">
            <a:off x="4490750" y="821872"/>
            <a:ext cx="35100" cy="3489900"/>
          </a:xfrm>
          <a:prstGeom prst="straightConnector1">
            <a:avLst/>
          </a:prstGeom>
          <a:noFill/>
          <a:ln w="9525" cap="flat" cmpd="sng">
            <a:solidFill>
              <a:schemeClr val="dk2"/>
            </a:solidFill>
            <a:prstDash val="solid"/>
            <a:round/>
            <a:headEnd type="none" w="med" len="med"/>
            <a:tailEnd type="none" w="med" len="med"/>
          </a:ln>
        </p:spPr>
      </p:cxnSp>
      <p:graphicFrame>
        <p:nvGraphicFramePr>
          <p:cNvPr id="560" name="Google Shape;560;p51"/>
          <p:cNvGraphicFramePr/>
          <p:nvPr/>
        </p:nvGraphicFramePr>
        <p:xfrm>
          <a:off x="6784450" y="1556247"/>
          <a:ext cx="2026150" cy="2091250"/>
        </p:xfrm>
        <a:graphic>
          <a:graphicData uri="http://schemas.openxmlformats.org/drawingml/2006/table">
            <a:tbl>
              <a:tblPr>
                <a:noFill/>
              </a:tblPr>
              <a:tblGrid>
                <a:gridCol w="289450">
                  <a:extLst>
                    <a:ext uri="{9D8B030D-6E8A-4147-A177-3AD203B41FA5}">
                      <a16:colId xmlns:a16="http://schemas.microsoft.com/office/drawing/2014/main" val="20000"/>
                    </a:ext>
                  </a:extLst>
                </a:gridCol>
                <a:gridCol w="289450">
                  <a:extLst>
                    <a:ext uri="{9D8B030D-6E8A-4147-A177-3AD203B41FA5}">
                      <a16:colId xmlns:a16="http://schemas.microsoft.com/office/drawing/2014/main" val="20001"/>
                    </a:ext>
                  </a:extLst>
                </a:gridCol>
                <a:gridCol w="289450">
                  <a:extLst>
                    <a:ext uri="{9D8B030D-6E8A-4147-A177-3AD203B41FA5}">
                      <a16:colId xmlns:a16="http://schemas.microsoft.com/office/drawing/2014/main" val="20002"/>
                    </a:ext>
                  </a:extLst>
                </a:gridCol>
                <a:gridCol w="289450">
                  <a:extLst>
                    <a:ext uri="{9D8B030D-6E8A-4147-A177-3AD203B41FA5}">
                      <a16:colId xmlns:a16="http://schemas.microsoft.com/office/drawing/2014/main" val="20003"/>
                    </a:ext>
                  </a:extLst>
                </a:gridCol>
                <a:gridCol w="289450">
                  <a:extLst>
                    <a:ext uri="{9D8B030D-6E8A-4147-A177-3AD203B41FA5}">
                      <a16:colId xmlns:a16="http://schemas.microsoft.com/office/drawing/2014/main" val="20004"/>
                    </a:ext>
                  </a:extLst>
                </a:gridCol>
                <a:gridCol w="289450">
                  <a:extLst>
                    <a:ext uri="{9D8B030D-6E8A-4147-A177-3AD203B41FA5}">
                      <a16:colId xmlns:a16="http://schemas.microsoft.com/office/drawing/2014/main" val="20005"/>
                    </a:ext>
                  </a:extLst>
                </a:gridCol>
                <a:gridCol w="289450">
                  <a:extLst>
                    <a:ext uri="{9D8B030D-6E8A-4147-A177-3AD203B41FA5}">
                      <a16:colId xmlns:a16="http://schemas.microsoft.com/office/drawing/2014/main" val="20006"/>
                    </a:ext>
                  </a:extLst>
                </a:gridCol>
              </a:tblGrid>
              <a:tr h="298750">
                <a:tc>
                  <a:txBody>
                    <a:bodyPr/>
                    <a:lstStyle/>
                    <a:p>
                      <a:pPr marL="0" lvl="0" indent="0" algn="ctr" rtl="0">
                        <a:spcBef>
                          <a:spcPts val="0"/>
                        </a:spcBef>
                        <a:spcAft>
                          <a:spcPts val="0"/>
                        </a:spcAft>
                        <a:buNone/>
                      </a:pPr>
                      <a:r>
                        <a:rPr lang="en-GB" dirty="0"/>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298750">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298750">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endParaRPr/>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lgn="ctr">
                      <a:solidFill>
                        <a:schemeClr val="lt1">
                          <a:alpha val="0"/>
                        </a:schemeClr>
                      </a:solidFill>
                      <a:prstDash val="solid"/>
                      <a:round/>
                      <a:headEnd type="none" w="sm" len="sm"/>
                      <a:tailEnd type="none" w="sm" len="sm"/>
                    </a:lnL>
                    <a:lnR w="9525" cap="flat" cmpd="sng" algn="ctr">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tc>
                  <a:txBody>
                    <a:bodyPr/>
                    <a:lstStyle/>
                    <a:p>
                      <a:pPr marL="0" marR="0" lvl="0" indent="0" algn="ctr" defTabSz="914400" rtl="0" eaLnBrk="1" fontAlgn="auto" latinLnBrk="0" hangingPunct="1">
                        <a:lnSpc>
                          <a:spcPts val="1680"/>
                        </a:lnSpc>
                        <a:spcBef>
                          <a:spcPts val="0"/>
                        </a:spcBef>
                        <a:spcAft>
                          <a:spcPts val="0"/>
                        </a:spcAft>
                        <a:buClr>
                          <a:schemeClr val="dk1"/>
                        </a:buClr>
                        <a:buSzPts val="1100"/>
                        <a:buFont typeface="Arial"/>
                        <a:buNone/>
                        <a:tabLst/>
                        <a:defRPr/>
                      </a:pPr>
                      <a:r>
                        <a:rPr lang="en-GB" dirty="0">
                          <a:solidFill>
                            <a:schemeClr val="dk1"/>
                          </a:solidFill>
                        </a:rPr>
                        <a:t>✓</a:t>
                      </a:r>
                      <a:endParaRPr lang="en-GB" dirty="0"/>
                    </a:p>
                  </a:txBody>
                  <a:tcPr marL="0" marR="0" marT="0" marB="0" anchor="ctr">
                    <a:lnL w="9525" cap="flat" cmpd="sng" algn="ctr">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alpha val="0"/>
                        </a:schemeClr>
                      </a:solidFill>
                      <a:prstDash val="solid"/>
                      <a:round/>
                      <a:headEnd type="none" w="sm" len="sm"/>
                      <a:tailEnd type="none" w="sm" len="sm"/>
                    </a:lnB>
                  </a:tcPr>
                </a:tc>
                <a:extLst>
                  <a:ext uri="{0D108BD9-81ED-4DB2-BD59-A6C34878D82A}">
                    <a16:rowId xmlns:a16="http://schemas.microsoft.com/office/drawing/2014/main" val="2215441954"/>
                  </a:ext>
                </a:extLst>
              </a:tr>
              <a:tr h="298750">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a:solidFill>
                            <a:schemeClr val="dk1"/>
                          </a:solidFill>
                        </a:rPr>
                        <a:t>✓</a:t>
                      </a: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298750">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None/>
                      </a:pP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lnSpc>
                          <a:spcPts val="1680"/>
                        </a:lnSpc>
                        <a:spcBef>
                          <a:spcPts val="0"/>
                        </a:spcBef>
                        <a:spcAft>
                          <a:spcPts val="0"/>
                        </a:spcAft>
                        <a:buClr>
                          <a:schemeClr val="dk1"/>
                        </a:buClr>
                        <a:buSzPts val="1100"/>
                        <a:buFont typeface="Arial"/>
                        <a:buNone/>
                      </a:pPr>
                      <a:r>
                        <a:rPr lang="en-GB" dirty="0">
                          <a:solidFill>
                            <a:schemeClr val="dk1"/>
                          </a:solidFill>
                        </a:rPr>
                        <a:t>✓</a:t>
                      </a:r>
                      <a:endParaRPr dirty="0"/>
                    </a:p>
                  </a:txBody>
                  <a:tcPr marL="0" marR="0"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562" name="Google Shape;562;p51"/>
          <p:cNvGrpSpPr/>
          <p:nvPr/>
        </p:nvGrpSpPr>
        <p:grpSpPr>
          <a:xfrm>
            <a:off x="29775" y="4271888"/>
            <a:ext cx="6783550" cy="421424"/>
            <a:chOff x="29775" y="4721516"/>
            <a:chExt cx="6783550" cy="421424"/>
          </a:xfrm>
        </p:grpSpPr>
        <p:grpSp>
          <p:nvGrpSpPr>
            <p:cNvPr id="563" name="Google Shape;563;p51"/>
            <p:cNvGrpSpPr/>
            <p:nvPr/>
          </p:nvGrpSpPr>
          <p:grpSpPr>
            <a:xfrm>
              <a:off x="1124479" y="4721516"/>
              <a:ext cx="4324175" cy="421424"/>
              <a:chOff x="4108040" y="4885627"/>
              <a:chExt cx="4324175" cy="421424"/>
            </a:xfrm>
          </p:grpSpPr>
          <p:pic>
            <p:nvPicPr>
              <p:cNvPr id="564" name="Google Shape;564;p51"/>
              <p:cNvPicPr preferRelativeResize="0"/>
              <p:nvPr/>
            </p:nvPicPr>
            <p:blipFill rotWithShape="1">
              <a:blip r:embed="rId4">
                <a:alphaModFix/>
              </a:blip>
              <a:srcRect/>
              <a:stretch/>
            </p:blipFill>
            <p:spPr>
              <a:xfrm>
                <a:off x="4108040" y="4916461"/>
                <a:ext cx="390590" cy="390590"/>
              </a:xfrm>
              <a:prstGeom prst="rect">
                <a:avLst/>
              </a:prstGeom>
              <a:noFill/>
              <a:ln>
                <a:noFill/>
              </a:ln>
            </p:spPr>
          </p:pic>
          <p:sp>
            <p:nvSpPr>
              <p:cNvPr id="565" name="Google Shape;565;p51"/>
              <p:cNvSpPr txBox="1"/>
              <p:nvPr/>
            </p:nvSpPr>
            <p:spPr>
              <a:xfrm>
                <a:off x="4457215" y="4885627"/>
                <a:ext cx="39750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800"/>
                  <a:buFont typeface="Libre Franklin"/>
                  <a:buNone/>
                </a:pPr>
                <a:r>
                  <a:rPr lang="en-GB" u="sng">
                    <a:solidFill>
                      <a:srgbClr val="000000"/>
                    </a:solidFill>
                    <a:latin typeface="Barlow"/>
                    <a:ea typeface="Barlow"/>
                    <a:cs typeface="Barlow"/>
                    <a:sym typeface="Barlow"/>
                    <a:hlinkClick r:id="rId5">
                      <a:extLst>
                        <a:ext uri="{A12FA001-AC4F-418D-AE19-62706E023703}">
                          <ahyp:hlinkClr xmlns:ahyp="http://schemas.microsoft.com/office/drawing/2018/hyperlinkcolor" val="tx"/>
                        </a:ext>
                      </a:extLst>
                    </a:hlinkClick>
                  </a:rPr>
                  <a:t>ecp-warpx.github.io</a:t>
                </a:r>
                <a:endParaRPr>
                  <a:solidFill>
                    <a:srgbClr val="000000"/>
                  </a:solidFill>
                  <a:latin typeface="Barlow"/>
                  <a:ea typeface="Barlow"/>
                  <a:cs typeface="Barlow"/>
                  <a:sym typeface="Barlow"/>
                </a:endParaRPr>
              </a:p>
            </p:txBody>
          </p:sp>
        </p:grpSp>
        <p:sp>
          <p:nvSpPr>
            <p:cNvPr id="566" name="Google Shape;566;p51"/>
            <p:cNvSpPr txBox="1"/>
            <p:nvPr/>
          </p:nvSpPr>
          <p:spPr>
            <a:xfrm>
              <a:off x="29775" y="4739275"/>
              <a:ext cx="11454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266092"/>
                  </a:solidFill>
                  <a:latin typeface="Barlow"/>
                  <a:ea typeface="Barlow"/>
                  <a:cs typeface="Barlow"/>
                  <a:sym typeface="Barlow"/>
                </a:rPr>
                <a:t>Open source</a:t>
              </a:r>
              <a:endParaRPr sz="1200" dirty="0">
                <a:solidFill>
                  <a:srgbClr val="266092"/>
                </a:solidFill>
                <a:latin typeface="Barlow"/>
                <a:ea typeface="Barlow"/>
                <a:cs typeface="Barlow"/>
                <a:sym typeface="Barlow"/>
              </a:endParaRPr>
            </a:p>
          </p:txBody>
        </p:sp>
        <p:grpSp>
          <p:nvGrpSpPr>
            <p:cNvPr id="567" name="Google Shape;567;p51"/>
            <p:cNvGrpSpPr/>
            <p:nvPr/>
          </p:nvGrpSpPr>
          <p:grpSpPr>
            <a:xfrm>
              <a:off x="3760878" y="4770554"/>
              <a:ext cx="991263" cy="363067"/>
              <a:chOff x="1560290" y="5575171"/>
              <a:chExt cx="3150867" cy="1131402"/>
            </a:xfrm>
          </p:grpSpPr>
          <p:pic>
            <p:nvPicPr>
              <p:cNvPr id="568" name="Google Shape;568;p51"/>
              <p:cNvPicPr preferRelativeResize="0"/>
              <p:nvPr/>
            </p:nvPicPr>
            <p:blipFill rotWithShape="1">
              <a:blip r:embed="rId6">
                <a:alphaModFix/>
              </a:blip>
              <a:srcRect/>
              <a:stretch/>
            </p:blipFill>
            <p:spPr>
              <a:xfrm>
                <a:off x="3755950" y="5726144"/>
                <a:ext cx="955207" cy="843300"/>
              </a:xfrm>
              <a:prstGeom prst="rect">
                <a:avLst/>
              </a:prstGeom>
              <a:noFill/>
              <a:ln>
                <a:noFill/>
              </a:ln>
            </p:spPr>
          </p:pic>
          <p:pic>
            <p:nvPicPr>
              <p:cNvPr id="569" name="Google Shape;569;p51"/>
              <p:cNvPicPr preferRelativeResize="0"/>
              <p:nvPr/>
            </p:nvPicPr>
            <p:blipFill rotWithShape="1">
              <a:blip r:embed="rId7">
                <a:alphaModFix/>
              </a:blip>
              <a:srcRect/>
              <a:stretch/>
            </p:blipFill>
            <p:spPr>
              <a:xfrm>
                <a:off x="1560290" y="5575171"/>
                <a:ext cx="955200" cy="1131402"/>
              </a:xfrm>
              <a:prstGeom prst="rect">
                <a:avLst/>
              </a:prstGeom>
              <a:noFill/>
              <a:ln>
                <a:noFill/>
              </a:ln>
            </p:spPr>
          </p:pic>
          <p:pic>
            <p:nvPicPr>
              <p:cNvPr id="570" name="Google Shape;570;p51"/>
              <p:cNvPicPr preferRelativeResize="0"/>
              <p:nvPr/>
            </p:nvPicPr>
            <p:blipFill rotWithShape="1">
              <a:blip r:embed="rId8">
                <a:alphaModFix/>
              </a:blip>
              <a:srcRect/>
              <a:stretch/>
            </p:blipFill>
            <p:spPr>
              <a:xfrm>
                <a:off x="2650480" y="5654566"/>
                <a:ext cx="955200" cy="955200"/>
              </a:xfrm>
              <a:prstGeom prst="rect">
                <a:avLst/>
              </a:prstGeom>
              <a:noFill/>
              <a:ln>
                <a:noFill/>
              </a:ln>
            </p:spPr>
          </p:pic>
        </p:grpSp>
        <p:pic>
          <p:nvPicPr>
            <p:cNvPr id="571" name="Google Shape;571;p51"/>
            <p:cNvPicPr preferRelativeResize="0"/>
            <p:nvPr/>
          </p:nvPicPr>
          <p:blipFill rotWithShape="1">
            <a:blip r:embed="rId9">
              <a:alphaModFix/>
            </a:blip>
            <a:srcRect/>
            <a:stretch/>
          </p:blipFill>
          <p:spPr>
            <a:xfrm>
              <a:off x="5764600" y="4776329"/>
              <a:ext cx="1048725" cy="338596"/>
            </a:xfrm>
            <a:prstGeom prst="rect">
              <a:avLst/>
            </a:prstGeom>
            <a:noFill/>
            <a:ln>
              <a:noFill/>
            </a:ln>
          </p:spPr>
        </p:pic>
        <p:pic>
          <p:nvPicPr>
            <p:cNvPr id="572" name="Google Shape;572;p51"/>
            <p:cNvPicPr preferRelativeResize="0"/>
            <p:nvPr/>
          </p:nvPicPr>
          <p:blipFill rotWithShape="1">
            <a:blip r:embed="rId10">
              <a:alphaModFix/>
            </a:blip>
            <a:srcRect l="9973" t="9391" r="7052" b="14190"/>
            <a:stretch/>
          </p:blipFill>
          <p:spPr>
            <a:xfrm>
              <a:off x="5277736" y="4815475"/>
              <a:ext cx="432763" cy="306601"/>
            </a:xfrm>
            <a:prstGeom prst="rect">
              <a:avLst/>
            </a:prstGeom>
            <a:noFill/>
            <a:ln>
              <a:noFill/>
            </a:ln>
          </p:spPr>
        </p:pic>
      </p:grpSp>
      <p:cxnSp>
        <p:nvCxnSpPr>
          <p:cNvPr id="573" name="Google Shape;573;p51"/>
          <p:cNvCxnSpPr>
            <a:cxnSpLocks/>
          </p:cNvCxnSpPr>
          <p:nvPr/>
        </p:nvCxnSpPr>
        <p:spPr>
          <a:xfrm>
            <a:off x="18025" y="4311747"/>
            <a:ext cx="9125975" cy="0"/>
          </a:xfrm>
          <a:prstGeom prst="straightConnector1">
            <a:avLst/>
          </a:prstGeom>
          <a:noFill/>
          <a:ln w="9525" cap="flat" cmpd="sng">
            <a:solidFill>
              <a:schemeClr val="dk2"/>
            </a:solidFill>
            <a:prstDash val="solid"/>
            <a:round/>
            <a:headEnd type="none" w="med" len="med"/>
            <a:tailEnd type="none" w="med" len="med"/>
          </a:ln>
        </p:spPr>
      </p:cxnSp>
      <p:grpSp>
        <p:nvGrpSpPr>
          <p:cNvPr id="574" name="Google Shape;574;p51"/>
          <p:cNvGrpSpPr/>
          <p:nvPr/>
        </p:nvGrpSpPr>
        <p:grpSpPr>
          <a:xfrm>
            <a:off x="4572823" y="439666"/>
            <a:ext cx="4527447" cy="3853076"/>
            <a:chOff x="4572823" y="71722"/>
            <a:chExt cx="4527447" cy="3853076"/>
          </a:xfrm>
        </p:grpSpPr>
        <p:grpSp>
          <p:nvGrpSpPr>
            <p:cNvPr id="575" name="Google Shape;575;p51"/>
            <p:cNvGrpSpPr/>
            <p:nvPr/>
          </p:nvGrpSpPr>
          <p:grpSpPr>
            <a:xfrm>
              <a:off x="6407470" y="71722"/>
              <a:ext cx="2692800" cy="1190053"/>
              <a:chOff x="6407470" y="71722"/>
              <a:chExt cx="2692800" cy="1190053"/>
            </a:xfrm>
          </p:grpSpPr>
          <p:sp>
            <p:nvSpPr>
              <p:cNvPr id="576" name="Google Shape;576;p51"/>
              <p:cNvSpPr txBox="1"/>
              <p:nvPr/>
            </p:nvSpPr>
            <p:spPr>
              <a:xfrm rot="-4155363">
                <a:off x="6373410" y="663859"/>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Barlow"/>
                    <a:ea typeface="Barlow"/>
                    <a:cs typeface="Barlow"/>
                    <a:sym typeface="Barlow"/>
                  </a:rPr>
                  <a:t>Code*</a:t>
                </a:r>
                <a:endParaRPr b="1">
                  <a:latin typeface="Barlow"/>
                  <a:ea typeface="Barlow"/>
                  <a:cs typeface="Barlow"/>
                  <a:sym typeface="Barlow"/>
                </a:endParaRPr>
              </a:p>
            </p:txBody>
          </p:sp>
          <p:sp>
            <p:nvSpPr>
              <p:cNvPr id="577" name="Google Shape;577;p51"/>
              <p:cNvSpPr txBox="1"/>
              <p:nvPr/>
            </p:nvSpPr>
            <p:spPr>
              <a:xfrm rot="-4155363">
                <a:off x="6727939" y="659630"/>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Epoch</a:t>
                </a:r>
                <a:endParaRPr>
                  <a:latin typeface="Barlow"/>
                  <a:ea typeface="Barlow"/>
                  <a:cs typeface="Barlow"/>
                  <a:sym typeface="Barlow"/>
                </a:endParaRPr>
              </a:p>
            </p:txBody>
          </p:sp>
          <p:sp>
            <p:nvSpPr>
              <p:cNvPr id="578" name="Google Shape;578;p51"/>
              <p:cNvSpPr txBox="1"/>
              <p:nvPr/>
            </p:nvSpPr>
            <p:spPr>
              <a:xfrm rot="-4155363">
                <a:off x="6979910" y="659630"/>
                <a:ext cx="685221"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Osiris</a:t>
                </a:r>
                <a:endParaRPr>
                  <a:latin typeface="Barlow"/>
                  <a:ea typeface="Barlow"/>
                  <a:cs typeface="Barlow"/>
                  <a:sym typeface="Barlow"/>
                </a:endParaRPr>
              </a:p>
            </p:txBody>
          </p:sp>
          <p:sp>
            <p:nvSpPr>
              <p:cNvPr id="579" name="Google Shape;579;p51"/>
              <p:cNvSpPr txBox="1"/>
              <p:nvPr/>
            </p:nvSpPr>
            <p:spPr>
              <a:xfrm rot="-4155465">
                <a:off x="7161235" y="505130"/>
                <a:ext cx="1015630"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PICADOR</a:t>
                </a:r>
                <a:endParaRPr>
                  <a:latin typeface="Barlow"/>
                  <a:ea typeface="Barlow"/>
                  <a:cs typeface="Barlow"/>
                  <a:sym typeface="Barlow"/>
                </a:endParaRPr>
              </a:p>
            </p:txBody>
          </p:sp>
          <p:sp>
            <p:nvSpPr>
              <p:cNvPr id="580" name="Google Shape;580;p51"/>
              <p:cNvSpPr txBox="1"/>
              <p:nvPr/>
            </p:nvSpPr>
            <p:spPr>
              <a:xfrm rot="-4155369">
                <a:off x="7413109" y="443302"/>
                <a:ext cx="1092632" cy="4310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PIConGPU</a:t>
                </a:r>
                <a:r>
                  <a:rPr lang="en-GB" sz="1600" baseline="30000">
                    <a:latin typeface="Barlow"/>
                    <a:ea typeface="Barlow"/>
                    <a:cs typeface="Barlow"/>
                    <a:sym typeface="Barlow"/>
                  </a:rPr>
                  <a:t>2</a:t>
                </a:r>
                <a:endParaRPr sz="1600" baseline="30000">
                  <a:latin typeface="Barlow"/>
                  <a:ea typeface="Barlow"/>
                  <a:cs typeface="Barlow"/>
                  <a:sym typeface="Barlow"/>
                </a:endParaRPr>
              </a:p>
            </p:txBody>
          </p:sp>
          <p:sp>
            <p:nvSpPr>
              <p:cNvPr id="581" name="Google Shape;581;p51"/>
              <p:cNvSpPr txBox="1"/>
              <p:nvPr/>
            </p:nvSpPr>
            <p:spPr>
              <a:xfrm rot="-4155877">
                <a:off x="7790029" y="628580"/>
                <a:ext cx="751583"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Smilei</a:t>
                </a:r>
                <a:endParaRPr>
                  <a:latin typeface="Barlow"/>
                  <a:ea typeface="Barlow"/>
                  <a:cs typeface="Barlow"/>
                  <a:sym typeface="Barlow"/>
                </a:endParaRPr>
              </a:p>
            </p:txBody>
          </p:sp>
          <p:sp>
            <p:nvSpPr>
              <p:cNvPr id="582" name="Google Shape;582;p51"/>
              <p:cNvSpPr txBox="1"/>
              <p:nvPr/>
            </p:nvSpPr>
            <p:spPr>
              <a:xfrm rot="-4154799">
                <a:off x="8068050" y="641105"/>
                <a:ext cx="703550" cy="4310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VPIC</a:t>
                </a:r>
                <a:r>
                  <a:rPr lang="en-GB" sz="1600" baseline="30000">
                    <a:latin typeface="Barlow"/>
                    <a:ea typeface="Barlow"/>
                    <a:cs typeface="Barlow"/>
                    <a:sym typeface="Barlow"/>
                  </a:rPr>
                  <a:t>1</a:t>
                </a:r>
                <a:endParaRPr sz="1600" baseline="30000">
                  <a:latin typeface="Barlow"/>
                  <a:ea typeface="Barlow"/>
                  <a:cs typeface="Barlow"/>
                  <a:sym typeface="Barlow"/>
                </a:endParaRPr>
              </a:p>
            </p:txBody>
          </p:sp>
          <p:sp>
            <p:nvSpPr>
              <p:cNvPr id="583" name="Google Shape;583;p51"/>
              <p:cNvSpPr txBox="1"/>
              <p:nvPr/>
            </p:nvSpPr>
            <p:spPr>
              <a:xfrm rot="-4155465">
                <a:off x="8225406" y="505130"/>
                <a:ext cx="1015630" cy="4002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Barlow"/>
                    <a:ea typeface="Barlow"/>
                    <a:cs typeface="Barlow"/>
                    <a:sym typeface="Barlow"/>
                  </a:rPr>
                  <a:t>WarpX</a:t>
                </a:r>
                <a:r>
                  <a:rPr lang="en-GB" b="1" baseline="30000" dirty="0">
                    <a:latin typeface="Barlow"/>
                    <a:ea typeface="Barlow"/>
                    <a:cs typeface="Barlow"/>
                    <a:sym typeface="Barlow"/>
                  </a:rPr>
                  <a:t>3</a:t>
                </a:r>
                <a:endParaRPr b="1" baseline="30000" dirty="0">
                  <a:latin typeface="Barlow"/>
                  <a:ea typeface="Barlow"/>
                  <a:cs typeface="Barlow"/>
                  <a:sym typeface="Barlow"/>
                </a:endParaRPr>
              </a:p>
            </p:txBody>
          </p:sp>
        </p:grpSp>
        <p:grpSp>
          <p:nvGrpSpPr>
            <p:cNvPr id="584" name="Google Shape;584;p51"/>
            <p:cNvGrpSpPr/>
            <p:nvPr/>
          </p:nvGrpSpPr>
          <p:grpSpPr>
            <a:xfrm>
              <a:off x="4572823" y="241675"/>
              <a:ext cx="4166477" cy="3683123"/>
              <a:chOff x="4572823" y="241675"/>
              <a:chExt cx="4166477" cy="3683123"/>
            </a:xfrm>
          </p:grpSpPr>
          <p:grpSp>
            <p:nvGrpSpPr>
              <p:cNvPr id="585" name="Google Shape;585;p51"/>
              <p:cNvGrpSpPr/>
              <p:nvPr/>
            </p:nvGrpSpPr>
            <p:grpSpPr>
              <a:xfrm>
                <a:off x="4645800" y="241675"/>
                <a:ext cx="4093500" cy="973922"/>
                <a:chOff x="4645800" y="241675"/>
                <a:chExt cx="4093500" cy="973922"/>
              </a:xfrm>
            </p:grpSpPr>
            <p:cxnSp>
              <p:nvCxnSpPr>
                <p:cNvPr id="586" name="Google Shape;586;p51"/>
                <p:cNvCxnSpPr/>
                <p:nvPr/>
              </p:nvCxnSpPr>
              <p:spPr>
                <a:xfrm>
                  <a:off x="4645800" y="1215597"/>
                  <a:ext cx="4093500" cy="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51"/>
                <p:cNvCxnSpPr/>
                <p:nvPr/>
              </p:nvCxnSpPr>
              <p:spPr>
                <a:xfrm>
                  <a:off x="4645800" y="1170587"/>
                  <a:ext cx="4093500" cy="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51"/>
                <p:cNvCxnSpPr/>
                <p:nvPr/>
              </p:nvCxnSpPr>
              <p:spPr>
                <a:xfrm flipH="1">
                  <a:off x="6787300" y="241675"/>
                  <a:ext cx="352500" cy="927900"/>
                </a:xfrm>
                <a:prstGeom prst="straightConnector1">
                  <a:avLst/>
                </a:prstGeom>
                <a:noFill/>
                <a:ln w="9525" cap="flat" cmpd="sng">
                  <a:solidFill>
                    <a:schemeClr val="dk2"/>
                  </a:solidFill>
                  <a:prstDash val="solid"/>
                  <a:round/>
                  <a:headEnd type="none" w="med" len="med"/>
                  <a:tailEnd type="none" w="med" len="med"/>
                </a:ln>
              </p:spPr>
            </p:cxnSp>
          </p:grpSp>
          <p:sp>
            <p:nvSpPr>
              <p:cNvPr id="589" name="Google Shape;589;p51"/>
              <p:cNvSpPr txBox="1"/>
              <p:nvPr/>
            </p:nvSpPr>
            <p:spPr>
              <a:xfrm>
                <a:off x="4572823" y="3340053"/>
                <a:ext cx="2110885"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aseline="30000" dirty="0">
                    <a:latin typeface="Barlow"/>
                    <a:ea typeface="Barlow"/>
                    <a:cs typeface="Barlow"/>
                    <a:sym typeface="Barlow"/>
                  </a:rPr>
                  <a:t>1</a:t>
                </a:r>
                <a:r>
                  <a:rPr lang="en-GB" sz="1300" dirty="0">
                    <a:latin typeface="Barlow"/>
                    <a:ea typeface="Barlow"/>
                    <a:cs typeface="Barlow"/>
                    <a:sym typeface="Barlow"/>
                  </a:rPr>
                  <a:t> Gordon Bell Finalist 2008</a:t>
                </a:r>
                <a:endParaRPr sz="1300" dirty="0">
                  <a:latin typeface="Barlow"/>
                  <a:ea typeface="Barlow"/>
                  <a:cs typeface="Barlow"/>
                  <a:sym typeface="Barlow"/>
                </a:endParaRPr>
              </a:p>
              <a:p>
                <a:pPr marL="0" lvl="0" indent="0" algn="l" rtl="0">
                  <a:spcBef>
                    <a:spcPts val="0"/>
                  </a:spcBef>
                  <a:spcAft>
                    <a:spcPts val="0"/>
                  </a:spcAft>
                  <a:buNone/>
                </a:pPr>
                <a:r>
                  <a:rPr lang="en-GB" sz="1500" baseline="30000" dirty="0">
                    <a:latin typeface="Barlow"/>
                    <a:ea typeface="Barlow"/>
                    <a:cs typeface="Barlow"/>
                    <a:sym typeface="Barlow"/>
                  </a:rPr>
                  <a:t>2</a:t>
                </a:r>
                <a:r>
                  <a:rPr lang="en-GB" sz="1300" dirty="0">
                    <a:latin typeface="Barlow"/>
                    <a:ea typeface="Barlow"/>
                    <a:cs typeface="Barlow"/>
                    <a:sym typeface="Barlow"/>
                  </a:rPr>
                  <a:t> Gordon Bell Finalist 2013</a:t>
                </a:r>
                <a:endParaRPr sz="1300" dirty="0">
                  <a:latin typeface="Barlow"/>
                  <a:ea typeface="Barlow"/>
                  <a:cs typeface="Barlow"/>
                  <a:sym typeface="Barlow"/>
                </a:endParaRPr>
              </a:p>
            </p:txBody>
          </p:sp>
        </p:grpSp>
      </p:grpSp>
      <p:grpSp>
        <p:nvGrpSpPr>
          <p:cNvPr id="2" name="Google Shape;674;p75">
            <a:extLst>
              <a:ext uri="{FF2B5EF4-FFF2-40B4-BE49-F238E27FC236}">
                <a16:creationId xmlns:a16="http://schemas.microsoft.com/office/drawing/2014/main" id="{63A6F5B9-5B49-48D3-389A-E3E4EAAAAAEE}"/>
              </a:ext>
            </a:extLst>
          </p:cNvPr>
          <p:cNvGrpSpPr/>
          <p:nvPr/>
        </p:nvGrpSpPr>
        <p:grpSpPr>
          <a:xfrm>
            <a:off x="136428" y="494961"/>
            <a:ext cx="8248063" cy="40820"/>
            <a:chOff x="195943" y="1001487"/>
            <a:chExt cx="10994485" cy="54427"/>
          </a:xfrm>
        </p:grpSpPr>
        <p:cxnSp>
          <p:nvCxnSpPr>
            <p:cNvPr id="3" name="Google Shape;675;p75">
              <a:extLst>
                <a:ext uri="{FF2B5EF4-FFF2-40B4-BE49-F238E27FC236}">
                  <a16:creationId xmlns:a16="http://schemas.microsoft.com/office/drawing/2014/main" id="{B32F984E-E481-0376-A81C-08F4D9AE0181}"/>
                </a:ext>
              </a:extLst>
            </p:cNvPr>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4" name="Google Shape;676;p75">
              <a:extLst>
                <a:ext uri="{FF2B5EF4-FFF2-40B4-BE49-F238E27FC236}">
                  <a16:creationId xmlns:a16="http://schemas.microsoft.com/office/drawing/2014/main" id="{EB70F829-E58D-4E1A-2141-9AFC66FE9DC9}"/>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5" name="Google Shape;589;p51">
            <a:extLst>
              <a:ext uri="{FF2B5EF4-FFF2-40B4-BE49-F238E27FC236}">
                <a16:creationId xmlns:a16="http://schemas.microsoft.com/office/drawing/2014/main" id="{9C5ADA8D-0BE2-8A78-7153-C0B6FE5C4B72}"/>
              </a:ext>
            </a:extLst>
          </p:cNvPr>
          <p:cNvSpPr txBox="1"/>
          <p:nvPr/>
        </p:nvSpPr>
        <p:spPr>
          <a:xfrm>
            <a:off x="6665165" y="3729047"/>
            <a:ext cx="211088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aseline="30000" dirty="0">
                <a:latin typeface="Barlow"/>
                <a:ea typeface="Barlow"/>
                <a:cs typeface="Barlow"/>
                <a:sym typeface="Barlow"/>
              </a:rPr>
              <a:t>3</a:t>
            </a:r>
            <a:r>
              <a:rPr lang="en-GB" sz="1300" dirty="0">
                <a:latin typeface="Barlow"/>
                <a:ea typeface="Barlow"/>
                <a:cs typeface="Barlow"/>
                <a:sym typeface="Barlow"/>
              </a:rPr>
              <a:t> Gordon Bell Winner 2022</a:t>
            </a:r>
            <a:endParaRPr sz="1300" dirty="0">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92" descr="order64.pdf"/>
          <p:cNvPicPr preferRelativeResize="0"/>
          <p:nvPr/>
        </p:nvPicPr>
        <p:blipFill rotWithShape="1">
          <a:blip r:embed="rId3">
            <a:alphaModFix/>
          </a:blip>
          <a:srcRect/>
          <a:stretch/>
        </p:blipFill>
        <p:spPr>
          <a:xfrm>
            <a:off x="5837753" y="971900"/>
            <a:ext cx="2377936" cy="2023536"/>
          </a:xfrm>
          <a:prstGeom prst="rect">
            <a:avLst/>
          </a:prstGeom>
          <a:noFill/>
          <a:ln>
            <a:noFill/>
          </a:ln>
        </p:spPr>
      </p:pic>
      <p:pic>
        <p:nvPicPr>
          <p:cNvPr id="1539" name="Google Shape;1539;p92" descr="order16.pdf"/>
          <p:cNvPicPr preferRelativeResize="0"/>
          <p:nvPr/>
        </p:nvPicPr>
        <p:blipFill rotWithShape="1">
          <a:blip r:embed="rId4">
            <a:alphaModFix/>
          </a:blip>
          <a:srcRect/>
          <a:stretch/>
        </p:blipFill>
        <p:spPr>
          <a:xfrm>
            <a:off x="3455208" y="971900"/>
            <a:ext cx="2377936" cy="2023536"/>
          </a:xfrm>
          <a:prstGeom prst="rect">
            <a:avLst/>
          </a:prstGeom>
          <a:noFill/>
          <a:ln>
            <a:noFill/>
          </a:ln>
        </p:spPr>
      </p:pic>
      <p:pic>
        <p:nvPicPr>
          <p:cNvPr id="1540" name="Google Shape;1540;p92" descr="order4.pdf"/>
          <p:cNvPicPr preferRelativeResize="0"/>
          <p:nvPr/>
        </p:nvPicPr>
        <p:blipFill rotWithShape="1">
          <a:blip r:embed="rId5">
            <a:alphaModFix/>
          </a:blip>
          <a:srcRect/>
          <a:stretch/>
        </p:blipFill>
        <p:spPr>
          <a:xfrm>
            <a:off x="1072664" y="971900"/>
            <a:ext cx="2377936" cy="2023536"/>
          </a:xfrm>
          <a:prstGeom prst="rect">
            <a:avLst/>
          </a:prstGeom>
          <a:noFill/>
          <a:ln>
            <a:noFill/>
          </a:ln>
        </p:spPr>
      </p:pic>
      <p:sp>
        <p:nvSpPr>
          <p:cNvPr id="1541" name="Google Shape;1541;p92"/>
          <p:cNvSpPr txBox="1"/>
          <p:nvPr/>
        </p:nvSpPr>
        <p:spPr>
          <a:xfrm>
            <a:off x="298935" y="928417"/>
            <a:ext cx="1238700" cy="307800"/>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en" sz="1400" b="1">
                <a:solidFill>
                  <a:srgbClr val="008000"/>
                </a:solidFill>
                <a:latin typeface="Calibri"/>
                <a:ea typeface="Calibri"/>
                <a:cs typeface="Calibri"/>
                <a:sym typeface="Calibri"/>
              </a:rPr>
              <a:t>c</a:t>
            </a:r>
            <a:r>
              <a:rPr lang="en" sz="1400" b="1">
                <a:solidFill>
                  <a:srgbClr val="008000"/>
                </a:solidFill>
                <a:latin typeface="Noto Sans Symbols"/>
                <a:ea typeface="Noto Sans Symbols"/>
                <a:cs typeface="Noto Sans Symbols"/>
                <a:sym typeface="Noto Sans Symbols"/>
              </a:rPr>
              <a:t>Δ</a:t>
            </a:r>
            <a:r>
              <a:rPr lang="en" sz="1400" b="1">
                <a:solidFill>
                  <a:srgbClr val="008000"/>
                </a:solidFill>
                <a:latin typeface="Calibri"/>
                <a:ea typeface="Calibri"/>
                <a:cs typeface="Calibri"/>
                <a:sym typeface="Calibri"/>
              </a:rPr>
              <a:t>t/</a:t>
            </a:r>
            <a:r>
              <a:rPr lang="en" sz="1400" b="1">
                <a:solidFill>
                  <a:srgbClr val="008000"/>
                </a:solidFill>
                <a:latin typeface="Noto Sans Symbols"/>
                <a:ea typeface="Noto Sans Symbols"/>
                <a:cs typeface="Noto Sans Symbols"/>
                <a:sym typeface="Noto Sans Symbols"/>
              </a:rPr>
              <a:t>Δ</a:t>
            </a:r>
            <a:r>
              <a:rPr lang="en" sz="1400" b="1">
                <a:solidFill>
                  <a:srgbClr val="008000"/>
                </a:solidFill>
                <a:latin typeface="Calibri"/>
                <a:ea typeface="Calibri"/>
                <a:cs typeface="Calibri"/>
                <a:sym typeface="Calibri"/>
              </a:rPr>
              <a:t>x</a:t>
            </a:r>
            <a:r>
              <a:rPr lang="en" sz="1400" b="1">
                <a:solidFill>
                  <a:srgbClr val="008000"/>
                </a:solidFill>
                <a:latin typeface="Libre Franklin"/>
                <a:ea typeface="Libre Franklin"/>
                <a:cs typeface="Libre Franklin"/>
                <a:sym typeface="Libre Franklin"/>
              </a:rPr>
              <a:t>~</a:t>
            </a:r>
            <a:r>
              <a:rPr lang="en" sz="1400" b="1">
                <a:solidFill>
                  <a:srgbClr val="008000"/>
                </a:solidFill>
                <a:latin typeface="Calibri"/>
                <a:ea typeface="Calibri"/>
                <a:cs typeface="Calibri"/>
                <a:sym typeface="Calibri"/>
              </a:rPr>
              <a:t>0.45</a:t>
            </a:r>
            <a:endParaRPr sz="1100"/>
          </a:p>
        </p:txBody>
      </p:sp>
      <p:sp>
        <p:nvSpPr>
          <p:cNvPr id="1542" name="Google Shape;1542;p92"/>
          <p:cNvSpPr txBox="1"/>
          <p:nvPr/>
        </p:nvSpPr>
        <p:spPr>
          <a:xfrm>
            <a:off x="3944282" y="620077"/>
            <a:ext cx="1145400" cy="3078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400" b="1">
                <a:solidFill>
                  <a:srgbClr val="800000"/>
                </a:solidFill>
                <a:latin typeface="Calibri"/>
                <a:ea typeface="Calibri"/>
                <a:cs typeface="Calibri"/>
                <a:sym typeface="Calibri"/>
              </a:rPr>
              <a:t>Higher order</a:t>
            </a:r>
            <a:endParaRPr sz="1100"/>
          </a:p>
        </p:txBody>
      </p:sp>
      <p:sp>
        <p:nvSpPr>
          <p:cNvPr id="1543" name="Google Shape;1543;p92"/>
          <p:cNvSpPr/>
          <p:nvPr/>
        </p:nvSpPr>
        <p:spPr>
          <a:xfrm>
            <a:off x="2301670" y="1908460"/>
            <a:ext cx="68700" cy="68700"/>
          </a:xfrm>
          <a:prstGeom prst="ellipse">
            <a:avLst/>
          </a:prstGeom>
          <a:solidFill>
            <a:srgbClr val="FFFF95"/>
          </a:solidFill>
          <a:ln w="9525" cap="flat" cmpd="sng">
            <a:solidFill>
              <a:srgbClr val="800000"/>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spcBef>
                <a:spcPts val="0"/>
              </a:spcBef>
              <a:spcAft>
                <a:spcPts val="0"/>
              </a:spcAft>
              <a:buNone/>
            </a:pPr>
            <a:endParaRPr sz="300">
              <a:solidFill>
                <a:srgbClr val="000000"/>
              </a:solidFill>
              <a:latin typeface="Libre Franklin"/>
              <a:ea typeface="Libre Franklin"/>
              <a:cs typeface="Libre Franklin"/>
              <a:sym typeface="Libre Franklin"/>
            </a:endParaRPr>
          </a:p>
        </p:txBody>
      </p:sp>
      <p:grpSp>
        <p:nvGrpSpPr>
          <p:cNvPr id="1544" name="Google Shape;1544;p92"/>
          <p:cNvGrpSpPr/>
          <p:nvPr/>
        </p:nvGrpSpPr>
        <p:grpSpPr>
          <a:xfrm>
            <a:off x="2027602" y="1629102"/>
            <a:ext cx="620902" cy="620899"/>
            <a:chOff x="1142594" y="2331426"/>
            <a:chExt cx="828090" cy="828086"/>
          </a:xfrm>
        </p:grpSpPr>
        <p:grpSp>
          <p:nvGrpSpPr>
            <p:cNvPr id="1545" name="Google Shape;1545;p92"/>
            <p:cNvGrpSpPr/>
            <p:nvPr/>
          </p:nvGrpSpPr>
          <p:grpSpPr>
            <a:xfrm>
              <a:off x="1265237" y="2452258"/>
              <a:ext cx="585870" cy="585209"/>
              <a:chOff x="4345638" y="2964145"/>
              <a:chExt cx="450669" cy="450161"/>
            </a:xfrm>
          </p:grpSpPr>
          <p:cxnSp>
            <p:nvCxnSpPr>
              <p:cNvPr id="1546" name="Google Shape;1546;p92"/>
              <p:cNvCxnSpPr/>
              <p:nvPr/>
            </p:nvCxnSpPr>
            <p:spPr>
              <a:xfrm>
                <a:off x="4574307" y="3193208"/>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47" name="Google Shape;1547;p92"/>
              <p:cNvCxnSpPr/>
              <p:nvPr/>
            </p:nvCxnSpPr>
            <p:spPr>
              <a:xfrm rot="5400000">
                <a:off x="4459974" y="3303306"/>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48" name="Google Shape;1548;p92"/>
              <p:cNvCxnSpPr/>
              <p:nvPr/>
            </p:nvCxnSpPr>
            <p:spPr>
              <a:xfrm rot="10800000">
                <a:off x="4345638" y="3193209"/>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49" name="Google Shape;1549;p92"/>
              <p:cNvCxnSpPr/>
              <p:nvPr/>
            </p:nvCxnSpPr>
            <p:spPr>
              <a:xfrm rot="-5400000">
                <a:off x="4460075" y="3075145"/>
                <a:ext cx="222000" cy="0"/>
              </a:xfrm>
              <a:prstGeom prst="straightConnector1">
                <a:avLst/>
              </a:prstGeom>
              <a:noFill/>
              <a:ln w="9525" cap="flat" cmpd="sng">
                <a:solidFill>
                  <a:srgbClr val="FFFF95"/>
                </a:solidFill>
                <a:prstDash val="solid"/>
                <a:round/>
                <a:headEnd type="none" w="sm" len="sm"/>
                <a:tailEnd type="stealth" w="med" len="med"/>
              </a:ln>
            </p:spPr>
          </p:cxnSp>
        </p:grpSp>
        <p:grpSp>
          <p:nvGrpSpPr>
            <p:cNvPr id="1550" name="Google Shape;1550;p92"/>
            <p:cNvGrpSpPr/>
            <p:nvPr/>
          </p:nvGrpSpPr>
          <p:grpSpPr>
            <a:xfrm rot="-2684854">
              <a:off x="1263698" y="2452858"/>
              <a:ext cx="585883" cy="585222"/>
              <a:chOff x="4345638" y="2964145"/>
              <a:chExt cx="450669" cy="450161"/>
            </a:xfrm>
          </p:grpSpPr>
          <p:cxnSp>
            <p:nvCxnSpPr>
              <p:cNvPr id="1551" name="Google Shape;1551;p92"/>
              <p:cNvCxnSpPr/>
              <p:nvPr/>
            </p:nvCxnSpPr>
            <p:spPr>
              <a:xfrm>
                <a:off x="4574307" y="3193208"/>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52" name="Google Shape;1552;p92"/>
              <p:cNvCxnSpPr/>
              <p:nvPr/>
            </p:nvCxnSpPr>
            <p:spPr>
              <a:xfrm rot="5400000">
                <a:off x="4459974" y="3303306"/>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53" name="Google Shape;1553;p92"/>
              <p:cNvCxnSpPr/>
              <p:nvPr/>
            </p:nvCxnSpPr>
            <p:spPr>
              <a:xfrm rot="10800000">
                <a:off x="4345638" y="3193209"/>
                <a:ext cx="222000" cy="0"/>
              </a:xfrm>
              <a:prstGeom prst="straightConnector1">
                <a:avLst/>
              </a:prstGeom>
              <a:noFill/>
              <a:ln w="9525" cap="flat" cmpd="sng">
                <a:solidFill>
                  <a:srgbClr val="FFFF95"/>
                </a:solidFill>
                <a:prstDash val="solid"/>
                <a:round/>
                <a:headEnd type="none" w="sm" len="sm"/>
                <a:tailEnd type="stealth" w="med" len="med"/>
              </a:ln>
            </p:spPr>
          </p:cxnSp>
          <p:cxnSp>
            <p:nvCxnSpPr>
              <p:cNvPr id="1554" name="Google Shape;1554;p92"/>
              <p:cNvCxnSpPr/>
              <p:nvPr/>
            </p:nvCxnSpPr>
            <p:spPr>
              <a:xfrm rot="-5400000">
                <a:off x="4460075" y="3075145"/>
                <a:ext cx="222000" cy="0"/>
              </a:xfrm>
              <a:prstGeom prst="straightConnector1">
                <a:avLst/>
              </a:prstGeom>
              <a:noFill/>
              <a:ln w="9525" cap="flat" cmpd="sng">
                <a:solidFill>
                  <a:srgbClr val="FFFF95"/>
                </a:solidFill>
                <a:prstDash val="solid"/>
                <a:round/>
                <a:headEnd type="none" w="sm" len="sm"/>
                <a:tailEnd type="stealth" w="med" len="med"/>
              </a:ln>
            </p:spPr>
          </p:cxnSp>
        </p:grpSp>
      </p:grpSp>
      <p:sp>
        <p:nvSpPr>
          <p:cNvPr id="1555" name="Google Shape;1555;p92"/>
          <p:cNvSpPr txBox="1"/>
          <p:nvPr/>
        </p:nvSpPr>
        <p:spPr>
          <a:xfrm>
            <a:off x="1320037" y="1073584"/>
            <a:ext cx="17415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rgbClr val="FFFF95"/>
                </a:solidFill>
                <a:latin typeface="Calibri"/>
                <a:ea typeface="Calibri"/>
                <a:cs typeface="Calibri"/>
                <a:sym typeface="Calibri"/>
              </a:rPr>
              <a:t>Kronecker </a:t>
            </a:r>
            <a:r>
              <a:rPr lang="en" sz="1400" b="1">
                <a:solidFill>
                  <a:srgbClr val="FFFF95"/>
                </a:solidFill>
                <a:latin typeface="Noto Sans Symbols"/>
                <a:ea typeface="Noto Sans Symbols"/>
                <a:cs typeface="Noto Sans Symbols"/>
                <a:sym typeface="Noto Sans Symbols"/>
              </a:rPr>
              <a:t>δ</a:t>
            </a:r>
            <a:r>
              <a:rPr lang="en" sz="1400" b="1">
                <a:solidFill>
                  <a:srgbClr val="FFFF95"/>
                </a:solidFill>
                <a:latin typeface="Calibri"/>
                <a:ea typeface="Calibri"/>
                <a:cs typeface="Calibri"/>
                <a:sym typeface="Calibri"/>
              </a:rPr>
              <a:t> pulse</a:t>
            </a:r>
            <a:endParaRPr sz="1100"/>
          </a:p>
        </p:txBody>
      </p:sp>
      <p:cxnSp>
        <p:nvCxnSpPr>
          <p:cNvPr id="1556" name="Google Shape;1556;p92"/>
          <p:cNvCxnSpPr/>
          <p:nvPr/>
        </p:nvCxnSpPr>
        <p:spPr>
          <a:xfrm>
            <a:off x="2183602" y="1327434"/>
            <a:ext cx="150000" cy="612000"/>
          </a:xfrm>
          <a:prstGeom prst="straightConnector1">
            <a:avLst/>
          </a:prstGeom>
          <a:noFill/>
          <a:ln w="9525" cap="flat" cmpd="sng">
            <a:solidFill>
              <a:srgbClr val="FFFF95"/>
            </a:solidFill>
            <a:prstDash val="solid"/>
            <a:round/>
            <a:headEnd type="none" w="sm" len="sm"/>
            <a:tailEnd type="none" w="sm" len="sm"/>
          </a:ln>
        </p:spPr>
      </p:cxnSp>
      <p:grpSp>
        <p:nvGrpSpPr>
          <p:cNvPr id="1557" name="Google Shape;1557;p92"/>
          <p:cNvGrpSpPr/>
          <p:nvPr/>
        </p:nvGrpSpPr>
        <p:grpSpPr>
          <a:xfrm>
            <a:off x="1354602" y="707683"/>
            <a:ext cx="7514688" cy="307719"/>
            <a:chOff x="1685183" y="798762"/>
            <a:chExt cx="10022256" cy="410402"/>
          </a:xfrm>
        </p:grpSpPr>
        <p:sp>
          <p:nvSpPr>
            <p:cNvPr id="1558" name="Google Shape;1558;p92"/>
            <p:cNvSpPr txBox="1"/>
            <p:nvPr/>
          </p:nvSpPr>
          <p:spPr>
            <a:xfrm>
              <a:off x="1685183" y="798762"/>
              <a:ext cx="1992900" cy="4104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Finite-difference</a:t>
              </a:r>
              <a:endParaRPr sz="1100"/>
            </a:p>
          </p:txBody>
        </p:sp>
        <p:sp>
          <p:nvSpPr>
            <p:cNvPr id="1559" name="Google Shape;1559;p92"/>
            <p:cNvSpPr txBox="1"/>
            <p:nvPr/>
          </p:nvSpPr>
          <p:spPr>
            <a:xfrm>
              <a:off x="8290739" y="798764"/>
              <a:ext cx="3416700" cy="410400"/>
            </a:xfrm>
            <a:prstGeom prst="rect">
              <a:avLst/>
            </a:prstGeom>
            <a:noFill/>
            <a:ln>
              <a:noFill/>
            </a:ln>
          </p:spPr>
          <p:txBody>
            <a:bodyPr spcFirstLastPara="1" wrap="square" lIns="91400" tIns="45700" rIns="91400" bIns="45700" anchor="t" anchorCtr="0">
              <a:spAutoFit/>
            </a:bodyPr>
            <a:lstStyle/>
            <a:p>
              <a:pPr marL="0" marR="0" lvl="0" indent="0" algn="r" rtl="0">
                <a:spcBef>
                  <a:spcPts val="0"/>
                </a:spcBef>
                <a:spcAft>
                  <a:spcPts val="0"/>
                </a:spcAft>
                <a:buNone/>
              </a:pPr>
              <a:r>
                <a:rPr lang="en" sz="1400">
                  <a:solidFill>
                    <a:schemeClr val="lt1"/>
                  </a:solidFill>
                  <a:latin typeface="Calibri"/>
                  <a:ea typeface="Calibri"/>
                  <a:cs typeface="Calibri"/>
                  <a:sym typeface="Calibri"/>
                </a:rPr>
                <a:t>N→</a:t>
              </a:r>
              <a:r>
                <a:rPr lang="en" sz="1400">
                  <a:solidFill>
                    <a:schemeClr val="lt1"/>
                  </a:solidFill>
                  <a:latin typeface="Libre Franklin"/>
                  <a:ea typeface="Libre Franklin"/>
                  <a:cs typeface="Libre Franklin"/>
                  <a:sym typeface="Libre Franklin"/>
                </a:rPr>
                <a:t>∞ </a:t>
              </a:r>
              <a:r>
                <a:rPr lang="en" sz="1400">
                  <a:solidFill>
                    <a:schemeClr val="lt1"/>
                  </a:solidFill>
                  <a:latin typeface="Calibri"/>
                  <a:ea typeface="Calibri"/>
                  <a:cs typeface="Calibri"/>
                  <a:sym typeface="Calibri"/>
                </a:rPr>
                <a:t>= Pseudo-spectral (FFT)</a:t>
              </a:r>
              <a:endParaRPr sz="1100"/>
            </a:p>
          </p:txBody>
        </p:sp>
        <p:cxnSp>
          <p:nvCxnSpPr>
            <p:cNvPr id="1560" name="Google Shape;1560;p92"/>
            <p:cNvCxnSpPr/>
            <p:nvPr/>
          </p:nvCxnSpPr>
          <p:spPr>
            <a:xfrm rot="10800000" flipH="1">
              <a:off x="3618681" y="1030475"/>
              <a:ext cx="5019600" cy="6300"/>
            </a:xfrm>
            <a:prstGeom prst="straightConnector1">
              <a:avLst/>
            </a:prstGeom>
            <a:solidFill>
              <a:schemeClr val="accent1"/>
            </a:solidFill>
            <a:ln w="9525" cap="flat" cmpd="sng">
              <a:solidFill>
                <a:srgbClr val="800000"/>
              </a:solidFill>
              <a:prstDash val="solid"/>
              <a:round/>
              <a:headEnd type="none" w="sm" len="sm"/>
              <a:tailEnd type="stealth" w="med" len="med"/>
            </a:ln>
          </p:spPr>
        </p:cxnSp>
      </p:grpSp>
      <p:grpSp>
        <p:nvGrpSpPr>
          <p:cNvPr id="1561" name="Google Shape;1561;p92"/>
          <p:cNvGrpSpPr/>
          <p:nvPr/>
        </p:nvGrpSpPr>
        <p:grpSpPr>
          <a:xfrm>
            <a:off x="298933" y="1262676"/>
            <a:ext cx="7916755" cy="3797943"/>
            <a:chOff x="396989" y="1683568"/>
            <a:chExt cx="10555674" cy="5063925"/>
          </a:xfrm>
        </p:grpSpPr>
        <p:pic>
          <p:nvPicPr>
            <p:cNvPr id="1562" name="Google Shape;1562;p92" descr="order4_nt10.pdf"/>
            <p:cNvPicPr preferRelativeResize="0"/>
            <p:nvPr/>
          </p:nvPicPr>
          <p:blipFill rotWithShape="1">
            <a:blip r:embed="rId6">
              <a:alphaModFix/>
            </a:blip>
            <a:srcRect/>
            <a:stretch/>
          </p:blipFill>
          <p:spPr>
            <a:xfrm>
              <a:off x="1434774" y="4049444"/>
              <a:ext cx="3170581" cy="2698049"/>
            </a:xfrm>
            <a:prstGeom prst="rect">
              <a:avLst/>
            </a:prstGeom>
            <a:noFill/>
            <a:ln>
              <a:noFill/>
            </a:ln>
          </p:spPr>
        </p:pic>
        <p:pic>
          <p:nvPicPr>
            <p:cNvPr id="1563" name="Google Shape;1563;p92" descr="order16_nt10.pdf"/>
            <p:cNvPicPr preferRelativeResize="0"/>
            <p:nvPr/>
          </p:nvPicPr>
          <p:blipFill rotWithShape="1">
            <a:blip r:embed="rId7">
              <a:alphaModFix/>
            </a:blip>
            <a:srcRect/>
            <a:stretch/>
          </p:blipFill>
          <p:spPr>
            <a:xfrm>
              <a:off x="4599210" y="4049444"/>
              <a:ext cx="3170581" cy="2698049"/>
            </a:xfrm>
            <a:prstGeom prst="rect">
              <a:avLst/>
            </a:prstGeom>
            <a:noFill/>
            <a:ln>
              <a:noFill/>
            </a:ln>
          </p:spPr>
        </p:pic>
        <p:pic>
          <p:nvPicPr>
            <p:cNvPr id="1564" name="Google Shape;1564;p92" descr="order64_nt10.pdf"/>
            <p:cNvPicPr preferRelativeResize="0"/>
            <p:nvPr/>
          </p:nvPicPr>
          <p:blipFill rotWithShape="1">
            <a:blip r:embed="rId8">
              <a:alphaModFix/>
            </a:blip>
            <a:srcRect/>
            <a:stretch/>
          </p:blipFill>
          <p:spPr>
            <a:xfrm>
              <a:off x="7782082" y="4049444"/>
              <a:ext cx="3170581" cy="2698049"/>
            </a:xfrm>
            <a:prstGeom prst="rect">
              <a:avLst/>
            </a:prstGeom>
            <a:noFill/>
            <a:ln>
              <a:noFill/>
            </a:ln>
          </p:spPr>
        </p:pic>
        <p:sp>
          <p:nvSpPr>
            <p:cNvPr id="1565" name="Google Shape;1565;p92"/>
            <p:cNvSpPr txBox="1"/>
            <p:nvPr/>
          </p:nvSpPr>
          <p:spPr>
            <a:xfrm>
              <a:off x="396989" y="3969530"/>
              <a:ext cx="1783200" cy="410400"/>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en" sz="1400" b="1">
                  <a:solidFill>
                    <a:srgbClr val="008000"/>
                  </a:solidFill>
                  <a:latin typeface="Calibri"/>
                  <a:ea typeface="Calibri"/>
                  <a:cs typeface="Calibri"/>
                  <a:sym typeface="Calibri"/>
                </a:rPr>
                <a:t>c</a:t>
              </a:r>
              <a:r>
                <a:rPr lang="en" sz="1400" b="1">
                  <a:solidFill>
                    <a:srgbClr val="008000"/>
                  </a:solidFill>
                  <a:latin typeface="Noto Sans Symbols"/>
                  <a:ea typeface="Noto Sans Symbols"/>
                  <a:cs typeface="Noto Sans Symbols"/>
                  <a:sym typeface="Noto Sans Symbols"/>
                </a:rPr>
                <a:t>Δ</a:t>
              </a:r>
              <a:r>
                <a:rPr lang="en" sz="1400" b="1">
                  <a:solidFill>
                    <a:srgbClr val="008000"/>
                  </a:solidFill>
                  <a:latin typeface="Calibri"/>
                  <a:ea typeface="Calibri"/>
                  <a:cs typeface="Calibri"/>
                  <a:sym typeface="Calibri"/>
                </a:rPr>
                <a:t>t/</a:t>
              </a:r>
              <a:r>
                <a:rPr lang="en" sz="1400" b="1">
                  <a:solidFill>
                    <a:srgbClr val="008000"/>
                  </a:solidFill>
                  <a:latin typeface="Noto Sans Symbols"/>
                  <a:ea typeface="Noto Sans Symbols"/>
                  <a:cs typeface="Noto Sans Symbols"/>
                  <a:sym typeface="Noto Sans Symbols"/>
                </a:rPr>
                <a:t>Δ</a:t>
              </a:r>
              <a:r>
                <a:rPr lang="en" sz="1400" b="1">
                  <a:solidFill>
                    <a:srgbClr val="008000"/>
                  </a:solidFill>
                  <a:latin typeface="Calibri"/>
                  <a:ea typeface="Calibri"/>
                  <a:cs typeface="Calibri"/>
                  <a:sym typeface="Calibri"/>
                </a:rPr>
                <a:t>x</a:t>
              </a:r>
              <a:r>
                <a:rPr lang="en" sz="1400" b="1">
                  <a:solidFill>
                    <a:srgbClr val="008000"/>
                  </a:solidFill>
                  <a:latin typeface="Libre Franklin"/>
                  <a:ea typeface="Libre Franklin"/>
                  <a:cs typeface="Libre Franklin"/>
                  <a:sym typeface="Libre Franklin"/>
                </a:rPr>
                <a:t>~</a:t>
              </a:r>
              <a:r>
                <a:rPr lang="en" sz="1400" b="1">
                  <a:solidFill>
                    <a:srgbClr val="008000"/>
                  </a:solidFill>
                  <a:latin typeface="Calibri"/>
                  <a:ea typeface="Calibri"/>
                  <a:cs typeface="Calibri"/>
                  <a:sym typeface="Calibri"/>
                </a:rPr>
                <a:t>0.045</a:t>
              </a:r>
              <a:endParaRPr sz="1100"/>
            </a:p>
          </p:txBody>
        </p:sp>
        <p:cxnSp>
          <p:nvCxnSpPr>
            <p:cNvPr id="1566" name="Google Shape;1566;p92"/>
            <p:cNvCxnSpPr/>
            <p:nvPr/>
          </p:nvCxnSpPr>
          <p:spPr>
            <a:xfrm>
              <a:off x="1016045" y="1683568"/>
              <a:ext cx="0" cy="2331900"/>
            </a:xfrm>
            <a:prstGeom prst="straightConnector1">
              <a:avLst/>
            </a:prstGeom>
            <a:solidFill>
              <a:schemeClr val="accent1"/>
            </a:solidFill>
            <a:ln w="9525" cap="flat" cmpd="sng">
              <a:solidFill>
                <a:srgbClr val="008000"/>
              </a:solidFill>
              <a:prstDash val="solid"/>
              <a:round/>
              <a:headEnd type="none" w="sm" len="sm"/>
              <a:tailEnd type="stealth" w="med" len="med"/>
            </a:ln>
          </p:spPr>
        </p:cxnSp>
        <p:sp>
          <p:nvSpPr>
            <p:cNvPr id="1567" name="Google Shape;1567;p92"/>
            <p:cNvSpPr txBox="1"/>
            <p:nvPr/>
          </p:nvSpPr>
          <p:spPr>
            <a:xfrm>
              <a:off x="8483596" y="4689502"/>
              <a:ext cx="1992300" cy="12723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Accurate but Expensive </a:t>
              </a:r>
              <a:endParaRPr sz="1100"/>
            </a:p>
            <a:p>
              <a:pPr marL="0" marR="0" lvl="0" indent="0" algn="ctr" rtl="0">
                <a:spcBef>
                  <a:spcPts val="0"/>
                </a:spcBef>
                <a:spcAft>
                  <a:spcPts val="0"/>
                </a:spcAft>
                <a:buNone/>
              </a:pPr>
              <a:r>
                <a:rPr lang="en" sz="1400">
                  <a:solidFill>
                    <a:schemeClr val="lt1"/>
                  </a:solidFill>
                  <a:latin typeface="Calibri"/>
                  <a:ea typeface="Calibri"/>
                  <a:cs typeface="Calibri"/>
                  <a:sym typeface="Calibri"/>
                </a:rPr>
                <a:t>(with leapfrog integrator)</a:t>
              </a:r>
              <a:endParaRPr sz="1100"/>
            </a:p>
          </p:txBody>
        </p:sp>
      </p:grpSp>
      <p:sp>
        <p:nvSpPr>
          <p:cNvPr id="1568" name="Google Shape;1568;p92"/>
          <p:cNvSpPr txBox="1"/>
          <p:nvPr/>
        </p:nvSpPr>
        <p:spPr>
          <a:xfrm>
            <a:off x="119363" y="145791"/>
            <a:ext cx="8529300" cy="685800"/>
          </a:xfrm>
          <a:prstGeom prst="rect">
            <a:avLst/>
          </a:prstGeom>
          <a:noFill/>
          <a:ln>
            <a:noFill/>
          </a:ln>
        </p:spPr>
        <p:txBody>
          <a:bodyPr spcFirstLastPara="1" wrap="square" lIns="68575" tIns="34275" rIns="68575" bIns="34275" anchor="t" anchorCtr="0">
            <a:normAutofit/>
          </a:bodyPr>
          <a:lstStyle/>
          <a:p>
            <a:pPr marL="0" marR="0" lvl="0" indent="0" algn="l" rtl="0">
              <a:lnSpc>
                <a:spcPct val="85000"/>
              </a:lnSpc>
              <a:spcBef>
                <a:spcPts val="0"/>
              </a:spcBef>
              <a:spcAft>
                <a:spcPts val="0"/>
              </a:spcAft>
              <a:buNone/>
            </a:pPr>
            <a:r>
              <a:rPr lang="en" sz="2100" b="1">
                <a:solidFill>
                  <a:schemeClr val="dk1"/>
                </a:solidFill>
                <a:latin typeface="Arial"/>
                <a:ea typeface="Arial"/>
                <a:cs typeface="Arial"/>
                <a:sym typeface="Arial"/>
              </a:rPr>
              <a:t>Arbitrary-order Maxwell solver offers flexibility in accuracy</a:t>
            </a:r>
            <a:endParaRPr sz="1100"/>
          </a:p>
        </p:txBody>
      </p:sp>
      <p:grpSp>
        <p:nvGrpSpPr>
          <p:cNvPr id="1569" name="Google Shape;1569;p92"/>
          <p:cNvGrpSpPr/>
          <p:nvPr/>
        </p:nvGrpSpPr>
        <p:grpSpPr>
          <a:xfrm>
            <a:off x="131821" y="620487"/>
            <a:ext cx="8245864" cy="40820"/>
            <a:chOff x="195943" y="1001487"/>
            <a:chExt cx="10994485" cy="54427"/>
          </a:xfrm>
        </p:grpSpPr>
        <p:cxnSp>
          <p:nvCxnSpPr>
            <p:cNvPr id="1570" name="Google Shape;1570;p92"/>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571" name="Google Shape;1571;p92"/>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7" name="Google Shape;1577;p93"/>
          <p:cNvSpPr txBox="1"/>
          <p:nvPr/>
        </p:nvSpPr>
        <p:spPr>
          <a:xfrm>
            <a:off x="1656726" y="4738900"/>
            <a:ext cx="7247700" cy="261600"/>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en" sz="1100" baseline="30000">
                <a:solidFill>
                  <a:srgbClr val="000000"/>
                </a:solidFill>
                <a:latin typeface="Calibri"/>
                <a:ea typeface="Calibri"/>
                <a:cs typeface="Calibri"/>
                <a:sym typeface="Calibri"/>
              </a:rPr>
              <a:t>1</a:t>
            </a:r>
            <a:r>
              <a:rPr lang="en" sz="1100">
                <a:solidFill>
                  <a:srgbClr val="000000"/>
                </a:solidFill>
                <a:latin typeface="Calibri"/>
                <a:ea typeface="Calibri"/>
                <a:cs typeface="Calibri"/>
                <a:sym typeface="Calibri"/>
              </a:rPr>
              <a:t>I. Haber,R. Lee,H. Klein &amp; J. Boris,</a:t>
            </a:r>
            <a:r>
              <a:rPr lang="en" sz="1100" i="1">
                <a:solidFill>
                  <a:srgbClr val="000000"/>
                </a:solidFill>
                <a:latin typeface="Calibri"/>
                <a:ea typeface="Calibri"/>
                <a:cs typeface="Calibri"/>
                <a:sym typeface="Calibri"/>
              </a:rPr>
              <a:t>Proc. Sixth Conf. on Num. Sim. Plasma, </a:t>
            </a:r>
            <a:r>
              <a:rPr lang="en" sz="1100">
                <a:solidFill>
                  <a:srgbClr val="000000"/>
                </a:solidFill>
                <a:latin typeface="Calibri"/>
                <a:ea typeface="Calibri"/>
                <a:cs typeface="Calibri"/>
                <a:sym typeface="Calibri"/>
              </a:rPr>
              <a:t>Berkeley, CA, 46-48 (1973)</a:t>
            </a:r>
            <a:endParaRPr sz="1100"/>
          </a:p>
        </p:txBody>
      </p:sp>
      <p:grpSp>
        <p:nvGrpSpPr>
          <p:cNvPr id="1578" name="Google Shape;1578;p93"/>
          <p:cNvGrpSpPr/>
          <p:nvPr/>
        </p:nvGrpSpPr>
        <p:grpSpPr>
          <a:xfrm>
            <a:off x="3301092" y="2403056"/>
            <a:ext cx="2411491" cy="2116074"/>
            <a:chOff x="2803001" y="3300872"/>
            <a:chExt cx="3016249" cy="2822184"/>
          </a:xfrm>
        </p:grpSpPr>
        <p:pic>
          <p:nvPicPr>
            <p:cNvPr id="1579" name="Google Shape;1579;p93" descr="PSATD.pdf"/>
            <p:cNvPicPr preferRelativeResize="0"/>
            <p:nvPr/>
          </p:nvPicPr>
          <p:blipFill rotWithShape="1">
            <a:blip r:embed="rId3">
              <a:alphaModFix/>
            </a:blip>
            <a:srcRect t="5926"/>
            <a:stretch/>
          </p:blipFill>
          <p:spPr>
            <a:xfrm>
              <a:off x="2803001" y="3578196"/>
              <a:ext cx="3016249" cy="2544860"/>
            </a:xfrm>
            <a:prstGeom prst="rect">
              <a:avLst/>
            </a:prstGeom>
            <a:noFill/>
            <a:ln>
              <a:noFill/>
            </a:ln>
          </p:spPr>
        </p:pic>
        <p:sp>
          <p:nvSpPr>
            <p:cNvPr id="1580" name="Google Shape;1580;p93"/>
            <p:cNvSpPr txBox="1"/>
            <p:nvPr/>
          </p:nvSpPr>
          <p:spPr>
            <a:xfrm>
              <a:off x="3571999" y="3300872"/>
              <a:ext cx="1984500" cy="379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0F243E"/>
                  </a:solidFill>
                  <a:latin typeface="Calibri"/>
                  <a:ea typeface="Calibri"/>
                  <a:cs typeface="Calibri"/>
                  <a:sym typeface="Calibri"/>
                </a:rPr>
                <a:t>PSATD c</a:t>
              </a:r>
              <a:r>
                <a:rPr lang="en" sz="1400">
                  <a:solidFill>
                    <a:srgbClr val="0F243E"/>
                  </a:solidFill>
                  <a:latin typeface="Noto Sans Symbols"/>
                  <a:ea typeface="Noto Sans Symbols"/>
                  <a:cs typeface="Noto Sans Symbols"/>
                  <a:sym typeface="Noto Sans Symbols"/>
                </a:rPr>
                <a:t>Δ</a:t>
              </a:r>
              <a:r>
                <a:rPr lang="en" sz="1400">
                  <a:solidFill>
                    <a:srgbClr val="0F243E"/>
                  </a:solidFill>
                  <a:latin typeface="Calibri"/>
                  <a:ea typeface="Calibri"/>
                  <a:cs typeface="Calibri"/>
                  <a:sym typeface="Calibri"/>
                </a:rPr>
                <a:t>t/</a:t>
              </a:r>
              <a:r>
                <a:rPr lang="en" sz="1400">
                  <a:solidFill>
                    <a:srgbClr val="0F243E"/>
                  </a:solidFill>
                  <a:latin typeface="Noto Sans Symbols"/>
                  <a:ea typeface="Noto Sans Symbols"/>
                  <a:cs typeface="Noto Sans Symbols"/>
                  <a:sym typeface="Noto Sans Symbols"/>
                </a:rPr>
                <a:t>Δ</a:t>
              </a:r>
              <a:r>
                <a:rPr lang="en" sz="1400">
                  <a:solidFill>
                    <a:srgbClr val="0F243E"/>
                  </a:solidFill>
                  <a:latin typeface="Calibri"/>
                  <a:ea typeface="Calibri"/>
                  <a:cs typeface="Calibri"/>
                  <a:sym typeface="Calibri"/>
                </a:rPr>
                <a:t>x=50</a:t>
              </a:r>
              <a:endParaRPr sz="1100"/>
            </a:p>
          </p:txBody>
        </p:sp>
        <p:sp>
          <p:nvSpPr>
            <p:cNvPr id="1581" name="Google Shape;1581;p93"/>
            <p:cNvSpPr txBox="1"/>
            <p:nvPr/>
          </p:nvSpPr>
          <p:spPr>
            <a:xfrm>
              <a:off x="3286843" y="4109832"/>
              <a:ext cx="2322600" cy="379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rgbClr val="FFFF95"/>
                  </a:solidFill>
                  <a:latin typeface="Calibri"/>
                  <a:ea typeface="Calibri"/>
                  <a:cs typeface="Calibri"/>
                  <a:sym typeface="Calibri"/>
                </a:rPr>
                <a:t>1 time step</a:t>
              </a:r>
              <a:endParaRPr sz="1100"/>
            </a:p>
          </p:txBody>
        </p:sp>
      </p:grpSp>
      <p:sp>
        <p:nvSpPr>
          <p:cNvPr id="1595" name="Google Shape;1595;p93"/>
          <p:cNvSpPr txBox="1"/>
          <p:nvPr/>
        </p:nvSpPr>
        <p:spPr>
          <a:xfrm>
            <a:off x="5942375" y="3064632"/>
            <a:ext cx="3005700" cy="738900"/>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en" sz="1400" dirty="0">
                <a:solidFill>
                  <a:srgbClr val="6B161B"/>
                </a:solidFill>
                <a:latin typeface="Calibri"/>
                <a:ea typeface="Calibri"/>
                <a:cs typeface="Calibri"/>
                <a:sym typeface="Calibri"/>
              </a:rPr>
              <a:t>Easy to implement </a:t>
            </a:r>
            <a:r>
              <a:rPr lang="en" sz="1400" u="sng" dirty="0">
                <a:solidFill>
                  <a:srgbClr val="6B161B"/>
                </a:solidFill>
                <a:latin typeface="Calibri"/>
                <a:ea typeface="Calibri"/>
                <a:cs typeface="Calibri"/>
                <a:sym typeface="Calibri"/>
              </a:rPr>
              <a:t>arbitrary-order </a:t>
            </a:r>
            <a:r>
              <a:rPr lang="en" sz="1400" i="1" u="sng" dirty="0">
                <a:solidFill>
                  <a:srgbClr val="6B161B"/>
                </a:solidFill>
                <a:latin typeface="Calibri"/>
                <a:ea typeface="Calibri"/>
                <a:cs typeface="Calibri"/>
                <a:sym typeface="Calibri"/>
              </a:rPr>
              <a:t>n</a:t>
            </a:r>
            <a:r>
              <a:rPr lang="en" sz="1400" dirty="0">
                <a:solidFill>
                  <a:srgbClr val="6B161B"/>
                </a:solidFill>
                <a:latin typeface="Calibri"/>
                <a:ea typeface="Calibri"/>
                <a:cs typeface="Calibri"/>
                <a:sym typeface="Calibri"/>
              </a:rPr>
              <a:t> with PSATD (</a:t>
            </a:r>
            <a:r>
              <a:rPr lang="en" sz="1400" i="1" dirty="0">
                <a:solidFill>
                  <a:srgbClr val="6B161B"/>
                </a:solidFill>
                <a:latin typeface="Calibri"/>
                <a:ea typeface="Calibri"/>
                <a:cs typeface="Calibri"/>
                <a:sym typeface="Calibri"/>
              </a:rPr>
              <a:t>k=k</a:t>
            </a:r>
            <a:r>
              <a:rPr lang="en" sz="1400" i="1" baseline="30000" dirty="0">
                <a:solidFill>
                  <a:srgbClr val="6B161B"/>
                </a:solidFill>
                <a:latin typeface="Calibri"/>
                <a:ea typeface="Calibri"/>
                <a:cs typeface="Calibri"/>
                <a:sym typeface="Calibri"/>
              </a:rPr>
              <a:t>⚯ </a:t>
            </a:r>
            <a:r>
              <a:rPr lang="en" sz="1400" i="1" dirty="0">
                <a:solidFill>
                  <a:srgbClr val="6B161B"/>
                </a:solidFill>
                <a:latin typeface="Calibri"/>
                <a:ea typeface="Calibri"/>
                <a:cs typeface="Calibri"/>
                <a:sym typeface="Wingdings" pitchFamily="2" charset="2"/>
              </a:rPr>
              <a:t></a:t>
            </a:r>
            <a:r>
              <a:rPr lang="en" sz="1400" dirty="0">
                <a:solidFill>
                  <a:srgbClr val="6B161B"/>
                </a:solidFill>
                <a:latin typeface="Calibri"/>
                <a:ea typeface="Calibri"/>
                <a:cs typeface="Calibri"/>
                <a:sym typeface="Calibri"/>
              </a:rPr>
              <a:t> </a:t>
            </a:r>
            <a:r>
              <a:rPr lang="en" sz="1400" i="1" dirty="0" err="1">
                <a:solidFill>
                  <a:srgbClr val="6B161B"/>
                </a:solidFill>
                <a:latin typeface="Calibri"/>
                <a:ea typeface="Calibri"/>
                <a:cs typeface="Calibri"/>
                <a:sym typeface="Calibri"/>
              </a:rPr>
              <a:t>k</a:t>
            </a:r>
            <a:r>
              <a:rPr lang="en" sz="1400" i="1" baseline="30000" dirty="0" err="1">
                <a:solidFill>
                  <a:srgbClr val="6B161B"/>
                </a:solidFill>
                <a:latin typeface="Calibri"/>
                <a:ea typeface="Calibri"/>
                <a:cs typeface="Calibri"/>
                <a:sym typeface="Calibri"/>
              </a:rPr>
              <a:t>n</a:t>
            </a:r>
            <a:r>
              <a:rPr lang="en" sz="1400" dirty="0">
                <a:solidFill>
                  <a:srgbClr val="6B161B"/>
                </a:solidFill>
                <a:latin typeface="Calibri"/>
                <a:ea typeface="Calibri"/>
                <a:cs typeface="Calibri"/>
                <a:sym typeface="Calibri"/>
              </a:rPr>
              <a:t>).</a:t>
            </a:r>
            <a:endParaRPr sz="1400" dirty="0">
              <a:solidFill>
                <a:srgbClr val="6B161B"/>
              </a:solidFill>
              <a:latin typeface="Calibri"/>
              <a:ea typeface="Calibri"/>
              <a:cs typeface="Calibri"/>
              <a:sym typeface="Calibri"/>
            </a:endParaRPr>
          </a:p>
          <a:p>
            <a:pPr marL="0" marR="0" lvl="0" indent="0" algn="l" rtl="0">
              <a:spcBef>
                <a:spcPts val="0"/>
              </a:spcBef>
              <a:spcAft>
                <a:spcPts val="0"/>
              </a:spcAft>
              <a:buNone/>
            </a:pPr>
            <a:endParaRPr sz="1400" dirty="0">
              <a:solidFill>
                <a:srgbClr val="6B161B"/>
              </a:solidFill>
              <a:latin typeface="Calibri"/>
              <a:ea typeface="Calibri"/>
              <a:cs typeface="Calibri"/>
              <a:sym typeface="Calibri"/>
            </a:endParaRPr>
          </a:p>
        </p:txBody>
      </p:sp>
      <p:sp>
        <p:nvSpPr>
          <p:cNvPr id="1596" name="Google Shape;1596;p93"/>
          <p:cNvSpPr txBox="1"/>
          <p:nvPr/>
        </p:nvSpPr>
        <p:spPr>
          <a:xfrm>
            <a:off x="119363" y="145791"/>
            <a:ext cx="8529300" cy="685800"/>
          </a:xfrm>
          <a:prstGeom prst="rect">
            <a:avLst/>
          </a:prstGeom>
          <a:noFill/>
          <a:ln>
            <a:noFill/>
          </a:ln>
        </p:spPr>
        <p:txBody>
          <a:bodyPr spcFirstLastPara="1" wrap="square" lIns="68575" tIns="34275" rIns="68575" bIns="34275" anchor="t" anchorCtr="0">
            <a:normAutofit/>
          </a:bodyPr>
          <a:lstStyle/>
          <a:p>
            <a:pPr marL="0" marR="0" lvl="0" indent="0" algn="l" rtl="0">
              <a:lnSpc>
                <a:spcPct val="85000"/>
              </a:lnSpc>
              <a:spcBef>
                <a:spcPts val="0"/>
              </a:spcBef>
              <a:spcAft>
                <a:spcPts val="0"/>
              </a:spcAft>
              <a:buNone/>
            </a:pPr>
            <a:r>
              <a:rPr lang="en-US" sz="2100" b="1" dirty="0">
                <a:solidFill>
                  <a:schemeClr val="dk1"/>
                </a:solidFill>
                <a:latin typeface="Arial"/>
                <a:ea typeface="Arial"/>
                <a:cs typeface="Arial"/>
                <a:sym typeface="Arial"/>
              </a:rPr>
              <a:t>Pseudo-Spectral Analytical Time-Domain</a:t>
            </a:r>
            <a:r>
              <a:rPr lang="en-US" sz="2100" b="1" baseline="30000" dirty="0">
                <a:solidFill>
                  <a:schemeClr val="dk1"/>
                </a:solidFill>
                <a:latin typeface="Arial"/>
                <a:ea typeface="Arial"/>
                <a:cs typeface="Arial"/>
                <a:sym typeface="Arial"/>
              </a:rPr>
              <a:t>1</a:t>
            </a:r>
            <a:r>
              <a:rPr lang="en-US" sz="2100" b="1" dirty="0">
                <a:solidFill>
                  <a:schemeClr val="dk1"/>
                </a:solidFill>
                <a:latin typeface="Arial"/>
                <a:ea typeface="Arial"/>
                <a:cs typeface="Arial"/>
                <a:sym typeface="Arial"/>
              </a:rPr>
              <a:t> (PSATD)</a:t>
            </a:r>
          </a:p>
        </p:txBody>
      </p:sp>
      <p:grpSp>
        <p:nvGrpSpPr>
          <p:cNvPr id="1597" name="Google Shape;1597;p93"/>
          <p:cNvGrpSpPr/>
          <p:nvPr/>
        </p:nvGrpSpPr>
        <p:grpSpPr>
          <a:xfrm>
            <a:off x="162049" y="628044"/>
            <a:ext cx="8245864" cy="40820"/>
            <a:chOff x="195943" y="1001487"/>
            <a:chExt cx="10994485" cy="54427"/>
          </a:xfrm>
        </p:grpSpPr>
        <p:cxnSp>
          <p:nvCxnSpPr>
            <p:cNvPr id="1598" name="Google Shape;1598;p9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599" name="Google Shape;1599;p9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9" name="Picture 8" descr="Text&#10;&#10;Description automatically generated">
            <a:extLst>
              <a:ext uri="{FF2B5EF4-FFF2-40B4-BE49-F238E27FC236}">
                <a16:creationId xmlns:a16="http://schemas.microsoft.com/office/drawing/2014/main" id="{E944DFB7-5C30-E0DA-1DF8-E70FAF5BA33E}"/>
              </a:ext>
            </a:extLst>
          </p:cNvPr>
          <p:cNvPicPr>
            <a:picLocks noChangeAspect="1"/>
          </p:cNvPicPr>
          <p:nvPr/>
        </p:nvPicPr>
        <p:blipFill rotWithShape="1">
          <a:blip r:embed="rId4"/>
          <a:srcRect l="15083" t="6374" r="1435" b="26590"/>
          <a:stretch/>
        </p:blipFill>
        <p:spPr>
          <a:xfrm>
            <a:off x="377849" y="884173"/>
            <a:ext cx="5176563" cy="1352707"/>
          </a:xfrm>
          <a:prstGeom prst="rect">
            <a:avLst/>
          </a:prstGeom>
        </p:spPr>
      </p:pic>
      <p:pic>
        <p:nvPicPr>
          <p:cNvPr id="10" name="Picture 9" descr="Text&#10;&#10;Description automatically generated">
            <a:extLst>
              <a:ext uri="{FF2B5EF4-FFF2-40B4-BE49-F238E27FC236}">
                <a16:creationId xmlns:a16="http://schemas.microsoft.com/office/drawing/2014/main" id="{B1117F13-73C9-E63D-4C9D-D69957726E94}"/>
              </a:ext>
            </a:extLst>
          </p:cNvPr>
          <p:cNvPicPr>
            <a:picLocks noChangeAspect="1"/>
          </p:cNvPicPr>
          <p:nvPr/>
        </p:nvPicPr>
        <p:blipFill rotWithShape="1">
          <a:blip r:embed="rId4"/>
          <a:srcRect l="1" t="76718" r="57028"/>
          <a:stretch/>
        </p:blipFill>
        <p:spPr>
          <a:xfrm>
            <a:off x="6025993" y="1042869"/>
            <a:ext cx="2664585" cy="469795"/>
          </a:xfrm>
          <a:prstGeom prst="rect">
            <a:avLst/>
          </a:prstGeom>
        </p:spPr>
      </p:pic>
      <p:pic>
        <p:nvPicPr>
          <p:cNvPr id="11" name="Picture 10" descr="Text&#10;&#10;Description automatically generated">
            <a:extLst>
              <a:ext uri="{FF2B5EF4-FFF2-40B4-BE49-F238E27FC236}">
                <a16:creationId xmlns:a16="http://schemas.microsoft.com/office/drawing/2014/main" id="{3A745ECF-4869-2853-7435-76E7A8E21B88}"/>
              </a:ext>
            </a:extLst>
          </p:cNvPr>
          <p:cNvPicPr>
            <a:picLocks noChangeAspect="1"/>
          </p:cNvPicPr>
          <p:nvPr/>
        </p:nvPicPr>
        <p:blipFill rotWithShape="1">
          <a:blip r:embed="rId4"/>
          <a:srcRect l="43703" t="76718" r="19004"/>
          <a:stretch/>
        </p:blipFill>
        <p:spPr>
          <a:xfrm>
            <a:off x="6408357" y="1459765"/>
            <a:ext cx="2312450" cy="469795"/>
          </a:xfrm>
          <a:prstGeom prst="rect">
            <a:avLst/>
          </a:prstGeom>
        </p:spPr>
      </p:pic>
      <p:sp>
        <p:nvSpPr>
          <p:cNvPr id="12" name="TextBox 11">
            <a:extLst>
              <a:ext uri="{FF2B5EF4-FFF2-40B4-BE49-F238E27FC236}">
                <a16:creationId xmlns:a16="http://schemas.microsoft.com/office/drawing/2014/main" id="{BE080BC9-4B3C-77E9-1BF4-A9C1A115FB3A}"/>
              </a:ext>
            </a:extLst>
          </p:cNvPr>
          <p:cNvSpPr txBox="1"/>
          <p:nvPr/>
        </p:nvSpPr>
        <p:spPr>
          <a:xfrm>
            <a:off x="513878" y="2539160"/>
            <a:ext cx="2410691" cy="1077218"/>
          </a:xfrm>
          <a:prstGeom prst="rect">
            <a:avLst/>
          </a:prstGeom>
          <a:noFill/>
        </p:spPr>
        <p:txBody>
          <a:bodyPr wrap="square" rtlCol="0">
            <a:spAutoFit/>
          </a:bodyPr>
          <a:lstStyle/>
          <a:p>
            <a:r>
              <a:rPr lang="en-US" sz="1600" dirty="0"/>
              <a:t>Analytical integration in Fourier space.</a:t>
            </a:r>
          </a:p>
          <a:p>
            <a:endParaRPr lang="en-US" sz="1600" dirty="0"/>
          </a:p>
          <a:p>
            <a:r>
              <a:rPr lang="en-US" sz="1600" dirty="0"/>
              <a:t>No Courant condition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grpSp>
        <p:nvGrpSpPr>
          <p:cNvPr id="1723" name="Google Shape;1723;p98"/>
          <p:cNvGrpSpPr/>
          <p:nvPr/>
        </p:nvGrpSpPr>
        <p:grpSpPr>
          <a:xfrm>
            <a:off x="1137815" y="1225849"/>
            <a:ext cx="6189416" cy="2089574"/>
            <a:chOff x="20146372" y="13023457"/>
            <a:chExt cx="6871022" cy="3267001"/>
          </a:xfrm>
        </p:grpSpPr>
        <p:pic>
          <p:nvPicPr>
            <p:cNvPr id="1724" name="Google Shape;1724;p98"/>
            <p:cNvPicPr preferRelativeResize="0"/>
            <p:nvPr/>
          </p:nvPicPr>
          <p:blipFill rotWithShape="1">
            <a:blip r:embed="rId3">
              <a:alphaModFix/>
            </a:blip>
            <a:srcRect t="32432"/>
            <a:stretch/>
          </p:blipFill>
          <p:spPr>
            <a:xfrm>
              <a:off x="20146372" y="13023457"/>
              <a:ext cx="6871020" cy="1352943"/>
            </a:xfrm>
            <a:prstGeom prst="rect">
              <a:avLst/>
            </a:prstGeom>
            <a:noFill/>
            <a:ln>
              <a:noFill/>
            </a:ln>
          </p:spPr>
        </p:pic>
        <p:pic>
          <p:nvPicPr>
            <p:cNvPr id="1725" name="Google Shape;1725;p98"/>
            <p:cNvPicPr preferRelativeResize="0"/>
            <p:nvPr/>
          </p:nvPicPr>
          <p:blipFill rotWithShape="1">
            <a:blip r:embed="rId4">
              <a:alphaModFix/>
            </a:blip>
            <a:srcRect/>
            <a:stretch/>
          </p:blipFill>
          <p:spPr>
            <a:xfrm>
              <a:off x="20146374" y="14291727"/>
              <a:ext cx="6871020" cy="1998731"/>
            </a:xfrm>
            <a:prstGeom prst="rect">
              <a:avLst/>
            </a:prstGeom>
            <a:noFill/>
            <a:ln>
              <a:noFill/>
            </a:ln>
          </p:spPr>
        </p:pic>
      </p:grpSp>
      <p:pic>
        <p:nvPicPr>
          <p:cNvPr id="1726" name="Google Shape;1726;p98"/>
          <p:cNvPicPr preferRelativeResize="0"/>
          <p:nvPr/>
        </p:nvPicPr>
        <p:blipFill rotWithShape="1">
          <a:blip r:embed="rId5">
            <a:alphaModFix/>
          </a:blip>
          <a:srcRect/>
          <a:stretch/>
        </p:blipFill>
        <p:spPr>
          <a:xfrm>
            <a:off x="1195" y="4037559"/>
            <a:ext cx="646008" cy="646008"/>
          </a:xfrm>
          <a:prstGeom prst="rect">
            <a:avLst/>
          </a:prstGeom>
          <a:noFill/>
          <a:ln>
            <a:noFill/>
          </a:ln>
        </p:spPr>
      </p:pic>
      <p:sp>
        <p:nvSpPr>
          <p:cNvPr id="1727" name="Google Shape;1727;p98"/>
          <p:cNvSpPr/>
          <p:nvPr/>
        </p:nvSpPr>
        <p:spPr>
          <a:xfrm>
            <a:off x="647204" y="3960963"/>
            <a:ext cx="4998600" cy="441600"/>
          </a:xfrm>
          <a:prstGeom prst="rect">
            <a:avLst/>
          </a:prstGeom>
          <a:noFill/>
          <a:ln>
            <a:noFill/>
          </a:ln>
        </p:spPr>
        <p:txBody>
          <a:bodyPr spcFirstLastPara="1" wrap="square" lIns="35700" tIns="35700" rIns="35700" bIns="35700" anchor="ctr" anchorCtr="0">
            <a:noAutofit/>
          </a:bodyPr>
          <a:lstStyle/>
          <a:p>
            <a:pPr marL="0" marR="0" lvl="0" indent="0" algn="l" rtl="0">
              <a:spcBef>
                <a:spcPts val="0"/>
              </a:spcBef>
              <a:spcAft>
                <a:spcPts val="0"/>
              </a:spcAft>
              <a:buNone/>
            </a:pPr>
            <a:r>
              <a:rPr lang="en" sz="1100">
                <a:solidFill>
                  <a:srgbClr val="000000"/>
                </a:solidFill>
                <a:latin typeface="Libre Franklin"/>
                <a:ea typeface="Libre Franklin"/>
                <a:cs typeface="Libre Franklin"/>
                <a:sym typeface="Libre Franklin"/>
              </a:rPr>
              <a:t>Original idea by Manuel Kirchen (U. Hamburg)</a:t>
            </a:r>
            <a:br>
              <a:rPr lang="en" sz="1100">
                <a:solidFill>
                  <a:srgbClr val="000000"/>
                </a:solidFill>
                <a:latin typeface="Libre Franklin"/>
                <a:ea typeface="Libre Franklin"/>
                <a:cs typeface="Libre Franklin"/>
                <a:sym typeface="Libre Franklin"/>
              </a:rPr>
            </a:br>
            <a:r>
              <a:rPr lang="en" sz="1100">
                <a:solidFill>
                  <a:srgbClr val="000000"/>
                </a:solidFill>
                <a:latin typeface="Libre Franklin"/>
                <a:ea typeface="Libre Franklin"/>
                <a:cs typeface="Libre Franklin"/>
                <a:sym typeface="Libre Franklin"/>
              </a:rPr>
              <a:t>Concept and applications: </a:t>
            </a:r>
            <a:r>
              <a:rPr lang="en" sz="1100" i="1">
                <a:solidFill>
                  <a:srgbClr val="0433FF"/>
                </a:solidFill>
                <a:latin typeface="Libre Franklin"/>
                <a:ea typeface="Libre Franklin"/>
                <a:cs typeface="Libre Franklin"/>
                <a:sym typeface="Libre Franklin"/>
              </a:rPr>
              <a:t>Kirchen et al., Phys. Plasmas 23, 100704 (2016)</a:t>
            </a:r>
            <a:endParaRPr sz="1100" i="1">
              <a:solidFill>
                <a:srgbClr val="0433FF"/>
              </a:solidFill>
              <a:latin typeface="Libre Franklin"/>
              <a:ea typeface="Libre Franklin"/>
              <a:cs typeface="Libre Franklin"/>
              <a:sym typeface="Libre Franklin"/>
            </a:endParaRPr>
          </a:p>
        </p:txBody>
      </p:sp>
      <p:sp>
        <p:nvSpPr>
          <p:cNvPr id="1728" name="Google Shape;1728;p98"/>
          <p:cNvSpPr/>
          <p:nvPr/>
        </p:nvSpPr>
        <p:spPr>
          <a:xfrm>
            <a:off x="4714940" y="939545"/>
            <a:ext cx="2606100" cy="279900"/>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 sz="1200">
                <a:solidFill>
                  <a:srgbClr val="00395A"/>
                </a:solidFill>
                <a:latin typeface="Libre Franklin"/>
                <a:ea typeface="Libre Franklin"/>
                <a:cs typeface="Libre Franklin"/>
                <a:sym typeface="Libre Franklin"/>
              </a:rPr>
              <a:t>Grid follows the relativistic plasma.</a:t>
            </a:r>
            <a:endParaRPr sz="1200">
              <a:solidFill>
                <a:srgbClr val="00395A"/>
              </a:solidFill>
              <a:latin typeface="Libre Franklin"/>
              <a:ea typeface="Libre Franklin"/>
              <a:cs typeface="Libre Franklin"/>
              <a:sym typeface="Libre Franklin"/>
            </a:endParaRPr>
          </a:p>
        </p:txBody>
      </p:sp>
      <p:pic>
        <p:nvPicPr>
          <p:cNvPr id="1729" name="Google Shape;1729;p98"/>
          <p:cNvPicPr preferRelativeResize="0"/>
          <p:nvPr/>
        </p:nvPicPr>
        <p:blipFill rotWithShape="1">
          <a:blip r:embed="rId6">
            <a:alphaModFix/>
          </a:blip>
          <a:srcRect/>
          <a:stretch/>
        </p:blipFill>
        <p:spPr>
          <a:xfrm>
            <a:off x="6885013" y="1978453"/>
            <a:ext cx="1583466" cy="311997"/>
          </a:xfrm>
          <a:prstGeom prst="rect">
            <a:avLst/>
          </a:prstGeom>
          <a:noFill/>
          <a:ln>
            <a:noFill/>
          </a:ln>
        </p:spPr>
      </p:pic>
      <p:pic>
        <p:nvPicPr>
          <p:cNvPr id="1730" name="Google Shape;1730;p98"/>
          <p:cNvPicPr preferRelativeResize="0"/>
          <p:nvPr/>
        </p:nvPicPr>
        <p:blipFill rotWithShape="1">
          <a:blip r:embed="rId7">
            <a:alphaModFix/>
          </a:blip>
          <a:srcRect/>
          <a:stretch/>
        </p:blipFill>
        <p:spPr>
          <a:xfrm>
            <a:off x="2154352" y="2909105"/>
            <a:ext cx="1826690" cy="616145"/>
          </a:xfrm>
          <a:prstGeom prst="rect">
            <a:avLst/>
          </a:prstGeom>
          <a:noFill/>
          <a:ln>
            <a:noFill/>
          </a:ln>
        </p:spPr>
      </p:pic>
      <p:sp>
        <p:nvSpPr>
          <p:cNvPr id="1731" name="Google Shape;1731;p98"/>
          <p:cNvSpPr/>
          <p:nvPr/>
        </p:nvSpPr>
        <p:spPr>
          <a:xfrm>
            <a:off x="189644" y="3602771"/>
            <a:ext cx="3783300" cy="314400"/>
          </a:xfrm>
          <a:prstGeom prst="rect">
            <a:avLst/>
          </a:prstGeom>
          <a:noFill/>
          <a:ln>
            <a:noFill/>
          </a:ln>
        </p:spPr>
        <p:txBody>
          <a:bodyPr spcFirstLastPara="1" wrap="square" lIns="35700" tIns="35700" rIns="35700" bIns="35700" anchor="ctr" anchorCtr="0">
            <a:noAutofit/>
          </a:bodyPr>
          <a:lstStyle/>
          <a:p>
            <a:pPr marL="0" marR="0" lvl="0" indent="0" algn="l" rtl="0">
              <a:spcBef>
                <a:spcPts val="0"/>
              </a:spcBef>
              <a:spcAft>
                <a:spcPts val="0"/>
              </a:spcAft>
              <a:buNone/>
            </a:pPr>
            <a:r>
              <a:rPr lang="en" sz="1600">
                <a:solidFill>
                  <a:srgbClr val="000000"/>
                </a:solidFill>
                <a:latin typeface="Libre Franklin"/>
                <a:ea typeface="Libre Franklin"/>
                <a:cs typeface="Libre Franklin"/>
                <a:sym typeface="Libre Franklin"/>
              </a:rPr>
              <a:t>+ integrate analytically, assuming</a:t>
            </a:r>
            <a:endParaRPr sz="1100"/>
          </a:p>
        </p:txBody>
      </p:sp>
      <p:pic>
        <p:nvPicPr>
          <p:cNvPr id="1732" name="Google Shape;1732;p98"/>
          <p:cNvPicPr preferRelativeResize="0"/>
          <p:nvPr/>
        </p:nvPicPr>
        <p:blipFill rotWithShape="1">
          <a:blip r:embed="rId8">
            <a:alphaModFix/>
          </a:blip>
          <a:srcRect/>
          <a:stretch/>
        </p:blipFill>
        <p:spPr>
          <a:xfrm>
            <a:off x="4864661" y="2850678"/>
            <a:ext cx="3187449" cy="692814"/>
          </a:xfrm>
          <a:prstGeom prst="rect">
            <a:avLst/>
          </a:prstGeom>
          <a:noFill/>
          <a:ln>
            <a:noFill/>
          </a:ln>
        </p:spPr>
      </p:pic>
      <p:sp>
        <p:nvSpPr>
          <p:cNvPr id="1733" name="Google Shape;1733;p98"/>
          <p:cNvSpPr/>
          <p:nvPr/>
        </p:nvSpPr>
        <p:spPr>
          <a:xfrm>
            <a:off x="5740973" y="3602771"/>
            <a:ext cx="3060900" cy="314400"/>
          </a:xfrm>
          <a:prstGeom prst="rect">
            <a:avLst/>
          </a:prstGeom>
          <a:noFill/>
          <a:ln>
            <a:noFill/>
          </a:ln>
        </p:spPr>
        <p:txBody>
          <a:bodyPr spcFirstLastPara="1" wrap="square" lIns="35700" tIns="35700" rIns="35700" bIns="35700" anchor="ctr" anchorCtr="0">
            <a:noAutofit/>
          </a:bodyPr>
          <a:lstStyle/>
          <a:p>
            <a:pPr marL="0" marR="0" lvl="0" indent="0" algn="l" rtl="0">
              <a:spcBef>
                <a:spcPts val="0"/>
              </a:spcBef>
              <a:spcAft>
                <a:spcPts val="0"/>
              </a:spcAft>
              <a:buNone/>
            </a:pPr>
            <a:r>
              <a:rPr lang="en" sz="1600">
                <a:solidFill>
                  <a:srgbClr val="000000"/>
                </a:solidFill>
                <a:latin typeface="Libre Franklin"/>
                <a:ea typeface="Libre Franklin"/>
                <a:cs typeface="Libre Franklin"/>
                <a:sym typeface="Libre Franklin"/>
              </a:rPr>
              <a:t>is constant over one timestep.</a:t>
            </a:r>
            <a:endParaRPr sz="1600">
              <a:solidFill>
                <a:srgbClr val="000000"/>
              </a:solidFill>
              <a:latin typeface="Libre Franklin"/>
              <a:ea typeface="Libre Franklin"/>
              <a:cs typeface="Libre Franklin"/>
              <a:sym typeface="Libre Franklin"/>
            </a:endParaRPr>
          </a:p>
        </p:txBody>
      </p:sp>
      <p:pic>
        <p:nvPicPr>
          <p:cNvPr id="1734" name="Google Shape;1734;p98"/>
          <p:cNvPicPr preferRelativeResize="0"/>
          <p:nvPr/>
        </p:nvPicPr>
        <p:blipFill rotWithShape="1">
          <a:blip r:embed="rId9">
            <a:alphaModFix/>
          </a:blip>
          <a:srcRect/>
          <a:stretch/>
        </p:blipFill>
        <p:spPr>
          <a:xfrm>
            <a:off x="3488266" y="3661348"/>
            <a:ext cx="607061" cy="241039"/>
          </a:xfrm>
          <a:prstGeom prst="rect">
            <a:avLst/>
          </a:prstGeom>
          <a:noFill/>
          <a:ln w="12700" cap="flat" cmpd="sng">
            <a:solidFill>
              <a:srgbClr val="800000"/>
            </a:solidFill>
            <a:prstDash val="solid"/>
            <a:miter lim="400000"/>
            <a:headEnd type="none" w="sm" len="sm"/>
            <a:tailEnd type="none" w="sm" len="sm"/>
          </a:ln>
        </p:spPr>
      </p:pic>
      <p:pic>
        <p:nvPicPr>
          <p:cNvPr id="1735" name="Google Shape;1735;p98"/>
          <p:cNvPicPr preferRelativeResize="0"/>
          <p:nvPr/>
        </p:nvPicPr>
        <p:blipFill rotWithShape="1">
          <a:blip r:embed="rId10">
            <a:alphaModFix/>
          </a:blip>
          <a:srcRect/>
          <a:stretch/>
        </p:blipFill>
        <p:spPr>
          <a:xfrm>
            <a:off x="4548242" y="3661348"/>
            <a:ext cx="732758" cy="241039"/>
          </a:xfrm>
          <a:prstGeom prst="rect">
            <a:avLst/>
          </a:prstGeom>
          <a:noFill/>
          <a:ln w="12700" cap="flat" cmpd="sng">
            <a:solidFill>
              <a:srgbClr val="800000"/>
            </a:solidFill>
            <a:prstDash val="solid"/>
            <a:miter lim="400000"/>
            <a:headEnd type="none" w="sm" len="sm"/>
            <a:tailEnd type="none" w="sm" len="sm"/>
          </a:ln>
        </p:spPr>
      </p:pic>
      <p:pic>
        <p:nvPicPr>
          <p:cNvPr id="1736" name="Google Shape;1736;p98" descr="6a85e5337d7aee259c_l_6e925.jpg"/>
          <p:cNvPicPr preferRelativeResize="0"/>
          <p:nvPr/>
        </p:nvPicPr>
        <p:blipFill rotWithShape="1">
          <a:blip r:embed="rId11">
            <a:alphaModFix/>
          </a:blip>
          <a:srcRect/>
          <a:stretch/>
        </p:blipFill>
        <p:spPr>
          <a:xfrm>
            <a:off x="8547529" y="4219187"/>
            <a:ext cx="597862" cy="649715"/>
          </a:xfrm>
          <a:prstGeom prst="rect">
            <a:avLst/>
          </a:prstGeom>
          <a:noFill/>
          <a:ln>
            <a:noFill/>
          </a:ln>
        </p:spPr>
      </p:pic>
      <p:sp>
        <p:nvSpPr>
          <p:cNvPr id="1737" name="Google Shape;1737;p98"/>
          <p:cNvSpPr/>
          <p:nvPr/>
        </p:nvSpPr>
        <p:spPr>
          <a:xfrm>
            <a:off x="4700239" y="4475176"/>
            <a:ext cx="3847200" cy="441600"/>
          </a:xfrm>
          <a:prstGeom prst="rect">
            <a:avLst/>
          </a:prstGeom>
          <a:noFill/>
          <a:ln>
            <a:noFill/>
          </a:ln>
        </p:spPr>
        <p:txBody>
          <a:bodyPr spcFirstLastPara="1" wrap="square" lIns="35700" tIns="35700" rIns="35700" bIns="35700" anchor="ctr" anchorCtr="0">
            <a:noAutofit/>
          </a:bodyPr>
          <a:lstStyle/>
          <a:p>
            <a:pPr marL="0" marR="0" lvl="0" indent="0" algn="r" rtl="0">
              <a:spcBef>
                <a:spcPts val="0"/>
              </a:spcBef>
              <a:spcAft>
                <a:spcPts val="0"/>
              </a:spcAft>
              <a:buNone/>
            </a:pPr>
            <a:r>
              <a:rPr lang="en" sz="1100">
                <a:solidFill>
                  <a:srgbClr val="000000"/>
                </a:solidFill>
                <a:latin typeface="Libre Franklin"/>
                <a:ea typeface="Libre Franklin"/>
                <a:cs typeface="Libre Franklin"/>
                <a:sym typeface="Libre Franklin"/>
              </a:rPr>
              <a:t>Derivation of the algorithm by Rémi Lehe (Berkeley Lab): </a:t>
            </a:r>
            <a:endParaRPr sz="1000"/>
          </a:p>
          <a:p>
            <a:pPr marL="0" marR="0" lvl="0" indent="0" algn="r" rtl="0">
              <a:spcBef>
                <a:spcPts val="0"/>
              </a:spcBef>
              <a:spcAft>
                <a:spcPts val="0"/>
              </a:spcAft>
              <a:buNone/>
            </a:pPr>
            <a:r>
              <a:rPr lang="en" sz="1100" i="1">
                <a:solidFill>
                  <a:srgbClr val="0433FF"/>
                </a:solidFill>
                <a:latin typeface="Libre Franklin"/>
                <a:ea typeface="Libre Franklin"/>
                <a:cs typeface="Libre Franklin"/>
                <a:sym typeface="Libre Franklin"/>
              </a:rPr>
              <a:t>Lehe et al., Phys. Rev. E 94, 053305 (2016)</a:t>
            </a:r>
            <a:endParaRPr sz="1000"/>
          </a:p>
        </p:txBody>
      </p:sp>
      <p:sp>
        <p:nvSpPr>
          <p:cNvPr id="1738" name="Google Shape;1738;p98"/>
          <p:cNvSpPr/>
          <p:nvPr/>
        </p:nvSpPr>
        <p:spPr>
          <a:xfrm>
            <a:off x="2063817" y="631452"/>
            <a:ext cx="1833000" cy="314400"/>
          </a:xfrm>
          <a:prstGeom prst="rect">
            <a:avLst/>
          </a:prstGeom>
          <a:solidFill>
            <a:srgbClr val="FFFFFF"/>
          </a:solidFill>
          <a:ln>
            <a:noFill/>
          </a:ln>
        </p:spPr>
        <p:txBody>
          <a:bodyPr spcFirstLastPara="1" wrap="square" lIns="35700" tIns="35700" rIns="35700" bIns="35700" anchor="ctr" anchorCtr="0">
            <a:noAutofit/>
          </a:bodyPr>
          <a:lstStyle/>
          <a:p>
            <a:pPr marL="0" marR="0" lvl="0" indent="0" algn="l" rtl="0">
              <a:spcBef>
                <a:spcPts val="0"/>
              </a:spcBef>
              <a:spcAft>
                <a:spcPts val="0"/>
              </a:spcAft>
              <a:buNone/>
            </a:pPr>
            <a:r>
              <a:rPr lang="en" sz="1200" dirty="0">
                <a:solidFill>
                  <a:srgbClr val="000000"/>
                </a:solidFill>
                <a:latin typeface="Libre Franklin Medium"/>
                <a:ea typeface="Libre Franklin Medium"/>
                <a:cs typeface="Libre Franklin Medium"/>
                <a:sym typeface="Libre Franklin Medium"/>
              </a:rPr>
              <a:t>Standard PSATD PIC</a:t>
            </a:r>
            <a:endParaRPr sz="1200" dirty="0">
              <a:solidFill>
                <a:srgbClr val="000000"/>
              </a:solidFill>
              <a:latin typeface="Libre Franklin Medium"/>
              <a:ea typeface="Libre Franklin Medium"/>
              <a:cs typeface="Libre Franklin Medium"/>
              <a:sym typeface="Libre Franklin Medium"/>
            </a:endParaRPr>
          </a:p>
        </p:txBody>
      </p:sp>
      <p:sp>
        <p:nvSpPr>
          <p:cNvPr id="1739" name="Google Shape;1739;p98"/>
          <p:cNvSpPr/>
          <p:nvPr/>
        </p:nvSpPr>
        <p:spPr>
          <a:xfrm>
            <a:off x="4714940" y="631452"/>
            <a:ext cx="1754700" cy="314400"/>
          </a:xfrm>
          <a:prstGeom prst="rect">
            <a:avLst/>
          </a:prstGeom>
          <a:solidFill>
            <a:srgbClr val="FFFFFF"/>
          </a:solidFill>
          <a:ln>
            <a:noFill/>
          </a:ln>
        </p:spPr>
        <p:txBody>
          <a:bodyPr spcFirstLastPara="1" wrap="square" lIns="35700" tIns="35700" rIns="35700" bIns="35700" anchor="ctr" anchorCtr="0">
            <a:noAutofit/>
          </a:bodyPr>
          <a:lstStyle/>
          <a:p>
            <a:pPr marL="0" marR="0" lvl="0" indent="0" algn="l" rtl="0">
              <a:spcBef>
                <a:spcPts val="0"/>
              </a:spcBef>
              <a:spcAft>
                <a:spcPts val="0"/>
              </a:spcAft>
              <a:buNone/>
            </a:pPr>
            <a:r>
              <a:rPr lang="en" sz="1200">
                <a:solidFill>
                  <a:srgbClr val="000000"/>
                </a:solidFill>
                <a:latin typeface="Libre Franklin Medium"/>
                <a:ea typeface="Libre Franklin Medium"/>
                <a:cs typeface="Libre Franklin Medium"/>
                <a:sym typeface="Libre Franklin Medium"/>
              </a:rPr>
              <a:t>Galilean PSATD PIC</a:t>
            </a:r>
            <a:endParaRPr sz="1200">
              <a:solidFill>
                <a:srgbClr val="000000"/>
              </a:solidFill>
              <a:latin typeface="Libre Franklin Medium"/>
              <a:ea typeface="Libre Franklin Medium"/>
              <a:cs typeface="Libre Franklin Medium"/>
              <a:sym typeface="Libre Franklin Medium"/>
            </a:endParaRPr>
          </a:p>
        </p:txBody>
      </p:sp>
      <p:sp>
        <p:nvSpPr>
          <p:cNvPr id="1740" name="Google Shape;1740;p98"/>
          <p:cNvSpPr/>
          <p:nvPr/>
        </p:nvSpPr>
        <p:spPr>
          <a:xfrm>
            <a:off x="1411138" y="939545"/>
            <a:ext cx="2488800" cy="279900"/>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 sz="1200">
                <a:solidFill>
                  <a:srgbClr val="00395A"/>
                </a:solidFill>
                <a:latin typeface="Libre Franklin"/>
                <a:ea typeface="Libre Franklin"/>
                <a:cs typeface="Libre Franklin"/>
                <a:sym typeface="Libre Franklin"/>
              </a:rPr>
              <a:t>Plasma moves through fixed grid.</a:t>
            </a:r>
            <a:endParaRPr sz="1200">
              <a:solidFill>
                <a:srgbClr val="00395A"/>
              </a:solidFill>
              <a:latin typeface="Libre Franklin"/>
              <a:ea typeface="Libre Franklin"/>
              <a:cs typeface="Libre Franklin"/>
              <a:sym typeface="Libre Franklin"/>
            </a:endParaRPr>
          </a:p>
        </p:txBody>
      </p:sp>
      <p:sp>
        <p:nvSpPr>
          <p:cNvPr id="1741" name="Google Shape;1741;p98"/>
          <p:cNvSpPr txBox="1">
            <a:spLocks noGrp="1"/>
          </p:cNvSpPr>
          <p:nvPr>
            <p:ph type="title" idx="4294967295"/>
          </p:nvPr>
        </p:nvSpPr>
        <p:spPr>
          <a:xfrm>
            <a:off x="131821" y="99775"/>
            <a:ext cx="8886673"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 sz="2000" b="1" dirty="0"/>
              <a:t>Galilean PSATD PIC controls the numerical Cherenkov instability (NCI)</a:t>
            </a:r>
            <a:endParaRPr sz="2000" b="1" dirty="0"/>
          </a:p>
          <a:p>
            <a:pPr marL="0" lvl="0" indent="0" algn="l" rtl="0">
              <a:lnSpc>
                <a:spcPct val="90000"/>
              </a:lnSpc>
              <a:spcBef>
                <a:spcPts val="0"/>
              </a:spcBef>
              <a:spcAft>
                <a:spcPts val="0"/>
              </a:spcAft>
              <a:buSzPts val="800"/>
              <a:buNone/>
            </a:pPr>
            <a:endParaRPr sz="2000" b="1" dirty="0">
              <a:solidFill>
                <a:schemeClr val="dk1"/>
              </a:solidFill>
            </a:endParaRPr>
          </a:p>
        </p:txBody>
      </p:sp>
      <p:grpSp>
        <p:nvGrpSpPr>
          <p:cNvPr id="1742" name="Google Shape;1742;p98"/>
          <p:cNvGrpSpPr/>
          <p:nvPr/>
        </p:nvGrpSpPr>
        <p:grpSpPr>
          <a:xfrm>
            <a:off x="131821" y="620487"/>
            <a:ext cx="8245864" cy="40820"/>
            <a:chOff x="195943" y="1001487"/>
            <a:chExt cx="10994485" cy="54427"/>
          </a:xfrm>
        </p:grpSpPr>
        <p:cxnSp>
          <p:nvCxnSpPr>
            <p:cNvPr id="1743" name="Google Shape;1743;p98"/>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744" name="Google Shape;1744;p98"/>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41" name="Google Shape;1741;p98"/>
          <p:cNvSpPr txBox="1">
            <a:spLocks noGrp="1"/>
          </p:cNvSpPr>
          <p:nvPr>
            <p:ph type="title" idx="4294967295"/>
          </p:nvPr>
        </p:nvSpPr>
        <p:spPr>
          <a:xfrm>
            <a:off x="131821" y="99775"/>
            <a:ext cx="8886673"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US" sz="2000" b="1" dirty="0" err="1"/>
              <a:t>WarpX</a:t>
            </a:r>
            <a:r>
              <a:rPr lang="en-US" sz="2000" b="1" dirty="0"/>
              <a:t> also implements mesh refinement</a:t>
            </a:r>
            <a:endParaRPr sz="2000" b="1" dirty="0">
              <a:solidFill>
                <a:schemeClr val="dk1"/>
              </a:solidFill>
            </a:endParaRPr>
          </a:p>
        </p:txBody>
      </p:sp>
      <p:grpSp>
        <p:nvGrpSpPr>
          <p:cNvPr id="1742" name="Google Shape;1742;p98"/>
          <p:cNvGrpSpPr/>
          <p:nvPr/>
        </p:nvGrpSpPr>
        <p:grpSpPr>
          <a:xfrm>
            <a:off x="131821" y="620487"/>
            <a:ext cx="8245864" cy="40820"/>
            <a:chOff x="195943" y="1001487"/>
            <a:chExt cx="10994485" cy="54427"/>
          </a:xfrm>
        </p:grpSpPr>
        <p:cxnSp>
          <p:nvCxnSpPr>
            <p:cNvPr id="1743" name="Google Shape;1743;p98"/>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744" name="Google Shape;1744;p98"/>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2" name="Google Shape;1231;p72">
            <a:extLst>
              <a:ext uri="{FF2B5EF4-FFF2-40B4-BE49-F238E27FC236}">
                <a16:creationId xmlns:a16="http://schemas.microsoft.com/office/drawing/2014/main" id="{79ADFC52-D042-1750-B4D0-2D0F5E7E06E1}"/>
              </a:ext>
            </a:extLst>
          </p:cNvPr>
          <p:cNvPicPr preferRelativeResize="0"/>
          <p:nvPr/>
        </p:nvPicPr>
        <p:blipFill rotWithShape="1">
          <a:blip r:embed="rId3">
            <a:alphaModFix/>
          </a:blip>
          <a:srcRect/>
          <a:stretch/>
        </p:blipFill>
        <p:spPr>
          <a:xfrm>
            <a:off x="4099883" y="818254"/>
            <a:ext cx="4218849" cy="3165425"/>
          </a:xfrm>
          <a:prstGeom prst="rect">
            <a:avLst/>
          </a:prstGeom>
          <a:noFill/>
          <a:ln>
            <a:noFill/>
          </a:ln>
        </p:spPr>
      </p:pic>
      <p:sp>
        <p:nvSpPr>
          <p:cNvPr id="3" name="TextBox 2">
            <a:extLst>
              <a:ext uri="{FF2B5EF4-FFF2-40B4-BE49-F238E27FC236}">
                <a16:creationId xmlns:a16="http://schemas.microsoft.com/office/drawing/2014/main" id="{274B4352-EC66-AFAA-8FF4-290A6CB4FA98}"/>
              </a:ext>
            </a:extLst>
          </p:cNvPr>
          <p:cNvSpPr txBox="1"/>
          <p:nvPr/>
        </p:nvSpPr>
        <p:spPr>
          <a:xfrm>
            <a:off x="131821" y="863224"/>
            <a:ext cx="3224349" cy="2225225"/>
          </a:xfrm>
          <a:prstGeom prst="rect">
            <a:avLst/>
          </a:prstGeom>
          <a:noFill/>
        </p:spPr>
        <p:txBody>
          <a:bodyPr wrap="square" rtlCol="0">
            <a:spAutoFit/>
          </a:bodyPr>
          <a:lstStyle/>
          <a:p>
            <a:pPr>
              <a:lnSpc>
                <a:spcPct val="90000"/>
              </a:lnSpc>
            </a:pPr>
            <a:r>
              <a:rPr lang="en-US" dirty="0"/>
              <a:t>Need to avoid spurious:</a:t>
            </a:r>
          </a:p>
          <a:p>
            <a:pPr marL="800100" lvl="1" indent="-342900">
              <a:lnSpc>
                <a:spcPct val="90000"/>
              </a:lnSpc>
              <a:buFont typeface="+mj-lt"/>
              <a:buAutoNum type="arabicPeriod"/>
            </a:pPr>
            <a:r>
              <a:rPr lang="en-US" dirty="0"/>
              <a:t>self-forces</a:t>
            </a:r>
          </a:p>
          <a:p>
            <a:pPr marL="800100" lvl="1" indent="-342900">
              <a:lnSpc>
                <a:spcPct val="90000"/>
              </a:lnSpc>
              <a:buFont typeface="+mj-lt"/>
              <a:buAutoNum type="arabicPeriod"/>
            </a:pPr>
            <a:r>
              <a:rPr lang="en-US" dirty="0"/>
              <a:t>wave reflections</a:t>
            </a:r>
          </a:p>
          <a:p>
            <a:pPr marL="800100" lvl="1" indent="-342900">
              <a:lnSpc>
                <a:spcPct val="90000"/>
              </a:lnSpc>
              <a:buFont typeface="+mj-lt"/>
              <a:buAutoNum type="arabicPeriod"/>
            </a:pPr>
            <a:r>
              <a:rPr lang="en-US" dirty="0"/>
              <a:t>dispersion mismatch</a:t>
            </a:r>
          </a:p>
          <a:p>
            <a:pPr lvl="1">
              <a:lnSpc>
                <a:spcPct val="90000"/>
              </a:lnSpc>
            </a:pPr>
            <a:endParaRPr lang="en-US" dirty="0"/>
          </a:p>
          <a:p>
            <a:pPr>
              <a:lnSpc>
                <a:spcPct val="90000"/>
              </a:lnSpc>
            </a:pPr>
            <a:r>
              <a:rPr lang="en-US" dirty="0">
                <a:sym typeface="Wingdings"/>
              </a:rPr>
              <a:t> </a:t>
            </a:r>
          </a:p>
          <a:p>
            <a:pPr marL="800100" lvl="1" indent="-342900">
              <a:lnSpc>
                <a:spcPct val="90000"/>
              </a:lnSpc>
              <a:buFont typeface="+mj-lt"/>
              <a:buAutoNum type="arabicPeriod"/>
            </a:pPr>
            <a:r>
              <a:rPr lang="en-US" dirty="0"/>
              <a:t>buffer regions</a:t>
            </a:r>
          </a:p>
          <a:p>
            <a:pPr marL="800100" lvl="1" indent="-342900">
              <a:lnSpc>
                <a:spcPct val="90000"/>
              </a:lnSpc>
              <a:buFont typeface="+mj-lt"/>
              <a:buAutoNum type="arabicPeriod"/>
            </a:pPr>
            <a:r>
              <a:rPr lang="en-US" dirty="0"/>
              <a:t>multiple grids with PMLs around patches</a:t>
            </a:r>
          </a:p>
          <a:p>
            <a:pPr marL="800100" lvl="1" indent="-342900">
              <a:lnSpc>
                <a:spcPct val="90000"/>
              </a:lnSpc>
              <a:buFont typeface="+mj-lt"/>
              <a:buAutoNum type="arabicPeriod"/>
            </a:pPr>
            <a:r>
              <a:rPr lang="en-US" dirty="0" err="1"/>
              <a:t>subcycling</a:t>
            </a:r>
            <a:r>
              <a:rPr lang="en-US" dirty="0"/>
              <a:t>/pseudo-spectral solvers</a:t>
            </a:r>
          </a:p>
        </p:txBody>
      </p:sp>
      <p:sp>
        <p:nvSpPr>
          <p:cNvPr id="4" name="TextBox 3">
            <a:extLst>
              <a:ext uri="{FF2B5EF4-FFF2-40B4-BE49-F238E27FC236}">
                <a16:creationId xmlns:a16="http://schemas.microsoft.com/office/drawing/2014/main" id="{27CFA1B3-237F-5F93-3409-22E80AAF2B82}"/>
              </a:ext>
            </a:extLst>
          </p:cNvPr>
          <p:cNvSpPr txBox="1"/>
          <p:nvPr/>
        </p:nvSpPr>
        <p:spPr>
          <a:xfrm>
            <a:off x="47559" y="4614433"/>
            <a:ext cx="9048881" cy="461665"/>
          </a:xfrm>
          <a:prstGeom prst="rect">
            <a:avLst/>
          </a:prstGeom>
          <a:noFill/>
        </p:spPr>
        <p:txBody>
          <a:bodyPr wrap="square" rtlCol="0">
            <a:spAutoFit/>
          </a:bodyPr>
          <a:lstStyle/>
          <a:p>
            <a:r>
              <a:rPr lang="en-US" sz="1200" baseline="30000" dirty="0">
                <a:latin typeface="Franklin Gothic Book"/>
                <a:cs typeface="Franklin Gothic Book"/>
              </a:rPr>
              <a:t>1</a:t>
            </a:r>
            <a:r>
              <a:rPr lang="en-US" sz="1200" dirty="0">
                <a:latin typeface="Franklin Gothic Book"/>
                <a:cs typeface="Franklin Gothic Book"/>
              </a:rPr>
              <a:t>J.-L. </a:t>
            </a:r>
            <a:r>
              <a:rPr lang="en-US" sz="1200" dirty="0" err="1">
                <a:latin typeface="Franklin Gothic Book"/>
                <a:cs typeface="Franklin Gothic Book"/>
              </a:rPr>
              <a:t>Vay</a:t>
            </a:r>
            <a:r>
              <a:rPr lang="en-US" sz="1200" dirty="0">
                <a:latin typeface="Franklin Gothic Book"/>
                <a:cs typeface="Franklin Gothic Book"/>
              </a:rPr>
              <a:t>, J.-C. Adam, A. </a:t>
            </a:r>
            <a:r>
              <a:rPr lang="en-US" sz="1200" dirty="0" err="1">
                <a:latin typeface="Franklin Gothic Book"/>
                <a:cs typeface="Franklin Gothic Book"/>
              </a:rPr>
              <a:t>Héron</a:t>
            </a:r>
            <a:r>
              <a:rPr lang="en-US" sz="1200" dirty="0">
                <a:latin typeface="Franklin Gothic Book"/>
                <a:cs typeface="Franklin Gothic Book"/>
              </a:rPr>
              <a:t>, </a:t>
            </a:r>
            <a:r>
              <a:rPr lang="en-US" sz="1200" i="1" dirty="0">
                <a:latin typeface="Franklin Gothic Book"/>
                <a:cs typeface="Franklin Gothic Book"/>
              </a:rPr>
              <a:t>Computer Physics Comm.</a:t>
            </a:r>
            <a:r>
              <a:rPr lang="en-US" sz="1200" b="1" dirty="0">
                <a:latin typeface="Franklin Gothic Book"/>
                <a:cs typeface="Franklin Gothic Book"/>
              </a:rPr>
              <a:t> 164</a:t>
            </a:r>
            <a:r>
              <a:rPr lang="en-US" sz="1200" dirty="0">
                <a:latin typeface="Franklin Gothic Book"/>
                <a:cs typeface="Franklin Gothic Book"/>
              </a:rPr>
              <a:t>, 171-177 (2004).</a:t>
            </a:r>
          </a:p>
          <a:p>
            <a:r>
              <a:rPr lang="en-US" sz="1200" baseline="30000" dirty="0">
                <a:latin typeface="Franklin Gothic Book"/>
                <a:cs typeface="Franklin Gothic Book"/>
              </a:rPr>
              <a:t>2</a:t>
            </a:r>
            <a:r>
              <a:rPr lang="en-US" sz="1200" dirty="0">
                <a:latin typeface="Franklin Gothic Book"/>
                <a:cs typeface="Franklin Gothic Book"/>
              </a:rPr>
              <a:t>J.-L. Vay, D. P. Grote, R. H. Cohen, &amp; A. Friedman, </a:t>
            </a:r>
            <a:r>
              <a:rPr lang="en-US" sz="1200" i="1" dirty="0">
                <a:latin typeface="Franklin Gothic Book"/>
                <a:cs typeface="Franklin Gothic Book"/>
              </a:rPr>
              <a:t>Computational Science &amp; Discovery </a:t>
            </a:r>
            <a:r>
              <a:rPr lang="en-US" sz="1200" b="1" dirty="0">
                <a:latin typeface="Franklin Gothic Book"/>
                <a:cs typeface="Franklin Gothic Book"/>
              </a:rPr>
              <a:t>5</a:t>
            </a:r>
            <a:r>
              <a:rPr lang="en-US" sz="1200" dirty="0">
                <a:latin typeface="Franklin Gothic Book"/>
                <a:cs typeface="Franklin Gothic Book"/>
              </a:rPr>
              <a:t>, 014019 (2012).</a:t>
            </a:r>
          </a:p>
        </p:txBody>
      </p:sp>
      <p:sp>
        <p:nvSpPr>
          <p:cNvPr id="5" name="Line 35">
            <a:extLst>
              <a:ext uri="{FF2B5EF4-FFF2-40B4-BE49-F238E27FC236}">
                <a16:creationId xmlns:a16="http://schemas.microsoft.com/office/drawing/2014/main" id="{A69311ED-406D-2604-BB69-C648653301DC}"/>
              </a:ext>
            </a:extLst>
          </p:cNvPr>
          <p:cNvSpPr>
            <a:spLocks noChangeShapeType="1"/>
          </p:cNvSpPr>
          <p:nvPr/>
        </p:nvSpPr>
        <p:spPr bwMode="auto">
          <a:xfrm flipH="1">
            <a:off x="2400775" y="2046514"/>
            <a:ext cx="3137876" cy="6720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126" eaLnBrk="0" hangingPunct="0">
              <a:defRPr/>
            </a:pPr>
            <a:endParaRPr lang="en-US" sz="1600">
              <a:solidFill>
                <a:srgbClr val="000000"/>
              </a:solidFill>
              <a:ea typeface="ＭＳ Ｐゴシック" charset="0"/>
              <a:cs typeface="ＭＳ Ｐゴシック" charset="0"/>
            </a:endParaRPr>
          </a:p>
        </p:txBody>
      </p:sp>
      <p:sp>
        <p:nvSpPr>
          <p:cNvPr id="6" name="Line 35">
            <a:extLst>
              <a:ext uri="{FF2B5EF4-FFF2-40B4-BE49-F238E27FC236}">
                <a16:creationId xmlns:a16="http://schemas.microsoft.com/office/drawing/2014/main" id="{CAF841B0-0611-7E9A-F8F4-A41600F45DA5}"/>
              </a:ext>
            </a:extLst>
          </p:cNvPr>
          <p:cNvSpPr>
            <a:spLocks noChangeShapeType="1"/>
          </p:cNvSpPr>
          <p:nvPr/>
        </p:nvSpPr>
        <p:spPr bwMode="auto">
          <a:xfrm flipH="1" flipV="1">
            <a:off x="2995748" y="2356449"/>
            <a:ext cx="2098764" cy="215299"/>
          </a:xfrm>
          <a:prstGeom prst="line">
            <a:avLst/>
          </a:prstGeom>
          <a:noFill/>
          <a:ln w="28575" cap="rnd">
            <a:solidFill>
              <a:srgbClr val="00B05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126" eaLnBrk="0" hangingPunct="0">
              <a:defRPr/>
            </a:pPr>
            <a:endParaRPr lang="en-US" sz="16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47568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Latest algorithmic advances</a:t>
            </a:r>
            <a:endParaRPr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363051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latin typeface="Libre Franklin"/>
                <a:sym typeface="Libre Franklin"/>
              </a:rPr>
              <a:t>T</a:t>
            </a:r>
            <a:r>
              <a:rPr lang="en" b="1" dirty="0" err="1">
                <a:latin typeface="Libre Franklin"/>
                <a:sym typeface="Libre Franklin"/>
              </a:rPr>
              <a:t>ime</a:t>
            </a:r>
            <a:r>
              <a:rPr lang="en" b="1" dirty="0">
                <a:latin typeface="Libre Franklin"/>
                <a:sym typeface="Libre Franklin"/>
              </a:rPr>
              <a:t>-averaged PIC</a:t>
            </a:r>
            <a:endParaRPr sz="1100" b="1" dirty="0"/>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latin typeface="Libre Franklin"/>
                <a:sym typeface="Libre Franklin"/>
              </a:rPr>
              <a:t>Particles in Perfectly Matched Layers (PML)</a:t>
            </a:r>
            <a:endParaRPr lang="en-US" sz="1100" b="1" dirty="0"/>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000000"/>
                </a:solidFill>
                <a:latin typeface="Libre Franklin"/>
                <a:ea typeface="Libre Franklin"/>
                <a:cs typeface="Libre Franklin"/>
                <a:sym typeface="Libre Franklin"/>
              </a:rPr>
              <a:t>Mesh Refinement</a:t>
            </a:r>
            <a:endParaRPr sz="1100" b="1" dirty="0"/>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rgbClr val="000000"/>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solidFill>
                  <a:schemeClr val="accent4"/>
                </a:solidFill>
                <a:latin typeface="Libre Franklin"/>
                <a:sym typeface="Libre Franklin"/>
              </a:rPr>
              <a:t>T</a:t>
            </a:r>
            <a:r>
              <a:rPr lang="en" b="1" dirty="0" err="1">
                <a:solidFill>
                  <a:schemeClr val="accent4"/>
                </a:solidFill>
                <a:latin typeface="Libre Franklin"/>
                <a:sym typeface="Libre Franklin"/>
              </a:rPr>
              <a:t>ime</a:t>
            </a:r>
            <a:r>
              <a:rPr lang="en" b="1" dirty="0">
                <a:solidFill>
                  <a:schemeClr val="accent4"/>
                </a:solidFill>
                <a:latin typeface="Libre Franklin"/>
                <a:sym typeface="Libre Franklin"/>
              </a:rPr>
              <a:t>-averaged PIC</a:t>
            </a:r>
            <a:endParaRPr sz="1100" b="1" dirty="0">
              <a:solidFill>
                <a:schemeClr val="accent4"/>
              </a:solidFill>
            </a:endParaRPr>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latin typeface="Libre Franklin"/>
                <a:sym typeface="Libre Franklin"/>
              </a:rPr>
              <a:t>Particles in Perfectly Matched Layers (PML)</a:t>
            </a:r>
            <a:endParaRPr lang="en-US" sz="1100" b="1" dirty="0"/>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000000"/>
                </a:solidFill>
                <a:latin typeface="Libre Franklin"/>
                <a:ea typeface="Libre Franklin"/>
                <a:cs typeface="Libre Franklin"/>
                <a:sym typeface="Libre Franklin"/>
              </a:rPr>
              <a:t>Mesh Refinement</a:t>
            </a:r>
            <a:endParaRPr sz="1100" b="1" dirty="0"/>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rgbClr val="000000"/>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extLst>
      <p:ext uri="{BB962C8B-B14F-4D97-AF65-F5344CB8AC3E}">
        <p14:creationId xmlns:p14="http://schemas.microsoft.com/office/powerpoint/2010/main" val="335334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Simulations in boosted frame can be limited by CFL condition</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986" name="Google Shape;986;p83" descr="Screen Shot 2016-03-19 at 3.27.28 PM.png"/>
          <p:cNvPicPr preferRelativeResize="0"/>
          <p:nvPr/>
        </p:nvPicPr>
        <p:blipFill rotWithShape="1">
          <a:blip r:embed="rId3">
            <a:alphaModFix/>
          </a:blip>
          <a:srcRect/>
          <a:stretch/>
        </p:blipFill>
        <p:spPr>
          <a:xfrm>
            <a:off x="847379" y="882235"/>
            <a:ext cx="3130425" cy="1133583"/>
          </a:xfrm>
          <a:prstGeom prst="rect">
            <a:avLst/>
          </a:prstGeom>
          <a:noFill/>
          <a:ln>
            <a:noFill/>
          </a:ln>
        </p:spPr>
      </p:pic>
      <p:grpSp>
        <p:nvGrpSpPr>
          <p:cNvPr id="24" name="Group 23">
            <a:extLst>
              <a:ext uri="{FF2B5EF4-FFF2-40B4-BE49-F238E27FC236}">
                <a16:creationId xmlns:a16="http://schemas.microsoft.com/office/drawing/2014/main" id="{CCF5ABA0-D50E-20E2-B8CF-00AFF5EDC734}"/>
              </a:ext>
            </a:extLst>
          </p:cNvPr>
          <p:cNvGrpSpPr/>
          <p:nvPr/>
        </p:nvGrpSpPr>
        <p:grpSpPr>
          <a:xfrm>
            <a:off x="838162" y="1287159"/>
            <a:ext cx="263278" cy="545255"/>
            <a:chOff x="3037766" y="3730386"/>
            <a:chExt cx="1483948" cy="545255"/>
          </a:xfrm>
        </p:grpSpPr>
        <p:grpSp>
          <p:nvGrpSpPr>
            <p:cNvPr id="25" name="Google Shape;993;p83">
              <a:extLst>
                <a:ext uri="{FF2B5EF4-FFF2-40B4-BE49-F238E27FC236}">
                  <a16:creationId xmlns:a16="http://schemas.microsoft.com/office/drawing/2014/main" id="{4BB83E1E-9B9F-A442-E3AB-F36643D18092}"/>
                </a:ext>
              </a:extLst>
            </p:cNvPr>
            <p:cNvGrpSpPr/>
            <p:nvPr/>
          </p:nvGrpSpPr>
          <p:grpSpPr>
            <a:xfrm>
              <a:off x="3037766" y="3730519"/>
              <a:ext cx="1483948" cy="543215"/>
              <a:chOff x="6730186" y="4511716"/>
              <a:chExt cx="1824300" cy="457200"/>
            </a:xfrm>
          </p:grpSpPr>
          <p:cxnSp>
            <p:nvCxnSpPr>
              <p:cNvPr id="31" name="Google Shape;994;p83">
                <a:extLst>
                  <a:ext uri="{FF2B5EF4-FFF2-40B4-BE49-F238E27FC236}">
                    <a16:creationId xmlns:a16="http://schemas.microsoft.com/office/drawing/2014/main" id="{EAB9A88E-54C2-057E-B98E-547B6B3BFFC5}"/>
                  </a:ext>
                </a:extLst>
              </p:cNvPr>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32" name="Google Shape;995;p83">
                <a:extLst>
                  <a:ext uri="{FF2B5EF4-FFF2-40B4-BE49-F238E27FC236}">
                    <a16:creationId xmlns:a16="http://schemas.microsoft.com/office/drawing/2014/main" id="{D3EB2188-015A-9C74-8759-D008C3A3AF66}"/>
                  </a:ext>
                </a:extLst>
              </p:cNvPr>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33" name="Google Shape;996;p83">
                <a:extLst>
                  <a:ext uri="{FF2B5EF4-FFF2-40B4-BE49-F238E27FC236}">
                    <a16:creationId xmlns:a16="http://schemas.microsoft.com/office/drawing/2014/main" id="{ED671AFF-4D88-B426-1B54-B3ECACF997B0}"/>
                  </a:ext>
                </a:extLst>
              </p:cNvPr>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34" name="Google Shape;997;p83">
                <a:extLst>
                  <a:ext uri="{FF2B5EF4-FFF2-40B4-BE49-F238E27FC236}">
                    <a16:creationId xmlns:a16="http://schemas.microsoft.com/office/drawing/2014/main" id="{3E661907-A6FD-4717-44DA-9D699BEF2BF7}"/>
                  </a:ext>
                </a:extLst>
              </p:cNvPr>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26" name="Google Shape;998;p83">
              <a:extLst>
                <a:ext uri="{FF2B5EF4-FFF2-40B4-BE49-F238E27FC236}">
                  <a16:creationId xmlns:a16="http://schemas.microsoft.com/office/drawing/2014/main" id="{3305F598-3CF4-8672-87E3-9D38FC0F728E}"/>
                </a:ext>
              </a:extLst>
            </p:cNvPr>
            <p:cNvGrpSpPr/>
            <p:nvPr/>
          </p:nvGrpSpPr>
          <p:grpSpPr>
            <a:xfrm>
              <a:off x="3038014" y="3730386"/>
              <a:ext cx="1483700" cy="545255"/>
              <a:chOff x="6730187" y="4483697"/>
              <a:chExt cx="1391358" cy="727200"/>
            </a:xfrm>
          </p:grpSpPr>
          <p:cxnSp>
            <p:nvCxnSpPr>
              <p:cNvPr id="27" name="Google Shape;999;p83">
                <a:extLst>
                  <a:ext uri="{FF2B5EF4-FFF2-40B4-BE49-F238E27FC236}">
                    <a16:creationId xmlns:a16="http://schemas.microsoft.com/office/drawing/2014/main" id="{64592234-714D-08BD-8F27-01E024D8F381}"/>
                  </a:ext>
                </a:extLst>
              </p:cNvPr>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28" name="Google Shape;1001;p83">
                <a:extLst>
                  <a:ext uri="{FF2B5EF4-FFF2-40B4-BE49-F238E27FC236}">
                    <a16:creationId xmlns:a16="http://schemas.microsoft.com/office/drawing/2014/main" id="{B620C08B-511C-2EE0-B382-1668FAAB493A}"/>
                  </a:ext>
                </a:extLst>
              </p:cNvPr>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29" name="Google Shape;1003;p83">
                <a:extLst>
                  <a:ext uri="{FF2B5EF4-FFF2-40B4-BE49-F238E27FC236}">
                    <a16:creationId xmlns:a16="http://schemas.microsoft.com/office/drawing/2014/main" id="{B7F09964-10FF-E966-A82E-E89FC1CC5CC5}"/>
                  </a:ext>
                </a:extLst>
              </p:cNvPr>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30" name="Google Shape;1005;p83">
                <a:extLst>
                  <a:ext uri="{FF2B5EF4-FFF2-40B4-BE49-F238E27FC236}">
                    <a16:creationId xmlns:a16="http://schemas.microsoft.com/office/drawing/2014/main" id="{AD59FA48-286D-53FA-E62B-AECE4EDD0028}"/>
                  </a:ext>
                </a:extLst>
              </p:cNvPr>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grpSp>
      </p:grpSp>
      <p:sp>
        <p:nvSpPr>
          <p:cNvPr id="36" name="TextBox 35">
            <a:extLst>
              <a:ext uri="{FF2B5EF4-FFF2-40B4-BE49-F238E27FC236}">
                <a16:creationId xmlns:a16="http://schemas.microsoft.com/office/drawing/2014/main" id="{65A53BCF-8A3B-AB50-8738-B5B26F1152CB}"/>
              </a:ext>
            </a:extLst>
          </p:cNvPr>
          <p:cNvSpPr txBox="1"/>
          <p:nvPr/>
        </p:nvSpPr>
        <p:spPr>
          <a:xfrm>
            <a:off x="443054" y="1932647"/>
            <a:ext cx="1053494" cy="400110"/>
          </a:xfrm>
          <a:prstGeom prst="rect">
            <a:avLst/>
          </a:prstGeom>
          <a:noFill/>
        </p:spPr>
        <p:txBody>
          <a:bodyPr wrap="none" rtlCol="0">
            <a:spAutoFit/>
          </a:bodyPr>
          <a:lstStyle/>
          <a:p>
            <a:r>
              <a:rPr lang="en-US" sz="2000" dirty="0" err="1">
                <a:solidFill>
                  <a:schemeClr val="tx1"/>
                </a:solidFill>
                <a:latin typeface="Symbol" pitchFamily="2" charset="2"/>
              </a:rPr>
              <a:t>D</a:t>
            </a:r>
            <a:r>
              <a:rPr lang="en-US" sz="2000" dirty="0" err="1">
                <a:solidFill>
                  <a:schemeClr val="tx1"/>
                </a:solidFill>
                <a:latin typeface="+mj-lt"/>
              </a:rPr>
              <a:t>z</a:t>
            </a:r>
            <a:r>
              <a:rPr lang="en-US" sz="2000" dirty="0">
                <a:solidFill>
                  <a:schemeClr val="tx1"/>
                </a:solidFill>
                <a:latin typeface="+mj-lt"/>
              </a:rPr>
              <a:t>&lt;&lt;</a:t>
            </a:r>
            <a:r>
              <a:rPr lang="en-US" sz="2000" dirty="0">
                <a:solidFill>
                  <a:schemeClr val="tx1"/>
                </a:solidFill>
                <a:latin typeface="Symbol" pitchFamily="2" charset="2"/>
              </a:rPr>
              <a:t>D</a:t>
            </a:r>
            <a:r>
              <a:rPr lang="en-US" sz="2000" dirty="0">
                <a:solidFill>
                  <a:schemeClr val="tx1"/>
                </a:solidFill>
                <a:latin typeface="+mj-lt"/>
              </a:rPr>
              <a:t>x</a:t>
            </a:r>
          </a:p>
        </p:txBody>
      </p:sp>
      <p:grpSp>
        <p:nvGrpSpPr>
          <p:cNvPr id="38" name="Group 37">
            <a:extLst>
              <a:ext uri="{FF2B5EF4-FFF2-40B4-BE49-F238E27FC236}">
                <a16:creationId xmlns:a16="http://schemas.microsoft.com/office/drawing/2014/main" id="{83957277-100B-103C-8AC0-1DD2E4DD6172}"/>
              </a:ext>
            </a:extLst>
          </p:cNvPr>
          <p:cNvGrpSpPr/>
          <p:nvPr/>
        </p:nvGrpSpPr>
        <p:grpSpPr>
          <a:xfrm>
            <a:off x="4018193" y="882235"/>
            <a:ext cx="4259115" cy="1421931"/>
            <a:chOff x="4018193" y="1058882"/>
            <a:chExt cx="4259115" cy="1421931"/>
          </a:xfrm>
        </p:grpSpPr>
        <p:cxnSp>
          <p:nvCxnSpPr>
            <p:cNvPr id="1015" name="Google Shape;1015;p83"/>
            <p:cNvCxnSpPr/>
            <p:nvPr/>
          </p:nvCxnSpPr>
          <p:spPr>
            <a:xfrm>
              <a:off x="4125910" y="1736434"/>
              <a:ext cx="1505593" cy="0"/>
            </a:xfrm>
            <a:prstGeom prst="straightConnector1">
              <a:avLst/>
            </a:prstGeom>
            <a:noFill/>
            <a:ln w="28575" cap="flat" cmpd="sng">
              <a:solidFill>
                <a:srgbClr val="4349AA"/>
              </a:solidFill>
              <a:prstDash val="solid"/>
              <a:round/>
              <a:headEnd type="none" w="sm" len="sm"/>
              <a:tailEnd type="triangle" w="med" len="med"/>
            </a:ln>
          </p:spPr>
        </p:cxnSp>
        <p:pic>
          <p:nvPicPr>
            <p:cNvPr id="988" name="Google Shape;988;p83" descr="Screen Shot 2016-03-19 at 3.27.28 PM.png"/>
            <p:cNvPicPr preferRelativeResize="0"/>
            <p:nvPr/>
          </p:nvPicPr>
          <p:blipFill rotWithShape="1">
            <a:blip r:embed="rId4">
              <a:alphaModFix/>
            </a:blip>
            <a:srcRect/>
            <a:stretch/>
          </p:blipFill>
          <p:spPr>
            <a:xfrm>
              <a:off x="5809546" y="1058882"/>
              <a:ext cx="2467762" cy="1133583"/>
            </a:xfrm>
            <a:prstGeom prst="rect">
              <a:avLst/>
            </a:prstGeom>
            <a:noFill/>
            <a:ln>
              <a:noFill/>
            </a:ln>
          </p:spPr>
        </p:pic>
        <p:sp>
          <p:nvSpPr>
            <p:cNvPr id="1016" name="Google Shape;1016;p83"/>
            <p:cNvSpPr txBox="1"/>
            <p:nvPr/>
          </p:nvSpPr>
          <p:spPr>
            <a:xfrm>
              <a:off x="4018193" y="1312384"/>
              <a:ext cx="1495492" cy="861734"/>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2000" dirty="0">
                  <a:solidFill>
                    <a:srgbClr val="1F497D"/>
                  </a:solidFill>
                  <a:latin typeface="Libre Franklin Medium"/>
                  <a:ea typeface="Libre Franklin Medium"/>
                  <a:cs typeface="Libre Franklin Medium"/>
                  <a:sym typeface="Libre Franklin Medium"/>
                </a:rPr>
                <a:t>Lorentz</a:t>
              </a:r>
              <a:endParaRPr sz="1200" dirty="0"/>
            </a:p>
            <a:p>
              <a:pPr marL="0" marR="0" lvl="0" indent="0" algn="ctr" rtl="0">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2000" dirty="0">
                  <a:solidFill>
                    <a:srgbClr val="1F497D"/>
                  </a:solidFill>
                  <a:latin typeface="Libre Franklin Medium"/>
                  <a:ea typeface="Libre Franklin Medium"/>
                  <a:cs typeface="Libre Franklin Medium"/>
                  <a:sym typeface="Libre Franklin Medium"/>
                </a:rPr>
                <a:t>Transform</a:t>
              </a:r>
              <a:endParaRPr sz="1200" dirty="0"/>
            </a:p>
          </p:txBody>
        </p:sp>
        <p:grpSp>
          <p:nvGrpSpPr>
            <p:cNvPr id="23" name="Group 22">
              <a:extLst>
                <a:ext uri="{FF2B5EF4-FFF2-40B4-BE49-F238E27FC236}">
                  <a16:creationId xmlns:a16="http://schemas.microsoft.com/office/drawing/2014/main" id="{F05E487D-BB54-EC80-FD6B-745E4D038FC0}"/>
                </a:ext>
              </a:extLst>
            </p:cNvPr>
            <p:cNvGrpSpPr/>
            <p:nvPr/>
          </p:nvGrpSpPr>
          <p:grpSpPr>
            <a:xfrm>
              <a:off x="5660556" y="1470623"/>
              <a:ext cx="1483948" cy="545255"/>
              <a:chOff x="3037766" y="3730386"/>
              <a:chExt cx="1483948" cy="545255"/>
            </a:xfrm>
          </p:grpSpPr>
          <p:grpSp>
            <p:nvGrpSpPr>
              <p:cNvPr id="9" name="Google Shape;993;p83">
                <a:extLst>
                  <a:ext uri="{FF2B5EF4-FFF2-40B4-BE49-F238E27FC236}">
                    <a16:creationId xmlns:a16="http://schemas.microsoft.com/office/drawing/2014/main" id="{2C2454ED-73F9-09C9-A595-06F97CAC614C}"/>
                  </a:ext>
                </a:extLst>
              </p:cNvPr>
              <p:cNvGrpSpPr/>
              <p:nvPr/>
            </p:nvGrpSpPr>
            <p:grpSpPr>
              <a:xfrm>
                <a:off x="3037766" y="3730519"/>
                <a:ext cx="1483948" cy="543215"/>
                <a:chOff x="6730186" y="4511716"/>
                <a:chExt cx="1824300" cy="457200"/>
              </a:xfrm>
            </p:grpSpPr>
            <p:cxnSp>
              <p:nvCxnSpPr>
                <p:cNvPr id="19" name="Google Shape;994;p83">
                  <a:extLst>
                    <a:ext uri="{FF2B5EF4-FFF2-40B4-BE49-F238E27FC236}">
                      <a16:creationId xmlns:a16="http://schemas.microsoft.com/office/drawing/2014/main" id="{CCD96DAA-C686-2788-6FD3-BF4A192F1BB6}"/>
                    </a:ext>
                  </a:extLst>
                </p:cNvPr>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20" name="Google Shape;995;p83">
                  <a:extLst>
                    <a:ext uri="{FF2B5EF4-FFF2-40B4-BE49-F238E27FC236}">
                      <a16:creationId xmlns:a16="http://schemas.microsoft.com/office/drawing/2014/main" id="{1E3AD208-0D1A-AF45-B3B3-51A3F8F165DC}"/>
                    </a:ext>
                  </a:extLst>
                </p:cNvPr>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21" name="Google Shape;996;p83">
                  <a:extLst>
                    <a:ext uri="{FF2B5EF4-FFF2-40B4-BE49-F238E27FC236}">
                      <a16:creationId xmlns:a16="http://schemas.microsoft.com/office/drawing/2014/main" id="{3BE29BD3-A379-361B-E4FC-C20884CEE3FD}"/>
                    </a:ext>
                  </a:extLst>
                </p:cNvPr>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22" name="Google Shape;997;p83">
                  <a:extLst>
                    <a:ext uri="{FF2B5EF4-FFF2-40B4-BE49-F238E27FC236}">
                      <a16:creationId xmlns:a16="http://schemas.microsoft.com/office/drawing/2014/main" id="{0FB173F7-AFAF-DF6F-C416-C0AF8CC581AF}"/>
                    </a:ext>
                  </a:extLst>
                </p:cNvPr>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10" name="Google Shape;998;p83">
                <a:extLst>
                  <a:ext uri="{FF2B5EF4-FFF2-40B4-BE49-F238E27FC236}">
                    <a16:creationId xmlns:a16="http://schemas.microsoft.com/office/drawing/2014/main" id="{D1DC2BA0-BA1D-2D2B-600E-ECD46467B2EF}"/>
                  </a:ext>
                </a:extLst>
              </p:cNvPr>
              <p:cNvGrpSpPr/>
              <p:nvPr/>
            </p:nvGrpSpPr>
            <p:grpSpPr>
              <a:xfrm>
                <a:off x="3038014" y="3730386"/>
                <a:ext cx="1483700" cy="545255"/>
                <a:chOff x="6730187" y="4483697"/>
                <a:chExt cx="1391358" cy="727200"/>
              </a:xfrm>
            </p:grpSpPr>
            <p:cxnSp>
              <p:nvCxnSpPr>
                <p:cNvPr id="11" name="Google Shape;999;p83">
                  <a:extLst>
                    <a:ext uri="{FF2B5EF4-FFF2-40B4-BE49-F238E27FC236}">
                      <a16:creationId xmlns:a16="http://schemas.microsoft.com/office/drawing/2014/main" id="{9BF03643-57F8-E7FF-E004-0DD5D6C1B2C0}"/>
                    </a:ext>
                  </a:extLst>
                </p:cNvPr>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3" name="Google Shape;1001;p83">
                  <a:extLst>
                    <a:ext uri="{FF2B5EF4-FFF2-40B4-BE49-F238E27FC236}">
                      <a16:creationId xmlns:a16="http://schemas.microsoft.com/office/drawing/2014/main" id="{0942BCB1-F92B-9879-C6F7-2140BF4BD5FB}"/>
                    </a:ext>
                  </a:extLst>
                </p:cNvPr>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5" name="Google Shape;1003;p83">
                  <a:extLst>
                    <a:ext uri="{FF2B5EF4-FFF2-40B4-BE49-F238E27FC236}">
                      <a16:creationId xmlns:a16="http://schemas.microsoft.com/office/drawing/2014/main" id="{C6D33BE4-1DBA-2D02-5D97-279F59EF43F1}"/>
                    </a:ext>
                  </a:extLst>
                </p:cNvPr>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7" name="Google Shape;1005;p83">
                  <a:extLst>
                    <a:ext uri="{FF2B5EF4-FFF2-40B4-BE49-F238E27FC236}">
                      <a16:creationId xmlns:a16="http://schemas.microsoft.com/office/drawing/2014/main" id="{7DFEC0EF-1FB3-4ACD-A975-5F2D05C4A097}"/>
                    </a:ext>
                  </a:extLst>
                </p:cNvPr>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grpSp>
        </p:grpSp>
        <p:sp>
          <p:nvSpPr>
            <p:cNvPr id="37" name="TextBox 36">
              <a:extLst>
                <a:ext uri="{FF2B5EF4-FFF2-40B4-BE49-F238E27FC236}">
                  <a16:creationId xmlns:a16="http://schemas.microsoft.com/office/drawing/2014/main" id="{FAE9BEF0-1F20-EE81-5900-00EEADA9B49B}"/>
                </a:ext>
              </a:extLst>
            </p:cNvPr>
            <p:cNvSpPr txBox="1"/>
            <p:nvPr/>
          </p:nvSpPr>
          <p:spPr>
            <a:xfrm>
              <a:off x="5875783" y="2080703"/>
              <a:ext cx="1053494" cy="400110"/>
            </a:xfrm>
            <a:prstGeom prst="rect">
              <a:avLst/>
            </a:prstGeom>
            <a:noFill/>
          </p:spPr>
          <p:txBody>
            <a:bodyPr wrap="none" rtlCol="0">
              <a:spAutoFit/>
            </a:bodyPr>
            <a:lstStyle/>
            <a:p>
              <a:r>
                <a:rPr lang="en-US" sz="2000" dirty="0" err="1">
                  <a:solidFill>
                    <a:schemeClr val="tx1"/>
                  </a:solidFill>
                  <a:latin typeface="Symbol" pitchFamily="2" charset="2"/>
                </a:rPr>
                <a:t>D</a:t>
              </a:r>
              <a:r>
                <a:rPr lang="en-US" sz="2000" dirty="0" err="1">
                  <a:solidFill>
                    <a:schemeClr val="tx1"/>
                  </a:solidFill>
                  <a:latin typeface="+mj-lt"/>
                </a:rPr>
                <a:t>z</a:t>
              </a:r>
              <a:r>
                <a:rPr lang="en-US" sz="2000" dirty="0">
                  <a:solidFill>
                    <a:schemeClr val="tx1"/>
                  </a:solidFill>
                  <a:latin typeface="+mj-lt"/>
                </a:rPr>
                <a:t>&gt;&gt;</a:t>
              </a:r>
              <a:r>
                <a:rPr lang="en-US" sz="2000" dirty="0">
                  <a:solidFill>
                    <a:schemeClr val="tx1"/>
                  </a:solidFill>
                  <a:latin typeface="Symbol" pitchFamily="2" charset="2"/>
                </a:rPr>
                <a:t>D</a:t>
              </a:r>
              <a:r>
                <a:rPr lang="en-US" sz="2000" dirty="0">
                  <a:solidFill>
                    <a:schemeClr val="tx1"/>
                  </a:solidFill>
                  <a:latin typeface="+mj-lt"/>
                </a:rPr>
                <a:t>x</a:t>
              </a:r>
            </a:p>
          </p:txBody>
        </p:sp>
      </p:grpSp>
      <p:grpSp>
        <p:nvGrpSpPr>
          <p:cNvPr id="49" name="Group 48">
            <a:extLst>
              <a:ext uri="{FF2B5EF4-FFF2-40B4-BE49-F238E27FC236}">
                <a16:creationId xmlns:a16="http://schemas.microsoft.com/office/drawing/2014/main" id="{E9D969F7-C3E0-9966-B866-3BF4D66318B2}"/>
              </a:ext>
            </a:extLst>
          </p:cNvPr>
          <p:cNvGrpSpPr/>
          <p:nvPr/>
        </p:nvGrpSpPr>
        <p:grpSpPr>
          <a:xfrm>
            <a:off x="131821" y="2450122"/>
            <a:ext cx="7364250" cy="2524125"/>
            <a:chOff x="131821" y="2450122"/>
            <a:chExt cx="7364250" cy="2524125"/>
          </a:xfrm>
        </p:grpSpPr>
        <p:sp>
          <p:nvSpPr>
            <p:cNvPr id="39" name="Google Shape;279;p5">
              <a:extLst>
                <a:ext uri="{FF2B5EF4-FFF2-40B4-BE49-F238E27FC236}">
                  <a16:creationId xmlns:a16="http://schemas.microsoft.com/office/drawing/2014/main" id="{585E067E-5A86-4299-02D8-867B5F769EC4}"/>
                </a:ext>
              </a:extLst>
            </p:cNvPr>
            <p:cNvSpPr txBox="1"/>
            <p:nvPr/>
          </p:nvSpPr>
          <p:spPr>
            <a:xfrm>
              <a:off x="131821" y="2961350"/>
              <a:ext cx="4006439" cy="900216"/>
            </a:xfrm>
            <a:prstGeom prst="rect">
              <a:avLst/>
            </a:prstGeom>
            <a:noFill/>
            <a:ln>
              <a:noFill/>
            </a:ln>
          </p:spPr>
          <p:txBody>
            <a:bodyPr spcFirstLastPara="1" wrap="square" lIns="68569" tIns="34275" rIns="68569" bIns="34275" anchor="t" anchorCtr="0">
              <a:spAutoFit/>
            </a:bodyPr>
            <a:lstStyle/>
            <a:p>
              <a:pPr algn="ctr">
                <a:lnSpc>
                  <a:spcPct val="90000"/>
                </a:lnSpc>
              </a:pPr>
              <a:r>
                <a:rPr lang="en-US" sz="2000" dirty="0">
                  <a:solidFill>
                    <a:schemeClr val="dk1"/>
                  </a:solidFill>
                </a:rPr>
                <a:t>Attempting to simulate </a:t>
              </a:r>
            </a:p>
            <a:p>
              <a:pPr algn="ctr">
                <a:lnSpc>
                  <a:spcPct val="90000"/>
                </a:lnSpc>
              </a:pPr>
              <a:r>
                <a:rPr lang="en-US" sz="2000" dirty="0">
                  <a:solidFill>
                    <a:schemeClr val="dk1"/>
                  </a:solidFill>
                </a:rPr>
                <a:t>with Galilean PSATD-PIC </a:t>
              </a:r>
            </a:p>
            <a:p>
              <a:pPr algn="ctr">
                <a:lnSpc>
                  <a:spcPct val="90000"/>
                </a:lnSpc>
              </a:pPr>
              <a:r>
                <a:rPr lang="en-US" sz="2000" dirty="0">
                  <a:solidFill>
                    <a:schemeClr val="dk1"/>
                  </a:solidFill>
                </a:rPr>
                <a:t>with </a:t>
              </a:r>
              <a:r>
                <a:rPr lang="en-US" sz="2000" b="1" dirty="0" err="1">
                  <a:solidFill>
                    <a:schemeClr val="tx1"/>
                  </a:solidFill>
                  <a:latin typeface="+mj-lt"/>
                </a:rPr>
                <a:t>c</a:t>
              </a:r>
              <a:r>
                <a:rPr lang="en-US" sz="2000" b="1" dirty="0" err="1">
                  <a:solidFill>
                    <a:schemeClr val="tx1"/>
                  </a:solidFill>
                  <a:latin typeface="Symbol" pitchFamily="2" charset="2"/>
                </a:rPr>
                <a:t>D</a:t>
              </a:r>
              <a:r>
                <a:rPr lang="en-US" sz="2000" b="1" dirty="0" err="1">
                  <a:solidFill>
                    <a:schemeClr val="tx1"/>
                  </a:solidFill>
                  <a:latin typeface="+mj-lt"/>
                </a:rPr>
                <a:t>t</a:t>
              </a:r>
              <a:r>
                <a:rPr lang="en-US" sz="2000" b="1" dirty="0">
                  <a:solidFill>
                    <a:schemeClr val="tx1"/>
                  </a:solidFill>
                  <a:latin typeface="+mj-lt"/>
                </a:rPr>
                <a:t>=</a:t>
              </a:r>
              <a:r>
                <a:rPr lang="en-US" sz="2000" b="1" dirty="0" err="1">
                  <a:solidFill>
                    <a:schemeClr val="tx1"/>
                  </a:solidFill>
                  <a:latin typeface="Symbol" pitchFamily="2" charset="2"/>
                </a:rPr>
                <a:t>D</a:t>
              </a:r>
              <a:r>
                <a:rPr lang="en-US" sz="2000" b="1" dirty="0" err="1">
                  <a:solidFill>
                    <a:schemeClr val="tx1"/>
                  </a:solidFill>
                  <a:latin typeface="+mj-lt"/>
                </a:rPr>
                <a:t>z</a:t>
              </a:r>
              <a:endParaRPr lang="en-US" sz="2000" b="1" dirty="0">
                <a:solidFill>
                  <a:schemeClr val="tx1"/>
                </a:solidFill>
                <a:latin typeface="+mj-lt"/>
              </a:endParaRPr>
            </a:p>
          </p:txBody>
        </p:sp>
        <p:grpSp>
          <p:nvGrpSpPr>
            <p:cNvPr id="40" name="Google Shape;281;p5">
              <a:extLst>
                <a:ext uri="{FF2B5EF4-FFF2-40B4-BE49-F238E27FC236}">
                  <a16:creationId xmlns:a16="http://schemas.microsoft.com/office/drawing/2014/main" id="{2E1BA294-8DF6-FFAC-A312-9611FF9B2D1B}"/>
                </a:ext>
              </a:extLst>
            </p:cNvPr>
            <p:cNvGrpSpPr/>
            <p:nvPr/>
          </p:nvGrpSpPr>
          <p:grpSpPr>
            <a:xfrm>
              <a:off x="4138260" y="2450122"/>
              <a:ext cx="3357811" cy="2524125"/>
              <a:chOff x="1539811" y="2598447"/>
              <a:chExt cx="4477081" cy="3365500"/>
            </a:xfrm>
          </p:grpSpPr>
          <p:pic>
            <p:nvPicPr>
              <p:cNvPr id="41" name="Google Shape;282;p5" descr="Chart&#10;&#10;Description automatically generated">
                <a:extLst>
                  <a:ext uri="{FF2B5EF4-FFF2-40B4-BE49-F238E27FC236}">
                    <a16:creationId xmlns:a16="http://schemas.microsoft.com/office/drawing/2014/main" id="{38169CB9-5228-01B4-E31D-52218FA98994}"/>
                  </a:ext>
                </a:extLst>
              </p:cNvPr>
              <p:cNvPicPr preferRelativeResize="0"/>
              <p:nvPr/>
            </p:nvPicPr>
            <p:blipFill rotWithShape="1">
              <a:blip r:embed="rId5">
                <a:alphaModFix/>
              </a:blip>
              <a:srcRect r="52490"/>
              <a:stretch/>
            </p:blipFill>
            <p:spPr>
              <a:xfrm>
                <a:off x="1539811" y="2598447"/>
                <a:ext cx="4477081" cy="3365500"/>
              </a:xfrm>
              <a:prstGeom prst="rect">
                <a:avLst/>
              </a:prstGeom>
              <a:noFill/>
              <a:ln>
                <a:noFill/>
              </a:ln>
            </p:spPr>
          </p:pic>
          <p:sp>
            <p:nvSpPr>
              <p:cNvPr id="42" name="Google Shape;283;p5">
                <a:extLst>
                  <a:ext uri="{FF2B5EF4-FFF2-40B4-BE49-F238E27FC236}">
                    <a16:creationId xmlns:a16="http://schemas.microsoft.com/office/drawing/2014/main" id="{5DC2525C-9CC5-126E-AAB2-BFC7DD2EEA1E}"/>
                  </a:ext>
                </a:extLst>
              </p:cNvPr>
              <p:cNvSpPr txBox="1"/>
              <p:nvPr/>
            </p:nvSpPr>
            <p:spPr>
              <a:xfrm>
                <a:off x="3091546" y="2702768"/>
                <a:ext cx="1484703" cy="424691"/>
              </a:xfrm>
              <a:prstGeom prst="rect">
                <a:avLst/>
              </a:prstGeom>
              <a:noFill/>
              <a:ln>
                <a:noFill/>
              </a:ln>
            </p:spPr>
            <p:txBody>
              <a:bodyPr spcFirstLastPara="1" wrap="square" lIns="68569" tIns="34275" rIns="68569" bIns="34275" anchor="t" anchorCtr="0">
                <a:spAutoFit/>
              </a:bodyPr>
              <a:lstStyle/>
              <a:p>
                <a:pPr>
                  <a:lnSpc>
                    <a:spcPct val="90000"/>
                  </a:lnSpc>
                </a:pPr>
                <a:r>
                  <a:rPr lang="en-US" sz="1800" b="1">
                    <a:solidFill>
                      <a:schemeClr val="dk1"/>
                    </a:solidFill>
                  </a:rPr>
                  <a:t>Unstable</a:t>
                </a:r>
                <a:endParaRPr sz="1050"/>
              </a:p>
            </p:txBody>
          </p:sp>
          <p:sp>
            <p:nvSpPr>
              <p:cNvPr id="43" name="Google Shape;284;p5">
                <a:extLst>
                  <a:ext uri="{FF2B5EF4-FFF2-40B4-BE49-F238E27FC236}">
                    <a16:creationId xmlns:a16="http://schemas.microsoft.com/office/drawing/2014/main" id="{C6B92689-992A-E01B-CB86-636259F88958}"/>
                  </a:ext>
                </a:extLst>
              </p:cNvPr>
              <p:cNvSpPr/>
              <p:nvPr/>
            </p:nvSpPr>
            <p:spPr>
              <a:xfrm>
                <a:off x="3766454" y="3548742"/>
                <a:ext cx="385666" cy="1293845"/>
              </a:xfrm>
              <a:prstGeom prst="ellipse">
                <a:avLst/>
              </a:prstGeom>
              <a:noFill/>
              <a:ln w="19050" cap="flat" cmpd="sng">
                <a:solidFill>
                  <a:srgbClr val="63883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cxnSp>
            <p:nvCxnSpPr>
              <p:cNvPr id="44" name="Google Shape;285;p5">
                <a:extLst>
                  <a:ext uri="{FF2B5EF4-FFF2-40B4-BE49-F238E27FC236}">
                    <a16:creationId xmlns:a16="http://schemas.microsoft.com/office/drawing/2014/main" id="{4CD17E95-CA52-BAE6-D921-8B7BBFB2D100}"/>
                  </a:ext>
                </a:extLst>
              </p:cNvPr>
              <p:cNvCxnSpPr/>
              <p:nvPr/>
            </p:nvCxnSpPr>
            <p:spPr>
              <a:xfrm>
                <a:off x="4139683" y="4195665"/>
                <a:ext cx="373224" cy="0"/>
              </a:xfrm>
              <a:prstGeom prst="straightConnector1">
                <a:avLst/>
              </a:prstGeom>
              <a:noFill/>
              <a:ln w="28575" cap="flat" cmpd="sng">
                <a:solidFill>
                  <a:srgbClr val="638830"/>
                </a:solidFill>
                <a:prstDash val="solid"/>
                <a:round/>
                <a:headEnd type="none" w="sm" len="sm"/>
                <a:tailEnd type="triangle" w="med" len="med"/>
              </a:ln>
            </p:spPr>
          </p:cxnSp>
          <p:sp>
            <p:nvSpPr>
              <p:cNvPr id="45" name="Google Shape;286;p5">
                <a:extLst>
                  <a:ext uri="{FF2B5EF4-FFF2-40B4-BE49-F238E27FC236}">
                    <a16:creationId xmlns:a16="http://schemas.microsoft.com/office/drawing/2014/main" id="{EB702BFB-D07B-5C7F-8CF3-50C9F8638F76}"/>
                  </a:ext>
                </a:extLst>
              </p:cNvPr>
              <p:cNvSpPr txBox="1"/>
              <p:nvPr/>
            </p:nvSpPr>
            <p:spPr>
              <a:xfrm>
                <a:off x="4131111" y="3862874"/>
                <a:ext cx="684803" cy="341592"/>
              </a:xfrm>
              <a:prstGeom prst="rect">
                <a:avLst/>
              </a:prstGeom>
              <a:noFill/>
              <a:ln>
                <a:noFill/>
              </a:ln>
            </p:spPr>
            <p:txBody>
              <a:bodyPr spcFirstLastPara="1" wrap="square" lIns="68569" tIns="34275" rIns="68569" bIns="34275" anchor="t" anchorCtr="0">
                <a:spAutoFit/>
              </a:bodyPr>
              <a:lstStyle/>
              <a:p>
                <a:pPr>
                  <a:lnSpc>
                    <a:spcPct val="90000"/>
                  </a:lnSpc>
                </a:pPr>
                <a:r>
                  <a:rPr lang="en-US" sz="1350" dirty="0">
                    <a:solidFill>
                      <a:srgbClr val="638830"/>
                    </a:solidFill>
                  </a:rPr>
                  <a:t>laser</a:t>
                </a:r>
                <a:endParaRPr sz="1050" dirty="0"/>
              </a:p>
            </p:txBody>
          </p:sp>
        </p:grpSp>
      </p:grpSp>
      <p:sp>
        <p:nvSpPr>
          <p:cNvPr id="47" name="TextBox 46">
            <a:extLst>
              <a:ext uri="{FF2B5EF4-FFF2-40B4-BE49-F238E27FC236}">
                <a16:creationId xmlns:a16="http://schemas.microsoft.com/office/drawing/2014/main" id="{A2560977-2858-E0BD-0570-B4B0BFC53126}"/>
              </a:ext>
            </a:extLst>
          </p:cNvPr>
          <p:cNvSpPr txBox="1"/>
          <p:nvPr/>
        </p:nvSpPr>
        <p:spPr>
          <a:xfrm>
            <a:off x="842822" y="944519"/>
            <a:ext cx="263275" cy="338554"/>
          </a:xfrm>
          <a:prstGeom prst="rect">
            <a:avLst/>
          </a:prstGeom>
          <a:noFill/>
        </p:spPr>
        <p:txBody>
          <a:bodyPr wrap="square" rtlCol="0">
            <a:spAutoFit/>
          </a:bodyPr>
          <a:lstStyle/>
          <a:p>
            <a:r>
              <a:rPr lang="en-US" sz="1600" dirty="0"/>
              <a:t>z</a:t>
            </a:r>
          </a:p>
        </p:txBody>
      </p:sp>
      <p:sp>
        <p:nvSpPr>
          <p:cNvPr id="48" name="TextBox 47">
            <a:extLst>
              <a:ext uri="{FF2B5EF4-FFF2-40B4-BE49-F238E27FC236}">
                <a16:creationId xmlns:a16="http://schemas.microsoft.com/office/drawing/2014/main" id="{585209FB-4A03-EED4-7BB0-4830ED6A8218}"/>
              </a:ext>
            </a:extLst>
          </p:cNvPr>
          <p:cNvSpPr txBox="1"/>
          <p:nvPr/>
        </p:nvSpPr>
        <p:spPr>
          <a:xfrm>
            <a:off x="558800" y="1377476"/>
            <a:ext cx="263275" cy="338554"/>
          </a:xfrm>
          <a:prstGeom prst="rect">
            <a:avLst/>
          </a:prstGeom>
          <a:noFill/>
        </p:spPr>
        <p:txBody>
          <a:bodyPr wrap="square" rtlCol="0">
            <a:spAutoFit/>
          </a:bodyPr>
          <a:lstStyle/>
          <a:p>
            <a:r>
              <a:rPr lang="en-US" sz="1600" dirty="0"/>
              <a:t>x</a:t>
            </a:r>
          </a:p>
        </p:txBody>
      </p:sp>
    </p:spTree>
    <p:extLst>
      <p:ext uri="{BB962C8B-B14F-4D97-AF65-F5344CB8AC3E}">
        <p14:creationId xmlns:p14="http://schemas.microsoft.com/office/powerpoint/2010/main" val="383668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34" name="Group 33">
            <a:extLst>
              <a:ext uri="{FF2B5EF4-FFF2-40B4-BE49-F238E27FC236}">
                <a16:creationId xmlns:a16="http://schemas.microsoft.com/office/drawing/2014/main" id="{F554F723-FCA9-EAD4-3D19-202C703F1A5C}"/>
              </a:ext>
            </a:extLst>
          </p:cNvPr>
          <p:cNvGrpSpPr/>
          <p:nvPr/>
        </p:nvGrpSpPr>
        <p:grpSpPr>
          <a:xfrm>
            <a:off x="2586270" y="963364"/>
            <a:ext cx="4617805" cy="3064863"/>
            <a:chOff x="528871" y="952135"/>
            <a:chExt cx="4617805" cy="3064863"/>
          </a:xfrm>
        </p:grpSpPr>
        <p:grpSp>
          <p:nvGrpSpPr>
            <p:cNvPr id="23" name="Google Shape;128;p1">
              <a:extLst>
                <a:ext uri="{FF2B5EF4-FFF2-40B4-BE49-F238E27FC236}">
                  <a16:creationId xmlns:a16="http://schemas.microsoft.com/office/drawing/2014/main" id="{C4CFC23D-BABA-DD4C-F1E6-DA0074203F52}"/>
                </a:ext>
              </a:extLst>
            </p:cNvPr>
            <p:cNvGrpSpPr/>
            <p:nvPr/>
          </p:nvGrpSpPr>
          <p:grpSpPr>
            <a:xfrm>
              <a:off x="528871" y="952135"/>
              <a:ext cx="4617805" cy="3064863"/>
              <a:chOff x="34949769" y="14135733"/>
              <a:chExt cx="4636131" cy="3077026"/>
            </a:xfrm>
          </p:grpSpPr>
          <p:sp>
            <p:nvSpPr>
              <p:cNvPr id="24" name="Google Shape;129;p1">
                <a:extLst>
                  <a:ext uri="{FF2B5EF4-FFF2-40B4-BE49-F238E27FC236}">
                    <a16:creationId xmlns:a16="http://schemas.microsoft.com/office/drawing/2014/main" id="{92F839C5-5A64-06D9-7A8B-0401751B73D1}"/>
                  </a:ext>
                </a:extLst>
              </p:cNvPr>
              <p:cNvSpPr/>
              <p:nvPr/>
            </p:nvSpPr>
            <p:spPr>
              <a:xfrm>
                <a:off x="35429138" y="14301077"/>
                <a:ext cx="3402281" cy="2502309"/>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803">
                  <a:solidFill>
                    <a:schemeClr val="lt1"/>
                  </a:solidFill>
                  <a:latin typeface="Avenir"/>
                  <a:ea typeface="Avenir"/>
                  <a:cs typeface="Avenir"/>
                  <a:sym typeface="Avenir"/>
                </a:endParaRPr>
              </a:p>
            </p:txBody>
          </p:sp>
          <p:sp>
            <p:nvSpPr>
              <p:cNvPr id="26" name="Google Shape;131;p1">
                <a:extLst>
                  <a:ext uri="{FF2B5EF4-FFF2-40B4-BE49-F238E27FC236}">
                    <a16:creationId xmlns:a16="http://schemas.microsoft.com/office/drawing/2014/main" id="{36A7ED81-0C7A-04B6-6867-5125C64A5424}"/>
                  </a:ext>
                </a:extLst>
              </p:cNvPr>
              <p:cNvSpPr txBox="1"/>
              <p:nvPr/>
            </p:nvSpPr>
            <p:spPr>
              <a:xfrm>
                <a:off x="36218928" y="14135733"/>
                <a:ext cx="1733061"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a:solidFill>
                      <a:schemeClr val="dk1"/>
                    </a:solidFill>
                    <a:latin typeface="Avenir"/>
                    <a:ea typeface="Avenir"/>
                    <a:cs typeface="Avenir"/>
                    <a:sym typeface="Avenir"/>
                  </a:rPr>
                  <a:t>Push particles</a:t>
                </a:r>
                <a:endParaRPr/>
              </a:p>
            </p:txBody>
          </p:sp>
          <p:sp>
            <p:nvSpPr>
              <p:cNvPr id="27" name="Google Shape;132;p1">
                <a:extLst>
                  <a:ext uri="{FF2B5EF4-FFF2-40B4-BE49-F238E27FC236}">
                    <a16:creationId xmlns:a16="http://schemas.microsoft.com/office/drawing/2014/main" id="{BF674C9E-7B37-835F-214F-CDC9A5FA450B}"/>
                  </a:ext>
                </a:extLst>
              </p:cNvPr>
              <p:cNvSpPr txBox="1"/>
              <p:nvPr/>
            </p:nvSpPr>
            <p:spPr>
              <a:xfrm>
                <a:off x="36349931" y="16621455"/>
                <a:ext cx="1602059" cy="591304"/>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dirty="0">
                    <a:solidFill>
                      <a:schemeClr val="dk1"/>
                    </a:solidFill>
                    <a:latin typeface="Avenir"/>
                    <a:ea typeface="Avenir"/>
                    <a:cs typeface="Avenir"/>
                    <a:sym typeface="Avenir"/>
                  </a:rPr>
                  <a:t>Field solve in k-space</a:t>
                </a:r>
                <a:endParaRPr dirty="0"/>
              </a:p>
            </p:txBody>
          </p:sp>
          <p:sp>
            <p:nvSpPr>
              <p:cNvPr id="28" name="Google Shape;133;p1">
                <a:extLst>
                  <a:ext uri="{FF2B5EF4-FFF2-40B4-BE49-F238E27FC236}">
                    <a16:creationId xmlns:a16="http://schemas.microsoft.com/office/drawing/2014/main" id="{C720BDFA-603C-2888-2A76-03DBC72CFA7F}"/>
                  </a:ext>
                </a:extLst>
              </p:cNvPr>
              <p:cNvSpPr txBox="1"/>
              <p:nvPr/>
            </p:nvSpPr>
            <p:spPr>
              <a:xfrm>
                <a:off x="34949769" y="15330540"/>
                <a:ext cx="1602059"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dirty="0">
                    <a:solidFill>
                      <a:schemeClr val="dk1"/>
                    </a:solidFill>
                    <a:latin typeface="Avenir"/>
                    <a:ea typeface="Avenir"/>
                    <a:cs typeface="Avenir"/>
                    <a:sym typeface="Avenir"/>
                  </a:rPr>
                  <a:t>Gather forces</a:t>
                </a:r>
                <a:endParaRPr dirty="0"/>
              </a:p>
            </p:txBody>
          </p:sp>
          <p:sp>
            <p:nvSpPr>
              <p:cNvPr id="29" name="Google Shape;134;p1">
                <a:extLst>
                  <a:ext uri="{FF2B5EF4-FFF2-40B4-BE49-F238E27FC236}">
                    <a16:creationId xmlns:a16="http://schemas.microsoft.com/office/drawing/2014/main" id="{EF9E6A74-4241-3498-3DA7-057FB8C5AEBC}"/>
                  </a:ext>
                </a:extLst>
              </p:cNvPr>
              <p:cNvSpPr txBox="1"/>
              <p:nvPr/>
            </p:nvSpPr>
            <p:spPr>
              <a:xfrm>
                <a:off x="37545166" y="15323355"/>
                <a:ext cx="2040734"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a:solidFill>
                      <a:schemeClr val="dk1"/>
                    </a:solidFill>
                    <a:latin typeface="Avenir"/>
                    <a:ea typeface="Avenir"/>
                    <a:cs typeface="Avenir"/>
                    <a:sym typeface="Avenir"/>
                  </a:rPr>
                  <a:t>Deposit currents</a:t>
                </a:r>
                <a:endParaRPr/>
              </a:p>
            </p:txBody>
          </p:sp>
          <p:sp>
            <p:nvSpPr>
              <p:cNvPr id="30" name="Google Shape;135;p1">
                <a:extLst>
                  <a:ext uri="{FF2B5EF4-FFF2-40B4-BE49-F238E27FC236}">
                    <a16:creationId xmlns:a16="http://schemas.microsoft.com/office/drawing/2014/main" id="{0C002D1C-8451-B720-17F9-F2FE0061F611}"/>
                  </a:ext>
                </a:extLst>
              </p:cNvPr>
              <p:cNvSpPr/>
              <p:nvPr/>
            </p:nvSpPr>
            <p:spPr>
              <a:xfrm rot="8528752">
                <a:off x="38438022" y="14736977"/>
                <a:ext cx="225261" cy="281436"/>
              </a:xfrm>
              <a:prstGeom prst="triangle">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803">
                  <a:solidFill>
                    <a:schemeClr val="lt1"/>
                  </a:solidFill>
                  <a:latin typeface="Avenir"/>
                  <a:ea typeface="Avenir"/>
                  <a:cs typeface="Avenir"/>
                  <a:sym typeface="Avenir"/>
                </a:endParaRPr>
              </a:p>
            </p:txBody>
          </p:sp>
        </p:grpSp>
        <p:sp>
          <p:nvSpPr>
            <p:cNvPr id="31" name="Google Shape;130;p1">
              <a:extLst>
                <a:ext uri="{FF2B5EF4-FFF2-40B4-BE49-F238E27FC236}">
                  <a16:creationId xmlns:a16="http://schemas.microsoft.com/office/drawing/2014/main" id="{0F9625AE-DA33-BEC9-6108-173209FFA108}"/>
                </a:ext>
              </a:extLst>
            </p:cNvPr>
            <p:cNvSpPr txBox="1"/>
            <p:nvPr/>
          </p:nvSpPr>
          <p:spPr>
            <a:xfrm>
              <a:off x="3519232" y="2517897"/>
              <a:ext cx="1415687" cy="197225"/>
            </a:xfrm>
            <a:prstGeom prst="rect">
              <a:avLst/>
            </a:prstGeom>
            <a:solidFill>
              <a:schemeClr val="accent2">
                <a:lumMod val="20000"/>
                <a:lumOff val="80000"/>
              </a:schemeClr>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0" rIns="91425" bIns="0" anchor="ctr" anchorCtr="0">
              <a:noAutofit/>
            </a:bodyPr>
            <a:lstStyle/>
            <a:p>
              <a:pPr marL="0" marR="0" lvl="0" indent="0" algn="ctr" rtl="0">
                <a:spcBef>
                  <a:spcPts val="0"/>
                </a:spcBef>
                <a:spcAft>
                  <a:spcPts val="0"/>
                </a:spcAft>
                <a:buNone/>
              </a:pPr>
              <a:r>
                <a:rPr lang="en-US" dirty="0">
                  <a:solidFill>
                    <a:schemeClr val="dk1"/>
                  </a:solidFill>
                  <a:latin typeface="Avenir"/>
                  <a:ea typeface="Avenir"/>
                  <a:cs typeface="Avenir"/>
                  <a:sym typeface="Avenir"/>
                </a:rPr>
                <a:t>FFT: </a:t>
              </a:r>
              <a:r>
                <a:rPr lang="en-US" dirty="0" err="1">
                  <a:solidFill>
                    <a:schemeClr val="dk1"/>
                  </a:solidFill>
                  <a:latin typeface="Avenir"/>
                  <a:ea typeface="Avenir"/>
                  <a:cs typeface="Avenir"/>
                  <a:sym typeface="Avenir"/>
                </a:rPr>
                <a:t>x</a:t>
              </a:r>
              <a:r>
                <a:rPr lang="en-US" dirty="0" err="1">
                  <a:solidFill>
                    <a:schemeClr val="dk1"/>
                  </a:solidFill>
                  <a:latin typeface="Avenir"/>
                  <a:ea typeface="Avenir"/>
                  <a:cs typeface="Avenir"/>
                  <a:sym typeface="Wingdings" pitchFamily="2" charset="2"/>
                </a:rPr>
                <a:t>k</a:t>
              </a:r>
              <a:endParaRPr sz="1100" dirty="0"/>
            </a:p>
          </p:txBody>
        </p:sp>
        <p:sp>
          <p:nvSpPr>
            <p:cNvPr id="32" name="Google Shape;130;p1">
              <a:extLst>
                <a:ext uri="{FF2B5EF4-FFF2-40B4-BE49-F238E27FC236}">
                  <a16:creationId xmlns:a16="http://schemas.microsoft.com/office/drawing/2014/main" id="{FB837199-3AB3-C0AA-64E5-C72053FC2D41}"/>
                </a:ext>
              </a:extLst>
            </p:cNvPr>
            <p:cNvSpPr txBox="1"/>
            <p:nvPr/>
          </p:nvSpPr>
          <p:spPr>
            <a:xfrm>
              <a:off x="618895" y="2528384"/>
              <a:ext cx="1415687" cy="197226"/>
            </a:xfrm>
            <a:prstGeom prst="rect">
              <a:avLst/>
            </a:prstGeom>
            <a:solidFill>
              <a:schemeClr val="accent2">
                <a:lumMod val="20000"/>
                <a:lumOff val="80000"/>
              </a:schemeClr>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0" rIns="91425" bIns="0" anchor="ctr" anchorCtr="0">
              <a:noAutofit/>
            </a:bodyPr>
            <a:lstStyle/>
            <a:p>
              <a:pPr marL="0" marR="0" lvl="0" indent="0" algn="ctr" rtl="0">
                <a:spcBef>
                  <a:spcPts val="0"/>
                </a:spcBef>
                <a:spcAft>
                  <a:spcPts val="0"/>
                </a:spcAft>
                <a:buNone/>
              </a:pPr>
              <a:r>
                <a:rPr lang="en-US" dirty="0" err="1">
                  <a:solidFill>
                    <a:schemeClr val="dk1"/>
                  </a:solidFill>
                  <a:latin typeface="Avenir"/>
                  <a:ea typeface="Avenir"/>
                  <a:cs typeface="Avenir"/>
                  <a:sym typeface="Avenir"/>
                </a:rPr>
                <a:t>iFFT</a:t>
              </a:r>
              <a:r>
                <a:rPr lang="en-US" dirty="0">
                  <a:solidFill>
                    <a:schemeClr val="dk1"/>
                  </a:solidFill>
                  <a:latin typeface="Avenir"/>
                  <a:ea typeface="Avenir"/>
                  <a:cs typeface="Avenir"/>
                  <a:sym typeface="Avenir"/>
                </a:rPr>
                <a:t>: </a:t>
              </a:r>
              <a:r>
                <a:rPr lang="en-US" dirty="0" err="1">
                  <a:solidFill>
                    <a:schemeClr val="dk1"/>
                  </a:solidFill>
                  <a:latin typeface="Avenir"/>
                  <a:ea typeface="Avenir"/>
                  <a:cs typeface="Avenir"/>
                  <a:sym typeface="Avenir"/>
                </a:rPr>
                <a:t>k</a:t>
              </a:r>
              <a:r>
                <a:rPr lang="en-US" dirty="0" err="1">
                  <a:solidFill>
                    <a:schemeClr val="dk1"/>
                  </a:solidFill>
                  <a:latin typeface="Avenir"/>
                  <a:ea typeface="Avenir"/>
                  <a:cs typeface="Avenir"/>
                  <a:sym typeface="Wingdings" pitchFamily="2" charset="2"/>
                </a:rPr>
                <a:t>x</a:t>
              </a:r>
              <a:endParaRPr sz="1100" dirty="0"/>
            </a:p>
          </p:txBody>
        </p:sp>
      </p:grpSp>
      <p:sp>
        <p:nvSpPr>
          <p:cNvPr id="33" name="Google Shape;294;p5">
            <a:extLst>
              <a:ext uri="{FF2B5EF4-FFF2-40B4-BE49-F238E27FC236}">
                <a16:creationId xmlns:a16="http://schemas.microsoft.com/office/drawing/2014/main" id="{917B49D9-6A59-766B-4E43-E8E1F3BACB8F}"/>
              </a:ext>
            </a:extLst>
          </p:cNvPr>
          <p:cNvSpPr txBox="1"/>
          <p:nvPr/>
        </p:nvSpPr>
        <p:spPr>
          <a:xfrm>
            <a:off x="1910396" y="4529193"/>
            <a:ext cx="5081922" cy="457018"/>
          </a:xfrm>
          <a:prstGeom prst="rect">
            <a:avLst/>
          </a:prstGeom>
          <a:noFill/>
          <a:ln>
            <a:noFill/>
          </a:ln>
        </p:spPr>
        <p:txBody>
          <a:bodyPr spcFirstLastPara="1" wrap="square" lIns="68569" tIns="34275" rIns="68569" bIns="34275" anchor="t" anchorCtr="0">
            <a:spAutoFit/>
          </a:bodyPr>
          <a:lstStyle/>
          <a:p>
            <a:pPr>
              <a:lnSpc>
                <a:spcPct val="90000"/>
              </a:lnSpc>
            </a:pPr>
            <a:r>
              <a:rPr lang="en-US" dirty="0">
                <a:solidFill>
                  <a:schemeClr val="dk1"/>
                </a:solidFill>
              </a:rPr>
              <a:t>O. </a:t>
            </a:r>
            <a:r>
              <a:rPr lang="en-US" dirty="0" err="1">
                <a:solidFill>
                  <a:schemeClr val="dk1"/>
                </a:solidFill>
              </a:rPr>
              <a:t>Shapoval</a:t>
            </a:r>
            <a:r>
              <a:rPr lang="en-US" dirty="0">
                <a:solidFill>
                  <a:schemeClr val="dk1"/>
                </a:solidFill>
              </a:rPr>
              <a:t>, </a:t>
            </a:r>
            <a:r>
              <a:rPr lang="en-US" i="1" dirty="0">
                <a:solidFill>
                  <a:schemeClr val="dk1"/>
                </a:solidFill>
              </a:rPr>
              <a:t>et al.</a:t>
            </a:r>
            <a:r>
              <a:rPr lang="en-US" dirty="0">
                <a:solidFill>
                  <a:schemeClr val="dk1"/>
                </a:solidFill>
              </a:rPr>
              <a:t>, </a:t>
            </a:r>
            <a:r>
              <a:rPr lang="en-US" i="1" dirty="0">
                <a:solidFill>
                  <a:schemeClr val="dk1"/>
                </a:solidFill>
              </a:rPr>
              <a:t>Phys. Rev. E </a:t>
            </a:r>
            <a:r>
              <a:rPr lang="en-US" b="1" dirty="0">
                <a:solidFill>
                  <a:schemeClr val="dk1"/>
                </a:solidFill>
              </a:rPr>
              <a:t>104</a:t>
            </a:r>
            <a:r>
              <a:rPr lang="en-US" dirty="0">
                <a:solidFill>
                  <a:schemeClr val="dk1"/>
                </a:solidFill>
              </a:rPr>
              <a:t>, 055311 (2021) </a:t>
            </a:r>
            <a:r>
              <a:rPr lang="en-US" dirty="0">
                <a:solidFill>
                  <a:schemeClr val="dk1"/>
                </a:solidFill>
                <a:hlinkClick r:id="rId3"/>
              </a:rPr>
              <a:t>doi.org/10.1103/PhysRevE.104.055311</a:t>
            </a:r>
            <a:endParaRPr dirty="0">
              <a:solidFill>
                <a:schemeClr val="dk1"/>
              </a:solidFill>
            </a:endParaRPr>
          </a:p>
        </p:txBody>
      </p:sp>
      <p:sp>
        <p:nvSpPr>
          <p:cNvPr id="4" name="Google Shape;1774;p99">
            <a:extLst>
              <a:ext uri="{FF2B5EF4-FFF2-40B4-BE49-F238E27FC236}">
                <a16:creationId xmlns:a16="http://schemas.microsoft.com/office/drawing/2014/main" id="{4544631C-2349-B089-6678-8C54707CD726}"/>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solidFill>
                  <a:schemeClr val="tx1"/>
                </a:solidFill>
              </a:rPr>
              <a:t>Instability with large time step comes from time aliases</a:t>
            </a:r>
            <a:endParaRPr lang="en-US" sz="2000" dirty="0"/>
          </a:p>
        </p:txBody>
      </p:sp>
      <p:grpSp>
        <p:nvGrpSpPr>
          <p:cNvPr id="5" name="Google Shape;1775;p99">
            <a:extLst>
              <a:ext uri="{FF2B5EF4-FFF2-40B4-BE49-F238E27FC236}">
                <a16:creationId xmlns:a16="http://schemas.microsoft.com/office/drawing/2014/main" id="{3BAFA75E-5A1F-4FF3-4147-C3D78F254274}"/>
              </a:ext>
            </a:extLst>
          </p:cNvPr>
          <p:cNvGrpSpPr/>
          <p:nvPr/>
        </p:nvGrpSpPr>
        <p:grpSpPr>
          <a:xfrm>
            <a:off x="169606" y="628044"/>
            <a:ext cx="8245864" cy="40820"/>
            <a:chOff x="195943" y="1001487"/>
            <a:chExt cx="10994485" cy="54427"/>
          </a:xfrm>
        </p:grpSpPr>
        <p:cxnSp>
          <p:nvCxnSpPr>
            <p:cNvPr id="7" name="Google Shape;1776;p99">
              <a:extLst>
                <a:ext uri="{FF2B5EF4-FFF2-40B4-BE49-F238E27FC236}">
                  <a16:creationId xmlns:a16="http://schemas.microsoft.com/office/drawing/2014/main" id="{516F5811-1102-0B47-AA56-E5F3248E03B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8" name="Google Shape;1777;p99">
              <a:extLst>
                <a:ext uri="{FF2B5EF4-FFF2-40B4-BE49-F238E27FC236}">
                  <a16:creationId xmlns:a16="http://schemas.microsoft.com/office/drawing/2014/main" id="{831A24B0-6BE2-790C-0111-6F1F7F9A2646}"/>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2" name="Straight Arrow Connector 1">
            <a:extLst>
              <a:ext uri="{FF2B5EF4-FFF2-40B4-BE49-F238E27FC236}">
                <a16:creationId xmlns:a16="http://schemas.microsoft.com/office/drawing/2014/main" id="{0DE8CCC7-F8E2-E890-EF67-14E82169FF88}"/>
              </a:ext>
            </a:extLst>
          </p:cNvPr>
          <p:cNvCxnSpPr>
            <a:cxnSpLocks/>
            <a:stCxn id="9" idx="2"/>
          </p:cNvCxnSpPr>
          <p:nvPr/>
        </p:nvCxnSpPr>
        <p:spPr>
          <a:xfrm>
            <a:off x="1782760" y="1904974"/>
            <a:ext cx="811834" cy="4880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8FA4A11-AFA7-3487-A3A4-00FDFCB9F58E}"/>
              </a:ext>
            </a:extLst>
          </p:cNvPr>
          <p:cNvSpPr txBox="1"/>
          <p:nvPr/>
        </p:nvSpPr>
        <p:spPr>
          <a:xfrm>
            <a:off x="254849" y="981644"/>
            <a:ext cx="3055821" cy="923330"/>
          </a:xfrm>
          <a:prstGeom prst="rect">
            <a:avLst/>
          </a:prstGeom>
          <a:noFill/>
        </p:spPr>
        <p:txBody>
          <a:bodyPr wrap="square" rtlCol="0">
            <a:spAutoFit/>
          </a:bodyPr>
          <a:lstStyle/>
          <a:p>
            <a:r>
              <a:rPr lang="en-US" sz="1800" dirty="0"/>
              <a:t>Standard PSATD PIC: fields are sampled at each time step </a:t>
            </a:r>
            <a:r>
              <a:rPr lang="en-US" sz="1800" dirty="0">
                <a:sym typeface="Wingdings" pitchFamily="2" charset="2"/>
              </a:rPr>
              <a:t> aliasing</a:t>
            </a:r>
            <a:endParaRPr lang="en-US" sz="1800" dirty="0"/>
          </a:p>
        </p:txBody>
      </p:sp>
    </p:spTree>
    <p:extLst>
      <p:ext uri="{BB962C8B-B14F-4D97-AF65-F5344CB8AC3E}">
        <p14:creationId xmlns:p14="http://schemas.microsoft.com/office/powerpoint/2010/main" val="218389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7"/>
          <p:cNvSpPr txBox="1">
            <a:spLocks noGrp="1"/>
          </p:cNvSpPr>
          <p:nvPr>
            <p:ph type="title"/>
          </p:nvPr>
        </p:nvSpPr>
        <p:spPr>
          <a:xfrm>
            <a:off x="108224" y="168481"/>
            <a:ext cx="87024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2200" b="1">
                <a:latin typeface="Avenir"/>
                <a:ea typeface="Avenir"/>
                <a:cs typeface="Avenir"/>
                <a:sym typeface="Avenir"/>
              </a:rPr>
              <a:t>Outline</a:t>
            </a:r>
            <a:endParaRPr sz="2200" b="1">
              <a:latin typeface="Avenir"/>
              <a:ea typeface="Avenir"/>
              <a:cs typeface="Avenir"/>
              <a:sym typeface="Avenir"/>
            </a:endParaRPr>
          </a:p>
        </p:txBody>
      </p:sp>
      <p:grpSp>
        <p:nvGrpSpPr>
          <p:cNvPr id="415" name="Google Shape;415;p67"/>
          <p:cNvGrpSpPr/>
          <p:nvPr/>
        </p:nvGrpSpPr>
        <p:grpSpPr>
          <a:xfrm>
            <a:off x="131821" y="620487"/>
            <a:ext cx="8245864" cy="40820"/>
            <a:chOff x="195943" y="1001487"/>
            <a:chExt cx="10994485" cy="54427"/>
          </a:xfrm>
        </p:grpSpPr>
        <p:cxnSp>
          <p:nvCxnSpPr>
            <p:cNvPr id="416" name="Google Shape;416;p67"/>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417" name="Google Shape;417;p67"/>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418" name="Google Shape;418;p67"/>
          <p:cNvSpPr txBox="1"/>
          <p:nvPr/>
        </p:nvSpPr>
        <p:spPr>
          <a:xfrm>
            <a:off x="183450" y="836625"/>
            <a:ext cx="8535300" cy="2985423"/>
          </a:xfrm>
          <a:prstGeom prst="rect">
            <a:avLst/>
          </a:prstGeom>
          <a:noFill/>
          <a:ln>
            <a:noFill/>
          </a:ln>
        </p:spPr>
        <p:txBody>
          <a:bodyPr spcFirstLastPara="1" wrap="square" lIns="68575" tIns="68575" rIns="68575" bIns="68575" anchor="t" anchorCtr="0">
            <a:spAutoFit/>
          </a:bodyPr>
          <a:lstStyle/>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US DOE </a:t>
            </a:r>
            <a:r>
              <a:rPr lang="en-US" sz="2000" b="1" dirty="0" err="1">
                <a:solidFill>
                  <a:srgbClr val="00395A"/>
                </a:solidFill>
              </a:rPr>
              <a:t>Exascale</a:t>
            </a:r>
            <a:r>
              <a:rPr lang="en-US" sz="2000" b="1" dirty="0">
                <a:solidFill>
                  <a:srgbClr val="00395A"/>
                </a:solidFill>
              </a:rPr>
              <a:t> Computing Project (ECP) &amp; </a:t>
            </a:r>
            <a:r>
              <a:rPr lang="en-US" sz="2000" b="1" dirty="0" err="1">
                <a:solidFill>
                  <a:srgbClr val="00395A"/>
                </a:solidFill>
              </a:rPr>
              <a:t>WarpX</a:t>
            </a:r>
            <a:endParaRPr lang="en-US" sz="2000" b="1" dirty="0">
              <a:solidFill>
                <a:srgbClr val="00395A"/>
              </a:solidFill>
            </a:endParaRPr>
          </a:p>
          <a:p>
            <a:pPr marL="914400" lvl="1" indent="-342900" algn="l" rtl="0">
              <a:lnSpc>
                <a:spcPct val="90000"/>
              </a:lnSpc>
              <a:spcBef>
                <a:spcPts val="0"/>
              </a:spcBef>
              <a:spcAft>
                <a:spcPts val="0"/>
              </a:spcAft>
              <a:buClr>
                <a:srgbClr val="00395A"/>
              </a:buClr>
              <a:buSzPts val="1800"/>
              <a:buChar char="○"/>
            </a:pPr>
            <a:r>
              <a:rPr lang="en-US" sz="1800" dirty="0">
                <a:solidFill>
                  <a:srgbClr val="00395A"/>
                </a:solidFill>
              </a:rPr>
              <a:t>Quick overview of </a:t>
            </a:r>
            <a:r>
              <a:rPr lang="en-US" sz="1800" dirty="0" err="1">
                <a:solidFill>
                  <a:srgbClr val="00395A"/>
                </a:solidFill>
              </a:rPr>
              <a:t>WarpX</a:t>
            </a:r>
            <a:r>
              <a:rPr lang="en-US" sz="1800" dirty="0">
                <a:solidFill>
                  <a:srgbClr val="00395A"/>
                </a:solidFill>
              </a:rPr>
              <a:t> PIC algorithms</a:t>
            </a:r>
            <a:endParaRPr sz="1000" dirty="0">
              <a:solidFill>
                <a:srgbClr val="00395A"/>
              </a:solidFill>
            </a:endParaRPr>
          </a:p>
          <a:p>
            <a:pPr marL="457200" lvl="0" indent="-355600" algn="l" rtl="0">
              <a:lnSpc>
                <a:spcPct val="90000"/>
              </a:lnSpc>
              <a:spcBef>
                <a:spcPts val="2000"/>
              </a:spcBef>
              <a:spcAft>
                <a:spcPts val="0"/>
              </a:spcAft>
              <a:buClr>
                <a:srgbClr val="00395A"/>
              </a:buClr>
              <a:buSzPts val="2000"/>
              <a:buChar char="●"/>
            </a:pPr>
            <a:r>
              <a:rPr lang="en-US" sz="2000" b="1" dirty="0">
                <a:solidFill>
                  <a:srgbClr val="00395A"/>
                </a:solidFill>
              </a:rPr>
              <a:t>Latest algorithmic advances</a:t>
            </a:r>
            <a:endParaRPr lang="en" sz="1800" dirty="0">
              <a:solidFill>
                <a:srgbClr val="00395A"/>
              </a:solidFill>
            </a:endParaRPr>
          </a:p>
          <a:p>
            <a:pPr marL="914400" lvl="1" indent="-342900" algn="l" rtl="0">
              <a:lnSpc>
                <a:spcPct val="90000"/>
              </a:lnSpc>
              <a:spcBef>
                <a:spcPts val="0"/>
              </a:spcBef>
              <a:spcAft>
                <a:spcPts val="0"/>
              </a:spcAft>
              <a:buClr>
                <a:srgbClr val="00395A"/>
              </a:buClr>
              <a:buSzPts val="1800"/>
              <a:buChar char="○"/>
            </a:pPr>
            <a:r>
              <a:rPr lang="en-US" sz="1800" dirty="0">
                <a:solidFill>
                  <a:srgbClr val="00395A"/>
                </a:solidFill>
              </a:rPr>
              <a:t>time-averaged PIC</a:t>
            </a:r>
          </a:p>
          <a:p>
            <a:pPr marL="914400" lvl="1" indent="-342900" algn="l" rtl="0">
              <a:lnSpc>
                <a:spcPct val="90000"/>
              </a:lnSpc>
              <a:spcBef>
                <a:spcPts val="0"/>
              </a:spcBef>
              <a:spcAft>
                <a:spcPts val="0"/>
              </a:spcAft>
              <a:buClr>
                <a:srgbClr val="00395A"/>
              </a:buClr>
              <a:buSzPts val="1800"/>
              <a:buChar char="○"/>
            </a:pPr>
            <a:r>
              <a:rPr lang="en-US" sz="1800" dirty="0">
                <a:solidFill>
                  <a:srgbClr val="00395A"/>
                </a:solidFill>
              </a:rPr>
              <a:t>Hybrid alternating Nodal-Staggered PIC</a:t>
            </a:r>
          </a:p>
          <a:p>
            <a:pPr marL="914400" lvl="1" indent="-342900" algn="l" rtl="0">
              <a:lnSpc>
                <a:spcPct val="90000"/>
              </a:lnSpc>
              <a:spcBef>
                <a:spcPts val="0"/>
              </a:spcBef>
              <a:spcAft>
                <a:spcPts val="0"/>
              </a:spcAft>
              <a:buClr>
                <a:srgbClr val="00395A"/>
              </a:buClr>
              <a:buSzPts val="1800"/>
              <a:buChar char="○"/>
            </a:pPr>
            <a:r>
              <a:rPr lang="en-US" sz="1800" dirty="0">
                <a:solidFill>
                  <a:srgbClr val="00395A"/>
                </a:solidFill>
              </a:rPr>
              <a:t>Particles in Perfectly Matched Layers</a:t>
            </a:r>
          </a:p>
          <a:p>
            <a:pPr marL="914400" lvl="1" indent="-342900" algn="l" rtl="0">
              <a:lnSpc>
                <a:spcPct val="90000"/>
              </a:lnSpc>
              <a:spcBef>
                <a:spcPts val="0"/>
              </a:spcBef>
              <a:spcAft>
                <a:spcPts val="0"/>
              </a:spcAft>
              <a:buClr>
                <a:srgbClr val="00395A"/>
              </a:buClr>
              <a:buSzPts val="1800"/>
              <a:buChar char="○"/>
            </a:pPr>
            <a:r>
              <a:rPr lang="en-US" sz="1800" dirty="0">
                <a:solidFill>
                  <a:srgbClr val="00395A"/>
                </a:solidFill>
              </a:rPr>
              <a:t>Mesh refinement</a:t>
            </a:r>
            <a:endParaRPr lang="en-US" dirty="0">
              <a:solidFill>
                <a:srgbClr val="00395A"/>
              </a:solidFill>
            </a:endParaRPr>
          </a:p>
          <a:p>
            <a:pPr marL="457200" lvl="0" indent="-355600" algn="l" rtl="0">
              <a:lnSpc>
                <a:spcPct val="90000"/>
              </a:lnSpc>
              <a:spcBef>
                <a:spcPts val="2000"/>
              </a:spcBef>
              <a:spcAft>
                <a:spcPts val="0"/>
              </a:spcAft>
              <a:buClr>
                <a:srgbClr val="00395A"/>
              </a:buClr>
              <a:buSzPts val="2000"/>
              <a:buChar char="●"/>
            </a:pPr>
            <a:r>
              <a:rPr lang="en" sz="2000" b="1" dirty="0">
                <a:solidFill>
                  <a:srgbClr val="00395A"/>
                </a:solidFill>
              </a:rPr>
              <a:t>Outlook</a:t>
            </a:r>
            <a:endParaRPr sz="2000" b="1" dirty="0">
              <a:solidFill>
                <a:srgbClr val="00395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34" name="Group 33">
            <a:extLst>
              <a:ext uri="{FF2B5EF4-FFF2-40B4-BE49-F238E27FC236}">
                <a16:creationId xmlns:a16="http://schemas.microsoft.com/office/drawing/2014/main" id="{F554F723-FCA9-EAD4-3D19-202C703F1A5C}"/>
              </a:ext>
            </a:extLst>
          </p:cNvPr>
          <p:cNvGrpSpPr/>
          <p:nvPr/>
        </p:nvGrpSpPr>
        <p:grpSpPr>
          <a:xfrm>
            <a:off x="2586270" y="963364"/>
            <a:ext cx="4617805" cy="3064863"/>
            <a:chOff x="528871" y="952135"/>
            <a:chExt cx="4617805" cy="3064863"/>
          </a:xfrm>
        </p:grpSpPr>
        <p:grpSp>
          <p:nvGrpSpPr>
            <p:cNvPr id="23" name="Google Shape;128;p1">
              <a:extLst>
                <a:ext uri="{FF2B5EF4-FFF2-40B4-BE49-F238E27FC236}">
                  <a16:creationId xmlns:a16="http://schemas.microsoft.com/office/drawing/2014/main" id="{C4CFC23D-BABA-DD4C-F1E6-DA0074203F52}"/>
                </a:ext>
              </a:extLst>
            </p:cNvPr>
            <p:cNvGrpSpPr/>
            <p:nvPr/>
          </p:nvGrpSpPr>
          <p:grpSpPr>
            <a:xfrm>
              <a:off x="528871" y="952135"/>
              <a:ext cx="4617805" cy="3064863"/>
              <a:chOff x="34949769" y="14135733"/>
              <a:chExt cx="4636131" cy="3077026"/>
            </a:xfrm>
          </p:grpSpPr>
          <p:sp>
            <p:nvSpPr>
              <p:cNvPr id="24" name="Google Shape;129;p1">
                <a:extLst>
                  <a:ext uri="{FF2B5EF4-FFF2-40B4-BE49-F238E27FC236}">
                    <a16:creationId xmlns:a16="http://schemas.microsoft.com/office/drawing/2014/main" id="{92F839C5-5A64-06D9-7A8B-0401751B73D1}"/>
                  </a:ext>
                </a:extLst>
              </p:cNvPr>
              <p:cNvSpPr/>
              <p:nvPr/>
            </p:nvSpPr>
            <p:spPr>
              <a:xfrm>
                <a:off x="35429138" y="14301077"/>
                <a:ext cx="3402281" cy="2502309"/>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803">
                  <a:solidFill>
                    <a:schemeClr val="lt1"/>
                  </a:solidFill>
                  <a:latin typeface="Avenir"/>
                  <a:ea typeface="Avenir"/>
                  <a:cs typeface="Avenir"/>
                  <a:sym typeface="Avenir"/>
                </a:endParaRPr>
              </a:p>
            </p:txBody>
          </p:sp>
          <p:sp>
            <p:nvSpPr>
              <p:cNvPr id="26" name="Google Shape;131;p1">
                <a:extLst>
                  <a:ext uri="{FF2B5EF4-FFF2-40B4-BE49-F238E27FC236}">
                    <a16:creationId xmlns:a16="http://schemas.microsoft.com/office/drawing/2014/main" id="{36A7ED81-0C7A-04B6-6867-5125C64A5424}"/>
                  </a:ext>
                </a:extLst>
              </p:cNvPr>
              <p:cNvSpPr txBox="1"/>
              <p:nvPr/>
            </p:nvSpPr>
            <p:spPr>
              <a:xfrm>
                <a:off x="36218928" y="14135733"/>
                <a:ext cx="1733061"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a:solidFill>
                      <a:schemeClr val="dk1"/>
                    </a:solidFill>
                    <a:latin typeface="Avenir"/>
                    <a:ea typeface="Avenir"/>
                    <a:cs typeface="Avenir"/>
                    <a:sym typeface="Avenir"/>
                  </a:rPr>
                  <a:t>Push particles</a:t>
                </a:r>
                <a:endParaRPr/>
              </a:p>
            </p:txBody>
          </p:sp>
          <p:sp>
            <p:nvSpPr>
              <p:cNvPr id="27" name="Google Shape;132;p1">
                <a:extLst>
                  <a:ext uri="{FF2B5EF4-FFF2-40B4-BE49-F238E27FC236}">
                    <a16:creationId xmlns:a16="http://schemas.microsoft.com/office/drawing/2014/main" id="{BF674C9E-7B37-835F-214F-CDC9A5FA450B}"/>
                  </a:ext>
                </a:extLst>
              </p:cNvPr>
              <p:cNvSpPr txBox="1"/>
              <p:nvPr/>
            </p:nvSpPr>
            <p:spPr>
              <a:xfrm>
                <a:off x="36349931" y="16621455"/>
                <a:ext cx="1602059" cy="591304"/>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dirty="0">
                    <a:solidFill>
                      <a:schemeClr val="dk1"/>
                    </a:solidFill>
                    <a:latin typeface="Avenir"/>
                    <a:ea typeface="Avenir"/>
                    <a:cs typeface="Avenir"/>
                    <a:sym typeface="Avenir"/>
                  </a:rPr>
                  <a:t>Field solve in k-space</a:t>
                </a:r>
                <a:endParaRPr dirty="0"/>
              </a:p>
            </p:txBody>
          </p:sp>
          <p:sp>
            <p:nvSpPr>
              <p:cNvPr id="28" name="Google Shape;133;p1">
                <a:extLst>
                  <a:ext uri="{FF2B5EF4-FFF2-40B4-BE49-F238E27FC236}">
                    <a16:creationId xmlns:a16="http://schemas.microsoft.com/office/drawing/2014/main" id="{C720BDFA-603C-2888-2A76-03DBC72CFA7F}"/>
                  </a:ext>
                </a:extLst>
              </p:cNvPr>
              <p:cNvSpPr txBox="1"/>
              <p:nvPr/>
            </p:nvSpPr>
            <p:spPr>
              <a:xfrm>
                <a:off x="34949769" y="15330540"/>
                <a:ext cx="1602059"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dirty="0">
                    <a:solidFill>
                      <a:schemeClr val="dk1"/>
                    </a:solidFill>
                    <a:latin typeface="Avenir"/>
                    <a:ea typeface="Avenir"/>
                    <a:cs typeface="Avenir"/>
                    <a:sym typeface="Avenir"/>
                  </a:rPr>
                  <a:t>Gather forces</a:t>
                </a:r>
                <a:endParaRPr dirty="0"/>
              </a:p>
            </p:txBody>
          </p:sp>
          <p:sp>
            <p:nvSpPr>
              <p:cNvPr id="29" name="Google Shape;134;p1">
                <a:extLst>
                  <a:ext uri="{FF2B5EF4-FFF2-40B4-BE49-F238E27FC236}">
                    <a16:creationId xmlns:a16="http://schemas.microsoft.com/office/drawing/2014/main" id="{EF9E6A74-4241-3498-3DA7-057FB8C5AEBC}"/>
                  </a:ext>
                </a:extLst>
              </p:cNvPr>
              <p:cNvSpPr txBox="1"/>
              <p:nvPr/>
            </p:nvSpPr>
            <p:spPr>
              <a:xfrm>
                <a:off x="37545166" y="15323355"/>
                <a:ext cx="2040734" cy="347623"/>
              </a:xfrm>
              <a:prstGeom prst="rect">
                <a:avLst/>
              </a:prstGeom>
              <a:solidFill>
                <a:srgbClr val="EEE99E"/>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793">
                    <a:solidFill>
                      <a:schemeClr val="dk1"/>
                    </a:solidFill>
                    <a:latin typeface="Avenir"/>
                    <a:ea typeface="Avenir"/>
                    <a:cs typeface="Avenir"/>
                    <a:sym typeface="Avenir"/>
                  </a:rPr>
                  <a:t>Deposit currents</a:t>
                </a:r>
                <a:endParaRPr/>
              </a:p>
            </p:txBody>
          </p:sp>
          <p:sp>
            <p:nvSpPr>
              <p:cNvPr id="30" name="Google Shape;135;p1">
                <a:extLst>
                  <a:ext uri="{FF2B5EF4-FFF2-40B4-BE49-F238E27FC236}">
                    <a16:creationId xmlns:a16="http://schemas.microsoft.com/office/drawing/2014/main" id="{0C002D1C-8451-B720-17F9-F2FE0061F611}"/>
                  </a:ext>
                </a:extLst>
              </p:cNvPr>
              <p:cNvSpPr/>
              <p:nvPr/>
            </p:nvSpPr>
            <p:spPr>
              <a:xfrm rot="8528752">
                <a:off x="38438022" y="14736977"/>
                <a:ext cx="225261" cy="281436"/>
              </a:xfrm>
              <a:prstGeom prst="triangle">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803">
                  <a:solidFill>
                    <a:schemeClr val="lt1"/>
                  </a:solidFill>
                  <a:latin typeface="Avenir"/>
                  <a:ea typeface="Avenir"/>
                  <a:cs typeface="Avenir"/>
                  <a:sym typeface="Avenir"/>
                </a:endParaRPr>
              </a:p>
            </p:txBody>
          </p:sp>
        </p:grpSp>
        <p:sp>
          <p:nvSpPr>
            <p:cNvPr id="31" name="Google Shape;130;p1">
              <a:extLst>
                <a:ext uri="{FF2B5EF4-FFF2-40B4-BE49-F238E27FC236}">
                  <a16:creationId xmlns:a16="http://schemas.microsoft.com/office/drawing/2014/main" id="{0F9625AE-DA33-BEC9-6108-173209FFA108}"/>
                </a:ext>
              </a:extLst>
            </p:cNvPr>
            <p:cNvSpPr txBox="1"/>
            <p:nvPr/>
          </p:nvSpPr>
          <p:spPr>
            <a:xfrm>
              <a:off x="3519232" y="2517897"/>
              <a:ext cx="1415687" cy="197225"/>
            </a:xfrm>
            <a:prstGeom prst="rect">
              <a:avLst/>
            </a:prstGeom>
            <a:solidFill>
              <a:schemeClr val="accent2">
                <a:lumMod val="20000"/>
                <a:lumOff val="80000"/>
              </a:schemeClr>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0" rIns="91425" bIns="0" anchor="ctr" anchorCtr="0">
              <a:noAutofit/>
            </a:bodyPr>
            <a:lstStyle/>
            <a:p>
              <a:pPr marL="0" marR="0" lvl="0" indent="0" algn="ctr" rtl="0">
                <a:spcBef>
                  <a:spcPts val="0"/>
                </a:spcBef>
                <a:spcAft>
                  <a:spcPts val="0"/>
                </a:spcAft>
                <a:buNone/>
              </a:pPr>
              <a:r>
                <a:rPr lang="en-US" dirty="0">
                  <a:solidFill>
                    <a:schemeClr val="dk1"/>
                  </a:solidFill>
                  <a:latin typeface="Avenir"/>
                  <a:ea typeface="Avenir"/>
                  <a:cs typeface="Avenir"/>
                  <a:sym typeface="Avenir"/>
                </a:rPr>
                <a:t>FFT: </a:t>
              </a:r>
              <a:r>
                <a:rPr lang="en-US" dirty="0" err="1">
                  <a:solidFill>
                    <a:schemeClr val="dk1"/>
                  </a:solidFill>
                  <a:latin typeface="Avenir"/>
                  <a:ea typeface="Avenir"/>
                  <a:cs typeface="Avenir"/>
                  <a:sym typeface="Avenir"/>
                </a:rPr>
                <a:t>x</a:t>
              </a:r>
              <a:r>
                <a:rPr lang="en-US" dirty="0" err="1">
                  <a:solidFill>
                    <a:schemeClr val="dk1"/>
                  </a:solidFill>
                  <a:latin typeface="Avenir"/>
                  <a:ea typeface="Avenir"/>
                  <a:cs typeface="Avenir"/>
                  <a:sym typeface="Wingdings" pitchFamily="2" charset="2"/>
                </a:rPr>
                <a:t>k</a:t>
              </a:r>
              <a:endParaRPr sz="1100" dirty="0"/>
            </a:p>
          </p:txBody>
        </p:sp>
        <p:sp>
          <p:nvSpPr>
            <p:cNvPr id="32" name="Google Shape;130;p1">
              <a:extLst>
                <a:ext uri="{FF2B5EF4-FFF2-40B4-BE49-F238E27FC236}">
                  <a16:creationId xmlns:a16="http://schemas.microsoft.com/office/drawing/2014/main" id="{FB837199-3AB3-C0AA-64E5-C72053FC2D41}"/>
                </a:ext>
              </a:extLst>
            </p:cNvPr>
            <p:cNvSpPr txBox="1"/>
            <p:nvPr/>
          </p:nvSpPr>
          <p:spPr>
            <a:xfrm>
              <a:off x="618895" y="2528384"/>
              <a:ext cx="1415687" cy="197226"/>
            </a:xfrm>
            <a:prstGeom prst="rect">
              <a:avLst/>
            </a:prstGeom>
            <a:solidFill>
              <a:schemeClr val="accent2">
                <a:lumMod val="20000"/>
                <a:lumOff val="80000"/>
              </a:schemeClr>
            </a:solidFill>
            <a:ln w="9525" cap="flat" cmpd="sng">
              <a:solidFill>
                <a:schemeClr val="dk1"/>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0" rIns="91425" bIns="0" anchor="ctr" anchorCtr="0">
              <a:noAutofit/>
            </a:bodyPr>
            <a:lstStyle/>
            <a:p>
              <a:pPr marL="0" marR="0" lvl="0" indent="0" algn="ctr" rtl="0">
                <a:spcBef>
                  <a:spcPts val="0"/>
                </a:spcBef>
                <a:spcAft>
                  <a:spcPts val="0"/>
                </a:spcAft>
                <a:buNone/>
              </a:pPr>
              <a:r>
                <a:rPr lang="en-US" dirty="0" err="1">
                  <a:solidFill>
                    <a:schemeClr val="dk1"/>
                  </a:solidFill>
                  <a:latin typeface="Avenir"/>
                  <a:ea typeface="Avenir"/>
                  <a:cs typeface="Avenir"/>
                  <a:sym typeface="Avenir"/>
                </a:rPr>
                <a:t>iFFT</a:t>
              </a:r>
              <a:r>
                <a:rPr lang="en-US" dirty="0">
                  <a:solidFill>
                    <a:schemeClr val="dk1"/>
                  </a:solidFill>
                  <a:latin typeface="Avenir"/>
                  <a:ea typeface="Avenir"/>
                  <a:cs typeface="Avenir"/>
                  <a:sym typeface="Avenir"/>
                </a:rPr>
                <a:t>: </a:t>
              </a:r>
              <a:r>
                <a:rPr lang="en-US" dirty="0" err="1">
                  <a:solidFill>
                    <a:schemeClr val="dk1"/>
                  </a:solidFill>
                  <a:latin typeface="Avenir"/>
                  <a:ea typeface="Avenir"/>
                  <a:cs typeface="Avenir"/>
                  <a:sym typeface="Avenir"/>
                </a:rPr>
                <a:t>k</a:t>
              </a:r>
              <a:r>
                <a:rPr lang="en-US" dirty="0" err="1">
                  <a:solidFill>
                    <a:schemeClr val="dk1"/>
                  </a:solidFill>
                  <a:latin typeface="Avenir"/>
                  <a:ea typeface="Avenir"/>
                  <a:cs typeface="Avenir"/>
                  <a:sym typeface="Wingdings" pitchFamily="2" charset="2"/>
                </a:rPr>
                <a:t>x</a:t>
              </a:r>
              <a:endParaRPr sz="1100" dirty="0"/>
            </a:p>
          </p:txBody>
        </p:sp>
      </p:grpSp>
      <p:sp>
        <p:nvSpPr>
          <p:cNvPr id="33" name="Google Shape;294;p5">
            <a:extLst>
              <a:ext uri="{FF2B5EF4-FFF2-40B4-BE49-F238E27FC236}">
                <a16:creationId xmlns:a16="http://schemas.microsoft.com/office/drawing/2014/main" id="{917B49D9-6A59-766B-4E43-E8E1F3BACB8F}"/>
              </a:ext>
            </a:extLst>
          </p:cNvPr>
          <p:cNvSpPr txBox="1"/>
          <p:nvPr/>
        </p:nvSpPr>
        <p:spPr>
          <a:xfrm>
            <a:off x="1910396" y="4529193"/>
            <a:ext cx="5081922" cy="457018"/>
          </a:xfrm>
          <a:prstGeom prst="rect">
            <a:avLst/>
          </a:prstGeom>
          <a:noFill/>
          <a:ln>
            <a:noFill/>
          </a:ln>
        </p:spPr>
        <p:txBody>
          <a:bodyPr spcFirstLastPara="1" wrap="square" lIns="68569" tIns="34275" rIns="68569" bIns="34275" anchor="t" anchorCtr="0">
            <a:spAutoFit/>
          </a:bodyPr>
          <a:lstStyle/>
          <a:p>
            <a:pPr>
              <a:lnSpc>
                <a:spcPct val="90000"/>
              </a:lnSpc>
            </a:pPr>
            <a:r>
              <a:rPr lang="en-US" dirty="0">
                <a:solidFill>
                  <a:schemeClr val="dk1"/>
                </a:solidFill>
              </a:rPr>
              <a:t>O. </a:t>
            </a:r>
            <a:r>
              <a:rPr lang="en-US" dirty="0" err="1">
                <a:solidFill>
                  <a:schemeClr val="dk1"/>
                </a:solidFill>
              </a:rPr>
              <a:t>Shapoval</a:t>
            </a:r>
            <a:r>
              <a:rPr lang="en-US" dirty="0">
                <a:solidFill>
                  <a:schemeClr val="dk1"/>
                </a:solidFill>
              </a:rPr>
              <a:t>, </a:t>
            </a:r>
            <a:r>
              <a:rPr lang="en-US" i="1" dirty="0">
                <a:solidFill>
                  <a:schemeClr val="dk1"/>
                </a:solidFill>
              </a:rPr>
              <a:t>et al.</a:t>
            </a:r>
            <a:r>
              <a:rPr lang="en-US" dirty="0">
                <a:solidFill>
                  <a:schemeClr val="dk1"/>
                </a:solidFill>
              </a:rPr>
              <a:t>, </a:t>
            </a:r>
            <a:r>
              <a:rPr lang="en-US" i="1" dirty="0">
                <a:solidFill>
                  <a:schemeClr val="dk1"/>
                </a:solidFill>
              </a:rPr>
              <a:t>Phys. Rev. E </a:t>
            </a:r>
            <a:r>
              <a:rPr lang="en-US" b="1" dirty="0">
                <a:solidFill>
                  <a:schemeClr val="dk1"/>
                </a:solidFill>
              </a:rPr>
              <a:t>104</a:t>
            </a:r>
            <a:r>
              <a:rPr lang="en-US" dirty="0">
                <a:solidFill>
                  <a:schemeClr val="dk1"/>
                </a:solidFill>
              </a:rPr>
              <a:t>, 055311 (2021) </a:t>
            </a:r>
            <a:r>
              <a:rPr lang="en-US" dirty="0">
                <a:solidFill>
                  <a:schemeClr val="dk1"/>
                </a:solidFill>
                <a:hlinkClick r:id="rId3"/>
              </a:rPr>
              <a:t>doi.org/10.1103/PhysRevE.104.055311</a:t>
            </a:r>
            <a:endParaRPr dirty="0">
              <a:solidFill>
                <a:schemeClr val="dk1"/>
              </a:solidFill>
            </a:endParaRPr>
          </a:p>
        </p:txBody>
      </p:sp>
      <p:sp>
        <p:nvSpPr>
          <p:cNvPr id="4" name="Google Shape;1774;p99">
            <a:extLst>
              <a:ext uri="{FF2B5EF4-FFF2-40B4-BE49-F238E27FC236}">
                <a16:creationId xmlns:a16="http://schemas.microsoft.com/office/drawing/2014/main" id="{4544631C-2349-B089-6678-8C54707CD726}"/>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solidFill>
                  <a:schemeClr val="tx1"/>
                </a:solidFill>
              </a:rPr>
              <a:t>Solution is to average analytically fields to gather </a:t>
            </a:r>
            <a:endParaRPr lang="en-US" sz="2000" dirty="0"/>
          </a:p>
        </p:txBody>
      </p:sp>
      <p:grpSp>
        <p:nvGrpSpPr>
          <p:cNvPr id="5" name="Google Shape;1775;p99">
            <a:extLst>
              <a:ext uri="{FF2B5EF4-FFF2-40B4-BE49-F238E27FC236}">
                <a16:creationId xmlns:a16="http://schemas.microsoft.com/office/drawing/2014/main" id="{3BAFA75E-5A1F-4FF3-4147-C3D78F254274}"/>
              </a:ext>
            </a:extLst>
          </p:cNvPr>
          <p:cNvGrpSpPr/>
          <p:nvPr/>
        </p:nvGrpSpPr>
        <p:grpSpPr>
          <a:xfrm>
            <a:off x="169606" y="628044"/>
            <a:ext cx="8245864" cy="40820"/>
            <a:chOff x="195943" y="1001487"/>
            <a:chExt cx="10994485" cy="54427"/>
          </a:xfrm>
        </p:grpSpPr>
        <p:cxnSp>
          <p:nvCxnSpPr>
            <p:cNvPr id="7" name="Google Shape;1776;p99">
              <a:extLst>
                <a:ext uri="{FF2B5EF4-FFF2-40B4-BE49-F238E27FC236}">
                  <a16:creationId xmlns:a16="http://schemas.microsoft.com/office/drawing/2014/main" id="{516F5811-1102-0B47-AA56-E5F3248E03B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8" name="Google Shape;1777;p99">
              <a:extLst>
                <a:ext uri="{FF2B5EF4-FFF2-40B4-BE49-F238E27FC236}">
                  <a16:creationId xmlns:a16="http://schemas.microsoft.com/office/drawing/2014/main" id="{831A24B0-6BE2-790C-0111-6F1F7F9A2646}"/>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9" name="TextBox 8">
            <a:extLst>
              <a:ext uri="{FF2B5EF4-FFF2-40B4-BE49-F238E27FC236}">
                <a16:creationId xmlns:a16="http://schemas.microsoft.com/office/drawing/2014/main" id="{18FA4A11-AFA7-3487-A3A4-00FDFCB9F58E}"/>
              </a:ext>
            </a:extLst>
          </p:cNvPr>
          <p:cNvSpPr txBox="1"/>
          <p:nvPr/>
        </p:nvSpPr>
        <p:spPr>
          <a:xfrm>
            <a:off x="254849" y="981644"/>
            <a:ext cx="3055821" cy="923330"/>
          </a:xfrm>
          <a:prstGeom prst="rect">
            <a:avLst/>
          </a:prstGeom>
          <a:noFill/>
        </p:spPr>
        <p:txBody>
          <a:bodyPr wrap="square" rtlCol="0">
            <a:spAutoFit/>
          </a:bodyPr>
          <a:lstStyle/>
          <a:p>
            <a:r>
              <a:rPr lang="en-US" sz="1800" dirty="0"/>
              <a:t>Standard PSATD PIC: fields are sampled at each time step </a:t>
            </a:r>
            <a:r>
              <a:rPr lang="en-US" sz="1800" dirty="0">
                <a:sym typeface="Wingdings" pitchFamily="2" charset="2"/>
              </a:rPr>
              <a:t> aliasing</a:t>
            </a:r>
            <a:endParaRPr lang="en-US" sz="1800" dirty="0"/>
          </a:p>
        </p:txBody>
      </p:sp>
      <p:sp>
        <p:nvSpPr>
          <p:cNvPr id="10" name="Google Shape;130;p1">
            <a:extLst>
              <a:ext uri="{FF2B5EF4-FFF2-40B4-BE49-F238E27FC236}">
                <a16:creationId xmlns:a16="http://schemas.microsoft.com/office/drawing/2014/main" id="{150BCE52-2000-10AD-8729-2294340D763F}"/>
              </a:ext>
            </a:extLst>
          </p:cNvPr>
          <p:cNvSpPr txBox="1"/>
          <p:nvPr/>
        </p:nvSpPr>
        <p:spPr>
          <a:xfrm>
            <a:off x="2312248" y="2837194"/>
            <a:ext cx="2498743" cy="535491"/>
          </a:xfrm>
          <a:prstGeom prst="rect">
            <a:avLst/>
          </a:prstGeom>
          <a:solidFill>
            <a:srgbClr val="FFC000"/>
          </a:solidFill>
          <a:ln w="9525" cap="flat" cmpd="sng">
            <a:solidFill>
              <a:srgbClr val="C00000"/>
            </a:solidFill>
            <a:prstDash val="solid"/>
            <a:round/>
            <a:headEnd type="none" w="sm" len="sm"/>
            <a:tailEnd type="none" w="sm" len="sm"/>
          </a:ln>
          <a:effectLst>
            <a:outerShdw blurRad="50800" dist="254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dirty="0">
                <a:solidFill>
                  <a:schemeClr val="dk1"/>
                </a:solidFill>
                <a:latin typeface="Avenir"/>
                <a:ea typeface="Avenir"/>
                <a:cs typeface="Avenir"/>
                <a:sym typeface="Avenir"/>
              </a:rPr>
              <a:t>Average fields to gather over 1 time step*</a:t>
            </a:r>
            <a:endParaRPr sz="1200" dirty="0"/>
          </a:p>
        </p:txBody>
      </p:sp>
      <p:sp>
        <p:nvSpPr>
          <p:cNvPr id="11" name="TextBox 10">
            <a:extLst>
              <a:ext uri="{FF2B5EF4-FFF2-40B4-BE49-F238E27FC236}">
                <a16:creationId xmlns:a16="http://schemas.microsoft.com/office/drawing/2014/main" id="{DFE60E02-6937-BA6A-24EE-6CEEDF77D1C7}"/>
              </a:ext>
            </a:extLst>
          </p:cNvPr>
          <p:cNvSpPr txBox="1"/>
          <p:nvPr/>
        </p:nvSpPr>
        <p:spPr>
          <a:xfrm>
            <a:off x="1257302" y="2767766"/>
            <a:ext cx="1218048" cy="369332"/>
          </a:xfrm>
          <a:prstGeom prst="rect">
            <a:avLst/>
          </a:prstGeom>
          <a:noFill/>
        </p:spPr>
        <p:txBody>
          <a:bodyPr wrap="square" rtlCol="0">
            <a:spAutoFit/>
          </a:bodyPr>
          <a:lstStyle/>
          <a:p>
            <a:r>
              <a:rPr lang="en-US" sz="1800" dirty="0"/>
              <a:t>Solution:</a:t>
            </a:r>
          </a:p>
        </p:txBody>
      </p:sp>
      <p:sp>
        <p:nvSpPr>
          <p:cNvPr id="12" name="Google Shape;294;p5">
            <a:extLst>
              <a:ext uri="{FF2B5EF4-FFF2-40B4-BE49-F238E27FC236}">
                <a16:creationId xmlns:a16="http://schemas.microsoft.com/office/drawing/2014/main" id="{97CFF24A-8A12-334A-F9CD-7A568C5FE476}"/>
              </a:ext>
            </a:extLst>
          </p:cNvPr>
          <p:cNvSpPr txBox="1"/>
          <p:nvPr/>
        </p:nvSpPr>
        <p:spPr>
          <a:xfrm>
            <a:off x="7233604" y="4515456"/>
            <a:ext cx="1974593" cy="263119"/>
          </a:xfrm>
          <a:prstGeom prst="rect">
            <a:avLst/>
          </a:prstGeom>
          <a:noFill/>
          <a:ln>
            <a:noFill/>
          </a:ln>
        </p:spPr>
        <p:txBody>
          <a:bodyPr spcFirstLastPara="1" wrap="square" lIns="68569" tIns="34275" rIns="68569" bIns="34275" anchor="t" anchorCtr="0">
            <a:spAutoFit/>
          </a:bodyPr>
          <a:lstStyle/>
          <a:p>
            <a:pPr>
              <a:lnSpc>
                <a:spcPct val="90000"/>
              </a:lnSpc>
            </a:pPr>
            <a:r>
              <a:rPr lang="en-US" dirty="0">
                <a:solidFill>
                  <a:schemeClr val="dk1"/>
                </a:solidFill>
              </a:rPr>
              <a:t>*proposed by R. </a:t>
            </a:r>
            <a:r>
              <a:rPr lang="en-US" dirty="0" err="1">
                <a:solidFill>
                  <a:schemeClr val="dk1"/>
                </a:solidFill>
              </a:rPr>
              <a:t>Lehe</a:t>
            </a:r>
            <a:endParaRPr dirty="0">
              <a:solidFill>
                <a:schemeClr val="dk1"/>
              </a:solidFill>
            </a:endParaRPr>
          </a:p>
        </p:txBody>
      </p:sp>
      <p:sp>
        <p:nvSpPr>
          <p:cNvPr id="13" name="Text Placeholder 2">
            <a:extLst>
              <a:ext uri="{FF2B5EF4-FFF2-40B4-BE49-F238E27FC236}">
                <a16:creationId xmlns:a16="http://schemas.microsoft.com/office/drawing/2014/main" id="{D47AFAC0-BC0D-3E32-915C-178732583CA8}"/>
              </a:ext>
            </a:extLst>
          </p:cNvPr>
          <p:cNvSpPr txBox="1">
            <a:spLocks/>
          </p:cNvSpPr>
          <p:nvPr/>
        </p:nvSpPr>
        <p:spPr>
          <a:xfrm>
            <a:off x="6452575" y="889339"/>
            <a:ext cx="2582593" cy="849198"/>
          </a:xfrm>
          <a:prstGeom prst="rect">
            <a:avLst/>
          </a:prstGeom>
          <a:ln>
            <a:solidFill>
              <a:schemeClr val="accent1"/>
            </a:solidFill>
          </a:ln>
        </p:spPr>
        <p:txBody>
          <a:bodyPr>
            <a:noAutofit/>
          </a:bodyPr>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spcBef>
                <a:spcPts val="0"/>
              </a:spcBef>
              <a:buClrTx/>
              <a:buNone/>
            </a:pPr>
            <a:r>
              <a:rPr lang="en-US" sz="1600" dirty="0">
                <a:solidFill>
                  <a:schemeClr val="tx1"/>
                </a:solidFill>
                <a:latin typeface="+mn-lt"/>
              </a:rPr>
              <a:t>Takes advantage of PSATD solver to average fields analytically </a:t>
            </a:r>
          </a:p>
        </p:txBody>
      </p:sp>
      <p:sp>
        <p:nvSpPr>
          <p:cNvPr id="14" name="Text Placeholder 2">
            <a:extLst>
              <a:ext uri="{FF2B5EF4-FFF2-40B4-BE49-F238E27FC236}">
                <a16:creationId xmlns:a16="http://schemas.microsoft.com/office/drawing/2014/main" id="{94BDE525-5C3A-94B3-AF0D-50DF6D9A7239}"/>
              </a:ext>
            </a:extLst>
          </p:cNvPr>
          <p:cNvSpPr txBox="1">
            <a:spLocks/>
          </p:cNvSpPr>
          <p:nvPr/>
        </p:nvSpPr>
        <p:spPr>
          <a:xfrm>
            <a:off x="6165185" y="3189461"/>
            <a:ext cx="2936915" cy="1105922"/>
          </a:xfrm>
          <a:prstGeom prst="rect">
            <a:avLst/>
          </a:prstGeom>
          <a:ln>
            <a:solidFill>
              <a:schemeClr val="accent1"/>
            </a:solidFill>
          </a:ln>
        </p:spPr>
        <p:txBody>
          <a:bodyPr>
            <a:noAutofit/>
          </a:bodyPr>
          <a:lst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spcBef>
                <a:spcPts val="0"/>
              </a:spcBef>
              <a:buClrTx/>
              <a:buNone/>
            </a:pPr>
            <a:r>
              <a:rPr lang="en-US" sz="1600" dirty="0">
                <a:solidFill>
                  <a:schemeClr val="tx1"/>
                </a:solidFill>
                <a:latin typeface="+mn-lt"/>
              </a:rPr>
              <a:t>The fields that evolve with Maxwell’s equations are untouched (no field damping over time)</a:t>
            </a:r>
          </a:p>
        </p:txBody>
      </p:sp>
      <p:cxnSp>
        <p:nvCxnSpPr>
          <p:cNvPr id="15" name="Straight Arrow Connector 14">
            <a:extLst>
              <a:ext uri="{FF2B5EF4-FFF2-40B4-BE49-F238E27FC236}">
                <a16:creationId xmlns:a16="http://schemas.microsoft.com/office/drawing/2014/main" id="{5EDF9FDF-FD7C-FC5D-C6AF-C4B5A2FDE0D9}"/>
              </a:ext>
            </a:extLst>
          </p:cNvPr>
          <p:cNvCxnSpPr>
            <a:cxnSpLocks/>
          </p:cNvCxnSpPr>
          <p:nvPr/>
        </p:nvCxnSpPr>
        <p:spPr>
          <a:xfrm>
            <a:off x="1782760" y="1904974"/>
            <a:ext cx="811834" cy="4880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381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Google Shape;279;p5">
            <a:extLst>
              <a:ext uri="{FF2B5EF4-FFF2-40B4-BE49-F238E27FC236}">
                <a16:creationId xmlns:a16="http://schemas.microsoft.com/office/drawing/2014/main" id="{3A9A74CC-A59B-B56E-C4F1-135BEB0A6C04}"/>
              </a:ext>
            </a:extLst>
          </p:cNvPr>
          <p:cNvSpPr txBox="1"/>
          <p:nvPr/>
        </p:nvSpPr>
        <p:spPr>
          <a:xfrm>
            <a:off x="1628361" y="1255570"/>
            <a:ext cx="2578254" cy="256194"/>
          </a:xfrm>
          <a:prstGeom prst="rect">
            <a:avLst/>
          </a:prstGeom>
          <a:noFill/>
          <a:ln>
            <a:noFill/>
          </a:ln>
        </p:spPr>
        <p:txBody>
          <a:bodyPr spcFirstLastPara="1" wrap="square" lIns="68569" tIns="34275" rIns="68569" bIns="34275" anchor="t" anchorCtr="0">
            <a:spAutoFit/>
          </a:bodyPr>
          <a:lstStyle/>
          <a:p>
            <a:pPr>
              <a:lnSpc>
                <a:spcPct val="90000"/>
              </a:lnSpc>
            </a:pPr>
            <a:r>
              <a:rPr lang="en-US" sz="1350" b="1" dirty="0">
                <a:solidFill>
                  <a:schemeClr val="dk1"/>
                </a:solidFill>
              </a:rPr>
              <a:t>Standard Galilean PSATD-PIC</a:t>
            </a:r>
            <a:endParaRPr sz="1050" dirty="0"/>
          </a:p>
        </p:txBody>
      </p:sp>
      <p:grpSp>
        <p:nvGrpSpPr>
          <p:cNvPr id="4" name="Google Shape;281;p5">
            <a:extLst>
              <a:ext uri="{FF2B5EF4-FFF2-40B4-BE49-F238E27FC236}">
                <a16:creationId xmlns:a16="http://schemas.microsoft.com/office/drawing/2014/main" id="{DE66D20F-80FD-A724-CA74-7D3685FFA23C}"/>
              </a:ext>
            </a:extLst>
          </p:cNvPr>
          <p:cNvGrpSpPr/>
          <p:nvPr/>
        </p:nvGrpSpPr>
        <p:grpSpPr>
          <a:xfrm>
            <a:off x="1229673" y="1731547"/>
            <a:ext cx="3357811" cy="2524125"/>
            <a:chOff x="1539811" y="2598447"/>
            <a:chExt cx="4477081" cy="3365500"/>
          </a:xfrm>
        </p:grpSpPr>
        <p:pic>
          <p:nvPicPr>
            <p:cNvPr id="5" name="Google Shape;282;p5" descr="Chart&#10;&#10;Description automatically generated">
              <a:extLst>
                <a:ext uri="{FF2B5EF4-FFF2-40B4-BE49-F238E27FC236}">
                  <a16:creationId xmlns:a16="http://schemas.microsoft.com/office/drawing/2014/main" id="{1A3C26B4-56F5-4CCB-BC8A-C9B574EF2DF5}"/>
                </a:ext>
              </a:extLst>
            </p:cNvPr>
            <p:cNvPicPr preferRelativeResize="0"/>
            <p:nvPr/>
          </p:nvPicPr>
          <p:blipFill rotWithShape="1">
            <a:blip r:embed="rId3">
              <a:alphaModFix/>
            </a:blip>
            <a:srcRect r="52490"/>
            <a:stretch/>
          </p:blipFill>
          <p:spPr>
            <a:xfrm>
              <a:off x="1539811" y="2598447"/>
              <a:ext cx="4477081" cy="3365500"/>
            </a:xfrm>
            <a:prstGeom prst="rect">
              <a:avLst/>
            </a:prstGeom>
            <a:noFill/>
            <a:ln>
              <a:noFill/>
            </a:ln>
          </p:spPr>
        </p:pic>
        <p:sp>
          <p:nvSpPr>
            <p:cNvPr id="7" name="Google Shape;283;p5">
              <a:extLst>
                <a:ext uri="{FF2B5EF4-FFF2-40B4-BE49-F238E27FC236}">
                  <a16:creationId xmlns:a16="http://schemas.microsoft.com/office/drawing/2014/main" id="{6E9A3CC8-7E1D-C4D1-2B0D-9A4F7B84154D}"/>
                </a:ext>
              </a:extLst>
            </p:cNvPr>
            <p:cNvSpPr txBox="1"/>
            <p:nvPr/>
          </p:nvSpPr>
          <p:spPr>
            <a:xfrm>
              <a:off x="3091546" y="2702768"/>
              <a:ext cx="1484703" cy="424691"/>
            </a:xfrm>
            <a:prstGeom prst="rect">
              <a:avLst/>
            </a:prstGeom>
            <a:noFill/>
            <a:ln>
              <a:noFill/>
            </a:ln>
          </p:spPr>
          <p:txBody>
            <a:bodyPr spcFirstLastPara="1" wrap="square" lIns="68569" tIns="34275" rIns="68569" bIns="34275" anchor="t" anchorCtr="0">
              <a:spAutoFit/>
            </a:bodyPr>
            <a:lstStyle/>
            <a:p>
              <a:pPr>
                <a:lnSpc>
                  <a:spcPct val="90000"/>
                </a:lnSpc>
              </a:pPr>
              <a:r>
                <a:rPr lang="en-US" sz="1800" b="1">
                  <a:solidFill>
                    <a:schemeClr val="dk1"/>
                  </a:solidFill>
                </a:rPr>
                <a:t>Unstable</a:t>
              </a:r>
              <a:endParaRPr sz="1050"/>
            </a:p>
          </p:txBody>
        </p:sp>
        <p:sp>
          <p:nvSpPr>
            <p:cNvPr id="8" name="Google Shape;284;p5">
              <a:extLst>
                <a:ext uri="{FF2B5EF4-FFF2-40B4-BE49-F238E27FC236}">
                  <a16:creationId xmlns:a16="http://schemas.microsoft.com/office/drawing/2014/main" id="{5B91DE18-D43D-751E-DEFE-273532CE175E}"/>
                </a:ext>
              </a:extLst>
            </p:cNvPr>
            <p:cNvSpPr/>
            <p:nvPr/>
          </p:nvSpPr>
          <p:spPr>
            <a:xfrm>
              <a:off x="3766454" y="3548742"/>
              <a:ext cx="385666" cy="1293845"/>
            </a:xfrm>
            <a:prstGeom prst="ellipse">
              <a:avLst/>
            </a:prstGeom>
            <a:noFill/>
            <a:ln w="19050" cap="flat" cmpd="sng">
              <a:solidFill>
                <a:srgbClr val="63883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cxnSp>
          <p:nvCxnSpPr>
            <p:cNvPr id="9" name="Google Shape;285;p5">
              <a:extLst>
                <a:ext uri="{FF2B5EF4-FFF2-40B4-BE49-F238E27FC236}">
                  <a16:creationId xmlns:a16="http://schemas.microsoft.com/office/drawing/2014/main" id="{AF90DF3B-A27E-0302-03DF-142F825473BA}"/>
                </a:ext>
              </a:extLst>
            </p:cNvPr>
            <p:cNvCxnSpPr/>
            <p:nvPr/>
          </p:nvCxnSpPr>
          <p:spPr>
            <a:xfrm>
              <a:off x="4139683" y="4195665"/>
              <a:ext cx="373224" cy="0"/>
            </a:xfrm>
            <a:prstGeom prst="straightConnector1">
              <a:avLst/>
            </a:prstGeom>
            <a:noFill/>
            <a:ln w="28575" cap="flat" cmpd="sng">
              <a:solidFill>
                <a:srgbClr val="638830"/>
              </a:solidFill>
              <a:prstDash val="solid"/>
              <a:round/>
              <a:headEnd type="none" w="sm" len="sm"/>
              <a:tailEnd type="triangle" w="med" len="med"/>
            </a:ln>
          </p:spPr>
        </p:cxnSp>
        <p:sp>
          <p:nvSpPr>
            <p:cNvPr id="10" name="Google Shape;286;p5">
              <a:extLst>
                <a:ext uri="{FF2B5EF4-FFF2-40B4-BE49-F238E27FC236}">
                  <a16:creationId xmlns:a16="http://schemas.microsoft.com/office/drawing/2014/main" id="{B40DA3CF-EFF4-4A26-05E1-AF0AC8AC6CC1}"/>
                </a:ext>
              </a:extLst>
            </p:cNvPr>
            <p:cNvSpPr txBox="1"/>
            <p:nvPr/>
          </p:nvSpPr>
          <p:spPr>
            <a:xfrm>
              <a:off x="4131111" y="3862874"/>
              <a:ext cx="684803" cy="341592"/>
            </a:xfrm>
            <a:prstGeom prst="rect">
              <a:avLst/>
            </a:prstGeom>
            <a:noFill/>
            <a:ln>
              <a:noFill/>
            </a:ln>
          </p:spPr>
          <p:txBody>
            <a:bodyPr spcFirstLastPara="1" wrap="square" lIns="68569" tIns="34275" rIns="68569" bIns="34275" anchor="t" anchorCtr="0">
              <a:spAutoFit/>
            </a:bodyPr>
            <a:lstStyle/>
            <a:p>
              <a:pPr>
                <a:lnSpc>
                  <a:spcPct val="90000"/>
                </a:lnSpc>
              </a:pPr>
              <a:r>
                <a:rPr lang="en-US" sz="1350" dirty="0">
                  <a:solidFill>
                    <a:srgbClr val="638830"/>
                  </a:solidFill>
                </a:rPr>
                <a:t>laser</a:t>
              </a:r>
              <a:endParaRPr sz="1050" dirty="0"/>
            </a:p>
          </p:txBody>
        </p:sp>
      </p:grpSp>
      <p:grpSp>
        <p:nvGrpSpPr>
          <p:cNvPr id="51" name="Group 50">
            <a:extLst>
              <a:ext uri="{FF2B5EF4-FFF2-40B4-BE49-F238E27FC236}">
                <a16:creationId xmlns:a16="http://schemas.microsoft.com/office/drawing/2014/main" id="{644811CA-AEE6-168E-9A25-DA3263C467AF}"/>
              </a:ext>
            </a:extLst>
          </p:cNvPr>
          <p:cNvGrpSpPr/>
          <p:nvPr/>
        </p:nvGrpSpPr>
        <p:grpSpPr>
          <a:xfrm>
            <a:off x="4859709" y="1255570"/>
            <a:ext cx="3440987" cy="3000102"/>
            <a:chOff x="4859709" y="1539350"/>
            <a:chExt cx="3440987" cy="3000102"/>
          </a:xfrm>
        </p:grpSpPr>
        <p:sp>
          <p:nvSpPr>
            <p:cNvPr id="50" name="Google Shape;299;p5">
              <a:extLst>
                <a:ext uri="{FF2B5EF4-FFF2-40B4-BE49-F238E27FC236}">
                  <a16:creationId xmlns:a16="http://schemas.microsoft.com/office/drawing/2014/main" id="{4CDF5007-EE87-40C2-F3EC-143F4EC580BF}"/>
                </a:ext>
              </a:extLst>
            </p:cNvPr>
            <p:cNvSpPr txBox="1"/>
            <p:nvPr/>
          </p:nvSpPr>
          <p:spPr>
            <a:xfrm>
              <a:off x="5212345" y="1785742"/>
              <a:ext cx="2482169" cy="256194"/>
            </a:xfrm>
            <a:prstGeom prst="rect">
              <a:avLst/>
            </a:prstGeom>
            <a:noFill/>
            <a:ln>
              <a:noFill/>
            </a:ln>
          </p:spPr>
          <p:txBody>
            <a:bodyPr spcFirstLastPara="1" wrap="square" lIns="68569" tIns="34275" rIns="68569" bIns="34275" anchor="t" anchorCtr="0">
              <a:spAutoFit/>
            </a:bodyPr>
            <a:lstStyle/>
            <a:p>
              <a:pPr algn="ctr">
                <a:lnSpc>
                  <a:spcPct val="90000"/>
                </a:lnSpc>
              </a:pPr>
              <a:r>
                <a:rPr lang="en-US" sz="1350" u="sng" dirty="0">
                  <a:solidFill>
                    <a:srgbClr val="C00000"/>
                  </a:solidFill>
                </a:rPr>
                <a:t>Averaged</a:t>
              </a:r>
              <a:r>
                <a:rPr lang="en-US" sz="1350" dirty="0">
                  <a:solidFill>
                    <a:srgbClr val="C00000"/>
                  </a:solidFill>
                </a:rPr>
                <a:t> field within time step</a:t>
              </a:r>
              <a:endParaRPr sz="1050" dirty="0"/>
            </a:p>
          </p:txBody>
        </p:sp>
        <p:sp>
          <p:nvSpPr>
            <p:cNvPr id="3" name="Google Shape;280;p5">
              <a:extLst>
                <a:ext uri="{FF2B5EF4-FFF2-40B4-BE49-F238E27FC236}">
                  <a16:creationId xmlns:a16="http://schemas.microsoft.com/office/drawing/2014/main" id="{839B931A-94DD-1579-500F-50A43ECB8020}"/>
                </a:ext>
              </a:extLst>
            </p:cNvPr>
            <p:cNvSpPr txBox="1"/>
            <p:nvPr/>
          </p:nvSpPr>
          <p:spPr>
            <a:xfrm>
              <a:off x="5153000" y="1539350"/>
              <a:ext cx="2610282" cy="256194"/>
            </a:xfrm>
            <a:prstGeom prst="rect">
              <a:avLst/>
            </a:prstGeom>
            <a:noFill/>
            <a:ln>
              <a:noFill/>
            </a:ln>
          </p:spPr>
          <p:txBody>
            <a:bodyPr spcFirstLastPara="1" wrap="square" lIns="68569" tIns="34275" rIns="68569" bIns="34275" anchor="t" anchorCtr="0">
              <a:spAutoFit/>
            </a:bodyPr>
            <a:lstStyle/>
            <a:p>
              <a:pPr>
                <a:lnSpc>
                  <a:spcPct val="90000"/>
                </a:lnSpc>
              </a:pPr>
              <a:r>
                <a:rPr lang="en-US" sz="1350" b="1" dirty="0">
                  <a:solidFill>
                    <a:srgbClr val="C00000"/>
                  </a:solidFill>
                </a:rPr>
                <a:t>Averaged Galilean PSATD-PIC</a:t>
              </a:r>
              <a:endParaRPr sz="1050" dirty="0"/>
            </a:p>
          </p:txBody>
        </p:sp>
        <p:grpSp>
          <p:nvGrpSpPr>
            <p:cNvPr id="11" name="Google Shape;287;p5">
              <a:extLst>
                <a:ext uri="{FF2B5EF4-FFF2-40B4-BE49-F238E27FC236}">
                  <a16:creationId xmlns:a16="http://schemas.microsoft.com/office/drawing/2014/main" id="{CAA48960-1C21-B31D-B717-D4019AD8FE60}"/>
                </a:ext>
              </a:extLst>
            </p:cNvPr>
            <p:cNvGrpSpPr/>
            <p:nvPr/>
          </p:nvGrpSpPr>
          <p:grpSpPr>
            <a:xfrm>
              <a:off x="4859709" y="2015327"/>
              <a:ext cx="3440987" cy="2524125"/>
              <a:chOff x="6379860" y="2598447"/>
              <a:chExt cx="4587982" cy="3365500"/>
            </a:xfrm>
          </p:grpSpPr>
          <p:pic>
            <p:nvPicPr>
              <p:cNvPr id="12" name="Google Shape;288;p5" descr="Chart&#10;&#10;Description automatically generated">
                <a:extLst>
                  <a:ext uri="{FF2B5EF4-FFF2-40B4-BE49-F238E27FC236}">
                    <a16:creationId xmlns:a16="http://schemas.microsoft.com/office/drawing/2014/main" id="{66464E69-36AE-3B99-4555-3D6FDD3B6F6D}"/>
                  </a:ext>
                </a:extLst>
              </p:cNvPr>
              <p:cNvPicPr preferRelativeResize="0"/>
              <p:nvPr/>
            </p:nvPicPr>
            <p:blipFill rotWithShape="1">
              <a:blip r:embed="rId3">
                <a:alphaModFix/>
              </a:blip>
              <a:srcRect l="51312"/>
              <a:stretch/>
            </p:blipFill>
            <p:spPr>
              <a:xfrm>
                <a:off x="6379860" y="2598447"/>
                <a:ext cx="4587982" cy="3365500"/>
              </a:xfrm>
              <a:prstGeom prst="rect">
                <a:avLst/>
              </a:prstGeom>
              <a:noFill/>
              <a:ln>
                <a:noFill/>
              </a:ln>
            </p:spPr>
          </p:pic>
          <p:sp>
            <p:nvSpPr>
              <p:cNvPr id="13" name="Google Shape;289;p5">
                <a:extLst>
                  <a:ext uri="{FF2B5EF4-FFF2-40B4-BE49-F238E27FC236}">
                    <a16:creationId xmlns:a16="http://schemas.microsoft.com/office/drawing/2014/main" id="{B7E5099C-D352-C4FA-CF55-BC2E0439E64D}"/>
                  </a:ext>
                </a:extLst>
              </p:cNvPr>
              <p:cNvSpPr txBox="1"/>
              <p:nvPr/>
            </p:nvSpPr>
            <p:spPr>
              <a:xfrm>
                <a:off x="7828378" y="2702768"/>
                <a:ext cx="1107996" cy="424691"/>
              </a:xfrm>
              <a:prstGeom prst="rect">
                <a:avLst/>
              </a:prstGeom>
              <a:noFill/>
              <a:ln>
                <a:noFill/>
              </a:ln>
            </p:spPr>
            <p:txBody>
              <a:bodyPr spcFirstLastPara="1" wrap="square" lIns="68569" tIns="34275" rIns="68569" bIns="34275" anchor="t" anchorCtr="0">
                <a:spAutoFit/>
              </a:bodyPr>
              <a:lstStyle/>
              <a:p>
                <a:pPr>
                  <a:lnSpc>
                    <a:spcPct val="90000"/>
                  </a:lnSpc>
                </a:pPr>
                <a:r>
                  <a:rPr lang="en-US" sz="1800" b="1" dirty="0">
                    <a:solidFill>
                      <a:srgbClr val="C00000"/>
                    </a:solidFill>
                  </a:rPr>
                  <a:t>Stable</a:t>
                </a:r>
                <a:endParaRPr sz="1050" dirty="0"/>
              </a:p>
            </p:txBody>
          </p:sp>
          <p:sp>
            <p:nvSpPr>
              <p:cNvPr id="14" name="Google Shape;290;p5">
                <a:extLst>
                  <a:ext uri="{FF2B5EF4-FFF2-40B4-BE49-F238E27FC236}">
                    <a16:creationId xmlns:a16="http://schemas.microsoft.com/office/drawing/2014/main" id="{F5B625CE-CA10-C3D8-8779-9C4680EE472E}"/>
                  </a:ext>
                </a:extLst>
              </p:cNvPr>
              <p:cNvSpPr/>
              <p:nvPr/>
            </p:nvSpPr>
            <p:spPr>
              <a:xfrm>
                <a:off x="8347784" y="3545632"/>
                <a:ext cx="385666" cy="1293845"/>
              </a:xfrm>
              <a:prstGeom prst="ellipse">
                <a:avLst/>
              </a:prstGeom>
              <a:noFill/>
              <a:ln w="19050" cap="flat" cmpd="sng">
                <a:solidFill>
                  <a:srgbClr val="63883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cxnSp>
            <p:nvCxnSpPr>
              <p:cNvPr id="15" name="Google Shape;291;p5">
                <a:extLst>
                  <a:ext uri="{FF2B5EF4-FFF2-40B4-BE49-F238E27FC236}">
                    <a16:creationId xmlns:a16="http://schemas.microsoft.com/office/drawing/2014/main" id="{DA655EFD-82A1-CF97-DED1-D5A1F1B4CA8A}"/>
                  </a:ext>
                </a:extLst>
              </p:cNvPr>
              <p:cNvCxnSpPr/>
              <p:nvPr/>
            </p:nvCxnSpPr>
            <p:spPr>
              <a:xfrm>
                <a:off x="8745895" y="4192556"/>
                <a:ext cx="373224" cy="0"/>
              </a:xfrm>
              <a:prstGeom prst="straightConnector1">
                <a:avLst/>
              </a:prstGeom>
              <a:noFill/>
              <a:ln w="28575" cap="flat" cmpd="sng">
                <a:solidFill>
                  <a:srgbClr val="638830"/>
                </a:solidFill>
                <a:prstDash val="solid"/>
                <a:round/>
                <a:headEnd type="none" w="sm" len="sm"/>
                <a:tailEnd type="triangle" w="med" len="med"/>
              </a:ln>
            </p:spPr>
          </p:cxnSp>
          <p:sp>
            <p:nvSpPr>
              <p:cNvPr id="16" name="Google Shape;292;p5">
                <a:extLst>
                  <a:ext uri="{FF2B5EF4-FFF2-40B4-BE49-F238E27FC236}">
                    <a16:creationId xmlns:a16="http://schemas.microsoft.com/office/drawing/2014/main" id="{4A1BEF8A-5C65-D564-E81E-80478E0C2B86}"/>
                  </a:ext>
                </a:extLst>
              </p:cNvPr>
              <p:cNvSpPr txBox="1"/>
              <p:nvPr/>
            </p:nvSpPr>
            <p:spPr>
              <a:xfrm>
                <a:off x="8686800" y="3878426"/>
                <a:ext cx="684803" cy="341592"/>
              </a:xfrm>
              <a:prstGeom prst="rect">
                <a:avLst/>
              </a:prstGeom>
              <a:noFill/>
              <a:ln>
                <a:noFill/>
              </a:ln>
            </p:spPr>
            <p:txBody>
              <a:bodyPr spcFirstLastPara="1" wrap="square" lIns="68569" tIns="34275" rIns="68569" bIns="34275" anchor="t" anchorCtr="0">
                <a:spAutoFit/>
              </a:bodyPr>
              <a:lstStyle/>
              <a:p>
                <a:pPr>
                  <a:lnSpc>
                    <a:spcPct val="90000"/>
                  </a:lnSpc>
                </a:pPr>
                <a:r>
                  <a:rPr lang="en-US" sz="1350">
                    <a:solidFill>
                      <a:srgbClr val="638830"/>
                    </a:solidFill>
                  </a:rPr>
                  <a:t>laser</a:t>
                </a:r>
                <a:endParaRPr sz="1050"/>
              </a:p>
            </p:txBody>
          </p:sp>
        </p:grpSp>
      </p:grpSp>
      <p:sp>
        <p:nvSpPr>
          <p:cNvPr id="17" name="Google Shape;293;p5">
            <a:extLst>
              <a:ext uri="{FF2B5EF4-FFF2-40B4-BE49-F238E27FC236}">
                <a16:creationId xmlns:a16="http://schemas.microsoft.com/office/drawing/2014/main" id="{F771EDB8-7E3B-613D-C970-77059136BF7C}"/>
              </a:ext>
            </a:extLst>
          </p:cNvPr>
          <p:cNvSpPr txBox="1"/>
          <p:nvPr/>
        </p:nvSpPr>
        <p:spPr>
          <a:xfrm>
            <a:off x="3129548" y="859686"/>
            <a:ext cx="3357900" cy="318518"/>
          </a:xfrm>
          <a:prstGeom prst="rect">
            <a:avLst/>
          </a:prstGeom>
          <a:noFill/>
          <a:ln>
            <a:noFill/>
          </a:ln>
        </p:spPr>
        <p:txBody>
          <a:bodyPr spcFirstLastPara="1" wrap="square" lIns="68569" tIns="34275" rIns="68569" bIns="34275" anchor="t" anchorCtr="0">
            <a:spAutoFit/>
          </a:bodyPr>
          <a:lstStyle/>
          <a:p>
            <a:pPr>
              <a:lnSpc>
                <a:spcPct val="90000"/>
              </a:lnSpc>
            </a:pPr>
            <a:r>
              <a:rPr lang="en-US" sz="1800" b="1" dirty="0">
                <a:solidFill>
                  <a:srgbClr val="C00000"/>
                </a:solidFill>
              </a:rPr>
              <a:t>Example: </a:t>
            </a:r>
            <a:r>
              <a:rPr lang="en-US" sz="1800" b="1" u="sng" dirty="0" err="1">
                <a:solidFill>
                  <a:srgbClr val="C00000"/>
                </a:solidFill>
              </a:rPr>
              <a:t>c</a:t>
            </a:r>
            <a:r>
              <a:rPr lang="en-US" sz="1800" b="1" u="sng" dirty="0" err="1">
                <a:solidFill>
                  <a:srgbClr val="C00000"/>
                </a:solidFill>
                <a:latin typeface="Noto Sans Symbols"/>
                <a:ea typeface="Noto Sans Symbols"/>
                <a:cs typeface="Noto Sans Symbols"/>
                <a:sym typeface="Noto Sans Symbols"/>
              </a:rPr>
              <a:t>Δ</a:t>
            </a:r>
            <a:r>
              <a:rPr lang="en-US" sz="1800" b="1" u="sng" dirty="0" err="1">
                <a:solidFill>
                  <a:srgbClr val="C00000"/>
                </a:solidFill>
              </a:rPr>
              <a:t>t</a:t>
            </a:r>
            <a:r>
              <a:rPr lang="en-US" sz="1800" b="1" u="sng" dirty="0">
                <a:solidFill>
                  <a:srgbClr val="C00000"/>
                </a:solidFill>
              </a:rPr>
              <a:t>=</a:t>
            </a:r>
            <a:r>
              <a:rPr lang="en-US" sz="1800" b="1" u="sng" dirty="0" err="1">
                <a:solidFill>
                  <a:srgbClr val="C00000"/>
                </a:solidFill>
                <a:latin typeface="Noto Sans Symbols"/>
                <a:ea typeface="Noto Sans Symbols"/>
                <a:cs typeface="Noto Sans Symbols"/>
                <a:sym typeface="Noto Sans Symbols"/>
              </a:rPr>
              <a:t>Δ</a:t>
            </a:r>
            <a:r>
              <a:rPr lang="en-US" sz="1800" b="1" u="sng" dirty="0" err="1">
                <a:solidFill>
                  <a:srgbClr val="C00000"/>
                </a:solidFill>
              </a:rPr>
              <a:t>z</a:t>
            </a:r>
            <a:r>
              <a:rPr lang="en-US" sz="1800" b="1" u="sng" dirty="0">
                <a:solidFill>
                  <a:srgbClr val="C00000"/>
                </a:solidFill>
              </a:rPr>
              <a:t>=10</a:t>
            </a:r>
            <a:r>
              <a:rPr lang="en-US" sz="1800" b="1" u="sng" dirty="0">
                <a:solidFill>
                  <a:srgbClr val="C00000"/>
                </a:solidFill>
                <a:latin typeface="Noto Sans Symbols"/>
                <a:ea typeface="Noto Sans Symbols"/>
                <a:cs typeface="Noto Sans Symbols"/>
                <a:sym typeface="Noto Sans Symbols"/>
              </a:rPr>
              <a:t>Δ</a:t>
            </a:r>
            <a:r>
              <a:rPr lang="en-US" sz="1800" b="1" u="sng" dirty="0">
                <a:solidFill>
                  <a:srgbClr val="C00000"/>
                </a:solidFill>
              </a:rPr>
              <a:t>x</a:t>
            </a:r>
            <a:endParaRPr sz="1050" u="sng" dirty="0">
              <a:solidFill>
                <a:srgbClr val="C00000"/>
              </a:solidFill>
            </a:endParaRPr>
          </a:p>
        </p:txBody>
      </p:sp>
      <p:grpSp>
        <p:nvGrpSpPr>
          <p:cNvPr id="18" name="Google Shape;296;p5">
            <a:extLst>
              <a:ext uri="{FF2B5EF4-FFF2-40B4-BE49-F238E27FC236}">
                <a16:creationId xmlns:a16="http://schemas.microsoft.com/office/drawing/2014/main" id="{EF50BD99-2B79-26D9-F022-143075D62954}"/>
              </a:ext>
            </a:extLst>
          </p:cNvPr>
          <p:cNvGrpSpPr/>
          <p:nvPr/>
        </p:nvGrpSpPr>
        <p:grpSpPr>
          <a:xfrm>
            <a:off x="151930" y="1508046"/>
            <a:ext cx="3977833" cy="256194"/>
            <a:chOff x="102821" y="1579983"/>
            <a:chExt cx="5303777" cy="341592"/>
          </a:xfrm>
        </p:grpSpPr>
        <p:sp>
          <p:nvSpPr>
            <p:cNvPr id="19" name="Google Shape;297;p5">
              <a:extLst>
                <a:ext uri="{FF2B5EF4-FFF2-40B4-BE49-F238E27FC236}">
                  <a16:creationId xmlns:a16="http://schemas.microsoft.com/office/drawing/2014/main" id="{2CB2AB02-5BDD-F394-0BFD-C2425CCADEDE}"/>
                </a:ext>
              </a:extLst>
            </p:cNvPr>
            <p:cNvSpPr txBox="1"/>
            <p:nvPr/>
          </p:nvSpPr>
          <p:spPr>
            <a:xfrm>
              <a:off x="102821" y="1579983"/>
              <a:ext cx="1608197" cy="341592"/>
            </a:xfrm>
            <a:prstGeom prst="rect">
              <a:avLst/>
            </a:prstGeom>
            <a:noFill/>
            <a:ln>
              <a:noFill/>
            </a:ln>
          </p:spPr>
          <p:txBody>
            <a:bodyPr spcFirstLastPara="1" wrap="square" lIns="68569" tIns="34275" rIns="68569" bIns="34275" anchor="t" anchorCtr="0">
              <a:spAutoFit/>
            </a:bodyPr>
            <a:lstStyle/>
            <a:p>
              <a:pPr>
                <a:lnSpc>
                  <a:spcPct val="90000"/>
                </a:lnSpc>
              </a:pPr>
              <a:r>
                <a:rPr lang="en-US" sz="1350" dirty="0">
                  <a:solidFill>
                    <a:schemeClr val="dk1"/>
                  </a:solidFill>
                </a:rPr>
                <a:t>Velocity push:</a:t>
              </a:r>
              <a:endParaRPr sz="1050" dirty="0"/>
            </a:p>
          </p:txBody>
        </p:sp>
        <p:sp>
          <p:nvSpPr>
            <p:cNvPr id="20" name="Google Shape;298;p5">
              <a:extLst>
                <a:ext uri="{FF2B5EF4-FFF2-40B4-BE49-F238E27FC236}">
                  <a16:creationId xmlns:a16="http://schemas.microsoft.com/office/drawing/2014/main" id="{8396ACC6-B748-B50B-9BB1-E9EB00D5A582}"/>
                </a:ext>
              </a:extLst>
            </p:cNvPr>
            <p:cNvSpPr txBox="1"/>
            <p:nvPr/>
          </p:nvSpPr>
          <p:spPr>
            <a:xfrm>
              <a:off x="2054398" y="1579983"/>
              <a:ext cx="3352200" cy="341592"/>
            </a:xfrm>
            <a:prstGeom prst="rect">
              <a:avLst/>
            </a:prstGeom>
            <a:noFill/>
            <a:ln>
              <a:noFill/>
            </a:ln>
          </p:spPr>
          <p:txBody>
            <a:bodyPr spcFirstLastPara="1" wrap="square" lIns="68569" tIns="34275" rIns="68569" bIns="34275" anchor="t" anchorCtr="0">
              <a:spAutoFit/>
            </a:bodyPr>
            <a:lstStyle/>
            <a:p>
              <a:pPr algn="ctr">
                <a:lnSpc>
                  <a:spcPct val="90000"/>
                </a:lnSpc>
              </a:pPr>
              <a:r>
                <a:rPr lang="en-US" sz="1350" u="sng" dirty="0">
                  <a:solidFill>
                    <a:schemeClr val="dk1"/>
                  </a:solidFill>
                </a:rPr>
                <a:t>Sampled</a:t>
              </a:r>
              <a:r>
                <a:rPr lang="en-US" sz="1350" dirty="0">
                  <a:solidFill>
                    <a:schemeClr val="dk1"/>
                  </a:solidFill>
                </a:rPr>
                <a:t> fields within time step</a:t>
              </a:r>
              <a:endParaRPr sz="1050" dirty="0"/>
            </a:p>
          </p:txBody>
        </p:sp>
      </p:grpSp>
      <p:sp>
        <p:nvSpPr>
          <p:cNvPr id="37" name="Rectangle 36">
            <a:extLst>
              <a:ext uri="{FF2B5EF4-FFF2-40B4-BE49-F238E27FC236}">
                <a16:creationId xmlns:a16="http://schemas.microsoft.com/office/drawing/2014/main" id="{F0D6DDAE-3621-1471-3D4A-FAD4A58D5443}"/>
              </a:ext>
            </a:extLst>
          </p:cNvPr>
          <p:cNvSpPr/>
          <p:nvPr/>
        </p:nvSpPr>
        <p:spPr>
          <a:xfrm>
            <a:off x="6059050" y="938374"/>
            <a:ext cx="2088931" cy="16507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B51F39F-E48F-C389-A632-CFD13171FA3F}"/>
              </a:ext>
            </a:extLst>
          </p:cNvPr>
          <p:cNvSpPr txBox="1"/>
          <p:nvPr/>
        </p:nvSpPr>
        <p:spPr>
          <a:xfrm>
            <a:off x="8090137" y="863449"/>
            <a:ext cx="373820" cy="307777"/>
          </a:xfrm>
          <a:prstGeom prst="rect">
            <a:avLst/>
          </a:prstGeom>
          <a:noFill/>
        </p:spPr>
        <p:txBody>
          <a:bodyPr wrap="none" rtlCol="0">
            <a:spAutoFit/>
          </a:bodyPr>
          <a:lstStyle/>
          <a:p>
            <a:r>
              <a:rPr lang="en-US" dirty="0">
                <a:solidFill>
                  <a:schemeClr val="tx1"/>
                </a:solidFill>
                <a:latin typeface="Symbol" pitchFamily="2" charset="2"/>
              </a:rPr>
              <a:t>D</a:t>
            </a:r>
            <a:r>
              <a:rPr lang="en-US" dirty="0">
                <a:solidFill>
                  <a:schemeClr val="tx1"/>
                </a:solidFill>
                <a:latin typeface="+mj-lt"/>
              </a:rPr>
              <a:t>x</a:t>
            </a:r>
          </a:p>
        </p:txBody>
      </p:sp>
      <p:sp>
        <p:nvSpPr>
          <p:cNvPr id="39" name="TextBox 38">
            <a:extLst>
              <a:ext uri="{FF2B5EF4-FFF2-40B4-BE49-F238E27FC236}">
                <a16:creationId xmlns:a16="http://schemas.microsoft.com/office/drawing/2014/main" id="{AFB5CD83-5A09-B962-08A0-A31062B4007C}"/>
              </a:ext>
            </a:extLst>
          </p:cNvPr>
          <p:cNvSpPr txBox="1"/>
          <p:nvPr/>
        </p:nvSpPr>
        <p:spPr>
          <a:xfrm>
            <a:off x="6774195" y="692345"/>
            <a:ext cx="877163" cy="307777"/>
          </a:xfrm>
          <a:prstGeom prst="rect">
            <a:avLst/>
          </a:prstGeom>
          <a:noFill/>
        </p:spPr>
        <p:txBody>
          <a:bodyPr wrap="none" rtlCol="0">
            <a:spAutoFit/>
          </a:bodyPr>
          <a:lstStyle/>
          <a:p>
            <a:r>
              <a:rPr lang="en-US" dirty="0" err="1">
                <a:solidFill>
                  <a:schemeClr val="tx1"/>
                </a:solidFill>
                <a:latin typeface="Symbol" pitchFamily="2" charset="2"/>
              </a:rPr>
              <a:t>D</a:t>
            </a:r>
            <a:r>
              <a:rPr lang="en-US" dirty="0" err="1">
                <a:solidFill>
                  <a:schemeClr val="tx1"/>
                </a:solidFill>
                <a:latin typeface="+mj-lt"/>
              </a:rPr>
              <a:t>z</a:t>
            </a:r>
            <a:r>
              <a:rPr lang="en-US" dirty="0">
                <a:solidFill>
                  <a:schemeClr val="tx1"/>
                </a:solidFill>
                <a:latin typeface="+mj-lt"/>
              </a:rPr>
              <a:t>=10</a:t>
            </a:r>
            <a:r>
              <a:rPr lang="en-US" dirty="0">
                <a:solidFill>
                  <a:schemeClr val="tx1"/>
                </a:solidFill>
                <a:latin typeface="Symbol" pitchFamily="2" charset="2"/>
              </a:rPr>
              <a:t>D</a:t>
            </a:r>
            <a:r>
              <a:rPr lang="en-US" dirty="0">
                <a:solidFill>
                  <a:schemeClr val="tx1"/>
                </a:solidFill>
                <a:latin typeface="+mj-lt"/>
              </a:rPr>
              <a:t>x</a:t>
            </a:r>
          </a:p>
        </p:txBody>
      </p:sp>
      <p:sp>
        <p:nvSpPr>
          <p:cNvPr id="52" name="Google Shape;294;p5">
            <a:extLst>
              <a:ext uri="{FF2B5EF4-FFF2-40B4-BE49-F238E27FC236}">
                <a16:creationId xmlns:a16="http://schemas.microsoft.com/office/drawing/2014/main" id="{A71281FC-B571-EC82-338B-274AD01F38C2}"/>
              </a:ext>
            </a:extLst>
          </p:cNvPr>
          <p:cNvSpPr txBox="1"/>
          <p:nvPr/>
        </p:nvSpPr>
        <p:spPr>
          <a:xfrm>
            <a:off x="1628361" y="4801778"/>
            <a:ext cx="7301594" cy="235419"/>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*O. </a:t>
            </a:r>
            <a:r>
              <a:rPr lang="en-US" sz="1200" dirty="0" err="1">
                <a:solidFill>
                  <a:schemeClr val="dk1"/>
                </a:solidFill>
              </a:rPr>
              <a:t>Shapoval</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104</a:t>
            </a:r>
            <a:r>
              <a:rPr lang="en-US" sz="1200" dirty="0">
                <a:solidFill>
                  <a:schemeClr val="dk1"/>
                </a:solidFill>
              </a:rPr>
              <a:t>, 055311 (2021) </a:t>
            </a:r>
            <a:r>
              <a:rPr lang="en-US" sz="1200" dirty="0">
                <a:solidFill>
                  <a:schemeClr val="dk1"/>
                </a:solidFill>
                <a:hlinkClick r:id="rId4"/>
              </a:rPr>
              <a:t>doi.org/10.1103/PhysRevE.104.055311</a:t>
            </a:r>
            <a:endParaRPr sz="1200" dirty="0">
              <a:solidFill>
                <a:schemeClr val="dk1"/>
              </a:solidFill>
            </a:endParaRPr>
          </a:p>
        </p:txBody>
      </p:sp>
      <p:sp>
        <p:nvSpPr>
          <p:cNvPr id="21" name="Google Shape;1774;p99">
            <a:extLst>
              <a:ext uri="{FF2B5EF4-FFF2-40B4-BE49-F238E27FC236}">
                <a16:creationId xmlns:a16="http://schemas.microsoft.com/office/drawing/2014/main" id="{5C3206B4-1DCD-20B3-F17B-9CE5201A4D6B}"/>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Averaged PSATD PIC stabilizes simulations at large time steps </a:t>
            </a:r>
          </a:p>
        </p:txBody>
      </p:sp>
      <p:grpSp>
        <p:nvGrpSpPr>
          <p:cNvPr id="22" name="Google Shape;1775;p99">
            <a:extLst>
              <a:ext uri="{FF2B5EF4-FFF2-40B4-BE49-F238E27FC236}">
                <a16:creationId xmlns:a16="http://schemas.microsoft.com/office/drawing/2014/main" id="{CE87DE0F-6352-1A7D-DB33-DD94AB4ECAEC}"/>
              </a:ext>
            </a:extLst>
          </p:cNvPr>
          <p:cNvGrpSpPr/>
          <p:nvPr/>
        </p:nvGrpSpPr>
        <p:grpSpPr>
          <a:xfrm>
            <a:off x="169606" y="628044"/>
            <a:ext cx="8245864" cy="40820"/>
            <a:chOff x="195943" y="1001487"/>
            <a:chExt cx="10994485" cy="54427"/>
          </a:xfrm>
        </p:grpSpPr>
        <p:cxnSp>
          <p:nvCxnSpPr>
            <p:cNvPr id="23" name="Google Shape;1776;p99">
              <a:extLst>
                <a:ext uri="{FF2B5EF4-FFF2-40B4-BE49-F238E27FC236}">
                  <a16:creationId xmlns:a16="http://schemas.microsoft.com/office/drawing/2014/main" id="{EF0449C1-E40F-5235-27FF-AC8AC1D98E30}"/>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8F9FB601-5743-7C1A-7AC0-FDF073F42009}"/>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extLst>
      <p:ext uri="{BB962C8B-B14F-4D97-AF65-F5344CB8AC3E}">
        <p14:creationId xmlns:p14="http://schemas.microsoft.com/office/powerpoint/2010/main" val="30800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latin typeface="Libre Franklin"/>
                <a:sym typeface="Libre Franklin"/>
              </a:rPr>
              <a:t>T</a:t>
            </a:r>
            <a:r>
              <a:rPr lang="en" b="1" dirty="0" err="1">
                <a:latin typeface="Libre Franklin"/>
                <a:sym typeface="Libre Franklin"/>
              </a:rPr>
              <a:t>ime</a:t>
            </a:r>
            <a:r>
              <a:rPr lang="en" b="1" dirty="0">
                <a:latin typeface="Libre Franklin"/>
                <a:sym typeface="Libre Franklin"/>
              </a:rPr>
              <a:t>-averaged PIC</a:t>
            </a:r>
            <a:endParaRPr sz="1100" b="1" dirty="0"/>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latin typeface="Libre Franklin"/>
                <a:sym typeface="Libre Franklin"/>
              </a:rPr>
              <a:t>Particles in Perfectly Matched Layers (PML)</a:t>
            </a:r>
            <a:endParaRPr lang="en-US" sz="1100" b="1" dirty="0"/>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000000"/>
                </a:solidFill>
                <a:latin typeface="Libre Franklin"/>
                <a:ea typeface="Libre Franklin"/>
                <a:cs typeface="Libre Franklin"/>
                <a:sym typeface="Libre Franklin"/>
              </a:rPr>
              <a:t>Mesh Refinement</a:t>
            </a:r>
            <a:endParaRPr sz="1100" b="1" dirty="0"/>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chemeClr val="accent4"/>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extLst>
      <p:ext uri="{BB962C8B-B14F-4D97-AF65-F5344CB8AC3E}">
        <p14:creationId xmlns:p14="http://schemas.microsoft.com/office/powerpoint/2010/main" val="231782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pros &amp; cons</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spTree>
    <p:extLst>
      <p:ext uri="{BB962C8B-B14F-4D97-AF65-F5344CB8AC3E}">
        <p14:creationId xmlns:p14="http://schemas.microsoft.com/office/powerpoint/2010/main" val="2762493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dispersion relation</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pic>
        <p:nvPicPr>
          <p:cNvPr id="3" name="Picture 2">
            <a:extLst>
              <a:ext uri="{FF2B5EF4-FFF2-40B4-BE49-F238E27FC236}">
                <a16:creationId xmlns:a16="http://schemas.microsoft.com/office/drawing/2014/main" id="{032296F0-0278-DF35-3190-056EA3A55FFC}"/>
              </a:ext>
            </a:extLst>
          </p:cNvPr>
          <p:cNvPicPr>
            <a:picLocks noChangeAspect="1"/>
          </p:cNvPicPr>
          <p:nvPr/>
        </p:nvPicPr>
        <p:blipFill rotWithShape="1">
          <a:blip r:embed="rId4"/>
          <a:srcRect r="50526" b="48559"/>
          <a:stretch/>
        </p:blipFill>
        <p:spPr>
          <a:xfrm>
            <a:off x="3770512" y="1191313"/>
            <a:ext cx="5297460" cy="3442571"/>
          </a:xfrm>
          <a:prstGeom prst="rect">
            <a:avLst/>
          </a:prstGeom>
        </p:spPr>
      </p:pic>
      <p:pic>
        <p:nvPicPr>
          <p:cNvPr id="5" name="Graphic 4" descr="Thumbs up sign with solid fill">
            <a:extLst>
              <a:ext uri="{FF2B5EF4-FFF2-40B4-BE49-F238E27FC236}">
                <a16:creationId xmlns:a16="http://schemas.microsoft.com/office/drawing/2014/main" id="{4281A5E9-4455-BBDA-1656-63A73C6901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5016" y="1191313"/>
            <a:ext cx="594360" cy="594360"/>
          </a:xfrm>
          <a:prstGeom prst="rect">
            <a:avLst/>
          </a:prstGeom>
        </p:spPr>
      </p:pic>
      <p:pic>
        <p:nvPicPr>
          <p:cNvPr id="7" name="Graphic 6" descr="Thumbs Down with solid fill">
            <a:extLst>
              <a:ext uri="{FF2B5EF4-FFF2-40B4-BE49-F238E27FC236}">
                <a16:creationId xmlns:a16="http://schemas.microsoft.com/office/drawing/2014/main" id="{56FF0BDA-3687-E64A-C974-40E445DE11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5016" y="3511644"/>
            <a:ext cx="594360" cy="594360"/>
          </a:xfrm>
          <a:prstGeom prst="rect">
            <a:avLst/>
          </a:prstGeom>
        </p:spPr>
      </p:pic>
      <p:sp>
        <p:nvSpPr>
          <p:cNvPr id="2" name="TextBox 1">
            <a:extLst>
              <a:ext uri="{FF2B5EF4-FFF2-40B4-BE49-F238E27FC236}">
                <a16:creationId xmlns:a16="http://schemas.microsoft.com/office/drawing/2014/main" id="{C8C558A6-EF5E-DC3F-D70D-D23E63713C5D}"/>
              </a:ext>
            </a:extLst>
          </p:cNvPr>
          <p:cNvSpPr txBox="1"/>
          <p:nvPr/>
        </p:nvSpPr>
        <p:spPr>
          <a:xfrm>
            <a:off x="8085979" y="3808824"/>
            <a:ext cx="849913" cy="307777"/>
          </a:xfrm>
          <a:prstGeom prst="rect">
            <a:avLst/>
          </a:prstGeom>
          <a:noFill/>
        </p:spPr>
        <p:txBody>
          <a:bodyPr wrap="none" rtlCol="0">
            <a:spAutoFit/>
          </a:bodyPr>
          <a:lstStyle/>
          <a:p>
            <a:r>
              <a:rPr lang="en-US" dirty="0"/>
              <a:t>order 16</a:t>
            </a:r>
          </a:p>
        </p:txBody>
      </p:sp>
      <p:sp>
        <p:nvSpPr>
          <p:cNvPr id="4" name="TextBox 3">
            <a:extLst>
              <a:ext uri="{FF2B5EF4-FFF2-40B4-BE49-F238E27FC236}">
                <a16:creationId xmlns:a16="http://schemas.microsoft.com/office/drawing/2014/main" id="{F9542F60-1232-321A-B868-00DD1BF84D4B}"/>
              </a:ext>
            </a:extLst>
          </p:cNvPr>
          <p:cNvSpPr txBox="1"/>
          <p:nvPr/>
        </p:nvSpPr>
        <p:spPr>
          <a:xfrm>
            <a:off x="8074625" y="2604453"/>
            <a:ext cx="622286" cy="307777"/>
          </a:xfrm>
          <a:prstGeom prst="rect">
            <a:avLst/>
          </a:prstGeom>
          <a:noFill/>
        </p:spPr>
        <p:txBody>
          <a:bodyPr wrap="none" rtlCol="0">
            <a:spAutoFit/>
          </a:bodyPr>
          <a:lstStyle/>
          <a:p>
            <a:r>
              <a:rPr lang="en-US" dirty="0"/>
              <a:t>nodal</a:t>
            </a:r>
          </a:p>
        </p:txBody>
      </p:sp>
      <p:sp>
        <p:nvSpPr>
          <p:cNvPr id="6" name="TextBox 5">
            <a:extLst>
              <a:ext uri="{FF2B5EF4-FFF2-40B4-BE49-F238E27FC236}">
                <a16:creationId xmlns:a16="http://schemas.microsoft.com/office/drawing/2014/main" id="{C40E4614-829F-6A67-714E-7DC774DAC3DA}"/>
              </a:ext>
            </a:extLst>
          </p:cNvPr>
          <p:cNvSpPr txBox="1"/>
          <p:nvPr/>
        </p:nvSpPr>
        <p:spPr>
          <a:xfrm>
            <a:off x="8271801" y="1843827"/>
            <a:ext cx="979755" cy="307777"/>
          </a:xfrm>
          <a:prstGeom prst="rect">
            <a:avLst/>
          </a:prstGeom>
          <a:noFill/>
        </p:spPr>
        <p:txBody>
          <a:bodyPr wrap="none" rtlCol="0">
            <a:spAutoFit/>
          </a:bodyPr>
          <a:lstStyle/>
          <a:p>
            <a:r>
              <a:rPr lang="en-US" dirty="0"/>
              <a:t>staggered</a:t>
            </a:r>
          </a:p>
        </p:txBody>
      </p:sp>
    </p:spTree>
    <p:extLst>
      <p:ext uri="{BB962C8B-B14F-4D97-AF65-F5344CB8AC3E}">
        <p14:creationId xmlns:p14="http://schemas.microsoft.com/office/powerpoint/2010/main" val="181368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compactness of stencil support</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pic>
        <p:nvPicPr>
          <p:cNvPr id="5" name="Graphic 4" descr="Thumbs up sign with solid fill">
            <a:extLst>
              <a:ext uri="{FF2B5EF4-FFF2-40B4-BE49-F238E27FC236}">
                <a16:creationId xmlns:a16="http://schemas.microsoft.com/office/drawing/2014/main" id="{4281A5E9-4455-BBDA-1656-63A73C6901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5016" y="1191313"/>
            <a:ext cx="594360" cy="594360"/>
          </a:xfrm>
          <a:prstGeom prst="rect">
            <a:avLst/>
          </a:prstGeom>
        </p:spPr>
      </p:pic>
      <p:pic>
        <p:nvPicPr>
          <p:cNvPr id="7" name="Graphic 6" descr="Thumbs Down with solid fill">
            <a:extLst>
              <a:ext uri="{FF2B5EF4-FFF2-40B4-BE49-F238E27FC236}">
                <a16:creationId xmlns:a16="http://schemas.microsoft.com/office/drawing/2014/main" id="{56FF0BDA-3687-E64A-C974-40E445DE1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5016" y="3511644"/>
            <a:ext cx="594360" cy="594360"/>
          </a:xfrm>
          <a:prstGeom prst="rect">
            <a:avLst/>
          </a:prstGeom>
        </p:spPr>
      </p:pic>
      <p:pic>
        <p:nvPicPr>
          <p:cNvPr id="4" name="Picture 3">
            <a:extLst>
              <a:ext uri="{FF2B5EF4-FFF2-40B4-BE49-F238E27FC236}">
                <a16:creationId xmlns:a16="http://schemas.microsoft.com/office/drawing/2014/main" id="{AB688B19-0494-E828-27A9-3E821B7885C8}"/>
              </a:ext>
            </a:extLst>
          </p:cNvPr>
          <p:cNvPicPr>
            <a:picLocks noChangeAspect="1"/>
          </p:cNvPicPr>
          <p:nvPr/>
        </p:nvPicPr>
        <p:blipFill>
          <a:blip r:embed="rId8"/>
          <a:stretch>
            <a:fillRect/>
          </a:stretch>
        </p:blipFill>
        <p:spPr>
          <a:xfrm>
            <a:off x="3889375" y="1159964"/>
            <a:ext cx="5193999" cy="2833089"/>
          </a:xfrm>
          <a:prstGeom prst="rect">
            <a:avLst/>
          </a:prstGeom>
        </p:spPr>
      </p:pic>
      <p:sp>
        <p:nvSpPr>
          <p:cNvPr id="6" name="TextBox 5">
            <a:extLst>
              <a:ext uri="{FF2B5EF4-FFF2-40B4-BE49-F238E27FC236}">
                <a16:creationId xmlns:a16="http://schemas.microsoft.com/office/drawing/2014/main" id="{97A19062-F8F0-73E4-465B-557B6BE87C9B}"/>
              </a:ext>
            </a:extLst>
          </p:cNvPr>
          <p:cNvSpPr txBox="1"/>
          <p:nvPr/>
        </p:nvSpPr>
        <p:spPr>
          <a:xfrm>
            <a:off x="7037293" y="2263973"/>
            <a:ext cx="622286" cy="307777"/>
          </a:xfrm>
          <a:prstGeom prst="rect">
            <a:avLst/>
          </a:prstGeom>
          <a:noFill/>
        </p:spPr>
        <p:txBody>
          <a:bodyPr wrap="none" rtlCol="0">
            <a:spAutoFit/>
          </a:bodyPr>
          <a:lstStyle/>
          <a:p>
            <a:r>
              <a:rPr lang="en-US" dirty="0"/>
              <a:t>nodal</a:t>
            </a:r>
          </a:p>
        </p:txBody>
      </p:sp>
      <p:sp>
        <p:nvSpPr>
          <p:cNvPr id="12" name="TextBox 11">
            <a:extLst>
              <a:ext uri="{FF2B5EF4-FFF2-40B4-BE49-F238E27FC236}">
                <a16:creationId xmlns:a16="http://schemas.microsoft.com/office/drawing/2014/main" id="{9D53DE52-0F78-388B-61C5-521CF547808A}"/>
              </a:ext>
            </a:extLst>
          </p:cNvPr>
          <p:cNvSpPr txBox="1"/>
          <p:nvPr/>
        </p:nvSpPr>
        <p:spPr>
          <a:xfrm>
            <a:off x="6175231" y="2685246"/>
            <a:ext cx="979755" cy="307777"/>
          </a:xfrm>
          <a:prstGeom prst="rect">
            <a:avLst/>
          </a:prstGeom>
          <a:noFill/>
        </p:spPr>
        <p:txBody>
          <a:bodyPr wrap="none" rtlCol="0">
            <a:spAutoFit/>
          </a:bodyPr>
          <a:lstStyle/>
          <a:p>
            <a:r>
              <a:rPr lang="en-US" dirty="0"/>
              <a:t>staggered</a:t>
            </a:r>
          </a:p>
        </p:txBody>
      </p:sp>
    </p:spTree>
    <p:extLst>
      <p:ext uri="{BB962C8B-B14F-4D97-AF65-F5344CB8AC3E}">
        <p14:creationId xmlns:p14="http://schemas.microsoft.com/office/powerpoint/2010/main" val="3090392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stability with domain decomposition</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pic>
        <p:nvPicPr>
          <p:cNvPr id="5" name="Graphic 4" descr="Thumbs up sign with solid fill">
            <a:extLst>
              <a:ext uri="{FF2B5EF4-FFF2-40B4-BE49-F238E27FC236}">
                <a16:creationId xmlns:a16="http://schemas.microsoft.com/office/drawing/2014/main" id="{4281A5E9-4455-BBDA-1656-63A73C6901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5016" y="1191313"/>
            <a:ext cx="594360" cy="594360"/>
          </a:xfrm>
          <a:prstGeom prst="rect">
            <a:avLst/>
          </a:prstGeom>
        </p:spPr>
      </p:pic>
      <p:pic>
        <p:nvPicPr>
          <p:cNvPr id="7" name="Graphic 6" descr="Thumbs Down with solid fill">
            <a:extLst>
              <a:ext uri="{FF2B5EF4-FFF2-40B4-BE49-F238E27FC236}">
                <a16:creationId xmlns:a16="http://schemas.microsoft.com/office/drawing/2014/main" id="{56FF0BDA-3687-E64A-C974-40E445DE1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5016" y="3511644"/>
            <a:ext cx="594360" cy="594360"/>
          </a:xfrm>
          <a:prstGeom prst="rect">
            <a:avLst/>
          </a:prstGeom>
        </p:spPr>
      </p:pic>
      <p:pic>
        <p:nvPicPr>
          <p:cNvPr id="3" name="Picture 2">
            <a:extLst>
              <a:ext uri="{FF2B5EF4-FFF2-40B4-BE49-F238E27FC236}">
                <a16:creationId xmlns:a16="http://schemas.microsoft.com/office/drawing/2014/main" id="{AA33D7D2-F9A1-87C7-E1D6-3C1A7AA63760}"/>
              </a:ext>
            </a:extLst>
          </p:cNvPr>
          <p:cNvPicPr>
            <a:picLocks noChangeAspect="1"/>
          </p:cNvPicPr>
          <p:nvPr/>
        </p:nvPicPr>
        <p:blipFill>
          <a:blip r:embed="rId8"/>
          <a:stretch>
            <a:fillRect/>
          </a:stretch>
        </p:blipFill>
        <p:spPr>
          <a:xfrm>
            <a:off x="3874031" y="1194409"/>
            <a:ext cx="5254624" cy="2866158"/>
          </a:xfrm>
          <a:prstGeom prst="rect">
            <a:avLst/>
          </a:prstGeom>
        </p:spPr>
      </p:pic>
      <p:sp>
        <p:nvSpPr>
          <p:cNvPr id="6" name="TextBox 5">
            <a:extLst>
              <a:ext uri="{FF2B5EF4-FFF2-40B4-BE49-F238E27FC236}">
                <a16:creationId xmlns:a16="http://schemas.microsoft.com/office/drawing/2014/main" id="{D15952A7-849E-2873-3475-01DECE0D6305}"/>
              </a:ext>
            </a:extLst>
          </p:cNvPr>
          <p:cNvSpPr txBox="1"/>
          <p:nvPr/>
        </p:nvSpPr>
        <p:spPr>
          <a:xfrm>
            <a:off x="4841031" y="1685238"/>
            <a:ext cx="622286" cy="307777"/>
          </a:xfrm>
          <a:prstGeom prst="rect">
            <a:avLst/>
          </a:prstGeom>
          <a:noFill/>
        </p:spPr>
        <p:txBody>
          <a:bodyPr wrap="none" rtlCol="0">
            <a:spAutoFit/>
          </a:bodyPr>
          <a:lstStyle/>
          <a:p>
            <a:r>
              <a:rPr lang="en-US" dirty="0"/>
              <a:t>nodal</a:t>
            </a:r>
          </a:p>
        </p:txBody>
      </p:sp>
      <p:sp>
        <p:nvSpPr>
          <p:cNvPr id="12" name="TextBox 11">
            <a:extLst>
              <a:ext uri="{FF2B5EF4-FFF2-40B4-BE49-F238E27FC236}">
                <a16:creationId xmlns:a16="http://schemas.microsoft.com/office/drawing/2014/main" id="{656A73DD-733E-A437-F7A1-582904524B5A}"/>
              </a:ext>
            </a:extLst>
          </p:cNvPr>
          <p:cNvSpPr txBox="1"/>
          <p:nvPr/>
        </p:nvSpPr>
        <p:spPr>
          <a:xfrm>
            <a:off x="6856549" y="2147364"/>
            <a:ext cx="979755" cy="307777"/>
          </a:xfrm>
          <a:prstGeom prst="rect">
            <a:avLst/>
          </a:prstGeom>
          <a:noFill/>
        </p:spPr>
        <p:txBody>
          <a:bodyPr wrap="none" rtlCol="0">
            <a:spAutoFit/>
          </a:bodyPr>
          <a:lstStyle/>
          <a:p>
            <a:r>
              <a:rPr lang="en-US" dirty="0"/>
              <a:t>staggered</a:t>
            </a:r>
          </a:p>
        </p:txBody>
      </p:sp>
    </p:spTree>
    <p:extLst>
      <p:ext uri="{BB962C8B-B14F-4D97-AF65-F5344CB8AC3E}">
        <p14:creationId xmlns:p14="http://schemas.microsoft.com/office/powerpoint/2010/main" val="23682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pic>
        <p:nvPicPr>
          <p:cNvPr id="2" name="Graphic 1" descr="Thumbs Down with solid fill">
            <a:extLst>
              <a:ext uri="{FF2B5EF4-FFF2-40B4-BE49-F238E27FC236}">
                <a16:creationId xmlns:a16="http://schemas.microsoft.com/office/drawing/2014/main" id="{A318A7A7-E9E0-409A-AE59-7C17D2141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5016" y="1322464"/>
            <a:ext cx="594360" cy="594360"/>
          </a:xfrm>
          <a:prstGeom prst="rect">
            <a:avLst/>
          </a:prstGeom>
        </p:spPr>
      </p:pic>
      <p:pic>
        <p:nvPicPr>
          <p:cNvPr id="4" name="Graphic 3" descr="Thumbs up sign with solid fill">
            <a:extLst>
              <a:ext uri="{FF2B5EF4-FFF2-40B4-BE49-F238E27FC236}">
                <a16:creationId xmlns:a16="http://schemas.microsoft.com/office/drawing/2014/main" id="{1086F5EB-EBA1-3D07-A7DC-5644AE5BEF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5016" y="3377148"/>
            <a:ext cx="594360" cy="594360"/>
          </a:xfrm>
          <a:prstGeom prst="rect">
            <a:avLst/>
          </a:prstGeom>
        </p:spPr>
      </p:pic>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interpolation errors</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sp>
        <p:nvSpPr>
          <p:cNvPr id="6" name="TextBox 5">
            <a:extLst>
              <a:ext uri="{FF2B5EF4-FFF2-40B4-BE49-F238E27FC236}">
                <a16:creationId xmlns:a16="http://schemas.microsoft.com/office/drawing/2014/main" id="{9B9B9A96-B4A2-C7E3-ED8E-BC9023F3DDEA}"/>
              </a:ext>
            </a:extLst>
          </p:cNvPr>
          <p:cNvSpPr txBox="1"/>
          <p:nvPr/>
        </p:nvSpPr>
        <p:spPr>
          <a:xfrm>
            <a:off x="5125985" y="2358601"/>
            <a:ext cx="2250937" cy="707886"/>
          </a:xfrm>
          <a:prstGeom prst="rect">
            <a:avLst/>
          </a:prstGeom>
          <a:noFill/>
        </p:spPr>
        <p:txBody>
          <a:bodyPr wrap="none" rtlCol="0">
            <a:spAutoFit/>
          </a:bodyPr>
          <a:lstStyle/>
          <a:p>
            <a:r>
              <a:rPr lang="en-US" sz="4000" dirty="0"/>
              <a:t>E + v x B</a:t>
            </a:r>
          </a:p>
        </p:txBody>
      </p:sp>
    </p:spTree>
    <p:extLst>
      <p:ext uri="{BB962C8B-B14F-4D97-AF65-F5344CB8AC3E}">
        <p14:creationId xmlns:p14="http://schemas.microsoft.com/office/powerpoint/2010/main" val="228150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7" name="Google Shape;333;p6">
            <a:extLst>
              <a:ext uri="{FF2B5EF4-FFF2-40B4-BE49-F238E27FC236}">
                <a16:creationId xmlns:a16="http://schemas.microsoft.com/office/drawing/2014/main" id="{9344C453-93A0-D368-0D5A-980038A7FD52}"/>
              </a:ext>
            </a:extLst>
          </p:cNvPr>
          <p:cNvPicPr preferRelativeResize="0"/>
          <p:nvPr/>
        </p:nvPicPr>
        <p:blipFill rotWithShape="1">
          <a:blip r:embed="rId3">
            <a:alphaModFix/>
          </a:blip>
          <a:srcRect/>
          <a:stretch/>
        </p:blipFill>
        <p:spPr>
          <a:xfrm>
            <a:off x="4768906" y="899092"/>
            <a:ext cx="3320256" cy="1992153"/>
          </a:xfrm>
          <a:prstGeom prst="rect">
            <a:avLst/>
          </a:prstGeom>
          <a:noFill/>
          <a:ln>
            <a:noFill/>
          </a:ln>
        </p:spPr>
      </p:pic>
      <p:pic>
        <p:nvPicPr>
          <p:cNvPr id="5" name="Google Shape;332;p6">
            <a:extLst>
              <a:ext uri="{FF2B5EF4-FFF2-40B4-BE49-F238E27FC236}">
                <a16:creationId xmlns:a16="http://schemas.microsoft.com/office/drawing/2014/main" id="{AB42F41A-D3D2-BF9B-D706-754329DD0B32}"/>
              </a:ext>
            </a:extLst>
          </p:cNvPr>
          <p:cNvPicPr preferRelativeResize="0"/>
          <p:nvPr/>
        </p:nvPicPr>
        <p:blipFill rotWithShape="1">
          <a:blip r:embed="rId4">
            <a:alphaModFix/>
          </a:blip>
          <a:srcRect/>
          <a:stretch/>
        </p:blipFill>
        <p:spPr>
          <a:xfrm>
            <a:off x="4768906" y="2956379"/>
            <a:ext cx="3320256" cy="1992153"/>
          </a:xfrm>
          <a:prstGeom prst="rect">
            <a:avLst/>
          </a:prstGeom>
          <a:noFill/>
          <a:ln>
            <a:noFill/>
          </a:ln>
        </p:spPr>
      </p:pic>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5">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pic>
        <p:nvPicPr>
          <p:cNvPr id="2" name="Graphic 1" descr="Thumbs Down with solid fill">
            <a:extLst>
              <a:ext uri="{FF2B5EF4-FFF2-40B4-BE49-F238E27FC236}">
                <a16:creationId xmlns:a16="http://schemas.microsoft.com/office/drawing/2014/main" id="{A318A7A7-E9E0-409A-AE59-7C17D2141F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5016" y="1322464"/>
            <a:ext cx="594360" cy="594360"/>
          </a:xfrm>
          <a:prstGeom prst="rect">
            <a:avLst/>
          </a:prstGeom>
        </p:spPr>
      </p:pic>
      <p:pic>
        <p:nvPicPr>
          <p:cNvPr id="4" name="Graphic 3" descr="Thumbs up sign with solid fill">
            <a:extLst>
              <a:ext uri="{FF2B5EF4-FFF2-40B4-BE49-F238E27FC236}">
                <a16:creationId xmlns:a16="http://schemas.microsoft.com/office/drawing/2014/main" id="{1086F5EB-EBA1-3D07-A7DC-5644AE5BE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5016" y="3377148"/>
            <a:ext cx="594360" cy="594360"/>
          </a:xfrm>
          <a:prstGeom prst="rect">
            <a:avLst/>
          </a:prstGeom>
        </p:spPr>
      </p:pic>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numerical Cherenkov instability (NCI)</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grpSp>
        <p:nvGrpSpPr>
          <p:cNvPr id="12" name="Google Shape;337;p6">
            <a:extLst>
              <a:ext uri="{FF2B5EF4-FFF2-40B4-BE49-F238E27FC236}">
                <a16:creationId xmlns:a16="http://schemas.microsoft.com/office/drawing/2014/main" id="{7DC7A480-B891-5B74-8E79-306B591E0AC2}"/>
              </a:ext>
            </a:extLst>
          </p:cNvPr>
          <p:cNvGrpSpPr/>
          <p:nvPr/>
        </p:nvGrpSpPr>
        <p:grpSpPr>
          <a:xfrm>
            <a:off x="6838091" y="1306741"/>
            <a:ext cx="968235" cy="1075064"/>
            <a:chOff x="8347784" y="3545632"/>
            <a:chExt cx="1236628" cy="1293845"/>
          </a:xfrm>
        </p:grpSpPr>
        <p:sp>
          <p:nvSpPr>
            <p:cNvPr id="15" name="Google Shape;338;p6">
              <a:extLst>
                <a:ext uri="{FF2B5EF4-FFF2-40B4-BE49-F238E27FC236}">
                  <a16:creationId xmlns:a16="http://schemas.microsoft.com/office/drawing/2014/main" id="{C4049ED1-A42B-654F-39D5-2DAF4F36B3CF}"/>
                </a:ext>
              </a:extLst>
            </p:cNvPr>
            <p:cNvSpPr/>
            <p:nvPr/>
          </p:nvSpPr>
          <p:spPr>
            <a:xfrm>
              <a:off x="8347784" y="3545632"/>
              <a:ext cx="385666" cy="1293845"/>
            </a:xfrm>
            <a:prstGeom prst="ellipse">
              <a:avLst/>
            </a:prstGeom>
            <a:noFill/>
            <a:ln w="19050" cap="flat" cmpd="sng">
              <a:solidFill>
                <a:srgbClr val="63883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cxnSp>
          <p:nvCxnSpPr>
            <p:cNvPr id="16" name="Google Shape;339;p6">
              <a:extLst>
                <a:ext uri="{FF2B5EF4-FFF2-40B4-BE49-F238E27FC236}">
                  <a16:creationId xmlns:a16="http://schemas.microsoft.com/office/drawing/2014/main" id="{8955716C-F658-8559-685B-6F79CF082163}"/>
                </a:ext>
              </a:extLst>
            </p:cNvPr>
            <p:cNvCxnSpPr/>
            <p:nvPr/>
          </p:nvCxnSpPr>
          <p:spPr>
            <a:xfrm>
              <a:off x="8745895" y="4192556"/>
              <a:ext cx="483274" cy="0"/>
            </a:xfrm>
            <a:prstGeom prst="straightConnector1">
              <a:avLst/>
            </a:prstGeom>
            <a:noFill/>
            <a:ln w="28575" cap="flat" cmpd="sng">
              <a:solidFill>
                <a:srgbClr val="638830"/>
              </a:solidFill>
              <a:prstDash val="solid"/>
              <a:round/>
              <a:headEnd type="none" w="sm" len="sm"/>
              <a:tailEnd type="triangle" w="med" len="med"/>
            </a:ln>
          </p:spPr>
        </p:cxnSp>
        <p:sp>
          <p:nvSpPr>
            <p:cNvPr id="17" name="Google Shape;340;p6">
              <a:extLst>
                <a:ext uri="{FF2B5EF4-FFF2-40B4-BE49-F238E27FC236}">
                  <a16:creationId xmlns:a16="http://schemas.microsoft.com/office/drawing/2014/main" id="{0C2486E6-E78E-A428-0223-ADD739414823}"/>
                </a:ext>
              </a:extLst>
            </p:cNvPr>
            <p:cNvSpPr txBox="1"/>
            <p:nvPr/>
          </p:nvSpPr>
          <p:spPr>
            <a:xfrm>
              <a:off x="8727410" y="3890496"/>
              <a:ext cx="857002" cy="266659"/>
            </a:xfrm>
            <a:prstGeom prst="rect">
              <a:avLst/>
            </a:prstGeom>
            <a:noFill/>
            <a:ln>
              <a:noFill/>
            </a:ln>
          </p:spPr>
          <p:txBody>
            <a:bodyPr spcFirstLastPara="1" wrap="square" lIns="68569" tIns="34275" rIns="68569" bIns="34275" anchor="t" anchorCtr="0">
              <a:spAutoFit/>
            </a:bodyPr>
            <a:lstStyle/>
            <a:p>
              <a:pPr>
                <a:lnSpc>
                  <a:spcPct val="90000"/>
                </a:lnSpc>
              </a:pPr>
              <a:r>
                <a:rPr lang="en-US" sz="1100" dirty="0">
                  <a:solidFill>
                    <a:srgbClr val="638830"/>
                  </a:solidFill>
                </a:rPr>
                <a:t>laser</a:t>
              </a:r>
              <a:endParaRPr sz="1800" dirty="0"/>
            </a:p>
          </p:txBody>
        </p:sp>
      </p:grpSp>
      <p:sp>
        <p:nvSpPr>
          <p:cNvPr id="13" name="Google Shape;341;p6">
            <a:extLst>
              <a:ext uri="{FF2B5EF4-FFF2-40B4-BE49-F238E27FC236}">
                <a16:creationId xmlns:a16="http://schemas.microsoft.com/office/drawing/2014/main" id="{99B4A13C-4451-E839-3E2E-425849B9BCD5}"/>
              </a:ext>
            </a:extLst>
          </p:cNvPr>
          <p:cNvSpPr txBox="1"/>
          <p:nvPr/>
        </p:nvSpPr>
        <p:spPr>
          <a:xfrm>
            <a:off x="5449854" y="909038"/>
            <a:ext cx="1976948" cy="221569"/>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1100" dirty="0">
                <a:solidFill>
                  <a:schemeClr val="dk1"/>
                </a:solidFill>
              </a:rPr>
              <a:t>Staggered - unstable</a:t>
            </a:r>
            <a:endParaRPr sz="1600" dirty="0"/>
          </a:p>
        </p:txBody>
      </p:sp>
      <p:sp>
        <p:nvSpPr>
          <p:cNvPr id="14" name="Google Shape;342;p6">
            <a:extLst>
              <a:ext uri="{FF2B5EF4-FFF2-40B4-BE49-F238E27FC236}">
                <a16:creationId xmlns:a16="http://schemas.microsoft.com/office/drawing/2014/main" id="{5A4E5D93-AE59-5F76-B41A-1F1D811ED061}"/>
              </a:ext>
            </a:extLst>
          </p:cNvPr>
          <p:cNvSpPr txBox="1"/>
          <p:nvPr/>
        </p:nvSpPr>
        <p:spPr>
          <a:xfrm>
            <a:off x="5407611" y="2958254"/>
            <a:ext cx="2150988" cy="221569"/>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1100" dirty="0">
                <a:solidFill>
                  <a:schemeClr val="dk1"/>
                </a:solidFill>
              </a:rPr>
              <a:t>Nodal - stable</a:t>
            </a:r>
            <a:endParaRPr sz="1600" dirty="0"/>
          </a:p>
        </p:txBody>
      </p:sp>
    </p:spTree>
    <p:extLst>
      <p:ext uri="{BB962C8B-B14F-4D97-AF65-F5344CB8AC3E}">
        <p14:creationId xmlns:p14="http://schemas.microsoft.com/office/powerpoint/2010/main" val="172332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summary</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grpSp>
        <p:nvGrpSpPr>
          <p:cNvPr id="21" name="Group 20">
            <a:extLst>
              <a:ext uri="{FF2B5EF4-FFF2-40B4-BE49-F238E27FC236}">
                <a16:creationId xmlns:a16="http://schemas.microsoft.com/office/drawing/2014/main" id="{64469051-3314-7B7F-FE84-0108E367460C}"/>
              </a:ext>
            </a:extLst>
          </p:cNvPr>
          <p:cNvGrpSpPr/>
          <p:nvPr/>
        </p:nvGrpSpPr>
        <p:grpSpPr>
          <a:xfrm>
            <a:off x="4405446" y="925838"/>
            <a:ext cx="4357386" cy="1631216"/>
            <a:chOff x="4405446" y="925838"/>
            <a:chExt cx="4357386" cy="1631216"/>
          </a:xfrm>
        </p:grpSpPr>
        <p:sp>
          <p:nvSpPr>
            <p:cNvPr id="3" name="TextBox 2">
              <a:extLst>
                <a:ext uri="{FF2B5EF4-FFF2-40B4-BE49-F238E27FC236}">
                  <a16:creationId xmlns:a16="http://schemas.microsoft.com/office/drawing/2014/main" id="{204D3CD6-C92E-C0A4-DC10-464C0E401EF6}"/>
                </a:ext>
              </a:extLst>
            </p:cNvPr>
            <p:cNvSpPr txBox="1"/>
            <p:nvPr/>
          </p:nvSpPr>
          <p:spPr>
            <a:xfrm>
              <a:off x="4426388" y="925838"/>
              <a:ext cx="4336444"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Numerical dispersion</a:t>
              </a:r>
            </a:p>
            <a:p>
              <a:pPr marL="285750" indent="-285750">
                <a:buFont typeface="Arial" panose="020B0604020202020204" pitchFamily="34" charset="0"/>
                <a:buChar char="•"/>
              </a:pPr>
              <a:r>
                <a:rPr lang="en-US" sz="2000" dirty="0"/>
                <a:t>Stencil compactness</a:t>
              </a:r>
            </a:p>
            <a:p>
              <a:pPr marL="285750" indent="-285750">
                <a:buFont typeface="Arial" panose="020B0604020202020204" pitchFamily="34" charset="0"/>
                <a:buChar char="•"/>
              </a:pPr>
              <a:r>
                <a:rPr lang="en-US" sz="2000" dirty="0"/>
                <a:t>Stability w/ domain decomposition</a:t>
              </a:r>
            </a:p>
            <a:p>
              <a:pPr marL="285750" indent="-285750">
                <a:buFont typeface="Arial" panose="020B0604020202020204" pitchFamily="34" charset="0"/>
                <a:buChar char="•"/>
              </a:pPr>
              <a:r>
                <a:rPr lang="en-US" sz="2000" dirty="0"/>
                <a:t>Interpolation errors</a:t>
              </a:r>
            </a:p>
            <a:p>
              <a:pPr marL="285750" indent="-285750">
                <a:buFont typeface="Arial" panose="020B0604020202020204" pitchFamily="34" charset="0"/>
                <a:buChar char="•"/>
              </a:pPr>
              <a:r>
                <a:rPr lang="en-US" sz="2000" dirty="0"/>
                <a:t>NCI</a:t>
              </a:r>
            </a:p>
          </p:txBody>
        </p:sp>
        <p:pic>
          <p:nvPicPr>
            <p:cNvPr id="2" name="Graphic 1" descr="Thumbs Down with solid fill">
              <a:extLst>
                <a:ext uri="{FF2B5EF4-FFF2-40B4-BE49-F238E27FC236}">
                  <a16:creationId xmlns:a16="http://schemas.microsoft.com/office/drawing/2014/main" id="{A318A7A7-E9E0-409A-AE59-7C17D2141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5446" y="1913484"/>
              <a:ext cx="320040" cy="320040"/>
            </a:xfrm>
            <a:prstGeom prst="rect">
              <a:avLst/>
            </a:prstGeom>
          </p:spPr>
        </p:pic>
        <p:pic>
          <p:nvPicPr>
            <p:cNvPr id="4" name="Graphic 3" descr="Thumbs up sign with solid fill">
              <a:extLst>
                <a:ext uri="{FF2B5EF4-FFF2-40B4-BE49-F238E27FC236}">
                  <a16:creationId xmlns:a16="http://schemas.microsoft.com/office/drawing/2014/main" id="{1086F5EB-EBA1-3D07-A7DC-5644AE5BEF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5446" y="934029"/>
              <a:ext cx="320040" cy="320040"/>
            </a:xfrm>
            <a:prstGeom prst="rect">
              <a:avLst/>
            </a:prstGeom>
          </p:spPr>
        </p:pic>
        <p:pic>
          <p:nvPicPr>
            <p:cNvPr id="6" name="Graphic 5" descr="Thumbs up sign with solid fill">
              <a:extLst>
                <a:ext uri="{FF2B5EF4-FFF2-40B4-BE49-F238E27FC236}">
                  <a16:creationId xmlns:a16="http://schemas.microsoft.com/office/drawing/2014/main" id="{0F2F9BB3-CF25-A68A-5760-8D7CCB6BD1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5446" y="1254708"/>
              <a:ext cx="320040" cy="320040"/>
            </a:xfrm>
            <a:prstGeom prst="rect">
              <a:avLst/>
            </a:prstGeom>
          </p:spPr>
        </p:pic>
        <p:pic>
          <p:nvPicPr>
            <p:cNvPr id="18" name="Graphic 17" descr="Thumbs up sign with solid fill">
              <a:extLst>
                <a:ext uri="{FF2B5EF4-FFF2-40B4-BE49-F238E27FC236}">
                  <a16:creationId xmlns:a16="http://schemas.microsoft.com/office/drawing/2014/main" id="{DE515001-F747-E785-D5B8-FA49A1092B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5446" y="1557969"/>
              <a:ext cx="320040" cy="320040"/>
            </a:xfrm>
            <a:prstGeom prst="rect">
              <a:avLst/>
            </a:prstGeom>
          </p:spPr>
        </p:pic>
        <p:pic>
          <p:nvPicPr>
            <p:cNvPr id="19" name="Graphic 18" descr="Thumbs Down with solid fill">
              <a:extLst>
                <a:ext uri="{FF2B5EF4-FFF2-40B4-BE49-F238E27FC236}">
                  <a16:creationId xmlns:a16="http://schemas.microsoft.com/office/drawing/2014/main" id="{FBE94950-3E14-70C8-7DF8-097B65383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5446" y="2216746"/>
              <a:ext cx="320040" cy="320040"/>
            </a:xfrm>
            <a:prstGeom prst="rect">
              <a:avLst/>
            </a:prstGeom>
          </p:spPr>
        </p:pic>
      </p:grpSp>
      <p:sp>
        <p:nvSpPr>
          <p:cNvPr id="28" name="TextBox 27">
            <a:extLst>
              <a:ext uri="{FF2B5EF4-FFF2-40B4-BE49-F238E27FC236}">
                <a16:creationId xmlns:a16="http://schemas.microsoft.com/office/drawing/2014/main" id="{0F5B26DA-D6FE-C98C-2596-B70A0768326C}"/>
              </a:ext>
            </a:extLst>
          </p:cNvPr>
          <p:cNvSpPr txBox="1"/>
          <p:nvPr/>
        </p:nvSpPr>
        <p:spPr>
          <a:xfrm>
            <a:off x="4426388" y="3118183"/>
            <a:ext cx="4336444"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Numerical dispersion</a:t>
            </a:r>
          </a:p>
          <a:p>
            <a:pPr marL="285750" indent="-285750">
              <a:buFont typeface="Arial" panose="020B0604020202020204" pitchFamily="34" charset="0"/>
              <a:buChar char="•"/>
            </a:pPr>
            <a:r>
              <a:rPr lang="en-US" sz="2000" dirty="0"/>
              <a:t>Stencil compactness</a:t>
            </a:r>
          </a:p>
          <a:p>
            <a:pPr marL="285750" indent="-285750">
              <a:buFont typeface="Arial" panose="020B0604020202020204" pitchFamily="34" charset="0"/>
              <a:buChar char="•"/>
            </a:pPr>
            <a:r>
              <a:rPr lang="en-US" sz="2000" dirty="0"/>
              <a:t>Stability w/ domain decomposition</a:t>
            </a:r>
          </a:p>
          <a:p>
            <a:pPr marL="285750" indent="-285750">
              <a:buFont typeface="Arial" panose="020B0604020202020204" pitchFamily="34" charset="0"/>
              <a:buChar char="•"/>
            </a:pPr>
            <a:r>
              <a:rPr lang="en-US" sz="2000" dirty="0"/>
              <a:t>Interpolation errors</a:t>
            </a:r>
          </a:p>
          <a:p>
            <a:pPr marL="285750" indent="-285750">
              <a:buFont typeface="Arial" panose="020B0604020202020204" pitchFamily="34" charset="0"/>
              <a:buChar char="•"/>
            </a:pPr>
            <a:r>
              <a:rPr lang="en-US" sz="2000" dirty="0"/>
              <a:t>NCI</a:t>
            </a:r>
          </a:p>
        </p:txBody>
      </p:sp>
      <p:pic>
        <p:nvPicPr>
          <p:cNvPr id="30" name="Graphic 29" descr="Thumbs Down with solid fill">
            <a:extLst>
              <a:ext uri="{FF2B5EF4-FFF2-40B4-BE49-F238E27FC236}">
                <a16:creationId xmlns:a16="http://schemas.microsoft.com/office/drawing/2014/main" id="{53EE5FE5-F670-F1FF-8E63-6D7B11EC6F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4405446" y="4053575"/>
            <a:ext cx="320040" cy="320040"/>
          </a:xfrm>
          <a:prstGeom prst="rect">
            <a:avLst/>
          </a:prstGeom>
        </p:spPr>
      </p:pic>
      <p:pic>
        <p:nvPicPr>
          <p:cNvPr id="35" name="Graphic 34" descr="Thumbs up sign with solid fill">
            <a:extLst>
              <a:ext uri="{FF2B5EF4-FFF2-40B4-BE49-F238E27FC236}">
                <a16:creationId xmlns:a16="http://schemas.microsoft.com/office/drawing/2014/main" id="{44E37F30-0963-7033-92C0-4481F72A4F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4405446" y="3196046"/>
            <a:ext cx="320040" cy="320040"/>
          </a:xfrm>
          <a:prstGeom prst="rect">
            <a:avLst/>
          </a:prstGeom>
        </p:spPr>
      </p:pic>
      <p:pic>
        <p:nvPicPr>
          <p:cNvPr id="38" name="Graphic 37" descr="Thumbs up sign with solid fill">
            <a:extLst>
              <a:ext uri="{FF2B5EF4-FFF2-40B4-BE49-F238E27FC236}">
                <a16:creationId xmlns:a16="http://schemas.microsoft.com/office/drawing/2014/main" id="{9DF3D032-9E5B-1247-D2BB-69CA0560F7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4405446" y="3516725"/>
            <a:ext cx="320040" cy="320040"/>
          </a:xfrm>
          <a:prstGeom prst="rect">
            <a:avLst/>
          </a:prstGeom>
        </p:spPr>
      </p:pic>
      <p:pic>
        <p:nvPicPr>
          <p:cNvPr id="41" name="Graphic 40" descr="Thumbs up sign with solid fill">
            <a:extLst>
              <a:ext uri="{FF2B5EF4-FFF2-40B4-BE49-F238E27FC236}">
                <a16:creationId xmlns:a16="http://schemas.microsoft.com/office/drawing/2014/main" id="{B91B9546-38AA-28A4-FEDE-863EC043A2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4405446" y="3819986"/>
            <a:ext cx="320040" cy="320040"/>
          </a:xfrm>
          <a:prstGeom prst="rect">
            <a:avLst/>
          </a:prstGeom>
        </p:spPr>
      </p:pic>
      <p:pic>
        <p:nvPicPr>
          <p:cNvPr id="43" name="Graphic 42" descr="Thumbs Down with solid fill">
            <a:extLst>
              <a:ext uri="{FF2B5EF4-FFF2-40B4-BE49-F238E27FC236}">
                <a16:creationId xmlns:a16="http://schemas.microsoft.com/office/drawing/2014/main" id="{92731203-C127-ABD4-0A86-20C58C4F1A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4405446" y="4356837"/>
            <a:ext cx="320040" cy="320040"/>
          </a:xfrm>
          <a:prstGeom prst="rect">
            <a:avLst/>
          </a:prstGeom>
        </p:spPr>
      </p:pic>
      <p:grpSp>
        <p:nvGrpSpPr>
          <p:cNvPr id="48" name="Group 47">
            <a:extLst>
              <a:ext uri="{FF2B5EF4-FFF2-40B4-BE49-F238E27FC236}">
                <a16:creationId xmlns:a16="http://schemas.microsoft.com/office/drawing/2014/main" id="{2A5A252A-C995-3F39-10D0-66E209E39256}"/>
              </a:ext>
            </a:extLst>
          </p:cNvPr>
          <p:cNvGrpSpPr/>
          <p:nvPr/>
        </p:nvGrpSpPr>
        <p:grpSpPr>
          <a:xfrm>
            <a:off x="3748644" y="1017515"/>
            <a:ext cx="646331" cy="3801182"/>
            <a:chOff x="3748644" y="1017515"/>
            <a:chExt cx="646331" cy="3801182"/>
          </a:xfrm>
        </p:grpSpPr>
        <p:sp>
          <p:nvSpPr>
            <p:cNvPr id="45" name="TextBox 44">
              <a:extLst>
                <a:ext uri="{FF2B5EF4-FFF2-40B4-BE49-F238E27FC236}">
                  <a16:creationId xmlns:a16="http://schemas.microsoft.com/office/drawing/2014/main" id="{E2017D61-E2D3-10DF-3090-0F4A7DD98E0B}"/>
                </a:ext>
              </a:extLst>
            </p:cNvPr>
            <p:cNvSpPr txBox="1"/>
            <p:nvPr/>
          </p:nvSpPr>
          <p:spPr>
            <a:xfrm rot="16200000">
              <a:off x="3678112" y="1088047"/>
              <a:ext cx="787395" cy="646331"/>
            </a:xfrm>
            <a:prstGeom prst="rect">
              <a:avLst/>
            </a:prstGeom>
            <a:noFill/>
          </p:spPr>
          <p:txBody>
            <a:bodyPr wrap="none" rtlCol="0">
              <a:spAutoFit/>
            </a:bodyPr>
            <a:lstStyle/>
            <a:p>
              <a:pPr algn="ctr"/>
              <a:r>
                <a:rPr lang="en-US" sz="1800" b="1" dirty="0">
                  <a:solidFill>
                    <a:srgbClr val="00B050"/>
                  </a:solidFill>
                </a:rPr>
                <a:t>Field </a:t>
              </a:r>
            </a:p>
            <a:p>
              <a:pPr algn="ctr"/>
              <a:r>
                <a:rPr lang="en-US" sz="1800" b="1" dirty="0">
                  <a:solidFill>
                    <a:srgbClr val="00B050"/>
                  </a:solidFill>
                </a:rPr>
                <a:t>solve</a:t>
              </a:r>
            </a:p>
          </p:txBody>
        </p:sp>
        <p:sp>
          <p:nvSpPr>
            <p:cNvPr id="47" name="TextBox 46">
              <a:extLst>
                <a:ext uri="{FF2B5EF4-FFF2-40B4-BE49-F238E27FC236}">
                  <a16:creationId xmlns:a16="http://schemas.microsoft.com/office/drawing/2014/main" id="{1A9DE2C0-742D-A6FD-C1C1-C5B806883C2A}"/>
                </a:ext>
              </a:extLst>
            </p:cNvPr>
            <p:cNvSpPr txBox="1"/>
            <p:nvPr/>
          </p:nvSpPr>
          <p:spPr>
            <a:xfrm rot="16200000">
              <a:off x="3626816" y="4050538"/>
              <a:ext cx="889987" cy="646331"/>
            </a:xfrm>
            <a:prstGeom prst="rect">
              <a:avLst/>
            </a:prstGeom>
            <a:noFill/>
          </p:spPr>
          <p:txBody>
            <a:bodyPr wrap="none" rtlCol="0">
              <a:spAutoFit/>
            </a:bodyPr>
            <a:lstStyle/>
            <a:p>
              <a:pPr algn="ctr"/>
              <a:r>
                <a:rPr lang="en-US" sz="1800" b="1" dirty="0">
                  <a:solidFill>
                    <a:srgbClr val="00B050"/>
                  </a:solidFill>
                </a:rPr>
                <a:t>Field </a:t>
              </a:r>
            </a:p>
            <a:p>
              <a:pPr algn="ctr"/>
              <a:r>
                <a:rPr lang="en-US" sz="1800" b="1" dirty="0">
                  <a:solidFill>
                    <a:srgbClr val="00B050"/>
                  </a:solidFill>
                </a:rPr>
                <a:t>gather</a:t>
              </a:r>
            </a:p>
          </p:txBody>
        </p:sp>
      </p:grpSp>
    </p:spTree>
    <p:extLst>
      <p:ext uri="{BB962C8B-B14F-4D97-AF65-F5344CB8AC3E}">
        <p14:creationId xmlns:p14="http://schemas.microsoft.com/office/powerpoint/2010/main" val="402050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grpSp>
        <p:nvGrpSpPr>
          <p:cNvPr id="721" name="Google Shape;721;p78"/>
          <p:cNvGrpSpPr/>
          <p:nvPr/>
        </p:nvGrpSpPr>
        <p:grpSpPr>
          <a:xfrm>
            <a:off x="13" y="50125"/>
            <a:ext cx="8497609" cy="4182769"/>
            <a:chOff x="452447" y="843148"/>
            <a:chExt cx="11099280" cy="5398515"/>
          </a:xfrm>
        </p:grpSpPr>
        <p:pic>
          <p:nvPicPr>
            <p:cNvPr id="722" name="Google Shape;722;p78"/>
            <p:cNvPicPr preferRelativeResize="0"/>
            <p:nvPr/>
          </p:nvPicPr>
          <p:blipFill rotWithShape="1">
            <a:blip r:embed="rId3">
              <a:alphaModFix/>
            </a:blip>
            <a:srcRect/>
            <a:stretch/>
          </p:blipFill>
          <p:spPr>
            <a:xfrm>
              <a:off x="452447" y="1547229"/>
              <a:ext cx="11099280" cy="4694434"/>
            </a:xfrm>
            <a:prstGeom prst="rect">
              <a:avLst/>
            </a:prstGeom>
            <a:noFill/>
            <a:ln>
              <a:noFill/>
            </a:ln>
          </p:spPr>
        </p:pic>
        <p:sp>
          <p:nvSpPr>
            <p:cNvPr id="723" name="Google Shape;723;p78"/>
            <p:cNvSpPr/>
            <p:nvPr/>
          </p:nvSpPr>
          <p:spPr>
            <a:xfrm>
              <a:off x="650869" y="843148"/>
              <a:ext cx="1106700" cy="4809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sp>
        <p:nvSpPr>
          <p:cNvPr id="724" name="Google Shape;724;p78"/>
          <p:cNvSpPr txBox="1">
            <a:spLocks noGrp="1"/>
          </p:cNvSpPr>
          <p:nvPr>
            <p:ph type="sldNum" idx="4294967295"/>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725" name="Google Shape;725;p78"/>
          <p:cNvSpPr txBox="1"/>
          <p:nvPr/>
        </p:nvSpPr>
        <p:spPr>
          <a:xfrm>
            <a:off x="281603" y="4298382"/>
            <a:ext cx="1691400" cy="2379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D. Kothe – April 30, 2019</a:t>
            </a:r>
            <a:endParaRPr/>
          </a:p>
        </p:txBody>
      </p:sp>
      <p:sp>
        <p:nvSpPr>
          <p:cNvPr id="726" name="Google Shape;726;p78"/>
          <p:cNvSpPr/>
          <p:nvPr/>
        </p:nvSpPr>
        <p:spPr>
          <a:xfrm>
            <a:off x="207670" y="302344"/>
            <a:ext cx="1002900" cy="442500"/>
          </a:xfrm>
          <a:prstGeom prst="rect">
            <a:avLst/>
          </a:prstGeom>
          <a:solidFill>
            <a:schemeClr val="lt1"/>
          </a:solid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27" name="Google Shape;727;p78"/>
          <p:cNvSpPr/>
          <p:nvPr/>
        </p:nvSpPr>
        <p:spPr>
          <a:xfrm>
            <a:off x="8443865" y="4864130"/>
            <a:ext cx="335700" cy="199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728" name="Google Shape;728;p78"/>
          <p:cNvPicPr preferRelativeResize="0"/>
          <p:nvPr/>
        </p:nvPicPr>
        <p:blipFill rotWithShape="1">
          <a:blip r:embed="rId4">
            <a:alphaModFix/>
          </a:blip>
          <a:srcRect/>
          <a:stretch/>
        </p:blipFill>
        <p:spPr>
          <a:xfrm>
            <a:off x="3931851" y="764899"/>
            <a:ext cx="2043684" cy="3336768"/>
          </a:xfrm>
          <a:prstGeom prst="rect">
            <a:avLst/>
          </a:prstGeom>
          <a:noFill/>
          <a:ln>
            <a:noFill/>
          </a:ln>
        </p:spPr>
      </p:pic>
      <p:sp>
        <p:nvSpPr>
          <p:cNvPr id="729" name="Google Shape;729;p78"/>
          <p:cNvSpPr/>
          <p:nvPr/>
        </p:nvSpPr>
        <p:spPr>
          <a:xfrm>
            <a:off x="4048437" y="2595947"/>
            <a:ext cx="1741800" cy="6216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730" name="Google Shape;730;p78"/>
          <p:cNvPicPr preferRelativeResize="0"/>
          <p:nvPr/>
        </p:nvPicPr>
        <p:blipFill rotWithShape="1">
          <a:blip r:embed="rId5">
            <a:alphaModFix/>
          </a:blip>
          <a:srcRect/>
          <a:stretch/>
        </p:blipFill>
        <p:spPr>
          <a:xfrm>
            <a:off x="3931851" y="2008087"/>
            <a:ext cx="2043684" cy="850392"/>
          </a:xfrm>
          <a:prstGeom prst="rect">
            <a:avLst/>
          </a:prstGeom>
          <a:noFill/>
          <a:ln>
            <a:noFill/>
          </a:ln>
        </p:spPr>
      </p:pic>
      <p:sp>
        <p:nvSpPr>
          <p:cNvPr id="731" name="Google Shape;731;p78"/>
          <p:cNvSpPr/>
          <p:nvPr/>
        </p:nvSpPr>
        <p:spPr>
          <a:xfrm>
            <a:off x="5968330" y="836676"/>
            <a:ext cx="2529000" cy="2984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rgbClr val="00395A"/>
              </a:solidFill>
              <a:latin typeface="Arial"/>
              <a:ea typeface="Arial"/>
              <a:cs typeface="Arial"/>
              <a:sym typeface="Arial"/>
            </a:endParaRPr>
          </a:p>
        </p:txBody>
      </p:sp>
      <p:sp>
        <p:nvSpPr>
          <p:cNvPr id="732" name="Google Shape;732;p78"/>
          <p:cNvSpPr txBox="1"/>
          <p:nvPr/>
        </p:nvSpPr>
        <p:spPr>
          <a:xfrm>
            <a:off x="6349310" y="1024607"/>
            <a:ext cx="2366700" cy="383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Delivers 5x performance of 200 petaflop Summit (ORNL)</a:t>
            </a:r>
            <a:endParaRPr/>
          </a:p>
        </p:txBody>
      </p:sp>
      <p:sp>
        <p:nvSpPr>
          <p:cNvPr id="733" name="Google Shape;733;p78"/>
          <p:cNvSpPr txBox="1"/>
          <p:nvPr/>
        </p:nvSpPr>
        <p:spPr>
          <a:xfrm>
            <a:off x="6349310" y="2218541"/>
            <a:ext cx="2458500" cy="383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dirty="0">
                <a:solidFill>
                  <a:srgbClr val="00395A"/>
                </a:solidFill>
                <a:latin typeface="Arial"/>
                <a:ea typeface="Arial"/>
                <a:cs typeface="Arial"/>
                <a:sym typeface="Arial"/>
              </a:rPr>
              <a:t>Software stack for broad spectrum of apps &amp; workloads</a:t>
            </a:r>
            <a:endParaRPr dirty="0"/>
          </a:p>
        </p:txBody>
      </p:sp>
      <p:sp>
        <p:nvSpPr>
          <p:cNvPr id="734" name="Google Shape;734;p78"/>
          <p:cNvSpPr txBox="1"/>
          <p:nvPr/>
        </p:nvSpPr>
        <p:spPr>
          <a:xfrm>
            <a:off x="6349309" y="3445916"/>
            <a:ext cx="2527200" cy="528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 sz="1050" b="0" i="0" u="none" strike="noStrike" cap="none">
                <a:solidFill>
                  <a:srgbClr val="00395A"/>
                </a:solidFill>
                <a:latin typeface="Arial"/>
                <a:ea typeface="Arial"/>
                <a:cs typeface="Arial"/>
                <a:sym typeface="Arial"/>
              </a:rPr>
              <a:t>Wide range of apps that deliver high-fidelity solutions faster to more complex problems</a:t>
            </a:r>
            <a:endParaRPr/>
          </a:p>
        </p:txBody>
      </p:sp>
      <p:pic>
        <p:nvPicPr>
          <p:cNvPr id="735" name="Google Shape;735;p78"/>
          <p:cNvPicPr preferRelativeResize="0"/>
          <p:nvPr/>
        </p:nvPicPr>
        <p:blipFill rotWithShape="1">
          <a:blip r:embed="rId6">
            <a:alphaModFix/>
          </a:blip>
          <a:srcRect/>
          <a:stretch/>
        </p:blipFill>
        <p:spPr>
          <a:xfrm>
            <a:off x="117742" y="4748091"/>
            <a:ext cx="1349477" cy="364929"/>
          </a:xfrm>
          <a:prstGeom prst="rect">
            <a:avLst/>
          </a:prstGeom>
          <a:solidFill>
            <a:schemeClr val="lt1"/>
          </a:solidFill>
          <a:ln>
            <a:noFill/>
          </a:ln>
        </p:spPr>
      </p:pic>
      <p:sp>
        <p:nvSpPr>
          <p:cNvPr id="736" name="Google Shape;736;p78"/>
          <p:cNvSpPr txBox="1"/>
          <p:nvPr/>
        </p:nvSpPr>
        <p:spPr>
          <a:xfrm>
            <a:off x="213360" y="696947"/>
            <a:ext cx="3711000" cy="383100"/>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 sz="2100" b="0" i="0" u="none" strike="noStrike" cap="none">
                <a:solidFill>
                  <a:schemeClr val="lt1"/>
                </a:solidFill>
                <a:latin typeface="Arial"/>
                <a:ea typeface="Arial"/>
                <a:cs typeface="Arial"/>
                <a:sym typeface="Arial"/>
              </a:rPr>
              <a:t>Exascale Computing Initiative</a:t>
            </a:r>
            <a:endParaRPr/>
          </a:p>
        </p:txBody>
      </p:sp>
      <p:sp>
        <p:nvSpPr>
          <p:cNvPr id="737" name="Google Shape;737;p78"/>
          <p:cNvSpPr txBox="1">
            <a:spLocks noGrp="1"/>
          </p:cNvSpPr>
          <p:nvPr>
            <p:ph type="title"/>
          </p:nvPr>
        </p:nvSpPr>
        <p:spPr>
          <a:xfrm>
            <a:off x="108224" y="168481"/>
            <a:ext cx="87024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 sz="2200" b="1">
                <a:solidFill>
                  <a:schemeClr val="dk1"/>
                </a:solidFill>
                <a:latin typeface="Avenir"/>
                <a:ea typeface="Avenir"/>
                <a:cs typeface="Avenir"/>
                <a:sym typeface="Avenir"/>
              </a:rPr>
              <a:t>U.S. DOE Exascale Computing Initiative (ECI) – 2016-2023</a:t>
            </a:r>
            <a:endParaRPr sz="2200" b="1">
              <a:solidFill>
                <a:schemeClr val="dk1"/>
              </a:solidFill>
              <a:latin typeface="Avenir"/>
              <a:ea typeface="Avenir"/>
              <a:cs typeface="Avenir"/>
              <a:sym typeface="Avenir"/>
            </a:endParaRPr>
          </a:p>
        </p:txBody>
      </p:sp>
      <p:grpSp>
        <p:nvGrpSpPr>
          <p:cNvPr id="738" name="Google Shape;738;p78"/>
          <p:cNvGrpSpPr/>
          <p:nvPr/>
        </p:nvGrpSpPr>
        <p:grpSpPr>
          <a:xfrm>
            <a:off x="131821" y="620492"/>
            <a:ext cx="8245864" cy="40820"/>
            <a:chOff x="195943" y="1001487"/>
            <a:chExt cx="10994485" cy="54427"/>
          </a:xfrm>
        </p:grpSpPr>
        <p:cxnSp>
          <p:nvCxnSpPr>
            <p:cNvPr id="739" name="Google Shape;739;p78"/>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40" name="Google Shape;740;p78"/>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4" name="Group 3">
            <a:extLst>
              <a:ext uri="{FF2B5EF4-FFF2-40B4-BE49-F238E27FC236}">
                <a16:creationId xmlns:a16="http://schemas.microsoft.com/office/drawing/2014/main" id="{289A6D7A-01BE-5F20-8786-3EE7750AEBA1}"/>
              </a:ext>
            </a:extLst>
          </p:cNvPr>
          <p:cNvGrpSpPr>
            <a:grpSpLocks noChangeAspect="1"/>
          </p:cNvGrpSpPr>
          <p:nvPr/>
        </p:nvGrpSpPr>
        <p:grpSpPr>
          <a:xfrm>
            <a:off x="6447180" y="1463331"/>
            <a:ext cx="2617501" cy="496832"/>
            <a:chOff x="7434109" y="1286003"/>
            <a:chExt cx="3200942" cy="607576"/>
          </a:xfrm>
        </p:grpSpPr>
        <p:pic>
          <p:nvPicPr>
            <p:cNvPr id="2" name="Picture 2" descr="Intel Slips, and a High-Profile Supercomputer Is Delayed - The New York  Times">
              <a:extLst>
                <a:ext uri="{FF2B5EF4-FFF2-40B4-BE49-F238E27FC236}">
                  <a16:creationId xmlns:a16="http://schemas.microsoft.com/office/drawing/2014/main" id="{CCBB4C43-DABC-8B4E-CD98-3FE920C9D70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9190300" y="1288376"/>
              <a:ext cx="1444751" cy="605203"/>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517;p134">
              <a:extLst>
                <a:ext uri="{FF2B5EF4-FFF2-40B4-BE49-F238E27FC236}">
                  <a16:creationId xmlns:a16="http://schemas.microsoft.com/office/drawing/2014/main" id="{4C758E60-9E16-4C66-55E8-CB4D02512266}"/>
                </a:ext>
              </a:extLst>
            </p:cNvPr>
            <p:cNvPicPr preferRelativeResize="0">
              <a:picLocks noChangeAspect="1"/>
            </p:cNvPicPr>
            <p:nvPr/>
          </p:nvPicPr>
          <p:blipFill rotWithShape="1">
            <a:blip r:embed="rId9">
              <a:alphaModFix/>
            </a:blip>
            <a:srcRect/>
            <a:stretch/>
          </p:blipFill>
          <p:spPr>
            <a:xfrm>
              <a:off x="7434109" y="1286003"/>
              <a:ext cx="1597964" cy="57030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2" name="Picture 21">
            <a:extLst>
              <a:ext uri="{FF2B5EF4-FFF2-40B4-BE49-F238E27FC236}">
                <a16:creationId xmlns:a16="http://schemas.microsoft.com/office/drawing/2014/main" id="{C59F377F-F7E1-F490-4C25-55A1284BD037}"/>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8865" r="57692" b="13492"/>
          <a:stretch/>
        </p:blipFill>
        <p:spPr>
          <a:xfrm>
            <a:off x="381168" y="703239"/>
            <a:ext cx="3458785" cy="2271776"/>
          </a:xfrm>
          <a:prstGeom prst="rect">
            <a:avLst/>
          </a:prstGeom>
        </p:spPr>
      </p:pic>
      <p:sp>
        <p:nvSpPr>
          <p:cNvPr id="10" name="Google Shape;1774;p99">
            <a:extLst>
              <a:ext uri="{FF2B5EF4-FFF2-40B4-BE49-F238E27FC236}">
                <a16:creationId xmlns:a16="http://schemas.microsoft.com/office/drawing/2014/main" id="{EC46AA6C-7DEB-CF3E-D8CB-2793F8F614AD}"/>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 Staggered vs nodal Maxwell solve: </a:t>
            </a:r>
            <a:r>
              <a:rPr lang="en-US" sz="2000" b="1" dirty="0"/>
              <a:t>retaining advantages of both</a:t>
            </a:r>
          </a:p>
        </p:txBody>
      </p:sp>
      <p:grpSp>
        <p:nvGrpSpPr>
          <p:cNvPr id="11" name="Google Shape;1775;p99">
            <a:extLst>
              <a:ext uri="{FF2B5EF4-FFF2-40B4-BE49-F238E27FC236}">
                <a16:creationId xmlns:a16="http://schemas.microsoft.com/office/drawing/2014/main" id="{1DC1C959-81DB-1FA6-BF5A-3E90F380B1D0}"/>
              </a:ext>
            </a:extLst>
          </p:cNvPr>
          <p:cNvGrpSpPr/>
          <p:nvPr/>
        </p:nvGrpSpPr>
        <p:grpSpPr>
          <a:xfrm>
            <a:off x="169606" y="628044"/>
            <a:ext cx="8245864" cy="40820"/>
            <a:chOff x="195943" y="1001487"/>
            <a:chExt cx="10994485" cy="54427"/>
          </a:xfrm>
        </p:grpSpPr>
        <p:cxnSp>
          <p:nvCxnSpPr>
            <p:cNvPr id="20" name="Google Shape;1776;p99">
              <a:extLst>
                <a:ext uri="{FF2B5EF4-FFF2-40B4-BE49-F238E27FC236}">
                  <a16:creationId xmlns:a16="http://schemas.microsoft.com/office/drawing/2014/main" id="{203C52F5-1F03-ED9D-AE33-6E5CE02A12EC}"/>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4" name="Google Shape;1777;p99">
              <a:extLst>
                <a:ext uri="{FF2B5EF4-FFF2-40B4-BE49-F238E27FC236}">
                  <a16:creationId xmlns:a16="http://schemas.microsoft.com/office/drawing/2014/main" id="{1065471F-90B1-6A00-92A7-5A72965B5FDF}"/>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44" name="Group 43">
            <a:extLst>
              <a:ext uri="{FF2B5EF4-FFF2-40B4-BE49-F238E27FC236}">
                <a16:creationId xmlns:a16="http://schemas.microsoft.com/office/drawing/2014/main" id="{AA79C589-68B1-83A0-5E0A-8F288F606DC2}"/>
              </a:ext>
            </a:extLst>
          </p:cNvPr>
          <p:cNvGrpSpPr>
            <a:grpSpLocks noChangeAspect="1"/>
          </p:cNvGrpSpPr>
          <p:nvPr/>
        </p:nvGrpSpPr>
        <p:grpSpPr>
          <a:xfrm>
            <a:off x="175461" y="2912599"/>
            <a:ext cx="2937585" cy="2197560"/>
            <a:chOff x="4622443" y="1079718"/>
            <a:chExt cx="3174956" cy="2375133"/>
          </a:xfrm>
        </p:grpSpPr>
        <p:sp>
          <p:nvSpPr>
            <p:cNvPr id="8" name="Cube 7">
              <a:extLst>
                <a:ext uri="{FF2B5EF4-FFF2-40B4-BE49-F238E27FC236}">
                  <a16:creationId xmlns:a16="http://schemas.microsoft.com/office/drawing/2014/main" id="{1E5BBBAD-3576-D369-3A63-7D9295E3E647}"/>
                </a:ext>
              </a:extLst>
            </p:cNvPr>
            <p:cNvSpPr/>
            <p:nvPr/>
          </p:nvSpPr>
          <p:spPr>
            <a:xfrm>
              <a:off x="5323182" y="1436582"/>
              <a:ext cx="1825763" cy="1767731"/>
            </a:xfrm>
            <a:prstGeom prst="cube">
              <a:avLst/>
            </a:prstGeom>
            <a:solidFill>
              <a:srgbClr val="E6E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Oval 8">
              <a:extLst>
                <a:ext uri="{FF2B5EF4-FFF2-40B4-BE49-F238E27FC236}">
                  <a16:creationId xmlns:a16="http://schemas.microsoft.com/office/drawing/2014/main" id="{98924EB2-34DF-0542-1725-6BE40C6EBC30}"/>
                </a:ext>
              </a:extLst>
            </p:cNvPr>
            <p:cNvSpPr/>
            <p:nvPr/>
          </p:nvSpPr>
          <p:spPr>
            <a:xfrm>
              <a:off x="5715000"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Oval 24">
              <a:extLst>
                <a:ext uri="{FF2B5EF4-FFF2-40B4-BE49-F238E27FC236}">
                  <a16:creationId xmlns:a16="http://schemas.microsoft.com/office/drawing/2014/main" id="{C6434CAF-D808-7AA5-0594-FCA19A866767}"/>
                </a:ext>
              </a:extLst>
            </p:cNvPr>
            <p:cNvSpPr/>
            <p:nvPr/>
          </p:nvSpPr>
          <p:spPr>
            <a:xfrm>
              <a:off x="5264725" y="183011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E2D12BA0-EA3D-5CD9-96BF-E2CEE8579325}"/>
                </a:ext>
              </a:extLst>
            </p:cNvPr>
            <p:cNvSpPr/>
            <p:nvPr/>
          </p:nvSpPr>
          <p:spPr>
            <a:xfrm>
              <a:off x="7076929" y="1384627"/>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Oval 26">
              <a:extLst>
                <a:ext uri="{FF2B5EF4-FFF2-40B4-BE49-F238E27FC236}">
                  <a16:creationId xmlns:a16="http://schemas.microsoft.com/office/drawing/2014/main" id="{CCED5ABF-88C5-88F6-B6FC-8C6B7088DA21}"/>
                </a:ext>
              </a:extLst>
            </p:cNvPr>
            <p:cNvSpPr/>
            <p:nvPr/>
          </p:nvSpPr>
          <p:spPr>
            <a:xfrm>
              <a:off x="6629399" y="1822363"/>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BDDE323F-09EC-550A-6B5E-A108BDAD41BC}"/>
                </a:ext>
              </a:extLst>
            </p:cNvPr>
            <p:cNvSpPr/>
            <p:nvPr/>
          </p:nvSpPr>
          <p:spPr>
            <a:xfrm>
              <a:off x="5264725"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0CD4207B-F529-500E-0714-7C813578803F}"/>
                </a:ext>
              </a:extLst>
            </p:cNvPr>
            <p:cNvSpPr/>
            <p:nvPr/>
          </p:nvSpPr>
          <p:spPr>
            <a:xfrm>
              <a:off x="7090783" y="268695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Oval 31">
              <a:extLst>
                <a:ext uri="{FF2B5EF4-FFF2-40B4-BE49-F238E27FC236}">
                  <a16:creationId xmlns:a16="http://schemas.microsoft.com/office/drawing/2014/main" id="{889AFBE1-9EFF-0A11-7F6A-5F60D3265428}"/>
                </a:ext>
              </a:extLst>
            </p:cNvPr>
            <p:cNvSpPr/>
            <p:nvPr/>
          </p:nvSpPr>
          <p:spPr>
            <a:xfrm>
              <a:off x="6629399" y="3134214"/>
              <a:ext cx="124691" cy="122054"/>
            </a:xfrm>
            <a:prstGeom prst="ellipse">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9418E045-E7A9-11A1-2FF3-4853AB33295B}"/>
                </a:ext>
              </a:extLst>
            </p:cNvPr>
            <p:cNvSpPr txBox="1"/>
            <p:nvPr/>
          </p:nvSpPr>
          <p:spPr>
            <a:xfrm>
              <a:off x="5159309" y="1098028"/>
              <a:ext cx="663907" cy="332647"/>
            </a:xfrm>
            <a:prstGeom prst="rect">
              <a:avLst/>
            </a:prstGeom>
            <a:noFill/>
          </p:spPr>
          <p:txBody>
            <a:bodyPr wrap="none" rtlCol="0">
              <a:spAutoFit/>
            </a:bodyPr>
            <a:lstStyle/>
            <a:p>
              <a:r>
                <a:rPr lang="en-US" i="1" dirty="0">
                  <a:solidFill>
                    <a:srgbClr val="FF0000"/>
                  </a:solidFill>
                </a:rPr>
                <a:t>E,B,J</a:t>
              </a:r>
            </a:p>
          </p:txBody>
        </p:sp>
        <p:sp>
          <p:nvSpPr>
            <p:cNvPr id="34" name="TextBox 33">
              <a:extLst>
                <a:ext uri="{FF2B5EF4-FFF2-40B4-BE49-F238E27FC236}">
                  <a16:creationId xmlns:a16="http://schemas.microsoft.com/office/drawing/2014/main" id="{9D2A4AB0-E6F5-9929-6F8D-489668DD26C3}"/>
                </a:ext>
              </a:extLst>
            </p:cNvPr>
            <p:cNvSpPr txBox="1"/>
            <p:nvPr/>
          </p:nvSpPr>
          <p:spPr>
            <a:xfrm>
              <a:off x="6110965" y="1532815"/>
              <a:ext cx="663907" cy="332647"/>
            </a:xfrm>
            <a:prstGeom prst="rect">
              <a:avLst/>
            </a:prstGeom>
            <a:noFill/>
          </p:spPr>
          <p:txBody>
            <a:bodyPr wrap="none" rtlCol="0">
              <a:spAutoFit/>
            </a:bodyPr>
            <a:lstStyle/>
            <a:p>
              <a:r>
                <a:rPr lang="en-US" i="1" dirty="0">
                  <a:solidFill>
                    <a:srgbClr val="FF0000"/>
                  </a:solidFill>
                </a:rPr>
                <a:t>E,B,J</a:t>
              </a:r>
            </a:p>
          </p:txBody>
        </p:sp>
        <p:sp>
          <p:nvSpPr>
            <p:cNvPr id="36" name="TextBox 35">
              <a:extLst>
                <a:ext uri="{FF2B5EF4-FFF2-40B4-BE49-F238E27FC236}">
                  <a16:creationId xmlns:a16="http://schemas.microsoft.com/office/drawing/2014/main" id="{B086FE02-26F6-A908-CB58-46520AC8CD58}"/>
                </a:ext>
              </a:extLst>
            </p:cNvPr>
            <p:cNvSpPr txBox="1"/>
            <p:nvPr/>
          </p:nvSpPr>
          <p:spPr>
            <a:xfrm>
              <a:off x="6703247" y="3064940"/>
              <a:ext cx="663907" cy="332647"/>
            </a:xfrm>
            <a:prstGeom prst="rect">
              <a:avLst/>
            </a:prstGeom>
            <a:noFill/>
          </p:spPr>
          <p:txBody>
            <a:bodyPr wrap="none" rtlCol="0">
              <a:spAutoFit/>
            </a:bodyPr>
            <a:lstStyle/>
            <a:p>
              <a:r>
                <a:rPr lang="en-US" i="1" dirty="0">
                  <a:solidFill>
                    <a:srgbClr val="FF0000"/>
                  </a:solidFill>
                </a:rPr>
                <a:t>E,B,J</a:t>
              </a:r>
            </a:p>
          </p:txBody>
        </p:sp>
        <p:sp>
          <p:nvSpPr>
            <p:cNvPr id="37" name="TextBox 36">
              <a:extLst>
                <a:ext uri="{FF2B5EF4-FFF2-40B4-BE49-F238E27FC236}">
                  <a16:creationId xmlns:a16="http://schemas.microsoft.com/office/drawing/2014/main" id="{828283D8-731D-1CEE-5DE6-82C1E48F3955}"/>
                </a:ext>
              </a:extLst>
            </p:cNvPr>
            <p:cNvSpPr txBox="1"/>
            <p:nvPr/>
          </p:nvSpPr>
          <p:spPr>
            <a:xfrm>
              <a:off x="7133492" y="2424816"/>
              <a:ext cx="663907" cy="332647"/>
            </a:xfrm>
            <a:prstGeom prst="rect">
              <a:avLst/>
            </a:prstGeom>
            <a:noFill/>
          </p:spPr>
          <p:txBody>
            <a:bodyPr wrap="none" rtlCol="0">
              <a:spAutoFit/>
            </a:bodyPr>
            <a:lstStyle/>
            <a:p>
              <a:r>
                <a:rPr lang="en-US" i="1" dirty="0">
                  <a:solidFill>
                    <a:srgbClr val="FF0000"/>
                  </a:solidFill>
                </a:rPr>
                <a:t>E,B,J</a:t>
              </a:r>
            </a:p>
          </p:txBody>
        </p:sp>
        <p:sp>
          <p:nvSpPr>
            <p:cNvPr id="39" name="TextBox 38">
              <a:extLst>
                <a:ext uri="{FF2B5EF4-FFF2-40B4-BE49-F238E27FC236}">
                  <a16:creationId xmlns:a16="http://schemas.microsoft.com/office/drawing/2014/main" id="{921B209C-1938-23B7-55D7-8AE1DC34884D}"/>
                </a:ext>
              </a:extLst>
            </p:cNvPr>
            <p:cNvSpPr txBox="1"/>
            <p:nvPr/>
          </p:nvSpPr>
          <p:spPr>
            <a:xfrm>
              <a:off x="4622443" y="3122204"/>
              <a:ext cx="663907" cy="332647"/>
            </a:xfrm>
            <a:prstGeom prst="rect">
              <a:avLst/>
            </a:prstGeom>
            <a:noFill/>
          </p:spPr>
          <p:txBody>
            <a:bodyPr wrap="square" rtlCol="0">
              <a:spAutoFit/>
            </a:bodyPr>
            <a:lstStyle/>
            <a:p>
              <a:r>
                <a:rPr lang="en-US" i="1" dirty="0">
                  <a:solidFill>
                    <a:srgbClr val="FF0000"/>
                  </a:solidFill>
                </a:rPr>
                <a:t>E,B,J</a:t>
              </a:r>
            </a:p>
          </p:txBody>
        </p:sp>
        <p:sp>
          <p:nvSpPr>
            <p:cNvPr id="40" name="TextBox 39">
              <a:extLst>
                <a:ext uri="{FF2B5EF4-FFF2-40B4-BE49-F238E27FC236}">
                  <a16:creationId xmlns:a16="http://schemas.microsoft.com/office/drawing/2014/main" id="{9B6DEF14-08E5-F473-4180-ABF93DD7AB8F}"/>
                </a:ext>
              </a:extLst>
            </p:cNvPr>
            <p:cNvSpPr txBox="1"/>
            <p:nvPr/>
          </p:nvSpPr>
          <p:spPr>
            <a:xfrm>
              <a:off x="7076929" y="1079718"/>
              <a:ext cx="663907" cy="332647"/>
            </a:xfrm>
            <a:prstGeom prst="rect">
              <a:avLst/>
            </a:prstGeom>
            <a:noFill/>
          </p:spPr>
          <p:txBody>
            <a:bodyPr wrap="none" rtlCol="0">
              <a:spAutoFit/>
            </a:bodyPr>
            <a:lstStyle/>
            <a:p>
              <a:r>
                <a:rPr lang="en-US" i="1" dirty="0">
                  <a:solidFill>
                    <a:srgbClr val="FF0000"/>
                  </a:solidFill>
                </a:rPr>
                <a:t>E,B,J</a:t>
              </a:r>
            </a:p>
          </p:txBody>
        </p:sp>
        <p:sp>
          <p:nvSpPr>
            <p:cNvPr id="42" name="TextBox 41">
              <a:extLst>
                <a:ext uri="{FF2B5EF4-FFF2-40B4-BE49-F238E27FC236}">
                  <a16:creationId xmlns:a16="http://schemas.microsoft.com/office/drawing/2014/main" id="{4856C272-8EDD-F1AA-DB87-7DF767870988}"/>
                </a:ext>
              </a:extLst>
            </p:cNvPr>
            <p:cNvSpPr txBox="1"/>
            <p:nvPr/>
          </p:nvSpPr>
          <p:spPr>
            <a:xfrm>
              <a:off x="4642561" y="1660780"/>
              <a:ext cx="663907" cy="332647"/>
            </a:xfrm>
            <a:prstGeom prst="rect">
              <a:avLst/>
            </a:prstGeom>
            <a:noFill/>
          </p:spPr>
          <p:txBody>
            <a:bodyPr wrap="none" rtlCol="0">
              <a:spAutoFit/>
            </a:bodyPr>
            <a:lstStyle/>
            <a:p>
              <a:r>
                <a:rPr lang="en-US" i="1" dirty="0">
                  <a:solidFill>
                    <a:srgbClr val="FF0000"/>
                  </a:solidFill>
                </a:rPr>
                <a:t>E,B,J</a:t>
              </a:r>
            </a:p>
          </p:txBody>
        </p:sp>
      </p:grpSp>
      <p:sp>
        <p:nvSpPr>
          <p:cNvPr id="46" name="TextBox 45">
            <a:extLst>
              <a:ext uri="{FF2B5EF4-FFF2-40B4-BE49-F238E27FC236}">
                <a16:creationId xmlns:a16="http://schemas.microsoft.com/office/drawing/2014/main" id="{B3A92401-7F79-026C-DF55-26B7C8907D0F}"/>
              </a:ext>
            </a:extLst>
          </p:cNvPr>
          <p:cNvSpPr txBox="1"/>
          <p:nvPr/>
        </p:nvSpPr>
        <p:spPr>
          <a:xfrm rot="16200000">
            <a:off x="-742217" y="1602128"/>
            <a:ext cx="1877437" cy="369332"/>
          </a:xfrm>
          <a:prstGeom prst="rect">
            <a:avLst/>
          </a:prstGeom>
          <a:noFill/>
        </p:spPr>
        <p:txBody>
          <a:bodyPr wrap="none" rtlCol="0">
            <a:spAutoFit/>
          </a:bodyPr>
          <a:lstStyle/>
          <a:p>
            <a:pPr algn="ctr"/>
            <a:r>
              <a:rPr lang="en-US" sz="1800" dirty="0"/>
              <a:t>Staggered (Yee)</a:t>
            </a:r>
          </a:p>
        </p:txBody>
      </p:sp>
      <p:sp>
        <p:nvSpPr>
          <p:cNvPr id="53" name="TextBox 52">
            <a:extLst>
              <a:ext uri="{FF2B5EF4-FFF2-40B4-BE49-F238E27FC236}">
                <a16:creationId xmlns:a16="http://schemas.microsoft.com/office/drawing/2014/main" id="{8FC5BF61-C8A7-596D-3F4C-3504780E27BC}"/>
              </a:ext>
            </a:extLst>
          </p:cNvPr>
          <p:cNvSpPr txBox="1"/>
          <p:nvPr/>
        </p:nvSpPr>
        <p:spPr>
          <a:xfrm rot="16200000">
            <a:off x="-209032" y="4023717"/>
            <a:ext cx="787395" cy="369332"/>
          </a:xfrm>
          <a:prstGeom prst="rect">
            <a:avLst/>
          </a:prstGeom>
          <a:noFill/>
        </p:spPr>
        <p:txBody>
          <a:bodyPr wrap="none" rtlCol="0">
            <a:spAutoFit/>
          </a:bodyPr>
          <a:lstStyle/>
          <a:p>
            <a:pPr algn="ctr"/>
            <a:r>
              <a:rPr lang="en-US" sz="1800" dirty="0"/>
              <a:t>Nodal</a:t>
            </a:r>
          </a:p>
        </p:txBody>
      </p:sp>
      <p:grpSp>
        <p:nvGrpSpPr>
          <p:cNvPr id="5" name="Group 4">
            <a:extLst>
              <a:ext uri="{FF2B5EF4-FFF2-40B4-BE49-F238E27FC236}">
                <a16:creationId xmlns:a16="http://schemas.microsoft.com/office/drawing/2014/main" id="{5D20667E-256D-96AE-FFD7-32D93876712B}"/>
              </a:ext>
            </a:extLst>
          </p:cNvPr>
          <p:cNvGrpSpPr>
            <a:grpSpLocks noChangeAspect="1"/>
          </p:cNvGrpSpPr>
          <p:nvPr/>
        </p:nvGrpSpPr>
        <p:grpSpPr>
          <a:xfrm>
            <a:off x="4017332" y="703239"/>
            <a:ext cx="4302858" cy="2889150"/>
            <a:chOff x="21264885" y="20845042"/>
            <a:chExt cx="3351535" cy="2250385"/>
          </a:xfrm>
        </p:grpSpPr>
        <p:pic>
          <p:nvPicPr>
            <p:cNvPr id="7" name="Picture 6" descr="Diagram&#10;&#10;Description automatically generated">
              <a:extLst>
                <a:ext uri="{FF2B5EF4-FFF2-40B4-BE49-F238E27FC236}">
                  <a16:creationId xmlns:a16="http://schemas.microsoft.com/office/drawing/2014/main" id="{89F360B7-8186-4E29-F349-D0BE73776B4B}"/>
                </a:ext>
              </a:extLst>
            </p:cNvPr>
            <p:cNvPicPr>
              <a:picLocks noChangeAspect="1"/>
            </p:cNvPicPr>
            <p:nvPr/>
          </p:nvPicPr>
          <p:blipFill rotWithShape="1">
            <a:blip r:embed="rId4"/>
            <a:srcRect l="1" r="2076"/>
            <a:stretch/>
          </p:blipFill>
          <p:spPr>
            <a:xfrm>
              <a:off x="21264885" y="20845042"/>
              <a:ext cx="3351535" cy="2250385"/>
            </a:xfrm>
            <a:prstGeom prst="rect">
              <a:avLst/>
            </a:prstGeom>
          </p:spPr>
        </p:pic>
        <p:sp>
          <p:nvSpPr>
            <p:cNvPr id="12" name="Rounded Rectangle 11">
              <a:extLst>
                <a:ext uri="{FF2B5EF4-FFF2-40B4-BE49-F238E27FC236}">
                  <a16:creationId xmlns:a16="http://schemas.microsoft.com/office/drawing/2014/main" id="{C628ED73-200C-8D1B-2B66-23FB713D9857}"/>
                </a:ext>
              </a:extLst>
            </p:cNvPr>
            <p:cNvSpPr/>
            <p:nvPr/>
          </p:nvSpPr>
          <p:spPr>
            <a:xfrm>
              <a:off x="23131597" y="22204352"/>
              <a:ext cx="1377227" cy="363498"/>
            </a:xfrm>
            <a:prstGeom prst="roundRect">
              <a:avLst>
                <a:gd name="adj" fmla="val 108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610C1D-523A-99FB-0985-677A969EFA09}"/>
                </a:ext>
              </a:extLst>
            </p:cNvPr>
            <p:cNvSpPr/>
            <p:nvPr/>
          </p:nvSpPr>
          <p:spPr>
            <a:xfrm>
              <a:off x="21467996" y="22204352"/>
              <a:ext cx="1490309" cy="361573"/>
            </a:xfrm>
            <a:prstGeom prst="roundRect">
              <a:avLst>
                <a:gd name="adj" fmla="val 1017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9026A3C-C7A7-BA19-0CE6-D605CC3E0614}"/>
              </a:ext>
            </a:extLst>
          </p:cNvPr>
          <p:cNvGrpSpPr/>
          <p:nvPr/>
        </p:nvGrpSpPr>
        <p:grpSpPr>
          <a:xfrm>
            <a:off x="3660349" y="3719825"/>
            <a:ext cx="4638056" cy="1101516"/>
            <a:chOff x="9252" y="2182459"/>
            <a:chExt cx="4638056" cy="1101516"/>
          </a:xfrm>
        </p:grpSpPr>
        <p:grpSp>
          <p:nvGrpSpPr>
            <p:cNvPr id="49" name="Group 48">
              <a:extLst>
                <a:ext uri="{FF2B5EF4-FFF2-40B4-BE49-F238E27FC236}">
                  <a16:creationId xmlns:a16="http://schemas.microsoft.com/office/drawing/2014/main" id="{CEEF0E20-A0C3-DBD0-4477-B46E7A38B960}"/>
                </a:ext>
              </a:extLst>
            </p:cNvPr>
            <p:cNvGrpSpPr>
              <a:grpSpLocks noChangeAspect="1"/>
            </p:cNvGrpSpPr>
            <p:nvPr/>
          </p:nvGrpSpPr>
          <p:grpSpPr>
            <a:xfrm>
              <a:off x="9252" y="2182459"/>
              <a:ext cx="4638056" cy="1101516"/>
              <a:chOff x="15730265" y="25381903"/>
              <a:chExt cx="3952775" cy="938765"/>
            </a:xfrm>
          </p:grpSpPr>
          <p:pic>
            <p:nvPicPr>
              <p:cNvPr id="63" name="Picture 62" descr="A picture containing sky, antenna, light&#10;&#10;Description automatically generated">
                <a:extLst>
                  <a:ext uri="{FF2B5EF4-FFF2-40B4-BE49-F238E27FC236}">
                    <a16:creationId xmlns:a16="http://schemas.microsoft.com/office/drawing/2014/main" id="{E1549995-212F-3A29-C471-FF5E42357E83}"/>
                  </a:ext>
                </a:extLst>
              </p:cNvPr>
              <p:cNvPicPr>
                <a:picLocks noChangeAspect="1"/>
              </p:cNvPicPr>
              <p:nvPr/>
            </p:nvPicPr>
            <p:blipFill>
              <a:blip r:embed="rId5"/>
              <a:stretch>
                <a:fillRect/>
              </a:stretch>
            </p:blipFill>
            <p:spPr>
              <a:xfrm>
                <a:off x="16680424" y="25381903"/>
                <a:ext cx="3002616" cy="938765"/>
              </a:xfrm>
              <a:prstGeom prst="rect">
                <a:avLst/>
              </a:prstGeom>
            </p:spPr>
          </p:pic>
          <p:sp>
            <p:nvSpPr>
              <p:cNvPr id="64" name="Google Shape;341;p6">
                <a:extLst>
                  <a:ext uri="{FF2B5EF4-FFF2-40B4-BE49-F238E27FC236}">
                    <a16:creationId xmlns:a16="http://schemas.microsoft.com/office/drawing/2014/main" id="{C9963672-579D-E480-3896-855E65528B92}"/>
                  </a:ext>
                </a:extLst>
              </p:cNvPr>
              <p:cNvSpPr txBox="1"/>
              <p:nvPr/>
            </p:nvSpPr>
            <p:spPr>
              <a:xfrm>
                <a:off x="15730265" y="25548686"/>
                <a:ext cx="1071987" cy="24468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100" b="0" i="0" u="none" strike="noStrike" cap="none" dirty="0">
                    <a:solidFill>
                      <a:schemeClr val="dk1"/>
                    </a:solidFill>
                    <a:latin typeface="Arial"/>
                    <a:ea typeface="Arial"/>
                    <a:cs typeface="Arial"/>
                    <a:sym typeface="Arial"/>
                  </a:rPr>
                  <a:t>Staggered</a:t>
                </a:r>
                <a:endParaRPr dirty="0"/>
              </a:p>
            </p:txBody>
          </p:sp>
          <p:sp>
            <p:nvSpPr>
              <p:cNvPr id="65" name="Google Shape;341;p6">
                <a:extLst>
                  <a:ext uri="{FF2B5EF4-FFF2-40B4-BE49-F238E27FC236}">
                    <a16:creationId xmlns:a16="http://schemas.microsoft.com/office/drawing/2014/main" id="{F0533830-A43C-F6D4-E345-462E78B1E763}"/>
                  </a:ext>
                </a:extLst>
              </p:cNvPr>
              <p:cNvSpPr txBox="1"/>
              <p:nvPr/>
            </p:nvSpPr>
            <p:spPr>
              <a:xfrm>
                <a:off x="15752850" y="25893982"/>
                <a:ext cx="1071987" cy="24468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100" b="0" i="0" u="none" strike="noStrike" cap="none" dirty="0">
                    <a:solidFill>
                      <a:schemeClr val="dk1"/>
                    </a:solidFill>
                    <a:latin typeface="Arial"/>
                    <a:ea typeface="Arial"/>
                    <a:cs typeface="Arial"/>
                    <a:sym typeface="Arial"/>
                  </a:rPr>
                  <a:t>Nodal</a:t>
                </a:r>
                <a:endParaRPr dirty="0"/>
              </a:p>
            </p:txBody>
          </p:sp>
        </p:grpSp>
        <p:cxnSp>
          <p:nvCxnSpPr>
            <p:cNvPr id="50" name="Straight Arrow Connector 49">
              <a:extLst>
                <a:ext uri="{FF2B5EF4-FFF2-40B4-BE49-F238E27FC236}">
                  <a16:creationId xmlns:a16="http://schemas.microsoft.com/office/drawing/2014/main" id="{DA30DE20-DAE5-56FA-F485-7EF65F7E9CE7}"/>
                </a:ext>
              </a:extLst>
            </p:cNvPr>
            <p:cNvCxnSpPr>
              <a:cxnSpLocks/>
            </p:cNvCxnSpPr>
            <p:nvPr/>
          </p:nvCxnSpPr>
          <p:spPr>
            <a:xfrm>
              <a:off x="2278117" y="2515513"/>
              <a:ext cx="607605" cy="411354"/>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7134E430-F7A6-D86C-EA15-69983C7DD513}"/>
                </a:ext>
              </a:extLst>
            </p:cNvPr>
            <p:cNvCxnSpPr>
              <a:cxnSpLocks/>
            </p:cNvCxnSpPr>
            <p:nvPr/>
          </p:nvCxnSpPr>
          <p:spPr>
            <a:xfrm flipH="1">
              <a:off x="2885722" y="2515513"/>
              <a:ext cx="632123" cy="411354"/>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82860027-5015-C04F-2D1C-E227BD12DB79}"/>
                </a:ext>
              </a:extLst>
            </p:cNvPr>
            <p:cNvCxnSpPr>
              <a:cxnSpLocks/>
            </p:cNvCxnSpPr>
            <p:nvPr/>
          </p:nvCxnSpPr>
          <p:spPr>
            <a:xfrm>
              <a:off x="2703270" y="2515513"/>
              <a:ext cx="182452" cy="411354"/>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AEAF0FB3-D272-121C-4043-266B63418B60}"/>
                </a:ext>
              </a:extLst>
            </p:cNvPr>
            <p:cNvCxnSpPr>
              <a:cxnSpLocks/>
            </p:cNvCxnSpPr>
            <p:nvPr/>
          </p:nvCxnSpPr>
          <p:spPr>
            <a:xfrm flipH="1">
              <a:off x="2885722" y="2535226"/>
              <a:ext cx="224835" cy="391591"/>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A2A9DF4B-6EBB-7D8A-DA42-A6DFECCB97A6}"/>
                </a:ext>
              </a:extLst>
            </p:cNvPr>
            <p:cNvCxnSpPr>
              <a:cxnSpLocks/>
            </p:cNvCxnSpPr>
            <p:nvPr/>
          </p:nvCxnSpPr>
          <p:spPr>
            <a:xfrm>
              <a:off x="1880702" y="2515513"/>
              <a:ext cx="1026211" cy="411304"/>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917AD421-C17F-2654-FC6A-E0FCC977B479}"/>
                </a:ext>
              </a:extLst>
            </p:cNvPr>
            <p:cNvCxnSpPr>
              <a:cxnSpLocks/>
            </p:cNvCxnSpPr>
            <p:nvPr/>
          </p:nvCxnSpPr>
          <p:spPr>
            <a:xfrm flipH="1">
              <a:off x="2898927" y="2515513"/>
              <a:ext cx="1026913" cy="420657"/>
            </a:xfrm>
            <a:prstGeom prst="straightConnector1">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57" name="Triangle 56">
              <a:extLst>
                <a:ext uri="{FF2B5EF4-FFF2-40B4-BE49-F238E27FC236}">
                  <a16:creationId xmlns:a16="http://schemas.microsoft.com/office/drawing/2014/main" id="{E5620759-14AE-0EE3-FAC7-F07E132F4119}"/>
                </a:ext>
              </a:extLst>
            </p:cNvPr>
            <p:cNvSpPr/>
            <p:nvPr/>
          </p:nvSpPr>
          <p:spPr>
            <a:xfrm>
              <a:off x="3398512" y="2685302"/>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32B46ECF-540E-CB15-63A6-C28949967862}"/>
                </a:ext>
              </a:extLst>
            </p:cNvPr>
            <p:cNvSpPr/>
            <p:nvPr/>
          </p:nvSpPr>
          <p:spPr>
            <a:xfrm>
              <a:off x="2340249" y="2685302"/>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62148B61-49FB-DE77-E9D4-0CFA487900C8}"/>
                </a:ext>
              </a:extLst>
            </p:cNvPr>
            <p:cNvSpPr/>
            <p:nvPr/>
          </p:nvSpPr>
          <p:spPr>
            <a:xfrm>
              <a:off x="3213721" y="2665259"/>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E9BEC4A6-EA05-9DC1-FA8A-1635ECAA32B5}"/>
                </a:ext>
              </a:extLst>
            </p:cNvPr>
            <p:cNvSpPr/>
            <p:nvPr/>
          </p:nvSpPr>
          <p:spPr>
            <a:xfrm>
              <a:off x="2507800" y="2662442"/>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riangle 60">
              <a:extLst>
                <a:ext uri="{FF2B5EF4-FFF2-40B4-BE49-F238E27FC236}">
                  <a16:creationId xmlns:a16="http://schemas.microsoft.com/office/drawing/2014/main" id="{F1498BFE-2C84-D63A-E97B-338502941574}"/>
                </a:ext>
              </a:extLst>
            </p:cNvPr>
            <p:cNvSpPr/>
            <p:nvPr/>
          </p:nvSpPr>
          <p:spPr>
            <a:xfrm rot="20076917">
              <a:off x="2992555" y="2659442"/>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62765DE2-F6B0-2AE7-A9BA-106900D70A83}"/>
                </a:ext>
              </a:extLst>
            </p:cNvPr>
            <p:cNvSpPr/>
            <p:nvPr/>
          </p:nvSpPr>
          <p:spPr>
            <a:xfrm rot="1523083" flipH="1">
              <a:off x="2755746" y="2659442"/>
              <a:ext cx="56213" cy="4571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345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1" name="Google Shape;324;p6">
            <a:extLst>
              <a:ext uri="{FF2B5EF4-FFF2-40B4-BE49-F238E27FC236}">
                <a16:creationId xmlns:a16="http://schemas.microsoft.com/office/drawing/2014/main" id="{AD894E29-A0E6-2498-F3A3-64BD82EBD22B}"/>
              </a:ext>
            </a:extLst>
          </p:cNvPr>
          <p:cNvSpPr txBox="1"/>
          <p:nvPr/>
        </p:nvSpPr>
        <p:spPr>
          <a:xfrm>
            <a:off x="1934599" y="4805770"/>
            <a:ext cx="6740865" cy="235419"/>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*E. </a:t>
            </a:r>
            <a:r>
              <a:rPr lang="en-US" sz="1200" dirty="0" err="1">
                <a:solidFill>
                  <a:schemeClr val="dk1"/>
                </a:solidFill>
              </a:rPr>
              <a:t>Zoni</a:t>
            </a:r>
            <a:r>
              <a:rPr lang="en-US" sz="1200" dirty="0">
                <a:solidFill>
                  <a:schemeClr val="dk1"/>
                </a:solidFill>
              </a:rPr>
              <a:t>, et al., </a:t>
            </a:r>
            <a:r>
              <a:rPr lang="en-US" sz="1200" i="1" dirty="0" err="1">
                <a:solidFill>
                  <a:schemeClr val="dk1"/>
                </a:solidFill>
              </a:rPr>
              <a:t>Comput</a:t>
            </a:r>
            <a:r>
              <a:rPr lang="en-US" sz="1200" i="1" dirty="0">
                <a:solidFill>
                  <a:schemeClr val="dk1"/>
                </a:solidFill>
              </a:rPr>
              <a:t>. Phys. Comm.</a:t>
            </a:r>
            <a:r>
              <a:rPr lang="en-US" sz="1200" dirty="0">
                <a:solidFill>
                  <a:schemeClr val="dk1"/>
                </a:solidFill>
              </a:rPr>
              <a:t> </a:t>
            </a:r>
            <a:r>
              <a:rPr lang="en-US" sz="1200" b="1" dirty="0">
                <a:solidFill>
                  <a:schemeClr val="dk1"/>
                </a:solidFill>
              </a:rPr>
              <a:t>279,</a:t>
            </a:r>
            <a:r>
              <a:rPr lang="en-US" sz="1200" dirty="0">
                <a:solidFill>
                  <a:schemeClr val="dk1"/>
                </a:solidFill>
              </a:rPr>
              <a:t> 108457 (2022) </a:t>
            </a:r>
            <a:r>
              <a:rPr lang="en-US" sz="1200" dirty="0">
                <a:solidFill>
                  <a:schemeClr val="dk1"/>
                </a:solidFill>
                <a:hlinkClick r:id="rId3"/>
              </a:rPr>
              <a:t>doi.org/10.1016/j.cpc.2022.108457</a:t>
            </a:r>
            <a:endParaRPr sz="1200" u="sng" dirty="0">
              <a:solidFill>
                <a:schemeClr val="dk1"/>
              </a:solidFill>
            </a:endParaRPr>
          </a:p>
        </p:txBody>
      </p:sp>
      <p:grpSp>
        <p:nvGrpSpPr>
          <p:cNvPr id="37" name="Group 36">
            <a:extLst>
              <a:ext uri="{FF2B5EF4-FFF2-40B4-BE49-F238E27FC236}">
                <a16:creationId xmlns:a16="http://schemas.microsoft.com/office/drawing/2014/main" id="{D3CD85D0-F24E-388D-C44D-23426BD32084}"/>
              </a:ext>
            </a:extLst>
          </p:cNvPr>
          <p:cNvGrpSpPr/>
          <p:nvPr/>
        </p:nvGrpSpPr>
        <p:grpSpPr>
          <a:xfrm>
            <a:off x="109135" y="1249142"/>
            <a:ext cx="1714500" cy="2060188"/>
            <a:chOff x="248667" y="935933"/>
            <a:chExt cx="1714500" cy="2060188"/>
          </a:xfrm>
        </p:grpSpPr>
        <p:pic>
          <p:nvPicPr>
            <p:cNvPr id="10" name="Google Shape;332;p6">
              <a:extLst>
                <a:ext uri="{FF2B5EF4-FFF2-40B4-BE49-F238E27FC236}">
                  <a16:creationId xmlns:a16="http://schemas.microsoft.com/office/drawing/2014/main" id="{3D5D8475-5966-259C-ADFE-7F439EF317B1}"/>
                </a:ext>
              </a:extLst>
            </p:cNvPr>
            <p:cNvPicPr preferRelativeResize="0"/>
            <p:nvPr/>
          </p:nvPicPr>
          <p:blipFill rotWithShape="1">
            <a:blip r:embed="rId4">
              <a:alphaModFix/>
            </a:blip>
            <a:srcRect/>
            <a:stretch/>
          </p:blipFill>
          <p:spPr>
            <a:xfrm>
              <a:off x="248667" y="962277"/>
              <a:ext cx="1714500" cy="1028700"/>
            </a:xfrm>
            <a:prstGeom prst="rect">
              <a:avLst/>
            </a:prstGeom>
            <a:noFill/>
            <a:ln>
              <a:noFill/>
            </a:ln>
          </p:spPr>
        </p:pic>
        <p:pic>
          <p:nvPicPr>
            <p:cNvPr id="11" name="Google Shape;333;p6">
              <a:extLst>
                <a:ext uri="{FF2B5EF4-FFF2-40B4-BE49-F238E27FC236}">
                  <a16:creationId xmlns:a16="http://schemas.microsoft.com/office/drawing/2014/main" id="{98538B34-1554-4E0B-9664-7BE5C3B59506}"/>
                </a:ext>
              </a:extLst>
            </p:cNvPr>
            <p:cNvPicPr preferRelativeResize="0"/>
            <p:nvPr/>
          </p:nvPicPr>
          <p:blipFill rotWithShape="1">
            <a:blip r:embed="rId5">
              <a:alphaModFix/>
            </a:blip>
            <a:srcRect/>
            <a:stretch/>
          </p:blipFill>
          <p:spPr>
            <a:xfrm>
              <a:off x="248667" y="1967421"/>
              <a:ext cx="1714500" cy="1028700"/>
            </a:xfrm>
            <a:prstGeom prst="rect">
              <a:avLst/>
            </a:prstGeom>
            <a:noFill/>
            <a:ln>
              <a:noFill/>
            </a:ln>
          </p:spPr>
        </p:pic>
        <p:grpSp>
          <p:nvGrpSpPr>
            <p:cNvPr id="24" name="Google Shape;337;p6">
              <a:extLst>
                <a:ext uri="{FF2B5EF4-FFF2-40B4-BE49-F238E27FC236}">
                  <a16:creationId xmlns:a16="http://schemas.microsoft.com/office/drawing/2014/main" id="{7A546902-3392-207D-0B7F-7C5A35E7DE5B}"/>
                </a:ext>
              </a:extLst>
            </p:cNvPr>
            <p:cNvGrpSpPr/>
            <p:nvPr/>
          </p:nvGrpSpPr>
          <p:grpSpPr>
            <a:xfrm>
              <a:off x="1317145" y="1172777"/>
              <a:ext cx="441675" cy="555137"/>
              <a:chOff x="8347784" y="3545632"/>
              <a:chExt cx="1092434" cy="1293845"/>
            </a:xfrm>
          </p:grpSpPr>
          <p:sp>
            <p:nvSpPr>
              <p:cNvPr id="31" name="Google Shape;338;p6">
                <a:extLst>
                  <a:ext uri="{FF2B5EF4-FFF2-40B4-BE49-F238E27FC236}">
                    <a16:creationId xmlns:a16="http://schemas.microsoft.com/office/drawing/2014/main" id="{762AC975-61C2-207F-52E7-4A4E6DDD143D}"/>
                  </a:ext>
                </a:extLst>
              </p:cNvPr>
              <p:cNvSpPr/>
              <p:nvPr/>
            </p:nvSpPr>
            <p:spPr>
              <a:xfrm>
                <a:off x="8347784" y="3545632"/>
                <a:ext cx="385666" cy="1293845"/>
              </a:xfrm>
              <a:prstGeom prst="ellipse">
                <a:avLst/>
              </a:prstGeom>
              <a:noFill/>
              <a:ln w="19050" cap="flat" cmpd="sng">
                <a:solidFill>
                  <a:srgbClr val="63883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cxnSp>
            <p:nvCxnSpPr>
              <p:cNvPr id="32" name="Google Shape;339;p6">
                <a:extLst>
                  <a:ext uri="{FF2B5EF4-FFF2-40B4-BE49-F238E27FC236}">
                    <a16:creationId xmlns:a16="http://schemas.microsoft.com/office/drawing/2014/main" id="{8567FF26-338E-C2F6-E9ED-33821087D018}"/>
                  </a:ext>
                </a:extLst>
              </p:cNvPr>
              <p:cNvCxnSpPr/>
              <p:nvPr/>
            </p:nvCxnSpPr>
            <p:spPr>
              <a:xfrm>
                <a:off x="8745895" y="4192556"/>
                <a:ext cx="483274" cy="0"/>
              </a:xfrm>
              <a:prstGeom prst="straightConnector1">
                <a:avLst/>
              </a:prstGeom>
              <a:noFill/>
              <a:ln w="28575" cap="flat" cmpd="sng">
                <a:solidFill>
                  <a:srgbClr val="638830"/>
                </a:solidFill>
                <a:prstDash val="solid"/>
                <a:round/>
                <a:headEnd type="none" w="sm" len="sm"/>
                <a:tailEnd type="triangle" w="med" len="med"/>
              </a:ln>
            </p:spPr>
          </p:cxnSp>
          <p:sp>
            <p:nvSpPr>
              <p:cNvPr id="33" name="Google Shape;340;p6">
                <a:extLst>
                  <a:ext uri="{FF2B5EF4-FFF2-40B4-BE49-F238E27FC236}">
                    <a16:creationId xmlns:a16="http://schemas.microsoft.com/office/drawing/2014/main" id="{38E34068-06D2-C87C-1BFC-EF56E6F21EB2}"/>
                  </a:ext>
                </a:extLst>
              </p:cNvPr>
              <p:cNvSpPr txBox="1"/>
              <p:nvPr/>
            </p:nvSpPr>
            <p:spPr>
              <a:xfrm>
                <a:off x="8583216" y="3829620"/>
                <a:ext cx="857002" cy="403426"/>
              </a:xfrm>
              <a:prstGeom prst="rect">
                <a:avLst/>
              </a:prstGeom>
              <a:noFill/>
              <a:ln>
                <a:noFill/>
              </a:ln>
            </p:spPr>
            <p:txBody>
              <a:bodyPr spcFirstLastPara="1" wrap="square" lIns="68569" tIns="34275" rIns="68569" bIns="34275" anchor="t" anchorCtr="0">
                <a:spAutoFit/>
              </a:bodyPr>
              <a:lstStyle/>
              <a:p>
                <a:pPr>
                  <a:lnSpc>
                    <a:spcPct val="90000"/>
                  </a:lnSpc>
                </a:pPr>
                <a:r>
                  <a:rPr lang="en-US" sz="750" dirty="0">
                    <a:solidFill>
                      <a:srgbClr val="638830"/>
                    </a:solidFill>
                  </a:rPr>
                  <a:t>laser</a:t>
                </a:r>
                <a:endParaRPr sz="1050" dirty="0"/>
              </a:p>
            </p:txBody>
          </p:sp>
        </p:grpSp>
        <p:sp>
          <p:nvSpPr>
            <p:cNvPr id="25" name="Google Shape;341;p6">
              <a:extLst>
                <a:ext uri="{FF2B5EF4-FFF2-40B4-BE49-F238E27FC236}">
                  <a16:creationId xmlns:a16="http://schemas.microsoft.com/office/drawing/2014/main" id="{57F97580-B1C5-18B2-2219-913C00EA0682}"/>
                </a:ext>
              </a:extLst>
            </p:cNvPr>
            <p:cNvSpPr txBox="1"/>
            <p:nvPr/>
          </p:nvSpPr>
          <p:spPr>
            <a:xfrm>
              <a:off x="600292" y="935933"/>
              <a:ext cx="1020848"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Nodal: stable</a:t>
              </a:r>
              <a:endParaRPr sz="1050" dirty="0"/>
            </a:p>
          </p:txBody>
        </p:sp>
        <p:sp>
          <p:nvSpPr>
            <p:cNvPr id="26" name="Google Shape;342;p6">
              <a:extLst>
                <a:ext uri="{FF2B5EF4-FFF2-40B4-BE49-F238E27FC236}">
                  <a16:creationId xmlns:a16="http://schemas.microsoft.com/office/drawing/2014/main" id="{8CE1911E-24E9-54CC-FA41-1AB24CA2EFB3}"/>
                </a:ext>
              </a:extLst>
            </p:cNvPr>
            <p:cNvSpPr txBox="1"/>
            <p:nvPr/>
          </p:nvSpPr>
          <p:spPr>
            <a:xfrm>
              <a:off x="578479" y="1971613"/>
              <a:ext cx="1110718"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a:solidFill>
                    <a:schemeClr val="dk1"/>
                  </a:solidFill>
                </a:rPr>
                <a:t>Staggered: unstable</a:t>
              </a:r>
              <a:endParaRPr sz="1050"/>
            </a:p>
          </p:txBody>
        </p:sp>
      </p:grpSp>
      <p:grpSp>
        <p:nvGrpSpPr>
          <p:cNvPr id="38" name="Group 37">
            <a:extLst>
              <a:ext uri="{FF2B5EF4-FFF2-40B4-BE49-F238E27FC236}">
                <a16:creationId xmlns:a16="http://schemas.microsoft.com/office/drawing/2014/main" id="{19AC8ECF-BE09-B5C1-5435-D88954A555A2}"/>
              </a:ext>
            </a:extLst>
          </p:cNvPr>
          <p:cNvGrpSpPr/>
          <p:nvPr/>
        </p:nvGrpSpPr>
        <p:grpSpPr>
          <a:xfrm>
            <a:off x="1828870" y="1268336"/>
            <a:ext cx="3434235" cy="2040994"/>
            <a:chOff x="1968402" y="955127"/>
            <a:chExt cx="3434235" cy="2040994"/>
          </a:xfrm>
        </p:grpSpPr>
        <p:pic>
          <p:nvPicPr>
            <p:cNvPr id="9" name="Google Shape;331;p6">
              <a:extLst>
                <a:ext uri="{FF2B5EF4-FFF2-40B4-BE49-F238E27FC236}">
                  <a16:creationId xmlns:a16="http://schemas.microsoft.com/office/drawing/2014/main" id="{FD95EBAB-DC7A-FF4F-9CC4-78507FA01E2C}"/>
                </a:ext>
              </a:extLst>
            </p:cNvPr>
            <p:cNvPicPr preferRelativeResize="0"/>
            <p:nvPr/>
          </p:nvPicPr>
          <p:blipFill rotWithShape="1">
            <a:blip r:embed="rId6">
              <a:alphaModFix/>
            </a:blip>
            <a:srcRect/>
            <a:stretch/>
          </p:blipFill>
          <p:spPr>
            <a:xfrm>
              <a:off x="1968402" y="962277"/>
              <a:ext cx="1714500" cy="1028700"/>
            </a:xfrm>
            <a:prstGeom prst="rect">
              <a:avLst/>
            </a:prstGeom>
            <a:noFill/>
            <a:ln>
              <a:noFill/>
            </a:ln>
          </p:spPr>
        </p:pic>
        <p:pic>
          <p:nvPicPr>
            <p:cNvPr id="20" name="Google Shape;334;p6">
              <a:extLst>
                <a:ext uri="{FF2B5EF4-FFF2-40B4-BE49-F238E27FC236}">
                  <a16:creationId xmlns:a16="http://schemas.microsoft.com/office/drawing/2014/main" id="{535A0E1B-403A-56F9-B280-32997C5BECE7}"/>
                </a:ext>
              </a:extLst>
            </p:cNvPr>
            <p:cNvPicPr preferRelativeResize="0"/>
            <p:nvPr/>
          </p:nvPicPr>
          <p:blipFill rotWithShape="1">
            <a:blip r:embed="rId7">
              <a:alphaModFix/>
            </a:blip>
            <a:srcRect/>
            <a:stretch/>
          </p:blipFill>
          <p:spPr>
            <a:xfrm>
              <a:off x="3688137" y="1967421"/>
              <a:ext cx="1714500" cy="1028700"/>
            </a:xfrm>
            <a:prstGeom prst="rect">
              <a:avLst/>
            </a:prstGeom>
            <a:noFill/>
            <a:ln>
              <a:noFill/>
            </a:ln>
          </p:spPr>
        </p:pic>
        <p:pic>
          <p:nvPicPr>
            <p:cNvPr id="22" name="Google Shape;335;p6">
              <a:extLst>
                <a:ext uri="{FF2B5EF4-FFF2-40B4-BE49-F238E27FC236}">
                  <a16:creationId xmlns:a16="http://schemas.microsoft.com/office/drawing/2014/main" id="{9717555B-DB19-322A-0772-007724776C10}"/>
                </a:ext>
              </a:extLst>
            </p:cNvPr>
            <p:cNvPicPr preferRelativeResize="0"/>
            <p:nvPr/>
          </p:nvPicPr>
          <p:blipFill rotWithShape="1">
            <a:blip r:embed="rId8">
              <a:alphaModFix/>
            </a:blip>
            <a:srcRect/>
            <a:stretch/>
          </p:blipFill>
          <p:spPr>
            <a:xfrm>
              <a:off x="3688137" y="962277"/>
              <a:ext cx="1714500" cy="1028700"/>
            </a:xfrm>
            <a:prstGeom prst="rect">
              <a:avLst/>
            </a:prstGeom>
            <a:noFill/>
            <a:ln>
              <a:noFill/>
            </a:ln>
          </p:spPr>
        </p:pic>
        <p:pic>
          <p:nvPicPr>
            <p:cNvPr id="23" name="Google Shape;336;p6">
              <a:extLst>
                <a:ext uri="{FF2B5EF4-FFF2-40B4-BE49-F238E27FC236}">
                  <a16:creationId xmlns:a16="http://schemas.microsoft.com/office/drawing/2014/main" id="{18F90144-C149-D519-5D1D-409100A68538}"/>
                </a:ext>
              </a:extLst>
            </p:cNvPr>
            <p:cNvPicPr preferRelativeResize="0"/>
            <p:nvPr/>
          </p:nvPicPr>
          <p:blipFill rotWithShape="1">
            <a:blip r:embed="rId9">
              <a:alphaModFix/>
            </a:blip>
            <a:srcRect/>
            <a:stretch/>
          </p:blipFill>
          <p:spPr>
            <a:xfrm>
              <a:off x="1968402" y="1967421"/>
              <a:ext cx="1714500" cy="1028700"/>
            </a:xfrm>
            <a:prstGeom prst="rect">
              <a:avLst/>
            </a:prstGeom>
            <a:noFill/>
            <a:ln>
              <a:noFill/>
            </a:ln>
          </p:spPr>
        </p:pic>
        <p:sp>
          <p:nvSpPr>
            <p:cNvPr id="27" name="Google Shape;343;p6">
              <a:extLst>
                <a:ext uri="{FF2B5EF4-FFF2-40B4-BE49-F238E27FC236}">
                  <a16:creationId xmlns:a16="http://schemas.microsoft.com/office/drawing/2014/main" id="{2ADFC833-2D06-0DD0-63FE-2679C95FE455}"/>
                </a:ext>
              </a:extLst>
            </p:cNvPr>
            <p:cNvSpPr txBox="1"/>
            <p:nvPr/>
          </p:nvSpPr>
          <p:spPr>
            <a:xfrm>
              <a:off x="2306067" y="966470"/>
              <a:ext cx="1052758"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Alternating: order 2</a:t>
              </a:r>
              <a:endParaRPr sz="1050" dirty="0"/>
            </a:p>
          </p:txBody>
        </p:sp>
        <p:sp>
          <p:nvSpPr>
            <p:cNvPr id="28" name="Google Shape;344;p6">
              <a:extLst>
                <a:ext uri="{FF2B5EF4-FFF2-40B4-BE49-F238E27FC236}">
                  <a16:creationId xmlns:a16="http://schemas.microsoft.com/office/drawing/2014/main" id="{97E2A94A-80A7-66E8-FDCD-5CF7B56C4C52}"/>
                </a:ext>
              </a:extLst>
            </p:cNvPr>
            <p:cNvSpPr txBox="1"/>
            <p:nvPr/>
          </p:nvSpPr>
          <p:spPr>
            <a:xfrm>
              <a:off x="2310429" y="1996915"/>
              <a:ext cx="1108851"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Alternating: order 4</a:t>
              </a:r>
              <a:endParaRPr sz="1050" dirty="0"/>
            </a:p>
          </p:txBody>
        </p:sp>
        <p:sp>
          <p:nvSpPr>
            <p:cNvPr id="29" name="Google Shape;345;p6">
              <a:extLst>
                <a:ext uri="{FF2B5EF4-FFF2-40B4-BE49-F238E27FC236}">
                  <a16:creationId xmlns:a16="http://schemas.microsoft.com/office/drawing/2014/main" id="{B40E715D-E3BD-C957-A6B5-2852B8EFB998}"/>
                </a:ext>
              </a:extLst>
            </p:cNvPr>
            <p:cNvSpPr txBox="1"/>
            <p:nvPr/>
          </p:nvSpPr>
          <p:spPr>
            <a:xfrm>
              <a:off x="4038016" y="955127"/>
              <a:ext cx="1089151"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Alternating: order 6</a:t>
              </a:r>
              <a:endParaRPr sz="1050" dirty="0"/>
            </a:p>
          </p:txBody>
        </p:sp>
        <p:sp>
          <p:nvSpPr>
            <p:cNvPr id="30" name="Google Shape;346;p6">
              <a:extLst>
                <a:ext uri="{FF2B5EF4-FFF2-40B4-BE49-F238E27FC236}">
                  <a16:creationId xmlns:a16="http://schemas.microsoft.com/office/drawing/2014/main" id="{D2B0E686-9A57-0371-0058-A7F3ED3EF3E1}"/>
                </a:ext>
              </a:extLst>
            </p:cNvPr>
            <p:cNvSpPr txBox="1"/>
            <p:nvPr/>
          </p:nvSpPr>
          <p:spPr>
            <a:xfrm>
              <a:off x="4043253" y="1955034"/>
              <a:ext cx="1129258" cy="183481"/>
            </a:xfrm>
            <a:prstGeom prst="rect">
              <a:avLst/>
            </a:prstGeom>
            <a:solidFill>
              <a:schemeClr val="lt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Alternating: order 8</a:t>
              </a:r>
              <a:endParaRPr sz="1050" dirty="0"/>
            </a:p>
          </p:txBody>
        </p:sp>
      </p:grpSp>
      <p:sp>
        <p:nvSpPr>
          <p:cNvPr id="40" name="TextBox 39">
            <a:extLst>
              <a:ext uri="{FF2B5EF4-FFF2-40B4-BE49-F238E27FC236}">
                <a16:creationId xmlns:a16="http://schemas.microsoft.com/office/drawing/2014/main" id="{DE03F295-1777-0A9E-548A-3268E28E708B}"/>
              </a:ext>
            </a:extLst>
          </p:cNvPr>
          <p:cNvSpPr txBox="1"/>
          <p:nvPr/>
        </p:nvSpPr>
        <p:spPr>
          <a:xfrm>
            <a:off x="428841" y="778687"/>
            <a:ext cx="4402167" cy="307777"/>
          </a:xfrm>
          <a:prstGeom prst="rect">
            <a:avLst/>
          </a:prstGeom>
          <a:noFill/>
        </p:spPr>
        <p:txBody>
          <a:bodyPr wrap="none" rtlCol="0">
            <a:spAutoFit/>
          </a:bodyPr>
          <a:lstStyle/>
          <a:p>
            <a:r>
              <a:rPr lang="en-US" dirty="0">
                <a:solidFill>
                  <a:schemeClr val="tx1"/>
                </a:solidFill>
                <a:latin typeface="+mj-lt"/>
              </a:rPr>
              <a:t>~</a:t>
            </a:r>
            <a:r>
              <a:rPr lang="en-US" sz="1200" dirty="0">
                <a:solidFill>
                  <a:schemeClr val="tx1"/>
                </a:solidFill>
                <a:latin typeface="+mj-lt"/>
              </a:rPr>
              <a:t>✕</a:t>
            </a:r>
            <a:r>
              <a:rPr lang="en-US" dirty="0">
                <a:solidFill>
                  <a:schemeClr val="tx1"/>
                </a:solidFill>
                <a:latin typeface="+mj-lt"/>
              </a:rPr>
              <a:t>2 speedup simulations of laser-plasma accelerator</a:t>
            </a:r>
          </a:p>
        </p:txBody>
      </p:sp>
      <p:sp>
        <p:nvSpPr>
          <p:cNvPr id="41" name="Google Shape;341;p6">
            <a:extLst>
              <a:ext uri="{FF2B5EF4-FFF2-40B4-BE49-F238E27FC236}">
                <a16:creationId xmlns:a16="http://schemas.microsoft.com/office/drawing/2014/main" id="{74798D28-6A76-A3EC-97F9-0450785A5F10}"/>
              </a:ext>
            </a:extLst>
          </p:cNvPr>
          <p:cNvSpPr txBox="1"/>
          <p:nvPr/>
        </p:nvSpPr>
        <p:spPr>
          <a:xfrm>
            <a:off x="317336" y="1919277"/>
            <a:ext cx="1020848" cy="183481"/>
          </a:xfrm>
          <a:prstGeom prst="rect">
            <a:avLst/>
          </a:prstGeom>
          <a:no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More guard cells</a:t>
            </a:r>
            <a:endParaRPr sz="1050" dirty="0"/>
          </a:p>
        </p:txBody>
      </p:sp>
      <p:sp>
        <p:nvSpPr>
          <p:cNvPr id="42" name="Google Shape;341;p6">
            <a:extLst>
              <a:ext uri="{FF2B5EF4-FFF2-40B4-BE49-F238E27FC236}">
                <a16:creationId xmlns:a16="http://schemas.microsoft.com/office/drawing/2014/main" id="{4289F570-BDF8-06E8-567A-9F5B1D838CE9}"/>
              </a:ext>
            </a:extLst>
          </p:cNvPr>
          <p:cNvSpPr txBox="1"/>
          <p:nvPr/>
        </p:nvSpPr>
        <p:spPr>
          <a:xfrm>
            <a:off x="508566" y="2903830"/>
            <a:ext cx="915637" cy="183481"/>
          </a:xfrm>
          <a:prstGeom prst="rect">
            <a:avLst/>
          </a:prstGeom>
          <a:solidFill>
            <a:schemeClr val="bg1"/>
          </a:solidFill>
          <a:ln>
            <a:noFill/>
          </a:ln>
        </p:spPr>
        <p:txBody>
          <a:bodyPr spcFirstLastPara="1" wrap="square" lIns="68569" tIns="34275" rIns="68569" bIns="34275" anchor="t" anchorCtr="0">
            <a:spAutoFit/>
          </a:bodyPr>
          <a:lstStyle/>
          <a:p>
            <a:pPr algn="ctr">
              <a:lnSpc>
                <a:spcPct val="90000"/>
              </a:lnSpc>
            </a:pPr>
            <a:r>
              <a:rPr lang="en-US" sz="825" dirty="0">
                <a:solidFill>
                  <a:schemeClr val="dk1"/>
                </a:solidFill>
              </a:rPr>
              <a:t>Less guard cells</a:t>
            </a:r>
            <a:endParaRPr sz="1050" dirty="0"/>
          </a:p>
        </p:txBody>
      </p:sp>
      <p:cxnSp>
        <p:nvCxnSpPr>
          <p:cNvPr id="44" name="Straight Connector 43">
            <a:extLst>
              <a:ext uri="{FF2B5EF4-FFF2-40B4-BE49-F238E27FC236}">
                <a16:creationId xmlns:a16="http://schemas.microsoft.com/office/drawing/2014/main" id="{6CD38E01-6714-0E69-14E5-493083C710DA}"/>
              </a:ext>
            </a:extLst>
          </p:cNvPr>
          <p:cNvCxnSpPr>
            <a:cxnSpLocks/>
          </p:cNvCxnSpPr>
          <p:nvPr/>
        </p:nvCxnSpPr>
        <p:spPr>
          <a:xfrm>
            <a:off x="5428211" y="947964"/>
            <a:ext cx="0" cy="3737391"/>
          </a:xfrm>
          <a:prstGeom prst="line">
            <a:avLst/>
          </a:prstGeom>
        </p:spPr>
        <p:style>
          <a:lnRef idx="2">
            <a:schemeClr val="accent1"/>
          </a:lnRef>
          <a:fillRef idx="0">
            <a:schemeClr val="accent1"/>
          </a:fillRef>
          <a:effectRef idx="1">
            <a:schemeClr val="accent1"/>
          </a:effectRef>
          <a:fontRef idx="minor">
            <a:schemeClr val="tx1"/>
          </a:fontRef>
        </p:style>
      </p:cxnSp>
      <p:sp>
        <p:nvSpPr>
          <p:cNvPr id="2" name="Google Shape;1774;p99">
            <a:extLst>
              <a:ext uri="{FF2B5EF4-FFF2-40B4-BE49-F238E27FC236}">
                <a16:creationId xmlns:a16="http://schemas.microsoft.com/office/drawing/2014/main" id="{ABEEFECF-6389-2238-D8C2-BC36D5E51EC2}"/>
              </a:ext>
            </a:extLst>
          </p:cNvPr>
          <p:cNvSpPr txBox="1">
            <a:spLocks/>
          </p:cNvSpPr>
          <p:nvPr/>
        </p:nvSpPr>
        <p:spPr>
          <a:xfrm>
            <a:off x="108225" y="99775"/>
            <a:ext cx="8968500" cy="484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SzPts val="800"/>
            </a:pPr>
            <a:r>
              <a:rPr lang="en-US" sz="2000" dirty="0"/>
              <a:t>Alternating nodal-staggered PIC loop provides significant speedup</a:t>
            </a:r>
          </a:p>
        </p:txBody>
      </p:sp>
      <p:grpSp>
        <p:nvGrpSpPr>
          <p:cNvPr id="3" name="Google Shape;1775;p99">
            <a:extLst>
              <a:ext uri="{FF2B5EF4-FFF2-40B4-BE49-F238E27FC236}">
                <a16:creationId xmlns:a16="http://schemas.microsoft.com/office/drawing/2014/main" id="{1EF6882C-044B-1A4D-B0D8-E5C873E39C34}"/>
              </a:ext>
            </a:extLst>
          </p:cNvPr>
          <p:cNvGrpSpPr/>
          <p:nvPr/>
        </p:nvGrpSpPr>
        <p:grpSpPr>
          <a:xfrm>
            <a:off x="169606" y="628044"/>
            <a:ext cx="8245864" cy="40820"/>
            <a:chOff x="195943" y="1001487"/>
            <a:chExt cx="10994485" cy="54427"/>
          </a:xfrm>
        </p:grpSpPr>
        <p:cxnSp>
          <p:nvCxnSpPr>
            <p:cNvPr id="4" name="Google Shape;1776;p99">
              <a:extLst>
                <a:ext uri="{FF2B5EF4-FFF2-40B4-BE49-F238E27FC236}">
                  <a16:creationId xmlns:a16="http://schemas.microsoft.com/office/drawing/2014/main" id="{0004061C-20BF-8C59-E61B-97AA531F15D9}"/>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5" name="Google Shape;1777;p99">
              <a:extLst>
                <a:ext uri="{FF2B5EF4-FFF2-40B4-BE49-F238E27FC236}">
                  <a16:creationId xmlns:a16="http://schemas.microsoft.com/office/drawing/2014/main" id="{FF5E7318-C87A-CB17-8B9C-B05F230AE3FE}"/>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13" name="Group 12">
            <a:extLst>
              <a:ext uri="{FF2B5EF4-FFF2-40B4-BE49-F238E27FC236}">
                <a16:creationId xmlns:a16="http://schemas.microsoft.com/office/drawing/2014/main" id="{96153890-C438-FC3C-BDF9-E846CAA76F3C}"/>
              </a:ext>
            </a:extLst>
          </p:cNvPr>
          <p:cNvGrpSpPr/>
          <p:nvPr/>
        </p:nvGrpSpPr>
        <p:grpSpPr>
          <a:xfrm>
            <a:off x="5471286" y="831586"/>
            <a:ext cx="3595680" cy="3633103"/>
            <a:chOff x="5471286" y="831586"/>
            <a:chExt cx="3595680" cy="3633103"/>
          </a:xfrm>
        </p:grpSpPr>
        <p:sp>
          <p:nvSpPr>
            <p:cNvPr id="45" name="TextBox 44">
              <a:extLst>
                <a:ext uri="{FF2B5EF4-FFF2-40B4-BE49-F238E27FC236}">
                  <a16:creationId xmlns:a16="http://schemas.microsoft.com/office/drawing/2014/main" id="{C7EDB1EF-8ACF-C0F1-2D2F-E7C6EA63639C}"/>
                </a:ext>
              </a:extLst>
            </p:cNvPr>
            <p:cNvSpPr txBox="1"/>
            <p:nvPr/>
          </p:nvSpPr>
          <p:spPr>
            <a:xfrm>
              <a:off x="5615322" y="831586"/>
              <a:ext cx="3313300" cy="523220"/>
            </a:xfrm>
            <a:prstGeom prst="rect">
              <a:avLst/>
            </a:prstGeom>
            <a:noFill/>
          </p:spPr>
          <p:txBody>
            <a:bodyPr wrap="square" rtlCol="0">
              <a:spAutoFit/>
            </a:bodyPr>
            <a:lstStyle/>
            <a:p>
              <a:r>
                <a:rPr lang="en-US" dirty="0">
                  <a:solidFill>
                    <a:schemeClr val="tx1"/>
                  </a:solidFill>
                  <a:latin typeface="+mj-lt"/>
                </a:rPr>
                <a:t>~</a:t>
              </a:r>
              <a:r>
                <a:rPr lang="en-US" sz="1200" dirty="0">
                  <a:solidFill>
                    <a:schemeClr val="tx1"/>
                  </a:solidFill>
                  <a:latin typeface="+mj-lt"/>
                </a:rPr>
                <a:t>✕</a:t>
              </a:r>
              <a:r>
                <a:rPr lang="en-US" dirty="0">
                  <a:solidFill>
                    <a:schemeClr val="tx1"/>
                  </a:solidFill>
                  <a:latin typeface="+mj-lt"/>
                </a:rPr>
                <a:t>10 speedup simulations of high-field physics with QED effects*</a:t>
              </a:r>
            </a:p>
          </p:txBody>
        </p:sp>
        <p:pic>
          <p:nvPicPr>
            <p:cNvPr id="47" name="Picture 46">
              <a:extLst>
                <a:ext uri="{FF2B5EF4-FFF2-40B4-BE49-F238E27FC236}">
                  <a16:creationId xmlns:a16="http://schemas.microsoft.com/office/drawing/2014/main" id="{D6FF2037-C93E-B775-1C3F-AFDC2D9ADDDA}"/>
                </a:ext>
              </a:extLst>
            </p:cNvPr>
            <p:cNvPicPr>
              <a:picLocks noChangeAspect="1"/>
            </p:cNvPicPr>
            <p:nvPr/>
          </p:nvPicPr>
          <p:blipFill>
            <a:blip r:embed="rId10"/>
            <a:stretch>
              <a:fillRect/>
            </a:stretch>
          </p:blipFill>
          <p:spPr>
            <a:xfrm>
              <a:off x="5525906" y="3087610"/>
              <a:ext cx="3541060" cy="1377079"/>
            </a:xfrm>
            <a:prstGeom prst="rect">
              <a:avLst/>
            </a:prstGeom>
          </p:spPr>
        </p:pic>
        <p:pic>
          <p:nvPicPr>
            <p:cNvPr id="48" name="Picture 47" descr="A close up of a piece of paper&#10;&#10;Description automatically generated">
              <a:extLst>
                <a:ext uri="{FF2B5EF4-FFF2-40B4-BE49-F238E27FC236}">
                  <a16:creationId xmlns:a16="http://schemas.microsoft.com/office/drawing/2014/main" id="{3E2C632C-6013-F380-E9E4-1F9CE30CD5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909540" y="1504915"/>
              <a:ext cx="2109129" cy="1271773"/>
            </a:xfrm>
            <a:prstGeom prst="rect">
              <a:avLst/>
            </a:prstGeom>
          </p:spPr>
        </p:pic>
        <p:pic>
          <p:nvPicPr>
            <p:cNvPr id="8" name="Picture 7">
              <a:extLst>
                <a:ext uri="{FF2B5EF4-FFF2-40B4-BE49-F238E27FC236}">
                  <a16:creationId xmlns:a16="http://schemas.microsoft.com/office/drawing/2014/main" id="{EB258221-58BF-8648-800D-36F52DFEADDB}"/>
                </a:ext>
              </a:extLst>
            </p:cNvPr>
            <p:cNvPicPr>
              <a:picLocks noChangeAspect="1"/>
            </p:cNvPicPr>
            <p:nvPr/>
          </p:nvPicPr>
          <p:blipFill rotWithShape="1">
            <a:blip r:embed="rId12">
              <a:extLst>
                <a:ext uri="{28A0092B-C50C-407E-A947-70E740481C1C}">
                  <a14:useLocalDpi xmlns:a14="http://schemas.microsoft.com/office/drawing/2010/main" val="0"/>
                </a:ext>
              </a:extLst>
            </a:blip>
            <a:srcRect l="9786" t="58865" r="57692" b="13492"/>
            <a:stretch/>
          </p:blipFill>
          <p:spPr>
            <a:xfrm>
              <a:off x="5769981" y="2304890"/>
              <a:ext cx="1122026" cy="736962"/>
            </a:xfrm>
            <a:prstGeom prst="rect">
              <a:avLst/>
            </a:prstGeom>
          </p:spPr>
        </p:pic>
        <p:sp>
          <p:nvSpPr>
            <p:cNvPr id="7" name="TextBox 6">
              <a:extLst>
                <a:ext uri="{FF2B5EF4-FFF2-40B4-BE49-F238E27FC236}">
                  <a16:creationId xmlns:a16="http://schemas.microsoft.com/office/drawing/2014/main" id="{C4F5659D-B8BF-EDA1-20FE-2A5FFA337A79}"/>
                </a:ext>
              </a:extLst>
            </p:cNvPr>
            <p:cNvSpPr txBox="1"/>
            <p:nvPr/>
          </p:nvSpPr>
          <p:spPr>
            <a:xfrm>
              <a:off x="5471286" y="1413164"/>
              <a:ext cx="1141111" cy="1015663"/>
            </a:xfrm>
            <a:prstGeom prst="rect">
              <a:avLst/>
            </a:prstGeom>
            <a:noFill/>
          </p:spPr>
          <p:txBody>
            <a:bodyPr wrap="square" rtlCol="0">
              <a:spAutoFit/>
            </a:bodyPr>
            <a:lstStyle/>
            <a:p>
              <a:r>
                <a:rPr lang="en-US" sz="1200" dirty="0"/>
                <a:t>Mitigates calculation of (</a:t>
              </a:r>
              <a:r>
                <a:rPr lang="en-US" sz="1200" i="1" dirty="0"/>
                <a:t>E</a:t>
              </a:r>
              <a:r>
                <a:rPr lang="en-US" sz="1200" i="1" baseline="30000" dirty="0"/>
                <a:t>2</a:t>
              </a:r>
              <a:r>
                <a:rPr lang="en-US" sz="1200" i="1" dirty="0"/>
                <a:t>-c</a:t>
              </a:r>
              <a:r>
                <a:rPr lang="en-US" sz="1200" i="1" baseline="30000" dirty="0"/>
                <a:t>2</a:t>
              </a:r>
              <a:r>
                <a:rPr lang="en-US" sz="1200" i="1" dirty="0"/>
                <a:t>B</a:t>
              </a:r>
              <a:r>
                <a:rPr lang="en-US" sz="1200" i="1" baseline="30000" dirty="0"/>
                <a:t>2</a:t>
              </a:r>
              <a:r>
                <a:rPr lang="en-US" sz="1200" dirty="0"/>
                <a:t>) from staggered grid.</a:t>
              </a:r>
            </a:p>
          </p:txBody>
        </p:sp>
      </p:grpSp>
      <p:grpSp>
        <p:nvGrpSpPr>
          <p:cNvPr id="50" name="Group 49">
            <a:extLst>
              <a:ext uri="{FF2B5EF4-FFF2-40B4-BE49-F238E27FC236}">
                <a16:creationId xmlns:a16="http://schemas.microsoft.com/office/drawing/2014/main" id="{110662C5-E021-73C1-8DD0-4344EC4D106F}"/>
              </a:ext>
            </a:extLst>
          </p:cNvPr>
          <p:cNvGrpSpPr/>
          <p:nvPr/>
        </p:nvGrpSpPr>
        <p:grpSpPr>
          <a:xfrm>
            <a:off x="451008" y="3566916"/>
            <a:ext cx="4721866" cy="640978"/>
            <a:chOff x="451008" y="3566916"/>
            <a:chExt cx="4721866" cy="640978"/>
          </a:xfrm>
        </p:grpSpPr>
        <p:pic>
          <p:nvPicPr>
            <p:cNvPr id="34" name="Google Shape;347;p6" descr="Table&#10;&#10;Description automatically generated with low confidence">
              <a:extLst>
                <a:ext uri="{FF2B5EF4-FFF2-40B4-BE49-F238E27FC236}">
                  <a16:creationId xmlns:a16="http://schemas.microsoft.com/office/drawing/2014/main" id="{ABEAB84F-9721-5CD4-8257-41C680E22E31}"/>
                </a:ext>
              </a:extLst>
            </p:cNvPr>
            <p:cNvPicPr preferRelativeResize="0"/>
            <p:nvPr/>
          </p:nvPicPr>
          <p:blipFill rotWithShape="1">
            <a:blip r:embed="rId13">
              <a:alphaModFix/>
            </a:blip>
            <a:srcRect/>
            <a:stretch/>
          </p:blipFill>
          <p:spPr>
            <a:xfrm>
              <a:off x="451008" y="3612258"/>
              <a:ext cx="4658179" cy="595636"/>
            </a:xfrm>
            <a:prstGeom prst="rect">
              <a:avLst/>
            </a:prstGeom>
            <a:noFill/>
            <a:ln>
              <a:noFill/>
            </a:ln>
          </p:spPr>
        </p:pic>
        <p:sp>
          <p:nvSpPr>
            <p:cNvPr id="15" name="Rectangle 14">
              <a:extLst>
                <a:ext uri="{FF2B5EF4-FFF2-40B4-BE49-F238E27FC236}">
                  <a16:creationId xmlns:a16="http://schemas.microsoft.com/office/drawing/2014/main" id="{D1D7E9BE-7BA0-0D2D-7221-1473C8F6FDAB}"/>
                </a:ext>
              </a:extLst>
            </p:cNvPr>
            <p:cNvSpPr/>
            <p:nvPr/>
          </p:nvSpPr>
          <p:spPr>
            <a:xfrm>
              <a:off x="4572000" y="3566916"/>
              <a:ext cx="438307" cy="2115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Google Shape;348;p6">
              <a:extLst>
                <a:ext uri="{FF2B5EF4-FFF2-40B4-BE49-F238E27FC236}">
                  <a16:creationId xmlns:a16="http://schemas.microsoft.com/office/drawing/2014/main" id="{72637C10-1258-8AD4-6388-58E14CE20109}"/>
                </a:ext>
              </a:extLst>
            </p:cNvPr>
            <p:cNvSpPr/>
            <p:nvPr/>
          </p:nvSpPr>
          <p:spPr>
            <a:xfrm>
              <a:off x="1375380" y="3673567"/>
              <a:ext cx="546488" cy="497953"/>
            </a:xfrm>
            <a:prstGeom prst="rect">
              <a:avLst/>
            </a:prstGeom>
            <a:noFill/>
            <a:ln w="38100" cap="flat" cmpd="sng">
              <a:solidFill>
                <a:srgbClr val="C0000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sp>
          <p:nvSpPr>
            <p:cNvPr id="36" name="Google Shape;349;p6">
              <a:extLst>
                <a:ext uri="{FF2B5EF4-FFF2-40B4-BE49-F238E27FC236}">
                  <a16:creationId xmlns:a16="http://schemas.microsoft.com/office/drawing/2014/main" id="{39A923BB-66DC-A4F9-3460-161978FF9209}"/>
                </a:ext>
              </a:extLst>
            </p:cNvPr>
            <p:cNvSpPr/>
            <p:nvPr/>
          </p:nvSpPr>
          <p:spPr>
            <a:xfrm>
              <a:off x="4482707" y="3643215"/>
              <a:ext cx="594569" cy="497953"/>
            </a:xfrm>
            <a:prstGeom prst="rect">
              <a:avLst/>
            </a:prstGeom>
            <a:noFill/>
            <a:ln w="38100" cap="flat" cmpd="sng">
              <a:solidFill>
                <a:srgbClr val="C00000"/>
              </a:solidFill>
              <a:prstDash val="solid"/>
              <a:miter lim="800000"/>
              <a:headEnd type="none" w="sm" len="sm"/>
              <a:tailEnd type="none" w="sm" len="sm"/>
            </a:ln>
          </p:spPr>
          <p:txBody>
            <a:bodyPr spcFirstLastPara="1" wrap="square" lIns="137156" tIns="137156" rIns="137156" bIns="137156" anchor="ctr" anchorCtr="0">
              <a:noAutofit/>
            </a:bodyPr>
            <a:lstStyle/>
            <a:p>
              <a:pPr>
                <a:lnSpc>
                  <a:spcPct val="90000"/>
                </a:lnSpc>
              </a:pPr>
              <a:endParaRPr sz="1350">
                <a:solidFill>
                  <a:schemeClr val="dk1"/>
                </a:solidFill>
              </a:endParaRPr>
            </a:p>
          </p:txBody>
        </p:sp>
        <p:sp>
          <p:nvSpPr>
            <p:cNvPr id="16" name="Rectangle 15">
              <a:extLst>
                <a:ext uri="{FF2B5EF4-FFF2-40B4-BE49-F238E27FC236}">
                  <a16:creationId xmlns:a16="http://schemas.microsoft.com/office/drawing/2014/main" id="{7E158D4C-FA1D-923D-39C1-1B55E3DDA3CC}"/>
                </a:ext>
              </a:extLst>
            </p:cNvPr>
            <p:cNvSpPr/>
            <p:nvPr/>
          </p:nvSpPr>
          <p:spPr>
            <a:xfrm>
              <a:off x="3961140" y="3590847"/>
              <a:ext cx="438307" cy="2115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47AB3D06-9D9F-A837-6F87-DC4F2EB37A4E}"/>
                </a:ext>
              </a:extLst>
            </p:cNvPr>
            <p:cNvSpPr/>
            <p:nvPr/>
          </p:nvSpPr>
          <p:spPr>
            <a:xfrm>
              <a:off x="3379250" y="3590847"/>
              <a:ext cx="438307" cy="2115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EED5F1B3-5B84-E452-03F5-AB0150845C90}"/>
                </a:ext>
              </a:extLst>
            </p:cNvPr>
            <p:cNvSpPr/>
            <p:nvPr/>
          </p:nvSpPr>
          <p:spPr>
            <a:xfrm>
              <a:off x="2752017" y="3590846"/>
              <a:ext cx="438307" cy="2115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C82768C5-2D01-1DAD-80E9-A1BD41FDA10D}"/>
                </a:ext>
              </a:extLst>
            </p:cNvPr>
            <p:cNvSpPr txBox="1"/>
            <p:nvPr/>
          </p:nvSpPr>
          <p:spPr>
            <a:xfrm>
              <a:off x="2607174" y="3604701"/>
              <a:ext cx="710451" cy="230832"/>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Alternating</a:t>
              </a:r>
            </a:p>
          </p:txBody>
        </p:sp>
        <p:sp>
          <p:nvSpPr>
            <p:cNvPr id="19" name="TextBox 18">
              <a:extLst>
                <a:ext uri="{FF2B5EF4-FFF2-40B4-BE49-F238E27FC236}">
                  <a16:creationId xmlns:a16="http://schemas.microsoft.com/office/drawing/2014/main" id="{6C165FA7-B340-B35F-D36E-433B9637AD55}"/>
                </a:ext>
              </a:extLst>
            </p:cNvPr>
            <p:cNvSpPr txBox="1"/>
            <p:nvPr/>
          </p:nvSpPr>
          <p:spPr>
            <a:xfrm>
              <a:off x="3212995" y="3604701"/>
              <a:ext cx="710451" cy="230832"/>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Alternating</a:t>
              </a:r>
            </a:p>
          </p:txBody>
        </p:sp>
        <p:sp>
          <p:nvSpPr>
            <p:cNvPr id="43" name="TextBox 42">
              <a:extLst>
                <a:ext uri="{FF2B5EF4-FFF2-40B4-BE49-F238E27FC236}">
                  <a16:creationId xmlns:a16="http://schemas.microsoft.com/office/drawing/2014/main" id="{C9BB8E9B-0464-91A8-4914-937D6C06E424}"/>
                </a:ext>
              </a:extLst>
            </p:cNvPr>
            <p:cNvSpPr txBox="1"/>
            <p:nvPr/>
          </p:nvSpPr>
          <p:spPr>
            <a:xfrm>
              <a:off x="3818817" y="3604701"/>
              <a:ext cx="710451" cy="230832"/>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Alternating</a:t>
              </a:r>
            </a:p>
          </p:txBody>
        </p:sp>
        <p:sp>
          <p:nvSpPr>
            <p:cNvPr id="46" name="TextBox 45">
              <a:extLst>
                <a:ext uri="{FF2B5EF4-FFF2-40B4-BE49-F238E27FC236}">
                  <a16:creationId xmlns:a16="http://schemas.microsoft.com/office/drawing/2014/main" id="{25F7B099-EA33-F54A-C35F-DB0F51FED81E}"/>
                </a:ext>
              </a:extLst>
            </p:cNvPr>
            <p:cNvSpPr txBox="1"/>
            <p:nvPr/>
          </p:nvSpPr>
          <p:spPr>
            <a:xfrm>
              <a:off x="4462423" y="3604701"/>
              <a:ext cx="710451" cy="230832"/>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Alternating</a:t>
              </a:r>
            </a:p>
          </p:txBody>
        </p:sp>
      </p:grpSp>
    </p:spTree>
    <p:extLst>
      <p:ext uri="{BB962C8B-B14F-4D97-AF65-F5344CB8AC3E}">
        <p14:creationId xmlns:p14="http://schemas.microsoft.com/office/powerpoint/2010/main" val="6932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latin typeface="Libre Franklin"/>
                <a:sym typeface="Libre Franklin"/>
              </a:rPr>
              <a:t>T</a:t>
            </a:r>
            <a:r>
              <a:rPr lang="en" b="1" dirty="0" err="1">
                <a:latin typeface="Libre Franklin"/>
                <a:sym typeface="Libre Franklin"/>
              </a:rPr>
              <a:t>ime</a:t>
            </a:r>
            <a:r>
              <a:rPr lang="en" b="1" dirty="0">
                <a:latin typeface="Libre Franklin"/>
                <a:sym typeface="Libre Franklin"/>
              </a:rPr>
              <a:t>-averaged PIC</a:t>
            </a:r>
            <a:endParaRPr sz="1100" b="1" dirty="0"/>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latin typeface="Libre Franklin"/>
                <a:sym typeface="Libre Franklin"/>
              </a:rPr>
              <a:t>Particles in Perfectly Matched Layers (PML)</a:t>
            </a:r>
            <a:endParaRPr lang="en-US" sz="1100" b="1" dirty="0"/>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000000"/>
                </a:solidFill>
                <a:latin typeface="Libre Franklin"/>
                <a:ea typeface="Libre Franklin"/>
                <a:cs typeface="Libre Franklin"/>
                <a:sym typeface="Libre Franklin"/>
              </a:rPr>
              <a:t>Mesh Refinement</a:t>
            </a:r>
            <a:endParaRPr sz="1100" b="1" dirty="0"/>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rgbClr val="000000"/>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extLst>
      <p:ext uri="{BB962C8B-B14F-4D97-AF65-F5344CB8AC3E}">
        <p14:creationId xmlns:p14="http://schemas.microsoft.com/office/powerpoint/2010/main" val="108921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latin typeface="Libre Franklin"/>
                <a:sym typeface="Libre Franklin"/>
              </a:rPr>
              <a:t>T</a:t>
            </a:r>
            <a:r>
              <a:rPr lang="en" b="1" dirty="0" err="1">
                <a:latin typeface="Libre Franklin"/>
                <a:sym typeface="Libre Franklin"/>
              </a:rPr>
              <a:t>ime</a:t>
            </a:r>
            <a:r>
              <a:rPr lang="en" b="1" dirty="0">
                <a:latin typeface="Libre Franklin"/>
                <a:sym typeface="Libre Franklin"/>
              </a:rPr>
              <a:t>-averaged PIC</a:t>
            </a:r>
            <a:endParaRPr sz="1100" b="1" dirty="0"/>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solidFill>
                  <a:srgbClr val="C00000"/>
                </a:solidFill>
                <a:latin typeface="Libre Franklin"/>
                <a:sym typeface="Libre Franklin"/>
              </a:rPr>
              <a:t>Particles in Perfectly Matched Layers (PML)</a:t>
            </a:r>
            <a:endParaRPr lang="en-US" sz="1100" b="1" dirty="0">
              <a:solidFill>
                <a:srgbClr val="C00000"/>
              </a:solidFill>
            </a:endParaRPr>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000000"/>
                </a:solidFill>
                <a:latin typeface="Libre Franklin"/>
                <a:ea typeface="Libre Franklin"/>
                <a:cs typeface="Libre Franklin"/>
                <a:sym typeface="Libre Franklin"/>
              </a:rPr>
              <a:t>Mesh Refinement</a:t>
            </a:r>
            <a:endParaRPr sz="1100" b="1" dirty="0"/>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rgbClr val="000000"/>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extLst>
      <p:ext uri="{BB962C8B-B14F-4D97-AF65-F5344CB8AC3E}">
        <p14:creationId xmlns:p14="http://schemas.microsoft.com/office/powerpoint/2010/main" val="37792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455712"/>
          </a:xfrm>
          <a:prstGeom prst="rect">
            <a:avLst/>
          </a:prstGeom>
          <a:noFill/>
          <a:ln>
            <a:noFill/>
          </a:ln>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t>New algorithm to handle particles crossing Perfectly Matched Layers*</a:t>
            </a:r>
            <a:endParaRPr lang="en-US" sz="1500" b="0" dirty="0">
              <a:solidFill>
                <a:schemeClr val="bg1"/>
              </a:solidFill>
            </a:endParaRPr>
          </a:p>
        </p:txBody>
      </p:sp>
      <p:pic>
        <p:nvPicPr>
          <p:cNvPr id="2" name="Picture 1" descr="Graphical user interface, chart, application&#10;&#10;Description automatically generated">
            <a:extLst>
              <a:ext uri="{FF2B5EF4-FFF2-40B4-BE49-F238E27FC236}">
                <a16:creationId xmlns:a16="http://schemas.microsoft.com/office/drawing/2014/main" id="{B3F75509-1F53-0133-6F35-E9FAE22EE571}"/>
              </a:ext>
            </a:extLst>
          </p:cNvPr>
          <p:cNvPicPr>
            <a:picLocks noChangeAspect="1"/>
          </p:cNvPicPr>
          <p:nvPr/>
        </p:nvPicPr>
        <p:blipFill rotWithShape="1">
          <a:blip r:embed="rId3"/>
          <a:srcRect r="63167"/>
          <a:stretch/>
        </p:blipFill>
        <p:spPr>
          <a:xfrm>
            <a:off x="5801906" y="688813"/>
            <a:ext cx="1106141" cy="446895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6A2C77A9-1355-3A29-EF1A-68747BB93178}"/>
              </a:ext>
            </a:extLst>
          </p:cNvPr>
          <p:cNvPicPr>
            <a:picLocks noChangeAspect="1"/>
          </p:cNvPicPr>
          <p:nvPr/>
        </p:nvPicPr>
        <p:blipFill>
          <a:blip r:embed="rId4"/>
          <a:stretch>
            <a:fillRect/>
          </a:stretch>
        </p:blipFill>
        <p:spPr>
          <a:xfrm>
            <a:off x="1198181" y="1784475"/>
            <a:ext cx="3710151" cy="1086195"/>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6BDE05C2-6E11-E947-70B8-BC3C25B2F10E}"/>
              </a:ext>
            </a:extLst>
          </p:cNvPr>
          <p:cNvPicPr>
            <a:picLocks noChangeAspect="1"/>
          </p:cNvPicPr>
          <p:nvPr/>
        </p:nvPicPr>
        <p:blipFill>
          <a:blip r:embed="rId5"/>
          <a:stretch>
            <a:fillRect/>
          </a:stretch>
        </p:blipFill>
        <p:spPr>
          <a:xfrm>
            <a:off x="2348199" y="2870670"/>
            <a:ext cx="2658679" cy="739135"/>
          </a:xfrm>
          <a:prstGeom prst="rect">
            <a:avLst/>
          </a:prstGeom>
        </p:spPr>
      </p:pic>
      <p:sp>
        <p:nvSpPr>
          <p:cNvPr id="5" name="Parallelogram 4">
            <a:extLst>
              <a:ext uri="{FF2B5EF4-FFF2-40B4-BE49-F238E27FC236}">
                <a16:creationId xmlns:a16="http://schemas.microsoft.com/office/drawing/2014/main" id="{71680F6B-09EE-05F5-0580-EB9FAAA0FBCC}"/>
              </a:ext>
            </a:extLst>
          </p:cNvPr>
          <p:cNvSpPr/>
          <p:nvPr/>
        </p:nvSpPr>
        <p:spPr>
          <a:xfrm>
            <a:off x="1099635" y="1718999"/>
            <a:ext cx="3003768" cy="1126718"/>
          </a:xfrm>
          <a:prstGeom prst="parallelogram">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116EDA99-CC2B-0A91-DD38-BD61FE9FF02A}"/>
              </a:ext>
            </a:extLst>
          </p:cNvPr>
          <p:cNvSpPr/>
          <p:nvPr/>
        </p:nvSpPr>
        <p:spPr>
          <a:xfrm>
            <a:off x="3845900" y="1728186"/>
            <a:ext cx="1290146" cy="1126718"/>
          </a:xfrm>
          <a:prstGeom prst="parallelogram">
            <a:avLst/>
          </a:prstGeom>
          <a:solidFill>
            <a:schemeClr val="bg1"/>
          </a:solidFill>
          <a:ln w="190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B50AC4B2-2B8E-3CC4-7F7A-BEB6ABBC1642}"/>
              </a:ext>
            </a:extLst>
          </p:cNvPr>
          <p:cNvSpPr/>
          <p:nvPr/>
        </p:nvSpPr>
        <p:spPr>
          <a:xfrm>
            <a:off x="2174851" y="2923008"/>
            <a:ext cx="2741363" cy="545446"/>
          </a:xfrm>
          <a:prstGeom prst="parallelogram">
            <a:avLst/>
          </a:prstGeom>
          <a:solidFill>
            <a:schemeClr val="bg1"/>
          </a:solidFill>
          <a:ln w="190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66F1FC-7957-5AD2-005A-6D4FE84AEFC1}"/>
              </a:ext>
            </a:extLst>
          </p:cNvPr>
          <p:cNvSpPr txBox="1"/>
          <p:nvPr/>
        </p:nvSpPr>
        <p:spPr>
          <a:xfrm>
            <a:off x="1337612" y="870122"/>
            <a:ext cx="4365298" cy="369332"/>
          </a:xfrm>
          <a:prstGeom prst="rect">
            <a:avLst/>
          </a:prstGeom>
          <a:noFill/>
        </p:spPr>
        <p:txBody>
          <a:bodyPr wrap="none" rtlCol="0">
            <a:spAutoFit/>
          </a:bodyPr>
          <a:lstStyle/>
          <a:p>
            <a:r>
              <a:rPr lang="en-US" sz="1800" dirty="0">
                <a:solidFill>
                  <a:schemeClr val="tx1"/>
                </a:solidFill>
                <a:latin typeface="+mn-lt"/>
              </a:rPr>
              <a:t>Standard Perfectly Matched Layer (PML)</a:t>
            </a:r>
          </a:p>
        </p:txBody>
      </p:sp>
      <p:cxnSp>
        <p:nvCxnSpPr>
          <p:cNvPr id="11" name="Straight Connector 10">
            <a:extLst>
              <a:ext uri="{FF2B5EF4-FFF2-40B4-BE49-F238E27FC236}">
                <a16:creationId xmlns:a16="http://schemas.microsoft.com/office/drawing/2014/main" id="{EDECB0DC-7CB4-4086-55AC-2E34AA409908}"/>
              </a:ext>
            </a:extLst>
          </p:cNvPr>
          <p:cNvCxnSpPr>
            <a:cxnSpLocks/>
          </p:cNvCxnSpPr>
          <p:nvPr/>
        </p:nvCxnSpPr>
        <p:spPr>
          <a:xfrm>
            <a:off x="733098" y="1059290"/>
            <a:ext cx="465083" cy="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3" name="Google Shape;324;p6">
            <a:extLst>
              <a:ext uri="{FF2B5EF4-FFF2-40B4-BE49-F238E27FC236}">
                <a16:creationId xmlns:a16="http://schemas.microsoft.com/office/drawing/2014/main" id="{9780AA3E-9EF0-ED8D-0A7B-8F13A3A83628}"/>
              </a:ext>
            </a:extLst>
          </p:cNvPr>
          <p:cNvSpPr txBox="1"/>
          <p:nvPr/>
        </p:nvSpPr>
        <p:spPr>
          <a:xfrm>
            <a:off x="1870612" y="4638962"/>
            <a:ext cx="3950575" cy="401618"/>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*R. </a:t>
            </a:r>
            <a:r>
              <a:rPr lang="en-US" sz="1200" dirty="0" err="1">
                <a:solidFill>
                  <a:schemeClr val="dk1"/>
                </a:solidFill>
              </a:rPr>
              <a:t>Lehe</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106</a:t>
            </a:r>
            <a:r>
              <a:rPr lang="en-US" sz="1200" dirty="0">
                <a:solidFill>
                  <a:schemeClr val="dk1"/>
                </a:solidFill>
              </a:rPr>
              <a:t>, 045306 (2022) </a:t>
            </a:r>
            <a:r>
              <a:rPr lang="en-US" sz="1200" dirty="0">
                <a:solidFill>
                  <a:schemeClr val="dk1"/>
                </a:solidFill>
                <a:hlinkClick r:id="rId6"/>
              </a:rPr>
              <a:t>doi.org/10.1103/PhysRevE.106.045306</a:t>
            </a:r>
            <a:endParaRPr sz="1200" u="sng" dirty="0">
              <a:solidFill>
                <a:schemeClr val="dk1"/>
              </a:solidFill>
            </a:endParaRPr>
          </a:p>
        </p:txBody>
      </p:sp>
      <p:sp>
        <p:nvSpPr>
          <p:cNvPr id="14" name="TextBox 13">
            <a:extLst>
              <a:ext uri="{FF2B5EF4-FFF2-40B4-BE49-F238E27FC236}">
                <a16:creationId xmlns:a16="http://schemas.microsoft.com/office/drawing/2014/main" id="{91134334-96C7-AD0A-D035-5B00D471A531}"/>
              </a:ext>
            </a:extLst>
          </p:cNvPr>
          <p:cNvSpPr txBox="1"/>
          <p:nvPr/>
        </p:nvSpPr>
        <p:spPr>
          <a:xfrm>
            <a:off x="160673" y="3761044"/>
            <a:ext cx="5425617" cy="646331"/>
          </a:xfrm>
          <a:prstGeom prst="rect">
            <a:avLst/>
          </a:prstGeom>
          <a:noFill/>
        </p:spPr>
        <p:txBody>
          <a:bodyPr wrap="square" rtlCol="0">
            <a:spAutoFit/>
          </a:bodyPr>
          <a:lstStyle/>
          <a:p>
            <a:pPr algn="r"/>
            <a:r>
              <a:rPr lang="en-US" sz="1800" dirty="0">
                <a:solidFill>
                  <a:schemeClr val="tx2"/>
                </a:solidFill>
                <a:latin typeface="+mn-lt"/>
              </a:rPr>
              <a:t>Additional terms are exact solution for absorbing layer for particles crossing PMLs at normal incidence.</a:t>
            </a:r>
          </a:p>
        </p:txBody>
      </p:sp>
      <p:sp>
        <p:nvSpPr>
          <p:cNvPr id="15" name="Right Arrow 14">
            <a:extLst>
              <a:ext uri="{FF2B5EF4-FFF2-40B4-BE49-F238E27FC236}">
                <a16:creationId xmlns:a16="http://schemas.microsoft.com/office/drawing/2014/main" id="{D4F6D690-104A-52E6-881C-9E00677CBBDB}"/>
              </a:ext>
            </a:extLst>
          </p:cNvPr>
          <p:cNvSpPr/>
          <p:nvPr/>
        </p:nvSpPr>
        <p:spPr>
          <a:xfrm>
            <a:off x="5617822" y="3892757"/>
            <a:ext cx="291662" cy="3829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F0142-5C18-128D-40F0-1E85F18CB5B8}"/>
              </a:ext>
            </a:extLst>
          </p:cNvPr>
          <p:cNvSpPr/>
          <p:nvPr/>
        </p:nvSpPr>
        <p:spPr>
          <a:xfrm>
            <a:off x="6455979"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464495-5F55-D3D9-0182-F5F1B20202F4}"/>
              </a:ext>
            </a:extLst>
          </p:cNvPr>
          <p:cNvSpPr txBox="1"/>
          <p:nvPr/>
        </p:nvSpPr>
        <p:spPr>
          <a:xfrm>
            <a:off x="6066975" y="602100"/>
            <a:ext cx="841072" cy="321627"/>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Standard PML</a:t>
            </a:r>
          </a:p>
        </p:txBody>
      </p:sp>
      <p:grpSp>
        <p:nvGrpSpPr>
          <p:cNvPr id="23" name="Google Shape;1012;p83">
            <a:extLst>
              <a:ext uri="{FF2B5EF4-FFF2-40B4-BE49-F238E27FC236}">
                <a16:creationId xmlns:a16="http://schemas.microsoft.com/office/drawing/2014/main" id="{C4B9B816-3F79-AB1F-8F60-6F0AEAAE4B02}"/>
              </a:ext>
            </a:extLst>
          </p:cNvPr>
          <p:cNvGrpSpPr/>
          <p:nvPr/>
        </p:nvGrpSpPr>
        <p:grpSpPr>
          <a:xfrm>
            <a:off x="131821" y="498561"/>
            <a:ext cx="8245864" cy="40820"/>
            <a:chOff x="195943" y="1001487"/>
            <a:chExt cx="10994485" cy="54427"/>
          </a:xfrm>
        </p:grpSpPr>
        <p:cxnSp>
          <p:nvCxnSpPr>
            <p:cNvPr id="24" name="Google Shape;1013;p83">
              <a:extLst>
                <a:ext uri="{FF2B5EF4-FFF2-40B4-BE49-F238E27FC236}">
                  <a16:creationId xmlns:a16="http://schemas.microsoft.com/office/drawing/2014/main" id="{604974C4-8EB1-21F8-EC5F-FE7FDB1140A5}"/>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5" name="Google Shape;1014;p83">
              <a:extLst>
                <a:ext uri="{FF2B5EF4-FFF2-40B4-BE49-F238E27FC236}">
                  <a16:creationId xmlns:a16="http://schemas.microsoft.com/office/drawing/2014/main" id="{229DFE26-C7AB-10F6-08C1-C39C203A248B}"/>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extLst>
      <p:ext uri="{BB962C8B-B14F-4D97-AF65-F5344CB8AC3E}">
        <p14:creationId xmlns:p14="http://schemas.microsoft.com/office/powerpoint/2010/main" val="1846781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455712"/>
          </a:xfrm>
          <a:prstGeom prst="rect">
            <a:avLst/>
          </a:prstGeom>
          <a:noFill/>
          <a:ln>
            <a:noFill/>
          </a:ln>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t>New algorithm to handle particles crossing Perfectly Matched Layers*</a:t>
            </a:r>
            <a:endParaRPr lang="en-US" sz="1500" b="0" dirty="0">
              <a:solidFill>
                <a:schemeClr val="bg1"/>
              </a:solidFill>
            </a:endParaRPr>
          </a:p>
        </p:txBody>
      </p:sp>
      <p:pic>
        <p:nvPicPr>
          <p:cNvPr id="2" name="Picture 1" descr="Graphical user interface, chart, application&#10;&#10;Description automatically generated">
            <a:extLst>
              <a:ext uri="{FF2B5EF4-FFF2-40B4-BE49-F238E27FC236}">
                <a16:creationId xmlns:a16="http://schemas.microsoft.com/office/drawing/2014/main" id="{B3F75509-1F53-0133-6F35-E9FAE22EE571}"/>
              </a:ext>
            </a:extLst>
          </p:cNvPr>
          <p:cNvPicPr>
            <a:picLocks noChangeAspect="1"/>
          </p:cNvPicPr>
          <p:nvPr/>
        </p:nvPicPr>
        <p:blipFill rotWithShape="1">
          <a:blip r:embed="rId3"/>
          <a:srcRect r="33412"/>
          <a:stretch/>
        </p:blipFill>
        <p:spPr>
          <a:xfrm>
            <a:off x="5801906" y="688813"/>
            <a:ext cx="1999715" cy="446895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6A2C77A9-1355-3A29-EF1A-68747BB93178}"/>
              </a:ext>
            </a:extLst>
          </p:cNvPr>
          <p:cNvPicPr>
            <a:picLocks noChangeAspect="1"/>
          </p:cNvPicPr>
          <p:nvPr/>
        </p:nvPicPr>
        <p:blipFill>
          <a:blip r:embed="rId4"/>
          <a:stretch>
            <a:fillRect/>
          </a:stretch>
        </p:blipFill>
        <p:spPr>
          <a:xfrm>
            <a:off x="1198181" y="1784475"/>
            <a:ext cx="3710151" cy="1086195"/>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6BDE05C2-6E11-E947-70B8-BC3C25B2F10E}"/>
              </a:ext>
            </a:extLst>
          </p:cNvPr>
          <p:cNvPicPr>
            <a:picLocks noChangeAspect="1"/>
          </p:cNvPicPr>
          <p:nvPr/>
        </p:nvPicPr>
        <p:blipFill>
          <a:blip r:embed="rId5"/>
          <a:stretch>
            <a:fillRect/>
          </a:stretch>
        </p:blipFill>
        <p:spPr>
          <a:xfrm>
            <a:off x="2348199" y="2870670"/>
            <a:ext cx="2658679" cy="739135"/>
          </a:xfrm>
          <a:prstGeom prst="rect">
            <a:avLst/>
          </a:prstGeom>
        </p:spPr>
      </p:pic>
      <p:sp>
        <p:nvSpPr>
          <p:cNvPr id="5" name="Parallelogram 4">
            <a:extLst>
              <a:ext uri="{FF2B5EF4-FFF2-40B4-BE49-F238E27FC236}">
                <a16:creationId xmlns:a16="http://schemas.microsoft.com/office/drawing/2014/main" id="{71680F6B-09EE-05F5-0580-EB9FAAA0FBCC}"/>
              </a:ext>
            </a:extLst>
          </p:cNvPr>
          <p:cNvSpPr/>
          <p:nvPr/>
        </p:nvSpPr>
        <p:spPr>
          <a:xfrm>
            <a:off x="1099635" y="1718999"/>
            <a:ext cx="3003768" cy="1126718"/>
          </a:xfrm>
          <a:prstGeom prst="parallelogram">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50AC4B2-2B8E-3CC4-7F7A-BEB6ABBC1642}"/>
              </a:ext>
            </a:extLst>
          </p:cNvPr>
          <p:cNvSpPr/>
          <p:nvPr/>
        </p:nvSpPr>
        <p:spPr>
          <a:xfrm>
            <a:off x="2174851" y="2923008"/>
            <a:ext cx="2741363" cy="545446"/>
          </a:xfrm>
          <a:prstGeom prst="parallelogram">
            <a:avLst/>
          </a:prstGeom>
          <a:solidFill>
            <a:schemeClr val="bg1"/>
          </a:solidFill>
          <a:ln w="190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66F1FC-7957-5AD2-005A-6D4FE84AEFC1}"/>
              </a:ext>
            </a:extLst>
          </p:cNvPr>
          <p:cNvSpPr txBox="1"/>
          <p:nvPr/>
        </p:nvSpPr>
        <p:spPr>
          <a:xfrm>
            <a:off x="1337612" y="870122"/>
            <a:ext cx="4365298" cy="923330"/>
          </a:xfrm>
          <a:prstGeom prst="rect">
            <a:avLst/>
          </a:prstGeom>
          <a:noFill/>
        </p:spPr>
        <p:txBody>
          <a:bodyPr wrap="none" rtlCol="0">
            <a:spAutoFit/>
          </a:bodyPr>
          <a:lstStyle/>
          <a:p>
            <a:r>
              <a:rPr lang="en-US" sz="1800" dirty="0">
                <a:solidFill>
                  <a:schemeClr val="tx1"/>
                </a:solidFill>
                <a:latin typeface="+mn-lt"/>
              </a:rPr>
              <a:t>Standard Perfectly Matched Layer (PML)</a:t>
            </a:r>
          </a:p>
          <a:p>
            <a:r>
              <a:rPr lang="en-US" sz="1800" dirty="0">
                <a:solidFill>
                  <a:schemeClr val="tx1"/>
                </a:solidFill>
                <a:latin typeface="+mn-lt"/>
              </a:rPr>
              <a:t>New terms for particles crossing PML</a:t>
            </a:r>
          </a:p>
          <a:p>
            <a:endParaRPr lang="en-US" sz="1800" dirty="0">
              <a:solidFill>
                <a:schemeClr val="tx1"/>
              </a:solidFill>
              <a:latin typeface="+mn-lt"/>
            </a:endParaRPr>
          </a:p>
        </p:txBody>
      </p:sp>
      <p:cxnSp>
        <p:nvCxnSpPr>
          <p:cNvPr id="11" name="Straight Connector 10">
            <a:extLst>
              <a:ext uri="{FF2B5EF4-FFF2-40B4-BE49-F238E27FC236}">
                <a16:creationId xmlns:a16="http://schemas.microsoft.com/office/drawing/2014/main" id="{EDECB0DC-7CB4-4086-55AC-2E34AA409908}"/>
              </a:ext>
            </a:extLst>
          </p:cNvPr>
          <p:cNvCxnSpPr>
            <a:cxnSpLocks/>
          </p:cNvCxnSpPr>
          <p:nvPr/>
        </p:nvCxnSpPr>
        <p:spPr>
          <a:xfrm>
            <a:off x="733098" y="1059290"/>
            <a:ext cx="465083" cy="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3" name="Google Shape;324;p6">
            <a:extLst>
              <a:ext uri="{FF2B5EF4-FFF2-40B4-BE49-F238E27FC236}">
                <a16:creationId xmlns:a16="http://schemas.microsoft.com/office/drawing/2014/main" id="{9780AA3E-9EF0-ED8D-0A7B-8F13A3A83628}"/>
              </a:ext>
            </a:extLst>
          </p:cNvPr>
          <p:cNvSpPr txBox="1"/>
          <p:nvPr/>
        </p:nvSpPr>
        <p:spPr>
          <a:xfrm>
            <a:off x="1870612" y="4638962"/>
            <a:ext cx="3950575" cy="401618"/>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*R. </a:t>
            </a:r>
            <a:r>
              <a:rPr lang="en-US" sz="1200" dirty="0" err="1">
                <a:solidFill>
                  <a:schemeClr val="dk1"/>
                </a:solidFill>
              </a:rPr>
              <a:t>Lehe</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106</a:t>
            </a:r>
            <a:r>
              <a:rPr lang="en-US" sz="1200" dirty="0">
                <a:solidFill>
                  <a:schemeClr val="dk1"/>
                </a:solidFill>
              </a:rPr>
              <a:t>, 045306 (2022) </a:t>
            </a:r>
            <a:r>
              <a:rPr lang="en-US" sz="1200" dirty="0">
                <a:solidFill>
                  <a:schemeClr val="dk1"/>
                </a:solidFill>
                <a:hlinkClick r:id="rId6"/>
              </a:rPr>
              <a:t>doi.org/10.1103/PhysRevE.106.045306</a:t>
            </a:r>
            <a:endParaRPr sz="1200" u="sng" dirty="0">
              <a:solidFill>
                <a:schemeClr val="dk1"/>
              </a:solidFill>
            </a:endParaRPr>
          </a:p>
        </p:txBody>
      </p:sp>
      <p:sp>
        <p:nvSpPr>
          <p:cNvPr id="14" name="TextBox 13">
            <a:extLst>
              <a:ext uri="{FF2B5EF4-FFF2-40B4-BE49-F238E27FC236}">
                <a16:creationId xmlns:a16="http://schemas.microsoft.com/office/drawing/2014/main" id="{91134334-96C7-AD0A-D035-5B00D471A531}"/>
              </a:ext>
            </a:extLst>
          </p:cNvPr>
          <p:cNvSpPr txBox="1"/>
          <p:nvPr/>
        </p:nvSpPr>
        <p:spPr>
          <a:xfrm>
            <a:off x="160673" y="3761044"/>
            <a:ext cx="5425617" cy="646331"/>
          </a:xfrm>
          <a:prstGeom prst="rect">
            <a:avLst/>
          </a:prstGeom>
          <a:noFill/>
        </p:spPr>
        <p:txBody>
          <a:bodyPr wrap="square" rtlCol="0">
            <a:spAutoFit/>
          </a:bodyPr>
          <a:lstStyle/>
          <a:p>
            <a:pPr algn="r"/>
            <a:r>
              <a:rPr lang="en-US" sz="1800" dirty="0">
                <a:solidFill>
                  <a:schemeClr val="tx2"/>
                </a:solidFill>
                <a:latin typeface="+mn-lt"/>
              </a:rPr>
              <a:t>Additional terms are exact solution for absorbing layer for particles crossing PMLs at normal incidence.</a:t>
            </a:r>
          </a:p>
        </p:txBody>
      </p:sp>
      <p:sp>
        <p:nvSpPr>
          <p:cNvPr id="15" name="Right Arrow 14">
            <a:extLst>
              <a:ext uri="{FF2B5EF4-FFF2-40B4-BE49-F238E27FC236}">
                <a16:creationId xmlns:a16="http://schemas.microsoft.com/office/drawing/2014/main" id="{D4F6D690-104A-52E6-881C-9E00677CBBDB}"/>
              </a:ext>
            </a:extLst>
          </p:cNvPr>
          <p:cNvSpPr/>
          <p:nvPr/>
        </p:nvSpPr>
        <p:spPr>
          <a:xfrm>
            <a:off x="5617822" y="3892757"/>
            <a:ext cx="291662" cy="3829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F0142-5C18-128D-40F0-1E85F18CB5B8}"/>
              </a:ext>
            </a:extLst>
          </p:cNvPr>
          <p:cNvSpPr/>
          <p:nvPr/>
        </p:nvSpPr>
        <p:spPr>
          <a:xfrm>
            <a:off x="6455979"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C71131-CF3C-EDA6-3000-53AAFA8FBF04}"/>
              </a:ext>
            </a:extLst>
          </p:cNvPr>
          <p:cNvSpPr/>
          <p:nvPr/>
        </p:nvSpPr>
        <p:spPr>
          <a:xfrm>
            <a:off x="7356948"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464495-5F55-D3D9-0182-F5F1B20202F4}"/>
              </a:ext>
            </a:extLst>
          </p:cNvPr>
          <p:cNvSpPr txBox="1"/>
          <p:nvPr/>
        </p:nvSpPr>
        <p:spPr>
          <a:xfrm>
            <a:off x="6066975" y="602100"/>
            <a:ext cx="841072" cy="321627"/>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Standard PML</a:t>
            </a:r>
          </a:p>
        </p:txBody>
      </p:sp>
      <p:sp>
        <p:nvSpPr>
          <p:cNvPr id="20" name="TextBox 19">
            <a:extLst>
              <a:ext uri="{FF2B5EF4-FFF2-40B4-BE49-F238E27FC236}">
                <a16:creationId xmlns:a16="http://schemas.microsoft.com/office/drawing/2014/main" id="{AF35600D-7E67-9E0A-31BA-0F1C89635A8E}"/>
              </a:ext>
            </a:extLst>
          </p:cNvPr>
          <p:cNvSpPr txBox="1"/>
          <p:nvPr/>
        </p:nvSpPr>
        <p:spPr>
          <a:xfrm>
            <a:off x="6960549" y="602100"/>
            <a:ext cx="841072" cy="321627"/>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PML w/ deposition</a:t>
            </a:r>
          </a:p>
        </p:txBody>
      </p:sp>
      <p:grpSp>
        <p:nvGrpSpPr>
          <p:cNvPr id="23" name="Google Shape;1012;p83">
            <a:extLst>
              <a:ext uri="{FF2B5EF4-FFF2-40B4-BE49-F238E27FC236}">
                <a16:creationId xmlns:a16="http://schemas.microsoft.com/office/drawing/2014/main" id="{C4B9B816-3F79-AB1F-8F60-6F0AEAAE4B02}"/>
              </a:ext>
            </a:extLst>
          </p:cNvPr>
          <p:cNvGrpSpPr/>
          <p:nvPr/>
        </p:nvGrpSpPr>
        <p:grpSpPr>
          <a:xfrm>
            <a:off x="131821" y="498561"/>
            <a:ext cx="8245864" cy="40820"/>
            <a:chOff x="195943" y="1001487"/>
            <a:chExt cx="10994485" cy="54427"/>
          </a:xfrm>
        </p:grpSpPr>
        <p:cxnSp>
          <p:nvCxnSpPr>
            <p:cNvPr id="24" name="Google Shape;1013;p83">
              <a:extLst>
                <a:ext uri="{FF2B5EF4-FFF2-40B4-BE49-F238E27FC236}">
                  <a16:creationId xmlns:a16="http://schemas.microsoft.com/office/drawing/2014/main" id="{604974C4-8EB1-21F8-EC5F-FE7FDB1140A5}"/>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5" name="Google Shape;1014;p83">
              <a:extLst>
                <a:ext uri="{FF2B5EF4-FFF2-40B4-BE49-F238E27FC236}">
                  <a16:creationId xmlns:a16="http://schemas.microsoft.com/office/drawing/2014/main" id="{229DFE26-C7AB-10F6-08C1-C39C203A248B}"/>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6" name="Parallelogram 5">
            <a:extLst>
              <a:ext uri="{FF2B5EF4-FFF2-40B4-BE49-F238E27FC236}">
                <a16:creationId xmlns:a16="http://schemas.microsoft.com/office/drawing/2014/main" id="{4EB2BD67-DC52-A432-5F50-466D53A8271C}"/>
              </a:ext>
            </a:extLst>
          </p:cNvPr>
          <p:cNvSpPr/>
          <p:nvPr/>
        </p:nvSpPr>
        <p:spPr>
          <a:xfrm>
            <a:off x="3845900" y="1728186"/>
            <a:ext cx="1290146" cy="1126718"/>
          </a:xfrm>
          <a:prstGeom prst="parallelogram">
            <a:avLst/>
          </a:prstGeom>
          <a:noFill/>
          <a:ln w="19050">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23FD3B-D54F-45B5-2736-24A7F4DF0232}"/>
              </a:ext>
            </a:extLst>
          </p:cNvPr>
          <p:cNvSpPr/>
          <p:nvPr/>
        </p:nvSpPr>
        <p:spPr>
          <a:xfrm>
            <a:off x="4285129" y="1793440"/>
            <a:ext cx="403412" cy="232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88B8CD-EA0C-BAD0-AC12-CA095A9B44FC}"/>
              </a:ext>
            </a:extLst>
          </p:cNvPr>
          <p:cNvSpPr/>
          <p:nvPr/>
        </p:nvSpPr>
        <p:spPr>
          <a:xfrm>
            <a:off x="4112368" y="2339166"/>
            <a:ext cx="403412" cy="232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ext&#10;&#10;Description automatically generated with medium confidence">
            <a:extLst>
              <a:ext uri="{FF2B5EF4-FFF2-40B4-BE49-F238E27FC236}">
                <a16:creationId xmlns:a16="http://schemas.microsoft.com/office/drawing/2014/main" id="{E0481817-63E2-828B-06BD-2BADF6A0863C}"/>
              </a:ext>
            </a:extLst>
          </p:cNvPr>
          <p:cNvPicPr>
            <a:picLocks noChangeAspect="1"/>
          </p:cNvPicPr>
          <p:nvPr/>
        </p:nvPicPr>
        <p:blipFill rotWithShape="1">
          <a:blip r:embed="rId4"/>
          <a:srcRect l="93692" t="13877" r="645" b="64710"/>
          <a:stretch/>
        </p:blipFill>
        <p:spPr>
          <a:xfrm>
            <a:off x="4409614" y="1791557"/>
            <a:ext cx="210110" cy="232585"/>
          </a:xfrm>
          <a:prstGeom prst="rect">
            <a:avLst/>
          </a:prstGeom>
        </p:spPr>
      </p:pic>
      <p:pic>
        <p:nvPicPr>
          <p:cNvPr id="27" name="Picture 26" descr="Text&#10;&#10;Description automatically generated with medium confidence">
            <a:extLst>
              <a:ext uri="{FF2B5EF4-FFF2-40B4-BE49-F238E27FC236}">
                <a16:creationId xmlns:a16="http://schemas.microsoft.com/office/drawing/2014/main" id="{71492805-6750-8FC9-E057-168A40174F85}"/>
              </a:ext>
            </a:extLst>
          </p:cNvPr>
          <p:cNvPicPr>
            <a:picLocks noChangeAspect="1"/>
          </p:cNvPicPr>
          <p:nvPr/>
        </p:nvPicPr>
        <p:blipFill rotWithShape="1">
          <a:blip r:embed="rId4"/>
          <a:srcRect l="89814" t="65034" r="4523" b="13553"/>
          <a:stretch/>
        </p:blipFill>
        <p:spPr>
          <a:xfrm>
            <a:off x="4264025" y="2349520"/>
            <a:ext cx="210110" cy="232585"/>
          </a:xfrm>
          <a:prstGeom prst="rect">
            <a:avLst/>
          </a:prstGeom>
        </p:spPr>
      </p:pic>
      <p:sp>
        <p:nvSpPr>
          <p:cNvPr id="28" name="Parallelogram 27">
            <a:extLst>
              <a:ext uri="{FF2B5EF4-FFF2-40B4-BE49-F238E27FC236}">
                <a16:creationId xmlns:a16="http://schemas.microsoft.com/office/drawing/2014/main" id="{B0309FD9-A79B-AF8F-8515-A6073D96CD77}"/>
              </a:ext>
            </a:extLst>
          </p:cNvPr>
          <p:cNvSpPr/>
          <p:nvPr/>
        </p:nvSpPr>
        <p:spPr>
          <a:xfrm>
            <a:off x="4631965" y="1897857"/>
            <a:ext cx="434000" cy="351751"/>
          </a:xfrm>
          <a:prstGeom prst="parallelogram">
            <a:avLst/>
          </a:prstGeom>
          <a:solidFill>
            <a:schemeClr val="bg1"/>
          </a:solidFill>
          <a:ln w="190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Parallelogram 28">
            <a:extLst>
              <a:ext uri="{FF2B5EF4-FFF2-40B4-BE49-F238E27FC236}">
                <a16:creationId xmlns:a16="http://schemas.microsoft.com/office/drawing/2014/main" id="{9BD64D40-A76F-196F-BB87-B625651339B0}"/>
              </a:ext>
            </a:extLst>
          </p:cNvPr>
          <p:cNvSpPr/>
          <p:nvPr/>
        </p:nvSpPr>
        <p:spPr>
          <a:xfrm>
            <a:off x="4486835" y="2427580"/>
            <a:ext cx="434000" cy="351751"/>
          </a:xfrm>
          <a:prstGeom prst="parallelogram">
            <a:avLst/>
          </a:prstGeom>
          <a:solidFill>
            <a:schemeClr val="bg1"/>
          </a:solidFill>
          <a:ln w="190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BB744335-9E20-9E1E-FDDA-4E83F80BFC1E}"/>
              </a:ext>
            </a:extLst>
          </p:cNvPr>
          <p:cNvCxnSpPr>
            <a:cxnSpLocks/>
          </p:cNvCxnSpPr>
          <p:nvPr/>
        </p:nvCxnSpPr>
        <p:spPr>
          <a:xfrm>
            <a:off x="733098" y="1337814"/>
            <a:ext cx="465083" cy="0"/>
          </a:xfrm>
          <a:prstGeom prst="line">
            <a:avLst/>
          </a:prstGeom>
          <a:ln w="19050">
            <a:solidFill>
              <a:srgbClr val="C00000"/>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339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4b29ee31b4_0_423"/>
          <p:cNvSpPr txBox="1">
            <a:spLocks noGrp="1"/>
          </p:cNvSpPr>
          <p:nvPr>
            <p:ph type="title"/>
          </p:nvPr>
        </p:nvSpPr>
        <p:spPr>
          <a:xfrm>
            <a:off x="0" y="0"/>
            <a:ext cx="9144000" cy="455712"/>
          </a:xfrm>
          <a:prstGeom prst="rect">
            <a:avLst/>
          </a:prstGeom>
          <a:noFill/>
          <a:ln>
            <a:noFill/>
          </a:ln>
          <a:effectLst/>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800"/>
              <a:buFont typeface="Arial"/>
              <a:buNone/>
            </a:pPr>
            <a:r>
              <a:rPr lang="en-US" sz="2000" dirty="0"/>
              <a:t>New algorithm to handle particles crossing Perfectly Matched Layers*</a:t>
            </a:r>
            <a:endParaRPr lang="en-US" sz="1500" b="0" dirty="0">
              <a:solidFill>
                <a:schemeClr val="bg1"/>
              </a:solidFill>
            </a:endParaRPr>
          </a:p>
        </p:txBody>
      </p:sp>
      <p:pic>
        <p:nvPicPr>
          <p:cNvPr id="2" name="Picture 1" descr="Graphical user interface, chart, application&#10;&#10;Description automatically generated">
            <a:extLst>
              <a:ext uri="{FF2B5EF4-FFF2-40B4-BE49-F238E27FC236}">
                <a16:creationId xmlns:a16="http://schemas.microsoft.com/office/drawing/2014/main" id="{B3F75509-1F53-0133-6F35-E9FAE22EE571}"/>
              </a:ext>
            </a:extLst>
          </p:cNvPr>
          <p:cNvPicPr>
            <a:picLocks noChangeAspect="1"/>
          </p:cNvPicPr>
          <p:nvPr/>
        </p:nvPicPr>
        <p:blipFill>
          <a:blip r:embed="rId3"/>
          <a:stretch>
            <a:fillRect/>
          </a:stretch>
        </p:blipFill>
        <p:spPr>
          <a:xfrm>
            <a:off x="5801906" y="688813"/>
            <a:ext cx="3003135" cy="446895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6A2C77A9-1355-3A29-EF1A-68747BB93178}"/>
              </a:ext>
            </a:extLst>
          </p:cNvPr>
          <p:cNvPicPr>
            <a:picLocks noChangeAspect="1"/>
          </p:cNvPicPr>
          <p:nvPr/>
        </p:nvPicPr>
        <p:blipFill>
          <a:blip r:embed="rId4"/>
          <a:stretch>
            <a:fillRect/>
          </a:stretch>
        </p:blipFill>
        <p:spPr>
          <a:xfrm>
            <a:off x="1198181" y="1784475"/>
            <a:ext cx="3710151" cy="1086195"/>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6BDE05C2-6E11-E947-70B8-BC3C25B2F10E}"/>
              </a:ext>
            </a:extLst>
          </p:cNvPr>
          <p:cNvPicPr>
            <a:picLocks noChangeAspect="1"/>
          </p:cNvPicPr>
          <p:nvPr/>
        </p:nvPicPr>
        <p:blipFill>
          <a:blip r:embed="rId5"/>
          <a:stretch>
            <a:fillRect/>
          </a:stretch>
        </p:blipFill>
        <p:spPr>
          <a:xfrm>
            <a:off x="2348199" y="2870670"/>
            <a:ext cx="2658679" cy="739135"/>
          </a:xfrm>
          <a:prstGeom prst="rect">
            <a:avLst/>
          </a:prstGeom>
        </p:spPr>
      </p:pic>
      <p:sp>
        <p:nvSpPr>
          <p:cNvPr id="5" name="Parallelogram 4">
            <a:extLst>
              <a:ext uri="{FF2B5EF4-FFF2-40B4-BE49-F238E27FC236}">
                <a16:creationId xmlns:a16="http://schemas.microsoft.com/office/drawing/2014/main" id="{71680F6B-09EE-05F5-0580-EB9FAAA0FBCC}"/>
              </a:ext>
            </a:extLst>
          </p:cNvPr>
          <p:cNvSpPr/>
          <p:nvPr/>
        </p:nvSpPr>
        <p:spPr>
          <a:xfrm>
            <a:off x="1099635" y="1718999"/>
            <a:ext cx="3003768" cy="1126718"/>
          </a:xfrm>
          <a:prstGeom prst="parallelogram">
            <a:avLst/>
          </a:prstGeom>
          <a:noFill/>
          <a:ln w="190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116EDA99-CC2B-0A91-DD38-BD61FE9FF02A}"/>
              </a:ext>
            </a:extLst>
          </p:cNvPr>
          <p:cNvSpPr/>
          <p:nvPr/>
        </p:nvSpPr>
        <p:spPr>
          <a:xfrm>
            <a:off x="3845900" y="1728186"/>
            <a:ext cx="1290146" cy="1126718"/>
          </a:xfrm>
          <a:prstGeom prst="parallelogram">
            <a:avLst/>
          </a:prstGeom>
          <a:noFill/>
          <a:ln w="19050">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B50AC4B2-2B8E-3CC4-7F7A-BEB6ABBC1642}"/>
              </a:ext>
            </a:extLst>
          </p:cNvPr>
          <p:cNvSpPr/>
          <p:nvPr/>
        </p:nvSpPr>
        <p:spPr>
          <a:xfrm>
            <a:off x="2174851" y="2923008"/>
            <a:ext cx="2741363" cy="545446"/>
          </a:xfrm>
          <a:prstGeom prst="parallelogram">
            <a:avLst/>
          </a:prstGeom>
          <a:noFill/>
          <a:ln w="19050">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66F1FC-7957-5AD2-005A-6D4FE84AEFC1}"/>
              </a:ext>
            </a:extLst>
          </p:cNvPr>
          <p:cNvSpPr txBox="1"/>
          <p:nvPr/>
        </p:nvSpPr>
        <p:spPr>
          <a:xfrm>
            <a:off x="1337612" y="870122"/>
            <a:ext cx="4365298" cy="646331"/>
          </a:xfrm>
          <a:prstGeom prst="rect">
            <a:avLst/>
          </a:prstGeom>
          <a:noFill/>
        </p:spPr>
        <p:txBody>
          <a:bodyPr wrap="none" rtlCol="0">
            <a:spAutoFit/>
          </a:bodyPr>
          <a:lstStyle/>
          <a:p>
            <a:r>
              <a:rPr lang="en-US" sz="1800" dirty="0">
                <a:solidFill>
                  <a:schemeClr val="tx1"/>
                </a:solidFill>
                <a:latin typeface="+mn-lt"/>
              </a:rPr>
              <a:t>Standard Perfectly Matched Layer (PML)</a:t>
            </a:r>
          </a:p>
          <a:p>
            <a:r>
              <a:rPr lang="en-US" sz="1800" dirty="0">
                <a:solidFill>
                  <a:schemeClr val="tx1"/>
                </a:solidFill>
                <a:latin typeface="+mn-lt"/>
              </a:rPr>
              <a:t>New terms for particles crossing PML</a:t>
            </a:r>
          </a:p>
        </p:txBody>
      </p:sp>
      <p:cxnSp>
        <p:nvCxnSpPr>
          <p:cNvPr id="11" name="Straight Connector 10">
            <a:extLst>
              <a:ext uri="{FF2B5EF4-FFF2-40B4-BE49-F238E27FC236}">
                <a16:creationId xmlns:a16="http://schemas.microsoft.com/office/drawing/2014/main" id="{EDECB0DC-7CB4-4086-55AC-2E34AA409908}"/>
              </a:ext>
            </a:extLst>
          </p:cNvPr>
          <p:cNvCxnSpPr>
            <a:cxnSpLocks/>
          </p:cNvCxnSpPr>
          <p:nvPr/>
        </p:nvCxnSpPr>
        <p:spPr>
          <a:xfrm>
            <a:off x="733098" y="1059290"/>
            <a:ext cx="465083" cy="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5FAAF2B-21CE-22E4-1D67-5E8A84364C81}"/>
              </a:ext>
            </a:extLst>
          </p:cNvPr>
          <p:cNvCxnSpPr>
            <a:cxnSpLocks/>
          </p:cNvCxnSpPr>
          <p:nvPr/>
        </p:nvCxnSpPr>
        <p:spPr>
          <a:xfrm>
            <a:off x="733098" y="1337814"/>
            <a:ext cx="465083" cy="0"/>
          </a:xfrm>
          <a:prstGeom prst="line">
            <a:avLst/>
          </a:prstGeom>
          <a:ln w="19050">
            <a:solidFill>
              <a:srgbClr val="C00000"/>
            </a:solidFill>
            <a:prstDash val="solid"/>
          </a:ln>
        </p:spPr>
        <p:style>
          <a:lnRef idx="2">
            <a:schemeClr val="accent1"/>
          </a:lnRef>
          <a:fillRef idx="0">
            <a:schemeClr val="accent1"/>
          </a:fillRef>
          <a:effectRef idx="1">
            <a:schemeClr val="accent1"/>
          </a:effectRef>
          <a:fontRef idx="minor">
            <a:schemeClr val="tx1"/>
          </a:fontRef>
        </p:style>
      </p:cxnSp>
      <p:sp>
        <p:nvSpPr>
          <p:cNvPr id="13" name="Google Shape;324;p6">
            <a:extLst>
              <a:ext uri="{FF2B5EF4-FFF2-40B4-BE49-F238E27FC236}">
                <a16:creationId xmlns:a16="http://schemas.microsoft.com/office/drawing/2014/main" id="{9780AA3E-9EF0-ED8D-0A7B-8F13A3A83628}"/>
              </a:ext>
            </a:extLst>
          </p:cNvPr>
          <p:cNvSpPr txBox="1"/>
          <p:nvPr/>
        </p:nvSpPr>
        <p:spPr>
          <a:xfrm>
            <a:off x="1870612" y="4638962"/>
            <a:ext cx="3950575" cy="401618"/>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*R. </a:t>
            </a:r>
            <a:r>
              <a:rPr lang="en-US" sz="1200" dirty="0" err="1">
                <a:solidFill>
                  <a:schemeClr val="dk1"/>
                </a:solidFill>
              </a:rPr>
              <a:t>Lehe</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106</a:t>
            </a:r>
            <a:r>
              <a:rPr lang="en-US" sz="1200" dirty="0">
                <a:solidFill>
                  <a:schemeClr val="dk1"/>
                </a:solidFill>
              </a:rPr>
              <a:t>, 045306 (2022) </a:t>
            </a:r>
            <a:r>
              <a:rPr lang="en-US" sz="1200" dirty="0">
                <a:solidFill>
                  <a:schemeClr val="dk1"/>
                </a:solidFill>
                <a:hlinkClick r:id="rId6"/>
              </a:rPr>
              <a:t>doi.org/10.1103/PhysRevE.106.045306</a:t>
            </a:r>
            <a:endParaRPr sz="1200" u="sng" dirty="0">
              <a:solidFill>
                <a:schemeClr val="dk1"/>
              </a:solidFill>
            </a:endParaRPr>
          </a:p>
        </p:txBody>
      </p:sp>
      <p:sp>
        <p:nvSpPr>
          <p:cNvPr id="14" name="TextBox 13">
            <a:extLst>
              <a:ext uri="{FF2B5EF4-FFF2-40B4-BE49-F238E27FC236}">
                <a16:creationId xmlns:a16="http://schemas.microsoft.com/office/drawing/2014/main" id="{91134334-96C7-AD0A-D035-5B00D471A531}"/>
              </a:ext>
            </a:extLst>
          </p:cNvPr>
          <p:cNvSpPr txBox="1"/>
          <p:nvPr/>
        </p:nvSpPr>
        <p:spPr>
          <a:xfrm>
            <a:off x="160673" y="3761044"/>
            <a:ext cx="5425617" cy="646331"/>
          </a:xfrm>
          <a:prstGeom prst="rect">
            <a:avLst/>
          </a:prstGeom>
          <a:noFill/>
        </p:spPr>
        <p:txBody>
          <a:bodyPr wrap="square" rtlCol="0">
            <a:spAutoFit/>
          </a:bodyPr>
          <a:lstStyle/>
          <a:p>
            <a:pPr algn="r"/>
            <a:r>
              <a:rPr lang="en-US" sz="1800" dirty="0">
                <a:solidFill>
                  <a:schemeClr val="tx2"/>
                </a:solidFill>
                <a:latin typeface="+mn-lt"/>
              </a:rPr>
              <a:t>Additional terms are exact solution for absorbing layer for particles crossing PMLs at normal incidence.</a:t>
            </a:r>
          </a:p>
        </p:txBody>
      </p:sp>
      <p:sp>
        <p:nvSpPr>
          <p:cNvPr id="15" name="Right Arrow 14">
            <a:extLst>
              <a:ext uri="{FF2B5EF4-FFF2-40B4-BE49-F238E27FC236}">
                <a16:creationId xmlns:a16="http://schemas.microsoft.com/office/drawing/2014/main" id="{D4F6D690-104A-52E6-881C-9E00677CBBDB}"/>
              </a:ext>
            </a:extLst>
          </p:cNvPr>
          <p:cNvSpPr/>
          <p:nvPr/>
        </p:nvSpPr>
        <p:spPr>
          <a:xfrm>
            <a:off x="5617822" y="3892757"/>
            <a:ext cx="291662" cy="3829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F0142-5C18-128D-40F0-1E85F18CB5B8}"/>
              </a:ext>
            </a:extLst>
          </p:cNvPr>
          <p:cNvSpPr/>
          <p:nvPr/>
        </p:nvSpPr>
        <p:spPr>
          <a:xfrm>
            <a:off x="6455979"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C71131-CF3C-EDA6-3000-53AAFA8FBF04}"/>
              </a:ext>
            </a:extLst>
          </p:cNvPr>
          <p:cNvSpPr/>
          <p:nvPr/>
        </p:nvSpPr>
        <p:spPr>
          <a:xfrm>
            <a:off x="7356948"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83653F-3FF8-FD73-2CBA-A12699F8BC98}"/>
              </a:ext>
            </a:extLst>
          </p:cNvPr>
          <p:cNvSpPr/>
          <p:nvPr/>
        </p:nvSpPr>
        <p:spPr>
          <a:xfrm>
            <a:off x="8269499" y="1329482"/>
            <a:ext cx="135660" cy="1204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464495-5F55-D3D9-0182-F5F1B20202F4}"/>
              </a:ext>
            </a:extLst>
          </p:cNvPr>
          <p:cNvSpPr txBox="1"/>
          <p:nvPr/>
        </p:nvSpPr>
        <p:spPr>
          <a:xfrm>
            <a:off x="6066975" y="602100"/>
            <a:ext cx="841072" cy="321627"/>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Standard PML</a:t>
            </a:r>
          </a:p>
        </p:txBody>
      </p:sp>
      <p:sp>
        <p:nvSpPr>
          <p:cNvPr id="20" name="TextBox 19">
            <a:extLst>
              <a:ext uri="{FF2B5EF4-FFF2-40B4-BE49-F238E27FC236}">
                <a16:creationId xmlns:a16="http://schemas.microsoft.com/office/drawing/2014/main" id="{AF35600D-7E67-9E0A-31BA-0F1C89635A8E}"/>
              </a:ext>
            </a:extLst>
          </p:cNvPr>
          <p:cNvSpPr txBox="1"/>
          <p:nvPr/>
        </p:nvSpPr>
        <p:spPr>
          <a:xfrm>
            <a:off x="6960549" y="602100"/>
            <a:ext cx="841072" cy="321627"/>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PML w/ deposition</a:t>
            </a:r>
          </a:p>
        </p:txBody>
      </p:sp>
      <p:sp>
        <p:nvSpPr>
          <p:cNvPr id="21" name="TextBox 20">
            <a:extLst>
              <a:ext uri="{FF2B5EF4-FFF2-40B4-BE49-F238E27FC236}">
                <a16:creationId xmlns:a16="http://schemas.microsoft.com/office/drawing/2014/main" id="{DC4DAC8F-134A-B4C8-747B-11177DA53DA7}"/>
              </a:ext>
            </a:extLst>
          </p:cNvPr>
          <p:cNvSpPr txBox="1"/>
          <p:nvPr/>
        </p:nvSpPr>
        <p:spPr>
          <a:xfrm>
            <a:off x="7882795" y="602100"/>
            <a:ext cx="841072" cy="482440"/>
          </a:xfrm>
          <a:prstGeom prst="rect">
            <a:avLst/>
          </a:prstGeom>
          <a:solidFill>
            <a:schemeClr val="bg1"/>
          </a:solidFill>
        </p:spPr>
        <p:txBody>
          <a:bodyPr wrap="square" tIns="0" bIns="0" rtlCol="0">
            <a:spAutoFit/>
          </a:bodyPr>
          <a:lstStyle/>
          <a:p>
            <a:pPr algn="ctr">
              <a:lnSpc>
                <a:spcPct val="95000"/>
              </a:lnSpc>
            </a:pPr>
            <a:r>
              <a:rPr lang="en-US" sz="1100" dirty="0">
                <a:solidFill>
                  <a:schemeClr val="tx1"/>
                </a:solidFill>
                <a:latin typeface="+mj-lt"/>
              </a:rPr>
              <a:t>PML w/ damped deposition</a:t>
            </a:r>
          </a:p>
        </p:txBody>
      </p:sp>
      <p:grpSp>
        <p:nvGrpSpPr>
          <p:cNvPr id="23" name="Google Shape;1012;p83">
            <a:extLst>
              <a:ext uri="{FF2B5EF4-FFF2-40B4-BE49-F238E27FC236}">
                <a16:creationId xmlns:a16="http://schemas.microsoft.com/office/drawing/2014/main" id="{C4B9B816-3F79-AB1F-8F60-6F0AEAAE4B02}"/>
              </a:ext>
            </a:extLst>
          </p:cNvPr>
          <p:cNvGrpSpPr/>
          <p:nvPr/>
        </p:nvGrpSpPr>
        <p:grpSpPr>
          <a:xfrm>
            <a:off x="131821" y="498561"/>
            <a:ext cx="8245864" cy="40820"/>
            <a:chOff x="195943" y="1001487"/>
            <a:chExt cx="10994485" cy="54427"/>
          </a:xfrm>
        </p:grpSpPr>
        <p:cxnSp>
          <p:nvCxnSpPr>
            <p:cNvPr id="24" name="Google Shape;1013;p83">
              <a:extLst>
                <a:ext uri="{FF2B5EF4-FFF2-40B4-BE49-F238E27FC236}">
                  <a16:creationId xmlns:a16="http://schemas.microsoft.com/office/drawing/2014/main" id="{604974C4-8EB1-21F8-EC5F-FE7FDB1140A5}"/>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5" name="Google Shape;1014;p83">
              <a:extLst>
                <a:ext uri="{FF2B5EF4-FFF2-40B4-BE49-F238E27FC236}">
                  <a16:creationId xmlns:a16="http://schemas.microsoft.com/office/drawing/2014/main" id="{229DFE26-C7AB-10F6-08C1-C39C203A248B}"/>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extLst>
      <p:ext uri="{BB962C8B-B14F-4D97-AF65-F5344CB8AC3E}">
        <p14:creationId xmlns:p14="http://schemas.microsoft.com/office/powerpoint/2010/main" val="866027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3" name="Google Shape;324;p6">
            <a:extLst>
              <a:ext uri="{FF2B5EF4-FFF2-40B4-BE49-F238E27FC236}">
                <a16:creationId xmlns:a16="http://schemas.microsoft.com/office/drawing/2014/main" id="{9780AA3E-9EF0-ED8D-0A7B-8F13A3A83628}"/>
              </a:ext>
            </a:extLst>
          </p:cNvPr>
          <p:cNvSpPr txBox="1"/>
          <p:nvPr/>
        </p:nvSpPr>
        <p:spPr>
          <a:xfrm>
            <a:off x="0" y="4844403"/>
            <a:ext cx="6453581" cy="235419"/>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*R. </a:t>
            </a:r>
            <a:r>
              <a:rPr lang="en-US" sz="1200" dirty="0" err="1">
                <a:solidFill>
                  <a:schemeClr val="dk1"/>
                </a:solidFill>
              </a:rPr>
              <a:t>Lehe</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106</a:t>
            </a:r>
            <a:r>
              <a:rPr lang="en-US" sz="1200" dirty="0">
                <a:solidFill>
                  <a:schemeClr val="dk1"/>
                </a:solidFill>
              </a:rPr>
              <a:t>, 045306 (2022) </a:t>
            </a:r>
            <a:r>
              <a:rPr lang="en-US" sz="1200" dirty="0">
                <a:solidFill>
                  <a:schemeClr val="dk1"/>
                </a:solidFill>
                <a:hlinkClick r:id="rId3"/>
              </a:rPr>
              <a:t>doi.org/10.1103/PhysRevE.106.045306</a:t>
            </a:r>
            <a:endParaRPr sz="1200" u="sng" dirty="0">
              <a:solidFill>
                <a:schemeClr val="dk1"/>
              </a:solidFill>
            </a:endParaRPr>
          </a:p>
        </p:txBody>
      </p:sp>
      <p:pic>
        <p:nvPicPr>
          <p:cNvPr id="22" name="Picture 21">
            <a:extLst>
              <a:ext uri="{FF2B5EF4-FFF2-40B4-BE49-F238E27FC236}">
                <a16:creationId xmlns:a16="http://schemas.microsoft.com/office/drawing/2014/main" id="{733BF93F-EDC8-6B48-869D-01F8FE1037B9}"/>
              </a:ext>
            </a:extLst>
          </p:cNvPr>
          <p:cNvPicPr>
            <a:picLocks noChangeAspect="1"/>
          </p:cNvPicPr>
          <p:nvPr/>
        </p:nvPicPr>
        <p:blipFill rotWithShape="1">
          <a:blip r:embed="rId4"/>
          <a:srcRect l="9069" t="8215" r="7898" b="6561"/>
          <a:stretch/>
        </p:blipFill>
        <p:spPr>
          <a:xfrm>
            <a:off x="905691" y="533430"/>
            <a:ext cx="7332617" cy="4076640"/>
          </a:xfrm>
          <a:prstGeom prst="rect">
            <a:avLst/>
          </a:prstGeom>
        </p:spPr>
      </p:pic>
      <p:sp>
        <p:nvSpPr>
          <p:cNvPr id="2" name="Google Shape;121;g14b29ee31b4_0_423">
            <a:extLst>
              <a:ext uri="{FF2B5EF4-FFF2-40B4-BE49-F238E27FC236}">
                <a16:creationId xmlns:a16="http://schemas.microsoft.com/office/drawing/2014/main" id="{E4C271CF-7B69-EC38-5E57-39F68A34A9D7}"/>
              </a:ext>
            </a:extLst>
          </p:cNvPr>
          <p:cNvSpPr txBox="1">
            <a:spLocks/>
          </p:cNvSpPr>
          <p:nvPr/>
        </p:nvSpPr>
        <p:spPr>
          <a:xfrm>
            <a:off x="0" y="0"/>
            <a:ext cx="9144000" cy="455712"/>
          </a:xfrm>
          <a:prstGeom prst="rect">
            <a:avLst/>
          </a:prstGeom>
          <a:noFill/>
          <a:ln>
            <a:noFill/>
          </a:ln>
          <a:effectLst/>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Clr>
                <a:schemeClr val="dk1"/>
              </a:buClr>
              <a:buSzPts val="800"/>
            </a:pPr>
            <a:r>
              <a:rPr lang="en-US" sz="2000" dirty="0">
                <a:solidFill>
                  <a:schemeClr val="tx1"/>
                </a:solidFill>
              </a:rPr>
              <a:t>Provides efficient absorption of e- ejected transversally in LPA simulations</a:t>
            </a:r>
          </a:p>
        </p:txBody>
      </p:sp>
      <p:grpSp>
        <p:nvGrpSpPr>
          <p:cNvPr id="3" name="Google Shape;1012;p83">
            <a:extLst>
              <a:ext uri="{FF2B5EF4-FFF2-40B4-BE49-F238E27FC236}">
                <a16:creationId xmlns:a16="http://schemas.microsoft.com/office/drawing/2014/main" id="{A0B63E83-F20A-6D61-8A35-BC7731E9FE32}"/>
              </a:ext>
            </a:extLst>
          </p:cNvPr>
          <p:cNvGrpSpPr/>
          <p:nvPr/>
        </p:nvGrpSpPr>
        <p:grpSpPr>
          <a:xfrm>
            <a:off x="131821" y="498561"/>
            <a:ext cx="8245864" cy="40820"/>
            <a:chOff x="195943" y="1001487"/>
            <a:chExt cx="10994485" cy="54427"/>
          </a:xfrm>
        </p:grpSpPr>
        <p:cxnSp>
          <p:nvCxnSpPr>
            <p:cNvPr id="4" name="Google Shape;1013;p83">
              <a:extLst>
                <a:ext uri="{FF2B5EF4-FFF2-40B4-BE49-F238E27FC236}">
                  <a16:creationId xmlns:a16="http://schemas.microsoft.com/office/drawing/2014/main" id="{E32A3DCB-E6F9-9900-A66C-E05A5A42C109}"/>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5" name="Google Shape;1014;p83">
              <a:extLst>
                <a:ext uri="{FF2B5EF4-FFF2-40B4-BE49-F238E27FC236}">
                  <a16:creationId xmlns:a16="http://schemas.microsoft.com/office/drawing/2014/main" id="{E656DF22-084E-D5E2-3DBA-8B33C1E154D5}"/>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extLst>
      <p:ext uri="{BB962C8B-B14F-4D97-AF65-F5344CB8AC3E}">
        <p14:creationId xmlns:p14="http://schemas.microsoft.com/office/powerpoint/2010/main" val="2205939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a:extLst>
              <a:ext uri="{FF2B5EF4-FFF2-40B4-BE49-F238E27FC236}">
                <a16:creationId xmlns:a16="http://schemas.microsoft.com/office/drawing/2014/main" id="{670C8584-E374-CEF4-D618-0B223D15F2F9}"/>
              </a:ext>
            </a:extLst>
          </p:cNvPr>
          <p:cNvPicPr>
            <a:picLocks noChangeAspect="1"/>
          </p:cNvPicPr>
          <p:nvPr/>
        </p:nvPicPr>
        <p:blipFill rotWithShape="1">
          <a:blip r:embed="rId3"/>
          <a:srcRect l="7731" t="8633" r="7944" b="7942"/>
          <a:stretch/>
        </p:blipFill>
        <p:spPr>
          <a:xfrm>
            <a:off x="798369" y="539381"/>
            <a:ext cx="7402251" cy="3966758"/>
          </a:xfrm>
          <a:prstGeom prst="rect">
            <a:avLst/>
          </a:prstGeom>
        </p:spPr>
      </p:pic>
      <p:sp>
        <p:nvSpPr>
          <p:cNvPr id="4" name="TextBox 3">
            <a:extLst>
              <a:ext uri="{FF2B5EF4-FFF2-40B4-BE49-F238E27FC236}">
                <a16:creationId xmlns:a16="http://schemas.microsoft.com/office/drawing/2014/main" id="{D72AF5C6-B2F8-0BAB-7911-FF8629BA69F1}"/>
              </a:ext>
            </a:extLst>
          </p:cNvPr>
          <p:cNvSpPr txBox="1"/>
          <p:nvPr/>
        </p:nvSpPr>
        <p:spPr>
          <a:xfrm>
            <a:off x="6072219" y="3943737"/>
            <a:ext cx="2847703" cy="830997"/>
          </a:xfrm>
          <a:prstGeom prst="rect">
            <a:avLst/>
          </a:prstGeom>
          <a:noFill/>
        </p:spPr>
        <p:txBody>
          <a:bodyPr wrap="square" rtlCol="0">
            <a:spAutoFit/>
          </a:bodyPr>
          <a:lstStyle/>
          <a:p>
            <a:pPr algn="ctr"/>
            <a:r>
              <a:rPr lang="en-US" sz="1600" b="1" dirty="0">
                <a:solidFill>
                  <a:srgbClr val="C00000"/>
                </a:solidFill>
                <a:latin typeface="+mn-lt"/>
              </a:rPr>
              <a:t>Work is ongoing to extend algorithms to wider range of angles.</a:t>
            </a:r>
          </a:p>
        </p:txBody>
      </p:sp>
      <p:sp>
        <p:nvSpPr>
          <p:cNvPr id="2" name="Google Shape;121;g14b29ee31b4_0_423">
            <a:extLst>
              <a:ext uri="{FF2B5EF4-FFF2-40B4-BE49-F238E27FC236}">
                <a16:creationId xmlns:a16="http://schemas.microsoft.com/office/drawing/2014/main" id="{74B19B09-5FFC-9A32-8742-DDB3CA616F71}"/>
              </a:ext>
            </a:extLst>
          </p:cNvPr>
          <p:cNvSpPr txBox="1">
            <a:spLocks/>
          </p:cNvSpPr>
          <p:nvPr/>
        </p:nvSpPr>
        <p:spPr>
          <a:xfrm>
            <a:off x="0" y="0"/>
            <a:ext cx="9144000" cy="455712"/>
          </a:xfrm>
          <a:prstGeom prst="rect">
            <a:avLst/>
          </a:prstGeom>
          <a:noFill/>
          <a:ln>
            <a:noFill/>
          </a:ln>
          <a:effectLst/>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dk1"/>
                </a:solidFill>
                <a:latin typeface="Arial" panose="020B0604020202020204" pitchFamily="34" charset="0"/>
                <a:ea typeface="Arial"/>
                <a:cs typeface="Arial" panose="020B0604020202020204" pitchFamily="34" charset="0"/>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pPr>
              <a:buClr>
                <a:schemeClr val="dk1"/>
              </a:buClr>
              <a:buSzPts val="800"/>
            </a:pPr>
            <a:r>
              <a:rPr lang="en-US" sz="2000" dirty="0">
                <a:solidFill>
                  <a:schemeClr val="tx1"/>
                </a:solidFill>
              </a:rPr>
              <a:t> Absorption is less perfect when particles are ejected at a lower angle.</a:t>
            </a:r>
          </a:p>
        </p:txBody>
      </p:sp>
      <p:grpSp>
        <p:nvGrpSpPr>
          <p:cNvPr id="7" name="Google Shape;1012;p83">
            <a:extLst>
              <a:ext uri="{FF2B5EF4-FFF2-40B4-BE49-F238E27FC236}">
                <a16:creationId xmlns:a16="http://schemas.microsoft.com/office/drawing/2014/main" id="{7FF26342-3FE2-1FA9-06D3-402975205E46}"/>
              </a:ext>
            </a:extLst>
          </p:cNvPr>
          <p:cNvGrpSpPr/>
          <p:nvPr/>
        </p:nvGrpSpPr>
        <p:grpSpPr>
          <a:xfrm>
            <a:off x="131821" y="498561"/>
            <a:ext cx="8245864" cy="40820"/>
            <a:chOff x="195943" y="1001487"/>
            <a:chExt cx="10994485" cy="54427"/>
          </a:xfrm>
        </p:grpSpPr>
        <p:cxnSp>
          <p:nvCxnSpPr>
            <p:cNvPr id="8" name="Google Shape;1013;p83">
              <a:extLst>
                <a:ext uri="{FF2B5EF4-FFF2-40B4-BE49-F238E27FC236}">
                  <a16:creationId xmlns:a16="http://schemas.microsoft.com/office/drawing/2014/main" id="{59F95397-59AC-F39F-3D85-784DA242843A}"/>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9" name="Google Shape;1014;p83">
              <a:extLst>
                <a:ext uri="{FF2B5EF4-FFF2-40B4-BE49-F238E27FC236}">
                  <a16:creationId xmlns:a16="http://schemas.microsoft.com/office/drawing/2014/main" id="{1EBE5CA5-05D1-4235-F941-EEAFD0E05DAC}"/>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10" name="Google Shape;324;p6">
            <a:extLst>
              <a:ext uri="{FF2B5EF4-FFF2-40B4-BE49-F238E27FC236}">
                <a16:creationId xmlns:a16="http://schemas.microsoft.com/office/drawing/2014/main" id="{F620E06C-CBCC-5224-639D-63D3C134D768}"/>
              </a:ext>
            </a:extLst>
          </p:cNvPr>
          <p:cNvSpPr txBox="1"/>
          <p:nvPr/>
        </p:nvSpPr>
        <p:spPr>
          <a:xfrm>
            <a:off x="0" y="4844403"/>
            <a:ext cx="6453581" cy="235419"/>
          </a:xfrm>
          <a:prstGeom prst="rect">
            <a:avLst/>
          </a:prstGeom>
          <a:noFill/>
          <a:ln>
            <a:noFill/>
          </a:ln>
        </p:spPr>
        <p:txBody>
          <a:bodyPr spcFirstLastPara="1" wrap="square" lIns="68569" tIns="34275" rIns="68569" bIns="34275" anchor="t" anchorCtr="0">
            <a:spAutoFit/>
          </a:bodyPr>
          <a:lstStyle/>
          <a:p>
            <a:pPr>
              <a:lnSpc>
                <a:spcPct val="90000"/>
              </a:lnSpc>
            </a:pPr>
            <a:r>
              <a:rPr lang="en-US" sz="1200" dirty="0">
                <a:solidFill>
                  <a:schemeClr val="dk1"/>
                </a:solidFill>
              </a:rPr>
              <a:t>*R. </a:t>
            </a:r>
            <a:r>
              <a:rPr lang="en-US" sz="1200" dirty="0" err="1">
                <a:solidFill>
                  <a:schemeClr val="dk1"/>
                </a:solidFill>
              </a:rPr>
              <a:t>Lehe</a:t>
            </a:r>
            <a:r>
              <a:rPr lang="en-US" sz="1200" dirty="0">
                <a:solidFill>
                  <a:schemeClr val="dk1"/>
                </a:solidFill>
              </a:rPr>
              <a:t>, </a:t>
            </a:r>
            <a:r>
              <a:rPr lang="en-US" sz="1200" i="1" dirty="0">
                <a:solidFill>
                  <a:schemeClr val="dk1"/>
                </a:solidFill>
              </a:rPr>
              <a:t>et al.</a:t>
            </a:r>
            <a:r>
              <a:rPr lang="en-US" sz="1200" dirty="0">
                <a:solidFill>
                  <a:schemeClr val="dk1"/>
                </a:solidFill>
              </a:rPr>
              <a:t>, </a:t>
            </a:r>
            <a:r>
              <a:rPr lang="en-US" sz="1200" i="1" dirty="0">
                <a:solidFill>
                  <a:schemeClr val="dk1"/>
                </a:solidFill>
              </a:rPr>
              <a:t>Phys. Rev. E </a:t>
            </a:r>
            <a:r>
              <a:rPr lang="en-US" sz="1200" b="1" dirty="0">
                <a:solidFill>
                  <a:schemeClr val="dk1"/>
                </a:solidFill>
              </a:rPr>
              <a:t>106</a:t>
            </a:r>
            <a:r>
              <a:rPr lang="en-US" sz="1200" dirty="0">
                <a:solidFill>
                  <a:schemeClr val="dk1"/>
                </a:solidFill>
              </a:rPr>
              <a:t>, 045306 (2022) </a:t>
            </a:r>
            <a:r>
              <a:rPr lang="en-US" sz="1200" dirty="0">
                <a:solidFill>
                  <a:schemeClr val="dk1"/>
                </a:solidFill>
                <a:hlinkClick r:id="rId4"/>
              </a:rPr>
              <a:t>doi.org/10.1103/PhysRevE.106.045306</a:t>
            </a:r>
            <a:endParaRPr sz="1200" u="sng" dirty="0">
              <a:solidFill>
                <a:schemeClr val="dk1"/>
              </a:solidFill>
            </a:endParaRPr>
          </a:p>
        </p:txBody>
      </p:sp>
    </p:spTree>
    <p:extLst>
      <p:ext uri="{BB962C8B-B14F-4D97-AF65-F5344CB8AC3E}">
        <p14:creationId xmlns:p14="http://schemas.microsoft.com/office/powerpoint/2010/main" val="131732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p:nvPr/>
        </p:nvSpPr>
        <p:spPr>
          <a:xfrm>
            <a:off x="178954" y="686297"/>
            <a:ext cx="8737800" cy="3951811"/>
          </a:xfrm>
          <a:prstGeom prst="rect">
            <a:avLst/>
          </a:prstGeom>
          <a:noFill/>
          <a:ln>
            <a:noFill/>
          </a:ln>
        </p:spPr>
        <p:txBody>
          <a:bodyPr spcFirstLastPara="1" wrap="square" lIns="91400" tIns="45700" rIns="91400" bIns="45700" anchor="t" anchorCtr="0">
            <a:spAutoFit/>
          </a:bodyPr>
          <a:lstStyle/>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Lower # time steps</a:t>
            </a:r>
            <a:endParaRPr sz="1100" dirty="0"/>
          </a:p>
          <a:p>
            <a:pPr marL="342900" marR="0" lvl="0" indent="-342900" algn="l" rtl="0">
              <a:lnSpc>
                <a:spcPct val="110000"/>
              </a:lnSpc>
              <a:spcBef>
                <a:spcPts val="0"/>
              </a:spcBef>
              <a:spcAft>
                <a:spcPts val="0"/>
              </a:spcAft>
              <a:buClr>
                <a:srgbClr val="000000"/>
              </a:buClr>
              <a:buSzPts val="1400"/>
              <a:buFont typeface="Arial"/>
              <a:buChar char="•"/>
            </a:pPr>
            <a:r>
              <a:rPr lang="en" dirty="0">
                <a:latin typeface="Libre Franklin"/>
                <a:ea typeface="Libre Franklin"/>
                <a:cs typeface="Libre Franklin"/>
                <a:sym typeface="Libre Franklin"/>
              </a:rPr>
              <a:t>O</a:t>
            </a:r>
            <a:r>
              <a:rPr lang="en" sz="1400" dirty="0">
                <a:solidFill>
                  <a:srgbClr val="000000"/>
                </a:solidFill>
                <a:latin typeface="Libre Franklin"/>
                <a:ea typeface="Libre Franklin"/>
                <a:cs typeface="Libre Franklin"/>
                <a:sym typeface="Libre Franklin"/>
              </a:rPr>
              <a:t>ptimal Lorentz boosted frame</a:t>
            </a:r>
          </a:p>
          <a:p>
            <a:pPr marL="342900" marR="0" lvl="0" indent="-342900" algn="l" rtl="0">
              <a:lnSpc>
                <a:spcPct val="110000"/>
              </a:lnSpc>
              <a:spcBef>
                <a:spcPts val="0"/>
              </a:spcBef>
              <a:spcAft>
                <a:spcPts val="0"/>
              </a:spcAft>
              <a:buClr>
                <a:srgbClr val="000000"/>
              </a:buClr>
              <a:buSzPts val="1400"/>
              <a:buFont typeface="Arial"/>
              <a:buChar char="•"/>
            </a:pPr>
            <a:r>
              <a:rPr lang="en-US" b="1" dirty="0">
                <a:latin typeface="Libre Franklin"/>
                <a:sym typeface="Libre Franklin"/>
              </a:rPr>
              <a:t>T</a:t>
            </a:r>
            <a:r>
              <a:rPr lang="en" b="1" dirty="0" err="1">
                <a:latin typeface="Libre Franklin"/>
                <a:sym typeface="Libre Franklin"/>
              </a:rPr>
              <a:t>ime</a:t>
            </a:r>
            <a:r>
              <a:rPr lang="en" b="1" dirty="0">
                <a:latin typeface="Libre Franklin"/>
                <a:sym typeface="Libre Franklin"/>
              </a:rPr>
              <a:t>-averaged PIC</a:t>
            </a:r>
            <a:endParaRPr sz="1100" b="1" dirty="0"/>
          </a:p>
          <a:p>
            <a:pPr marL="0" marR="0" lvl="0" indent="0" algn="l" rtl="0">
              <a:lnSpc>
                <a:spcPct val="110000"/>
              </a:lnSpc>
              <a:spcBef>
                <a:spcPts val="0"/>
              </a:spcBef>
              <a:spcAft>
                <a:spcPts val="0"/>
              </a:spcAft>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 sz="1800" dirty="0">
                <a:solidFill>
                  <a:srgbClr val="1F497D"/>
                </a:solidFill>
                <a:latin typeface="Libre Franklin Medium"/>
                <a:ea typeface="Libre Franklin Medium"/>
                <a:cs typeface="Libre Franklin Medium"/>
                <a:sym typeface="Libre Franklin Medium"/>
              </a:rPr>
              <a:t>Higher accuracy</a:t>
            </a:r>
            <a:endParaRPr sz="1100" dirty="0"/>
          </a:p>
          <a:p>
            <a:pPr marL="342900" indent="-342900">
              <a:lnSpc>
                <a:spcPct val="110000"/>
              </a:lnSpc>
              <a:buSzPts val="1400"/>
              <a:buFont typeface="Arial"/>
              <a:buChar char="•"/>
            </a:pPr>
            <a:r>
              <a:rPr lang="en-US" sz="1400" dirty="0">
                <a:solidFill>
                  <a:srgbClr val="000000"/>
                </a:solidFill>
                <a:latin typeface="Libre Franklin"/>
                <a:ea typeface="Libre Franklin"/>
                <a:cs typeface="Libre Franklin"/>
                <a:sym typeface="Libre Franklin"/>
              </a:rPr>
              <a:t>Spectral (FFT-based) Maxwell solvers (PSATD)</a:t>
            </a:r>
          </a:p>
          <a:p>
            <a:pPr marL="342900" indent="-342900">
              <a:lnSpc>
                <a:spcPct val="110000"/>
              </a:lnSpc>
              <a:buSzPts val="1400"/>
              <a:buFont typeface="Arial"/>
              <a:buChar char="•"/>
            </a:pPr>
            <a:r>
              <a:rPr lang="en-US" b="1" dirty="0">
                <a:latin typeface="Libre Franklin"/>
                <a:sym typeface="Libre Franklin"/>
              </a:rPr>
              <a:t>Particles in Perfectly Matched Layers (PML)</a:t>
            </a:r>
            <a:endParaRPr lang="en-US" sz="1100" b="1" dirty="0"/>
          </a:p>
          <a:p>
            <a:pPr marL="342900" marR="0" lvl="0" indent="-342900" algn="l" rtl="0">
              <a:lnSpc>
                <a:spcPct val="110000"/>
              </a:lnSpc>
              <a:spcBef>
                <a:spcPts val="0"/>
              </a:spcBef>
              <a:spcAft>
                <a:spcPts val="0"/>
              </a:spcAft>
              <a:buClr>
                <a:srgbClr val="000000"/>
              </a:buClr>
              <a:buSzPts val="1400"/>
              <a:buFont typeface="Arial"/>
              <a:buChar char="•"/>
            </a:pPr>
            <a:r>
              <a:rPr lang="en" sz="1400" dirty="0">
                <a:solidFill>
                  <a:srgbClr val="000000"/>
                </a:solidFill>
                <a:latin typeface="Libre Franklin"/>
                <a:ea typeface="Libre Franklin"/>
                <a:cs typeface="Libre Franklin"/>
                <a:sym typeface="Libre Franklin"/>
              </a:rPr>
              <a:t>(Adaptive) </a:t>
            </a:r>
            <a:r>
              <a:rPr lang="en" sz="1400" b="1" dirty="0">
                <a:solidFill>
                  <a:srgbClr val="C00000"/>
                </a:solidFill>
                <a:latin typeface="Libre Franklin"/>
                <a:ea typeface="Libre Franklin"/>
                <a:cs typeface="Libre Franklin"/>
                <a:sym typeface="Libre Franklin"/>
              </a:rPr>
              <a:t>Mesh Refinement</a:t>
            </a:r>
            <a:endParaRPr sz="1100" b="1" dirty="0">
              <a:solidFill>
                <a:srgbClr val="C00000"/>
              </a:solidFill>
            </a:endParaRPr>
          </a:p>
          <a:p>
            <a:pPr marL="342900" marR="0" lvl="0" indent="-254000" algn="l" rtl="0">
              <a:lnSpc>
                <a:spcPct val="110000"/>
              </a:lnSpc>
              <a:spcBef>
                <a:spcPts val="0"/>
              </a:spcBef>
              <a:spcAft>
                <a:spcPts val="0"/>
              </a:spcAft>
              <a:buClr>
                <a:srgbClr val="000000"/>
              </a:buClr>
              <a:buSzPts val="1400"/>
              <a:buFont typeface="Arial"/>
              <a:buNone/>
            </a:pPr>
            <a:endParaRPr sz="1000" dirty="0">
              <a:solidFill>
                <a:srgbClr val="1F497D"/>
              </a:solidFill>
              <a:latin typeface="Libre Franklin Medium"/>
              <a:ea typeface="Libre Franklin Medium"/>
              <a:cs typeface="Libre Franklin Medium"/>
              <a:sym typeface="Libre Franklin Medium"/>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Preserve scalability</a:t>
            </a:r>
            <a:endParaRPr lang="en-US" sz="1100" dirty="0"/>
          </a:p>
          <a:p>
            <a:pPr marL="342900" indent="-342900">
              <a:lnSpc>
                <a:spcPct val="110000"/>
              </a:lnSpc>
              <a:buSzPts val="1400"/>
              <a:buFont typeface="Arial"/>
              <a:buChar char="•"/>
            </a:pPr>
            <a:r>
              <a:rPr lang="en" sz="1400" dirty="0">
                <a:solidFill>
                  <a:srgbClr val="000000"/>
                </a:solidFill>
                <a:latin typeface="Libre Franklin"/>
                <a:ea typeface="Libre Franklin"/>
                <a:cs typeface="Libre Franklin"/>
                <a:sym typeface="Libre Franklin"/>
              </a:rPr>
              <a:t>PSATD: FFT on local subdomains</a:t>
            </a:r>
          </a:p>
          <a:p>
            <a:pPr marL="342900" indent="-342900">
              <a:lnSpc>
                <a:spcPct val="110000"/>
              </a:lnSpc>
              <a:buSzPts val="1400"/>
              <a:buFont typeface="Arial"/>
              <a:buChar char="•"/>
            </a:pPr>
            <a:r>
              <a:rPr lang="en-US" sz="1400" b="1" dirty="0">
                <a:solidFill>
                  <a:srgbClr val="000000"/>
                </a:solidFill>
                <a:latin typeface="Libre Franklin"/>
                <a:ea typeface="Libre Franklin"/>
                <a:cs typeface="Libre Franklin"/>
                <a:sym typeface="Libre Franklin"/>
              </a:rPr>
              <a:t>Hybrid alternating nodal-staggered PIC</a:t>
            </a:r>
          </a:p>
          <a:p>
            <a:pPr marL="0" marR="0" lvl="0" indent="0" algn="l" rtl="0">
              <a:lnSpc>
                <a:spcPct val="110000"/>
              </a:lnSpc>
              <a:spcBef>
                <a:spcPts val="0"/>
              </a:spcBef>
              <a:spcAft>
                <a:spcPts val="0"/>
              </a:spcAft>
              <a:buNone/>
            </a:pPr>
            <a:endParaRPr lang="en-US" sz="1000" dirty="0">
              <a:solidFill>
                <a:srgbClr val="1F497D"/>
              </a:solidFill>
              <a:latin typeface="Libre Franklin"/>
              <a:ea typeface="Libre Franklin"/>
              <a:cs typeface="Libre Franklin"/>
              <a:sym typeface="Libre Franklin"/>
            </a:endParaRPr>
          </a:p>
          <a:p>
            <a:pPr marL="0" marR="0" lvl="0" indent="0" algn="l" rtl="0">
              <a:lnSpc>
                <a:spcPct val="110000"/>
              </a:lnSpc>
              <a:spcBef>
                <a:spcPts val="0"/>
              </a:spcBef>
              <a:spcAft>
                <a:spcPts val="0"/>
              </a:spcAft>
              <a:buNone/>
            </a:pPr>
            <a:r>
              <a:rPr lang="en-US" sz="1800" dirty="0">
                <a:solidFill>
                  <a:srgbClr val="1F497D"/>
                </a:solidFill>
                <a:latin typeface="Libre Franklin Medium"/>
                <a:ea typeface="Libre Franklin Medium"/>
                <a:cs typeface="Libre Franklin Medium"/>
                <a:sym typeface="Libre Franklin Medium"/>
              </a:rPr>
              <a:t>Higher stability</a:t>
            </a:r>
            <a:endParaRPr lang="en-US" sz="1100" dirty="0"/>
          </a:p>
          <a:p>
            <a:pPr marL="342900" marR="0" lvl="0" indent="-342900" algn="l" rtl="0">
              <a:lnSpc>
                <a:spcPct val="110000"/>
              </a:lnSpc>
              <a:spcBef>
                <a:spcPts val="0"/>
              </a:spcBef>
              <a:spcAft>
                <a:spcPts val="0"/>
              </a:spcAft>
              <a:buClr>
                <a:srgbClr val="000000"/>
              </a:buClr>
              <a:buSzPts val="1400"/>
              <a:buFont typeface="Arial"/>
              <a:buChar char="•"/>
            </a:pPr>
            <a:r>
              <a:rPr lang="en-US" sz="1400" dirty="0">
                <a:solidFill>
                  <a:srgbClr val="000000"/>
                </a:solidFill>
                <a:latin typeface="Libre Franklin"/>
                <a:ea typeface="Libre Franklin"/>
                <a:cs typeface="Libre Franklin"/>
                <a:sym typeface="Libre Franklin"/>
              </a:rPr>
              <a:t>Galilean PSATD suppresses Numerical Cherenkov Instability (NCI)</a:t>
            </a:r>
          </a:p>
          <a:p>
            <a:pPr marR="0" lvl="0" algn="l" rtl="0">
              <a:lnSpc>
                <a:spcPct val="110000"/>
              </a:lnSpc>
              <a:spcBef>
                <a:spcPts val="0"/>
              </a:spcBef>
              <a:spcAft>
                <a:spcPts val="0"/>
              </a:spcAft>
              <a:buClr>
                <a:srgbClr val="000000"/>
              </a:buClr>
              <a:buSzPts val="1400"/>
            </a:pPr>
            <a:endParaRPr lang="en-US" sz="1400" dirty="0">
              <a:solidFill>
                <a:srgbClr val="000000"/>
              </a:solidFill>
              <a:latin typeface="Libre Franklin"/>
              <a:ea typeface="Libre Franklin"/>
              <a:cs typeface="Libre Franklin"/>
              <a:sym typeface="Libre Franklin"/>
            </a:endParaRPr>
          </a:p>
        </p:txBody>
      </p:sp>
      <p:pic>
        <p:nvPicPr>
          <p:cNvPr id="986" name="Google Shape;986;p83" descr="Screen Shot 2016-03-19 at 3.27.28 PM.png"/>
          <p:cNvPicPr preferRelativeResize="0"/>
          <p:nvPr/>
        </p:nvPicPr>
        <p:blipFill rotWithShape="1">
          <a:blip r:embed="rId3">
            <a:alphaModFix/>
          </a:blip>
          <a:srcRect/>
          <a:stretch/>
        </p:blipFill>
        <p:spPr>
          <a:xfrm>
            <a:off x="4147035" y="686296"/>
            <a:ext cx="2045306" cy="740642"/>
          </a:xfrm>
          <a:prstGeom prst="rect">
            <a:avLst/>
          </a:prstGeom>
          <a:noFill/>
          <a:ln>
            <a:noFill/>
          </a:ln>
        </p:spPr>
      </p:pic>
      <p:pic>
        <p:nvPicPr>
          <p:cNvPr id="987" name="Google Shape;987;p83" descr="Haber_49-eps-converted-to.pdf"/>
          <p:cNvPicPr preferRelativeResize="0"/>
          <p:nvPr/>
        </p:nvPicPr>
        <p:blipFill rotWithShape="1">
          <a:blip r:embed="rId4">
            <a:alphaModFix/>
          </a:blip>
          <a:srcRect l="14538" t="872" r="11996" b="12734"/>
          <a:stretch/>
        </p:blipFill>
        <p:spPr>
          <a:xfrm>
            <a:off x="4898844" y="2816132"/>
            <a:ext cx="977099" cy="861900"/>
          </a:xfrm>
          <a:prstGeom prst="rect">
            <a:avLst/>
          </a:prstGeom>
          <a:solidFill>
            <a:srgbClr val="00B2D2"/>
          </a:solidFill>
          <a:ln>
            <a:noFill/>
          </a:ln>
          <a:effectLst>
            <a:outerShdw blurRad="44450" dist="13970" dir="5400000" algn="ctr" rotWithShape="0">
              <a:srgbClr val="000000">
                <a:alpha val="44710"/>
              </a:srgbClr>
            </a:outerShdw>
          </a:effectLst>
        </p:spPr>
      </p:pic>
      <p:pic>
        <p:nvPicPr>
          <p:cNvPr id="988" name="Google Shape;988;p83" descr="Screen Shot 2016-03-19 at 3.27.28 PM.png"/>
          <p:cNvPicPr preferRelativeResize="0"/>
          <p:nvPr/>
        </p:nvPicPr>
        <p:blipFill rotWithShape="1">
          <a:blip r:embed="rId5">
            <a:alphaModFix/>
          </a:blip>
          <a:srcRect/>
          <a:stretch/>
        </p:blipFill>
        <p:spPr>
          <a:xfrm>
            <a:off x="7389135" y="686296"/>
            <a:ext cx="1612346" cy="740642"/>
          </a:xfrm>
          <a:prstGeom prst="rect">
            <a:avLst/>
          </a:prstGeom>
          <a:noFill/>
          <a:ln>
            <a:noFill/>
          </a:ln>
        </p:spPr>
      </p:pic>
      <p:grpSp>
        <p:nvGrpSpPr>
          <p:cNvPr id="989" name="Google Shape;989;p83"/>
          <p:cNvGrpSpPr/>
          <p:nvPr/>
        </p:nvGrpSpPr>
        <p:grpSpPr>
          <a:xfrm>
            <a:off x="6401871" y="4003607"/>
            <a:ext cx="1993557" cy="575935"/>
            <a:chOff x="6720969" y="4615112"/>
            <a:chExt cx="1993956" cy="768118"/>
          </a:xfrm>
        </p:grpSpPr>
        <p:pic>
          <p:nvPicPr>
            <p:cNvPr id="990" name="Google Shape;990;p83" descr="Screen Shot 2016-03-19 at 3.27.28 PM.png"/>
            <p:cNvPicPr preferRelativeResize="0"/>
            <p:nvPr/>
          </p:nvPicPr>
          <p:blipFill rotWithShape="1">
            <a:blip r:embed="rId6">
              <a:alphaModFix/>
            </a:blip>
            <a:srcRect/>
            <a:stretch/>
          </p:blipFill>
          <p:spPr>
            <a:xfrm>
              <a:off x="7182011" y="4662795"/>
              <a:ext cx="1038120" cy="720434"/>
            </a:xfrm>
            <a:prstGeom prst="rect">
              <a:avLst/>
            </a:prstGeom>
            <a:noFill/>
            <a:ln>
              <a:noFill/>
            </a:ln>
          </p:spPr>
        </p:pic>
        <p:sp>
          <p:nvSpPr>
            <p:cNvPr id="991" name="Google Shape;991;p83"/>
            <p:cNvSpPr/>
            <p:nvPr/>
          </p:nvSpPr>
          <p:spPr>
            <a:xfrm>
              <a:off x="7143136" y="4847292"/>
              <a:ext cx="347700" cy="285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Libre Franklin"/>
                <a:ea typeface="Libre Franklin"/>
                <a:cs typeface="Libre Franklin"/>
                <a:sym typeface="Libre Franklin"/>
              </a:endParaRPr>
            </a:p>
          </p:txBody>
        </p:sp>
        <p:grpSp>
          <p:nvGrpSpPr>
            <p:cNvPr id="992" name="Google Shape;992;p83"/>
            <p:cNvGrpSpPr/>
            <p:nvPr/>
          </p:nvGrpSpPr>
          <p:grpSpPr>
            <a:xfrm>
              <a:off x="6983344" y="4615112"/>
              <a:ext cx="1731581" cy="727200"/>
              <a:chOff x="6730186" y="4483697"/>
              <a:chExt cx="1824637" cy="727200"/>
            </a:xfrm>
          </p:grpSpPr>
          <p:grpSp>
            <p:nvGrpSpPr>
              <p:cNvPr id="993" name="Google Shape;993;p83"/>
              <p:cNvGrpSpPr/>
              <p:nvPr/>
            </p:nvGrpSpPr>
            <p:grpSpPr>
              <a:xfrm>
                <a:off x="6730186" y="4483874"/>
                <a:ext cx="1824300" cy="724479"/>
                <a:chOff x="6730186" y="4511716"/>
                <a:chExt cx="1824300" cy="457200"/>
              </a:xfrm>
            </p:grpSpPr>
            <p:cxnSp>
              <p:nvCxnSpPr>
                <p:cNvPr id="994" name="Google Shape;994;p83"/>
                <p:cNvCxnSpPr/>
                <p:nvPr/>
              </p:nvCxnSpPr>
              <p:spPr>
                <a:xfrm>
                  <a:off x="6730186" y="45117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5" name="Google Shape;995;p83"/>
                <p:cNvCxnSpPr/>
                <p:nvPr/>
              </p:nvCxnSpPr>
              <p:spPr>
                <a:xfrm>
                  <a:off x="6730186" y="46641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6" name="Google Shape;996;p83"/>
                <p:cNvCxnSpPr/>
                <p:nvPr/>
              </p:nvCxnSpPr>
              <p:spPr>
                <a:xfrm>
                  <a:off x="6730186" y="4816516"/>
                  <a:ext cx="1824300" cy="0"/>
                </a:xfrm>
                <a:prstGeom prst="straightConnector1">
                  <a:avLst/>
                </a:prstGeom>
                <a:noFill/>
                <a:ln w="9525" cap="flat" cmpd="sng">
                  <a:solidFill>
                    <a:schemeClr val="dk1"/>
                  </a:solidFill>
                  <a:prstDash val="solid"/>
                  <a:round/>
                  <a:headEnd type="none" w="sm" len="sm"/>
                  <a:tailEnd type="none" w="sm" len="sm"/>
                </a:ln>
              </p:spPr>
            </p:cxnSp>
            <p:cxnSp>
              <p:nvCxnSpPr>
                <p:cNvPr id="997" name="Google Shape;997;p83"/>
                <p:cNvCxnSpPr/>
                <p:nvPr/>
              </p:nvCxnSpPr>
              <p:spPr>
                <a:xfrm>
                  <a:off x="6730186" y="4968916"/>
                  <a:ext cx="1824300" cy="0"/>
                </a:xfrm>
                <a:prstGeom prst="straightConnector1">
                  <a:avLst/>
                </a:prstGeom>
                <a:noFill/>
                <a:ln w="9525" cap="flat" cmpd="sng">
                  <a:solidFill>
                    <a:schemeClr val="dk1"/>
                  </a:solidFill>
                  <a:prstDash val="solid"/>
                  <a:round/>
                  <a:headEnd type="none" w="sm" len="sm"/>
                  <a:tailEnd type="none" w="sm" len="sm"/>
                </a:ln>
              </p:spPr>
            </p:cxnSp>
          </p:grpSp>
          <p:grpSp>
            <p:nvGrpSpPr>
              <p:cNvPr id="998" name="Google Shape;998;p83"/>
              <p:cNvGrpSpPr/>
              <p:nvPr/>
            </p:nvGrpSpPr>
            <p:grpSpPr>
              <a:xfrm>
                <a:off x="6730450" y="4483697"/>
                <a:ext cx="1824373" cy="727200"/>
                <a:chOff x="6730187" y="4483697"/>
                <a:chExt cx="1623252" cy="727200"/>
              </a:xfrm>
            </p:grpSpPr>
            <p:cxnSp>
              <p:nvCxnSpPr>
                <p:cNvPr id="999" name="Google Shape;999;p83"/>
                <p:cNvCxnSpPr/>
                <p:nvPr/>
              </p:nvCxnSpPr>
              <p:spPr>
                <a:xfrm rot="-5400000">
                  <a:off x="6366587"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0" name="Google Shape;1000;p83"/>
                <p:cNvCxnSpPr/>
                <p:nvPr/>
              </p:nvCxnSpPr>
              <p:spPr>
                <a:xfrm rot="-5400000">
                  <a:off x="6598480"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1" name="Google Shape;1001;p83"/>
                <p:cNvCxnSpPr/>
                <p:nvPr/>
              </p:nvCxnSpPr>
              <p:spPr>
                <a:xfrm rot="-5400000">
                  <a:off x="6830373"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2" name="Google Shape;1002;p83"/>
                <p:cNvCxnSpPr/>
                <p:nvPr/>
              </p:nvCxnSpPr>
              <p:spPr>
                <a:xfrm rot="-5400000">
                  <a:off x="7062266"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3" name="Google Shape;1003;p83"/>
                <p:cNvCxnSpPr/>
                <p:nvPr/>
              </p:nvCxnSpPr>
              <p:spPr>
                <a:xfrm rot="-5400000">
                  <a:off x="7294159"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4" name="Google Shape;1004;p83"/>
                <p:cNvCxnSpPr/>
                <p:nvPr/>
              </p:nvCxnSpPr>
              <p:spPr>
                <a:xfrm rot="-5400000">
                  <a:off x="7526052"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5" name="Google Shape;1005;p83"/>
                <p:cNvCxnSpPr/>
                <p:nvPr/>
              </p:nvCxnSpPr>
              <p:spPr>
                <a:xfrm rot="-5400000">
                  <a:off x="7757945" y="4847297"/>
                  <a:ext cx="727200" cy="0"/>
                </a:xfrm>
                <a:prstGeom prst="straightConnector1">
                  <a:avLst/>
                </a:prstGeom>
                <a:noFill/>
                <a:ln w="9525" cap="flat" cmpd="sng">
                  <a:solidFill>
                    <a:schemeClr val="dk1"/>
                  </a:solidFill>
                  <a:prstDash val="solid"/>
                  <a:round/>
                  <a:headEnd type="none" w="sm" len="sm"/>
                  <a:tailEnd type="none" w="sm" len="sm"/>
                </a:ln>
              </p:spPr>
            </p:cxnSp>
            <p:cxnSp>
              <p:nvCxnSpPr>
                <p:cNvPr id="1006" name="Google Shape;1006;p83"/>
                <p:cNvCxnSpPr/>
                <p:nvPr/>
              </p:nvCxnSpPr>
              <p:spPr>
                <a:xfrm rot="-5400000">
                  <a:off x="7989839" y="4847297"/>
                  <a:ext cx="727200" cy="0"/>
                </a:xfrm>
                <a:prstGeom prst="straightConnector1">
                  <a:avLst/>
                </a:prstGeom>
                <a:noFill/>
                <a:ln w="9525" cap="flat" cmpd="sng">
                  <a:solidFill>
                    <a:schemeClr val="dk1"/>
                  </a:solidFill>
                  <a:prstDash val="solid"/>
                  <a:round/>
                  <a:headEnd type="none" w="sm" len="sm"/>
                  <a:tailEnd type="none" w="sm" len="sm"/>
                </a:ln>
              </p:spPr>
            </p:cxnSp>
          </p:grpSp>
        </p:grpSp>
        <p:cxnSp>
          <p:nvCxnSpPr>
            <p:cNvPr id="1007" name="Google Shape;1007;p83"/>
            <p:cNvCxnSpPr/>
            <p:nvPr/>
          </p:nvCxnSpPr>
          <p:spPr>
            <a:xfrm rot="10800000">
              <a:off x="6720969" y="4977921"/>
              <a:ext cx="262200" cy="0"/>
            </a:xfrm>
            <a:prstGeom prst="straightConnector1">
              <a:avLst/>
            </a:prstGeom>
            <a:noFill/>
            <a:ln w="12700" cap="flat" cmpd="sng">
              <a:solidFill>
                <a:srgbClr val="000000"/>
              </a:solidFill>
              <a:prstDash val="solid"/>
              <a:round/>
              <a:headEnd type="none" w="sm" len="sm"/>
              <a:tailEnd type="triangle" w="sm" len="sm"/>
            </a:ln>
          </p:spPr>
        </p:cxnSp>
      </p:grpSp>
      <p:pic>
        <p:nvPicPr>
          <p:cNvPr id="1008" name="Google Shape;1008;p83" descr="PSATD.pdf"/>
          <p:cNvPicPr preferRelativeResize="0"/>
          <p:nvPr/>
        </p:nvPicPr>
        <p:blipFill rotWithShape="1">
          <a:blip r:embed="rId7">
            <a:alphaModFix/>
          </a:blip>
          <a:srcRect l="17795" t="8717" r="12308" b="13243"/>
          <a:stretch/>
        </p:blipFill>
        <p:spPr>
          <a:xfrm>
            <a:off x="5502967" y="1515527"/>
            <a:ext cx="745951" cy="675426"/>
          </a:xfrm>
          <a:prstGeom prst="rect">
            <a:avLst/>
          </a:prstGeom>
          <a:solidFill>
            <a:schemeClr val="dk1"/>
          </a:solidFill>
          <a:ln>
            <a:noFill/>
          </a:ln>
          <a:effectLst>
            <a:outerShdw blurRad="44450" dist="13970" dir="5400000" algn="ctr" rotWithShape="0">
              <a:srgbClr val="000000">
                <a:alpha val="44710"/>
              </a:srgbClr>
            </a:outerShdw>
          </a:effectLst>
        </p:spPr>
      </p:pic>
      <p:pic>
        <p:nvPicPr>
          <p:cNvPr id="1009" name="Google Shape;1009;p83" descr="rho_amr_emit"/>
          <p:cNvPicPr preferRelativeResize="0"/>
          <p:nvPr/>
        </p:nvPicPr>
        <p:blipFill rotWithShape="1">
          <a:blip r:embed="rId8">
            <a:alphaModFix/>
          </a:blip>
          <a:srcRect/>
          <a:stretch/>
        </p:blipFill>
        <p:spPr>
          <a:xfrm rot="182613">
            <a:off x="6929969" y="1917842"/>
            <a:ext cx="977989" cy="713188"/>
          </a:xfrm>
          <a:prstGeom prst="rect">
            <a:avLst/>
          </a:prstGeom>
          <a:solidFill>
            <a:schemeClr val="dk1"/>
          </a:solidFill>
          <a:ln>
            <a:noFill/>
          </a:ln>
          <a:effectLst>
            <a:outerShdw blurRad="44450" dist="13970" dir="5400000" algn="ctr" rotWithShape="0">
              <a:srgbClr val="000000">
                <a:alpha val="44710"/>
              </a:srgbClr>
            </a:outerShdw>
          </a:effectLst>
        </p:spPr>
      </p:pic>
      <p:sp>
        <p:nvSpPr>
          <p:cNvPr id="1011" name="Google Shape;1011;p83"/>
          <p:cNvSpPr txBox="1">
            <a:spLocks noGrp="1"/>
          </p:cNvSpPr>
          <p:nvPr>
            <p:ph type="title"/>
          </p:nvPr>
        </p:nvSpPr>
        <p:spPr>
          <a:xfrm>
            <a:off x="108225" y="99775"/>
            <a:ext cx="8968500" cy="484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800"/>
              <a:buNone/>
            </a:pPr>
            <a:r>
              <a:rPr lang="en" sz="2000" b="1" dirty="0">
                <a:solidFill>
                  <a:schemeClr val="dk1"/>
                </a:solidFill>
              </a:rPr>
              <a:t>Advanced algorithms &amp; advances in algorithms are needed</a:t>
            </a:r>
            <a:endParaRPr sz="2000" dirty="0">
              <a:solidFill>
                <a:schemeClr val="dk1"/>
              </a:solidFill>
            </a:endParaRPr>
          </a:p>
        </p:txBody>
      </p:sp>
      <p:grpSp>
        <p:nvGrpSpPr>
          <p:cNvPr id="1012" name="Google Shape;1012;p83"/>
          <p:cNvGrpSpPr/>
          <p:nvPr/>
        </p:nvGrpSpPr>
        <p:grpSpPr>
          <a:xfrm>
            <a:off x="131821" y="620487"/>
            <a:ext cx="8245864" cy="40820"/>
            <a:chOff x="195943" y="1001487"/>
            <a:chExt cx="10994485" cy="54427"/>
          </a:xfrm>
        </p:grpSpPr>
        <p:cxnSp>
          <p:nvCxnSpPr>
            <p:cNvPr id="1013" name="Google Shape;1013;p8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1014" name="Google Shape;1014;p8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cxnSp>
        <p:nvCxnSpPr>
          <p:cNvPr id="1015" name="Google Shape;1015;p83"/>
          <p:cNvCxnSpPr/>
          <p:nvPr/>
        </p:nvCxnSpPr>
        <p:spPr>
          <a:xfrm>
            <a:off x="6289108" y="1128984"/>
            <a:ext cx="983700" cy="0"/>
          </a:xfrm>
          <a:prstGeom prst="straightConnector1">
            <a:avLst/>
          </a:prstGeom>
          <a:noFill/>
          <a:ln w="28575" cap="flat" cmpd="sng">
            <a:solidFill>
              <a:srgbClr val="4349AA"/>
            </a:solidFill>
            <a:prstDash val="solid"/>
            <a:round/>
            <a:headEnd type="none" w="sm" len="sm"/>
            <a:tailEnd type="triangle" w="med" len="med"/>
          </a:ln>
        </p:spPr>
      </p:cxnSp>
      <p:sp>
        <p:nvSpPr>
          <p:cNvPr id="1016" name="Google Shape;1016;p83"/>
          <p:cNvSpPr txBox="1"/>
          <p:nvPr/>
        </p:nvSpPr>
        <p:spPr>
          <a:xfrm>
            <a:off x="6198363" y="851925"/>
            <a:ext cx="977100" cy="554100"/>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Lorentz</a:t>
            </a:r>
            <a:endParaRPr sz="900"/>
          </a:p>
          <a:p>
            <a:pPr marL="0" marR="0" lvl="0" indent="0" algn="ctr" rtl="0">
              <a:spcBef>
                <a:spcPts val="0"/>
              </a:spcBef>
              <a:spcAft>
                <a:spcPts val="0"/>
              </a:spcAft>
              <a:buNone/>
            </a:pPr>
            <a:endParaRPr sz="600">
              <a:solidFill>
                <a:srgbClr val="1F497D"/>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200">
                <a:solidFill>
                  <a:srgbClr val="1F497D"/>
                </a:solidFill>
                <a:latin typeface="Libre Franklin Medium"/>
                <a:ea typeface="Libre Franklin Medium"/>
                <a:cs typeface="Libre Franklin Medium"/>
                <a:sym typeface="Libre Franklin Medium"/>
              </a:rPr>
              <a:t>Transform</a:t>
            </a:r>
            <a:endParaRPr sz="900"/>
          </a:p>
        </p:txBody>
      </p:sp>
    </p:spTree>
    <p:extLst>
      <p:ext uri="{BB962C8B-B14F-4D97-AF65-F5344CB8AC3E}">
        <p14:creationId xmlns:p14="http://schemas.microsoft.com/office/powerpoint/2010/main" val="205559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79"/>
          <p:cNvGrpSpPr/>
          <p:nvPr/>
        </p:nvGrpSpPr>
        <p:grpSpPr>
          <a:xfrm>
            <a:off x="73595" y="461111"/>
            <a:ext cx="8243665" cy="40809"/>
            <a:chOff x="195943" y="1001487"/>
            <a:chExt cx="10994485" cy="54427"/>
          </a:xfrm>
        </p:grpSpPr>
        <p:cxnSp>
          <p:nvCxnSpPr>
            <p:cNvPr id="746" name="Google Shape;746;p79"/>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747" name="Google Shape;747;p79"/>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748" name="Google Shape;748;p79"/>
          <p:cNvGrpSpPr/>
          <p:nvPr/>
        </p:nvGrpSpPr>
        <p:grpSpPr>
          <a:xfrm>
            <a:off x="763716" y="543013"/>
            <a:ext cx="7542515" cy="4600435"/>
            <a:chOff x="890648" y="495806"/>
            <a:chExt cx="10301167" cy="6307150"/>
          </a:xfrm>
        </p:grpSpPr>
        <p:pic>
          <p:nvPicPr>
            <p:cNvPr id="749" name="Google Shape;749;p79"/>
            <p:cNvPicPr preferRelativeResize="0"/>
            <p:nvPr/>
          </p:nvPicPr>
          <p:blipFill rotWithShape="1">
            <a:blip r:embed="rId3">
              <a:alphaModFix/>
            </a:blip>
            <a:srcRect/>
            <a:stretch/>
          </p:blipFill>
          <p:spPr>
            <a:xfrm>
              <a:off x="890648" y="495806"/>
              <a:ext cx="4363720" cy="1983740"/>
            </a:xfrm>
            <a:prstGeom prst="rect">
              <a:avLst/>
            </a:prstGeom>
            <a:noFill/>
            <a:ln>
              <a:noFill/>
            </a:ln>
          </p:spPr>
        </p:pic>
        <p:pic>
          <p:nvPicPr>
            <p:cNvPr id="750" name="Google Shape;750;p79"/>
            <p:cNvPicPr preferRelativeResize="0"/>
            <p:nvPr/>
          </p:nvPicPr>
          <p:blipFill rotWithShape="1">
            <a:blip r:embed="rId4">
              <a:alphaModFix/>
            </a:blip>
            <a:srcRect/>
            <a:stretch/>
          </p:blipFill>
          <p:spPr>
            <a:xfrm>
              <a:off x="5314207" y="495806"/>
              <a:ext cx="4368801" cy="1965960"/>
            </a:xfrm>
            <a:prstGeom prst="rect">
              <a:avLst/>
            </a:prstGeom>
            <a:noFill/>
            <a:ln>
              <a:noFill/>
            </a:ln>
          </p:spPr>
        </p:pic>
        <p:pic>
          <p:nvPicPr>
            <p:cNvPr id="751" name="Google Shape;751;p79"/>
            <p:cNvPicPr preferRelativeResize="0"/>
            <p:nvPr/>
          </p:nvPicPr>
          <p:blipFill rotWithShape="1">
            <a:blip r:embed="rId5">
              <a:alphaModFix/>
            </a:blip>
            <a:srcRect/>
            <a:stretch/>
          </p:blipFill>
          <p:spPr>
            <a:xfrm>
              <a:off x="890648" y="2533797"/>
              <a:ext cx="4363720" cy="2016760"/>
            </a:xfrm>
            <a:prstGeom prst="rect">
              <a:avLst/>
            </a:prstGeom>
            <a:noFill/>
            <a:ln>
              <a:noFill/>
            </a:ln>
          </p:spPr>
        </p:pic>
        <p:pic>
          <p:nvPicPr>
            <p:cNvPr id="752" name="Google Shape;752;p79"/>
            <p:cNvPicPr preferRelativeResize="0"/>
            <p:nvPr/>
          </p:nvPicPr>
          <p:blipFill rotWithShape="1">
            <a:blip r:embed="rId6">
              <a:alphaModFix/>
            </a:blip>
            <a:srcRect/>
            <a:stretch/>
          </p:blipFill>
          <p:spPr>
            <a:xfrm>
              <a:off x="5314207" y="2556657"/>
              <a:ext cx="4376419" cy="1993900"/>
            </a:xfrm>
            <a:prstGeom prst="rect">
              <a:avLst/>
            </a:prstGeom>
            <a:noFill/>
            <a:ln>
              <a:noFill/>
            </a:ln>
          </p:spPr>
        </p:pic>
        <p:pic>
          <p:nvPicPr>
            <p:cNvPr id="753" name="Google Shape;753;p79"/>
            <p:cNvPicPr preferRelativeResize="0"/>
            <p:nvPr/>
          </p:nvPicPr>
          <p:blipFill rotWithShape="1">
            <a:blip r:embed="rId7">
              <a:alphaModFix/>
            </a:blip>
            <a:srcRect/>
            <a:stretch/>
          </p:blipFill>
          <p:spPr>
            <a:xfrm>
              <a:off x="890648" y="4654773"/>
              <a:ext cx="4363720" cy="2024380"/>
            </a:xfrm>
            <a:prstGeom prst="rect">
              <a:avLst/>
            </a:prstGeom>
            <a:noFill/>
            <a:ln>
              <a:noFill/>
            </a:ln>
          </p:spPr>
        </p:pic>
        <p:pic>
          <p:nvPicPr>
            <p:cNvPr id="754" name="Google Shape;754;p79"/>
            <p:cNvPicPr preferRelativeResize="0"/>
            <p:nvPr/>
          </p:nvPicPr>
          <p:blipFill rotWithShape="1">
            <a:blip r:embed="rId8">
              <a:alphaModFix/>
            </a:blip>
            <a:srcRect/>
            <a:stretch/>
          </p:blipFill>
          <p:spPr>
            <a:xfrm>
              <a:off x="5314207" y="4645448"/>
              <a:ext cx="4368801" cy="2033705"/>
            </a:xfrm>
            <a:prstGeom prst="rect">
              <a:avLst/>
            </a:prstGeom>
            <a:noFill/>
            <a:ln>
              <a:noFill/>
            </a:ln>
          </p:spPr>
        </p:pic>
        <p:pic>
          <p:nvPicPr>
            <p:cNvPr id="755" name="Google Shape;755;p79"/>
            <p:cNvPicPr preferRelativeResize="0"/>
            <p:nvPr/>
          </p:nvPicPr>
          <p:blipFill rotWithShape="1">
            <a:blip r:embed="rId9">
              <a:alphaModFix/>
            </a:blip>
            <a:srcRect/>
            <a:stretch/>
          </p:blipFill>
          <p:spPr>
            <a:xfrm>
              <a:off x="6775052" y="2556657"/>
              <a:ext cx="1454547" cy="2059940"/>
            </a:xfrm>
            <a:prstGeom prst="rect">
              <a:avLst/>
            </a:prstGeom>
            <a:noFill/>
            <a:ln>
              <a:noFill/>
            </a:ln>
          </p:spPr>
        </p:pic>
        <p:pic>
          <p:nvPicPr>
            <p:cNvPr id="756" name="Google Shape;756;p79"/>
            <p:cNvPicPr preferRelativeResize="0"/>
            <p:nvPr/>
          </p:nvPicPr>
          <p:blipFill rotWithShape="1">
            <a:blip r:embed="rId10">
              <a:alphaModFix/>
            </a:blip>
            <a:srcRect/>
            <a:stretch/>
          </p:blipFill>
          <p:spPr>
            <a:xfrm>
              <a:off x="9725213" y="496717"/>
              <a:ext cx="1466602" cy="2059940"/>
            </a:xfrm>
            <a:prstGeom prst="rect">
              <a:avLst/>
            </a:prstGeom>
            <a:noFill/>
            <a:ln>
              <a:noFill/>
            </a:ln>
          </p:spPr>
        </p:pic>
        <p:pic>
          <p:nvPicPr>
            <p:cNvPr id="757" name="Google Shape;757;p79"/>
            <p:cNvPicPr preferRelativeResize="0"/>
            <p:nvPr/>
          </p:nvPicPr>
          <p:blipFill rotWithShape="1">
            <a:blip r:embed="rId11">
              <a:alphaModFix/>
            </a:blip>
            <a:srcRect/>
            <a:stretch/>
          </p:blipFill>
          <p:spPr>
            <a:xfrm>
              <a:off x="9731150" y="2561309"/>
              <a:ext cx="1460665" cy="2059940"/>
            </a:xfrm>
            <a:prstGeom prst="rect">
              <a:avLst/>
            </a:prstGeom>
            <a:noFill/>
            <a:ln>
              <a:noFill/>
            </a:ln>
          </p:spPr>
        </p:pic>
        <p:pic>
          <p:nvPicPr>
            <p:cNvPr id="758" name="Google Shape;758;p79"/>
            <p:cNvPicPr preferRelativeResize="0"/>
            <p:nvPr/>
          </p:nvPicPr>
          <p:blipFill rotWithShape="1">
            <a:blip r:embed="rId12">
              <a:alphaModFix/>
            </a:blip>
            <a:srcRect/>
            <a:stretch/>
          </p:blipFill>
          <p:spPr>
            <a:xfrm>
              <a:off x="9717593" y="4659853"/>
              <a:ext cx="1460005" cy="2059940"/>
            </a:xfrm>
            <a:prstGeom prst="rect">
              <a:avLst/>
            </a:prstGeom>
            <a:noFill/>
            <a:ln>
              <a:noFill/>
            </a:ln>
          </p:spPr>
        </p:pic>
        <p:sp>
          <p:nvSpPr>
            <p:cNvPr id="759" name="Google Shape;759;p79"/>
            <p:cNvSpPr/>
            <p:nvPr/>
          </p:nvSpPr>
          <p:spPr>
            <a:xfrm>
              <a:off x="5314207" y="6614556"/>
              <a:ext cx="5877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0" name="Google Shape;760;p79"/>
            <p:cNvSpPr/>
            <p:nvPr/>
          </p:nvSpPr>
          <p:spPr>
            <a:xfrm>
              <a:off x="6775052" y="4522468"/>
              <a:ext cx="795600" cy="1323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1" name="Google Shape;761;p79"/>
            <p:cNvSpPr/>
            <p:nvPr/>
          </p:nvSpPr>
          <p:spPr>
            <a:xfrm>
              <a:off x="5042498" y="4416551"/>
              <a:ext cx="2013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2" name="Google Shape;762;p79"/>
            <p:cNvSpPr/>
            <p:nvPr/>
          </p:nvSpPr>
          <p:spPr>
            <a:xfrm>
              <a:off x="896587" y="6595112"/>
              <a:ext cx="2256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3" name="Google Shape;763;p79"/>
            <p:cNvSpPr/>
            <p:nvPr/>
          </p:nvSpPr>
          <p:spPr>
            <a:xfrm>
              <a:off x="959922" y="4448712"/>
              <a:ext cx="2811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4" name="Google Shape;764;p79"/>
            <p:cNvSpPr/>
            <p:nvPr/>
          </p:nvSpPr>
          <p:spPr>
            <a:xfrm>
              <a:off x="1009403" y="2398846"/>
              <a:ext cx="231600" cy="1329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5" name="Google Shape;765;p79"/>
            <p:cNvSpPr/>
            <p:nvPr/>
          </p:nvSpPr>
          <p:spPr>
            <a:xfrm>
              <a:off x="5094515" y="2303164"/>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6" name="Google Shape;766;p79"/>
            <p:cNvSpPr/>
            <p:nvPr/>
          </p:nvSpPr>
          <p:spPr>
            <a:xfrm>
              <a:off x="9535211" y="2343397"/>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7" name="Google Shape;767;p79"/>
            <p:cNvSpPr/>
            <p:nvPr/>
          </p:nvSpPr>
          <p:spPr>
            <a:xfrm>
              <a:off x="11001003" y="6585024"/>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8" name="Google Shape;768;p79"/>
            <p:cNvSpPr/>
            <p:nvPr/>
          </p:nvSpPr>
          <p:spPr>
            <a:xfrm>
              <a:off x="9529273" y="6608631"/>
              <a:ext cx="141900" cy="1884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69" name="Google Shape;769;p79"/>
            <p:cNvSpPr/>
            <p:nvPr/>
          </p:nvSpPr>
          <p:spPr>
            <a:xfrm>
              <a:off x="1115363" y="6669178"/>
              <a:ext cx="3711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0" name="Google Shape;770;p79"/>
            <p:cNvSpPr/>
            <p:nvPr/>
          </p:nvSpPr>
          <p:spPr>
            <a:xfrm>
              <a:off x="997845" y="6633921"/>
              <a:ext cx="1389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1" name="Google Shape;771;p79"/>
            <p:cNvSpPr/>
            <p:nvPr/>
          </p:nvSpPr>
          <p:spPr>
            <a:xfrm>
              <a:off x="5363372" y="4454949"/>
              <a:ext cx="244800" cy="94200"/>
            </a:xfrm>
            <a:prstGeom prst="rect">
              <a:avLst/>
            </a:prstGeom>
            <a:solidFill>
              <a:schemeClr val="lt1"/>
            </a:solid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772" name="Google Shape;772;p79"/>
            <p:cNvSpPr/>
            <p:nvPr/>
          </p:nvSpPr>
          <p:spPr>
            <a:xfrm>
              <a:off x="8275243" y="4664860"/>
              <a:ext cx="1415400" cy="2024400"/>
            </a:xfrm>
            <a:prstGeom prst="rect">
              <a:avLst/>
            </a:prstGeom>
            <a:noFill/>
            <a:ln w="47625" cap="flat" cmpd="sng">
              <a:solidFill>
                <a:srgbClr val="C00000"/>
              </a:solidFill>
              <a:prstDash val="solid"/>
              <a:miter lim="800000"/>
              <a:headEnd type="none" w="sm" len="sm"/>
              <a:tailEnd type="none" w="sm" len="sm"/>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sp>
        <p:nvSpPr>
          <p:cNvPr id="773" name="Google Shape;773;p79"/>
          <p:cNvSpPr txBox="1">
            <a:spLocks noGrp="1"/>
          </p:cNvSpPr>
          <p:nvPr>
            <p:ph type="title"/>
          </p:nvPr>
        </p:nvSpPr>
        <p:spPr>
          <a:xfrm>
            <a:off x="0" y="80698"/>
            <a:ext cx="9144000" cy="41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100"/>
              <a:buNone/>
            </a:pPr>
            <a:r>
              <a:rPr lang="en" sz="2100" b="1">
                <a:solidFill>
                  <a:schemeClr val="dk1"/>
                </a:solidFill>
                <a:latin typeface="Avenir"/>
                <a:ea typeface="Avenir"/>
                <a:cs typeface="Avenir"/>
                <a:sym typeface="Avenir"/>
              </a:rPr>
              <a:t>WarpX among 21 applications selected to cover broad range of science</a:t>
            </a:r>
            <a:endParaRPr sz="2100" b="1">
              <a:solidFill>
                <a:schemeClr val="dk1"/>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ED39-A436-D818-08D8-6E9932587768}"/>
              </a:ext>
            </a:extLst>
          </p:cNvPr>
          <p:cNvSpPr>
            <a:spLocks noGrp="1"/>
          </p:cNvSpPr>
          <p:nvPr>
            <p:ph type="title"/>
          </p:nvPr>
        </p:nvSpPr>
        <p:spPr>
          <a:xfrm>
            <a:off x="0" y="126206"/>
            <a:ext cx="9144000" cy="559594"/>
          </a:xfrm>
        </p:spPr>
        <p:txBody>
          <a:bodyPr/>
          <a:lstStyle/>
          <a:p>
            <a:r>
              <a:rPr lang="en-US" dirty="0"/>
              <a:t>MR simulation with 4x refinement to simulate LWFA with ion motion </a:t>
            </a:r>
          </a:p>
        </p:txBody>
      </p:sp>
      <p:sp>
        <p:nvSpPr>
          <p:cNvPr id="3" name="Slide Number Placeholder 2">
            <a:extLst>
              <a:ext uri="{FF2B5EF4-FFF2-40B4-BE49-F238E27FC236}">
                <a16:creationId xmlns:a16="http://schemas.microsoft.com/office/drawing/2014/main" id="{21B6D1A8-FFF4-0825-8697-E8C9FFC3F143}"/>
              </a:ext>
            </a:extLst>
          </p:cNvPr>
          <p:cNvSpPr>
            <a:spLocks noGrp="1"/>
          </p:cNvSpPr>
          <p:nvPr>
            <p:ph type="sldNum" sz="quarter" idx="4"/>
          </p:nvPr>
        </p:nvSpPr>
        <p:spPr/>
        <p:txBody>
          <a:bodyPr/>
          <a:lstStyle/>
          <a:p>
            <a:pPr>
              <a:buClrTx/>
            </a:pPr>
            <a:fld id="{D260E43B-7F43-FA45-AAB7-E054FD6CC4E3}" type="slidenum">
              <a:rPr lang="en-US" smtClean="0"/>
              <a:pPr>
                <a:buClrTx/>
              </a:pPr>
              <a:t>40</a:t>
            </a:fld>
            <a:endParaRPr lang="en-US" dirty="0"/>
          </a:p>
        </p:txBody>
      </p:sp>
      <p:sp>
        <p:nvSpPr>
          <p:cNvPr id="4" name="TextBox 3">
            <a:extLst>
              <a:ext uri="{FF2B5EF4-FFF2-40B4-BE49-F238E27FC236}">
                <a16:creationId xmlns:a16="http://schemas.microsoft.com/office/drawing/2014/main" id="{9BDADAD4-107F-24CC-EEF1-031DB662A767}"/>
              </a:ext>
            </a:extLst>
          </p:cNvPr>
          <p:cNvSpPr txBox="1"/>
          <p:nvPr/>
        </p:nvSpPr>
        <p:spPr>
          <a:xfrm>
            <a:off x="203369" y="1686779"/>
            <a:ext cx="2858494" cy="646331"/>
          </a:xfrm>
          <a:prstGeom prst="rect">
            <a:avLst/>
          </a:prstGeom>
          <a:noFill/>
        </p:spPr>
        <p:txBody>
          <a:bodyPr wrap="square" rtlCol="0">
            <a:spAutoFit/>
          </a:bodyPr>
          <a:lstStyle/>
          <a:p>
            <a:r>
              <a:rPr lang="en-US" sz="1800" dirty="0"/>
              <a:t>Maxwell Solver : PSATD</a:t>
            </a:r>
          </a:p>
          <a:p>
            <a:r>
              <a:rPr lang="en-US" sz="1800" dirty="0"/>
              <a:t>Refinement Ratio = 4 4 1</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4AB5F64-F935-FFDD-0424-05F1C45B0111}"/>
                  </a:ext>
                </a:extLst>
              </p:cNvPr>
              <p:cNvSpPr txBox="1"/>
              <p:nvPr/>
            </p:nvSpPr>
            <p:spPr>
              <a:xfrm>
                <a:off x="-100305" y="2727281"/>
                <a:ext cx="2858494" cy="543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0" smtClean="0">
                          <a:solidFill>
                            <a:schemeClr val="bg2"/>
                          </a:solidFill>
                          <a:latin typeface="Cambria Math" panose="02040503050406030204" pitchFamily="18" charset="0"/>
                        </a:rPr>
                        <m:t>𝚫</m:t>
                      </m:r>
                      <m:sSub>
                        <m:sSubPr>
                          <m:ctrlPr>
                            <a:rPr lang="en-US" b="1" i="1" smtClean="0">
                              <a:solidFill>
                                <a:schemeClr val="bg2"/>
                              </a:solidFill>
                              <a:latin typeface="Cambria Math" panose="02040503050406030204" pitchFamily="18" charset="0"/>
                            </a:rPr>
                          </m:ctrlPr>
                        </m:sSubPr>
                        <m:e>
                          <m:r>
                            <a:rPr lang="en-US" b="1" i="1" smtClean="0">
                              <a:solidFill>
                                <a:schemeClr val="bg2"/>
                              </a:solidFill>
                              <a:latin typeface="Cambria Math" panose="02040503050406030204" pitchFamily="18" charset="0"/>
                            </a:rPr>
                            <m:t>𝒙</m:t>
                          </m:r>
                        </m:e>
                        <m:sub>
                          <m:r>
                            <a:rPr lang="en-US" b="1" i="1" smtClean="0">
                              <a:solidFill>
                                <a:schemeClr val="bg2"/>
                              </a:solidFill>
                              <a:latin typeface="Cambria Math" panose="02040503050406030204" pitchFamily="18" charset="0"/>
                            </a:rPr>
                            <m:t>𝒄</m:t>
                          </m:r>
                        </m:sub>
                      </m:sSub>
                      <m:r>
                        <a:rPr lang="en-US" b="1" i="1" smtClean="0">
                          <a:solidFill>
                            <a:schemeClr val="bg2"/>
                          </a:solidFill>
                          <a:latin typeface="Cambria Math" panose="02040503050406030204" pitchFamily="18" charset="0"/>
                        </a:rPr>
                        <m:t>=</m:t>
                      </m:r>
                      <m:r>
                        <a:rPr lang="en-US" b="1" i="0" smtClean="0">
                          <a:solidFill>
                            <a:schemeClr val="bg2"/>
                          </a:solidFill>
                          <a:latin typeface="Cambria Math" panose="02040503050406030204" pitchFamily="18" charset="0"/>
                        </a:rPr>
                        <m:t>𝚫</m:t>
                      </m:r>
                      <m:sSub>
                        <m:sSubPr>
                          <m:ctrlPr>
                            <a:rPr lang="en-US" b="1" i="1" smtClean="0">
                              <a:solidFill>
                                <a:schemeClr val="bg2"/>
                              </a:solidFill>
                              <a:latin typeface="Cambria Math" panose="02040503050406030204" pitchFamily="18" charset="0"/>
                            </a:rPr>
                          </m:ctrlPr>
                        </m:sSubPr>
                        <m:e>
                          <m:r>
                            <a:rPr lang="en-US" b="1" i="1" smtClean="0">
                              <a:solidFill>
                                <a:schemeClr val="bg2"/>
                              </a:solidFill>
                              <a:latin typeface="Cambria Math" panose="02040503050406030204" pitchFamily="18" charset="0"/>
                            </a:rPr>
                            <m:t>𝒚</m:t>
                          </m:r>
                        </m:e>
                        <m:sub>
                          <m:r>
                            <a:rPr lang="en-US" b="1" i="1" smtClean="0">
                              <a:solidFill>
                                <a:schemeClr val="bg2"/>
                              </a:solidFill>
                              <a:latin typeface="Cambria Math" panose="02040503050406030204" pitchFamily="18" charset="0"/>
                            </a:rPr>
                            <m:t>𝒄</m:t>
                          </m:r>
                        </m:sub>
                      </m:sSub>
                      <m:r>
                        <a:rPr lang="en-US" b="1" i="1" smtClean="0">
                          <a:solidFill>
                            <a:schemeClr val="bg2"/>
                          </a:solidFill>
                          <a:latin typeface="Cambria Math" panose="02040503050406030204" pitchFamily="18" charset="0"/>
                        </a:rPr>
                        <m:t>=</m:t>
                      </m:r>
                      <m:r>
                        <a:rPr lang="en-US" b="1" i="1" smtClean="0">
                          <a:solidFill>
                            <a:schemeClr val="bg2"/>
                          </a:solidFill>
                          <a:latin typeface="Cambria Math" panose="02040503050406030204" pitchFamily="18" charset="0"/>
                        </a:rPr>
                        <m:t>𝟏</m:t>
                      </m:r>
                      <m:r>
                        <a:rPr lang="en-US" b="1" i="1" smtClean="0">
                          <a:solidFill>
                            <a:schemeClr val="bg2"/>
                          </a:solidFill>
                          <a:latin typeface="Cambria Math" panose="02040503050406030204" pitchFamily="18" charset="0"/>
                        </a:rPr>
                        <m:t>.</m:t>
                      </m:r>
                      <m:r>
                        <a:rPr lang="en-US" b="1" i="1" smtClean="0">
                          <a:solidFill>
                            <a:schemeClr val="bg2"/>
                          </a:solidFill>
                          <a:latin typeface="Cambria Math" panose="02040503050406030204" pitchFamily="18" charset="0"/>
                        </a:rPr>
                        <m:t>𝟓𝟔</m:t>
                      </m:r>
                      <m:r>
                        <a:rPr lang="en-US" b="1" i="1" smtClean="0">
                          <a:solidFill>
                            <a:schemeClr val="bg2"/>
                          </a:solidFill>
                          <a:latin typeface="Cambria Math" panose="02040503050406030204" pitchFamily="18" charset="0"/>
                        </a:rPr>
                        <m:t> </m:t>
                      </m:r>
                      <m:r>
                        <a:rPr lang="en-US" b="1" i="1" smtClean="0">
                          <a:solidFill>
                            <a:schemeClr val="bg2"/>
                          </a:solidFill>
                          <a:latin typeface="Cambria Math" panose="02040503050406030204" pitchFamily="18" charset="0"/>
                        </a:rPr>
                        <m:t>𝝁</m:t>
                      </m:r>
                      <m:r>
                        <a:rPr lang="en-US" b="1" i="1" smtClean="0">
                          <a:solidFill>
                            <a:schemeClr val="bg2"/>
                          </a:solidFill>
                          <a:latin typeface="Cambria Math" panose="02040503050406030204" pitchFamily="18" charset="0"/>
                        </a:rPr>
                        <m:t>𝒎</m:t>
                      </m:r>
                    </m:oMath>
                    <m:oMath xmlns:m="http://schemas.openxmlformats.org/officeDocument/2006/math">
                      <m:r>
                        <a:rPr lang="en-US" b="1" i="1" smtClean="0">
                          <a:solidFill>
                            <a:schemeClr val="bg2"/>
                          </a:solidFill>
                          <a:latin typeface="Cambria Math" panose="02040503050406030204" pitchFamily="18" charset="0"/>
                        </a:rPr>
                        <m:t>𝚫</m:t>
                      </m:r>
                      <m:sSub>
                        <m:sSubPr>
                          <m:ctrlPr>
                            <a:rPr lang="en-US" b="1" i="1">
                              <a:solidFill>
                                <a:schemeClr val="bg2"/>
                              </a:solidFill>
                              <a:latin typeface="Cambria Math" panose="02040503050406030204" pitchFamily="18" charset="0"/>
                            </a:rPr>
                          </m:ctrlPr>
                        </m:sSubPr>
                        <m:e>
                          <m:r>
                            <a:rPr lang="en-US" b="1" i="1" smtClean="0">
                              <a:solidFill>
                                <a:schemeClr val="bg2"/>
                              </a:solidFill>
                              <a:latin typeface="Cambria Math" panose="02040503050406030204" pitchFamily="18" charset="0"/>
                            </a:rPr>
                            <m:t>𝒙</m:t>
                          </m:r>
                        </m:e>
                        <m:sub>
                          <m:r>
                            <a:rPr lang="en-US" b="1" i="1" smtClean="0">
                              <a:solidFill>
                                <a:schemeClr val="bg2"/>
                              </a:solidFill>
                              <a:latin typeface="Cambria Math" panose="02040503050406030204" pitchFamily="18" charset="0"/>
                            </a:rPr>
                            <m:t>𝒇</m:t>
                          </m:r>
                        </m:sub>
                      </m:sSub>
                      <m:r>
                        <a:rPr lang="en-US" b="1" i="1" smtClean="0">
                          <a:solidFill>
                            <a:schemeClr val="bg2"/>
                          </a:solidFill>
                          <a:latin typeface="Cambria Math" panose="02040503050406030204" pitchFamily="18" charset="0"/>
                        </a:rPr>
                        <m:t>=</m:t>
                      </m:r>
                      <m:r>
                        <a:rPr lang="en-US" b="1" i="1" smtClean="0">
                          <a:solidFill>
                            <a:schemeClr val="bg2"/>
                          </a:solidFill>
                          <a:latin typeface="Cambria Math" panose="02040503050406030204" pitchFamily="18" charset="0"/>
                        </a:rPr>
                        <m:t>𝚫</m:t>
                      </m:r>
                      <m:sSub>
                        <m:sSubPr>
                          <m:ctrlPr>
                            <a:rPr lang="en-US" b="1" i="1">
                              <a:solidFill>
                                <a:schemeClr val="bg2"/>
                              </a:solidFill>
                              <a:latin typeface="Cambria Math" panose="02040503050406030204" pitchFamily="18" charset="0"/>
                            </a:rPr>
                          </m:ctrlPr>
                        </m:sSubPr>
                        <m:e>
                          <m:r>
                            <a:rPr lang="en-US" b="1" i="1" smtClean="0">
                              <a:solidFill>
                                <a:schemeClr val="bg2"/>
                              </a:solidFill>
                              <a:latin typeface="Cambria Math" panose="02040503050406030204" pitchFamily="18" charset="0"/>
                            </a:rPr>
                            <m:t>𝒚</m:t>
                          </m:r>
                        </m:e>
                        <m:sub>
                          <m:r>
                            <a:rPr lang="en-US" b="1" i="1" smtClean="0">
                              <a:solidFill>
                                <a:schemeClr val="bg2"/>
                              </a:solidFill>
                              <a:latin typeface="Cambria Math" panose="02040503050406030204" pitchFamily="18" charset="0"/>
                            </a:rPr>
                            <m:t>𝒇</m:t>
                          </m:r>
                        </m:sub>
                      </m:sSub>
                      <m:r>
                        <a:rPr lang="en-US" b="1" i="1" smtClean="0">
                          <a:solidFill>
                            <a:schemeClr val="bg2"/>
                          </a:solidFill>
                          <a:latin typeface="Cambria Math" panose="02040503050406030204" pitchFamily="18" charset="0"/>
                        </a:rPr>
                        <m:t>=</m:t>
                      </m:r>
                      <m:r>
                        <a:rPr lang="en-US" b="1" i="1" smtClean="0">
                          <a:solidFill>
                            <a:schemeClr val="bg2"/>
                          </a:solidFill>
                          <a:latin typeface="Cambria Math" panose="02040503050406030204" pitchFamily="18" charset="0"/>
                        </a:rPr>
                        <m:t>𝟎</m:t>
                      </m:r>
                      <m:r>
                        <a:rPr lang="en-US" b="1" i="1" smtClean="0">
                          <a:solidFill>
                            <a:schemeClr val="bg2"/>
                          </a:solidFill>
                          <a:latin typeface="Cambria Math" panose="02040503050406030204" pitchFamily="18" charset="0"/>
                        </a:rPr>
                        <m:t>.</m:t>
                      </m:r>
                      <m:r>
                        <a:rPr lang="en-US" b="1" i="1" smtClean="0">
                          <a:solidFill>
                            <a:schemeClr val="bg2"/>
                          </a:solidFill>
                          <a:latin typeface="Cambria Math" panose="02040503050406030204" pitchFamily="18" charset="0"/>
                        </a:rPr>
                        <m:t>𝟏𝟗𝟓</m:t>
                      </m:r>
                      <m:r>
                        <a:rPr lang="en-US" b="1" i="1" smtClean="0">
                          <a:solidFill>
                            <a:schemeClr val="bg2"/>
                          </a:solidFill>
                          <a:latin typeface="Cambria Math" panose="02040503050406030204" pitchFamily="18" charset="0"/>
                        </a:rPr>
                        <m:t> </m:t>
                      </m:r>
                      <m:r>
                        <a:rPr lang="en-US" b="1" i="1" smtClean="0">
                          <a:solidFill>
                            <a:schemeClr val="bg2"/>
                          </a:solidFill>
                          <a:latin typeface="Cambria Math" panose="02040503050406030204" pitchFamily="18" charset="0"/>
                        </a:rPr>
                        <m:t>𝝁</m:t>
                      </m:r>
                      <m:r>
                        <a:rPr lang="en-US" b="1" i="1" smtClean="0">
                          <a:solidFill>
                            <a:schemeClr val="bg2"/>
                          </a:solidFill>
                          <a:latin typeface="Cambria Math" panose="02040503050406030204" pitchFamily="18" charset="0"/>
                        </a:rPr>
                        <m:t>𝒎</m:t>
                      </m:r>
                    </m:oMath>
                  </m:oMathPara>
                </a14:m>
                <a:endParaRPr lang="en-US" b="1" dirty="0">
                  <a:solidFill>
                    <a:schemeClr val="bg2"/>
                  </a:solidFill>
                </a:endParaRPr>
              </a:p>
            </p:txBody>
          </p:sp>
        </mc:Choice>
        <mc:Fallback>
          <p:sp>
            <p:nvSpPr>
              <p:cNvPr id="6" name="TextBox 5">
                <a:extLst>
                  <a:ext uri="{FF2B5EF4-FFF2-40B4-BE49-F238E27FC236}">
                    <a16:creationId xmlns:a16="http://schemas.microsoft.com/office/drawing/2014/main" id="{C4AB5F64-F935-FFDD-0424-05F1C45B0111}"/>
                  </a:ext>
                </a:extLst>
              </p:cNvPr>
              <p:cNvSpPr txBox="1">
                <a:spLocks noRot="1" noChangeAspect="1" noMove="1" noResize="1" noEditPoints="1" noAdjustHandles="1" noChangeArrowheads="1" noChangeShapeType="1" noTextEdit="1"/>
              </p:cNvSpPr>
              <p:nvPr/>
            </p:nvSpPr>
            <p:spPr>
              <a:xfrm>
                <a:off x="-100305" y="2727281"/>
                <a:ext cx="2858494" cy="543610"/>
              </a:xfrm>
              <a:prstGeom prst="rect">
                <a:avLst/>
              </a:prstGeom>
              <a:blipFill>
                <a:blip r:embed="rId2"/>
                <a:stretch>
                  <a:fillRect b="-2273"/>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B6BD9ADE-2AC2-1F1F-C4FD-E781D077D757}"/>
              </a:ext>
            </a:extLst>
          </p:cNvPr>
          <p:cNvGrpSpPr/>
          <p:nvPr/>
        </p:nvGrpSpPr>
        <p:grpSpPr>
          <a:xfrm>
            <a:off x="131821" y="620487"/>
            <a:ext cx="8245928" cy="40820"/>
            <a:chOff x="195943" y="1001487"/>
            <a:chExt cx="10994571" cy="54427"/>
          </a:xfrm>
        </p:grpSpPr>
        <p:cxnSp>
          <p:nvCxnSpPr>
            <p:cNvPr id="12" name="Straight Connector 11">
              <a:extLst>
                <a:ext uri="{FF2B5EF4-FFF2-40B4-BE49-F238E27FC236}">
                  <a16:creationId xmlns:a16="http://schemas.microsoft.com/office/drawing/2014/main" id="{DCD1D289-B58B-BE58-3014-A6647A60D3C9}"/>
                </a:ext>
              </a:extLst>
            </p:cNvPr>
            <p:cNvCxnSpPr/>
            <p:nvPr/>
          </p:nvCxnSpPr>
          <p:spPr>
            <a:xfrm>
              <a:off x="195943" y="1001487"/>
              <a:ext cx="9818914" cy="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7AA1C0-65E6-EE22-CA40-3E92120414B3}"/>
                </a:ext>
              </a:extLst>
            </p:cNvPr>
            <p:cNvCxnSpPr>
              <a:cxnSpLocks/>
            </p:cNvCxnSpPr>
            <p:nvPr/>
          </p:nvCxnSpPr>
          <p:spPr>
            <a:xfrm>
              <a:off x="511628" y="1055914"/>
              <a:ext cx="106788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30" name="Picture 6">
            <a:extLst>
              <a:ext uri="{FF2B5EF4-FFF2-40B4-BE49-F238E27FC236}">
                <a16:creationId xmlns:a16="http://schemas.microsoft.com/office/drawing/2014/main" id="{2EC6C3DB-E1B7-61F0-AB2B-F08DA4C851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436"/>
          <a:stretch/>
        </p:blipFill>
        <p:spPr bwMode="auto">
          <a:xfrm>
            <a:off x="3061863" y="2658807"/>
            <a:ext cx="5466775" cy="18354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80ECC2C-14EE-C484-97D9-5A012201AD94}"/>
              </a:ext>
            </a:extLst>
          </p:cNvPr>
          <p:cNvGrpSpPr/>
          <p:nvPr/>
        </p:nvGrpSpPr>
        <p:grpSpPr>
          <a:xfrm>
            <a:off x="3125209" y="807426"/>
            <a:ext cx="5466775" cy="1818754"/>
            <a:chOff x="765186" y="2810391"/>
            <a:chExt cx="5466775" cy="1818754"/>
          </a:xfrm>
        </p:grpSpPr>
        <p:pic>
          <p:nvPicPr>
            <p:cNvPr id="7" name="Picture 6">
              <a:extLst>
                <a:ext uri="{FF2B5EF4-FFF2-40B4-BE49-F238E27FC236}">
                  <a16:creationId xmlns:a16="http://schemas.microsoft.com/office/drawing/2014/main" id="{128BBA24-FC31-CAC1-BD73-CF6B4707B7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87"/>
            <a:stretch/>
          </p:blipFill>
          <p:spPr bwMode="auto">
            <a:xfrm>
              <a:off x="765186" y="2810391"/>
              <a:ext cx="5466775" cy="18187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76867E3-6851-8590-F0E1-C324150BAD80}"/>
                </a:ext>
              </a:extLst>
            </p:cNvPr>
            <p:cNvSpPr/>
            <p:nvPr/>
          </p:nvSpPr>
          <p:spPr>
            <a:xfrm>
              <a:off x="4105532" y="3535573"/>
              <a:ext cx="810817" cy="178322"/>
            </a:xfrm>
            <a:prstGeom prst="rect">
              <a:avLst/>
            </a:prstGeom>
            <a:noFill/>
            <a:ln w="3810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srgbClr val="FFFFFF"/>
                </a:solidFill>
                <a:latin typeface="Arial" panose="020B0604020202020204"/>
              </a:endParaRPr>
            </a:p>
          </p:txBody>
        </p:sp>
      </p:grpSp>
      <p:sp>
        <p:nvSpPr>
          <p:cNvPr id="15" name="Rectangle 14">
            <a:extLst>
              <a:ext uri="{FF2B5EF4-FFF2-40B4-BE49-F238E27FC236}">
                <a16:creationId xmlns:a16="http://schemas.microsoft.com/office/drawing/2014/main" id="{E4F6EE42-DC19-CBD8-ADCE-CABE1B8F9D8B}"/>
              </a:ext>
            </a:extLst>
          </p:cNvPr>
          <p:cNvSpPr/>
          <p:nvPr/>
        </p:nvSpPr>
        <p:spPr>
          <a:xfrm>
            <a:off x="3754072" y="1537538"/>
            <a:ext cx="810817" cy="178322"/>
          </a:xfrm>
          <a:prstGeom prst="rect">
            <a:avLst/>
          </a:prstGeom>
          <a:noFill/>
          <a:ln w="3810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srgbClr val="FFFFFF"/>
              </a:solidFill>
              <a:latin typeface="Arial" panose="020B0604020202020204"/>
            </a:endParaRPr>
          </a:p>
        </p:txBody>
      </p:sp>
    </p:spTree>
    <p:extLst>
      <p:ext uri="{BB962C8B-B14F-4D97-AF65-F5344CB8AC3E}">
        <p14:creationId xmlns:p14="http://schemas.microsoft.com/office/powerpoint/2010/main" val="2532072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0FC1DE9-E355-B45B-CF57-11376CE4B6C6}"/>
              </a:ext>
            </a:extLst>
          </p:cNvPr>
          <p:cNvGrpSpPr>
            <a:grpSpLocks noChangeAspect="1"/>
          </p:cNvGrpSpPr>
          <p:nvPr/>
        </p:nvGrpSpPr>
        <p:grpSpPr>
          <a:xfrm>
            <a:off x="457666" y="1330115"/>
            <a:ext cx="8231459" cy="2061739"/>
            <a:chOff x="859293" y="1567800"/>
            <a:chExt cx="7027748" cy="1648228"/>
          </a:xfrm>
        </p:grpSpPr>
        <p:pic>
          <p:nvPicPr>
            <p:cNvPr id="2052" name="Picture 4">
              <a:extLst>
                <a:ext uri="{FF2B5EF4-FFF2-40B4-BE49-F238E27FC236}">
                  <a16:creationId xmlns:a16="http://schemas.microsoft.com/office/drawing/2014/main" id="{BEB7057C-E3CE-9E6C-B6D4-922008874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36" t="23425"/>
            <a:stretch/>
          </p:blipFill>
          <p:spPr bwMode="auto">
            <a:xfrm>
              <a:off x="859293" y="1567800"/>
              <a:ext cx="7027748" cy="16482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A580E67-B515-0157-8B15-FD6A5CFDD8B6}"/>
                </a:ext>
              </a:extLst>
            </p:cNvPr>
            <p:cNvSpPr/>
            <p:nvPr/>
          </p:nvSpPr>
          <p:spPr>
            <a:xfrm>
              <a:off x="6827520" y="2656114"/>
              <a:ext cx="104503" cy="9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386276-4AAA-D6D0-2104-B57292516543}"/>
                </a:ext>
              </a:extLst>
            </p:cNvPr>
            <p:cNvSpPr/>
            <p:nvPr/>
          </p:nvSpPr>
          <p:spPr>
            <a:xfrm>
              <a:off x="5650411" y="2618829"/>
              <a:ext cx="104503" cy="9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02218AE-2EE0-97A2-EF04-6A02C38F30B4}"/>
              </a:ext>
            </a:extLst>
          </p:cNvPr>
          <p:cNvSpPr>
            <a:spLocks noGrp="1"/>
          </p:cNvSpPr>
          <p:nvPr>
            <p:ph type="title"/>
          </p:nvPr>
        </p:nvSpPr>
        <p:spPr>
          <a:xfrm>
            <a:off x="0" y="126206"/>
            <a:ext cx="9144000" cy="559594"/>
          </a:xfrm>
        </p:spPr>
        <p:txBody>
          <a:bodyPr/>
          <a:lstStyle/>
          <a:p>
            <a:r>
              <a:rPr lang="en-US" dirty="0"/>
              <a:t>More than 6x cost saving with 4 4 1 mesh refinement</a:t>
            </a:r>
          </a:p>
        </p:txBody>
      </p:sp>
      <p:sp>
        <p:nvSpPr>
          <p:cNvPr id="3" name="Slide Number Placeholder 2">
            <a:extLst>
              <a:ext uri="{FF2B5EF4-FFF2-40B4-BE49-F238E27FC236}">
                <a16:creationId xmlns:a16="http://schemas.microsoft.com/office/drawing/2014/main" id="{721C3390-5291-1888-0A79-DA9F734D0E0D}"/>
              </a:ext>
            </a:extLst>
          </p:cNvPr>
          <p:cNvSpPr>
            <a:spLocks noGrp="1"/>
          </p:cNvSpPr>
          <p:nvPr>
            <p:ph type="sldNum" sz="quarter" idx="4"/>
          </p:nvPr>
        </p:nvSpPr>
        <p:spPr/>
        <p:txBody>
          <a:bodyPr/>
          <a:lstStyle/>
          <a:p>
            <a:pPr>
              <a:buClrTx/>
            </a:pPr>
            <a:fld id="{D260E43B-7F43-FA45-AAB7-E054FD6CC4E3}" type="slidenum">
              <a:rPr lang="en-US" smtClean="0"/>
              <a:pPr>
                <a:buClrTx/>
              </a:pPr>
              <a:t>41</a:t>
            </a:fld>
            <a:endParaRPr lang="en-US"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E6EBB8A-CA93-7E53-8814-ED21D4061740}"/>
                  </a:ext>
                </a:extLst>
              </p:cNvPr>
              <p:cNvSpPr txBox="1"/>
              <p:nvPr/>
            </p:nvSpPr>
            <p:spPr>
              <a:xfrm>
                <a:off x="131822" y="709442"/>
                <a:ext cx="5775920" cy="523220"/>
              </a:xfrm>
              <a:prstGeom prst="rect">
                <a:avLst/>
              </a:prstGeom>
              <a:noFill/>
            </p:spPr>
            <p:txBody>
              <a:bodyPr wrap="square" rtlCol="0">
                <a:spAutoFit/>
              </a:bodyPr>
              <a:lstStyle/>
              <a:p>
                <a:r>
                  <a:rPr lang="en-US" dirty="0"/>
                  <a:t>Transverse lineout of focusing field and ion density at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=75 </m:t>
                    </m:r>
                    <m:r>
                      <a:rPr lang="en-US" b="0" i="1" smtClean="0">
                        <a:latin typeface="Cambria Math" panose="02040503050406030204" pitchFamily="18" charset="0"/>
                      </a:rPr>
                      <m:t>𝜇</m:t>
                    </m:r>
                    <m:r>
                      <a:rPr lang="en-US" b="0" i="1" smtClean="0">
                        <a:latin typeface="Cambria Math" panose="02040503050406030204" pitchFamily="18" charset="0"/>
                      </a:rPr>
                      <m:t>𝑚</m:t>
                    </m:r>
                  </m:oMath>
                </a14:m>
                <a:r>
                  <a:rPr lang="en-US" dirty="0"/>
                  <a:t> (towards the end of the bubble, where ion motion is prominent)</a:t>
                </a:r>
              </a:p>
            </p:txBody>
          </p:sp>
        </mc:Choice>
        <mc:Fallback>
          <p:sp>
            <p:nvSpPr>
              <p:cNvPr id="4" name="TextBox 3">
                <a:extLst>
                  <a:ext uri="{FF2B5EF4-FFF2-40B4-BE49-F238E27FC236}">
                    <a16:creationId xmlns:a16="http://schemas.microsoft.com/office/drawing/2014/main" id="{7E6EBB8A-CA93-7E53-8814-ED21D4061740}"/>
                  </a:ext>
                </a:extLst>
              </p:cNvPr>
              <p:cNvSpPr txBox="1">
                <a:spLocks noRot="1" noChangeAspect="1" noMove="1" noResize="1" noEditPoints="1" noAdjustHandles="1" noChangeArrowheads="1" noChangeShapeType="1" noTextEdit="1"/>
              </p:cNvSpPr>
              <p:nvPr/>
            </p:nvSpPr>
            <p:spPr>
              <a:xfrm>
                <a:off x="131822" y="709442"/>
                <a:ext cx="5775920" cy="523220"/>
              </a:xfrm>
              <a:prstGeom prst="rect">
                <a:avLst/>
              </a:prstGeom>
              <a:blipFill>
                <a:blip r:embed="rId3"/>
                <a:stretch>
                  <a:fillRect l="-439" b="-1190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3BE8C4E9-75B8-4B03-0F11-0B988BD0C1D0}"/>
              </a:ext>
            </a:extLst>
          </p:cNvPr>
          <p:cNvGrpSpPr/>
          <p:nvPr/>
        </p:nvGrpSpPr>
        <p:grpSpPr>
          <a:xfrm>
            <a:off x="131821" y="620487"/>
            <a:ext cx="8245928" cy="40820"/>
            <a:chOff x="195943" y="1001487"/>
            <a:chExt cx="10994571" cy="54427"/>
          </a:xfrm>
        </p:grpSpPr>
        <p:cxnSp>
          <p:nvCxnSpPr>
            <p:cNvPr id="6" name="Straight Connector 5">
              <a:extLst>
                <a:ext uri="{FF2B5EF4-FFF2-40B4-BE49-F238E27FC236}">
                  <a16:creationId xmlns:a16="http://schemas.microsoft.com/office/drawing/2014/main" id="{C9893EAB-36D9-FDD5-BDEF-317394394F01}"/>
                </a:ext>
              </a:extLst>
            </p:cNvPr>
            <p:cNvCxnSpPr/>
            <p:nvPr/>
          </p:nvCxnSpPr>
          <p:spPr>
            <a:xfrm>
              <a:off x="195943" y="1001487"/>
              <a:ext cx="9818914" cy="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8798B5-277B-3633-7CFF-D833E9F825AC}"/>
                </a:ext>
              </a:extLst>
            </p:cNvPr>
            <p:cNvCxnSpPr>
              <a:cxnSpLocks/>
            </p:cNvCxnSpPr>
            <p:nvPr/>
          </p:nvCxnSpPr>
          <p:spPr>
            <a:xfrm>
              <a:off x="511628" y="1055914"/>
              <a:ext cx="1067888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4EECF88-644D-C9CA-7A7F-59EA54B8FA47}"/>
              </a:ext>
            </a:extLst>
          </p:cNvPr>
          <p:cNvGrpSpPr/>
          <p:nvPr/>
        </p:nvGrpSpPr>
        <p:grpSpPr>
          <a:xfrm>
            <a:off x="1557661" y="3282932"/>
            <a:ext cx="4022587" cy="1734362"/>
            <a:chOff x="2076881" y="4377242"/>
            <a:chExt cx="5363448" cy="2312483"/>
          </a:xfrm>
        </p:grpSpPr>
        <p:sp>
          <p:nvSpPr>
            <p:cNvPr id="9" name="Rounded Rectangle 8">
              <a:extLst>
                <a:ext uri="{FF2B5EF4-FFF2-40B4-BE49-F238E27FC236}">
                  <a16:creationId xmlns:a16="http://schemas.microsoft.com/office/drawing/2014/main" id="{8DB2BDB2-A1C7-F93D-F31E-C4106662CF4F}"/>
                </a:ext>
              </a:extLst>
            </p:cNvPr>
            <p:cNvSpPr/>
            <p:nvPr/>
          </p:nvSpPr>
          <p:spPr>
            <a:xfrm>
              <a:off x="4751664" y="4377242"/>
              <a:ext cx="2688665" cy="2312483"/>
            </a:xfrm>
            <a:prstGeom prst="roundRect">
              <a:avLst/>
            </a:prstGeom>
            <a:solidFill>
              <a:schemeClr val="accent2">
                <a:lumMod val="20000"/>
                <a:lumOff val="80000"/>
              </a:schemeClr>
            </a:solidFill>
            <a:ln>
              <a:solidFill>
                <a:schemeClr val="tx1">
                  <a:lumMod val="90000"/>
                  <a:lumOff val="1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050" b="1" kern="1200" dirty="0">
                  <a:solidFill>
                    <a:srgbClr val="00303C"/>
                  </a:solidFill>
                  <a:latin typeface="+mj-lt"/>
                </a:rPr>
                <a:t>Without Mesh Refinement</a:t>
              </a:r>
            </a:p>
            <a:p>
              <a:pPr algn="ctr" defTabSz="342900">
                <a:buClrTx/>
              </a:pPr>
              <a:r>
                <a:rPr lang="en-US" sz="1050" kern="1200" dirty="0">
                  <a:solidFill>
                    <a:srgbClr val="00303C"/>
                  </a:solidFill>
                  <a:latin typeface="+mj-lt"/>
                </a:rPr>
                <a:t>(#Nodes)*(Time) </a:t>
              </a:r>
            </a:p>
            <a:p>
              <a:pPr algn="ctr" defTabSz="342900">
                <a:buClrTx/>
              </a:pPr>
              <a:r>
                <a:rPr lang="en-US" sz="1050" kern="1200" dirty="0">
                  <a:solidFill>
                    <a:srgbClr val="00303C"/>
                  </a:solidFill>
                  <a:latin typeface="+mj-lt"/>
                </a:rPr>
                <a:t>= 22*0.409 = </a:t>
              </a:r>
              <a:r>
                <a:rPr lang="en-US" sz="1050" kern="1200" dirty="0">
                  <a:solidFill>
                    <a:srgbClr val="C00000"/>
                  </a:solidFill>
                  <a:latin typeface="+mj-lt"/>
                </a:rPr>
                <a:t>9.002</a:t>
              </a:r>
              <a:br>
                <a:rPr lang="en-US" sz="1050" kern="1200" dirty="0">
                  <a:solidFill>
                    <a:srgbClr val="00303C"/>
                  </a:solidFill>
                  <a:latin typeface="+mj-lt"/>
                </a:rPr>
              </a:br>
              <a:endParaRPr lang="en-US" sz="1050" kern="1200" dirty="0">
                <a:solidFill>
                  <a:srgbClr val="00303C"/>
                </a:solidFill>
                <a:latin typeface="+mj-lt"/>
              </a:endParaRPr>
            </a:p>
            <a:p>
              <a:pPr algn="ctr" defTabSz="342900">
                <a:buClrTx/>
              </a:pPr>
              <a:r>
                <a:rPr lang="en-US" sz="1050" b="1" kern="1200" dirty="0">
                  <a:solidFill>
                    <a:srgbClr val="00303C"/>
                  </a:solidFill>
                  <a:latin typeface="+mj-lt"/>
                </a:rPr>
                <a:t>With Mesh Refinement</a:t>
              </a:r>
            </a:p>
            <a:p>
              <a:pPr algn="ctr" defTabSz="342900">
                <a:buClrTx/>
              </a:pPr>
              <a:r>
                <a:rPr lang="en-US" sz="1050" kern="1200" dirty="0">
                  <a:solidFill>
                    <a:srgbClr val="00303C"/>
                  </a:solidFill>
                  <a:latin typeface="+mj-lt"/>
                </a:rPr>
                <a:t>(#Nodes)*(Time) </a:t>
              </a:r>
            </a:p>
            <a:p>
              <a:pPr algn="ctr" defTabSz="342900">
                <a:buClrTx/>
              </a:pPr>
              <a:r>
                <a:rPr lang="en-US" sz="1050" kern="1200" dirty="0">
                  <a:solidFill>
                    <a:srgbClr val="00303C"/>
                  </a:solidFill>
                  <a:latin typeface="+mj-lt"/>
                </a:rPr>
                <a:t>= 5*0.269 =  </a:t>
              </a:r>
              <a:r>
                <a:rPr lang="en-US" sz="1050" kern="1200" dirty="0">
                  <a:solidFill>
                    <a:srgbClr val="00B050"/>
                  </a:solidFill>
                  <a:latin typeface="+mj-lt"/>
                </a:rPr>
                <a:t>1.345</a:t>
              </a:r>
            </a:p>
          </p:txBody>
        </p:sp>
        <p:sp>
          <p:nvSpPr>
            <p:cNvPr id="10" name="TextBox 9">
              <a:extLst>
                <a:ext uri="{FF2B5EF4-FFF2-40B4-BE49-F238E27FC236}">
                  <a16:creationId xmlns:a16="http://schemas.microsoft.com/office/drawing/2014/main" id="{76ADAB05-BF97-7CF0-3061-27064BFB68CA}"/>
                </a:ext>
              </a:extLst>
            </p:cNvPr>
            <p:cNvSpPr txBox="1"/>
            <p:nvPr/>
          </p:nvSpPr>
          <p:spPr>
            <a:xfrm>
              <a:off x="2076881" y="4799577"/>
              <a:ext cx="2512903" cy="1231107"/>
            </a:xfrm>
            <a:prstGeom prst="rect">
              <a:avLst/>
            </a:prstGeom>
            <a:noFill/>
          </p:spPr>
          <p:txBody>
            <a:bodyPr wrap="square" rtlCol="0">
              <a:spAutoFit/>
            </a:bodyPr>
            <a:lstStyle/>
            <a:p>
              <a:pPr algn="r" defTabSz="342900">
                <a:buClrTx/>
              </a:pPr>
              <a:r>
                <a:rPr lang="en-US" sz="1800" b="1" kern="1200" dirty="0">
                  <a:solidFill>
                    <a:srgbClr val="0070C0"/>
                  </a:solidFill>
                  <a:ea typeface="+mn-ea"/>
                  <a:cs typeface="+mn-cs"/>
                </a:rPr>
                <a:t>Computational Cost</a:t>
              </a:r>
            </a:p>
            <a:p>
              <a:pPr algn="r" defTabSz="342900">
                <a:buClrTx/>
              </a:pPr>
              <a:r>
                <a:rPr lang="en-US" sz="1800" b="1" kern="1200" dirty="0">
                  <a:solidFill>
                    <a:srgbClr val="0070C0"/>
                  </a:solidFill>
                  <a:ea typeface="+mn-ea"/>
                  <a:cs typeface="+mn-cs"/>
                </a:rPr>
                <a:t>Estimates</a:t>
              </a:r>
            </a:p>
          </p:txBody>
        </p:sp>
      </p:grpSp>
      <p:sp>
        <p:nvSpPr>
          <p:cNvPr id="12" name="TextBox 11">
            <a:extLst>
              <a:ext uri="{FF2B5EF4-FFF2-40B4-BE49-F238E27FC236}">
                <a16:creationId xmlns:a16="http://schemas.microsoft.com/office/drawing/2014/main" id="{1C1BF24B-37B2-B476-52FB-7DA816C4F591}"/>
              </a:ext>
            </a:extLst>
          </p:cNvPr>
          <p:cNvSpPr txBox="1"/>
          <p:nvPr/>
        </p:nvSpPr>
        <p:spPr>
          <a:xfrm>
            <a:off x="5650411" y="3609015"/>
            <a:ext cx="1884678" cy="923330"/>
          </a:xfrm>
          <a:prstGeom prst="rect">
            <a:avLst/>
          </a:prstGeom>
          <a:noFill/>
        </p:spPr>
        <p:txBody>
          <a:bodyPr wrap="square" rtlCol="0">
            <a:spAutoFit/>
          </a:bodyPr>
          <a:lstStyle/>
          <a:p>
            <a:pPr defTabSz="342900">
              <a:buClrTx/>
            </a:pPr>
            <a:r>
              <a:rPr lang="en-US" sz="1800" b="1" kern="1200" dirty="0">
                <a:solidFill>
                  <a:srgbClr val="C00000"/>
                </a:solidFill>
                <a:ea typeface="+mn-ea"/>
                <a:cs typeface="+mn-cs"/>
              </a:rPr>
              <a:t>6.69x less node hours used with MR!</a:t>
            </a:r>
          </a:p>
        </p:txBody>
      </p:sp>
      <p:grpSp>
        <p:nvGrpSpPr>
          <p:cNvPr id="15" name="Group 14">
            <a:extLst>
              <a:ext uri="{FF2B5EF4-FFF2-40B4-BE49-F238E27FC236}">
                <a16:creationId xmlns:a16="http://schemas.microsoft.com/office/drawing/2014/main" id="{4FB243EC-B8AD-5322-5D31-1EFDD8046966}"/>
              </a:ext>
            </a:extLst>
          </p:cNvPr>
          <p:cNvGrpSpPr>
            <a:grpSpLocks noChangeAspect="1"/>
          </p:cNvGrpSpPr>
          <p:nvPr/>
        </p:nvGrpSpPr>
        <p:grpSpPr>
          <a:xfrm>
            <a:off x="7074953" y="1536"/>
            <a:ext cx="2069047" cy="1540386"/>
            <a:chOff x="6024282" y="950449"/>
            <a:chExt cx="2504356" cy="1864469"/>
          </a:xfrm>
        </p:grpSpPr>
        <p:pic>
          <p:nvPicPr>
            <p:cNvPr id="16" name="Picture 6">
              <a:extLst>
                <a:ext uri="{FF2B5EF4-FFF2-40B4-BE49-F238E27FC236}">
                  <a16:creationId xmlns:a16="http://schemas.microsoft.com/office/drawing/2014/main" id="{61E45FF0-1D36-7D7D-7968-CB7CFDDC02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89" b="49652"/>
            <a:stretch/>
          </p:blipFill>
          <p:spPr bwMode="auto">
            <a:xfrm>
              <a:off x="6024282" y="950449"/>
              <a:ext cx="2504356" cy="186446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DD9F4AF8-8068-E535-B473-BDCBEB2D7BC1}"/>
                </a:ext>
              </a:extLst>
            </p:cNvPr>
            <p:cNvCxnSpPr>
              <a:cxnSpLocks/>
            </p:cNvCxnSpPr>
            <p:nvPr/>
          </p:nvCxnSpPr>
          <p:spPr>
            <a:xfrm flipV="1">
              <a:off x="6687742" y="1206071"/>
              <a:ext cx="0" cy="119502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FBD342BD-691A-9B21-BD7A-1D76BD10FDAD}"/>
              </a:ext>
            </a:extLst>
          </p:cNvPr>
          <p:cNvSpPr txBox="1"/>
          <p:nvPr/>
        </p:nvSpPr>
        <p:spPr>
          <a:xfrm>
            <a:off x="1873625" y="1285290"/>
            <a:ext cx="1805302" cy="276999"/>
          </a:xfrm>
          <a:prstGeom prst="rect">
            <a:avLst/>
          </a:prstGeom>
          <a:solidFill>
            <a:schemeClr val="bg1"/>
          </a:solidFill>
        </p:spPr>
        <p:txBody>
          <a:bodyPr wrap="none" rtlCol="0">
            <a:spAutoFit/>
          </a:bodyPr>
          <a:lstStyle/>
          <a:p>
            <a:r>
              <a:rPr lang="en-US" sz="1200" dirty="0"/>
              <a:t>Transverse electric field</a:t>
            </a:r>
          </a:p>
        </p:txBody>
      </p:sp>
      <p:sp>
        <p:nvSpPr>
          <p:cNvPr id="19" name="TextBox 18">
            <a:extLst>
              <a:ext uri="{FF2B5EF4-FFF2-40B4-BE49-F238E27FC236}">
                <a16:creationId xmlns:a16="http://schemas.microsoft.com/office/drawing/2014/main" id="{F7B3856F-81F0-9611-610A-7AA4C64EF22D}"/>
              </a:ext>
            </a:extLst>
          </p:cNvPr>
          <p:cNvSpPr txBox="1"/>
          <p:nvPr/>
        </p:nvSpPr>
        <p:spPr>
          <a:xfrm>
            <a:off x="5924344" y="1293232"/>
            <a:ext cx="1558440" cy="276999"/>
          </a:xfrm>
          <a:prstGeom prst="rect">
            <a:avLst/>
          </a:prstGeom>
          <a:solidFill>
            <a:schemeClr val="bg1"/>
          </a:solidFill>
        </p:spPr>
        <p:txBody>
          <a:bodyPr wrap="none" rtlCol="0">
            <a:spAutoFit/>
          </a:bodyPr>
          <a:lstStyle/>
          <a:p>
            <a:r>
              <a:rPr lang="en-US" sz="1200" dirty="0"/>
              <a:t>Ions charge density </a:t>
            </a:r>
          </a:p>
        </p:txBody>
      </p:sp>
      <p:cxnSp>
        <p:nvCxnSpPr>
          <p:cNvPr id="21" name="Straight Connector 20">
            <a:extLst>
              <a:ext uri="{FF2B5EF4-FFF2-40B4-BE49-F238E27FC236}">
                <a16:creationId xmlns:a16="http://schemas.microsoft.com/office/drawing/2014/main" id="{A289401A-9106-2659-8A8F-8C484830ED55}"/>
              </a:ext>
            </a:extLst>
          </p:cNvPr>
          <p:cNvCxnSpPr/>
          <p:nvPr/>
        </p:nvCxnSpPr>
        <p:spPr>
          <a:xfrm>
            <a:off x="5325035" y="838441"/>
            <a:ext cx="2298055" cy="2306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35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 sz="4000" b="1">
                <a:solidFill>
                  <a:schemeClr val="lt1"/>
                </a:solidFill>
                <a:latin typeface="Avenir"/>
                <a:ea typeface="Avenir"/>
                <a:cs typeface="Avenir"/>
                <a:sym typeface="Avenir"/>
              </a:rPr>
              <a:t>Outlook</a:t>
            </a:r>
            <a:endParaRPr sz="4000" b="1">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sz="4000" b="1">
              <a:solidFill>
                <a:schemeClr val="lt1"/>
              </a:solidFill>
              <a:latin typeface="Avenir"/>
              <a:ea typeface="Avenir"/>
              <a:cs typeface="Avenir"/>
              <a:sym typeface="Avenir"/>
            </a:endParaRPr>
          </a:p>
        </p:txBody>
      </p:sp>
    </p:spTree>
    <p:extLst>
      <p:ext uri="{BB962C8B-B14F-4D97-AF65-F5344CB8AC3E}">
        <p14:creationId xmlns:p14="http://schemas.microsoft.com/office/powerpoint/2010/main" val="2931373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6" name="Google Shape;226;p33"/>
          <p:cNvGrpSpPr/>
          <p:nvPr/>
        </p:nvGrpSpPr>
        <p:grpSpPr>
          <a:xfrm>
            <a:off x="131821" y="620487"/>
            <a:ext cx="8245864" cy="40820"/>
            <a:chOff x="195943" y="1001487"/>
            <a:chExt cx="10994485" cy="54427"/>
          </a:xfrm>
        </p:grpSpPr>
        <p:cxnSp>
          <p:nvCxnSpPr>
            <p:cNvPr id="227" name="Google Shape;227;p33"/>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28" name="Google Shape;228;p33"/>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335" name="Group 334">
            <a:extLst>
              <a:ext uri="{FF2B5EF4-FFF2-40B4-BE49-F238E27FC236}">
                <a16:creationId xmlns:a16="http://schemas.microsoft.com/office/drawing/2014/main" id="{8391CE82-D859-446F-EA24-16BA78049844}"/>
              </a:ext>
            </a:extLst>
          </p:cNvPr>
          <p:cNvGrpSpPr/>
          <p:nvPr/>
        </p:nvGrpSpPr>
        <p:grpSpPr>
          <a:xfrm>
            <a:off x="183559" y="696525"/>
            <a:ext cx="8785156" cy="176289"/>
            <a:chOff x="183559" y="696525"/>
            <a:chExt cx="8785156" cy="176289"/>
          </a:xfrm>
        </p:grpSpPr>
        <p:grpSp>
          <p:nvGrpSpPr>
            <p:cNvPr id="12" name="Group 11">
              <a:extLst>
                <a:ext uri="{FF2B5EF4-FFF2-40B4-BE49-F238E27FC236}">
                  <a16:creationId xmlns:a16="http://schemas.microsoft.com/office/drawing/2014/main" id="{93E81B8F-5BB5-C1E7-4C54-FC44212138A1}"/>
                </a:ext>
              </a:extLst>
            </p:cNvPr>
            <p:cNvGrpSpPr>
              <a:grpSpLocks noChangeAspect="1"/>
            </p:cNvGrpSpPr>
            <p:nvPr/>
          </p:nvGrpSpPr>
          <p:grpSpPr>
            <a:xfrm>
              <a:off x="183559" y="697745"/>
              <a:ext cx="4353084" cy="175069"/>
              <a:chOff x="323080" y="1622528"/>
              <a:chExt cx="10751618" cy="432400"/>
            </a:xfrm>
          </p:grpSpPr>
          <p:grpSp>
            <p:nvGrpSpPr>
              <p:cNvPr id="13" name="Group 12">
                <a:extLst>
                  <a:ext uri="{FF2B5EF4-FFF2-40B4-BE49-F238E27FC236}">
                    <a16:creationId xmlns:a16="http://schemas.microsoft.com/office/drawing/2014/main" id="{A9D3C856-68A0-DD11-1EB7-C5D4094385BB}"/>
                  </a:ext>
                </a:extLst>
              </p:cNvPr>
              <p:cNvGrpSpPr>
                <a:grpSpLocks noChangeAspect="1"/>
              </p:cNvGrpSpPr>
              <p:nvPr/>
            </p:nvGrpSpPr>
            <p:grpSpPr>
              <a:xfrm>
                <a:off x="323080" y="1622528"/>
                <a:ext cx="3121160" cy="432400"/>
                <a:chOff x="323080" y="1657101"/>
                <a:chExt cx="10720034" cy="1485136"/>
              </a:xfrm>
            </p:grpSpPr>
            <p:sp>
              <p:nvSpPr>
                <p:cNvPr id="54" name="Rectangle 53">
                  <a:extLst>
                    <a:ext uri="{FF2B5EF4-FFF2-40B4-BE49-F238E27FC236}">
                      <a16:creationId xmlns:a16="http://schemas.microsoft.com/office/drawing/2014/main" id="{AD3664A7-8AA5-5512-981B-1615F0A846B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55" name="Rectangle 54">
                  <a:extLst>
                    <a:ext uri="{FF2B5EF4-FFF2-40B4-BE49-F238E27FC236}">
                      <a16:creationId xmlns:a16="http://schemas.microsoft.com/office/drawing/2014/main" id="{1E270FCF-013D-A966-E3FB-6D180B8DBA60}"/>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56" name="Rectangle 55">
                  <a:extLst>
                    <a:ext uri="{FF2B5EF4-FFF2-40B4-BE49-F238E27FC236}">
                      <a16:creationId xmlns:a16="http://schemas.microsoft.com/office/drawing/2014/main" id="{994245C7-2F37-812B-ABDD-DF84A4A9F0F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57" name="Group 56">
                  <a:extLst>
                    <a:ext uri="{FF2B5EF4-FFF2-40B4-BE49-F238E27FC236}">
                      <a16:creationId xmlns:a16="http://schemas.microsoft.com/office/drawing/2014/main" id="{03500B38-49DF-E5F1-6021-0473E77086A5}"/>
                    </a:ext>
                  </a:extLst>
                </p:cNvPr>
                <p:cNvGrpSpPr/>
                <p:nvPr/>
              </p:nvGrpSpPr>
              <p:grpSpPr>
                <a:xfrm>
                  <a:off x="331015" y="2039451"/>
                  <a:ext cx="2589823" cy="720436"/>
                  <a:chOff x="887667" y="1662546"/>
                  <a:chExt cx="2589823" cy="720436"/>
                </a:xfrm>
              </p:grpSpPr>
              <p:sp>
                <p:nvSpPr>
                  <p:cNvPr id="198" name="Oval 197">
                    <a:extLst>
                      <a:ext uri="{FF2B5EF4-FFF2-40B4-BE49-F238E27FC236}">
                        <a16:creationId xmlns:a16="http://schemas.microsoft.com/office/drawing/2014/main" id="{705C4CFE-2947-E5F9-CE6F-7D61CF9507A3}"/>
                      </a:ext>
                    </a:extLst>
                  </p:cNvPr>
                  <p:cNvSpPr/>
                  <p:nvPr/>
                </p:nvSpPr>
                <p:spPr>
                  <a:xfrm>
                    <a:off x="3158836" y="1662546"/>
                    <a:ext cx="318654" cy="720436"/>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199" name="Oval 198">
                    <a:extLst>
                      <a:ext uri="{FF2B5EF4-FFF2-40B4-BE49-F238E27FC236}">
                        <a16:creationId xmlns:a16="http://schemas.microsoft.com/office/drawing/2014/main" id="{CCE7E342-78B9-FAA6-95C4-2306E41B8502}"/>
                      </a:ext>
                    </a:extLst>
                  </p:cNvPr>
                  <p:cNvSpPr/>
                  <p:nvPr/>
                </p:nvSpPr>
                <p:spPr>
                  <a:xfrm>
                    <a:off x="2590801"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0" name="Oval 199">
                    <a:extLst>
                      <a:ext uri="{FF2B5EF4-FFF2-40B4-BE49-F238E27FC236}">
                        <a16:creationId xmlns:a16="http://schemas.microsoft.com/office/drawing/2014/main" id="{83B5792F-8097-B2E5-F20D-04E2738671FF}"/>
                      </a:ext>
                    </a:extLst>
                  </p:cNvPr>
                  <p:cNvSpPr/>
                  <p:nvPr/>
                </p:nvSpPr>
                <p:spPr>
                  <a:xfrm>
                    <a:off x="2022764"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1" name="Oval 200">
                    <a:extLst>
                      <a:ext uri="{FF2B5EF4-FFF2-40B4-BE49-F238E27FC236}">
                        <a16:creationId xmlns:a16="http://schemas.microsoft.com/office/drawing/2014/main" id="{52D76235-2AD3-69E9-6655-61D4D51106C6}"/>
                      </a:ext>
                    </a:extLst>
                  </p:cNvPr>
                  <p:cNvSpPr/>
                  <p:nvPr/>
                </p:nvSpPr>
                <p:spPr>
                  <a:xfrm>
                    <a:off x="1455703" y="1662546"/>
                    <a:ext cx="568035" cy="720436"/>
                  </a:xfrm>
                  <a:prstGeom prst="ellipse">
                    <a:avLst/>
                  </a:prstGeom>
                  <a:solidFill>
                    <a:srgbClr val="040C8D">
                      <a:alpha val="38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02" name="Oval 201">
                    <a:extLst>
                      <a:ext uri="{FF2B5EF4-FFF2-40B4-BE49-F238E27FC236}">
                        <a16:creationId xmlns:a16="http://schemas.microsoft.com/office/drawing/2014/main" id="{53FDC0FC-9AEC-44E4-2B16-1E32A0CEFDAE}"/>
                      </a:ext>
                    </a:extLst>
                  </p:cNvPr>
                  <p:cNvSpPr/>
                  <p:nvPr/>
                </p:nvSpPr>
                <p:spPr>
                  <a:xfrm>
                    <a:off x="887667" y="1662546"/>
                    <a:ext cx="568035" cy="720436"/>
                  </a:xfrm>
                  <a:prstGeom prst="ellipse">
                    <a:avLst/>
                  </a:prstGeom>
                  <a:solidFill>
                    <a:srgbClr val="FFFF00">
                      <a:alpha val="35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cxnSp>
              <p:nvCxnSpPr>
                <p:cNvPr id="58" name="Straight Arrow Connector 57">
                  <a:extLst>
                    <a:ext uri="{FF2B5EF4-FFF2-40B4-BE49-F238E27FC236}">
                      <a16:creationId xmlns:a16="http://schemas.microsoft.com/office/drawing/2014/main" id="{AE3AB31F-6FE0-D3C5-EF07-EF7FA179DEB7}"/>
                    </a:ext>
                  </a:extLst>
                </p:cNvPr>
                <p:cNvCxnSpPr>
                  <a:cxnSpLocks/>
                  <a:stCxn id="198" idx="6"/>
                </p:cNvCxnSpPr>
                <p:nvPr/>
              </p:nvCxnSpPr>
              <p:spPr>
                <a:xfrm>
                  <a:off x="2920832" y="2399673"/>
                  <a:ext cx="690045" cy="0"/>
                </a:xfrm>
                <a:prstGeom prst="straightConnector1">
                  <a:avLst/>
                </a:prstGeom>
                <a:ln w="12700">
                  <a:solidFill>
                    <a:schemeClr val="bg1">
                      <a:lumMod val="50000"/>
                    </a:schemeClr>
                  </a:solidFill>
                  <a:miter lim="800000"/>
                  <a:tailEnd type="triangle" w="sm" len="sm"/>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9CF0C80-F13E-ECC6-2790-0FFEAB5474C3}"/>
                    </a:ext>
                  </a:extLst>
                </p:cNvPr>
                <p:cNvGrpSpPr/>
                <p:nvPr/>
              </p:nvGrpSpPr>
              <p:grpSpPr>
                <a:xfrm>
                  <a:off x="323080" y="1866269"/>
                  <a:ext cx="7501445" cy="1066800"/>
                  <a:chOff x="323080" y="1866269"/>
                  <a:chExt cx="7501445" cy="1066800"/>
                </a:xfrm>
              </p:grpSpPr>
              <p:cxnSp>
                <p:nvCxnSpPr>
                  <p:cNvPr id="195" name="Straight Connector 194">
                    <a:extLst>
                      <a:ext uri="{FF2B5EF4-FFF2-40B4-BE49-F238E27FC236}">
                        <a16:creationId xmlns:a16="http://schemas.microsoft.com/office/drawing/2014/main" id="{99E40469-9C4E-8ED1-69CB-801D89ED08A8}"/>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ED15D67-8CFD-0A1B-A8D0-641AEDCEB8B5}"/>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E15B0C6-33F6-B00E-83FB-03B6B8DA8FF8}"/>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927CD5A2-9E50-BE0F-B270-5B60EC884AA1}"/>
                    </a:ext>
                  </a:extLst>
                </p:cNvPr>
                <p:cNvGrpSpPr/>
                <p:nvPr/>
              </p:nvGrpSpPr>
              <p:grpSpPr>
                <a:xfrm>
                  <a:off x="3811623" y="1657101"/>
                  <a:ext cx="3747359" cy="1485136"/>
                  <a:chOff x="3811623" y="1657101"/>
                  <a:chExt cx="3747359" cy="1485136"/>
                </a:xfrm>
              </p:grpSpPr>
              <p:cxnSp>
                <p:nvCxnSpPr>
                  <p:cNvPr id="193" name="Straight Connector 192">
                    <a:extLst>
                      <a:ext uri="{FF2B5EF4-FFF2-40B4-BE49-F238E27FC236}">
                        <a16:creationId xmlns:a16="http://schemas.microsoft.com/office/drawing/2014/main" id="{4A5C7401-69CE-B635-9C57-5DF135D85ABA}"/>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6088CDA-2E4A-8A71-EB2E-089578D2EC56}"/>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B36CD753-DE48-8790-7E0E-8FB255191BBD}"/>
                    </a:ext>
                  </a:extLst>
                </p:cNvPr>
                <p:cNvGrpSpPr/>
                <p:nvPr/>
              </p:nvGrpSpPr>
              <p:grpSpPr>
                <a:xfrm>
                  <a:off x="2065370" y="2039451"/>
                  <a:ext cx="5541817" cy="720436"/>
                  <a:chOff x="2453301" y="1984033"/>
                  <a:chExt cx="5541817" cy="720436"/>
                </a:xfrm>
              </p:grpSpPr>
              <p:sp>
                <p:nvSpPr>
                  <p:cNvPr id="62" name="Oval 61">
                    <a:extLst>
                      <a:ext uri="{FF2B5EF4-FFF2-40B4-BE49-F238E27FC236}">
                        <a16:creationId xmlns:a16="http://schemas.microsoft.com/office/drawing/2014/main" id="{7657901C-FDC1-6098-C4A7-5123204803D4}"/>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63" name="Oval 62">
                    <a:extLst>
                      <a:ext uri="{FF2B5EF4-FFF2-40B4-BE49-F238E27FC236}">
                        <a16:creationId xmlns:a16="http://schemas.microsoft.com/office/drawing/2014/main" id="{75190CD1-E5B8-5AC3-D04F-D37C3AE0B20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192" name="Oval 191">
                    <a:extLst>
                      <a:ext uri="{FF2B5EF4-FFF2-40B4-BE49-F238E27FC236}">
                        <a16:creationId xmlns:a16="http://schemas.microsoft.com/office/drawing/2014/main" id="{42AC1C9D-30E9-4188-CDA9-0EBFF5608CD6}"/>
                      </a:ext>
                    </a:extLst>
                  </p:cNvPr>
                  <p:cNvSpPr/>
                  <p:nvPr/>
                </p:nvSpPr>
                <p:spPr>
                  <a:xfrm>
                    <a:off x="2453301" y="2302688"/>
                    <a:ext cx="332509" cy="83127"/>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4" name="Group 13">
                <a:extLst>
                  <a:ext uri="{FF2B5EF4-FFF2-40B4-BE49-F238E27FC236}">
                    <a16:creationId xmlns:a16="http://schemas.microsoft.com/office/drawing/2014/main" id="{CAA6C715-14C4-930A-6724-FA255A9A5BC5}"/>
                  </a:ext>
                </a:extLst>
              </p:cNvPr>
              <p:cNvGrpSpPr/>
              <p:nvPr/>
            </p:nvGrpSpPr>
            <p:grpSpPr>
              <a:xfrm>
                <a:off x="10141529" y="1684373"/>
                <a:ext cx="933169" cy="308710"/>
                <a:chOff x="9878561" y="1685737"/>
                <a:chExt cx="933169" cy="308710"/>
              </a:xfrm>
            </p:grpSpPr>
            <p:sp>
              <p:nvSpPr>
                <p:cNvPr id="52" name="Rectangle 51">
                  <a:extLst>
                    <a:ext uri="{FF2B5EF4-FFF2-40B4-BE49-F238E27FC236}">
                      <a16:creationId xmlns:a16="http://schemas.microsoft.com/office/drawing/2014/main" id="{CBEE1F2D-0232-5A94-984C-2ADF521AF46B}"/>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53" name="Straight Connector 52">
                  <a:extLst>
                    <a:ext uri="{FF2B5EF4-FFF2-40B4-BE49-F238E27FC236}">
                      <a16:creationId xmlns:a16="http://schemas.microsoft.com/office/drawing/2014/main" id="{57F27CE3-8ED5-0414-DA7D-5BBA63238CB3}"/>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B5B036B-A4C9-0AC3-543F-A2396F2E6A5A}"/>
                  </a:ext>
                </a:extLst>
              </p:cNvPr>
              <p:cNvGrpSpPr>
                <a:grpSpLocks noChangeAspect="1"/>
              </p:cNvGrpSpPr>
              <p:nvPr/>
            </p:nvGrpSpPr>
            <p:grpSpPr>
              <a:xfrm>
                <a:off x="6862298" y="1623844"/>
                <a:ext cx="3102159" cy="429768"/>
                <a:chOff x="323080" y="1657101"/>
                <a:chExt cx="10720034" cy="1485136"/>
              </a:xfrm>
            </p:grpSpPr>
            <p:sp>
              <p:nvSpPr>
                <p:cNvPr id="39" name="Rectangle 38">
                  <a:extLst>
                    <a:ext uri="{FF2B5EF4-FFF2-40B4-BE49-F238E27FC236}">
                      <a16:creationId xmlns:a16="http://schemas.microsoft.com/office/drawing/2014/main" id="{B13A2190-F341-0E6E-0C36-C654D07D1EFC}"/>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0" name="Rectangle 39">
                  <a:extLst>
                    <a:ext uri="{FF2B5EF4-FFF2-40B4-BE49-F238E27FC236}">
                      <a16:creationId xmlns:a16="http://schemas.microsoft.com/office/drawing/2014/main" id="{3F875F47-DD27-A402-8041-14245BDA0426}"/>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1" name="Rectangle 40">
                  <a:extLst>
                    <a:ext uri="{FF2B5EF4-FFF2-40B4-BE49-F238E27FC236}">
                      <a16:creationId xmlns:a16="http://schemas.microsoft.com/office/drawing/2014/main" id="{623F8577-72B1-4E0C-5A05-15964F8359C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2" name="Group 41">
                  <a:extLst>
                    <a:ext uri="{FF2B5EF4-FFF2-40B4-BE49-F238E27FC236}">
                      <a16:creationId xmlns:a16="http://schemas.microsoft.com/office/drawing/2014/main" id="{8E132BA9-1E87-E705-60EE-93AF35C6AEFF}"/>
                    </a:ext>
                  </a:extLst>
                </p:cNvPr>
                <p:cNvGrpSpPr/>
                <p:nvPr/>
              </p:nvGrpSpPr>
              <p:grpSpPr>
                <a:xfrm>
                  <a:off x="323080" y="1866269"/>
                  <a:ext cx="7501445" cy="1066800"/>
                  <a:chOff x="323080" y="1866269"/>
                  <a:chExt cx="7501445" cy="1066800"/>
                </a:xfrm>
              </p:grpSpPr>
              <p:cxnSp>
                <p:nvCxnSpPr>
                  <p:cNvPr id="49" name="Straight Connector 48">
                    <a:extLst>
                      <a:ext uri="{FF2B5EF4-FFF2-40B4-BE49-F238E27FC236}">
                        <a16:creationId xmlns:a16="http://schemas.microsoft.com/office/drawing/2014/main" id="{3DAFC255-53F4-8586-4A7F-7AD0822B085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A1EB2A-4F59-17FC-8FBE-84B970AC162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DE5BC98-1E69-DB44-6F0D-D133B44507EB}"/>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E38CEA1-D74D-436A-4157-3D8E85316A19}"/>
                    </a:ext>
                  </a:extLst>
                </p:cNvPr>
                <p:cNvGrpSpPr/>
                <p:nvPr/>
              </p:nvGrpSpPr>
              <p:grpSpPr>
                <a:xfrm>
                  <a:off x="3811623" y="1657101"/>
                  <a:ext cx="3747359" cy="1485136"/>
                  <a:chOff x="3811623" y="1657101"/>
                  <a:chExt cx="3747359" cy="1485136"/>
                </a:xfrm>
              </p:grpSpPr>
              <p:cxnSp>
                <p:nvCxnSpPr>
                  <p:cNvPr id="47" name="Straight Connector 46">
                    <a:extLst>
                      <a:ext uri="{FF2B5EF4-FFF2-40B4-BE49-F238E27FC236}">
                        <a16:creationId xmlns:a16="http://schemas.microsoft.com/office/drawing/2014/main" id="{213BE826-873A-A1FB-2707-D8B2A03F261E}"/>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E511C1-AF55-F98C-913C-86CFEECE7A6E}"/>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E5053C5-37AA-CA9E-EF78-B87A82C69F8D}"/>
                    </a:ext>
                  </a:extLst>
                </p:cNvPr>
                <p:cNvGrpSpPr/>
                <p:nvPr/>
              </p:nvGrpSpPr>
              <p:grpSpPr>
                <a:xfrm>
                  <a:off x="3765965" y="2039451"/>
                  <a:ext cx="3841222" cy="720436"/>
                  <a:chOff x="4153896" y="1984033"/>
                  <a:chExt cx="3841222" cy="720436"/>
                </a:xfrm>
              </p:grpSpPr>
              <p:sp>
                <p:nvSpPr>
                  <p:cNvPr id="45" name="Oval 44">
                    <a:extLst>
                      <a:ext uri="{FF2B5EF4-FFF2-40B4-BE49-F238E27FC236}">
                        <a16:creationId xmlns:a16="http://schemas.microsoft.com/office/drawing/2014/main" id="{9357722B-62EE-E9F6-F58B-C77236B64963}"/>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 name="Oval 45">
                    <a:extLst>
                      <a:ext uri="{FF2B5EF4-FFF2-40B4-BE49-F238E27FC236}">
                        <a16:creationId xmlns:a16="http://schemas.microsoft.com/office/drawing/2014/main" id="{A1436E69-2456-2B69-EBFC-628C8BAB8814}"/>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6" name="Group 15">
                <a:extLst>
                  <a:ext uri="{FF2B5EF4-FFF2-40B4-BE49-F238E27FC236}">
                    <a16:creationId xmlns:a16="http://schemas.microsoft.com/office/drawing/2014/main" id="{E2757844-7432-89F1-D224-DE56640DAF28}"/>
                  </a:ext>
                </a:extLst>
              </p:cNvPr>
              <p:cNvGrpSpPr>
                <a:grpSpLocks noChangeAspect="1"/>
              </p:cNvGrpSpPr>
              <p:nvPr/>
            </p:nvGrpSpPr>
            <p:grpSpPr>
              <a:xfrm>
                <a:off x="3603034" y="1623844"/>
                <a:ext cx="3102159" cy="429768"/>
                <a:chOff x="323080" y="1657101"/>
                <a:chExt cx="10720034" cy="1485136"/>
              </a:xfrm>
            </p:grpSpPr>
            <p:sp>
              <p:nvSpPr>
                <p:cNvPr id="26" name="Rectangle 25">
                  <a:extLst>
                    <a:ext uri="{FF2B5EF4-FFF2-40B4-BE49-F238E27FC236}">
                      <a16:creationId xmlns:a16="http://schemas.microsoft.com/office/drawing/2014/main" id="{B10BEC00-236A-8A1B-E62C-CDD26AA5743B}"/>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7" name="Rectangle 26">
                  <a:extLst>
                    <a:ext uri="{FF2B5EF4-FFF2-40B4-BE49-F238E27FC236}">
                      <a16:creationId xmlns:a16="http://schemas.microsoft.com/office/drawing/2014/main" id="{4AB79ABF-4B01-30B9-5081-7969DD4B2F62}"/>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 name="Rectangle 27">
                  <a:extLst>
                    <a:ext uri="{FF2B5EF4-FFF2-40B4-BE49-F238E27FC236}">
                      <a16:creationId xmlns:a16="http://schemas.microsoft.com/office/drawing/2014/main" id="{DEF7CFC0-C997-67A5-3BCB-7CE6169B17DF}"/>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9" name="Group 28">
                  <a:extLst>
                    <a:ext uri="{FF2B5EF4-FFF2-40B4-BE49-F238E27FC236}">
                      <a16:creationId xmlns:a16="http://schemas.microsoft.com/office/drawing/2014/main" id="{35FE5AA4-D94D-F7A4-5752-AA42D4E40CBB}"/>
                    </a:ext>
                  </a:extLst>
                </p:cNvPr>
                <p:cNvGrpSpPr/>
                <p:nvPr/>
              </p:nvGrpSpPr>
              <p:grpSpPr>
                <a:xfrm>
                  <a:off x="323080" y="1866269"/>
                  <a:ext cx="7501445" cy="1066800"/>
                  <a:chOff x="323080" y="1866269"/>
                  <a:chExt cx="7501445" cy="1066800"/>
                </a:xfrm>
              </p:grpSpPr>
              <p:cxnSp>
                <p:nvCxnSpPr>
                  <p:cNvPr id="36" name="Straight Connector 35">
                    <a:extLst>
                      <a:ext uri="{FF2B5EF4-FFF2-40B4-BE49-F238E27FC236}">
                        <a16:creationId xmlns:a16="http://schemas.microsoft.com/office/drawing/2014/main" id="{102D437D-D95F-A408-01F4-97A48907E2F5}"/>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8840CD5-7869-9C71-3C82-6CF06FE5413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160782-8881-E2A1-5127-2323F08E6AE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03777FD-38CC-DCF3-BBEE-A90BF8C22166}"/>
                    </a:ext>
                  </a:extLst>
                </p:cNvPr>
                <p:cNvGrpSpPr/>
                <p:nvPr/>
              </p:nvGrpSpPr>
              <p:grpSpPr>
                <a:xfrm>
                  <a:off x="3811623" y="1657101"/>
                  <a:ext cx="3747359" cy="1485136"/>
                  <a:chOff x="3811623" y="1657101"/>
                  <a:chExt cx="3747359" cy="1485136"/>
                </a:xfrm>
              </p:grpSpPr>
              <p:cxnSp>
                <p:nvCxnSpPr>
                  <p:cNvPr id="34" name="Straight Connector 33">
                    <a:extLst>
                      <a:ext uri="{FF2B5EF4-FFF2-40B4-BE49-F238E27FC236}">
                        <a16:creationId xmlns:a16="http://schemas.microsoft.com/office/drawing/2014/main" id="{A7A1FBC6-BA58-1A71-FA9F-503A10DF6796}"/>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C822B1-1147-688D-A18F-A9BF14AA28CD}"/>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C60A319-5177-D49D-3D05-AB20B5D3F692}"/>
                    </a:ext>
                  </a:extLst>
                </p:cNvPr>
                <p:cNvGrpSpPr/>
                <p:nvPr/>
              </p:nvGrpSpPr>
              <p:grpSpPr>
                <a:xfrm>
                  <a:off x="3765965" y="2039451"/>
                  <a:ext cx="3841222" cy="720436"/>
                  <a:chOff x="4153896" y="1984033"/>
                  <a:chExt cx="3841222" cy="720436"/>
                </a:xfrm>
              </p:grpSpPr>
              <p:sp>
                <p:nvSpPr>
                  <p:cNvPr id="32" name="Oval 31">
                    <a:extLst>
                      <a:ext uri="{FF2B5EF4-FFF2-40B4-BE49-F238E27FC236}">
                        <a16:creationId xmlns:a16="http://schemas.microsoft.com/office/drawing/2014/main" id="{32230AB9-6F64-A519-A87E-F65D57C5BD49}"/>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3" name="Oval 32">
                    <a:extLst>
                      <a:ext uri="{FF2B5EF4-FFF2-40B4-BE49-F238E27FC236}">
                        <a16:creationId xmlns:a16="http://schemas.microsoft.com/office/drawing/2014/main" id="{F991A622-8F40-3E22-4775-0B3CDC982DDE}"/>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7" name="Group 16">
                <a:extLst>
                  <a:ext uri="{FF2B5EF4-FFF2-40B4-BE49-F238E27FC236}">
                    <a16:creationId xmlns:a16="http://schemas.microsoft.com/office/drawing/2014/main" id="{A68C0ACB-C5B2-052D-C168-50EBD2F764A4}"/>
                  </a:ext>
                </a:extLst>
              </p:cNvPr>
              <p:cNvGrpSpPr/>
              <p:nvPr/>
            </p:nvGrpSpPr>
            <p:grpSpPr>
              <a:xfrm>
                <a:off x="3508829" y="1623844"/>
                <a:ext cx="29081" cy="429768"/>
                <a:chOff x="3485123" y="1621164"/>
                <a:chExt cx="29081" cy="429768"/>
              </a:xfrm>
            </p:grpSpPr>
            <p:cxnSp>
              <p:nvCxnSpPr>
                <p:cNvPr id="24" name="Straight Connector 23">
                  <a:extLst>
                    <a:ext uri="{FF2B5EF4-FFF2-40B4-BE49-F238E27FC236}">
                      <a16:creationId xmlns:a16="http://schemas.microsoft.com/office/drawing/2014/main" id="{C20CB48B-BA1C-8434-3922-80026879E663}"/>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7F1E23-E7C0-F119-7E53-7961D067E2C9}"/>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8" name="Group 17">
                <a:extLst>
                  <a:ext uri="{FF2B5EF4-FFF2-40B4-BE49-F238E27FC236}">
                    <a16:creationId xmlns:a16="http://schemas.microsoft.com/office/drawing/2014/main" id="{92868050-4D29-028A-E8DF-DBEBA19F33A9}"/>
                  </a:ext>
                </a:extLst>
              </p:cNvPr>
              <p:cNvGrpSpPr/>
              <p:nvPr/>
            </p:nvGrpSpPr>
            <p:grpSpPr>
              <a:xfrm>
                <a:off x="6766803" y="1623844"/>
                <a:ext cx="29081" cy="429768"/>
                <a:chOff x="3485123" y="1621164"/>
                <a:chExt cx="29081" cy="429768"/>
              </a:xfrm>
            </p:grpSpPr>
            <p:cxnSp>
              <p:nvCxnSpPr>
                <p:cNvPr id="22" name="Straight Connector 21">
                  <a:extLst>
                    <a:ext uri="{FF2B5EF4-FFF2-40B4-BE49-F238E27FC236}">
                      <a16:creationId xmlns:a16="http://schemas.microsoft.com/office/drawing/2014/main" id="{8371E0B6-02B9-55E3-9B37-14B11FBAA237}"/>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E2AE464-82E6-97D8-A2E5-EB4300552131}"/>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19" name="Group 18">
                <a:extLst>
                  <a:ext uri="{FF2B5EF4-FFF2-40B4-BE49-F238E27FC236}">
                    <a16:creationId xmlns:a16="http://schemas.microsoft.com/office/drawing/2014/main" id="{4E9E038F-3DE6-5A63-F7B9-7DA0B0E4EC65}"/>
                  </a:ext>
                </a:extLst>
              </p:cNvPr>
              <p:cNvGrpSpPr/>
              <p:nvPr/>
            </p:nvGrpSpPr>
            <p:grpSpPr>
              <a:xfrm>
                <a:off x="10031549" y="1623844"/>
                <a:ext cx="29081" cy="429768"/>
                <a:chOff x="3485123" y="1621164"/>
                <a:chExt cx="29081" cy="429768"/>
              </a:xfrm>
            </p:grpSpPr>
            <p:cxnSp>
              <p:nvCxnSpPr>
                <p:cNvPr id="20" name="Straight Connector 19">
                  <a:extLst>
                    <a:ext uri="{FF2B5EF4-FFF2-40B4-BE49-F238E27FC236}">
                      <a16:creationId xmlns:a16="http://schemas.microsoft.com/office/drawing/2014/main" id="{29D2EE77-18A8-3D0D-B977-F5399F7F5C5E}"/>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C31455E-C10B-4C3B-15F3-0480A2B41F09}"/>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334" name="Group 333">
              <a:extLst>
                <a:ext uri="{FF2B5EF4-FFF2-40B4-BE49-F238E27FC236}">
                  <a16:creationId xmlns:a16="http://schemas.microsoft.com/office/drawing/2014/main" id="{31A10E02-27B8-688E-E327-7FE43B35019C}"/>
                </a:ext>
              </a:extLst>
            </p:cNvPr>
            <p:cNvGrpSpPr/>
            <p:nvPr/>
          </p:nvGrpSpPr>
          <p:grpSpPr>
            <a:xfrm>
              <a:off x="4569663" y="696525"/>
              <a:ext cx="4399052" cy="175069"/>
              <a:chOff x="4569663" y="696525"/>
              <a:chExt cx="4399052" cy="175069"/>
            </a:xfrm>
          </p:grpSpPr>
          <p:grpSp>
            <p:nvGrpSpPr>
              <p:cNvPr id="270" name="Group 269">
                <a:extLst>
                  <a:ext uri="{FF2B5EF4-FFF2-40B4-BE49-F238E27FC236}">
                    <a16:creationId xmlns:a16="http://schemas.microsoft.com/office/drawing/2014/main" id="{B714912D-C083-2948-647C-3EFD2F6977BE}"/>
                  </a:ext>
                </a:extLst>
              </p:cNvPr>
              <p:cNvGrpSpPr>
                <a:grpSpLocks noChangeAspect="1"/>
              </p:cNvGrpSpPr>
              <p:nvPr/>
            </p:nvGrpSpPr>
            <p:grpSpPr>
              <a:xfrm>
                <a:off x="4615631" y="696525"/>
                <a:ext cx="4353084" cy="175069"/>
                <a:chOff x="323080" y="1622528"/>
                <a:chExt cx="10751618" cy="432400"/>
              </a:xfrm>
            </p:grpSpPr>
            <p:grpSp>
              <p:nvGrpSpPr>
                <p:cNvPr id="271" name="Group 270">
                  <a:extLst>
                    <a:ext uri="{FF2B5EF4-FFF2-40B4-BE49-F238E27FC236}">
                      <a16:creationId xmlns:a16="http://schemas.microsoft.com/office/drawing/2014/main" id="{125D76EB-DB58-D45C-C805-C6322D31E508}"/>
                    </a:ext>
                  </a:extLst>
                </p:cNvPr>
                <p:cNvGrpSpPr>
                  <a:grpSpLocks noChangeAspect="1"/>
                </p:cNvGrpSpPr>
                <p:nvPr/>
              </p:nvGrpSpPr>
              <p:grpSpPr>
                <a:xfrm>
                  <a:off x="323080" y="1622528"/>
                  <a:ext cx="3121160" cy="432400"/>
                  <a:chOff x="323080" y="1657101"/>
                  <a:chExt cx="10720034" cy="1485136"/>
                </a:xfrm>
              </p:grpSpPr>
              <p:sp>
                <p:nvSpPr>
                  <p:cNvPr id="312" name="Rectangle 311">
                    <a:extLst>
                      <a:ext uri="{FF2B5EF4-FFF2-40B4-BE49-F238E27FC236}">
                        <a16:creationId xmlns:a16="http://schemas.microsoft.com/office/drawing/2014/main" id="{D5591877-68E8-0EF6-1A33-28C276503CF8}"/>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13" name="Rectangle 312">
                    <a:extLst>
                      <a:ext uri="{FF2B5EF4-FFF2-40B4-BE49-F238E27FC236}">
                        <a16:creationId xmlns:a16="http://schemas.microsoft.com/office/drawing/2014/main" id="{D6E924EC-A81E-91F7-4CE5-71914DF71DBA}"/>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14" name="Rectangle 313">
                    <a:extLst>
                      <a:ext uri="{FF2B5EF4-FFF2-40B4-BE49-F238E27FC236}">
                        <a16:creationId xmlns:a16="http://schemas.microsoft.com/office/drawing/2014/main" id="{030A9B94-AC36-3DAF-6465-F1F1C542CBA6}"/>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17" name="Group 316">
                    <a:extLst>
                      <a:ext uri="{FF2B5EF4-FFF2-40B4-BE49-F238E27FC236}">
                        <a16:creationId xmlns:a16="http://schemas.microsoft.com/office/drawing/2014/main" id="{7FD9E24A-C344-2BB8-4FE7-50D62699A7F0}"/>
                      </a:ext>
                    </a:extLst>
                  </p:cNvPr>
                  <p:cNvGrpSpPr/>
                  <p:nvPr/>
                </p:nvGrpSpPr>
                <p:grpSpPr>
                  <a:xfrm>
                    <a:off x="323080" y="1866269"/>
                    <a:ext cx="7501445" cy="1066800"/>
                    <a:chOff x="323080" y="1866269"/>
                    <a:chExt cx="7501445" cy="1066800"/>
                  </a:xfrm>
                </p:grpSpPr>
                <p:cxnSp>
                  <p:nvCxnSpPr>
                    <p:cNvPr id="325" name="Straight Connector 324">
                      <a:extLst>
                        <a:ext uri="{FF2B5EF4-FFF2-40B4-BE49-F238E27FC236}">
                          <a16:creationId xmlns:a16="http://schemas.microsoft.com/office/drawing/2014/main" id="{060EC80F-8C4A-3C0A-EB01-5E2CEB6EF46D}"/>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5ADCD825-DF4B-5DB8-D6FC-C619DC07508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A2B375B-DB9B-99FF-0D4F-70B87E8C9460}"/>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E47AF64C-979E-45C4-3278-D876354A0A62}"/>
                      </a:ext>
                    </a:extLst>
                  </p:cNvPr>
                  <p:cNvGrpSpPr/>
                  <p:nvPr/>
                </p:nvGrpSpPr>
                <p:grpSpPr>
                  <a:xfrm>
                    <a:off x="3811623" y="1657101"/>
                    <a:ext cx="3747359" cy="1485136"/>
                    <a:chOff x="3811623" y="1657101"/>
                    <a:chExt cx="3747359" cy="1485136"/>
                  </a:xfrm>
                </p:grpSpPr>
                <p:cxnSp>
                  <p:nvCxnSpPr>
                    <p:cNvPr id="323" name="Straight Connector 322">
                      <a:extLst>
                        <a:ext uri="{FF2B5EF4-FFF2-40B4-BE49-F238E27FC236}">
                          <a16:creationId xmlns:a16="http://schemas.microsoft.com/office/drawing/2014/main" id="{981EA10A-6712-3389-6CB6-34170696139F}"/>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FB8AF8B-E72E-F855-AA71-C922628BCF8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66352CF9-C2F1-CE8C-440B-8482406AD983}"/>
                      </a:ext>
                    </a:extLst>
                  </p:cNvPr>
                  <p:cNvGrpSpPr/>
                  <p:nvPr/>
                </p:nvGrpSpPr>
                <p:grpSpPr>
                  <a:xfrm>
                    <a:off x="3765965" y="2039451"/>
                    <a:ext cx="3841222" cy="720436"/>
                    <a:chOff x="4153896" y="1984033"/>
                    <a:chExt cx="3841222" cy="720436"/>
                  </a:xfrm>
                </p:grpSpPr>
                <p:sp>
                  <p:nvSpPr>
                    <p:cNvPr id="320" name="Oval 319">
                      <a:extLst>
                        <a:ext uri="{FF2B5EF4-FFF2-40B4-BE49-F238E27FC236}">
                          <a16:creationId xmlns:a16="http://schemas.microsoft.com/office/drawing/2014/main" id="{0D1DD550-5998-A57E-CAD5-C41243F9A633}"/>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1" name="Oval 320">
                      <a:extLst>
                        <a:ext uri="{FF2B5EF4-FFF2-40B4-BE49-F238E27FC236}">
                          <a16:creationId xmlns:a16="http://schemas.microsoft.com/office/drawing/2014/main" id="{20743646-F455-4E3F-4931-72EAC850A448}"/>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2" name="Group 271">
                  <a:extLst>
                    <a:ext uri="{FF2B5EF4-FFF2-40B4-BE49-F238E27FC236}">
                      <a16:creationId xmlns:a16="http://schemas.microsoft.com/office/drawing/2014/main" id="{A1F94C25-5BE5-120D-E854-EF33D30AE82F}"/>
                    </a:ext>
                  </a:extLst>
                </p:cNvPr>
                <p:cNvGrpSpPr/>
                <p:nvPr/>
              </p:nvGrpSpPr>
              <p:grpSpPr>
                <a:xfrm>
                  <a:off x="10141529" y="1684373"/>
                  <a:ext cx="933169" cy="308710"/>
                  <a:chOff x="9878561" y="1685737"/>
                  <a:chExt cx="933169" cy="308710"/>
                </a:xfrm>
              </p:grpSpPr>
              <p:sp>
                <p:nvSpPr>
                  <p:cNvPr id="310" name="Rectangle 309">
                    <a:extLst>
                      <a:ext uri="{FF2B5EF4-FFF2-40B4-BE49-F238E27FC236}">
                        <a16:creationId xmlns:a16="http://schemas.microsoft.com/office/drawing/2014/main" id="{99168DE2-44D3-FFFB-EECF-6281FC5C1551}"/>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311" name="Straight Connector 310">
                    <a:extLst>
                      <a:ext uri="{FF2B5EF4-FFF2-40B4-BE49-F238E27FC236}">
                        <a16:creationId xmlns:a16="http://schemas.microsoft.com/office/drawing/2014/main" id="{89B87B66-DCEF-BA9A-68AE-EC9DA9CFC555}"/>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F8E733AB-63EE-ED28-371B-8799D3633EB3}"/>
                    </a:ext>
                  </a:extLst>
                </p:cNvPr>
                <p:cNvGrpSpPr>
                  <a:grpSpLocks noChangeAspect="1"/>
                </p:cNvGrpSpPr>
                <p:nvPr/>
              </p:nvGrpSpPr>
              <p:grpSpPr>
                <a:xfrm>
                  <a:off x="6862298" y="1623844"/>
                  <a:ext cx="3102159" cy="429768"/>
                  <a:chOff x="323080" y="1657101"/>
                  <a:chExt cx="10720034" cy="1485136"/>
                </a:xfrm>
              </p:grpSpPr>
              <p:sp>
                <p:nvSpPr>
                  <p:cNvPr id="297" name="Rectangle 296">
                    <a:extLst>
                      <a:ext uri="{FF2B5EF4-FFF2-40B4-BE49-F238E27FC236}">
                        <a16:creationId xmlns:a16="http://schemas.microsoft.com/office/drawing/2014/main" id="{61DB218A-69F5-D3FD-8A2D-192B19034FE2}"/>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8" name="Rectangle 297">
                    <a:extLst>
                      <a:ext uri="{FF2B5EF4-FFF2-40B4-BE49-F238E27FC236}">
                        <a16:creationId xmlns:a16="http://schemas.microsoft.com/office/drawing/2014/main" id="{3CC8CE29-50D2-0B6C-BF2F-51A516F3E9DB}"/>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9" name="Rectangle 298">
                    <a:extLst>
                      <a:ext uri="{FF2B5EF4-FFF2-40B4-BE49-F238E27FC236}">
                        <a16:creationId xmlns:a16="http://schemas.microsoft.com/office/drawing/2014/main" id="{9617D75D-E3B1-D794-0940-715D6E2A7127}"/>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00" name="Group 299">
                    <a:extLst>
                      <a:ext uri="{FF2B5EF4-FFF2-40B4-BE49-F238E27FC236}">
                        <a16:creationId xmlns:a16="http://schemas.microsoft.com/office/drawing/2014/main" id="{816CCF61-1838-8437-A7C4-C2ECFB669E72}"/>
                      </a:ext>
                    </a:extLst>
                  </p:cNvPr>
                  <p:cNvGrpSpPr/>
                  <p:nvPr/>
                </p:nvGrpSpPr>
                <p:grpSpPr>
                  <a:xfrm>
                    <a:off x="323080" y="1866269"/>
                    <a:ext cx="7501445" cy="1066800"/>
                    <a:chOff x="323080" y="1866269"/>
                    <a:chExt cx="7501445" cy="1066800"/>
                  </a:xfrm>
                </p:grpSpPr>
                <p:cxnSp>
                  <p:nvCxnSpPr>
                    <p:cNvPr id="307" name="Straight Connector 306">
                      <a:extLst>
                        <a:ext uri="{FF2B5EF4-FFF2-40B4-BE49-F238E27FC236}">
                          <a16:creationId xmlns:a16="http://schemas.microsoft.com/office/drawing/2014/main" id="{E7505E19-1EA8-1FC2-457C-CD853B2BEE77}"/>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EDFEBE12-2E28-FC17-F88D-B0C2F0FC421F}"/>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1194685C-4EA8-2A69-A98F-7A886E249F5C}"/>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5DFFF25F-FA7F-79A5-CA64-A054CEF27852}"/>
                      </a:ext>
                    </a:extLst>
                  </p:cNvPr>
                  <p:cNvGrpSpPr/>
                  <p:nvPr/>
                </p:nvGrpSpPr>
                <p:grpSpPr>
                  <a:xfrm>
                    <a:off x="3811623" y="1657101"/>
                    <a:ext cx="3747359" cy="1485136"/>
                    <a:chOff x="3811623" y="1657101"/>
                    <a:chExt cx="3747359" cy="1485136"/>
                  </a:xfrm>
                </p:grpSpPr>
                <p:cxnSp>
                  <p:nvCxnSpPr>
                    <p:cNvPr id="305" name="Straight Connector 304">
                      <a:extLst>
                        <a:ext uri="{FF2B5EF4-FFF2-40B4-BE49-F238E27FC236}">
                          <a16:creationId xmlns:a16="http://schemas.microsoft.com/office/drawing/2014/main" id="{7C966CC6-B934-FC2E-0C57-BD985E31E78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92A4F1-96A5-A89D-168C-8EF1B61F8631}"/>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CD42EA6E-6F04-0AA8-F4F9-87CCC40BB39E}"/>
                      </a:ext>
                    </a:extLst>
                  </p:cNvPr>
                  <p:cNvGrpSpPr/>
                  <p:nvPr/>
                </p:nvGrpSpPr>
                <p:grpSpPr>
                  <a:xfrm>
                    <a:off x="3765965" y="2039451"/>
                    <a:ext cx="3841222" cy="720436"/>
                    <a:chOff x="4153896" y="1984033"/>
                    <a:chExt cx="3841222" cy="720436"/>
                  </a:xfrm>
                </p:grpSpPr>
                <p:sp>
                  <p:nvSpPr>
                    <p:cNvPr id="303" name="Oval 302">
                      <a:extLst>
                        <a:ext uri="{FF2B5EF4-FFF2-40B4-BE49-F238E27FC236}">
                          <a16:creationId xmlns:a16="http://schemas.microsoft.com/office/drawing/2014/main" id="{CCFFD161-D393-4174-11B8-90C1E551B36C}"/>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04" name="Oval 303">
                      <a:extLst>
                        <a:ext uri="{FF2B5EF4-FFF2-40B4-BE49-F238E27FC236}">
                          <a16:creationId xmlns:a16="http://schemas.microsoft.com/office/drawing/2014/main" id="{A8D2B14B-18EC-54A7-B869-CFF7346627FD}"/>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4" name="Group 273">
                  <a:extLst>
                    <a:ext uri="{FF2B5EF4-FFF2-40B4-BE49-F238E27FC236}">
                      <a16:creationId xmlns:a16="http://schemas.microsoft.com/office/drawing/2014/main" id="{B07FEB3A-54BB-CE2B-098D-6779172F3DAA}"/>
                    </a:ext>
                  </a:extLst>
                </p:cNvPr>
                <p:cNvGrpSpPr>
                  <a:grpSpLocks noChangeAspect="1"/>
                </p:cNvGrpSpPr>
                <p:nvPr/>
              </p:nvGrpSpPr>
              <p:grpSpPr>
                <a:xfrm>
                  <a:off x="3603034" y="1623844"/>
                  <a:ext cx="3102159" cy="429768"/>
                  <a:chOff x="323080" y="1657101"/>
                  <a:chExt cx="10720034" cy="1485136"/>
                </a:xfrm>
              </p:grpSpPr>
              <p:sp>
                <p:nvSpPr>
                  <p:cNvPr id="284" name="Rectangle 283">
                    <a:extLst>
                      <a:ext uri="{FF2B5EF4-FFF2-40B4-BE49-F238E27FC236}">
                        <a16:creationId xmlns:a16="http://schemas.microsoft.com/office/drawing/2014/main" id="{A32CC40D-82A9-A087-7D23-085F153B6F01}"/>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5" name="Rectangle 284">
                    <a:extLst>
                      <a:ext uri="{FF2B5EF4-FFF2-40B4-BE49-F238E27FC236}">
                        <a16:creationId xmlns:a16="http://schemas.microsoft.com/office/drawing/2014/main" id="{16970CDA-E86C-73EC-A21C-DB4B5A181276}"/>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86" name="Rectangle 285">
                    <a:extLst>
                      <a:ext uri="{FF2B5EF4-FFF2-40B4-BE49-F238E27FC236}">
                        <a16:creationId xmlns:a16="http://schemas.microsoft.com/office/drawing/2014/main" id="{B4ACD93C-A75A-C76C-2E14-02F92AC9B38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87" name="Group 286">
                    <a:extLst>
                      <a:ext uri="{FF2B5EF4-FFF2-40B4-BE49-F238E27FC236}">
                        <a16:creationId xmlns:a16="http://schemas.microsoft.com/office/drawing/2014/main" id="{DB808C4E-1AB6-CC76-43E3-F7128954AA31}"/>
                      </a:ext>
                    </a:extLst>
                  </p:cNvPr>
                  <p:cNvGrpSpPr/>
                  <p:nvPr/>
                </p:nvGrpSpPr>
                <p:grpSpPr>
                  <a:xfrm>
                    <a:off x="323080" y="1866269"/>
                    <a:ext cx="7501445" cy="1066800"/>
                    <a:chOff x="323080" y="1866269"/>
                    <a:chExt cx="7501445" cy="1066800"/>
                  </a:xfrm>
                </p:grpSpPr>
                <p:cxnSp>
                  <p:nvCxnSpPr>
                    <p:cNvPr id="294" name="Straight Connector 293">
                      <a:extLst>
                        <a:ext uri="{FF2B5EF4-FFF2-40B4-BE49-F238E27FC236}">
                          <a16:creationId xmlns:a16="http://schemas.microsoft.com/office/drawing/2014/main" id="{E4EC417E-6AB1-AD74-11D3-FC85BCBE66E0}"/>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4A37C0A-A2D1-28DA-1ABA-B6246402CCC8}"/>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075EEDED-6EFE-7EBF-00BF-CE9FD7BF824D}"/>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87B06055-9E4E-BBDC-291B-07818DECDD0E}"/>
                      </a:ext>
                    </a:extLst>
                  </p:cNvPr>
                  <p:cNvGrpSpPr/>
                  <p:nvPr/>
                </p:nvGrpSpPr>
                <p:grpSpPr>
                  <a:xfrm>
                    <a:off x="3811623" y="1657101"/>
                    <a:ext cx="3747359" cy="1485136"/>
                    <a:chOff x="3811623" y="1657101"/>
                    <a:chExt cx="3747359" cy="1485136"/>
                  </a:xfrm>
                </p:grpSpPr>
                <p:cxnSp>
                  <p:nvCxnSpPr>
                    <p:cNvPr id="292" name="Straight Connector 291">
                      <a:extLst>
                        <a:ext uri="{FF2B5EF4-FFF2-40B4-BE49-F238E27FC236}">
                          <a16:creationId xmlns:a16="http://schemas.microsoft.com/office/drawing/2014/main" id="{B7A43314-19A0-EB4E-8EE1-64668C3D640D}"/>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1FCFA80-ABC5-7E61-1851-2728A2D4FAE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EB143062-3552-8911-C23A-ED642E77D06E}"/>
                      </a:ext>
                    </a:extLst>
                  </p:cNvPr>
                  <p:cNvGrpSpPr/>
                  <p:nvPr/>
                </p:nvGrpSpPr>
                <p:grpSpPr>
                  <a:xfrm>
                    <a:off x="3765965" y="2039451"/>
                    <a:ext cx="3841222" cy="720436"/>
                    <a:chOff x="4153896" y="1984033"/>
                    <a:chExt cx="3841222" cy="720436"/>
                  </a:xfrm>
                </p:grpSpPr>
                <p:sp>
                  <p:nvSpPr>
                    <p:cNvPr id="290" name="Oval 289">
                      <a:extLst>
                        <a:ext uri="{FF2B5EF4-FFF2-40B4-BE49-F238E27FC236}">
                          <a16:creationId xmlns:a16="http://schemas.microsoft.com/office/drawing/2014/main" id="{38A7D941-0611-06E6-6406-F05D544A3B2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91" name="Oval 290">
                      <a:extLst>
                        <a:ext uri="{FF2B5EF4-FFF2-40B4-BE49-F238E27FC236}">
                          <a16:creationId xmlns:a16="http://schemas.microsoft.com/office/drawing/2014/main" id="{2A5C8897-81FD-E806-9852-F741F62848D9}"/>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75" name="Group 274">
                  <a:extLst>
                    <a:ext uri="{FF2B5EF4-FFF2-40B4-BE49-F238E27FC236}">
                      <a16:creationId xmlns:a16="http://schemas.microsoft.com/office/drawing/2014/main" id="{54BAB4DD-8729-B57C-544D-A7BDB47FC5B3}"/>
                    </a:ext>
                  </a:extLst>
                </p:cNvPr>
                <p:cNvGrpSpPr/>
                <p:nvPr/>
              </p:nvGrpSpPr>
              <p:grpSpPr>
                <a:xfrm>
                  <a:off x="3508829" y="1623844"/>
                  <a:ext cx="29081" cy="429768"/>
                  <a:chOff x="3485123" y="1621164"/>
                  <a:chExt cx="29081" cy="429768"/>
                </a:xfrm>
              </p:grpSpPr>
              <p:cxnSp>
                <p:nvCxnSpPr>
                  <p:cNvPr id="282" name="Straight Connector 281">
                    <a:extLst>
                      <a:ext uri="{FF2B5EF4-FFF2-40B4-BE49-F238E27FC236}">
                        <a16:creationId xmlns:a16="http://schemas.microsoft.com/office/drawing/2014/main" id="{1508F108-D826-60B6-9B8A-187A567231C2}"/>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83" name="Oval 282">
                    <a:extLst>
                      <a:ext uri="{FF2B5EF4-FFF2-40B4-BE49-F238E27FC236}">
                        <a16:creationId xmlns:a16="http://schemas.microsoft.com/office/drawing/2014/main" id="{2D9D0184-584D-E36A-7163-CB35ECA943F5}"/>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76" name="Group 275">
                  <a:extLst>
                    <a:ext uri="{FF2B5EF4-FFF2-40B4-BE49-F238E27FC236}">
                      <a16:creationId xmlns:a16="http://schemas.microsoft.com/office/drawing/2014/main" id="{294B11A3-CC7D-3C4C-8489-6A82AFE28555}"/>
                    </a:ext>
                  </a:extLst>
                </p:cNvPr>
                <p:cNvGrpSpPr/>
                <p:nvPr/>
              </p:nvGrpSpPr>
              <p:grpSpPr>
                <a:xfrm>
                  <a:off x="6766803" y="1623844"/>
                  <a:ext cx="29081" cy="429768"/>
                  <a:chOff x="3485123" y="1621164"/>
                  <a:chExt cx="29081" cy="429768"/>
                </a:xfrm>
              </p:grpSpPr>
              <p:cxnSp>
                <p:nvCxnSpPr>
                  <p:cNvPr id="280" name="Straight Connector 279">
                    <a:extLst>
                      <a:ext uri="{FF2B5EF4-FFF2-40B4-BE49-F238E27FC236}">
                        <a16:creationId xmlns:a16="http://schemas.microsoft.com/office/drawing/2014/main" id="{60B314DD-6492-0BE8-A158-4B8F8FDCA788}"/>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5EFC19E6-F1A5-7530-5C1A-AA5A5626A47D}"/>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77" name="Group 276">
                  <a:extLst>
                    <a:ext uri="{FF2B5EF4-FFF2-40B4-BE49-F238E27FC236}">
                      <a16:creationId xmlns:a16="http://schemas.microsoft.com/office/drawing/2014/main" id="{FB3FA944-A95D-DBEF-7532-706C45AE6FBD}"/>
                    </a:ext>
                  </a:extLst>
                </p:cNvPr>
                <p:cNvGrpSpPr/>
                <p:nvPr/>
              </p:nvGrpSpPr>
              <p:grpSpPr>
                <a:xfrm>
                  <a:off x="10031549" y="1623844"/>
                  <a:ext cx="29081" cy="429768"/>
                  <a:chOff x="3485123" y="1621164"/>
                  <a:chExt cx="29081" cy="429768"/>
                </a:xfrm>
              </p:grpSpPr>
              <p:cxnSp>
                <p:nvCxnSpPr>
                  <p:cNvPr id="278" name="Straight Connector 277">
                    <a:extLst>
                      <a:ext uri="{FF2B5EF4-FFF2-40B4-BE49-F238E27FC236}">
                        <a16:creationId xmlns:a16="http://schemas.microsoft.com/office/drawing/2014/main" id="{2A919ACE-543E-009F-E7F0-C55C05C16B5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A87FC39E-32F9-F0FC-E658-6FF0FCCCFF6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333" name="Straight Connector 332">
                <a:extLst>
                  <a:ext uri="{FF2B5EF4-FFF2-40B4-BE49-F238E27FC236}">
                    <a16:creationId xmlns:a16="http://schemas.microsoft.com/office/drawing/2014/main" id="{23A7F136-C880-F64E-31E1-607FC9E44786}"/>
                  </a:ext>
                </a:extLst>
              </p:cNvPr>
              <p:cNvCxnSpPr>
                <a:cxnSpLocks/>
              </p:cNvCxnSpPr>
              <p:nvPr/>
            </p:nvCxnSpPr>
            <p:spPr>
              <a:xfrm>
                <a:off x="4569663" y="696525"/>
                <a:ext cx="0" cy="175069"/>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sp>
        <p:nvSpPr>
          <p:cNvPr id="336" name="Google Shape;225;p33">
            <a:extLst>
              <a:ext uri="{FF2B5EF4-FFF2-40B4-BE49-F238E27FC236}">
                <a16:creationId xmlns:a16="http://schemas.microsoft.com/office/drawing/2014/main" id="{4A24470E-0BF6-9100-34F5-95FA7B7491E7}"/>
              </a:ext>
            </a:extLst>
          </p:cNvPr>
          <p:cNvSpPr txBox="1">
            <a:spLocks noGrp="1"/>
          </p:cNvSpPr>
          <p:nvPr>
            <p:ph type="title"/>
          </p:nvPr>
        </p:nvSpPr>
        <p:spPr>
          <a:xfrm>
            <a:off x="107950" y="168275"/>
            <a:ext cx="8702675" cy="41592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100"/>
              <a:buFont typeface="Arial"/>
              <a:buNone/>
              <a:defRPr sz="2300" b="0" i="0" u="none" strike="noStrike" cap="none">
                <a:solidFill>
                  <a:schemeClr val="tx1"/>
                </a:solidFill>
                <a:effectLst/>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2200" b="1" dirty="0">
                <a:latin typeface="Avenir"/>
                <a:ea typeface="Avenir"/>
                <a:cs typeface="Avenir"/>
                <a:sym typeface="Avenir"/>
              </a:rPr>
              <a:t>Can do now simulations of chains of 50 multi-GeV LWFA stages</a:t>
            </a:r>
          </a:p>
        </p:txBody>
      </p:sp>
      <p:grpSp>
        <p:nvGrpSpPr>
          <p:cNvPr id="377" name="Group 376">
            <a:extLst>
              <a:ext uri="{FF2B5EF4-FFF2-40B4-BE49-F238E27FC236}">
                <a16:creationId xmlns:a16="http://schemas.microsoft.com/office/drawing/2014/main" id="{247B2825-8F28-3063-C84F-B3E6325B8650}"/>
              </a:ext>
            </a:extLst>
          </p:cNvPr>
          <p:cNvGrpSpPr/>
          <p:nvPr/>
        </p:nvGrpSpPr>
        <p:grpSpPr>
          <a:xfrm>
            <a:off x="177085" y="784061"/>
            <a:ext cx="8791630" cy="420945"/>
            <a:chOff x="177085" y="784061"/>
            <a:chExt cx="8791630" cy="420945"/>
          </a:xfrm>
        </p:grpSpPr>
        <p:grpSp>
          <p:nvGrpSpPr>
            <p:cNvPr id="4" name="Group 3">
              <a:extLst>
                <a:ext uri="{FF2B5EF4-FFF2-40B4-BE49-F238E27FC236}">
                  <a16:creationId xmlns:a16="http://schemas.microsoft.com/office/drawing/2014/main" id="{7A365147-7F29-C4E0-F402-D2DE4E159DCF}"/>
                </a:ext>
              </a:extLst>
            </p:cNvPr>
            <p:cNvGrpSpPr/>
            <p:nvPr/>
          </p:nvGrpSpPr>
          <p:grpSpPr>
            <a:xfrm>
              <a:off x="177085" y="1028717"/>
              <a:ext cx="8785156" cy="176289"/>
              <a:chOff x="183559" y="696525"/>
              <a:chExt cx="8785156" cy="176289"/>
            </a:xfrm>
          </p:grpSpPr>
          <p:grpSp>
            <p:nvGrpSpPr>
              <p:cNvPr id="5" name="Group 4">
                <a:extLst>
                  <a:ext uri="{FF2B5EF4-FFF2-40B4-BE49-F238E27FC236}">
                    <a16:creationId xmlns:a16="http://schemas.microsoft.com/office/drawing/2014/main" id="{2407E365-4336-E0EB-30C7-D1EB3CBC5494}"/>
                  </a:ext>
                </a:extLst>
              </p:cNvPr>
              <p:cNvGrpSpPr>
                <a:grpSpLocks noChangeAspect="1"/>
              </p:cNvGrpSpPr>
              <p:nvPr/>
            </p:nvGrpSpPr>
            <p:grpSpPr>
              <a:xfrm>
                <a:off x="183559" y="697745"/>
                <a:ext cx="4353084" cy="175069"/>
                <a:chOff x="323080" y="1622528"/>
                <a:chExt cx="10751618" cy="432400"/>
              </a:xfrm>
            </p:grpSpPr>
            <p:grpSp>
              <p:nvGrpSpPr>
                <p:cNvPr id="258" name="Group 257">
                  <a:extLst>
                    <a:ext uri="{FF2B5EF4-FFF2-40B4-BE49-F238E27FC236}">
                      <a16:creationId xmlns:a16="http://schemas.microsoft.com/office/drawing/2014/main" id="{0CE3AD86-3CBA-354E-B903-F18C430914FD}"/>
                    </a:ext>
                  </a:extLst>
                </p:cNvPr>
                <p:cNvGrpSpPr>
                  <a:grpSpLocks noChangeAspect="1"/>
                </p:cNvGrpSpPr>
                <p:nvPr/>
              </p:nvGrpSpPr>
              <p:grpSpPr>
                <a:xfrm>
                  <a:off x="323080" y="1622528"/>
                  <a:ext cx="3121160" cy="432400"/>
                  <a:chOff x="323080" y="1657101"/>
                  <a:chExt cx="10720034" cy="1485136"/>
                </a:xfrm>
              </p:grpSpPr>
              <p:sp>
                <p:nvSpPr>
                  <p:cNvPr id="359" name="Rectangle 358">
                    <a:extLst>
                      <a:ext uri="{FF2B5EF4-FFF2-40B4-BE49-F238E27FC236}">
                        <a16:creationId xmlns:a16="http://schemas.microsoft.com/office/drawing/2014/main" id="{753ED5A9-C0A7-B5B9-B0A6-FA40EBDD2466}"/>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0" name="Rectangle 359">
                    <a:extLst>
                      <a:ext uri="{FF2B5EF4-FFF2-40B4-BE49-F238E27FC236}">
                        <a16:creationId xmlns:a16="http://schemas.microsoft.com/office/drawing/2014/main" id="{B76E0272-A25D-16C1-44B2-74C3E48F08DA}"/>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1" name="Rectangle 360">
                    <a:extLst>
                      <a:ext uri="{FF2B5EF4-FFF2-40B4-BE49-F238E27FC236}">
                        <a16:creationId xmlns:a16="http://schemas.microsoft.com/office/drawing/2014/main" id="{B36BBDEF-F825-5906-1527-E19D9EAD409B}"/>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64" name="Group 363">
                    <a:extLst>
                      <a:ext uri="{FF2B5EF4-FFF2-40B4-BE49-F238E27FC236}">
                        <a16:creationId xmlns:a16="http://schemas.microsoft.com/office/drawing/2014/main" id="{B46A5214-5199-D241-C1F4-813E42680613}"/>
                      </a:ext>
                    </a:extLst>
                  </p:cNvPr>
                  <p:cNvGrpSpPr/>
                  <p:nvPr/>
                </p:nvGrpSpPr>
                <p:grpSpPr>
                  <a:xfrm>
                    <a:off x="323080" y="1866269"/>
                    <a:ext cx="7501445" cy="1066800"/>
                    <a:chOff x="323080" y="1866269"/>
                    <a:chExt cx="7501445" cy="1066800"/>
                  </a:xfrm>
                </p:grpSpPr>
                <p:cxnSp>
                  <p:nvCxnSpPr>
                    <p:cNvPr id="372" name="Straight Connector 371">
                      <a:extLst>
                        <a:ext uri="{FF2B5EF4-FFF2-40B4-BE49-F238E27FC236}">
                          <a16:creationId xmlns:a16="http://schemas.microsoft.com/office/drawing/2014/main" id="{0100FAA0-5BB7-BD26-D35C-B34AAF533ABE}"/>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C78004A6-573B-EA6A-2F61-6E833B35A58C}"/>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B10C240-DE62-B61A-B1DA-D4984DB58E8F}"/>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5E1D116A-A62C-B6AC-268A-E4011DDFBE8B}"/>
                      </a:ext>
                    </a:extLst>
                  </p:cNvPr>
                  <p:cNvGrpSpPr/>
                  <p:nvPr/>
                </p:nvGrpSpPr>
                <p:grpSpPr>
                  <a:xfrm>
                    <a:off x="3811623" y="1657101"/>
                    <a:ext cx="3747359" cy="1485136"/>
                    <a:chOff x="3811623" y="1657101"/>
                    <a:chExt cx="3747359" cy="1485136"/>
                  </a:xfrm>
                </p:grpSpPr>
                <p:cxnSp>
                  <p:nvCxnSpPr>
                    <p:cNvPr id="370" name="Straight Connector 369">
                      <a:extLst>
                        <a:ext uri="{FF2B5EF4-FFF2-40B4-BE49-F238E27FC236}">
                          <a16:creationId xmlns:a16="http://schemas.microsoft.com/office/drawing/2014/main" id="{49D47EEE-342C-8E6E-92E9-6062A7A445E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E90B968-284C-6F23-8CD6-847BBE70E23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8454028F-6E97-E5B6-F926-60A57AEE5DE7}"/>
                      </a:ext>
                    </a:extLst>
                  </p:cNvPr>
                  <p:cNvGrpSpPr/>
                  <p:nvPr/>
                </p:nvGrpSpPr>
                <p:grpSpPr>
                  <a:xfrm>
                    <a:off x="3765965" y="2039451"/>
                    <a:ext cx="3841222" cy="720436"/>
                    <a:chOff x="4153896" y="1984033"/>
                    <a:chExt cx="3841222" cy="720436"/>
                  </a:xfrm>
                </p:grpSpPr>
                <p:sp>
                  <p:nvSpPr>
                    <p:cNvPr id="367" name="Oval 366">
                      <a:extLst>
                        <a:ext uri="{FF2B5EF4-FFF2-40B4-BE49-F238E27FC236}">
                          <a16:creationId xmlns:a16="http://schemas.microsoft.com/office/drawing/2014/main" id="{B964E88F-586B-F4D7-2B51-158CC26CDBA4}"/>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68" name="Oval 367">
                      <a:extLst>
                        <a:ext uri="{FF2B5EF4-FFF2-40B4-BE49-F238E27FC236}">
                          <a16:creationId xmlns:a16="http://schemas.microsoft.com/office/drawing/2014/main" id="{E7CB80BE-EC75-F924-19DE-C39E1FEEBF0B}"/>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59" name="Group 258">
                  <a:extLst>
                    <a:ext uri="{FF2B5EF4-FFF2-40B4-BE49-F238E27FC236}">
                      <a16:creationId xmlns:a16="http://schemas.microsoft.com/office/drawing/2014/main" id="{88D40341-EA8D-9914-DCBB-B9B1B11BAFA5}"/>
                    </a:ext>
                  </a:extLst>
                </p:cNvPr>
                <p:cNvGrpSpPr/>
                <p:nvPr/>
              </p:nvGrpSpPr>
              <p:grpSpPr>
                <a:xfrm>
                  <a:off x="10141529" y="1684373"/>
                  <a:ext cx="933169" cy="308710"/>
                  <a:chOff x="9878561" y="1685737"/>
                  <a:chExt cx="933169" cy="308710"/>
                </a:xfrm>
              </p:grpSpPr>
              <p:sp>
                <p:nvSpPr>
                  <p:cNvPr id="357" name="Rectangle 356">
                    <a:extLst>
                      <a:ext uri="{FF2B5EF4-FFF2-40B4-BE49-F238E27FC236}">
                        <a16:creationId xmlns:a16="http://schemas.microsoft.com/office/drawing/2014/main" id="{7BF8B16F-5447-68CC-F9CB-949DE32E0557}"/>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358" name="Straight Connector 357">
                    <a:extLst>
                      <a:ext uri="{FF2B5EF4-FFF2-40B4-BE49-F238E27FC236}">
                        <a16:creationId xmlns:a16="http://schemas.microsoft.com/office/drawing/2014/main" id="{91003C2F-2219-C077-D126-1E409EC1618E}"/>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C03D69B6-6BBA-C970-69FE-5DEAF5EFD48F}"/>
                    </a:ext>
                  </a:extLst>
                </p:cNvPr>
                <p:cNvGrpSpPr>
                  <a:grpSpLocks noChangeAspect="1"/>
                </p:cNvGrpSpPr>
                <p:nvPr/>
              </p:nvGrpSpPr>
              <p:grpSpPr>
                <a:xfrm>
                  <a:off x="6862298" y="1623844"/>
                  <a:ext cx="3102159" cy="429768"/>
                  <a:chOff x="323080" y="1657101"/>
                  <a:chExt cx="10720034" cy="1485136"/>
                </a:xfrm>
              </p:grpSpPr>
              <p:sp>
                <p:nvSpPr>
                  <p:cNvPr id="344" name="Rectangle 343">
                    <a:extLst>
                      <a:ext uri="{FF2B5EF4-FFF2-40B4-BE49-F238E27FC236}">
                        <a16:creationId xmlns:a16="http://schemas.microsoft.com/office/drawing/2014/main" id="{3C7C0452-3ADB-5A71-C127-8A38A3D24CA0}"/>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45" name="Rectangle 344">
                    <a:extLst>
                      <a:ext uri="{FF2B5EF4-FFF2-40B4-BE49-F238E27FC236}">
                        <a16:creationId xmlns:a16="http://schemas.microsoft.com/office/drawing/2014/main" id="{1BCD46BC-EE20-5A97-4E13-A21C7FAFAA93}"/>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46" name="Rectangle 345">
                    <a:extLst>
                      <a:ext uri="{FF2B5EF4-FFF2-40B4-BE49-F238E27FC236}">
                        <a16:creationId xmlns:a16="http://schemas.microsoft.com/office/drawing/2014/main" id="{E19482D6-55B3-8673-A5FB-87F3EC7CF81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47" name="Group 346">
                    <a:extLst>
                      <a:ext uri="{FF2B5EF4-FFF2-40B4-BE49-F238E27FC236}">
                        <a16:creationId xmlns:a16="http://schemas.microsoft.com/office/drawing/2014/main" id="{5C1BD009-59BC-BDC9-1B2F-BB4E76C26B97}"/>
                      </a:ext>
                    </a:extLst>
                  </p:cNvPr>
                  <p:cNvGrpSpPr/>
                  <p:nvPr/>
                </p:nvGrpSpPr>
                <p:grpSpPr>
                  <a:xfrm>
                    <a:off x="323080" y="1866269"/>
                    <a:ext cx="7501445" cy="1066800"/>
                    <a:chOff x="323080" y="1866269"/>
                    <a:chExt cx="7501445" cy="1066800"/>
                  </a:xfrm>
                </p:grpSpPr>
                <p:cxnSp>
                  <p:nvCxnSpPr>
                    <p:cNvPr id="354" name="Straight Connector 353">
                      <a:extLst>
                        <a:ext uri="{FF2B5EF4-FFF2-40B4-BE49-F238E27FC236}">
                          <a16:creationId xmlns:a16="http://schemas.microsoft.com/office/drawing/2014/main" id="{7A0A7675-2127-737A-DCF1-EBA3BAD64171}"/>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597878A-DC7E-9ABD-EEB8-08A8783D39B2}"/>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50DCEF3B-8741-60B6-390C-045993A84ED0}"/>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38ADC11C-1390-9E98-3C43-1479BEBBB834}"/>
                      </a:ext>
                    </a:extLst>
                  </p:cNvPr>
                  <p:cNvGrpSpPr/>
                  <p:nvPr/>
                </p:nvGrpSpPr>
                <p:grpSpPr>
                  <a:xfrm>
                    <a:off x="3811623" y="1657101"/>
                    <a:ext cx="3747359" cy="1485136"/>
                    <a:chOff x="3811623" y="1657101"/>
                    <a:chExt cx="3747359" cy="1485136"/>
                  </a:xfrm>
                </p:grpSpPr>
                <p:cxnSp>
                  <p:nvCxnSpPr>
                    <p:cNvPr id="352" name="Straight Connector 351">
                      <a:extLst>
                        <a:ext uri="{FF2B5EF4-FFF2-40B4-BE49-F238E27FC236}">
                          <a16:creationId xmlns:a16="http://schemas.microsoft.com/office/drawing/2014/main" id="{CFAB38C7-3F15-E15B-210A-0AAC00B70197}"/>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D45DFD6E-7C8F-EC4B-EBA8-FA9866E17AB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85B4980C-AC6E-A110-E049-589917BEBF2E}"/>
                      </a:ext>
                    </a:extLst>
                  </p:cNvPr>
                  <p:cNvGrpSpPr/>
                  <p:nvPr/>
                </p:nvGrpSpPr>
                <p:grpSpPr>
                  <a:xfrm>
                    <a:off x="3765965" y="2039451"/>
                    <a:ext cx="3841222" cy="720436"/>
                    <a:chOff x="4153896" y="1984033"/>
                    <a:chExt cx="3841222" cy="720436"/>
                  </a:xfrm>
                </p:grpSpPr>
                <p:sp>
                  <p:nvSpPr>
                    <p:cNvPr id="350" name="Oval 349">
                      <a:extLst>
                        <a:ext uri="{FF2B5EF4-FFF2-40B4-BE49-F238E27FC236}">
                          <a16:creationId xmlns:a16="http://schemas.microsoft.com/office/drawing/2014/main" id="{89D45E2F-F515-D398-CCC0-88D7356CCD90}"/>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51" name="Oval 350">
                      <a:extLst>
                        <a:ext uri="{FF2B5EF4-FFF2-40B4-BE49-F238E27FC236}">
                          <a16:creationId xmlns:a16="http://schemas.microsoft.com/office/drawing/2014/main" id="{3F3C9066-72D8-C9AB-ACCA-59E20B1CE688}"/>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61" name="Group 260">
                  <a:extLst>
                    <a:ext uri="{FF2B5EF4-FFF2-40B4-BE49-F238E27FC236}">
                      <a16:creationId xmlns:a16="http://schemas.microsoft.com/office/drawing/2014/main" id="{299E5EEA-1211-263B-194C-CF4E0B2EB04A}"/>
                    </a:ext>
                  </a:extLst>
                </p:cNvPr>
                <p:cNvGrpSpPr>
                  <a:grpSpLocks noChangeAspect="1"/>
                </p:cNvGrpSpPr>
                <p:nvPr/>
              </p:nvGrpSpPr>
              <p:grpSpPr>
                <a:xfrm>
                  <a:off x="3603034" y="1623844"/>
                  <a:ext cx="3102159" cy="429768"/>
                  <a:chOff x="323080" y="1657101"/>
                  <a:chExt cx="10720034" cy="1485136"/>
                </a:xfrm>
              </p:grpSpPr>
              <p:sp>
                <p:nvSpPr>
                  <p:cNvPr id="316" name="Rectangle 315">
                    <a:extLst>
                      <a:ext uri="{FF2B5EF4-FFF2-40B4-BE49-F238E27FC236}">
                        <a16:creationId xmlns:a16="http://schemas.microsoft.com/office/drawing/2014/main" id="{493C7103-9251-CDE7-A7B4-AF275EF1A8DA}"/>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2" name="Rectangle 321">
                    <a:extLst>
                      <a:ext uri="{FF2B5EF4-FFF2-40B4-BE49-F238E27FC236}">
                        <a16:creationId xmlns:a16="http://schemas.microsoft.com/office/drawing/2014/main" id="{92886F64-0895-FBBA-360A-3B0E63EE4242}"/>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28" name="Rectangle 327">
                    <a:extLst>
                      <a:ext uri="{FF2B5EF4-FFF2-40B4-BE49-F238E27FC236}">
                        <a16:creationId xmlns:a16="http://schemas.microsoft.com/office/drawing/2014/main" id="{9C907A33-4A79-335F-5596-5E040EFE1EF0}"/>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329" name="Group 328">
                    <a:extLst>
                      <a:ext uri="{FF2B5EF4-FFF2-40B4-BE49-F238E27FC236}">
                        <a16:creationId xmlns:a16="http://schemas.microsoft.com/office/drawing/2014/main" id="{289229AA-AE3C-E464-5E58-56C8397CE4DB}"/>
                      </a:ext>
                    </a:extLst>
                  </p:cNvPr>
                  <p:cNvGrpSpPr/>
                  <p:nvPr/>
                </p:nvGrpSpPr>
                <p:grpSpPr>
                  <a:xfrm>
                    <a:off x="323080" y="1866269"/>
                    <a:ext cx="7501445" cy="1066800"/>
                    <a:chOff x="323080" y="1866269"/>
                    <a:chExt cx="7501445" cy="1066800"/>
                  </a:xfrm>
                </p:grpSpPr>
                <p:cxnSp>
                  <p:nvCxnSpPr>
                    <p:cNvPr id="341" name="Straight Connector 340">
                      <a:extLst>
                        <a:ext uri="{FF2B5EF4-FFF2-40B4-BE49-F238E27FC236}">
                          <a16:creationId xmlns:a16="http://schemas.microsoft.com/office/drawing/2014/main" id="{399A8D07-A281-2C60-A97A-77717F75636F}"/>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BD2C9B2-EDEE-28CB-A52D-5FE66384209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3E32FD2-89B5-A9F9-57D2-2829D9980A89}"/>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330" name="Group 329">
                    <a:extLst>
                      <a:ext uri="{FF2B5EF4-FFF2-40B4-BE49-F238E27FC236}">
                        <a16:creationId xmlns:a16="http://schemas.microsoft.com/office/drawing/2014/main" id="{74261D1B-6E5B-36EE-47A1-A2FE981B55BA}"/>
                      </a:ext>
                    </a:extLst>
                  </p:cNvPr>
                  <p:cNvGrpSpPr/>
                  <p:nvPr/>
                </p:nvGrpSpPr>
                <p:grpSpPr>
                  <a:xfrm>
                    <a:off x="3811623" y="1657101"/>
                    <a:ext cx="3747359" cy="1485136"/>
                    <a:chOff x="3811623" y="1657101"/>
                    <a:chExt cx="3747359" cy="1485136"/>
                  </a:xfrm>
                </p:grpSpPr>
                <p:cxnSp>
                  <p:nvCxnSpPr>
                    <p:cNvPr id="339" name="Straight Connector 338">
                      <a:extLst>
                        <a:ext uri="{FF2B5EF4-FFF2-40B4-BE49-F238E27FC236}">
                          <a16:creationId xmlns:a16="http://schemas.microsoft.com/office/drawing/2014/main" id="{3AC9C37E-F5F3-8F46-E00A-3ED95A099234}"/>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0651BC3-356D-4C6E-9D38-40CD452D2372}"/>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331" name="Group 330">
                    <a:extLst>
                      <a:ext uri="{FF2B5EF4-FFF2-40B4-BE49-F238E27FC236}">
                        <a16:creationId xmlns:a16="http://schemas.microsoft.com/office/drawing/2014/main" id="{48A3E4E5-275E-C914-C4E0-891623D755D9}"/>
                      </a:ext>
                    </a:extLst>
                  </p:cNvPr>
                  <p:cNvGrpSpPr/>
                  <p:nvPr/>
                </p:nvGrpSpPr>
                <p:grpSpPr>
                  <a:xfrm>
                    <a:off x="3765965" y="2039451"/>
                    <a:ext cx="3841222" cy="720436"/>
                    <a:chOff x="4153896" y="1984033"/>
                    <a:chExt cx="3841222" cy="720436"/>
                  </a:xfrm>
                </p:grpSpPr>
                <p:sp>
                  <p:nvSpPr>
                    <p:cNvPr id="332" name="Oval 331">
                      <a:extLst>
                        <a:ext uri="{FF2B5EF4-FFF2-40B4-BE49-F238E27FC236}">
                          <a16:creationId xmlns:a16="http://schemas.microsoft.com/office/drawing/2014/main" id="{E61077D1-DB10-6BE7-66D9-34546AFCC49D}"/>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338" name="Oval 337">
                      <a:extLst>
                        <a:ext uri="{FF2B5EF4-FFF2-40B4-BE49-F238E27FC236}">
                          <a16:creationId xmlns:a16="http://schemas.microsoft.com/office/drawing/2014/main" id="{AAE6C280-7AD4-BE6B-A4E7-56D8F6563EA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62" name="Group 261">
                  <a:extLst>
                    <a:ext uri="{FF2B5EF4-FFF2-40B4-BE49-F238E27FC236}">
                      <a16:creationId xmlns:a16="http://schemas.microsoft.com/office/drawing/2014/main" id="{131F05F1-BE90-3000-B7D2-EFC6131CB0E4}"/>
                    </a:ext>
                  </a:extLst>
                </p:cNvPr>
                <p:cNvGrpSpPr/>
                <p:nvPr/>
              </p:nvGrpSpPr>
              <p:grpSpPr>
                <a:xfrm>
                  <a:off x="3508829" y="1623844"/>
                  <a:ext cx="29081" cy="429768"/>
                  <a:chOff x="3485123" y="1621164"/>
                  <a:chExt cx="29081" cy="429768"/>
                </a:xfrm>
              </p:grpSpPr>
              <p:cxnSp>
                <p:nvCxnSpPr>
                  <p:cNvPr id="269" name="Straight Connector 268">
                    <a:extLst>
                      <a:ext uri="{FF2B5EF4-FFF2-40B4-BE49-F238E27FC236}">
                        <a16:creationId xmlns:a16="http://schemas.microsoft.com/office/drawing/2014/main" id="{C8F1C691-BD68-A87C-6671-99D1F06435B5}"/>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442010EA-C2E6-E83F-F499-B60E6A24C59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63" name="Group 262">
                  <a:extLst>
                    <a:ext uri="{FF2B5EF4-FFF2-40B4-BE49-F238E27FC236}">
                      <a16:creationId xmlns:a16="http://schemas.microsoft.com/office/drawing/2014/main" id="{EE09EA7D-E9ED-79FF-01E5-F02044D64693}"/>
                    </a:ext>
                  </a:extLst>
                </p:cNvPr>
                <p:cNvGrpSpPr/>
                <p:nvPr/>
              </p:nvGrpSpPr>
              <p:grpSpPr>
                <a:xfrm>
                  <a:off x="6766803" y="1623844"/>
                  <a:ext cx="29081" cy="429768"/>
                  <a:chOff x="3485123" y="1621164"/>
                  <a:chExt cx="29081" cy="429768"/>
                </a:xfrm>
              </p:grpSpPr>
              <p:cxnSp>
                <p:nvCxnSpPr>
                  <p:cNvPr id="267" name="Straight Connector 266">
                    <a:extLst>
                      <a:ext uri="{FF2B5EF4-FFF2-40B4-BE49-F238E27FC236}">
                        <a16:creationId xmlns:a16="http://schemas.microsoft.com/office/drawing/2014/main" id="{01E10B7C-3F54-781A-6123-0CA1A2B435C0}"/>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68" name="Oval 267">
                    <a:extLst>
                      <a:ext uri="{FF2B5EF4-FFF2-40B4-BE49-F238E27FC236}">
                        <a16:creationId xmlns:a16="http://schemas.microsoft.com/office/drawing/2014/main" id="{23684732-4715-C9F5-21D0-0FEFE72AEE3F}"/>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64" name="Group 263">
                  <a:extLst>
                    <a:ext uri="{FF2B5EF4-FFF2-40B4-BE49-F238E27FC236}">
                      <a16:creationId xmlns:a16="http://schemas.microsoft.com/office/drawing/2014/main" id="{E3CFC485-07B7-7E18-E06A-3570AE834920}"/>
                    </a:ext>
                  </a:extLst>
                </p:cNvPr>
                <p:cNvGrpSpPr/>
                <p:nvPr/>
              </p:nvGrpSpPr>
              <p:grpSpPr>
                <a:xfrm>
                  <a:off x="10031549" y="1623844"/>
                  <a:ext cx="29081" cy="429768"/>
                  <a:chOff x="3485123" y="1621164"/>
                  <a:chExt cx="29081" cy="429768"/>
                </a:xfrm>
              </p:grpSpPr>
              <p:cxnSp>
                <p:nvCxnSpPr>
                  <p:cNvPr id="265" name="Straight Connector 264">
                    <a:extLst>
                      <a:ext uri="{FF2B5EF4-FFF2-40B4-BE49-F238E27FC236}">
                        <a16:creationId xmlns:a16="http://schemas.microsoft.com/office/drawing/2014/main" id="{05DA38AE-8976-6D69-0EFB-83DA40E3D790}"/>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360F58BB-5081-406C-6013-7054102F987E}"/>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6" name="Group 5">
                <a:extLst>
                  <a:ext uri="{FF2B5EF4-FFF2-40B4-BE49-F238E27FC236}">
                    <a16:creationId xmlns:a16="http://schemas.microsoft.com/office/drawing/2014/main" id="{5C7E6A91-A380-E22B-719A-CE6D863F5048}"/>
                  </a:ext>
                </a:extLst>
              </p:cNvPr>
              <p:cNvGrpSpPr/>
              <p:nvPr/>
            </p:nvGrpSpPr>
            <p:grpSpPr>
              <a:xfrm>
                <a:off x="4569663" y="696525"/>
                <a:ext cx="4399052" cy="175069"/>
                <a:chOff x="4569663" y="696525"/>
                <a:chExt cx="4399052" cy="175069"/>
              </a:xfrm>
            </p:grpSpPr>
            <p:grpSp>
              <p:nvGrpSpPr>
                <p:cNvPr id="7" name="Group 6">
                  <a:extLst>
                    <a:ext uri="{FF2B5EF4-FFF2-40B4-BE49-F238E27FC236}">
                      <a16:creationId xmlns:a16="http://schemas.microsoft.com/office/drawing/2014/main" id="{B0AE02B7-9B3F-EA9D-E16A-2029ED29FC2A}"/>
                    </a:ext>
                  </a:extLst>
                </p:cNvPr>
                <p:cNvGrpSpPr>
                  <a:grpSpLocks noChangeAspect="1"/>
                </p:cNvGrpSpPr>
                <p:nvPr/>
              </p:nvGrpSpPr>
              <p:grpSpPr>
                <a:xfrm>
                  <a:off x="4615631" y="696525"/>
                  <a:ext cx="4353084" cy="175069"/>
                  <a:chOff x="323080" y="1622528"/>
                  <a:chExt cx="10751618" cy="432400"/>
                </a:xfrm>
              </p:grpSpPr>
              <p:grpSp>
                <p:nvGrpSpPr>
                  <p:cNvPr id="9" name="Group 8">
                    <a:extLst>
                      <a:ext uri="{FF2B5EF4-FFF2-40B4-BE49-F238E27FC236}">
                        <a16:creationId xmlns:a16="http://schemas.microsoft.com/office/drawing/2014/main" id="{892B8C1E-5D7C-DB6A-1CBA-6EC7B9DA6FD0}"/>
                      </a:ext>
                    </a:extLst>
                  </p:cNvPr>
                  <p:cNvGrpSpPr>
                    <a:grpSpLocks noChangeAspect="1"/>
                  </p:cNvGrpSpPr>
                  <p:nvPr/>
                </p:nvGrpSpPr>
                <p:grpSpPr>
                  <a:xfrm>
                    <a:off x="323080" y="1622528"/>
                    <a:ext cx="3121160" cy="432400"/>
                    <a:chOff x="323080" y="1657101"/>
                    <a:chExt cx="10720034" cy="1485136"/>
                  </a:xfrm>
                </p:grpSpPr>
                <p:sp>
                  <p:nvSpPr>
                    <p:cNvPr id="245" name="Rectangle 244">
                      <a:extLst>
                        <a:ext uri="{FF2B5EF4-FFF2-40B4-BE49-F238E27FC236}">
                          <a16:creationId xmlns:a16="http://schemas.microsoft.com/office/drawing/2014/main" id="{68D66C97-409A-15B7-0352-2A422E2FDFAB}"/>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46" name="Rectangle 245">
                      <a:extLst>
                        <a:ext uri="{FF2B5EF4-FFF2-40B4-BE49-F238E27FC236}">
                          <a16:creationId xmlns:a16="http://schemas.microsoft.com/office/drawing/2014/main" id="{EA6DA026-A65A-3DF7-D210-AE879F035C35}"/>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47" name="Rectangle 246">
                      <a:extLst>
                        <a:ext uri="{FF2B5EF4-FFF2-40B4-BE49-F238E27FC236}">
                          <a16:creationId xmlns:a16="http://schemas.microsoft.com/office/drawing/2014/main" id="{D989C468-D48F-DA86-BDA3-3ED470B60CF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48" name="Group 247">
                      <a:extLst>
                        <a:ext uri="{FF2B5EF4-FFF2-40B4-BE49-F238E27FC236}">
                          <a16:creationId xmlns:a16="http://schemas.microsoft.com/office/drawing/2014/main" id="{11BEE2BF-936A-4E17-44CA-7C681BC81C01}"/>
                        </a:ext>
                      </a:extLst>
                    </p:cNvPr>
                    <p:cNvGrpSpPr/>
                    <p:nvPr/>
                  </p:nvGrpSpPr>
                  <p:grpSpPr>
                    <a:xfrm>
                      <a:off x="323080" y="1866269"/>
                      <a:ext cx="7501445" cy="1066800"/>
                      <a:chOff x="323080" y="1866269"/>
                      <a:chExt cx="7501445" cy="1066800"/>
                    </a:xfrm>
                  </p:grpSpPr>
                  <p:cxnSp>
                    <p:nvCxnSpPr>
                      <p:cNvPr id="255" name="Straight Connector 254">
                        <a:extLst>
                          <a:ext uri="{FF2B5EF4-FFF2-40B4-BE49-F238E27FC236}">
                            <a16:creationId xmlns:a16="http://schemas.microsoft.com/office/drawing/2014/main" id="{354426B9-83E4-BB53-ECE1-471B1A235B4D}"/>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83FF300-B917-6749-9082-4B33E3E189A1}"/>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16B6E4CC-C6F3-4814-8092-A4FF54326902}"/>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65210BF0-E298-624A-88BF-1DC5CA739237}"/>
                        </a:ext>
                      </a:extLst>
                    </p:cNvPr>
                    <p:cNvGrpSpPr/>
                    <p:nvPr/>
                  </p:nvGrpSpPr>
                  <p:grpSpPr>
                    <a:xfrm>
                      <a:off x="3811623" y="1657101"/>
                      <a:ext cx="3747359" cy="1485136"/>
                      <a:chOff x="3811623" y="1657101"/>
                      <a:chExt cx="3747359" cy="1485136"/>
                    </a:xfrm>
                  </p:grpSpPr>
                  <p:cxnSp>
                    <p:nvCxnSpPr>
                      <p:cNvPr id="253" name="Straight Connector 252">
                        <a:extLst>
                          <a:ext uri="{FF2B5EF4-FFF2-40B4-BE49-F238E27FC236}">
                            <a16:creationId xmlns:a16="http://schemas.microsoft.com/office/drawing/2014/main" id="{CCC67479-74A1-A138-BBBE-F9A3C7600A57}"/>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9C7B0698-B831-BE13-DD76-2FC64DF82C4A}"/>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5A4BCA73-A636-1C4D-F9AD-DDC012CD77F3}"/>
                        </a:ext>
                      </a:extLst>
                    </p:cNvPr>
                    <p:cNvGrpSpPr/>
                    <p:nvPr/>
                  </p:nvGrpSpPr>
                  <p:grpSpPr>
                    <a:xfrm>
                      <a:off x="3765965" y="2039451"/>
                      <a:ext cx="3841222" cy="720436"/>
                      <a:chOff x="4153896" y="1984033"/>
                      <a:chExt cx="3841222" cy="720436"/>
                    </a:xfrm>
                  </p:grpSpPr>
                  <p:sp>
                    <p:nvSpPr>
                      <p:cNvPr id="251" name="Oval 250">
                        <a:extLst>
                          <a:ext uri="{FF2B5EF4-FFF2-40B4-BE49-F238E27FC236}">
                            <a16:creationId xmlns:a16="http://schemas.microsoft.com/office/drawing/2014/main" id="{7A5D2919-EF99-242A-7CFD-DEE3DAC48F6E}"/>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52" name="Oval 251">
                        <a:extLst>
                          <a:ext uri="{FF2B5EF4-FFF2-40B4-BE49-F238E27FC236}">
                            <a16:creationId xmlns:a16="http://schemas.microsoft.com/office/drawing/2014/main" id="{0FDA04E7-00B1-EDDE-15CB-5BF47CBC2640}"/>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10" name="Group 9">
                    <a:extLst>
                      <a:ext uri="{FF2B5EF4-FFF2-40B4-BE49-F238E27FC236}">
                        <a16:creationId xmlns:a16="http://schemas.microsoft.com/office/drawing/2014/main" id="{541C8CA2-A2F0-1F10-0345-7F551B83F174}"/>
                      </a:ext>
                    </a:extLst>
                  </p:cNvPr>
                  <p:cNvGrpSpPr/>
                  <p:nvPr/>
                </p:nvGrpSpPr>
                <p:grpSpPr>
                  <a:xfrm>
                    <a:off x="10141529" y="1684373"/>
                    <a:ext cx="933169" cy="308710"/>
                    <a:chOff x="9878561" y="1685737"/>
                    <a:chExt cx="933169" cy="308710"/>
                  </a:xfrm>
                </p:grpSpPr>
                <p:sp>
                  <p:nvSpPr>
                    <p:cNvPr id="243" name="Rectangle 242">
                      <a:extLst>
                        <a:ext uri="{FF2B5EF4-FFF2-40B4-BE49-F238E27FC236}">
                          <a16:creationId xmlns:a16="http://schemas.microsoft.com/office/drawing/2014/main" id="{CDEFDA4D-BFB5-5E45-0AD8-E5EE65AAC0B4}"/>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244" name="Straight Connector 243">
                      <a:extLst>
                        <a:ext uri="{FF2B5EF4-FFF2-40B4-BE49-F238E27FC236}">
                          <a16:creationId xmlns:a16="http://schemas.microsoft.com/office/drawing/2014/main" id="{96633A8A-2D69-1F6C-E44D-6F9D4EEDB6E4}"/>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B0B43E99-A0EE-1678-789A-7863C6B43625}"/>
                      </a:ext>
                    </a:extLst>
                  </p:cNvPr>
                  <p:cNvGrpSpPr>
                    <a:grpSpLocks noChangeAspect="1"/>
                  </p:cNvGrpSpPr>
                  <p:nvPr/>
                </p:nvGrpSpPr>
                <p:grpSpPr>
                  <a:xfrm>
                    <a:off x="6862298" y="1623844"/>
                    <a:ext cx="3102159" cy="429768"/>
                    <a:chOff x="323080" y="1657101"/>
                    <a:chExt cx="10720034" cy="1485136"/>
                  </a:xfrm>
                </p:grpSpPr>
                <p:sp>
                  <p:nvSpPr>
                    <p:cNvPr id="230" name="Rectangle 229">
                      <a:extLst>
                        <a:ext uri="{FF2B5EF4-FFF2-40B4-BE49-F238E27FC236}">
                          <a16:creationId xmlns:a16="http://schemas.microsoft.com/office/drawing/2014/main" id="{A2EEF435-34CD-8719-5D62-C47FB7624637}"/>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1" name="Rectangle 230">
                      <a:extLst>
                        <a:ext uri="{FF2B5EF4-FFF2-40B4-BE49-F238E27FC236}">
                          <a16:creationId xmlns:a16="http://schemas.microsoft.com/office/drawing/2014/main" id="{97BC291C-D953-B2B8-155F-B5FA6FBE345F}"/>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2" name="Rectangle 231">
                      <a:extLst>
                        <a:ext uri="{FF2B5EF4-FFF2-40B4-BE49-F238E27FC236}">
                          <a16:creationId xmlns:a16="http://schemas.microsoft.com/office/drawing/2014/main" id="{08ABAC73-9858-5ACD-A864-C0F37C748652}"/>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33" name="Group 232">
                      <a:extLst>
                        <a:ext uri="{FF2B5EF4-FFF2-40B4-BE49-F238E27FC236}">
                          <a16:creationId xmlns:a16="http://schemas.microsoft.com/office/drawing/2014/main" id="{6486BC98-EAB3-0C70-939E-897C62FE3170}"/>
                        </a:ext>
                      </a:extLst>
                    </p:cNvPr>
                    <p:cNvGrpSpPr/>
                    <p:nvPr/>
                  </p:nvGrpSpPr>
                  <p:grpSpPr>
                    <a:xfrm>
                      <a:off x="323080" y="1866269"/>
                      <a:ext cx="7501445" cy="1066800"/>
                      <a:chOff x="323080" y="1866269"/>
                      <a:chExt cx="7501445" cy="1066800"/>
                    </a:xfrm>
                  </p:grpSpPr>
                  <p:cxnSp>
                    <p:nvCxnSpPr>
                      <p:cNvPr id="240" name="Straight Connector 239">
                        <a:extLst>
                          <a:ext uri="{FF2B5EF4-FFF2-40B4-BE49-F238E27FC236}">
                            <a16:creationId xmlns:a16="http://schemas.microsoft.com/office/drawing/2014/main" id="{F1CB4FD0-1A88-D535-BF7F-4BDE965C0FC9}"/>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B054596-16B5-3C0C-A679-4ADAA53E024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ABBE537D-673B-C36B-8D7B-7E0F9162A603}"/>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195F3F3C-E1F4-DE7A-C110-BF33505B80D1}"/>
                        </a:ext>
                      </a:extLst>
                    </p:cNvPr>
                    <p:cNvGrpSpPr/>
                    <p:nvPr/>
                  </p:nvGrpSpPr>
                  <p:grpSpPr>
                    <a:xfrm>
                      <a:off x="3811623" y="1657101"/>
                      <a:ext cx="3747359" cy="1485136"/>
                      <a:chOff x="3811623" y="1657101"/>
                      <a:chExt cx="3747359" cy="1485136"/>
                    </a:xfrm>
                  </p:grpSpPr>
                  <p:cxnSp>
                    <p:nvCxnSpPr>
                      <p:cNvPr id="238" name="Straight Connector 237">
                        <a:extLst>
                          <a:ext uri="{FF2B5EF4-FFF2-40B4-BE49-F238E27FC236}">
                            <a16:creationId xmlns:a16="http://schemas.microsoft.com/office/drawing/2014/main" id="{15B11C4F-7CF6-529D-A07A-1FEB99DE3369}"/>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F99F743-AEBA-8D09-2E6B-94C46E13EF97}"/>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4F8B5ECD-E71A-B6F3-C120-63EA52049B45}"/>
                        </a:ext>
                      </a:extLst>
                    </p:cNvPr>
                    <p:cNvGrpSpPr/>
                    <p:nvPr/>
                  </p:nvGrpSpPr>
                  <p:grpSpPr>
                    <a:xfrm>
                      <a:off x="3765965" y="2039451"/>
                      <a:ext cx="3841222" cy="720436"/>
                      <a:chOff x="4153896" y="1984033"/>
                      <a:chExt cx="3841222" cy="720436"/>
                    </a:xfrm>
                  </p:grpSpPr>
                  <p:sp>
                    <p:nvSpPr>
                      <p:cNvPr id="236" name="Oval 235">
                        <a:extLst>
                          <a:ext uri="{FF2B5EF4-FFF2-40B4-BE49-F238E27FC236}">
                            <a16:creationId xmlns:a16="http://schemas.microsoft.com/office/drawing/2014/main" id="{CC33BD66-C526-C319-6030-04683CF4206B}"/>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37" name="Oval 236">
                        <a:extLst>
                          <a:ext uri="{FF2B5EF4-FFF2-40B4-BE49-F238E27FC236}">
                            <a16:creationId xmlns:a16="http://schemas.microsoft.com/office/drawing/2014/main" id="{59E64447-8186-3C8F-D68B-59F93BA2D48F}"/>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04" name="Group 203">
                    <a:extLst>
                      <a:ext uri="{FF2B5EF4-FFF2-40B4-BE49-F238E27FC236}">
                        <a16:creationId xmlns:a16="http://schemas.microsoft.com/office/drawing/2014/main" id="{BD865B72-F89A-19BF-E0F2-D2DA564D38E5}"/>
                      </a:ext>
                    </a:extLst>
                  </p:cNvPr>
                  <p:cNvGrpSpPr>
                    <a:grpSpLocks noChangeAspect="1"/>
                  </p:cNvGrpSpPr>
                  <p:nvPr/>
                </p:nvGrpSpPr>
                <p:grpSpPr>
                  <a:xfrm>
                    <a:off x="3603034" y="1623844"/>
                    <a:ext cx="3102159" cy="429768"/>
                    <a:chOff x="323080" y="1657101"/>
                    <a:chExt cx="10720034" cy="1485136"/>
                  </a:xfrm>
                </p:grpSpPr>
                <p:sp>
                  <p:nvSpPr>
                    <p:cNvPr id="214" name="Rectangle 213">
                      <a:extLst>
                        <a:ext uri="{FF2B5EF4-FFF2-40B4-BE49-F238E27FC236}">
                          <a16:creationId xmlns:a16="http://schemas.microsoft.com/office/drawing/2014/main" id="{A1EEEA8F-5B65-2924-9D1A-802F51B2E6C7}"/>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15" name="Rectangle 214">
                      <a:extLst>
                        <a:ext uri="{FF2B5EF4-FFF2-40B4-BE49-F238E27FC236}">
                          <a16:creationId xmlns:a16="http://schemas.microsoft.com/office/drawing/2014/main" id="{C6ED18CE-C710-9D45-2893-B0A966F54647}"/>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16" name="Rectangle 215">
                      <a:extLst>
                        <a:ext uri="{FF2B5EF4-FFF2-40B4-BE49-F238E27FC236}">
                          <a16:creationId xmlns:a16="http://schemas.microsoft.com/office/drawing/2014/main" id="{69E08000-15C9-8C9C-E537-9B5404A0F50D}"/>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217" name="Group 216">
                      <a:extLst>
                        <a:ext uri="{FF2B5EF4-FFF2-40B4-BE49-F238E27FC236}">
                          <a16:creationId xmlns:a16="http://schemas.microsoft.com/office/drawing/2014/main" id="{5DB95008-CD33-1607-ADBE-6825FD95898C}"/>
                        </a:ext>
                      </a:extLst>
                    </p:cNvPr>
                    <p:cNvGrpSpPr/>
                    <p:nvPr/>
                  </p:nvGrpSpPr>
                  <p:grpSpPr>
                    <a:xfrm>
                      <a:off x="323080" y="1866269"/>
                      <a:ext cx="7501445" cy="1066800"/>
                      <a:chOff x="323080" y="1866269"/>
                      <a:chExt cx="7501445" cy="1066800"/>
                    </a:xfrm>
                  </p:grpSpPr>
                  <p:cxnSp>
                    <p:nvCxnSpPr>
                      <p:cNvPr id="224" name="Straight Connector 223">
                        <a:extLst>
                          <a:ext uri="{FF2B5EF4-FFF2-40B4-BE49-F238E27FC236}">
                            <a16:creationId xmlns:a16="http://schemas.microsoft.com/office/drawing/2014/main" id="{EB17F5EF-1900-72D3-A405-25CB0E77EB07}"/>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B8CA873-76FF-BF2F-B15E-3EEE5981C809}"/>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467F4C7-9ADE-42B3-A0C8-9DD63FB18BBC}"/>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BF9CA64-5841-3267-0FB5-5A848FD795AD}"/>
                        </a:ext>
                      </a:extLst>
                    </p:cNvPr>
                    <p:cNvGrpSpPr/>
                    <p:nvPr/>
                  </p:nvGrpSpPr>
                  <p:grpSpPr>
                    <a:xfrm>
                      <a:off x="3811623" y="1657101"/>
                      <a:ext cx="3747359" cy="1485136"/>
                      <a:chOff x="3811623" y="1657101"/>
                      <a:chExt cx="3747359" cy="1485136"/>
                    </a:xfrm>
                  </p:grpSpPr>
                  <p:cxnSp>
                    <p:nvCxnSpPr>
                      <p:cNvPr id="222" name="Straight Connector 221">
                        <a:extLst>
                          <a:ext uri="{FF2B5EF4-FFF2-40B4-BE49-F238E27FC236}">
                            <a16:creationId xmlns:a16="http://schemas.microsoft.com/office/drawing/2014/main" id="{4DA7808E-3830-4413-C619-BC38928B6D78}"/>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B8D1425-38D2-8031-7B4D-237D31B1CCC5}"/>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370920D6-A93F-910A-A37F-230C52E8253A}"/>
                        </a:ext>
                      </a:extLst>
                    </p:cNvPr>
                    <p:cNvGrpSpPr/>
                    <p:nvPr/>
                  </p:nvGrpSpPr>
                  <p:grpSpPr>
                    <a:xfrm>
                      <a:off x="3765965" y="2039451"/>
                      <a:ext cx="3841222" cy="720436"/>
                      <a:chOff x="4153896" y="1984033"/>
                      <a:chExt cx="3841222" cy="720436"/>
                    </a:xfrm>
                  </p:grpSpPr>
                  <p:sp>
                    <p:nvSpPr>
                      <p:cNvPr id="220" name="Oval 219">
                        <a:extLst>
                          <a:ext uri="{FF2B5EF4-FFF2-40B4-BE49-F238E27FC236}">
                            <a16:creationId xmlns:a16="http://schemas.microsoft.com/office/drawing/2014/main" id="{AB795169-6E34-8F7B-89E1-B17C43FFF86C}"/>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221" name="Oval 220">
                        <a:extLst>
                          <a:ext uri="{FF2B5EF4-FFF2-40B4-BE49-F238E27FC236}">
                            <a16:creationId xmlns:a16="http://schemas.microsoft.com/office/drawing/2014/main" id="{A345FFF2-F5C2-3E97-7A92-7BBD7C3C0863}"/>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205" name="Group 204">
                    <a:extLst>
                      <a:ext uri="{FF2B5EF4-FFF2-40B4-BE49-F238E27FC236}">
                        <a16:creationId xmlns:a16="http://schemas.microsoft.com/office/drawing/2014/main" id="{27C83AB6-54D2-9CC9-9EC7-C9BA5931D46B}"/>
                      </a:ext>
                    </a:extLst>
                  </p:cNvPr>
                  <p:cNvGrpSpPr/>
                  <p:nvPr/>
                </p:nvGrpSpPr>
                <p:grpSpPr>
                  <a:xfrm>
                    <a:off x="3508829" y="1623844"/>
                    <a:ext cx="29081" cy="429768"/>
                    <a:chOff x="3485123" y="1621164"/>
                    <a:chExt cx="29081" cy="429768"/>
                  </a:xfrm>
                </p:grpSpPr>
                <p:cxnSp>
                  <p:nvCxnSpPr>
                    <p:cNvPr id="212" name="Straight Connector 211">
                      <a:extLst>
                        <a:ext uri="{FF2B5EF4-FFF2-40B4-BE49-F238E27FC236}">
                          <a16:creationId xmlns:a16="http://schemas.microsoft.com/office/drawing/2014/main" id="{EB3AAAD3-B938-3186-E05E-B214ED9F600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C6A657D2-4D78-6340-ACB6-1586101202FE}"/>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06" name="Group 205">
                    <a:extLst>
                      <a:ext uri="{FF2B5EF4-FFF2-40B4-BE49-F238E27FC236}">
                        <a16:creationId xmlns:a16="http://schemas.microsoft.com/office/drawing/2014/main" id="{9396138E-7801-266D-4008-2099C09A9CBC}"/>
                      </a:ext>
                    </a:extLst>
                  </p:cNvPr>
                  <p:cNvGrpSpPr/>
                  <p:nvPr/>
                </p:nvGrpSpPr>
                <p:grpSpPr>
                  <a:xfrm>
                    <a:off x="6766803" y="1623844"/>
                    <a:ext cx="29081" cy="429768"/>
                    <a:chOff x="3485123" y="1621164"/>
                    <a:chExt cx="29081" cy="429768"/>
                  </a:xfrm>
                </p:grpSpPr>
                <p:cxnSp>
                  <p:nvCxnSpPr>
                    <p:cNvPr id="210" name="Straight Connector 209">
                      <a:extLst>
                        <a:ext uri="{FF2B5EF4-FFF2-40B4-BE49-F238E27FC236}">
                          <a16:creationId xmlns:a16="http://schemas.microsoft.com/office/drawing/2014/main" id="{EFE45325-8E40-60D6-B42E-486B75B0B711}"/>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FDFC0B7F-A7EC-D412-DBAD-D4732BECF696}"/>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207" name="Group 206">
                    <a:extLst>
                      <a:ext uri="{FF2B5EF4-FFF2-40B4-BE49-F238E27FC236}">
                        <a16:creationId xmlns:a16="http://schemas.microsoft.com/office/drawing/2014/main" id="{9A7F615C-C222-5B65-7EA7-24E6F09CDCE5}"/>
                      </a:ext>
                    </a:extLst>
                  </p:cNvPr>
                  <p:cNvGrpSpPr/>
                  <p:nvPr/>
                </p:nvGrpSpPr>
                <p:grpSpPr>
                  <a:xfrm>
                    <a:off x="10031549" y="1623844"/>
                    <a:ext cx="29081" cy="429768"/>
                    <a:chOff x="3485123" y="1621164"/>
                    <a:chExt cx="29081" cy="429768"/>
                  </a:xfrm>
                </p:grpSpPr>
                <p:cxnSp>
                  <p:nvCxnSpPr>
                    <p:cNvPr id="208" name="Straight Connector 207">
                      <a:extLst>
                        <a:ext uri="{FF2B5EF4-FFF2-40B4-BE49-F238E27FC236}">
                          <a16:creationId xmlns:a16="http://schemas.microsoft.com/office/drawing/2014/main" id="{BA76939E-61B5-1328-5D65-F5F48D89C4D7}"/>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A83013C3-7410-75B6-1A7B-EE6225D6D150}"/>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8" name="Straight Connector 7">
                  <a:extLst>
                    <a:ext uri="{FF2B5EF4-FFF2-40B4-BE49-F238E27FC236}">
                      <a16:creationId xmlns:a16="http://schemas.microsoft.com/office/drawing/2014/main" id="{3CE5A5C2-436E-88D3-ECBB-D03C18F65E22}"/>
                    </a:ext>
                  </a:extLst>
                </p:cNvPr>
                <p:cNvCxnSpPr>
                  <a:cxnSpLocks/>
                </p:cNvCxnSpPr>
                <p:nvPr/>
              </p:nvCxnSpPr>
              <p:spPr>
                <a:xfrm>
                  <a:off x="4569663" y="696525"/>
                  <a:ext cx="0" cy="175069"/>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cxnSp>
          <p:nvCxnSpPr>
            <p:cNvPr id="3" name="Curved Connector 2">
              <a:extLst>
                <a:ext uri="{FF2B5EF4-FFF2-40B4-BE49-F238E27FC236}">
                  <a16:creationId xmlns:a16="http://schemas.microsoft.com/office/drawing/2014/main" id="{C24C68D1-A606-7BA5-6EFE-BDC9D2939F4E}"/>
                </a:ext>
              </a:extLst>
            </p:cNvPr>
            <p:cNvCxnSpPr>
              <a:cxnSpLocks/>
              <a:stCxn id="310" idx="3"/>
              <a:endCxn id="359" idx="1"/>
            </p:cNvCxnSpPr>
            <p:nvPr/>
          </p:nvCxnSpPr>
          <p:spPr>
            <a:xfrm flipH="1">
              <a:off x="178319" y="784061"/>
              <a:ext cx="8790396" cy="333411"/>
            </a:xfrm>
            <a:prstGeom prst="curvedConnector5">
              <a:avLst>
                <a:gd name="adj1" fmla="val -1340"/>
                <a:gd name="adj2" fmla="val 49945"/>
                <a:gd name="adj3" fmla="val 101655"/>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BCF565A8-BF0C-8443-619C-6912E9DE62B7}"/>
              </a:ext>
            </a:extLst>
          </p:cNvPr>
          <p:cNvGrpSpPr>
            <a:grpSpLocks noChangeAspect="1"/>
          </p:cNvGrpSpPr>
          <p:nvPr/>
        </p:nvGrpSpPr>
        <p:grpSpPr>
          <a:xfrm>
            <a:off x="183559" y="1378912"/>
            <a:ext cx="4353084" cy="175069"/>
            <a:chOff x="323080" y="1622528"/>
            <a:chExt cx="10751618" cy="432400"/>
          </a:xfrm>
        </p:grpSpPr>
        <p:grpSp>
          <p:nvGrpSpPr>
            <p:cNvPr id="442" name="Group 441">
              <a:extLst>
                <a:ext uri="{FF2B5EF4-FFF2-40B4-BE49-F238E27FC236}">
                  <a16:creationId xmlns:a16="http://schemas.microsoft.com/office/drawing/2014/main" id="{0AD34B50-338C-FC8E-15E9-DD71DF59B05E}"/>
                </a:ext>
              </a:extLst>
            </p:cNvPr>
            <p:cNvGrpSpPr>
              <a:grpSpLocks noChangeAspect="1"/>
            </p:cNvGrpSpPr>
            <p:nvPr/>
          </p:nvGrpSpPr>
          <p:grpSpPr>
            <a:xfrm>
              <a:off x="323080" y="1622528"/>
              <a:ext cx="3121160" cy="432400"/>
              <a:chOff x="323080" y="1657101"/>
              <a:chExt cx="10720034" cy="1485136"/>
            </a:xfrm>
          </p:grpSpPr>
          <p:sp>
            <p:nvSpPr>
              <p:cNvPr id="483" name="Rectangle 482">
                <a:extLst>
                  <a:ext uri="{FF2B5EF4-FFF2-40B4-BE49-F238E27FC236}">
                    <a16:creationId xmlns:a16="http://schemas.microsoft.com/office/drawing/2014/main" id="{8A4C3500-329C-EB39-4DED-2E06BF72F78F}"/>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84" name="Rectangle 483">
                <a:extLst>
                  <a:ext uri="{FF2B5EF4-FFF2-40B4-BE49-F238E27FC236}">
                    <a16:creationId xmlns:a16="http://schemas.microsoft.com/office/drawing/2014/main" id="{75AA4960-0590-B4DA-666C-661B67A674FE}"/>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85" name="Rectangle 484">
                <a:extLst>
                  <a:ext uri="{FF2B5EF4-FFF2-40B4-BE49-F238E27FC236}">
                    <a16:creationId xmlns:a16="http://schemas.microsoft.com/office/drawing/2014/main" id="{B4CB388D-0386-DE39-5C83-C5FB0AB365E0}"/>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86" name="Group 485">
                <a:extLst>
                  <a:ext uri="{FF2B5EF4-FFF2-40B4-BE49-F238E27FC236}">
                    <a16:creationId xmlns:a16="http://schemas.microsoft.com/office/drawing/2014/main" id="{9D751F12-D797-4EEF-4164-C8D57C4A5A6F}"/>
                  </a:ext>
                </a:extLst>
              </p:cNvPr>
              <p:cNvGrpSpPr/>
              <p:nvPr/>
            </p:nvGrpSpPr>
            <p:grpSpPr>
              <a:xfrm>
                <a:off x="323080" y="1866269"/>
                <a:ext cx="7501445" cy="1066800"/>
                <a:chOff x="323080" y="1866269"/>
                <a:chExt cx="7501445" cy="1066800"/>
              </a:xfrm>
            </p:grpSpPr>
            <p:cxnSp>
              <p:nvCxnSpPr>
                <p:cNvPr id="493" name="Straight Connector 492">
                  <a:extLst>
                    <a:ext uri="{FF2B5EF4-FFF2-40B4-BE49-F238E27FC236}">
                      <a16:creationId xmlns:a16="http://schemas.microsoft.com/office/drawing/2014/main" id="{696085F9-94B8-8481-616C-A415DCB6BB20}"/>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EAA2C0A6-2891-88EB-2F3A-9CCC183B2B87}"/>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D85EBED6-D587-381A-1AC8-C71FF64EEC1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87" name="Group 486">
                <a:extLst>
                  <a:ext uri="{FF2B5EF4-FFF2-40B4-BE49-F238E27FC236}">
                    <a16:creationId xmlns:a16="http://schemas.microsoft.com/office/drawing/2014/main" id="{163ECDE6-2527-A374-38D3-28CB079D7F46}"/>
                  </a:ext>
                </a:extLst>
              </p:cNvPr>
              <p:cNvGrpSpPr/>
              <p:nvPr/>
            </p:nvGrpSpPr>
            <p:grpSpPr>
              <a:xfrm>
                <a:off x="3811623" y="1657101"/>
                <a:ext cx="3747359" cy="1485136"/>
                <a:chOff x="3811623" y="1657101"/>
                <a:chExt cx="3747359" cy="1485136"/>
              </a:xfrm>
            </p:grpSpPr>
            <p:cxnSp>
              <p:nvCxnSpPr>
                <p:cNvPr id="491" name="Straight Connector 490">
                  <a:extLst>
                    <a:ext uri="{FF2B5EF4-FFF2-40B4-BE49-F238E27FC236}">
                      <a16:creationId xmlns:a16="http://schemas.microsoft.com/office/drawing/2014/main" id="{582E3BFD-F640-36EB-5FFB-507CB550703B}"/>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A74ECFBC-02C1-0FEF-8043-BA6C89D309F5}"/>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E9B77DCF-2000-D90A-3288-68B301F3F3A2}"/>
                  </a:ext>
                </a:extLst>
              </p:cNvPr>
              <p:cNvGrpSpPr/>
              <p:nvPr/>
            </p:nvGrpSpPr>
            <p:grpSpPr>
              <a:xfrm>
                <a:off x="3765965" y="2039451"/>
                <a:ext cx="3841222" cy="720436"/>
                <a:chOff x="4153896" y="1984033"/>
                <a:chExt cx="3841222" cy="720436"/>
              </a:xfrm>
            </p:grpSpPr>
            <p:sp>
              <p:nvSpPr>
                <p:cNvPr id="489" name="Oval 488">
                  <a:extLst>
                    <a:ext uri="{FF2B5EF4-FFF2-40B4-BE49-F238E27FC236}">
                      <a16:creationId xmlns:a16="http://schemas.microsoft.com/office/drawing/2014/main" id="{66DE3397-753C-738F-5A43-49C6E35177D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90" name="Oval 489">
                  <a:extLst>
                    <a:ext uri="{FF2B5EF4-FFF2-40B4-BE49-F238E27FC236}">
                      <a16:creationId xmlns:a16="http://schemas.microsoft.com/office/drawing/2014/main" id="{BDFA5821-AD76-567A-2E74-B49E75357F0A}"/>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3" name="Group 442">
              <a:extLst>
                <a:ext uri="{FF2B5EF4-FFF2-40B4-BE49-F238E27FC236}">
                  <a16:creationId xmlns:a16="http://schemas.microsoft.com/office/drawing/2014/main" id="{FF899C58-D939-66DC-B54F-A5CBF024F9A8}"/>
                </a:ext>
              </a:extLst>
            </p:cNvPr>
            <p:cNvGrpSpPr/>
            <p:nvPr/>
          </p:nvGrpSpPr>
          <p:grpSpPr>
            <a:xfrm>
              <a:off x="10141529" y="1684373"/>
              <a:ext cx="933169" cy="308710"/>
              <a:chOff x="9878561" y="1685737"/>
              <a:chExt cx="933169" cy="308710"/>
            </a:xfrm>
          </p:grpSpPr>
          <p:sp>
            <p:nvSpPr>
              <p:cNvPr id="481" name="Rectangle 480">
                <a:extLst>
                  <a:ext uri="{FF2B5EF4-FFF2-40B4-BE49-F238E27FC236}">
                    <a16:creationId xmlns:a16="http://schemas.microsoft.com/office/drawing/2014/main" id="{D1B8CDC2-BEA9-BD87-E494-C0FCA392305A}"/>
                  </a:ext>
                </a:extLst>
              </p:cNvPr>
              <p:cNvSpPr/>
              <p:nvPr/>
            </p:nvSpPr>
            <p:spPr>
              <a:xfrm>
                <a:off x="9881591" y="1693756"/>
                <a:ext cx="930139" cy="292673"/>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82" name="Straight Connector 481">
                <a:extLst>
                  <a:ext uri="{FF2B5EF4-FFF2-40B4-BE49-F238E27FC236}">
                    <a16:creationId xmlns:a16="http://schemas.microsoft.com/office/drawing/2014/main" id="{1E255E06-25E0-2E8A-8370-FFF5546B579E}"/>
                  </a:ext>
                </a:extLst>
              </p:cNvPr>
              <p:cNvCxnSpPr>
                <a:cxnSpLocks/>
              </p:cNvCxnSpPr>
              <p:nvPr/>
            </p:nvCxnSpPr>
            <p:spPr>
              <a:xfrm>
                <a:off x="9878561" y="1685737"/>
                <a:ext cx="0" cy="30871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82F3C436-21D7-FDF5-EBFD-35F6069F5CB5}"/>
                </a:ext>
              </a:extLst>
            </p:cNvPr>
            <p:cNvGrpSpPr>
              <a:grpSpLocks noChangeAspect="1"/>
            </p:cNvGrpSpPr>
            <p:nvPr/>
          </p:nvGrpSpPr>
          <p:grpSpPr>
            <a:xfrm>
              <a:off x="6862298" y="1623844"/>
              <a:ext cx="3102159" cy="429768"/>
              <a:chOff x="323080" y="1657101"/>
              <a:chExt cx="10720034" cy="1485136"/>
            </a:xfrm>
          </p:grpSpPr>
          <p:sp>
            <p:nvSpPr>
              <p:cNvPr id="468" name="Rectangle 467">
                <a:extLst>
                  <a:ext uri="{FF2B5EF4-FFF2-40B4-BE49-F238E27FC236}">
                    <a16:creationId xmlns:a16="http://schemas.microsoft.com/office/drawing/2014/main" id="{24DC0FF0-1B02-666D-E559-F58E0D637A3F}"/>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9" name="Rectangle 468">
                <a:extLst>
                  <a:ext uri="{FF2B5EF4-FFF2-40B4-BE49-F238E27FC236}">
                    <a16:creationId xmlns:a16="http://schemas.microsoft.com/office/drawing/2014/main" id="{8998EC83-822F-248C-6477-0AA53D629183}"/>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70" name="Rectangle 469">
                <a:extLst>
                  <a:ext uri="{FF2B5EF4-FFF2-40B4-BE49-F238E27FC236}">
                    <a16:creationId xmlns:a16="http://schemas.microsoft.com/office/drawing/2014/main" id="{FA76B0E9-4940-19F4-9BDF-EF054ACED087}"/>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71" name="Group 470">
                <a:extLst>
                  <a:ext uri="{FF2B5EF4-FFF2-40B4-BE49-F238E27FC236}">
                    <a16:creationId xmlns:a16="http://schemas.microsoft.com/office/drawing/2014/main" id="{B1463862-3A76-6249-6F98-940E2A890259}"/>
                  </a:ext>
                </a:extLst>
              </p:cNvPr>
              <p:cNvGrpSpPr/>
              <p:nvPr/>
            </p:nvGrpSpPr>
            <p:grpSpPr>
              <a:xfrm>
                <a:off x="323080" y="1866269"/>
                <a:ext cx="7501445" cy="1066800"/>
                <a:chOff x="323080" y="1866269"/>
                <a:chExt cx="7501445" cy="1066800"/>
              </a:xfrm>
            </p:grpSpPr>
            <p:cxnSp>
              <p:nvCxnSpPr>
                <p:cNvPr id="478" name="Straight Connector 477">
                  <a:extLst>
                    <a:ext uri="{FF2B5EF4-FFF2-40B4-BE49-F238E27FC236}">
                      <a16:creationId xmlns:a16="http://schemas.microsoft.com/office/drawing/2014/main" id="{3854F5AC-E0DF-F6D0-A648-3EBE629A372B}"/>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BA8B46EC-D282-668B-613A-CC3427214CA3}"/>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955783B7-0A41-C883-E8D7-C447E29B4456}"/>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61B3BAD7-B8E7-6CD6-7B29-06F97E0E8261}"/>
                  </a:ext>
                </a:extLst>
              </p:cNvPr>
              <p:cNvGrpSpPr/>
              <p:nvPr/>
            </p:nvGrpSpPr>
            <p:grpSpPr>
              <a:xfrm>
                <a:off x="3811623" y="1657101"/>
                <a:ext cx="3747359" cy="1485136"/>
                <a:chOff x="3811623" y="1657101"/>
                <a:chExt cx="3747359" cy="1485136"/>
              </a:xfrm>
            </p:grpSpPr>
            <p:cxnSp>
              <p:nvCxnSpPr>
                <p:cNvPr id="476" name="Straight Connector 475">
                  <a:extLst>
                    <a:ext uri="{FF2B5EF4-FFF2-40B4-BE49-F238E27FC236}">
                      <a16:creationId xmlns:a16="http://schemas.microsoft.com/office/drawing/2014/main" id="{ACFCF44A-5236-3B3B-CADF-BB2BDF34E1D6}"/>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2F4942E1-FB00-6C57-F527-6BD3E06FAA41}"/>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D730FB1D-21C0-A2F1-7391-BD4D8519350D}"/>
                  </a:ext>
                </a:extLst>
              </p:cNvPr>
              <p:cNvGrpSpPr/>
              <p:nvPr/>
            </p:nvGrpSpPr>
            <p:grpSpPr>
              <a:xfrm>
                <a:off x="3765965" y="2039451"/>
                <a:ext cx="3841222" cy="720436"/>
                <a:chOff x="4153896" y="1984033"/>
                <a:chExt cx="3841222" cy="720436"/>
              </a:xfrm>
            </p:grpSpPr>
            <p:sp>
              <p:nvSpPr>
                <p:cNvPr id="474" name="Oval 473">
                  <a:extLst>
                    <a:ext uri="{FF2B5EF4-FFF2-40B4-BE49-F238E27FC236}">
                      <a16:creationId xmlns:a16="http://schemas.microsoft.com/office/drawing/2014/main" id="{2990D9D8-16F4-F440-A037-478E169205F7}"/>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75" name="Oval 474">
                  <a:extLst>
                    <a:ext uri="{FF2B5EF4-FFF2-40B4-BE49-F238E27FC236}">
                      <a16:creationId xmlns:a16="http://schemas.microsoft.com/office/drawing/2014/main" id="{80B35969-889D-64D5-F532-84D8368385B5}"/>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5" name="Group 444">
              <a:extLst>
                <a:ext uri="{FF2B5EF4-FFF2-40B4-BE49-F238E27FC236}">
                  <a16:creationId xmlns:a16="http://schemas.microsoft.com/office/drawing/2014/main" id="{54274E65-64C9-D9A1-C05E-277A1310B5CB}"/>
                </a:ext>
              </a:extLst>
            </p:cNvPr>
            <p:cNvGrpSpPr>
              <a:grpSpLocks noChangeAspect="1"/>
            </p:cNvGrpSpPr>
            <p:nvPr/>
          </p:nvGrpSpPr>
          <p:grpSpPr>
            <a:xfrm>
              <a:off x="3603034" y="1623844"/>
              <a:ext cx="3102159" cy="429768"/>
              <a:chOff x="323080" y="1657101"/>
              <a:chExt cx="10720034" cy="1485136"/>
            </a:xfrm>
          </p:grpSpPr>
          <p:sp>
            <p:nvSpPr>
              <p:cNvPr id="455" name="Rectangle 454">
                <a:extLst>
                  <a:ext uri="{FF2B5EF4-FFF2-40B4-BE49-F238E27FC236}">
                    <a16:creationId xmlns:a16="http://schemas.microsoft.com/office/drawing/2014/main" id="{3DF017FE-716D-C54F-1DA7-CB78D2B64D0C}"/>
                  </a:ext>
                </a:extLst>
              </p:cNvPr>
              <p:cNvSpPr/>
              <p:nvPr/>
            </p:nvSpPr>
            <p:spPr>
              <a:xfrm>
                <a:off x="333551"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56" name="Rectangle 455">
                <a:extLst>
                  <a:ext uri="{FF2B5EF4-FFF2-40B4-BE49-F238E27FC236}">
                    <a16:creationId xmlns:a16="http://schemas.microsoft.com/office/drawing/2014/main" id="{DC518A66-012A-6838-EC45-4D6D1CED3055}"/>
                  </a:ext>
                </a:extLst>
              </p:cNvPr>
              <p:cNvSpPr/>
              <p:nvPr/>
            </p:nvSpPr>
            <p:spPr>
              <a:xfrm>
                <a:off x="4081205"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57" name="Rectangle 456">
                <a:extLst>
                  <a:ext uri="{FF2B5EF4-FFF2-40B4-BE49-F238E27FC236}">
                    <a16:creationId xmlns:a16="http://schemas.microsoft.com/office/drawing/2014/main" id="{32D59006-5178-B55B-37C3-97B0AA7C22DC}"/>
                  </a:ext>
                </a:extLst>
              </p:cNvPr>
              <p:cNvSpPr/>
              <p:nvPr/>
            </p:nvSpPr>
            <p:spPr>
              <a:xfrm>
                <a:off x="7828860" y="1893978"/>
                <a:ext cx="3214254" cy="1011382"/>
              </a:xfrm>
              <a:prstGeom prst="rect">
                <a:avLst/>
              </a:prstGeom>
              <a:gradFill flip="none" rotWithShape="1">
                <a:gsLst>
                  <a:gs pos="0">
                    <a:schemeClr val="bg1">
                      <a:lumMod val="50000"/>
                    </a:schemeClr>
                  </a:gs>
                  <a:gs pos="50000">
                    <a:schemeClr val="bg1">
                      <a:shade val="67500"/>
                      <a:satMod val="115000"/>
                    </a:schemeClr>
                  </a:gs>
                  <a:gs pos="100000">
                    <a:schemeClr val="bg1">
                      <a:lumMod val="50000"/>
                    </a:schemeClr>
                  </a:gs>
                </a:gsLst>
                <a:lin ang="5400000" scaled="1"/>
                <a:tileRect/>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nvGrpSpPr>
              <p:cNvPr id="458" name="Group 457">
                <a:extLst>
                  <a:ext uri="{FF2B5EF4-FFF2-40B4-BE49-F238E27FC236}">
                    <a16:creationId xmlns:a16="http://schemas.microsoft.com/office/drawing/2014/main" id="{00894BA0-2156-B873-4864-56D94D629B98}"/>
                  </a:ext>
                </a:extLst>
              </p:cNvPr>
              <p:cNvGrpSpPr/>
              <p:nvPr/>
            </p:nvGrpSpPr>
            <p:grpSpPr>
              <a:xfrm>
                <a:off x="323080" y="1866269"/>
                <a:ext cx="7501445" cy="1066800"/>
                <a:chOff x="323080" y="1866269"/>
                <a:chExt cx="7501445" cy="1066800"/>
              </a:xfrm>
            </p:grpSpPr>
            <p:cxnSp>
              <p:nvCxnSpPr>
                <p:cNvPr id="465" name="Straight Connector 464">
                  <a:extLst>
                    <a:ext uri="{FF2B5EF4-FFF2-40B4-BE49-F238E27FC236}">
                      <a16:creationId xmlns:a16="http://schemas.microsoft.com/office/drawing/2014/main" id="{A9D52742-C55C-1389-C845-A290909E4651}"/>
                    </a:ext>
                  </a:extLst>
                </p:cNvPr>
                <p:cNvCxnSpPr/>
                <p:nvPr/>
              </p:nvCxnSpPr>
              <p:spPr>
                <a:xfrm>
                  <a:off x="323080"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E793AA6C-643D-A268-93B0-DA07FE1AEB54}"/>
                    </a:ext>
                  </a:extLst>
                </p:cNvPr>
                <p:cNvCxnSpPr/>
                <p:nvPr/>
              </p:nvCxnSpPr>
              <p:spPr>
                <a:xfrm>
                  <a:off x="782452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82FA70E9-E266-2B71-8DDC-09B126D07061}"/>
                    </a:ext>
                  </a:extLst>
                </p:cNvPr>
                <p:cNvCxnSpPr/>
                <p:nvPr/>
              </p:nvCxnSpPr>
              <p:spPr>
                <a:xfrm>
                  <a:off x="4076475" y="1866269"/>
                  <a:ext cx="0" cy="1066800"/>
                </a:xfrm>
                <a:prstGeom prst="line">
                  <a:avLst/>
                </a:prstGeom>
                <a:ln w="63500">
                  <a:solidFill>
                    <a:srgbClr val="C00000"/>
                  </a:solidFill>
                  <a:miter lim="800000"/>
                </a:ln>
              </p:spPr>
              <p:style>
                <a:lnRef idx="1">
                  <a:schemeClr val="accent1"/>
                </a:lnRef>
                <a:fillRef idx="0">
                  <a:schemeClr val="accent1"/>
                </a:fillRef>
                <a:effectRef idx="0">
                  <a:schemeClr val="accent1"/>
                </a:effectRef>
                <a:fontRef idx="minor">
                  <a:schemeClr val="tx1"/>
                </a:fontRef>
              </p:style>
            </p:cxnSp>
          </p:grpSp>
          <p:grpSp>
            <p:nvGrpSpPr>
              <p:cNvPr id="459" name="Group 458">
                <a:extLst>
                  <a:ext uri="{FF2B5EF4-FFF2-40B4-BE49-F238E27FC236}">
                    <a16:creationId xmlns:a16="http://schemas.microsoft.com/office/drawing/2014/main" id="{2C312122-873B-1D42-77D2-A92334030317}"/>
                  </a:ext>
                </a:extLst>
              </p:cNvPr>
              <p:cNvGrpSpPr/>
              <p:nvPr/>
            </p:nvGrpSpPr>
            <p:grpSpPr>
              <a:xfrm>
                <a:off x="3811623" y="1657101"/>
                <a:ext cx="3747359" cy="1485136"/>
                <a:chOff x="3811623" y="1657101"/>
                <a:chExt cx="3747359" cy="1485136"/>
              </a:xfrm>
            </p:grpSpPr>
            <p:cxnSp>
              <p:nvCxnSpPr>
                <p:cNvPr id="463" name="Straight Connector 462">
                  <a:extLst>
                    <a:ext uri="{FF2B5EF4-FFF2-40B4-BE49-F238E27FC236}">
                      <a16:creationId xmlns:a16="http://schemas.microsoft.com/office/drawing/2014/main" id="{0E7F14EC-204B-ECF8-A711-CC78D84535AC}"/>
                    </a:ext>
                  </a:extLst>
                </p:cNvPr>
                <p:cNvCxnSpPr>
                  <a:cxnSpLocks/>
                </p:cNvCxnSpPr>
                <p:nvPr/>
              </p:nvCxnSpPr>
              <p:spPr>
                <a:xfrm>
                  <a:off x="3811623"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1EBF471-C1C7-91C7-0E5D-9E5B4919C148}"/>
                    </a:ext>
                  </a:extLst>
                </p:cNvPr>
                <p:cNvCxnSpPr>
                  <a:cxnSpLocks/>
                </p:cNvCxnSpPr>
                <p:nvPr/>
              </p:nvCxnSpPr>
              <p:spPr>
                <a:xfrm>
                  <a:off x="7558982" y="1657101"/>
                  <a:ext cx="0" cy="1485136"/>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1C3BFDA-7F7C-0A56-7950-25B5C4146569}"/>
                  </a:ext>
                </a:extLst>
              </p:cNvPr>
              <p:cNvGrpSpPr/>
              <p:nvPr/>
            </p:nvGrpSpPr>
            <p:grpSpPr>
              <a:xfrm>
                <a:off x="3765965" y="2039451"/>
                <a:ext cx="3841222" cy="720436"/>
                <a:chOff x="4153896" y="1984033"/>
                <a:chExt cx="3841222" cy="720436"/>
              </a:xfrm>
            </p:grpSpPr>
            <p:sp>
              <p:nvSpPr>
                <p:cNvPr id="461" name="Oval 460">
                  <a:extLst>
                    <a:ext uri="{FF2B5EF4-FFF2-40B4-BE49-F238E27FC236}">
                      <a16:creationId xmlns:a16="http://schemas.microsoft.com/office/drawing/2014/main" id="{65B47ACF-4602-9F00-519A-5FBDC52DF30F}"/>
                    </a:ext>
                  </a:extLst>
                </p:cNvPr>
                <p:cNvSpPr/>
                <p:nvPr/>
              </p:nvSpPr>
              <p:spPr>
                <a:xfrm>
                  <a:off x="4153896"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sp>
              <p:nvSpPr>
                <p:cNvPr id="462" name="Oval 461">
                  <a:extLst>
                    <a:ext uri="{FF2B5EF4-FFF2-40B4-BE49-F238E27FC236}">
                      <a16:creationId xmlns:a16="http://schemas.microsoft.com/office/drawing/2014/main" id="{726F56F0-8DCC-7618-701B-538C8EF12B9C}"/>
                    </a:ext>
                  </a:extLst>
                </p:cNvPr>
                <p:cNvSpPr/>
                <p:nvPr/>
              </p:nvSpPr>
              <p:spPr>
                <a:xfrm>
                  <a:off x="7894623" y="1984033"/>
                  <a:ext cx="100495" cy="720436"/>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grpSp>
          <p:nvGrpSpPr>
            <p:cNvPr id="446" name="Group 445">
              <a:extLst>
                <a:ext uri="{FF2B5EF4-FFF2-40B4-BE49-F238E27FC236}">
                  <a16:creationId xmlns:a16="http://schemas.microsoft.com/office/drawing/2014/main" id="{A8EEC272-474A-B009-1F61-4B25C8ACAC69}"/>
                </a:ext>
              </a:extLst>
            </p:cNvPr>
            <p:cNvGrpSpPr/>
            <p:nvPr/>
          </p:nvGrpSpPr>
          <p:grpSpPr>
            <a:xfrm>
              <a:off x="3508829" y="1623844"/>
              <a:ext cx="29081" cy="429768"/>
              <a:chOff x="3485123" y="1621164"/>
              <a:chExt cx="29081" cy="429768"/>
            </a:xfrm>
          </p:grpSpPr>
          <p:cxnSp>
            <p:nvCxnSpPr>
              <p:cNvPr id="453" name="Straight Connector 452">
                <a:extLst>
                  <a:ext uri="{FF2B5EF4-FFF2-40B4-BE49-F238E27FC236}">
                    <a16:creationId xmlns:a16="http://schemas.microsoft.com/office/drawing/2014/main" id="{A52336AC-D289-54DA-3AA2-2D09F757941C}"/>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4" name="Oval 453">
                <a:extLst>
                  <a:ext uri="{FF2B5EF4-FFF2-40B4-BE49-F238E27FC236}">
                    <a16:creationId xmlns:a16="http://schemas.microsoft.com/office/drawing/2014/main" id="{A688143D-393F-8853-E214-8EF889A2E72A}"/>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447" name="Group 446">
              <a:extLst>
                <a:ext uri="{FF2B5EF4-FFF2-40B4-BE49-F238E27FC236}">
                  <a16:creationId xmlns:a16="http://schemas.microsoft.com/office/drawing/2014/main" id="{48436913-0E14-AC9B-BC42-14D1E0A9CD43}"/>
                </a:ext>
              </a:extLst>
            </p:cNvPr>
            <p:cNvGrpSpPr/>
            <p:nvPr/>
          </p:nvGrpSpPr>
          <p:grpSpPr>
            <a:xfrm>
              <a:off x="6766803" y="1623844"/>
              <a:ext cx="29081" cy="429768"/>
              <a:chOff x="3485123" y="1621164"/>
              <a:chExt cx="29081" cy="429768"/>
            </a:xfrm>
          </p:grpSpPr>
          <p:cxnSp>
            <p:nvCxnSpPr>
              <p:cNvPr id="451" name="Straight Connector 450">
                <a:extLst>
                  <a:ext uri="{FF2B5EF4-FFF2-40B4-BE49-F238E27FC236}">
                    <a16:creationId xmlns:a16="http://schemas.microsoft.com/office/drawing/2014/main" id="{971BEEC2-5A75-AFE2-5BF0-0179AD9C50FE}"/>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57E65373-7CB4-D34B-6AD6-0E74ECE099A6}"/>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nvGrpSpPr>
            <p:cNvPr id="448" name="Group 447">
              <a:extLst>
                <a:ext uri="{FF2B5EF4-FFF2-40B4-BE49-F238E27FC236}">
                  <a16:creationId xmlns:a16="http://schemas.microsoft.com/office/drawing/2014/main" id="{A3E3F19E-C324-6698-AA4C-3E3CE1ACE969}"/>
                </a:ext>
              </a:extLst>
            </p:cNvPr>
            <p:cNvGrpSpPr/>
            <p:nvPr/>
          </p:nvGrpSpPr>
          <p:grpSpPr>
            <a:xfrm>
              <a:off x="10031549" y="1623844"/>
              <a:ext cx="29081" cy="429768"/>
              <a:chOff x="3485123" y="1621164"/>
              <a:chExt cx="29081" cy="429768"/>
            </a:xfrm>
          </p:grpSpPr>
          <p:cxnSp>
            <p:nvCxnSpPr>
              <p:cNvPr id="449" name="Straight Connector 448">
                <a:extLst>
                  <a:ext uri="{FF2B5EF4-FFF2-40B4-BE49-F238E27FC236}">
                    <a16:creationId xmlns:a16="http://schemas.microsoft.com/office/drawing/2014/main" id="{B6D6AF3C-4260-D1E4-9BE2-13E13896915D}"/>
                  </a:ext>
                </a:extLst>
              </p:cNvPr>
              <p:cNvCxnSpPr>
                <a:cxnSpLocks/>
              </p:cNvCxnSpPr>
              <p:nvPr/>
            </p:nvCxnSpPr>
            <p:spPr>
              <a:xfrm>
                <a:off x="3499663" y="1621164"/>
                <a:ext cx="0" cy="429768"/>
              </a:xfrm>
              <a:prstGeom prst="line">
                <a:avLst/>
              </a:prstGeom>
              <a:ln w="28575">
                <a:solidFill>
                  <a:srgbClr val="0067FF"/>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450" name="Oval 449">
                <a:extLst>
                  <a:ext uri="{FF2B5EF4-FFF2-40B4-BE49-F238E27FC236}">
                    <a16:creationId xmlns:a16="http://schemas.microsoft.com/office/drawing/2014/main" id="{F87A8E53-D999-E8FC-323F-E4A9C347C7CB}"/>
                  </a:ext>
                </a:extLst>
              </p:cNvPr>
              <p:cNvSpPr/>
              <p:nvPr/>
            </p:nvSpPr>
            <p:spPr>
              <a:xfrm>
                <a:off x="3485123" y="1731809"/>
                <a:ext cx="29081" cy="208479"/>
              </a:xfrm>
              <a:prstGeom prst="ellipse">
                <a:avLst/>
              </a:prstGeom>
              <a:solidFill>
                <a:srgbClr val="00B050">
                  <a:alpha val="86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grpSp>
      </p:grpSp>
      <p:cxnSp>
        <p:nvCxnSpPr>
          <p:cNvPr id="380" name="Curved Connector 379">
            <a:extLst>
              <a:ext uri="{FF2B5EF4-FFF2-40B4-BE49-F238E27FC236}">
                <a16:creationId xmlns:a16="http://schemas.microsoft.com/office/drawing/2014/main" id="{71FD7853-C7B3-24D3-2557-4D024DCEF99C}"/>
              </a:ext>
            </a:extLst>
          </p:cNvPr>
          <p:cNvCxnSpPr>
            <a:cxnSpLocks/>
            <a:endCxn id="483" idx="1"/>
          </p:cNvCxnSpPr>
          <p:nvPr/>
        </p:nvCxnSpPr>
        <p:spPr>
          <a:xfrm flipH="1">
            <a:off x="184793" y="1133036"/>
            <a:ext cx="8790396" cy="333411"/>
          </a:xfrm>
          <a:prstGeom prst="curvedConnector5">
            <a:avLst>
              <a:gd name="adj1" fmla="val -1340"/>
              <a:gd name="adj2" fmla="val 49945"/>
              <a:gd name="adj3" fmla="val 101655"/>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97" name="Oval 496">
            <a:extLst>
              <a:ext uri="{FF2B5EF4-FFF2-40B4-BE49-F238E27FC236}">
                <a16:creationId xmlns:a16="http://schemas.microsoft.com/office/drawing/2014/main" id="{4C1D5C3D-8261-84AB-51C7-995D54248789}"/>
              </a:ext>
            </a:extLst>
          </p:cNvPr>
          <p:cNvSpPr/>
          <p:nvPr/>
        </p:nvSpPr>
        <p:spPr>
          <a:xfrm>
            <a:off x="4519798" y="1464794"/>
            <a:ext cx="39196" cy="9799"/>
          </a:xfrm>
          <a:prstGeom prst="ellipse">
            <a:avLst/>
          </a:prstGeom>
          <a:solidFill>
            <a:schemeClr val="bg1"/>
          </a:solidFill>
          <a:ln w="19050">
            <a:solidFill>
              <a:srgbClr val="00E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sz="1050" dirty="0">
              <a:solidFill>
                <a:srgbClr val="00395A"/>
              </a:solidFill>
            </a:endParaRPr>
          </a:p>
        </p:txBody>
      </p:sp>
      <p:cxnSp>
        <p:nvCxnSpPr>
          <p:cNvPr id="498" name="Straight Arrow Connector 497">
            <a:extLst>
              <a:ext uri="{FF2B5EF4-FFF2-40B4-BE49-F238E27FC236}">
                <a16:creationId xmlns:a16="http://schemas.microsoft.com/office/drawing/2014/main" id="{32F8450D-5F0B-3FBD-6708-18AB76BBD6A8}"/>
              </a:ext>
            </a:extLst>
          </p:cNvPr>
          <p:cNvCxnSpPr>
            <a:cxnSpLocks/>
          </p:cNvCxnSpPr>
          <p:nvPr/>
        </p:nvCxnSpPr>
        <p:spPr>
          <a:xfrm>
            <a:off x="4558994" y="1467969"/>
            <a:ext cx="302387" cy="1955"/>
          </a:xfrm>
          <a:prstGeom prst="straightConnector1">
            <a:avLst/>
          </a:prstGeom>
          <a:ln w="9525">
            <a:solidFill>
              <a:schemeClr val="bg1">
                <a:lumMod val="50000"/>
              </a:schemeClr>
            </a:solidFill>
            <a:prstDash val="sysDot"/>
            <a:miter lim="800000"/>
            <a:tailEnd type="triangle" w="sm" len="sm"/>
          </a:ln>
        </p:spPr>
        <p:style>
          <a:lnRef idx="1">
            <a:schemeClr val="accent1"/>
          </a:lnRef>
          <a:fillRef idx="0">
            <a:schemeClr val="accent1"/>
          </a:fillRef>
          <a:effectRef idx="0">
            <a:schemeClr val="accent1"/>
          </a:effectRef>
          <a:fontRef idx="minor">
            <a:schemeClr val="tx1"/>
          </a:fontRef>
        </p:style>
      </p:cxnSp>
      <p:pic>
        <p:nvPicPr>
          <p:cNvPr id="502" name="Picture 501" descr="A graph of a line and a line&#10;&#10;Description automatically generated">
            <a:extLst>
              <a:ext uri="{FF2B5EF4-FFF2-40B4-BE49-F238E27FC236}">
                <a16:creationId xmlns:a16="http://schemas.microsoft.com/office/drawing/2014/main" id="{246BF77F-F860-5116-B609-00562CA16A24}"/>
              </a:ext>
            </a:extLst>
          </p:cNvPr>
          <p:cNvPicPr>
            <a:picLocks noChangeAspect="1"/>
          </p:cNvPicPr>
          <p:nvPr/>
        </p:nvPicPr>
        <p:blipFill rotWithShape="1">
          <a:blip r:embed="rId3"/>
          <a:srcRect t="11324" r="9262"/>
          <a:stretch/>
        </p:blipFill>
        <p:spPr>
          <a:xfrm>
            <a:off x="4241565" y="1546347"/>
            <a:ext cx="4854176" cy="3557950"/>
          </a:xfrm>
          <a:prstGeom prst="rect">
            <a:avLst/>
          </a:prstGeom>
        </p:spPr>
      </p:pic>
      <p:sp>
        <p:nvSpPr>
          <p:cNvPr id="503" name="TextBox 502">
            <a:extLst>
              <a:ext uri="{FF2B5EF4-FFF2-40B4-BE49-F238E27FC236}">
                <a16:creationId xmlns:a16="http://schemas.microsoft.com/office/drawing/2014/main" id="{FF84631C-4773-B8DD-9C55-1ECFC1328B09}"/>
              </a:ext>
            </a:extLst>
          </p:cNvPr>
          <p:cNvSpPr txBox="1"/>
          <p:nvPr/>
        </p:nvSpPr>
        <p:spPr>
          <a:xfrm>
            <a:off x="-76415" y="4876752"/>
            <a:ext cx="3374642" cy="261610"/>
          </a:xfrm>
          <a:prstGeom prst="rect">
            <a:avLst/>
          </a:prstGeom>
          <a:noFill/>
        </p:spPr>
        <p:txBody>
          <a:bodyPr wrap="none" rtlCol="0">
            <a:spAutoFit/>
          </a:bodyPr>
          <a:lstStyle/>
          <a:p>
            <a:r>
              <a:rPr lang="en-US" sz="1100" dirty="0"/>
              <a:t>Work in collaboration with A. </a:t>
            </a:r>
            <a:r>
              <a:rPr lang="en-US" sz="1100" dirty="0" err="1"/>
              <a:t>Ferran</a:t>
            </a:r>
            <a:r>
              <a:rPr lang="en-US" sz="1100" dirty="0"/>
              <a:t> </a:t>
            </a:r>
            <a:r>
              <a:rPr lang="en-US" sz="1100" dirty="0" err="1"/>
              <a:t>Pousa</a:t>
            </a:r>
            <a:r>
              <a:rPr lang="en-US" sz="1100" dirty="0"/>
              <a:t> (DESY)</a:t>
            </a:r>
          </a:p>
        </p:txBody>
      </p:sp>
      <p:sp>
        <p:nvSpPr>
          <p:cNvPr id="504" name="TextBox 503">
            <a:extLst>
              <a:ext uri="{FF2B5EF4-FFF2-40B4-BE49-F238E27FC236}">
                <a16:creationId xmlns:a16="http://schemas.microsoft.com/office/drawing/2014/main" id="{F019E506-0465-29E4-D552-D551F84F635D}"/>
              </a:ext>
            </a:extLst>
          </p:cNvPr>
          <p:cNvSpPr txBox="1"/>
          <p:nvPr/>
        </p:nvSpPr>
        <p:spPr>
          <a:xfrm>
            <a:off x="55531" y="1690012"/>
            <a:ext cx="4150495" cy="3046988"/>
          </a:xfrm>
          <a:prstGeom prst="rect">
            <a:avLst/>
          </a:prstGeom>
          <a:noFill/>
        </p:spPr>
        <p:txBody>
          <a:bodyPr wrap="square" rtlCol="0">
            <a:spAutoFit/>
          </a:bodyPr>
          <a:lstStyle/>
          <a:p>
            <a:r>
              <a:rPr lang="en-US" sz="1200" b="1" dirty="0"/>
              <a:t>LWFA lattice:</a:t>
            </a:r>
          </a:p>
          <a:p>
            <a:pPr marL="285750" indent="-285750">
              <a:buFont typeface="Arial" panose="020B0604020202020204" pitchFamily="34" charset="0"/>
              <a:buChar char="•"/>
            </a:pPr>
            <a:r>
              <a:rPr lang="en-US" sz="1200" dirty="0"/>
              <a:t>Length plasma columns: 28cm</a:t>
            </a:r>
          </a:p>
          <a:p>
            <a:pPr marL="285750" indent="-285750">
              <a:buFont typeface="Arial" panose="020B0604020202020204" pitchFamily="34" charset="0"/>
              <a:buChar char="•"/>
            </a:pPr>
            <a:r>
              <a:rPr lang="en-US" sz="1200" dirty="0"/>
              <a:t>Gaps: 3cm</a:t>
            </a:r>
          </a:p>
          <a:p>
            <a:pPr marL="285750" indent="-285750">
              <a:buFont typeface="Arial" panose="020B0604020202020204" pitchFamily="34" charset="0"/>
              <a:buChar char="•"/>
            </a:pPr>
            <a:r>
              <a:rPr lang="en-US" sz="1200" dirty="0"/>
              <a:t>Plasma lens model: linear thick lens (3 mm) w/ “residence correction”</a:t>
            </a:r>
          </a:p>
          <a:p>
            <a:endParaRPr lang="en-US" sz="1200" dirty="0"/>
          </a:p>
          <a:p>
            <a:r>
              <a:rPr lang="en-US" sz="1200" b="1" dirty="0"/>
              <a:t>Electron beam:</a:t>
            </a:r>
          </a:p>
          <a:p>
            <a:pPr marL="285750" indent="-285750">
              <a:buFont typeface="Arial" panose="020B0604020202020204" pitchFamily="34" charset="0"/>
              <a:buChar char="•"/>
            </a:pPr>
            <a:r>
              <a:rPr lang="en-US" sz="1200" dirty="0"/>
              <a:t>Charge: -1 </a:t>
            </a:r>
            <a:r>
              <a:rPr lang="en-US" sz="1200" dirty="0" err="1"/>
              <a:t>fC</a:t>
            </a:r>
            <a:endParaRPr lang="en-US" sz="1200" dirty="0"/>
          </a:p>
          <a:p>
            <a:pPr marL="285750" indent="-285750">
              <a:buFont typeface="Arial" panose="020B0604020202020204" pitchFamily="34" charset="0"/>
              <a:buChar char="•"/>
            </a:pPr>
            <a:r>
              <a:rPr lang="en-US" sz="1200" dirty="0"/>
              <a:t>Size: 0.75 </a:t>
            </a:r>
            <a:r>
              <a:rPr lang="en-US" sz="1200" dirty="0">
                <a:latin typeface="Symbol" pitchFamily="2" charset="2"/>
              </a:rPr>
              <a:t>m</a:t>
            </a:r>
            <a:r>
              <a:rPr lang="en-US" sz="1200" dirty="0"/>
              <a:t>m x 0.75 </a:t>
            </a:r>
            <a:r>
              <a:rPr lang="en-US" sz="1200" dirty="0">
                <a:latin typeface="Symbol" pitchFamily="2" charset="2"/>
              </a:rPr>
              <a:t>m</a:t>
            </a:r>
            <a:r>
              <a:rPr lang="en-US" sz="1200" dirty="0"/>
              <a:t>m x 0.1 </a:t>
            </a:r>
            <a:r>
              <a:rPr lang="en-US" sz="1200" dirty="0">
                <a:latin typeface="Symbol" pitchFamily="2" charset="2"/>
              </a:rPr>
              <a:t>m</a:t>
            </a:r>
            <a:r>
              <a:rPr lang="en-US" sz="1200" dirty="0"/>
              <a:t>m</a:t>
            </a:r>
          </a:p>
          <a:p>
            <a:pPr marL="285750" indent="-285750">
              <a:buFont typeface="Arial" panose="020B0604020202020204" pitchFamily="34" charset="0"/>
              <a:buChar char="•"/>
            </a:pPr>
            <a:r>
              <a:rPr lang="en-US" sz="1200" dirty="0"/>
              <a:t>Emittance: 1 </a:t>
            </a:r>
            <a:r>
              <a:rPr lang="en-US" sz="1200" dirty="0" err="1"/>
              <a:t>mm.mrad</a:t>
            </a:r>
            <a:endParaRPr lang="en-US" sz="1200" dirty="0"/>
          </a:p>
          <a:p>
            <a:endParaRPr lang="en-US" sz="1200" dirty="0"/>
          </a:p>
          <a:p>
            <a:r>
              <a:rPr lang="en-US" sz="1200" b="1" dirty="0"/>
              <a:t>Grid size/resolution:</a:t>
            </a:r>
          </a:p>
          <a:p>
            <a:pPr marL="285750" indent="-285750">
              <a:buFont typeface="Arial" panose="020B0604020202020204" pitchFamily="34" charset="0"/>
              <a:buChar char="•"/>
            </a:pPr>
            <a:r>
              <a:rPr lang="en-US" sz="1200" dirty="0"/>
              <a:t>128 x 128 x 17664</a:t>
            </a:r>
          </a:p>
          <a:p>
            <a:pPr marL="285750" indent="-285750">
              <a:buFont typeface="Arial" panose="020B0604020202020204" pitchFamily="34" charset="0"/>
              <a:buChar char="•"/>
            </a:pPr>
            <a:r>
              <a:rPr lang="en-US" sz="1200" dirty="0"/>
              <a:t>2 </a:t>
            </a:r>
            <a:r>
              <a:rPr lang="en-US" sz="1200" dirty="0">
                <a:latin typeface="Symbol" pitchFamily="2" charset="2"/>
              </a:rPr>
              <a:t>m</a:t>
            </a:r>
            <a:r>
              <a:rPr lang="en-US" sz="1200" dirty="0"/>
              <a:t>m x 2 </a:t>
            </a:r>
            <a:r>
              <a:rPr lang="en-US" sz="1200" dirty="0">
                <a:latin typeface="Symbol" pitchFamily="2" charset="2"/>
              </a:rPr>
              <a:t>m</a:t>
            </a:r>
            <a:r>
              <a:rPr lang="en-US" sz="1200" dirty="0"/>
              <a:t>m x 0.01 </a:t>
            </a:r>
            <a:r>
              <a:rPr lang="en-US" sz="1200" dirty="0">
                <a:latin typeface="Symbol" pitchFamily="2" charset="2"/>
              </a:rPr>
              <a:t>m</a:t>
            </a:r>
            <a:r>
              <a:rPr lang="en-US" sz="1200" dirty="0"/>
              <a:t>m</a:t>
            </a:r>
          </a:p>
          <a:p>
            <a:endParaRPr lang="en-US" sz="1200" dirty="0"/>
          </a:p>
          <a:p>
            <a:r>
              <a:rPr lang="en-US" sz="1200" b="1" dirty="0"/>
              <a:t>Computer: </a:t>
            </a:r>
            <a:r>
              <a:rPr lang="en-US" sz="1200" dirty="0"/>
              <a:t>256 GPUs for 8h on Perlmutter (NERSC)</a:t>
            </a:r>
          </a:p>
        </p:txBody>
      </p:sp>
      <p:pic>
        <p:nvPicPr>
          <p:cNvPr id="2" name="Google Shape;1655;p104">
            <a:extLst>
              <a:ext uri="{FF2B5EF4-FFF2-40B4-BE49-F238E27FC236}">
                <a16:creationId xmlns:a16="http://schemas.microsoft.com/office/drawing/2014/main" id="{18623FC2-EC17-B236-9C06-DBB3491AD638}"/>
              </a:ext>
            </a:extLst>
          </p:cNvPr>
          <p:cNvPicPr preferRelativeResize="0">
            <a:picLocks noChangeAspect="1"/>
          </p:cNvPicPr>
          <p:nvPr/>
        </p:nvPicPr>
        <p:blipFill>
          <a:blip r:embed="rId4">
            <a:alphaModFix/>
          </a:blip>
          <a:stretch>
            <a:fillRect/>
          </a:stretch>
        </p:blipFill>
        <p:spPr>
          <a:xfrm>
            <a:off x="3576918" y="4663116"/>
            <a:ext cx="1071151" cy="453299"/>
          </a:xfrm>
          <a:prstGeom prst="rect">
            <a:avLst/>
          </a:prstGeom>
          <a:noFill/>
          <a:ln>
            <a:noFill/>
          </a:ln>
        </p:spPr>
      </p:pic>
    </p:spTree>
    <p:extLst>
      <p:ext uri="{BB962C8B-B14F-4D97-AF65-F5344CB8AC3E}">
        <p14:creationId xmlns:p14="http://schemas.microsoft.com/office/powerpoint/2010/main" val="286730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9A73A8-8320-E2D9-209D-21CACD8A4292}"/>
              </a:ext>
            </a:extLst>
          </p:cNvPr>
          <p:cNvGrpSpPr/>
          <p:nvPr/>
        </p:nvGrpSpPr>
        <p:grpSpPr>
          <a:xfrm>
            <a:off x="3386417" y="487305"/>
            <a:ext cx="5829300" cy="4344858"/>
            <a:chOff x="2451256" y="342027"/>
            <a:chExt cx="7772400" cy="5793144"/>
          </a:xfrm>
        </p:grpSpPr>
        <p:pic>
          <p:nvPicPr>
            <p:cNvPr id="15" name="Picture 14" descr="A screenshot of a computer generated image&#10;&#10;Description automatically generated">
              <a:extLst>
                <a:ext uri="{FF2B5EF4-FFF2-40B4-BE49-F238E27FC236}">
                  <a16:creationId xmlns:a16="http://schemas.microsoft.com/office/drawing/2014/main" id="{986161F9-95C7-B223-D5A4-AE19B3713B3E}"/>
                </a:ext>
              </a:extLst>
            </p:cNvPr>
            <p:cNvPicPr>
              <a:picLocks noChangeAspect="1"/>
            </p:cNvPicPr>
            <p:nvPr/>
          </p:nvPicPr>
          <p:blipFill>
            <a:blip r:embed="rId2">
              <a:alphaModFix/>
            </a:blip>
            <a:stretch>
              <a:fillRect/>
            </a:stretch>
          </p:blipFill>
          <p:spPr>
            <a:xfrm>
              <a:off x="2451256" y="355988"/>
              <a:ext cx="7772400" cy="5779183"/>
            </a:xfrm>
            <a:prstGeom prst="rect">
              <a:avLst/>
            </a:prstGeom>
          </p:spPr>
        </p:pic>
        <p:pic>
          <p:nvPicPr>
            <p:cNvPr id="13" name="Picture 12" descr="A black square with a red and blue gradient&#10;&#10;Description automatically generated">
              <a:extLst>
                <a:ext uri="{FF2B5EF4-FFF2-40B4-BE49-F238E27FC236}">
                  <a16:creationId xmlns:a16="http://schemas.microsoft.com/office/drawing/2014/main" id="{73E803F4-53DA-8EA7-F375-139243E5D303}"/>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5730704" y="3832104"/>
              <a:ext cx="230345" cy="335047"/>
            </a:xfrm>
            <a:prstGeom prst="rect">
              <a:avLst/>
            </a:prstGeom>
          </p:spPr>
        </p:pic>
        <p:pic>
          <p:nvPicPr>
            <p:cNvPr id="21" name="Picture 20" descr="A black square with a red and blue gradient&#10;&#10;Description automatically generated">
              <a:extLst>
                <a:ext uri="{FF2B5EF4-FFF2-40B4-BE49-F238E27FC236}">
                  <a16:creationId xmlns:a16="http://schemas.microsoft.com/office/drawing/2014/main" id="{88343AAF-1CF7-23B8-9F07-172FB944780E}"/>
                </a:ext>
              </a:extLst>
            </p:cNvPr>
            <p:cNvPicPr>
              <a:picLocks noChangeAspect="1"/>
            </p:cNvPicPr>
            <p:nvPr/>
          </p:nvPicPr>
          <p:blipFill rotWithShape="1">
            <a:blip r:embed="rId5"/>
            <a:srcRect l="77624" r="13395"/>
            <a:stretch/>
          </p:blipFill>
          <p:spPr>
            <a:xfrm>
              <a:off x="9067220" y="355988"/>
              <a:ext cx="698015" cy="5779183"/>
            </a:xfrm>
            <a:prstGeom prst="rect">
              <a:avLst/>
            </a:prstGeom>
          </p:spPr>
        </p:pic>
        <p:sp>
          <p:nvSpPr>
            <p:cNvPr id="22" name="TextBox 21">
              <a:extLst>
                <a:ext uri="{FF2B5EF4-FFF2-40B4-BE49-F238E27FC236}">
                  <a16:creationId xmlns:a16="http://schemas.microsoft.com/office/drawing/2014/main" id="{087892C6-A2F9-379E-9E68-E38195D5D842}"/>
                </a:ext>
              </a:extLst>
            </p:cNvPr>
            <p:cNvSpPr txBox="1"/>
            <p:nvPr/>
          </p:nvSpPr>
          <p:spPr>
            <a:xfrm>
              <a:off x="8341283" y="675910"/>
              <a:ext cx="714299" cy="292388"/>
            </a:xfrm>
            <a:prstGeom prst="rect">
              <a:avLst/>
            </a:prstGeom>
            <a:noFill/>
          </p:spPr>
          <p:txBody>
            <a:bodyPr wrap="none" rtlCol="0">
              <a:spAutoFit/>
            </a:bodyPr>
            <a:lstStyle/>
            <a:p>
              <a:pPr defTabSz="685800">
                <a:buClrTx/>
              </a:pPr>
              <a:r>
                <a:rPr lang="en-US" sz="825" i="1" kern="1200" dirty="0" err="1">
                  <a:solidFill>
                    <a:prstClr val="black"/>
                  </a:solidFill>
                  <a:latin typeface="Calibri" panose="020F0502020204030204"/>
                  <a:ea typeface="+mn-ea"/>
                  <a:cs typeface="+mn-cs"/>
                </a:rPr>
                <a:t>E</a:t>
              </a:r>
              <a:r>
                <a:rPr lang="en-US" sz="825" i="1" kern="1200" baseline="-25000" dirty="0" err="1">
                  <a:solidFill>
                    <a:prstClr val="black"/>
                  </a:solidFill>
                  <a:latin typeface="Calibri" panose="020F0502020204030204"/>
                  <a:ea typeface="+mn-ea"/>
                  <a:cs typeface="+mn-cs"/>
                </a:rPr>
                <a:t>z</a:t>
              </a:r>
              <a:r>
                <a:rPr lang="en-US" sz="825" kern="1200" dirty="0">
                  <a:solidFill>
                    <a:prstClr val="black"/>
                  </a:solidFill>
                  <a:latin typeface="Calibri" panose="020F0502020204030204"/>
                  <a:ea typeface="+mn-ea"/>
                  <a:cs typeface="+mn-cs"/>
                </a:rPr>
                <a:t> [V/m]</a:t>
              </a:r>
            </a:p>
          </p:txBody>
        </p:sp>
        <p:sp>
          <p:nvSpPr>
            <p:cNvPr id="23" name="TextBox 22">
              <a:extLst>
                <a:ext uri="{FF2B5EF4-FFF2-40B4-BE49-F238E27FC236}">
                  <a16:creationId xmlns:a16="http://schemas.microsoft.com/office/drawing/2014/main" id="{2E172C53-40C8-F828-82B7-4F3902CEF9BC}"/>
                </a:ext>
              </a:extLst>
            </p:cNvPr>
            <p:cNvSpPr txBox="1"/>
            <p:nvPr/>
          </p:nvSpPr>
          <p:spPr>
            <a:xfrm>
              <a:off x="8975315" y="675910"/>
              <a:ext cx="729260" cy="292388"/>
            </a:xfrm>
            <a:prstGeom prst="rect">
              <a:avLst/>
            </a:prstGeom>
            <a:noFill/>
          </p:spPr>
          <p:txBody>
            <a:bodyPr wrap="none" rtlCol="0">
              <a:spAutoFit/>
            </a:bodyPr>
            <a:lstStyle/>
            <a:p>
              <a:pPr defTabSz="685800">
                <a:buClrTx/>
              </a:pPr>
              <a:r>
                <a:rPr lang="en-US" sz="825" i="1" kern="1200" dirty="0">
                  <a:solidFill>
                    <a:prstClr val="black"/>
                  </a:solidFill>
                  <a:latin typeface="Symbol" pitchFamily="2" charset="2"/>
                  <a:ea typeface="+mn-ea"/>
                  <a:cs typeface="+mn-cs"/>
                </a:rPr>
                <a:t>r</a:t>
              </a:r>
              <a:r>
                <a:rPr lang="en-US" sz="825" kern="1200" dirty="0">
                  <a:solidFill>
                    <a:prstClr val="black"/>
                  </a:solidFill>
                  <a:latin typeface="Calibri" panose="020F0502020204030204"/>
                  <a:ea typeface="+mn-ea"/>
                  <a:cs typeface="+mn-cs"/>
                </a:rPr>
                <a:t> [C/m</a:t>
              </a:r>
              <a:r>
                <a:rPr lang="en-US" sz="825" kern="1200" baseline="30000" dirty="0">
                  <a:solidFill>
                    <a:prstClr val="black"/>
                  </a:solidFill>
                  <a:latin typeface="Calibri" panose="020F0502020204030204"/>
                  <a:ea typeface="+mn-ea"/>
                  <a:cs typeface="+mn-cs"/>
                </a:rPr>
                <a:t>3</a:t>
              </a:r>
              <a:r>
                <a:rPr lang="en-US" sz="825" kern="1200" dirty="0">
                  <a:solidFill>
                    <a:prstClr val="black"/>
                  </a:solidFill>
                  <a:latin typeface="Calibri" panose="020F0502020204030204"/>
                  <a:ea typeface="+mn-ea"/>
                  <a:cs typeface="+mn-cs"/>
                </a:rPr>
                <a:t>]</a:t>
              </a:r>
            </a:p>
          </p:txBody>
        </p:sp>
        <p:pic>
          <p:nvPicPr>
            <p:cNvPr id="25" name="Picture 24" descr="A green and blue gradient with numbers and a chart&#10;&#10;Description automatically generated">
              <a:extLst>
                <a:ext uri="{FF2B5EF4-FFF2-40B4-BE49-F238E27FC236}">
                  <a16:creationId xmlns:a16="http://schemas.microsoft.com/office/drawing/2014/main" id="{D2DA383C-9F42-2EF5-CF93-36236FD34267}"/>
                </a:ext>
              </a:extLst>
            </p:cNvPr>
            <p:cNvPicPr>
              <a:picLocks noChangeAspect="1"/>
            </p:cNvPicPr>
            <p:nvPr/>
          </p:nvPicPr>
          <p:blipFill rotWithShape="1">
            <a:blip r:embed="rId6"/>
            <a:srcRect l="4026" r="88250"/>
            <a:stretch/>
          </p:blipFill>
          <p:spPr>
            <a:xfrm>
              <a:off x="2785081" y="342027"/>
              <a:ext cx="600293" cy="5786547"/>
            </a:xfrm>
            <a:prstGeom prst="rect">
              <a:avLst/>
            </a:prstGeom>
          </p:spPr>
        </p:pic>
        <p:pic>
          <p:nvPicPr>
            <p:cNvPr id="26" name="Picture 25" descr="A green and blue gradient with numbers and a chart&#10;&#10;Description automatically generated">
              <a:extLst>
                <a:ext uri="{FF2B5EF4-FFF2-40B4-BE49-F238E27FC236}">
                  <a16:creationId xmlns:a16="http://schemas.microsoft.com/office/drawing/2014/main" id="{95FC33C0-2773-5B2F-9DE5-38528F77A1D0}"/>
                </a:ext>
              </a:extLst>
            </p:cNvPr>
            <p:cNvPicPr>
              <a:picLocks noChangeAspect="1"/>
            </p:cNvPicPr>
            <p:nvPr/>
          </p:nvPicPr>
          <p:blipFill rotWithShape="1">
            <a:blip r:embed="rId6"/>
            <a:srcRect l="15536" t="89711" r="28963" b="4429"/>
            <a:stretch/>
          </p:blipFill>
          <p:spPr>
            <a:xfrm>
              <a:off x="3657600" y="5542241"/>
              <a:ext cx="4313734" cy="342027"/>
            </a:xfrm>
            <a:prstGeom prst="rect">
              <a:avLst/>
            </a:prstGeom>
          </p:spPr>
        </p:pic>
        <p:sp>
          <p:nvSpPr>
            <p:cNvPr id="28" name="Rectangle 27">
              <a:extLst>
                <a:ext uri="{FF2B5EF4-FFF2-40B4-BE49-F238E27FC236}">
                  <a16:creationId xmlns:a16="http://schemas.microsoft.com/office/drawing/2014/main" id="{22F735D4-91DB-3737-FF4C-B21AB609B825}"/>
                </a:ext>
              </a:extLst>
            </p:cNvPr>
            <p:cNvSpPr/>
            <p:nvPr/>
          </p:nvSpPr>
          <p:spPr>
            <a:xfrm>
              <a:off x="4872147" y="830638"/>
              <a:ext cx="1877661" cy="195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7" name="TextBox 26">
              <a:extLst>
                <a:ext uri="{FF2B5EF4-FFF2-40B4-BE49-F238E27FC236}">
                  <a16:creationId xmlns:a16="http://schemas.microsoft.com/office/drawing/2014/main" id="{FF199B1F-A31B-68A1-B0FF-B2554E09FC69}"/>
                </a:ext>
              </a:extLst>
            </p:cNvPr>
            <p:cNvSpPr txBox="1"/>
            <p:nvPr/>
          </p:nvSpPr>
          <p:spPr>
            <a:xfrm>
              <a:off x="5080388" y="793408"/>
              <a:ext cx="1793653" cy="292388"/>
            </a:xfrm>
            <a:prstGeom prst="rect">
              <a:avLst/>
            </a:prstGeom>
            <a:noFill/>
          </p:spPr>
          <p:txBody>
            <a:bodyPr wrap="none" rtlCol="0">
              <a:spAutoFit/>
            </a:bodyPr>
            <a:lstStyle/>
            <a:p>
              <a:pPr defTabSz="685800">
                <a:buClrTx/>
              </a:pPr>
              <a:r>
                <a:rPr lang="en-US" sz="825" kern="1200" dirty="0">
                  <a:solidFill>
                    <a:prstClr val="black"/>
                  </a:solidFill>
                  <a:latin typeface="Calibri" panose="020F0502020204030204"/>
                  <a:ea typeface="+mn-ea"/>
                  <a:cs typeface="+mn-cs"/>
                </a:rPr>
                <a:t>Iteration 14800; t = 51.4 </a:t>
              </a:r>
              <a:r>
                <a:rPr lang="en-US" sz="825" kern="1200" dirty="0" err="1">
                  <a:solidFill>
                    <a:prstClr val="black"/>
                  </a:solidFill>
                  <a:latin typeface="Calibri" panose="020F0502020204030204"/>
                  <a:ea typeface="+mn-ea"/>
                  <a:cs typeface="+mn-cs"/>
                </a:rPr>
                <a:t>ps</a:t>
              </a:r>
              <a:endParaRPr lang="en-US" sz="825" kern="1200" dirty="0">
                <a:solidFill>
                  <a:prstClr val="black"/>
                </a:solidFill>
                <a:latin typeface="Calibri" panose="020F0502020204030204"/>
                <a:ea typeface="+mn-ea"/>
                <a:cs typeface="+mn-cs"/>
              </a:endParaRPr>
            </a:p>
          </p:txBody>
        </p:sp>
        <p:grpSp>
          <p:nvGrpSpPr>
            <p:cNvPr id="35" name="Group 34">
              <a:extLst>
                <a:ext uri="{FF2B5EF4-FFF2-40B4-BE49-F238E27FC236}">
                  <a16:creationId xmlns:a16="http://schemas.microsoft.com/office/drawing/2014/main" id="{C2630937-7806-3852-2FE6-0593BF03CE61}"/>
                </a:ext>
              </a:extLst>
            </p:cNvPr>
            <p:cNvGrpSpPr/>
            <p:nvPr/>
          </p:nvGrpSpPr>
          <p:grpSpPr>
            <a:xfrm>
              <a:off x="3430273" y="1092452"/>
              <a:ext cx="4812907" cy="4407528"/>
              <a:chOff x="3430273" y="1092452"/>
              <a:chExt cx="4823285" cy="4407528"/>
            </a:xfrm>
          </p:grpSpPr>
          <p:sp>
            <p:nvSpPr>
              <p:cNvPr id="29" name="Rectangle 28">
                <a:extLst>
                  <a:ext uri="{FF2B5EF4-FFF2-40B4-BE49-F238E27FC236}">
                    <a16:creationId xmlns:a16="http://schemas.microsoft.com/office/drawing/2014/main" id="{FD484489-739E-36C3-F378-212A36809930}"/>
                  </a:ext>
                </a:extLst>
              </p:cNvPr>
              <p:cNvSpPr/>
              <p:nvPr/>
            </p:nvSpPr>
            <p:spPr>
              <a:xfrm>
                <a:off x="3430273" y="3935240"/>
                <a:ext cx="4823285" cy="138065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3C791313-0F86-A4F9-647A-0498224A593B}"/>
                  </a:ext>
                </a:extLst>
              </p:cNvPr>
              <p:cNvSpPr/>
              <p:nvPr/>
            </p:nvSpPr>
            <p:spPr>
              <a:xfrm>
                <a:off x="3430273" y="2513846"/>
                <a:ext cx="4823285" cy="138065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Rectangle 32">
                <a:extLst>
                  <a:ext uri="{FF2B5EF4-FFF2-40B4-BE49-F238E27FC236}">
                    <a16:creationId xmlns:a16="http://schemas.microsoft.com/office/drawing/2014/main" id="{70D6772D-18C8-255C-7822-EA32B9A3A232}"/>
                  </a:ext>
                </a:extLst>
              </p:cNvPr>
              <p:cNvSpPr/>
              <p:nvPr/>
            </p:nvSpPr>
            <p:spPr>
              <a:xfrm>
                <a:off x="3430273" y="1092452"/>
                <a:ext cx="4823285" cy="138065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DC491114-F6B8-53A9-E252-C0A51485D6DB}"/>
                  </a:ext>
                </a:extLst>
              </p:cNvPr>
              <p:cNvSpPr/>
              <p:nvPr/>
            </p:nvSpPr>
            <p:spPr>
              <a:xfrm>
                <a:off x="3430273" y="5356634"/>
                <a:ext cx="4823285" cy="14334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D7168C7E-E55F-44A1-6285-BC9F3226965A}"/>
                </a:ext>
              </a:extLst>
            </p:cNvPr>
            <p:cNvGrpSpPr/>
            <p:nvPr/>
          </p:nvGrpSpPr>
          <p:grpSpPr>
            <a:xfrm>
              <a:off x="3355127" y="1043531"/>
              <a:ext cx="665140" cy="4542137"/>
              <a:chOff x="3355127" y="1043531"/>
              <a:chExt cx="665140" cy="4542137"/>
            </a:xfrm>
          </p:grpSpPr>
          <p:sp>
            <p:nvSpPr>
              <p:cNvPr id="36" name="TextBox 35">
                <a:extLst>
                  <a:ext uri="{FF2B5EF4-FFF2-40B4-BE49-F238E27FC236}">
                    <a16:creationId xmlns:a16="http://schemas.microsoft.com/office/drawing/2014/main" id="{B039DD27-9ECF-1AE7-B125-9BF3EB4BCFAE}"/>
                  </a:ext>
                </a:extLst>
              </p:cNvPr>
              <p:cNvSpPr txBox="1"/>
              <p:nvPr/>
            </p:nvSpPr>
            <p:spPr>
              <a:xfrm>
                <a:off x="3355127" y="1043531"/>
                <a:ext cx="665140" cy="292388"/>
              </a:xfrm>
              <a:prstGeom prst="rect">
                <a:avLst/>
              </a:prstGeom>
              <a:noFill/>
            </p:spPr>
            <p:txBody>
              <a:bodyPr wrap="none" rtlCol="0">
                <a:spAutoFit/>
              </a:bodyPr>
              <a:lstStyle/>
              <a:p>
                <a:pPr defTabSz="685800">
                  <a:buClrTx/>
                </a:pPr>
                <a:r>
                  <a:rPr lang="en-US" sz="825" kern="1200" dirty="0">
                    <a:solidFill>
                      <a:prstClr val="black"/>
                    </a:solidFill>
                    <a:latin typeface="Calibri" panose="020F0502020204030204"/>
                    <a:ea typeface="+mn-ea"/>
                    <a:cs typeface="+mn-cs"/>
                  </a:rPr>
                  <a:t>Stage 5</a:t>
                </a:r>
              </a:p>
            </p:txBody>
          </p:sp>
          <p:sp>
            <p:nvSpPr>
              <p:cNvPr id="37" name="TextBox 36">
                <a:extLst>
                  <a:ext uri="{FF2B5EF4-FFF2-40B4-BE49-F238E27FC236}">
                    <a16:creationId xmlns:a16="http://schemas.microsoft.com/office/drawing/2014/main" id="{67C6A14E-C5BB-2783-5D34-1BFC8EF1697F}"/>
                  </a:ext>
                </a:extLst>
              </p:cNvPr>
              <p:cNvSpPr txBox="1"/>
              <p:nvPr/>
            </p:nvSpPr>
            <p:spPr>
              <a:xfrm>
                <a:off x="3355127" y="2460114"/>
                <a:ext cx="665140" cy="292388"/>
              </a:xfrm>
              <a:prstGeom prst="rect">
                <a:avLst/>
              </a:prstGeom>
              <a:noFill/>
            </p:spPr>
            <p:txBody>
              <a:bodyPr wrap="none" rtlCol="0">
                <a:spAutoFit/>
              </a:bodyPr>
              <a:lstStyle/>
              <a:p>
                <a:pPr defTabSz="685800">
                  <a:buClrTx/>
                </a:pPr>
                <a:r>
                  <a:rPr lang="en-US" sz="825" kern="1200" dirty="0">
                    <a:solidFill>
                      <a:prstClr val="black"/>
                    </a:solidFill>
                    <a:latin typeface="Calibri" panose="020F0502020204030204"/>
                    <a:ea typeface="+mn-ea"/>
                    <a:cs typeface="+mn-cs"/>
                  </a:rPr>
                  <a:t>Stage 4</a:t>
                </a:r>
              </a:p>
            </p:txBody>
          </p:sp>
          <p:sp>
            <p:nvSpPr>
              <p:cNvPr id="38" name="TextBox 37">
                <a:extLst>
                  <a:ext uri="{FF2B5EF4-FFF2-40B4-BE49-F238E27FC236}">
                    <a16:creationId xmlns:a16="http://schemas.microsoft.com/office/drawing/2014/main" id="{B79EF672-0EB4-2F4C-6043-2216BEAF25C9}"/>
                  </a:ext>
                </a:extLst>
              </p:cNvPr>
              <p:cNvSpPr txBox="1"/>
              <p:nvPr/>
            </p:nvSpPr>
            <p:spPr>
              <a:xfrm>
                <a:off x="3355127" y="5293280"/>
                <a:ext cx="665140" cy="292388"/>
              </a:xfrm>
              <a:prstGeom prst="rect">
                <a:avLst/>
              </a:prstGeom>
              <a:noFill/>
            </p:spPr>
            <p:txBody>
              <a:bodyPr wrap="none" rtlCol="0">
                <a:spAutoFit/>
              </a:bodyPr>
              <a:lstStyle/>
              <a:p>
                <a:pPr defTabSz="685800">
                  <a:buClrTx/>
                </a:pPr>
                <a:r>
                  <a:rPr lang="en-US" sz="825" kern="1200" dirty="0">
                    <a:solidFill>
                      <a:prstClr val="black"/>
                    </a:solidFill>
                    <a:latin typeface="Calibri" panose="020F0502020204030204"/>
                    <a:ea typeface="+mn-ea"/>
                    <a:cs typeface="+mn-cs"/>
                  </a:rPr>
                  <a:t>Stage 2</a:t>
                </a:r>
              </a:p>
            </p:txBody>
          </p:sp>
          <p:sp>
            <p:nvSpPr>
              <p:cNvPr id="39" name="TextBox 38">
                <a:extLst>
                  <a:ext uri="{FF2B5EF4-FFF2-40B4-BE49-F238E27FC236}">
                    <a16:creationId xmlns:a16="http://schemas.microsoft.com/office/drawing/2014/main" id="{8706DDAA-6FDB-E25B-12C7-55B8036CB501}"/>
                  </a:ext>
                </a:extLst>
              </p:cNvPr>
              <p:cNvSpPr txBox="1"/>
              <p:nvPr/>
            </p:nvSpPr>
            <p:spPr>
              <a:xfrm>
                <a:off x="3355127" y="3876697"/>
                <a:ext cx="665140" cy="292388"/>
              </a:xfrm>
              <a:prstGeom prst="rect">
                <a:avLst/>
              </a:prstGeom>
              <a:noFill/>
            </p:spPr>
            <p:txBody>
              <a:bodyPr wrap="none" rtlCol="0">
                <a:spAutoFit/>
              </a:bodyPr>
              <a:lstStyle/>
              <a:p>
                <a:pPr defTabSz="685800">
                  <a:buClrTx/>
                </a:pPr>
                <a:r>
                  <a:rPr lang="en-US" sz="825" kern="1200" dirty="0">
                    <a:solidFill>
                      <a:prstClr val="black"/>
                    </a:solidFill>
                    <a:latin typeface="Calibri" panose="020F0502020204030204"/>
                    <a:ea typeface="+mn-ea"/>
                    <a:cs typeface="+mn-cs"/>
                  </a:rPr>
                  <a:t>Stage 3</a:t>
                </a:r>
              </a:p>
            </p:txBody>
          </p:sp>
        </p:grpSp>
        <p:sp>
          <p:nvSpPr>
            <p:cNvPr id="41" name="TextBox 40">
              <a:extLst>
                <a:ext uri="{FF2B5EF4-FFF2-40B4-BE49-F238E27FC236}">
                  <a16:creationId xmlns:a16="http://schemas.microsoft.com/office/drawing/2014/main" id="{5559A57B-9CF8-942D-D206-682B83F2D574}"/>
                </a:ext>
              </a:extLst>
            </p:cNvPr>
            <p:cNvSpPr txBox="1"/>
            <p:nvPr/>
          </p:nvSpPr>
          <p:spPr>
            <a:xfrm>
              <a:off x="5686499" y="4149699"/>
              <a:ext cx="697200" cy="292388"/>
            </a:xfrm>
            <a:prstGeom prst="rect">
              <a:avLst/>
            </a:prstGeom>
            <a:noFill/>
          </p:spPr>
          <p:txBody>
            <a:bodyPr wrap="none" rtlCol="0">
              <a:spAutoFit/>
            </a:bodyPr>
            <a:lstStyle/>
            <a:p>
              <a:pPr defTabSz="685800">
                <a:buClrTx/>
              </a:pPr>
              <a:r>
                <a:rPr lang="en-US" sz="825" kern="1200" dirty="0">
                  <a:solidFill>
                    <a:prstClr val="white"/>
                  </a:solidFill>
                  <a:latin typeface="Calibri Light" panose="020F0302020204030204"/>
                  <a:ea typeface="+mn-ea"/>
                  <a:cs typeface="+mn-cs"/>
                </a:rPr>
                <a:t>e</a:t>
              </a:r>
              <a:r>
                <a:rPr lang="en-US" sz="825" kern="1200" baseline="30000" dirty="0">
                  <a:solidFill>
                    <a:prstClr val="white"/>
                  </a:solidFill>
                  <a:latin typeface="Calibri Light" panose="020F0302020204030204"/>
                  <a:ea typeface="+mn-ea"/>
                  <a:cs typeface="+mn-cs"/>
                </a:rPr>
                <a:t>-</a:t>
              </a:r>
              <a:r>
                <a:rPr lang="en-US" sz="825" kern="1200" dirty="0">
                  <a:solidFill>
                    <a:prstClr val="white"/>
                  </a:solidFill>
                  <a:latin typeface="Calibri Light" panose="020F0302020204030204"/>
                  <a:ea typeface="+mn-ea"/>
                  <a:cs typeface="+mn-cs"/>
                </a:rPr>
                <a:t> beam</a:t>
              </a:r>
            </a:p>
          </p:txBody>
        </p:sp>
        <p:pic>
          <p:nvPicPr>
            <p:cNvPr id="43" name="Picture 42" descr="A black square with a red and blue gradient&#10;&#10;Description automatically generated">
              <a:extLst>
                <a:ext uri="{FF2B5EF4-FFF2-40B4-BE49-F238E27FC236}">
                  <a16:creationId xmlns:a16="http://schemas.microsoft.com/office/drawing/2014/main" id="{48C2C002-7CA9-0385-7466-A1CE776BEF95}"/>
                </a:ext>
              </a:extLst>
            </p:cNvPr>
            <p:cNvPicPr>
              <a:picLocks noChangeAspect="1"/>
            </p:cNvPicPr>
            <p:nvPr/>
          </p:nvPicPr>
          <p:blipFill rotWithShape="1">
            <a:blip r:embed="rId5"/>
            <a:srcRect l="41073" t="59183" r="53718" b="33087"/>
            <a:stretch/>
          </p:blipFill>
          <p:spPr>
            <a:xfrm>
              <a:off x="7161638" y="1193606"/>
              <a:ext cx="914400" cy="1008993"/>
            </a:xfrm>
            <a:prstGeom prst="rect">
              <a:avLst/>
            </a:prstGeom>
            <a:ln w="15875">
              <a:solidFill>
                <a:schemeClr val="bg1"/>
              </a:solidFill>
            </a:ln>
          </p:spPr>
        </p:pic>
        <p:sp>
          <p:nvSpPr>
            <p:cNvPr id="45" name="Rectangle 44">
              <a:extLst>
                <a:ext uri="{FF2B5EF4-FFF2-40B4-BE49-F238E27FC236}">
                  <a16:creationId xmlns:a16="http://schemas.microsoft.com/office/drawing/2014/main" id="{6169BD83-31E6-028A-CF72-29B07F6E7E65}"/>
                </a:ext>
              </a:extLst>
            </p:cNvPr>
            <p:cNvSpPr/>
            <p:nvPr/>
          </p:nvSpPr>
          <p:spPr>
            <a:xfrm>
              <a:off x="5619022" y="3755322"/>
              <a:ext cx="404849" cy="446730"/>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87212CD2-D192-867D-6007-0BE58B5313A5}"/>
                </a:ext>
              </a:extLst>
            </p:cNvPr>
            <p:cNvCxnSpPr/>
            <p:nvPr/>
          </p:nvCxnSpPr>
          <p:spPr>
            <a:xfrm flipV="1">
              <a:off x="5619023" y="1186626"/>
              <a:ext cx="1542614" cy="25686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2836F90-3D82-1125-05BD-30BB2CED2FCA}"/>
                </a:ext>
              </a:extLst>
            </p:cNvPr>
            <p:cNvCxnSpPr>
              <a:cxnSpLocks/>
            </p:cNvCxnSpPr>
            <p:nvPr/>
          </p:nvCxnSpPr>
          <p:spPr>
            <a:xfrm flipV="1">
              <a:off x="6022709" y="2219689"/>
              <a:ext cx="2053328" cy="1981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8A488D6-D125-E171-8AD5-93E66C259720}"/>
                </a:ext>
              </a:extLst>
            </p:cNvPr>
            <p:cNvCxnSpPr>
              <a:cxnSpLocks/>
            </p:cNvCxnSpPr>
            <p:nvPr/>
          </p:nvCxnSpPr>
          <p:spPr>
            <a:xfrm>
              <a:off x="3944427" y="1095627"/>
              <a:ext cx="0" cy="138065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12F4E9E-504F-8991-5D1F-42F17B483601}"/>
                </a:ext>
              </a:extLst>
            </p:cNvPr>
            <p:cNvCxnSpPr>
              <a:cxnSpLocks/>
            </p:cNvCxnSpPr>
            <p:nvPr/>
          </p:nvCxnSpPr>
          <p:spPr>
            <a:xfrm>
              <a:off x="3944427" y="2514852"/>
              <a:ext cx="0" cy="138065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6DFC782-B031-987E-DB3B-03236D1603DA}"/>
                </a:ext>
              </a:extLst>
            </p:cNvPr>
            <p:cNvCxnSpPr>
              <a:cxnSpLocks/>
            </p:cNvCxnSpPr>
            <p:nvPr/>
          </p:nvCxnSpPr>
          <p:spPr>
            <a:xfrm>
              <a:off x="3944427" y="3937252"/>
              <a:ext cx="0" cy="138065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518E67-C3F1-157E-D554-81F6B9654232}"/>
                </a:ext>
              </a:extLst>
            </p:cNvPr>
            <p:cNvCxnSpPr>
              <a:cxnSpLocks/>
            </p:cNvCxnSpPr>
            <p:nvPr/>
          </p:nvCxnSpPr>
          <p:spPr>
            <a:xfrm>
              <a:off x="3944427" y="5353302"/>
              <a:ext cx="0" cy="152148"/>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 name="Google Shape;226;p33">
            <a:extLst>
              <a:ext uri="{FF2B5EF4-FFF2-40B4-BE49-F238E27FC236}">
                <a16:creationId xmlns:a16="http://schemas.microsoft.com/office/drawing/2014/main" id="{0A72F70D-AC46-DB5E-2A2A-6856F96717FC}"/>
              </a:ext>
            </a:extLst>
          </p:cNvPr>
          <p:cNvGrpSpPr/>
          <p:nvPr/>
        </p:nvGrpSpPr>
        <p:grpSpPr>
          <a:xfrm>
            <a:off x="131821" y="620487"/>
            <a:ext cx="8245864" cy="40820"/>
            <a:chOff x="195943" y="1001487"/>
            <a:chExt cx="10994485" cy="54427"/>
          </a:xfrm>
        </p:grpSpPr>
        <p:cxnSp>
          <p:nvCxnSpPr>
            <p:cNvPr id="4" name="Google Shape;227;p33">
              <a:extLst>
                <a:ext uri="{FF2B5EF4-FFF2-40B4-BE49-F238E27FC236}">
                  <a16:creationId xmlns:a16="http://schemas.microsoft.com/office/drawing/2014/main" id="{C2989CC0-482E-5909-197B-7AE40BE35239}"/>
                </a:ext>
              </a:extLst>
            </p:cNvPr>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5" name="Google Shape;228;p33">
              <a:extLst>
                <a:ext uri="{FF2B5EF4-FFF2-40B4-BE49-F238E27FC236}">
                  <a16:creationId xmlns:a16="http://schemas.microsoft.com/office/drawing/2014/main" id="{ED1ECC90-9972-27CE-39D7-8748308EFB75}"/>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6" name="Google Shape;225;p33">
            <a:extLst>
              <a:ext uri="{FF2B5EF4-FFF2-40B4-BE49-F238E27FC236}">
                <a16:creationId xmlns:a16="http://schemas.microsoft.com/office/drawing/2014/main" id="{8B2FB9D1-2A4F-853F-E6F7-87B5F2E640A1}"/>
              </a:ext>
            </a:extLst>
          </p:cNvPr>
          <p:cNvSpPr txBox="1">
            <a:spLocks/>
          </p:cNvSpPr>
          <p:nvPr/>
        </p:nvSpPr>
        <p:spPr>
          <a:xfrm>
            <a:off x="107950" y="168275"/>
            <a:ext cx="8702675" cy="415925"/>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RPr/>
            </a:defPPr>
            <a:lvl1pPr marR="0" lvl="0" algn="l" defTabSz="685800" rtl="0" eaLnBrk="1" latinLnBrk="0" hangingPunct="1">
              <a:lnSpc>
                <a:spcPct val="90000"/>
              </a:lnSpc>
              <a:spcBef>
                <a:spcPts val="0"/>
              </a:spcBef>
              <a:spcAft>
                <a:spcPts val="0"/>
              </a:spcAft>
              <a:buClr>
                <a:srgbClr val="000000"/>
              </a:buClr>
              <a:buSzPts val="1100"/>
              <a:buFont typeface="Arial"/>
              <a:buNone/>
              <a:defRPr sz="2300" b="0" i="0" u="none" strike="noStrike" kern="1200" cap="none">
                <a:solidFill>
                  <a:schemeClr val="tx1"/>
                </a:solidFill>
                <a:effectLst/>
                <a:latin typeface="Arial"/>
                <a:ea typeface="Arial"/>
                <a:cs typeface="Arial"/>
                <a:sym typeface="Arial"/>
              </a:defRPr>
            </a:lvl1pPr>
            <a:lvl2pPr marR="0" lvl="1"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100"/>
              <a:buFont typeface="Arial"/>
              <a:buNone/>
              <a:defRPr sz="2300" b="0" i="0" u="none" strike="noStrike" cap="none">
                <a:solidFill>
                  <a:srgbClr val="006C3A"/>
                </a:solidFill>
                <a:latin typeface="Arial Black"/>
                <a:ea typeface="Arial Black"/>
                <a:cs typeface="Arial Black"/>
                <a:sym typeface="Arial Black"/>
              </a:defRPr>
            </a:lvl9pPr>
          </a:lstStyle>
          <a:p>
            <a:r>
              <a:rPr lang="en-US" sz="2200" b="1" dirty="0">
                <a:latin typeface="Avenir"/>
                <a:ea typeface="Avenir"/>
                <a:cs typeface="Avenir"/>
                <a:sym typeface="Avenir"/>
              </a:rPr>
              <a:t>Or high-resolution simulations of a few multi-GeV LWFA stages</a:t>
            </a:r>
          </a:p>
        </p:txBody>
      </p:sp>
      <p:sp>
        <p:nvSpPr>
          <p:cNvPr id="7" name="TextBox 6">
            <a:extLst>
              <a:ext uri="{FF2B5EF4-FFF2-40B4-BE49-F238E27FC236}">
                <a16:creationId xmlns:a16="http://schemas.microsoft.com/office/drawing/2014/main" id="{C643D159-C6E3-8804-C3F9-6D0460F701DA}"/>
              </a:ext>
            </a:extLst>
          </p:cNvPr>
          <p:cNvSpPr txBox="1"/>
          <p:nvPr/>
        </p:nvSpPr>
        <p:spPr>
          <a:xfrm>
            <a:off x="232268" y="2359366"/>
            <a:ext cx="4150495" cy="2677656"/>
          </a:xfrm>
          <a:prstGeom prst="rect">
            <a:avLst/>
          </a:prstGeom>
          <a:noFill/>
        </p:spPr>
        <p:txBody>
          <a:bodyPr wrap="square" rtlCol="0">
            <a:spAutoFit/>
          </a:bodyPr>
          <a:lstStyle/>
          <a:p>
            <a:r>
              <a:rPr lang="en-US" sz="1200" b="1" dirty="0"/>
              <a:t>LWFA lattice:</a:t>
            </a:r>
          </a:p>
          <a:p>
            <a:pPr marL="285750" indent="-285750">
              <a:buFont typeface="Arial" panose="020B0604020202020204" pitchFamily="34" charset="0"/>
              <a:buChar char="•"/>
            </a:pPr>
            <a:r>
              <a:rPr lang="en-US" sz="1200" dirty="0"/>
              <a:t>Length plasma columns: 32cm</a:t>
            </a:r>
          </a:p>
          <a:p>
            <a:pPr marL="285750" indent="-285750">
              <a:buFont typeface="Arial" panose="020B0604020202020204" pitchFamily="34" charset="0"/>
              <a:buChar char="•"/>
            </a:pPr>
            <a:r>
              <a:rPr lang="en-US" sz="1200" dirty="0"/>
              <a:t>Gaps: 1cm</a:t>
            </a:r>
          </a:p>
          <a:p>
            <a:endParaRPr lang="en-US" sz="1200" dirty="0"/>
          </a:p>
          <a:p>
            <a:r>
              <a:rPr lang="en-US" sz="1200" b="1" dirty="0"/>
              <a:t>Electron beam:</a:t>
            </a:r>
          </a:p>
          <a:p>
            <a:pPr marL="285750" indent="-285750">
              <a:buFont typeface="Arial" panose="020B0604020202020204" pitchFamily="34" charset="0"/>
              <a:buChar char="•"/>
            </a:pPr>
            <a:r>
              <a:rPr lang="en-US" sz="1200" dirty="0"/>
              <a:t>Charge: -0.15 </a:t>
            </a:r>
            <a:r>
              <a:rPr lang="en-US" sz="1200" dirty="0" err="1"/>
              <a:t>nC</a:t>
            </a:r>
            <a:endParaRPr lang="en-US" sz="1200" dirty="0"/>
          </a:p>
          <a:p>
            <a:pPr marL="285750" indent="-285750">
              <a:buFont typeface="Arial" panose="020B0604020202020204" pitchFamily="34" charset="0"/>
              <a:buChar char="•"/>
            </a:pPr>
            <a:r>
              <a:rPr lang="en-US" sz="1200" dirty="0"/>
              <a:t>Size: 0.6 </a:t>
            </a:r>
            <a:r>
              <a:rPr lang="en-US" sz="1200" dirty="0">
                <a:latin typeface="Symbol" pitchFamily="2" charset="2"/>
              </a:rPr>
              <a:t>m</a:t>
            </a:r>
            <a:r>
              <a:rPr lang="en-US" sz="1200" dirty="0"/>
              <a:t>m x 0.6 </a:t>
            </a:r>
            <a:r>
              <a:rPr lang="en-US" sz="1200" dirty="0">
                <a:latin typeface="Symbol" pitchFamily="2" charset="2"/>
              </a:rPr>
              <a:t>m</a:t>
            </a:r>
            <a:r>
              <a:rPr lang="en-US" sz="1200" dirty="0"/>
              <a:t>m x 3 </a:t>
            </a:r>
            <a:r>
              <a:rPr lang="en-US" sz="1200" dirty="0">
                <a:latin typeface="Symbol" pitchFamily="2" charset="2"/>
              </a:rPr>
              <a:t>m</a:t>
            </a:r>
            <a:r>
              <a:rPr lang="en-US" sz="1200" dirty="0"/>
              <a:t>m</a:t>
            </a:r>
          </a:p>
          <a:p>
            <a:pPr marL="285750" indent="-285750">
              <a:buFont typeface="Arial" panose="020B0604020202020204" pitchFamily="34" charset="0"/>
              <a:buChar char="•"/>
            </a:pPr>
            <a:r>
              <a:rPr lang="en-US" sz="1200" dirty="0"/>
              <a:t>Emittance: 0.25 </a:t>
            </a:r>
            <a:r>
              <a:rPr lang="en-US" sz="1200" dirty="0" err="1"/>
              <a:t>mm.mrad</a:t>
            </a:r>
            <a:endParaRPr lang="en-US" sz="1200" dirty="0"/>
          </a:p>
          <a:p>
            <a:endParaRPr lang="en-US" sz="1200" dirty="0"/>
          </a:p>
          <a:p>
            <a:r>
              <a:rPr lang="en-US" sz="1200" b="1" dirty="0"/>
              <a:t>Grid size/resolution:</a:t>
            </a:r>
          </a:p>
          <a:p>
            <a:pPr marL="285750" indent="-285750">
              <a:buFont typeface="Arial" panose="020B0604020202020204" pitchFamily="34" charset="0"/>
              <a:buChar char="•"/>
            </a:pPr>
            <a:r>
              <a:rPr lang="en-US" sz="1200" dirty="0"/>
              <a:t>2304 x 2304 x 19456</a:t>
            </a:r>
          </a:p>
          <a:p>
            <a:pPr marL="285750" indent="-285750">
              <a:buFont typeface="Arial" panose="020B0604020202020204" pitchFamily="34" charset="0"/>
              <a:buChar char="•"/>
            </a:pPr>
            <a:r>
              <a:rPr lang="en-US" sz="1200" dirty="0"/>
              <a:t>0.14 </a:t>
            </a:r>
            <a:r>
              <a:rPr lang="en-US" sz="1200" dirty="0">
                <a:latin typeface="Symbol" pitchFamily="2" charset="2"/>
              </a:rPr>
              <a:t>m</a:t>
            </a:r>
            <a:r>
              <a:rPr lang="en-US" sz="1200" dirty="0"/>
              <a:t>m x 0.14 </a:t>
            </a:r>
            <a:r>
              <a:rPr lang="en-US" sz="1200" dirty="0">
                <a:latin typeface="Symbol" pitchFamily="2" charset="2"/>
              </a:rPr>
              <a:t>m</a:t>
            </a:r>
            <a:r>
              <a:rPr lang="en-US" sz="1200" dirty="0"/>
              <a:t>m x 0.008 </a:t>
            </a:r>
            <a:r>
              <a:rPr lang="en-US" sz="1200" dirty="0">
                <a:latin typeface="Symbol" pitchFamily="2" charset="2"/>
              </a:rPr>
              <a:t>m</a:t>
            </a:r>
            <a:r>
              <a:rPr lang="en-US" sz="1200" dirty="0"/>
              <a:t>m</a:t>
            </a:r>
          </a:p>
          <a:p>
            <a:pPr marL="285750" indent="-285750">
              <a:buFont typeface="Arial" panose="020B0604020202020204" pitchFamily="34" charset="0"/>
              <a:buChar char="•"/>
            </a:pPr>
            <a:endParaRPr lang="en-US" sz="1200" dirty="0"/>
          </a:p>
          <a:p>
            <a:r>
              <a:rPr lang="en-US" sz="1200" b="1" dirty="0"/>
              <a:t>Computer: </a:t>
            </a:r>
            <a:r>
              <a:rPr lang="en-US" sz="1200" dirty="0"/>
              <a:t>49248 GPUs for 12h on Frontier (OLCF)</a:t>
            </a:r>
          </a:p>
        </p:txBody>
      </p:sp>
      <p:pic>
        <p:nvPicPr>
          <p:cNvPr id="9" name="Picture 8">
            <a:extLst>
              <a:ext uri="{FF2B5EF4-FFF2-40B4-BE49-F238E27FC236}">
                <a16:creationId xmlns:a16="http://schemas.microsoft.com/office/drawing/2014/main" id="{4D7DDDC8-9D1A-4F3C-2B66-7A4DFA2D7C70}"/>
              </a:ext>
            </a:extLst>
          </p:cNvPr>
          <p:cNvPicPr>
            <a:picLocks noChangeAspect="1"/>
          </p:cNvPicPr>
          <p:nvPr/>
        </p:nvPicPr>
        <p:blipFill>
          <a:blip r:embed="rId7"/>
          <a:stretch>
            <a:fillRect/>
          </a:stretch>
        </p:blipFill>
        <p:spPr>
          <a:xfrm>
            <a:off x="349452" y="821627"/>
            <a:ext cx="3232179" cy="1501821"/>
          </a:xfrm>
          <a:prstGeom prst="rect">
            <a:avLst/>
          </a:prstGeom>
        </p:spPr>
      </p:pic>
      <p:pic>
        <p:nvPicPr>
          <p:cNvPr id="10" name="Google Shape;2517;p134">
            <a:extLst>
              <a:ext uri="{FF2B5EF4-FFF2-40B4-BE49-F238E27FC236}">
                <a16:creationId xmlns:a16="http://schemas.microsoft.com/office/drawing/2014/main" id="{E5AB3DD3-F4A3-96F7-BDB8-9353567C19B2}"/>
              </a:ext>
            </a:extLst>
          </p:cNvPr>
          <p:cNvPicPr preferRelativeResize="0">
            <a:picLocks noChangeAspect="1"/>
          </p:cNvPicPr>
          <p:nvPr/>
        </p:nvPicPr>
        <p:blipFill rotWithShape="1">
          <a:blip r:embed="rId8">
            <a:alphaModFix/>
          </a:blip>
          <a:srcRect/>
          <a:stretch/>
        </p:blipFill>
        <p:spPr>
          <a:xfrm>
            <a:off x="3951308" y="4681545"/>
            <a:ext cx="1228136" cy="438318"/>
          </a:xfrm>
          <a:prstGeom prst="rect">
            <a:avLst/>
          </a:prstGeom>
          <a:noFill/>
          <a:ln>
            <a:noFill/>
          </a:ln>
        </p:spPr>
      </p:pic>
    </p:spTree>
    <p:extLst>
      <p:ext uri="{BB962C8B-B14F-4D97-AF65-F5344CB8AC3E}">
        <p14:creationId xmlns:p14="http://schemas.microsoft.com/office/powerpoint/2010/main" val="302724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3" name="Google Shape;553;p51"/>
          <p:cNvSpPr txBox="1">
            <a:spLocks noGrp="1"/>
          </p:cNvSpPr>
          <p:nvPr>
            <p:ph type="title"/>
          </p:nvPr>
        </p:nvSpPr>
        <p:spPr>
          <a:xfrm>
            <a:off x="0" y="0"/>
            <a:ext cx="9144000" cy="6651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Avenir Book" panose="02000503020000020003" pitchFamily="2" charset="0"/>
              </a:rPr>
              <a:t>RZ solver w/ novel algorithms for faster/bigger/longer simulations</a:t>
            </a:r>
            <a:endParaRPr sz="2400" dirty="0">
              <a:latin typeface="Avenir Book" panose="02000503020000020003" pitchFamily="2" charset="0"/>
            </a:endParaRPr>
          </a:p>
        </p:txBody>
      </p:sp>
      <p:pic>
        <p:nvPicPr>
          <p:cNvPr id="554" name="Google Shape;554;p51"/>
          <p:cNvPicPr preferRelativeResize="0"/>
          <p:nvPr/>
        </p:nvPicPr>
        <p:blipFill rotWithShape="1">
          <a:blip r:embed="rId3">
            <a:alphaModFix/>
          </a:blip>
          <a:srcRect/>
          <a:stretch/>
        </p:blipFill>
        <p:spPr>
          <a:xfrm>
            <a:off x="1631422" y="1173812"/>
            <a:ext cx="2850467" cy="1017769"/>
          </a:xfrm>
          <a:prstGeom prst="rect">
            <a:avLst/>
          </a:prstGeom>
          <a:noFill/>
          <a:ln>
            <a:noFill/>
          </a:ln>
        </p:spPr>
      </p:pic>
      <p:sp>
        <p:nvSpPr>
          <p:cNvPr id="555" name="Google Shape;555;p51"/>
          <p:cNvSpPr txBox="1"/>
          <p:nvPr/>
        </p:nvSpPr>
        <p:spPr>
          <a:xfrm>
            <a:off x="78000" y="3129100"/>
            <a:ext cx="4320600" cy="238500"/>
          </a:xfrm>
          <a:prstGeom prst="rect">
            <a:avLst/>
          </a:prstGeom>
          <a:noFill/>
          <a:ln>
            <a:noFill/>
          </a:ln>
        </p:spPr>
        <p:txBody>
          <a:bodyPr spcFirstLastPara="1" wrap="square" lIns="68575" tIns="34275" rIns="68575" bIns="34275" anchor="t" anchorCtr="0">
            <a:spAutoFit/>
          </a:bodyPr>
          <a:lstStyle/>
          <a:p>
            <a:pPr marL="34290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556" name="Google Shape;556;p51"/>
          <p:cNvSpPr txBox="1"/>
          <p:nvPr/>
        </p:nvSpPr>
        <p:spPr>
          <a:xfrm>
            <a:off x="78325" y="979304"/>
            <a:ext cx="4320600" cy="30093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Geometries</a:t>
            </a:r>
            <a:endParaRPr sz="1500" b="1" dirty="0">
              <a:solidFill>
                <a:srgbClr val="266092"/>
              </a:solidFill>
              <a:latin typeface="Barlow"/>
              <a:ea typeface="Barlow"/>
              <a:cs typeface="Barlow"/>
              <a:sym typeface="Barlow"/>
            </a:endParaRPr>
          </a:p>
          <a:p>
            <a:pPr marL="360000" lvl="0" indent="0" algn="l" rtl="0">
              <a:spcBef>
                <a:spcPts val="0"/>
              </a:spcBef>
              <a:spcAft>
                <a:spcPts val="0"/>
              </a:spcAft>
              <a:buNone/>
            </a:pPr>
            <a:r>
              <a:rPr lang="en-GB" sz="1500" b="1" dirty="0">
                <a:solidFill>
                  <a:schemeClr val="dk1"/>
                </a:solidFill>
                <a:latin typeface="Barlow"/>
                <a:ea typeface="Barlow"/>
                <a:cs typeface="Barlow"/>
                <a:sym typeface="Barlow"/>
              </a:rPr>
              <a:t>1D</a:t>
            </a:r>
            <a:r>
              <a:rPr lang="en-GB" sz="1500" dirty="0">
                <a:solidFill>
                  <a:schemeClr val="dk1"/>
                </a:solidFill>
                <a:latin typeface="Barlow"/>
                <a:ea typeface="Barlow"/>
                <a:cs typeface="Barlow"/>
                <a:sym typeface="Barlow"/>
              </a:rPr>
              <a:t>3V, </a:t>
            </a:r>
            <a:r>
              <a:rPr lang="en-GB" sz="1500" b="1" dirty="0">
                <a:solidFill>
                  <a:schemeClr val="dk1"/>
                </a:solidFill>
                <a:latin typeface="Barlow"/>
                <a:ea typeface="Barlow"/>
                <a:cs typeface="Barlow"/>
                <a:sym typeface="Barlow"/>
              </a:rPr>
              <a:t>2D</a:t>
            </a:r>
            <a:r>
              <a:rPr lang="en-GB" sz="1500" dirty="0">
                <a:solidFill>
                  <a:schemeClr val="dk1"/>
                </a:solidFill>
                <a:latin typeface="Barlow"/>
                <a:ea typeface="Barlow"/>
                <a:cs typeface="Barlow"/>
                <a:sym typeface="Barlow"/>
              </a:rPr>
              <a:t>3V,</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3D</a:t>
            </a:r>
            <a:r>
              <a:rPr lang="en-GB" sz="1500" dirty="0">
                <a:solidFill>
                  <a:schemeClr val="dk1"/>
                </a:solidFill>
                <a:latin typeface="Barlow"/>
                <a:ea typeface="Barlow"/>
                <a:cs typeface="Barlow"/>
                <a:sym typeface="Barlow"/>
              </a:rPr>
              <a:t>3V and</a:t>
            </a:r>
            <a:br>
              <a:rPr lang="en-GB" sz="1500" dirty="0">
                <a:solidFill>
                  <a:schemeClr val="dk1"/>
                </a:solidFill>
                <a:latin typeface="Barlow"/>
                <a:ea typeface="Barlow"/>
                <a:cs typeface="Barlow"/>
                <a:sym typeface="Barlow"/>
              </a:rPr>
            </a:br>
            <a:r>
              <a:rPr lang="en-GB" sz="1500" b="1" dirty="0">
                <a:solidFill>
                  <a:schemeClr val="dk1"/>
                </a:solidFill>
                <a:latin typeface="Barlow"/>
                <a:ea typeface="Barlow"/>
                <a:cs typeface="Barlow"/>
                <a:sym typeface="Barlow"/>
              </a:rPr>
              <a:t>RZ</a:t>
            </a:r>
            <a:r>
              <a:rPr lang="en-GB" sz="1500" dirty="0">
                <a:solidFill>
                  <a:schemeClr val="dk1"/>
                </a:solidFill>
                <a:latin typeface="Barlow"/>
                <a:ea typeface="Barlow"/>
                <a:cs typeface="Barlow"/>
                <a:sym typeface="Barlow"/>
              </a:rPr>
              <a:t> (quasi-</a:t>
            </a:r>
            <a:br>
              <a:rPr lang="en-GB" sz="1500" dirty="0">
                <a:solidFill>
                  <a:schemeClr val="dk1"/>
                </a:solidFill>
                <a:latin typeface="Barlow"/>
                <a:ea typeface="Barlow"/>
                <a:cs typeface="Barlow"/>
                <a:sym typeface="Barlow"/>
              </a:rPr>
            </a:br>
            <a:r>
              <a:rPr lang="en-GB" sz="1500" dirty="0">
                <a:solidFill>
                  <a:schemeClr val="dk1"/>
                </a:solidFill>
                <a:latin typeface="Barlow"/>
                <a:ea typeface="Barlow"/>
                <a:cs typeface="Barlow"/>
                <a:sym typeface="Barlow"/>
              </a:rPr>
              <a:t>cylindrical)</a:t>
            </a:r>
            <a:endParaRPr sz="1500" dirty="0">
              <a:solidFill>
                <a:schemeClr val="dk1"/>
              </a:solidFill>
              <a:latin typeface="Barlow"/>
              <a:ea typeface="Barlow"/>
              <a:cs typeface="Barlow"/>
              <a:sym typeface="Barlow"/>
            </a:endParaRPr>
          </a:p>
          <a:p>
            <a:pPr marL="342900" marR="0" lvl="0" indent="0" algn="l" rtl="0">
              <a:lnSpc>
                <a:spcPct val="100000"/>
              </a:lnSpc>
              <a:spcBef>
                <a:spcPts val="0"/>
              </a:spcBef>
              <a:spcAft>
                <a:spcPts val="0"/>
              </a:spcAft>
              <a:buClr>
                <a:srgbClr val="000000"/>
              </a:buClr>
              <a:buSzPts val="1500"/>
              <a:buFont typeface="Arial"/>
              <a:buNone/>
            </a:pPr>
            <a:endParaRPr sz="1300" dirty="0">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Multi-Physics Modules beyond standard PIC</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Font typeface="Arial"/>
              <a:buNone/>
            </a:pPr>
            <a:r>
              <a:rPr lang="en-GB" sz="1500" dirty="0">
                <a:solidFill>
                  <a:schemeClr val="dk1"/>
                </a:solidFill>
                <a:latin typeface="Barlow"/>
                <a:ea typeface="Barlow"/>
                <a:cs typeface="Barlow"/>
                <a:sym typeface="Barlow"/>
              </a:rPr>
              <a:t>ionization, Coulomb collisions, QED processes, Maxwell’s Eq. in matter, embedded boundaries</a:t>
            </a:r>
            <a:endParaRPr sz="1500" dirty="0">
              <a:solidFill>
                <a:schemeClr val="dk1"/>
              </a:solidFill>
              <a:latin typeface="Barlow"/>
              <a:ea typeface="Barlow"/>
              <a:cs typeface="Barlow"/>
              <a:sym typeface="Barlow"/>
            </a:endParaRPr>
          </a:p>
          <a:p>
            <a:pPr marL="457200" lvl="0" indent="0" algn="l" rtl="0">
              <a:spcBef>
                <a:spcPts val="0"/>
              </a:spcBef>
              <a:spcAft>
                <a:spcPts val="0"/>
              </a:spcAft>
              <a:buClr>
                <a:schemeClr val="dk1"/>
              </a:buClr>
              <a:buSzPts val="1100"/>
              <a:buFont typeface="Arial"/>
              <a:buNone/>
            </a:pPr>
            <a:endParaRPr sz="1300" dirty="0">
              <a:solidFill>
                <a:schemeClr val="dk1"/>
              </a:solidFill>
              <a:latin typeface="Barlow"/>
              <a:ea typeface="Barlow"/>
              <a:cs typeface="Barlow"/>
              <a:sym typeface="Barlow"/>
            </a:endParaRPr>
          </a:p>
          <a:p>
            <a:pPr marL="0" lvl="0" indent="0" algn="l" rtl="0">
              <a:spcBef>
                <a:spcPts val="0"/>
              </a:spcBef>
              <a:spcAft>
                <a:spcPts val="0"/>
              </a:spcAft>
              <a:buClr>
                <a:schemeClr val="dk1"/>
              </a:buClr>
              <a:buSzPts val="1500"/>
              <a:buFont typeface="Arial"/>
              <a:buNone/>
            </a:pPr>
            <a:r>
              <a:rPr lang="en-GB" sz="1500" b="1" dirty="0">
                <a:solidFill>
                  <a:srgbClr val="266092"/>
                </a:solidFill>
                <a:latin typeface="Barlow"/>
                <a:ea typeface="Barlow"/>
                <a:cs typeface="Barlow"/>
                <a:sym typeface="Barlow"/>
              </a:rPr>
              <a:t>Advanced Algorithms</a:t>
            </a:r>
            <a:endParaRPr sz="1500" b="1" dirty="0">
              <a:solidFill>
                <a:srgbClr val="266092"/>
              </a:solidFill>
              <a:latin typeface="Barlow"/>
              <a:ea typeface="Barlow"/>
              <a:cs typeface="Barlow"/>
              <a:sym typeface="Barlow"/>
            </a:endParaRPr>
          </a:p>
          <a:p>
            <a:pPr marL="342900" lvl="0" indent="0" algn="l" rtl="0">
              <a:spcBef>
                <a:spcPts val="0"/>
              </a:spcBef>
              <a:spcAft>
                <a:spcPts val="0"/>
              </a:spcAft>
              <a:buClr>
                <a:schemeClr val="dk1"/>
              </a:buClr>
              <a:buSzPts val="1500"/>
              <a:buFont typeface="Arial"/>
              <a:buNone/>
            </a:pPr>
            <a:r>
              <a:rPr lang="en-GB" sz="1500" dirty="0">
                <a:solidFill>
                  <a:schemeClr val="dk1"/>
                </a:solidFill>
                <a:latin typeface="Barlow"/>
                <a:ea typeface="Barlow"/>
                <a:cs typeface="Barlow"/>
                <a:sym typeface="Barlow"/>
              </a:rPr>
              <a:t>mesh refinement, Maxwell spectral solvers, boosted frame, Galilean frame, …</a:t>
            </a:r>
            <a:endParaRPr sz="1500" dirty="0">
              <a:solidFill>
                <a:schemeClr val="dk1"/>
              </a:solidFill>
              <a:latin typeface="Barlow"/>
              <a:ea typeface="Barlow"/>
              <a:cs typeface="Barlow"/>
              <a:sym typeface="Barlow"/>
            </a:endParaRPr>
          </a:p>
        </p:txBody>
      </p:sp>
      <p:cxnSp>
        <p:nvCxnSpPr>
          <p:cNvPr id="559" name="Google Shape;559;p51"/>
          <p:cNvCxnSpPr/>
          <p:nvPr/>
        </p:nvCxnSpPr>
        <p:spPr>
          <a:xfrm flipH="1">
            <a:off x="4490750" y="821872"/>
            <a:ext cx="35100" cy="3489900"/>
          </a:xfrm>
          <a:prstGeom prst="straightConnector1">
            <a:avLst/>
          </a:prstGeom>
          <a:noFill/>
          <a:ln w="9525" cap="flat" cmpd="sng">
            <a:solidFill>
              <a:schemeClr val="dk2"/>
            </a:solidFill>
            <a:prstDash val="solid"/>
            <a:round/>
            <a:headEnd type="none" w="med" len="med"/>
            <a:tailEnd type="none" w="med" len="med"/>
          </a:ln>
        </p:spPr>
      </p:cxnSp>
      <p:grpSp>
        <p:nvGrpSpPr>
          <p:cNvPr id="562" name="Google Shape;562;p51"/>
          <p:cNvGrpSpPr/>
          <p:nvPr/>
        </p:nvGrpSpPr>
        <p:grpSpPr>
          <a:xfrm>
            <a:off x="29775" y="4271888"/>
            <a:ext cx="6783550" cy="421424"/>
            <a:chOff x="29775" y="4721516"/>
            <a:chExt cx="6783550" cy="421424"/>
          </a:xfrm>
        </p:grpSpPr>
        <p:grpSp>
          <p:nvGrpSpPr>
            <p:cNvPr id="563" name="Google Shape;563;p51"/>
            <p:cNvGrpSpPr/>
            <p:nvPr/>
          </p:nvGrpSpPr>
          <p:grpSpPr>
            <a:xfrm>
              <a:off x="1124479" y="4721516"/>
              <a:ext cx="4324175" cy="421424"/>
              <a:chOff x="4108040" y="4885627"/>
              <a:chExt cx="4324175" cy="421424"/>
            </a:xfrm>
          </p:grpSpPr>
          <p:pic>
            <p:nvPicPr>
              <p:cNvPr id="564" name="Google Shape;564;p51"/>
              <p:cNvPicPr preferRelativeResize="0"/>
              <p:nvPr/>
            </p:nvPicPr>
            <p:blipFill rotWithShape="1">
              <a:blip r:embed="rId4">
                <a:alphaModFix/>
              </a:blip>
              <a:srcRect/>
              <a:stretch/>
            </p:blipFill>
            <p:spPr>
              <a:xfrm>
                <a:off x="4108040" y="4916461"/>
                <a:ext cx="390590" cy="390590"/>
              </a:xfrm>
              <a:prstGeom prst="rect">
                <a:avLst/>
              </a:prstGeom>
              <a:noFill/>
              <a:ln>
                <a:noFill/>
              </a:ln>
            </p:spPr>
          </p:pic>
          <p:sp>
            <p:nvSpPr>
              <p:cNvPr id="565" name="Google Shape;565;p51"/>
              <p:cNvSpPr txBox="1"/>
              <p:nvPr/>
            </p:nvSpPr>
            <p:spPr>
              <a:xfrm>
                <a:off x="4457215" y="4885627"/>
                <a:ext cx="3975000"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800"/>
                  <a:buFont typeface="Libre Franklin"/>
                  <a:buNone/>
                </a:pPr>
                <a:r>
                  <a:rPr lang="en-GB" u="sng">
                    <a:solidFill>
                      <a:srgbClr val="000000"/>
                    </a:solidFill>
                    <a:latin typeface="Barlow"/>
                    <a:ea typeface="Barlow"/>
                    <a:cs typeface="Barlow"/>
                    <a:sym typeface="Barlow"/>
                    <a:hlinkClick r:id="rId5">
                      <a:extLst>
                        <a:ext uri="{A12FA001-AC4F-418D-AE19-62706E023703}">
                          <ahyp:hlinkClr xmlns:ahyp="http://schemas.microsoft.com/office/drawing/2018/hyperlinkcolor" val="tx"/>
                        </a:ext>
                      </a:extLst>
                    </a:hlinkClick>
                  </a:rPr>
                  <a:t>ecp-warpx.github.io</a:t>
                </a:r>
                <a:endParaRPr>
                  <a:solidFill>
                    <a:srgbClr val="000000"/>
                  </a:solidFill>
                  <a:latin typeface="Barlow"/>
                  <a:ea typeface="Barlow"/>
                  <a:cs typeface="Barlow"/>
                  <a:sym typeface="Barlow"/>
                </a:endParaRPr>
              </a:p>
            </p:txBody>
          </p:sp>
        </p:grpSp>
        <p:sp>
          <p:nvSpPr>
            <p:cNvPr id="566" name="Google Shape;566;p51"/>
            <p:cNvSpPr txBox="1"/>
            <p:nvPr/>
          </p:nvSpPr>
          <p:spPr>
            <a:xfrm>
              <a:off x="29775" y="4739275"/>
              <a:ext cx="11454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266092"/>
                  </a:solidFill>
                  <a:latin typeface="Barlow"/>
                  <a:ea typeface="Barlow"/>
                  <a:cs typeface="Barlow"/>
                  <a:sym typeface="Barlow"/>
                </a:rPr>
                <a:t>Open source</a:t>
              </a:r>
              <a:endParaRPr sz="1200" dirty="0">
                <a:solidFill>
                  <a:srgbClr val="266092"/>
                </a:solidFill>
                <a:latin typeface="Barlow"/>
                <a:ea typeface="Barlow"/>
                <a:cs typeface="Barlow"/>
                <a:sym typeface="Barlow"/>
              </a:endParaRPr>
            </a:p>
          </p:txBody>
        </p:sp>
        <p:grpSp>
          <p:nvGrpSpPr>
            <p:cNvPr id="567" name="Google Shape;567;p51"/>
            <p:cNvGrpSpPr/>
            <p:nvPr/>
          </p:nvGrpSpPr>
          <p:grpSpPr>
            <a:xfrm>
              <a:off x="3760878" y="4770554"/>
              <a:ext cx="991263" cy="363067"/>
              <a:chOff x="1560290" y="5575171"/>
              <a:chExt cx="3150867" cy="1131402"/>
            </a:xfrm>
          </p:grpSpPr>
          <p:pic>
            <p:nvPicPr>
              <p:cNvPr id="568" name="Google Shape;568;p51"/>
              <p:cNvPicPr preferRelativeResize="0"/>
              <p:nvPr/>
            </p:nvPicPr>
            <p:blipFill rotWithShape="1">
              <a:blip r:embed="rId6">
                <a:alphaModFix/>
              </a:blip>
              <a:srcRect/>
              <a:stretch/>
            </p:blipFill>
            <p:spPr>
              <a:xfrm>
                <a:off x="3755950" y="5726144"/>
                <a:ext cx="955207" cy="843300"/>
              </a:xfrm>
              <a:prstGeom prst="rect">
                <a:avLst/>
              </a:prstGeom>
              <a:noFill/>
              <a:ln>
                <a:noFill/>
              </a:ln>
            </p:spPr>
          </p:pic>
          <p:pic>
            <p:nvPicPr>
              <p:cNvPr id="569" name="Google Shape;569;p51"/>
              <p:cNvPicPr preferRelativeResize="0"/>
              <p:nvPr/>
            </p:nvPicPr>
            <p:blipFill rotWithShape="1">
              <a:blip r:embed="rId7">
                <a:alphaModFix/>
              </a:blip>
              <a:srcRect/>
              <a:stretch/>
            </p:blipFill>
            <p:spPr>
              <a:xfrm>
                <a:off x="1560290" y="5575171"/>
                <a:ext cx="955200" cy="1131402"/>
              </a:xfrm>
              <a:prstGeom prst="rect">
                <a:avLst/>
              </a:prstGeom>
              <a:noFill/>
              <a:ln>
                <a:noFill/>
              </a:ln>
            </p:spPr>
          </p:pic>
          <p:pic>
            <p:nvPicPr>
              <p:cNvPr id="570" name="Google Shape;570;p51"/>
              <p:cNvPicPr preferRelativeResize="0"/>
              <p:nvPr/>
            </p:nvPicPr>
            <p:blipFill rotWithShape="1">
              <a:blip r:embed="rId8">
                <a:alphaModFix/>
              </a:blip>
              <a:srcRect/>
              <a:stretch/>
            </p:blipFill>
            <p:spPr>
              <a:xfrm>
                <a:off x="2650480" y="5654566"/>
                <a:ext cx="955200" cy="955200"/>
              </a:xfrm>
              <a:prstGeom prst="rect">
                <a:avLst/>
              </a:prstGeom>
              <a:noFill/>
              <a:ln>
                <a:noFill/>
              </a:ln>
            </p:spPr>
          </p:pic>
        </p:grpSp>
        <p:pic>
          <p:nvPicPr>
            <p:cNvPr id="571" name="Google Shape;571;p51"/>
            <p:cNvPicPr preferRelativeResize="0"/>
            <p:nvPr/>
          </p:nvPicPr>
          <p:blipFill rotWithShape="1">
            <a:blip r:embed="rId9">
              <a:alphaModFix/>
            </a:blip>
            <a:srcRect/>
            <a:stretch/>
          </p:blipFill>
          <p:spPr>
            <a:xfrm>
              <a:off x="5764600" y="4776329"/>
              <a:ext cx="1048725" cy="338596"/>
            </a:xfrm>
            <a:prstGeom prst="rect">
              <a:avLst/>
            </a:prstGeom>
            <a:noFill/>
            <a:ln>
              <a:noFill/>
            </a:ln>
          </p:spPr>
        </p:pic>
        <p:pic>
          <p:nvPicPr>
            <p:cNvPr id="572" name="Google Shape;572;p51"/>
            <p:cNvPicPr preferRelativeResize="0"/>
            <p:nvPr/>
          </p:nvPicPr>
          <p:blipFill rotWithShape="1">
            <a:blip r:embed="rId10">
              <a:alphaModFix/>
            </a:blip>
            <a:srcRect l="9973" t="9391" r="7052" b="14190"/>
            <a:stretch/>
          </p:blipFill>
          <p:spPr>
            <a:xfrm>
              <a:off x="5277736" y="4815475"/>
              <a:ext cx="432763" cy="306601"/>
            </a:xfrm>
            <a:prstGeom prst="rect">
              <a:avLst/>
            </a:prstGeom>
            <a:noFill/>
            <a:ln>
              <a:noFill/>
            </a:ln>
          </p:spPr>
        </p:pic>
      </p:grpSp>
      <p:cxnSp>
        <p:nvCxnSpPr>
          <p:cNvPr id="573" name="Google Shape;573;p51"/>
          <p:cNvCxnSpPr>
            <a:cxnSpLocks/>
          </p:cNvCxnSpPr>
          <p:nvPr/>
        </p:nvCxnSpPr>
        <p:spPr>
          <a:xfrm>
            <a:off x="18025" y="4311747"/>
            <a:ext cx="9125975" cy="0"/>
          </a:xfrm>
          <a:prstGeom prst="straightConnector1">
            <a:avLst/>
          </a:prstGeom>
          <a:noFill/>
          <a:ln w="9525" cap="flat" cmpd="sng">
            <a:solidFill>
              <a:schemeClr val="dk2"/>
            </a:solidFill>
            <a:prstDash val="solid"/>
            <a:round/>
            <a:headEnd type="none" w="med" len="med"/>
            <a:tailEnd type="none" w="med" len="med"/>
          </a:ln>
        </p:spPr>
      </p:cxnSp>
      <p:grpSp>
        <p:nvGrpSpPr>
          <p:cNvPr id="2" name="Google Shape;674;p75">
            <a:extLst>
              <a:ext uri="{FF2B5EF4-FFF2-40B4-BE49-F238E27FC236}">
                <a16:creationId xmlns:a16="http://schemas.microsoft.com/office/drawing/2014/main" id="{63A6F5B9-5B49-48D3-389A-E3E4EAAAAAEE}"/>
              </a:ext>
            </a:extLst>
          </p:cNvPr>
          <p:cNvGrpSpPr/>
          <p:nvPr/>
        </p:nvGrpSpPr>
        <p:grpSpPr>
          <a:xfrm>
            <a:off x="136428" y="494961"/>
            <a:ext cx="8248063" cy="40820"/>
            <a:chOff x="195943" y="1001487"/>
            <a:chExt cx="10994485" cy="54427"/>
          </a:xfrm>
        </p:grpSpPr>
        <p:cxnSp>
          <p:nvCxnSpPr>
            <p:cNvPr id="3" name="Google Shape;675;p75">
              <a:extLst>
                <a:ext uri="{FF2B5EF4-FFF2-40B4-BE49-F238E27FC236}">
                  <a16:creationId xmlns:a16="http://schemas.microsoft.com/office/drawing/2014/main" id="{B32F984E-E481-0376-A81C-08F4D9AE0181}"/>
                </a:ext>
              </a:extLst>
            </p:cNvPr>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4" name="Google Shape;676;p75">
              <a:extLst>
                <a:ext uri="{FF2B5EF4-FFF2-40B4-BE49-F238E27FC236}">
                  <a16:creationId xmlns:a16="http://schemas.microsoft.com/office/drawing/2014/main" id="{EB70F829-E58D-4E1A-2141-9AFC66FE9DC9}"/>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6" name="TextBox 5">
            <a:extLst>
              <a:ext uri="{FF2B5EF4-FFF2-40B4-BE49-F238E27FC236}">
                <a16:creationId xmlns:a16="http://schemas.microsoft.com/office/drawing/2014/main" id="{C0D63526-C8CC-26B5-CBB6-7A28ADAADFB0}"/>
              </a:ext>
            </a:extLst>
          </p:cNvPr>
          <p:cNvSpPr txBox="1"/>
          <p:nvPr/>
        </p:nvSpPr>
        <p:spPr>
          <a:xfrm>
            <a:off x="3178629" y="979304"/>
            <a:ext cx="1303260" cy="1276216"/>
          </a:xfrm>
          <a:prstGeom prst="rect">
            <a:avLst/>
          </a:prstGeom>
          <a:noFill/>
          <a:ln w="38100">
            <a:solidFill>
              <a:srgbClr val="C0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57DED30F-E8C4-3035-765C-59AF1708134E}"/>
              </a:ext>
            </a:extLst>
          </p:cNvPr>
          <p:cNvSpPr txBox="1"/>
          <p:nvPr/>
        </p:nvSpPr>
        <p:spPr>
          <a:xfrm>
            <a:off x="4617676" y="979304"/>
            <a:ext cx="4448000" cy="1569660"/>
          </a:xfrm>
          <a:prstGeom prst="rect">
            <a:avLst/>
          </a:prstGeom>
          <a:noFill/>
        </p:spPr>
        <p:txBody>
          <a:bodyPr wrap="square" rtlCol="0">
            <a:spAutoFit/>
          </a:bodyPr>
          <a:lstStyle/>
          <a:p>
            <a:r>
              <a:rPr lang="en-US" sz="1600" dirty="0"/>
              <a:t>Algorithms developed for 3D simulations are also being implemented in </a:t>
            </a:r>
            <a:r>
              <a:rPr lang="en-US" sz="1600" dirty="0" err="1"/>
              <a:t>axisymmetrical</a:t>
            </a:r>
            <a:r>
              <a:rPr lang="en-US" sz="1600" dirty="0"/>
              <a:t> (+ azimuthal Fourier decomposition) for modeling:</a:t>
            </a:r>
          </a:p>
          <a:p>
            <a:pPr marL="285750" indent="-285750">
              <a:buFont typeface="Arial" panose="020B0604020202020204" pitchFamily="34" charset="0"/>
              <a:buChar char="•"/>
            </a:pPr>
            <a:r>
              <a:rPr lang="en-US" sz="1600" dirty="0"/>
              <a:t>faster</a:t>
            </a:r>
          </a:p>
          <a:p>
            <a:pPr marL="285750" indent="-285750">
              <a:buFont typeface="Arial" panose="020B0604020202020204" pitchFamily="34" charset="0"/>
              <a:buChar char="•"/>
            </a:pPr>
            <a:r>
              <a:rPr lang="en-US" sz="1600" dirty="0"/>
              <a:t>at higher resolution</a:t>
            </a:r>
          </a:p>
          <a:p>
            <a:pPr marL="285750" indent="-285750">
              <a:buFont typeface="Arial" panose="020B0604020202020204" pitchFamily="34" charset="0"/>
              <a:buChar char="•"/>
            </a:pPr>
            <a:r>
              <a:rPr lang="en-US" sz="1600" dirty="0"/>
              <a:t>longer chains of plasma accelerator stages</a:t>
            </a:r>
          </a:p>
        </p:txBody>
      </p:sp>
    </p:spTree>
    <p:extLst>
      <p:ext uri="{BB962C8B-B14F-4D97-AF65-F5344CB8AC3E}">
        <p14:creationId xmlns:p14="http://schemas.microsoft.com/office/powerpoint/2010/main" val="1666157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2"/>
          <p:cNvSpPr txBox="1">
            <a:spLocks noGrp="1"/>
          </p:cNvSpPr>
          <p:nvPr>
            <p:ph type="sldNum" idx="12"/>
          </p:nvPr>
        </p:nvSpPr>
        <p:spPr>
          <a:xfrm>
            <a:off x="8685650" y="4877775"/>
            <a:ext cx="419700" cy="2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
        <p:nvSpPr>
          <p:cNvPr id="874" name="Google Shape;874;p82"/>
          <p:cNvSpPr txBox="1">
            <a:spLocks noGrp="1"/>
          </p:cNvSpPr>
          <p:nvPr>
            <p:ph type="title"/>
          </p:nvPr>
        </p:nvSpPr>
        <p:spPr>
          <a:xfrm>
            <a:off x="70400" y="22875"/>
            <a:ext cx="6375000" cy="1154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100"/>
              <a:buNone/>
            </a:pPr>
            <a:r>
              <a:rPr lang="en" sz="2800" dirty="0" err="1">
                <a:latin typeface="Avenir"/>
                <a:ea typeface="Avenir"/>
                <a:cs typeface="Avenir"/>
                <a:sym typeface="Avenir"/>
              </a:rPr>
              <a:t>WarpX</a:t>
            </a:r>
            <a:r>
              <a:rPr lang="en" sz="2800" dirty="0">
                <a:latin typeface="Avenir"/>
                <a:ea typeface="Avenir"/>
                <a:cs typeface="Avenir"/>
                <a:sym typeface="Avenir"/>
              </a:rPr>
              <a:t>: conceived &amp; developed by a multidisciplinary, multi-institution team</a:t>
            </a:r>
            <a:endParaRPr sz="2800" dirty="0">
              <a:latin typeface="Avenir"/>
              <a:ea typeface="Avenir"/>
              <a:cs typeface="Avenir"/>
              <a:sym typeface="Avenir"/>
            </a:endParaRPr>
          </a:p>
        </p:txBody>
      </p:sp>
      <p:pic>
        <p:nvPicPr>
          <p:cNvPr id="875" name="Google Shape;875;p82"/>
          <p:cNvPicPr preferRelativeResize="0">
            <a:picLocks noGrp="1"/>
          </p:cNvPicPr>
          <p:nvPr>
            <p:ph type="pic" idx="2"/>
          </p:nvPr>
        </p:nvPicPr>
        <p:blipFill rotWithShape="1">
          <a:blip r:embed="rId3">
            <a:alphaModFix/>
          </a:blip>
          <a:srcRect/>
          <a:stretch/>
        </p:blipFill>
        <p:spPr>
          <a:xfrm>
            <a:off x="0" y="1010000"/>
            <a:ext cx="9162050" cy="4152884"/>
          </a:xfrm>
          <a:prstGeom prst="rect">
            <a:avLst/>
          </a:prstGeom>
          <a:noFill/>
          <a:ln>
            <a:noFill/>
          </a:ln>
        </p:spPr>
      </p:pic>
      <p:grpSp>
        <p:nvGrpSpPr>
          <p:cNvPr id="876" name="Google Shape;876;p82"/>
          <p:cNvGrpSpPr/>
          <p:nvPr/>
        </p:nvGrpSpPr>
        <p:grpSpPr>
          <a:xfrm>
            <a:off x="4707074" y="1069845"/>
            <a:ext cx="607500" cy="952876"/>
            <a:chOff x="7190498" y="887800"/>
            <a:chExt cx="810000" cy="1270501"/>
          </a:xfrm>
        </p:grpSpPr>
        <p:pic>
          <p:nvPicPr>
            <p:cNvPr id="877" name="Google Shape;877;p82" descr="Ryan Sandberg - Graduate Student Research Assistant - University of Michigan  | LinkedIn"/>
            <p:cNvPicPr preferRelativeResize="0"/>
            <p:nvPr/>
          </p:nvPicPr>
          <p:blipFill rotWithShape="1">
            <a:blip r:embed="rId4">
              <a:alphaModFix/>
            </a:blip>
            <a:srcRect/>
            <a:stretch/>
          </p:blipFill>
          <p:spPr>
            <a:xfrm>
              <a:off x="7259019" y="1307909"/>
              <a:ext cx="717682" cy="850392"/>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878" name="Google Shape;878;p82"/>
            <p:cNvSpPr txBox="1"/>
            <p:nvPr/>
          </p:nvSpPr>
          <p:spPr>
            <a:xfrm>
              <a:off x="7190498" y="887800"/>
              <a:ext cx="8100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Ryan</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Sandberg</a:t>
              </a:r>
              <a:endParaRPr sz="1350" b="0" i="0" u="none" strike="noStrike" cap="none">
                <a:solidFill>
                  <a:schemeClr val="dk1"/>
                </a:solidFill>
                <a:latin typeface="Arial"/>
                <a:ea typeface="Arial"/>
                <a:cs typeface="Arial"/>
                <a:sym typeface="Arial"/>
              </a:endParaRPr>
            </a:p>
          </p:txBody>
        </p:sp>
      </p:grpSp>
      <p:pic>
        <p:nvPicPr>
          <p:cNvPr id="879" name="Google Shape;879;p82"/>
          <p:cNvPicPr preferRelativeResize="0"/>
          <p:nvPr/>
        </p:nvPicPr>
        <p:blipFill rotWithShape="1">
          <a:blip r:embed="rId5">
            <a:alphaModFix/>
          </a:blip>
          <a:srcRect/>
          <a:stretch/>
        </p:blipFill>
        <p:spPr>
          <a:xfrm>
            <a:off x="1582784" y="2357218"/>
            <a:ext cx="513323" cy="646247"/>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pic>
        <p:nvPicPr>
          <p:cNvPr id="880" name="Google Shape;880;p82"/>
          <p:cNvPicPr preferRelativeResize="0"/>
          <p:nvPr/>
        </p:nvPicPr>
        <p:blipFill rotWithShape="1">
          <a:blip r:embed="rId6">
            <a:alphaModFix/>
          </a:blip>
          <a:srcRect/>
          <a:stretch/>
        </p:blipFill>
        <p:spPr>
          <a:xfrm>
            <a:off x="1573160" y="1365887"/>
            <a:ext cx="519279" cy="634000"/>
          </a:xfrm>
          <a:prstGeom prst="rect">
            <a:avLst/>
          </a:prstGeom>
          <a:noFill/>
          <a:ln w="19050"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pic>
        <p:nvPicPr>
          <p:cNvPr id="881" name="Google Shape;881;p82"/>
          <p:cNvPicPr preferRelativeResize="0"/>
          <p:nvPr/>
        </p:nvPicPr>
        <p:blipFill rotWithShape="1">
          <a:blip r:embed="rId7">
            <a:alphaModFix/>
          </a:blip>
          <a:srcRect/>
          <a:stretch/>
        </p:blipFill>
        <p:spPr>
          <a:xfrm>
            <a:off x="2225712" y="2366510"/>
            <a:ext cx="505960"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grpSp>
        <p:nvGrpSpPr>
          <p:cNvPr id="882" name="Google Shape;882;p82"/>
          <p:cNvGrpSpPr/>
          <p:nvPr/>
        </p:nvGrpSpPr>
        <p:grpSpPr>
          <a:xfrm>
            <a:off x="5988477" y="2066078"/>
            <a:ext cx="571463" cy="946575"/>
            <a:chOff x="5552496" y="2197853"/>
            <a:chExt cx="761951" cy="1262100"/>
          </a:xfrm>
        </p:grpSpPr>
        <p:pic>
          <p:nvPicPr>
            <p:cNvPr id="883" name="Google Shape;883;p82"/>
            <p:cNvPicPr preferRelativeResize="0"/>
            <p:nvPr/>
          </p:nvPicPr>
          <p:blipFill rotWithShape="1">
            <a:blip r:embed="rId8">
              <a:alphaModFix/>
            </a:blip>
            <a:srcRect/>
            <a:stretch/>
          </p:blipFill>
          <p:spPr>
            <a:xfrm>
              <a:off x="5647166" y="2616686"/>
              <a:ext cx="667281" cy="843267"/>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884" name="Google Shape;884;p82"/>
            <p:cNvSpPr txBox="1"/>
            <p:nvPr/>
          </p:nvSpPr>
          <p:spPr>
            <a:xfrm>
              <a:off x="5552496" y="2197853"/>
              <a:ext cx="7443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Andrew</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Myers</a:t>
              </a:r>
              <a:endParaRPr sz="1350" b="0" i="0" u="none" strike="noStrike" cap="none">
                <a:solidFill>
                  <a:schemeClr val="dk1"/>
                </a:solidFill>
                <a:latin typeface="Arial"/>
                <a:ea typeface="Arial"/>
                <a:cs typeface="Arial"/>
                <a:sym typeface="Arial"/>
              </a:endParaRPr>
            </a:p>
          </p:txBody>
        </p:sp>
      </p:grpSp>
      <p:grpSp>
        <p:nvGrpSpPr>
          <p:cNvPr id="885" name="Google Shape;885;p82"/>
          <p:cNvGrpSpPr/>
          <p:nvPr/>
        </p:nvGrpSpPr>
        <p:grpSpPr>
          <a:xfrm>
            <a:off x="6642646" y="2064471"/>
            <a:ext cx="558225" cy="951079"/>
            <a:chOff x="6451788" y="2197853"/>
            <a:chExt cx="744300" cy="1268106"/>
          </a:xfrm>
        </p:grpSpPr>
        <p:pic>
          <p:nvPicPr>
            <p:cNvPr id="886" name="Google Shape;886;p82"/>
            <p:cNvPicPr preferRelativeResize="0"/>
            <p:nvPr/>
          </p:nvPicPr>
          <p:blipFill rotWithShape="1">
            <a:blip r:embed="rId9">
              <a:alphaModFix/>
            </a:blip>
            <a:srcRect/>
            <a:stretch/>
          </p:blipFill>
          <p:spPr>
            <a:xfrm>
              <a:off x="6490156" y="2611827"/>
              <a:ext cx="673330" cy="854132"/>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sp>
          <p:nvSpPr>
            <p:cNvPr id="887" name="Google Shape;887;p82"/>
            <p:cNvSpPr txBox="1"/>
            <p:nvPr/>
          </p:nvSpPr>
          <p:spPr>
            <a:xfrm>
              <a:off x="6451788" y="2197853"/>
              <a:ext cx="7443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Weiqun</a:t>
              </a:r>
              <a:endParaRPr sz="825"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Zhang</a:t>
              </a:r>
              <a:endParaRPr sz="1350" b="0" i="0" u="none" strike="noStrike" cap="none">
                <a:solidFill>
                  <a:schemeClr val="dk1"/>
                </a:solidFill>
                <a:latin typeface="Arial"/>
                <a:ea typeface="Arial"/>
                <a:cs typeface="Arial"/>
                <a:sym typeface="Arial"/>
              </a:endParaRPr>
            </a:p>
          </p:txBody>
        </p:sp>
      </p:grpSp>
      <p:sp>
        <p:nvSpPr>
          <p:cNvPr id="888" name="Google Shape;888;p82"/>
          <p:cNvSpPr txBox="1"/>
          <p:nvPr/>
        </p:nvSpPr>
        <p:spPr>
          <a:xfrm>
            <a:off x="2216336" y="2047196"/>
            <a:ext cx="5583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John </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Bell</a:t>
            </a:r>
            <a:endParaRPr sz="1350" b="0" i="0" u="none" strike="noStrike" cap="none">
              <a:solidFill>
                <a:schemeClr val="dk1"/>
              </a:solidFill>
              <a:latin typeface="Arial"/>
              <a:ea typeface="Arial"/>
              <a:cs typeface="Arial"/>
              <a:sym typeface="Arial"/>
            </a:endParaRPr>
          </a:p>
        </p:txBody>
      </p:sp>
      <p:pic>
        <p:nvPicPr>
          <p:cNvPr id="889" name="Google Shape;889;p82"/>
          <p:cNvPicPr preferRelativeResize="0"/>
          <p:nvPr/>
        </p:nvPicPr>
        <p:blipFill rotWithShape="1">
          <a:blip r:embed="rId10">
            <a:alphaModFix/>
          </a:blip>
          <a:srcRect/>
          <a:stretch/>
        </p:blipFill>
        <p:spPr>
          <a:xfrm>
            <a:off x="1577071" y="3346350"/>
            <a:ext cx="529986"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890" name="Google Shape;890;p82"/>
          <p:cNvPicPr preferRelativeResize="0"/>
          <p:nvPr/>
        </p:nvPicPr>
        <p:blipFill rotWithShape="1">
          <a:blip r:embed="rId11">
            <a:alphaModFix/>
          </a:blip>
          <a:srcRect/>
          <a:stretch/>
        </p:blipFill>
        <p:spPr>
          <a:xfrm>
            <a:off x="5392029" y="1394170"/>
            <a:ext cx="524179" cy="63245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891" name="Google Shape;891;p82"/>
          <p:cNvPicPr preferRelativeResize="0"/>
          <p:nvPr/>
        </p:nvPicPr>
        <p:blipFill rotWithShape="1">
          <a:blip r:embed="rId12">
            <a:alphaModFix/>
          </a:blip>
          <a:srcRect/>
          <a:stretch/>
        </p:blipFill>
        <p:spPr>
          <a:xfrm>
            <a:off x="1595533" y="4330058"/>
            <a:ext cx="511460" cy="628952"/>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892" name="Google Shape;892;p82"/>
          <p:cNvPicPr preferRelativeResize="0"/>
          <p:nvPr/>
        </p:nvPicPr>
        <p:blipFill rotWithShape="1">
          <a:blip r:embed="rId13">
            <a:alphaModFix/>
          </a:blip>
          <a:srcRect/>
          <a:stretch/>
        </p:blipFill>
        <p:spPr>
          <a:xfrm>
            <a:off x="2231647" y="4330057"/>
            <a:ext cx="511459" cy="632456"/>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893" name="Google Shape;893;p82"/>
          <p:cNvPicPr preferRelativeResize="0"/>
          <p:nvPr/>
        </p:nvPicPr>
        <p:blipFill rotWithShape="1">
          <a:blip r:embed="rId14">
            <a:alphaModFix/>
          </a:blip>
          <a:srcRect/>
          <a:stretch/>
        </p:blipFill>
        <p:spPr>
          <a:xfrm>
            <a:off x="2867756" y="4330036"/>
            <a:ext cx="516960" cy="626957"/>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894" name="Google Shape;894;p82"/>
          <p:cNvSpPr txBox="1"/>
          <p:nvPr/>
        </p:nvSpPr>
        <p:spPr>
          <a:xfrm>
            <a:off x="1456669" y="1055933"/>
            <a:ext cx="7119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Jean-Luc  Vay (ECP PI)</a:t>
            </a:r>
            <a:endParaRPr sz="1350" b="0" i="0" u="none" strike="noStrike" cap="none">
              <a:solidFill>
                <a:schemeClr val="dk1"/>
              </a:solidFill>
              <a:latin typeface="Arial"/>
              <a:ea typeface="Arial"/>
              <a:cs typeface="Arial"/>
              <a:sym typeface="Arial"/>
            </a:endParaRPr>
          </a:p>
        </p:txBody>
      </p:sp>
      <p:sp>
        <p:nvSpPr>
          <p:cNvPr id="895" name="Google Shape;895;p82"/>
          <p:cNvSpPr txBox="1"/>
          <p:nvPr/>
        </p:nvSpPr>
        <p:spPr>
          <a:xfrm>
            <a:off x="4056275" y="1055936"/>
            <a:ext cx="5400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Rémi </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Lehe</a:t>
            </a:r>
            <a:endParaRPr sz="825" b="0" i="0" u="none" strike="noStrike" cap="none">
              <a:solidFill>
                <a:schemeClr val="lt1"/>
              </a:solidFill>
              <a:latin typeface="Calibri"/>
              <a:ea typeface="Calibri"/>
              <a:cs typeface="Calibri"/>
              <a:sym typeface="Calibri"/>
            </a:endParaRPr>
          </a:p>
        </p:txBody>
      </p:sp>
      <p:sp>
        <p:nvSpPr>
          <p:cNvPr id="896" name="Google Shape;896;p82"/>
          <p:cNvSpPr txBox="1"/>
          <p:nvPr/>
        </p:nvSpPr>
        <p:spPr>
          <a:xfrm>
            <a:off x="5390455" y="1074551"/>
            <a:ext cx="5400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Olga Shapoval</a:t>
            </a:r>
            <a:endParaRPr sz="825" b="0" i="0" u="none" strike="noStrike" cap="none">
              <a:solidFill>
                <a:schemeClr val="lt1"/>
              </a:solidFill>
              <a:latin typeface="Calibri"/>
              <a:ea typeface="Calibri"/>
              <a:cs typeface="Calibri"/>
              <a:sym typeface="Calibri"/>
            </a:endParaRPr>
          </a:p>
        </p:txBody>
      </p:sp>
      <p:sp>
        <p:nvSpPr>
          <p:cNvPr id="897" name="Google Shape;897;p82"/>
          <p:cNvSpPr txBox="1"/>
          <p:nvPr/>
        </p:nvSpPr>
        <p:spPr>
          <a:xfrm>
            <a:off x="1357583" y="2047196"/>
            <a:ext cx="9879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Ann Almgren</a:t>
            </a:r>
            <a:br>
              <a:rPr lang="en" sz="825" b="0" i="0" u="none" strike="noStrike" cap="none">
                <a:solidFill>
                  <a:schemeClr val="lt1"/>
                </a:solidFill>
                <a:latin typeface="Calibri"/>
                <a:ea typeface="Calibri"/>
                <a:cs typeface="Calibri"/>
                <a:sym typeface="Calibri"/>
              </a:rPr>
            </a:br>
            <a:r>
              <a:rPr lang="en" sz="825" b="0" i="0" u="none" strike="noStrike" cap="none">
                <a:solidFill>
                  <a:schemeClr val="lt1"/>
                </a:solidFill>
                <a:latin typeface="Calibri"/>
                <a:ea typeface="Calibri"/>
                <a:cs typeface="Calibri"/>
                <a:sym typeface="Calibri"/>
              </a:rPr>
              <a:t>(ECP coPI)</a:t>
            </a:r>
            <a:endParaRPr sz="1350" b="0" i="0" u="none" strike="noStrike" cap="none">
              <a:solidFill>
                <a:schemeClr val="dk1"/>
              </a:solidFill>
              <a:latin typeface="Arial"/>
              <a:ea typeface="Arial"/>
              <a:cs typeface="Arial"/>
              <a:sym typeface="Arial"/>
            </a:endParaRPr>
          </a:p>
        </p:txBody>
      </p:sp>
      <p:sp>
        <p:nvSpPr>
          <p:cNvPr id="898" name="Google Shape;898;p82"/>
          <p:cNvSpPr txBox="1"/>
          <p:nvPr/>
        </p:nvSpPr>
        <p:spPr>
          <a:xfrm>
            <a:off x="1360657" y="3948413"/>
            <a:ext cx="9879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Marc</a:t>
            </a:r>
            <a:r>
              <a:rPr lang="en" sz="1350" b="0" i="0" u="none" strike="noStrike" cap="none">
                <a:solidFill>
                  <a:schemeClr val="dk1"/>
                </a:solidFill>
                <a:latin typeface="Arial"/>
                <a:ea typeface="Arial"/>
                <a:cs typeface="Arial"/>
                <a:sym typeface="Arial"/>
              </a:rPr>
              <a:t> </a:t>
            </a:r>
            <a:r>
              <a:rPr lang="en" sz="825" b="0" i="0" u="none" strike="noStrike" cap="none">
                <a:solidFill>
                  <a:schemeClr val="lt1"/>
                </a:solidFill>
                <a:latin typeface="Calibri"/>
                <a:ea typeface="Calibri"/>
                <a:cs typeface="Calibri"/>
                <a:sym typeface="Calibri"/>
              </a:rPr>
              <a:t>Hogan</a:t>
            </a:r>
            <a:br>
              <a:rPr lang="en" sz="825" b="0" i="0" u="none" strike="noStrike" cap="none">
                <a:solidFill>
                  <a:schemeClr val="lt1"/>
                </a:solidFill>
                <a:latin typeface="Calibri"/>
                <a:ea typeface="Calibri"/>
                <a:cs typeface="Calibri"/>
                <a:sym typeface="Calibri"/>
              </a:rPr>
            </a:br>
            <a:r>
              <a:rPr lang="en" sz="825" b="0" i="0" u="none" strike="noStrike" cap="none">
                <a:solidFill>
                  <a:schemeClr val="lt1"/>
                </a:solidFill>
                <a:latin typeface="Calibri"/>
                <a:ea typeface="Calibri"/>
                <a:cs typeface="Calibri"/>
                <a:sym typeface="Calibri"/>
              </a:rPr>
              <a:t>(ECP coPI)</a:t>
            </a:r>
            <a:endParaRPr sz="1350" b="0" i="0" u="none" strike="noStrike" cap="none">
              <a:solidFill>
                <a:schemeClr val="dk1"/>
              </a:solidFill>
              <a:latin typeface="Arial"/>
              <a:ea typeface="Arial"/>
              <a:cs typeface="Arial"/>
              <a:sym typeface="Arial"/>
            </a:endParaRPr>
          </a:p>
        </p:txBody>
      </p:sp>
      <p:sp>
        <p:nvSpPr>
          <p:cNvPr id="899" name="Google Shape;899;p82"/>
          <p:cNvSpPr txBox="1"/>
          <p:nvPr/>
        </p:nvSpPr>
        <p:spPr>
          <a:xfrm>
            <a:off x="2219387" y="4012619"/>
            <a:ext cx="5583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Lixin</a:t>
            </a:r>
            <a:br>
              <a:rPr lang="en" sz="825" b="0" i="0" u="none" strike="noStrike" cap="none">
                <a:solidFill>
                  <a:schemeClr val="lt1"/>
                </a:solidFill>
                <a:latin typeface="Calibri"/>
                <a:ea typeface="Calibri"/>
                <a:cs typeface="Calibri"/>
                <a:sym typeface="Calibri"/>
              </a:rPr>
            </a:br>
            <a:r>
              <a:rPr lang="en" sz="825" b="0" i="0" u="none" strike="noStrike" cap="none">
                <a:solidFill>
                  <a:schemeClr val="lt1"/>
                </a:solidFill>
                <a:latin typeface="Calibri"/>
                <a:ea typeface="Calibri"/>
                <a:cs typeface="Calibri"/>
                <a:sym typeface="Calibri"/>
              </a:rPr>
              <a:t>Ge</a:t>
            </a:r>
            <a:endParaRPr sz="1350" b="0" i="0" u="none" strike="noStrike" cap="none">
              <a:solidFill>
                <a:schemeClr val="dk1"/>
              </a:solidFill>
              <a:latin typeface="Arial"/>
              <a:ea typeface="Arial"/>
              <a:cs typeface="Arial"/>
              <a:sym typeface="Arial"/>
            </a:endParaRPr>
          </a:p>
        </p:txBody>
      </p:sp>
      <p:sp>
        <p:nvSpPr>
          <p:cNvPr id="900" name="Google Shape;900;p82"/>
          <p:cNvSpPr txBox="1"/>
          <p:nvPr/>
        </p:nvSpPr>
        <p:spPr>
          <a:xfrm>
            <a:off x="2802184" y="4012606"/>
            <a:ext cx="5583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Cho</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Ng</a:t>
            </a:r>
            <a:endParaRPr sz="1350" b="0" i="0" u="none" strike="noStrike" cap="none">
              <a:solidFill>
                <a:schemeClr val="dk1"/>
              </a:solidFill>
              <a:latin typeface="Arial"/>
              <a:ea typeface="Arial"/>
              <a:cs typeface="Arial"/>
              <a:sym typeface="Arial"/>
            </a:endParaRPr>
          </a:p>
        </p:txBody>
      </p:sp>
      <p:sp>
        <p:nvSpPr>
          <p:cNvPr id="901" name="Google Shape;901;p82"/>
          <p:cNvSpPr txBox="1"/>
          <p:nvPr/>
        </p:nvSpPr>
        <p:spPr>
          <a:xfrm>
            <a:off x="1355215" y="2954416"/>
            <a:ext cx="9879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David</a:t>
            </a:r>
            <a:r>
              <a:rPr lang="en" sz="1350" b="0" i="0" u="none" strike="noStrike" cap="none">
                <a:solidFill>
                  <a:schemeClr val="dk1"/>
                </a:solidFill>
                <a:latin typeface="Arial"/>
                <a:ea typeface="Arial"/>
                <a:cs typeface="Arial"/>
                <a:sym typeface="Arial"/>
              </a:rPr>
              <a:t> </a:t>
            </a:r>
            <a:r>
              <a:rPr lang="en" sz="825" b="0" i="0" u="none" strike="noStrike" cap="none">
                <a:solidFill>
                  <a:schemeClr val="lt1"/>
                </a:solidFill>
                <a:latin typeface="Calibri"/>
                <a:ea typeface="Calibri"/>
                <a:cs typeface="Calibri"/>
                <a:sym typeface="Calibri"/>
              </a:rPr>
              <a:t>Grote</a:t>
            </a:r>
            <a:br>
              <a:rPr lang="en" sz="825" b="0" i="0" u="none" strike="noStrike" cap="none">
                <a:solidFill>
                  <a:schemeClr val="lt1"/>
                </a:solidFill>
                <a:latin typeface="Calibri"/>
                <a:ea typeface="Calibri"/>
                <a:cs typeface="Calibri"/>
                <a:sym typeface="Calibri"/>
              </a:rPr>
            </a:br>
            <a:r>
              <a:rPr lang="en" sz="825" b="0" i="0" u="none" strike="noStrike" cap="none">
                <a:solidFill>
                  <a:schemeClr val="lt1"/>
                </a:solidFill>
                <a:latin typeface="Calibri"/>
                <a:ea typeface="Calibri"/>
                <a:cs typeface="Calibri"/>
                <a:sym typeface="Calibri"/>
              </a:rPr>
              <a:t>(ECP coPI)</a:t>
            </a:r>
            <a:endParaRPr sz="1350" b="0" i="0" u="none" strike="noStrike" cap="none">
              <a:solidFill>
                <a:schemeClr val="dk1"/>
              </a:solidFill>
              <a:latin typeface="Arial"/>
              <a:ea typeface="Arial"/>
              <a:cs typeface="Arial"/>
              <a:sym typeface="Arial"/>
            </a:endParaRPr>
          </a:p>
        </p:txBody>
      </p:sp>
      <p:grpSp>
        <p:nvGrpSpPr>
          <p:cNvPr id="902" name="Google Shape;902;p82"/>
          <p:cNvGrpSpPr/>
          <p:nvPr/>
        </p:nvGrpSpPr>
        <p:grpSpPr>
          <a:xfrm>
            <a:off x="4064730" y="2047987"/>
            <a:ext cx="748350" cy="962479"/>
            <a:chOff x="4615826" y="2196932"/>
            <a:chExt cx="997800" cy="1283305"/>
          </a:xfrm>
        </p:grpSpPr>
        <p:pic>
          <p:nvPicPr>
            <p:cNvPr id="903" name="Google Shape;903;p82"/>
            <p:cNvPicPr preferRelativeResize="0"/>
            <p:nvPr/>
          </p:nvPicPr>
          <p:blipFill rotWithShape="1">
            <a:blip r:embed="rId15">
              <a:alphaModFix/>
            </a:blip>
            <a:srcRect/>
            <a:stretch/>
          </p:blipFill>
          <p:spPr>
            <a:xfrm>
              <a:off x="4771093" y="2625440"/>
              <a:ext cx="699276" cy="854797"/>
            </a:xfrm>
            <a:prstGeom prst="rect">
              <a:avLst/>
            </a:prstGeom>
            <a:noFill/>
            <a:ln w="9525" cap="flat" cmpd="sng">
              <a:solidFill>
                <a:srgbClr val="147E90"/>
              </a:solidFill>
              <a:prstDash val="solid"/>
              <a:round/>
              <a:headEnd type="none" w="sm" len="sm"/>
              <a:tailEnd type="none" w="sm" len="sm"/>
            </a:ln>
            <a:effectLst>
              <a:outerShdw blurRad="50800" dist="38100" dir="2700000" algn="tl" rotWithShape="0">
                <a:srgbClr val="000000">
                  <a:alpha val="40000"/>
                </a:srgbClr>
              </a:outerShdw>
            </a:effectLst>
          </p:spPr>
        </p:pic>
        <p:sp>
          <p:nvSpPr>
            <p:cNvPr id="904" name="Google Shape;904;p82"/>
            <p:cNvSpPr txBox="1"/>
            <p:nvPr/>
          </p:nvSpPr>
          <p:spPr>
            <a:xfrm>
              <a:off x="4615826" y="2196932"/>
              <a:ext cx="9978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Revathi</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Jambunathan</a:t>
              </a:r>
              <a:endParaRPr sz="825" b="0" i="0" u="none" strike="noStrike" cap="none">
                <a:solidFill>
                  <a:schemeClr val="lt1"/>
                </a:solidFill>
                <a:latin typeface="Calibri"/>
                <a:ea typeface="Calibri"/>
                <a:cs typeface="Calibri"/>
                <a:sym typeface="Calibri"/>
              </a:endParaRPr>
            </a:p>
          </p:txBody>
        </p:sp>
      </p:grpSp>
      <p:pic>
        <p:nvPicPr>
          <p:cNvPr id="905" name="Google Shape;905;p82"/>
          <p:cNvPicPr preferRelativeResize="0"/>
          <p:nvPr/>
        </p:nvPicPr>
        <p:blipFill rotWithShape="1">
          <a:blip r:embed="rId16">
            <a:alphaModFix/>
          </a:blip>
          <a:srcRect/>
          <a:stretch/>
        </p:blipFill>
        <p:spPr>
          <a:xfrm>
            <a:off x="3457494" y="1376011"/>
            <a:ext cx="501036" cy="643346"/>
          </a:xfrm>
          <a:prstGeom prst="rect">
            <a:avLst/>
          </a:prstGeom>
          <a:noFill/>
          <a:ln w="9525" cap="flat" cmpd="sng">
            <a:solidFill>
              <a:schemeClr val="accent1"/>
            </a:solidFill>
            <a:prstDash val="solid"/>
            <a:round/>
            <a:headEnd type="none" w="sm" len="sm"/>
            <a:tailEnd type="none" w="sm" len="sm"/>
          </a:ln>
        </p:spPr>
      </p:pic>
      <p:sp>
        <p:nvSpPr>
          <p:cNvPr id="906" name="Google Shape;906;p82"/>
          <p:cNvSpPr txBox="1"/>
          <p:nvPr/>
        </p:nvSpPr>
        <p:spPr>
          <a:xfrm>
            <a:off x="3410250" y="1055933"/>
            <a:ext cx="6261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Axel</a:t>
            </a:r>
            <a:br>
              <a:rPr lang="en" sz="825" b="0" i="0" u="none" strike="noStrike" cap="none">
                <a:solidFill>
                  <a:schemeClr val="lt1"/>
                </a:solidFill>
                <a:latin typeface="Calibri"/>
                <a:ea typeface="Calibri"/>
                <a:cs typeface="Calibri"/>
                <a:sym typeface="Calibri"/>
              </a:rPr>
            </a:br>
            <a:r>
              <a:rPr lang="en" sz="825" b="0" i="0" u="none" strike="noStrike" cap="none">
                <a:solidFill>
                  <a:schemeClr val="lt1"/>
                </a:solidFill>
                <a:latin typeface="Calibri"/>
                <a:ea typeface="Calibri"/>
                <a:cs typeface="Calibri"/>
                <a:sym typeface="Calibri"/>
              </a:rPr>
              <a:t>Huebl</a:t>
            </a:r>
            <a:endParaRPr sz="825" b="0" i="0" u="none" strike="noStrike" cap="none">
              <a:solidFill>
                <a:schemeClr val="lt1"/>
              </a:solidFill>
              <a:latin typeface="Calibri"/>
              <a:ea typeface="Calibri"/>
              <a:cs typeface="Calibri"/>
              <a:sym typeface="Calibri"/>
            </a:endParaRPr>
          </a:p>
        </p:txBody>
      </p:sp>
      <p:grpSp>
        <p:nvGrpSpPr>
          <p:cNvPr id="907" name="Google Shape;907;p82"/>
          <p:cNvGrpSpPr/>
          <p:nvPr/>
        </p:nvGrpSpPr>
        <p:grpSpPr>
          <a:xfrm>
            <a:off x="6023984" y="1069854"/>
            <a:ext cx="540000" cy="957842"/>
            <a:chOff x="7200932" y="869254"/>
            <a:chExt cx="720000" cy="1277123"/>
          </a:xfrm>
        </p:grpSpPr>
        <p:pic>
          <p:nvPicPr>
            <p:cNvPr id="908" name="Google Shape;908;p82"/>
            <p:cNvPicPr preferRelativeResize="0"/>
            <p:nvPr/>
          </p:nvPicPr>
          <p:blipFill rotWithShape="1">
            <a:blip r:embed="rId17">
              <a:alphaModFix/>
            </a:blip>
            <a:srcRect/>
            <a:stretch/>
          </p:blipFill>
          <p:spPr>
            <a:xfrm>
              <a:off x="7211516" y="1292207"/>
              <a:ext cx="697360" cy="854170"/>
            </a:xfrm>
            <a:prstGeom prst="rect">
              <a:avLst/>
            </a:prstGeom>
            <a:noFill/>
            <a:ln w="9525" cap="flat" cmpd="sng">
              <a:solidFill>
                <a:srgbClr val="0070C0"/>
              </a:solidFill>
              <a:prstDash val="solid"/>
              <a:round/>
              <a:headEnd type="none" w="sm" len="sm"/>
              <a:tailEnd type="none" w="sm" len="sm"/>
            </a:ln>
            <a:effectLst>
              <a:outerShdw blurRad="50800" dist="38100" dir="2700000" algn="tl" rotWithShape="0">
                <a:srgbClr val="000000">
                  <a:alpha val="40000"/>
                </a:srgbClr>
              </a:outerShdw>
            </a:effectLst>
          </p:spPr>
        </p:pic>
        <p:sp>
          <p:nvSpPr>
            <p:cNvPr id="909" name="Google Shape;909;p82"/>
            <p:cNvSpPr txBox="1"/>
            <p:nvPr/>
          </p:nvSpPr>
          <p:spPr>
            <a:xfrm>
              <a:off x="7200932" y="869254"/>
              <a:ext cx="7200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Yinjian</a:t>
              </a:r>
              <a:endParaRPr sz="825"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Zhao</a:t>
              </a:r>
              <a:endParaRPr sz="1350" b="0" i="0" u="none" strike="noStrike" cap="none">
                <a:solidFill>
                  <a:schemeClr val="dk1"/>
                </a:solidFill>
                <a:latin typeface="Arial"/>
                <a:ea typeface="Arial"/>
                <a:cs typeface="Arial"/>
                <a:sym typeface="Arial"/>
              </a:endParaRPr>
            </a:p>
          </p:txBody>
        </p:sp>
      </p:grpSp>
      <p:pic>
        <p:nvPicPr>
          <p:cNvPr id="910" name="Google Shape;910;p82"/>
          <p:cNvPicPr preferRelativeResize="0"/>
          <p:nvPr/>
        </p:nvPicPr>
        <p:blipFill rotWithShape="1">
          <a:blip r:embed="rId18">
            <a:alphaModFix/>
          </a:blip>
          <a:srcRect/>
          <a:stretch/>
        </p:blipFill>
        <p:spPr>
          <a:xfrm>
            <a:off x="2840643" y="2361305"/>
            <a:ext cx="541226" cy="648731"/>
          </a:xfrm>
          <a:prstGeom prst="rect">
            <a:avLst/>
          </a:prstGeom>
          <a:noFill/>
          <a:ln w="9525" cap="flat" cmpd="sng">
            <a:solidFill>
              <a:srgbClr val="61A1D7"/>
            </a:solidFill>
            <a:prstDash val="solid"/>
            <a:round/>
            <a:headEnd type="none" w="sm" len="sm"/>
            <a:tailEnd type="none" w="sm" len="sm"/>
          </a:ln>
        </p:spPr>
      </p:pic>
      <p:sp>
        <p:nvSpPr>
          <p:cNvPr id="911" name="Google Shape;911;p82"/>
          <p:cNvSpPr txBox="1"/>
          <p:nvPr/>
        </p:nvSpPr>
        <p:spPr>
          <a:xfrm>
            <a:off x="2732027" y="2051076"/>
            <a:ext cx="7485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Kevin</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Gott</a:t>
            </a:r>
            <a:endParaRPr sz="1350" b="0" i="0" u="none" strike="noStrike" cap="none">
              <a:solidFill>
                <a:schemeClr val="dk1"/>
              </a:solidFill>
              <a:latin typeface="Arial"/>
              <a:ea typeface="Arial"/>
              <a:cs typeface="Arial"/>
              <a:sym typeface="Arial"/>
            </a:endParaRPr>
          </a:p>
        </p:txBody>
      </p:sp>
      <p:sp>
        <p:nvSpPr>
          <p:cNvPr id="912" name="Google Shape;912;p82"/>
          <p:cNvSpPr txBox="1"/>
          <p:nvPr/>
        </p:nvSpPr>
        <p:spPr>
          <a:xfrm>
            <a:off x="2795963" y="2988297"/>
            <a:ext cx="626100" cy="17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675"/>
              <a:buFont typeface="Arial"/>
              <a:buNone/>
            </a:pPr>
            <a:r>
              <a:rPr lang="en" sz="675" b="0" i="0" u="none" strike="noStrike" cap="none">
                <a:solidFill>
                  <a:schemeClr val="lt1"/>
                </a:solidFill>
                <a:latin typeface="Calibri"/>
                <a:ea typeface="Calibri"/>
                <a:cs typeface="Calibri"/>
                <a:sym typeface="Calibri"/>
              </a:rPr>
              <a:t>(NESAP)</a:t>
            </a:r>
            <a:endParaRPr sz="1350" b="0" i="0" u="none" strike="noStrike" cap="none">
              <a:solidFill>
                <a:schemeClr val="dk1"/>
              </a:solidFill>
              <a:latin typeface="Arial"/>
              <a:ea typeface="Arial"/>
              <a:cs typeface="Arial"/>
              <a:sym typeface="Arial"/>
            </a:endParaRPr>
          </a:p>
        </p:txBody>
      </p:sp>
      <p:pic>
        <p:nvPicPr>
          <p:cNvPr id="913" name="Google Shape;913;p82"/>
          <p:cNvPicPr preferRelativeResize="0"/>
          <p:nvPr/>
        </p:nvPicPr>
        <p:blipFill rotWithShape="1">
          <a:blip r:embed="rId19">
            <a:alphaModFix/>
          </a:blip>
          <a:srcRect/>
          <a:stretch/>
        </p:blipFill>
        <p:spPr>
          <a:xfrm>
            <a:off x="261955" y="1805673"/>
            <a:ext cx="924182" cy="697190"/>
          </a:xfrm>
          <a:prstGeom prst="rect">
            <a:avLst/>
          </a:prstGeom>
          <a:noFill/>
          <a:ln>
            <a:noFill/>
          </a:ln>
        </p:spPr>
      </p:pic>
      <p:pic>
        <p:nvPicPr>
          <p:cNvPr id="914" name="Google Shape;914;p82"/>
          <p:cNvPicPr preferRelativeResize="0"/>
          <p:nvPr/>
        </p:nvPicPr>
        <p:blipFill rotWithShape="1">
          <a:blip r:embed="rId20">
            <a:alphaModFix/>
          </a:blip>
          <a:srcRect/>
          <a:stretch/>
        </p:blipFill>
        <p:spPr>
          <a:xfrm>
            <a:off x="408217" y="3327229"/>
            <a:ext cx="631658" cy="631658"/>
          </a:xfrm>
          <a:prstGeom prst="rect">
            <a:avLst/>
          </a:prstGeom>
          <a:noFill/>
          <a:ln>
            <a:noFill/>
          </a:ln>
        </p:spPr>
      </p:pic>
      <p:pic>
        <p:nvPicPr>
          <p:cNvPr id="915" name="Google Shape;915;p82"/>
          <p:cNvPicPr preferRelativeResize="0"/>
          <p:nvPr/>
        </p:nvPicPr>
        <p:blipFill rotWithShape="1">
          <a:blip r:embed="rId21">
            <a:alphaModFix/>
          </a:blip>
          <a:srcRect/>
          <a:stretch/>
        </p:blipFill>
        <p:spPr>
          <a:xfrm>
            <a:off x="171671" y="4449021"/>
            <a:ext cx="1117448" cy="330205"/>
          </a:xfrm>
          <a:prstGeom prst="rect">
            <a:avLst/>
          </a:prstGeom>
          <a:noFill/>
          <a:ln>
            <a:noFill/>
          </a:ln>
        </p:spPr>
      </p:pic>
      <p:pic>
        <p:nvPicPr>
          <p:cNvPr id="916" name="Google Shape;916;p82"/>
          <p:cNvPicPr preferRelativeResize="0"/>
          <p:nvPr/>
        </p:nvPicPr>
        <p:blipFill rotWithShape="1">
          <a:blip r:embed="rId22">
            <a:alphaModFix/>
          </a:blip>
          <a:srcRect/>
          <a:stretch/>
        </p:blipFill>
        <p:spPr>
          <a:xfrm>
            <a:off x="4080421" y="1370957"/>
            <a:ext cx="541724" cy="643803"/>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grpSp>
        <p:nvGrpSpPr>
          <p:cNvPr id="917" name="Google Shape;917;p82"/>
          <p:cNvGrpSpPr/>
          <p:nvPr/>
        </p:nvGrpSpPr>
        <p:grpSpPr>
          <a:xfrm>
            <a:off x="6655248" y="1069853"/>
            <a:ext cx="540000" cy="956624"/>
            <a:chOff x="8042618" y="869254"/>
            <a:chExt cx="720000" cy="1275498"/>
          </a:xfrm>
        </p:grpSpPr>
        <p:sp>
          <p:nvSpPr>
            <p:cNvPr id="918" name="Google Shape;918;p82"/>
            <p:cNvSpPr txBox="1"/>
            <p:nvPr/>
          </p:nvSpPr>
          <p:spPr>
            <a:xfrm>
              <a:off x="8042618" y="869254"/>
              <a:ext cx="7200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Edoardo</a:t>
              </a:r>
              <a:endParaRPr sz="825"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Zoni</a:t>
              </a:r>
              <a:endParaRPr sz="1350" b="0" i="0" u="none" strike="noStrike" cap="none">
                <a:solidFill>
                  <a:schemeClr val="dk1"/>
                </a:solidFill>
                <a:latin typeface="Arial"/>
                <a:ea typeface="Arial"/>
                <a:cs typeface="Arial"/>
                <a:sym typeface="Arial"/>
              </a:endParaRPr>
            </a:p>
          </p:txBody>
        </p:sp>
        <p:pic>
          <p:nvPicPr>
            <p:cNvPr id="919" name="Google Shape;919;p82"/>
            <p:cNvPicPr preferRelativeResize="0"/>
            <p:nvPr/>
          </p:nvPicPr>
          <p:blipFill rotWithShape="1">
            <a:blip r:embed="rId23">
              <a:alphaModFix/>
            </a:blip>
            <a:srcRect t="-250"/>
            <a:stretch/>
          </p:blipFill>
          <p:spPr>
            <a:xfrm>
              <a:off x="8060287" y="1295764"/>
              <a:ext cx="693483" cy="848988"/>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pic>
        <p:nvPicPr>
          <p:cNvPr id="920" name="Google Shape;920;p82"/>
          <p:cNvPicPr preferRelativeResize="0"/>
          <p:nvPr/>
        </p:nvPicPr>
        <p:blipFill rotWithShape="1">
          <a:blip r:embed="rId24">
            <a:alphaModFix/>
          </a:blip>
          <a:srcRect/>
          <a:stretch/>
        </p:blipFill>
        <p:spPr>
          <a:xfrm>
            <a:off x="7833444" y="2379308"/>
            <a:ext cx="1069831" cy="304457"/>
          </a:xfrm>
          <a:prstGeom prst="rect">
            <a:avLst/>
          </a:prstGeom>
          <a:noFill/>
          <a:ln>
            <a:noFill/>
          </a:ln>
        </p:spPr>
      </p:pic>
      <p:pic>
        <p:nvPicPr>
          <p:cNvPr id="921" name="Google Shape;921;p82"/>
          <p:cNvPicPr preferRelativeResize="0"/>
          <p:nvPr/>
        </p:nvPicPr>
        <p:blipFill rotWithShape="1">
          <a:blip r:embed="rId25">
            <a:alphaModFix/>
          </a:blip>
          <a:srcRect/>
          <a:stretch/>
        </p:blipFill>
        <p:spPr>
          <a:xfrm>
            <a:off x="8418547" y="2809288"/>
            <a:ext cx="481446" cy="213368"/>
          </a:xfrm>
          <a:prstGeom prst="rect">
            <a:avLst/>
          </a:prstGeom>
          <a:noFill/>
          <a:ln>
            <a:noFill/>
          </a:ln>
        </p:spPr>
      </p:pic>
      <p:pic>
        <p:nvPicPr>
          <p:cNvPr id="922" name="Google Shape;922;p82"/>
          <p:cNvPicPr preferRelativeResize="0"/>
          <p:nvPr/>
        </p:nvPicPr>
        <p:blipFill rotWithShape="1">
          <a:blip r:embed="rId26">
            <a:alphaModFix/>
          </a:blip>
          <a:srcRect/>
          <a:stretch/>
        </p:blipFill>
        <p:spPr>
          <a:xfrm>
            <a:off x="7344082" y="2472845"/>
            <a:ext cx="1109102" cy="745266"/>
          </a:xfrm>
          <a:prstGeom prst="rect">
            <a:avLst/>
          </a:prstGeom>
          <a:noFill/>
          <a:ln>
            <a:noFill/>
          </a:ln>
        </p:spPr>
      </p:pic>
      <p:pic>
        <p:nvPicPr>
          <p:cNvPr id="923" name="Google Shape;923;p82"/>
          <p:cNvPicPr preferRelativeResize="0"/>
          <p:nvPr/>
        </p:nvPicPr>
        <p:blipFill rotWithShape="1">
          <a:blip r:embed="rId27">
            <a:alphaModFix/>
          </a:blip>
          <a:srcRect b="9804"/>
          <a:stretch/>
        </p:blipFill>
        <p:spPr>
          <a:xfrm>
            <a:off x="7467389" y="2377998"/>
            <a:ext cx="361428" cy="302167"/>
          </a:xfrm>
          <a:prstGeom prst="rect">
            <a:avLst/>
          </a:prstGeom>
          <a:noFill/>
          <a:ln>
            <a:noFill/>
          </a:ln>
        </p:spPr>
      </p:pic>
      <p:sp>
        <p:nvSpPr>
          <p:cNvPr id="924" name="Google Shape;924;p82"/>
          <p:cNvSpPr txBox="1"/>
          <p:nvPr/>
        </p:nvSpPr>
        <p:spPr>
          <a:xfrm>
            <a:off x="4791079" y="2056946"/>
            <a:ext cx="5583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Hannah Klion</a:t>
            </a:r>
            <a:endParaRPr sz="1350" b="0" i="0" u="none" strike="noStrike" cap="none">
              <a:solidFill>
                <a:schemeClr val="dk1"/>
              </a:solidFill>
              <a:latin typeface="Arial"/>
              <a:ea typeface="Arial"/>
              <a:cs typeface="Arial"/>
              <a:sym typeface="Arial"/>
            </a:endParaRPr>
          </a:p>
        </p:txBody>
      </p:sp>
      <p:pic>
        <p:nvPicPr>
          <p:cNvPr id="925" name="Google Shape;925;p82"/>
          <p:cNvPicPr preferRelativeResize="0"/>
          <p:nvPr/>
        </p:nvPicPr>
        <p:blipFill rotWithShape="1">
          <a:blip r:embed="rId28">
            <a:alphaModFix/>
          </a:blip>
          <a:srcRect l="6389" r="4244"/>
          <a:stretch/>
        </p:blipFill>
        <p:spPr>
          <a:xfrm>
            <a:off x="4790868" y="2361152"/>
            <a:ext cx="510703" cy="652200"/>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pic>
        <p:nvPicPr>
          <p:cNvPr id="926" name="Google Shape;926;p82" descr="Logo&#10;&#10;Description automatically generated"/>
          <p:cNvPicPr preferRelativeResize="0"/>
          <p:nvPr/>
        </p:nvPicPr>
        <p:blipFill rotWithShape="1">
          <a:blip r:embed="rId29">
            <a:alphaModFix/>
          </a:blip>
          <a:srcRect t="16931" b="5651"/>
          <a:stretch/>
        </p:blipFill>
        <p:spPr>
          <a:xfrm>
            <a:off x="8305703" y="1592450"/>
            <a:ext cx="859531" cy="404841"/>
          </a:xfrm>
          <a:prstGeom prst="rect">
            <a:avLst/>
          </a:prstGeom>
          <a:noFill/>
          <a:ln>
            <a:noFill/>
          </a:ln>
          <a:effectLst>
            <a:outerShdw blurRad="57150" dist="19050" dir="5400000" algn="bl" rotWithShape="0">
              <a:srgbClr val="000000">
                <a:alpha val="49020"/>
              </a:srgbClr>
            </a:outerShdw>
          </a:effectLst>
        </p:spPr>
      </p:pic>
      <p:pic>
        <p:nvPicPr>
          <p:cNvPr id="927" name="Google Shape;927;p82"/>
          <p:cNvPicPr preferRelativeResize="0"/>
          <p:nvPr/>
        </p:nvPicPr>
        <p:blipFill rotWithShape="1">
          <a:blip r:embed="rId30">
            <a:alphaModFix/>
          </a:blip>
          <a:srcRect l="2941" r="5138"/>
          <a:stretch/>
        </p:blipFill>
        <p:spPr>
          <a:xfrm>
            <a:off x="5423171" y="2365288"/>
            <a:ext cx="525293" cy="656019"/>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928" name="Google Shape;928;p82"/>
          <p:cNvSpPr txBox="1"/>
          <p:nvPr/>
        </p:nvSpPr>
        <p:spPr>
          <a:xfrm>
            <a:off x="5396471" y="2027471"/>
            <a:ext cx="5583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Prabhat Kumar</a:t>
            </a:r>
            <a:endParaRPr sz="1350" b="0" i="0" u="none" strike="noStrike" cap="none">
              <a:solidFill>
                <a:schemeClr val="dk1"/>
              </a:solidFill>
              <a:latin typeface="Arial"/>
              <a:ea typeface="Arial"/>
              <a:cs typeface="Arial"/>
              <a:sym typeface="Arial"/>
            </a:endParaRPr>
          </a:p>
        </p:txBody>
      </p:sp>
      <p:pic>
        <p:nvPicPr>
          <p:cNvPr id="929" name="Google Shape;929;p82"/>
          <p:cNvPicPr preferRelativeResize="0"/>
          <p:nvPr/>
        </p:nvPicPr>
        <p:blipFill rotWithShape="1">
          <a:blip r:embed="rId31">
            <a:alphaModFix/>
          </a:blip>
          <a:srcRect b="14288"/>
          <a:stretch/>
        </p:blipFill>
        <p:spPr>
          <a:xfrm>
            <a:off x="3510163" y="2363141"/>
            <a:ext cx="534924" cy="642756"/>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sp>
        <p:nvSpPr>
          <p:cNvPr id="930" name="Google Shape;930;p82"/>
          <p:cNvSpPr txBox="1"/>
          <p:nvPr/>
        </p:nvSpPr>
        <p:spPr>
          <a:xfrm>
            <a:off x="3419613" y="2047987"/>
            <a:ext cx="7485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Junmin</a:t>
            </a:r>
            <a:endParaRPr sz="825"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Gu</a:t>
            </a:r>
            <a:endParaRPr sz="825" b="0" i="0" u="none" strike="noStrike" cap="none">
              <a:solidFill>
                <a:schemeClr val="lt1"/>
              </a:solidFill>
              <a:latin typeface="Calibri"/>
              <a:ea typeface="Calibri"/>
              <a:cs typeface="Calibri"/>
              <a:sym typeface="Calibri"/>
            </a:endParaRPr>
          </a:p>
        </p:txBody>
      </p:sp>
      <p:sp>
        <p:nvSpPr>
          <p:cNvPr id="931" name="Google Shape;931;p82"/>
          <p:cNvSpPr txBox="1"/>
          <p:nvPr/>
        </p:nvSpPr>
        <p:spPr>
          <a:xfrm>
            <a:off x="2760191" y="1069854"/>
            <a:ext cx="7119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Marco Garten</a:t>
            </a:r>
            <a:endParaRPr sz="825" b="0" i="0" u="none" strike="noStrike" cap="none">
              <a:solidFill>
                <a:schemeClr val="lt1"/>
              </a:solidFill>
              <a:latin typeface="Calibri"/>
              <a:ea typeface="Calibri"/>
              <a:cs typeface="Calibri"/>
              <a:sym typeface="Calibri"/>
            </a:endParaRPr>
          </a:p>
        </p:txBody>
      </p:sp>
      <p:pic>
        <p:nvPicPr>
          <p:cNvPr id="932" name="Google Shape;932;p82"/>
          <p:cNvPicPr preferRelativeResize="0"/>
          <p:nvPr/>
        </p:nvPicPr>
        <p:blipFill rotWithShape="1">
          <a:blip r:embed="rId32">
            <a:alphaModFix/>
          </a:blip>
          <a:srcRect l="15442" r="14744" b="12157"/>
          <a:stretch/>
        </p:blipFill>
        <p:spPr>
          <a:xfrm>
            <a:off x="2844244" y="1365889"/>
            <a:ext cx="519281" cy="65340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933" name="Google Shape;933;p82"/>
          <p:cNvSpPr txBox="1"/>
          <p:nvPr/>
        </p:nvSpPr>
        <p:spPr>
          <a:xfrm>
            <a:off x="7240273" y="2457134"/>
            <a:ext cx="361500" cy="265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825"/>
              <a:buFont typeface="Arial"/>
              <a:buNone/>
            </a:pPr>
            <a:r>
              <a:rPr lang="en" sz="825" b="1" i="0" u="none" strike="noStrike" cap="none">
                <a:solidFill>
                  <a:schemeClr val="lt1"/>
                </a:solidFill>
                <a:latin typeface="Calibri"/>
                <a:ea typeface="Calibri"/>
                <a:cs typeface="Calibri"/>
                <a:sym typeface="Calibri"/>
              </a:rPr>
              <a:t>AM</a:t>
            </a:r>
            <a:endParaRPr sz="1050" b="1" i="0" u="none" strike="noStrike" cap="none">
              <a:solidFill>
                <a:srgbClr val="000000"/>
              </a:solidFill>
              <a:latin typeface="Arial"/>
              <a:ea typeface="Arial"/>
              <a:cs typeface="Arial"/>
              <a:sym typeface="Arial"/>
            </a:endParaRPr>
          </a:p>
        </p:txBody>
      </p:sp>
      <p:pic>
        <p:nvPicPr>
          <p:cNvPr id="934" name="Google Shape;934;p82"/>
          <p:cNvPicPr preferRelativeResize="0"/>
          <p:nvPr/>
        </p:nvPicPr>
        <p:blipFill rotWithShape="1">
          <a:blip r:embed="rId33">
            <a:alphaModFix/>
          </a:blip>
          <a:srcRect/>
          <a:stretch/>
        </p:blipFill>
        <p:spPr>
          <a:xfrm>
            <a:off x="6863275" y="68774"/>
            <a:ext cx="2113272" cy="571476"/>
          </a:xfrm>
          <a:prstGeom prst="rect">
            <a:avLst/>
          </a:prstGeom>
          <a:noFill/>
          <a:ln>
            <a:noFill/>
          </a:ln>
        </p:spPr>
      </p:pic>
      <p:pic>
        <p:nvPicPr>
          <p:cNvPr id="935" name="Google Shape;935;p82"/>
          <p:cNvPicPr preferRelativeResize="0"/>
          <p:nvPr/>
        </p:nvPicPr>
        <p:blipFill rotWithShape="1">
          <a:blip r:embed="rId34">
            <a:alphaModFix/>
          </a:blip>
          <a:srcRect/>
          <a:stretch/>
        </p:blipFill>
        <p:spPr>
          <a:xfrm>
            <a:off x="6788950" y="698475"/>
            <a:ext cx="1433288" cy="240187"/>
          </a:xfrm>
          <a:prstGeom prst="rect">
            <a:avLst/>
          </a:prstGeom>
          <a:noFill/>
          <a:ln>
            <a:noFill/>
          </a:ln>
        </p:spPr>
      </p:pic>
      <p:pic>
        <p:nvPicPr>
          <p:cNvPr id="936" name="Google Shape;936;p82"/>
          <p:cNvPicPr preferRelativeResize="0"/>
          <p:nvPr/>
        </p:nvPicPr>
        <p:blipFill rotWithShape="1">
          <a:blip r:embed="rId35">
            <a:alphaModFix/>
          </a:blip>
          <a:srcRect/>
          <a:stretch/>
        </p:blipFill>
        <p:spPr>
          <a:xfrm>
            <a:off x="8345929" y="660363"/>
            <a:ext cx="780220" cy="299587"/>
          </a:xfrm>
          <a:prstGeom prst="rect">
            <a:avLst/>
          </a:prstGeom>
          <a:noFill/>
          <a:ln>
            <a:noFill/>
          </a:ln>
        </p:spPr>
      </p:pic>
      <p:pic>
        <p:nvPicPr>
          <p:cNvPr id="937" name="Google Shape;937;p82"/>
          <p:cNvPicPr preferRelativeResize="0"/>
          <p:nvPr/>
        </p:nvPicPr>
        <p:blipFill rotWithShape="1">
          <a:blip r:embed="rId36">
            <a:alphaModFix/>
          </a:blip>
          <a:srcRect/>
          <a:stretch/>
        </p:blipFill>
        <p:spPr>
          <a:xfrm>
            <a:off x="2240513" y="1359617"/>
            <a:ext cx="503149" cy="649224"/>
          </a:xfrm>
          <a:prstGeom prst="rect">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49800"/>
              </a:srgbClr>
            </a:outerShdw>
          </a:effectLst>
        </p:spPr>
      </p:pic>
      <p:sp>
        <p:nvSpPr>
          <p:cNvPr id="938" name="Google Shape;938;p82"/>
          <p:cNvSpPr txBox="1"/>
          <p:nvPr/>
        </p:nvSpPr>
        <p:spPr>
          <a:xfrm>
            <a:off x="2247900" y="1046859"/>
            <a:ext cx="515400" cy="323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Arianna Formenti</a:t>
            </a:r>
            <a:endParaRPr sz="800" b="0" i="0" u="none" strike="noStrike" cap="none">
              <a:solidFill>
                <a:schemeClr val="lt1"/>
              </a:solidFill>
              <a:latin typeface="Calibri"/>
              <a:ea typeface="Calibri"/>
              <a:cs typeface="Calibri"/>
              <a:sym typeface="Calibri"/>
            </a:endParaRPr>
          </a:p>
        </p:txBody>
      </p:sp>
      <p:pic>
        <p:nvPicPr>
          <p:cNvPr id="939" name="Google Shape;939;p82" descr="ATAP_Header_reversed_blue.png"/>
          <p:cNvPicPr preferRelativeResize="0"/>
          <p:nvPr/>
        </p:nvPicPr>
        <p:blipFill rotWithShape="1">
          <a:blip r:embed="rId37">
            <a:alphaModFix/>
          </a:blip>
          <a:srcRect/>
          <a:stretch/>
        </p:blipFill>
        <p:spPr>
          <a:xfrm>
            <a:off x="7218029" y="1434661"/>
            <a:ext cx="1119051" cy="549770"/>
          </a:xfrm>
          <a:prstGeom prst="rect">
            <a:avLst/>
          </a:prstGeom>
          <a:noFill/>
          <a:ln>
            <a:noFill/>
          </a:ln>
        </p:spPr>
      </p:pic>
      <p:grpSp>
        <p:nvGrpSpPr>
          <p:cNvPr id="940" name="Google Shape;940;p82"/>
          <p:cNvGrpSpPr/>
          <p:nvPr/>
        </p:nvGrpSpPr>
        <p:grpSpPr>
          <a:xfrm>
            <a:off x="2054100" y="3101894"/>
            <a:ext cx="7066400" cy="2052858"/>
            <a:chOff x="2054100" y="3101894"/>
            <a:chExt cx="7066400" cy="2052858"/>
          </a:xfrm>
        </p:grpSpPr>
        <p:grpSp>
          <p:nvGrpSpPr>
            <p:cNvPr id="941" name="Google Shape;941;p82"/>
            <p:cNvGrpSpPr/>
            <p:nvPr/>
          </p:nvGrpSpPr>
          <p:grpSpPr>
            <a:xfrm>
              <a:off x="2054100" y="3101896"/>
              <a:ext cx="7066400" cy="2052856"/>
              <a:chOff x="2054100" y="3101896"/>
              <a:chExt cx="7066400" cy="2052856"/>
            </a:xfrm>
          </p:grpSpPr>
          <p:sp>
            <p:nvSpPr>
              <p:cNvPr id="942" name="Google Shape;942;p82"/>
              <p:cNvSpPr txBox="1"/>
              <p:nvPr/>
            </p:nvSpPr>
            <p:spPr>
              <a:xfrm>
                <a:off x="3464377" y="4075327"/>
                <a:ext cx="1059600" cy="231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chemeClr val="lt1"/>
                    </a:solidFill>
                    <a:latin typeface="Calibri"/>
                    <a:ea typeface="Calibri"/>
                    <a:cs typeface="Calibri"/>
                    <a:sym typeface="Calibri"/>
                  </a:rPr>
                  <a:t>(France)</a:t>
                </a:r>
                <a:endParaRPr sz="1350" b="0" i="0" u="none" strike="noStrike" cap="none">
                  <a:solidFill>
                    <a:schemeClr val="dk1"/>
                  </a:solidFill>
                  <a:latin typeface="Arial"/>
                  <a:ea typeface="Arial"/>
                  <a:cs typeface="Arial"/>
                  <a:sym typeface="Arial"/>
                </a:endParaRPr>
              </a:p>
            </p:txBody>
          </p:sp>
          <p:grpSp>
            <p:nvGrpSpPr>
              <p:cNvPr id="943" name="Google Shape;943;p82"/>
              <p:cNvGrpSpPr/>
              <p:nvPr/>
            </p:nvGrpSpPr>
            <p:grpSpPr>
              <a:xfrm>
                <a:off x="2054100" y="3101896"/>
                <a:ext cx="7066400" cy="2052856"/>
                <a:chOff x="2054100" y="3101896"/>
                <a:chExt cx="7066400" cy="2052856"/>
              </a:xfrm>
            </p:grpSpPr>
            <p:pic>
              <p:nvPicPr>
                <p:cNvPr id="944" name="Google Shape;944;p82" descr="Lorenzo GIACOMEL | CERN, Genève | CERN | Beams Department (BE)"/>
                <p:cNvPicPr preferRelativeResize="0"/>
                <p:nvPr/>
              </p:nvPicPr>
              <p:blipFill rotWithShape="1">
                <a:blip r:embed="rId38">
                  <a:alphaModFix/>
                </a:blip>
                <a:srcRect/>
                <a:stretch/>
              </p:blipFill>
              <p:spPr>
                <a:xfrm>
                  <a:off x="4379086" y="4319165"/>
                  <a:ext cx="552209" cy="65665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945" name="Google Shape;945;p82"/>
                <p:cNvSpPr txBox="1"/>
                <p:nvPr/>
              </p:nvSpPr>
              <p:spPr>
                <a:xfrm>
                  <a:off x="2054100" y="3111400"/>
                  <a:ext cx="1735200" cy="957900"/>
                </a:xfrm>
                <a:prstGeom prst="rect">
                  <a:avLst/>
                </a:prstGeom>
                <a:noFill/>
                <a:ln>
                  <a:noFill/>
                </a:ln>
                <a:effectLst>
                  <a:outerShdw blurRad="57150" dist="19050" dir="5400000" algn="bl" rotWithShape="0">
                    <a:srgbClr val="000000">
                      <a:alpha val="49020"/>
                    </a:srgbClr>
                  </a:outerShdw>
                </a:effectLst>
              </p:spPr>
              <p:txBody>
                <a:bodyPr spcFirstLastPara="1" wrap="square" lIns="68550" tIns="36000" rIns="68550" bIns="34275" anchor="t" anchorCtr="0">
                  <a:noAutofit/>
                </a:bodyPr>
                <a:lstStyle/>
                <a:p>
                  <a:pPr marL="341999" marR="0" lvl="0" indent="-261049" algn="l" rtl="0">
                    <a:lnSpc>
                      <a:spcPct val="90000"/>
                    </a:lnSpc>
                    <a:spcBef>
                      <a:spcPts val="0"/>
                    </a:spcBef>
                    <a:spcAft>
                      <a:spcPts val="0"/>
                    </a:spcAft>
                    <a:buClr>
                      <a:schemeClr val="lt1"/>
                    </a:buClr>
                    <a:buSzPts val="1900"/>
                    <a:buFont typeface="Calibri"/>
                    <a:buChar char="+"/>
                  </a:pPr>
                  <a:r>
                    <a:rPr lang="en" sz="1425" b="0" i="0" u="none" strike="noStrike" cap="none">
                      <a:solidFill>
                        <a:schemeClr val="lt1"/>
                      </a:solidFill>
                      <a:latin typeface="Calibri"/>
                      <a:ea typeface="Calibri"/>
                      <a:cs typeface="Calibri"/>
                      <a:sym typeface="Calibri"/>
                    </a:rPr>
                    <a:t>a growing list  of contributors from labs, universities… </a:t>
                  </a:r>
                  <a:endParaRPr sz="1425" b="0" i="0" u="none" strike="noStrike" cap="none">
                    <a:solidFill>
                      <a:schemeClr val="dk1"/>
                    </a:solidFill>
                    <a:latin typeface="Arial"/>
                    <a:ea typeface="Arial"/>
                    <a:cs typeface="Arial"/>
                    <a:sym typeface="Arial"/>
                  </a:endParaRPr>
                </a:p>
              </p:txBody>
            </p:sp>
            <p:sp>
              <p:nvSpPr>
                <p:cNvPr id="946" name="Google Shape;946;p82"/>
                <p:cNvSpPr txBox="1"/>
                <p:nvPr/>
              </p:nvSpPr>
              <p:spPr>
                <a:xfrm>
                  <a:off x="4391993" y="4818401"/>
                  <a:ext cx="626100" cy="3231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chemeClr val="dk1"/>
                      </a:solidFill>
                      <a:latin typeface="Arial"/>
                      <a:ea typeface="Arial"/>
                      <a:cs typeface="Arial"/>
                      <a:sym typeface="Arial"/>
                    </a:rPr>
                    <a:t>Lorenzo</a:t>
                  </a:r>
                  <a:endParaRPr sz="13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25"/>
                    <a:buFont typeface="Arial"/>
                    <a:buNone/>
                  </a:pPr>
                  <a:r>
                    <a:rPr lang="en" sz="825" b="0" i="0" u="none" strike="noStrike" cap="none">
                      <a:solidFill>
                        <a:srgbClr val="FFFFFF"/>
                      </a:solidFill>
                      <a:latin typeface="Arial"/>
                      <a:ea typeface="Arial"/>
                      <a:cs typeface="Arial"/>
                      <a:sym typeface="Arial"/>
                    </a:rPr>
                    <a:t>Giacomel</a:t>
                  </a:r>
                  <a:endParaRPr sz="825" b="0" i="0" u="none" strike="noStrike" cap="none">
                    <a:solidFill>
                      <a:srgbClr val="FFFFFF"/>
                    </a:solidFill>
                    <a:latin typeface="Arial"/>
                    <a:ea typeface="Arial"/>
                    <a:cs typeface="Arial"/>
                    <a:sym typeface="Arial"/>
                  </a:endParaRPr>
                </a:p>
              </p:txBody>
            </p:sp>
            <p:sp>
              <p:nvSpPr>
                <p:cNvPr id="947" name="Google Shape;947;p82"/>
                <p:cNvSpPr txBox="1"/>
                <p:nvPr/>
              </p:nvSpPr>
              <p:spPr>
                <a:xfrm>
                  <a:off x="3600370" y="4946852"/>
                  <a:ext cx="877500" cy="2079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Arial"/>
                      <a:ea typeface="Arial"/>
                      <a:cs typeface="Arial"/>
                      <a:sym typeface="Arial"/>
                    </a:rPr>
                    <a:t>(Switzerland)</a:t>
                  </a:r>
                  <a:endParaRPr sz="900" b="0" i="0" u="none" strike="noStrike" cap="none">
                    <a:solidFill>
                      <a:schemeClr val="dk1"/>
                    </a:solidFill>
                    <a:latin typeface="Arial"/>
                    <a:ea typeface="Arial"/>
                    <a:cs typeface="Arial"/>
                    <a:sym typeface="Arial"/>
                  </a:endParaRPr>
                </a:p>
              </p:txBody>
            </p:sp>
            <p:pic>
              <p:nvPicPr>
                <p:cNvPr id="948" name="Google Shape;948;p82" descr="CERN - Wikipedia"/>
                <p:cNvPicPr preferRelativeResize="0"/>
                <p:nvPr/>
              </p:nvPicPr>
              <p:blipFill rotWithShape="1">
                <a:blip r:embed="rId39">
                  <a:alphaModFix/>
                </a:blip>
                <a:srcRect/>
                <a:stretch/>
              </p:blipFill>
              <p:spPr>
                <a:xfrm>
                  <a:off x="3722436" y="4319169"/>
                  <a:ext cx="656650" cy="656650"/>
                </a:xfrm>
                <a:prstGeom prst="rect">
                  <a:avLst/>
                </a:prstGeom>
                <a:solidFill>
                  <a:srgbClr val="FFFFFF"/>
                </a:solidFill>
                <a:ln>
                  <a:noFill/>
                </a:ln>
                <a:effectLst>
                  <a:outerShdw blurRad="57150" dist="19050" dir="5400000" algn="bl" rotWithShape="0">
                    <a:srgbClr val="000000">
                      <a:alpha val="49020"/>
                    </a:srgbClr>
                  </a:outerShdw>
                </a:effectLst>
              </p:spPr>
            </p:pic>
            <p:grpSp>
              <p:nvGrpSpPr>
                <p:cNvPr id="949" name="Google Shape;949;p82"/>
                <p:cNvGrpSpPr/>
                <p:nvPr/>
              </p:nvGrpSpPr>
              <p:grpSpPr>
                <a:xfrm>
                  <a:off x="4635125" y="4390517"/>
                  <a:ext cx="4194708" cy="620478"/>
                  <a:chOff x="4635125" y="4390517"/>
                  <a:chExt cx="4194708" cy="620478"/>
                </a:xfrm>
              </p:grpSpPr>
              <p:pic>
                <p:nvPicPr>
                  <p:cNvPr id="950" name="Google Shape;950;p82"/>
                  <p:cNvPicPr preferRelativeResize="0"/>
                  <p:nvPr/>
                </p:nvPicPr>
                <p:blipFill rotWithShape="1">
                  <a:blip r:embed="rId40">
                    <a:alphaModFix/>
                  </a:blip>
                  <a:srcRect/>
                  <a:stretch/>
                </p:blipFill>
                <p:spPr>
                  <a:xfrm>
                    <a:off x="7574900" y="4390517"/>
                    <a:ext cx="1253451" cy="220992"/>
                  </a:xfrm>
                  <a:prstGeom prst="rect">
                    <a:avLst/>
                  </a:prstGeom>
                  <a:noFill/>
                  <a:ln>
                    <a:noFill/>
                  </a:ln>
                </p:spPr>
              </p:pic>
              <p:pic>
                <p:nvPicPr>
                  <p:cNvPr id="951" name="Google Shape;951;p82"/>
                  <p:cNvPicPr preferRelativeResize="0"/>
                  <p:nvPr/>
                </p:nvPicPr>
                <p:blipFill rotWithShape="1">
                  <a:blip r:embed="rId41">
                    <a:alphaModFix/>
                  </a:blip>
                  <a:srcRect/>
                  <a:stretch/>
                </p:blipFill>
                <p:spPr>
                  <a:xfrm>
                    <a:off x="7574900" y="4632339"/>
                    <a:ext cx="1254933" cy="372511"/>
                  </a:xfrm>
                  <a:prstGeom prst="rect">
                    <a:avLst/>
                  </a:prstGeom>
                  <a:noFill/>
                  <a:ln>
                    <a:noFill/>
                  </a:ln>
                </p:spPr>
              </p:pic>
              <p:sp>
                <p:nvSpPr>
                  <p:cNvPr id="952" name="Google Shape;952;p82"/>
                  <p:cNvSpPr txBox="1"/>
                  <p:nvPr/>
                </p:nvSpPr>
                <p:spPr>
                  <a:xfrm>
                    <a:off x="4635125" y="4395064"/>
                    <a:ext cx="1548600" cy="448800"/>
                  </a:xfrm>
                  <a:prstGeom prst="rect">
                    <a:avLst/>
                  </a:prstGeom>
                  <a:noFill/>
                  <a:ln>
                    <a:noFill/>
                  </a:ln>
                  <a:effectLst>
                    <a:outerShdw blurRad="57150" dist="19050" dir="5400000" algn="bl" rotWithShape="0">
                      <a:srgbClr val="000000">
                        <a:alpha val="49020"/>
                      </a:srgbClr>
                    </a:outerShdw>
                  </a:effectLst>
                </p:spPr>
                <p:txBody>
                  <a:bodyPr spcFirstLastPara="1" wrap="square" lIns="68550" tIns="34275" rIns="68550" bIns="34275" anchor="t" anchorCtr="0">
                    <a:noAutofit/>
                  </a:bodyPr>
                  <a:lstStyle/>
                  <a:p>
                    <a:pPr marL="457200" marR="0" lvl="0" indent="0" algn="r" rtl="0">
                      <a:lnSpc>
                        <a:spcPct val="100000"/>
                      </a:lnSpc>
                      <a:spcBef>
                        <a:spcPts val="0"/>
                      </a:spcBef>
                      <a:spcAft>
                        <a:spcPts val="0"/>
                      </a:spcAft>
                      <a:buClr>
                        <a:srgbClr val="000000"/>
                      </a:buClr>
                      <a:buSzPts val="1425"/>
                      <a:buFont typeface="Arial"/>
                      <a:buNone/>
                    </a:pPr>
                    <a:r>
                      <a:rPr lang="en" sz="1425" b="0" i="0" u="none" strike="noStrike" cap="none">
                        <a:solidFill>
                          <a:schemeClr val="lt1"/>
                        </a:solidFill>
                        <a:latin typeface="Calibri"/>
                        <a:ea typeface="Calibri"/>
                        <a:cs typeface="Calibri"/>
                        <a:sym typeface="Calibri"/>
                      </a:rPr>
                      <a:t>…&amp; private sector</a:t>
                    </a:r>
                    <a:endParaRPr sz="1425" b="0" i="0" u="none" strike="noStrike" cap="none">
                      <a:solidFill>
                        <a:schemeClr val="dk1"/>
                      </a:solidFill>
                      <a:latin typeface="Arial"/>
                      <a:ea typeface="Arial"/>
                      <a:cs typeface="Arial"/>
                      <a:sym typeface="Arial"/>
                    </a:endParaRPr>
                  </a:p>
                </p:txBody>
              </p:sp>
              <p:pic>
                <p:nvPicPr>
                  <p:cNvPr id="953" name="Google Shape;953;p82"/>
                  <p:cNvPicPr preferRelativeResize="0"/>
                  <p:nvPr/>
                </p:nvPicPr>
                <p:blipFill rotWithShape="1">
                  <a:blip r:embed="rId42">
                    <a:alphaModFix/>
                  </a:blip>
                  <a:srcRect/>
                  <a:stretch/>
                </p:blipFill>
                <p:spPr>
                  <a:xfrm>
                    <a:off x="6235254" y="4391675"/>
                    <a:ext cx="619320" cy="619320"/>
                  </a:xfrm>
                  <a:prstGeom prst="rect">
                    <a:avLst/>
                  </a:prstGeom>
                  <a:noFill/>
                  <a:ln>
                    <a:noFill/>
                  </a:ln>
                </p:spPr>
              </p:pic>
              <p:pic>
                <p:nvPicPr>
                  <p:cNvPr id="954" name="Google Shape;954;p82" descr="Intense Computing"/>
                  <p:cNvPicPr preferRelativeResize="0"/>
                  <p:nvPr/>
                </p:nvPicPr>
                <p:blipFill rotWithShape="1">
                  <a:blip r:embed="rId43">
                    <a:alphaModFix/>
                  </a:blip>
                  <a:srcRect/>
                  <a:stretch/>
                </p:blipFill>
                <p:spPr>
                  <a:xfrm>
                    <a:off x="6902687" y="4391670"/>
                    <a:ext cx="607430" cy="607430"/>
                  </a:xfrm>
                  <a:prstGeom prst="rect">
                    <a:avLst/>
                  </a:prstGeom>
                  <a:noFill/>
                  <a:ln>
                    <a:noFill/>
                  </a:ln>
                </p:spPr>
              </p:pic>
            </p:grpSp>
            <p:grpSp>
              <p:nvGrpSpPr>
                <p:cNvPr id="955" name="Google Shape;955;p82"/>
                <p:cNvGrpSpPr/>
                <p:nvPr/>
              </p:nvGrpSpPr>
              <p:grpSpPr>
                <a:xfrm>
                  <a:off x="3721112" y="3116633"/>
                  <a:ext cx="3432574" cy="980682"/>
                  <a:chOff x="3721112" y="3116633"/>
                  <a:chExt cx="3432574" cy="980682"/>
                </a:xfrm>
              </p:grpSpPr>
              <p:pic>
                <p:nvPicPr>
                  <p:cNvPr id="956" name="Google Shape;956;p82"/>
                  <p:cNvPicPr preferRelativeResize="0"/>
                  <p:nvPr/>
                </p:nvPicPr>
                <p:blipFill rotWithShape="1">
                  <a:blip r:embed="rId44">
                    <a:alphaModFix/>
                  </a:blip>
                  <a:srcRect b="13696"/>
                  <a:stretch/>
                </p:blipFill>
                <p:spPr>
                  <a:xfrm>
                    <a:off x="5401050" y="3424450"/>
                    <a:ext cx="607500" cy="666000"/>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nvGrpSpPr>
                  <p:cNvPr id="957" name="Google Shape;957;p82"/>
                  <p:cNvGrpSpPr/>
                  <p:nvPr/>
                </p:nvGrpSpPr>
                <p:grpSpPr>
                  <a:xfrm>
                    <a:off x="3721112" y="3116633"/>
                    <a:ext cx="3432574" cy="980682"/>
                    <a:chOff x="4057662" y="3116633"/>
                    <a:chExt cx="3432574" cy="980682"/>
                  </a:xfrm>
                </p:grpSpPr>
                <p:grpSp>
                  <p:nvGrpSpPr>
                    <p:cNvPr id="958" name="Google Shape;958;p82"/>
                    <p:cNvGrpSpPr/>
                    <p:nvPr/>
                  </p:nvGrpSpPr>
                  <p:grpSpPr>
                    <a:xfrm>
                      <a:off x="4057662" y="3116634"/>
                      <a:ext cx="2899181" cy="980681"/>
                      <a:chOff x="5446223" y="4023251"/>
                      <a:chExt cx="3865575" cy="1307575"/>
                    </a:xfrm>
                  </p:grpSpPr>
                  <p:pic>
                    <p:nvPicPr>
                      <p:cNvPr id="959" name="Google Shape;959;p82"/>
                      <p:cNvPicPr preferRelativeResize="0"/>
                      <p:nvPr/>
                    </p:nvPicPr>
                    <p:blipFill rotWithShape="1">
                      <a:blip r:embed="rId45">
                        <a:alphaModFix/>
                      </a:blip>
                      <a:srcRect/>
                      <a:stretch/>
                    </p:blipFill>
                    <p:spPr>
                      <a:xfrm>
                        <a:off x="6228814" y="4435584"/>
                        <a:ext cx="735354" cy="894350"/>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960" name="Google Shape;960;p82"/>
                      <p:cNvSpPr txBox="1"/>
                      <p:nvPr/>
                    </p:nvSpPr>
                    <p:spPr>
                      <a:xfrm>
                        <a:off x="6218457" y="4023251"/>
                        <a:ext cx="7443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Henri</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Vincenti</a:t>
                        </a:r>
                        <a:endParaRPr sz="825" b="0" i="0" u="none" strike="noStrike" cap="none">
                          <a:solidFill>
                            <a:schemeClr val="lt1"/>
                          </a:solidFill>
                          <a:latin typeface="Calibri"/>
                          <a:ea typeface="Calibri"/>
                          <a:cs typeface="Calibri"/>
                          <a:sym typeface="Calibri"/>
                        </a:endParaRPr>
                      </a:p>
                    </p:txBody>
                  </p:sp>
                  <p:pic>
                    <p:nvPicPr>
                      <p:cNvPr id="961" name="Google Shape;961;p82"/>
                      <p:cNvPicPr preferRelativeResize="0"/>
                      <p:nvPr/>
                    </p:nvPicPr>
                    <p:blipFill rotWithShape="1">
                      <a:blip r:embed="rId46">
                        <a:alphaModFix/>
                      </a:blip>
                      <a:srcRect/>
                      <a:stretch/>
                    </p:blipFill>
                    <p:spPr>
                      <a:xfrm>
                        <a:off x="6963988" y="4435922"/>
                        <a:ext cx="697229" cy="885685"/>
                      </a:xfrm>
                      <a:prstGeom prst="rect">
                        <a:avLst/>
                      </a:prstGeom>
                      <a:noFill/>
                      <a:ln w="9525" cap="flat" cmpd="sng">
                        <a:solidFill>
                          <a:srgbClr val="558ED5"/>
                        </a:solidFill>
                        <a:prstDash val="solid"/>
                        <a:round/>
                        <a:headEnd type="none" w="sm" len="sm"/>
                        <a:tailEnd type="none" w="sm" len="sm"/>
                      </a:ln>
                      <a:effectLst>
                        <a:outerShdw blurRad="50800" dist="38100" dir="2700000" algn="tl" rotWithShape="0">
                          <a:srgbClr val="000000">
                            <a:alpha val="40000"/>
                          </a:srgbClr>
                        </a:outerShdw>
                      </a:effectLst>
                    </p:spPr>
                  </p:pic>
                  <p:sp>
                    <p:nvSpPr>
                      <p:cNvPr id="962" name="Google Shape;962;p82"/>
                      <p:cNvSpPr txBox="1"/>
                      <p:nvPr/>
                    </p:nvSpPr>
                    <p:spPr>
                      <a:xfrm>
                        <a:off x="6938334" y="4023251"/>
                        <a:ext cx="7443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Luca</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Fedeli</a:t>
                        </a:r>
                        <a:endParaRPr sz="825" b="0" i="0" u="none" strike="noStrike" cap="none">
                          <a:solidFill>
                            <a:schemeClr val="lt1"/>
                          </a:solidFill>
                          <a:latin typeface="Calibri"/>
                          <a:ea typeface="Calibri"/>
                          <a:cs typeface="Calibri"/>
                          <a:sym typeface="Calibri"/>
                        </a:endParaRPr>
                      </a:p>
                    </p:txBody>
                  </p:sp>
                  <p:sp>
                    <p:nvSpPr>
                      <p:cNvPr id="963" name="Google Shape;963;p82"/>
                      <p:cNvSpPr txBox="1"/>
                      <p:nvPr/>
                    </p:nvSpPr>
                    <p:spPr>
                      <a:xfrm>
                        <a:off x="7623097" y="4023251"/>
                        <a:ext cx="9648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Thomas </a:t>
                        </a:r>
                        <a:endParaRPr sz="825"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Clark</a:t>
                        </a:r>
                        <a:endParaRPr sz="1350" b="0" i="0" u="none" strike="noStrike" cap="none">
                          <a:solidFill>
                            <a:schemeClr val="dk1"/>
                          </a:solidFill>
                          <a:latin typeface="Arial"/>
                          <a:ea typeface="Arial"/>
                          <a:cs typeface="Arial"/>
                          <a:sym typeface="Arial"/>
                        </a:endParaRPr>
                      </a:p>
                    </p:txBody>
                  </p:sp>
                  <p:pic>
                    <p:nvPicPr>
                      <p:cNvPr id="964" name="Google Shape;964;p82"/>
                      <p:cNvPicPr preferRelativeResize="0"/>
                      <p:nvPr/>
                    </p:nvPicPr>
                    <p:blipFill rotWithShape="1">
                      <a:blip r:embed="rId47">
                        <a:alphaModFix/>
                      </a:blip>
                      <a:srcRect l="14082" r="15046"/>
                      <a:stretch/>
                    </p:blipFill>
                    <p:spPr>
                      <a:xfrm>
                        <a:off x="5446223" y="4435640"/>
                        <a:ext cx="778932" cy="895186"/>
                      </a:xfrm>
                      <a:prstGeom prst="rect">
                        <a:avLst/>
                      </a:prstGeom>
                      <a:noFill/>
                      <a:ln>
                        <a:noFill/>
                      </a:ln>
                    </p:spPr>
                  </p:pic>
                  <p:pic>
                    <p:nvPicPr>
                      <p:cNvPr id="965" name="Google Shape;965;p82"/>
                      <p:cNvPicPr preferRelativeResize="0"/>
                      <p:nvPr/>
                    </p:nvPicPr>
                    <p:blipFill rotWithShape="1">
                      <a:blip r:embed="rId48">
                        <a:alphaModFix/>
                      </a:blip>
                      <a:srcRect l="12388" r="10900"/>
                      <a:stretch/>
                    </p:blipFill>
                    <p:spPr>
                      <a:xfrm>
                        <a:off x="8467352" y="4429125"/>
                        <a:ext cx="723902" cy="896112"/>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966" name="Google Shape;966;p82"/>
                      <p:cNvSpPr txBox="1"/>
                      <p:nvPr/>
                    </p:nvSpPr>
                    <p:spPr>
                      <a:xfrm>
                        <a:off x="8346998" y="4023251"/>
                        <a:ext cx="9648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Neïl</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Zaim</a:t>
                        </a:r>
                        <a:endParaRPr sz="1350" b="0" i="0" u="none" strike="noStrike" cap="none">
                          <a:solidFill>
                            <a:schemeClr val="dk1"/>
                          </a:solidFill>
                          <a:latin typeface="Arial"/>
                          <a:ea typeface="Arial"/>
                          <a:cs typeface="Arial"/>
                          <a:sym typeface="Arial"/>
                        </a:endParaRPr>
                      </a:p>
                    </p:txBody>
                  </p:sp>
                </p:grpSp>
                <p:sp>
                  <p:nvSpPr>
                    <p:cNvPr id="967" name="Google Shape;967;p82"/>
                    <p:cNvSpPr txBox="1"/>
                    <p:nvPr/>
                  </p:nvSpPr>
                  <p:spPr>
                    <a:xfrm>
                      <a:off x="6766636" y="3116633"/>
                      <a:ext cx="723600" cy="323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Pierre</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Bartoli</a:t>
                      </a:r>
                      <a:endParaRPr sz="1350" b="0" i="0" u="none" strike="noStrike" cap="none">
                        <a:solidFill>
                          <a:schemeClr val="dk1"/>
                        </a:solidFill>
                        <a:latin typeface="Arial"/>
                        <a:ea typeface="Arial"/>
                        <a:cs typeface="Arial"/>
                        <a:sym typeface="Arial"/>
                      </a:endParaRPr>
                    </a:p>
                  </p:txBody>
                </p:sp>
                <p:pic>
                  <p:nvPicPr>
                    <p:cNvPr id="968" name="Google Shape;968;p82"/>
                    <p:cNvPicPr preferRelativeResize="0"/>
                    <p:nvPr/>
                  </p:nvPicPr>
                  <p:blipFill rotWithShape="1">
                    <a:blip r:embed="rId49">
                      <a:alphaModFix/>
                    </a:blip>
                    <a:srcRect t="6052" b="4019"/>
                    <a:stretch/>
                  </p:blipFill>
                  <p:spPr>
                    <a:xfrm>
                      <a:off x="6879600" y="3423038"/>
                      <a:ext cx="529974" cy="668995"/>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grpSp>
            <p:sp>
              <p:nvSpPr>
                <p:cNvPr id="969" name="Google Shape;969;p82"/>
                <p:cNvSpPr/>
                <p:nvPr/>
              </p:nvSpPr>
              <p:spPr>
                <a:xfrm>
                  <a:off x="2168575" y="3101900"/>
                  <a:ext cx="6951925" cy="2033625"/>
                </a:xfrm>
                <a:custGeom>
                  <a:avLst/>
                  <a:gdLst/>
                  <a:ahLst/>
                  <a:cxnLst/>
                  <a:rect l="l" t="t" r="r" b="b"/>
                  <a:pathLst>
                    <a:path w="278077" h="81345" extrusionOk="0">
                      <a:moveTo>
                        <a:pt x="278077" y="0"/>
                      </a:moveTo>
                      <a:lnTo>
                        <a:pt x="0" y="0"/>
                      </a:lnTo>
                      <a:lnTo>
                        <a:pt x="258" y="36483"/>
                      </a:lnTo>
                      <a:lnTo>
                        <a:pt x="54079" y="36857"/>
                      </a:lnTo>
                      <a:cubicBezTo>
                        <a:pt x="54061" y="51490"/>
                        <a:pt x="54044" y="66658"/>
                        <a:pt x="54026" y="81291"/>
                      </a:cubicBezTo>
                      <a:lnTo>
                        <a:pt x="277459" y="81345"/>
                      </a:lnTo>
                      <a:lnTo>
                        <a:pt x="278077" y="0"/>
                      </a:lnTo>
                      <a:close/>
                    </a:path>
                  </a:pathLst>
                </a:cu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70" name="Google Shape;970;p82"/>
                <p:cNvGrpSpPr/>
                <p:nvPr/>
              </p:nvGrpSpPr>
              <p:grpSpPr>
                <a:xfrm>
                  <a:off x="7094317" y="3101896"/>
                  <a:ext cx="1907497" cy="1211665"/>
                  <a:chOff x="7094317" y="3101896"/>
                  <a:chExt cx="1907497" cy="1211665"/>
                </a:xfrm>
              </p:grpSpPr>
              <p:grpSp>
                <p:nvGrpSpPr>
                  <p:cNvPr id="971" name="Google Shape;971;p82"/>
                  <p:cNvGrpSpPr/>
                  <p:nvPr/>
                </p:nvGrpSpPr>
                <p:grpSpPr>
                  <a:xfrm>
                    <a:off x="7094317" y="3101896"/>
                    <a:ext cx="1384345" cy="1211665"/>
                    <a:chOff x="7291167" y="3101896"/>
                    <a:chExt cx="1384345" cy="1211665"/>
                  </a:xfrm>
                </p:grpSpPr>
                <p:sp>
                  <p:nvSpPr>
                    <p:cNvPr id="972" name="Google Shape;972;p82"/>
                    <p:cNvSpPr txBox="1"/>
                    <p:nvPr/>
                  </p:nvSpPr>
                  <p:spPr>
                    <a:xfrm>
                      <a:off x="7291167" y="4082561"/>
                      <a:ext cx="970200" cy="231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chemeClr val="lt1"/>
                          </a:solidFill>
                          <a:latin typeface="Calibri"/>
                          <a:ea typeface="Calibri"/>
                          <a:cs typeface="Calibri"/>
                          <a:sym typeface="Calibri"/>
                        </a:rPr>
                        <a:t>(Germany)</a:t>
                      </a:r>
                      <a:endParaRPr sz="1350" b="0" i="0" u="none" strike="noStrike" cap="none">
                        <a:solidFill>
                          <a:schemeClr val="dk1"/>
                        </a:solidFill>
                        <a:latin typeface="Arial"/>
                        <a:ea typeface="Arial"/>
                        <a:cs typeface="Arial"/>
                        <a:sym typeface="Arial"/>
                      </a:endParaRPr>
                    </a:p>
                  </p:txBody>
                </p:sp>
                <p:grpSp>
                  <p:nvGrpSpPr>
                    <p:cNvPr id="973" name="Google Shape;973;p82"/>
                    <p:cNvGrpSpPr/>
                    <p:nvPr/>
                  </p:nvGrpSpPr>
                  <p:grpSpPr>
                    <a:xfrm>
                      <a:off x="7417549" y="3101896"/>
                      <a:ext cx="1257963" cy="988552"/>
                      <a:chOff x="9497707" y="4003600"/>
                      <a:chExt cx="1677284" cy="1318070"/>
                    </a:xfrm>
                  </p:grpSpPr>
                  <p:grpSp>
                    <p:nvGrpSpPr>
                      <p:cNvPr id="974" name="Google Shape;974;p82"/>
                      <p:cNvGrpSpPr/>
                      <p:nvPr/>
                    </p:nvGrpSpPr>
                    <p:grpSpPr>
                      <a:xfrm>
                        <a:off x="10364991" y="4003600"/>
                        <a:ext cx="810000" cy="1311973"/>
                        <a:chOff x="10364991" y="4003600"/>
                        <a:chExt cx="810000" cy="1311973"/>
                      </a:xfrm>
                    </p:grpSpPr>
                    <p:pic>
                      <p:nvPicPr>
                        <p:cNvPr id="975" name="Google Shape;975;p82"/>
                        <p:cNvPicPr preferRelativeResize="0"/>
                        <p:nvPr/>
                      </p:nvPicPr>
                      <p:blipFill rotWithShape="1">
                        <a:blip r:embed="rId50">
                          <a:alphaModFix/>
                        </a:blip>
                        <a:srcRect/>
                        <a:stretch/>
                      </p:blipFill>
                      <p:spPr>
                        <a:xfrm>
                          <a:off x="10414304" y="4425557"/>
                          <a:ext cx="736628" cy="890016"/>
                        </a:xfrm>
                        <a:prstGeom prst="rect">
                          <a:avLst/>
                        </a:prstGeom>
                        <a:noFill/>
                        <a:ln w="9525" cap="flat" cmpd="sng">
                          <a:solidFill>
                            <a:schemeClr val="accent1"/>
                          </a:solidFill>
                          <a:prstDash val="solid"/>
                          <a:round/>
                          <a:headEnd type="none" w="sm" len="sm"/>
                          <a:tailEnd type="none" w="sm" len="sm"/>
                        </a:ln>
                        <a:effectLst>
                          <a:outerShdw blurRad="50800" dist="50800" dir="2700000" algn="tl" rotWithShape="0">
                            <a:srgbClr val="000000">
                              <a:alpha val="40000"/>
                            </a:srgbClr>
                          </a:outerShdw>
                        </a:effectLst>
                      </p:spPr>
                    </p:pic>
                    <p:sp>
                      <p:nvSpPr>
                        <p:cNvPr id="976" name="Google Shape;976;p82"/>
                        <p:cNvSpPr txBox="1"/>
                        <p:nvPr/>
                      </p:nvSpPr>
                      <p:spPr>
                        <a:xfrm>
                          <a:off x="10364991" y="4003600"/>
                          <a:ext cx="810000" cy="430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Maxence Thévenet</a:t>
                          </a:r>
                          <a:endParaRPr sz="825" b="0" i="0" u="none" strike="noStrike" cap="none">
                            <a:solidFill>
                              <a:schemeClr val="lt1"/>
                            </a:solidFill>
                            <a:latin typeface="Calibri"/>
                            <a:ea typeface="Calibri"/>
                            <a:cs typeface="Calibri"/>
                            <a:sym typeface="Calibri"/>
                          </a:endParaRPr>
                        </a:p>
                      </p:txBody>
                    </p:sp>
                  </p:grpSp>
                  <p:pic>
                    <p:nvPicPr>
                      <p:cNvPr id="977" name="Google Shape;977;p82"/>
                      <p:cNvPicPr preferRelativeResize="0"/>
                      <p:nvPr/>
                    </p:nvPicPr>
                    <p:blipFill rotWithShape="1">
                      <a:blip r:embed="rId51">
                        <a:alphaModFix/>
                      </a:blip>
                      <a:srcRect/>
                      <a:stretch/>
                    </p:blipFill>
                    <p:spPr>
                      <a:xfrm>
                        <a:off x="9497707" y="4425558"/>
                        <a:ext cx="912695" cy="896112"/>
                      </a:xfrm>
                      <a:prstGeom prst="rect">
                        <a:avLst/>
                      </a:prstGeom>
                      <a:noFill/>
                      <a:ln>
                        <a:noFill/>
                      </a:ln>
                    </p:spPr>
                  </p:pic>
                </p:grpSp>
              </p:grpSp>
              <p:pic>
                <p:nvPicPr>
                  <p:cNvPr id="978" name="Google Shape;978;p82"/>
                  <p:cNvPicPr preferRelativeResize="0"/>
                  <p:nvPr/>
                </p:nvPicPr>
                <p:blipFill rotWithShape="1">
                  <a:blip r:embed="rId52">
                    <a:alphaModFix/>
                  </a:blip>
                  <a:srcRect l="9812" r="12553"/>
                  <a:stretch/>
                </p:blipFill>
                <p:spPr>
                  <a:xfrm>
                    <a:off x="8483601" y="3416300"/>
                    <a:ext cx="518213" cy="667512"/>
                  </a:xfrm>
                  <a:prstGeom prst="rect">
                    <a:avLst/>
                  </a:prstGeom>
                  <a:no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pic>
            </p:grpSp>
          </p:grpSp>
        </p:grpSp>
        <p:sp>
          <p:nvSpPr>
            <p:cNvPr id="979" name="Google Shape;979;p82"/>
            <p:cNvSpPr txBox="1"/>
            <p:nvPr/>
          </p:nvSpPr>
          <p:spPr>
            <a:xfrm>
              <a:off x="8417262" y="3101894"/>
              <a:ext cx="607500" cy="2427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Alexander</a:t>
              </a:r>
              <a:endParaRPr/>
            </a:p>
            <a:p>
              <a:pPr marL="0" marR="0" lvl="0" indent="0" algn="ctr" rtl="0">
                <a:lnSpc>
                  <a:spcPct val="100000"/>
                </a:lnSpc>
                <a:spcBef>
                  <a:spcPts val="0"/>
                </a:spcBef>
                <a:spcAft>
                  <a:spcPts val="0"/>
                </a:spcAft>
                <a:buClr>
                  <a:srgbClr val="000000"/>
                </a:buClr>
                <a:buSzPts val="825"/>
                <a:buFont typeface="Arial"/>
                <a:buNone/>
              </a:pPr>
              <a:r>
                <a:rPr lang="en" sz="825" b="0" i="0" u="none" strike="noStrike" cap="none">
                  <a:solidFill>
                    <a:schemeClr val="lt1"/>
                  </a:solidFill>
                  <a:latin typeface="Calibri"/>
                  <a:ea typeface="Calibri"/>
                  <a:cs typeface="Calibri"/>
                  <a:sym typeface="Calibri"/>
                </a:rPr>
                <a:t>Sinn</a:t>
              </a:r>
              <a:endParaRPr sz="825"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7889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34"/>
        <p:cNvGrpSpPr/>
        <p:nvPr/>
      </p:nvGrpSpPr>
      <p:grpSpPr>
        <a:xfrm>
          <a:off x="0" y="0"/>
          <a:ext cx="0" cy="0"/>
          <a:chOff x="0" y="0"/>
          <a:chExt cx="0" cy="0"/>
        </a:xfrm>
      </p:grpSpPr>
      <p:sp>
        <p:nvSpPr>
          <p:cNvPr id="2735" name="Google Shape;2735;p148"/>
          <p:cNvSpPr txBox="1">
            <a:spLocks noGrp="1"/>
          </p:cNvSpPr>
          <p:nvPr>
            <p:ph type="title"/>
          </p:nvPr>
        </p:nvSpPr>
        <p:spPr>
          <a:xfrm>
            <a:off x="119363" y="145791"/>
            <a:ext cx="8529300" cy="685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300"/>
              <a:buFont typeface="Arial"/>
              <a:buNone/>
            </a:pPr>
            <a:r>
              <a:rPr lang="en" sz="2000" dirty="0"/>
              <a:t>Outlook: Ecosystem is growing</a:t>
            </a:r>
            <a:endParaRPr sz="2000" dirty="0"/>
          </a:p>
        </p:txBody>
      </p:sp>
      <p:grpSp>
        <p:nvGrpSpPr>
          <p:cNvPr id="2736" name="Google Shape;2736;p148"/>
          <p:cNvGrpSpPr/>
          <p:nvPr/>
        </p:nvGrpSpPr>
        <p:grpSpPr>
          <a:xfrm>
            <a:off x="131821" y="620487"/>
            <a:ext cx="8245864" cy="40820"/>
            <a:chOff x="195943" y="1001487"/>
            <a:chExt cx="10994485" cy="54427"/>
          </a:xfrm>
        </p:grpSpPr>
        <p:cxnSp>
          <p:nvCxnSpPr>
            <p:cNvPr id="2737" name="Google Shape;2737;p148"/>
            <p:cNvCxnSpPr/>
            <p:nvPr/>
          </p:nvCxnSpPr>
          <p:spPr>
            <a:xfrm>
              <a:off x="195943" y="1001487"/>
              <a:ext cx="9819000" cy="0"/>
            </a:xfrm>
            <a:prstGeom prst="straightConnector1">
              <a:avLst/>
            </a:prstGeom>
            <a:noFill/>
            <a:ln w="19050" cap="flat" cmpd="sng">
              <a:solidFill>
                <a:srgbClr val="0D5460"/>
              </a:solidFill>
              <a:prstDash val="solid"/>
              <a:round/>
              <a:headEnd type="none" w="sm" len="sm"/>
              <a:tailEnd type="none" w="sm" len="sm"/>
            </a:ln>
          </p:spPr>
        </p:cxnSp>
        <p:cxnSp>
          <p:nvCxnSpPr>
            <p:cNvPr id="2738" name="Google Shape;2738;p148"/>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
        <p:nvSpPr>
          <p:cNvPr id="2739" name="Google Shape;2739;p148"/>
          <p:cNvSpPr/>
          <p:nvPr/>
        </p:nvSpPr>
        <p:spPr>
          <a:xfrm>
            <a:off x="920213" y="1069086"/>
            <a:ext cx="1451100" cy="688500"/>
          </a:xfrm>
          <a:prstGeom prst="rect">
            <a:avLst/>
          </a:prstGeom>
          <a:solidFill>
            <a:srgbClr val="073763"/>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lvl="0" indent="0" algn="ctr" rtl="0">
              <a:spcBef>
                <a:spcPts val="0"/>
              </a:spcBef>
              <a:spcAft>
                <a:spcPts val="0"/>
              </a:spcAft>
              <a:buClr>
                <a:srgbClr val="FFFFFF"/>
              </a:buClr>
              <a:buSzPts val="2600"/>
              <a:buFont typeface="Arial"/>
              <a:buNone/>
            </a:pPr>
            <a:r>
              <a:rPr lang="en" sz="2400" b="1">
                <a:solidFill>
                  <a:srgbClr val="FFFFFF"/>
                </a:solidFill>
              </a:rPr>
              <a:t>WarpX</a:t>
            </a:r>
            <a:endParaRPr sz="2400" b="1">
              <a:solidFill>
                <a:srgbClr val="FFFFFF"/>
              </a:solidFill>
            </a:endParaRPr>
          </a:p>
          <a:p>
            <a:pPr marL="0" lvl="0" indent="0" algn="ctr" rtl="0">
              <a:spcBef>
                <a:spcPts val="0"/>
              </a:spcBef>
              <a:spcAft>
                <a:spcPts val="0"/>
              </a:spcAft>
              <a:buClr>
                <a:srgbClr val="FFFFFF"/>
              </a:buClr>
              <a:buSzPts val="2600"/>
              <a:buFont typeface="Arial"/>
              <a:buNone/>
            </a:pPr>
            <a:r>
              <a:rPr lang="en" sz="1400">
                <a:solidFill>
                  <a:srgbClr val="FFFFFF"/>
                </a:solidFill>
              </a:rPr>
              <a:t>full PIC, LPA/LPI</a:t>
            </a:r>
            <a:endParaRPr sz="2400" b="1">
              <a:solidFill>
                <a:srgbClr val="FFFFFF"/>
              </a:solidFill>
            </a:endParaRPr>
          </a:p>
        </p:txBody>
      </p:sp>
      <p:sp>
        <p:nvSpPr>
          <p:cNvPr id="2740" name="Google Shape;2740;p148"/>
          <p:cNvSpPr/>
          <p:nvPr/>
        </p:nvSpPr>
        <p:spPr>
          <a:xfrm>
            <a:off x="920213" y="2403844"/>
            <a:ext cx="4136100" cy="1887000"/>
          </a:xfrm>
          <a:prstGeom prst="rect">
            <a:avLst/>
          </a:prstGeom>
          <a:solidFill>
            <a:srgbClr val="38761D"/>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800"/>
              <a:buFont typeface="Arial"/>
              <a:buNone/>
            </a:pPr>
            <a:r>
              <a:rPr lang="en" sz="1800" b="1">
                <a:solidFill>
                  <a:srgbClr val="FFFFFF"/>
                </a:solidFill>
                <a:latin typeface="Arial"/>
                <a:ea typeface="Arial"/>
                <a:cs typeface="Arial"/>
                <a:sym typeface="Arial"/>
              </a:rPr>
              <a:t>AMReX</a:t>
            </a:r>
            <a:endParaRPr sz="1800" b="1">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1800"/>
              <a:buFont typeface="Arial"/>
              <a:buNone/>
            </a:pPr>
            <a:endParaRPr sz="1800" b="1">
              <a:solidFill>
                <a:srgbClr val="FFFFFF"/>
              </a:solidFill>
              <a:latin typeface="Arial"/>
              <a:ea typeface="Arial"/>
              <a:cs typeface="Arial"/>
              <a:sym typeface="Arial"/>
            </a:endParaRPr>
          </a:p>
          <a:p>
            <a:pPr marL="0" marR="0" lvl="0" indent="0" algn="ctr" rtl="0">
              <a:spcBef>
                <a:spcPts val="0"/>
              </a:spcBef>
              <a:spcAft>
                <a:spcPts val="0"/>
              </a:spcAft>
              <a:buClr>
                <a:srgbClr val="000000"/>
              </a:buClr>
              <a:buSzPts val="800"/>
              <a:buFont typeface="Arial"/>
              <a:buNone/>
            </a:pPr>
            <a:r>
              <a:rPr lang="en" sz="1500">
                <a:solidFill>
                  <a:srgbClr val="FFFFFF"/>
                </a:solidFill>
              </a:rPr>
              <a:t>Containers, Communication,</a:t>
            </a:r>
            <a:br>
              <a:rPr lang="en" sz="1500">
                <a:solidFill>
                  <a:srgbClr val="FFFFFF"/>
                </a:solidFill>
              </a:rPr>
            </a:br>
            <a:r>
              <a:rPr lang="en" sz="1500">
                <a:solidFill>
                  <a:srgbClr val="FFFFFF"/>
                </a:solidFill>
              </a:rPr>
              <a:t>Portability, Utilities</a:t>
            </a:r>
            <a:endParaRPr sz="1500">
              <a:solidFill>
                <a:srgbClr val="FFFFFF"/>
              </a:solidFill>
            </a:endParaRPr>
          </a:p>
        </p:txBody>
      </p:sp>
      <p:sp>
        <p:nvSpPr>
          <p:cNvPr id="2741" name="Google Shape;2741;p148"/>
          <p:cNvSpPr/>
          <p:nvPr/>
        </p:nvSpPr>
        <p:spPr>
          <a:xfrm>
            <a:off x="920213" y="4367156"/>
            <a:ext cx="3881100" cy="578400"/>
          </a:xfrm>
          <a:prstGeom prst="rect">
            <a:avLst/>
          </a:prstGeom>
          <a:solidFill>
            <a:srgbClr val="CCCCCC"/>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800"/>
              <a:buFont typeface="Arial"/>
              <a:buNone/>
            </a:pPr>
            <a:r>
              <a:rPr lang="en" sz="1800" b="1">
                <a:solidFill>
                  <a:srgbClr val="000000"/>
                </a:solidFill>
                <a:latin typeface="Arial"/>
                <a:ea typeface="Arial"/>
                <a:cs typeface="Arial"/>
                <a:sym typeface="Arial"/>
              </a:rPr>
              <a:t>MPI</a:t>
            </a:r>
            <a:endParaRPr sz="1800" b="1">
              <a:solidFill>
                <a:srgbClr val="000000"/>
              </a:solidFill>
              <a:latin typeface="Arial"/>
              <a:ea typeface="Arial"/>
              <a:cs typeface="Arial"/>
              <a:sym typeface="Arial"/>
            </a:endParaRPr>
          </a:p>
        </p:txBody>
      </p:sp>
      <p:sp>
        <p:nvSpPr>
          <p:cNvPr id="2742" name="Google Shape;2742;p148"/>
          <p:cNvSpPr/>
          <p:nvPr/>
        </p:nvSpPr>
        <p:spPr>
          <a:xfrm>
            <a:off x="4874075" y="4367150"/>
            <a:ext cx="4136100" cy="578400"/>
          </a:xfrm>
          <a:prstGeom prst="rect">
            <a:avLst/>
          </a:prstGeom>
          <a:solidFill>
            <a:srgbClr val="CCCCCC"/>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800"/>
              <a:buFont typeface="Arial"/>
              <a:buNone/>
            </a:pPr>
            <a:r>
              <a:rPr lang="en" sz="1800" b="1">
                <a:solidFill>
                  <a:srgbClr val="000000"/>
                </a:solidFill>
                <a:latin typeface="Arial"/>
                <a:ea typeface="Arial"/>
                <a:cs typeface="Arial"/>
                <a:sym typeface="Arial"/>
              </a:rPr>
              <a:t>CUDA, OpenMP, </a:t>
            </a:r>
            <a:r>
              <a:rPr lang="en" sz="1800" b="1"/>
              <a:t>SYCL</a:t>
            </a:r>
            <a:r>
              <a:rPr lang="en" sz="1800" b="1">
                <a:solidFill>
                  <a:srgbClr val="000000"/>
                </a:solidFill>
                <a:latin typeface="Arial"/>
                <a:ea typeface="Arial"/>
                <a:cs typeface="Arial"/>
                <a:sym typeface="Arial"/>
              </a:rPr>
              <a:t>, HIP</a:t>
            </a:r>
            <a:endParaRPr sz="1800" b="1">
              <a:solidFill>
                <a:srgbClr val="000000"/>
              </a:solidFill>
              <a:latin typeface="Arial"/>
              <a:ea typeface="Arial"/>
              <a:cs typeface="Arial"/>
              <a:sym typeface="Arial"/>
            </a:endParaRPr>
          </a:p>
        </p:txBody>
      </p:sp>
      <p:sp>
        <p:nvSpPr>
          <p:cNvPr id="2743" name="Google Shape;2743;p148"/>
          <p:cNvSpPr/>
          <p:nvPr/>
        </p:nvSpPr>
        <p:spPr>
          <a:xfrm>
            <a:off x="5172694" y="2402719"/>
            <a:ext cx="1773900" cy="881400"/>
          </a:xfrm>
          <a:prstGeom prst="rect">
            <a:avLst/>
          </a:prstGeom>
          <a:solidFill>
            <a:srgbClr val="C27BA0"/>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800"/>
              <a:buFont typeface="Arial"/>
              <a:buNone/>
            </a:pPr>
            <a:r>
              <a:rPr lang="en" sz="1800" b="1">
                <a:solidFill>
                  <a:srgbClr val="FFFFFF"/>
                </a:solidFill>
                <a:latin typeface="Arial"/>
                <a:ea typeface="Arial"/>
                <a:cs typeface="Arial"/>
                <a:sym typeface="Arial"/>
              </a:rPr>
              <a:t>Diagnostics</a:t>
            </a:r>
            <a:endParaRPr sz="1800" b="1">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800"/>
              <a:buFont typeface="Arial"/>
              <a:buNone/>
            </a:pPr>
            <a:r>
              <a:rPr lang="en" sz="1500">
                <a:solidFill>
                  <a:srgbClr val="FFFFFF"/>
                </a:solidFill>
                <a:latin typeface="Arial"/>
                <a:ea typeface="Arial"/>
                <a:cs typeface="Arial"/>
                <a:sym typeface="Arial"/>
              </a:rPr>
              <a:t>I/O</a:t>
            </a:r>
            <a:br>
              <a:rPr lang="en" sz="1500">
                <a:solidFill>
                  <a:srgbClr val="FFFFFF"/>
                </a:solidFill>
                <a:latin typeface="Arial"/>
                <a:ea typeface="Arial"/>
                <a:cs typeface="Arial"/>
                <a:sym typeface="Arial"/>
              </a:rPr>
            </a:br>
            <a:r>
              <a:rPr lang="en" sz="1500">
                <a:solidFill>
                  <a:srgbClr val="FFFFFF"/>
                </a:solidFill>
                <a:latin typeface="Arial"/>
                <a:ea typeface="Arial"/>
                <a:cs typeface="Arial"/>
                <a:sym typeface="Arial"/>
              </a:rPr>
              <a:t>code coupling</a:t>
            </a:r>
            <a:endParaRPr sz="1500">
              <a:solidFill>
                <a:srgbClr val="FFFFFF"/>
              </a:solidFill>
              <a:latin typeface="Arial"/>
              <a:ea typeface="Arial"/>
              <a:cs typeface="Arial"/>
              <a:sym typeface="Arial"/>
            </a:endParaRPr>
          </a:p>
        </p:txBody>
      </p:sp>
      <p:sp>
        <p:nvSpPr>
          <p:cNvPr id="2744" name="Google Shape;2744;p148"/>
          <p:cNvSpPr/>
          <p:nvPr/>
        </p:nvSpPr>
        <p:spPr>
          <a:xfrm>
            <a:off x="5172806" y="3639844"/>
            <a:ext cx="560700" cy="364800"/>
          </a:xfrm>
          <a:prstGeom prst="rect">
            <a:avLst/>
          </a:prstGeom>
          <a:solidFill>
            <a:srgbClr val="C27BA0"/>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400"/>
              <a:buFont typeface="Arial"/>
              <a:buNone/>
            </a:pPr>
            <a:r>
              <a:rPr lang="en" sz="1400" b="1">
                <a:solidFill>
                  <a:srgbClr val="FFFFFF"/>
                </a:solidFill>
                <a:latin typeface="Arial"/>
                <a:ea typeface="Arial"/>
                <a:cs typeface="Arial"/>
                <a:sym typeface="Arial"/>
              </a:rPr>
              <a:t>ADIOS2</a:t>
            </a:r>
            <a:endParaRPr sz="1400">
              <a:solidFill>
                <a:srgbClr val="FFFFFF"/>
              </a:solidFill>
              <a:latin typeface="Arial"/>
              <a:ea typeface="Arial"/>
              <a:cs typeface="Arial"/>
              <a:sym typeface="Arial"/>
            </a:endParaRPr>
          </a:p>
        </p:txBody>
      </p:sp>
      <p:sp>
        <p:nvSpPr>
          <p:cNvPr id="2745" name="Google Shape;2745;p148"/>
          <p:cNvSpPr/>
          <p:nvPr/>
        </p:nvSpPr>
        <p:spPr>
          <a:xfrm>
            <a:off x="5799263" y="3639844"/>
            <a:ext cx="442500" cy="364800"/>
          </a:xfrm>
          <a:prstGeom prst="rect">
            <a:avLst/>
          </a:prstGeom>
          <a:solidFill>
            <a:srgbClr val="D5A6BD"/>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400"/>
              <a:buFont typeface="Arial"/>
              <a:buNone/>
            </a:pPr>
            <a:r>
              <a:rPr lang="en" sz="1400">
                <a:solidFill>
                  <a:srgbClr val="FFFFFF"/>
                </a:solidFill>
                <a:latin typeface="Arial"/>
                <a:ea typeface="Arial"/>
                <a:cs typeface="Arial"/>
                <a:sym typeface="Arial"/>
              </a:rPr>
              <a:t>HDF5</a:t>
            </a:r>
            <a:endParaRPr sz="1400">
              <a:solidFill>
                <a:srgbClr val="FFFFFF"/>
              </a:solidFill>
              <a:latin typeface="Arial"/>
              <a:ea typeface="Arial"/>
              <a:cs typeface="Arial"/>
              <a:sym typeface="Arial"/>
            </a:endParaRPr>
          </a:p>
        </p:txBody>
      </p:sp>
      <p:sp>
        <p:nvSpPr>
          <p:cNvPr id="2746" name="Google Shape;2746;p148"/>
          <p:cNvSpPr/>
          <p:nvPr/>
        </p:nvSpPr>
        <p:spPr>
          <a:xfrm>
            <a:off x="8055056" y="2402709"/>
            <a:ext cx="943200" cy="1887000"/>
          </a:xfrm>
          <a:prstGeom prst="rect">
            <a:avLst/>
          </a:prstGeom>
          <a:solidFill>
            <a:srgbClr val="B6D7A8"/>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800"/>
              <a:buFont typeface="Arial"/>
              <a:buNone/>
            </a:pPr>
            <a:r>
              <a:rPr lang="en" sz="1800" b="1">
                <a:solidFill>
                  <a:srgbClr val="000000"/>
                </a:solidFill>
                <a:latin typeface="Arial"/>
                <a:ea typeface="Arial"/>
                <a:cs typeface="Arial"/>
                <a:sym typeface="Arial"/>
              </a:rPr>
              <a:t>Lin.</a:t>
            </a:r>
            <a:br>
              <a:rPr lang="en" sz="1800" b="1">
                <a:solidFill>
                  <a:srgbClr val="000000"/>
                </a:solidFill>
                <a:latin typeface="Arial"/>
                <a:ea typeface="Arial"/>
                <a:cs typeface="Arial"/>
                <a:sym typeface="Arial"/>
              </a:rPr>
            </a:br>
            <a:r>
              <a:rPr lang="en" sz="1800" b="1">
                <a:solidFill>
                  <a:srgbClr val="000000"/>
                </a:solidFill>
                <a:latin typeface="Arial"/>
                <a:ea typeface="Arial"/>
                <a:cs typeface="Arial"/>
                <a:sym typeface="Arial"/>
              </a:rPr>
              <a:t>Alg.</a:t>
            </a:r>
            <a:endParaRPr sz="1800" b="1">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1800"/>
              <a:buFont typeface="Arial"/>
              <a:buNone/>
            </a:pPr>
            <a:endParaRPr sz="1800" b="1">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1200"/>
              <a:buFont typeface="Arial"/>
              <a:buNone/>
            </a:pPr>
            <a:r>
              <a:rPr lang="en" sz="1200">
                <a:solidFill>
                  <a:srgbClr val="000000"/>
                </a:solidFill>
                <a:latin typeface="Arial"/>
                <a:ea typeface="Arial"/>
                <a:cs typeface="Arial"/>
                <a:sym typeface="Arial"/>
              </a:rPr>
              <a:t>BLAS++</a:t>
            </a:r>
            <a:br>
              <a:rPr lang="en" sz="1200">
                <a:solidFill>
                  <a:srgbClr val="000000"/>
                </a:solidFill>
                <a:latin typeface="Arial"/>
                <a:ea typeface="Arial"/>
                <a:cs typeface="Arial"/>
                <a:sym typeface="Arial"/>
              </a:rPr>
            </a:br>
            <a:r>
              <a:rPr lang="en" sz="1200">
                <a:solidFill>
                  <a:srgbClr val="000000"/>
                </a:solidFill>
                <a:latin typeface="Arial"/>
                <a:ea typeface="Arial"/>
                <a:cs typeface="Arial"/>
                <a:sym typeface="Arial"/>
              </a:rPr>
              <a:t>LAPACK++</a:t>
            </a:r>
            <a:endParaRPr sz="1200">
              <a:solidFill>
                <a:srgbClr val="000000"/>
              </a:solidFill>
              <a:latin typeface="Arial"/>
              <a:ea typeface="Arial"/>
              <a:cs typeface="Arial"/>
              <a:sym typeface="Arial"/>
            </a:endParaRPr>
          </a:p>
        </p:txBody>
      </p:sp>
      <p:sp>
        <p:nvSpPr>
          <p:cNvPr id="2747" name="Google Shape;2747;p148"/>
          <p:cNvSpPr/>
          <p:nvPr/>
        </p:nvSpPr>
        <p:spPr>
          <a:xfrm>
            <a:off x="6500926" y="3336059"/>
            <a:ext cx="442500" cy="441900"/>
          </a:xfrm>
          <a:prstGeom prst="rect">
            <a:avLst/>
          </a:prstGeom>
          <a:solidFill>
            <a:srgbClr val="C27BA0"/>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300"/>
              <a:buFont typeface="Arial"/>
              <a:buNone/>
            </a:pPr>
            <a:r>
              <a:rPr lang="en" sz="1300">
                <a:solidFill>
                  <a:srgbClr val="FFFFFF"/>
                </a:solidFill>
                <a:latin typeface="Arial"/>
                <a:ea typeface="Arial"/>
                <a:cs typeface="Arial"/>
                <a:sym typeface="Arial"/>
              </a:rPr>
              <a:t>Ascent</a:t>
            </a:r>
            <a:endParaRPr sz="1300">
              <a:solidFill>
                <a:srgbClr val="FFFFFF"/>
              </a:solidFill>
              <a:latin typeface="Arial"/>
              <a:ea typeface="Arial"/>
              <a:cs typeface="Arial"/>
              <a:sym typeface="Arial"/>
            </a:endParaRPr>
          </a:p>
        </p:txBody>
      </p:sp>
      <p:sp>
        <p:nvSpPr>
          <p:cNvPr id="2748" name="Google Shape;2748;p148"/>
          <p:cNvSpPr/>
          <p:nvPr/>
        </p:nvSpPr>
        <p:spPr>
          <a:xfrm>
            <a:off x="6291214" y="3333975"/>
            <a:ext cx="143700" cy="931200"/>
          </a:xfrm>
          <a:prstGeom prst="rect">
            <a:avLst/>
          </a:prstGeom>
          <a:solidFill>
            <a:srgbClr val="D5A6BD"/>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400"/>
              <a:buFont typeface="Arial"/>
              <a:buNone/>
            </a:pPr>
            <a:r>
              <a:rPr lang="en" sz="1400">
                <a:solidFill>
                  <a:srgbClr val="FFFFFF"/>
                </a:solidFill>
                <a:latin typeface="Arial"/>
                <a:ea typeface="Arial"/>
                <a:cs typeface="Arial"/>
                <a:sym typeface="Arial"/>
              </a:rPr>
              <a:t>...</a:t>
            </a:r>
            <a:endParaRPr sz="1400">
              <a:solidFill>
                <a:srgbClr val="FFFFFF"/>
              </a:solidFill>
              <a:latin typeface="Arial"/>
              <a:ea typeface="Arial"/>
              <a:cs typeface="Arial"/>
              <a:sym typeface="Arial"/>
            </a:endParaRPr>
          </a:p>
        </p:txBody>
      </p:sp>
      <p:sp>
        <p:nvSpPr>
          <p:cNvPr id="2749" name="Google Shape;2749;p148"/>
          <p:cNvSpPr/>
          <p:nvPr/>
        </p:nvSpPr>
        <p:spPr>
          <a:xfrm>
            <a:off x="920213" y="740119"/>
            <a:ext cx="8097600" cy="254700"/>
          </a:xfrm>
          <a:prstGeom prst="rect">
            <a:avLst/>
          </a:prstGeom>
          <a:solidFill>
            <a:srgbClr val="674EA7"/>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400"/>
              <a:buFont typeface="Arial"/>
              <a:buNone/>
            </a:pPr>
            <a:r>
              <a:rPr lang="en" sz="1400">
                <a:solidFill>
                  <a:srgbClr val="FFFFFF"/>
                </a:solidFill>
                <a:latin typeface="Arial"/>
                <a:ea typeface="Arial"/>
                <a:cs typeface="Arial"/>
                <a:sym typeface="Arial"/>
              </a:rPr>
              <a:t>Python: Modules</a:t>
            </a:r>
            <a:r>
              <a:rPr lang="en" sz="1400">
                <a:solidFill>
                  <a:srgbClr val="FFFFFF"/>
                </a:solidFill>
              </a:rPr>
              <a:t>, </a:t>
            </a:r>
            <a:r>
              <a:rPr lang="en" sz="1400">
                <a:solidFill>
                  <a:srgbClr val="FFFFFF"/>
                </a:solidFill>
                <a:latin typeface="Arial"/>
                <a:ea typeface="Arial"/>
                <a:cs typeface="Arial"/>
                <a:sym typeface="Arial"/>
              </a:rPr>
              <a:t>PICMI</a:t>
            </a:r>
            <a:r>
              <a:rPr lang="en" sz="1400">
                <a:solidFill>
                  <a:srgbClr val="FFFFFF"/>
                </a:solidFill>
              </a:rPr>
              <a:t> interface, Workflows</a:t>
            </a:r>
            <a:endParaRPr sz="1400">
              <a:solidFill>
                <a:srgbClr val="FFFFFF"/>
              </a:solidFill>
              <a:latin typeface="Arial"/>
              <a:ea typeface="Arial"/>
              <a:cs typeface="Arial"/>
              <a:sym typeface="Arial"/>
            </a:endParaRPr>
          </a:p>
        </p:txBody>
      </p:sp>
      <p:sp>
        <p:nvSpPr>
          <p:cNvPr id="2750" name="Google Shape;2750;p148"/>
          <p:cNvSpPr/>
          <p:nvPr/>
        </p:nvSpPr>
        <p:spPr>
          <a:xfrm>
            <a:off x="5172806" y="4057500"/>
            <a:ext cx="560700" cy="254700"/>
          </a:xfrm>
          <a:prstGeom prst="rect">
            <a:avLst/>
          </a:prstGeom>
          <a:solidFill>
            <a:srgbClr val="C27BA0"/>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400"/>
              <a:buFont typeface="Arial"/>
              <a:buNone/>
            </a:pPr>
            <a:r>
              <a:rPr lang="en" sz="1400" b="1">
                <a:solidFill>
                  <a:srgbClr val="FFFFFF"/>
                </a:solidFill>
                <a:latin typeface="Arial"/>
                <a:ea typeface="Arial"/>
                <a:cs typeface="Arial"/>
                <a:sym typeface="Arial"/>
              </a:rPr>
              <a:t>ZFP</a:t>
            </a:r>
            <a:endParaRPr sz="1400">
              <a:solidFill>
                <a:srgbClr val="FFFFFF"/>
              </a:solidFill>
              <a:latin typeface="Arial"/>
              <a:ea typeface="Arial"/>
              <a:cs typeface="Arial"/>
              <a:sym typeface="Arial"/>
            </a:endParaRPr>
          </a:p>
        </p:txBody>
      </p:sp>
      <p:sp>
        <p:nvSpPr>
          <p:cNvPr id="2751" name="Google Shape;2751;p148"/>
          <p:cNvSpPr/>
          <p:nvPr/>
        </p:nvSpPr>
        <p:spPr>
          <a:xfrm>
            <a:off x="6500926" y="3825200"/>
            <a:ext cx="442500" cy="441900"/>
          </a:xfrm>
          <a:prstGeom prst="rect">
            <a:avLst/>
          </a:prstGeom>
          <a:solidFill>
            <a:srgbClr val="D5A6BD"/>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100"/>
              <a:buFont typeface="Arial"/>
              <a:buNone/>
            </a:pPr>
            <a:r>
              <a:rPr lang="en" sz="1100">
                <a:solidFill>
                  <a:srgbClr val="FFFFFF"/>
                </a:solidFill>
              </a:rPr>
              <a:t>VTK-m</a:t>
            </a:r>
            <a:endParaRPr sz="1100">
              <a:solidFill>
                <a:srgbClr val="FFFFFF"/>
              </a:solidFill>
              <a:latin typeface="Arial"/>
              <a:ea typeface="Arial"/>
              <a:cs typeface="Arial"/>
              <a:sym typeface="Arial"/>
            </a:endParaRPr>
          </a:p>
        </p:txBody>
      </p:sp>
      <p:sp>
        <p:nvSpPr>
          <p:cNvPr id="2752" name="Google Shape;2752;p148"/>
          <p:cNvSpPr/>
          <p:nvPr/>
        </p:nvSpPr>
        <p:spPr>
          <a:xfrm>
            <a:off x="5172806" y="3333975"/>
            <a:ext cx="1068900" cy="254700"/>
          </a:xfrm>
          <a:prstGeom prst="rect">
            <a:avLst/>
          </a:prstGeom>
          <a:solidFill>
            <a:srgbClr val="C27BA0"/>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400"/>
              <a:buFont typeface="Arial"/>
              <a:buNone/>
            </a:pPr>
            <a:r>
              <a:rPr lang="en" sz="1400" b="1">
                <a:solidFill>
                  <a:srgbClr val="FFFFFF"/>
                </a:solidFill>
                <a:latin typeface="Arial"/>
                <a:ea typeface="Arial"/>
                <a:cs typeface="Arial"/>
                <a:sym typeface="Arial"/>
              </a:rPr>
              <a:t>openPMD</a:t>
            </a:r>
            <a:endParaRPr sz="1400">
              <a:solidFill>
                <a:srgbClr val="FFFFFF"/>
              </a:solidFill>
              <a:latin typeface="Arial"/>
              <a:ea typeface="Arial"/>
              <a:cs typeface="Arial"/>
              <a:sym typeface="Arial"/>
            </a:endParaRPr>
          </a:p>
        </p:txBody>
      </p:sp>
      <p:sp>
        <p:nvSpPr>
          <p:cNvPr id="2753" name="Google Shape;2753;p148"/>
          <p:cNvSpPr/>
          <p:nvPr/>
        </p:nvSpPr>
        <p:spPr>
          <a:xfrm>
            <a:off x="2257148" y="1833488"/>
            <a:ext cx="1563600" cy="489600"/>
          </a:xfrm>
          <a:prstGeom prst="rect">
            <a:avLst/>
          </a:prstGeom>
          <a:solidFill>
            <a:srgbClr val="3D85C6"/>
          </a:solidFill>
          <a:ln w="19050"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FFFFFF"/>
              </a:buClr>
              <a:buSzPts val="1800"/>
              <a:buFont typeface="Arial"/>
              <a:buNone/>
            </a:pPr>
            <a:r>
              <a:rPr lang="en" sz="1700" b="1">
                <a:solidFill>
                  <a:srgbClr val="FFFFFF"/>
                </a:solidFill>
                <a:latin typeface="Arial"/>
                <a:ea typeface="Arial"/>
                <a:cs typeface="Arial"/>
                <a:sym typeface="Arial"/>
              </a:rPr>
              <a:t>PICSAR</a:t>
            </a:r>
            <a:endParaRPr sz="1700" b="1">
              <a:solidFill>
                <a:srgbClr val="FFFFFF"/>
              </a:solidFill>
              <a:latin typeface="Arial"/>
              <a:ea typeface="Arial"/>
              <a:cs typeface="Arial"/>
              <a:sym typeface="Arial"/>
            </a:endParaRPr>
          </a:p>
          <a:p>
            <a:pPr marL="0" marR="0" lvl="0" indent="0" algn="ctr" rtl="0">
              <a:spcBef>
                <a:spcPts val="0"/>
              </a:spcBef>
              <a:spcAft>
                <a:spcPts val="0"/>
              </a:spcAft>
              <a:buClr>
                <a:srgbClr val="FFFFFF"/>
              </a:buClr>
              <a:buSzPts val="1500"/>
              <a:buFont typeface="Arial"/>
              <a:buNone/>
            </a:pPr>
            <a:r>
              <a:rPr lang="en" sz="1400">
                <a:solidFill>
                  <a:srgbClr val="FFFFFF"/>
                </a:solidFill>
              </a:rPr>
              <a:t>QED Modules</a:t>
            </a:r>
            <a:endParaRPr sz="1400">
              <a:solidFill>
                <a:srgbClr val="FFFFFF"/>
              </a:solidFill>
              <a:latin typeface="Arial"/>
              <a:ea typeface="Arial"/>
              <a:cs typeface="Arial"/>
              <a:sym typeface="Arial"/>
            </a:endParaRPr>
          </a:p>
        </p:txBody>
      </p:sp>
      <p:sp>
        <p:nvSpPr>
          <p:cNvPr id="2754" name="Google Shape;2754;p148"/>
          <p:cNvSpPr/>
          <p:nvPr/>
        </p:nvSpPr>
        <p:spPr>
          <a:xfrm>
            <a:off x="7032244" y="2402709"/>
            <a:ext cx="943200" cy="1887000"/>
          </a:xfrm>
          <a:prstGeom prst="rect">
            <a:avLst/>
          </a:prstGeom>
          <a:solidFill>
            <a:srgbClr val="B6D7A8"/>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800"/>
              <a:buFont typeface="Arial"/>
              <a:buNone/>
            </a:pPr>
            <a:r>
              <a:rPr lang="en" sz="1800" b="1">
                <a:solidFill>
                  <a:srgbClr val="000000"/>
                </a:solidFill>
                <a:latin typeface="Arial"/>
                <a:ea typeface="Arial"/>
                <a:cs typeface="Arial"/>
                <a:sym typeface="Arial"/>
              </a:rPr>
              <a:t>FFT</a:t>
            </a:r>
            <a:endParaRPr sz="1800" b="1">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1800"/>
              <a:buFont typeface="Arial"/>
              <a:buNone/>
            </a:pPr>
            <a:endParaRPr sz="1800" b="1">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1500"/>
              <a:buFont typeface="Arial"/>
              <a:buNone/>
            </a:pPr>
            <a:r>
              <a:rPr lang="en" sz="1500">
                <a:solidFill>
                  <a:srgbClr val="000000"/>
                </a:solidFill>
                <a:latin typeface="Arial"/>
                <a:ea typeface="Arial"/>
                <a:cs typeface="Arial"/>
                <a:sym typeface="Arial"/>
              </a:rPr>
              <a:t>on- or multi- device</a:t>
            </a:r>
            <a:endParaRPr sz="1500">
              <a:solidFill>
                <a:srgbClr val="000000"/>
              </a:solidFill>
              <a:latin typeface="Arial"/>
              <a:ea typeface="Arial"/>
              <a:cs typeface="Arial"/>
              <a:sym typeface="Arial"/>
            </a:endParaRPr>
          </a:p>
        </p:txBody>
      </p:sp>
      <p:sp>
        <p:nvSpPr>
          <p:cNvPr id="2755" name="Google Shape;2755;p148"/>
          <p:cNvSpPr/>
          <p:nvPr/>
        </p:nvSpPr>
        <p:spPr>
          <a:xfrm>
            <a:off x="3872025" y="1833488"/>
            <a:ext cx="5126100" cy="489600"/>
          </a:xfrm>
          <a:prstGeom prst="rect">
            <a:avLst/>
          </a:prstGeom>
          <a:solidFill>
            <a:srgbClr val="3D85C6"/>
          </a:solidFill>
          <a:ln w="19050" cap="flat" cmpd="sng">
            <a:solidFill>
              <a:schemeClr val="dk1"/>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FFFFFF"/>
              </a:buClr>
              <a:buSzPts val="2600"/>
              <a:buFont typeface="Arial"/>
              <a:buNone/>
            </a:pPr>
            <a:r>
              <a:rPr lang="en" sz="1700" b="1">
                <a:solidFill>
                  <a:srgbClr val="FFFFFF"/>
                </a:solidFill>
              </a:rPr>
              <a:t>ABLASTR library: </a:t>
            </a:r>
            <a:r>
              <a:rPr lang="en" sz="1700">
                <a:solidFill>
                  <a:srgbClr val="FFFFFF"/>
                </a:solidFill>
              </a:rPr>
              <a:t>common PIC physics</a:t>
            </a:r>
            <a:endParaRPr sz="1700">
              <a:solidFill>
                <a:srgbClr val="FFFFFF"/>
              </a:solidFill>
            </a:endParaRPr>
          </a:p>
        </p:txBody>
      </p:sp>
      <p:sp>
        <p:nvSpPr>
          <p:cNvPr id="2756" name="Google Shape;2756;p148"/>
          <p:cNvSpPr/>
          <p:nvPr/>
        </p:nvSpPr>
        <p:spPr>
          <a:xfrm>
            <a:off x="4187756" y="1068788"/>
            <a:ext cx="1601400" cy="688500"/>
          </a:xfrm>
          <a:prstGeom prst="rect">
            <a:avLst/>
          </a:prstGeom>
          <a:solidFill>
            <a:srgbClr val="073763"/>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lvl="0" indent="0" algn="ctr" rtl="0">
              <a:spcBef>
                <a:spcPts val="0"/>
              </a:spcBef>
              <a:spcAft>
                <a:spcPts val="0"/>
              </a:spcAft>
              <a:buClr>
                <a:srgbClr val="FFFFFF"/>
              </a:buClr>
              <a:buSzPts val="2600"/>
              <a:buFont typeface="Arial"/>
              <a:buNone/>
            </a:pPr>
            <a:r>
              <a:rPr lang="en" sz="2300" b="1">
                <a:solidFill>
                  <a:srgbClr val="FFFFFF"/>
                </a:solidFill>
              </a:rPr>
              <a:t>ARTEMIS</a:t>
            </a:r>
            <a:endParaRPr sz="2300" b="1">
              <a:solidFill>
                <a:srgbClr val="FFFFFF"/>
              </a:solidFill>
            </a:endParaRPr>
          </a:p>
          <a:p>
            <a:pPr marL="0" lvl="0" indent="0" algn="ctr" rtl="0">
              <a:spcBef>
                <a:spcPts val="0"/>
              </a:spcBef>
              <a:spcAft>
                <a:spcPts val="0"/>
              </a:spcAft>
              <a:buClr>
                <a:srgbClr val="FFFFFF"/>
              </a:buClr>
              <a:buSzPts val="2600"/>
              <a:buFont typeface="Arial"/>
              <a:buNone/>
            </a:pPr>
            <a:r>
              <a:rPr lang="en" sz="1500">
                <a:solidFill>
                  <a:srgbClr val="FFFFFF"/>
                </a:solidFill>
              </a:rPr>
              <a:t>microelectronics</a:t>
            </a:r>
            <a:endParaRPr sz="2600" b="1">
              <a:solidFill>
                <a:srgbClr val="FFFFFF"/>
              </a:solidFill>
            </a:endParaRPr>
          </a:p>
        </p:txBody>
      </p:sp>
      <p:sp>
        <p:nvSpPr>
          <p:cNvPr id="2757" name="Google Shape;2757;p148"/>
          <p:cNvSpPr/>
          <p:nvPr/>
        </p:nvSpPr>
        <p:spPr>
          <a:xfrm>
            <a:off x="5883394" y="1068788"/>
            <a:ext cx="1279200" cy="688500"/>
          </a:xfrm>
          <a:prstGeom prst="rect">
            <a:avLst/>
          </a:prstGeom>
          <a:solidFill>
            <a:srgbClr val="073763"/>
          </a:solidFill>
          <a:ln w="19050" cap="flat" cmpd="sng">
            <a:solidFill>
              <a:schemeClr val="dk1"/>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lvl="0" indent="0" algn="ctr" rtl="0">
              <a:spcBef>
                <a:spcPts val="0"/>
              </a:spcBef>
              <a:spcAft>
                <a:spcPts val="0"/>
              </a:spcAft>
              <a:buClr>
                <a:srgbClr val="FFFFFF"/>
              </a:buClr>
              <a:buSzPts val="2600"/>
              <a:buFont typeface="Arial"/>
              <a:buNone/>
            </a:pPr>
            <a:r>
              <a:rPr lang="en" sz="1600" b="1">
                <a:solidFill>
                  <a:srgbClr val="FFFFFF"/>
                </a:solidFill>
              </a:rPr>
              <a:t>ImpactX</a:t>
            </a:r>
            <a:endParaRPr sz="1600" b="1">
              <a:solidFill>
                <a:srgbClr val="FFFFFF"/>
              </a:solidFill>
            </a:endParaRPr>
          </a:p>
          <a:p>
            <a:pPr marL="0" lvl="0" indent="0" algn="ctr" rtl="0">
              <a:spcBef>
                <a:spcPts val="0"/>
              </a:spcBef>
              <a:spcAft>
                <a:spcPts val="0"/>
              </a:spcAft>
              <a:buClr>
                <a:srgbClr val="FFFFFF"/>
              </a:buClr>
              <a:buSzPts val="2600"/>
              <a:buFont typeface="Arial"/>
              <a:buNone/>
            </a:pPr>
            <a:r>
              <a:rPr lang="en" sz="1400">
                <a:solidFill>
                  <a:srgbClr val="FFFFFF"/>
                </a:solidFill>
              </a:rPr>
              <a:t>accelerator lattice design</a:t>
            </a:r>
            <a:endParaRPr sz="2600">
              <a:solidFill>
                <a:srgbClr val="FFFFFF"/>
              </a:solidFill>
            </a:endParaRPr>
          </a:p>
        </p:txBody>
      </p:sp>
      <p:pic>
        <p:nvPicPr>
          <p:cNvPr id="2758" name="Google Shape;2758;p148"/>
          <p:cNvPicPr preferRelativeResize="0"/>
          <p:nvPr/>
        </p:nvPicPr>
        <p:blipFill>
          <a:blip r:embed="rId3">
            <a:alphaModFix/>
          </a:blip>
          <a:stretch>
            <a:fillRect/>
          </a:stretch>
        </p:blipFill>
        <p:spPr>
          <a:xfrm>
            <a:off x="72935" y="2851682"/>
            <a:ext cx="716405" cy="632475"/>
          </a:xfrm>
          <a:prstGeom prst="rect">
            <a:avLst/>
          </a:prstGeom>
          <a:noFill/>
          <a:ln>
            <a:noFill/>
          </a:ln>
        </p:spPr>
      </p:pic>
      <p:pic>
        <p:nvPicPr>
          <p:cNvPr id="2759" name="Google Shape;2759;p148"/>
          <p:cNvPicPr preferRelativeResize="0"/>
          <p:nvPr/>
        </p:nvPicPr>
        <p:blipFill>
          <a:blip r:embed="rId4">
            <a:alphaModFix/>
          </a:blip>
          <a:stretch>
            <a:fillRect/>
          </a:stretch>
        </p:blipFill>
        <p:spPr>
          <a:xfrm>
            <a:off x="72938" y="954486"/>
            <a:ext cx="716400" cy="848551"/>
          </a:xfrm>
          <a:prstGeom prst="rect">
            <a:avLst/>
          </a:prstGeom>
          <a:noFill/>
          <a:ln>
            <a:noFill/>
          </a:ln>
        </p:spPr>
      </p:pic>
      <p:pic>
        <p:nvPicPr>
          <p:cNvPr id="2760" name="Google Shape;2760;p148"/>
          <p:cNvPicPr preferRelativeResize="0"/>
          <p:nvPr/>
        </p:nvPicPr>
        <p:blipFill>
          <a:blip r:embed="rId5">
            <a:alphaModFix/>
          </a:blip>
          <a:stretch>
            <a:fillRect/>
          </a:stretch>
        </p:blipFill>
        <p:spPr>
          <a:xfrm>
            <a:off x="72938" y="1969157"/>
            <a:ext cx="716400" cy="716400"/>
          </a:xfrm>
          <a:prstGeom prst="rect">
            <a:avLst/>
          </a:prstGeom>
          <a:noFill/>
          <a:ln>
            <a:noFill/>
          </a:ln>
        </p:spPr>
      </p:pic>
      <p:sp>
        <p:nvSpPr>
          <p:cNvPr id="2761" name="Google Shape;2761;p148"/>
          <p:cNvSpPr txBox="1"/>
          <p:nvPr/>
        </p:nvSpPr>
        <p:spPr>
          <a:xfrm>
            <a:off x="-125616" y="3614228"/>
            <a:ext cx="1068900" cy="1026000"/>
          </a:xfrm>
          <a:prstGeom prst="rect">
            <a:avLst/>
          </a:prstGeom>
          <a:noFill/>
          <a:ln>
            <a:noFill/>
          </a:ln>
        </p:spPr>
        <p:txBody>
          <a:bodyPr spcFirstLastPara="1" wrap="square" lIns="68575" tIns="68575" rIns="68575" bIns="68575" anchor="t" anchorCtr="0">
            <a:spAutoFit/>
          </a:bodyPr>
          <a:lstStyle/>
          <a:p>
            <a:pPr marL="114300" lvl="0" indent="0" algn="ctr" rtl="0">
              <a:spcBef>
                <a:spcPts val="400"/>
              </a:spcBef>
              <a:spcAft>
                <a:spcPts val="0"/>
              </a:spcAft>
              <a:buNone/>
            </a:pPr>
            <a:r>
              <a:rPr lang="en" sz="1700">
                <a:solidFill>
                  <a:srgbClr val="000000"/>
                </a:solidFill>
              </a:rPr>
              <a:t>Desktop</a:t>
            </a:r>
            <a:endParaRPr sz="1700">
              <a:solidFill>
                <a:srgbClr val="000000"/>
              </a:solidFill>
            </a:endParaRPr>
          </a:p>
          <a:p>
            <a:pPr marL="114300" lvl="0" indent="0" algn="ctr" rtl="0">
              <a:spcBef>
                <a:spcPts val="400"/>
              </a:spcBef>
              <a:spcAft>
                <a:spcPts val="0"/>
              </a:spcAft>
              <a:buNone/>
            </a:pPr>
            <a:r>
              <a:rPr lang="en" sz="1700">
                <a:solidFill>
                  <a:srgbClr val="000000"/>
                </a:solidFill>
              </a:rPr>
              <a:t>to</a:t>
            </a:r>
            <a:endParaRPr sz="1700">
              <a:solidFill>
                <a:srgbClr val="000000"/>
              </a:solidFill>
            </a:endParaRPr>
          </a:p>
          <a:p>
            <a:pPr marL="114300" lvl="0" indent="0" algn="ctr" rtl="0">
              <a:spcBef>
                <a:spcPts val="400"/>
              </a:spcBef>
              <a:spcAft>
                <a:spcPts val="0"/>
              </a:spcAft>
              <a:buNone/>
            </a:pPr>
            <a:r>
              <a:rPr lang="en" sz="1700">
                <a:solidFill>
                  <a:srgbClr val="000000"/>
                </a:solidFill>
              </a:rPr>
              <a:t>HPC</a:t>
            </a:r>
            <a:endParaRPr sz="1100"/>
          </a:p>
        </p:txBody>
      </p:sp>
      <p:sp>
        <p:nvSpPr>
          <p:cNvPr id="2762" name="Google Shape;2762;p148"/>
          <p:cNvSpPr/>
          <p:nvPr/>
        </p:nvSpPr>
        <p:spPr>
          <a:xfrm>
            <a:off x="2457244" y="1068788"/>
            <a:ext cx="1636500" cy="688500"/>
          </a:xfrm>
          <a:prstGeom prst="rect">
            <a:avLst/>
          </a:prstGeom>
          <a:solidFill>
            <a:srgbClr val="073763"/>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lvl="0" indent="0" algn="ctr" rtl="0">
              <a:spcBef>
                <a:spcPts val="0"/>
              </a:spcBef>
              <a:spcAft>
                <a:spcPts val="0"/>
              </a:spcAft>
              <a:buClr>
                <a:srgbClr val="FFFFFF"/>
              </a:buClr>
              <a:buSzPts val="2600"/>
              <a:buFont typeface="Arial"/>
              <a:buNone/>
            </a:pPr>
            <a:r>
              <a:rPr lang="en" sz="2200" b="1">
                <a:solidFill>
                  <a:srgbClr val="FFFFFF"/>
                </a:solidFill>
              </a:rPr>
              <a:t>HiPACE++</a:t>
            </a:r>
            <a:br>
              <a:rPr lang="en" sz="2400" b="1">
                <a:solidFill>
                  <a:srgbClr val="FFFFFF"/>
                </a:solidFill>
              </a:rPr>
            </a:br>
            <a:r>
              <a:rPr lang="en" sz="1300">
                <a:solidFill>
                  <a:srgbClr val="FFFFFF"/>
                </a:solidFill>
              </a:rPr>
              <a:t>quasi-static, PWFA</a:t>
            </a:r>
            <a:endParaRPr sz="2200" b="1">
              <a:solidFill>
                <a:srgbClr val="FFFFFF"/>
              </a:solidFill>
            </a:endParaRPr>
          </a:p>
        </p:txBody>
      </p:sp>
      <p:sp>
        <p:nvSpPr>
          <p:cNvPr id="2763" name="Google Shape;2763;p148"/>
          <p:cNvSpPr/>
          <p:nvPr/>
        </p:nvSpPr>
        <p:spPr>
          <a:xfrm>
            <a:off x="7256606" y="1073625"/>
            <a:ext cx="1753500" cy="688500"/>
          </a:xfrm>
          <a:prstGeom prst="rect">
            <a:avLst/>
          </a:prstGeom>
          <a:solidFill>
            <a:srgbClr val="CCCCCC"/>
          </a:solidFill>
          <a:ln w="19050" cap="flat" cmpd="sng">
            <a:solidFill>
              <a:srgbClr val="674EA7"/>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SzPts val="1400"/>
              <a:buFont typeface="Arial"/>
              <a:buNone/>
            </a:pPr>
            <a:r>
              <a:rPr lang="en" sz="1400" b="1"/>
              <a:t>Object-Level Python Bindings</a:t>
            </a:r>
            <a:endParaRPr sz="1400" b="1"/>
          </a:p>
          <a:p>
            <a:pPr marL="0" marR="0" lvl="0" indent="0" algn="ctr" rtl="0">
              <a:spcBef>
                <a:spcPts val="0"/>
              </a:spcBef>
              <a:spcAft>
                <a:spcPts val="0"/>
              </a:spcAft>
              <a:buClr>
                <a:srgbClr val="000000"/>
              </a:buClr>
              <a:buSzPts val="1400"/>
              <a:buFont typeface="Arial"/>
              <a:buNone/>
            </a:pPr>
            <a:r>
              <a:rPr lang="en" sz="1400"/>
              <a:t>extensible, AI/ML</a:t>
            </a:r>
            <a:endParaRPr sz="1400"/>
          </a:p>
        </p:txBody>
      </p:sp>
      <p:pic>
        <p:nvPicPr>
          <p:cNvPr id="2764" name="Google Shape;2764;p148" descr="Logo&#10;&#10;Description automatically generated"/>
          <p:cNvPicPr preferRelativeResize="0"/>
          <p:nvPr/>
        </p:nvPicPr>
        <p:blipFill rotWithShape="1">
          <a:blip r:embed="rId6">
            <a:alphaModFix/>
          </a:blip>
          <a:srcRect t="16931" b="5651"/>
          <a:stretch/>
        </p:blipFill>
        <p:spPr>
          <a:xfrm>
            <a:off x="6891000" y="71207"/>
            <a:ext cx="2138146" cy="931050"/>
          </a:xfrm>
          <a:prstGeom prst="rect">
            <a:avLst/>
          </a:prstGeom>
          <a:noFill/>
          <a:ln>
            <a:noFill/>
          </a:ln>
          <a:effectLst>
            <a:outerShdw blurRad="57150" dist="19050" dir="5400000" algn="bl" rotWithShape="0">
              <a:srgbClr val="000000">
                <a:alpha val="50000"/>
              </a:srgbClr>
            </a:outerShdw>
          </a:effectLst>
        </p:spPr>
      </p:pic>
      <p:sp>
        <p:nvSpPr>
          <p:cNvPr id="2765" name="Google Shape;2765;p148"/>
          <p:cNvSpPr/>
          <p:nvPr/>
        </p:nvSpPr>
        <p:spPr>
          <a:xfrm>
            <a:off x="926670" y="1833488"/>
            <a:ext cx="1279200" cy="489600"/>
          </a:xfrm>
          <a:prstGeom prst="rect">
            <a:avLst/>
          </a:prstGeom>
          <a:solidFill>
            <a:srgbClr val="3D85C6"/>
          </a:solidFill>
          <a:ln w="19050"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 sz="1500" b="1">
                <a:solidFill>
                  <a:srgbClr val="FFFFFF"/>
                </a:solidFill>
              </a:rPr>
              <a:t>pyAMReX</a:t>
            </a:r>
            <a:endParaRPr sz="1500" b="1">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11" name="Google Shape;2711;p145"/>
          <p:cNvSpPr/>
          <p:nvPr/>
        </p:nvSpPr>
        <p:spPr>
          <a:xfrm>
            <a:off x="3032959" y="1934927"/>
            <a:ext cx="161700" cy="379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BB8C899A-096D-4920-3313-156D2551C499}"/>
              </a:ext>
            </a:extLst>
          </p:cNvPr>
          <p:cNvGrpSpPr/>
          <p:nvPr/>
        </p:nvGrpSpPr>
        <p:grpSpPr>
          <a:xfrm>
            <a:off x="2130137" y="590447"/>
            <a:ext cx="5282195" cy="3153705"/>
            <a:chOff x="1736227" y="2078236"/>
            <a:chExt cx="5282195" cy="3153705"/>
          </a:xfrm>
        </p:grpSpPr>
        <p:pic>
          <p:nvPicPr>
            <p:cNvPr id="2706" name="Google Shape;2706;p145"/>
            <p:cNvPicPr preferRelativeResize="0">
              <a:picLocks noChangeAspect="1"/>
            </p:cNvPicPr>
            <p:nvPr/>
          </p:nvPicPr>
          <p:blipFill rotWithShape="1">
            <a:blip r:embed="rId3">
              <a:alphaModFix/>
            </a:blip>
            <a:srcRect/>
            <a:stretch/>
          </p:blipFill>
          <p:spPr>
            <a:xfrm>
              <a:off x="1736227" y="3251163"/>
              <a:ext cx="5282195" cy="1980778"/>
            </a:xfrm>
            <a:prstGeom prst="rect">
              <a:avLst/>
            </a:prstGeom>
            <a:noFill/>
            <a:ln>
              <a:noFill/>
            </a:ln>
          </p:spPr>
        </p:pic>
        <p:sp>
          <p:nvSpPr>
            <p:cNvPr id="5" name="TextBox 4">
              <a:extLst>
                <a:ext uri="{FF2B5EF4-FFF2-40B4-BE49-F238E27FC236}">
                  <a16:creationId xmlns:a16="http://schemas.microsoft.com/office/drawing/2014/main" id="{3DD907B5-AFE2-D51C-5908-DCC1A014D860}"/>
                </a:ext>
              </a:extLst>
            </p:cNvPr>
            <p:cNvSpPr txBox="1"/>
            <p:nvPr/>
          </p:nvSpPr>
          <p:spPr>
            <a:xfrm>
              <a:off x="3107123" y="2078236"/>
              <a:ext cx="2141933" cy="523220"/>
            </a:xfrm>
            <a:prstGeom prst="rect">
              <a:avLst/>
            </a:prstGeom>
            <a:noFill/>
          </p:spPr>
          <p:txBody>
            <a:bodyPr wrap="none" rtlCol="0">
              <a:spAutoFit/>
            </a:bodyPr>
            <a:lstStyle/>
            <a:p>
              <a:r>
                <a:rPr lang="en-US" sz="2800" b="1" dirty="0"/>
                <a:t>Thank You!</a:t>
              </a:r>
            </a:p>
          </p:txBody>
        </p:sp>
        <p:sp>
          <p:nvSpPr>
            <p:cNvPr id="6" name="TextBox 5">
              <a:extLst>
                <a:ext uri="{FF2B5EF4-FFF2-40B4-BE49-F238E27FC236}">
                  <a16:creationId xmlns:a16="http://schemas.microsoft.com/office/drawing/2014/main" id="{E5813FCA-3241-F2AD-F60B-90C63F16C69A}"/>
                </a:ext>
              </a:extLst>
            </p:cNvPr>
            <p:cNvSpPr txBox="1"/>
            <p:nvPr/>
          </p:nvSpPr>
          <p:spPr>
            <a:xfrm>
              <a:off x="3107123" y="2601456"/>
              <a:ext cx="2162772" cy="523220"/>
            </a:xfrm>
            <a:prstGeom prst="rect">
              <a:avLst/>
            </a:prstGeom>
            <a:noFill/>
          </p:spPr>
          <p:txBody>
            <a:bodyPr wrap="none" rtlCol="0">
              <a:spAutoFit/>
            </a:bodyPr>
            <a:lstStyle/>
            <a:p>
              <a:r>
                <a:rPr lang="en-US" sz="2800" b="1" dirty="0"/>
                <a:t>Questions?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Google Shape;2719;p146"/>
          <p:cNvSpPr/>
          <p:nvPr/>
        </p:nvSpPr>
        <p:spPr>
          <a:xfrm>
            <a:off x="102131" y="4552538"/>
            <a:ext cx="1575900" cy="5109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720" name="Google Shape;2720;p146"/>
          <p:cNvPicPr preferRelativeResize="0"/>
          <p:nvPr/>
        </p:nvPicPr>
        <p:blipFill rotWithShape="1">
          <a:blip r:embed="rId3">
            <a:alphaModFix/>
          </a:blip>
          <a:srcRect/>
          <a:stretch/>
        </p:blipFill>
        <p:spPr>
          <a:xfrm>
            <a:off x="2694888" y="866531"/>
            <a:ext cx="5159992" cy="1934943"/>
          </a:xfrm>
          <a:prstGeom prst="rect">
            <a:avLst/>
          </a:prstGeom>
          <a:noFill/>
          <a:ln>
            <a:noFill/>
          </a:ln>
        </p:spPr>
      </p:pic>
      <p:sp>
        <p:nvSpPr>
          <p:cNvPr id="2721" name="Google Shape;2721;p146"/>
          <p:cNvSpPr txBox="1"/>
          <p:nvPr/>
        </p:nvSpPr>
        <p:spPr>
          <a:xfrm>
            <a:off x="228600" y="186544"/>
            <a:ext cx="8759400" cy="685800"/>
          </a:xfrm>
          <a:prstGeom prst="rect">
            <a:avLst/>
          </a:prstGeom>
          <a:solidFill>
            <a:srgbClr val="00395A"/>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SzPts val="800"/>
              <a:buNone/>
            </a:pPr>
            <a:r>
              <a:rPr lang="en" sz="2300" b="1">
                <a:solidFill>
                  <a:srgbClr val="FFFFFF"/>
                </a:solidFill>
              </a:rPr>
              <a:t>Funding Support</a:t>
            </a:r>
            <a:endParaRPr sz="2300" b="1">
              <a:solidFill>
                <a:srgbClr val="FFFFFF"/>
              </a:solidFill>
            </a:endParaRPr>
          </a:p>
        </p:txBody>
      </p:sp>
      <p:sp>
        <p:nvSpPr>
          <p:cNvPr id="2722" name="Google Shape;2722;p146"/>
          <p:cNvSpPr txBox="1"/>
          <p:nvPr/>
        </p:nvSpPr>
        <p:spPr>
          <a:xfrm>
            <a:off x="1070263" y="2226238"/>
            <a:ext cx="4476300" cy="4197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None/>
            </a:pPr>
            <a:r>
              <a:rPr lang="en" sz="1100">
                <a:solidFill>
                  <a:srgbClr val="666666"/>
                </a:solidFill>
              </a:rPr>
              <a:t>WarpX: l</a:t>
            </a:r>
            <a:r>
              <a:rPr lang="en" sz="1100">
                <a:solidFill>
                  <a:srgbClr val="666666"/>
                </a:solidFill>
                <a:latin typeface="Arial"/>
                <a:ea typeface="Arial"/>
                <a:cs typeface="Arial"/>
                <a:sym typeface="Arial"/>
              </a:rPr>
              <a:t>ongitudinal </a:t>
            </a:r>
            <a:r>
              <a:rPr lang="en" sz="1100">
                <a:solidFill>
                  <a:srgbClr val="666666"/>
                </a:solidFill>
              </a:rPr>
              <a:t>electric </a:t>
            </a:r>
            <a:r>
              <a:rPr lang="en" sz="1100">
                <a:solidFill>
                  <a:srgbClr val="666666"/>
                </a:solidFill>
                <a:latin typeface="Arial"/>
                <a:ea typeface="Arial"/>
                <a:cs typeface="Arial"/>
                <a:sym typeface="Arial"/>
              </a:rPr>
              <a:t>field in a laser-plasma accelerator</a:t>
            </a:r>
            <a:endParaRPr sz="1300">
              <a:solidFill>
                <a:srgbClr val="666666"/>
              </a:solidFill>
            </a:endParaRPr>
          </a:p>
          <a:p>
            <a:pPr marL="0" marR="0" lvl="0" indent="0" algn="r" rtl="0">
              <a:lnSpc>
                <a:spcPct val="90000"/>
              </a:lnSpc>
              <a:spcBef>
                <a:spcPts val="0"/>
              </a:spcBef>
              <a:spcAft>
                <a:spcPts val="0"/>
              </a:spcAft>
              <a:buNone/>
            </a:pPr>
            <a:r>
              <a:rPr lang="en" sz="1100" i="1">
                <a:solidFill>
                  <a:srgbClr val="666666"/>
                </a:solidFill>
              </a:rPr>
              <a:t>r</a:t>
            </a:r>
            <a:r>
              <a:rPr lang="en" sz="1100" i="1">
                <a:solidFill>
                  <a:srgbClr val="666666"/>
                </a:solidFill>
                <a:latin typeface="Arial"/>
                <a:ea typeface="Arial"/>
                <a:cs typeface="Arial"/>
                <a:sym typeface="Arial"/>
              </a:rPr>
              <a:t>endered with Ascent &amp; VTK-m</a:t>
            </a:r>
            <a:endParaRPr sz="1100" i="1">
              <a:solidFill>
                <a:srgbClr val="666666"/>
              </a:solidFill>
              <a:latin typeface="Arial"/>
              <a:ea typeface="Arial"/>
              <a:cs typeface="Arial"/>
              <a:sym typeface="Arial"/>
            </a:endParaRPr>
          </a:p>
        </p:txBody>
      </p:sp>
      <p:sp>
        <p:nvSpPr>
          <p:cNvPr id="2723" name="Google Shape;2723;p146"/>
          <p:cNvSpPr txBox="1"/>
          <p:nvPr/>
        </p:nvSpPr>
        <p:spPr>
          <a:xfrm>
            <a:off x="228600" y="2747350"/>
            <a:ext cx="8825700" cy="2355000"/>
          </a:xfrm>
          <a:prstGeom prst="rect">
            <a:avLst/>
          </a:prstGeom>
          <a:noFill/>
          <a:ln>
            <a:noFill/>
          </a:ln>
        </p:spPr>
        <p:txBody>
          <a:bodyPr spcFirstLastPara="1" wrap="square" lIns="68575" tIns="68575" rIns="68575" bIns="68575" anchor="t" anchorCtr="0">
            <a:spAutoFit/>
          </a:bodyPr>
          <a:lstStyle/>
          <a:p>
            <a:pPr marL="0" lvl="0" indent="0" algn="just" rtl="0">
              <a:lnSpc>
                <a:spcPct val="110000"/>
              </a:lnSpc>
              <a:spcBef>
                <a:spcPts val="0"/>
              </a:spcBef>
              <a:spcAft>
                <a:spcPts val="0"/>
              </a:spcAft>
              <a:buNone/>
            </a:pPr>
            <a:r>
              <a:rPr lang="en" sz="1200"/>
              <a:t>This research was supported by the </a:t>
            </a:r>
            <a:r>
              <a:rPr lang="en" sz="1200" b="1"/>
              <a:t>Exascale Computing Project</a:t>
            </a:r>
            <a:r>
              <a:rPr lang="en" sz="1200"/>
              <a:t> (17-SC-20-SC), a collaborative effort of two </a:t>
            </a:r>
            <a:r>
              <a:rPr lang="en" sz="1200" b="1"/>
              <a:t>U.S. Department of Energy organizations (Office of Science and the National Nuclear Security Administration)</a:t>
            </a:r>
            <a:r>
              <a:rPr lang="en" sz="1200"/>
              <a:t> responsible for the planning and preparation of a capable exascale ecosystem, including software, applications, hardware, advanced system engineering and early testbed platforms, in support of the nation’s exascale computing imperative. This work was also performed in part by the </a:t>
            </a:r>
            <a:r>
              <a:rPr lang="en" sz="1200" b="1"/>
              <a:t>Laboratory Directed Research and Development Program of Lawrence Berkeley National Laboratory </a:t>
            </a:r>
            <a:r>
              <a:rPr lang="en" sz="1200"/>
              <a:t>under U.S. Department of Energy Contract No. DE-AC02-05CH11231, </a:t>
            </a:r>
            <a:r>
              <a:rPr lang="en" sz="1200" b="1">
                <a:solidFill>
                  <a:schemeClr val="dk1"/>
                </a:solidFill>
              </a:rPr>
              <a:t>Lawrence Livermore National Laboratory</a:t>
            </a:r>
            <a:r>
              <a:rPr lang="en" sz="1200">
                <a:solidFill>
                  <a:schemeClr val="dk1"/>
                </a:solidFill>
              </a:rPr>
              <a:t> under Contract No. DE-AC52–07NA27344 and </a:t>
            </a:r>
            <a:r>
              <a:rPr lang="en" sz="1200" b="1"/>
              <a:t>SLAC National Accelerator Laboratory </a:t>
            </a:r>
            <a:r>
              <a:rPr lang="en" sz="1200"/>
              <a:t>under Contract No. AC02–76SF00515.</a:t>
            </a:r>
            <a:br>
              <a:rPr lang="en" sz="1200">
                <a:solidFill>
                  <a:srgbClr val="000000"/>
                </a:solidFill>
              </a:rPr>
            </a:br>
            <a:r>
              <a:rPr lang="en" sz="1200">
                <a:solidFill>
                  <a:srgbClr val="000000"/>
                </a:solidFill>
              </a:rPr>
              <a:t>This research used resources of the </a:t>
            </a:r>
            <a:r>
              <a:rPr lang="en" sz="1200" b="1">
                <a:solidFill>
                  <a:srgbClr val="000000"/>
                </a:solidFill>
              </a:rPr>
              <a:t>Oak Ridge Leadership Computing Facility</a:t>
            </a:r>
            <a:r>
              <a:rPr lang="en" sz="1200">
                <a:solidFill>
                  <a:srgbClr val="000000"/>
                </a:solidFill>
              </a:rPr>
              <a:t>, which is a DOE Office of Science User Facility supported under Contract DE-AC05-00OR22725</a:t>
            </a:r>
            <a:r>
              <a:rPr lang="en" sz="1200"/>
              <a:t>, </a:t>
            </a:r>
            <a:r>
              <a:rPr lang="en" sz="1200">
                <a:solidFill>
                  <a:srgbClr val="000000"/>
                </a:solidFill>
              </a:rPr>
              <a:t>the </a:t>
            </a:r>
            <a:r>
              <a:rPr lang="en" sz="1200" b="1">
                <a:solidFill>
                  <a:srgbClr val="000000"/>
                </a:solidFill>
              </a:rPr>
              <a:t>National Energy Research Scientific Computing Center (NERSC)</a:t>
            </a:r>
            <a:r>
              <a:rPr lang="en" sz="1200">
                <a:solidFill>
                  <a:srgbClr val="000000"/>
                </a:solidFill>
              </a:rPr>
              <a:t>, a U.S. Department of Energy Office of Science User Facility located at Lawrence Berkeley National Laboratory, operated under Contract No. DE-AC02-05CH11231</a:t>
            </a:r>
            <a:r>
              <a:rPr lang="en" sz="1200"/>
              <a:t>, and the supercomputer Fugaku provided by </a:t>
            </a:r>
            <a:r>
              <a:rPr lang="en" sz="1200" b="1"/>
              <a:t>RIKEN</a:t>
            </a:r>
            <a:r>
              <a:rPr lang="en" sz="1200"/>
              <a:t>.</a:t>
            </a:r>
            <a:endParaRPr sz="12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8" name="Google Shape;418;p67"/>
          <p:cNvSpPr txBox="1"/>
          <p:nvPr/>
        </p:nvSpPr>
        <p:spPr>
          <a:xfrm>
            <a:off x="121105" y="150825"/>
            <a:ext cx="8535300" cy="4652546"/>
          </a:xfrm>
          <a:prstGeom prst="rect">
            <a:avLst/>
          </a:prstGeom>
          <a:noFill/>
          <a:ln>
            <a:noFill/>
          </a:ln>
        </p:spPr>
        <p:txBody>
          <a:bodyPr spcFirstLastPara="1" wrap="square" lIns="68575" tIns="68575" rIns="68575" bIns="68575" anchor="t" anchorCtr="0">
            <a:spAutoFit/>
          </a:bodyPr>
          <a:lstStyle/>
          <a:p>
            <a:pPr marL="101600" lvl="0" algn="ctr" rtl="0">
              <a:lnSpc>
                <a:spcPct val="90000"/>
              </a:lnSpc>
              <a:spcBef>
                <a:spcPts val="2000"/>
              </a:spcBef>
              <a:spcAft>
                <a:spcPts val="0"/>
              </a:spcAft>
              <a:buClr>
                <a:srgbClr val="00395A"/>
              </a:buClr>
              <a:buSzPts val="2000"/>
            </a:pPr>
            <a:r>
              <a:rPr lang="en-US" sz="2800" b="1" dirty="0">
                <a:solidFill>
                  <a:srgbClr val="00395A"/>
                </a:solidFill>
              </a:rPr>
              <a:t>Challenge of the ECP </a:t>
            </a:r>
            <a:r>
              <a:rPr lang="en-US" sz="2800" b="1" dirty="0" err="1">
                <a:solidFill>
                  <a:srgbClr val="00395A"/>
                </a:solidFill>
              </a:rPr>
              <a:t>WarpX</a:t>
            </a:r>
            <a:r>
              <a:rPr lang="en-US" sz="2800" b="1" dirty="0">
                <a:solidFill>
                  <a:srgbClr val="00395A"/>
                </a:solidFill>
              </a:rPr>
              <a:t> Project:</a:t>
            </a:r>
          </a:p>
          <a:p>
            <a:pPr marL="101600" lvl="0" algn="ctr" rtl="0">
              <a:lnSpc>
                <a:spcPct val="90000"/>
              </a:lnSpc>
              <a:spcBef>
                <a:spcPts val="2000"/>
              </a:spcBef>
              <a:spcAft>
                <a:spcPts val="0"/>
              </a:spcAft>
              <a:buClr>
                <a:srgbClr val="00395A"/>
              </a:buClr>
              <a:buSzPts val="2000"/>
            </a:pPr>
            <a:endParaRPr lang="en-US" sz="2800" b="1" dirty="0">
              <a:solidFill>
                <a:srgbClr val="00395A"/>
              </a:solidFill>
            </a:endParaRPr>
          </a:p>
          <a:p>
            <a:pPr marL="101600" lvl="0" algn="ctr" rtl="0">
              <a:lnSpc>
                <a:spcPct val="90000"/>
              </a:lnSpc>
              <a:spcBef>
                <a:spcPts val="2000"/>
              </a:spcBef>
              <a:spcAft>
                <a:spcPts val="0"/>
              </a:spcAft>
              <a:buClr>
                <a:srgbClr val="00395A"/>
              </a:buClr>
              <a:buSzPts val="2000"/>
            </a:pPr>
            <a:r>
              <a:rPr lang="en-US" sz="2400" b="1" dirty="0">
                <a:solidFill>
                  <a:srgbClr val="00395A"/>
                </a:solidFill>
              </a:rPr>
              <a:t>Go from modeling 1 or 2 plasma stages </a:t>
            </a:r>
          </a:p>
          <a:p>
            <a:pPr marL="101600" lvl="0" algn="ctr" rtl="0">
              <a:lnSpc>
                <a:spcPct val="90000"/>
              </a:lnSpc>
              <a:spcBef>
                <a:spcPts val="800"/>
              </a:spcBef>
              <a:spcAft>
                <a:spcPts val="0"/>
              </a:spcAft>
              <a:buClr>
                <a:srgbClr val="00395A"/>
              </a:buClr>
              <a:buSzPts val="2000"/>
            </a:pPr>
            <a:r>
              <a:rPr lang="en-US" sz="2400" b="1" dirty="0">
                <a:solidFill>
                  <a:srgbClr val="00395A"/>
                </a:solidFill>
              </a:rPr>
              <a:t>to tens of stages </a:t>
            </a:r>
          </a:p>
          <a:p>
            <a:pPr marL="101600" lvl="0" algn="ctr" rtl="0">
              <a:lnSpc>
                <a:spcPct val="90000"/>
              </a:lnSpc>
              <a:spcBef>
                <a:spcPts val="800"/>
              </a:spcBef>
              <a:spcAft>
                <a:spcPts val="0"/>
              </a:spcAft>
              <a:buClr>
                <a:srgbClr val="00395A"/>
              </a:buClr>
              <a:buSzPts val="2000"/>
            </a:pPr>
            <a:r>
              <a:rPr lang="en-US" sz="2400" b="1" dirty="0">
                <a:solidFill>
                  <a:srgbClr val="00395A"/>
                </a:solidFill>
              </a:rPr>
              <a:t>in 3D from first principles</a:t>
            </a:r>
          </a:p>
          <a:p>
            <a:pPr marL="101600" lvl="0" algn="ctr" rtl="0">
              <a:lnSpc>
                <a:spcPct val="90000"/>
              </a:lnSpc>
              <a:spcBef>
                <a:spcPts val="2000"/>
              </a:spcBef>
              <a:spcAft>
                <a:spcPts val="0"/>
              </a:spcAft>
              <a:buClr>
                <a:srgbClr val="00395A"/>
              </a:buClr>
              <a:buSzPts val="2000"/>
            </a:pPr>
            <a:endParaRPr lang="en-US" sz="2400" b="1" dirty="0">
              <a:solidFill>
                <a:srgbClr val="00395A"/>
              </a:solidFill>
            </a:endParaRPr>
          </a:p>
          <a:p>
            <a:pPr marL="444500" lvl="0" indent="-342900" algn="ctr" rtl="0">
              <a:lnSpc>
                <a:spcPct val="90000"/>
              </a:lnSpc>
              <a:spcBef>
                <a:spcPts val="2000"/>
              </a:spcBef>
              <a:spcAft>
                <a:spcPts val="0"/>
              </a:spcAft>
              <a:buClr>
                <a:srgbClr val="00395A"/>
              </a:buClr>
              <a:buSzPts val="2000"/>
              <a:buFont typeface="Wingdings" pitchFamily="2" charset="2"/>
              <a:buChar char="è"/>
            </a:pPr>
            <a:r>
              <a:rPr lang="en-US" sz="2400" b="1" dirty="0">
                <a:solidFill>
                  <a:srgbClr val="00395A"/>
                </a:solidFill>
                <a:sym typeface="Wingdings" pitchFamily="2" charset="2"/>
              </a:rPr>
              <a:t>Particle-In-Cell on fastest/largest supercomputers</a:t>
            </a:r>
          </a:p>
          <a:p>
            <a:pPr marL="101600" lvl="0" algn="ctr" rtl="0">
              <a:lnSpc>
                <a:spcPct val="90000"/>
              </a:lnSpc>
              <a:spcBef>
                <a:spcPts val="800"/>
              </a:spcBef>
              <a:spcAft>
                <a:spcPts val="0"/>
              </a:spcAft>
              <a:buClr>
                <a:srgbClr val="00395A"/>
              </a:buClr>
              <a:buSzPts val="2000"/>
            </a:pPr>
            <a:r>
              <a:rPr lang="en-US" sz="2400" b="1" dirty="0">
                <a:solidFill>
                  <a:schemeClr val="accent4"/>
                </a:solidFill>
                <a:sym typeface="Wingdings" pitchFamily="2" charset="2"/>
              </a:rPr>
              <a:t>with advanced algorithms</a:t>
            </a:r>
            <a:endParaRPr sz="2400" b="1" dirty="0">
              <a:solidFill>
                <a:schemeClr val="accent4"/>
              </a:solidFill>
            </a:endParaRPr>
          </a:p>
        </p:txBody>
      </p:sp>
    </p:spTree>
    <p:extLst>
      <p:ext uri="{BB962C8B-B14F-4D97-AF65-F5344CB8AC3E}">
        <p14:creationId xmlns:p14="http://schemas.microsoft.com/office/powerpoint/2010/main" val="1327629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6"/>
          <p:cNvSpPr txBox="1">
            <a:spLocks noGrp="1"/>
          </p:cNvSpPr>
          <p:nvPr>
            <p:ph type="title"/>
          </p:nvPr>
        </p:nvSpPr>
        <p:spPr>
          <a:xfrm>
            <a:off x="91464" y="60799"/>
            <a:ext cx="8531400" cy="383100"/>
          </a:xfrm>
          <a:prstGeom prst="rect">
            <a:avLst/>
          </a:prstGeom>
          <a:noFill/>
          <a:ln>
            <a:noFill/>
          </a:ln>
        </p:spPr>
        <p:txBody>
          <a:bodyPr spcFirstLastPara="1" wrap="square" lIns="67500" tIns="35100" rIns="67500" bIns="35100" anchor="t" anchorCtr="0">
            <a:noAutofit/>
          </a:bodyPr>
          <a:lstStyle/>
          <a:p>
            <a:pPr marL="0" lvl="0" indent="0" algn="l" rtl="0">
              <a:lnSpc>
                <a:spcPct val="85000"/>
              </a:lnSpc>
              <a:spcBef>
                <a:spcPts val="0"/>
              </a:spcBef>
              <a:spcAft>
                <a:spcPts val="0"/>
              </a:spcAft>
              <a:buNone/>
            </a:pPr>
            <a:r>
              <a:rPr lang="en"/>
              <a:t>Plasma accelerators are challenging to model</a:t>
            </a:r>
            <a:endParaRPr/>
          </a:p>
        </p:txBody>
      </p:sp>
      <p:pic>
        <p:nvPicPr>
          <p:cNvPr id="682" name="Google Shape;682;p76"/>
          <p:cNvPicPr preferRelativeResize="0"/>
          <p:nvPr/>
        </p:nvPicPr>
        <p:blipFill rotWithShape="1">
          <a:blip r:embed="rId3">
            <a:alphaModFix/>
          </a:blip>
          <a:srcRect/>
          <a:stretch/>
        </p:blipFill>
        <p:spPr>
          <a:xfrm>
            <a:off x="383864" y="572562"/>
            <a:ext cx="2550795" cy="1942552"/>
          </a:xfrm>
          <a:prstGeom prst="rect">
            <a:avLst/>
          </a:prstGeom>
          <a:noFill/>
          <a:ln>
            <a:noFill/>
          </a:ln>
        </p:spPr>
      </p:pic>
      <p:cxnSp>
        <p:nvCxnSpPr>
          <p:cNvPr id="683" name="Google Shape;683;p76"/>
          <p:cNvCxnSpPr/>
          <p:nvPr/>
        </p:nvCxnSpPr>
        <p:spPr>
          <a:xfrm rot="10800000" flipH="1">
            <a:off x="3680437" y="1110801"/>
            <a:ext cx="4078200" cy="17400"/>
          </a:xfrm>
          <a:prstGeom prst="straightConnector1">
            <a:avLst/>
          </a:prstGeom>
          <a:noFill/>
          <a:ln w="381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cxnSp>
      <p:sp>
        <p:nvSpPr>
          <p:cNvPr id="684" name="Google Shape;684;p76"/>
          <p:cNvSpPr txBox="1"/>
          <p:nvPr/>
        </p:nvSpPr>
        <p:spPr>
          <a:xfrm>
            <a:off x="3264480" y="591909"/>
            <a:ext cx="5879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a:solidFill>
                  <a:srgbClr val="14294C"/>
                </a:solidFill>
                <a:latin typeface="Arial"/>
                <a:ea typeface="Arial"/>
                <a:cs typeface="Arial"/>
                <a:sym typeface="Arial"/>
              </a:rPr>
              <a:t>Short driver+wake propagates through long plasma</a:t>
            </a:r>
            <a:endParaRPr sz="1100"/>
          </a:p>
        </p:txBody>
      </p:sp>
      <p:sp>
        <p:nvSpPr>
          <p:cNvPr id="685" name="Google Shape;685;p76"/>
          <p:cNvSpPr txBox="1"/>
          <p:nvPr/>
        </p:nvSpPr>
        <p:spPr>
          <a:xfrm>
            <a:off x="5406050" y="1219225"/>
            <a:ext cx="3412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800000"/>
                </a:solidFill>
                <a:latin typeface="Arial"/>
                <a:ea typeface="Arial"/>
                <a:cs typeface="Arial"/>
                <a:sym typeface="Arial"/>
              </a:rPr>
              <a:t>Many time steps</a:t>
            </a:r>
            <a:r>
              <a:rPr lang="en" sz="1800">
                <a:solidFill>
                  <a:srgbClr val="800000"/>
                </a:solidFill>
                <a:latin typeface="Arial"/>
                <a:ea typeface="Arial"/>
                <a:cs typeface="Arial"/>
                <a:sym typeface="Arial"/>
              </a:rPr>
              <a:t>.</a:t>
            </a:r>
            <a:endParaRPr sz="1800">
              <a:solidFill>
                <a:srgbClr val="800000"/>
              </a:solidFill>
              <a:latin typeface="Arial"/>
              <a:ea typeface="Arial"/>
              <a:cs typeface="Arial"/>
              <a:sym typeface="Arial"/>
            </a:endParaRPr>
          </a:p>
        </p:txBody>
      </p:sp>
      <p:sp>
        <p:nvSpPr>
          <p:cNvPr id="686" name="Google Shape;686;p76"/>
          <p:cNvSpPr txBox="1"/>
          <p:nvPr/>
        </p:nvSpPr>
        <p:spPr>
          <a:xfrm>
            <a:off x="3508452" y="1673728"/>
            <a:ext cx="5546400" cy="73093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dirty="0">
                <a:solidFill>
                  <a:srgbClr val="14294C"/>
                </a:solidFill>
                <a:latin typeface="Calibri"/>
                <a:ea typeface="Calibri"/>
                <a:cs typeface="Calibri"/>
                <a:sym typeface="Calibri"/>
              </a:rPr>
              <a:t>E.g., for a 10 GeV LPA scale stage:     </a:t>
            </a:r>
            <a:endParaRPr sz="1100" dirty="0"/>
          </a:p>
          <a:p>
            <a:pPr marL="0" marR="0" lvl="0" indent="0" algn="l" rtl="0">
              <a:spcBef>
                <a:spcPts val="0"/>
              </a:spcBef>
              <a:spcAft>
                <a:spcPts val="0"/>
              </a:spcAft>
              <a:buNone/>
            </a:pPr>
            <a:r>
              <a:rPr lang="en" sz="1400" dirty="0">
                <a:solidFill>
                  <a:srgbClr val="14294C"/>
                </a:solidFill>
                <a:latin typeface="Arial"/>
                <a:ea typeface="Arial"/>
                <a:cs typeface="Arial"/>
                <a:sym typeface="Arial"/>
              </a:rPr>
              <a:t>	~</a:t>
            </a:r>
            <a:r>
              <a:rPr lang="en" sz="1400" b="1" dirty="0">
                <a:solidFill>
                  <a:srgbClr val="800000"/>
                </a:solidFill>
                <a:latin typeface="Calibri"/>
                <a:ea typeface="Calibri"/>
                <a:cs typeface="Calibri"/>
                <a:sym typeface="Calibri"/>
              </a:rPr>
              <a:t>1</a:t>
            </a:r>
            <a:r>
              <a:rPr lang="en" sz="1400" b="1" dirty="0">
                <a:solidFill>
                  <a:srgbClr val="800000"/>
                </a:solidFill>
                <a:latin typeface="Noto Sans Symbols"/>
                <a:ea typeface="Noto Sans Symbols"/>
                <a:cs typeface="Noto Sans Symbols"/>
                <a:sym typeface="Noto Sans Symbols"/>
              </a:rPr>
              <a:t>μ</a:t>
            </a:r>
            <a:r>
              <a:rPr lang="en" sz="1400" b="1" dirty="0">
                <a:solidFill>
                  <a:srgbClr val="800000"/>
                </a:solidFill>
                <a:latin typeface="Calibri"/>
                <a:ea typeface="Calibri"/>
                <a:cs typeface="Calibri"/>
                <a:sym typeface="Calibri"/>
              </a:rPr>
              <a:t>m</a:t>
            </a:r>
            <a:r>
              <a:rPr lang="en" sz="1400" dirty="0">
                <a:solidFill>
                  <a:srgbClr val="14294C"/>
                </a:solidFill>
                <a:latin typeface="Calibri"/>
                <a:ea typeface="Calibri"/>
                <a:cs typeface="Calibri"/>
                <a:sym typeface="Calibri"/>
              </a:rPr>
              <a:t> wavelength laser propagates into </a:t>
            </a:r>
            <a:r>
              <a:rPr lang="en" sz="1400" dirty="0">
                <a:solidFill>
                  <a:srgbClr val="14294C"/>
                </a:solidFill>
                <a:latin typeface="Arial"/>
                <a:ea typeface="Arial"/>
                <a:cs typeface="Arial"/>
                <a:sym typeface="Arial"/>
              </a:rPr>
              <a:t>~</a:t>
            </a:r>
            <a:r>
              <a:rPr lang="en" sz="1400" b="1" dirty="0">
                <a:solidFill>
                  <a:srgbClr val="800000"/>
                </a:solidFill>
                <a:latin typeface="Calibri"/>
                <a:ea typeface="Calibri"/>
                <a:cs typeface="Calibri"/>
                <a:sym typeface="Calibri"/>
              </a:rPr>
              <a:t>1m</a:t>
            </a:r>
            <a:r>
              <a:rPr lang="en" sz="1400" dirty="0">
                <a:solidFill>
                  <a:srgbClr val="00116A"/>
                </a:solidFill>
                <a:latin typeface="Calibri"/>
                <a:ea typeface="Calibri"/>
                <a:cs typeface="Calibri"/>
                <a:sym typeface="Calibri"/>
              </a:rPr>
              <a:t> </a:t>
            </a:r>
            <a:r>
              <a:rPr lang="en" sz="1400" dirty="0">
                <a:solidFill>
                  <a:srgbClr val="14294C"/>
                </a:solidFill>
                <a:latin typeface="Calibri"/>
                <a:ea typeface="Calibri"/>
                <a:cs typeface="Calibri"/>
                <a:sym typeface="Calibri"/>
              </a:rPr>
              <a:t>plasma	millions of time steps needed (even with moving window)</a:t>
            </a:r>
            <a:endParaRPr sz="1100" dirty="0"/>
          </a:p>
        </p:txBody>
      </p:sp>
      <p:sp>
        <p:nvSpPr>
          <p:cNvPr id="687" name="Google Shape;687;p76"/>
          <p:cNvSpPr txBox="1"/>
          <p:nvPr/>
        </p:nvSpPr>
        <p:spPr>
          <a:xfrm>
            <a:off x="53114" y="3609089"/>
            <a:ext cx="9019800" cy="1177500"/>
          </a:xfrm>
          <a:prstGeom prst="rect">
            <a:avLst/>
          </a:prstGeom>
          <a:solidFill>
            <a:schemeClr val="lt1"/>
          </a:solidFill>
          <a:ln w="9525" cap="flat" cmpd="sng">
            <a:solidFill>
              <a:schemeClr val="accen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rgbClr val="273652"/>
                </a:solidFill>
                <a:latin typeface="Libre Franklin Medium"/>
                <a:ea typeface="Libre Franklin Medium"/>
                <a:cs typeface="Libre Franklin Medium"/>
                <a:sym typeface="Libre Franklin Medium"/>
              </a:rPr>
              <a:t>Simulations (in 2D) can take days for 1 stage (at insufficient resolution for collider beam quality). </a:t>
            </a:r>
            <a:endParaRPr sz="1100"/>
          </a:p>
          <a:p>
            <a:pPr marL="0" marR="0" lvl="0" indent="0" algn="ctr" rtl="0">
              <a:spcBef>
                <a:spcPts val="0"/>
              </a:spcBef>
              <a:spcAft>
                <a:spcPts val="0"/>
              </a:spcAft>
              <a:buNone/>
            </a:pPr>
            <a:endParaRPr sz="1200">
              <a:solidFill>
                <a:srgbClr val="273652"/>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500">
                <a:solidFill>
                  <a:srgbClr val="273652"/>
                </a:solidFill>
                <a:latin typeface="Libre Franklin Medium"/>
                <a:ea typeface="Libre Franklin Medium"/>
                <a:cs typeface="Libre Franklin Medium"/>
                <a:sym typeface="Libre Franklin Medium"/>
              </a:rPr>
              <a:t>For multi-TeV collider, need for ×10s-1000s stages ×10s-1000s (high res. 3D) ×10s (ensembles)!</a:t>
            </a:r>
            <a:endParaRPr sz="1100"/>
          </a:p>
          <a:p>
            <a:pPr marL="0" marR="0" lvl="0" indent="0" algn="ctr" rtl="0">
              <a:spcBef>
                <a:spcPts val="0"/>
              </a:spcBef>
              <a:spcAft>
                <a:spcPts val="0"/>
              </a:spcAft>
              <a:buNone/>
            </a:pPr>
            <a:endParaRPr sz="1200" b="1" i="1">
              <a:solidFill>
                <a:srgbClr val="C00000"/>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 sz="1800" b="1" i="1">
                <a:solidFill>
                  <a:srgbClr val="800000"/>
                </a:solidFill>
                <a:latin typeface="Libre Franklin Medium"/>
                <a:ea typeface="Libre Franklin Medium"/>
                <a:cs typeface="Libre Franklin Medium"/>
                <a:sym typeface="Libre Franklin Medium"/>
              </a:rPr>
              <a:t>Need for advanced algorithms and supercomputing!</a:t>
            </a:r>
            <a:endParaRPr sz="1100"/>
          </a:p>
        </p:txBody>
      </p:sp>
      <p:grpSp>
        <p:nvGrpSpPr>
          <p:cNvPr id="688" name="Google Shape;688;p76"/>
          <p:cNvGrpSpPr/>
          <p:nvPr/>
        </p:nvGrpSpPr>
        <p:grpSpPr>
          <a:xfrm>
            <a:off x="383867" y="2555302"/>
            <a:ext cx="8402840" cy="916425"/>
            <a:chOff x="511686" y="3764888"/>
            <a:chExt cx="11200800" cy="1221900"/>
          </a:xfrm>
        </p:grpSpPr>
        <p:pic>
          <p:nvPicPr>
            <p:cNvPr id="689" name="Google Shape;689;p76" descr="Screen Shot 2015-06-02 at 5.46.28 PM.png"/>
            <p:cNvPicPr preferRelativeResize="0"/>
            <p:nvPr/>
          </p:nvPicPr>
          <p:blipFill rotWithShape="1">
            <a:blip r:embed="rId4">
              <a:alphaModFix/>
            </a:blip>
            <a:srcRect/>
            <a:stretch/>
          </p:blipFill>
          <p:spPr>
            <a:xfrm>
              <a:off x="3950999" y="3874599"/>
              <a:ext cx="2317787" cy="1112189"/>
            </a:xfrm>
            <a:prstGeom prst="rect">
              <a:avLst/>
            </a:prstGeom>
            <a:gradFill>
              <a:gsLst>
                <a:gs pos="0">
                  <a:schemeClr val="dk1"/>
                </a:gs>
                <a:gs pos="80000">
                  <a:schemeClr val="dk1"/>
                </a:gs>
                <a:gs pos="100000">
                  <a:schemeClr val="dk1"/>
                </a:gs>
              </a:gsLst>
              <a:lin ang="16200038" scaled="0"/>
            </a:gradFill>
            <a:ln>
              <a:noFill/>
            </a:ln>
            <a:effectLst>
              <a:outerShdw blurRad="40000" dist="23000" dir="5400000" rotWithShape="0">
                <a:srgbClr val="000000">
                  <a:alpha val="34900"/>
                </a:srgbClr>
              </a:outerShdw>
            </a:effectLst>
          </p:spPr>
        </p:pic>
        <p:sp>
          <p:nvSpPr>
            <p:cNvPr id="690" name="Google Shape;690;p76"/>
            <p:cNvSpPr txBox="1"/>
            <p:nvPr/>
          </p:nvSpPr>
          <p:spPr>
            <a:xfrm>
              <a:off x="511686" y="3764888"/>
              <a:ext cx="11200800" cy="8721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2000" b="1">
                  <a:solidFill>
                    <a:srgbClr val="14294C"/>
                  </a:solidFill>
                  <a:latin typeface="Calibri"/>
                  <a:ea typeface="Calibri"/>
                  <a:cs typeface="Calibri"/>
                  <a:sym typeface="Calibri"/>
                </a:rPr>
                <a:t>Very small features: 				</a:t>
              </a:r>
              <a:r>
                <a:rPr lang="en" sz="1800" b="1">
                  <a:solidFill>
                    <a:srgbClr val="800000"/>
                  </a:solidFill>
                </a:rPr>
                <a:t>			</a:t>
              </a:r>
              <a:r>
                <a:rPr lang="en" sz="1800" b="1">
                  <a:solidFill>
                    <a:srgbClr val="800000"/>
                  </a:solidFill>
                  <a:latin typeface="Arial"/>
                  <a:ea typeface="Arial"/>
                  <a:cs typeface="Arial"/>
                  <a:sym typeface="Arial"/>
                </a:rPr>
                <a:t>Many grid cells.</a:t>
              </a:r>
              <a:endParaRPr sz="1800" b="1">
                <a:solidFill>
                  <a:srgbClr val="800000"/>
                </a:solidFill>
                <a:latin typeface="Arial"/>
                <a:ea typeface="Arial"/>
                <a:cs typeface="Arial"/>
                <a:sym typeface="Arial"/>
              </a:endParaRPr>
            </a:p>
            <a:p>
              <a:pPr marL="0" marR="0" lvl="0" indent="0" algn="l" rtl="0">
                <a:lnSpc>
                  <a:spcPct val="120000"/>
                </a:lnSpc>
                <a:spcBef>
                  <a:spcPts val="0"/>
                </a:spcBef>
                <a:spcAft>
                  <a:spcPts val="0"/>
                </a:spcAft>
                <a:buNone/>
              </a:pPr>
              <a:endParaRPr sz="1400">
                <a:solidFill>
                  <a:srgbClr val="14294C"/>
                </a:solidFill>
                <a:latin typeface="Calibri"/>
                <a:ea typeface="Calibri"/>
                <a:cs typeface="Calibri"/>
                <a:sym typeface="Calibri"/>
              </a:endParaRPr>
            </a:p>
          </p:txBody>
        </p:sp>
        <p:cxnSp>
          <p:nvCxnSpPr>
            <p:cNvPr id="691" name="Google Shape;691;p76"/>
            <p:cNvCxnSpPr/>
            <p:nvPr/>
          </p:nvCxnSpPr>
          <p:spPr>
            <a:xfrm>
              <a:off x="3412273" y="4215161"/>
              <a:ext cx="1119300" cy="2187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692" name="Google Shape;692;p76"/>
            <p:cNvCxnSpPr/>
            <p:nvPr/>
          </p:nvCxnSpPr>
          <p:spPr>
            <a:xfrm>
              <a:off x="3415216" y="4157229"/>
              <a:ext cx="2523000" cy="2724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50"/>
                </a:srgbClr>
              </a:outerShdw>
            </a:effectLst>
          </p:spPr>
        </p:cxnSp>
      </p:grpSp>
      <p:grpSp>
        <p:nvGrpSpPr>
          <p:cNvPr id="693" name="Google Shape;693;p76"/>
          <p:cNvGrpSpPr/>
          <p:nvPr/>
        </p:nvGrpSpPr>
        <p:grpSpPr>
          <a:xfrm>
            <a:off x="91465" y="429109"/>
            <a:ext cx="8248063" cy="40820"/>
            <a:chOff x="195943" y="1001487"/>
            <a:chExt cx="10994485" cy="54427"/>
          </a:xfrm>
        </p:grpSpPr>
        <p:cxnSp>
          <p:nvCxnSpPr>
            <p:cNvPr id="694" name="Google Shape;694;p76"/>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695" name="Google Shape;695;p76"/>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grpSp>
        <p:nvGrpSpPr>
          <p:cNvPr id="696" name="Google Shape;696;p76"/>
          <p:cNvGrpSpPr/>
          <p:nvPr/>
        </p:nvGrpSpPr>
        <p:grpSpPr>
          <a:xfrm>
            <a:off x="3607923" y="879500"/>
            <a:ext cx="992824" cy="290933"/>
            <a:chOff x="4848396" y="1172638"/>
            <a:chExt cx="1279743" cy="387910"/>
          </a:xfrm>
        </p:grpSpPr>
        <p:grpSp>
          <p:nvGrpSpPr>
            <p:cNvPr id="697" name="Google Shape;697;p76"/>
            <p:cNvGrpSpPr/>
            <p:nvPr/>
          </p:nvGrpSpPr>
          <p:grpSpPr>
            <a:xfrm>
              <a:off x="4995730" y="1502504"/>
              <a:ext cx="425967" cy="0"/>
              <a:chOff x="4720332" y="1969910"/>
              <a:chExt cx="319555" cy="0"/>
            </a:xfrm>
          </p:grpSpPr>
          <p:grpSp>
            <p:nvGrpSpPr>
              <p:cNvPr id="698" name="Google Shape;698;p76"/>
              <p:cNvGrpSpPr/>
              <p:nvPr/>
            </p:nvGrpSpPr>
            <p:grpSpPr>
              <a:xfrm>
                <a:off x="4903374" y="1969910"/>
                <a:ext cx="91506" cy="0"/>
                <a:chOff x="4903363" y="1969910"/>
                <a:chExt cx="91506" cy="0"/>
              </a:xfrm>
            </p:grpSpPr>
            <p:cxnSp>
              <p:nvCxnSpPr>
                <p:cNvPr id="699" name="Google Shape;699;p76"/>
                <p:cNvCxnSpPr/>
                <p:nvPr/>
              </p:nvCxnSpPr>
              <p:spPr>
                <a:xfrm>
                  <a:off x="4903363" y="1969910"/>
                  <a:ext cx="46500" cy="0"/>
                </a:xfrm>
                <a:prstGeom prst="straightConnector1">
                  <a:avLst/>
                </a:prstGeom>
                <a:noFill/>
                <a:ln w="38100" cap="flat" cmpd="sng">
                  <a:solidFill>
                    <a:srgbClr val="FFEA4C"/>
                  </a:solidFill>
                  <a:prstDash val="solid"/>
                  <a:round/>
                  <a:headEnd type="none" w="sm" len="sm"/>
                  <a:tailEnd type="none" w="sm" len="sm"/>
                </a:ln>
                <a:effectLst>
                  <a:outerShdw blurRad="40000" dist="20000" dir="5400000" rotWithShape="0">
                    <a:srgbClr val="000000">
                      <a:alpha val="37650"/>
                    </a:srgbClr>
                  </a:outerShdw>
                </a:effectLst>
              </p:spPr>
            </p:cxnSp>
            <p:cxnSp>
              <p:nvCxnSpPr>
                <p:cNvPr id="700" name="Google Shape;700;p76"/>
                <p:cNvCxnSpPr/>
                <p:nvPr/>
              </p:nvCxnSpPr>
              <p:spPr>
                <a:xfrm>
                  <a:off x="4948369" y="1969910"/>
                  <a:ext cx="46500" cy="0"/>
                </a:xfrm>
                <a:prstGeom prst="straightConnector1">
                  <a:avLst/>
                </a:prstGeom>
                <a:noFill/>
                <a:ln w="38100" cap="flat" cmpd="sng">
                  <a:solidFill>
                    <a:srgbClr val="61A1D7"/>
                  </a:solidFill>
                  <a:prstDash val="solid"/>
                  <a:round/>
                  <a:headEnd type="none" w="sm" len="sm"/>
                  <a:tailEnd type="none" w="sm" len="sm"/>
                </a:ln>
                <a:effectLst>
                  <a:outerShdw blurRad="40000" dist="20000" dir="5400000" rotWithShape="0">
                    <a:srgbClr val="000000">
                      <a:alpha val="37650"/>
                    </a:srgbClr>
                  </a:outerShdw>
                </a:effectLst>
              </p:spPr>
            </p:cxnSp>
          </p:grpSp>
          <p:cxnSp>
            <p:nvCxnSpPr>
              <p:cNvPr id="701" name="Google Shape;701;p76"/>
              <p:cNvCxnSpPr/>
              <p:nvPr/>
            </p:nvCxnSpPr>
            <p:spPr>
              <a:xfrm>
                <a:off x="4993387" y="1969910"/>
                <a:ext cx="465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grpSp>
            <p:nvGrpSpPr>
              <p:cNvPr id="702" name="Google Shape;702;p76"/>
              <p:cNvGrpSpPr/>
              <p:nvPr/>
            </p:nvGrpSpPr>
            <p:grpSpPr>
              <a:xfrm>
                <a:off x="4720332" y="1969910"/>
                <a:ext cx="91506" cy="0"/>
                <a:chOff x="4903363" y="1969910"/>
                <a:chExt cx="91506" cy="0"/>
              </a:xfrm>
            </p:grpSpPr>
            <p:cxnSp>
              <p:nvCxnSpPr>
                <p:cNvPr id="703" name="Google Shape;703;p76"/>
                <p:cNvCxnSpPr/>
                <p:nvPr/>
              </p:nvCxnSpPr>
              <p:spPr>
                <a:xfrm>
                  <a:off x="4903363" y="1969910"/>
                  <a:ext cx="46500" cy="0"/>
                </a:xfrm>
                <a:prstGeom prst="straightConnector1">
                  <a:avLst/>
                </a:prstGeom>
                <a:noFill/>
                <a:ln w="38100" cap="flat" cmpd="sng">
                  <a:solidFill>
                    <a:srgbClr val="FFEA4C"/>
                  </a:solidFill>
                  <a:prstDash val="solid"/>
                  <a:round/>
                  <a:headEnd type="none" w="sm" len="sm"/>
                  <a:tailEnd type="none" w="sm" len="sm"/>
                </a:ln>
                <a:effectLst>
                  <a:outerShdw blurRad="40000" dist="20000" dir="5400000" rotWithShape="0">
                    <a:srgbClr val="000000">
                      <a:alpha val="37650"/>
                    </a:srgbClr>
                  </a:outerShdw>
                </a:effectLst>
              </p:spPr>
            </p:cxnSp>
            <p:cxnSp>
              <p:nvCxnSpPr>
                <p:cNvPr id="704" name="Google Shape;704;p76"/>
                <p:cNvCxnSpPr/>
                <p:nvPr/>
              </p:nvCxnSpPr>
              <p:spPr>
                <a:xfrm>
                  <a:off x="4948369" y="1969910"/>
                  <a:ext cx="46500" cy="0"/>
                </a:xfrm>
                <a:prstGeom prst="straightConnector1">
                  <a:avLst/>
                </a:prstGeom>
                <a:noFill/>
                <a:ln w="38100" cap="flat" cmpd="sng">
                  <a:solidFill>
                    <a:srgbClr val="61A1D7"/>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705" name="Google Shape;705;p76"/>
              <p:cNvGrpSpPr/>
              <p:nvPr/>
            </p:nvGrpSpPr>
            <p:grpSpPr>
              <a:xfrm>
                <a:off x="4811845" y="1969910"/>
                <a:ext cx="91506" cy="0"/>
                <a:chOff x="4903363" y="1969910"/>
                <a:chExt cx="91506" cy="0"/>
              </a:xfrm>
            </p:grpSpPr>
            <p:cxnSp>
              <p:nvCxnSpPr>
                <p:cNvPr id="706" name="Google Shape;706;p76"/>
                <p:cNvCxnSpPr/>
                <p:nvPr/>
              </p:nvCxnSpPr>
              <p:spPr>
                <a:xfrm>
                  <a:off x="4903363" y="1969910"/>
                  <a:ext cx="46500" cy="0"/>
                </a:xfrm>
                <a:prstGeom prst="straightConnector1">
                  <a:avLst/>
                </a:prstGeom>
                <a:noFill/>
                <a:ln w="38100" cap="flat" cmpd="sng">
                  <a:solidFill>
                    <a:srgbClr val="FFEA4C"/>
                  </a:solidFill>
                  <a:prstDash val="solid"/>
                  <a:round/>
                  <a:headEnd type="none" w="sm" len="sm"/>
                  <a:tailEnd type="none" w="sm" len="sm"/>
                </a:ln>
                <a:effectLst>
                  <a:outerShdw blurRad="40000" dist="20000" dir="5400000" rotWithShape="0">
                    <a:srgbClr val="000000">
                      <a:alpha val="37650"/>
                    </a:srgbClr>
                  </a:outerShdw>
                </a:effectLst>
              </p:spPr>
            </p:cxnSp>
            <p:cxnSp>
              <p:nvCxnSpPr>
                <p:cNvPr id="707" name="Google Shape;707;p76"/>
                <p:cNvCxnSpPr/>
                <p:nvPr/>
              </p:nvCxnSpPr>
              <p:spPr>
                <a:xfrm>
                  <a:off x="4948369" y="1969910"/>
                  <a:ext cx="46500" cy="0"/>
                </a:xfrm>
                <a:prstGeom prst="straightConnector1">
                  <a:avLst/>
                </a:prstGeom>
                <a:noFill/>
                <a:ln w="38100" cap="flat" cmpd="sng">
                  <a:solidFill>
                    <a:srgbClr val="61A1D7"/>
                  </a:solidFill>
                  <a:prstDash val="solid"/>
                  <a:round/>
                  <a:headEnd type="none" w="sm" len="sm"/>
                  <a:tailEnd type="none" w="sm" len="sm"/>
                </a:ln>
                <a:effectLst>
                  <a:outerShdw blurRad="40000" dist="20000" dir="5400000" rotWithShape="0">
                    <a:srgbClr val="000000">
                      <a:alpha val="37650"/>
                    </a:srgbClr>
                  </a:outerShdw>
                </a:effectLst>
              </p:spPr>
            </p:cxnSp>
          </p:grpSp>
        </p:grpSp>
        <p:sp>
          <p:nvSpPr>
            <p:cNvPr id="708" name="Google Shape;708;p76"/>
            <p:cNvSpPr txBox="1"/>
            <p:nvPr/>
          </p:nvSpPr>
          <p:spPr>
            <a:xfrm>
              <a:off x="4848396" y="1172648"/>
              <a:ext cx="658500" cy="387900"/>
            </a:xfrm>
            <a:prstGeom prst="rect">
              <a:avLst/>
            </a:prstGeom>
            <a:noFill/>
            <a:ln>
              <a:noFill/>
            </a:ln>
          </p:spPr>
          <p:txBody>
            <a:bodyPr spcFirstLastPara="1" wrap="square" lIns="89150" tIns="68575" rIns="89150" bIns="68575" anchor="ctr" anchorCtr="0">
              <a:spAutoFit/>
            </a:bodyPr>
            <a:lstStyle/>
            <a:p>
              <a:pPr marL="0" marR="0" lvl="0" indent="0" algn="l" rtl="0">
                <a:lnSpc>
                  <a:spcPct val="90000"/>
                </a:lnSpc>
                <a:spcBef>
                  <a:spcPts val="0"/>
                </a:spcBef>
                <a:spcAft>
                  <a:spcPts val="0"/>
                </a:spcAft>
                <a:buNone/>
              </a:pPr>
              <a:r>
                <a:rPr lang="en" sz="1100">
                  <a:solidFill>
                    <a:srgbClr val="FFC000"/>
                  </a:solidFill>
                  <a:latin typeface="Arial"/>
                  <a:ea typeface="Arial"/>
                  <a:cs typeface="Arial"/>
                  <a:sym typeface="Arial"/>
                </a:rPr>
                <a:t>w</a:t>
              </a:r>
              <a:r>
                <a:rPr lang="en" sz="1100">
                  <a:solidFill>
                    <a:srgbClr val="61A1D7"/>
                  </a:solidFill>
                  <a:latin typeface="Arial"/>
                  <a:ea typeface="Arial"/>
                  <a:cs typeface="Arial"/>
                  <a:sym typeface="Arial"/>
                </a:rPr>
                <a:t>a</a:t>
              </a:r>
              <a:r>
                <a:rPr lang="en" sz="1100">
                  <a:solidFill>
                    <a:srgbClr val="FFC000"/>
                  </a:solidFill>
                  <a:latin typeface="Arial"/>
                  <a:ea typeface="Arial"/>
                  <a:cs typeface="Arial"/>
                  <a:sym typeface="Arial"/>
                </a:rPr>
                <a:t>k</a:t>
              </a:r>
              <a:r>
                <a:rPr lang="en" sz="1100">
                  <a:solidFill>
                    <a:srgbClr val="61A1D7"/>
                  </a:solidFill>
                  <a:latin typeface="Arial"/>
                  <a:ea typeface="Arial"/>
                  <a:cs typeface="Arial"/>
                  <a:sym typeface="Arial"/>
                </a:rPr>
                <a:t>e</a:t>
              </a:r>
              <a:endParaRPr sz="1100"/>
            </a:p>
          </p:txBody>
        </p:sp>
        <p:sp>
          <p:nvSpPr>
            <p:cNvPr id="709" name="Google Shape;709;p76"/>
            <p:cNvSpPr txBox="1"/>
            <p:nvPr/>
          </p:nvSpPr>
          <p:spPr>
            <a:xfrm>
              <a:off x="5337639" y="1172638"/>
              <a:ext cx="790500" cy="387900"/>
            </a:xfrm>
            <a:prstGeom prst="rect">
              <a:avLst/>
            </a:prstGeom>
            <a:noFill/>
            <a:ln>
              <a:noFill/>
            </a:ln>
          </p:spPr>
          <p:txBody>
            <a:bodyPr spcFirstLastPara="1" wrap="square" lIns="89150" tIns="68575" rIns="89150" bIns="68575" anchor="ctr" anchorCtr="0">
              <a:spAutoFit/>
            </a:bodyPr>
            <a:lstStyle/>
            <a:p>
              <a:pPr marL="0" marR="0" lvl="0" indent="0" algn="l" rtl="0">
                <a:lnSpc>
                  <a:spcPct val="90000"/>
                </a:lnSpc>
                <a:spcBef>
                  <a:spcPts val="0"/>
                </a:spcBef>
                <a:spcAft>
                  <a:spcPts val="0"/>
                </a:spcAft>
                <a:buNone/>
              </a:pPr>
              <a:r>
                <a:rPr lang="en" sz="1100">
                  <a:solidFill>
                    <a:srgbClr val="FF0000"/>
                  </a:solidFill>
                  <a:latin typeface="Arial"/>
                  <a:ea typeface="Arial"/>
                  <a:cs typeface="Arial"/>
                  <a:sym typeface="Arial"/>
                </a:rPr>
                <a:t>driver</a:t>
              </a:r>
              <a:endParaRPr sz="1100"/>
            </a:p>
          </p:txBody>
        </p:sp>
      </p:grpSp>
      <p:sp>
        <p:nvSpPr>
          <p:cNvPr id="710" name="Google Shape;710;p76"/>
          <p:cNvSpPr txBox="1"/>
          <p:nvPr/>
        </p:nvSpPr>
        <p:spPr>
          <a:xfrm>
            <a:off x="7266781" y="1077275"/>
            <a:ext cx="951300" cy="291000"/>
          </a:xfrm>
          <a:prstGeom prst="rect">
            <a:avLst/>
          </a:prstGeom>
          <a:noFill/>
          <a:ln>
            <a:noFill/>
          </a:ln>
        </p:spPr>
        <p:txBody>
          <a:bodyPr spcFirstLastPara="1" wrap="square" lIns="89150" tIns="68575" rIns="89150" bIns="68575" anchor="ctr" anchorCtr="0">
            <a:spAutoFit/>
          </a:bodyPr>
          <a:lstStyle/>
          <a:p>
            <a:pPr marL="0" marR="0" lvl="0" indent="0" algn="l" rtl="0">
              <a:lnSpc>
                <a:spcPct val="90000"/>
              </a:lnSpc>
              <a:spcBef>
                <a:spcPts val="0"/>
              </a:spcBef>
              <a:spcAft>
                <a:spcPts val="0"/>
              </a:spcAft>
              <a:buNone/>
            </a:pPr>
            <a:r>
              <a:rPr lang="en" sz="1100">
                <a:solidFill>
                  <a:schemeClr val="dk1"/>
                </a:solidFill>
                <a:latin typeface="Arial"/>
                <a:ea typeface="Arial"/>
                <a:cs typeface="Arial"/>
                <a:sym typeface="Arial"/>
              </a:rPr>
              <a:t>plasma</a:t>
            </a:r>
            <a:endParaRPr sz="1100"/>
          </a:p>
        </p:txBody>
      </p:sp>
    </p:spTree>
    <p:extLst>
      <p:ext uri="{BB962C8B-B14F-4D97-AF65-F5344CB8AC3E}">
        <p14:creationId xmlns:p14="http://schemas.microsoft.com/office/powerpoint/2010/main" val="7854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 y="5702"/>
            <a:ext cx="9140429" cy="510839"/>
          </a:xfrm>
        </p:spPr>
        <p:txBody>
          <a:bodyPr>
            <a:normAutofit fontScale="90000"/>
          </a:bodyPr>
          <a:lstStyle/>
          <a:p>
            <a:pPr algn="l"/>
            <a:r>
              <a:rPr lang="en-US" b="1" dirty="0">
                <a:latin typeface="Avenir" panose="02000503020000020003" pitchFamily="2" charset="0"/>
              </a:rPr>
              <a:t>Timeline for </a:t>
            </a:r>
            <a:r>
              <a:rPr lang="en-US" b="1" dirty="0" err="1">
                <a:latin typeface="Avenir" panose="02000503020000020003" pitchFamily="2" charset="0"/>
              </a:rPr>
              <a:t>Exascale</a:t>
            </a:r>
            <a:r>
              <a:rPr lang="en-US" b="1" dirty="0">
                <a:latin typeface="Avenir" panose="02000503020000020003" pitchFamily="2" charset="0"/>
              </a:rPr>
              <a:t> project </a:t>
            </a:r>
            <a:r>
              <a:rPr lang="en-US" b="1" dirty="0" err="1">
                <a:latin typeface="Avenir" panose="02000503020000020003" pitchFamily="2" charset="0"/>
              </a:rPr>
              <a:t>WarpX</a:t>
            </a:r>
            <a:br>
              <a:rPr lang="en-US" b="1" dirty="0">
                <a:latin typeface="Avenir" panose="02000503020000020003" pitchFamily="2" charset="0"/>
              </a:rPr>
            </a:br>
            <a:r>
              <a:rPr lang="en-US" sz="1499" b="1" dirty="0">
                <a:latin typeface="Avenir" panose="02000503020000020003" pitchFamily="2" charset="0"/>
              </a:rPr>
              <a:t>From initial code coupling to ensemble of chains of multi GeV-scale stages</a:t>
            </a:r>
          </a:p>
        </p:txBody>
      </p:sp>
      <p:sp>
        <p:nvSpPr>
          <p:cNvPr id="113" name="Rectangle 112">
            <a:extLst>
              <a:ext uri="{FF2B5EF4-FFF2-40B4-BE49-F238E27FC236}">
                <a16:creationId xmlns:a16="http://schemas.microsoft.com/office/drawing/2014/main" id="{05A3E7A5-3D8B-B34A-B16F-CD66F84C8302}"/>
              </a:ext>
            </a:extLst>
          </p:cNvPr>
          <p:cNvSpPr/>
          <p:nvPr/>
        </p:nvSpPr>
        <p:spPr>
          <a:xfrm>
            <a:off x="1" y="554389"/>
            <a:ext cx="7336256" cy="4589111"/>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dirty="0">
              <a:solidFill>
                <a:prstClr val="white"/>
              </a:solidFill>
              <a:latin typeface="Arial" panose="020B0604020202020204"/>
            </a:endParaRPr>
          </a:p>
        </p:txBody>
      </p:sp>
      <p:pic>
        <p:nvPicPr>
          <p:cNvPr id="114" name="Picture 113">
            <a:extLst>
              <a:ext uri="{FF2B5EF4-FFF2-40B4-BE49-F238E27FC236}">
                <a16:creationId xmlns:a16="http://schemas.microsoft.com/office/drawing/2014/main" id="{7703F0DA-E968-0E4A-8D6A-E0E3D6D20860}"/>
              </a:ext>
            </a:extLst>
          </p:cNvPr>
          <p:cNvPicPr>
            <a:picLocks noChangeAspect="1"/>
          </p:cNvPicPr>
          <p:nvPr/>
        </p:nvPicPr>
        <p:blipFill>
          <a:blip r:embed="rId3" cstate="print">
            <a:alphaModFix amt="24000"/>
            <a:extLst>
              <a:ext uri="{28A0092B-C50C-407E-A947-70E740481C1C}">
                <a14:useLocalDpi xmlns:a14="http://schemas.microsoft.com/office/drawing/2010/main"/>
              </a:ext>
            </a:extLst>
          </a:blip>
          <a:stretch>
            <a:fillRect/>
          </a:stretch>
        </p:blipFill>
        <p:spPr>
          <a:xfrm>
            <a:off x="425940" y="1039274"/>
            <a:ext cx="6856214" cy="3128632"/>
          </a:xfrm>
          <a:prstGeom prst="rect">
            <a:avLst/>
          </a:prstGeom>
        </p:spPr>
      </p:pic>
      <p:sp>
        <p:nvSpPr>
          <p:cNvPr id="115" name="Up Arrow 114">
            <a:extLst>
              <a:ext uri="{FF2B5EF4-FFF2-40B4-BE49-F238E27FC236}">
                <a16:creationId xmlns:a16="http://schemas.microsoft.com/office/drawing/2014/main" id="{C7E08828-186B-EF4D-9FF0-8372CF07FAB3}"/>
              </a:ext>
            </a:extLst>
          </p:cNvPr>
          <p:cNvSpPr/>
          <p:nvPr/>
        </p:nvSpPr>
        <p:spPr>
          <a:xfrm rot="3418565">
            <a:off x="3841690" y="-1176900"/>
            <a:ext cx="197451" cy="7988829"/>
          </a:xfrm>
          <a:prstGeom prst="upArrow">
            <a:avLst>
              <a:gd name="adj1" fmla="val 50000"/>
              <a:gd name="adj2" fmla="val 193313"/>
            </a:avLst>
          </a:prstGeom>
          <a:gradFill>
            <a:gsLst>
              <a:gs pos="0">
                <a:srgbClr val="4895F0"/>
              </a:gs>
              <a:gs pos="100000">
                <a:srgbClr val="C8494B"/>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a:solidFill>
                <a:prstClr val="white"/>
              </a:solidFill>
              <a:latin typeface="Arial" panose="020B0604020202020204"/>
            </a:endParaRPr>
          </a:p>
        </p:txBody>
      </p:sp>
      <p:grpSp>
        <p:nvGrpSpPr>
          <p:cNvPr id="116" name="Group 115">
            <a:extLst>
              <a:ext uri="{FF2B5EF4-FFF2-40B4-BE49-F238E27FC236}">
                <a16:creationId xmlns:a16="http://schemas.microsoft.com/office/drawing/2014/main" id="{B4B46564-76F4-404B-8DEC-393DD5843A06}"/>
              </a:ext>
            </a:extLst>
          </p:cNvPr>
          <p:cNvGrpSpPr/>
          <p:nvPr/>
        </p:nvGrpSpPr>
        <p:grpSpPr>
          <a:xfrm>
            <a:off x="440754" y="4763855"/>
            <a:ext cx="3226429" cy="254117"/>
            <a:chOff x="9726" y="6290709"/>
            <a:chExt cx="4303023" cy="338912"/>
          </a:xfrm>
          <a:effectLst>
            <a:outerShdw blurRad="50800" dist="76200" dir="2700000" algn="tl" rotWithShape="0">
              <a:prstClr val="black">
                <a:alpha val="40000"/>
              </a:prstClr>
            </a:outerShdw>
          </a:effectLst>
        </p:grpSpPr>
        <p:sp>
          <p:nvSpPr>
            <p:cNvPr id="117" name="TextBox 116">
              <a:extLst>
                <a:ext uri="{FF2B5EF4-FFF2-40B4-BE49-F238E27FC236}">
                  <a16:creationId xmlns:a16="http://schemas.microsoft.com/office/drawing/2014/main" id="{67DD4EA4-9750-8146-87BB-3BAC929F39EE}"/>
                </a:ext>
              </a:extLst>
            </p:cNvPr>
            <p:cNvSpPr txBox="1"/>
            <p:nvPr/>
          </p:nvSpPr>
          <p:spPr>
            <a:xfrm>
              <a:off x="673628" y="6290977"/>
              <a:ext cx="3639121"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9BBB59">
                      <a:lumMod val="50000"/>
                    </a:srgbClr>
                  </a:solidFill>
                  <a:latin typeface="Franklin Gothic Medium"/>
                  <a:ea typeface="+mn-ea"/>
                  <a:cs typeface=""/>
                </a:rPr>
                <a:t>Initial coupling of </a:t>
              </a:r>
              <a:r>
                <a:rPr lang="en-US" sz="1050" kern="1200" dirty="0" err="1">
                  <a:solidFill>
                    <a:srgbClr val="9BBB59">
                      <a:lumMod val="50000"/>
                    </a:srgbClr>
                  </a:solidFill>
                  <a:latin typeface="Franklin Gothic Medium"/>
                  <a:ea typeface="+mn-ea"/>
                  <a:cs typeface=""/>
                </a:rPr>
                <a:t>AMReX</a:t>
              </a:r>
              <a:r>
                <a:rPr lang="en-US" sz="1050" kern="1200" dirty="0">
                  <a:solidFill>
                    <a:srgbClr val="9BBB59">
                      <a:lumMod val="50000"/>
                    </a:srgbClr>
                  </a:solidFill>
                  <a:latin typeface="Franklin Gothic Medium"/>
                  <a:ea typeface="+mn-ea"/>
                  <a:cs typeface=""/>
                </a:rPr>
                <a:t> and Warp/PICSAR</a:t>
              </a:r>
            </a:p>
          </p:txBody>
        </p:sp>
        <p:sp>
          <p:nvSpPr>
            <p:cNvPr id="118" name="TextBox 117">
              <a:extLst>
                <a:ext uri="{FF2B5EF4-FFF2-40B4-BE49-F238E27FC236}">
                  <a16:creationId xmlns:a16="http://schemas.microsoft.com/office/drawing/2014/main" id="{E8B61B05-23E2-414E-B113-0BC9D1EB2F45}"/>
                </a:ext>
              </a:extLst>
            </p:cNvPr>
            <p:cNvSpPr txBox="1"/>
            <p:nvPr/>
          </p:nvSpPr>
          <p:spPr>
            <a:xfrm>
              <a:off x="9726" y="6290709"/>
              <a:ext cx="663903" cy="338644"/>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2016</a:t>
              </a:r>
            </a:p>
          </p:txBody>
        </p:sp>
      </p:grpSp>
      <p:grpSp>
        <p:nvGrpSpPr>
          <p:cNvPr id="119" name="Group 118">
            <a:extLst>
              <a:ext uri="{FF2B5EF4-FFF2-40B4-BE49-F238E27FC236}">
                <a16:creationId xmlns:a16="http://schemas.microsoft.com/office/drawing/2014/main" id="{D50219B6-D4C6-D840-9461-2CB06AE55104}"/>
              </a:ext>
            </a:extLst>
          </p:cNvPr>
          <p:cNvGrpSpPr/>
          <p:nvPr/>
        </p:nvGrpSpPr>
        <p:grpSpPr>
          <a:xfrm>
            <a:off x="18046" y="2595653"/>
            <a:ext cx="4529894" cy="253971"/>
            <a:chOff x="-628921" y="3437601"/>
            <a:chExt cx="6041432" cy="338715"/>
          </a:xfrm>
          <a:effectLst>
            <a:outerShdw blurRad="50800" dist="76200" dir="2700000" algn="tl" rotWithShape="0">
              <a:prstClr val="black">
                <a:alpha val="40000"/>
              </a:prstClr>
            </a:outerShdw>
          </a:effectLst>
        </p:grpSpPr>
        <p:sp>
          <p:nvSpPr>
            <p:cNvPr id="120" name="TextBox 119">
              <a:extLst>
                <a:ext uri="{FF2B5EF4-FFF2-40B4-BE49-F238E27FC236}">
                  <a16:creationId xmlns:a16="http://schemas.microsoft.com/office/drawing/2014/main" id="{7A721E92-75B9-3346-8483-E3E139D8B3E6}"/>
                </a:ext>
              </a:extLst>
            </p:cNvPr>
            <p:cNvSpPr txBox="1"/>
            <p:nvPr/>
          </p:nvSpPr>
          <p:spPr>
            <a:xfrm>
              <a:off x="-628921" y="3437674"/>
              <a:ext cx="5295514"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5-10</a:t>
              </a:r>
              <a:r>
                <a:rPr lang="en-US" sz="1050" kern="1200" dirty="0">
                  <a:solidFill>
                    <a:srgbClr val="1F497D"/>
                  </a:solidFill>
                  <a:latin typeface="Franklin Gothic Medium"/>
                  <a:ea typeface="+mn-ea"/>
                  <a:cs typeface=""/>
                </a:rPr>
                <a:t> multi-GeV-scale plasma accelerator stages</a:t>
              </a:r>
            </a:p>
          </p:txBody>
        </p:sp>
        <p:sp>
          <p:nvSpPr>
            <p:cNvPr id="121" name="TextBox 120">
              <a:extLst>
                <a:ext uri="{FF2B5EF4-FFF2-40B4-BE49-F238E27FC236}">
                  <a16:creationId xmlns:a16="http://schemas.microsoft.com/office/drawing/2014/main" id="{E7E6716F-CEA8-7F4B-97AA-9D0EB99E15A1}"/>
                </a:ext>
              </a:extLst>
            </p:cNvPr>
            <p:cNvSpPr txBox="1"/>
            <p:nvPr/>
          </p:nvSpPr>
          <p:spPr>
            <a:xfrm>
              <a:off x="4666593" y="3437601"/>
              <a:ext cx="745918"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2020</a:t>
              </a:r>
            </a:p>
          </p:txBody>
        </p:sp>
      </p:grpSp>
      <p:grpSp>
        <p:nvGrpSpPr>
          <p:cNvPr id="123" name="Group 122">
            <a:extLst>
              <a:ext uri="{FF2B5EF4-FFF2-40B4-BE49-F238E27FC236}">
                <a16:creationId xmlns:a16="http://schemas.microsoft.com/office/drawing/2014/main" id="{02348B6B-3CE1-AB45-BBDC-162D820AC72B}"/>
              </a:ext>
            </a:extLst>
          </p:cNvPr>
          <p:cNvGrpSpPr/>
          <p:nvPr/>
        </p:nvGrpSpPr>
        <p:grpSpPr>
          <a:xfrm>
            <a:off x="2170878" y="3633049"/>
            <a:ext cx="4137461" cy="256730"/>
            <a:chOff x="2327191" y="4949506"/>
            <a:chExt cx="5518051" cy="342396"/>
          </a:xfrm>
          <a:effectLst>
            <a:outerShdw blurRad="50800" dist="76200" dir="2700000" algn="tl" rotWithShape="0">
              <a:prstClr val="black">
                <a:alpha val="40000"/>
              </a:prstClr>
            </a:outerShdw>
          </a:effectLst>
        </p:grpSpPr>
        <p:sp>
          <p:nvSpPr>
            <p:cNvPr id="126" name="TextBox 125">
              <a:extLst>
                <a:ext uri="{FF2B5EF4-FFF2-40B4-BE49-F238E27FC236}">
                  <a16:creationId xmlns:a16="http://schemas.microsoft.com/office/drawing/2014/main" id="{7629A5D8-1278-D346-A9B0-8D059A1D219B}"/>
                </a:ext>
              </a:extLst>
            </p:cNvPr>
            <p:cNvSpPr txBox="1"/>
            <p:nvPr/>
          </p:nvSpPr>
          <p:spPr>
            <a:xfrm>
              <a:off x="3021725" y="4953258"/>
              <a:ext cx="4823517"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a </a:t>
              </a:r>
              <a:r>
                <a:rPr lang="en-US" sz="1050" kern="1200" dirty="0">
                  <a:solidFill>
                    <a:srgbClr val="C00000"/>
                  </a:solidFill>
                  <a:latin typeface="Franklin Gothic Medium"/>
                  <a:ea typeface="+mn-ea"/>
                  <a:cs typeface=""/>
                </a:rPr>
                <a:t>single</a:t>
              </a:r>
              <a:r>
                <a:rPr lang="en-US" sz="1050" kern="1200" dirty="0">
                  <a:solidFill>
                    <a:srgbClr val="1F497D"/>
                  </a:solidFill>
                  <a:latin typeface="Franklin Gothic Medium"/>
                  <a:ea typeface="+mn-ea"/>
                  <a:cs typeface=""/>
                </a:rPr>
                <a:t> multi-GeV-scale plasma accelerator stage</a:t>
              </a:r>
            </a:p>
          </p:txBody>
        </p:sp>
        <p:sp>
          <p:nvSpPr>
            <p:cNvPr id="127" name="TextBox 126">
              <a:extLst>
                <a:ext uri="{FF2B5EF4-FFF2-40B4-BE49-F238E27FC236}">
                  <a16:creationId xmlns:a16="http://schemas.microsoft.com/office/drawing/2014/main" id="{86B5BE5F-E4BB-6E40-9F7D-495870AE0063}"/>
                </a:ext>
              </a:extLst>
            </p:cNvPr>
            <p:cNvSpPr txBox="1"/>
            <p:nvPr/>
          </p:nvSpPr>
          <p:spPr>
            <a:xfrm>
              <a:off x="2327191" y="4949506"/>
              <a:ext cx="694534"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2018</a:t>
              </a:r>
            </a:p>
          </p:txBody>
        </p:sp>
      </p:grpSp>
      <p:grpSp>
        <p:nvGrpSpPr>
          <p:cNvPr id="128" name="Group 127">
            <a:extLst>
              <a:ext uri="{FF2B5EF4-FFF2-40B4-BE49-F238E27FC236}">
                <a16:creationId xmlns:a16="http://schemas.microsoft.com/office/drawing/2014/main" id="{2EF00891-BDF8-5548-BA3B-CD360EDA051D}"/>
              </a:ext>
            </a:extLst>
          </p:cNvPr>
          <p:cNvGrpSpPr/>
          <p:nvPr/>
        </p:nvGrpSpPr>
        <p:grpSpPr>
          <a:xfrm>
            <a:off x="684155" y="2002233"/>
            <a:ext cx="4558605" cy="253916"/>
            <a:chOff x="486266" y="2736007"/>
            <a:chExt cx="6079725" cy="338642"/>
          </a:xfrm>
          <a:effectLst>
            <a:outerShdw blurRad="50800" dist="76200" dir="2700000" algn="tl" rotWithShape="0">
              <a:prstClr val="black">
                <a:alpha val="40000"/>
              </a:prstClr>
            </a:outerShdw>
          </a:effectLst>
        </p:grpSpPr>
        <p:sp>
          <p:nvSpPr>
            <p:cNvPr id="129" name="TextBox 128">
              <a:extLst>
                <a:ext uri="{FF2B5EF4-FFF2-40B4-BE49-F238E27FC236}">
                  <a16:creationId xmlns:a16="http://schemas.microsoft.com/office/drawing/2014/main" id="{B9F88EB1-DF1B-DE48-8AA7-1D34FA902C26}"/>
                </a:ext>
              </a:extLst>
            </p:cNvPr>
            <p:cNvSpPr txBox="1"/>
            <p:nvPr/>
          </p:nvSpPr>
          <p:spPr>
            <a:xfrm>
              <a:off x="486266" y="2736007"/>
              <a:ext cx="5399525"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10-20</a:t>
              </a:r>
              <a:r>
                <a:rPr lang="en-US" sz="1050" kern="1200" dirty="0">
                  <a:solidFill>
                    <a:srgbClr val="1F497D"/>
                  </a:solidFill>
                  <a:latin typeface="Franklin Gothic Medium"/>
                  <a:ea typeface="+mn-ea"/>
                  <a:cs typeface=""/>
                </a:rPr>
                <a:t> multi-GeV-scale plasma accelerator stages</a:t>
              </a:r>
            </a:p>
          </p:txBody>
        </p:sp>
        <p:sp>
          <p:nvSpPr>
            <p:cNvPr id="130" name="TextBox 129">
              <a:extLst>
                <a:ext uri="{FF2B5EF4-FFF2-40B4-BE49-F238E27FC236}">
                  <a16:creationId xmlns:a16="http://schemas.microsoft.com/office/drawing/2014/main" id="{678A5F5F-94CF-8B48-A789-7874F8026BAB}"/>
                </a:ext>
              </a:extLst>
            </p:cNvPr>
            <p:cNvSpPr txBox="1"/>
            <p:nvPr/>
          </p:nvSpPr>
          <p:spPr>
            <a:xfrm>
              <a:off x="5885792" y="2736007"/>
              <a:ext cx="680199"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2021</a:t>
              </a:r>
            </a:p>
          </p:txBody>
        </p:sp>
      </p:grpSp>
      <p:grpSp>
        <p:nvGrpSpPr>
          <p:cNvPr id="132" name="Group 131">
            <a:extLst>
              <a:ext uri="{FF2B5EF4-FFF2-40B4-BE49-F238E27FC236}">
                <a16:creationId xmlns:a16="http://schemas.microsoft.com/office/drawing/2014/main" id="{E4ED143B-4807-1440-BD1C-EF9A4B6F6F61}"/>
              </a:ext>
            </a:extLst>
          </p:cNvPr>
          <p:cNvGrpSpPr/>
          <p:nvPr/>
        </p:nvGrpSpPr>
        <p:grpSpPr>
          <a:xfrm>
            <a:off x="1488908" y="1499452"/>
            <a:ext cx="4556964" cy="253916"/>
            <a:chOff x="1659401" y="2075738"/>
            <a:chExt cx="6077534" cy="338643"/>
          </a:xfrm>
          <a:effectLst>
            <a:outerShdw blurRad="50800" dist="76200" dir="2700000" algn="tl" rotWithShape="0">
              <a:prstClr val="black">
                <a:alpha val="40000"/>
              </a:prstClr>
            </a:outerShdw>
          </a:effectLst>
        </p:grpSpPr>
        <p:sp>
          <p:nvSpPr>
            <p:cNvPr id="135" name="TextBox 134">
              <a:extLst>
                <a:ext uri="{FF2B5EF4-FFF2-40B4-BE49-F238E27FC236}">
                  <a16:creationId xmlns:a16="http://schemas.microsoft.com/office/drawing/2014/main" id="{D464B6B7-BBD0-5447-ACDC-5B41105DB358}"/>
                </a:ext>
              </a:extLst>
            </p:cNvPr>
            <p:cNvSpPr txBox="1"/>
            <p:nvPr/>
          </p:nvSpPr>
          <p:spPr>
            <a:xfrm>
              <a:off x="1659401" y="2075738"/>
              <a:ext cx="5417445" cy="338643"/>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20-50</a:t>
              </a:r>
              <a:r>
                <a:rPr lang="en-US" sz="1050" kern="1200" dirty="0">
                  <a:solidFill>
                    <a:srgbClr val="1F497D"/>
                  </a:solidFill>
                  <a:latin typeface="Franklin Gothic Medium"/>
                  <a:ea typeface="+mn-ea"/>
                  <a:cs typeface=""/>
                </a:rPr>
                <a:t> multi-GeV-scale plasma accelerator stages</a:t>
              </a:r>
            </a:p>
          </p:txBody>
        </p:sp>
        <p:sp>
          <p:nvSpPr>
            <p:cNvPr id="136" name="TextBox 135">
              <a:extLst>
                <a:ext uri="{FF2B5EF4-FFF2-40B4-BE49-F238E27FC236}">
                  <a16:creationId xmlns:a16="http://schemas.microsoft.com/office/drawing/2014/main" id="{026900C7-AB4F-FE4E-BBF2-83006131FD7F}"/>
                </a:ext>
              </a:extLst>
            </p:cNvPr>
            <p:cNvSpPr txBox="1"/>
            <p:nvPr/>
          </p:nvSpPr>
          <p:spPr>
            <a:xfrm>
              <a:off x="7072527" y="2075738"/>
              <a:ext cx="664408"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2022</a:t>
              </a:r>
            </a:p>
          </p:txBody>
        </p:sp>
      </p:grpSp>
      <p:grpSp>
        <p:nvGrpSpPr>
          <p:cNvPr id="138" name="Group 137">
            <a:extLst>
              <a:ext uri="{FF2B5EF4-FFF2-40B4-BE49-F238E27FC236}">
                <a16:creationId xmlns:a16="http://schemas.microsoft.com/office/drawing/2014/main" id="{7623D66C-BBD6-7F44-98B9-1BED6E7FE168}"/>
              </a:ext>
            </a:extLst>
          </p:cNvPr>
          <p:cNvGrpSpPr/>
          <p:nvPr/>
        </p:nvGrpSpPr>
        <p:grpSpPr>
          <a:xfrm>
            <a:off x="2118166" y="915003"/>
            <a:ext cx="4802329" cy="253965"/>
            <a:chOff x="2577459" y="1360135"/>
            <a:chExt cx="6404773" cy="338707"/>
          </a:xfrm>
          <a:effectLst>
            <a:outerShdw blurRad="50800" dist="76200" dir="2700000" algn="tl" rotWithShape="0">
              <a:prstClr val="black">
                <a:alpha val="40000"/>
              </a:prstClr>
            </a:outerShdw>
          </a:effectLst>
        </p:grpSpPr>
        <p:sp>
          <p:nvSpPr>
            <p:cNvPr id="141" name="TextBox 140">
              <a:extLst>
                <a:ext uri="{FF2B5EF4-FFF2-40B4-BE49-F238E27FC236}">
                  <a16:creationId xmlns:a16="http://schemas.microsoft.com/office/drawing/2014/main" id="{BA3270CC-927B-4945-B957-D44F9AD548D8}"/>
                </a:ext>
              </a:extLst>
            </p:cNvPr>
            <p:cNvSpPr txBox="1"/>
            <p:nvPr/>
          </p:nvSpPr>
          <p:spPr>
            <a:xfrm>
              <a:off x="2577459" y="1360135"/>
              <a:ext cx="5696573"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of chain of </a:t>
              </a:r>
              <a:r>
                <a:rPr lang="en-US" sz="1050" kern="1200" dirty="0">
                  <a:solidFill>
                    <a:srgbClr val="C00000"/>
                  </a:solidFill>
                  <a:latin typeface="Franklin Gothic Medium"/>
                  <a:ea typeface="+mn-ea"/>
                  <a:cs typeface=""/>
                </a:rPr>
                <a:t>50-100</a:t>
              </a:r>
              <a:r>
                <a:rPr lang="en-US" sz="1050" kern="1200" dirty="0">
                  <a:solidFill>
                    <a:srgbClr val="1F497D"/>
                  </a:solidFill>
                  <a:latin typeface="Franklin Gothic Medium"/>
                  <a:ea typeface="+mn-ea"/>
                  <a:cs typeface=""/>
                </a:rPr>
                <a:t> multi-GeV-scale plasma accelerator stages</a:t>
              </a:r>
            </a:p>
          </p:txBody>
        </p:sp>
        <p:sp>
          <p:nvSpPr>
            <p:cNvPr id="142" name="TextBox 141">
              <a:extLst>
                <a:ext uri="{FF2B5EF4-FFF2-40B4-BE49-F238E27FC236}">
                  <a16:creationId xmlns:a16="http://schemas.microsoft.com/office/drawing/2014/main" id="{C8EE7602-5CE3-9844-B35C-28823D730A9B}"/>
                </a:ext>
              </a:extLst>
            </p:cNvPr>
            <p:cNvSpPr txBox="1"/>
            <p:nvPr/>
          </p:nvSpPr>
          <p:spPr>
            <a:xfrm>
              <a:off x="8274030" y="1360200"/>
              <a:ext cx="708202" cy="338642"/>
            </a:xfrm>
            <a:prstGeom prst="rect">
              <a:avLst/>
            </a:prstGeom>
            <a:solidFill>
              <a:srgbClr val="1F497D"/>
            </a:solidFill>
            <a:ln>
              <a:solidFill>
                <a:schemeClr val="accent3">
                  <a:lumMod val="75000"/>
                </a:schemeClr>
              </a:solidFill>
            </a:ln>
          </p:spPr>
          <p:txBody>
            <a:bodyPr wrap="square" rtlCol="0">
              <a:spAutoFit/>
            </a:bodyPr>
            <a:lstStyle/>
            <a:p>
              <a:pPr algn="ctr" defTabSz="342900">
                <a:buSzPct val="100000"/>
              </a:pPr>
              <a:r>
                <a:rPr lang="en-US" sz="1050" kern="1200" dirty="0">
                  <a:solidFill>
                    <a:prstClr val="white"/>
                  </a:solidFill>
                  <a:latin typeface="Franklin Gothic Medium"/>
                  <a:ea typeface="+mn-ea"/>
                  <a:cs typeface=""/>
                </a:rPr>
                <a:t>2023</a:t>
              </a:r>
            </a:p>
          </p:txBody>
        </p:sp>
      </p:grpSp>
      <p:grpSp>
        <p:nvGrpSpPr>
          <p:cNvPr id="143" name="Group 142">
            <a:extLst>
              <a:ext uri="{FF2B5EF4-FFF2-40B4-BE49-F238E27FC236}">
                <a16:creationId xmlns:a16="http://schemas.microsoft.com/office/drawing/2014/main" id="{2374512F-AB44-B64A-B23D-6BE1F137D951}"/>
              </a:ext>
            </a:extLst>
          </p:cNvPr>
          <p:cNvGrpSpPr/>
          <p:nvPr/>
        </p:nvGrpSpPr>
        <p:grpSpPr>
          <a:xfrm>
            <a:off x="7280823" y="282427"/>
            <a:ext cx="1760909" cy="415499"/>
            <a:chOff x="9525000" y="375774"/>
            <a:chExt cx="2348489" cy="554142"/>
          </a:xfrm>
        </p:grpSpPr>
        <p:grpSp>
          <p:nvGrpSpPr>
            <p:cNvPr id="144" name="Group 143">
              <a:extLst>
                <a:ext uri="{FF2B5EF4-FFF2-40B4-BE49-F238E27FC236}">
                  <a16:creationId xmlns:a16="http://schemas.microsoft.com/office/drawing/2014/main" id="{E0E07E13-C2C2-BD49-B343-982BDABBE666}"/>
                </a:ext>
              </a:extLst>
            </p:cNvPr>
            <p:cNvGrpSpPr/>
            <p:nvPr/>
          </p:nvGrpSpPr>
          <p:grpSpPr>
            <a:xfrm>
              <a:off x="9731313" y="375774"/>
              <a:ext cx="2142176" cy="554142"/>
              <a:chOff x="8155810" y="1360199"/>
              <a:chExt cx="2142176" cy="554142"/>
            </a:xfrm>
            <a:effectLst>
              <a:outerShdw blurRad="50800" dist="76200" dir="2700000" algn="tl" rotWithShape="0">
                <a:prstClr val="black">
                  <a:alpha val="40000"/>
                </a:prstClr>
              </a:outerShdw>
            </a:effectLst>
          </p:grpSpPr>
          <p:sp>
            <p:nvSpPr>
              <p:cNvPr id="146" name="TextBox 145">
                <a:extLst>
                  <a:ext uri="{FF2B5EF4-FFF2-40B4-BE49-F238E27FC236}">
                    <a16:creationId xmlns:a16="http://schemas.microsoft.com/office/drawing/2014/main" id="{765AF5DD-F2B3-1B4D-9D01-741F25131CDA}"/>
                  </a:ext>
                </a:extLst>
              </p:cNvPr>
              <p:cNvSpPr txBox="1"/>
              <p:nvPr/>
            </p:nvSpPr>
            <p:spPr>
              <a:xfrm>
                <a:off x="8873687" y="1360199"/>
                <a:ext cx="1424299" cy="554141"/>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953636"/>
                    </a:solidFill>
                    <a:latin typeface="Franklin Gothic Medium"/>
                    <a:ea typeface="+mn-ea"/>
                    <a:cs typeface=""/>
                  </a:rPr>
                  <a:t>Collider designs</a:t>
                </a:r>
              </a:p>
            </p:txBody>
          </p:sp>
          <p:sp>
            <p:nvSpPr>
              <p:cNvPr id="147" name="TextBox 146">
                <a:extLst>
                  <a:ext uri="{FF2B5EF4-FFF2-40B4-BE49-F238E27FC236}">
                    <a16:creationId xmlns:a16="http://schemas.microsoft.com/office/drawing/2014/main" id="{AB563E42-F3AB-C443-AD54-04EBB8B21DEC}"/>
                  </a:ext>
                </a:extLst>
              </p:cNvPr>
              <p:cNvSpPr txBox="1"/>
              <p:nvPr/>
            </p:nvSpPr>
            <p:spPr>
              <a:xfrm>
                <a:off x="8155810" y="1360200"/>
                <a:ext cx="710620" cy="554141"/>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2030 - </a:t>
                </a:r>
              </a:p>
            </p:txBody>
          </p:sp>
        </p:grpSp>
        <p:cxnSp>
          <p:nvCxnSpPr>
            <p:cNvPr id="145" name="Straight Arrow Connector 144">
              <a:extLst>
                <a:ext uri="{FF2B5EF4-FFF2-40B4-BE49-F238E27FC236}">
                  <a16:creationId xmlns:a16="http://schemas.microsoft.com/office/drawing/2014/main" id="{4FAFBF56-42A2-1347-ADDC-4F3A60DCCF65}"/>
                </a:ext>
              </a:extLst>
            </p:cNvPr>
            <p:cNvCxnSpPr>
              <a:cxnSpLocks/>
            </p:cNvCxnSpPr>
            <p:nvPr/>
          </p:nvCxnSpPr>
          <p:spPr>
            <a:xfrm flipV="1">
              <a:off x="9525000" y="652773"/>
              <a:ext cx="324534" cy="200507"/>
            </a:xfrm>
            <a:prstGeom prst="straightConnector1">
              <a:avLst/>
            </a:prstGeom>
            <a:ln w="28575">
              <a:solidFill>
                <a:srgbClr val="C00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3C615046-0149-7E4D-95E3-00F192BA7AAA}"/>
              </a:ext>
            </a:extLst>
          </p:cNvPr>
          <p:cNvGrpSpPr/>
          <p:nvPr/>
        </p:nvGrpSpPr>
        <p:grpSpPr>
          <a:xfrm>
            <a:off x="1348575" y="4220268"/>
            <a:ext cx="4925174" cy="253916"/>
            <a:chOff x="1188460" y="5564211"/>
            <a:chExt cx="6568609" cy="338643"/>
          </a:xfrm>
          <a:effectLst>
            <a:outerShdw blurRad="50800" dist="76200" dir="2700000" algn="tl" rotWithShape="0">
              <a:prstClr val="black">
                <a:alpha val="40000"/>
              </a:prstClr>
            </a:outerShdw>
          </a:effectLst>
        </p:grpSpPr>
        <p:sp>
          <p:nvSpPr>
            <p:cNvPr id="152" name="TextBox 151">
              <a:extLst>
                <a:ext uri="{FF2B5EF4-FFF2-40B4-BE49-F238E27FC236}">
                  <a16:creationId xmlns:a16="http://schemas.microsoft.com/office/drawing/2014/main" id="{EF1C980C-4F32-2E43-BAC9-2EFDA23C2252}"/>
                </a:ext>
              </a:extLst>
            </p:cNvPr>
            <p:cNvSpPr txBox="1"/>
            <p:nvPr/>
          </p:nvSpPr>
          <p:spPr>
            <a:xfrm>
              <a:off x="1860330" y="5564211"/>
              <a:ext cx="5896739" cy="338643"/>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of single plasma accelerator stage with static mesh refinement </a:t>
              </a:r>
            </a:p>
          </p:txBody>
        </p:sp>
        <p:sp>
          <p:nvSpPr>
            <p:cNvPr id="153" name="TextBox 152">
              <a:extLst>
                <a:ext uri="{FF2B5EF4-FFF2-40B4-BE49-F238E27FC236}">
                  <a16:creationId xmlns:a16="http://schemas.microsoft.com/office/drawing/2014/main" id="{68398555-5E58-6C4C-A26E-E4F70EB46E58}"/>
                </a:ext>
              </a:extLst>
            </p:cNvPr>
            <p:cNvSpPr txBox="1"/>
            <p:nvPr/>
          </p:nvSpPr>
          <p:spPr>
            <a:xfrm>
              <a:off x="1188460" y="5564211"/>
              <a:ext cx="671870"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2017</a:t>
              </a:r>
            </a:p>
          </p:txBody>
        </p:sp>
      </p:grpSp>
      <p:grpSp>
        <p:nvGrpSpPr>
          <p:cNvPr id="155" name="Group 154">
            <a:extLst>
              <a:ext uri="{FF2B5EF4-FFF2-40B4-BE49-F238E27FC236}">
                <a16:creationId xmlns:a16="http://schemas.microsoft.com/office/drawing/2014/main" id="{586C883B-F637-994C-B7A5-FAAE6D2451D9}"/>
              </a:ext>
            </a:extLst>
          </p:cNvPr>
          <p:cNvGrpSpPr/>
          <p:nvPr/>
        </p:nvGrpSpPr>
        <p:grpSpPr>
          <a:xfrm>
            <a:off x="2973445" y="3130268"/>
            <a:ext cx="4361488" cy="253916"/>
            <a:chOff x="3444856" y="4277842"/>
            <a:chExt cx="5816833" cy="338646"/>
          </a:xfrm>
          <a:effectLst>
            <a:outerShdw blurRad="50800" dist="76200" dir="2700000" algn="tl" rotWithShape="0">
              <a:prstClr val="black">
                <a:alpha val="40000"/>
              </a:prstClr>
            </a:outerShdw>
          </a:effectLst>
        </p:grpSpPr>
        <p:sp>
          <p:nvSpPr>
            <p:cNvPr id="158" name="TextBox 157">
              <a:extLst>
                <a:ext uri="{FF2B5EF4-FFF2-40B4-BE49-F238E27FC236}">
                  <a16:creationId xmlns:a16="http://schemas.microsoft.com/office/drawing/2014/main" id="{30744465-64A4-2647-B555-73DD33E5BA82}"/>
                </a:ext>
              </a:extLst>
            </p:cNvPr>
            <p:cNvSpPr txBox="1"/>
            <p:nvPr/>
          </p:nvSpPr>
          <p:spPr>
            <a:xfrm>
              <a:off x="4179079" y="4277842"/>
              <a:ext cx="5082610" cy="338646"/>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3</a:t>
              </a:r>
              <a:r>
                <a:rPr lang="en-US" sz="1050" kern="1200" dirty="0">
                  <a:solidFill>
                    <a:srgbClr val="1F497D"/>
                  </a:solidFill>
                  <a:latin typeface="Franklin Gothic Medium"/>
                  <a:ea typeface="+mn-ea"/>
                  <a:cs typeface=""/>
                </a:rPr>
                <a:t> multi-GeV-scale plasma accelerator stages</a:t>
              </a:r>
            </a:p>
          </p:txBody>
        </p:sp>
        <p:sp>
          <p:nvSpPr>
            <p:cNvPr id="159" name="TextBox 158">
              <a:extLst>
                <a:ext uri="{FF2B5EF4-FFF2-40B4-BE49-F238E27FC236}">
                  <a16:creationId xmlns:a16="http://schemas.microsoft.com/office/drawing/2014/main" id="{1BD7E288-4F8D-EA45-970B-453296ABE429}"/>
                </a:ext>
              </a:extLst>
            </p:cNvPr>
            <p:cNvSpPr txBox="1"/>
            <p:nvPr/>
          </p:nvSpPr>
          <p:spPr>
            <a:xfrm>
              <a:off x="3444856" y="4277842"/>
              <a:ext cx="734226" cy="338646"/>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2019</a:t>
              </a:r>
            </a:p>
          </p:txBody>
        </p:sp>
      </p:grpSp>
      <p:sp>
        <p:nvSpPr>
          <p:cNvPr id="4" name="TextBox 3">
            <a:extLst>
              <a:ext uri="{FF2B5EF4-FFF2-40B4-BE49-F238E27FC236}">
                <a16:creationId xmlns:a16="http://schemas.microsoft.com/office/drawing/2014/main" id="{BD12CE05-B33C-94D7-E079-1C08C08C804A}"/>
              </a:ext>
            </a:extLst>
          </p:cNvPr>
          <p:cNvSpPr txBox="1"/>
          <p:nvPr/>
        </p:nvSpPr>
        <p:spPr>
          <a:xfrm>
            <a:off x="6112446" y="0"/>
            <a:ext cx="979087" cy="292388"/>
          </a:xfrm>
          <a:prstGeom prst="rect">
            <a:avLst/>
          </a:prstGeom>
          <a:noFill/>
          <a:ln>
            <a:solidFill>
              <a:schemeClr val="accent3">
                <a:lumMod val="75000"/>
              </a:schemeClr>
            </a:solidFill>
          </a:ln>
        </p:spPr>
        <p:txBody>
          <a:bodyPr wrap="square" rtlCol="0">
            <a:spAutoFit/>
          </a:bodyPr>
          <a:lstStyle/>
          <a:p>
            <a:pPr algn="ctr" defTabSz="342900">
              <a:buSzPct val="100000"/>
            </a:pPr>
            <a:r>
              <a:rPr lang="en-US" sz="1300" kern="1200" dirty="0">
                <a:solidFill>
                  <a:srgbClr val="C00000"/>
                </a:solidFill>
                <a:latin typeface="Franklin Gothic Medium"/>
                <a:ea typeface="+mn-ea"/>
                <a:cs typeface=""/>
              </a:rPr>
              <a:t>Original</a:t>
            </a:r>
          </a:p>
        </p:txBody>
      </p:sp>
      <p:pic>
        <p:nvPicPr>
          <p:cNvPr id="6" name="Picture 5">
            <a:extLst>
              <a:ext uri="{FF2B5EF4-FFF2-40B4-BE49-F238E27FC236}">
                <a16:creationId xmlns:a16="http://schemas.microsoft.com/office/drawing/2014/main" id="{88845EA1-E55D-2514-DD30-6087EA9268FF}"/>
              </a:ext>
            </a:extLst>
          </p:cNvPr>
          <p:cNvPicPr>
            <a:picLocks noChangeAspect="1"/>
          </p:cNvPicPr>
          <p:nvPr/>
        </p:nvPicPr>
        <p:blipFill rotWithShape="1">
          <a:blip r:embed="rId4"/>
          <a:srcRect t="5408" b="9897"/>
          <a:stretch/>
        </p:blipFill>
        <p:spPr>
          <a:xfrm>
            <a:off x="2098539" y="3060414"/>
            <a:ext cx="877824" cy="331911"/>
          </a:xfrm>
          <a:prstGeom prst="rect">
            <a:avLst/>
          </a:prstGeom>
          <a:solidFill>
            <a:srgbClr val="1F6CAD"/>
          </a:solidFill>
        </p:spPr>
      </p:pic>
      <p:pic>
        <p:nvPicPr>
          <p:cNvPr id="7" name="Picture 6">
            <a:extLst>
              <a:ext uri="{FF2B5EF4-FFF2-40B4-BE49-F238E27FC236}">
                <a16:creationId xmlns:a16="http://schemas.microsoft.com/office/drawing/2014/main" id="{1EAD51F7-327F-7E24-A881-E929F3E6BF9C}"/>
              </a:ext>
            </a:extLst>
          </p:cNvPr>
          <p:cNvPicPr>
            <a:picLocks noChangeAspect="1"/>
          </p:cNvPicPr>
          <p:nvPr/>
        </p:nvPicPr>
        <p:blipFill rotWithShape="1">
          <a:blip r:embed="rId5">
            <a:extLst>
              <a:ext uri="{28A0092B-C50C-407E-A947-70E740481C1C}">
                <a14:useLocalDpi xmlns:a14="http://schemas.microsoft.com/office/drawing/2010/main" val="0"/>
              </a:ext>
            </a:extLst>
          </a:blip>
          <a:srcRect l="4695" t="15815" r="76339" b="23677"/>
          <a:stretch/>
        </p:blipFill>
        <p:spPr>
          <a:xfrm>
            <a:off x="425940" y="4133633"/>
            <a:ext cx="919823" cy="349191"/>
          </a:xfrm>
          <a:prstGeom prst="rect">
            <a:avLst/>
          </a:prstGeom>
        </p:spPr>
      </p:pic>
      <p:pic>
        <p:nvPicPr>
          <p:cNvPr id="9" name="Picture 8" descr="A close-up of several colorful circles&#10;&#10;Description automatically generated">
            <a:extLst>
              <a:ext uri="{FF2B5EF4-FFF2-40B4-BE49-F238E27FC236}">
                <a16:creationId xmlns:a16="http://schemas.microsoft.com/office/drawing/2014/main" id="{0BF7F195-E6A4-C380-BA1B-75E5049EDBFA}"/>
              </a:ext>
            </a:extLst>
          </p:cNvPr>
          <p:cNvPicPr>
            <a:picLocks noChangeAspect="1"/>
          </p:cNvPicPr>
          <p:nvPr/>
        </p:nvPicPr>
        <p:blipFill>
          <a:blip r:embed="rId6"/>
          <a:stretch>
            <a:fillRect/>
          </a:stretch>
        </p:blipFill>
        <p:spPr>
          <a:xfrm>
            <a:off x="7440077" y="3976600"/>
            <a:ext cx="1569677" cy="889673"/>
          </a:xfrm>
          <a:prstGeom prst="rect">
            <a:avLst/>
          </a:prstGeom>
        </p:spPr>
      </p:pic>
      <p:pic>
        <p:nvPicPr>
          <p:cNvPr id="11" name="Picture 10" descr="A blue and red object with a white background&#10;&#10;Description automatically generated with medium confidence">
            <a:extLst>
              <a:ext uri="{FF2B5EF4-FFF2-40B4-BE49-F238E27FC236}">
                <a16:creationId xmlns:a16="http://schemas.microsoft.com/office/drawing/2014/main" id="{47A9C412-A5FD-8C1F-088B-2DD0B13B7749}"/>
              </a:ext>
            </a:extLst>
          </p:cNvPr>
          <p:cNvPicPr>
            <a:picLocks noChangeAspect="1"/>
          </p:cNvPicPr>
          <p:nvPr/>
        </p:nvPicPr>
        <p:blipFill>
          <a:blip r:embed="rId7"/>
          <a:stretch>
            <a:fillRect/>
          </a:stretch>
        </p:blipFill>
        <p:spPr>
          <a:xfrm>
            <a:off x="7403661" y="3369569"/>
            <a:ext cx="1740339" cy="585206"/>
          </a:xfrm>
          <a:prstGeom prst="rect">
            <a:avLst/>
          </a:prstGeom>
        </p:spPr>
      </p:pic>
      <p:pic>
        <p:nvPicPr>
          <p:cNvPr id="12" name="Picture 11">
            <a:extLst>
              <a:ext uri="{FF2B5EF4-FFF2-40B4-BE49-F238E27FC236}">
                <a16:creationId xmlns:a16="http://schemas.microsoft.com/office/drawing/2014/main" id="{DFAE4469-7FBA-9A82-D6C3-A63730F176B1}"/>
              </a:ext>
            </a:extLst>
          </p:cNvPr>
          <p:cNvPicPr>
            <a:picLocks noChangeAspect="1"/>
          </p:cNvPicPr>
          <p:nvPr/>
        </p:nvPicPr>
        <p:blipFill rotWithShape="1">
          <a:blip r:embed="rId8"/>
          <a:srcRect l="11894" t="2439" r="4386" b="5492"/>
          <a:stretch/>
        </p:blipFill>
        <p:spPr>
          <a:xfrm>
            <a:off x="7973541" y="2624691"/>
            <a:ext cx="1058532" cy="825400"/>
          </a:xfrm>
          <a:prstGeom prst="rect">
            <a:avLst/>
          </a:prstGeom>
        </p:spPr>
      </p:pic>
      <p:pic>
        <p:nvPicPr>
          <p:cNvPr id="17" name="Picture 16" descr="A close up of a yellow and red object&#10;&#10;Description automatically generated">
            <a:extLst>
              <a:ext uri="{FF2B5EF4-FFF2-40B4-BE49-F238E27FC236}">
                <a16:creationId xmlns:a16="http://schemas.microsoft.com/office/drawing/2014/main" id="{CFC56A92-6DC7-F463-65B7-8D0613CB435C}"/>
              </a:ext>
            </a:extLst>
          </p:cNvPr>
          <p:cNvPicPr>
            <a:picLocks noChangeAspect="1"/>
          </p:cNvPicPr>
          <p:nvPr/>
        </p:nvPicPr>
        <p:blipFill>
          <a:blip r:embed="rId9"/>
          <a:stretch>
            <a:fillRect/>
          </a:stretch>
        </p:blipFill>
        <p:spPr>
          <a:xfrm rot="16200000">
            <a:off x="7542479" y="1712878"/>
            <a:ext cx="782368" cy="1163977"/>
          </a:xfrm>
          <a:prstGeom prst="rect">
            <a:avLst/>
          </a:prstGeom>
        </p:spPr>
      </p:pic>
      <p:pic>
        <p:nvPicPr>
          <p:cNvPr id="1026" name="Picture 2" descr="Intel Slips, and a High-Profile Supercomputer Is Delayed - The New York  Times">
            <a:extLst>
              <a:ext uri="{FF2B5EF4-FFF2-40B4-BE49-F238E27FC236}">
                <a16:creationId xmlns:a16="http://schemas.microsoft.com/office/drawing/2014/main" id="{DE4FC562-F542-21FC-ECFE-47EC76803BB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7603409" y="726022"/>
            <a:ext cx="1444752" cy="605202"/>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2517;p134">
            <a:extLst>
              <a:ext uri="{FF2B5EF4-FFF2-40B4-BE49-F238E27FC236}">
                <a16:creationId xmlns:a16="http://schemas.microsoft.com/office/drawing/2014/main" id="{A643EF07-114A-303E-7F36-21582347D6E3}"/>
              </a:ext>
            </a:extLst>
          </p:cNvPr>
          <p:cNvPicPr preferRelativeResize="0">
            <a:picLocks noChangeAspect="1"/>
          </p:cNvPicPr>
          <p:nvPr/>
        </p:nvPicPr>
        <p:blipFill rotWithShape="1">
          <a:blip r:embed="rId12">
            <a:alphaModFix/>
          </a:blip>
          <a:srcRect/>
          <a:stretch/>
        </p:blipFill>
        <p:spPr>
          <a:xfrm>
            <a:off x="7434109" y="1286003"/>
            <a:ext cx="1597964" cy="570309"/>
          </a:xfrm>
          <a:prstGeom prst="rect">
            <a:avLst/>
          </a:prstGeom>
          <a:noFill/>
          <a:ln>
            <a:noFill/>
          </a:ln>
        </p:spPr>
      </p:pic>
    </p:spTree>
    <p:extLst>
      <p:ext uri="{BB962C8B-B14F-4D97-AF65-F5344CB8AC3E}">
        <p14:creationId xmlns:p14="http://schemas.microsoft.com/office/powerpoint/2010/main" val="3997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 y="5702"/>
            <a:ext cx="9140429" cy="510839"/>
          </a:xfrm>
        </p:spPr>
        <p:txBody>
          <a:bodyPr>
            <a:normAutofit fontScale="90000"/>
          </a:bodyPr>
          <a:lstStyle/>
          <a:p>
            <a:pPr algn="l"/>
            <a:r>
              <a:rPr lang="en-US" b="1" dirty="0">
                <a:latin typeface="Avenir" panose="02000503020000020003" pitchFamily="2" charset="0"/>
              </a:rPr>
              <a:t>Timeline for </a:t>
            </a:r>
            <a:r>
              <a:rPr lang="en-US" b="1" dirty="0" err="1">
                <a:latin typeface="Avenir" panose="02000503020000020003" pitchFamily="2" charset="0"/>
              </a:rPr>
              <a:t>Exascale</a:t>
            </a:r>
            <a:r>
              <a:rPr lang="en-US" b="1" dirty="0">
                <a:latin typeface="Avenir" panose="02000503020000020003" pitchFamily="2" charset="0"/>
              </a:rPr>
              <a:t> project </a:t>
            </a:r>
            <a:r>
              <a:rPr lang="en-US" b="1" dirty="0" err="1">
                <a:latin typeface="Avenir" panose="02000503020000020003" pitchFamily="2" charset="0"/>
              </a:rPr>
              <a:t>WarpX</a:t>
            </a:r>
            <a:br>
              <a:rPr lang="en-US" b="1" dirty="0">
                <a:latin typeface="Avenir" panose="02000503020000020003" pitchFamily="2" charset="0"/>
              </a:rPr>
            </a:br>
            <a:r>
              <a:rPr lang="en-US" sz="1499" b="1" dirty="0">
                <a:latin typeface="Avenir" panose="02000503020000020003" pitchFamily="2" charset="0"/>
              </a:rPr>
              <a:t>From initial code coupling to ensemble of chains of multi GeV-scale stages</a:t>
            </a:r>
          </a:p>
        </p:txBody>
      </p:sp>
      <p:sp>
        <p:nvSpPr>
          <p:cNvPr id="113" name="Rectangle 112">
            <a:extLst>
              <a:ext uri="{FF2B5EF4-FFF2-40B4-BE49-F238E27FC236}">
                <a16:creationId xmlns:a16="http://schemas.microsoft.com/office/drawing/2014/main" id="{05A3E7A5-3D8B-B34A-B16F-CD66F84C8302}"/>
              </a:ext>
            </a:extLst>
          </p:cNvPr>
          <p:cNvSpPr/>
          <p:nvPr/>
        </p:nvSpPr>
        <p:spPr>
          <a:xfrm>
            <a:off x="1" y="554389"/>
            <a:ext cx="7336256" cy="4589111"/>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dirty="0">
              <a:solidFill>
                <a:prstClr val="white"/>
              </a:solidFill>
              <a:latin typeface="Arial" panose="020B0604020202020204"/>
            </a:endParaRPr>
          </a:p>
        </p:txBody>
      </p:sp>
      <p:pic>
        <p:nvPicPr>
          <p:cNvPr id="114" name="Picture 113">
            <a:extLst>
              <a:ext uri="{FF2B5EF4-FFF2-40B4-BE49-F238E27FC236}">
                <a16:creationId xmlns:a16="http://schemas.microsoft.com/office/drawing/2014/main" id="{7703F0DA-E968-0E4A-8D6A-E0E3D6D20860}"/>
              </a:ext>
            </a:extLst>
          </p:cNvPr>
          <p:cNvPicPr>
            <a:picLocks noChangeAspect="1"/>
          </p:cNvPicPr>
          <p:nvPr/>
        </p:nvPicPr>
        <p:blipFill>
          <a:blip r:embed="rId3" cstate="print">
            <a:alphaModFix amt="24000"/>
            <a:extLst>
              <a:ext uri="{28A0092B-C50C-407E-A947-70E740481C1C}">
                <a14:useLocalDpi xmlns:a14="http://schemas.microsoft.com/office/drawing/2010/main"/>
              </a:ext>
            </a:extLst>
          </a:blip>
          <a:stretch>
            <a:fillRect/>
          </a:stretch>
        </p:blipFill>
        <p:spPr>
          <a:xfrm>
            <a:off x="425940" y="1039274"/>
            <a:ext cx="6856214" cy="3128632"/>
          </a:xfrm>
          <a:prstGeom prst="rect">
            <a:avLst/>
          </a:prstGeom>
        </p:spPr>
      </p:pic>
      <p:sp>
        <p:nvSpPr>
          <p:cNvPr id="115" name="Up Arrow 114">
            <a:extLst>
              <a:ext uri="{FF2B5EF4-FFF2-40B4-BE49-F238E27FC236}">
                <a16:creationId xmlns:a16="http://schemas.microsoft.com/office/drawing/2014/main" id="{C7E08828-186B-EF4D-9FF0-8372CF07FAB3}"/>
              </a:ext>
            </a:extLst>
          </p:cNvPr>
          <p:cNvSpPr/>
          <p:nvPr/>
        </p:nvSpPr>
        <p:spPr>
          <a:xfrm rot="3418565">
            <a:off x="3841690" y="-1176900"/>
            <a:ext cx="197451" cy="7988829"/>
          </a:xfrm>
          <a:prstGeom prst="upArrow">
            <a:avLst>
              <a:gd name="adj1" fmla="val 50000"/>
              <a:gd name="adj2" fmla="val 193313"/>
            </a:avLst>
          </a:prstGeom>
          <a:gradFill>
            <a:gsLst>
              <a:gs pos="0">
                <a:srgbClr val="4895F0"/>
              </a:gs>
              <a:gs pos="100000">
                <a:srgbClr val="C8494B"/>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SzPct val="100000"/>
            </a:pPr>
            <a:endParaRPr lang="en-US" sz="1350" kern="1200">
              <a:solidFill>
                <a:prstClr val="white"/>
              </a:solidFill>
              <a:latin typeface="Arial" panose="020B0604020202020204"/>
            </a:endParaRPr>
          </a:p>
        </p:txBody>
      </p:sp>
      <p:grpSp>
        <p:nvGrpSpPr>
          <p:cNvPr id="116" name="Group 115">
            <a:extLst>
              <a:ext uri="{FF2B5EF4-FFF2-40B4-BE49-F238E27FC236}">
                <a16:creationId xmlns:a16="http://schemas.microsoft.com/office/drawing/2014/main" id="{B4B46564-76F4-404B-8DEC-393DD5843A06}"/>
              </a:ext>
            </a:extLst>
          </p:cNvPr>
          <p:cNvGrpSpPr/>
          <p:nvPr/>
        </p:nvGrpSpPr>
        <p:grpSpPr>
          <a:xfrm>
            <a:off x="440754" y="4763855"/>
            <a:ext cx="3226429" cy="254117"/>
            <a:chOff x="9726" y="6290709"/>
            <a:chExt cx="4303023" cy="338912"/>
          </a:xfrm>
          <a:effectLst>
            <a:outerShdw blurRad="50800" dist="76200" dir="2700000" algn="tl" rotWithShape="0">
              <a:prstClr val="black">
                <a:alpha val="40000"/>
              </a:prstClr>
            </a:outerShdw>
          </a:effectLst>
        </p:grpSpPr>
        <p:sp>
          <p:nvSpPr>
            <p:cNvPr id="117" name="TextBox 116">
              <a:extLst>
                <a:ext uri="{FF2B5EF4-FFF2-40B4-BE49-F238E27FC236}">
                  <a16:creationId xmlns:a16="http://schemas.microsoft.com/office/drawing/2014/main" id="{67DD4EA4-9750-8146-87BB-3BAC929F39EE}"/>
                </a:ext>
              </a:extLst>
            </p:cNvPr>
            <p:cNvSpPr txBox="1"/>
            <p:nvPr/>
          </p:nvSpPr>
          <p:spPr>
            <a:xfrm>
              <a:off x="673628" y="6290977"/>
              <a:ext cx="3639121"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9BBB59">
                      <a:lumMod val="50000"/>
                    </a:srgbClr>
                  </a:solidFill>
                  <a:latin typeface="Franklin Gothic Medium"/>
                  <a:ea typeface="+mn-ea"/>
                  <a:cs typeface=""/>
                </a:rPr>
                <a:t>Initial coupling of </a:t>
              </a:r>
              <a:r>
                <a:rPr lang="en-US" sz="1050" kern="1200" dirty="0" err="1">
                  <a:solidFill>
                    <a:srgbClr val="9BBB59">
                      <a:lumMod val="50000"/>
                    </a:srgbClr>
                  </a:solidFill>
                  <a:latin typeface="Franklin Gothic Medium"/>
                  <a:ea typeface="+mn-ea"/>
                  <a:cs typeface=""/>
                </a:rPr>
                <a:t>AMReX</a:t>
              </a:r>
              <a:r>
                <a:rPr lang="en-US" sz="1050" kern="1200" dirty="0">
                  <a:solidFill>
                    <a:srgbClr val="9BBB59">
                      <a:lumMod val="50000"/>
                    </a:srgbClr>
                  </a:solidFill>
                  <a:latin typeface="Franklin Gothic Medium"/>
                  <a:ea typeface="+mn-ea"/>
                  <a:cs typeface=""/>
                </a:rPr>
                <a:t> and Warp/PICSAR</a:t>
              </a:r>
            </a:p>
          </p:txBody>
        </p:sp>
        <p:sp>
          <p:nvSpPr>
            <p:cNvPr id="118" name="TextBox 117">
              <a:extLst>
                <a:ext uri="{FF2B5EF4-FFF2-40B4-BE49-F238E27FC236}">
                  <a16:creationId xmlns:a16="http://schemas.microsoft.com/office/drawing/2014/main" id="{E8B61B05-23E2-414E-B113-0BC9D1EB2F45}"/>
                </a:ext>
              </a:extLst>
            </p:cNvPr>
            <p:cNvSpPr txBox="1"/>
            <p:nvPr/>
          </p:nvSpPr>
          <p:spPr>
            <a:xfrm>
              <a:off x="9726" y="6290709"/>
              <a:ext cx="663903" cy="338644"/>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2016</a:t>
              </a:r>
            </a:p>
          </p:txBody>
        </p:sp>
      </p:grpSp>
      <p:grpSp>
        <p:nvGrpSpPr>
          <p:cNvPr id="119" name="Group 118">
            <a:extLst>
              <a:ext uri="{FF2B5EF4-FFF2-40B4-BE49-F238E27FC236}">
                <a16:creationId xmlns:a16="http://schemas.microsoft.com/office/drawing/2014/main" id="{D50219B6-D4C6-D840-9461-2CB06AE55104}"/>
              </a:ext>
            </a:extLst>
          </p:cNvPr>
          <p:cNvGrpSpPr/>
          <p:nvPr/>
        </p:nvGrpSpPr>
        <p:grpSpPr>
          <a:xfrm>
            <a:off x="18046" y="2595653"/>
            <a:ext cx="4529894" cy="253971"/>
            <a:chOff x="-628921" y="3437601"/>
            <a:chExt cx="6041432" cy="338715"/>
          </a:xfrm>
          <a:effectLst>
            <a:outerShdw blurRad="50800" dist="76200" dir="2700000" algn="tl" rotWithShape="0">
              <a:prstClr val="black">
                <a:alpha val="40000"/>
              </a:prstClr>
            </a:outerShdw>
          </a:effectLst>
        </p:grpSpPr>
        <p:sp>
          <p:nvSpPr>
            <p:cNvPr id="120" name="TextBox 119">
              <a:extLst>
                <a:ext uri="{FF2B5EF4-FFF2-40B4-BE49-F238E27FC236}">
                  <a16:creationId xmlns:a16="http://schemas.microsoft.com/office/drawing/2014/main" id="{7A721E92-75B9-3346-8483-E3E139D8B3E6}"/>
                </a:ext>
              </a:extLst>
            </p:cNvPr>
            <p:cNvSpPr txBox="1"/>
            <p:nvPr/>
          </p:nvSpPr>
          <p:spPr>
            <a:xfrm>
              <a:off x="-628921" y="3437674"/>
              <a:ext cx="5295514"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5-10</a:t>
              </a:r>
              <a:r>
                <a:rPr lang="en-US" sz="1050" kern="1200" dirty="0">
                  <a:solidFill>
                    <a:srgbClr val="1F497D"/>
                  </a:solidFill>
                  <a:latin typeface="Franklin Gothic Medium"/>
                  <a:ea typeface="+mn-ea"/>
                  <a:cs typeface=""/>
                </a:rPr>
                <a:t> multi-GeV-scale plasma accelerator stages</a:t>
              </a:r>
            </a:p>
          </p:txBody>
        </p:sp>
        <p:sp>
          <p:nvSpPr>
            <p:cNvPr id="121" name="TextBox 120">
              <a:extLst>
                <a:ext uri="{FF2B5EF4-FFF2-40B4-BE49-F238E27FC236}">
                  <a16:creationId xmlns:a16="http://schemas.microsoft.com/office/drawing/2014/main" id="{E7E6716F-CEA8-7F4B-97AA-9D0EB99E15A1}"/>
                </a:ext>
              </a:extLst>
            </p:cNvPr>
            <p:cNvSpPr txBox="1"/>
            <p:nvPr/>
          </p:nvSpPr>
          <p:spPr>
            <a:xfrm>
              <a:off x="4666593" y="3437601"/>
              <a:ext cx="745918"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2020</a:t>
              </a:r>
            </a:p>
          </p:txBody>
        </p:sp>
      </p:grpSp>
      <p:grpSp>
        <p:nvGrpSpPr>
          <p:cNvPr id="123" name="Group 122">
            <a:extLst>
              <a:ext uri="{FF2B5EF4-FFF2-40B4-BE49-F238E27FC236}">
                <a16:creationId xmlns:a16="http://schemas.microsoft.com/office/drawing/2014/main" id="{02348B6B-3CE1-AB45-BBDC-162D820AC72B}"/>
              </a:ext>
            </a:extLst>
          </p:cNvPr>
          <p:cNvGrpSpPr/>
          <p:nvPr/>
        </p:nvGrpSpPr>
        <p:grpSpPr>
          <a:xfrm>
            <a:off x="2170878" y="3633049"/>
            <a:ext cx="4137461" cy="256730"/>
            <a:chOff x="2327191" y="4949506"/>
            <a:chExt cx="5518051" cy="342396"/>
          </a:xfrm>
          <a:effectLst>
            <a:outerShdw blurRad="50800" dist="76200" dir="2700000" algn="tl" rotWithShape="0">
              <a:prstClr val="black">
                <a:alpha val="40000"/>
              </a:prstClr>
            </a:outerShdw>
          </a:effectLst>
        </p:grpSpPr>
        <p:sp>
          <p:nvSpPr>
            <p:cNvPr id="126" name="TextBox 125">
              <a:extLst>
                <a:ext uri="{FF2B5EF4-FFF2-40B4-BE49-F238E27FC236}">
                  <a16:creationId xmlns:a16="http://schemas.microsoft.com/office/drawing/2014/main" id="{7629A5D8-1278-D346-A9B0-8D059A1D219B}"/>
                </a:ext>
              </a:extLst>
            </p:cNvPr>
            <p:cNvSpPr txBox="1"/>
            <p:nvPr/>
          </p:nvSpPr>
          <p:spPr>
            <a:xfrm>
              <a:off x="3021725" y="4953258"/>
              <a:ext cx="4823517" cy="338644"/>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a </a:t>
              </a:r>
              <a:r>
                <a:rPr lang="en-US" sz="1050" kern="1200" dirty="0">
                  <a:solidFill>
                    <a:srgbClr val="C00000"/>
                  </a:solidFill>
                  <a:latin typeface="Franklin Gothic Medium"/>
                  <a:ea typeface="+mn-ea"/>
                  <a:cs typeface=""/>
                </a:rPr>
                <a:t>single</a:t>
              </a:r>
              <a:r>
                <a:rPr lang="en-US" sz="1050" kern="1200" dirty="0">
                  <a:solidFill>
                    <a:srgbClr val="1F497D"/>
                  </a:solidFill>
                  <a:latin typeface="Franklin Gothic Medium"/>
                  <a:ea typeface="+mn-ea"/>
                  <a:cs typeface=""/>
                </a:rPr>
                <a:t> multi-GeV-scale plasma accelerator stage</a:t>
              </a:r>
            </a:p>
          </p:txBody>
        </p:sp>
        <p:sp>
          <p:nvSpPr>
            <p:cNvPr id="127" name="TextBox 126">
              <a:extLst>
                <a:ext uri="{FF2B5EF4-FFF2-40B4-BE49-F238E27FC236}">
                  <a16:creationId xmlns:a16="http://schemas.microsoft.com/office/drawing/2014/main" id="{86B5BE5F-E4BB-6E40-9F7D-495870AE0063}"/>
                </a:ext>
              </a:extLst>
            </p:cNvPr>
            <p:cNvSpPr txBox="1"/>
            <p:nvPr/>
          </p:nvSpPr>
          <p:spPr>
            <a:xfrm>
              <a:off x="2327191" y="4949506"/>
              <a:ext cx="694534"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2018</a:t>
              </a:r>
            </a:p>
          </p:txBody>
        </p:sp>
      </p:grpSp>
      <p:grpSp>
        <p:nvGrpSpPr>
          <p:cNvPr id="128" name="Group 127">
            <a:extLst>
              <a:ext uri="{FF2B5EF4-FFF2-40B4-BE49-F238E27FC236}">
                <a16:creationId xmlns:a16="http://schemas.microsoft.com/office/drawing/2014/main" id="{2EF00891-BDF8-5548-BA3B-CD360EDA051D}"/>
              </a:ext>
            </a:extLst>
          </p:cNvPr>
          <p:cNvGrpSpPr/>
          <p:nvPr/>
        </p:nvGrpSpPr>
        <p:grpSpPr>
          <a:xfrm>
            <a:off x="684155" y="2002233"/>
            <a:ext cx="4558605" cy="253916"/>
            <a:chOff x="486266" y="2736007"/>
            <a:chExt cx="6079725" cy="338642"/>
          </a:xfrm>
          <a:effectLst>
            <a:outerShdw blurRad="50800" dist="76200" dir="2700000" algn="tl" rotWithShape="0">
              <a:prstClr val="black">
                <a:alpha val="40000"/>
              </a:prstClr>
            </a:outerShdw>
          </a:effectLst>
        </p:grpSpPr>
        <p:sp>
          <p:nvSpPr>
            <p:cNvPr id="129" name="TextBox 128">
              <a:extLst>
                <a:ext uri="{FF2B5EF4-FFF2-40B4-BE49-F238E27FC236}">
                  <a16:creationId xmlns:a16="http://schemas.microsoft.com/office/drawing/2014/main" id="{B9F88EB1-DF1B-DE48-8AA7-1D34FA902C26}"/>
                </a:ext>
              </a:extLst>
            </p:cNvPr>
            <p:cNvSpPr txBox="1"/>
            <p:nvPr/>
          </p:nvSpPr>
          <p:spPr>
            <a:xfrm>
              <a:off x="486266" y="2736007"/>
              <a:ext cx="5399525" cy="338642"/>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10-20</a:t>
              </a:r>
              <a:r>
                <a:rPr lang="en-US" sz="1050" kern="1200" dirty="0">
                  <a:solidFill>
                    <a:srgbClr val="1F497D"/>
                  </a:solidFill>
                  <a:latin typeface="Franklin Gothic Medium"/>
                  <a:ea typeface="+mn-ea"/>
                  <a:cs typeface=""/>
                </a:rPr>
                <a:t> multi-GeV-scale plasma accelerator stages</a:t>
              </a:r>
            </a:p>
          </p:txBody>
        </p:sp>
        <p:sp>
          <p:nvSpPr>
            <p:cNvPr id="130" name="TextBox 129">
              <a:extLst>
                <a:ext uri="{FF2B5EF4-FFF2-40B4-BE49-F238E27FC236}">
                  <a16:creationId xmlns:a16="http://schemas.microsoft.com/office/drawing/2014/main" id="{678A5F5F-94CF-8B48-A789-7874F8026BAB}"/>
                </a:ext>
              </a:extLst>
            </p:cNvPr>
            <p:cNvSpPr txBox="1"/>
            <p:nvPr/>
          </p:nvSpPr>
          <p:spPr>
            <a:xfrm>
              <a:off x="5885792" y="2736007"/>
              <a:ext cx="680199"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2021</a:t>
              </a:r>
            </a:p>
          </p:txBody>
        </p:sp>
      </p:grpSp>
      <p:grpSp>
        <p:nvGrpSpPr>
          <p:cNvPr id="132" name="Group 131">
            <a:extLst>
              <a:ext uri="{FF2B5EF4-FFF2-40B4-BE49-F238E27FC236}">
                <a16:creationId xmlns:a16="http://schemas.microsoft.com/office/drawing/2014/main" id="{E4ED143B-4807-1440-BD1C-EF9A4B6F6F61}"/>
              </a:ext>
            </a:extLst>
          </p:cNvPr>
          <p:cNvGrpSpPr/>
          <p:nvPr/>
        </p:nvGrpSpPr>
        <p:grpSpPr>
          <a:xfrm>
            <a:off x="1460409" y="1499452"/>
            <a:ext cx="4585463" cy="253916"/>
            <a:chOff x="1621392" y="2075738"/>
            <a:chExt cx="6115543" cy="338643"/>
          </a:xfrm>
          <a:effectLst>
            <a:outerShdw blurRad="50800" dist="76200" dir="2700000" algn="tl" rotWithShape="0">
              <a:prstClr val="black">
                <a:alpha val="40000"/>
              </a:prstClr>
            </a:outerShdw>
          </a:effectLst>
        </p:grpSpPr>
        <p:sp>
          <p:nvSpPr>
            <p:cNvPr id="135" name="TextBox 134">
              <a:extLst>
                <a:ext uri="{FF2B5EF4-FFF2-40B4-BE49-F238E27FC236}">
                  <a16:creationId xmlns:a16="http://schemas.microsoft.com/office/drawing/2014/main" id="{D464B6B7-BBD0-5447-ACDC-5B41105DB358}"/>
                </a:ext>
              </a:extLst>
            </p:cNvPr>
            <p:cNvSpPr txBox="1"/>
            <p:nvPr/>
          </p:nvSpPr>
          <p:spPr>
            <a:xfrm>
              <a:off x="1621392" y="2075738"/>
              <a:ext cx="5455452" cy="338643"/>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algn="ctr" defTabSz="342900">
                <a:buSzPct val="100000"/>
              </a:pPr>
              <a:r>
                <a:rPr lang="en-US" sz="1050" kern="1200" dirty="0">
                  <a:solidFill>
                    <a:srgbClr val="1F497D"/>
                  </a:solidFill>
                  <a:latin typeface="Franklin Gothic Medium"/>
                  <a:ea typeface="+mn-ea"/>
                  <a:cs typeface=""/>
                </a:rPr>
                <a:t>Modeling </a:t>
              </a:r>
              <a:r>
                <a:rPr lang="en-US" sz="1050" dirty="0">
                  <a:solidFill>
                    <a:srgbClr val="1F497D"/>
                  </a:solidFill>
                  <a:latin typeface="Franklin Gothic Medium"/>
                  <a:cs typeface=""/>
                </a:rPr>
                <a:t>of </a:t>
              </a:r>
              <a:r>
                <a:rPr lang="en-US" sz="1050" dirty="0">
                  <a:solidFill>
                    <a:srgbClr val="C00000"/>
                  </a:solidFill>
                  <a:latin typeface="Franklin Gothic Medium"/>
                  <a:cs typeface=""/>
                </a:rPr>
                <a:t>novel plasma e- beam injection scheme</a:t>
              </a:r>
              <a:endParaRPr lang="en-US" sz="1050" kern="1200" dirty="0">
                <a:solidFill>
                  <a:srgbClr val="C00000"/>
                </a:solidFill>
                <a:latin typeface="Franklin Gothic Medium"/>
                <a:ea typeface="+mn-ea"/>
                <a:cs typeface=""/>
              </a:endParaRPr>
            </a:p>
          </p:txBody>
        </p:sp>
        <p:sp>
          <p:nvSpPr>
            <p:cNvPr id="136" name="TextBox 135">
              <a:extLst>
                <a:ext uri="{FF2B5EF4-FFF2-40B4-BE49-F238E27FC236}">
                  <a16:creationId xmlns:a16="http://schemas.microsoft.com/office/drawing/2014/main" id="{026900C7-AB4F-FE4E-BBF2-83006131FD7F}"/>
                </a:ext>
              </a:extLst>
            </p:cNvPr>
            <p:cNvSpPr txBox="1"/>
            <p:nvPr/>
          </p:nvSpPr>
          <p:spPr>
            <a:xfrm>
              <a:off x="7072527" y="2075738"/>
              <a:ext cx="664408" cy="338643"/>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2022</a:t>
              </a:r>
            </a:p>
          </p:txBody>
        </p:sp>
      </p:grpSp>
      <p:grpSp>
        <p:nvGrpSpPr>
          <p:cNvPr id="138" name="Group 137">
            <a:extLst>
              <a:ext uri="{FF2B5EF4-FFF2-40B4-BE49-F238E27FC236}">
                <a16:creationId xmlns:a16="http://schemas.microsoft.com/office/drawing/2014/main" id="{7623D66C-BBD6-7F44-98B9-1BED6E7FE168}"/>
              </a:ext>
            </a:extLst>
          </p:cNvPr>
          <p:cNvGrpSpPr/>
          <p:nvPr/>
        </p:nvGrpSpPr>
        <p:grpSpPr>
          <a:xfrm>
            <a:off x="2118166" y="915003"/>
            <a:ext cx="4802329" cy="253965"/>
            <a:chOff x="2577459" y="1360135"/>
            <a:chExt cx="6404773" cy="338707"/>
          </a:xfrm>
          <a:effectLst>
            <a:outerShdw blurRad="50800" dist="76200" dir="2700000" algn="tl" rotWithShape="0">
              <a:prstClr val="black">
                <a:alpha val="40000"/>
              </a:prstClr>
            </a:outerShdw>
          </a:effectLst>
        </p:grpSpPr>
        <p:sp>
          <p:nvSpPr>
            <p:cNvPr id="141" name="TextBox 140">
              <a:extLst>
                <a:ext uri="{FF2B5EF4-FFF2-40B4-BE49-F238E27FC236}">
                  <a16:creationId xmlns:a16="http://schemas.microsoft.com/office/drawing/2014/main" id="{BA3270CC-927B-4945-B957-D44F9AD548D8}"/>
                </a:ext>
              </a:extLst>
            </p:cNvPr>
            <p:cNvSpPr txBox="1"/>
            <p:nvPr/>
          </p:nvSpPr>
          <p:spPr>
            <a:xfrm>
              <a:off x="2577459" y="1360135"/>
              <a:ext cx="5696573" cy="338642"/>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of chain of </a:t>
              </a:r>
              <a:r>
                <a:rPr lang="en-US" sz="1050" kern="1200" dirty="0">
                  <a:solidFill>
                    <a:srgbClr val="C00000"/>
                  </a:solidFill>
                  <a:latin typeface="Franklin Gothic Medium"/>
                  <a:ea typeface="+mn-ea"/>
                  <a:cs typeface=""/>
                </a:rPr>
                <a:t>15-30</a:t>
              </a:r>
              <a:r>
                <a:rPr lang="en-US" sz="1050" kern="1200" dirty="0">
                  <a:solidFill>
                    <a:srgbClr val="1F497D"/>
                  </a:solidFill>
                  <a:latin typeface="Franklin Gothic Medium"/>
                  <a:ea typeface="+mn-ea"/>
                  <a:cs typeface=""/>
                </a:rPr>
                <a:t> multi-GeV-scale plasma accelerator stages</a:t>
              </a:r>
            </a:p>
          </p:txBody>
        </p:sp>
        <p:sp>
          <p:nvSpPr>
            <p:cNvPr id="142" name="TextBox 141">
              <a:extLst>
                <a:ext uri="{FF2B5EF4-FFF2-40B4-BE49-F238E27FC236}">
                  <a16:creationId xmlns:a16="http://schemas.microsoft.com/office/drawing/2014/main" id="{C8EE7602-5CE3-9844-B35C-28823D730A9B}"/>
                </a:ext>
              </a:extLst>
            </p:cNvPr>
            <p:cNvSpPr txBox="1"/>
            <p:nvPr/>
          </p:nvSpPr>
          <p:spPr>
            <a:xfrm>
              <a:off x="8274030" y="1360200"/>
              <a:ext cx="708202" cy="338642"/>
            </a:xfrm>
            <a:prstGeom prst="rect">
              <a:avLst/>
            </a:prstGeom>
            <a:solidFill>
              <a:srgbClr val="1F497D"/>
            </a:solidFill>
            <a:ln>
              <a:solidFill>
                <a:schemeClr val="accent3">
                  <a:lumMod val="75000"/>
                </a:schemeClr>
              </a:solidFill>
            </a:ln>
          </p:spPr>
          <p:txBody>
            <a:bodyPr wrap="square" rtlCol="0">
              <a:spAutoFit/>
            </a:bodyPr>
            <a:lstStyle/>
            <a:p>
              <a:pPr algn="ctr" defTabSz="342900">
                <a:buSzPct val="100000"/>
              </a:pPr>
              <a:r>
                <a:rPr lang="en-US" sz="1050" kern="1200" dirty="0">
                  <a:solidFill>
                    <a:prstClr val="white"/>
                  </a:solidFill>
                  <a:latin typeface="Franklin Gothic Medium"/>
                  <a:ea typeface="+mn-ea"/>
                  <a:cs typeface=""/>
                </a:rPr>
                <a:t>2023</a:t>
              </a:r>
            </a:p>
          </p:txBody>
        </p:sp>
      </p:grpSp>
      <p:grpSp>
        <p:nvGrpSpPr>
          <p:cNvPr id="143" name="Group 142">
            <a:extLst>
              <a:ext uri="{FF2B5EF4-FFF2-40B4-BE49-F238E27FC236}">
                <a16:creationId xmlns:a16="http://schemas.microsoft.com/office/drawing/2014/main" id="{2374512F-AB44-B64A-B23D-6BE1F137D951}"/>
              </a:ext>
            </a:extLst>
          </p:cNvPr>
          <p:cNvGrpSpPr/>
          <p:nvPr/>
        </p:nvGrpSpPr>
        <p:grpSpPr>
          <a:xfrm>
            <a:off x="7280823" y="282427"/>
            <a:ext cx="1760909" cy="415499"/>
            <a:chOff x="9525000" y="375774"/>
            <a:chExt cx="2348489" cy="554142"/>
          </a:xfrm>
        </p:grpSpPr>
        <p:grpSp>
          <p:nvGrpSpPr>
            <p:cNvPr id="144" name="Group 143">
              <a:extLst>
                <a:ext uri="{FF2B5EF4-FFF2-40B4-BE49-F238E27FC236}">
                  <a16:creationId xmlns:a16="http://schemas.microsoft.com/office/drawing/2014/main" id="{E0E07E13-C2C2-BD49-B343-982BDABBE666}"/>
                </a:ext>
              </a:extLst>
            </p:cNvPr>
            <p:cNvGrpSpPr/>
            <p:nvPr/>
          </p:nvGrpSpPr>
          <p:grpSpPr>
            <a:xfrm>
              <a:off x="9731313" y="375774"/>
              <a:ext cx="2142176" cy="554142"/>
              <a:chOff x="8155810" y="1360199"/>
              <a:chExt cx="2142176" cy="554142"/>
            </a:xfrm>
            <a:effectLst>
              <a:outerShdw blurRad="50800" dist="76200" dir="2700000" algn="tl" rotWithShape="0">
                <a:prstClr val="black">
                  <a:alpha val="40000"/>
                </a:prstClr>
              </a:outerShdw>
            </a:effectLst>
          </p:grpSpPr>
          <p:sp>
            <p:nvSpPr>
              <p:cNvPr id="146" name="TextBox 145">
                <a:extLst>
                  <a:ext uri="{FF2B5EF4-FFF2-40B4-BE49-F238E27FC236}">
                    <a16:creationId xmlns:a16="http://schemas.microsoft.com/office/drawing/2014/main" id="{765AF5DD-F2B3-1B4D-9D01-741F25131CDA}"/>
                  </a:ext>
                </a:extLst>
              </p:cNvPr>
              <p:cNvSpPr txBox="1"/>
              <p:nvPr/>
            </p:nvSpPr>
            <p:spPr>
              <a:xfrm>
                <a:off x="8873687" y="1360199"/>
                <a:ext cx="1424299" cy="554141"/>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953636"/>
                    </a:solidFill>
                    <a:latin typeface="Franklin Gothic Medium"/>
                    <a:ea typeface="+mn-ea"/>
                    <a:cs typeface=""/>
                  </a:rPr>
                  <a:t>Collider designs</a:t>
                </a:r>
              </a:p>
            </p:txBody>
          </p:sp>
          <p:sp>
            <p:nvSpPr>
              <p:cNvPr id="147" name="TextBox 146">
                <a:extLst>
                  <a:ext uri="{FF2B5EF4-FFF2-40B4-BE49-F238E27FC236}">
                    <a16:creationId xmlns:a16="http://schemas.microsoft.com/office/drawing/2014/main" id="{AB563E42-F3AB-C443-AD54-04EBB8B21DEC}"/>
                  </a:ext>
                </a:extLst>
              </p:cNvPr>
              <p:cNvSpPr txBox="1"/>
              <p:nvPr/>
            </p:nvSpPr>
            <p:spPr>
              <a:xfrm>
                <a:off x="8155810" y="1360200"/>
                <a:ext cx="710620" cy="554141"/>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2030 - </a:t>
                </a:r>
              </a:p>
            </p:txBody>
          </p:sp>
        </p:grpSp>
        <p:cxnSp>
          <p:nvCxnSpPr>
            <p:cNvPr id="145" name="Straight Arrow Connector 144">
              <a:extLst>
                <a:ext uri="{FF2B5EF4-FFF2-40B4-BE49-F238E27FC236}">
                  <a16:creationId xmlns:a16="http://schemas.microsoft.com/office/drawing/2014/main" id="{4FAFBF56-42A2-1347-ADDC-4F3A60DCCF65}"/>
                </a:ext>
              </a:extLst>
            </p:cNvPr>
            <p:cNvCxnSpPr>
              <a:cxnSpLocks/>
            </p:cNvCxnSpPr>
            <p:nvPr/>
          </p:nvCxnSpPr>
          <p:spPr>
            <a:xfrm flipV="1">
              <a:off x="9525000" y="652773"/>
              <a:ext cx="324534" cy="200507"/>
            </a:xfrm>
            <a:prstGeom prst="straightConnector1">
              <a:avLst/>
            </a:prstGeom>
            <a:ln w="28575">
              <a:solidFill>
                <a:srgbClr val="C00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3C615046-0149-7E4D-95E3-00F192BA7AAA}"/>
              </a:ext>
            </a:extLst>
          </p:cNvPr>
          <p:cNvGrpSpPr/>
          <p:nvPr/>
        </p:nvGrpSpPr>
        <p:grpSpPr>
          <a:xfrm>
            <a:off x="1348575" y="4220266"/>
            <a:ext cx="4925174" cy="253916"/>
            <a:chOff x="1188460" y="5564211"/>
            <a:chExt cx="6568609" cy="338643"/>
          </a:xfrm>
          <a:effectLst>
            <a:outerShdw blurRad="50800" dist="76200" dir="2700000" algn="tl" rotWithShape="0">
              <a:prstClr val="black">
                <a:alpha val="40000"/>
              </a:prstClr>
            </a:outerShdw>
          </a:effectLst>
        </p:grpSpPr>
        <p:sp>
          <p:nvSpPr>
            <p:cNvPr id="152" name="TextBox 151">
              <a:extLst>
                <a:ext uri="{FF2B5EF4-FFF2-40B4-BE49-F238E27FC236}">
                  <a16:creationId xmlns:a16="http://schemas.microsoft.com/office/drawing/2014/main" id="{EF1C980C-4F32-2E43-BAC9-2EFDA23C2252}"/>
                </a:ext>
              </a:extLst>
            </p:cNvPr>
            <p:cNvSpPr txBox="1"/>
            <p:nvPr/>
          </p:nvSpPr>
          <p:spPr>
            <a:xfrm>
              <a:off x="1860330" y="5564211"/>
              <a:ext cx="5896739" cy="338643"/>
            </a:xfrm>
            <a:prstGeom prst="rect">
              <a:avLst/>
            </a:prstGeom>
            <a:solidFill>
              <a:schemeClr val="bg1"/>
            </a:solidFill>
            <a:ln>
              <a:solidFill>
                <a:schemeClr val="accent3">
                  <a:lumMod val="75000"/>
                </a:schemeClr>
              </a:solidFill>
            </a:ln>
          </p:spPr>
          <p:txBody>
            <a:bodyPr wrap="none" rtlCol="0">
              <a:spAutoFit/>
            </a:bodyPr>
            <a:lstStyle/>
            <a:p>
              <a:pPr defTabSz="342900">
                <a:buSzPct val="100000"/>
              </a:pPr>
              <a:r>
                <a:rPr lang="en-US" sz="1050" kern="1200" dirty="0">
                  <a:solidFill>
                    <a:srgbClr val="1F497D"/>
                  </a:solidFill>
                  <a:latin typeface="Franklin Gothic Medium"/>
                  <a:ea typeface="+mn-ea"/>
                  <a:cs typeface=""/>
                </a:rPr>
                <a:t>Modeling of single plasma accelerator stage with static mesh refinement </a:t>
              </a:r>
            </a:p>
          </p:txBody>
        </p:sp>
        <p:sp>
          <p:nvSpPr>
            <p:cNvPr id="153" name="TextBox 152">
              <a:extLst>
                <a:ext uri="{FF2B5EF4-FFF2-40B4-BE49-F238E27FC236}">
                  <a16:creationId xmlns:a16="http://schemas.microsoft.com/office/drawing/2014/main" id="{68398555-5E58-6C4C-A26E-E4F70EB46E58}"/>
                </a:ext>
              </a:extLst>
            </p:cNvPr>
            <p:cNvSpPr txBox="1"/>
            <p:nvPr/>
          </p:nvSpPr>
          <p:spPr>
            <a:xfrm>
              <a:off x="1188460" y="5564211"/>
              <a:ext cx="671870" cy="338642"/>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2017</a:t>
              </a:r>
            </a:p>
          </p:txBody>
        </p:sp>
      </p:grpSp>
      <p:grpSp>
        <p:nvGrpSpPr>
          <p:cNvPr id="155" name="Group 154">
            <a:extLst>
              <a:ext uri="{FF2B5EF4-FFF2-40B4-BE49-F238E27FC236}">
                <a16:creationId xmlns:a16="http://schemas.microsoft.com/office/drawing/2014/main" id="{586C883B-F637-994C-B7A5-FAAE6D2451D9}"/>
              </a:ext>
            </a:extLst>
          </p:cNvPr>
          <p:cNvGrpSpPr/>
          <p:nvPr/>
        </p:nvGrpSpPr>
        <p:grpSpPr>
          <a:xfrm>
            <a:off x="2973445" y="3130268"/>
            <a:ext cx="4361488" cy="253916"/>
            <a:chOff x="3444856" y="4277842"/>
            <a:chExt cx="5816833" cy="338646"/>
          </a:xfrm>
          <a:effectLst>
            <a:outerShdw blurRad="50800" dist="76200" dir="2700000" algn="tl" rotWithShape="0">
              <a:prstClr val="black">
                <a:alpha val="40000"/>
              </a:prstClr>
            </a:outerShdw>
          </a:effectLst>
        </p:grpSpPr>
        <p:sp>
          <p:nvSpPr>
            <p:cNvPr id="158" name="TextBox 157">
              <a:extLst>
                <a:ext uri="{FF2B5EF4-FFF2-40B4-BE49-F238E27FC236}">
                  <a16:creationId xmlns:a16="http://schemas.microsoft.com/office/drawing/2014/main" id="{30744465-64A4-2647-B555-73DD33E5BA82}"/>
                </a:ext>
              </a:extLst>
            </p:cNvPr>
            <p:cNvSpPr txBox="1"/>
            <p:nvPr/>
          </p:nvSpPr>
          <p:spPr>
            <a:xfrm>
              <a:off x="4179079" y="4277842"/>
              <a:ext cx="5082610" cy="338646"/>
            </a:xfrm>
            <a:prstGeom prst="rect">
              <a:avLst/>
            </a:prstGeom>
            <a:solidFill>
              <a:schemeClr val="bg1"/>
            </a:solidFill>
            <a:ln>
              <a:solidFill>
                <a:schemeClr val="accent3">
                  <a:lumMod val="75000"/>
                </a:schemeClr>
              </a:solidFill>
            </a:ln>
          </p:spPr>
          <p:txBody>
            <a:bodyPr wrap="square" rtlCol="0">
              <a:spAutoFit/>
            </a:bodyPr>
            <a:lstStyle/>
            <a:p>
              <a:pPr defTabSz="342900">
                <a:buSzPct val="100000"/>
              </a:pPr>
              <a:r>
                <a:rPr lang="en-US" sz="1050" kern="1200" dirty="0">
                  <a:solidFill>
                    <a:srgbClr val="1F497D"/>
                  </a:solidFill>
                  <a:latin typeface="Franklin Gothic Medium"/>
                  <a:ea typeface="+mn-ea"/>
                  <a:cs typeface=""/>
                </a:rPr>
                <a:t>Modeling chain of </a:t>
              </a:r>
              <a:r>
                <a:rPr lang="en-US" sz="1050" kern="1200" dirty="0">
                  <a:solidFill>
                    <a:srgbClr val="C00000"/>
                  </a:solidFill>
                  <a:latin typeface="Franklin Gothic Medium"/>
                  <a:ea typeface="+mn-ea"/>
                  <a:cs typeface=""/>
                </a:rPr>
                <a:t>3</a:t>
              </a:r>
              <a:r>
                <a:rPr lang="en-US" sz="1050" kern="1200" dirty="0">
                  <a:solidFill>
                    <a:srgbClr val="1F497D"/>
                  </a:solidFill>
                  <a:latin typeface="Franklin Gothic Medium"/>
                  <a:ea typeface="+mn-ea"/>
                  <a:cs typeface=""/>
                </a:rPr>
                <a:t> multi-GeV-scale plasma accelerator stages</a:t>
              </a:r>
            </a:p>
          </p:txBody>
        </p:sp>
        <p:sp>
          <p:nvSpPr>
            <p:cNvPr id="159" name="TextBox 158">
              <a:extLst>
                <a:ext uri="{FF2B5EF4-FFF2-40B4-BE49-F238E27FC236}">
                  <a16:creationId xmlns:a16="http://schemas.microsoft.com/office/drawing/2014/main" id="{1BD7E288-4F8D-EA45-970B-453296ABE429}"/>
                </a:ext>
              </a:extLst>
            </p:cNvPr>
            <p:cNvSpPr txBox="1"/>
            <p:nvPr/>
          </p:nvSpPr>
          <p:spPr>
            <a:xfrm>
              <a:off x="3444856" y="4277842"/>
              <a:ext cx="734226" cy="338646"/>
            </a:xfrm>
            <a:prstGeom prst="rect">
              <a:avLst/>
            </a:prstGeom>
            <a:solidFill>
              <a:srgbClr val="1F497D"/>
            </a:solidFill>
            <a:ln>
              <a:solidFill>
                <a:schemeClr val="accent3">
                  <a:lumMod val="75000"/>
                </a:schemeClr>
              </a:solidFill>
            </a:ln>
          </p:spPr>
          <p:txBody>
            <a:bodyPr wrap="square" rtlCol="0">
              <a:spAutoFit/>
            </a:bodyPr>
            <a:lstStyle/>
            <a:p>
              <a:pPr defTabSz="342900">
                <a:buSzPct val="100000"/>
              </a:pPr>
              <a:r>
                <a:rPr lang="en-US" sz="1050" kern="1200" dirty="0">
                  <a:solidFill>
                    <a:prstClr val="white"/>
                  </a:solidFill>
                  <a:latin typeface="Franklin Gothic Medium"/>
                  <a:ea typeface="+mn-ea"/>
                  <a:cs typeface=""/>
                </a:rPr>
                <a:t>2019</a:t>
              </a:r>
            </a:p>
          </p:txBody>
        </p:sp>
      </p:grpSp>
      <p:sp>
        <p:nvSpPr>
          <p:cNvPr id="7" name="TextBox 6">
            <a:extLst>
              <a:ext uri="{FF2B5EF4-FFF2-40B4-BE49-F238E27FC236}">
                <a16:creationId xmlns:a16="http://schemas.microsoft.com/office/drawing/2014/main" id="{138CFD01-D418-07C5-08D6-559EBD682EC3}"/>
              </a:ext>
            </a:extLst>
          </p:cNvPr>
          <p:cNvSpPr txBox="1"/>
          <p:nvPr/>
        </p:nvSpPr>
        <p:spPr>
          <a:xfrm>
            <a:off x="6112446" y="0"/>
            <a:ext cx="979087" cy="292388"/>
          </a:xfrm>
          <a:prstGeom prst="rect">
            <a:avLst/>
          </a:prstGeom>
          <a:solidFill>
            <a:schemeClr val="accent5">
              <a:lumMod val="20000"/>
              <a:lumOff val="80000"/>
            </a:schemeClr>
          </a:solidFill>
          <a:ln>
            <a:solidFill>
              <a:schemeClr val="accent3">
                <a:lumMod val="75000"/>
              </a:schemeClr>
            </a:solidFill>
          </a:ln>
        </p:spPr>
        <p:txBody>
          <a:bodyPr wrap="square" rtlCol="0">
            <a:spAutoFit/>
          </a:bodyPr>
          <a:lstStyle/>
          <a:p>
            <a:pPr algn="ctr" defTabSz="342900">
              <a:buSzPct val="100000"/>
            </a:pPr>
            <a:r>
              <a:rPr lang="en-US" sz="1300" kern="1200" dirty="0">
                <a:solidFill>
                  <a:srgbClr val="C00000"/>
                </a:solidFill>
                <a:latin typeface="Franklin Gothic Medium"/>
                <a:ea typeface="+mn-ea"/>
                <a:cs typeface=""/>
              </a:rPr>
              <a:t>Revised</a:t>
            </a:r>
          </a:p>
        </p:txBody>
      </p:sp>
      <p:pic>
        <p:nvPicPr>
          <p:cNvPr id="9" name="Google Shape;769;p47">
            <a:extLst>
              <a:ext uri="{FF2B5EF4-FFF2-40B4-BE49-F238E27FC236}">
                <a16:creationId xmlns:a16="http://schemas.microsoft.com/office/drawing/2014/main" id="{199891E1-0329-6B93-6B4D-24289AE5D271}"/>
              </a:ext>
            </a:extLst>
          </p:cNvPr>
          <p:cNvPicPr preferRelativeResize="0">
            <a:picLocks noChangeAspect="1"/>
          </p:cNvPicPr>
          <p:nvPr/>
        </p:nvPicPr>
        <p:blipFill rotWithShape="1">
          <a:blip r:embed="rId4">
            <a:alphaModFix/>
          </a:blip>
          <a:srcRect l="-1" t="41103" r="46601" b="7368"/>
          <a:stretch/>
        </p:blipFill>
        <p:spPr>
          <a:xfrm>
            <a:off x="8156" y="852662"/>
            <a:ext cx="2028171" cy="647309"/>
          </a:xfrm>
          <a:prstGeom prst="rect">
            <a:avLst/>
          </a:prstGeom>
          <a:noFill/>
          <a:ln>
            <a:noFill/>
          </a:ln>
        </p:spPr>
      </p:pic>
      <p:pic>
        <p:nvPicPr>
          <p:cNvPr id="10" name="Picture 9">
            <a:extLst>
              <a:ext uri="{FF2B5EF4-FFF2-40B4-BE49-F238E27FC236}">
                <a16:creationId xmlns:a16="http://schemas.microsoft.com/office/drawing/2014/main" id="{1AC274FD-E1A6-590C-855E-0BA8D6EDB6A7}"/>
              </a:ext>
            </a:extLst>
          </p:cNvPr>
          <p:cNvPicPr>
            <a:picLocks noChangeAspect="1"/>
          </p:cNvPicPr>
          <p:nvPr/>
        </p:nvPicPr>
        <p:blipFill rotWithShape="1">
          <a:blip r:embed="rId5"/>
          <a:srcRect t="5408" b="9897"/>
          <a:stretch/>
        </p:blipFill>
        <p:spPr>
          <a:xfrm>
            <a:off x="2098539" y="3060414"/>
            <a:ext cx="877824" cy="331911"/>
          </a:xfrm>
          <a:prstGeom prst="rect">
            <a:avLst/>
          </a:prstGeom>
          <a:solidFill>
            <a:srgbClr val="1F6CAD"/>
          </a:solidFill>
        </p:spPr>
      </p:pic>
      <p:pic>
        <p:nvPicPr>
          <p:cNvPr id="11" name="Picture 10">
            <a:extLst>
              <a:ext uri="{FF2B5EF4-FFF2-40B4-BE49-F238E27FC236}">
                <a16:creationId xmlns:a16="http://schemas.microsoft.com/office/drawing/2014/main" id="{9FC9B9C8-1D10-E3E2-1F72-D809CB12F368}"/>
              </a:ext>
            </a:extLst>
          </p:cNvPr>
          <p:cNvPicPr>
            <a:picLocks noChangeAspect="1"/>
          </p:cNvPicPr>
          <p:nvPr/>
        </p:nvPicPr>
        <p:blipFill rotWithShape="1">
          <a:blip r:embed="rId6">
            <a:extLst>
              <a:ext uri="{28A0092B-C50C-407E-A947-70E740481C1C}">
                <a14:useLocalDpi xmlns:a14="http://schemas.microsoft.com/office/drawing/2010/main" val="0"/>
              </a:ext>
            </a:extLst>
          </a:blip>
          <a:srcRect l="4695" t="15815" r="76339" b="23677"/>
          <a:stretch/>
        </p:blipFill>
        <p:spPr>
          <a:xfrm>
            <a:off x="425940" y="4133633"/>
            <a:ext cx="919823" cy="349191"/>
          </a:xfrm>
          <a:prstGeom prst="rect">
            <a:avLst/>
          </a:prstGeom>
        </p:spPr>
      </p:pic>
      <p:pic>
        <p:nvPicPr>
          <p:cNvPr id="12" name="Picture 11" descr="A close-up of several colorful circles&#10;&#10;Description automatically generated">
            <a:extLst>
              <a:ext uri="{FF2B5EF4-FFF2-40B4-BE49-F238E27FC236}">
                <a16:creationId xmlns:a16="http://schemas.microsoft.com/office/drawing/2014/main" id="{62A7A20D-8028-88AD-F736-D876C3813600}"/>
              </a:ext>
            </a:extLst>
          </p:cNvPr>
          <p:cNvPicPr>
            <a:picLocks noChangeAspect="1"/>
          </p:cNvPicPr>
          <p:nvPr/>
        </p:nvPicPr>
        <p:blipFill>
          <a:blip r:embed="rId7"/>
          <a:stretch>
            <a:fillRect/>
          </a:stretch>
        </p:blipFill>
        <p:spPr>
          <a:xfrm>
            <a:off x="7440077" y="3976600"/>
            <a:ext cx="1569677" cy="889673"/>
          </a:xfrm>
          <a:prstGeom prst="rect">
            <a:avLst/>
          </a:prstGeom>
        </p:spPr>
      </p:pic>
      <p:pic>
        <p:nvPicPr>
          <p:cNvPr id="13" name="Picture 12" descr="A blue and red object with a white background&#10;&#10;Description automatically generated with medium confidence">
            <a:extLst>
              <a:ext uri="{FF2B5EF4-FFF2-40B4-BE49-F238E27FC236}">
                <a16:creationId xmlns:a16="http://schemas.microsoft.com/office/drawing/2014/main" id="{BCC83058-E0F6-9B21-56E1-B83BA463C0E9}"/>
              </a:ext>
            </a:extLst>
          </p:cNvPr>
          <p:cNvPicPr>
            <a:picLocks noChangeAspect="1"/>
          </p:cNvPicPr>
          <p:nvPr/>
        </p:nvPicPr>
        <p:blipFill>
          <a:blip r:embed="rId8"/>
          <a:stretch>
            <a:fillRect/>
          </a:stretch>
        </p:blipFill>
        <p:spPr>
          <a:xfrm>
            <a:off x="7403661" y="3369569"/>
            <a:ext cx="1740339" cy="585206"/>
          </a:xfrm>
          <a:prstGeom prst="rect">
            <a:avLst/>
          </a:prstGeom>
        </p:spPr>
      </p:pic>
      <p:pic>
        <p:nvPicPr>
          <p:cNvPr id="14" name="Picture 13">
            <a:extLst>
              <a:ext uri="{FF2B5EF4-FFF2-40B4-BE49-F238E27FC236}">
                <a16:creationId xmlns:a16="http://schemas.microsoft.com/office/drawing/2014/main" id="{3E834D86-2243-77E7-2C50-5BB0E2C56F1D}"/>
              </a:ext>
            </a:extLst>
          </p:cNvPr>
          <p:cNvPicPr>
            <a:picLocks noChangeAspect="1"/>
          </p:cNvPicPr>
          <p:nvPr/>
        </p:nvPicPr>
        <p:blipFill rotWithShape="1">
          <a:blip r:embed="rId9"/>
          <a:srcRect l="11894" t="2439" r="4386" b="5492"/>
          <a:stretch/>
        </p:blipFill>
        <p:spPr>
          <a:xfrm>
            <a:off x="7973541" y="2624691"/>
            <a:ext cx="1058532" cy="825400"/>
          </a:xfrm>
          <a:prstGeom prst="rect">
            <a:avLst/>
          </a:prstGeom>
        </p:spPr>
      </p:pic>
      <p:pic>
        <p:nvPicPr>
          <p:cNvPr id="15" name="Picture 14" descr="A close up of a yellow and red object&#10;&#10;Description automatically generated">
            <a:extLst>
              <a:ext uri="{FF2B5EF4-FFF2-40B4-BE49-F238E27FC236}">
                <a16:creationId xmlns:a16="http://schemas.microsoft.com/office/drawing/2014/main" id="{1FB5E182-57BD-9191-0128-7FA5B3F592C7}"/>
              </a:ext>
            </a:extLst>
          </p:cNvPr>
          <p:cNvPicPr>
            <a:picLocks noChangeAspect="1"/>
          </p:cNvPicPr>
          <p:nvPr/>
        </p:nvPicPr>
        <p:blipFill>
          <a:blip r:embed="rId10"/>
          <a:stretch>
            <a:fillRect/>
          </a:stretch>
        </p:blipFill>
        <p:spPr>
          <a:xfrm rot="16200000">
            <a:off x="7542479" y="1712878"/>
            <a:ext cx="782368" cy="1163977"/>
          </a:xfrm>
          <a:prstGeom prst="rect">
            <a:avLst/>
          </a:prstGeom>
        </p:spPr>
      </p:pic>
      <p:pic>
        <p:nvPicPr>
          <p:cNvPr id="16" name="Picture 2" descr="Intel Slips, and a High-Profile Supercomputer Is Delayed - The New York  Times">
            <a:extLst>
              <a:ext uri="{FF2B5EF4-FFF2-40B4-BE49-F238E27FC236}">
                <a16:creationId xmlns:a16="http://schemas.microsoft.com/office/drawing/2014/main" id="{63938F61-DEC8-2668-B1A4-4D051BF3FE3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3313" r="97063">
                        <a14:foregroundMark x1="90125" y1="47222" x2="90125" y2="47222"/>
                        <a14:foregroundMark x1="91813" y1="59444" x2="91813" y2="59444"/>
                        <a14:foregroundMark x1="94188" y1="51889" x2="94188" y2="51889"/>
                        <a14:foregroundMark x1="97063" y1="51333" x2="97063" y2="51333"/>
                        <a14:foregroundMark x1="8875" y1="51667" x2="8875" y2="51667"/>
                        <a14:foregroundMark x1="3313" y1="51333" x2="3313" y2="51333"/>
                      </a14:backgroundRemoval>
                    </a14:imgEffect>
                  </a14:imgLayer>
                </a14:imgProps>
              </a:ext>
              <a:ext uri="{28A0092B-C50C-407E-A947-70E740481C1C}">
                <a14:useLocalDpi xmlns:a14="http://schemas.microsoft.com/office/drawing/2010/main" val="0"/>
              </a:ext>
            </a:extLst>
          </a:blip>
          <a:srcRect l="1952" t="14461" r="1655" b="13754"/>
          <a:stretch/>
        </p:blipFill>
        <p:spPr bwMode="auto">
          <a:xfrm>
            <a:off x="7603409" y="726022"/>
            <a:ext cx="1444752" cy="605202"/>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2517;p134">
            <a:extLst>
              <a:ext uri="{FF2B5EF4-FFF2-40B4-BE49-F238E27FC236}">
                <a16:creationId xmlns:a16="http://schemas.microsoft.com/office/drawing/2014/main" id="{DBA543DB-6F94-742E-9D12-5AA91848E904}"/>
              </a:ext>
            </a:extLst>
          </p:cNvPr>
          <p:cNvPicPr preferRelativeResize="0">
            <a:picLocks noChangeAspect="1"/>
          </p:cNvPicPr>
          <p:nvPr/>
        </p:nvPicPr>
        <p:blipFill rotWithShape="1">
          <a:blip r:embed="rId13">
            <a:alphaModFix/>
          </a:blip>
          <a:srcRect/>
          <a:stretch/>
        </p:blipFill>
        <p:spPr>
          <a:xfrm>
            <a:off x="7434109" y="1286003"/>
            <a:ext cx="1597964" cy="570309"/>
          </a:xfrm>
          <a:prstGeom prst="rect">
            <a:avLst/>
          </a:prstGeom>
          <a:noFill/>
          <a:ln>
            <a:noFill/>
          </a:ln>
        </p:spPr>
      </p:pic>
    </p:spTree>
    <p:extLst>
      <p:ext uri="{BB962C8B-B14F-4D97-AF65-F5344CB8AC3E}">
        <p14:creationId xmlns:p14="http://schemas.microsoft.com/office/powerpoint/2010/main" val="378299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sp>
        <p:nvSpPr>
          <p:cNvPr id="2700" name="Google Shape;2700;p144"/>
          <p:cNvSpPr/>
          <p:nvPr/>
        </p:nvSpPr>
        <p:spPr>
          <a:xfrm>
            <a:off x="0" y="0"/>
            <a:ext cx="9144000" cy="5143500"/>
          </a:xfrm>
          <a:prstGeom prst="rect">
            <a:avLst/>
          </a:prstGeom>
          <a:solidFill>
            <a:srgbClr val="CF6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44"/>
          <p:cNvSpPr txBox="1">
            <a:spLocks noGrp="1"/>
          </p:cNvSpPr>
          <p:nvPr>
            <p:ph type="title"/>
          </p:nvPr>
        </p:nvSpPr>
        <p:spPr>
          <a:xfrm>
            <a:off x="131825" y="1975553"/>
            <a:ext cx="8702400" cy="1295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100"/>
              <a:buNone/>
            </a:pPr>
            <a:r>
              <a:rPr lang="en-US" sz="4000" b="1" dirty="0">
                <a:solidFill>
                  <a:schemeClr val="lt1"/>
                </a:solidFill>
                <a:latin typeface="Avenir"/>
                <a:ea typeface="Avenir"/>
                <a:cs typeface="Avenir"/>
                <a:sym typeface="Avenir"/>
              </a:rPr>
              <a:t>Quick overview of </a:t>
            </a:r>
            <a:br>
              <a:rPr lang="en-US" sz="4000" b="1" dirty="0">
                <a:solidFill>
                  <a:schemeClr val="lt1"/>
                </a:solidFill>
                <a:latin typeface="Avenir"/>
                <a:ea typeface="Avenir"/>
                <a:cs typeface="Avenir"/>
                <a:sym typeface="Avenir"/>
              </a:rPr>
            </a:br>
            <a:r>
              <a:rPr lang="en-US" sz="4000" b="1" dirty="0" err="1">
                <a:solidFill>
                  <a:schemeClr val="lt1"/>
                </a:solidFill>
                <a:latin typeface="Avenir"/>
                <a:ea typeface="Avenir"/>
                <a:cs typeface="Avenir"/>
                <a:sym typeface="Avenir"/>
              </a:rPr>
              <a:t>WarpX</a:t>
            </a:r>
            <a:r>
              <a:rPr lang="en-US" sz="4000" b="1" dirty="0">
                <a:solidFill>
                  <a:schemeClr val="lt1"/>
                </a:solidFill>
                <a:latin typeface="Avenir"/>
                <a:ea typeface="Avenir"/>
                <a:cs typeface="Avenir"/>
                <a:sym typeface="Avenir"/>
              </a:rPr>
              <a:t> PIC algorithms</a:t>
            </a:r>
            <a:br>
              <a:rPr lang="en-US" sz="4000" b="1" dirty="0">
                <a:solidFill>
                  <a:schemeClr val="lt1"/>
                </a:solidFill>
                <a:latin typeface="Avenir"/>
                <a:ea typeface="Avenir"/>
                <a:cs typeface="Avenir"/>
                <a:sym typeface="Avenir"/>
              </a:rPr>
            </a:br>
            <a:br>
              <a:rPr lang="en-US" sz="4000" b="1" dirty="0">
                <a:solidFill>
                  <a:schemeClr val="lt1"/>
                </a:solidFill>
                <a:latin typeface="Avenir"/>
                <a:ea typeface="Avenir"/>
                <a:cs typeface="Avenir"/>
                <a:sym typeface="Avenir"/>
              </a:rPr>
            </a:br>
            <a:endParaRPr lang="en-US" sz="4000" b="1" dirty="0">
              <a:solidFill>
                <a:schemeClr val="lt1"/>
              </a:solidFill>
              <a:latin typeface="Avenir"/>
              <a:ea typeface="Avenir"/>
              <a:cs typeface="Avenir"/>
              <a:sym typeface="Avenir"/>
            </a:endParaRPr>
          </a:p>
          <a:p>
            <a:pPr marL="0" lvl="0" indent="0" algn="l" rtl="0">
              <a:lnSpc>
                <a:spcPct val="90000"/>
              </a:lnSpc>
              <a:spcBef>
                <a:spcPts val="0"/>
              </a:spcBef>
              <a:spcAft>
                <a:spcPts val="0"/>
              </a:spcAft>
              <a:buNone/>
            </a:pPr>
            <a:endParaRPr lang="en-US" sz="4000" b="1"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152487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pSp>
        <p:nvGrpSpPr>
          <p:cNvPr id="462" name="Google Shape;462;p50"/>
          <p:cNvGrpSpPr/>
          <p:nvPr/>
        </p:nvGrpSpPr>
        <p:grpSpPr>
          <a:xfrm>
            <a:off x="5632672" y="1967444"/>
            <a:ext cx="2520854" cy="1790623"/>
            <a:chOff x="5632672" y="1820936"/>
            <a:chExt cx="2520854" cy="1790623"/>
          </a:xfrm>
        </p:grpSpPr>
        <p:grpSp>
          <p:nvGrpSpPr>
            <p:cNvPr id="463" name="Google Shape;463;p50"/>
            <p:cNvGrpSpPr/>
            <p:nvPr/>
          </p:nvGrpSpPr>
          <p:grpSpPr>
            <a:xfrm>
              <a:off x="5632672" y="1820936"/>
              <a:ext cx="2520854" cy="1790623"/>
              <a:chOff x="5632672" y="1820936"/>
              <a:chExt cx="2520854" cy="1790623"/>
            </a:xfrm>
          </p:grpSpPr>
          <p:sp>
            <p:nvSpPr>
              <p:cNvPr id="464" name="Google Shape;464;p50"/>
              <p:cNvSpPr/>
              <p:nvPr/>
            </p:nvSpPr>
            <p:spPr>
              <a:xfrm>
                <a:off x="5632672" y="1820936"/>
                <a:ext cx="2520854" cy="1790623"/>
              </a:xfrm>
              <a:prstGeom prst="ellipse">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40"/>
                  <a:buFont typeface="Arial"/>
                  <a:buNone/>
                </a:pPr>
                <a:endParaRPr sz="1440" b="0" i="0" u="none" strike="noStrike" cap="none">
                  <a:solidFill>
                    <a:srgbClr val="FFFFFF"/>
                  </a:solidFill>
                  <a:latin typeface="Avenir"/>
                  <a:ea typeface="Avenir"/>
                  <a:cs typeface="Avenir"/>
                  <a:sym typeface="Avenir"/>
                </a:endParaRPr>
              </a:p>
            </p:txBody>
          </p:sp>
          <p:sp>
            <p:nvSpPr>
              <p:cNvPr id="465" name="Google Shape;465;p50"/>
              <p:cNvSpPr/>
              <p:nvPr/>
            </p:nvSpPr>
            <p:spPr>
              <a:xfrm rot="8586223">
                <a:off x="7883479" y="2141252"/>
                <a:ext cx="164760" cy="204098"/>
              </a:xfrm>
              <a:prstGeom prst="triangle">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40"/>
                  <a:buFont typeface="Arial"/>
                  <a:buNone/>
                </a:pPr>
                <a:endParaRPr sz="1440" b="0" i="0" u="none" strike="noStrike" cap="none">
                  <a:solidFill>
                    <a:srgbClr val="FFFFFF"/>
                  </a:solidFill>
                  <a:latin typeface="Avenir"/>
                  <a:ea typeface="Avenir"/>
                  <a:cs typeface="Avenir"/>
                  <a:sym typeface="Avenir"/>
                </a:endParaRPr>
              </a:p>
            </p:txBody>
          </p:sp>
        </p:grpSp>
        <p:grpSp>
          <p:nvGrpSpPr>
            <p:cNvPr id="466" name="Google Shape;466;p50"/>
            <p:cNvGrpSpPr/>
            <p:nvPr/>
          </p:nvGrpSpPr>
          <p:grpSpPr>
            <a:xfrm>
              <a:off x="6678503" y="2476793"/>
              <a:ext cx="557715" cy="472292"/>
              <a:chOff x="6678503" y="2476793"/>
              <a:chExt cx="557715" cy="472292"/>
            </a:xfrm>
          </p:grpSpPr>
          <p:grpSp>
            <p:nvGrpSpPr>
              <p:cNvPr id="467" name="Google Shape;467;p50"/>
              <p:cNvGrpSpPr/>
              <p:nvPr/>
            </p:nvGrpSpPr>
            <p:grpSpPr>
              <a:xfrm>
                <a:off x="6678503" y="2501785"/>
                <a:ext cx="478724" cy="447300"/>
                <a:chOff x="6602303" y="2501785"/>
                <a:chExt cx="478724" cy="447300"/>
              </a:xfrm>
            </p:grpSpPr>
            <p:sp>
              <p:nvSpPr>
                <p:cNvPr id="468" name="Google Shape;468;p50"/>
                <p:cNvSpPr/>
                <p:nvPr/>
              </p:nvSpPr>
              <p:spPr>
                <a:xfrm>
                  <a:off x="6604027" y="2501785"/>
                  <a:ext cx="477000" cy="447300"/>
                </a:xfrm>
                <a:prstGeom prst="ellipse">
                  <a:avLst/>
                </a:prstGeom>
                <a:no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000000"/>
                    </a:solidFill>
                    <a:latin typeface="Arial"/>
                    <a:ea typeface="Arial"/>
                    <a:cs typeface="Arial"/>
                    <a:sym typeface="Arial"/>
                  </a:endParaRPr>
                </a:p>
              </p:txBody>
            </p:sp>
            <p:sp>
              <p:nvSpPr>
                <p:cNvPr id="469" name="Google Shape;469;p50"/>
                <p:cNvSpPr txBox="1"/>
                <p:nvPr/>
              </p:nvSpPr>
              <p:spPr>
                <a:xfrm>
                  <a:off x="6602303" y="2517709"/>
                  <a:ext cx="466200" cy="384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99">
                      <a:solidFill>
                        <a:srgbClr val="000000"/>
                      </a:solidFill>
                      <a:latin typeface="Noto Sans Symbols"/>
                      <a:ea typeface="Noto Sans Symbols"/>
                      <a:cs typeface="Noto Sans Symbols"/>
                      <a:sym typeface="Noto Sans Symbols"/>
                    </a:rPr>
                    <a:t>Δ</a:t>
                  </a:r>
                  <a:r>
                    <a:rPr lang="en-GB" sz="1899">
                      <a:solidFill>
                        <a:srgbClr val="000000"/>
                      </a:solidFill>
                      <a:latin typeface="Calibri"/>
                      <a:ea typeface="Calibri"/>
                      <a:cs typeface="Calibri"/>
                      <a:sym typeface="Calibri"/>
                    </a:rPr>
                    <a:t>t</a:t>
                  </a:r>
                  <a:endParaRPr sz="1899">
                    <a:solidFill>
                      <a:srgbClr val="000000"/>
                    </a:solidFill>
                    <a:latin typeface="Calibri"/>
                    <a:ea typeface="Calibri"/>
                    <a:cs typeface="Calibri"/>
                    <a:sym typeface="Calibri"/>
                  </a:endParaRPr>
                </a:p>
              </p:txBody>
            </p:sp>
          </p:grpSp>
          <p:sp>
            <p:nvSpPr>
              <p:cNvPr id="470" name="Google Shape;470;p50"/>
              <p:cNvSpPr/>
              <p:nvPr/>
            </p:nvSpPr>
            <p:spPr>
              <a:xfrm rot="8584050">
                <a:off x="7024088" y="2503796"/>
                <a:ext cx="164760" cy="203995"/>
              </a:xfrm>
              <a:prstGeom prst="triangle">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40"/>
                  <a:buFont typeface="Arial"/>
                  <a:buNone/>
                </a:pPr>
                <a:endParaRPr sz="1440" b="0" i="0" u="none" strike="noStrike" cap="none">
                  <a:solidFill>
                    <a:srgbClr val="FFFFFF"/>
                  </a:solidFill>
                  <a:latin typeface="Avenir"/>
                  <a:ea typeface="Avenir"/>
                  <a:cs typeface="Avenir"/>
                  <a:sym typeface="Avenir"/>
                </a:endParaRPr>
              </a:p>
            </p:txBody>
          </p:sp>
        </p:grpSp>
      </p:grpSp>
      <p:sp>
        <p:nvSpPr>
          <p:cNvPr id="472" name="Google Shape;472;p50"/>
          <p:cNvSpPr txBox="1">
            <a:spLocks noGrp="1"/>
          </p:cNvSpPr>
          <p:nvPr>
            <p:ph type="title"/>
          </p:nvPr>
        </p:nvSpPr>
        <p:spPr>
          <a:xfrm>
            <a:off x="88152" y="0"/>
            <a:ext cx="8727472" cy="5231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WarpX</a:t>
            </a:r>
            <a:r>
              <a:rPr lang="en-GB" dirty="0"/>
              <a:t> is an electromagnetic Particle-In-Cell (PIC) code </a:t>
            </a:r>
            <a:endParaRPr dirty="0"/>
          </a:p>
        </p:txBody>
      </p:sp>
      <p:grpSp>
        <p:nvGrpSpPr>
          <p:cNvPr id="473" name="Google Shape;473;p50"/>
          <p:cNvGrpSpPr/>
          <p:nvPr/>
        </p:nvGrpSpPr>
        <p:grpSpPr>
          <a:xfrm>
            <a:off x="57700" y="1386899"/>
            <a:ext cx="4341145" cy="2643873"/>
            <a:chOff x="210100" y="1386899"/>
            <a:chExt cx="4341145" cy="2643873"/>
          </a:xfrm>
        </p:grpSpPr>
        <p:pic>
          <p:nvPicPr>
            <p:cNvPr id="474" name="Google Shape;474;p50" descr="Screen Shot 2017-01-25 at 10.32.25 AM.png"/>
            <p:cNvPicPr preferRelativeResize="0"/>
            <p:nvPr/>
          </p:nvPicPr>
          <p:blipFill rotWithShape="1">
            <a:blip r:embed="rId3">
              <a:alphaModFix/>
            </a:blip>
            <a:srcRect/>
            <a:stretch/>
          </p:blipFill>
          <p:spPr>
            <a:xfrm>
              <a:off x="2453044" y="1386899"/>
              <a:ext cx="2098200" cy="2643873"/>
            </a:xfrm>
            <a:prstGeom prst="rect">
              <a:avLst/>
            </a:prstGeom>
            <a:noFill/>
            <a:ln>
              <a:noFill/>
            </a:ln>
          </p:spPr>
        </p:pic>
        <p:sp>
          <p:nvSpPr>
            <p:cNvPr id="475" name="Google Shape;475;p50"/>
            <p:cNvSpPr txBox="1"/>
            <p:nvPr/>
          </p:nvSpPr>
          <p:spPr>
            <a:xfrm>
              <a:off x="280000" y="2923300"/>
              <a:ext cx="2098200" cy="762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GB" sz="1500" b="1" i="1">
                  <a:latin typeface="Barlow"/>
                  <a:ea typeface="Barlow"/>
                  <a:cs typeface="Barlow"/>
                  <a:sym typeface="Barlow"/>
                </a:rPr>
                <a:t>Eulerian</a:t>
              </a:r>
              <a:endParaRPr sz="1500" b="1" i="1">
                <a:latin typeface="Barlow"/>
                <a:ea typeface="Barlow"/>
                <a:cs typeface="Barlow"/>
                <a:sym typeface="Barlow"/>
              </a:endParaRPr>
            </a:p>
            <a:p>
              <a:pPr marL="0" marR="0" lvl="0" indent="0" algn="r" rtl="0">
                <a:lnSpc>
                  <a:spcPct val="100000"/>
                </a:lnSpc>
                <a:spcBef>
                  <a:spcPts val="0"/>
                </a:spcBef>
                <a:spcAft>
                  <a:spcPts val="0"/>
                </a:spcAft>
                <a:buClr>
                  <a:srgbClr val="000000"/>
                </a:buClr>
                <a:buSzPts val="1500"/>
                <a:buFont typeface="Arial"/>
                <a:buNone/>
              </a:pPr>
              <a:r>
                <a:rPr lang="en-GB" sz="1500" i="0" u="none" strike="noStrike" cap="none">
                  <a:solidFill>
                    <a:srgbClr val="000000"/>
                  </a:solidFill>
                  <a:latin typeface="Barlow"/>
                  <a:ea typeface="Barlow"/>
                  <a:cs typeface="Barlow"/>
                  <a:sym typeface="Barlow"/>
                </a:rPr>
                <a:t>electromagnetic fields on </a:t>
              </a:r>
              <a:r>
                <a:rPr lang="en-GB" sz="1500">
                  <a:latin typeface="Barlow"/>
                  <a:ea typeface="Barlow"/>
                  <a:cs typeface="Barlow"/>
                  <a:sym typeface="Barlow"/>
                </a:rPr>
                <a:t>structured</a:t>
              </a:r>
              <a:r>
                <a:rPr lang="en-GB" sz="1500" i="0" u="none" strike="noStrike" cap="none">
                  <a:solidFill>
                    <a:srgbClr val="000000"/>
                  </a:solidFill>
                  <a:latin typeface="Barlow"/>
                  <a:ea typeface="Barlow"/>
                  <a:cs typeface="Barlow"/>
                  <a:sym typeface="Barlow"/>
                </a:rPr>
                <a:t> grid</a:t>
              </a:r>
              <a:endParaRPr sz="1100" i="0" u="none" strike="noStrike" cap="none">
                <a:solidFill>
                  <a:srgbClr val="000000"/>
                </a:solidFill>
                <a:latin typeface="Barlow"/>
                <a:ea typeface="Barlow"/>
                <a:cs typeface="Barlow"/>
                <a:sym typeface="Barlow"/>
              </a:endParaRPr>
            </a:p>
          </p:txBody>
        </p:sp>
        <p:sp>
          <p:nvSpPr>
            <p:cNvPr id="476" name="Google Shape;476;p50"/>
            <p:cNvSpPr txBox="1"/>
            <p:nvPr/>
          </p:nvSpPr>
          <p:spPr>
            <a:xfrm>
              <a:off x="210100" y="1516225"/>
              <a:ext cx="2168100" cy="531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GB" sz="1500" b="1" i="1">
                  <a:solidFill>
                    <a:schemeClr val="dk1"/>
                  </a:solidFill>
                  <a:latin typeface="Barlow"/>
                  <a:ea typeface="Barlow"/>
                  <a:cs typeface="Barlow"/>
                  <a:sym typeface="Barlow"/>
                </a:rPr>
                <a:t>Lagrangian</a:t>
              </a:r>
              <a:endParaRPr sz="1500" b="1" i="1">
                <a:solidFill>
                  <a:schemeClr val="dk1"/>
                </a:solidFill>
                <a:latin typeface="Barlow"/>
                <a:ea typeface="Barlow"/>
                <a:cs typeface="Barlow"/>
                <a:sym typeface="Barlow"/>
              </a:endParaRPr>
            </a:p>
            <a:p>
              <a:pPr marL="0" marR="0" lvl="0" indent="0" algn="r" rtl="0">
                <a:lnSpc>
                  <a:spcPct val="100000"/>
                </a:lnSpc>
                <a:spcBef>
                  <a:spcPts val="0"/>
                </a:spcBef>
                <a:spcAft>
                  <a:spcPts val="0"/>
                </a:spcAft>
                <a:buClr>
                  <a:srgbClr val="000000"/>
                </a:buClr>
                <a:buSzPts val="1500"/>
                <a:buFont typeface="Arial"/>
                <a:buNone/>
              </a:pPr>
              <a:r>
                <a:rPr lang="en-GB" sz="1500">
                  <a:solidFill>
                    <a:schemeClr val="dk1"/>
                  </a:solidFill>
                  <a:latin typeface="Barlow"/>
                  <a:ea typeface="Barlow"/>
                  <a:cs typeface="Barlow"/>
                  <a:sym typeface="Barlow"/>
                </a:rPr>
                <a:t>charged </a:t>
              </a:r>
              <a:r>
                <a:rPr lang="en-GB" sz="1500" i="0" u="none" strike="noStrike" cap="none">
                  <a:solidFill>
                    <a:schemeClr val="dk1"/>
                  </a:solidFill>
                  <a:latin typeface="Barlow"/>
                  <a:ea typeface="Barlow"/>
                  <a:cs typeface="Barlow"/>
                  <a:sym typeface="Barlow"/>
                </a:rPr>
                <a:t>macroparticles</a:t>
              </a:r>
              <a:endParaRPr sz="1100" i="0" u="none" strike="noStrike" cap="none">
                <a:solidFill>
                  <a:schemeClr val="dk1"/>
                </a:solidFill>
                <a:latin typeface="Barlow"/>
                <a:ea typeface="Barlow"/>
                <a:cs typeface="Barlow"/>
                <a:sym typeface="Barlow"/>
              </a:endParaRPr>
            </a:p>
          </p:txBody>
        </p:sp>
      </p:grpSp>
      <p:sp>
        <p:nvSpPr>
          <p:cNvPr id="477" name="Google Shape;477;p50"/>
          <p:cNvSpPr txBox="1"/>
          <p:nvPr/>
        </p:nvSpPr>
        <p:spPr>
          <a:xfrm>
            <a:off x="3649475" y="18909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78" name="Google Shape;478;p50"/>
          <p:cNvSpPr txBox="1"/>
          <p:nvPr/>
        </p:nvSpPr>
        <p:spPr>
          <a:xfrm>
            <a:off x="2684675" y="18410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79" name="Google Shape;479;p50"/>
          <p:cNvSpPr txBox="1"/>
          <p:nvPr/>
        </p:nvSpPr>
        <p:spPr>
          <a:xfrm>
            <a:off x="3067200" y="22911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0" name="Google Shape;480;p50"/>
          <p:cNvSpPr txBox="1"/>
          <p:nvPr/>
        </p:nvSpPr>
        <p:spPr>
          <a:xfrm>
            <a:off x="3484150" y="27761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1" name="Google Shape;481;p50"/>
          <p:cNvSpPr txBox="1"/>
          <p:nvPr/>
        </p:nvSpPr>
        <p:spPr>
          <a:xfrm>
            <a:off x="3247500" y="31364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2" name="Google Shape;482;p50"/>
          <p:cNvSpPr txBox="1"/>
          <p:nvPr/>
        </p:nvSpPr>
        <p:spPr>
          <a:xfrm>
            <a:off x="2586900" y="293630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3" name="Google Shape;483;p50"/>
          <p:cNvSpPr txBox="1"/>
          <p:nvPr/>
        </p:nvSpPr>
        <p:spPr>
          <a:xfrm>
            <a:off x="3167075" y="1669225"/>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4" name="Google Shape;484;p50"/>
          <p:cNvSpPr txBox="1"/>
          <p:nvPr/>
        </p:nvSpPr>
        <p:spPr>
          <a:xfrm>
            <a:off x="2873075" y="1992825"/>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5" name="Google Shape;485;p50"/>
          <p:cNvSpPr txBox="1"/>
          <p:nvPr/>
        </p:nvSpPr>
        <p:spPr>
          <a:xfrm>
            <a:off x="3751450" y="2306675"/>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6" name="Google Shape;486;p50"/>
          <p:cNvSpPr txBox="1"/>
          <p:nvPr/>
        </p:nvSpPr>
        <p:spPr>
          <a:xfrm>
            <a:off x="3842150" y="2624425"/>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7" name="Google Shape;487;p50"/>
          <p:cNvSpPr txBox="1"/>
          <p:nvPr/>
        </p:nvSpPr>
        <p:spPr>
          <a:xfrm>
            <a:off x="3161950" y="2722350"/>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sp>
        <p:nvSpPr>
          <p:cNvPr id="488" name="Google Shape;488;p50"/>
          <p:cNvSpPr txBox="1"/>
          <p:nvPr/>
        </p:nvSpPr>
        <p:spPr>
          <a:xfrm>
            <a:off x="2652925" y="2493475"/>
            <a:ext cx="27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Barlow"/>
                <a:ea typeface="Barlow"/>
                <a:cs typeface="Barlow"/>
                <a:sym typeface="Barlow"/>
              </a:rPr>
              <a:t>-</a:t>
            </a:r>
            <a:endParaRPr>
              <a:latin typeface="Barlow"/>
              <a:ea typeface="Barlow"/>
              <a:cs typeface="Barlow"/>
              <a:sym typeface="Barlow"/>
            </a:endParaRPr>
          </a:p>
        </p:txBody>
      </p:sp>
      <p:grpSp>
        <p:nvGrpSpPr>
          <p:cNvPr id="489" name="Google Shape;489;p50"/>
          <p:cNvGrpSpPr/>
          <p:nvPr/>
        </p:nvGrpSpPr>
        <p:grpSpPr>
          <a:xfrm>
            <a:off x="6119400" y="590037"/>
            <a:ext cx="2883761" cy="1552876"/>
            <a:chOff x="6119400" y="443529"/>
            <a:chExt cx="2883761" cy="1552876"/>
          </a:xfrm>
        </p:grpSpPr>
        <p:sp>
          <p:nvSpPr>
            <p:cNvPr id="490" name="Google Shape;490;p50"/>
            <p:cNvSpPr txBox="1"/>
            <p:nvPr/>
          </p:nvSpPr>
          <p:spPr>
            <a:xfrm>
              <a:off x="6119400" y="1682301"/>
              <a:ext cx="1653618" cy="31410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40"/>
                <a:buFont typeface="Arial"/>
                <a:buNone/>
              </a:pPr>
              <a:r>
                <a:rPr lang="en-GB" sz="1440" b="1" i="0" u="none" strike="noStrike" cap="none">
                  <a:solidFill>
                    <a:srgbClr val="000000"/>
                  </a:solidFill>
                  <a:latin typeface="Barlow"/>
                  <a:ea typeface="Barlow"/>
                  <a:cs typeface="Barlow"/>
                  <a:sym typeface="Barlow"/>
                </a:rPr>
                <a:t>Push particles</a:t>
              </a:r>
              <a:endParaRPr sz="1400" b="1" i="0" u="none" strike="noStrike" cap="none">
                <a:solidFill>
                  <a:srgbClr val="000000"/>
                </a:solidFill>
                <a:latin typeface="Barlow"/>
                <a:ea typeface="Barlow"/>
                <a:cs typeface="Barlow"/>
                <a:sym typeface="Barlow"/>
              </a:endParaRPr>
            </a:p>
          </p:txBody>
        </p:sp>
        <p:grpSp>
          <p:nvGrpSpPr>
            <p:cNvPr id="491" name="Google Shape;491;p50"/>
            <p:cNvGrpSpPr/>
            <p:nvPr/>
          </p:nvGrpSpPr>
          <p:grpSpPr>
            <a:xfrm>
              <a:off x="6267280" y="443529"/>
              <a:ext cx="2735881" cy="1240164"/>
              <a:chOff x="6267280" y="443529"/>
              <a:chExt cx="2735881" cy="1240164"/>
            </a:xfrm>
          </p:grpSpPr>
          <p:cxnSp>
            <p:nvCxnSpPr>
              <p:cNvPr id="492" name="Google Shape;492;p50"/>
              <p:cNvCxnSpPr>
                <a:stCxn id="493" idx="0"/>
                <a:endCxn id="494" idx="1"/>
              </p:cNvCxnSpPr>
              <p:nvPr/>
            </p:nvCxnSpPr>
            <p:spPr>
              <a:xfrm rot="10800000" flipH="1">
                <a:off x="6968530" y="902793"/>
                <a:ext cx="366900" cy="488700"/>
              </a:xfrm>
              <a:prstGeom prst="straightConnector1">
                <a:avLst/>
              </a:prstGeom>
              <a:solidFill>
                <a:srgbClr val="206C9E"/>
              </a:solidFill>
              <a:ln w="9525" cap="flat" cmpd="sng">
                <a:solidFill>
                  <a:srgbClr val="000000"/>
                </a:solidFill>
                <a:prstDash val="solid"/>
                <a:round/>
                <a:headEnd type="none" w="sm" len="sm"/>
                <a:tailEnd type="none" w="sm" len="sm"/>
              </a:ln>
            </p:spPr>
          </p:cxnSp>
          <p:sp>
            <p:nvSpPr>
              <p:cNvPr id="493" name="Google Shape;493;p50"/>
              <p:cNvSpPr txBox="1"/>
              <p:nvPr/>
            </p:nvSpPr>
            <p:spPr>
              <a:xfrm>
                <a:off x="6267280" y="1391493"/>
                <a:ext cx="1402500" cy="29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99">
                    <a:solidFill>
                      <a:srgbClr val="000000"/>
                    </a:solidFill>
                    <a:latin typeface="Barlow"/>
                    <a:ea typeface="Barlow"/>
                    <a:cs typeface="Barlow"/>
                    <a:sym typeface="Barlow"/>
                  </a:rPr>
                  <a:t>Newton-Lorentz</a:t>
                </a:r>
                <a:endParaRPr sz="1299">
                  <a:solidFill>
                    <a:srgbClr val="000000"/>
                  </a:solidFill>
                  <a:latin typeface="Barlow"/>
                  <a:ea typeface="Barlow"/>
                  <a:cs typeface="Barlow"/>
                  <a:sym typeface="Barlow"/>
                </a:endParaRPr>
              </a:p>
            </p:txBody>
          </p:sp>
          <p:grpSp>
            <p:nvGrpSpPr>
              <p:cNvPr id="495" name="Google Shape;495;p50"/>
              <p:cNvGrpSpPr/>
              <p:nvPr/>
            </p:nvGrpSpPr>
            <p:grpSpPr>
              <a:xfrm>
                <a:off x="7335402" y="443529"/>
                <a:ext cx="1667759" cy="918308"/>
                <a:chOff x="9597225" y="857485"/>
                <a:chExt cx="2375725" cy="1281300"/>
              </a:xfrm>
            </p:grpSpPr>
            <p:pic>
              <p:nvPicPr>
                <p:cNvPr id="496" name="Google Shape;496;p50" descr="Screen Shot 2017-01-25 at 10.28.40 AM.png"/>
                <p:cNvPicPr preferRelativeResize="0"/>
                <p:nvPr/>
              </p:nvPicPr>
              <p:blipFill rotWithShape="1">
                <a:blip r:embed="rId4">
                  <a:alphaModFix/>
                </a:blip>
                <a:srcRect r="55379" b="53686"/>
                <a:stretch/>
              </p:blipFill>
              <p:spPr>
                <a:xfrm>
                  <a:off x="9726672" y="1559296"/>
                  <a:ext cx="1040178" cy="527417"/>
                </a:xfrm>
                <a:prstGeom prst="rect">
                  <a:avLst/>
                </a:prstGeom>
                <a:noFill/>
                <a:ln>
                  <a:noFill/>
                </a:ln>
              </p:spPr>
            </p:pic>
            <p:sp>
              <p:nvSpPr>
                <p:cNvPr id="494" name="Google Shape;494;p50"/>
                <p:cNvSpPr/>
                <p:nvPr/>
              </p:nvSpPr>
              <p:spPr>
                <a:xfrm>
                  <a:off x="9597225" y="857485"/>
                  <a:ext cx="183300" cy="1281300"/>
                </a:xfrm>
                <a:prstGeom prst="leftBrace">
                  <a:avLst>
                    <a:gd name="adj1" fmla="val 8333"/>
                    <a:gd name="adj2" fmla="val 50000"/>
                  </a:avLst>
                </a:prstGeom>
                <a:noFill/>
                <a:ln w="9525" cap="flat" cmpd="sng">
                  <a:solidFill>
                    <a:srgbClr val="206C9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pic>
              <p:nvPicPr>
                <p:cNvPr id="497" name="Google Shape;497;p50" descr="Screen Shot 2017-01-25 at 10.28.40 AM.png"/>
                <p:cNvPicPr preferRelativeResize="0"/>
                <p:nvPr/>
              </p:nvPicPr>
              <p:blipFill rotWithShape="1">
                <a:blip r:embed="rId4">
                  <a:alphaModFix/>
                </a:blip>
                <a:srcRect t="50104" r="3390"/>
                <a:stretch/>
              </p:blipFill>
              <p:spPr>
                <a:xfrm>
                  <a:off x="9720866" y="938866"/>
                  <a:ext cx="2252084" cy="568220"/>
                </a:xfrm>
                <a:prstGeom prst="rect">
                  <a:avLst/>
                </a:prstGeom>
                <a:noFill/>
                <a:ln>
                  <a:noFill/>
                </a:ln>
              </p:spPr>
            </p:pic>
          </p:grpSp>
        </p:grpSp>
      </p:grpSp>
      <p:grpSp>
        <p:nvGrpSpPr>
          <p:cNvPr id="498" name="Google Shape;498;p50"/>
          <p:cNvGrpSpPr/>
          <p:nvPr/>
        </p:nvGrpSpPr>
        <p:grpSpPr>
          <a:xfrm>
            <a:off x="7280690" y="2240157"/>
            <a:ext cx="1783235" cy="977469"/>
            <a:chOff x="7280690" y="2093649"/>
            <a:chExt cx="1783235" cy="977469"/>
          </a:xfrm>
        </p:grpSpPr>
        <p:sp>
          <p:nvSpPr>
            <p:cNvPr id="499" name="Google Shape;499;p50"/>
            <p:cNvSpPr txBox="1"/>
            <p:nvPr/>
          </p:nvSpPr>
          <p:spPr>
            <a:xfrm>
              <a:off x="7280690" y="2539307"/>
              <a:ext cx="1653618" cy="31410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40"/>
                <a:buFont typeface="Arial"/>
                <a:buNone/>
              </a:pPr>
              <a:r>
                <a:rPr lang="en-GB" sz="1440" b="1" i="0" u="none" strike="noStrike" cap="none">
                  <a:solidFill>
                    <a:srgbClr val="000000"/>
                  </a:solidFill>
                  <a:latin typeface="Barlow"/>
                  <a:ea typeface="Barlow"/>
                  <a:cs typeface="Barlow"/>
                  <a:sym typeface="Barlow"/>
                </a:rPr>
                <a:t>Deposit </a:t>
              </a:r>
              <a:r>
                <a:rPr lang="en-GB" sz="1440" b="1">
                  <a:latin typeface="Barlow"/>
                  <a:ea typeface="Barlow"/>
                  <a:cs typeface="Barlow"/>
                  <a:sym typeface="Barlow"/>
                </a:rPr>
                <a:t>sources</a:t>
              </a:r>
              <a:endParaRPr sz="1400" b="1" i="0" u="none" strike="noStrike" cap="none">
                <a:solidFill>
                  <a:srgbClr val="000000"/>
                </a:solidFill>
                <a:latin typeface="Barlow"/>
                <a:ea typeface="Barlow"/>
                <a:cs typeface="Barlow"/>
                <a:sym typeface="Barlow"/>
              </a:endParaRPr>
            </a:p>
          </p:txBody>
        </p:sp>
        <p:grpSp>
          <p:nvGrpSpPr>
            <p:cNvPr id="500" name="Google Shape;500;p50"/>
            <p:cNvGrpSpPr/>
            <p:nvPr/>
          </p:nvGrpSpPr>
          <p:grpSpPr>
            <a:xfrm>
              <a:off x="8139325" y="2093649"/>
              <a:ext cx="924600" cy="977469"/>
              <a:chOff x="8139325" y="2093649"/>
              <a:chExt cx="924600" cy="977469"/>
            </a:xfrm>
          </p:grpSpPr>
          <p:grpSp>
            <p:nvGrpSpPr>
              <p:cNvPr id="501" name="Google Shape;501;p50"/>
              <p:cNvGrpSpPr/>
              <p:nvPr/>
            </p:nvGrpSpPr>
            <p:grpSpPr>
              <a:xfrm>
                <a:off x="8474861" y="2093649"/>
                <a:ext cx="450900" cy="444600"/>
                <a:chOff x="9011786" y="2436024"/>
                <a:chExt cx="450900" cy="444600"/>
              </a:xfrm>
            </p:grpSpPr>
            <p:grpSp>
              <p:nvGrpSpPr>
                <p:cNvPr id="502" name="Google Shape;502;p50"/>
                <p:cNvGrpSpPr/>
                <p:nvPr/>
              </p:nvGrpSpPr>
              <p:grpSpPr>
                <a:xfrm>
                  <a:off x="9011786" y="2436024"/>
                  <a:ext cx="450900" cy="444600"/>
                  <a:chOff x="9011786" y="2436024"/>
                  <a:chExt cx="450900" cy="444600"/>
                </a:xfrm>
              </p:grpSpPr>
              <p:sp>
                <p:nvSpPr>
                  <p:cNvPr id="503" name="Google Shape;503;p50"/>
                  <p:cNvSpPr/>
                  <p:nvPr/>
                </p:nvSpPr>
                <p:spPr>
                  <a:xfrm>
                    <a:off x="9011786" y="2436024"/>
                    <a:ext cx="450900" cy="444600"/>
                  </a:xfrm>
                  <a:prstGeom prst="rect">
                    <a:avLst/>
                  </a:prstGeom>
                  <a:solidFill>
                    <a:srgbClr val="FFFFFF"/>
                  </a:solidFill>
                  <a:ln w="19050" cap="flat" cmpd="sng">
                    <a:solidFill>
                      <a:srgbClr val="0F354F"/>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l" rtl="0">
                      <a:lnSpc>
                        <a:spcPct val="90000"/>
                      </a:lnSpc>
                      <a:spcBef>
                        <a:spcPts val="0"/>
                      </a:spcBef>
                      <a:spcAft>
                        <a:spcPts val="0"/>
                      </a:spcAft>
                      <a:buNone/>
                    </a:pPr>
                    <a:endParaRPr sz="1800">
                      <a:solidFill>
                        <a:srgbClr val="000000"/>
                      </a:solidFill>
                      <a:latin typeface="Arial"/>
                      <a:ea typeface="Arial"/>
                      <a:cs typeface="Arial"/>
                      <a:sym typeface="Arial"/>
                    </a:endParaRPr>
                  </a:p>
                </p:txBody>
              </p:sp>
              <p:grpSp>
                <p:nvGrpSpPr>
                  <p:cNvPr id="504" name="Google Shape;504;p50"/>
                  <p:cNvGrpSpPr/>
                  <p:nvPr/>
                </p:nvGrpSpPr>
                <p:grpSpPr>
                  <a:xfrm>
                    <a:off x="9115856" y="2436024"/>
                    <a:ext cx="242797" cy="444600"/>
                    <a:chOff x="9119043" y="2436024"/>
                    <a:chExt cx="242797" cy="444600"/>
                  </a:xfrm>
                </p:grpSpPr>
                <p:cxnSp>
                  <p:nvCxnSpPr>
                    <p:cNvPr id="505" name="Google Shape;505;p50"/>
                    <p:cNvCxnSpPr/>
                    <p:nvPr/>
                  </p:nvCxnSpPr>
                  <p:spPr>
                    <a:xfrm>
                      <a:off x="9119043" y="2436024"/>
                      <a:ext cx="0" cy="444600"/>
                    </a:xfrm>
                    <a:prstGeom prst="straightConnector1">
                      <a:avLst/>
                    </a:prstGeom>
                    <a:noFill/>
                    <a:ln w="9525" cap="flat" cmpd="sng">
                      <a:solidFill>
                        <a:srgbClr val="7F7F7F"/>
                      </a:solidFill>
                      <a:prstDash val="solid"/>
                      <a:miter lim="800000"/>
                      <a:headEnd type="none" w="sm" len="sm"/>
                      <a:tailEnd type="none" w="sm" len="sm"/>
                    </a:ln>
                  </p:spPr>
                </p:cxnSp>
                <p:cxnSp>
                  <p:nvCxnSpPr>
                    <p:cNvPr id="506" name="Google Shape;506;p50"/>
                    <p:cNvCxnSpPr/>
                    <p:nvPr/>
                  </p:nvCxnSpPr>
                  <p:spPr>
                    <a:xfrm>
                      <a:off x="9361840" y="2436024"/>
                      <a:ext cx="0" cy="444600"/>
                    </a:xfrm>
                    <a:prstGeom prst="straightConnector1">
                      <a:avLst/>
                    </a:prstGeom>
                    <a:noFill/>
                    <a:ln w="9525" cap="flat" cmpd="sng">
                      <a:solidFill>
                        <a:srgbClr val="7F7F7F"/>
                      </a:solidFill>
                      <a:prstDash val="solid"/>
                      <a:miter lim="800000"/>
                      <a:headEnd type="none" w="sm" len="sm"/>
                      <a:tailEnd type="none" w="sm" len="sm"/>
                    </a:ln>
                  </p:spPr>
                </p:cxnSp>
              </p:grpSp>
              <p:grpSp>
                <p:nvGrpSpPr>
                  <p:cNvPr id="507" name="Google Shape;507;p50"/>
                  <p:cNvGrpSpPr/>
                  <p:nvPr/>
                </p:nvGrpSpPr>
                <p:grpSpPr>
                  <a:xfrm rot="5400000">
                    <a:off x="9115893" y="2436061"/>
                    <a:ext cx="242797" cy="444600"/>
                    <a:chOff x="9119043" y="2436024"/>
                    <a:chExt cx="242797" cy="444600"/>
                  </a:xfrm>
                </p:grpSpPr>
                <p:cxnSp>
                  <p:nvCxnSpPr>
                    <p:cNvPr id="508" name="Google Shape;508;p50"/>
                    <p:cNvCxnSpPr/>
                    <p:nvPr/>
                  </p:nvCxnSpPr>
                  <p:spPr>
                    <a:xfrm>
                      <a:off x="9119043" y="2436024"/>
                      <a:ext cx="0" cy="444600"/>
                    </a:xfrm>
                    <a:prstGeom prst="straightConnector1">
                      <a:avLst/>
                    </a:prstGeom>
                    <a:noFill/>
                    <a:ln w="9525" cap="flat" cmpd="sng">
                      <a:solidFill>
                        <a:srgbClr val="7F7F7F"/>
                      </a:solidFill>
                      <a:prstDash val="solid"/>
                      <a:miter lim="800000"/>
                      <a:headEnd type="none" w="sm" len="sm"/>
                      <a:tailEnd type="none" w="sm" len="sm"/>
                    </a:ln>
                  </p:spPr>
                </p:cxnSp>
                <p:cxnSp>
                  <p:nvCxnSpPr>
                    <p:cNvPr id="509" name="Google Shape;509;p50"/>
                    <p:cNvCxnSpPr/>
                    <p:nvPr/>
                  </p:nvCxnSpPr>
                  <p:spPr>
                    <a:xfrm>
                      <a:off x="9361840" y="2436024"/>
                      <a:ext cx="0" cy="444600"/>
                    </a:xfrm>
                    <a:prstGeom prst="straightConnector1">
                      <a:avLst/>
                    </a:prstGeom>
                    <a:noFill/>
                    <a:ln w="9525" cap="flat" cmpd="sng">
                      <a:solidFill>
                        <a:srgbClr val="7F7F7F"/>
                      </a:solidFill>
                      <a:prstDash val="solid"/>
                      <a:miter lim="800000"/>
                      <a:headEnd type="none" w="sm" len="sm"/>
                      <a:tailEnd type="none" w="sm" len="sm"/>
                    </a:ln>
                  </p:spPr>
                </p:cxnSp>
              </p:grpSp>
            </p:grpSp>
            <p:sp>
              <p:nvSpPr>
                <p:cNvPr id="510" name="Google Shape;510;p50"/>
                <p:cNvSpPr/>
                <p:nvPr/>
              </p:nvSpPr>
              <p:spPr>
                <a:xfrm>
                  <a:off x="9251781" y="2600651"/>
                  <a:ext cx="45600" cy="48600"/>
                </a:xfrm>
                <a:prstGeom prst="ellipse">
                  <a:avLst/>
                </a:prstGeom>
                <a:solidFill>
                  <a:srgbClr val="0F354F"/>
                </a:solidFill>
                <a:ln w="19050" cap="flat" cmpd="sng">
                  <a:solidFill>
                    <a:srgbClr val="0F354F"/>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l" rtl="0">
                    <a:lnSpc>
                      <a:spcPct val="90000"/>
                    </a:lnSpc>
                    <a:spcBef>
                      <a:spcPts val="0"/>
                    </a:spcBef>
                    <a:spcAft>
                      <a:spcPts val="0"/>
                    </a:spcAft>
                    <a:buNone/>
                  </a:pPr>
                  <a:endParaRPr sz="1800">
                    <a:solidFill>
                      <a:srgbClr val="000000"/>
                    </a:solidFill>
                    <a:latin typeface="Arial"/>
                    <a:ea typeface="Arial"/>
                    <a:cs typeface="Arial"/>
                    <a:sym typeface="Arial"/>
                  </a:endParaRPr>
                </a:p>
              </p:txBody>
            </p:sp>
            <p:cxnSp>
              <p:nvCxnSpPr>
                <p:cNvPr id="511" name="Google Shape;511;p50"/>
                <p:cNvCxnSpPr>
                  <a:stCxn id="510" idx="1"/>
                </p:cNvCxnSpPr>
                <p:nvPr/>
              </p:nvCxnSpPr>
              <p:spPr>
                <a:xfrm rot="10800000">
                  <a:off x="9112659" y="2541468"/>
                  <a:ext cx="145800" cy="66300"/>
                </a:xfrm>
                <a:prstGeom prst="straightConnector1">
                  <a:avLst/>
                </a:prstGeom>
                <a:noFill/>
                <a:ln w="9525" cap="flat" cmpd="sng">
                  <a:solidFill>
                    <a:srgbClr val="000000"/>
                  </a:solidFill>
                  <a:prstDash val="solid"/>
                  <a:miter lim="800000"/>
                  <a:headEnd type="none" w="sm" len="sm"/>
                  <a:tailEnd type="triangle" w="med" len="med"/>
                </a:ln>
              </p:spPr>
            </p:cxnSp>
            <p:cxnSp>
              <p:nvCxnSpPr>
                <p:cNvPr id="512" name="Google Shape;512;p50"/>
                <p:cNvCxnSpPr>
                  <a:stCxn id="510" idx="3"/>
                </p:cNvCxnSpPr>
                <p:nvPr/>
              </p:nvCxnSpPr>
              <p:spPr>
                <a:xfrm flipH="1">
                  <a:off x="9119559" y="2642134"/>
                  <a:ext cx="138900" cy="135900"/>
                </a:xfrm>
                <a:prstGeom prst="straightConnector1">
                  <a:avLst/>
                </a:prstGeom>
                <a:noFill/>
                <a:ln w="9525" cap="flat" cmpd="sng">
                  <a:solidFill>
                    <a:srgbClr val="000000"/>
                  </a:solidFill>
                  <a:prstDash val="solid"/>
                  <a:miter lim="800000"/>
                  <a:headEnd type="none" w="sm" len="sm"/>
                  <a:tailEnd type="triangle" w="med" len="med"/>
                </a:ln>
              </p:spPr>
            </p:cxnSp>
            <p:cxnSp>
              <p:nvCxnSpPr>
                <p:cNvPr id="513" name="Google Shape;513;p50"/>
                <p:cNvCxnSpPr>
                  <a:stCxn id="510" idx="7"/>
                </p:cNvCxnSpPr>
                <p:nvPr/>
              </p:nvCxnSpPr>
              <p:spPr>
                <a:xfrm rot="10800000" flipH="1">
                  <a:off x="9290703" y="2538168"/>
                  <a:ext cx="72300" cy="69600"/>
                </a:xfrm>
                <a:prstGeom prst="straightConnector1">
                  <a:avLst/>
                </a:prstGeom>
                <a:noFill/>
                <a:ln w="9525" cap="flat" cmpd="sng">
                  <a:solidFill>
                    <a:srgbClr val="000000"/>
                  </a:solidFill>
                  <a:prstDash val="solid"/>
                  <a:miter lim="800000"/>
                  <a:headEnd type="none" w="sm" len="sm"/>
                  <a:tailEnd type="triangle" w="med" len="med"/>
                </a:ln>
              </p:spPr>
            </p:cxnSp>
            <p:cxnSp>
              <p:nvCxnSpPr>
                <p:cNvPr id="514" name="Google Shape;514;p50"/>
                <p:cNvCxnSpPr>
                  <a:stCxn id="510" idx="5"/>
                </p:cNvCxnSpPr>
                <p:nvPr/>
              </p:nvCxnSpPr>
              <p:spPr>
                <a:xfrm>
                  <a:off x="9290703" y="2642134"/>
                  <a:ext cx="68700" cy="142800"/>
                </a:xfrm>
                <a:prstGeom prst="straightConnector1">
                  <a:avLst/>
                </a:prstGeom>
                <a:noFill/>
                <a:ln w="9525" cap="flat" cmpd="sng">
                  <a:solidFill>
                    <a:srgbClr val="000000"/>
                  </a:solidFill>
                  <a:prstDash val="solid"/>
                  <a:miter lim="800000"/>
                  <a:headEnd type="none" w="sm" len="sm"/>
                  <a:tailEnd type="triangle" w="med" len="med"/>
                </a:ln>
              </p:spPr>
            </p:cxnSp>
          </p:grpSp>
          <p:sp>
            <p:nvSpPr>
              <p:cNvPr id="515" name="Google Shape;515;p50"/>
              <p:cNvSpPr txBox="1"/>
              <p:nvPr/>
            </p:nvSpPr>
            <p:spPr>
              <a:xfrm>
                <a:off x="8139325" y="2855718"/>
                <a:ext cx="924600" cy="21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latin typeface="Barlow"/>
                    <a:ea typeface="Barlow"/>
                    <a:cs typeface="Barlow"/>
                    <a:sym typeface="Barlow"/>
                  </a:rPr>
                  <a:t>w/ shape factor</a:t>
                </a:r>
                <a:endParaRPr sz="800">
                  <a:solidFill>
                    <a:srgbClr val="000000"/>
                  </a:solidFill>
                  <a:latin typeface="Barlow"/>
                  <a:ea typeface="Barlow"/>
                  <a:cs typeface="Barlow"/>
                  <a:sym typeface="Barlow"/>
                </a:endParaRPr>
              </a:p>
            </p:txBody>
          </p:sp>
        </p:grpSp>
      </p:grpSp>
      <p:grpSp>
        <p:nvGrpSpPr>
          <p:cNvPr id="516" name="Google Shape;516;p50"/>
          <p:cNvGrpSpPr/>
          <p:nvPr/>
        </p:nvGrpSpPr>
        <p:grpSpPr>
          <a:xfrm>
            <a:off x="4768350" y="2477651"/>
            <a:ext cx="1733620" cy="974578"/>
            <a:chOff x="4768350" y="2331143"/>
            <a:chExt cx="1733620" cy="974578"/>
          </a:xfrm>
        </p:grpSpPr>
        <p:sp>
          <p:nvSpPr>
            <p:cNvPr id="517" name="Google Shape;517;p50"/>
            <p:cNvSpPr txBox="1"/>
            <p:nvPr/>
          </p:nvSpPr>
          <p:spPr>
            <a:xfrm>
              <a:off x="4848352" y="2539306"/>
              <a:ext cx="1653618" cy="31410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40"/>
                <a:buFont typeface="Arial"/>
                <a:buNone/>
              </a:pPr>
              <a:r>
                <a:rPr lang="en-GB" sz="1440" b="1" i="0" u="none" strike="noStrike" cap="none">
                  <a:solidFill>
                    <a:srgbClr val="000000"/>
                  </a:solidFill>
                  <a:latin typeface="Barlow"/>
                  <a:ea typeface="Barlow"/>
                  <a:cs typeface="Barlow"/>
                  <a:sym typeface="Barlow"/>
                </a:rPr>
                <a:t>Gather fields</a:t>
              </a:r>
              <a:endParaRPr sz="1400" b="1" i="0" u="none" strike="noStrike" cap="none">
                <a:solidFill>
                  <a:srgbClr val="000000"/>
                </a:solidFill>
                <a:latin typeface="Barlow"/>
                <a:ea typeface="Barlow"/>
                <a:cs typeface="Barlow"/>
                <a:sym typeface="Barlow"/>
              </a:endParaRPr>
            </a:p>
          </p:txBody>
        </p:sp>
        <p:grpSp>
          <p:nvGrpSpPr>
            <p:cNvPr id="518" name="Google Shape;518;p50"/>
            <p:cNvGrpSpPr/>
            <p:nvPr/>
          </p:nvGrpSpPr>
          <p:grpSpPr>
            <a:xfrm>
              <a:off x="4768350" y="2331143"/>
              <a:ext cx="924600" cy="974578"/>
              <a:chOff x="4768350" y="2331143"/>
              <a:chExt cx="924600" cy="974578"/>
            </a:xfrm>
          </p:grpSpPr>
          <p:grpSp>
            <p:nvGrpSpPr>
              <p:cNvPr id="519" name="Google Shape;519;p50"/>
              <p:cNvGrpSpPr/>
              <p:nvPr/>
            </p:nvGrpSpPr>
            <p:grpSpPr>
              <a:xfrm>
                <a:off x="4850957" y="2861121"/>
                <a:ext cx="450900" cy="444600"/>
                <a:chOff x="9011786" y="2436024"/>
                <a:chExt cx="450900" cy="444600"/>
              </a:xfrm>
            </p:grpSpPr>
            <p:grpSp>
              <p:nvGrpSpPr>
                <p:cNvPr id="520" name="Google Shape;520;p50"/>
                <p:cNvGrpSpPr/>
                <p:nvPr/>
              </p:nvGrpSpPr>
              <p:grpSpPr>
                <a:xfrm>
                  <a:off x="9011786" y="2436024"/>
                  <a:ext cx="450900" cy="444600"/>
                  <a:chOff x="9011786" y="2436024"/>
                  <a:chExt cx="450900" cy="444600"/>
                </a:xfrm>
              </p:grpSpPr>
              <p:sp>
                <p:nvSpPr>
                  <p:cNvPr id="521" name="Google Shape;521;p50"/>
                  <p:cNvSpPr/>
                  <p:nvPr/>
                </p:nvSpPr>
                <p:spPr>
                  <a:xfrm>
                    <a:off x="9011786" y="2436024"/>
                    <a:ext cx="450900" cy="444600"/>
                  </a:xfrm>
                  <a:prstGeom prst="rect">
                    <a:avLst/>
                  </a:prstGeom>
                  <a:solidFill>
                    <a:srgbClr val="FFFFFF"/>
                  </a:solidFill>
                  <a:ln w="19050" cap="flat" cmpd="sng">
                    <a:solidFill>
                      <a:srgbClr val="0F354F"/>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l" rtl="0">
                      <a:lnSpc>
                        <a:spcPct val="90000"/>
                      </a:lnSpc>
                      <a:spcBef>
                        <a:spcPts val="0"/>
                      </a:spcBef>
                      <a:spcAft>
                        <a:spcPts val="0"/>
                      </a:spcAft>
                      <a:buNone/>
                    </a:pPr>
                    <a:endParaRPr sz="1800">
                      <a:solidFill>
                        <a:srgbClr val="000000"/>
                      </a:solidFill>
                      <a:latin typeface="Arial"/>
                      <a:ea typeface="Arial"/>
                      <a:cs typeface="Arial"/>
                      <a:sym typeface="Arial"/>
                    </a:endParaRPr>
                  </a:p>
                </p:txBody>
              </p:sp>
              <p:grpSp>
                <p:nvGrpSpPr>
                  <p:cNvPr id="522" name="Google Shape;522;p50"/>
                  <p:cNvGrpSpPr/>
                  <p:nvPr/>
                </p:nvGrpSpPr>
                <p:grpSpPr>
                  <a:xfrm>
                    <a:off x="9115856" y="2436024"/>
                    <a:ext cx="242797" cy="444600"/>
                    <a:chOff x="9119043" y="2436024"/>
                    <a:chExt cx="242797" cy="444600"/>
                  </a:xfrm>
                </p:grpSpPr>
                <p:cxnSp>
                  <p:nvCxnSpPr>
                    <p:cNvPr id="523" name="Google Shape;523;p50"/>
                    <p:cNvCxnSpPr/>
                    <p:nvPr/>
                  </p:nvCxnSpPr>
                  <p:spPr>
                    <a:xfrm>
                      <a:off x="9119043" y="2436024"/>
                      <a:ext cx="0" cy="444600"/>
                    </a:xfrm>
                    <a:prstGeom prst="straightConnector1">
                      <a:avLst/>
                    </a:prstGeom>
                    <a:noFill/>
                    <a:ln w="9525" cap="flat" cmpd="sng">
                      <a:solidFill>
                        <a:srgbClr val="7F7F7F"/>
                      </a:solidFill>
                      <a:prstDash val="solid"/>
                      <a:miter lim="800000"/>
                      <a:headEnd type="none" w="sm" len="sm"/>
                      <a:tailEnd type="none" w="sm" len="sm"/>
                    </a:ln>
                  </p:spPr>
                </p:cxnSp>
                <p:cxnSp>
                  <p:nvCxnSpPr>
                    <p:cNvPr id="524" name="Google Shape;524;p50"/>
                    <p:cNvCxnSpPr/>
                    <p:nvPr/>
                  </p:nvCxnSpPr>
                  <p:spPr>
                    <a:xfrm>
                      <a:off x="9361840" y="2436024"/>
                      <a:ext cx="0" cy="444600"/>
                    </a:xfrm>
                    <a:prstGeom prst="straightConnector1">
                      <a:avLst/>
                    </a:prstGeom>
                    <a:noFill/>
                    <a:ln w="9525" cap="flat" cmpd="sng">
                      <a:solidFill>
                        <a:srgbClr val="7F7F7F"/>
                      </a:solidFill>
                      <a:prstDash val="solid"/>
                      <a:miter lim="800000"/>
                      <a:headEnd type="none" w="sm" len="sm"/>
                      <a:tailEnd type="none" w="sm" len="sm"/>
                    </a:ln>
                  </p:spPr>
                </p:cxnSp>
              </p:grpSp>
              <p:grpSp>
                <p:nvGrpSpPr>
                  <p:cNvPr id="525" name="Google Shape;525;p50"/>
                  <p:cNvGrpSpPr/>
                  <p:nvPr/>
                </p:nvGrpSpPr>
                <p:grpSpPr>
                  <a:xfrm rot="5400000">
                    <a:off x="9115893" y="2436061"/>
                    <a:ext cx="242797" cy="444600"/>
                    <a:chOff x="9119043" y="2436024"/>
                    <a:chExt cx="242797" cy="444600"/>
                  </a:xfrm>
                </p:grpSpPr>
                <p:cxnSp>
                  <p:nvCxnSpPr>
                    <p:cNvPr id="526" name="Google Shape;526;p50"/>
                    <p:cNvCxnSpPr/>
                    <p:nvPr/>
                  </p:nvCxnSpPr>
                  <p:spPr>
                    <a:xfrm>
                      <a:off x="9119043" y="2436024"/>
                      <a:ext cx="0" cy="444600"/>
                    </a:xfrm>
                    <a:prstGeom prst="straightConnector1">
                      <a:avLst/>
                    </a:prstGeom>
                    <a:noFill/>
                    <a:ln w="9525" cap="flat" cmpd="sng">
                      <a:solidFill>
                        <a:srgbClr val="7F7F7F"/>
                      </a:solidFill>
                      <a:prstDash val="solid"/>
                      <a:miter lim="800000"/>
                      <a:headEnd type="none" w="sm" len="sm"/>
                      <a:tailEnd type="none" w="sm" len="sm"/>
                    </a:ln>
                  </p:spPr>
                </p:cxnSp>
                <p:cxnSp>
                  <p:nvCxnSpPr>
                    <p:cNvPr id="527" name="Google Shape;527;p50"/>
                    <p:cNvCxnSpPr/>
                    <p:nvPr/>
                  </p:nvCxnSpPr>
                  <p:spPr>
                    <a:xfrm>
                      <a:off x="9361840" y="2436024"/>
                      <a:ext cx="0" cy="444600"/>
                    </a:xfrm>
                    <a:prstGeom prst="straightConnector1">
                      <a:avLst/>
                    </a:prstGeom>
                    <a:noFill/>
                    <a:ln w="9525" cap="flat" cmpd="sng">
                      <a:solidFill>
                        <a:srgbClr val="7F7F7F"/>
                      </a:solidFill>
                      <a:prstDash val="solid"/>
                      <a:miter lim="800000"/>
                      <a:headEnd type="none" w="sm" len="sm"/>
                      <a:tailEnd type="none" w="sm" len="sm"/>
                    </a:ln>
                  </p:spPr>
                </p:cxnSp>
              </p:grpSp>
            </p:grpSp>
            <p:sp>
              <p:nvSpPr>
                <p:cNvPr id="528" name="Google Shape;528;p50"/>
                <p:cNvSpPr/>
                <p:nvPr/>
              </p:nvSpPr>
              <p:spPr>
                <a:xfrm>
                  <a:off x="9251781" y="2600651"/>
                  <a:ext cx="45600" cy="48600"/>
                </a:xfrm>
                <a:prstGeom prst="ellipse">
                  <a:avLst/>
                </a:prstGeom>
                <a:solidFill>
                  <a:srgbClr val="0F354F"/>
                </a:solidFill>
                <a:ln w="19050" cap="flat" cmpd="sng">
                  <a:solidFill>
                    <a:srgbClr val="0F354F"/>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l" rtl="0">
                    <a:lnSpc>
                      <a:spcPct val="90000"/>
                    </a:lnSpc>
                    <a:spcBef>
                      <a:spcPts val="0"/>
                    </a:spcBef>
                    <a:spcAft>
                      <a:spcPts val="0"/>
                    </a:spcAft>
                    <a:buNone/>
                  </a:pPr>
                  <a:endParaRPr sz="1800">
                    <a:solidFill>
                      <a:srgbClr val="000000"/>
                    </a:solidFill>
                    <a:latin typeface="Arial"/>
                    <a:ea typeface="Arial"/>
                    <a:cs typeface="Arial"/>
                    <a:sym typeface="Arial"/>
                  </a:endParaRPr>
                </a:p>
              </p:txBody>
            </p:sp>
            <p:cxnSp>
              <p:nvCxnSpPr>
                <p:cNvPr id="529" name="Google Shape;529;p50"/>
                <p:cNvCxnSpPr>
                  <a:stCxn id="528" idx="1"/>
                </p:cNvCxnSpPr>
                <p:nvPr/>
              </p:nvCxnSpPr>
              <p:spPr>
                <a:xfrm rot="10800000">
                  <a:off x="9112659" y="2541468"/>
                  <a:ext cx="145800" cy="66300"/>
                </a:xfrm>
                <a:prstGeom prst="straightConnector1">
                  <a:avLst/>
                </a:prstGeom>
                <a:noFill/>
                <a:ln w="9525" cap="flat" cmpd="sng">
                  <a:solidFill>
                    <a:srgbClr val="000000"/>
                  </a:solidFill>
                  <a:prstDash val="solid"/>
                  <a:miter lim="800000"/>
                  <a:headEnd type="triangle" w="med" len="med"/>
                  <a:tailEnd type="none" w="sm" len="sm"/>
                </a:ln>
              </p:spPr>
            </p:cxnSp>
            <p:cxnSp>
              <p:nvCxnSpPr>
                <p:cNvPr id="530" name="Google Shape;530;p50"/>
                <p:cNvCxnSpPr>
                  <a:stCxn id="528" idx="3"/>
                </p:cNvCxnSpPr>
                <p:nvPr/>
              </p:nvCxnSpPr>
              <p:spPr>
                <a:xfrm flipH="1">
                  <a:off x="9119559" y="2642134"/>
                  <a:ext cx="138900" cy="135900"/>
                </a:xfrm>
                <a:prstGeom prst="straightConnector1">
                  <a:avLst/>
                </a:prstGeom>
                <a:noFill/>
                <a:ln w="9525" cap="flat" cmpd="sng">
                  <a:solidFill>
                    <a:srgbClr val="000000"/>
                  </a:solidFill>
                  <a:prstDash val="solid"/>
                  <a:miter lim="800000"/>
                  <a:headEnd type="triangle" w="med" len="med"/>
                  <a:tailEnd type="none" w="sm" len="sm"/>
                </a:ln>
              </p:spPr>
            </p:cxnSp>
            <p:cxnSp>
              <p:nvCxnSpPr>
                <p:cNvPr id="531" name="Google Shape;531;p50"/>
                <p:cNvCxnSpPr>
                  <a:stCxn id="528" idx="7"/>
                </p:cNvCxnSpPr>
                <p:nvPr/>
              </p:nvCxnSpPr>
              <p:spPr>
                <a:xfrm rot="10800000" flipH="1">
                  <a:off x="9290703" y="2538168"/>
                  <a:ext cx="72300" cy="69600"/>
                </a:xfrm>
                <a:prstGeom prst="straightConnector1">
                  <a:avLst/>
                </a:prstGeom>
                <a:noFill/>
                <a:ln w="9525" cap="flat" cmpd="sng">
                  <a:solidFill>
                    <a:srgbClr val="000000"/>
                  </a:solidFill>
                  <a:prstDash val="solid"/>
                  <a:miter lim="800000"/>
                  <a:headEnd type="triangle" w="med" len="med"/>
                  <a:tailEnd type="none" w="sm" len="sm"/>
                </a:ln>
              </p:spPr>
            </p:cxnSp>
            <p:cxnSp>
              <p:nvCxnSpPr>
                <p:cNvPr id="532" name="Google Shape;532;p50"/>
                <p:cNvCxnSpPr>
                  <a:stCxn id="528" idx="5"/>
                </p:cNvCxnSpPr>
                <p:nvPr/>
              </p:nvCxnSpPr>
              <p:spPr>
                <a:xfrm>
                  <a:off x="9290703" y="2642134"/>
                  <a:ext cx="68700" cy="142800"/>
                </a:xfrm>
                <a:prstGeom prst="straightConnector1">
                  <a:avLst/>
                </a:prstGeom>
                <a:noFill/>
                <a:ln w="9525" cap="flat" cmpd="sng">
                  <a:solidFill>
                    <a:srgbClr val="000000"/>
                  </a:solidFill>
                  <a:prstDash val="solid"/>
                  <a:miter lim="800000"/>
                  <a:headEnd type="triangle" w="med" len="med"/>
                  <a:tailEnd type="none" w="sm" len="sm"/>
                </a:ln>
              </p:spPr>
            </p:cxnSp>
          </p:grpSp>
          <p:sp>
            <p:nvSpPr>
              <p:cNvPr id="533" name="Google Shape;533;p50"/>
              <p:cNvSpPr txBox="1"/>
              <p:nvPr/>
            </p:nvSpPr>
            <p:spPr>
              <a:xfrm>
                <a:off x="4768350" y="2331143"/>
                <a:ext cx="9246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latin typeface="Barlow"/>
                    <a:ea typeface="Barlow"/>
                    <a:cs typeface="Barlow"/>
                    <a:sym typeface="Barlow"/>
                  </a:rPr>
                  <a:t>w/ shape factor</a:t>
                </a:r>
                <a:endParaRPr sz="800">
                  <a:solidFill>
                    <a:srgbClr val="000000"/>
                  </a:solidFill>
                  <a:latin typeface="Barlow"/>
                  <a:ea typeface="Barlow"/>
                  <a:cs typeface="Barlow"/>
                  <a:sym typeface="Barlow"/>
                </a:endParaRPr>
              </a:p>
            </p:txBody>
          </p:sp>
        </p:grpSp>
      </p:grpSp>
      <p:grpSp>
        <p:nvGrpSpPr>
          <p:cNvPr id="534" name="Google Shape;534;p50"/>
          <p:cNvGrpSpPr/>
          <p:nvPr/>
        </p:nvGrpSpPr>
        <p:grpSpPr>
          <a:xfrm>
            <a:off x="0" y="3532463"/>
            <a:ext cx="7773018" cy="1500986"/>
            <a:chOff x="0" y="3385955"/>
            <a:chExt cx="7773018" cy="1500986"/>
          </a:xfrm>
        </p:grpSpPr>
        <p:sp>
          <p:nvSpPr>
            <p:cNvPr id="535" name="Google Shape;535;p50"/>
            <p:cNvSpPr txBox="1"/>
            <p:nvPr/>
          </p:nvSpPr>
          <p:spPr>
            <a:xfrm>
              <a:off x="6119400" y="3385955"/>
              <a:ext cx="1653618" cy="31410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40"/>
                <a:buFont typeface="Arial"/>
                <a:buNone/>
              </a:pPr>
              <a:r>
                <a:rPr lang="en-GB" sz="1440" b="1" i="0" u="none" strike="noStrike" cap="none">
                  <a:solidFill>
                    <a:srgbClr val="000000"/>
                  </a:solidFill>
                  <a:latin typeface="Barlow"/>
                  <a:ea typeface="Barlow"/>
                  <a:cs typeface="Barlow"/>
                  <a:sym typeface="Barlow"/>
                </a:rPr>
                <a:t>Solve fields</a:t>
              </a:r>
              <a:endParaRPr sz="1400" b="1" i="0" u="none" strike="noStrike" cap="none">
                <a:solidFill>
                  <a:srgbClr val="000000"/>
                </a:solidFill>
                <a:latin typeface="Barlow"/>
                <a:ea typeface="Barlow"/>
                <a:cs typeface="Barlow"/>
                <a:sym typeface="Barlow"/>
              </a:endParaRPr>
            </a:p>
          </p:txBody>
        </p:sp>
        <p:grpSp>
          <p:nvGrpSpPr>
            <p:cNvPr id="536" name="Google Shape;536;p50"/>
            <p:cNvGrpSpPr/>
            <p:nvPr/>
          </p:nvGrpSpPr>
          <p:grpSpPr>
            <a:xfrm>
              <a:off x="0" y="3699343"/>
              <a:ext cx="7658755" cy="1187598"/>
              <a:chOff x="0" y="3699343"/>
              <a:chExt cx="7658755" cy="1187598"/>
            </a:xfrm>
          </p:grpSpPr>
          <p:grpSp>
            <p:nvGrpSpPr>
              <p:cNvPr id="537" name="Google Shape;537;p50"/>
              <p:cNvGrpSpPr/>
              <p:nvPr/>
            </p:nvGrpSpPr>
            <p:grpSpPr>
              <a:xfrm>
                <a:off x="5151047" y="3699343"/>
                <a:ext cx="2507708" cy="1187598"/>
                <a:chOff x="5151047" y="3699343"/>
                <a:chExt cx="2507708" cy="1187598"/>
              </a:xfrm>
            </p:grpSpPr>
            <p:sp>
              <p:nvSpPr>
                <p:cNvPr id="538" name="Google Shape;538;p50"/>
                <p:cNvSpPr txBox="1"/>
                <p:nvPr/>
              </p:nvSpPr>
              <p:spPr>
                <a:xfrm>
                  <a:off x="6256255" y="3699343"/>
                  <a:ext cx="1402500" cy="29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99">
                      <a:latin typeface="Barlow"/>
                      <a:ea typeface="Barlow"/>
                      <a:cs typeface="Barlow"/>
                      <a:sym typeface="Barlow"/>
                    </a:rPr>
                    <a:t>Maxwell*</a:t>
                  </a:r>
                  <a:endParaRPr sz="1299">
                    <a:solidFill>
                      <a:srgbClr val="000000"/>
                    </a:solidFill>
                    <a:latin typeface="Barlow"/>
                    <a:ea typeface="Barlow"/>
                    <a:cs typeface="Barlow"/>
                    <a:sym typeface="Barlow"/>
                  </a:endParaRPr>
                </a:p>
              </p:txBody>
            </p:sp>
            <p:cxnSp>
              <p:nvCxnSpPr>
                <p:cNvPr id="539" name="Google Shape;539;p50"/>
                <p:cNvCxnSpPr>
                  <a:stCxn id="538" idx="2"/>
                  <a:endCxn id="540" idx="1"/>
                </p:cNvCxnSpPr>
                <p:nvPr/>
              </p:nvCxnSpPr>
              <p:spPr>
                <a:xfrm flipH="1">
                  <a:off x="6525505" y="3991543"/>
                  <a:ext cx="432000" cy="454800"/>
                </a:xfrm>
                <a:prstGeom prst="straightConnector1">
                  <a:avLst/>
                </a:prstGeom>
                <a:solidFill>
                  <a:srgbClr val="206C9E"/>
                </a:solidFill>
                <a:ln w="9525" cap="flat" cmpd="sng">
                  <a:solidFill>
                    <a:srgbClr val="000000"/>
                  </a:solidFill>
                  <a:prstDash val="solid"/>
                  <a:round/>
                  <a:headEnd type="none" w="sm" len="sm"/>
                  <a:tailEnd type="none" w="sm" len="sm"/>
                </a:ln>
              </p:spPr>
            </p:cxnSp>
            <p:sp>
              <p:nvSpPr>
                <p:cNvPr id="540" name="Google Shape;540;p50"/>
                <p:cNvSpPr/>
                <p:nvPr/>
              </p:nvSpPr>
              <p:spPr>
                <a:xfrm flipH="1">
                  <a:off x="6367158" y="4005766"/>
                  <a:ext cx="158400" cy="881100"/>
                </a:xfrm>
                <a:prstGeom prst="leftBrace">
                  <a:avLst>
                    <a:gd name="adj1" fmla="val 8333"/>
                    <a:gd name="adj2" fmla="val 50000"/>
                  </a:avLst>
                </a:prstGeom>
                <a:noFill/>
                <a:ln w="9525" cap="flat" cmpd="sng">
                  <a:solidFill>
                    <a:srgbClr val="206C9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nvGrpSpPr>
                <p:cNvPr id="541" name="Google Shape;541;p50"/>
                <p:cNvGrpSpPr/>
                <p:nvPr/>
              </p:nvGrpSpPr>
              <p:grpSpPr>
                <a:xfrm>
                  <a:off x="5151047" y="4010564"/>
                  <a:ext cx="1193758" cy="876377"/>
                  <a:chOff x="7586850" y="4025941"/>
                  <a:chExt cx="1419450" cy="1014325"/>
                </a:xfrm>
              </p:grpSpPr>
              <p:pic>
                <p:nvPicPr>
                  <p:cNvPr id="542" name="Google Shape;542;p50" descr="Screen Shot 2017-01-25 at 10.28.05 AM.png"/>
                  <p:cNvPicPr preferRelativeResize="0"/>
                  <p:nvPr/>
                </p:nvPicPr>
                <p:blipFill rotWithShape="1">
                  <a:blip r:embed="rId5">
                    <a:alphaModFix/>
                  </a:blip>
                  <a:srcRect r="19244" b="52923"/>
                  <a:stretch/>
                </p:blipFill>
                <p:spPr>
                  <a:xfrm>
                    <a:off x="7586850" y="4025941"/>
                    <a:ext cx="1221675" cy="471708"/>
                  </a:xfrm>
                  <a:prstGeom prst="rect">
                    <a:avLst/>
                  </a:prstGeom>
                  <a:noFill/>
                  <a:ln>
                    <a:noFill/>
                  </a:ln>
                </p:spPr>
              </p:pic>
              <p:pic>
                <p:nvPicPr>
                  <p:cNvPr id="543" name="Google Shape;543;p50" descr="Screen Shot 2017-01-25 at 10.28.05 AM.png"/>
                  <p:cNvPicPr preferRelativeResize="0"/>
                  <p:nvPr/>
                </p:nvPicPr>
                <p:blipFill rotWithShape="1">
                  <a:blip r:embed="rId5">
                    <a:alphaModFix/>
                  </a:blip>
                  <a:srcRect t="52834" r="6173"/>
                  <a:stretch/>
                </p:blipFill>
                <p:spPr>
                  <a:xfrm>
                    <a:off x="7586850" y="4567675"/>
                    <a:ext cx="1419450" cy="472592"/>
                  </a:xfrm>
                  <a:prstGeom prst="rect">
                    <a:avLst/>
                  </a:prstGeom>
                  <a:noFill/>
                  <a:ln>
                    <a:noFill/>
                  </a:ln>
                </p:spPr>
              </p:pic>
            </p:grpSp>
          </p:grpSp>
          <p:sp>
            <p:nvSpPr>
              <p:cNvPr id="544" name="Google Shape;544;p50"/>
              <p:cNvSpPr txBox="1"/>
              <p:nvPr/>
            </p:nvSpPr>
            <p:spPr>
              <a:xfrm>
                <a:off x="0" y="4249394"/>
                <a:ext cx="4295400" cy="29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99" dirty="0">
                    <a:latin typeface="Barlow"/>
                    <a:ea typeface="Barlow"/>
                    <a:cs typeface="Barlow"/>
                    <a:sym typeface="Barlow"/>
                  </a:rPr>
                  <a:t>*</a:t>
                </a:r>
                <a:r>
                  <a:rPr lang="en-GB" sz="1299" dirty="0" err="1">
                    <a:latin typeface="Barlow"/>
                    <a:ea typeface="Barlow"/>
                    <a:cs typeface="Barlow"/>
                    <a:sym typeface="Barlow"/>
                  </a:rPr>
                  <a:t>Electrostatic+magnetostatic</a:t>
                </a:r>
                <a:r>
                  <a:rPr lang="en-GB" sz="1299" dirty="0">
                    <a:latin typeface="Barlow"/>
                    <a:ea typeface="Barlow"/>
                    <a:cs typeface="Barlow"/>
                    <a:sym typeface="Barlow"/>
                  </a:rPr>
                  <a:t> option available at runtime</a:t>
                </a:r>
                <a:endParaRPr sz="1299" dirty="0">
                  <a:solidFill>
                    <a:srgbClr val="000000"/>
                  </a:solidFill>
                  <a:latin typeface="Barlow"/>
                  <a:ea typeface="Barlow"/>
                  <a:cs typeface="Barlow"/>
                  <a:sym typeface="Barlow"/>
                </a:endParaRPr>
              </a:p>
            </p:txBody>
          </p:sp>
        </p:grpSp>
      </p:grpSp>
      <p:grpSp>
        <p:nvGrpSpPr>
          <p:cNvPr id="2" name="Google Shape;674;p75">
            <a:extLst>
              <a:ext uri="{FF2B5EF4-FFF2-40B4-BE49-F238E27FC236}">
                <a16:creationId xmlns:a16="http://schemas.microsoft.com/office/drawing/2014/main" id="{1E6397CE-ADE1-A373-2E17-9FA90F31EB42}"/>
              </a:ext>
            </a:extLst>
          </p:cNvPr>
          <p:cNvGrpSpPr/>
          <p:nvPr/>
        </p:nvGrpSpPr>
        <p:grpSpPr>
          <a:xfrm>
            <a:off x="136428" y="494961"/>
            <a:ext cx="8248063" cy="40820"/>
            <a:chOff x="195943" y="1001487"/>
            <a:chExt cx="10994485" cy="54427"/>
          </a:xfrm>
        </p:grpSpPr>
        <p:cxnSp>
          <p:nvCxnSpPr>
            <p:cNvPr id="3" name="Google Shape;675;p75">
              <a:extLst>
                <a:ext uri="{FF2B5EF4-FFF2-40B4-BE49-F238E27FC236}">
                  <a16:creationId xmlns:a16="http://schemas.microsoft.com/office/drawing/2014/main" id="{F8647EE0-58E8-12D4-C2F0-A4918731E002}"/>
                </a:ext>
              </a:extLst>
            </p:cNvPr>
            <p:cNvCxnSpPr/>
            <p:nvPr/>
          </p:nvCxnSpPr>
          <p:spPr>
            <a:xfrm>
              <a:off x="195943" y="1001487"/>
              <a:ext cx="9819000" cy="0"/>
            </a:xfrm>
            <a:prstGeom prst="straightConnector1">
              <a:avLst/>
            </a:prstGeom>
            <a:noFill/>
            <a:ln w="19050" cap="flat" cmpd="sng">
              <a:solidFill>
                <a:srgbClr val="115E82"/>
              </a:solidFill>
              <a:prstDash val="solid"/>
              <a:round/>
              <a:headEnd type="none" w="sm" len="sm"/>
              <a:tailEnd type="none" w="sm" len="sm"/>
            </a:ln>
          </p:spPr>
        </p:cxnSp>
        <p:cxnSp>
          <p:nvCxnSpPr>
            <p:cNvPr id="4" name="Google Shape;676;p75">
              <a:extLst>
                <a:ext uri="{FF2B5EF4-FFF2-40B4-BE49-F238E27FC236}">
                  <a16:creationId xmlns:a16="http://schemas.microsoft.com/office/drawing/2014/main" id="{4C31AA3B-9A92-1DE6-664A-51DD56ACD41A}"/>
                </a:ext>
              </a:extLst>
            </p:cNvPr>
            <p:cNvCxnSpPr/>
            <p:nvPr/>
          </p:nvCxnSpPr>
          <p:spPr>
            <a:xfrm>
              <a:off x="511628" y="1055914"/>
              <a:ext cx="10678800" cy="0"/>
            </a:xfrm>
            <a:prstGeom prst="straightConnector1">
              <a:avLst/>
            </a:prstGeom>
            <a:noFill/>
            <a:ln w="19050" cap="flat" cmpd="sng">
              <a:solidFill>
                <a:srgbClr val="C00000"/>
              </a:solidFill>
              <a:prstDash val="solid"/>
              <a:round/>
              <a:headEnd type="none" w="sm" len="sm"/>
              <a:tailEnd type="none" w="sm" len="sm"/>
            </a:ln>
          </p:spPr>
        </p:cxn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RNL">
  <a:themeElements>
    <a:clrScheme name="ECP 190214">
      <a:dk1>
        <a:srgbClr val="000000"/>
      </a:dk1>
      <a:lt1>
        <a:srgbClr val="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10444</TotalTime>
  <Words>3643</Words>
  <Application>Microsoft Macintosh PowerPoint</Application>
  <PresentationFormat>On-screen Show (16:9)</PresentationFormat>
  <Paragraphs>745</Paragraphs>
  <Slides>50</Slides>
  <Notes>47</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50</vt:i4>
      </vt:variant>
    </vt:vector>
  </HeadingPairs>
  <TitlesOfParts>
    <vt:vector size="73" baseType="lpstr">
      <vt:lpstr>Avenir</vt:lpstr>
      <vt:lpstr>Century Gothic</vt:lpstr>
      <vt:lpstr>Symbol</vt:lpstr>
      <vt:lpstr>Calibri Light</vt:lpstr>
      <vt:lpstr>Cambria Math</vt:lpstr>
      <vt:lpstr>Calibri</vt:lpstr>
      <vt:lpstr>Wingdings</vt:lpstr>
      <vt:lpstr>Franklin Gothic Book</vt:lpstr>
      <vt:lpstr>Noto Sans Symbols</vt:lpstr>
      <vt:lpstr>Libre Franklin</vt:lpstr>
      <vt:lpstr>Times New Roman</vt:lpstr>
      <vt:lpstr>Avenir Book</vt:lpstr>
      <vt:lpstr>Barlow</vt:lpstr>
      <vt:lpstr>Arial Black</vt:lpstr>
      <vt:lpstr>Arial</vt:lpstr>
      <vt:lpstr>Arial Narrow</vt:lpstr>
      <vt:lpstr>Source Sans Pro</vt:lpstr>
      <vt:lpstr>Libre Franklin Medium</vt:lpstr>
      <vt:lpstr>Franklin Gothic Medium</vt:lpstr>
      <vt:lpstr>Simple Light</vt:lpstr>
      <vt:lpstr>1_ORNL</vt:lpstr>
      <vt:lpstr>Presentations (Wide Screen)</vt:lpstr>
      <vt:lpstr>Office Theme</vt:lpstr>
      <vt:lpstr>PowerPoint Presentation</vt:lpstr>
      <vt:lpstr>Outline</vt:lpstr>
      <vt:lpstr>U.S. DOE Exascale Computing Initiative (ECI) – 2016-2023</vt:lpstr>
      <vt:lpstr>WarpX among 21 applications selected to cover broad range of science</vt:lpstr>
      <vt:lpstr>PowerPoint Presentation</vt:lpstr>
      <vt:lpstr>Timeline for Exascale project WarpX From initial code coupling to ensemble of chains of multi GeV-scale stages</vt:lpstr>
      <vt:lpstr>Timeline for Exascale project WarpX From initial code coupling to ensemble of chains of multi GeV-scale stages</vt:lpstr>
      <vt:lpstr>Quick overview of  WarpX PIC algorithms   </vt:lpstr>
      <vt:lpstr>WarpX is an electromagnetic Particle-In-Cell (PIC) code </vt:lpstr>
      <vt:lpstr>WarpX supports many advanced features: some are unique</vt:lpstr>
      <vt:lpstr>PowerPoint Presentation</vt:lpstr>
      <vt:lpstr>PowerPoint Presentation</vt:lpstr>
      <vt:lpstr>Galilean PSATD PIC controls the numerical Cherenkov instability (NCI) </vt:lpstr>
      <vt:lpstr>WarpX also implements mesh refinement</vt:lpstr>
      <vt:lpstr>Latest algorithmic advances</vt:lpstr>
      <vt:lpstr>Advanced algorithms &amp; advances in algorithms are needed</vt:lpstr>
      <vt:lpstr>Advanced algorithms &amp; advances in algorithms are needed</vt:lpstr>
      <vt:lpstr>Simulations in boosted frame can be limited by CFL condition</vt:lpstr>
      <vt:lpstr>PowerPoint Presentation</vt:lpstr>
      <vt:lpstr>PowerPoint Presentation</vt:lpstr>
      <vt:lpstr>PowerPoint Presentation</vt:lpstr>
      <vt:lpstr>Advanced algorithms &amp; advances in algorithms are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algorithms &amp; advances in algorithms are needed</vt:lpstr>
      <vt:lpstr>Advanced algorithms &amp; advances in algorithms are needed</vt:lpstr>
      <vt:lpstr>New algorithm to handle particles crossing Perfectly Matched Layers*</vt:lpstr>
      <vt:lpstr>New algorithm to handle particles crossing Perfectly Matched Layers*</vt:lpstr>
      <vt:lpstr>New algorithm to handle particles crossing Perfectly Matched Layers*</vt:lpstr>
      <vt:lpstr>PowerPoint Presentation</vt:lpstr>
      <vt:lpstr>PowerPoint Presentation</vt:lpstr>
      <vt:lpstr>Advanced algorithms &amp; advances in algorithms are needed</vt:lpstr>
      <vt:lpstr>MR simulation with 4x refinement to simulate LWFA with ion motion </vt:lpstr>
      <vt:lpstr>More than 6x cost saving with 4 4 1 mesh refinement</vt:lpstr>
      <vt:lpstr>Outlook </vt:lpstr>
      <vt:lpstr>Can do now simulations of chains of 50 multi-GeV LWFA stages</vt:lpstr>
      <vt:lpstr>PowerPoint Presentation</vt:lpstr>
      <vt:lpstr>RZ solver w/ novel algorithms for faster/bigger/longer simulations</vt:lpstr>
      <vt:lpstr>WarpX: conceived &amp; developed by a multidisciplinary, multi-institution team</vt:lpstr>
      <vt:lpstr>Outlook: Ecosystem is growing</vt:lpstr>
      <vt:lpstr>PowerPoint Presentation</vt:lpstr>
      <vt:lpstr>PowerPoint Presentation</vt:lpstr>
      <vt:lpstr>Plasma accelerators are challenging to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Jean-Luc Vay</cp:lastModifiedBy>
  <cp:revision>112</cp:revision>
  <dcterms:modified xsi:type="dcterms:W3CDTF">2023-09-20T10:18:03Z</dcterms:modified>
</cp:coreProperties>
</file>