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1"/>
    <p:sldMasterId id="2147483675" r:id="rId2"/>
  </p:sldMasterIdLst>
  <p:notesMasterIdLst>
    <p:notesMasterId r:id="rId25"/>
  </p:notesMasterIdLst>
  <p:sldIdLst>
    <p:sldId id="732" r:id="rId3"/>
    <p:sldId id="257" r:id="rId4"/>
    <p:sldId id="258" r:id="rId5"/>
    <p:sldId id="259" r:id="rId6"/>
    <p:sldId id="260" r:id="rId7"/>
    <p:sldId id="261" r:id="rId8"/>
    <p:sldId id="262" r:id="rId9"/>
    <p:sldId id="1288" r:id="rId10"/>
    <p:sldId id="1289" r:id="rId11"/>
    <p:sldId id="1290" r:id="rId12"/>
    <p:sldId id="1291" r:id="rId13"/>
    <p:sldId id="263" r:id="rId14"/>
    <p:sldId id="1254" r:id="rId15"/>
    <p:sldId id="1257" r:id="rId16"/>
    <p:sldId id="1263" r:id="rId17"/>
    <p:sldId id="1287" r:id="rId18"/>
    <p:sldId id="1265" r:id="rId19"/>
    <p:sldId id="1277" r:id="rId20"/>
    <p:sldId id="1274" r:id="rId21"/>
    <p:sldId id="1276" r:id="rId22"/>
    <p:sldId id="1261" r:id="rId23"/>
    <p:sldId id="842" r:id="rId2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03"/>
    <p:restoredTop sz="95958"/>
  </p:normalViewPr>
  <p:slideViewPr>
    <p:cSldViewPr snapToGrid="0" snapToObjects="1">
      <p:cViewPr varScale="1">
        <p:scale>
          <a:sx n="112" d="100"/>
          <a:sy n="112" d="100"/>
        </p:scale>
        <p:origin x="216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862FC1-2695-6145-B214-6CD8C9B9561C}" type="datetimeFigureOut">
              <a:rPr lang="en-GB" smtClean="0"/>
              <a:t>04/05/2023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AA2391-A7F8-0F42-889D-3CC5815A53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4610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5094C-EED8-6840-BA00-FBB615488B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94C426-3F93-5E42-A6AB-FEDD7409D6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55B82E-AE03-1A42-AD3D-5418D6114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59289-C648-BC45-B039-7C6B98CD4424}" type="datetimeFigureOut">
              <a:rPr lang="en-GB" smtClean="0"/>
              <a:t>04/05/2023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042D24-857E-E341-A364-48D01A64F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1D8FDB-9540-9045-B773-61E35065E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AD832-57BB-0C40-930A-EBB50198C2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7103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8F1FC-A7C8-C142-A5C0-57AF38C42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2690" y="136525"/>
            <a:ext cx="7676922" cy="754061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E91856-6761-F346-97D0-3FDB004049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98090" y="17367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2546D9-3083-C24A-B28B-F0EA58145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59289-C648-BC45-B039-7C6B98CD4424}" type="datetimeFigureOut">
              <a:rPr lang="en-GB" smtClean="0"/>
              <a:t>04/05/2023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05E673-1C85-A84E-9A94-38C4ADF11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6BF6B8-7E3B-FB42-9306-E412788B0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AD832-57BB-0C40-930A-EBB50198C2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9804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D9B5A0-6091-FF48-98D6-939C713D13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BF5609-21DD-8049-A06F-991C64178E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3E969E-DCB4-0341-B055-628A0E69E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59289-C648-BC45-B039-7C6B98CD4424}" type="datetimeFigureOut">
              <a:rPr lang="en-GB" smtClean="0"/>
              <a:t>04/05/2023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3AB489-C041-0D42-ADDC-89E1A5E13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43F8E5-2648-C54B-9E98-F666E86AA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AD832-57BB-0C40-930A-EBB50198C2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73137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2DB10-C22B-F440-99AE-FCFFA76EF4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5CF2B7-C620-904C-BDE4-29B25E8ACC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5E32BC-C830-964E-AFD7-57010868A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A4A79-32D7-4648-8DD2-CA2A8BB2D1CD}" type="datetimeFigureOut">
              <a:rPr lang="en-GB" smtClean="0"/>
              <a:t>04/05/2023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C18677-FEB4-6C4A-9157-95CDA1DD4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7AA4C8-E3F8-7146-8C24-39D829EFB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8180-746C-9544-8FEF-609D01B290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23318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BC6DD-79A0-F74A-ABE8-4FDC49B38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E9A295-D025-CC41-B890-A56A36BBDA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425621-FA54-2045-8071-41C1884F7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A4A79-32D7-4648-8DD2-CA2A8BB2D1CD}" type="datetimeFigureOut">
              <a:rPr lang="en-GB" smtClean="0"/>
              <a:t>04/05/2023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D6101E-E11D-E54D-81A6-6D4B7CA4E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F26C21-29B8-384C-AA56-641CFCAFB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8180-746C-9544-8FEF-609D01B290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242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2F6F4-8582-BB4E-8647-C8C58D127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454DFA-41EB-5C4C-A4D6-9D369A3C37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B3DFF6-45FD-2A4A-BDED-939CC6BE7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A4A79-32D7-4648-8DD2-CA2A8BB2D1CD}" type="datetimeFigureOut">
              <a:rPr lang="en-GB" smtClean="0"/>
              <a:t>04/05/2023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5A4A22-9F6E-7D4C-AADD-370BA48B6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CE7DBF-4A7F-C64C-ADDC-922D1C447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8180-746C-9544-8FEF-609D01B290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05623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0ECD0-CF19-DA47-ACFF-B378E8AE3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72A024-9B22-144B-8668-60B3A4CA35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190C3-F4F7-7747-9887-40F5CD43F0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2889DE-AC3B-4A43-96BA-B96F72436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A4A79-32D7-4648-8DD2-CA2A8BB2D1CD}" type="datetimeFigureOut">
              <a:rPr lang="en-GB" smtClean="0"/>
              <a:t>04/05/2023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E0CB42-5134-9440-8A7C-8157297DC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15C6EE-8C04-7249-AC4E-A5DDBBBFB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8180-746C-9544-8FEF-609D01B290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51503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8225E-267A-834E-8322-0B1A12888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FDFBE7-B18A-2E4B-AF85-54CCC20790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532A38-19C3-E84D-B68E-FD6164BF91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D1EF76-A524-6042-AAEA-B669240F0E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D0CB2D-7629-6C44-A2B1-281953EA50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E8421E-4CFD-7D41-98C5-59D0A23D6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A4A79-32D7-4648-8DD2-CA2A8BB2D1CD}" type="datetimeFigureOut">
              <a:rPr lang="en-GB" smtClean="0"/>
              <a:t>04/05/2023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44AD8F-BF1D-3046-976D-4CD076319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0C3EF1-AF70-7E41-83B9-26EBA3A59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8180-746C-9544-8FEF-609D01B290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57170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72C8A-5807-D24A-AD4D-65475AF56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B76DED-C4FE-C546-A8CD-C39810513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A4A79-32D7-4648-8DD2-CA2A8BB2D1CD}" type="datetimeFigureOut">
              <a:rPr lang="en-GB" smtClean="0"/>
              <a:t>04/05/2023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888D43-8B70-0841-9BE9-EBF4CFAD9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E0C217-7BF5-344C-850E-EF10462F0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8180-746C-9544-8FEF-609D01B290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7311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988236-1851-A94F-BAD7-F81480523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A4A79-32D7-4648-8DD2-CA2A8BB2D1CD}" type="datetimeFigureOut">
              <a:rPr lang="en-GB" smtClean="0"/>
              <a:t>04/05/2023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D6EEA7-BACF-BD4A-93A2-F70BC6F7E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5F3106-6978-5345-BDA0-85C6A2804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8180-746C-9544-8FEF-609D01B290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11886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8D6B9-E32D-2A47-AC30-3797884C5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858A5C-444F-534C-803F-4CB474C761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58C308-4E9D-1942-970C-0A4F34EC6E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4090F9-8ADD-2A42-827D-26593863F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A4A79-32D7-4648-8DD2-CA2A8BB2D1CD}" type="datetimeFigureOut">
              <a:rPr lang="en-GB" smtClean="0"/>
              <a:t>04/05/2023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9B8FB8-DA81-9348-9240-A1E31A219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B2B93A-BB81-6F42-A80E-BE1B85F25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8180-746C-9544-8FEF-609D01B290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8309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24DDF-BC42-8B4C-9E2F-5E54B98C0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2690" y="136525"/>
            <a:ext cx="7676922" cy="754061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424A76-1925-EB4D-803D-A1BBBAB0A9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090" y="17367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2DA7B3-292D-8C4E-9153-99F420825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59289-C648-BC45-B039-7C6B98CD4424}" type="datetimeFigureOut">
              <a:rPr lang="en-GB" smtClean="0"/>
              <a:t>04/05/2023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066636-5C34-9949-9843-E1C11A0E6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627CB-8ECC-4944-9E8B-F0A6732F3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AD832-57BB-0C40-930A-EBB50198C2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96696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7C99B-8640-C247-B1FA-F99D8FBEF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05CCF3-FF63-AC41-B6C2-4A81A5AFB2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A6F78B-CBA5-8642-83B6-C841E33F2B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B1B01A-732A-1949-8286-CC3E1E5D4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A4A79-32D7-4648-8DD2-CA2A8BB2D1CD}" type="datetimeFigureOut">
              <a:rPr lang="en-GB" smtClean="0"/>
              <a:t>04/05/2023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8C0C2A-6643-7247-8C2B-B5337CC5D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DA1A54-B310-304D-BCFD-94952E628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8180-746C-9544-8FEF-609D01B290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73150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EE6B0-CE7A-0D45-8080-6F8B6B621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990488-211A-AD44-8C90-37DA0BE1A1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1E7747-A101-D340-B479-C8FE8E975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A4A79-32D7-4648-8DD2-CA2A8BB2D1CD}" type="datetimeFigureOut">
              <a:rPr lang="en-GB" smtClean="0"/>
              <a:t>04/05/2023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BC0530-57D6-5247-B340-8FFCC7524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ACB6A0-E377-7442-8788-0E7A2EDE2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8180-746C-9544-8FEF-609D01B290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48115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C8FED0-5D66-8D4C-BF88-D8BAB3C538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1CF315-3769-A744-A60A-075FF9ADDD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9DCB5E-FD94-FE48-9A6D-03C2D4531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A4A79-32D7-4648-8DD2-CA2A8BB2D1CD}" type="datetimeFigureOut">
              <a:rPr lang="en-GB" smtClean="0"/>
              <a:t>04/05/2023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58714D-8070-2B49-91D7-5D791A374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6AC1F6-35FE-B44C-B7CD-43D895B79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8180-746C-9544-8FEF-609D01B290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2602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538154-0DE4-574B-A6BB-D5F8DA248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37830D-3886-9447-82CA-45AAD54E2D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96DD52-289A-9F48-942C-1A62D3B6D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59289-C648-BC45-B039-7C6B98CD4424}" type="datetimeFigureOut">
              <a:rPr lang="en-GB" smtClean="0"/>
              <a:t>04/05/2023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70DB70-B6EA-FD4D-9D5D-D30C09AA9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007B79-8458-5A46-B17C-C2F992671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AD832-57BB-0C40-930A-EBB50198C2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099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4EE53-188A-854B-A4F9-DB289EE3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2690" y="136525"/>
            <a:ext cx="7676922" cy="754061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154819-9728-FC4E-BFEE-5AA24C1066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D747BA-9206-A141-A3F8-7B5F91282F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CB29E6-4623-AE46-B720-FCA79F1E7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59289-C648-BC45-B039-7C6B98CD4424}" type="datetimeFigureOut">
              <a:rPr lang="en-GB" smtClean="0"/>
              <a:t>04/05/2023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79007D-BB0A-1543-BDE7-455F1641F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996CE1-2D56-E744-9D61-EF8E7340D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AD832-57BB-0C40-930A-EBB50198C2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5482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93443-3BF2-E34E-BE7F-9E6B15708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263580-2757-EE4B-80C9-E5DA47E215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FF1EC4-8008-4F45-BC65-5A1766F7EF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001B52-67F3-B84D-B70E-288417EF57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ED0EFB-1A2B-3C41-B8C3-FC26B97416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41FF41-9A61-6C47-9674-57E5F3B7F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59289-C648-BC45-B039-7C6B98CD4424}" type="datetimeFigureOut">
              <a:rPr lang="en-GB" smtClean="0"/>
              <a:t>04/05/2023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7C62B72-880E-264C-8D67-71658F132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53EBA1D-E3F8-244D-AAF4-7FB38E476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AD832-57BB-0C40-930A-EBB50198C2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5991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8CC8D-AAE3-C648-8CBB-0502C1FEF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2690" y="136525"/>
            <a:ext cx="7676922" cy="754061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3673E9-6B64-4C41-BF35-A175B0BBC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59289-C648-BC45-B039-7C6B98CD4424}" type="datetimeFigureOut">
              <a:rPr lang="en-GB" smtClean="0"/>
              <a:t>04/05/2023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9960BE-0F6B-6C4B-9CB6-1B1197416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3E41FB-0614-0840-9B99-BBBB9CA35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AD832-57BB-0C40-930A-EBB50198C2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8911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FF9B72-4548-6B4D-8931-DCF45EAD2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59289-C648-BC45-B039-7C6B98CD4424}" type="datetimeFigureOut">
              <a:rPr lang="en-GB" smtClean="0"/>
              <a:t>04/05/2023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95BB74-6051-C544-B606-21672C6E8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A4EA18-926B-4C42-9B2F-787DCC5A6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AD832-57BB-0C40-930A-EBB50198C2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137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66B29-EC87-2F48-AFC5-E7E5B7113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1D52E3-4D2F-E144-BF31-E305332C5F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71D37A-D710-F044-B46F-022EE5DDA9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77FD68-17B8-7144-8412-1574F1D46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59289-C648-BC45-B039-7C6B98CD4424}" type="datetimeFigureOut">
              <a:rPr lang="en-GB" smtClean="0"/>
              <a:t>04/05/2023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A06E0A-9AEC-ED4C-91AF-BB33EF742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D52F4A-2746-D748-94BF-2D1A8AD18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AD832-57BB-0C40-930A-EBB50198C2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4361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B258A-CCEF-114A-9BCD-84683A5C1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569583-CAD1-4649-9C03-C6E4C4DD9F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25BAD8-D58D-774B-AE5D-74B62F0D54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A8EB95-31E4-084C-A6BE-27A1397F0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59289-C648-BC45-B039-7C6B98CD4424}" type="datetimeFigureOut">
              <a:rPr lang="en-GB" smtClean="0"/>
              <a:t>04/05/2023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D8E4B9-E42D-864A-B1F4-D6F6D2F84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2D5480-ABCC-FB4F-A0E9-CFEEDD346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AD832-57BB-0C40-930A-EBB50198C2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177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google.com/search?q=cern+logo&amp;client=firefox-b-d&amp;channel=crow5&amp;sxsrf=APq-WBvMSFlY0sjrxUHXljfRGYfeJsM1nw:1648640496271&amp;tbm=isch&amp;source=iu&amp;ictx=1&amp;vet=1&amp;fir=OCosYJXo5RtluM%252CZUNhRJvhpog4bM%252C_%253BL4jNB0bzOl6fIM%252CeoyQSKIWwbaIZM%252C_%253BqgxT7HTe7lZiaM%252C3fc_8Du35QM9sM%252C_%253BG1p1-5OLtrtKkM%252C45X8Rz69RDhkVM%252C_%253BSb2Hf0Djzp1BvM%252CDuszXcbc6d4TtM%252C_%253BsHiaRpU3iog0gM%252CaALIXe9CKKRmuM%252C_%253B9fxYR6HQCnoHEM%252Ch5m6tc6PRtq0eM%252C_%253B9xMx5lFm7dt7SM%252C6PnkxXC5NIhJDM%252C_%253BUrQCf4Ylb3C4nM%252C6Tu1dz2RYoMCXM%252C_%253BtQ7mumN8VSNk6M%252Cci-q8QfUcHqucM%252C_%253BQWrK3kpgJZTlQM%252C8TMzDXj1nCwn5M%252C_%253B31V1ck49PpPbiM%252Cttwuj-XIr0nT0M%252C_%253BLQKPdHctaSi9cM%252Cl-6M90AjEsRI_M%252C_&amp;usg=AI4_-kTjkc7VlCmYOeGVuGYLanIadt3KBw&amp;sa=X&amp;ved=2ahUKEwj1v5G54O32AhUPiv0HHfL-A6cQ9QF6BAgYEAE#imgrc=G1p1-5OLtrtKkM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BB3574-187E-3244-87DD-F9F480CEC4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059289-C648-BC45-B039-7C6B98CD4424}" type="datetimeFigureOut">
              <a:rPr lang="en-GB" smtClean="0"/>
              <a:t>04/05/2023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0EF04E-199C-2448-8524-3DBDB36CBF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/>
              <a:t>Oleg Denisov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850C4D-AC74-8344-AF40-32FA4664A0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FAD832-57BB-0C40-930A-EBB50198C23A}" type="slidenum">
              <a:rPr lang="en-GB" smtClean="0"/>
              <a:t>‹#›</a:t>
            </a:fld>
            <a:endParaRPr lang="en-GB"/>
          </a:p>
        </p:txBody>
      </p:sp>
      <p:pic>
        <p:nvPicPr>
          <p:cNvPr id="1026" name="Picture 2" descr="Risultati immagini per cern logo">
            <a:hlinkClick r:id="rId13"/>
            <a:extLst>
              <a:ext uri="{FF2B5EF4-FFF2-40B4-BE49-F238E27FC236}">
                <a16:creationId xmlns:a16="http://schemas.microsoft.com/office/drawing/2014/main" id="{145681E1-35B2-5B4B-92FB-6AACDEAC953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2581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62073A-4E11-1943-8511-71CE2F6CA209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9759722" y="0"/>
            <a:ext cx="2432278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001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A908C5-C9A1-7C46-8ADB-52EA43A8C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2FC085-0632-584C-BD0B-1F6E2DE2A5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303FFB-7815-D245-BCB2-7670C6EA7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8A4A79-32D7-4648-8DD2-CA2A8BB2D1CD}" type="datetimeFigureOut">
              <a:rPr lang="en-GB" smtClean="0"/>
              <a:t>04/05/2023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A47962-FAC8-6D4B-809A-91096870F5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E87547-AC40-0247-B28C-16B97FB28F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928180-746C-9544-8FEF-609D01B290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7496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slide" Target="slide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slide" Target="slide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slide" Target="slide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24610323-44AC-EA48-A3E7-D15FE071F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7193" y="46953"/>
            <a:ext cx="8131366" cy="766207"/>
          </a:xfrm>
        </p:spPr>
        <p:txBody>
          <a:bodyPr>
            <a:norm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</a:rPr>
              <a:t>Meeting with SPSC referees </a:t>
            </a:r>
            <a:br>
              <a:rPr lang="en-GB" sz="2400" b="1" dirty="0">
                <a:solidFill>
                  <a:srgbClr val="002060"/>
                </a:solidFill>
              </a:rPr>
            </a:br>
            <a:r>
              <a:rPr lang="en-GB" sz="2400" b="1" dirty="0">
                <a:solidFill>
                  <a:srgbClr val="002060"/>
                </a:solidFill>
              </a:rPr>
              <a:t>04/05/2023</a:t>
            </a:r>
            <a:endParaRPr lang="en-GB" sz="2800" b="1" dirty="0">
              <a:solidFill>
                <a:srgbClr val="002060"/>
              </a:solidFill>
            </a:endParaRP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6A253-3FE1-9645-8D13-07697192231F}" type="datetime1">
              <a:rPr lang="it-IT" smtClean="0"/>
              <a:pPr/>
              <a:t>04/05/23</a:t>
            </a:fld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err="1"/>
              <a:t>Oleg</a:t>
            </a:r>
            <a:r>
              <a:rPr lang="it-IT"/>
              <a:t> Denisov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22CDF-68A7-BB49-A4E6-D21B1AA92255}" type="slidenum">
              <a:rPr lang="it-IT" smtClean="0"/>
              <a:pPr/>
              <a:t>1</a:t>
            </a:fld>
            <a:endParaRPr lang="it-IT"/>
          </a:p>
        </p:txBody>
      </p:sp>
      <p:sp>
        <p:nvSpPr>
          <p:cNvPr id="10" name="CasellaDiTesto 9"/>
          <p:cNvSpPr txBox="1"/>
          <p:nvPr/>
        </p:nvSpPr>
        <p:spPr>
          <a:xfrm>
            <a:off x="3276601" y="2286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/>
          </a:p>
        </p:txBody>
      </p:sp>
      <p:sp>
        <p:nvSpPr>
          <p:cNvPr id="11" name="Rettangolo 10"/>
          <p:cNvSpPr/>
          <p:nvPr/>
        </p:nvSpPr>
        <p:spPr>
          <a:xfrm>
            <a:off x="1228922" y="954755"/>
            <a:ext cx="99441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GB" sz="2400" dirty="0">
                <a:solidFill>
                  <a:srgbClr val="002060"/>
                </a:solidFill>
              </a:rPr>
              <a:t>AMBER – status of 2023 Run preparation and Tentative schedule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53E516-C58D-9C45-A41A-52FA1D441763}"/>
              </a:ext>
            </a:extLst>
          </p:cNvPr>
          <p:cNvSpPr txBox="1"/>
          <p:nvPr/>
        </p:nvSpPr>
        <p:spPr>
          <a:xfrm>
            <a:off x="46606" y="2470666"/>
            <a:ext cx="274320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Outlook</a:t>
            </a:r>
          </a:p>
          <a:p>
            <a:endParaRPr lang="en-GB" sz="2400" dirty="0">
              <a:solidFill>
                <a:srgbClr val="00206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rgbClr val="002060"/>
                </a:solidFill>
              </a:rPr>
              <a:t>Hardware Preparation (Moritz/Stefano):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</a:rPr>
              <a:t>APX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</a:rPr>
              <a:t>PRM</a:t>
            </a:r>
          </a:p>
          <a:p>
            <a:pPr marL="342900" indent="-342900">
              <a:buFont typeface="+mj-lt"/>
              <a:buAutoNum type="arabicPeriod"/>
            </a:pPr>
            <a:endParaRPr lang="en-GB" dirty="0">
              <a:solidFill>
                <a:srgbClr val="00206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rgbClr val="002060"/>
                </a:solidFill>
              </a:rPr>
              <a:t>Extension request (DY high intensity test)</a:t>
            </a:r>
          </a:p>
          <a:p>
            <a:pPr marL="342900" indent="-342900">
              <a:buFont typeface="+mj-lt"/>
              <a:buAutoNum type="arabicPeriod"/>
            </a:pPr>
            <a:endParaRPr lang="en-GB" dirty="0">
              <a:solidFill>
                <a:srgbClr val="00206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rgbClr val="002060"/>
                </a:solidFill>
              </a:rPr>
              <a:t>Tentative schedule</a:t>
            </a:r>
          </a:p>
          <a:p>
            <a:pPr lvl="1"/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12" name="Immagine 3" descr="_MG_8755.JPG">
            <a:extLst>
              <a:ext uri="{FF2B5EF4-FFF2-40B4-BE49-F238E27FC236}">
                <a16:creationId xmlns:a16="http://schemas.microsoft.com/office/drawing/2014/main" id="{9C57B2E7-FA6F-1941-A84A-9BD1BD82A9D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415597" y="2141371"/>
            <a:ext cx="5703824" cy="37550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8B4294-EAE8-2548-9CBD-C176C023E0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4491" y="1732880"/>
            <a:ext cx="3429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4828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14548" y="121850"/>
            <a:ext cx="6573817" cy="772971"/>
          </a:xfrm>
          <a:prstGeom prst="rect">
            <a:avLst/>
          </a:prstGeom>
        </p:spPr>
        <p:txBody>
          <a:bodyPr vert="horz" wrap="square" lIns="0" tIns="33975" rIns="0" bIns="0" rtlCol="0">
            <a:spAutoFit/>
          </a:bodyPr>
          <a:lstStyle/>
          <a:p>
            <a:pPr marL="25168" algn="ctr">
              <a:lnSpc>
                <a:spcPct val="100000"/>
              </a:lnSpc>
              <a:spcBef>
                <a:spcPts val="268"/>
              </a:spcBef>
            </a:pPr>
            <a:r>
              <a:rPr lang="en-US" sz="2400" b="1" spc="-159" dirty="0">
                <a:solidFill>
                  <a:srgbClr val="002060"/>
                </a:solidFill>
              </a:rPr>
              <a:t>APX running time extension – High Intensity DY test with two </a:t>
            </a:r>
            <a:br>
              <a:rPr lang="en-US" sz="2400" b="1" spc="-159" dirty="0">
                <a:solidFill>
                  <a:srgbClr val="002060"/>
                </a:solidFill>
              </a:rPr>
            </a:br>
            <a:r>
              <a:rPr lang="en-US" sz="2400" b="1" spc="-159" dirty="0">
                <a:solidFill>
                  <a:srgbClr val="002060"/>
                </a:solidFill>
              </a:rPr>
              <a:t>NA CEDARS and beam telescope </a:t>
            </a:r>
            <a:endParaRPr sz="2400" b="1" spc="-50" dirty="0">
              <a:solidFill>
                <a:srgbClr val="002060"/>
              </a:solidFill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ftr" sz="quarter" idx="5"/>
          </p:nvPr>
        </p:nvSpPr>
        <p:spPr>
          <a:xfrm>
            <a:off x="18262" y="3351784"/>
            <a:ext cx="1499235" cy="1022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600" b="0" i="0">
                <a:solidFill>
                  <a:srgbClr val="F2F2F2"/>
                </a:solidFill>
                <a:latin typeface="Arial"/>
                <a:cs typeface="Arial"/>
              </a:defRPr>
            </a:lvl1pPr>
          </a:lstStyle>
          <a:p>
            <a:pPr marL="25168">
              <a:lnSpc>
                <a:spcPts val="1338"/>
              </a:lnSpc>
            </a:pPr>
            <a:r>
              <a:rPr lang="en-GB"/>
              <a:t>Benjamin</a:t>
            </a:r>
            <a:r>
              <a:rPr lang="en-GB" spc="40"/>
              <a:t> </a:t>
            </a:r>
            <a:r>
              <a:rPr lang="en-GB"/>
              <a:t>Moritz</a:t>
            </a:r>
            <a:r>
              <a:rPr lang="en-GB" spc="40"/>
              <a:t> </a:t>
            </a:r>
            <a:r>
              <a:rPr lang="en-GB"/>
              <a:t>Veit</a:t>
            </a:r>
            <a:r>
              <a:rPr lang="en-GB" spc="40"/>
              <a:t> </a:t>
            </a:r>
            <a:r>
              <a:rPr lang="en-GB"/>
              <a:t>and</a:t>
            </a:r>
            <a:r>
              <a:rPr lang="en-GB" spc="40"/>
              <a:t> </a:t>
            </a:r>
            <a:r>
              <a:rPr lang="en-GB"/>
              <a:t>Stefano</a:t>
            </a:r>
            <a:r>
              <a:rPr lang="en-GB" spc="45"/>
              <a:t> </a:t>
            </a:r>
            <a:r>
              <a:rPr lang="en-GB" spc="-10"/>
              <a:t>Levorato</a:t>
            </a:r>
            <a:endParaRPr spc="-2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EAD063-BB52-017E-690D-30A52AE1DC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879" y="1218459"/>
            <a:ext cx="10958716" cy="5266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817979"/>
      </p:ext>
    </p:extLst>
  </p:cSld>
  <p:clrMapOvr>
    <a:masterClrMapping/>
  </p:clrMapOvr>
  <p:transition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14548" y="121850"/>
            <a:ext cx="6573817" cy="772971"/>
          </a:xfrm>
          <a:prstGeom prst="rect">
            <a:avLst/>
          </a:prstGeom>
        </p:spPr>
        <p:txBody>
          <a:bodyPr vert="horz" wrap="square" lIns="0" tIns="33975" rIns="0" bIns="0" rtlCol="0">
            <a:spAutoFit/>
          </a:bodyPr>
          <a:lstStyle/>
          <a:p>
            <a:pPr marL="25168" algn="ctr">
              <a:lnSpc>
                <a:spcPct val="100000"/>
              </a:lnSpc>
              <a:spcBef>
                <a:spcPts val="268"/>
              </a:spcBef>
            </a:pPr>
            <a:r>
              <a:rPr lang="en-US" sz="2400" b="1" spc="-159" dirty="0">
                <a:solidFill>
                  <a:srgbClr val="002060"/>
                </a:solidFill>
              </a:rPr>
              <a:t>APX running time extension – High Intensity DY test with two </a:t>
            </a:r>
            <a:br>
              <a:rPr lang="en-US" sz="2400" b="1" spc="-159" dirty="0">
                <a:solidFill>
                  <a:srgbClr val="002060"/>
                </a:solidFill>
              </a:rPr>
            </a:br>
            <a:r>
              <a:rPr lang="en-US" sz="2400" b="1" spc="-159" dirty="0">
                <a:solidFill>
                  <a:srgbClr val="002060"/>
                </a:solidFill>
              </a:rPr>
              <a:t>NA CEDARS and beam telescope </a:t>
            </a:r>
            <a:endParaRPr sz="2400" b="1" spc="-50" dirty="0">
              <a:solidFill>
                <a:srgbClr val="002060"/>
              </a:solidFill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ftr" sz="quarter" idx="5"/>
          </p:nvPr>
        </p:nvSpPr>
        <p:spPr>
          <a:xfrm>
            <a:off x="18262" y="3351784"/>
            <a:ext cx="1499235" cy="1022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600" b="0" i="0">
                <a:solidFill>
                  <a:srgbClr val="F2F2F2"/>
                </a:solidFill>
                <a:latin typeface="Arial"/>
                <a:cs typeface="Arial"/>
              </a:defRPr>
            </a:lvl1pPr>
          </a:lstStyle>
          <a:p>
            <a:pPr marL="25168">
              <a:lnSpc>
                <a:spcPts val="1338"/>
              </a:lnSpc>
            </a:pPr>
            <a:r>
              <a:rPr lang="en-GB"/>
              <a:t>Benjamin</a:t>
            </a:r>
            <a:r>
              <a:rPr lang="en-GB" spc="40"/>
              <a:t> </a:t>
            </a:r>
            <a:r>
              <a:rPr lang="en-GB"/>
              <a:t>Moritz</a:t>
            </a:r>
            <a:r>
              <a:rPr lang="en-GB" spc="40"/>
              <a:t> </a:t>
            </a:r>
            <a:r>
              <a:rPr lang="en-GB"/>
              <a:t>Veit</a:t>
            </a:r>
            <a:r>
              <a:rPr lang="en-GB" spc="40"/>
              <a:t> </a:t>
            </a:r>
            <a:r>
              <a:rPr lang="en-GB"/>
              <a:t>and</a:t>
            </a:r>
            <a:r>
              <a:rPr lang="en-GB" spc="40"/>
              <a:t> </a:t>
            </a:r>
            <a:r>
              <a:rPr lang="en-GB"/>
              <a:t>Stefano</a:t>
            </a:r>
            <a:r>
              <a:rPr lang="en-GB" spc="45"/>
              <a:t> </a:t>
            </a:r>
            <a:r>
              <a:rPr lang="en-GB" spc="-10"/>
              <a:t>Levorato</a:t>
            </a:r>
            <a:endParaRPr spc="-2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E842AA-E8C3-71F7-761E-EFCC6D9F67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119" y="2035809"/>
            <a:ext cx="10326543" cy="3245485"/>
          </a:xfrm>
          <a:prstGeom prst="rect">
            <a:avLst/>
          </a:prstGeom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210588BD-C877-C655-08A7-30377BC24BEE}"/>
              </a:ext>
            </a:extLst>
          </p:cNvPr>
          <p:cNvSpPr/>
          <p:nvPr/>
        </p:nvSpPr>
        <p:spPr>
          <a:xfrm>
            <a:off x="486236" y="4091941"/>
            <a:ext cx="10326543" cy="422910"/>
          </a:xfrm>
          <a:prstGeom prst="frame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754066"/>
      </p:ext>
    </p:extLst>
  </p:cSld>
  <p:clrMapOvr>
    <a:masterClrMapping/>
  </p:clrMapOvr>
  <p:transition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14548" y="121850"/>
            <a:ext cx="6573817" cy="403639"/>
          </a:xfrm>
          <a:prstGeom prst="rect">
            <a:avLst/>
          </a:prstGeom>
        </p:spPr>
        <p:txBody>
          <a:bodyPr vert="horz" wrap="square" lIns="0" tIns="33975" rIns="0" bIns="0" rtlCol="0">
            <a:spAutoFit/>
          </a:bodyPr>
          <a:lstStyle/>
          <a:p>
            <a:pPr marL="25168" algn="ctr">
              <a:lnSpc>
                <a:spcPct val="100000"/>
              </a:lnSpc>
              <a:spcBef>
                <a:spcPts val="268"/>
              </a:spcBef>
            </a:pPr>
            <a:r>
              <a:rPr sz="2400" b="1" spc="-159" dirty="0">
                <a:solidFill>
                  <a:srgbClr val="002060"/>
                </a:solidFill>
              </a:rPr>
              <a:t>Changeover</a:t>
            </a:r>
            <a:r>
              <a:rPr sz="2400" b="1" spc="50" dirty="0">
                <a:solidFill>
                  <a:srgbClr val="002060"/>
                </a:solidFill>
              </a:rPr>
              <a:t> </a:t>
            </a:r>
            <a:r>
              <a:rPr sz="2400" b="1" spc="-198" dirty="0">
                <a:solidFill>
                  <a:srgbClr val="002060"/>
                </a:solidFill>
              </a:rPr>
              <a:t>Phase</a:t>
            </a:r>
            <a:r>
              <a:rPr sz="2400" b="1" spc="69" dirty="0">
                <a:solidFill>
                  <a:srgbClr val="002060"/>
                </a:solidFill>
              </a:rPr>
              <a:t> </a:t>
            </a:r>
            <a:r>
              <a:rPr sz="2400" b="1" dirty="0">
                <a:solidFill>
                  <a:srgbClr val="002060"/>
                </a:solidFill>
              </a:rPr>
              <a:t>APX</a:t>
            </a:r>
            <a:r>
              <a:rPr sz="2400" b="1" spc="59" dirty="0">
                <a:solidFill>
                  <a:srgbClr val="002060"/>
                </a:solidFill>
              </a:rPr>
              <a:t> </a:t>
            </a:r>
            <a:r>
              <a:rPr sz="2400" b="1" i="1" dirty="0">
                <a:solidFill>
                  <a:srgbClr val="002060"/>
                </a:solidFill>
                <a:cs typeface="Arial"/>
              </a:rPr>
              <a:t>→</a:t>
            </a:r>
            <a:r>
              <a:rPr sz="2400" b="1" i="1" spc="59" dirty="0">
                <a:solidFill>
                  <a:srgbClr val="002060"/>
                </a:solidFill>
                <a:cs typeface="Arial"/>
              </a:rPr>
              <a:t> </a:t>
            </a:r>
            <a:r>
              <a:rPr sz="2400" b="1" spc="-50" dirty="0">
                <a:solidFill>
                  <a:srgbClr val="002060"/>
                </a:solidFill>
              </a:rPr>
              <a:t>PRM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658217" y="686169"/>
            <a:ext cx="5686477" cy="358348"/>
          </a:xfrm>
          <a:prstGeom prst="rect">
            <a:avLst/>
          </a:prstGeom>
        </p:spPr>
        <p:txBody>
          <a:bodyPr vert="horz" wrap="square" lIns="0" tIns="22650" rIns="0" bIns="0" rtlCol="0">
            <a:spAutoFit/>
          </a:bodyPr>
          <a:lstStyle/>
          <a:p>
            <a:pPr marL="25168">
              <a:spcBef>
                <a:spcPts val="178"/>
              </a:spcBef>
            </a:pPr>
            <a:r>
              <a:rPr sz="2180" spc="-69" dirty="0">
                <a:solidFill>
                  <a:srgbClr val="002060"/>
                </a:solidFill>
                <a:latin typeface="Arial"/>
                <a:cs typeface="Arial"/>
              </a:rPr>
              <a:t>Preliminary</a:t>
            </a:r>
            <a:r>
              <a:rPr sz="2180" spc="-1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180" spc="-20" dirty="0">
                <a:solidFill>
                  <a:srgbClr val="002060"/>
                </a:solidFill>
                <a:latin typeface="Arial"/>
                <a:cs typeface="Arial"/>
              </a:rPr>
              <a:t>timetable</a:t>
            </a:r>
            <a:r>
              <a:rPr sz="2180" dirty="0">
                <a:solidFill>
                  <a:srgbClr val="002060"/>
                </a:solidFill>
                <a:latin typeface="Arial"/>
                <a:cs typeface="Arial"/>
              </a:rPr>
              <a:t> for </a:t>
            </a:r>
            <a:r>
              <a:rPr sz="2180" spc="-99" dirty="0">
                <a:solidFill>
                  <a:srgbClr val="002060"/>
                </a:solidFill>
                <a:latin typeface="Arial"/>
                <a:cs typeface="Arial"/>
              </a:rPr>
              <a:t>change</a:t>
            </a:r>
            <a:r>
              <a:rPr sz="2180" spc="-1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180" spc="-59" dirty="0">
                <a:solidFill>
                  <a:srgbClr val="002060"/>
                </a:solidFill>
                <a:latin typeface="Arial"/>
                <a:cs typeface="Arial"/>
              </a:rPr>
              <a:t>over</a:t>
            </a:r>
            <a:r>
              <a:rPr sz="218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180" spc="-79" dirty="0">
                <a:solidFill>
                  <a:srgbClr val="002060"/>
                </a:solidFill>
                <a:latin typeface="Arial"/>
                <a:cs typeface="Arial"/>
              </a:rPr>
              <a:t>phase:</a:t>
            </a:r>
            <a:endParaRPr sz="2180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1218" y="1292339"/>
            <a:ext cx="9843247" cy="3092813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528195" y="4481868"/>
            <a:ext cx="8891539" cy="1962729"/>
          </a:xfrm>
          <a:prstGeom prst="rect">
            <a:avLst/>
          </a:prstGeom>
        </p:spPr>
        <p:txBody>
          <a:bodyPr vert="horz" wrap="square" lIns="0" tIns="74243" rIns="0" bIns="0" rtlCol="0">
            <a:spAutoFit/>
          </a:bodyPr>
          <a:lstStyle/>
          <a:p>
            <a:pPr marL="310918" indent="-285750">
              <a:spcBef>
                <a:spcPts val="585"/>
              </a:spcBef>
              <a:buFont typeface="Arial" panose="020B0604020202020204" pitchFamily="34" charset="0"/>
              <a:buChar char="•"/>
            </a:pP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At</a:t>
            </a:r>
            <a:r>
              <a:rPr sz="1600" spc="7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least</a:t>
            </a:r>
            <a:r>
              <a:rPr sz="1600" spc="8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10</a:t>
            </a:r>
            <a:r>
              <a:rPr sz="1600" spc="8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spc="-50" dirty="0">
                <a:solidFill>
                  <a:srgbClr val="002060"/>
                </a:solidFill>
                <a:latin typeface="Arial"/>
                <a:cs typeface="Arial"/>
              </a:rPr>
              <a:t>days</a:t>
            </a:r>
            <a:r>
              <a:rPr sz="1600" spc="8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002060"/>
                </a:solidFill>
                <a:latin typeface="Arial"/>
                <a:cs typeface="Arial"/>
              </a:rPr>
              <a:t>are</a:t>
            </a:r>
            <a:r>
              <a:rPr sz="1600" spc="8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spc="-59" dirty="0">
                <a:solidFill>
                  <a:srgbClr val="002060"/>
                </a:solidFill>
                <a:latin typeface="Arial"/>
                <a:cs typeface="Arial"/>
              </a:rPr>
              <a:t>needed</a:t>
            </a:r>
            <a:r>
              <a:rPr sz="1600" spc="8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after</a:t>
            </a:r>
            <a:r>
              <a:rPr sz="1600" spc="7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end</a:t>
            </a:r>
            <a:r>
              <a:rPr sz="1600" spc="8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of</a:t>
            </a:r>
            <a:r>
              <a:rPr sz="1600" spc="8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APX</a:t>
            </a:r>
            <a:r>
              <a:rPr sz="1600" spc="8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to</a:t>
            </a:r>
            <a:r>
              <a:rPr sz="1600" spc="8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spc="-40" dirty="0">
                <a:solidFill>
                  <a:srgbClr val="002060"/>
                </a:solidFill>
                <a:latin typeface="Arial"/>
                <a:cs typeface="Arial"/>
              </a:rPr>
              <a:t>warm-</a:t>
            </a: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up</a:t>
            </a:r>
            <a:r>
              <a:rPr sz="1600" spc="8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He</a:t>
            </a:r>
            <a:r>
              <a:rPr sz="1600" spc="6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002060"/>
                </a:solidFill>
                <a:latin typeface="Arial"/>
                <a:cs typeface="Arial"/>
              </a:rPr>
              <a:t>target.</a:t>
            </a:r>
            <a:endParaRPr sz="160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310918" indent="-285750">
              <a:spcBef>
                <a:spcPts val="386"/>
              </a:spcBef>
              <a:buFont typeface="Arial" panose="020B0604020202020204" pitchFamily="34" charset="0"/>
              <a:buChar char="•"/>
            </a:pP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Working</a:t>
            </a:r>
            <a:r>
              <a:rPr sz="1600" spc="12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spc="-50" dirty="0">
                <a:solidFill>
                  <a:srgbClr val="002060"/>
                </a:solidFill>
                <a:latin typeface="Arial"/>
                <a:cs typeface="Arial"/>
              </a:rPr>
              <a:t>package</a:t>
            </a:r>
            <a:r>
              <a:rPr sz="1600" spc="13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002060"/>
                </a:solidFill>
                <a:latin typeface="Arial"/>
                <a:cs typeface="Arial"/>
              </a:rPr>
              <a:t>are</a:t>
            </a:r>
            <a:r>
              <a:rPr sz="1600" spc="13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002060"/>
                </a:solidFill>
                <a:latin typeface="Arial"/>
                <a:cs typeface="Arial"/>
              </a:rPr>
              <a:t>defined</a:t>
            </a:r>
            <a:r>
              <a:rPr sz="1600" spc="13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with</a:t>
            </a:r>
            <a:r>
              <a:rPr sz="1600" spc="12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EP-DT-DI</a:t>
            </a:r>
            <a:r>
              <a:rPr sz="1600" spc="13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for</a:t>
            </a:r>
            <a:r>
              <a:rPr sz="1600" spc="13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target</a:t>
            </a:r>
            <a:r>
              <a:rPr sz="1600" spc="13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rotation</a:t>
            </a:r>
            <a:r>
              <a:rPr sz="1600" spc="13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preparation</a:t>
            </a:r>
            <a:r>
              <a:rPr sz="1600" spc="10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i="1" spc="426" dirty="0">
                <a:solidFill>
                  <a:srgbClr val="002060"/>
                </a:solidFill>
                <a:latin typeface="Arial"/>
                <a:cs typeface="Arial"/>
              </a:rPr>
              <a:t>≈</a:t>
            </a:r>
            <a:r>
              <a:rPr sz="1600" i="1" spc="13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spc="-59" dirty="0">
                <a:solidFill>
                  <a:srgbClr val="002060"/>
                </a:solidFill>
                <a:latin typeface="Arial"/>
                <a:cs typeface="Arial"/>
              </a:rPr>
              <a:t>3</a:t>
            </a:r>
            <a:r>
              <a:rPr sz="1600" spc="-15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002060"/>
                </a:solidFill>
                <a:latin typeface="Arial"/>
                <a:cs typeface="Arial"/>
              </a:rPr>
              <a:t>weeks.</a:t>
            </a:r>
            <a:endParaRPr sz="160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310918" marR="10067" indent="-285750">
              <a:lnSpc>
                <a:spcPts val="1883"/>
              </a:lnSpc>
              <a:spcBef>
                <a:spcPts val="476"/>
              </a:spcBef>
              <a:buFont typeface="Arial" panose="020B0604020202020204" pitchFamily="34" charset="0"/>
              <a:buChar char="•"/>
            </a:pPr>
            <a:r>
              <a:rPr sz="1600" spc="-50" dirty="0">
                <a:solidFill>
                  <a:srgbClr val="002060"/>
                </a:solidFill>
                <a:latin typeface="Arial"/>
                <a:cs typeface="Arial"/>
              </a:rPr>
              <a:t>Several</a:t>
            </a: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 other </a:t>
            </a:r>
            <a:r>
              <a:rPr sz="1600" spc="-20" dirty="0">
                <a:solidFill>
                  <a:srgbClr val="002060"/>
                </a:solidFill>
                <a:latin typeface="Arial"/>
                <a:cs typeface="Arial"/>
              </a:rPr>
              <a:t>CERN</a:t>
            </a: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spc="-69" dirty="0">
                <a:solidFill>
                  <a:srgbClr val="002060"/>
                </a:solidFill>
                <a:latin typeface="Arial"/>
                <a:cs typeface="Arial"/>
              </a:rPr>
              <a:t>services</a:t>
            </a: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spc="-50" dirty="0">
                <a:solidFill>
                  <a:srgbClr val="002060"/>
                </a:solidFill>
                <a:latin typeface="Arial"/>
                <a:cs typeface="Arial"/>
              </a:rPr>
              <a:t>need</a:t>
            </a: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spc="-89" dirty="0">
                <a:solidFill>
                  <a:srgbClr val="002060"/>
                </a:solidFill>
                <a:latin typeface="Arial"/>
                <a:cs typeface="Arial"/>
              </a:rPr>
              <a:t>access</a:t>
            </a:r>
            <a:r>
              <a:rPr sz="1600" spc="1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spc="-40" dirty="0">
                <a:solidFill>
                  <a:srgbClr val="002060"/>
                </a:solidFill>
                <a:latin typeface="Arial"/>
                <a:cs typeface="Arial"/>
              </a:rPr>
              <a:t>between</a:t>
            </a: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 CW29 and CW34 during</a:t>
            </a:r>
            <a:r>
              <a:rPr sz="1600" spc="1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002060"/>
                </a:solidFill>
                <a:latin typeface="Arial"/>
                <a:cs typeface="Arial"/>
              </a:rPr>
              <a:t>CERN</a:t>
            </a: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002060"/>
                </a:solidFill>
                <a:latin typeface="Arial"/>
                <a:cs typeface="Arial"/>
              </a:rPr>
              <a:t>working hours</a:t>
            </a:r>
            <a:r>
              <a:rPr sz="1600" spc="13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to</a:t>
            </a:r>
            <a:r>
              <a:rPr sz="1600" spc="14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spc="-50" dirty="0">
                <a:solidFill>
                  <a:srgbClr val="002060"/>
                </a:solidFill>
                <a:latin typeface="Arial"/>
                <a:cs typeface="Arial"/>
              </a:rPr>
              <a:t>prepare</a:t>
            </a:r>
            <a:r>
              <a:rPr sz="1600" spc="13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infrastructure</a:t>
            </a:r>
            <a:r>
              <a:rPr sz="1600" spc="14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for</a:t>
            </a:r>
            <a:r>
              <a:rPr sz="1600" spc="14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TPC</a:t>
            </a:r>
            <a:r>
              <a:rPr sz="1600" spc="13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in</a:t>
            </a:r>
            <a:r>
              <a:rPr sz="1600" spc="14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002060"/>
                </a:solidFill>
                <a:latin typeface="Arial"/>
                <a:cs typeface="Arial"/>
              </a:rPr>
              <a:t>PPE221.</a:t>
            </a:r>
            <a:endParaRPr sz="160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25168">
              <a:lnSpc>
                <a:spcPts val="1813"/>
              </a:lnSpc>
            </a:pPr>
            <a:r>
              <a:rPr lang="en-US" sz="1600" dirty="0">
                <a:solidFill>
                  <a:srgbClr val="002060"/>
                </a:solidFill>
                <a:latin typeface="Arial"/>
                <a:cs typeface="Arial"/>
              </a:rPr>
              <a:t>     </a:t>
            </a: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(EP-DT-DI,</a:t>
            </a:r>
            <a:r>
              <a:rPr sz="1600" spc="208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EN-EL,</a:t>
            </a:r>
            <a:r>
              <a:rPr sz="1600" spc="218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002060"/>
                </a:solidFill>
                <a:latin typeface="Arial"/>
                <a:cs typeface="Arial"/>
              </a:rPr>
              <a:t>TE-</a:t>
            </a: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CRG,</a:t>
            </a:r>
            <a:r>
              <a:rPr sz="1600" spc="208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EN-CV,</a:t>
            </a:r>
            <a:r>
              <a:rPr sz="1600" spc="218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002060"/>
                </a:solidFill>
                <a:latin typeface="Arial"/>
                <a:cs typeface="Arial"/>
              </a:rPr>
              <a:t>BE-EA-</a:t>
            </a: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EC,</a:t>
            </a:r>
            <a:r>
              <a:rPr sz="1600" spc="208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BE-EA-DC,</a:t>
            </a:r>
            <a:r>
              <a:rPr sz="1600" spc="218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EN-AA-AS,</a:t>
            </a:r>
            <a:r>
              <a:rPr sz="1600" spc="208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spc="-40" dirty="0">
                <a:solidFill>
                  <a:srgbClr val="002060"/>
                </a:solidFill>
                <a:latin typeface="Arial"/>
                <a:cs typeface="Arial"/>
              </a:rPr>
              <a:t>...)</a:t>
            </a:r>
            <a:endParaRPr sz="160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285750" indent="-285750">
              <a:spcBef>
                <a:spcPts val="69"/>
              </a:spcBef>
              <a:buFont typeface="Arial" panose="020B0604020202020204" pitchFamily="34" charset="0"/>
              <a:buChar char="•"/>
            </a:pPr>
            <a:endParaRPr sz="1387" dirty="0">
              <a:solidFill>
                <a:srgbClr val="002060"/>
              </a:solidFill>
              <a:latin typeface="Arial"/>
              <a:cs typeface="Arial"/>
            </a:endParaRPr>
          </a:p>
          <a:p>
            <a:pPr marL="280619"/>
            <a:r>
              <a:rPr sz="2180" spc="-89" dirty="0">
                <a:solidFill>
                  <a:srgbClr val="002060"/>
                </a:solidFill>
                <a:latin typeface="Arial"/>
                <a:cs typeface="Arial"/>
              </a:rPr>
              <a:t>Overlaps</a:t>
            </a:r>
            <a:r>
              <a:rPr sz="2180" spc="5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180" spc="-20" dirty="0">
                <a:solidFill>
                  <a:srgbClr val="002060"/>
                </a:solidFill>
                <a:latin typeface="Arial"/>
                <a:cs typeface="Arial"/>
              </a:rPr>
              <a:t>partly</a:t>
            </a:r>
            <a:r>
              <a:rPr sz="2180" spc="5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180" dirty="0">
                <a:solidFill>
                  <a:srgbClr val="002060"/>
                </a:solidFill>
                <a:latin typeface="Arial"/>
                <a:cs typeface="Arial"/>
              </a:rPr>
              <a:t>with</a:t>
            </a:r>
            <a:r>
              <a:rPr sz="2180" spc="5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180" dirty="0">
                <a:solidFill>
                  <a:srgbClr val="002060"/>
                </a:solidFill>
                <a:latin typeface="Arial"/>
                <a:cs typeface="Arial"/>
              </a:rPr>
              <a:t>the</a:t>
            </a:r>
            <a:r>
              <a:rPr sz="2180" spc="5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180" dirty="0">
                <a:solidFill>
                  <a:srgbClr val="002060"/>
                </a:solidFill>
                <a:latin typeface="Arial"/>
                <a:cs typeface="Arial"/>
              </a:rPr>
              <a:t>NA64mu</a:t>
            </a:r>
            <a:r>
              <a:rPr sz="2180" spc="5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180" spc="-59" dirty="0">
                <a:solidFill>
                  <a:srgbClr val="002060"/>
                </a:solidFill>
                <a:latin typeface="Arial"/>
                <a:cs typeface="Arial"/>
              </a:rPr>
              <a:t>beam-</a:t>
            </a:r>
            <a:r>
              <a:rPr sz="2180" dirty="0">
                <a:solidFill>
                  <a:srgbClr val="002060"/>
                </a:solidFill>
                <a:latin typeface="Arial"/>
                <a:cs typeface="Arial"/>
              </a:rPr>
              <a:t>time</a:t>
            </a:r>
            <a:r>
              <a:rPr sz="2180" spc="5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180" dirty="0">
                <a:solidFill>
                  <a:srgbClr val="002060"/>
                </a:solidFill>
                <a:latin typeface="Arial"/>
                <a:cs typeface="Arial"/>
              </a:rPr>
              <a:t>in</a:t>
            </a:r>
            <a:r>
              <a:rPr sz="2180" spc="5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180" spc="-40" dirty="0">
                <a:solidFill>
                  <a:srgbClr val="002060"/>
                </a:solidFill>
                <a:latin typeface="Arial"/>
                <a:cs typeface="Arial"/>
              </a:rPr>
              <a:t>EHN2.</a:t>
            </a:r>
            <a:endParaRPr sz="2180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528195" y="6631296"/>
            <a:ext cx="9131836" cy="217694"/>
            <a:chOff x="0" y="3346348"/>
            <a:chExt cx="4608195" cy="109855"/>
          </a:xfrm>
        </p:grpSpPr>
        <p:sp>
          <p:nvSpPr>
            <p:cNvPr id="10" name="object 10"/>
            <p:cNvSpPr/>
            <p:nvPr/>
          </p:nvSpPr>
          <p:spPr>
            <a:xfrm>
              <a:off x="0" y="3346348"/>
              <a:ext cx="1536065" cy="109855"/>
            </a:xfrm>
            <a:custGeom>
              <a:avLst/>
              <a:gdLst/>
              <a:ahLst/>
              <a:cxnLst/>
              <a:rect l="l" t="t" r="r" b="b"/>
              <a:pathLst>
                <a:path w="1536065" h="109854">
                  <a:moveTo>
                    <a:pt x="1535976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535976" y="109651"/>
                  </a:lnTo>
                  <a:lnTo>
                    <a:pt x="1535976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 sz="3567"/>
            </a:p>
          </p:txBody>
        </p:sp>
        <p:sp>
          <p:nvSpPr>
            <p:cNvPr id="11" name="object 11"/>
            <p:cNvSpPr/>
            <p:nvPr/>
          </p:nvSpPr>
          <p:spPr>
            <a:xfrm>
              <a:off x="1535976" y="3346348"/>
              <a:ext cx="1536065" cy="109855"/>
            </a:xfrm>
            <a:custGeom>
              <a:avLst/>
              <a:gdLst/>
              <a:ahLst/>
              <a:cxnLst/>
              <a:rect l="l" t="t" r="r" b="b"/>
              <a:pathLst>
                <a:path w="1536064" h="109854">
                  <a:moveTo>
                    <a:pt x="1535976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535976" y="109651"/>
                  </a:lnTo>
                  <a:lnTo>
                    <a:pt x="1535976" y="0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>
              <a:endParaRPr sz="3567"/>
            </a:p>
          </p:txBody>
        </p:sp>
        <p:sp>
          <p:nvSpPr>
            <p:cNvPr id="12" name="object 12"/>
            <p:cNvSpPr/>
            <p:nvPr/>
          </p:nvSpPr>
          <p:spPr>
            <a:xfrm>
              <a:off x="3071952" y="3346348"/>
              <a:ext cx="1536065" cy="109855"/>
            </a:xfrm>
            <a:custGeom>
              <a:avLst/>
              <a:gdLst/>
              <a:ahLst/>
              <a:cxnLst/>
              <a:rect l="l" t="t" r="r" b="b"/>
              <a:pathLst>
                <a:path w="1536064" h="109854">
                  <a:moveTo>
                    <a:pt x="1535976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535976" y="109651"/>
                  </a:lnTo>
                  <a:lnTo>
                    <a:pt x="1535976" y="0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 sz="3567"/>
            </a:p>
          </p:txBody>
        </p:sp>
      </p:grpSp>
      <p:sp>
        <p:nvSpPr>
          <p:cNvPr id="13" name="object 13"/>
          <p:cNvSpPr txBox="1">
            <a:spLocks noGrp="1"/>
          </p:cNvSpPr>
          <p:nvPr>
            <p:ph type="ftr" sz="quarter" idx="5"/>
          </p:nvPr>
        </p:nvSpPr>
        <p:spPr>
          <a:xfrm>
            <a:off x="18262" y="3351784"/>
            <a:ext cx="1499235" cy="1022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600" b="0" i="0">
                <a:solidFill>
                  <a:srgbClr val="F2F2F2"/>
                </a:solidFill>
                <a:latin typeface="Arial"/>
                <a:cs typeface="Arial"/>
              </a:defRPr>
            </a:lvl1pPr>
          </a:lstStyle>
          <a:p>
            <a:pPr marL="25168">
              <a:lnSpc>
                <a:spcPts val="1338"/>
              </a:lnSpc>
            </a:pPr>
            <a:r>
              <a:rPr lang="en-GB"/>
              <a:t>Benjamin</a:t>
            </a:r>
            <a:r>
              <a:rPr lang="en-GB" spc="40"/>
              <a:t> </a:t>
            </a:r>
            <a:r>
              <a:rPr lang="en-GB"/>
              <a:t>Moritz</a:t>
            </a:r>
            <a:r>
              <a:rPr lang="en-GB" spc="40"/>
              <a:t> </a:t>
            </a:r>
            <a:r>
              <a:rPr lang="en-GB"/>
              <a:t>Veit</a:t>
            </a:r>
            <a:r>
              <a:rPr lang="en-GB" spc="40"/>
              <a:t> </a:t>
            </a:r>
            <a:r>
              <a:rPr lang="en-GB"/>
              <a:t>and</a:t>
            </a:r>
            <a:r>
              <a:rPr lang="en-GB" spc="40"/>
              <a:t> </a:t>
            </a:r>
            <a:r>
              <a:rPr lang="en-GB"/>
              <a:t>Stefano</a:t>
            </a:r>
            <a:r>
              <a:rPr lang="en-GB" spc="45"/>
              <a:t> </a:t>
            </a:r>
            <a:r>
              <a:rPr lang="en-GB" spc="-10"/>
              <a:t>Levorato</a:t>
            </a:r>
            <a:endParaRPr spc="-20" dirty="0"/>
          </a:p>
        </p:txBody>
      </p:sp>
      <p:sp>
        <p:nvSpPr>
          <p:cNvPr id="14" name="object 14"/>
          <p:cNvSpPr txBox="1"/>
          <p:nvPr/>
        </p:nvSpPr>
        <p:spPr>
          <a:xfrm>
            <a:off x="5060001" y="6642068"/>
            <a:ext cx="2068725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68">
              <a:lnSpc>
                <a:spcPts val="1338"/>
              </a:lnSpc>
            </a:pPr>
            <a:r>
              <a:rPr sz="1189" dirty="0">
                <a:solidFill>
                  <a:srgbClr val="8E0000"/>
                </a:solidFill>
                <a:latin typeface="Arial"/>
                <a:cs typeface="Arial"/>
                <a:hlinkClick r:id="rId3" action="ppaction://hlinksldjump"/>
              </a:rPr>
              <a:t>AMBER</a:t>
            </a:r>
            <a:r>
              <a:rPr sz="1189" spc="99" dirty="0">
                <a:solidFill>
                  <a:srgbClr val="8E0000"/>
                </a:solidFill>
                <a:latin typeface="Arial"/>
                <a:cs typeface="Arial"/>
                <a:hlinkClick r:id="rId3" action="ppaction://hlinksldjump"/>
              </a:rPr>
              <a:t> </a:t>
            </a:r>
            <a:r>
              <a:rPr sz="1189" dirty="0">
                <a:solidFill>
                  <a:srgbClr val="8E0000"/>
                </a:solidFill>
                <a:latin typeface="Arial"/>
                <a:cs typeface="Arial"/>
                <a:hlinkClick r:id="rId3" action="ppaction://hlinksldjump"/>
              </a:rPr>
              <a:t>TS</a:t>
            </a:r>
            <a:r>
              <a:rPr sz="1189" spc="99" dirty="0">
                <a:solidFill>
                  <a:srgbClr val="8E0000"/>
                </a:solidFill>
                <a:latin typeface="Arial"/>
                <a:cs typeface="Arial"/>
                <a:hlinkClick r:id="rId3" action="ppaction://hlinksldjump"/>
              </a:rPr>
              <a:t> </a:t>
            </a:r>
            <a:r>
              <a:rPr sz="1189" dirty="0">
                <a:solidFill>
                  <a:srgbClr val="8E0000"/>
                </a:solidFill>
                <a:latin typeface="Arial"/>
                <a:cs typeface="Arial"/>
                <a:hlinkClick r:id="rId3" action="ppaction://hlinksldjump"/>
              </a:rPr>
              <a:t>Report</a:t>
            </a:r>
            <a:r>
              <a:rPr sz="1189" spc="99" dirty="0">
                <a:solidFill>
                  <a:srgbClr val="8E0000"/>
                </a:solidFill>
                <a:latin typeface="Arial"/>
                <a:cs typeface="Arial"/>
                <a:hlinkClick r:id="rId3" action="ppaction://hlinksldjump"/>
              </a:rPr>
              <a:t> </a:t>
            </a:r>
            <a:r>
              <a:rPr sz="1189" dirty="0">
                <a:solidFill>
                  <a:srgbClr val="8E0000"/>
                </a:solidFill>
                <a:latin typeface="Arial"/>
                <a:cs typeface="Arial"/>
                <a:hlinkClick r:id="rId3" action="ppaction://hlinksldjump"/>
              </a:rPr>
              <a:t>May</a:t>
            </a:r>
            <a:r>
              <a:rPr sz="1189" spc="99" dirty="0">
                <a:solidFill>
                  <a:srgbClr val="8E0000"/>
                </a:solidFill>
                <a:latin typeface="Arial"/>
                <a:cs typeface="Arial"/>
                <a:hlinkClick r:id="rId3" action="ppaction://hlinksldjump"/>
              </a:rPr>
              <a:t> </a:t>
            </a:r>
            <a:r>
              <a:rPr sz="1189" spc="-40" dirty="0">
                <a:solidFill>
                  <a:srgbClr val="8E0000"/>
                </a:solidFill>
                <a:latin typeface="Arial"/>
                <a:cs typeface="Arial"/>
                <a:hlinkClick r:id="rId3" action="ppaction://hlinksldjump"/>
              </a:rPr>
              <a:t>2023</a:t>
            </a:r>
            <a:endParaRPr sz="1189">
              <a:latin typeface="Arial"/>
              <a:cs typeface="Arial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dt" sz="half" idx="6"/>
          </p:nvPr>
        </p:nvSpPr>
        <p:spPr>
          <a:xfrm>
            <a:off x="3569576" y="3351784"/>
            <a:ext cx="393064" cy="1022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600" b="0" i="0">
                <a:solidFill>
                  <a:srgbClr val="7A0000"/>
                </a:solidFill>
                <a:latin typeface="Arial"/>
                <a:cs typeface="Arial"/>
              </a:defRPr>
            </a:lvl1pPr>
          </a:lstStyle>
          <a:p>
            <a:pPr marL="25168">
              <a:lnSpc>
                <a:spcPts val="1338"/>
              </a:lnSpc>
            </a:pPr>
            <a:r>
              <a:rPr lang="en-IT" spc="-10"/>
              <a:t>04.05.2023</a:t>
            </a:r>
            <a:endParaRPr spc="-20" dirty="0"/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xfrm>
            <a:off x="4354498" y="3351784"/>
            <a:ext cx="198754" cy="1022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600" b="0" i="0">
                <a:solidFill>
                  <a:srgbClr val="7A0000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675"/>
              </a:lnSpc>
            </a:pPr>
            <a:fld id="{81D60167-4931-47E6-BA6A-407CBD079E47}" type="slidenum">
              <a:rPr lang="en-IT" spc="-25" smtClean="0"/>
              <a:pPr marL="38100">
                <a:lnSpc>
                  <a:spcPts val="675"/>
                </a:lnSpc>
              </a:pPr>
              <a:t>12</a:t>
            </a:fld>
            <a:r>
              <a:rPr lang="en-IT" spc="-65"/>
              <a:t> </a:t>
            </a:r>
            <a:r>
              <a:rPr lang="en-IT" spc="150"/>
              <a:t>/</a:t>
            </a:r>
            <a:r>
              <a:rPr lang="en-IT" spc="-60"/>
              <a:t> </a:t>
            </a:r>
            <a:r>
              <a:rPr lang="en-IT" spc="-50"/>
              <a:t>8</a:t>
            </a:r>
            <a:endParaRPr spc="-99" dirty="0"/>
          </a:p>
        </p:txBody>
      </p:sp>
    </p:spTree>
  </p:cSld>
  <p:clrMapOvr>
    <a:masterClrMapping/>
  </p:clrMapOvr>
  <p:transition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20B00-D83C-134C-AC74-BD2139228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28882"/>
            <a:ext cx="10515600" cy="1325563"/>
          </a:xfrm>
        </p:spPr>
        <p:txBody>
          <a:bodyPr/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Spares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E89605-8CC2-1D44-96D9-8D5C1154A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47D16-083A-A143-9C34-F6BDD9A8DC3A}" type="datetime1">
              <a:rPr lang="it-IT" smtClean="0"/>
              <a:t>04/05/23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84D002-9BD3-8B42-A585-5C5247D94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Oleg Denisov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532DB4-960F-DD4C-98AF-44B8A2066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80F13-17C7-E04C-861F-D82DF6844B63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92582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9BD5059-AB90-134A-BB69-76A45B0BE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0339" y="136525"/>
            <a:ext cx="7645400" cy="561975"/>
          </a:xfrm>
        </p:spPr>
        <p:txBody>
          <a:bodyPr>
            <a:norm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</a:rPr>
              <a:t>AMBER Phase-1 running plan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2C9F92-9B34-D747-8A21-04EAC69B9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47D16-083A-A143-9C34-F6BDD9A8DC3A}" type="datetime1">
              <a:rPr lang="it-IT" smtClean="0"/>
              <a:t>04/05/23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EB0109-41EA-EC4B-A660-565AFB75B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Oleg Denisov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FFABF2-B5A9-0841-A34E-FDA2B4ABD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80F13-17C7-E04C-861F-D82DF6844B63}" type="slidenum">
              <a:rPr lang="en-GB" smtClean="0"/>
              <a:t>14</a:t>
            </a:fld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7EE5A40-4BA8-9843-8E17-ADFA99F78FF9}"/>
              </a:ext>
            </a:extLst>
          </p:cNvPr>
          <p:cNvSpPr txBox="1"/>
          <p:nvPr/>
        </p:nvSpPr>
        <p:spPr>
          <a:xfrm>
            <a:off x="0" y="1051954"/>
            <a:ext cx="510456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2060"/>
                </a:solidFill>
              </a:rPr>
              <a:t>Milestones:</a:t>
            </a:r>
          </a:p>
          <a:p>
            <a:pPr marL="342900" indent="-342900">
              <a:buAutoNum type="arabicPeriod"/>
            </a:pPr>
            <a:r>
              <a:rPr lang="en-GB" sz="1600" dirty="0">
                <a:solidFill>
                  <a:srgbClr val="002060"/>
                </a:solidFill>
              </a:rPr>
              <a:t>May 1</a:t>
            </a:r>
            <a:r>
              <a:rPr lang="en-GB" sz="1600" baseline="30000" dirty="0">
                <a:solidFill>
                  <a:srgbClr val="002060"/>
                </a:solidFill>
              </a:rPr>
              <a:t>st</a:t>
            </a:r>
            <a:r>
              <a:rPr lang="en-GB" sz="1600" dirty="0">
                <a:solidFill>
                  <a:srgbClr val="002060"/>
                </a:solidFill>
              </a:rPr>
              <a:t> 2023 – Antimatter production Run (Std. DAQ)</a:t>
            </a:r>
          </a:p>
          <a:p>
            <a:pPr marL="342900" indent="-342900">
              <a:buAutoNum type="arabicPeriod"/>
            </a:pPr>
            <a:r>
              <a:rPr lang="en-GB" sz="1600" dirty="0">
                <a:solidFill>
                  <a:srgbClr val="002060"/>
                </a:solidFill>
              </a:rPr>
              <a:t>Sep. 1</a:t>
            </a:r>
            <a:r>
              <a:rPr lang="en-GB" sz="1600" baseline="30000" dirty="0">
                <a:solidFill>
                  <a:srgbClr val="002060"/>
                </a:solidFill>
              </a:rPr>
              <a:t>st</a:t>
            </a:r>
            <a:r>
              <a:rPr lang="en-GB" sz="1600" dirty="0">
                <a:solidFill>
                  <a:srgbClr val="002060"/>
                </a:solidFill>
              </a:rPr>
              <a:t> 2023 – PRM pilot  (</a:t>
            </a:r>
            <a:r>
              <a:rPr lang="en-GB" sz="1600" dirty="0" err="1">
                <a:solidFill>
                  <a:srgbClr val="002060"/>
                </a:solidFill>
              </a:rPr>
              <a:t>FreeDAQ</a:t>
            </a:r>
            <a:r>
              <a:rPr lang="en-GB" sz="1600" dirty="0">
                <a:solidFill>
                  <a:srgbClr val="002060"/>
                </a:solidFill>
              </a:rPr>
              <a:t>, very limited setup)</a:t>
            </a:r>
          </a:p>
          <a:p>
            <a:pPr marL="342900" indent="-342900">
              <a:buAutoNum type="arabicPeriod"/>
            </a:pPr>
            <a:r>
              <a:rPr lang="en-GB" sz="1600" dirty="0">
                <a:solidFill>
                  <a:srgbClr val="002060"/>
                </a:solidFill>
              </a:rPr>
              <a:t>May 1</a:t>
            </a:r>
            <a:r>
              <a:rPr lang="en-GB" sz="1600" baseline="30000" dirty="0">
                <a:solidFill>
                  <a:srgbClr val="002060"/>
                </a:solidFill>
              </a:rPr>
              <a:t>st</a:t>
            </a:r>
            <a:r>
              <a:rPr lang="en-GB" sz="1600" dirty="0">
                <a:solidFill>
                  <a:srgbClr val="002060"/>
                </a:solidFill>
              </a:rPr>
              <a:t> 2024 – PRM Run  (</a:t>
            </a:r>
            <a:r>
              <a:rPr lang="en-GB" sz="1600" dirty="0" err="1">
                <a:solidFill>
                  <a:srgbClr val="002060"/>
                </a:solidFill>
              </a:rPr>
              <a:t>FreeDAQ</a:t>
            </a:r>
            <a:r>
              <a:rPr lang="en-GB" sz="1600" dirty="0">
                <a:solidFill>
                  <a:srgbClr val="002060"/>
                </a:solidFill>
              </a:rPr>
              <a:t>, limited setup)</a:t>
            </a:r>
          </a:p>
          <a:p>
            <a:pPr marL="342900" indent="-342900">
              <a:buAutoNum type="arabicPeriod"/>
            </a:pPr>
            <a:r>
              <a:rPr lang="en-GB" sz="1600" dirty="0">
                <a:solidFill>
                  <a:srgbClr val="002060"/>
                </a:solidFill>
              </a:rPr>
              <a:t>Sep. 1</a:t>
            </a:r>
            <a:r>
              <a:rPr lang="en-GB" sz="1600" baseline="30000" dirty="0">
                <a:solidFill>
                  <a:srgbClr val="002060"/>
                </a:solidFill>
              </a:rPr>
              <a:t>st</a:t>
            </a:r>
            <a:r>
              <a:rPr lang="en-GB" sz="1600" dirty="0">
                <a:solidFill>
                  <a:srgbClr val="002060"/>
                </a:solidFill>
              </a:rPr>
              <a:t> 2025 – DY Pilot  (</a:t>
            </a:r>
            <a:r>
              <a:rPr lang="en-GB" sz="1600" dirty="0" err="1">
                <a:solidFill>
                  <a:srgbClr val="002060"/>
                </a:solidFill>
              </a:rPr>
              <a:t>FreeDAQ</a:t>
            </a:r>
            <a:r>
              <a:rPr lang="en-GB" sz="1600" dirty="0">
                <a:solidFill>
                  <a:srgbClr val="002060"/>
                </a:solidFill>
              </a:rPr>
              <a:t>, all trackers + mu id)</a:t>
            </a:r>
          </a:p>
          <a:p>
            <a:pPr marL="342900" indent="-342900">
              <a:buAutoNum type="arabicPeriod"/>
            </a:pPr>
            <a:r>
              <a:rPr lang="en-GB" sz="1600" dirty="0">
                <a:solidFill>
                  <a:srgbClr val="002060"/>
                </a:solidFill>
              </a:rPr>
              <a:t>May 1</a:t>
            </a:r>
            <a:r>
              <a:rPr lang="en-GB" sz="1600" baseline="30000" dirty="0">
                <a:solidFill>
                  <a:srgbClr val="002060"/>
                </a:solidFill>
              </a:rPr>
              <a:t>st</a:t>
            </a:r>
            <a:r>
              <a:rPr lang="en-GB" sz="1600" dirty="0">
                <a:solidFill>
                  <a:srgbClr val="002060"/>
                </a:solidFill>
              </a:rPr>
              <a:t> 2028 – DY Run (Full </a:t>
            </a:r>
            <a:r>
              <a:rPr lang="en-GB" sz="1600" dirty="0" err="1">
                <a:solidFill>
                  <a:srgbClr val="002060"/>
                </a:solidFill>
              </a:rPr>
              <a:t>Spectr</a:t>
            </a:r>
            <a:r>
              <a:rPr lang="en-GB" sz="1600" dirty="0">
                <a:solidFill>
                  <a:srgbClr val="002060"/>
                </a:solidFill>
              </a:rPr>
              <a:t>. Ex. RICH, Calorimeters)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A9C9952-1C4A-C441-8A03-9E5C9A8726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680" y="3159734"/>
            <a:ext cx="11111351" cy="334419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053799E-A420-6C44-A869-B7275DC5CEBF}"/>
              </a:ext>
            </a:extLst>
          </p:cNvPr>
          <p:cNvSpPr txBox="1"/>
          <p:nvPr/>
        </p:nvSpPr>
        <p:spPr>
          <a:xfrm>
            <a:off x="8026334" y="3475652"/>
            <a:ext cx="3178114" cy="107721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FF0000"/>
                </a:solidFill>
              </a:rPr>
              <a:t>Approved AMBER Phase-1 Program:</a:t>
            </a:r>
          </a:p>
          <a:p>
            <a:r>
              <a:rPr lang="en-GB" sz="1600" dirty="0">
                <a:solidFill>
                  <a:srgbClr val="FF0000"/>
                </a:solidFill>
              </a:rPr>
              <a:t>AXS: 2 months</a:t>
            </a:r>
          </a:p>
          <a:p>
            <a:r>
              <a:rPr lang="en-GB" sz="1600" dirty="0" err="1">
                <a:solidFill>
                  <a:srgbClr val="FF0000"/>
                </a:solidFill>
              </a:rPr>
              <a:t>Drell</a:t>
            </a:r>
            <a:r>
              <a:rPr lang="en-GB" sz="1600" dirty="0">
                <a:solidFill>
                  <a:srgbClr val="FF0000"/>
                </a:solidFill>
              </a:rPr>
              <a:t>-Yan: 2 years</a:t>
            </a:r>
          </a:p>
          <a:p>
            <a:r>
              <a:rPr lang="en-GB" sz="1600" dirty="0">
                <a:solidFill>
                  <a:srgbClr val="FF0000"/>
                </a:solidFill>
              </a:rPr>
              <a:t>PRM: 1 + 1 year (conditionally)</a:t>
            </a:r>
          </a:p>
        </p:txBody>
      </p:sp>
      <p:sp>
        <p:nvSpPr>
          <p:cNvPr id="9" name="Left-right Arrow 8">
            <a:extLst>
              <a:ext uri="{FF2B5EF4-FFF2-40B4-BE49-F238E27FC236}">
                <a16:creationId xmlns:a16="http://schemas.microsoft.com/office/drawing/2014/main" id="{92210E23-7DF2-624F-8BC4-8C9B2DE8064E}"/>
              </a:ext>
            </a:extLst>
          </p:cNvPr>
          <p:cNvSpPr/>
          <p:nvPr/>
        </p:nvSpPr>
        <p:spPr>
          <a:xfrm>
            <a:off x="8068056" y="4906324"/>
            <a:ext cx="2868168" cy="484632"/>
          </a:xfrm>
          <a:prstGeom prst="leftRightArrow">
            <a:avLst/>
          </a:prstGeom>
          <a:solidFill>
            <a:srgbClr val="C00000">
              <a:alpha val="214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n w="0">
                  <a:solidFill>
                    <a:srgbClr val="0070C0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Long Shutdown 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014CFB-490D-1A02-D978-253AD759BF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0774" y="1329890"/>
            <a:ext cx="7171226" cy="1433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0683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9BD5059-AB90-134A-BB69-76A45B0BE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0339" y="136525"/>
            <a:ext cx="7645400" cy="561975"/>
          </a:xfrm>
        </p:spPr>
        <p:txBody>
          <a:bodyPr>
            <a:norm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</a:rPr>
              <a:t>AMBER Running Plan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2C9F92-9B34-D747-8A21-04EAC69B9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47D16-083A-A143-9C34-F6BDD9A8DC3A}" type="datetime1">
              <a:rPr lang="it-IT" smtClean="0"/>
              <a:t>04/05/23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EB0109-41EA-EC4B-A660-565AFB75B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Oleg Denisov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FFABF2-B5A9-0841-A34E-FDA2B4ABD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80F13-17C7-E04C-861F-D82DF6844B63}" type="slidenum">
              <a:rPr lang="en-GB" smtClean="0"/>
              <a:t>15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E9C6B3-CE3E-464F-8DE9-65DC142E26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139" y="988171"/>
            <a:ext cx="10361661" cy="38620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527F22-71BF-A74E-9043-82464FDAE2C0}"/>
              </a:ext>
            </a:extLst>
          </p:cNvPr>
          <p:cNvSpPr txBox="1"/>
          <p:nvPr/>
        </p:nvSpPr>
        <p:spPr>
          <a:xfrm>
            <a:off x="2197029" y="5139916"/>
            <a:ext cx="71387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2060"/>
                </a:solidFill>
              </a:rPr>
              <a:t>A </a:t>
            </a:r>
            <a:r>
              <a:rPr lang="en-GB" dirty="0" err="1">
                <a:solidFill>
                  <a:srgbClr val="002060"/>
                </a:solidFill>
              </a:rPr>
              <a:t>inizio</a:t>
            </a:r>
            <a:r>
              <a:rPr lang="en-GB" dirty="0">
                <a:solidFill>
                  <a:srgbClr val="002060"/>
                </a:solidFill>
              </a:rPr>
              <a:t> del 2022 e’ </a:t>
            </a:r>
            <a:r>
              <a:rPr lang="en-GB" dirty="0" err="1">
                <a:solidFill>
                  <a:srgbClr val="002060"/>
                </a:solidFill>
              </a:rPr>
              <a:t>stata</a:t>
            </a:r>
            <a:r>
              <a:rPr lang="en-GB" dirty="0">
                <a:solidFill>
                  <a:srgbClr val="002060"/>
                </a:solidFill>
              </a:rPr>
              <a:t> presa un </a:t>
            </a:r>
            <a:r>
              <a:rPr lang="en-GB" dirty="0" err="1">
                <a:solidFill>
                  <a:srgbClr val="002060"/>
                </a:solidFill>
              </a:rPr>
              <a:t>importante</a:t>
            </a:r>
            <a:r>
              <a:rPr lang="en-GB" dirty="0">
                <a:solidFill>
                  <a:srgbClr val="002060"/>
                </a:solidFill>
              </a:rPr>
              <a:t> </a:t>
            </a:r>
            <a:r>
              <a:rPr lang="en-GB" dirty="0" err="1">
                <a:solidFill>
                  <a:srgbClr val="002060"/>
                </a:solidFill>
              </a:rPr>
              <a:t>decisione</a:t>
            </a:r>
            <a:r>
              <a:rPr lang="en-GB" dirty="0">
                <a:solidFill>
                  <a:srgbClr val="002060"/>
                </a:solidFill>
              </a:rPr>
              <a:t> da AMBER CB: </a:t>
            </a:r>
          </a:p>
          <a:p>
            <a:pPr marL="285750" indent="-285750">
              <a:buFontTx/>
              <a:buChar char="-"/>
            </a:pPr>
            <a:r>
              <a:rPr lang="en-GB" dirty="0">
                <a:solidFill>
                  <a:srgbClr val="002060"/>
                </a:solidFill>
              </a:rPr>
              <a:t>La prima </a:t>
            </a:r>
            <a:r>
              <a:rPr lang="en-GB" dirty="0" err="1">
                <a:solidFill>
                  <a:srgbClr val="002060"/>
                </a:solidFill>
              </a:rPr>
              <a:t>misura</a:t>
            </a:r>
            <a:r>
              <a:rPr lang="en-GB" dirty="0">
                <a:solidFill>
                  <a:srgbClr val="002060"/>
                </a:solidFill>
              </a:rPr>
              <a:t> da </a:t>
            </a:r>
            <a:r>
              <a:rPr lang="en-GB" dirty="0" err="1">
                <a:solidFill>
                  <a:srgbClr val="002060"/>
                </a:solidFill>
              </a:rPr>
              <a:t>effettuare</a:t>
            </a:r>
            <a:r>
              <a:rPr lang="en-GB" dirty="0">
                <a:solidFill>
                  <a:srgbClr val="002060"/>
                </a:solidFill>
              </a:rPr>
              <a:t> </a:t>
            </a:r>
            <a:r>
              <a:rPr lang="en-GB" dirty="0" err="1">
                <a:solidFill>
                  <a:srgbClr val="002060"/>
                </a:solidFill>
              </a:rPr>
              <a:t>sara</a:t>
            </a:r>
            <a:r>
              <a:rPr lang="en-GB" dirty="0">
                <a:solidFill>
                  <a:srgbClr val="002060"/>
                </a:solidFill>
              </a:rPr>
              <a:t>’ AXS (</a:t>
            </a:r>
            <a:r>
              <a:rPr lang="en-GB" dirty="0" err="1">
                <a:solidFill>
                  <a:srgbClr val="002060"/>
                </a:solidFill>
              </a:rPr>
              <a:t>inizio</a:t>
            </a:r>
            <a:r>
              <a:rPr lang="en-GB" dirty="0">
                <a:solidFill>
                  <a:srgbClr val="002060"/>
                </a:solidFill>
              </a:rPr>
              <a:t> del 2023 running time)</a:t>
            </a:r>
          </a:p>
          <a:p>
            <a:pPr marL="285750" indent="-285750">
              <a:buFontTx/>
              <a:buChar char="-"/>
            </a:pPr>
            <a:r>
              <a:rPr lang="en-GB" dirty="0" err="1">
                <a:solidFill>
                  <a:srgbClr val="002060"/>
                </a:solidFill>
              </a:rPr>
              <a:t>Seguera</a:t>
            </a:r>
            <a:r>
              <a:rPr lang="en-GB" dirty="0">
                <a:solidFill>
                  <a:srgbClr val="002060"/>
                </a:solidFill>
              </a:rPr>
              <a:t>’ PRM </a:t>
            </a:r>
          </a:p>
        </p:txBody>
      </p:sp>
    </p:spTree>
    <p:extLst>
      <p:ext uri="{BB962C8B-B14F-4D97-AF65-F5344CB8AC3E}">
        <p14:creationId xmlns:p14="http://schemas.microsoft.com/office/powerpoint/2010/main" val="3441304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9BD5059-AB90-134A-BB69-76A45B0BE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0339" y="136525"/>
            <a:ext cx="7645400" cy="561975"/>
          </a:xfrm>
        </p:spPr>
        <p:txBody>
          <a:bodyPr>
            <a:norm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</a:rPr>
              <a:t>AMBER Phase-1 Torino construction plan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2C9F92-9B34-D747-8A21-04EAC69B9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47D16-083A-A143-9C34-F6BDD9A8DC3A}" type="datetime1">
              <a:rPr lang="it-IT" smtClean="0"/>
              <a:t>04/05/23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EB0109-41EA-EC4B-A660-565AFB75B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Oleg Denisov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FFABF2-B5A9-0841-A34E-FDA2B4ABD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80F13-17C7-E04C-861F-D82DF6844B63}" type="slidenum">
              <a:rPr lang="en-GB" smtClean="0"/>
              <a:t>16</a:t>
            </a:fld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A4196EC-C76C-A54B-9542-D7A7F8B7BA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14" y="982733"/>
            <a:ext cx="10763250" cy="5373617"/>
          </a:xfrm>
          <a:prstGeom prst="rect">
            <a:avLst/>
          </a:prstGeom>
        </p:spPr>
      </p:pic>
      <p:sp>
        <p:nvSpPr>
          <p:cNvPr id="11" name="Left Arrow 10">
            <a:extLst>
              <a:ext uri="{FF2B5EF4-FFF2-40B4-BE49-F238E27FC236}">
                <a16:creationId xmlns:a16="http://schemas.microsoft.com/office/drawing/2014/main" id="{28AA8112-EEEE-FB4A-858E-9626BC87A7B7}"/>
              </a:ext>
            </a:extLst>
          </p:cNvPr>
          <p:cNvSpPr/>
          <p:nvPr/>
        </p:nvSpPr>
        <p:spPr>
          <a:xfrm>
            <a:off x="7634045" y="5632951"/>
            <a:ext cx="3074096" cy="484632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>
                <a:ln>
                  <a:solidFill>
                    <a:srgbClr val="002060"/>
                  </a:solidFill>
                </a:ln>
              </a:rPr>
              <a:t>Prototipo</a:t>
            </a:r>
            <a:r>
              <a:rPr lang="en-GB" dirty="0">
                <a:ln>
                  <a:solidFill>
                    <a:srgbClr val="002060"/>
                  </a:solidFill>
                </a:ln>
              </a:rPr>
              <a:t> </a:t>
            </a:r>
            <a:r>
              <a:rPr lang="en-GB" dirty="0" err="1">
                <a:ln>
                  <a:solidFill>
                    <a:srgbClr val="002060"/>
                  </a:solidFill>
                </a:ln>
              </a:rPr>
              <a:t>mec</a:t>
            </a:r>
            <a:r>
              <a:rPr lang="en-GB" dirty="0">
                <a:ln>
                  <a:solidFill>
                    <a:srgbClr val="002060"/>
                  </a:solidFill>
                </a:ln>
              </a:rPr>
              <a:t>. + consulting</a:t>
            </a:r>
          </a:p>
        </p:txBody>
      </p:sp>
    </p:spTree>
    <p:extLst>
      <p:ext uri="{BB962C8B-B14F-4D97-AF65-F5344CB8AC3E}">
        <p14:creationId xmlns:p14="http://schemas.microsoft.com/office/powerpoint/2010/main" val="3977681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9BD5059-AB90-134A-BB69-76A45B0BE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8839" y="61976"/>
            <a:ext cx="7684364" cy="752281"/>
          </a:xfrm>
        </p:spPr>
        <p:txBody>
          <a:bodyPr>
            <a:normAutofit/>
          </a:bodyPr>
          <a:lstStyle/>
          <a:p>
            <a:pPr algn="ctr"/>
            <a:r>
              <a:rPr lang="en-GB" sz="2400" b="1" dirty="0" err="1">
                <a:solidFill>
                  <a:srgbClr val="002060"/>
                </a:solidFill>
              </a:rPr>
              <a:t>Attivita</a:t>
            </a:r>
            <a:r>
              <a:rPr lang="en-GB" sz="2400" b="1" dirty="0">
                <a:solidFill>
                  <a:srgbClr val="002060"/>
                </a:solidFill>
              </a:rPr>
              <a:t> di </a:t>
            </a:r>
            <a:r>
              <a:rPr lang="en-GB" sz="2400" b="1" dirty="0" err="1">
                <a:solidFill>
                  <a:srgbClr val="002060"/>
                </a:solidFill>
              </a:rPr>
              <a:t>Analisi</a:t>
            </a:r>
            <a:r>
              <a:rPr lang="en-GB" sz="2400" b="1" dirty="0">
                <a:solidFill>
                  <a:srgbClr val="002060"/>
                </a:solidFill>
              </a:rPr>
              <a:t> e MC (AXS I)  (TO)</a:t>
            </a:r>
            <a:br>
              <a:rPr lang="en-GB" sz="2400" b="1" dirty="0">
                <a:solidFill>
                  <a:srgbClr val="002060"/>
                </a:solidFill>
              </a:rPr>
            </a:br>
            <a:r>
              <a:rPr lang="en-GB" sz="2400" b="1" dirty="0">
                <a:solidFill>
                  <a:srgbClr val="002060"/>
                </a:solidFill>
              </a:rPr>
              <a:t>Trigger elements &amp; beam 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2C9F92-9B34-D747-8A21-04EAC69B9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47D16-083A-A143-9C34-F6BDD9A8DC3A}" type="datetime1">
              <a:rPr lang="it-IT" smtClean="0"/>
              <a:t>04/05/23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EB0109-41EA-EC4B-A660-565AFB75B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Oleg Denisov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FFABF2-B5A9-0841-A34E-FDA2B4ABD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80F13-17C7-E04C-861F-D82DF6844B63}" type="slidenum">
              <a:rPr lang="en-GB" smtClean="0"/>
              <a:t>17</a:t>
            </a:fld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AC625C-DEAD-624B-A397-C76D26172EFD}"/>
              </a:ext>
            </a:extLst>
          </p:cNvPr>
          <p:cNvSpPr txBox="1"/>
          <p:nvPr/>
        </p:nvSpPr>
        <p:spPr>
          <a:xfrm>
            <a:off x="428883" y="1336742"/>
            <a:ext cx="630503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002060"/>
                </a:solidFill>
                <a:effectLst/>
                <a:latin typeface="Helvetica" pitchFamily="2" charset="0"/>
              </a:rPr>
              <a:t>How to do the measurement: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2060"/>
                </a:solidFill>
                <a:effectLst/>
                <a:latin typeface="Helvetica" pitchFamily="2" charset="0"/>
              </a:rPr>
              <a:t>beam trigger + hodoscope veto —&gt; ensures that the particle </a:t>
            </a:r>
          </a:p>
          <a:p>
            <a:r>
              <a:rPr lang="en-GB" sz="1600" dirty="0">
                <a:solidFill>
                  <a:srgbClr val="002060"/>
                </a:solidFill>
                <a:effectLst/>
                <a:latin typeface="Helvetica" pitchFamily="2" charset="0"/>
              </a:rPr>
              <a:t>     reaches the experiment within the geometrical target acceptance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2060"/>
                </a:solidFill>
                <a:effectLst/>
                <a:latin typeface="Helvetica" pitchFamily="2" charset="0"/>
              </a:rPr>
              <a:t>beam killers —&gt; remove non-interacting beam particles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2060"/>
                </a:solidFill>
                <a:effectLst/>
                <a:latin typeface="Helvetica" pitchFamily="2" charset="0"/>
              </a:rPr>
              <a:t>Need to scale the magnet current at low beam momenta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07E556-5BC7-B44C-B7A6-32E56FB0D0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047" y="3611374"/>
            <a:ext cx="4422461" cy="27449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B51ADD-1AA6-704D-AA55-D3A242A148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7503" y="3355659"/>
            <a:ext cx="2837991" cy="31108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B3E06FF-9E18-A447-92D8-32FD601446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4251" y="3391929"/>
            <a:ext cx="4620321" cy="2534115"/>
          </a:xfrm>
          <a:prstGeom prst="rect">
            <a:avLst/>
          </a:prstGeom>
        </p:spPr>
      </p:pic>
      <p:sp>
        <p:nvSpPr>
          <p:cNvPr id="16" name="Frame 15">
            <a:extLst>
              <a:ext uri="{FF2B5EF4-FFF2-40B4-BE49-F238E27FC236}">
                <a16:creationId xmlns:a16="http://schemas.microsoft.com/office/drawing/2014/main" id="{07D76A31-F1AA-684F-A4F2-7F85BED933B6}"/>
              </a:ext>
            </a:extLst>
          </p:cNvPr>
          <p:cNvSpPr/>
          <p:nvPr/>
        </p:nvSpPr>
        <p:spPr>
          <a:xfrm>
            <a:off x="6005384" y="4524794"/>
            <a:ext cx="222421" cy="862751"/>
          </a:xfrm>
          <a:prstGeom prst="fram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7" name="Frame 16">
            <a:extLst>
              <a:ext uri="{FF2B5EF4-FFF2-40B4-BE49-F238E27FC236}">
                <a16:creationId xmlns:a16="http://schemas.microsoft.com/office/drawing/2014/main" id="{56936A3E-C2DF-874F-BA78-CD0DE4906D18}"/>
              </a:ext>
            </a:extLst>
          </p:cNvPr>
          <p:cNvSpPr/>
          <p:nvPr/>
        </p:nvSpPr>
        <p:spPr>
          <a:xfrm>
            <a:off x="7323265" y="4548446"/>
            <a:ext cx="222421" cy="862751"/>
          </a:xfrm>
          <a:prstGeom prst="fram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531A3B-65C5-9741-86E6-EB698027086F}"/>
              </a:ext>
            </a:extLst>
          </p:cNvPr>
          <p:cNvSpPr txBox="1"/>
          <p:nvPr/>
        </p:nvSpPr>
        <p:spPr>
          <a:xfrm>
            <a:off x="7861176" y="5848810"/>
            <a:ext cx="40064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002060"/>
                </a:solidFill>
                <a:effectLst/>
                <a:latin typeface="Helvetica" pitchFamily="2" charset="0"/>
              </a:rPr>
              <a:t>Optimal position of the beam killer</a:t>
            </a:r>
          </a:p>
          <a:p>
            <a:r>
              <a:rPr lang="en-GB" sz="1600" dirty="0">
                <a:solidFill>
                  <a:srgbClr val="002060"/>
                </a:solidFill>
                <a:latin typeface="Helvetica" pitchFamily="2" charset="0"/>
              </a:rPr>
              <a:t>For the different beam momentum</a:t>
            </a:r>
          </a:p>
          <a:p>
            <a:r>
              <a:rPr lang="en-GB" sz="1600" dirty="0">
                <a:solidFill>
                  <a:srgbClr val="002060"/>
                </a:solidFill>
                <a:effectLst/>
                <a:latin typeface="Helvetica" pitchFamily="2" charset="0"/>
              </a:rPr>
              <a:t>All MC  results confirmed in May 2022 test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0A68FEA-F57B-D649-8255-625F9B12C4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8144" y="894885"/>
            <a:ext cx="4643856" cy="253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8481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9BD5059-AB90-134A-BB69-76A45B0BE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8839" y="61976"/>
            <a:ext cx="7684364" cy="752281"/>
          </a:xfrm>
        </p:spPr>
        <p:txBody>
          <a:bodyPr>
            <a:normAutofit/>
          </a:bodyPr>
          <a:lstStyle/>
          <a:p>
            <a:pPr algn="ctr"/>
            <a:r>
              <a:rPr lang="en-GB" sz="2400" b="1" dirty="0" err="1">
                <a:solidFill>
                  <a:srgbClr val="002060"/>
                </a:solidFill>
              </a:rPr>
              <a:t>Attivita</a:t>
            </a:r>
            <a:r>
              <a:rPr lang="en-GB" sz="2400" b="1" dirty="0">
                <a:solidFill>
                  <a:srgbClr val="002060"/>
                </a:solidFill>
              </a:rPr>
              <a:t> di </a:t>
            </a:r>
            <a:r>
              <a:rPr lang="en-GB" sz="2400" b="1" dirty="0" err="1">
                <a:solidFill>
                  <a:srgbClr val="002060"/>
                </a:solidFill>
              </a:rPr>
              <a:t>Analisi</a:t>
            </a:r>
            <a:r>
              <a:rPr lang="en-GB" sz="2400" b="1" dirty="0">
                <a:solidFill>
                  <a:srgbClr val="002060"/>
                </a:solidFill>
              </a:rPr>
              <a:t> e MC (AXS &amp; DY)</a:t>
            </a:r>
            <a:br>
              <a:rPr lang="en-GB" sz="2400" b="1" dirty="0">
                <a:solidFill>
                  <a:srgbClr val="002060"/>
                </a:solidFill>
              </a:rPr>
            </a:br>
            <a:r>
              <a:rPr lang="en-GB" sz="2400" b="1" dirty="0">
                <a:solidFill>
                  <a:srgbClr val="002060"/>
                </a:solidFill>
              </a:rPr>
              <a:t>CEDARs implementation in </a:t>
            </a:r>
            <a:r>
              <a:rPr lang="en-GB" sz="2400" b="1" dirty="0" err="1">
                <a:solidFill>
                  <a:srgbClr val="002060"/>
                </a:solidFill>
              </a:rPr>
              <a:t>Tgeant</a:t>
            </a:r>
            <a:r>
              <a:rPr lang="en-GB" sz="2400" b="1" dirty="0">
                <a:solidFill>
                  <a:srgbClr val="002060"/>
                </a:solidFill>
              </a:rPr>
              <a:t>  (TO)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2C9F92-9B34-D747-8A21-04EAC69B9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47D16-083A-A143-9C34-F6BDD9A8DC3A}" type="datetime1">
              <a:rPr lang="it-IT" smtClean="0"/>
              <a:t>04/05/23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EB0109-41EA-EC4B-A660-565AFB75B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Oleg Denisov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FFABF2-B5A9-0841-A34E-FDA2B4ABD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80F13-17C7-E04C-861F-D82DF6844B63}" type="slidenum">
              <a:rPr lang="en-GB" smtClean="0"/>
              <a:t>18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607AD4-AAF8-BA49-A946-ECB499D5C94F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703782" y="1301079"/>
            <a:ext cx="3693863" cy="1858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59E5E4-77F3-6D47-ACF2-927FF30E6477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455917" y="3429000"/>
            <a:ext cx="3234893" cy="31133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BB72A0C-C55A-764B-8361-68FA9B47BE94}"/>
              </a:ext>
            </a:extLst>
          </p:cNvPr>
          <p:cNvSpPr txBox="1"/>
          <p:nvPr/>
        </p:nvSpPr>
        <p:spPr>
          <a:xfrm>
            <a:off x="838201" y="4662703"/>
            <a:ext cx="299934" cy="365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986C8B-A4FE-7642-951A-576C6C1AB0CF}"/>
              </a:ext>
            </a:extLst>
          </p:cNvPr>
          <p:cNvSpPr txBox="1"/>
          <p:nvPr/>
        </p:nvSpPr>
        <p:spPr>
          <a:xfrm>
            <a:off x="703782" y="3697993"/>
            <a:ext cx="6128024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2060"/>
                </a:solidFill>
              </a:rPr>
              <a:t>CEDARs (Cherenkov Differential counter with  Achromatic </a:t>
            </a:r>
          </a:p>
          <a:p>
            <a:r>
              <a:rPr lang="en-GB" dirty="0">
                <a:solidFill>
                  <a:srgbClr val="002060"/>
                </a:solidFill>
              </a:rPr>
              <a:t>Ring Focus) is an essential part of the beam PID in the AMBER</a:t>
            </a:r>
          </a:p>
          <a:p>
            <a:r>
              <a:rPr lang="en-GB" dirty="0">
                <a:solidFill>
                  <a:srgbClr val="002060"/>
                </a:solidFill>
              </a:rPr>
              <a:t>Experiment (AXS and DY programs). </a:t>
            </a:r>
          </a:p>
          <a:p>
            <a:r>
              <a:rPr lang="en-GB" dirty="0">
                <a:solidFill>
                  <a:srgbClr val="002060"/>
                </a:solidFill>
              </a:rPr>
              <a:t>Recently </a:t>
            </a:r>
            <a:r>
              <a:rPr lang="en-US" dirty="0">
                <a:solidFill>
                  <a:srgbClr val="002060"/>
                </a:solidFill>
                <a:ea typeface="DejaVu Sans" pitchFamily="2"/>
                <a:cs typeface="DejaVu Sans" pitchFamily="2"/>
              </a:rPr>
              <a:t>CEDAR CAD description imported in TGEANT software.</a:t>
            </a:r>
          </a:p>
          <a:p>
            <a:r>
              <a:rPr lang="en-US" dirty="0">
                <a:solidFill>
                  <a:srgbClr val="002060"/>
                </a:solidFill>
                <a:ea typeface="DejaVu Sans" pitchFamily="2"/>
                <a:cs typeface="DejaVu Sans" pitchFamily="2"/>
              </a:rPr>
              <a:t>Production and transport of Cherenkov photons in CEDAR is </a:t>
            </a:r>
          </a:p>
          <a:p>
            <a:r>
              <a:rPr lang="en-US" dirty="0">
                <a:solidFill>
                  <a:srgbClr val="002060"/>
                </a:solidFill>
                <a:ea typeface="DejaVu Sans" pitchFamily="2"/>
                <a:cs typeface="DejaVu Sans" pitchFamily="2"/>
              </a:rPr>
              <a:t>simulated in a separate code (Flavio </a:t>
            </a:r>
            <a:r>
              <a:rPr lang="en-US" dirty="0" err="1">
                <a:solidFill>
                  <a:srgbClr val="002060"/>
                </a:solidFill>
                <a:ea typeface="DejaVu Sans" pitchFamily="2"/>
                <a:cs typeface="DejaVu Sans" pitchFamily="2"/>
              </a:rPr>
              <a:t>Tosello</a:t>
            </a:r>
            <a:r>
              <a:rPr lang="en-US" dirty="0">
                <a:solidFill>
                  <a:srgbClr val="002060"/>
                </a:solidFill>
                <a:ea typeface="DejaVu Sans" pitchFamily="2"/>
                <a:cs typeface="DejaVu Sans" pitchFamily="2"/>
              </a:rPr>
              <a:t> (TO)). This code in</a:t>
            </a:r>
          </a:p>
          <a:p>
            <a:r>
              <a:rPr lang="en-US" dirty="0">
                <a:solidFill>
                  <a:srgbClr val="002060"/>
                </a:solidFill>
                <a:ea typeface="DejaVu Sans" pitchFamily="2"/>
                <a:cs typeface="DejaVu Sans" pitchFamily="2"/>
              </a:rPr>
              <a:t>encapsulated now in the TGEANT. </a:t>
            </a:r>
          </a:p>
          <a:p>
            <a:r>
              <a:rPr lang="en-US" dirty="0">
                <a:solidFill>
                  <a:srgbClr val="002060"/>
                </a:solidFill>
                <a:ea typeface="DejaVu Sans" pitchFamily="2"/>
                <a:cs typeface="DejaVu Sans" pitchFamily="2"/>
              </a:rPr>
              <a:t>It is extremely useful tool for AXS and DY MC and analysis.</a:t>
            </a:r>
          </a:p>
          <a:p>
            <a:r>
              <a:rPr lang="en-US" dirty="0">
                <a:solidFill>
                  <a:srgbClr val="002060"/>
                </a:solidFill>
                <a:ea typeface="DejaVu Sans" pitchFamily="2"/>
                <a:cs typeface="DejaVu Sans" pitchFamily="2"/>
              </a:rPr>
              <a:t>Code validation is nearly finished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771C306-83FE-6047-8049-086C688E70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7340280" y="-792262"/>
            <a:ext cx="1877499" cy="5790603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88DC6BD-16CF-2E45-8E65-03889C1018B9}"/>
              </a:ext>
            </a:extLst>
          </p:cNvPr>
          <p:cNvCxnSpPr>
            <a:cxnSpLocks/>
          </p:cNvCxnSpPr>
          <p:nvPr/>
        </p:nvCxnSpPr>
        <p:spPr>
          <a:xfrm flipV="1">
            <a:off x="4397645" y="2185712"/>
            <a:ext cx="1427968" cy="616482"/>
          </a:xfrm>
          <a:prstGeom prst="straightConnector1">
            <a:avLst/>
          </a:prstGeom>
          <a:ln w="444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99815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91CEA-6A94-A64F-B1EE-7F3AC4225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2690" y="136525"/>
            <a:ext cx="7676922" cy="518383"/>
          </a:xfrm>
        </p:spPr>
        <p:txBody>
          <a:bodyPr/>
          <a:lstStyle/>
          <a:p>
            <a:pPr algn="ctr"/>
            <a:r>
              <a:rPr lang="en-GB" sz="2400" b="1" dirty="0" err="1">
                <a:solidFill>
                  <a:srgbClr val="002060"/>
                </a:solidFill>
              </a:rPr>
              <a:t>Drell</a:t>
            </a:r>
            <a:r>
              <a:rPr lang="en-GB" sz="2400" b="1" dirty="0">
                <a:solidFill>
                  <a:srgbClr val="002060"/>
                </a:solidFill>
              </a:rPr>
              <a:t>-Yan experiment preparation 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8F206C-4179-E34B-81BE-B8E1A033E4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326" y="2084345"/>
            <a:ext cx="5651500" cy="3949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4D72022-7EBE-0948-9B94-2F61C78999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2173" y="1054219"/>
            <a:ext cx="2916195" cy="10301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FD6890-02BD-FF47-8BD0-56D672AA08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4892" y="1179213"/>
            <a:ext cx="1981200" cy="14351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0F0A851-92AB-3B48-A3E0-4BB89DDFEFEE}"/>
              </a:ext>
            </a:extLst>
          </p:cNvPr>
          <p:cNvSpPr txBox="1"/>
          <p:nvPr/>
        </p:nvSpPr>
        <p:spPr>
          <a:xfrm>
            <a:off x="7892635" y="1179213"/>
            <a:ext cx="377231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 err="1">
                <a:solidFill>
                  <a:srgbClr val="002060"/>
                </a:solidFill>
                <a:latin typeface="Helvetica" pitchFamily="2" charset="0"/>
              </a:rPr>
              <a:t>Drell</a:t>
            </a:r>
            <a:r>
              <a:rPr lang="en-GB" sz="1600" dirty="0">
                <a:solidFill>
                  <a:srgbClr val="002060"/>
                </a:solidFill>
                <a:latin typeface="Helvetica" pitchFamily="2" charset="0"/>
              </a:rPr>
              <a:t>-Yan process is a low cross-section process:</a:t>
            </a:r>
          </a:p>
          <a:p>
            <a:pPr marL="285750" indent="-285750">
              <a:buFontTx/>
              <a:buChar char="-"/>
            </a:pPr>
            <a:r>
              <a:rPr lang="en-GB" sz="1600" dirty="0">
                <a:solidFill>
                  <a:srgbClr val="002060"/>
                </a:solidFill>
                <a:effectLst/>
                <a:latin typeface="Helvetica" pitchFamily="2" charset="0"/>
              </a:rPr>
              <a:t>High intensity hadron beam </a:t>
            </a:r>
          </a:p>
          <a:p>
            <a:pPr marL="285750" indent="-285750">
              <a:buFontTx/>
              <a:buChar char="-"/>
            </a:pPr>
            <a:r>
              <a:rPr lang="en-GB" sz="1600" dirty="0">
                <a:solidFill>
                  <a:srgbClr val="002060"/>
                </a:solidFill>
                <a:latin typeface="Helvetica" pitchFamily="2" charset="0"/>
              </a:rPr>
              <a:t>Hadron absorber to protect Spectrometer from a very high  secondary flux</a:t>
            </a:r>
          </a:p>
          <a:p>
            <a:pPr marL="285750" indent="-285750">
              <a:buFontTx/>
              <a:buChar char="-"/>
            </a:pPr>
            <a:r>
              <a:rPr lang="en-GB" sz="1600" dirty="0">
                <a:solidFill>
                  <a:srgbClr val="002060"/>
                </a:solidFill>
                <a:effectLst/>
                <a:latin typeface="Helvetica" pitchFamily="2" charset="0"/>
              </a:rPr>
              <a:t>Vertex Detector to co</a:t>
            </a:r>
            <a:r>
              <a:rPr lang="en-GB" sz="1600" dirty="0">
                <a:solidFill>
                  <a:srgbClr val="002060"/>
                </a:solidFill>
                <a:latin typeface="Helvetica" pitchFamily="2" charset="0"/>
              </a:rPr>
              <a:t>mpensate loses in resolution because  of the absorber in order to improve mass and space resolution</a:t>
            </a:r>
            <a:endParaRPr lang="en-GB" sz="1600" dirty="0">
              <a:solidFill>
                <a:srgbClr val="002060"/>
              </a:solidFill>
              <a:effectLst/>
              <a:latin typeface="Helvetica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580450D-F1C3-7A49-B705-68804D77F0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0616" y="3924137"/>
            <a:ext cx="3954335" cy="253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6415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15814" y="118861"/>
            <a:ext cx="4469340" cy="403639"/>
          </a:xfrm>
          <a:prstGeom prst="rect">
            <a:avLst/>
          </a:prstGeom>
        </p:spPr>
        <p:txBody>
          <a:bodyPr vert="horz" wrap="square" lIns="0" tIns="33975" rIns="0" bIns="0" rtlCol="0">
            <a:spAutoFit/>
          </a:bodyPr>
          <a:lstStyle/>
          <a:p>
            <a:pPr marL="25168" algn="ctr">
              <a:lnSpc>
                <a:spcPct val="100000"/>
              </a:lnSpc>
              <a:spcBef>
                <a:spcPts val="268"/>
              </a:spcBef>
            </a:pPr>
            <a:r>
              <a:rPr sz="2400" b="1" dirty="0">
                <a:solidFill>
                  <a:srgbClr val="002060"/>
                </a:solidFill>
              </a:rPr>
              <a:t>APX</a:t>
            </a:r>
            <a:r>
              <a:rPr sz="2400" b="1" spc="-40" dirty="0">
                <a:solidFill>
                  <a:srgbClr val="002060"/>
                </a:solidFill>
              </a:rPr>
              <a:t> </a:t>
            </a:r>
            <a:r>
              <a:rPr sz="2400" b="1" spc="-59" dirty="0">
                <a:solidFill>
                  <a:srgbClr val="002060"/>
                </a:solidFill>
              </a:rPr>
              <a:t>Run</a:t>
            </a:r>
            <a:r>
              <a:rPr sz="2400" b="1" spc="-30" dirty="0">
                <a:solidFill>
                  <a:srgbClr val="002060"/>
                </a:solidFill>
              </a:rPr>
              <a:t> </a:t>
            </a:r>
            <a:r>
              <a:rPr sz="2400" b="1" spc="-79" dirty="0">
                <a:solidFill>
                  <a:srgbClr val="002060"/>
                </a:solidFill>
              </a:rPr>
              <a:t>Preparation</a:t>
            </a:r>
            <a:r>
              <a:rPr sz="2400" b="1" spc="-40" dirty="0">
                <a:solidFill>
                  <a:srgbClr val="002060"/>
                </a:solidFill>
              </a:rPr>
              <a:t> </a:t>
            </a:r>
            <a:r>
              <a:rPr sz="2400" b="1" spc="-59" dirty="0">
                <a:solidFill>
                  <a:srgbClr val="002060"/>
                </a:solidFill>
              </a:rPr>
              <a:t>Status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5777" y="1140666"/>
            <a:ext cx="4900246" cy="2419657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5750484" y="968986"/>
            <a:ext cx="6127633" cy="2538236"/>
          </a:xfrm>
          <a:prstGeom prst="rect">
            <a:avLst/>
          </a:prstGeom>
        </p:spPr>
        <p:txBody>
          <a:bodyPr vert="horz" wrap="square" lIns="0" tIns="215178" rIns="0" bIns="0" rtlCol="0">
            <a:spAutoFit/>
          </a:bodyPr>
          <a:lstStyle/>
          <a:p>
            <a:pPr marL="25168">
              <a:spcBef>
                <a:spcPts val="1694"/>
              </a:spcBef>
            </a:pPr>
            <a:r>
              <a:rPr sz="2180" spc="-59" dirty="0">
                <a:solidFill>
                  <a:srgbClr val="002060"/>
                </a:solidFill>
                <a:latin typeface="Arial"/>
                <a:cs typeface="Arial"/>
              </a:rPr>
              <a:t>Target</a:t>
            </a:r>
            <a:r>
              <a:rPr sz="2180" spc="-5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180" spc="-20" dirty="0">
                <a:solidFill>
                  <a:srgbClr val="002060"/>
                </a:solidFill>
                <a:latin typeface="Arial"/>
                <a:cs typeface="Arial"/>
              </a:rPr>
              <a:t>Status:</a:t>
            </a:r>
            <a:endParaRPr sz="218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706261" marR="17617" indent="-171450">
              <a:lnSpc>
                <a:spcPct val="138400"/>
              </a:lnSpc>
              <a:spcBef>
                <a:spcPts val="268"/>
              </a:spcBef>
              <a:buFont typeface="Arial" panose="020B0604020202020204" pitchFamily="34" charset="0"/>
              <a:buChar char="•"/>
            </a:pPr>
            <a:r>
              <a:rPr sz="1600" spc="-20" dirty="0">
                <a:solidFill>
                  <a:srgbClr val="002060"/>
                </a:solidFill>
                <a:latin typeface="Arial"/>
                <a:cs typeface="Arial"/>
              </a:rPr>
              <a:t>Polarized</a:t>
            </a:r>
            <a:r>
              <a:rPr sz="1600" spc="5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target</a:t>
            </a:r>
            <a:r>
              <a:rPr sz="1600" spc="5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spc="-40" dirty="0">
                <a:solidFill>
                  <a:srgbClr val="002060"/>
                </a:solidFill>
                <a:latin typeface="Arial"/>
                <a:cs typeface="Arial"/>
              </a:rPr>
              <a:t>was</a:t>
            </a:r>
            <a:r>
              <a:rPr sz="1600" spc="5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spc="-40" dirty="0">
                <a:solidFill>
                  <a:srgbClr val="002060"/>
                </a:solidFill>
                <a:latin typeface="Arial"/>
                <a:cs typeface="Arial"/>
              </a:rPr>
              <a:t>successfully</a:t>
            </a:r>
            <a:r>
              <a:rPr sz="1600" spc="5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002060"/>
                </a:solidFill>
                <a:latin typeface="Arial"/>
                <a:cs typeface="Arial"/>
              </a:rPr>
              <a:t>adapted</a:t>
            </a:r>
            <a:r>
              <a:rPr sz="1600" spc="5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002060"/>
                </a:solidFill>
                <a:latin typeface="Arial"/>
                <a:cs typeface="Arial"/>
              </a:rPr>
              <a:t>as</a:t>
            </a:r>
            <a:r>
              <a:rPr sz="1600" spc="5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liquid</a:t>
            </a:r>
            <a:r>
              <a:rPr sz="1600" spc="5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He</a:t>
            </a:r>
            <a:r>
              <a:rPr sz="1600" spc="5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002060"/>
                </a:solidFill>
                <a:latin typeface="Arial"/>
                <a:cs typeface="Arial"/>
              </a:rPr>
              <a:t>target.</a:t>
            </a:r>
            <a:r>
              <a:rPr sz="1600" spc="991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Cooling</a:t>
            </a:r>
            <a:r>
              <a:rPr sz="1600" spc="6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started</a:t>
            </a:r>
            <a:r>
              <a:rPr sz="1600" spc="6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21.</a:t>
            </a:r>
            <a:r>
              <a:rPr sz="1600" spc="7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March,</a:t>
            </a:r>
            <a:r>
              <a:rPr sz="1600" spc="6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Filling</a:t>
            </a:r>
            <a:r>
              <a:rPr sz="1600" spc="7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with</a:t>
            </a:r>
            <a:r>
              <a:rPr sz="1600" spc="6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He</a:t>
            </a:r>
            <a:r>
              <a:rPr sz="1600" spc="6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19.</a:t>
            </a:r>
            <a:r>
              <a:rPr sz="1600" spc="6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002060"/>
                </a:solidFill>
                <a:latin typeface="Arial"/>
                <a:cs typeface="Arial"/>
              </a:rPr>
              <a:t>March</a:t>
            </a:r>
            <a:endParaRPr sz="160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706261" indent="-171450">
              <a:lnSpc>
                <a:spcPts val="1377"/>
              </a:lnSpc>
              <a:buFont typeface="Arial" panose="020B0604020202020204" pitchFamily="34" charset="0"/>
              <a:buChar char="•"/>
            </a:pPr>
            <a:r>
              <a:rPr sz="1600" i="1" spc="248" dirty="0">
                <a:solidFill>
                  <a:srgbClr val="002060"/>
                </a:solidFill>
                <a:latin typeface="Arial"/>
                <a:cs typeface="Arial"/>
              </a:rPr>
              <a:t>→</a:t>
            </a:r>
            <a:r>
              <a:rPr sz="1600" i="1" spc="6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spc="-40" dirty="0">
                <a:solidFill>
                  <a:srgbClr val="002060"/>
                </a:solidFill>
                <a:latin typeface="Arial"/>
                <a:cs typeface="Arial"/>
              </a:rPr>
              <a:t>reached</a:t>
            </a:r>
            <a:r>
              <a:rPr sz="1600" spc="7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002060"/>
                </a:solidFill>
                <a:latin typeface="Arial"/>
                <a:cs typeface="Arial"/>
              </a:rPr>
              <a:t>1.1</a:t>
            </a:r>
            <a:r>
              <a:rPr sz="1600" spc="-12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K</a:t>
            </a:r>
            <a:r>
              <a:rPr sz="1600" spc="8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on</a:t>
            </a:r>
            <a:r>
              <a:rPr sz="1600" spc="7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21.</a:t>
            </a:r>
            <a:r>
              <a:rPr sz="1600" spc="7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002060"/>
                </a:solidFill>
                <a:latin typeface="Arial"/>
                <a:cs typeface="Arial"/>
              </a:rPr>
              <a:t>April.</a:t>
            </a:r>
            <a:endParaRPr sz="160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706261" indent="-171450">
              <a:spcBef>
                <a:spcPts val="545"/>
              </a:spcBef>
              <a:buFont typeface="Arial" panose="020B0604020202020204" pitchFamily="34" charset="0"/>
              <a:buChar char="•"/>
            </a:pP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Pt</a:t>
            </a:r>
            <a:r>
              <a:rPr sz="1600" spc="7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Magnet</a:t>
            </a:r>
            <a:r>
              <a:rPr sz="1600" spc="8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spc="-40" dirty="0">
                <a:solidFill>
                  <a:srgbClr val="002060"/>
                </a:solidFill>
                <a:latin typeface="Arial"/>
                <a:cs typeface="Arial"/>
              </a:rPr>
              <a:t>was</a:t>
            </a:r>
            <a:r>
              <a:rPr sz="1600" spc="8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tested</a:t>
            </a:r>
            <a:r>
              <a:rPr sz="1600" spc="7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on</a:t>
            </a:r>
            <a:r>
              <a:rPr sz="1600" spc="8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18.</a:t>
            </a:r>
            <a:r>
              <a:rPr sz="1600" spc="8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April</a:t>
            </a:r>
            <a:r>
              <a:rPr sz="1600" spc="7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prior</a:t>
            </a:r>
            <a:r>
              <a:rPr sz="1600" spc="8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to</a:t>
            </a:r>
            <a:r>
              <a:rPr sz="1600" spc="8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002060"/>
                </a:solidFill>
                <a:latin typeface="Arial"/>
                <a:cs typeface="Arial"/>
              </a:rPr>
              <a:t>hibernation.</a:t>
            </a:r>
            <a:endParaRPr sz="160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706261" marR="10067" indent="-171450">
              <a:lnSpc>
                <a:spcPts val="1387"/>
              </a:lnSpc>
              <a:spcBef>
                <a:spcPts val="634"/>
              </a:spcBef>
              <a:buFont typeface="Arial" panose="020B0604020202020204" pitchFamily="34" charset="0"/>
              <a:buChar char="•"/>
            </a:pP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Working</a:t>
            </a:r>
            <a:r>
              <a:rPr sz="1600" spc="8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spc="-40" dirty="0">
                <a:solidFill>
                  <a:srgbClr val="002060"/>
                </a:solidFill>
                <a:latin typeface="Arial"/>
                <a:cs typeface="Arial"/>
              </a:rPr>
              <a:t>package</a:t>
            </a:r>
            <a:r>
              <a:rPr sz="1600" spc="8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for</a:t>
            </a:r>
            <a:r>
              <a:rPr sz="1600" spc="8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rotating</a:t>
            </a:r>
            <a:r>
              <a:rPr sz="1600" spc="9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and</a:t>
            </a:r>
            <a:r>
              <a:rPr sz="1600" spc="8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hibernation</a:t>
            </a:r>
            <a:r>
              <a:rPr sz="1600" spc="8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of</a:t>
            </a:r>
            <a:r>
              <a:rPr sz="1600" spc="9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pt</a:t>
            </a:r>
            <a:r>
              <a:rPr sz="1600" spc="8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Target</a:t>
            </a:r>
            <a:r>
              <a:rPr sz="1600" spc="8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spc="-50" dirty="0">
                <a:solidFill>
                  <a:srgbClr val="002060"/>
                </a:solidFill>
                <a:latin typeface="Arial"/>
                <a:cs typeface="Arial"/>
              </a:rPr>
              <a:t>in</a:t>
            </a:r>
            <a:r>
              <a:rPr sz="1600" spc="991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spc="-40" dirty="0">
                <a:solidFill>
                  <a:srgbClr val="002060"/>
                </a:solidFill>
                <a:latin typeface="Arial"/>
                <a:cs typeface="Arial"/>
              </a:rPr>
              <a:t>discussion</a:t>
            </a:r>
            <a:r>
              <a:rPr sz="1600" spc="248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with</a:t>
            </a:r>
            <a:r>
              <a:rPr sz="1600" spc="258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EP-DT-</a:t>
            </a:r>
            <a:r>
              <a:rPr sz="1600" spc="-50" dirty="0">
                <a:solidFill>
                  <a:srgbClr val="002060"/>
                </a:solidFill>
                <a:latin typeface="Arial"/>
                <a:cs typeface="Arial"/>
              </a:rPr>
              <a:t>DI.</a:t>
            </a:r>
            <a:endParaRPr sz="1600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750484" y="3970311"/>
            <a:ext cx="3173555" cy="358348"/>
          </a:xfrm>
          <a:prstGeom prst="rect">
            <a:avLst/>
          </a:prstGeom>
        </p:spPr>
        <p:txBody>
          <a:bodyPr vert="horz" wrap="square" lIns="0" tIns="22650" rIns="0" bIns="0" rtlCol="0">
            <a:spAutoFit/>
          </a:bodyPr>
          <a:lstStyle/>
          <a:p>
            <a:pPr marL="25168">
              <a:spcBef>
                <a:spcPts val="178"/>
              </a:spcBef>
            </a:pPr>
            <a:r>
              <a:rPr sz="2180" spc="-59" dirty="0">
                <a:solidFill>
                  <a:srgbClr val="002060"/>
                </a:solidFill>
                <a:latin typeface="Arial"/>
                <a:cs typeface="Arial"/>
              </a:rPr>
              <a:t>RICH</a:t>
            </a:r>
            <a:r>
              <a:rPr sz="2180" spc="-6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180" spc="-119" dirty="0">
                <a:solidFill>
                  <a:srgbClr val="002060"/>
                </a:solidFill>
                <a:latin typeface="Arial"/>
                <a:cs typeface="Arial"/>
              </a:rPr>
              <a:t>Beam</a:t>
            </a:r>
            <a:r>
              <a:rPr sz="2180" spc="-40" dirty="0">
                <a:solidFill>
                  <a:srgbClr val="002060"/>
                </a:solidFill>
                <a:latin typeface="Arial"/>
                <a:cs typeface="Arial"/>
              </a:rPr>
              <a:t> Pipe</a:t>
            </a:r>
            <a:r>
              <a:rPr sz="2180" spc="-5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180" spc="-99" dirty="0">
                <a:solidFill>
                  <a:srgbClr val="002060"/>
                </a:solidFill>
                <a:latin typeface="Arial"/>
                <a:cs typeface="Arial"/>
              </a:rPr>
              <a:t>Removal:</a:t>
            </a:r>
            <a:endParaRPr sz="2180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7769" y="4149485"/>
            <a:ext cx="4532232" cy="2019093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5654059" y="4638808"/>
            <a:ext cx="5904664" cy="1450079"/>
          </a:xfrm>
          <a:prstGeom prst="rect">
            <a:avLst/>
          </a:prstGeom>
        </p:spPr>
        <p:txBody>
          <a:bodyPr vert="horz" wrap="square" lIns="0" tIns="33975" rIns="0" bIns="0" rtlCol="0">
            <a:spAutoFit/>
          </a:bodyPr>
          <a:lstStyle/>
          <a:p>
            <a:pPr marL="196618" marR="10067" indent="-171450">
              <a:lnSpc>
                <a:spcPts val="1387"/>
              </a:lnSpc>
              <a:spcBef>
                <a:spcPts val="268"/>
              </a:spcBef>
              <a:buFont typeface="Arial" panose="020B0604020202020204" pitchFamily="34" charset="0"/>
              <a:buChar char="•"/>
            </a:pP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On</a:t>
            </a:r>
            <a:r>
              <a:rPr sz="1600" spc="10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March</a:t>
            </a:r>
            <a:r>
              <a:rPr sz="1600" spc="10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28th</a:t>
            </a:r>
            <a:r>
              <a:rPr sz="1600" spc="10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the</a:t>
            </a:r>
            <a:r>
              <a:rPr sz="1600" spc="11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TB</a:t>
            </a:r>
            <a:r>
              <a:rPr sz="1600" spc="10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spc="-40" dirty="0">
                <a:solidFill>
                  <a:srgbClr val="002060"/>
                </a:solidFill>
                <a:latin typeface="Arial"/>
                <a:cs typeface="Arial"/>
              </a:rPr>
              <a:t>recommended</a:t>
            </a:r>
            <a:r>
              <a:rPr sz="1600" spc="10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the</a:t>
            </a:r>
            <a:r>
              <a:rPr sz="1600" spc="11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002060"/>
                </a:solidFill>
                <a:latin typeface="Arial"/>
                <a:cs typeface="Arial"/>
              </a:rPr>
              <a:t>removal</a:t>
            </a:r>
            <a:r>
              <a:rPr sz="1600" spc="10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of</a:t>
            </a:r>
            <a:r>
              <a:rPr sz="1600" spc="10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the</a:t>
            </a:r>
            <a:r>
              <a:rPr sz="1600" spc="11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spc="-40" dirty="0">
                <a:solidFill>
                  <a:srgbClr val="002060"/>
                </a:solidFill>
                <a:latin typeface="Arial"/>
                <a:cs typeface="Arial"/>
              </a:rPr>
              <a:t>RICH</a:t>
            </a:r>
            <a:r>
              <a:rPr sz="1600" spc="991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beam</a:t>
            </a:r>
            <a:r>
              <a:rPr sz="1600" spc="-1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pipe</a:t>
            </a:r>
            <a:r>
              <a:rPr sz="1600" spc="-1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002060"/>
                </a:solidFill>
                <a:latin typeface="Arial"/>
                <a:cs typeface="Arial"/>
              </a:rPr>
              <a:t>requested</a:t>
            </a: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 by</a:t>
            </a:r>
            <a:r>
              <a:rPr sz="1600" spc="-1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the</a:t>
            </a:r>
            <a:r>
              <a:rPr sz="1600" spc="-1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002060"/>
                </a:solidFill>
                <a:latin typeface="Arial"/>
                <a:cs typeface="Arial"/>
              </a:rPr>
              <a:t>physics</a:t>
            </a: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002060"/>
                </a:solidFill>
                <a:latin typeface="Arial"/>
                <a:cs typeface="Arial"/>
              </a:rPr>
              <a:t>group.</a:t>
            </a:r>
            <a:endParaRPr sz="160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196618" marR="171140" indent="-171450">
              <a:lnSpc>
                <a:spcPts val="1387"/>
              </a:lnSpc>
              <a:spcBef>
                <a:spcPts val="585"/>
              </a:spcBef>
              <a:buFont typeface="Arial" panose="020B0604020202020204" pitchFamily="34" charset="0"/>
              <a:buChar char="•"/>
            </a:pP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We</a:t>
            </a:r>
            <a:r>
              <a:rPr sz="1600" spc="3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spc="-40" dirty="0">
                <a:solidFill>
                  <a:srgbClr val="002060"/>
                </a:solidFill>
                <a:latin typeface="Arial"/>
                <a:cs typeface="Arial"/>
              </a:rPr>
              <a:t>prepared</a:t>
            </a:r>
            <a:r>
              <a:rPr sz="1600" spc="3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a</a:t>
            </a:r>
            <a:r>
              <a:rPr sz="1600" spc="3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002060"/>
                </a:solidFill>
                <a:latin typeface="Arial"/>
                <a:cs typeface="Arial"/>
              </a:rPr>
              <a:t>procedure</a:t>
            </a:r>
            <a:r>
              <a:rPr sz="1600" spc="3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document</a:t>
            </a:r>
            <a:r>
              <a:rPr sz="1600" spc="3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which</a:t>
            </a:r>
            <a:r>
              <a:rPr sz="1600" spc="3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spc="-40" dirty="0">
                <a:solidFill>
                  <a:srgbClr val="002060"/>
                </a:solidFill>
                <a:latin typeface="Arial"/>
                <a:cs typeface="Arial"/>
              </a:rPr>
              <a:t>was</a:t>
            </a:r>
            <a:r>
              <a:rPr sz="1600" spc="3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spc="-50" dirty="0">
                <a:solidFill>
                  <a:srgbClr val="002060"/>
                </a:solidFill>
                <a:latin typeface="Arial"/>
                <a:cs typeface="Arial"/>
              </a:rPr>
              <a:t>discussed</a:t>
            </a:r>
            <a:r>
              <a:rPr sz="1600" spc="3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spc="-50" dirty="0">
                <a:solidFill>
                  <a:srgbClr val="002060"/>
                </a:solidFill>
                <a:latin typeface="Arial"/>
                <a:cs typeface="Arial"/>
              </a:rPr>
              <a:t>and</a:t>
            </a:r>
            <a:r>
              <a:rPr sz="1600" spc="991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002060"/>
                </a:solidFill>
                <a:latin typeface="Arial"/>
                <a:cs typeface="Arial"/>
              </a:rPr>
              <a:t>approved</a:t>
            </a: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 by</a:t>
            </a:r>
            <a:r>
              <a:rPr sz="1600" spc="1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002060"/>
                </a:solidFill>
                <a:latin typeface="Arial"/>
                <a:cs typeface="Arial"/>
              </a:rPr>
              <a:t>CERN</a:t>
            </a: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 EP</a:t>
            </a:r>
            <a:r>
              <a:rPr sz="1600" spc="1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002060"/>
                </a:solidFill>
                <a:latin typeface="Arial"/>
                <a:cs typeface="Arial"/>
              </a:rPr>
              <a:t>Safety.</a:t>
            </a:r>
            <a:endParaRPr sz="160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196618" indent="-171450">
              <a:spcBef>
                <a:spcPts val="503"/>
              </a:spcBef>
              <a:buFont typeface="Arial" panose="020B0604020202020204" pitchFamily="34" charset="0"/>
              <a:buChar char="•"/>
            </a:pP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The</a:t>
            </a:r>
            <a:r>
              <a:rPr sz="1600" spc="7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RICH</a:t>
            </a:r>
            <a:r>
              <a:rPr sz="1600" spc="7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spc="-40" dirty="0">
                <a:solidFill>
                  <a:srgbClr val="002060"/>
                </a:solidFill>
                <a:latin typeface="Arial"/>
                <a:cs typeface="Arial"/>
              </a:rPr>
              <a:t>was</a:t>
            </a:r>
            <a:r>
              <a:rPr sz="1600" spc="7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002060"/>
                </a:solidFill>
                <a:latin typeface="Arial"/>
                <a:cs typeface="Arial"/>
              </a:rPr>
              <a:t>flushed</a:t>
            </a:r>
            <a:r>
              <a:rPr sz="1600" spc="7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with</a:t>
            </a:r>
            <a:r>
              <a:rPr sz="1600" spc="7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N2</a:t>
            </a:r>
            <a:r>
              <a:rPr sz="1600" spc="7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002060"/>
                </a:solidFill>
                <a:latin typeface="Arial"/>
                <a:cs typeface="Arial"/>
              </a:rPr>
              <a:t>before</a:t>
            </a:r>
            <a:r>
              <a:rPr sz="1600" spc="7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April</a:t>
            </a:r>
            <a:r>
              <a:rPr sz="1600" spc="7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spc="-40" dirty="0">
                <a:solidFill>
                  <a:srgbClr val="002060"/>
                </a:solidFill>
                <a:latin typeface="Arial"/>
                <a:cs typeface="Arial"/>
              </a:rPr>
              <a:t>4th.</a:t>
            </a:r>
            <a:endParaRPr sz="160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196618" indent="-171450">
              <a:spcBef>
                <a:spcPts val="545"/>
              </a:spcBef>
              <a:buFont typeface="Arial" panose="020B0604020202020204" pitchFamily="34" charset="0"/>
              <a:buChar char="•"/>
            </a:pP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On</a:t>
            </a:r>
            <a:r>
              <a:rPr sz="1600" spc="7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April</a:t>
            </a:r>
            <a:r>
              <a:rPr sz="1600" spc="8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19th</a:t>
            </a:r>
            <a:r>
              <a:rPr sz="1600" spc="8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the</a:t>
            </a:r>
            <a:r>
              <a:rPr sz="1600" spc="8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operation</a:t>
            </a:r>
            <a:r>
              <a:rPr sz="1600" spc="7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ws</a:t>
            </a:r>
            <a:r>
              <a:rPr sz="1600" spc="8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spc="-40" dirty="0">
                <a:solidFill>
                  <a:srgbClr val="002060"/>
                </a:solidFill>
                <a:latin typeface="Arial"/>
                <a:cs typeface="Arial"/>
              </a:rPr>
              <a:t>successfully</a:t>
            </a:r>
            <a:r>
              <a:rPr sz="1600" spc="8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002060"/>
                </a:solidFill>
                <a:latin typeface="Arial"/>
                <a:cs typeface="Arial"/>
              </a:rPr>
              <a:t>performed.</a:t>
            </a:r>
            <a:endParaRPr sz="1600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1528195" y="6631296"/>
            <a:ext cx="9131836" cy="217694"/>
            <a:chOff x="0" y="3346348"/>
            <a:chExt cx="4608195" cy="109855"/>
          </a:xfrm>
        </p:grpSpPr>
        <p:sp>
          <p:nvSpPr>
            <p:cNvPr id="17" name="object 17"/>
            <p:cNvSpPr/>
            <p:nvPr/>
          </p:nvSpPr>
          <p:spPr>
            <a:xfrm>
              <a:off x="0" y="3346348"/>
              <a:ext cx="1536065" cy="109855"/>
            </a:xfrm>
            <a:custGeom>
              <a:avLst/>
              <a:gdLst/>
              <a:ahLst/>
              <a:cxnLst/>
              <a:rect l="l" t="t" r="r" b="b"/>
              <a:pathLst>
                <a:path w="1536065" h="109854">
                  <a:moveTo>
                    <a:pt x="1535976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535976" y="109651"/>
                  </a:lnTo>
                  <a:lnTo>
                    <a:pt x="1535976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 sz="3567"/>
            </a:p>
          </p:txBody>
        </p:sp>
        <p:sp>
          <p:nvSpPr>
            <p:cNvPr id="18" name="object 18"/>
            <p:cNvSpPr/>
            <p:nvPr/>
          </p:nvSpPr>
          <p:spPr>
            <a:xfrm>
              <a:off x="1535976" y="3346348"/>
              <a:ext cx="1536065" cy="109855"/>
            </a:xfrm>
            <a:custGeom>
              <a:avLst/>
              <a:gdLst/>
              <a:ahLst/>
              <a:cxnLst/>
              <a:rect l="l" t="t" r="r" b="b"/>
              <a:pathLst>
                <a:path w="1536064" h="109854">
                  <a:moveTo>
                    <a:pt x="1535976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535976" y="109651"/>
                  </a:lnTo>
                  <a:lnTo>
                    <a:pt x="1535976" y="0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>
              <a:endParaRPr sz="3567"/>
            </a:p>
          </p:txBody>
        </p:sp>
        <p:sp>
          <p:nvSpPr>
            <p:cNvPr id="19" name="object 19"/>
            <p:cNvSpPr/>
            <p:nvPr/>
          </p:nvSpPr>
          <p:spPr>
            <a:xfrm>
              <a:off x="3071952" y="3346348"/>
              <a:ext cx="1536065" cy="109855"/>
            </a:xfrm>
            <a:custGeom>
              <a:avLst/>
              <a:gdLst/>
              <a:ahLst/>
              <a:cxnLst/>
              <a:rect l="l" t="t" r="r" b="b"/>
              <a:pathLst>
                <a:path w="1536064" h="109854">
                  <a:moveTo>
                    <a:pt x="1535976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535976" y="109651"/>
                  </a:lnTo>
                  <a:lnTo>
                    <a:pt x="1535976" y="0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 sz="3567"/>
            </a:p>
          </p:txBody>
        </p:sp>
      </p:grpSp>
      <p:sp>
        <p:nvSpPr>
          <p:cNvPr id="20" name="object 20"/>
          <p:cNvSpPr txBox="1">
            <a:spLocks noGrp="1"/>
          </p:cNvSpPr>
          <p:nvPr>
            <p:ph type="ftr" sz="quarter" idx="5"/>
          </p:nvPr>
        </p:nvSpPr>
        <p:spPr>
          <a:xfrm>
            <a:off x="18262" y="3351784"/>
            <a:ext cx="1499235" cy="1022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600" b="0" i="0">
                <a:solidFill>
                  <a:srgbClr val="F2F2F2"/>
                </a:solidFill>
                <a:latin typeface="Arial"/>
                <a:cs typeface="Arial"/>
              </a:defRPr>
            </a:lvl1pPr>
          </a:lstStyle>
          <a:p>
            <a:pPr marL="25168">
              <a:lnSpc>
                <a:spcPts val="1338"/>
              </a:lnSpc>
            </a:pPr>
            <a:r>
              <a:rPr lang="en-GB"/>
              <a:t>Benjamin</a:t>
            </a:r>
            <a:r>
              <a:rPr lang="en-GB" spc="40"/>
              <a:t> </a:t>
            </a:r>
            <a:r>
              <a:rPr lang="en-GB"/>
              <a:t>Moritz</a:t>
            </a:r>
            <a:r>
              <a:rPr lang="en-GB" spc="40"/>
              <a:t> </a:t>
            </a:r>
            <a:r>
              <a:rPr lang="en-GB"/>
              <a:t>Veit</a:t>
            </a:r>
            <a:r>
              <a:rPr lang="en-GB" spc="40"/>
              <a:t> </a:t>
            </a:r>
            <a:r>
              <a:rPr lang="en-GB"/>
              <a:t>and</a:t>
            </a:r>
            <a:r>
              <a:rPr lang="en-GB" spc="40"/>
              <a:t> </a:t>
            </a:r>
            <a:r>
              <a:rPr lang="en-GB"/>
              <a:t>Stefano</a:t>
            </a:r>
            <a:r>
              <a:rPr lang="en-GB" spc="45"/>
              <a:t> </a:t>
            </a:r>
            <a:r>
              <a:rPr lang="en-GB" spc="-10"/>
              <a:t>Levorato</a:t>
            </a:r>
            <a:endParaRPr spc="-20" dirty="0"/>
          </a:p>
        </p:txBody>
      </p:sp>
      <p:sp>
        <p:nvSpPr>
          <p:cNvPr id="21" name="object 21"/>
          <p:cNvSpPr txBox="1"/>
          <p:nvPr/>
        </p:nvSpPr>
        <p:spPr>
          <a:xfrm>
            <a:off x="5060001" y="6642068"/>
            <a:ext cx="2068725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68">
              <a:lnSpc>
                <a:spcPts val="1338"/>
              </a:lnSpc>
            </a:pPr>
            <a:r>
              <a:rPr sz="1189" dirty="0">
                <a:solidFill>
                  <a:srgbClr val="8E0000"/>
                </a:solidFill>
                <a:latin typeface="Arial"/>
                <a:cs typeface="Arial"/>
                <a:hlinkClick r:id="rId4" action="ppaction://hlinksldjump"/>
              </a:rPr>
              <a:t>AMBER</a:t>
            </a:r>
            <a:r>
              <a:rPr sz="1189" spc="99" dirty="0">
                <a:solidFill>
                  <a:srgbClr val="8E0000"/>
                </a:solidFill>
                <a:latin typeface="Arial"/>
                <a:cs typeface="Arial"/>
                <a:hlinkClick r:id="rId4" action="ppaction://hlinksldjump"/>
              </a:rPr>
              <a:t> </a:t>
            </a:r>
            <a:r>
              <a:rPr sz="1189" dirty="0">
                <a:solidFill>
                  <a:srgbClr val="8E0000"/>
                </a:solidFill>
                <a:latin typeface="Arial"/>
                <a:cs typeface="Arial"/>
                <a:hlinkClick r:id="rId4" action="ppaction://hlinksldjump"/>
              </a:rPr>
              <a:t>TS</a:t>
            </a:r>
            <a:r>
              <a:rPr sz="1189" spc="99" dirty="0">
                <a:solidFill>
                  <a:srgbClr val="8E0000"/>
                </a:solidFill>
                <a:latin typeface="Arial"/>
                <a:cs typeface="Arial"/>
                <a:hlinkClick r:id="rId4" action="ppaction://hlinksldjump"/>
              </a:rPr>
              <a:t> </a:t>
            </a:r>
            <a:r>
              <a:rPr sz="1189" dirty="0">
                <a:solidFill>
                  <a:srgbClr val="8E0000"/>
                </a:solidFill>
                <a:latin typeface="Arial"/>
                <a:cs typeface="Arial"/>
                <a:hlinkClick r:id="rId4" action="ppaction://hlinksldjump"/>
              </a:rPr>
              <a:t>Report</a:t>
            </a:r>
            <a:r>
              <a:rPr sz="1189" spc="99" dirty="0">
                <a:solidFill>
                  <a:srgbClr val="8E0000"/>
                </a:solidFill>
                <a:latin typeface="Arial"/>
                <a:cs typeface="Arial"/>
                <a:hlinkClick r:id="rId4" action="ppaction://hlinksldjump"/>
              </a:rPr>
              <a:t> </a:t>
            </a:r>
            <a:r>
              <a:rPr sz="1189" dirty="0">
                <a:solidFill>
                  <a:srgbClr val="8E0000"/>
                </a:solidFill>
                <a:latin typeface="Arial"/>
                <a:cs typeface="Arial"/>
                <a:hlinkClick r:id="rId4" action="ppaction://hlinksldjump"/>
              </a:rPr>
              <a:t>May</a:t>
            </a:r>
            <a:r>
              <a:rPr sz="1189" spc="99" dirty="0">
                <a:solidFill>
                  <a:srgbClr val="8E0000"/>
                </a:solidFill>
                <a:latin typeface="Arial"/>
                <a:cs typeface="Arial"/>
                <a:hlinkClick r:id="rId4" action="ppaction://hlinksldjump"/>
              </a:rPr>
              <a:t> </a:t>
            </a:r>
            <a:r>
              <a:rPr sz="1189" spc="-40" dirty="0">
                <a:solidFill>
                  <a:srgbClr val="8E0000"/>
                </a:solidFill>
                <a:latin typeface="Arial"/>
                <a:cs typeface="Arial"/>
                <a:hlinkClick r:id="rId4" action="ppaction://hlinksldjump"/>
              </a:rPr>
              <a:t>2023</a:t>
            </a:r>
            <a:endParaRPr sz="1189">
              <a:latin typeface="Arial"/>
              <a:cs typeface="Arial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dt" sz="half" idx="6"/>
          </p:nvPr>
        </p:nvSpPr>
        <p:spPr>
          <a:xfrm>
            <a:off x="3569576" y="3351784"/>
            <a:ext cx="393064" cy="1022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600" b="0" i="0">
                <a:solidFill>
                  <a:srgbClr val="7A0000"/>
                </a:solidFill>
                <a:latin typeface="Arial"/>
                <a:cs typeface="Arial"/>
              </a:defRPr>
            </a:lvl1pPr>
          </a:lstStyle>
          <a:p>
            <a:pPr marL="25168">
              <a:lnSpc>
                <a:spcPts val="1338"/>
              </a:lnSpc>
            </a:pPr>
            <a:r>
              <a:rPr lang="en-IT" spc="-10"/>
              <a:t>04.05.2023</a:t>
            </a:r>
            <a:endParaRPr spc="-20" dirty="0"/>
          </a:p>
        </p:txBody>
      </p:sp>
      <p:sp>
        <p:nvSpPr>
          <p:cNvPr id="23" name="object 23"/>
          <p:cNvSpPr txBox="1">
            <a:spLocks noGrp="1"/>
          </p:cNvSpPr>
          <p:nvPr>
            <p:ph type="sldNum" sz="quarter" idx="7"/>
          </p:nvPr>
        </p:nvSpPr>
        <p:spPr>
          <a:xfrm>
            <a:off x="4354498" y="3351784"/>
            <a:ext cx="198754" cy="1022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600" b="0" i="0">
                <a:solidFill>
                  <a:srgbClr val="7A0000"/>
                </a:solidFill>
                <a:latin typeface="Arial"/>
                <a:cs typeface="Arial"/>
              </a:defRPr>
            </a:lvl1pPr>
          </a:lstStyle>
          <a:p>
            <a:pPr marL="75503">
              <a:lnSpc>
                <a:spcPts val="1338"/>
              </a:lnSpc>
            </a:pPr>
            <a:fld id="{81D60167-4931-47E6-BA6A-407CBD079E47}" type="slidenum">
              <a:rPr lang="en-IT" spc="-25" smtClean="0"/>
              <a:pPr marL="38100">
                <a:lnSpc>
                  <a:spcPts val="675"/>
                </a:lnSpc>
              </a:pPr>
              <a:t>2</a:t>
            </a:fld>
            <a:r>
              <a:rPr lang="en-IT" spc="-65"/>
              <a:t> </a:t>
            </a:r>
            <a:r>
              <a:rPr lang="en-IT" spc="150"/>
              <a:t>/</a:t>
            </a:r>
            <a:r>
              <a:rPr lang="en-IT" spc="-60"/>
              <a:t> </a:t>
            </a:r>
            <a:r>
              <a:rPr lang="en-IT" spc="-50"/>
              <a:t>8</a:t>
            </a:r>
            <a:endParaRPr spc="-99" dirty="0"/>
          </a:p>
        </p:txBody>
      </p:sp>
    </p:spTree>
  </p:cSld>
  <p:clrMapOvr>
    <a:masterClrMapping/>
  </p:clrMapOvr>
  <p:transition>
    <p:cut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91CEA-6A94-A64F-B1EE-7F3AC4225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2690" y="136525"/>
            <a:ext cx="7658510" cy="654307"/>
          </a:xfrm>
        </p:spPr>
        <p:txBody>
          <a:bodyPr/>
          <a:lstStyle/>
          <a:p>
            <a:pPr algn="ctr"/>
            <a:r>
              <a:rPr lang="en-GB" sz="2400" b="1" dirty="0" err="1">
                <a:solidFill>
                  <a:srgbClr val="002060"/>
                </a:solidFill>
              </a:rPr>
              <a:t>Drell</a:t>
            </a:r>
            <a:r>
              <a:rPr lang="en-GB" sz="2400" b="1" dirty="0">
                <a:solidFill>
                  <a:srgbClr val="002060"/>
                </a:solidFill>
              </a:rPr>
              <a:t>-Yan experiment preparation </a:t>
            </a:r>
            <a:br>
              <a:rPr lang="en-GB" sz="2400" b="1" dirty="0">
                <a:solidFill>
                  <a:srgbClr val="002060"/>
                </a:solidFill>
              </a:rPr>
            </a:br>
            <a:r>
              <a:rPr lang="en-GB" sz="2400" b="1" dirty="0">
                <a:solidFill>
                  <a:srgbClr val="002060"/>
                </a:solidFill>
              </a:rPr>
              <a:t>Toward doubling  of the incoming beam intensity  (TO)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69D22D-A16D-BD4E-BCBE-68EB09774B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547" y="1087394"/>
            <a:ext cx="10262040" cy="546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3880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E77CF5-F023-B44B-BC06-1DA257055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8291" y="282981"/>
            <a:ext cx="6220359" cy="562074"/>
          </a:xfrm>
        </p:spPr>
        <p:txBody>
          <a:bodyPr>
            <a:normAutofit/>
          </a:bodyPr>
          <a:lstStyle/>
          <a:p>
            <a:r>
              <a:rPr lang="en-GB" sz="2400" dirty="0"/>
              <a:t>Unified Tracking Station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5112424-E1A5-4D45-83B5-52B5385B6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7.4.2022</a:t>
            </a:r>
            <a:endParaRPr lang="it-IT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E96D801-9BA3-1D42-A98D-8D0DEE678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dirty="0" err="1"/>
              <a:t>Oleg</a:t>
            </a:r>
            <a:r>
              <a:rPr lang="it-IT" dirty="0"/>
              <a:t> </a:t>
            </a:r>
            <a:r>
              <a:rPr lang="it-IT" dirty="0" err="1"/>
              <a:t>Denisov</a:t>
            </a:r>
            <a:endParaRPr lang="it-IT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AA148F0-E609-0340-AAED-DC107981E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922CDF-68A7-BB49-A4E6-D21B1AA92255}" type="slidenum">
              <a:rPr lang="it-IT" smtClean="0"/>
              <a:pPr>
                <a:defRPr/>
              </a:pPr>
              <a:t>21</a:t>
            </a:fld>
            <a:endParaRPr lang="it-IT" dirty="0"/>
          </a:p>
        </p:txBody>
      </p:sp>
      <p:pic>
        <p:nvPicPr>
          <p:cNvPr id="8" name="Picture 1" descr="page6image36169264">
            <a:extLst>
              <a:ext uri="{FF2B5EF4-FFF2-40B4-BE49-F238E27FC236}">
                <a16:creationId xmlns:a16="http://schemas.microsoft.com/office/drawing/2014/main" id="{33BD3692-3889-5F48-99E1-0951C4A66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245" y="845055"/>
            <a:ext cx="7178583" cy="561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85074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5112424-E1A5-4D45-83B5-52B5385B6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7.4.2022</a:t>
            </a:r>
            <a:endParaRPr lang="it-IT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E96D801-9BA3-1D42-A98D-8D0DEE678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Jan Friedrich</a:t>
            </a:r>
            <a:endParaRPr lang="it-IT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AA148F0-E609-0340-AAED-DC107981E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922CDF-68A7-BB49-A4E6-D21B1AA92255}" type="slidenum">
              <a:rPr lang="it-IT" smtClean="0"/>
              <a:pPr>
                <a:defRPr/>
              </a:pPr>
              <a:t>22</a:t>
            </a:fld>
            <a:endParaRPr lang="it-IT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B5C2C08-4325-1645-8F63-A232CF644502}"/>
              </a:ext>
            </a:extLst>
          </p:cNvPr>
          <p:cNvSpPr txBox="1"/>
          <p:nvPr/>
        </p:nvSpPr>
        <p:spPr>
          <a:xfrm>
            <a:off x="278608" y="1032615"/>
            <a:ext cx="39844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SzPct val="10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</a:rPr>
              <a:t>COMPASS could take data with a test setup installed upstream of the target region</a:t>
            </a:r>
          </a:p>
          <a:p>
            <a:pPr marL="285750" indent="-285750">
              <a:buSzPct val="10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</a:rPr>
              <a:t>Possible schedule: last double-week period before AMBER AP week, i.e. end October </a:t>
            </a:r>
          </a:p>
          <a:p>
            <a:pPr marL="285750" indent="-285750">
              <a:buSzPct val="10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</a:rPr>
              <a:t>Installation of UTS during MD 19. October</a:t>
            </a:r>
          </a:p>
          <a:p>
            <a:pPr marL="285750" indent="-285750">
              <a:buSzPct val="10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</a:rPr>
              <a:t>Data taking during last repolarization phase ~ end October</a:t>
            </a:r>
          </a:p>
        </p:txBody>
      </p:sp>
      <p:pic>
        <p:nvPicPr>
          <p:cNvPr id="14" name="Picture 2" descr="COMPASS setup, upstream half">
            <a:extLst>
              <a:ext uri="{FF2B5EF4-FFF2-40B4-BE49-F238E27FC236}">
                <a16:creationId xmlns:a16="http://schemas.microsoft.com/office/drawing/2014/main" id="{8755ED3B-1BDC-C94F-B30C-00543BB35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48" y="3213055"/>
            <a:ext cx="7759103" cy="3398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Arrow Connector 7">
            <a:extLst>
              <a:ext uri="{FF2B5EF4-FFF2-40B4-BE49-F238E27FC236}">
                <a16:creationId xmlns:a16="http://schemas.microsoft.com/office/drawing/2014/main" id="{4622D60F-E913-EE44-8637-0C875A900BA8}"/>
              </a:ext>
            </a:extLst>
          </p:cNvPr>
          <p:cNvCxnSpPr>
            <a:cxnSpLocks/>
          </p:cNvCxnSpPr>
          <p:nvPr/>
        </p:nvCxnSpPr>
        <p:spPr>
          <a:xfrm flipH="1">
            <a:off x="564862" y="4374292"/>
            <a:ext cx="497819" cy="687721"/>
          </a:xfrm>
          <a:prstGeom prst="straightConnector1">
            <a:avLst/>
          </a:prstGeom>
          <a:ln w="34925">
            <a:solidFill>
              <a:srgbClr val="FF0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7">
            <a:extLst>
              <a:ext uri="{FF2B5EF4-FFF2-40B4-BE49-F238E27FC236}">
                <a16:creationId xmlns:a16="http://schemas.microsoft.com/office/drawing/2014/main" id="{8C982C66-90C5-2D4C-BAD1-4BBB463B6216}"/>
              </a:ext>
            </a:extLst>
          </p:cNvPr>
          <p:cNvSpPr txBox="1">
            <a:spLocks/>
          </p:cNvSpPr>
          <p:nvPr/>
        </p:nvSpPr>
        <p:spPr>
          <a:xfrm>
            <a:off x="1628839" y="61976"/>
            <a:ext cx="7684364" cy="576653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400" b="1" dirty="0">
                <a:solidFill>
                  <a:srgbClr val="002060"/>
                </a:solidFill>
              </a:rPr>
              <a:t>PRM  test run 2022 (interleaved with last period of the COMPASS data taking)</a:t>
            </a:r>
          </a:p>
        </p:txBody>
      </p:sp>
      <p:pic>
        <p:nvPicPr>
          <p:cNvPr id="20" name="Picture 1" descr="page6image36169264">
            <a:extLst>
              <a:ext uri="{FF2B5EF4-FFF2-40B4-BE49-F238E27FC236}">
                <a16:creationId xmlns:a16="http://schemas.microsoft.com/office/drawing/2014/main" id="{77F914FF-402A-DD41-92DC-47D8D7D74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79" y="3317656"/>
            <a:ext cx="1479499" cy="1157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Grafik 9">
            <a:extLst>
              <a:ext uri="{FF2B5EF4-FFF2-40B4-BE49-F238E27FC236}">
                <a16:creationId xmlns:a16="http://schemas.microsoft.com/office/drawing/2014/main" id="{4518FA8E-7302-5E4C-9DC3-0539BFCBC9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9122" y="987722"/>
            <a:ext cx="6608805" cy="232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4857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3317" y="1237308"/>
            <a:ext cx="2573921" cy="3431897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446863" y="966154"/>
            <a:ext cx="8250202" cy="5055938"/>
          </a:xfrm>
          <a:prstGeom prst="rect">
            <a:avLst/>
          </a:prstGeom>
        </p:spPr>
        <p:txBody>
          <a:bodyPr vert="horz" wrap="square" lIns="0" tIns="33975" rIns="0" bIns="0" rtlCol="0">
            <a:spAutoFit/>
          </a:bodyPr>
          <a:lstStyle/>
          <a:p>
            <a:pPr marL="3285727" marR="630448" indent="-285750">
              <a:lnSpc>
                <a:spcPts val="1883"/>
              </a:lnSpc>
              <a:spcBef>
                <a:spcPts val="268"/>
              </a:spcBef>
              <a:buFont typeface="Arial" panose="020B0604020202020204" pitchFamily="34" charset="0"/>
              <a:buChar char="•"/>
            </a:pPr>
            <a:r>
              <a:rPr sz="1400" dirty="0">
                <a:solidFill>
                  <a:srgbClr val="002060"/>
                </a:solidFill>
                <a:latin typeface="Arial"/>
                <a:cs typeface="Arial"/>
              </a:rPr>
              <a:t>Beam</a:t>
            </a:r>
            <a:r>
              <a:rPr sz="1400" spc="4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2060"/>
                </a:solidFill>
                <a:latin typeface="Arial"/>
                <a:cs typeface="Arial"/>
              </a:rPr>
              <a:t>line</a:t>
            </a:r>
            <a:r>
              <a:rPr sz="1400" spc="4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002060"/>
                </a:solidFill>
                <a:latin typeface="Arial"/>
                <a:cs typeface="Arial"/>
              </a:rPr>
              <a:t>commissioning</a:t>
            </a:r>
            <a:r>
              <a:rPr sz="1400" spc="5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2060"/>
                </a:solidFill>
                <a:latin typeface="Arial"/>
                <a:cs typeface="Arial"/>
              </a:rPr>
              <a:t>started</a:t>
            </a:r>
            <a:r>
              <a:rPr sz="1400" spc="4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2060"/>
                </a:solidFill>
                <a:latin typeface="Arial"/>
                <a:cs typeface="Arial"/>
              </a:rPr>
              <a:t>on</a:t>
            </a:r>
            <a:r>
              <a:rPr sz="1400" spc="4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2060"/>
                </a:solidFill>
                <a:latin typeface="Arial"/>
                <a:cs typeface="Arial"/>
              </a:rPr>
              <a:t>17.</a:t>
            </a:r>
            <a:r>
              <a:rPr sz="1400" spc="5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2060"/>
                </a:solidFill>
                <a:latin typeface="Arial"/>
                <a:cs typeface="Arial"/>
              </a:rPr>
              <a:t>April</a:t>
            </a:r>
            <a:r>
              <a:rPr sz="1400" spc="4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2060"/>
                </a:solidFill>
                <a:latin typeface="Arial"/>
                <a:cs typeface="Arial"/>
              </a:rPr>
              <a:t>and</a:t>
            </a:r>
            <a:r>
              <a:rPr sz="1400" spc="5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spc="-59" dirty="0">
                <a:solidFill>
                  <a:srgbClr val="002060"/>
                </a:solidFill>
                <a:latin typeface="Arial"/>
                <a:cs typeface="Arial"/>
              </a:rPr>
              <a:t>was</a:t>
            </a:r>
            <a:r>
              <a:rPr sz="1400" spc="-20" dirty="0">
                <a:solidFill>
                  <a:srgbClr val="002060"/>
                </a:solidFill>
                <a:latin typeface="Arial"/>
                <a:cs typeface="Arial"/>
              </a:rPr>
              <a:t> concluded</a:t>
            </a:r>
            <a:r>
              <a:rPr sz="1400" spc="-6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002060"/>
                </a:solidFill>
                <a:latin typeface="Arial"/>
                <a:cs typeface="Arial"/>
              </a:rPr>
              <a:t>27th.</a:t>
            </a:r>
            <a:endParaRPr sz="140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3285727" marR="10067" indent="-285750">
              <a:lnSpc>
                <a:spcPts val="1883"/>
              </a:lnSpc>
              <a:spcBef>
                <a:spcPts val="575"/>
              </a:spcBef>
              <a:buFont typeface="Arial" panose="020B0604020202020204" pitchFamily="34" charset="0"/>
              <a:buChar char="•"/>
            </a:pPr>
            <a:r>
              <a:rPr sz="1400" dirty="0">
                <a:solidFill>
                  <a:srgbClr val="002060"/>
                </a:solidFill>
                <a:latin typeface="Arial"/>
                <a:cs typeface="Arial"/>
              </a:rPr>
              <a:t>After</a:t>
            </a:r>
            <a:r>
              <a:rPr sz="1400" spc="5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002060"/>
                </a:solidFill>
                <a:latin typeface="Arial"/>
                <a:cs typeface="Arial"/>
              </a:rPr>
              <a:t>intensive</a:t>
            </a:r>
            <a:r>
              <a:rPr sz="1400" spc="5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002060"/>
                </a:solidFill>
                <a:latin typeface="Arial"/>
                <a:cs typeface="Arial"/>
              </a:rPr>
              <a:t>cleanup</a:t>
            </a:r>
            <a:r>
              <a:rPr sz="1400" spc="5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2060"/>
                </a:solidFill>
                <a:latin typeface="Arial"/>
                <a:cs typeface="Arial"/>
              </a:rPr>
              <a:t>of</a:t>
            </a:r>
            <a:r>
              <a:rPr sz="1400" spc="5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spc="-40" dirty="0">
                <a:solidFill>
                  <a:srgbClr val="002060"/>
                </a:solidFill>
                <a:latin typeface="Arial"/>
                <a:cs typeface="Arial"/>
              </a:rPr>
              <a:t>area,</a:t>
            </a:r>
            <a:r>
              <a:rPr sz="1400" spc="6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002060"/>
                </a:solidFill>
                <a:latin typeface="Arial"/>
                <a:cs typeface="Arial"/>
              </a:rPr>
              <a:t>safety</a:t>
            </a:r>
            <a:r>
              <a:rPr sz="1400" spc="5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spc="-50" dirty="0">
                <a:solidFill>
                  <a:srgbClr val="002060"/>
                </a:solidFill>
                <a:latin typeface="Arial"/>
                <a:cs typeface="Arial"/>
              </a:rPr>
              <a:t>clearance</a:t>
            </a:r>
            <a:r>
              <a:rPr sz="1400" spc="5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spc="-50" dirty="0">
                <a:solidFill>
                  <a:srgbClr val="002060"/>
                </a:solidFill>
                <a:latin typeface="Arial"/>
                <a:cs typeface="Arial"/>
              </a:rPr>
              <a:t>was</a:t>
            </a:r>
            <a:r>
              <a:rPr sz="1400" spc="5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002060"/>
                </a:solidFill>
                <a:latin typeface="Arial"/>
                <a:cs typeface="Arial"/>
              </a:rPr>
              <a:t>obtained </a:t>
            </a:r>
            <a:r>
              <a:rPr sz="1400" dirty="0">
                <a:solidFill>
                  <a:srgbClr val="002060"/>
                </a:solidFill>
                <a:latin typeface="Arial"/>
                <a:cs typeface="Arial"/>
              </a:rPr>
              <a:t>on</a:t>
            </a:r>
            <a:r>
              <a:rPr sz="1400" spc="14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2060"/>
                </a:solidFill>
                <a:latin typeface="Arial"/>
                <a:cs typeface="Arial"/>
              </a:rPr>
              <a:t>28.</a:t>
            </a:r>
            <a:r>
              <a:rPr sz="1400" spc="15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2060"/>
                </a:solidFill>
                <a:latin typeface="Arial"/>
                <a:cs typeface="Arial"/>
              </a:rPr>
              <a:t>April</a:t>
            </a:r>
            <a:r>
              <a:rPr sz="1400" spc="15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2060"/>
                </a:solidFill>
                <a:latin typeface="Arial"/>
                <a:cs typeface="Arial"/>
              </a:rPr>
              <a:t>without</a:t>
            </a:r>
            <a:r>
              <a:rPr sz="1400" spc="15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2060"/>
                </a:solidFill>
                <a:latin typeface="Arial"/>
                <a:cs typeface="Arial"/>
              </a:rPr>
              <a:t>major</a:t>
            </a:r>
            <a:r>
              <a:rPr sz="1400" spc="15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002060"/>
                </a:solidFill>
                <a:latin typeface="Arial"/>
                <a:cs typeface="Arial"/>
              </a:rPr>
              <a:t>problems.</a:t>
            </a:r>
            <a:endParaRPr sz="140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3285727" indent="-285750">
              <a:spcBef>
                <a:spcPts val="503"/>
              </a:spcBef>
              <a:buFont typeface="Arial" panose="020B0604020202020204" pitchFamily="34" charset="0"/>
              <a:buChar char="•"/>
            </a:pPr>
            <a:r>
              <a:rPr sz="1400" spc="-50" dirty="0">
                <a:solidFill>
                  <a:srgbClr val="002060"/>
                </a:solidFill>
                <a:latin typeface="Arial"/>
                <a:cs typeface="Arial"/>
              </a:rPr>
              <a:t>Some</a:t>
            </a:r>
            <a:r>
              <a:rPr sz="1400" spc="5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002060"/>
                </a:solidFill>
                <a:latin typeface="Arial"/>
                <a:cs typeface="Arial"/>
              </a:rPr>
              <a:t>problems</a:t>
            </a:r>
            <a:r>
              <a:rPr sz="1400" spc="5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2060"/>
                </a:solidFill>
                <a:latin typeface="Arial"/>
                <a:cs typeface="Arial"/>
              </a:rPr>
              <a:t>with</a:t>
            </a:r>
            <a:r>
              <a:rPr sz="1400" spc="5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2060"/>
                </a:solidFill>
                <a:latin typeface="Arial"/>
                <a:cs typeface="Arial"/>
              </a:rPr>
              <a:t>the</a:t>
            </a:r>
            <a:r>
              <a:rPr sz="1400" spc="5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2060"/>
                </a:solidFill>
                <a:latin typeface="Arial"/>
                <a:cs typeface="Arial"/>
              </a:rPr>
              <a:t>CEDAR</a:t>
            </a:r>
            <a:r>
              <a:rPr sz="1400" spc="5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2060"/>
                </a:solidFill>
                <a:latin typeface="Arial"/>
                <a:cs typeface="Arial"/>
              </a:rPr>
              <a:t>detector</a:t>
            </a:r>
            <a:r>
              <a:rPr sz="1400" spc="5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002060"/>
                </a:solidFill>
                <a:latin typeface="Arial"/>
                <a:cs typeface="Arial"/>
              </a:rPr>
              <a:t>installation</a:t>
            </a:r>
            <a:endParaRPr sz="140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2999977">
              <a:spcBef>
                <a:spcPts val="367"/>
              </a:spcBef>
            </a:pPr>
            <a:r>
              <a:rPr lang="en-US" sz="1400" dirty="0">
                <a:solidFill>
                  <a:srgbClr val="002060"/>
                </a:solidFill>
                <a:latin typeface="Arial"/>
                <a:cs typeface="Arial"/>
              </a:rPr>
              <a:t>      </a:t>
            </a:r>
            <a:r>
              <a:rPr sz="1400" dirty="0">
                <a:solidFill>
                  <a:srgbClr val="002060"/>
                </a:solidFill>
                <a:latin typeface="Arial"/>
                <a:cs typeface="Arial"/>
              </a:rPr>
              <a:t>(alignment,</a:t>
            </a:r>
            <a:r>
              <a:rPr sz="1400" spc="5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spc="-40" dirty="0">
                <a:solidFill>
                  <a:srgbClr val="002060"/>
                </a:solidFill>
                <a:latin typeface="Arial"/>
                <a:cs typeface="Arial"/>
              </a:rPr>
              <a:t>gas</a:t>
            </a:r>
            <a:r>
              <a:rPr sz="1400" spc="5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002060"/>
                </a:solidFill>
                <a:latin typeface="Arial"/>
                <a:cs typeface="Arial"/>
              </a:rPr>
              <a:t>system,</a:t>
            </a:r>
            <a:r>
              <a:rPr sz="1400" spc="5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002060"/>
                </a:solidFill>
                <a:latin typeface="Arial"/>
                <a:cs typeface="Arial"/>
              </a:rPr>
              <a:t>readout).</a:t>
            </a:r>
            <a:endParaRPr sz="140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2999977">
              <a:spcBef>
                <a:spcPts val="50"/>
              </a:spcBef>
            </a:pPr>
            <a:r>
              <a:rPr lang="en-US" sz="1400" i="1" dirty="0">
                <a:solidFill>
                  <a:srgbClr val="002060"/>
                </a:solidFill>
                <a:latin typeface="Arial"/>
                <a:cs typeface="Arial"/>
              </a:rPr>
              <a:t>      </a:t>
            </a:r>
            <a:r>
              <a:rPr sz="1400" i="1" dirty="0">
                <a:solidFill>
                  <a:srgbClr val="002060"/>
                </a:solidFill>
                <a:latin typeface="Arial"/>
                <a:cs typeface="Arial"/>
              </a:rPr>
              <a:t>→</a:t>
            </a:r>
            <a:r>
              <a:rPr sz="1400" i="1" spc="4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spc="-40" dirty="0">
                <a:solidFill>
                  <a:srgbClr val="002060"/>
                </a:solidFill>
                <a:latin typeface="Arial"/>
                <a:cs typeface="Arial"/>
              </a:rPr>
              <a:t>Performance</a:t>
            </a:r>
            <a:r>
              <a:rPr sz="1400" spc="6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002060"/>
                </a:solidFill>
                <a:latin typeface="Arial"/>
                <a:cs typeface="Arial"/>
              </a:rPr>
              <a:t>check</a:t>
            </a:r>
            <a:r>
              <a:rPr sz="1400" spc="6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2060"/>
                </a:solidFill>
                <a:latin typeface="Arial"/>
                <a:cs typeface="Arial"/>
              </a:rPr>
              <a:t>for</a:t>
            </a:r>
            <a:r>
              <a:rPr sz="1400" spc="6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spc="-59" dirty="0">
                <a:solidFill>
                  <a:srgbClr val="002060"/>
                </a:solidFill>
                <a:latin typeface="Arial"/>
                <a:cs typeface="Arial"/>
              </a:rPr>
              <a:t>60</a:t>
            </a:r>
            <a:r>
              <a:rPr sz="1400" spc="-168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2060"/>
                </a:solidFill>
                <a:latin typeface="Arial"/>
                <a:cs typeface="Arial"/>
              </a:rPr>
              <a:t>GeV</a:t>
            </a:r>
            <a:r>
              <a:rPr sz="1400" spc="6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2060"/>
                </a:solidFill>
                <a:latin typeface="Arial"/>
                <a:cs typeface="Arial"/>
              </a:rPr>
              <a:t>is</a:t>
            </a:r>
            <a:r>
              <a:rPr sz="1400" spc="6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002060"/>
                </a:solidFill>
                <a:latin typeface="Arial"/>
                <a:cs typeface="Arial"/>
              </a:rPr>
              <a:t>planned</a:t>
            </a:r>
            <a:r>
              <a:rPr sz="1400" spc="6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2060"/>
                </a:solidFill>
                <a:latin typeface="Arial"/>
                <a:cs typeface="Arial"/>
              </a:rPr>
              <a:t>for</a:t>
            </a:r>
            <a:r>
              <a:rPr sz="1400" spc="6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2060"/>
                </a:solidFill>
                <a:latin typeface="Arial"/>
                <a:cs typeface="Arial"/>
              </a:rPr>
              <a:t>next</a:t>
            </a:r>
            <a:r>
              <a:rPr sz="1400" spc="6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002060"/>
                </a:solidFill>
                <a:latin typeface="Arial"/>
                <a:cs typeface="Arial"/>
              </a:rPr>
              <a:t>week.</a:t>
            </a:r>
            <a:endParaRPr sz="140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3285727" marR="270552" indent="-285750">
              <a:lnSpc>
                <a:spcPct val="129700"/>
              </a:lnSpc>
              <a:buFont typeface="Arial" panose="020B0604020202020204" pitchFamily="34" charset="0"/>
              <a:buChar char="•"/>
            </a:pPr>
            <a:r>
              <a:rPr sz="1400" dirty="0">
                <a:solidFill>
                  <a:srgbClr val="002060"/>
                </a:solidFill>
                <a:latin typeface="Arial"/>
                <a:cs typeface="Arial"/>
              </a:rPr>
              <a:t>One</a:t>
            </a:r>
            <a:r>
              <a:rPr sz="1400" spc="4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2060"/>
                </a:solidFill>
                <a:latin typeface="Arial"/>
                <a:cs typeface="Arial"/>
              </a:rPr>
              <a:t>MWPC</a:t>
            </a:r>
            <a:r>
              <a:rPr sz="1400" spc="5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spc="-40" dirty="0">
                <a:solidFill>
                  <a:srgbClr val="002060"/>
                </a:solidFill>
                <a:latin typeface="Arial"/>
                <a:cs typeface="Arial"/>
              </a:rPr>
              <a:t>was</a:t>
            </a:r>
            <a:r>
              <a:rPr sz="1400" spc="5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002060"/>
                </a:solidFill>
                <a:latin typeface="Arial"/>
                <a:cs typeface="Arial"/>
              </a:rPr>
              <a:t>refurbished</a:t>
            </a:r>
            <a:r>
              <a:rPr sz="1400" spc="4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002060"/>
                </a:solidFill>
                <a:latin typeface="Arial"/>
                <a:cs typeface="Arial"/>
              </a:rPr>
              <a:t>(exchange</a:t>
            </a:r>
            <a:r>
              <a:rPr sz="1400" spc="5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2060"/>
                </a:solidFill>
                <a:latin typeface="Arial"/>
                <a:cs typeface="Arial"/>
              </a:rPr>
              <a:t>of</a:t>
            </a:r>
            <a:r>
              <a:rPr sz="1400" spc="5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2060"/>
                </a:solidFill>
                <a:latin typeface="Arial"/>
                <a:cs typeface="Arial"/>
              </a:rPr>
              <a:t>mylar</a:t>
            </a:r>
            <a:r>
              <a:rPr sz="1400" spc="5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002060"/>
                </a:solidFill>
                <a:latin typeface="Arial"/>
                <a:cs typeface="Arial"/>
              </a:rPr>
              <a:t>windows) </a:t>
            </a:r>
            <a:r>
              <a:rPr sz="1400" dirty="0">
                <a:solidFill>
                  <a:srgbClr val="002060"/>
                </a:solidFill>
                <a:latin typeface="Arial"/>
                <a:cs typeface="Arial"/>
              </a:rPr>
              <a:t>RW</a:t>
            </a:r>
            <a:r>
              <a:rPr sz="1400" spc="11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2060"/>
                </a:solidFill>
                <a:latin typeface="Arial"/>
                <a:cs typeface="Arial"/>
              </a:rPr>
              <a:t>throughout</a:t>
            </a:r>
            <a:r>
              <a:rPr sz="1400" spc="11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2060"/>
                </a:solidFill>
                <a:latin typeface="Arial"/>
                <a:cs typeface="Arial"/>
              </a:rPr>
              <a:t>investigation</a:t>
            </a:r>
            <a:r>
              <a:rPr sz="1400" spc="11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2060"/>
                </a:solidFill>
                <a:latin typeface="Arial"/>
                <a:cs typeface="Arial"/>
              </a:rPr>
              <a:t>of</a:t>
            </a:r>
            <a:r>
              <a:rPr sz="1400" spc="11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2060"/>
                </a:solidFill>
                <a:latin typeface="Arial"/>
                <a:cs typeface="Arial"/>
              </a:rPr>
              <a:t>the</a:t>
            </a:r>
            <a:r>
              <a:rPr sz="1400" spc="11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2060"/>
                </a:solidFill>
                <a:latin typeface="Arial"/>
                <a:cs typeface="Arial"/>
              </a:rPr>
              <a:t>readout</a:t>
            </a:r>
            <a:r>
              <a:rPr sz="1400" spc="11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002060"/>
                </a:solidFill>
                <a:latin typeface="Arial"/>
                <a:cs typeface="Arial"/>
              </a:rPr>
              <a:t>problems.</a:t>
            </a:r>
            <a:endParaRPr sz="140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2999977">
              <a:lnSpc>
                <a:spcPts val="1871"/>
              </a:lnSpc>
            </a:pPr>
            <a:r>
              <a:rPr lang="en-US" sz="1400" i="1" dirty="0">
                <a:solidFill>
                  <a:srgbClr val="002060"/>
                </a:solidFill>
                <a:latin typeface="Arial"/>
                <a:cs typeface="Arial"/>
              </a:rPr>
              <a:t>      </a:t>
            </a:r>
            <a:r>
              <a:rPr sz="1400" i="1" dirty="0">
                <a:solidFill>
                  <a:srgbClr val="002060"/>
                </a:solidFill>
                <a:latin typeface="Arial"/>
                <a:cs typeface="Arial"/>
              </a:rPr>
              <a:t>→</a:t>
            </a:r>
            <a:r>
              <a:rPr sz="1400" i="1" spc="15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002060"/>
                </a:solidFill>
                <a:latin typeface="Arial"/>
                <a:cs typeface="Arial"/>
              </a:rPr>
              <a:t>Improved</a:t>
            </a:r>
            <a:r>
              <a:rPr sz="1400" spc="15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2060"/>
                </a:solidFill>
                <a:latin typeface="Arial"/>
                <a:cs typeface="Arial"/>
              </a:rPr>
              <a:t>but</a:t>
            </a:r>
            <a:r>
              <a:rPr sz="1400" spc="15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2060"/>
                </a:solidFill>
                <a:latin typeface="Arial"/>
                <a:cs typeface="Arial"/>
              </a:rPr>
              <a:t>still</a:t>
            </a:r>
            <a:r>
              <a:rPr sz="1400" spc="15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2060"/>
                </a:solidFill>
                <a:latin typeface="Arial"/>
                <a:cs typeface="Arial"/>
              </a:rPr>
              <a:t>not</a:t>
            </a:r>
            <a:r>
              <a:rPr sz="1400" spc="15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2060"/>
                </a:solidFill>
                <a:latin typeface="Arial"/>
                <a:cs typeface="Arial"/>
              </a:rPr>
              <a:t>fully</a:t>
            </a:r>
            <a:r>
              <a:rPr sz="1400" spc="15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2060"/>
                </a:solidFill>
                <a:latin typeface="Arial"/>
                <a:cs typeface="Arial"/>
              </a:rPr>
              <a:t>under</a:t>
            </a:r>
            <a:r>
              <a:rPr sz="1400" spc="15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002060"/>
                </a:solidFill>
                <a:latin typeface="Arial"/>
                <a:cs typeface="Arial"/>
              </a:rPr>
              <a:t>control.</a:t>
            </a:r>
            <a:endParaRPr sz="140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3285727" marR="1729013" indent="-285750">
              <a:lnSpc>
                <a:spcPct val="129700"/>
              </a:lnSpc>
              <a:buFont typeface="Arial" panose="020B0604020202020204" pitchFamily="34" charset="0"/>
              <a:buChar char="•"/>
            </a:pPr>
            <a:r>
              <a:rPr sz="1400" dirty="0">
                <a:solidFill>
                  <a:srgbClr val="002060"/>
                </a:solidFill>
                <a:latin typeface="Arial"/>
                <a:cs typeface="Arial"/>
              </a:rPr>
              <a:t>BeamKiller</a:t>
            </a:r>
            <a:r>
              <a:rPr sz="1400" spc="7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2060"/>
                </a:solidFill>
                <a:latin typeface="Arial"/>
                <a:cs typeface="Arial"/>
              </a:rPr>
              <a:t>installation</a:t>
            </a:r>
            <a:r>
              <a:rPr sz="1400" spc="8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spc="-40" dirty="0">
                <a:solidFill>
                  <a:srgbClr val="002060"/>
                </a:solidFill>
                <a:latin typeface="Arial"/>
                <a:cs typeface="Arial"/>
              </a:rPr>
              <a:t>was</a:t>
            </a:r>
            <a:r>
              <a:rPr sz="1400" spc="8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002060"/>
                </a:solidFill>
                <a:latin typeface="Arial"/>
                <a:cs typeface="Arial"/>
              </a:rPr>
              <a:t>improved. </a:t>
            </a:r>
            <a:r>
              <a:rPr sz="1400" dirty="0">
                <a:solidFill>
                  <a:srgbClr val="002060"/>
                </a:solidFill>
                <a:latin typeface="Arial"/>
                <a:cs typeface="Arial"/>
              </a:rPr>
              <a:t>RICH</a:t>
            </a:r>
            <a:r>
              <a:rPr sz="1400" spc="10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2060"/>
                </a:solidFill>
                <a:latin typeface="Arial"/>
                <a:cs typeface="Arial"/>
              </a:rPr>
              <a:t>filling</a:t>
            </a:r>
            <a:r>
              <a:rPr sz="1400" spc="11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2060"/>
                </a:solidFill>
                <a:latin typeface="Arial"/>
                <a:cs typeface="Arial"/>
              </a:rPr>
              <a:t>with</a:t>
            </a:r>
            <a:r>
              <a:rPr sz="1400" spc="10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2060"/>
                </a:solidFill>
                <a:latin typeface="Arial"/>
                <a:cs typeface="Arial"/>
              </a:rPr>
              <a:t>radiator</a:t>
            </a:r>
            <a:r>
              <a:rPr sz="1400" spc="11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spc="-40" dirty="0">
                <a:solidFill>
                  <a:srgbClr val="002060"/>
                </a:solidFill>
                <a:latin typeface="Arial"/>
                <a:cs typeface="Arial"/>
              </a:rPr>
              <a:t>gas</a:t>
            </a:r>
            <a:r>
              <a:rPr sz="1400" spc="10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2060"/>
                </a:solidFill>
                <a:latin typeface="Arial"/>
                <a:cs typeface="Arial"/>
              </a:rPr>
              <a:t>on</a:t>
            </a:r>
            <a:r>
              <a:rPr sz="1400" spc="11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2060"/>
                </a:solidFill>
                <a:latin typeface="Arial"/>
                <a:cs typeface="Arial"/>
              </a:rPr>
              <a:t>10.</a:t>
            </a:r>
            <a:r>
              <a:rPr sz="1400" spc="10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spc="-40" dirty="0">
                <a:solidFill>
                  <a:srgbClr val="002060"/>
                </a:solidFill>
                <a:latin typeface="Arial"/>
                <a:cs typeface="Arial"/>
              </a:rPr>
              <a:t>May.</a:t>
            </a:r>
            <a:endParaRPr sz="140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3285727" marR="790262" indent="-285750">
              <a:lnSpc>
                <a:spcPts val="1883"/>
              </a:lnSpc>
              <a:spcBef>
                <a:spcPts val="654"/>
              </a:spcBef>
              <a:buFont typeface="Arial" panose="020B0604020202020204" pitchFamily="34" charset="0"/>
              <a:buChar char="•"/>
            </a:pPr>
            <a:r>
              <a:rPr sz="1400" dirty="0">
                <a:solidFill>
                  <a:srgbClr val="002060"/>
                </a:solidFill>
                <a:latin typeface="Arial"/>
                <a:cs typeface="Arial"/>
              </a:rPr>
              <a:t>First</a:t>
            </a:r>
            <a:r>
              <a:rPr sz="1400" spc="9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2060"/>
                </a:solidFill>
                <a:latin typeface="Arial"/>
                <a:cs typeface="Arial"/>
              </a:rPr>
              <a:t>part</a:t>
            </a:r>
            <a:r>
              <a:rPr sz="1400" spc="10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2060"/>
                </a:solidFill>
                <a:latin typeface="Arial"/>
                <a:cs typeface="Arial"/>
              </a:rPr>
              <a:t>of</a:t>
            </a:r>
            <a:r>
              <a:rPr sz="1400" spc="10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2060"/>
                </a:solidFill>
                <a:latin typeface="Arial"/>
                <a:cs typeface="Arial"/>
              </a:rPr>
              <a:t>electron</a:t>
            </a:r>
            <a:r>
              <a:rPr sz="1400" spc="10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2060"/>
                </a:solidFill>
                <a:latin typeface="Arial"/>
                <a:cs typeface="Arial"/>
              </a:rPr>
              <a:t>calibration</a:t>
            </a:r>
            <a:r>
              <a:rPr sz="1400" spc="10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2060"/>
                </a:solidFill>
                <a:latin typeface="Arial"/>
                <a:cs typeface="Arial"/>
              </a:rPr>
              <a:t>for</a:t>
            </a:r>
            <a:r>
              <a:rPr sz="1400" spc="10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002060"/>
                </a:solidFill>
                <a:latin typeface="Arial"/>
                <a:cs typeface="Arial"/>
              </a:rPr>
              <a:t>calorimeters</a:t>
            </a:r>
            <a:r>
              <a:rPr sz="1400" spc="10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spc="-59" dirty="0">
                <a:solidFill>
                  <a:srgbClr val="002060"/>
                </a:solidFill>
                <a:latin typeface="Arial"/>
                <a:cs typeface="Arial"/>
              </a:rPr>
              <a:t>was</a:t>
            </a:r>
            <a:r>
              <a:rPr sz="1400" spc="-20" dirty="0">
                <a:solidFill>
                  <a:srgbClr val="002060"/>
                </a:solidFill>
                <a:latin typeface="Arial"/>
                <a:cs typeface="Arial"/>
              </a:rPr>
              <a:t> performed</a:t>
            </a:r>
            <a:r>
              <a:rPr sz="1400" spc="7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2060"/>
                </a:solidFill>
                <a:latin typeface="Arial"/>
                <a:cs typeface="Arial"/>
              </a:rPr>
              <a:t>last</a:t>
            </a:r>
            <a:r>
              <a:rPr sz="1400" spc="8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002060"/>
                </a:solidFill>
                <a:latin typeface="Arial"/>
                <a:cs typeface="Arial"/>
              </a:rPr>
              <a:t>weekend.</a:t>
            </a:r>
            <a:endParaRPr sz="140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25168" marR="158556" indent="2517" algn="ctr">
              <a:lnSpc>
                <a:spcPct val="101499"/>
              </a:lnSpc>
              <a:spcBef>
                <a:spcPts val="1308"/>
              </a:spcBef>
            </a:pP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In</a:t>
            </a:r>
            <a:r>
              <a:rPr sz="1600" spc="3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spc="-69" dirty="0">
                <a:solidFill>
                  <a:srgbClr val="002060"/>
                </a:solidFill>
                <a:latin typeface="Arial"/>
                <a:cs typeface="Arial"/>
              </a:rPr>
              <a:t>general</a:t>
            </a:r>
            <a:r>
              <a:rPr sz="1600" spc="3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spc="-59" dirty="0">
                <a:solidFill>
                  <a:srgbClr val="002060"/>
                </a:solidFill>
                <a:latin typeface="Arial"/>
                <a:cs typeface="Arial"/>
              </a:rPr>
              <a:t>commissioning</a:t>
            </a:r>
            <a:r>
              <a:rPr sz="1600" spc="4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of</a:t>
            </a:r>
            <a:r>
              <a:rPr sz="1600" spc="3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the</a:t>
            </a:r>
            <a:r>
              <a:rPr sz="1600" spc="4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spc="-50" dirty="0">
                <a:solidFill>
                  <a:srgbClr val="002060"/>
                </a:solidFill>
                <a:latin typeface="Arial"/>
                <a:cs typeface="Arial"/>
              </a:rPr>
              <a:t>spectrometer</a:t>
            </a:r>
            <a:r>
              <a:rPr sz="1600" spc="3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went</a:t>
            </a:r>
            <a:r>
              <a:rPr sz="1600" spc="3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quite</a:t>
            </a:r>
            <a:r>
              <a:rPr sz="1600" spc="4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002060"/>
                </a:solidFill>
                <a:latin typeface="Arial"/>
                <a:cs typeface="Arial"/>
              </a:rPr>
              <a:t>smooth</a:t>
            </a:r>
            <a:r>
              <a:rPr sz="1600" spc="3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with</a:t>
            </a:r>
            <a:r>
              <a:rPr sz="1600" spc="4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no</a:t>
            </a:r>
            <a:r>
              <a:rPr sz="1600" spc="3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002060"/>
                </a:solidFill>
                <a:latin typeface="Arial"/>
                <a:cs typeface="Arial"/>
              </a:rPr>
              <a:t>major </a:t>
            </a:r>
            <a:r>
              <a:rPr sz="1600" spc="-69" dirty="0">
                <a:solidFill>
                  <a:srgbClr val="002060"/>
                </a:solidFill>
                <a:latin typeface="Arial"/>
                <a:cs typeface="Arial"/>
              </a:rPr>
              <a:t>problems</a:t>
            </a:r>
            <a:r>
              <a:rPr sz="1600" spc="2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until</a:t>
            </a:r>
            <a:r>
              <a:rPr sz="1600" spc="2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002060"/>
                </a:solidFill>
                <a:latin typeface="Arial"/>
                <a:cs typeface="Arial"/>
              </a:rPr>
              <a:t>now</a:t>
            </a:r>
            <a:r>
              <a:rPr sz="1600" spc="2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spc="-109" dirty="0">
                <a:solidFill>
                  <a:srgbClr val="002060"/>
                </a:solidFill>
                <a:latin typeface="Arial"/>
                <a:cs typeface="Arial"/>
              </a:rPr>
              <a:t>even</a:t>
            </a:r>
            <a:r>
              <a:rPr sz="1600" spc="2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though</a:t>
            </a:r>
            <a:r>
              <a:rPr sz="1600" spc="2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the</a:t>
            </a:r>
            <a:r>
              <a:rPr sz="1600" spc="2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major</a:t>
            </a:r>
            <a:r>
              <a:rPr sz="1600" spc="2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spc="-79" dirty="0">
                <a:solidFill>
                  <a:srgbClr val="002060"/>
                </a:solidFill>
                <a:latin typeface="Arial"/>
                <a:cs typeface="Arial"/>
              </a:rPr>
              <a:t>de-</a:t>
            </a:r>
            <a:r>
              <a:rPr sz="1600" spc="-40" dirty="0">
                <a:solidFill>
                  <a:srgbClr val="002060"/>
                </a:solidFill>
                <a:latin typeface="Arial"/>
                <a:cs typeface="Arial"/>
              </a:rPr>
              <a:t>cabling</a:t>
            </a:r>
            <a:r>
              <a:rPr sz="1600" spc="2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spc="-59" dirty="0">
                <a:solidFill>
                  <a:srgbClr val="002060"/>
                </a:solidFill>
                <a:latin typeface="Arial"/>
                <a:cs typeface="Arial"/>
              </a:rPr>
              <a:t>campaign</a:t>
            </a:r>
            <a:r>
              <a:rPr sz="1600" spc="2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spc="-50" dirty="0">
                <a:solidFill>
                  <a:srgbClr val="002060"/>
                </a:solidFill>
                <a:latin typeface="Arial"/>
                <a:cs typeface="Arial"/>
              </a:rPr>
              <a:t>performed</a:t>
            </a:r>
            <a:r>
              <a:rPr sz="1600" spc="2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during</a:t>
            </a:r>
            <a:r>
              <a:rPr sz="1600" spc="2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spc="-50" dirty="0">
                <a:solidFill>
                  <a:srgbClr val="002060"/>
                </a:solidFill>
                <a:latin typeface="Arial"/>
                <a:cs typeface="Arial"/>
              </a:rPr>
              <a:t>the </a:t>
            </a: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winter</a:t>
            </a:r>
            <a:r>
              <a:rPr sz="1600" spc="5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spc="5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in</a:t>
            </a:r>
            <a:r>
              <a:rPr sz="1600" spc="5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002060"/>
                </a:solidFill>
                <a:latin typeface="Arial"/>
                <a:cs typeface="Arial"/>
              </a:rPr>
              <a:t>EHN2.</a:t>
            </a:r>
            <a:endParaRPr sz="1600" dirty="0">
              <a:solidFill>
                <a:srgbClr val="002060"/>
              </a:solidFill>
              <a:latin typeface="Arial"/>
              <a:cs typeface="Arial"/>
            </a:endParaRPr>
          </a:p>
          <a:p>
            <a:pPr marR="50335" algn="ctr">
              <a:spcBef>
                <a:spcPts val="545"/>
              </a:spcBef>
            </a:pPr>
            <a:r>
              <a:rPr sz="1600" b="1" spc="-40" dirty="0">
                <a:solidFill>
                  <a:srgbClr val="002060"/>
                </a:solidFill>
                <a:latin typeface="Arial"/>
                <a:cs typeface="Arial"/>
              </a:rPr>
              <a:t>Spectrometer</a:t>
            </a:r>
            <a:r>
              <a:rPr sz="1600" b="1" spc="3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b="1" spc="-50" dirty="0">
                <a:solidFill>
                  <a:srgbClr val="002060"/>
                </a:solidFill>
                <a:latin typeface="Arial"/>
                <a:cs typeface="Arial"/>
              </a:rPr>
              <a:t>expected</a:t>
            </a:r>
            <a:r>
              <a:rPr sz="1600" b="1" spc="4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002060"/>
                </a:solidFill>
                <a:latin typeface="Arial"/>
                <a:cs typeface="Arial"/>
              </a:rPr>
              <a:t>to</a:t>
            </a:r>
            <a:r>
              <a:rPr sz="1600" b="1" spc="3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002060"/>
                </a:solidFill>
                <a:latin typeface="Arial"/>
                <a:cs typeface="Arial"/>
              </a:rPr>
              <a:t>be</a:t>
            </a:r>
            <a:r>
              <a:rPr sz="1600" b="1" spc="4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b="1" spc="-50" dirty="0">
                <a:solidFill>
                  <a:srgbClr val="002060"/>
                </a:solidFill>
                <a:latin typeface="Arial"/>
                <a:cs typeface="Arial"/>
              </a:rPr>
              <a:t>ready</a:t>
            </a:r>
            <a:r>
              <a:rPr sz="1600" b="1" spc="3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002060"/>
                </a:solidFill>
                <a:latin typeface="Arial"/>
                <a:cs typeface="Arial"/>
              </a:rPr>
              <a:t>for</a:t>
            </a:r>
            <a:r>
              <a:rPr sz="1600" b="1" spc="4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b="1" spc="-129" dirty="0">
                <a:solidFill>
                  <a:srgbClr val="002060"/>
                </a:solidFill>
                <a:latin typeface="Arial"/>
                <a:cs typeface="Arial"/>
              </a:rPr>
              <a:t>physics</a:t>
            </a:r>
            <a:r>
              <a:rPr sz="1600" b="1" spc="3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002060"/>
                </a:solidFill>
                <a:latin typeface="Arial"/>
                <a:cs typeface="Arial"/>
              </a:rPr>
              <a:t>data</a:t>
            </a:r>
            <a:r>
              <a:rPr sz="1600" b="1" spc="4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b="1" spc="-20" dirty="0">
                <a:solidFill>
                  <a:srgbClr val="002060"/>
                </a:solidFill>
                <a:latin typeface="Arial"/>
                <a:cs typeface="Arial"/>
              </a:rPr>
              <a:t>taking</a:t>
            </a:r>
            <a:r>
              <a:rPr sz="1600" b="1" spc="3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002060"/>
                </a:solidFill>
                <a:latin typeface="Arial"/>
                <a:cs typeface="Arial"/>
              </a:rPr>
              <a:t>on</a:t>
            </a:r>
            <a:r>
              <a:rPr sz="1600" b="1" spc="4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002060"/>
                </a:solidFill>
                <a:latin typeface="Arial"/>
                <a:cs typeface="Arial"/>
              </a:rPr>
              <a:t>15.</a:t>
            </a:r>
            <a:r>
              <a:rPr sz="1600" b="1" spc="3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b="1" spc="-40" dirty="0">
                <a:solidFill>
                  <a:srgbClr val="002060"/>
                </a:solidFill>
                <a:latin typeface="Arial"/>
                <a:cs typeface="Arial"/>
              </a:rPr>
              <a:t>May!</a:t>
            </a:r>
            <a:endParaRPr sz="1600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1528195" y="6631296"/>
            <a:ext cx="9131836" cy="217694"/>
            <a:chOff x="0" y="3346348"/>
            <a:chExt cx="4608195" cy="109855"/>
          </a:xfrm>
        </p:grpSpPr>
        <p:sp>
          <p:nvSpPr>
            <p:cNvPr id="14" name="object 14"/>
            <p:cNvSpPr/>
            <p:nvPr/>
          </p:nvSpPr>
          <p:spPr>
            <a:xfrm>
              <a:off x="0" y="3346348"/>
              <a:ext cx="1536065" cy="109855"/>
            </a:xfrm>
            <a:custGeom>
              <a:avLst/>
              <a:gdLst/>
              <a:ahLst/>
              <a:cxnLst/>
              <a:rect l="l" t="t" r="r" b="b"/>
              <a:pathLst>
                <a:path w="1536065" h="109854">
                  <a:moveTo>
                    <a:pt x="1535976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535976" y="109651"/>
                  </a:lnTo>
                  <a:lnTo>
                    <a:pt x="1535976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 sz="3567"/>
            </a:p>
          </p:txBody>
        </p:sp>
        <p:sp>
          <p:nvSpPr>
            <p:cNvPr id="15" name="object 15"/>
            <p:cNvSpPr/>
            <p:nvPr/>
          </p:nvSpPr>
          <p:spPr>
            <a:xfrm>
              <a:off x="1535976" y="3346348"/>
              <a:ext cx="1536065" cy="109855"/>
            </a:xfrm>
            <a:custGeom>
              <a:avLst/>
              <a:gdLst/>
              <a:ahLst/>
              <a:cxnLst/>
              <a:rect l="l" t="t" r="r" b="b"/>
              <a:pathLst>
                <a:path w="1536064" h="109854">
                  <a:moveTo>
                    <a:pt x="1535976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535976" y="109651"/>
                  </a:lnTo>
                  <a:lnTo>
                    <a:pt x="1535976" y="0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>
              <a:endParaRPr sz="3567"/>
            </a:p>
          </p:txBody>
        </p:sp>
        <p:sp>
          <p:nvSpPr>
            <p:cNvPr id="16" name="object 16"/>
            <p:cNvSpPr/>
            <p:nvPr/>
          </p:nvSpPr>
          <p:spPr>
            <a:xfrm>
              <a:off x="3071952" y="3346348"/>
              <a:ext cx="1536065" cy="109855"/>
            </a:xfrm>
            <a:custGeom>
              <a:avLst/>
              <a:gdLst/>
              <a:ahLst/>
              <a:cxnLst/>
              <a:rect l="l" t="t" r="r" b="b"/>
              <a:pathLst>
                <a:path w="1536064" h="109854">
                  <a:moveTo>
                    <a:pt x="1535976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535976" y="109651"/>
                  </a:lnTo>
                  <a:lnTo>
                    <a:pt x="1535976" y="0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 sz="3567"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5060001" y="6642068"/>
            <a:ext cx="2068725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68">
              <a:lnSpc>
                <a:spcPts val="1338"/>
              </a:lnSpc>
            </a:pPr>
            <a:r>
              <a:rPr sz="1189" dirty="0">
                <a:solidFill>
                  <a:srgbClr val="8E0000"/>
                </a:solidFill>
                <a:latin typeface="Arial"/>
                <a:cs typeface="Arial"/>
                <a:hlinkClick r:id="rId3" action="ppaction://hlinksldjump"/>
              </a:rPr>
              <a:t>AMBER</a:t>
            </a:r>
            <a:r>
              <a:rPr sz="1189" spc="99" dirty="0">
                <a:solidFill>
                  <a:srgbClr val="8E0000"/>
                </a:solidFill>
                <a:latin typeface="Arial"/>
                <a:cs typeface="Arial"/>
                <a:hlinkClick r:id="rId3" action="ppaction://hlinksldjump"/>
              </a:rPr>
              <a:t> </a:t>
            </a:r>
            <a:r>
              <a:rPr sz="1189" dirty="0">
                <a:solidFill>
                  <a:srgbClr val="8E0000"/>
                </a:solidFill>
                <a:latin typeface="Arial"/>
                <a:cs typeface="Arial"/>
                <a:hlinkClick r:id="rId3" action="ppaction://hlinksldjump"/>
              </a:rPr>
              <a:t>TS</a:t>
            </a:r>
            <a:r>
              <a:rPr sz="1189" spc="99" dirty="0">
                <a:solidFill>
                  <a:srgbClr val="8E0000"/>
                </a:solidFill>
                <a:latin typeface="Arial"/>
                <a:cs typeface="Arial"/>
                <a:hlinkClick r:id="rId3" action="ppaction://hlinksldjump"/>
              </a:rPr>
              <a:t> </a:t>
            </a:r>
            <a:r>
              <a:rPr sz="1189" dirty="0">
                <a:solidFill>
                  <a:srgbClr val="8E0000"/>
                </a:solidFill>
                <a:latin typeface="Arial"/>
                <a:cs typeface="Arial"/>
                <a:hlinkClick r:id="rId3" action="ppaction://hlinksldjump"/>
              </a:rPr>
              <a:t>Report</a:t>
            </a:r>
            <a:r>
              <a:rPr sz="1189" spc="99" dirty="0">
                <a:solidFill>
                  <a:srgbClr val="8E0000"/>
                </a:solidFill>
                <a:latin typeface="Arial"/>
                <a:cs typeface="Arial"/>
                <a:hlinkClick r:id="rId3" action="ppaction://hlinksldjump"/>
              </a:rPr>
              <a:t> </a:t>
            </a:r>
            <a:r>
              <a:rPr sz="1189" dirty="0">
                <a:solidFill>
                  <a:srgbClr val="8E0000"/>
                </a:solidFill>
                <a:latin typeface="Arial"/>
                <a:cs typeface="Arial"/>
                <a:hlinkClick r:id="rId3" action="ppaction://hlinksldjump"/>
              </a:rPr>
              <a:t>May</a:t>
            </a:r>
            <a:r>
              <a:rPr sz="1189" spc="99" dirty="0">
                <a:solidFill>
                  <a:srgbClr val="8E0000"/>
                </a:solidFill>
                <a:latin typeface="Arial"/>
                <a:cs typeface="Arial"/>
                <a:hlinkClick r:id="rId3" action="ppaction://hlinksldjump"/>
              </a:rPr>
              <a:t> </a:t>
            </a:r>
            <a:r>
              <a:rPr sz="1189" spc="-40" dirty="0">
                <a:solidFill>
                  <a:srgbClr val="8E0000"/>
                </a:solidFill>
                <a:latin typeface="Arial"/>
                <a:cs typeface="Arial"/>
                <a:hlinkClick r:id="rId3" action="ppaction://hlinksldjump"/>
              </a:rPr>
              <a:t>2023</a:t>
            </a:r>
            <a:endParaRPr sz="1189">
              <a:latin typeface="Arial"/>
              <a:cs typeface="Arial"/>
            </a:endParaRPr>
          </a:p>
        </p:txBody>
      </p:sp>
      <p:sp>
        <p:nvSpPr>
          <p:cNvPr id="23" name="object 2">
            <a:extLst>
              <a:ext uri="{FF2B5EF4-FFF2-40B4-BE49-F238E27FC236}">
                <a16:creationId xmlns:a16="http://schemas.microsoft.com/office/drawing/2014/main" id="{DABD3ECA-7509-1D27-C578-F952CA05AA8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15814" y="118861"/>
            <a:ext cx="4469340" cy="403639"/>
          </a:xfrm>
          <a:prstGeom prst="rect">
            <a:avLst/>
          </a:prstGeom>
        </p:spPr>
        <p:txBody>
          <a:bodyPr vert="horz" wrap="square" lIns="0" tIns="33975" rIns="0" bIns="0" rtlCol="0">
            <a:spAutoFit/>
          </a:bodyPr>
          <a:lstStyle/>
          <a:p>
            <a:pPr marL="25168" algn="ctr">
              <a:lnSpc>
                <a:spcPct val="100000"/>
              </a:lnSpc>
              <a:spcBef>
                <a:spcPts val="268"/>
              </a:spcBef>
            </a:pPr>
            <a:r>
              <a:rPr sz="2400" b="1" dirty="0">
                <a:solidFill>
                  <a:srgbClr val="002060"/>
                </a:solidFill>
              </a:rPr>
              <a:t>APX</a:t>
            </a:r>
            <a:r>
              <a:rPr sz="2400" b="1" spc="-40" dirty="0">
                <a:solidFill>
                  <a:srgbClr val="002060"/>
                </a:solidFill>
              </a:rPr>
              <a:t> </a:t>
            </a:r>
            <a:r>
              <a:rPr sz="2400" b="1" spc="-59" dirty="0">
                <a:solidFill>
                  <a:srgbClr val="002060"/>
                </a:solidFill>
              </a:rPr>
              <a:t>Run</a:t>
            </a:r>
            <a:r>
              <a:rPr sz="2400" b="1" spc="-30" dirty="0">
                <a:solidFill>
                  <a:srgbClr val="002060"/>
                </a:solidFill>
              </a:rPr>
              <a:t> </a:t>
            </a:r>
            <a:r>
              <a:rPr sz="2400" b="1" spc="-79" dirty="0">
                <a:solidFill>
                  <a:srgbClr val="002060"/>
                </a:solidFill>
              </a:rPr>
              <a:t>Preparation</a:t>
            </a:r>
            <a:r>
              <a:rPr sz="2400" b="1" spc="-40" dirty="0">
                <a:solidFill>
                  <a:srgbClr val="002060"/>
                </a:solidFill>
              </a:rPr>
              <a:t> </a:t>
            </a:r>
            <a:r>
              <a:rPr sz="2400" b="1" spc="-59" dirty="0">
                <a:solidFill>
                  <a:srgbClr val="002060"/>
                </a:solidFill>
              </a:rPr>
              <a:t>Status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F99BE7C-7B73-5669-E21A-EA8A418E17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4675" y="1128672"/>
            <a:ext cx="2293327" cy="5096282"/>
          </a:xfrm>
          <a:prstGeom prst="rect">
            <a:avLst/>
          </a:prstGeom>
        </p:spPr>
      </p:pic>
    </p:spTree>
  </p:cSld>
  <p:clrMapOvr>
    <a:masterClrMapping/>
  </p:clrMapOvr>
  <p:transition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02741" y="95499"/>
            <a:ext cx="8207186" cy="403639"/>
          </a:xfrm>
          <a:prstGeom prst="rect">
            <a:avLst/>
          </a:prstGeom>
        </p:spPr>
        <p:txBody>
          <a:bodyPr vert="horz" wrap="square" lIns="0" tIns="33975" rIns="0" bIns="0" rtlCol="0">
            <a:spAutoFit/>
          </a:bodyPr>
          <a:lstStyle/>
          <a:p>
            <a:pPr marL="25168" algn="ctr">
              <a:lnSpc>
                <a:spcPct val="100000"/>
              </a:lnSpc>
              <a:spcBef>
                <a:spcPts val="268"/>
              </a:spcBef>
            </a:pPr>
            <a:r>
              <a:rPr sz="2400" b="1" dirty="0">
                <a:solidFill>
                  <a:srgbClr val="002060"/>
                </a:solidFill>
              </a:rPr>
              <a:t>PRM</a:t>
            </a:r>
            <a:r>
              <a:rPr sz="2400" b="1" spc="20" dirty="0">
                <a:solidFill>
                  <a:srgbClr val="002060"/>
                </a:solidFill>
              </a:rPr>
              <a:t> </a:t>
            </a:r>
            <a:r>
              <a:rPr sz="2400" b="1" spc="-109" dirty="0">
                <a:solidFill>
                  <a:srgbClr val="002060"/>
                </a:solidFill>
              </a:rPr>
              <a:t>Preparations</a:t>
            </a:r>
            <a:r>
              <a:rPr sz="2400" b="1" spc="40" dirty="0">
                <a:solidFill>
                  <a:srgbClr val="002060"/>
                </a:solidFill>
              </a:rPr>
              <a:t> </a:t>
            </a:r>
            <a:r>
              <a:rPr sz="2400" b="1" dirty="0">
                <a:solidFill>
                  <a:srgbClr val="002060"/>
                </a:solidFill>
              </a:rPr>
              <a:t>-</a:t>
            </a:r>
            <a:r>
              <a:rPr sz="2400" b="1" spc="30" dirty="0">
                <a:solidFill>
                  <a:srgbClr val="002060"/>
                </a:solidFill>
              </a:rPr>
              <a:t> </a:t>
            </a:r>
            <a:r>
              <a:rPr sz="2400" b="1" dirty="0">
                <a:solidFill>
                  <a:srgbClr val="002060"/>
                </a:solidFill>
              </a:rPr>
              <a:t>UTS</a:t>
            </a:r>
            <a:r>
              <a:rPr sz="2400" b="1" spc="30" dirty="0">
                <a:solidFill>
                  <a:srgbClr val="002060"/>
                </a:solidFill>
              </a:rPr>
              <a:t> </a:t>
            </a:r>
            <a:r>
              <a:rPr sz="2400" b="1" dirty="0">
                <a:solidFill>
                  <a:srgbClr val="002060"/>
                </a:solidFill>
              </a:rPr>
              <a:t>-</a:t>
            </a:r>
            <a:r>
              <a:rPr sz="2400" b="1" spc="40" dirty="0">
                <a:solidFill>
                  <a:srgbClr val="002060"/>
                </a:solidFill>
              </a:rPr>
              <a:t> </a:t>
            </a:r>
            <a:r>
              <a:rPr sz="2400" b="1" spc="-109" dirty="0">
                <a:solidFill>
                  <a:srgbClr val="002060"/>
                </a:solidFill>
              </a:rPr>
              <a:t>Preparations</a:t>
            </a:r>
            <a:r>
              <a:rPr sz="2400" b="1" spc="30" dirty="0">
                <a:solidFill>
                  <a:srgbClr val="002060"/>
                </a:solidFill>
              </a:rPr>
              <a:t> </a:t>
            </a:r>
            <a:r>
              <a:rPr sz="2400" b="1" dirty="0">
                <a:solidFill>
                  <a:srgbClr val="002060"/>
                </a:solidFill>
              </a:rPr>
              <a:t>-</a:t>
            </a:r>
            <a:r>
              <a:rPr sz="2400" b="1" spc="30" dirty="0">
                <a:solidFill>
                  <a:srgbClr val="002060"/>
                </a:solidFill>
              </a:rPr>
              <a:t> </a:t>
            </a:r>
            <a:r>
              <a:rPr sz="2400" b="1" spc="-20" dirty="0">
                <a:solidFill>
                  <a:srgbClr val="002060"/>
                </a:solidFill>
              </a:rPr>
              <a:t>Fiber</a:t>
            </a:r>
            <a:r>
              <a:rPr sz="2400" b="1" spc="40" dirty="0">
                <a:solidFill>
                  <a:srgbClr val="002060"/>
                </a:solidFill>
              </a:rPr>
              <a:t> </a:t>
            </a:r>
            <a:r>
              <a:rPr sz="2400" b="1" spc="-20" dirty="0">
                <a:solidFill>
                  <a:srgbClr val="002060"/>
                </a:solidFill>
              </a:rPr>
              <a:t>Stations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02740" y="1103669"/>
            <a:ext cx="1716225" cy="2291934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xfrm>
            <a:off x="3826821" y="1419578"/>
            <a:ext cx="9692431" cy="1420396"/>
          </a:xfrm>
          <a:prstGeom prst="rect">
            <a:avLst/>
          </a:prstGeom>
        </p:spPr>
        <p:txBody>
          <a:bodyPr vert="horz" wrap="square" lIns="0" tIns="129610" rIns="0" bIns="0" rtlCol="0">
            <a:spAutoFit/>
          </a:bodyPr>
          <a:lstStyle/>
          <a:p>
            <a:pPr marL="25168">
              <a:lnSpc>
                <a:spcPct val="100000"/>
              </a:lnSpc>
              <a:spcBef>
                <a:spcPts val="1021"/>
              </a:spcBef>
            </a:pPr>
            <a:r>
              <a:rPr sz="1600" spc="-50" dirty="0">
                <a:solidFill>
                  <a:srgbClr val="002060"/>
                </a:solidFill>
              </a:rPr>
              <a:t>2022</a:t>
            </a:r>
            <a:r>
              <a:rPr sz="1600" spc="-10" dirty="0">
                <a:solidFill>
                  <a:srgbClr val="002060"/>
                </a:solidFill>
              </a:rPr>
              <a:t> </a:t>
            </a:r>
            <a:r>
              <a:rPr sz="1600" dirty="0">
                <a:solidFill>
                  <a:srgbClr val="002060"/>
                </a:solidFill>
              </a:rPr>
              <a:t>test</a:t>
            </a:r>
            <a:r>
              <a:rPr sz="1600" spc="-10" dirty="0">
                <a:solidFill>
                  <a:srgbClr val="002060"/>
                </a:solidFill>
              </a:rPr>
              <a:t> </a:t>
            </a:r>
            <a:r>
              <a:rPr sz="1600" dirty="0">
                <a:solidFill>
                  <a:srgbClr val="002060"/>
                </a:solidFill>
              </a:rPr>
              <a:t>of</a:t>
            </a:r>
            <a:r>
              <a:rPr sz="1600" spc="-10" dirty="0">
                <a:solidFill>
                  <a:srgbClr val="002060"/>
                </a:solidFill>
              </a:rPr>
              <a:t> </a:t>
            </a:r>
            <a:r>
              <a:rPr sz="1600" spc="-20" dirty="0">
                <a:solidFill>
                  <a:srgbClr val="002060"/>
                </a:solidFill>
              </a:rPr>
              <a:t>prototype</a:t>
            </a:r>
            <a:r>
              <a:rPr sz="1600" spc="-10" dirty="0">
                <a:solidFill>
                  <a:srgbClr val="002060"/>
                </a:solidFill>
              </a:rPr>
              <a:t> </a:t>
            </a:r>
            <a:r>
              <a:rPr sz="1600" spc="-59" dirty="0">
                <a:solidFill>
                  <a:srgbClr val="002060"/>
                </a:solidFill>
              </a:rPr>
              <a:t>equipped</a:t>
            </a:r>
            <a:r>
              <a:rPr sz="1600" dirty="0">
                <a:solidFill>
                  <a:srgbClr val="002060"/>
                </a:solidFill>
              </a:rPr>
              <a:t> 32</a:t>
            </a:r>
            <a:r>
              <a:rPr sz="1600" spc="-10" dirty="0">
                <a:solidFill>
                  <a:srgbClr val="002060"/>
                </a:solidFill>
              </a:rPr>
              <a:t> </a:t>
            </a:r>
            <a:r>
              <a:rPr sz="1600" spc="-20" dirty="0">
                <a:solidFill>
                  <a:srgbClr val="002060"/>
                </a:solidFill>
              </a:rPr>
              <a:t>fibers</a:t>
            </a:r>
            <a:r>
              <a:rPr sz="1600" spc="-10" dirty="0">
                <a:solidFill>
                  <a:srgbClr val="002060"/>
                </a:solidFill>
              </a:rPr>
              <a:t> </a:t>
            </a:r>
            <a:r>
              <a:rPr sz="1600" dirty="0">
                <a:solidFill>
                  <a:srgbClr val="002060"/>
                </a:solidFill>
              </a:rPr>
              <a:t>per</a:t>
            </a:r>
            <a:r>
              <a:rPr sz="1600" spc="-10" dirty="0">
                <a:solidFill>
                  <a:srgbClr val="002060"/>
                </a:solidFill>
              </a:rPr>
              <a:t> </a:t>
            </a:r>
            <a:r>
              <a:rPr sz="1600" spc="-50" dirty="0">
                <a:solidFill>
                  <a:srgbClr val="002060"/>
                </a:solidFill>
              </a:rPr>
              <a:t>plane</a:t>
            </a:r>
            <a:r>
              <a:rPr sz="1600" spc="-10" dirty="0">
                <a:solidFill>
                  <a:srgbClr val="002060"/>
                </a:solidFill>
              </a:rPr>
              <a:t> </a:t>
            </a:r>
            <a:r>
              <a:rPr sz="1600" spc="-20" dirty="0">
                <a:solidFill>
                  <a:srgbClr val="002060"/>
                </a:solidFill>
              </a:rPr>
              <a:t>(2X,2Y).</a:t>
            </a:r>
          </a:p>
          <a:p>
            <a:pPr marL="25168" marR="10067">
              <a:lnSpc>
                <a:spcPct val="101499"/>
              </a:lnSpc>
              <a:spcBef>
                <a:spcPts val="783"/>
              </a:spcBef>
            </a:pPr>
            <a:r>
              <a:rPr sz="1600" spc="-59" dirty="0">
                <a:solidFill>
                  <a:srgbClr val="002060"/>
                </a:solidFill>
              </a:rPr>
              <a:t>Results</a:t>
            </a:r>
            <a:r>
              <a:rPr sz="1600" spc="40" dirty="0">
                <a:solidFill>
                  <a:srgbClr val="002060"/>
                </a:solidFill>
              </a:rPr>
              <a:t> </a:t>
            </a:r>
            <a:r>
              <a:rPr sz="1600" spc="-119" dirty="0">
                <a:solidFill>
                  <a:srgbClr val="002060"/>
                </a:solidFill>
              </a:rPr>
              <a:t>showed</a:t>
            </a:r>
            <a:r>
              <a:rPr sz="1600" spc="40" dirty="0">
                <a:solidFill>
                  <a:srgbClr val="002060"/>
                </a:solidFill>
              </a:rPr>
              <a:t> </a:t>
            </a:r>
            <a:r>
              <a:rPr sz="1600" spc="-69" dirty="0">
                <a:solidFill>
                  <a:srgbClr val="002060"/>
                </a:solidFill>
              </a:rPr>
              <a:t>problems</a:t>
            </a:r>
            <a:r>
              <a:rPr sz="1600" spc="50" dirty="0">
                <a:solidFill>
                  <a:srgbClr val="002060"/>
                </a:solidFill>
              </a:rPr>
              <a:t> </a:t>
            </a:r>
            <a:r>
              <a:rPr sz="1600" dirty="0">
                <a:solidFill>
                  <a:srgbClr val="002060"/>
                </a:solidFill>
              </a:rPr>
              <a:t>with</a:t>
            </a:r>
            <a:r>
              <a:rPr sz="1600" spc="40" dirty="0">
                <a:solidFill>
                  <a:srgbClr val="002060"/>
                </a:solidFill>
              </a:rPr>
              <a:t> </a:t>
            </a:r>
            <a:r>
              <a:rPr sz="1600" dirty="0">
                <a:solidFill>
                  <a:srgbClr val="002060"/>
                </a:solidFill>
              </a:rPr>
              <a:t>the</a:t>
            </a:r>
            <a:r>
              <a:rPr sz="1600" spc="40" dirty="0">
                <a:solidFill>
                  <a:srgbClr val="002060"/>
                </a:solidFill>
              </a:rPr>
              <a:t> </a:t>
            </a:r>
            <a:r>
              <a:rPr sz="1600" dirty="0">
                <a:solidFill>
                  <a:srgbClr val="002060"/>
                </a:solidFill>
              </a:rPr>
              <a:t>uniformity</a:t>
            </a:r>
            <a:r>
              <a:rPr sz="1600" spc="50" dirty="0">
                <a:solidFill>
                  <a:srgbClr val="002060"/>
                </a:solidFill>
              </a:rPr>
              <a:t> </a:t>
            </a:r>
            <a:r>
              <a:rPr sz="1600" dirty="0">
                <a:solidFill>
                  <a:srgbClr val="002060"/>
                </a:solidFill>
              </a:rPr>
              <a:t>of</a:t>
            </a:r>
            <a:r>
              <a:rPr sz="1600" spc="40" dirty="0">
                <a:solidFill>
                  <a:srgbClr val="002060"/>
                </a:solidFill>
              </a:rPr>
              <a:t> </a:t>
            </a:r>
            <a:r>
              <a:rPr sz="1600" dirty="0">
                <a:solidFill>
                  <a:srgbClr val="002060"/>
                </a:solidFill>
              </a:rPr>
              <a:t>fiber</a:t>
            </a:r>
            <a:r>
              <a:rPr sz="1600" spc="40" dirty="0">
                <a:solidFill>
                  <a:srgbClr val="002060"/>
                </a:solidFill>
              </a:rPr>
              <a:t> </a:t>
            </a:r>
            <a:r>
              <a:rPr sz="1600" spc="-20" dirty="0">
                <a:solidFill>
                  <a:srgbClr val="002060"/>
                </a:solidFill>
              </a:rPr>
              <a:t>coupling</a:t>
            </a:r>
            <a:r>
              <a:rPr sz="1600" spc="50" dirty="0">
                <a:solidFill>
                  <a:srgbClr val="002060"/>
                </a:solidFill>
              </a:rPr>
              <a:t> </a:t>
            </a:r>
            <a:r>
              <a:rPr sz="1600" spc="-50" dirty="0">
                <a:solidFill>
                  <a:srgbClr val="002060"/>
                </a:solidFill>
              </a:rPr>
              <a:t>to </a:t>
            </a:r>
            <a:r>
              <a:rPr sz="1600" dirty="0">
                <a:solidFill>
                  <a:srgbClr val="002060"/>
                </a:solidFill>
              </a:rPr>
              <a:t>the</a:t>
            </a:r>
            <a:r>
              <a:rPr sz="1600" spc="30" dirty="0">
                <a:solidFill>
                  <a:srgbClr val="002060"/>
                </a:solidFill>
              </a:rPr>
              <a:t> </a:t>
            </a:r>
            <a:r>
              <a:rPr sz="1600" spc="-40" dirty="0">
                <a:solidFill>
                  <a:srgbClr val="002060"/>
                </a:solidFill>
              </a:rPr>
              <a:t>SiPM.</a:t>
            </a:r>
          </a:p>
          <a:p>
            <a:pPr marL="25168">
              <a:lnSpc>
                <a:spcPct val="100000"/>
              </a:lnSpc>
              <a:spcBef>
                <a:spcPts val="822"/>
              </a:spcBef>
            </a:pPr>
            <a:r>
              <a:rPr sz="1600" spc="-79" dirty="0">
                <a:solidFill>
                  <a:srgbClr val="002060"/>
                </a:solidFill>
              </a:rPr>
              <a:t>Several</a:t>
            </a:r>
            <a:r>
              <a:rPr sz="1600" spc="20" dirty="0">
                <a:solidFill>
                  <a:srgbClr val="002060"/>
                </a:solidFill>
              </a:rPr>
              <a:t> </a:t>
            </a:r>
            <a:r>
              <a:rPr sz="1600" dirty="0">
                <a:solidFill>
                  <a:srgbClr val="002060"/>
                </a:solidFill>
              </a:rPr>
              <a:t>lab</a:t>
            </a:r>
            <a:r>
              <a:rPr sz="1600" spc="30" dirty="0">
                <a:solidFill>
                  <a:srgbClr val="002060"/>
                </a:solidFill>
              </a:rPr>
              <a:t> </a:t>
            </a:r>
            <a:r>
              <a:rPr sz="1600" spc="-20" dirty="0">
                <a:solidFill>
                  <a:srgbClr val="002060"/>
                </a:solidFill>
              </a:rPr>
              <a:t>tests</a:t>
            </a:r>
            <a:r>
              <a:rPr sz="1600" spc="30" dirty="0">
                <a:solidFill>
                  <a:srgbClr val="002060"/>
                </a:solidFill>
              </a:rPr>
              <a:t> </a:t>
            </a:r>
            <a:r>
              <a:rPr sz="1600" spc="-89" dirty="0">
                <a:solidFill>
                  <a:srgbClr val="002060"/>
                </a:solidFill>
              </a:rPr>
              <a:t>were</a:t>
            </a:r>
            <a:r>
              <a:rPr sz="1600" spc="30" dirty="0">
                <a:solidFill>
                  <a:srgbClr val="002060"/>
                </a:solidFill>
              </a:rPr>
              <a:t> </a:t>
            </a:r>
            <a:r>
              <a:rPr sz="1600" spc="-50" dirty="0">
                <a:solidFill>
                  <a:srgbClr val="002060"/>
                </a:solidFill>
              </a:rPr>
              <a:t>performed</a:t>
            </a:r>
            <a:r>
              <a:rPr sz="1600" spc="30" dirty="0">
                <a:solidFill>
                  <a:srgbClr val="002060"/>
                </a:solidFill>
              </a:rPr>
              <a:t> </a:t>
            </a:r>
            <a:r>
              <a:rPr sz="1600" dirty="0">
                <a:solidFill>
                  <a:srgbClr val="002060"/>
                </a:solidFill>
              </a:rPr>
              <a:t>to</a:t>
            </a:r>
            <a:r>
              <a:rPr sz="1600" spc="30" dirty="0">
                <a:solidFill>
                  <a:srgbClr val="002060"/>
                </a:solidFill>
              </a:rPr>
              <a:t> </a:t>
            </a:r>
            <a:r>
              <a:rPr sz="1600" spc="-50" dirty="0">
                <a:solidFill>
                  <a:srgbClr val="002060"/>
                </a:solidFill>
              </a:rPr>
              <a:t>improve</a:t>
            </a:r>
            <a:r>
              <a:rPr sz="1600" spc="30" dirty="0">
                <a:solidFill>
                  <a:srgbClr val="002060"/>
                </a:solidFill>
              </a:rPr>
              <a:t> </a:t>
            </a:r>
            <a:r>
              <a:rPr sz="1600" dirty="0">
                <a:solidFill>
                  <a:srgbClr val="002060"/>
                </a:solidFill>
              </a:rPr>
              <a:t>the</a:t>
            </a:r>
            <a:r>
              <a:rPr sz="1600" spc="30" dirty="0">
                <a:solidFill>
                  <a:srgbClr val="002060"/>
                </a:solidFill>
              </a:rPr>
              <a:t> </a:t>
            </a:r>
            <a:r>
              <a:rPr sz="1600" spc="-20" dirty="0">
                <a:solidFill>
                  <a:srgbClr val="002060"/>
                </a:solidFill>
              </a:rPr>
              <a:t>behavior.</a:t>
            </a:r>
          </a:p>
          <a:p>
            <a:pPr marL="25168" marR="357380">
              <a:lnSpc>
                <a:spcPct val="101499"/>
              </a:lnSpc>
              <a:spcBef>
                <a:spcPts val="793"/>
              </a:spcBef>
            </a:pPr>
            <a:r>
              <a:rPr sz="1600" spc="-40" dirty="0">
                <a:solidFill>
                  <a:srgbClr val="002060"/>
                </a:solidFill>
              </a:rPr>
              <a:t>Parasitic</a:t>
            </a:r>
            <a:r>
              <a:rPr sz="1600" spc="40" dirty="0">
                <a:solidFill>
                  <a:srgbClr val="002060"/>
                </a:solidFill>
              </a:rPr>
              <a:t> </a:t>
            </a:r>
            <a:r>
              <a:rPr sz="1600" dirty="0">
                <a:solidFill>
                  <a:srgbClr val="002060"/>
                </a:solidFill>
              </a:rPr>
              <a:t>test</a:t>
            </a:r>
            <a:r>
              <a:rPr sz="1600" spc="50" dirty="0">
                <a:solidFill>
                  <a:srgbClr val="002060"/>
                </a:solidFill>
              </a:rPr>
              <a:t> </a:t>
            </a:r>
            <a:r>
              <a:rPr sz="1600" dirty="0">
                <a:solidFill>
                  <a:srgbClr val="002060"/>
                </a:solidFill>
              </a:rPr>
              <a:t>of</a:t>
            </a:r>
            <a:r>
              <a:rPr sz="1600" spc="50" dirty="0">
                <a:solidFill>
                  <a:srgbClr val="002060"/>
                </a:solidFill>
              </a:rPr>
              <a:t> </a:t>
            </a:r>
            <a:r>
              <a:rPr sz="1600" spc="-20" dirty="0">
                <a:solidFill>
                  <a:srgbClr val="002060"/>
                </a:solidFill>
              </a:rPr>
              <a:t>prototype</a:t>
            </a:r>
            <a:r>
              <a:rPr sz="1600" spc="50" dirty="0">
                <a:solidFill>
                  <a:srgbClr val="002060"/>
                </a:solidFill>
              </a:rPr>
              <a:t> </a:t>
            </a:r>
            <a:r>
              <a:rPr sz="1600" spc="-59" dirty="0">
                <a:solidFill>
                  <a:srgbClr val="002060"/>
                </a:solidFill>
              </a:rPr>
              <a:t>planed</a:t>
            </a:r>
            <a:r>
              <a:rPr sz="1600" spc="50" dirty="0">
                <a:solidFill>
                  <a:srgbClr val="002060"/>
                </a:solidFill>
              </a:rPr>
              <a:t> </a:t>
            </a:r>
            <a:r>
              <a:rPr sz="1600" dirty="0">
                <a:solidFill>
                  <a:srgbClr val="002060"/>
                </a:solidFill>
              </a:rPr>
              <a:t>during</a:t>
            </a:r>
            <a:r>
              <a:rPr sz="1600" spc="40" dirty="0">
                <a:solidFill>
                  <a:srgbClr val="002060"/>
                </a:solidFill>
              </a:rPr>
              <a:t> </a:t>
            </a:r>
            <a:r>
              <a:rPr sz="1600" dirty="0">
                <a:solidFill>
                  <a:srgbClr val="002060"/>
                </a:solidFill>
              </a:rPr>
              <a:t>APX</a:t>
            </a:r>
            <a:r>
              <a:rPr sz="1600" spc="50" dirty="0">
                <a:solidFill>
                  <a:srgbClr val="002060"/>
                </a:solidFill>
              </a:rPr>
              <a:t> </a:t>
            </a:r>
            <a:r>
              <a:rPr sz="1600" dirty="0">
                <a:solidFill>
                  <a:srgbClr val="002060"/>
                </a:solidFill>
              </a:rPr>
              <a:t>to</a:t>
            </a:r>
            <a:r>
              <a:rPr sz="1600" spc="50" dirty="0">
                <a:solidFill>
                  <a:srgbClr val="002060"/>
                </a:solidFill>
              </a:rPr>
              <a:t> </a:t>
            </a:r>
            <a:r>
              <a:rPr sz="1600" dirty="0">
                <a:solidFill>
                  <a:srgbClr val="002060"/>
                </a:solidFill>
              </a:rPr>
              <a:t>confirm</a:t>
            </a:r>
            <a:r>
              <a:rPr sz="1600" spc="50" dirty="0">
                <a:solidFill>
                  <a:srgbClr val="002060"/>
                </a:solidFill>
              </a:rPr>
              <a:t> </a:t>
            </a:r>
            <a:r>
              <a:rPr sz="1600" spc="-50" dirty="0">
                <a:solidFill>
                  <a:srgbClr val="002060"/>
                </a:solidFill>
              </a:rPr>
              <a:t>the </a:t>
            </a:r>
            <a:r>
              <a:rPr sz="1600" spc="-40" dirty="0">
                <a:solidFill>
                  <a:srgbClr val="002060"/>
                </a:solidFill>
              </a:rPr>
              <a:t>new</a:t>
            </a:r>
            <a:r>
              <a:rPr sz="1600" spc="-69" dirty="0">
                <a:solidFill>
                  <a:srgbClr val="002060"/>
                </a:solidFill>
              </a:rPr>
              <a:t> </a:t>
            </a:r>
            <a:r>
              <a:rPr sz="1600" spc="-20" dirty="0">
                <a:solidFill>
                  <a:srgbClr val="002060"/>
                </a:solidFill>
              </a:rPr>
              <a:t>coupling</a:t>
            </a:r>
            <a:r>
              <a:rPr sz="1600" spc="-69" dirty="0">
                <a:solidFill>
                  <a:srgbClr val="002060"/>
                </a:solidFill>
              </a:rPr>
              <a:t> </a:t>
            </a:r>
            <a:r>
              <a:rPr sz="1600" spc="-20" dirty="0">
                <a:solidFill>
                  <a:srgbClr val="002060"/>
                </a:solidFill>
              </a:rPr>
              <a:t>method.</a:t>
            </a: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02740" y="3646324"/>
            <a:ext cx="8581910" cy="2601199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1528195" y="6631296"/>
            <a:ext cx="9131836" cy="217694"/>
            <a:chOff x="0" y="3346348"/>
            <a:chExt cx="4608195" cy="109855"/>
          </a:xfrm>
        </p:grpSpPr>
        <p:sp>
          <p:nvSpPr>
            <p:cNvPr id="11" name="object 11"/>
            <p:cNvSpPr/>
            <p:nvPr/>
          </p:nvSpPr>
          <p:spPr>
            <a:xfrm>
              <a:off x="0" y="3346348"/>
              <a:ext cx="1536065" cy="109855"/>
            </a:xfrm>
            <a:custGeom>
              <a:avLst/>
              <a:gdLst/>
              <a:ahLst/>
              <a:cxnLst/>
              <a:rect l="l" t="t" r="r" b="b"/>
              <a:pathLst>
                <a:path w="1536065" h="109854">
                  <a:moveTo>
                    <a:pt x="1535976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535976" y="109651"/>
                  </a:lnTo>
                  <a:lnTo>
                    <a:pt x="1535976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 sz="3567"/>
            </a:p>
          </p:txBody>
        </p:sp>
        <p:sp>
          <p:nvSpPr>
            <p:cNvPr id="12" name="object 12"/>
            <p:cNvSpPr/>
            <p:nvPr/>
          </p:nvSpPr>
          <p:spPr>
            <a:xfrm>
              <a:off x="1535976" y="3346348"/>
              <a:ext cx="1536065" cy="109855"/>
            </a:xfrm>
            <a:custGeom>
              <a:avLst/>
              <a:gdLst/>
              <a:ahLst/>
              <a:cxnLst/>
              <a:rect l="l" t="t" r="r" b="b"/>
              <a:pathLst>
                <a:path w="1536064" h="109854">
                  <a:moveTo>
                    <a:pt x="1535976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535976" y="109651"/>
                  </a:lnTo>
                  <a:lnTo>
                    <a:pt x="1535976" y="0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>
              <a:endParaRPr sz="3567"/>
            </a:p>
          </p:txBody>
        </p:sp>
        <p:sp>
          <p:nvSpPr>
            <p:cNvPr id="13" name="object 13"/>
            <p:cNvSpPr/>
            <p:nvPr/>
          </p:nvSpPr>
          <p:spPr>
            <a:xfrm>
              <a:off x="3071952" y="3346348"/>
              <a:ext cx="1536065" cy="109855"/>
            </a:xfrm>
            <a:custGeom>
              <a:avLst/>
              <a:gdLst/>
              <a:ahLst/>
              <a:cxnLst/>
              <a:rect l="l" t="t" r="r" b="b"/>
              <a:pathLst>
                <a:path w="1536064" h="109854">
                  <a:moveTo>
                    <a:pt x="1535976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535976" y="109651"/>
                  </a:lnTo>
                  <a:lnTo>
                    <a:pt x="1535976" y="0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 sz="3567"/>
            </a:p>
          </p:txBody>
        </p:sp>
      </p:grpSp>
      <p:sp>
        <p:nvSpPr>
          <p:cNvPr id="14" name="object 14"/>
          <p:cNvSpPr txBox="1">
            <a:spLocks noGrp="1"/>
          </p:cNvSpPr>
          <p:nvPr>
            <p:ph type="ftr" sz="quarter" idx="5"/>
          </p:nvPr>
        </p:nvSpPr>
        <p:spPr>
          <a:xfrm>
            <a:off x="18262" y="3351784"/>
            <a:ext cx="1499235" cy="1022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600" b="0" i="0">
                <a:solidFill>
                  <a:srgbClr val="F2F2F2"/>
                </a:solidFill>
                <a:latin typeface="Arial"/>
                <a:cs typeface="Arial"/>
              </a:defRPr>
            </a:lvl1pPr>
          </a:lstStyle>
          <a:p>
            <a:pPr marL="25168">
              <a:lnSpc>
                <a:spcPts val="1338"/>
              </a:lnSpc>
            </a:pPr>
            <a:r>
              <a:rPr lang="en-GB"/>
              <a:t>Benjamin</a:t>
            </a:r>
            <a:r>
              <a:rPr lang="en-GB" spc="40"/>
              <a:t> </a:t>
            </a:r>
            <a:r>
              <a:rPr lang="en-GB"/>
              <a:t>Moritz</a:t>
            </a:r>
            <a:r>
              <a:rPr lang="en-GB" spc="40"/>
              <a:t> </a:t>
            </a:r>
            <a:r>
              <a:rPr lang="en-GB"/>
              <a:t>Veit</a:t>
            </a:r>
            <a:r>
              <a:rPr lang="en-GB" spc="40"/>
              <a:t> </a:t>
            </a:r>
            <a:r>
              <a:rPr lang="en-GB"/>
              <a:t>and</a:t>
            </a:r>
            <a:r>
              <a:rPr lang="en-GB" spc="40"/>
              <a:t> </a:t>
            </a:r>
            <a:r>
              <a:rPr lang="en-GB"/>
              <a:t>Stefano</a:t>
            </a:r>
            <a:r>
              <a:rPr lang="en-GB" spc="45"/>
              <a:t> </a:t>
            </a:r>
            <a:r>
              <a:rPr lang="en-GB" spc="-10"/>
              <a:t>Levorato</a:t>
            </a:r>
            <a:endParaRPr spc="-20" dirty="0"/>
          </a:p>
        </p:txBody>
      </p:sp>
      <p:sp>
        <p:nvSpPr>
          <p:cNvPr id="15" name="object 15"/>
          <p:cNvSpPr txBox="1"/>
          <p:nvPr/>
        </p:nvSpPr>
        <p:spPr>
          <a:xfrm>
            <a:off x="5060001" y="6642068"/>
            <a:ext cx="2068725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68">
              <a:lnSpc>
                <a:spcPts val="1338"/>
              </a:lnSpc>
            </a:pPr>
            <a:r>
              <a:rPr sz="1189" dirty="0">
                <a:solidFill>
                  <a:srgbClr val="8E0000"/>
                </a:solidFill>
                <a:latin typeface="Arial"/>
                <a:cs typeface="Arial"/>
                <a:hlinkClick r:id="rId4" action="ppaction://hlinksldjump"/>
              </a:rPr>
              <a:t>AMBER</a:t>
            </a:r>
            <a:r>
              <a:rPr sz="1189" spc="99" dirty="0">
                <a:solidFill>
                  <a:srgbClr val="8E0000"/>
                </a:solidFill>
                <a:latin typeface="Arial"/>
                <a:cs typeface="Arial"/>
                <a:hlinkClick r:id="rId4" action="ppaction://hlinksldjump"/>
              </a:rPr>
              <a:t> </a:t>
            </a:r>
            <a:r>
              <a:rPr sz="1189" dirty="0">
                <a:solidFill>
                  <a:srgbClr val="8E0000"/>
                </a:solidFill>
                <a:latin typeface="Arial"/>
                <a:cs typeface="Arial"/>
                <a:hlinkClick r:id="rId4" action="ppaction://hlinksldjump"/>
              </a:rPr>
              <a:t>TS</a:t>
            </a:r>
            <a:r>
              <a:rPr sz="1189" spc="99" dirty="0">
                <a:solidFill>
                  <a:srgbClr val="8E0000"/>
                </a:solidFill>
                <a:latin typeface="Arial"/>
                <a:cs typeface="Arial"/>
                <a:hlinkClick r:id="rId4" action="ppaction://hlinksldjump"/>
              </a:rPr>
              <a:t> </a:t>
            </a:r>
            <a:r>
              <a:rPr sz="1189" dirty="0">
                <a:solidFill>
                  <a:srgbClr val="8E0000"/>
                </a:solidFill>
                <a:latin typeface="Arial"/>
                <a:cs typeface="Arial"/>
                <a:hlinkClick r:id="rId4" action="ppaction://hlinksldjump"/>
              </a:rPr>
              <a:t>Report</a:t>
            </a:r>
            <a:r>
              <a:rPr sz="1189" spc="99" dirty="0">
                <a:solidFill>
                  <a:srgbClr val="8E0000"/>
                </a:solidFill>
                <a:latin typeface="Arial"/>
                <a:cs typeface="Arial"/>
                <a:hlinkClick r:id="rId4" action="ppaction://hlinksldjump"/>
              </a:rPr>
              <a:t> </a:t>
            </a:r>
            <a:r>
              <a:rPr sz="1189" dirty="0">
                <a:solidFill>
                  <a:srgbClr val="8E0000"/>
                </a:solidFill>
                <a:latin typeface="Arial"/>
                <a:cs typeface="Arial"/>
                <a:hlinkClick r:id="rId4" action="ppaction://hlinksldjump"/>
              </a:rPr>
              <a:t>May</a:t>
            </a:r>
            <a:r>
              <a:rPr sz="1189" spc="99" dirty="0">
                <a:solidFill>
                  <a:srgbClr val="8E0000"/>
                </a:solidFill>
                <a:latin typeface="Arial"/>
                <a:cs typeface="Arial"/>
                <a:hlinkClick r:id="rId4" action="ppaction://hlinksldjump"/>
              </a:rPr>
              <a:t> </a:t>
            </a:r>
            <a:r>
              <a:rPr sz="1189" spc="-40" dirty="0">
                <a:solidFill>
                  <a:srgbClr val="8E0000"/>
                </a:solidFill>
                <a:latin typeface="Arial"/>
                <a:cs typeface="Arial"/>
                <a:hlinkClick r:id="rId4" action="ppaction://hlinksldjump"/>
              </a:rPr>
              <a:t>2023</a:t>
            </a:r>
            <a:endParaRPr sz="1189">
              <a:latin typeface="Arial"/>
              <a:cs typeface="Arial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dt" sz="half" idx="6"/>
          </p:nvPr>
        </p:nvSpPr>
        <p:spPr>
          <a:xfrm>
            <a:off x="3569576" y="3351784"/>
            <a:ext cx="393064" cy="1022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600" b="0" i="0">
                <a:solidFill>
                  <a:srgbClr val="7A0000"/>
                </a:solidFill>
                <a:latin typeface="Arial"/>
                <a:cs typeface="Arial"/>
              </a:defRPr>
            </a:lvl1pPr>
          </a:lstStyle>
          <a:p>
            <a:pPr marL="25168">
              <a:lnSpc>
                <a:spcPts val="1338"/>
              </a:lnSpc>
            </a:pPr>
            <a:r>
              <a:rPr lang="en-IT" spc="-10"/>
              <a:t>04.05.2023</a:t>
            </a:r>
            <a:endParaRPr spc="-20" dirty="0"/>
          </a:p>
        </p:txBody>
      </p:sp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xfrm>
            <a:off x="4354498" y="3351784"/>
            <a:ext cx="198754" cy="1022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600" b="0" i="0">
                <a:solidFill>
                  <a:srgbClr val="7A0000"/>
                </a:solidFill>
                <a:latin typeface="Arial"/>
                <a:cs typeface="Arial"/>
              </a:defRPr>
            </a:lvl1pPr>
          </a:lstStyle>
          <a:p>
            <a:pPr marL="75503">
              <a:lnSpc>
                <a:spcPts val="1338"/>
              </a:lnSpc>
            </a:pPr>
            <a:fld id="{81D60167-4931-47E6-BA6A-407CBD079E47}" type="slidenum">
              <a:rPr lang="en-IT" spc="-25" smtClean="0"/>
              <a:pPr marL="38100">
                <a:lnSpc>
                  <a:spcPts val="675"/>
                </a:lnSpc>
              </a:pPr>
              <a:t>4</a:t>
            </a:fld>
            <a:r>
              <a:rPr lang="en-IT" spc="-65"/>
              <a:t> </a:t>
            </a:r>
            <a:r>
              <a:rPr lang="en-IT" spc="150"/>
              <a:t>/</a:t>
            </a:r>
            <a:r>
              <a:rPr lang="en-IT" spc="-60"/>
              <a:t> </a:t>
            </a:r>
            <a:r>
              <a:rPr lang="en-IT" spc="-50"/>
              <a:t>8</a:t>
            </a:r>
            <a:endParaRPr spc="-99" dirty="0"/>
          </a:p>
        </p:txBody>
      </p:sp>
    </p:spTree>
  </p:cSld>
  <p:clrMapOvr>
    <a:masterClrMapping/>
  </p:clrMapOvr>
  <p:transition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86923" y="1082788"/>
            <a:ext cx="1864367" cy="2812752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67654" y="4071606"/>
            <a:ext cx="5507914" cy="2160530"/>
          </a:xfrm>
          <a:prstGeom prst="rect">
            <a:avLst/>
          </a:prstGeom>
        </p:spPr>
        <p:txBody>
          <a:bodyPr vert="horz" wrap="square" lIns="0" tIns="33975" rIns="0" bIns="0" rtlCol="0">
            <a:spAutoFit/>
          </a:bodyPr>
          <a:lstStyle/>
          <a:p>
            <a:pPr marL="653818" marR="514677" lvl="1" indent="-171450">
              <a:lnSpc>
                <a:spcPts val="1387"/>
              </a:lnSpc>
              <a:spcBef>
                <a:spcPts val="268"/>
              </a:spcBef>
              <a:buFont typeface="Arial" panose="020B0604020202020204" pitchFamily="34" charset="0"/>
              <a:buChar char="•"/>
            </a:pPr>
            <a:r>
              <a:rPr sz="1400" spc="-40" dirty="0">
                <a:solidFill>
                  <a:srgbClr val="002060"/>
                </a:solidFill>
                <a:latin typeface="Arial"/>
                <a:cs typeface="Arial"/>
              </a:rPr>
              <a:t>Glasgow</a:t>
            </a:r>
            <a:r>
              <a:rPr sz="1400" spc="5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2060"/>
                </a:solidFill>
                <a:latin typeface="Arial"/>
                <a:cs typeface="Arial"/>
              </a:rPr>
              <a:t>University</a:t>
            </a:r>
            <a:r>
              <a:rPr sz="1400" spc="6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2060"/>
                </a:solidFill>
                <a:latin typeface="Arial"/>
                <a:cs typeface="Arial"/>
              </a:rPr>
              <a:t>took</a:t>
            </a:r>
            <a:r>
              <a:rPr sz="1400" spc="5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002060"/>
                </a:solidFill>
                <a:latin typeface="Arial"/>
                <a:cs typeface="Arial"/>
              </a:rPr>
              <a:t>lead</a:t>
            </a:r>
            <a:r>
              <a:rPr sz="1400" spc="6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2060"/>
                </a:solidFill>
                <a:latin typeface="Arial"/>
                <a:cs typeface="Arial"/>
              </a:rPr>
              <a:t>of</a:t>
            </a:r>
            <a:r>
              <a:rPr sz="1400" spc="5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spc="-50" dirty="0">
                <a:solidFill>
                  <a:srgbClr val="002060"/>
                </a:solidFill>
                <a:latin typeface="Arial"/>
                <a:cs typeface="Arial"/>
              </a:rPr>
              <a:t>the</a:t>
            </a:r>
            <a:r>
              <a:rPr sz="1400" spc="991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002060"/>
                </a:solidFill>
                <a:latin typeface="Arial"/>
                <a:cs typeface="Arial"/>
              </a:rPr>
              <a:t>project.</a:t>
            </a:r>
            <a:endParaRPr sz="140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653818" marR="544878" lvl="1" indent="-171450">
              <a:lnSpc>
                <a:spcPts val="1982"/>
              </a:lnSpc>
              <a:spcBef>
                <a:spcPts val="109"/>
              </a:spcBef>
              <a:buFont typeface="Arial" panose="020B0604020202020204" pitchFamily="34" charset="0"/>
              <a:buChar char="•"/>
            </a:pPr>
            <a:r>
              <a:rPr sz="1400" dirty="0">
                <a:solidFill>
                  <a:srgbClr val="002060"/>
                </a:solidFill>
                <a:latin typeface="Arial"/>
                <a:cs typeface="Arial"/>
              </a:rPr>
              <a:t>160</a:t>
            </a:r>
            <a:r>
              <a:rPr sz="1400" spc="6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2060"/>
                </a:solidFill>
                <a:latin typeface="Arial"/>
                <a:cs typeface="Arial"/>
              </a:rPr>
              <a:t>ALPIDE</a:t>
            </a:r>
            <a:r>
              <a:rPr sz="1400" spc="7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spc="-69" dirty="0">
                <a:solidFill>
                  <a:srgbClr val="002060"/>
                </a:solidFill>
                <a:latin typeface="Arial"/>
                <a:cs typeface="Arial"/>
              </a:rPr>
              <a:t>sensors</a:t>
            </a:r>
            <a:r>
              <a:rPr sz="1400" spc="7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002060"/>
                </a:solidFill>
                <a:latin typeface="Arial"/>
                <a:cs typeface="Arial"/>
              </a:rPr>
              <a:t>ordered.</a:t>
            </a:r>
            <a:r>
              <a:rPr sz="1400" spc="991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endParaRPr lang="en-US" sz="1400" spc="991" dirty="0">
              <a:solidFill>
                <a:srgbClr val="002060"/>
              </a:solidFill>
              <a:latin typeface="Arial"/>
              <a:cs typeface="Arial"/>
            </a:endParaRPr>
          </a:p>
          <a:p>
            <a:pPr marL="653818" marR="544878" lvl="1" indent="-171450">
              <a:lnSpc>
                <a:spcPts val="1982"/>
              </a:lnSpc>
              <a:spcBef>
                <a:spcPts val="109"/>
              </a:spcBef>
              <a:buFont typeface="Arial" panose="020B0604020202020204" pitchFamily="34" charset="0"/>
              <a:buChar char="•"/>
            </a:pPr>
            <a:r>
              <a:rPr sz="1400" dirty="0">
                <a:solidFill>
                  <a:srgbClr val="002060"/>
                </a:solidFill>
                <a:latin typeface="Arial"/>
                <a:cs typeface="Arial"/>
              </a:rPr>
              <a:t>Production</a:t>
            </a:r>
            <a:r>
              <a:rPr sz="1400" spc="12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2060"/>
                </a:solidFill>
                <a:latin typeface="Arial"/>
                <a:cs typeface="Arial"/>
              </a:rPr>
              <a:t>of</a:t>
            </a:r>
            <a:r>
              <a:rPr sz="1400" spc="12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spc="-40" dirty="0">
                <a:solidFill>
                  <a:srgbClr val="002060"/>
                </a:solidFill>
                <a:latin typeface="Arial"/>
                <a:cs typeface="Arial"/>
              </a:rPr>
              <a:t>hardware</a:t>
            </a:r>
            <a:r>
              <a:rPr sz="1400" spc="12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002060"/>
                </a:solidFill>
                <a:latin typeface="Arial"/>
                <a:cs typeface="Arial"/>
              </a:rPr>
              <a:t>on-going.</a:t>
            </a:r>
            <a:r>
              <a:rPr sz="1400" spc="991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spc="-40" dirty="0">
                <a:solidFill>
                  <a:srgbClr val="002060"/>
                </a:solidFill>
                <a:latin typeface="Arial"/>
                <a:cs typeface="Arial"/>
              </a:rPr>
              <a:t>Assembly</a:t>
            </a:r>
            <a:r>
              <a:rPr sz="1400" spc="5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002060"/>
                </a:solidFill>
                <a:latin typeface="Arial"/>
                <a:cs typeface="Arial"/>
              </a:rPr>
              <a:t>sites</a:t>
            </a:r>
            <a:r>
              <a:rPr sz="1400" spc="6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2060"/>
                </a:solidFill>
                <a:latin typeface="Arial"/>
                <a:cs typeface="Arial"/>
              </a:rPr>
              <a:t>will</a:t>
            </a:r>
            <a:r>
              <a:rPr sz="1400" spc="5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2060"/>
                </a:solidFill>
                <a:latin typeface="Arial"/>
                <a:cs typeface="Arial"/>
              </a:rPr>
              <a:t>be</a:t>
            </a:r>
            <a:r>
              <a:rPr sz="1400" spc="6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spc="-40" dirty="0">
                <a:solidFill>
                  <a:srgbClr val="002060"/>
                </a:solidFill>
                <a:latin typeface="Arial"/>
                <a:cs typeface="Arial"/>
              </a:rPr>
              <a:t>Glasgow</a:t>
            </a:r>
            <a:r>
              <a:rPr lang="en-US" sz="1400" spc="69" dirty="0">
                <a:solidFill>
                  <a:srgbClr val="002060"/>
                </a:solidFill>
                <a:latin typeface="Arial"/>
                <a:cs typeface="Arial"/>
              </a:rPr>
              <a:t>, </a:t>
            </a:r>
            <a:r>
              <a:rPr sz="1400" spc="-20" dirty="0">
                <a:solidFill>
                  <a:srgbClr val="002060"/>
                </a:solidFill>
                <a:latin typeface="Arial"/>
                <a:cs typeface="Arial"/>
              </a:rPr>
              <a:t>Daresbury</a:t>
            </a:r>
            <a:r>
              <a:rPr sz="1400" spc="6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sz="1400" spc="69" dirty="0">
                <a:solidFill>
                  <a:srgbClr val="002060"/>
                </a:solidFill>
                <a:latin typeface="Arial"/>
                <a:cs typeface="Arial"/>
              </a:rPr>
              <a:t>and probably Torino </a:t>
            </a:r>
            <a:r>
              <a:rPr sz="1400" dirty="0">
                <a:solidFill>
                  <a:srgbClr val="002060"/>
                </a:solidFill>
                <a:latin typeface="Arial"/>
                <a:cs typeface="Arial"/>
              </a:rPr>
              <a:t>-</a:t>
            </a:r>
            <a:r>
              <a:rPr sz="1400" spc="7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2060"/>
                </a:solidFill>
                <a:latin typeface="Arial"/>
                <a:cs typeface="Arial"/>
              </a:rPr>
              <a:t>Training</a:t>
            </a:r>
            <a:r>
              <a:rPr sz="1400" spc="6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2060"/>
                </a:solidFill>
                <a:latin typeface="Arial"/>
                <a:cs typeface="Arial"/>
              </a:rPr>
              <a:t>of</a:t>
            </a:r>
            <a:r>
              <a:rPr sz="1400" spc="7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002060"/>
                </a:solidFill>
                <a:latin typeface="Arial"/>
                <a:cs typeface="Arial"/>
              </a:rPr>
              <a:t>operators</a:t>
            </a:r>
            <a:r>
              <a:rPr sz="1400" spc="6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2060"/>
                </a:solidFill>
                <a:latin typeface="Arial"/>
                <a:cs typeface="Arial"/>
              </a:rPr>
              <a:t>in</a:t>
            </a:r>
            <a:r>
              <a:rPr sz="1400" spc="7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002060"/>
                </a:solidFill>
                <a:latin typeface="Arial"/>
                <a:cs typeface="Arial"/>
              </a:rPr>
              <a:t>Torino</a:t>
            </a:r>
            <a:r>
              <a:rPr lang="en-US" sz="140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002060"/>
                </a:solidFill>
                <a:latin typeface="Arial"/>
                <a:cs typeface="Arial"/>
              </a:rPr>
              <a:t>on-going.</a:t>
            </a:r>
            <a:endParaRPr sz="140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653818" marR="10067" lvl="1" indent="-171450">
              <a:lnSpc>
                <a:spcPts val="1387"/>
              </a:lnSpc>
              <a:spcBef>
                <a:spcPts val="624"/>
              </a:spcBef>
              <a:buFont typeface="Arial" panose="020B0604020202020204" pitchFamily="34" charset="0"/>
              <a:buChar char="•"/>
            </a:pPr>
            <a:r>
              <a:rPr sz="1400" dirty="0">
                <a:solidFill>
                  <a:srgbClr val="002060"/>
                </a:solidFill>
                <a:latin typeface="Arial"/>
                <a:cs typeface="Arial"/>
              </a:rPr>
              <a:t>Three</a:t>
            </a:r>
            <a:r>
              <a:rPr sz="1400" spc="5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2060"/>
                </a:solidFill>
                <a:latin typeface="Arial"/>
                <a:cs typeface="Arial"/>
              </a:rPr>
              <a:t>iterations</a:t>
            </a:r>
            <a:r>
              <a:rPr sz="1400" spc="5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2060"/>
                </a:solidFill>
                <a:latin typeface="Arial"/>
                <a:cs typeface="Arial"/>
              </a:rPr>
              <a:t>of</a:t>
            </a:r>
            <a:r>
              <a:rPr sz="1400" spc="5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2060"/>
                </a:solidFill>
                <a:latin typeface="Arial"/>
                <a:cs typeface="Arial"/>
              </a:rPr>
              <a:t>readout</a:t>
            </a:r>
            <a:r>
              <a:rPr sz="1400" spc="5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002060"/>
                </a:solidFill>
                <a:latin typeface="Arial"/>
                <a:cs typeface="Arial"/>
              </a:rPr>
              <a:t>boards</a:t>
            </a:r>
            <a:r>
              <a:rPr sz="1400" spc="5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IT" sz="1400" dirty="0">
                <a:solidFill>
                  <a:srgbClr val="002060"/>
                </a:solidFill>
                <a:latin typeface="Arial"/>
                <a:cs typeface="Arial"/>
              </a:rPr>
              <a:t>–</a:t>
            </a:r>
            <a:r>
              <a:rPr sz="1400" spc="5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spc="-50" dirty="0">
                <a:solidFill>
                  <a:srgbClr val="002060"/>
                </a:solidFill>
                <a:latin typeface="Arial"/>
                <a:cs typeface="Arial"/>
              </a:rPr>
              <a:t>18</a:t>
            </a:r>
            <a:r>
              <a:rPr lang="en-US" sz="1400" spc="991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002060"/>
                </a:solidFill>
                <a:latin typeface="Arial"/>
                <a:cs typeface="Arial"/>
              </a:rPr>
              <a:t>boards</a:t>
            </a:r>
            <a:r>
              <a:rPr sz="1400" spc="4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002060"/>
                </a:solidFill>
                <a:latin typeface="Arial"/>
                <a:cs typeface="Arial"/>
              </a:rPr>
              <a:t>produced</a:t>
            </a:r>
            <a:r>
              <a:rPr sz="1400" spc="5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2060"/>
                </a:solidFill>
                <a:latin typeface="Arial"/>
                <a:cs typeface="Arial"/>
              </a:rPr>
              <a:t>-</a:t>
            </a:r>
            <a:r>
              <a:rPr sz="1400" spc="4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002060"/>
                </a:solidFill>
                <a:latin typeface="Arial"/>
                <a:cs typeface="Arial"/>
              </a:rPr>
              <a:t>enough</a:t>
            </a:r>
            <a:r>
              <a:rPr sz="1400" spc="5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2060"/>
                </a:solidFill>
                <a:latin typeface="Arial"/>
                <a:cs typeface="Arial"/>
              </a:rPr>
              <a:t>for</a:t>
            </a:r>
            <a:r>
              <a:rPr sz="1400" spc="5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2060"/>
                </a:solidFill>
                <a:latin typeface="Arial"/>
                <a:cs typeface="Arial"/>
              </a:rPr>
              <a:t>4</a:t>
            </a:r>
            <a:r>
              <a:rPr sz="1400" spc="4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002060"/>
                </a:solidFill>
                <a:latin typeface="Arial"/>
                <a:cs typeface="Arial"/>
              </a:rPr>
              <a:t>stations</a:t>
            </a:r>
            <a:r>
              <a:rPr sz="1400" spc="991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2060"/>
                </a:solidFill>
                <a:latin typeface="Arial"/>
                <a:cs typeface="Arial"/>
              </a:rPr>
              <a:t>with</a:t>
            </a:r>
            <a:r>
              <a:rPr sz="1400" spc="5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002060"/>
                </a:solidFill>
                <a:latin typeface="Arial"/>
                <a:cs typeface="Arial"/>
              </a:rPr>
              <a:t>one</a:t>
            </a:r>
            <a:r>
              <a:rPr sz="1400" spc="6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002060"/>
                </a:solidFill>
                <a:latin typeface="Arial"/>
                <a:cs typeface="Arial"/>
              </a:rPr>
              <a:t>plane</a:t>
            </a:r>
            <a:r>
              <a:rPr sz="1400" spc="5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2060"/>
                </a:solidFill>
                <a:latin typeface="Arial"/>
                <a:cs typeface="Arial"/>
              </a:rPr>
              <a:t>of</a:t>
            </a:r>
            <a:r>
              <a:rPr sz="1400" spc="6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2060"/>
                </a:solidFill>
                <a:latin typeface="Arial"/>
                <a:cs typeface="Arial"/>
              </a:rPr>
              <a:t>18</a:t>
            </a:r>
            <a:r>
              <a:rPr sz="1400" spc="5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2060"/>
                </a:solidFill>
                <a:latin typeface="Arial"/>
                <a:cs typeface="Arial"/>
              </a:rPr>
              <a:t>ALPIDE</a:t>
            </a:r>
            <a:r>
              <a:rPr sz="1400" spc="6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spc="-69" dirty="0">
                <a:solidFill>
                  <a:srgbClr val="002060"/>
                </a:solidFill>
                <a:latin typeface="Arial"/>
                <a:cs typeface="Arial"/>
              </a:rPr>
              <a:t>sensors</a:t>
            </a:r>
            <a:r>
              <a:rPr sz="1400" spc="5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spc="-40" dirty="0">
                <a:solidFill>
                  <a:srgbClr val="002060"/>
                </a:solidFill>
                <a:latin typeface="Arial"/>
                <a:cs typeface="Arial"/>
              </a:rPr>
              <a:t>each.</a:t>
            </a:r>
            <a:endParaRPr sz="140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653818" lvl="1" indent="-171450">
              <a:spcBef>
                <a:spcPts val="495"/>
              </a:spcBef>
              <a:buFont typeface="Arial" panose="020B0604020202020204" pitchFamily="34" charset="0"/>
              <a:buChar char="•"/>
            </a:pPr>
            <a:r>
              <a:rPr sz="1400" dirty="0">
                <a:solidFill>
                  <a:srgbClr val="002060"/>
                </a:solidFill>
                <a:latin typeface="Arial"/>
                <a:cs typeface="Arial"/>
              </a:rPr>
              <a:t>5</a:t>
            </a:r>
            <a:r>
              <a:rPr sz="1400" spc="5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2060"/>
                </a:solidFill>
                <a:latin typeface="Arial"/>
                <a:cs typeface="Arial"/>
              </a:rPr>
              <a:t>UTS</a:t>
            </a:r>
            <a:r>
              <a:rPr sz="1400" spc="5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spc="-69" dirty="0">
                <a:solidFill>
                  <a:srgbClr val="002060"/>
                </a:solidFill>
                <a:latin typeface="Arial"/>
                <a:cs typeface="Arial"/>
              </a:rPr>
              <a:t>vessels</a:t>
            </a:r>
            <a:r>
              <a:rPr sz="1400" spc="6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002060"/>
                </a:solidFill>
                <a:latin typeface="Arial"/>
                <a:cs typeface="Arial"/>
              </a:rPr>
              <a:t>produced</a:t>
            </a:r>
            <a:r>
              <a:rPr sz="1189" spc="-20" dirty="0">
                <a:solidFill>
                  <a:srgbClr val="002060"/>
                </a:solidFill>
                <a:latin typeface="Arial"/>
                <a:cs typeface="Arial"/>
              </a:rPr>
              <a:t>.</a:t>
            </a:r>
            <a:endParaRPr sz="1189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62312" y="1463502"/>
            <a:ext cx="1287360" cy="1712216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341186" y="1429292"/>
            <a:ext cx="2316778" cy="1746425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260276" y="3351784"/>
            <a:ext cx="6024496" cy="3005985"/>
          </a:xfrm>
          <a:prstGeom prst="rect">
            <a:avLst/>
          </a:prstGeom>
        </p:spPr>
      </p:pic>
      <p:grpSp>
        <p:nvGrpSpPr>
          <p:cNvPr id="14" name="object 14"/>
          <p:cNvGrpSpPr/>
          <p:nvPr/>
        </p:nvGrpSpPr>
        <p:grpSpPr>
          <a:xfrm>
            <a:off x="1528195" y="6631296"/>
            <a:ext cx="9131836" cy="217694"/>
            <a:chOff x="0" y="3346348"/>
            <a:chExt cx="4608195" cy="109855"/>
          </a:xfrm>
        </p:grpSpPr>
        <p:sp>
          <p:nvSpPr>
            <p:cNvPr id="15" name="object 15"/>
            <p:cNvSpPr/>
            <p:nvPr/>
          </p:nvSpPr>
          <p:spPr>
            <a:xfrm>
              <a:off x="0" y="3346348"/>
              <a:ext cx="1536065" cy="109855"/>
            </a:xfrm>
            <a:custGeom>
              <a:avLst/>
              <a:gdLst/>
              <a:ahLst/>
              <a:cxnLst/>
              <a:rect l="l" t="t" r="r" b="b"/>
              <a:pathLst>
                <a:path w="1536065" h="109854">
                  <a:moveTo>
                    <a:pt x="1535976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535976" y="109651"/>
                  </a:lnTo>
                  <a:lnTo>
                    <a:pt x="1535976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 sz="3567"/>
            </a:p>
          </p:txBody>
        </p:sp>
        <p:sp>
          <p:nvSpPr>
            <p:cNvPr id="16" name="object 16"/>
            <p:cNvSpPr/>
            <p:nvPr/>
          </p:nvSpPr>
          <p:spPr>
            <a:xfrm>
              <a:off x="1535976" y="3346348"/>
              <a:ext cx="1536065" cy="109855"/>
            </a:xfrm>
            <a:custGeom>
              <a:avLst/>
              <a:gdLst/>
              <a:ahLst/>
              <a:cxnLst/>
              <a:rect l="l" t="t" r="r" b="b"/>
              <a:pathLst>
                <a:path w="1536064" h="109854">
                  <a:moveTo>
                    <a:pt x="1535976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535976" y="109651"/>
                  </a:lnTo>
                  <a:lnTo>
                    <a:pt x="1535976" y="0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>
              <a:endParaRPr sz="3567"/>
            </a:p>
          </p:txBody>
        </p:sp>
        <p:sp>
          <p:nvSpPr>
            <p:cNvPr id="17" name="object 17"/>
            <p:cNvSpPr/>
            <p:nvPr/>
          </p:nvSpPr>
          <p:spPr>
            <a:xfrm>
              <a:off x="3071952" y="3346348"/>
              <a:ext cx="1536065" cy="109855"/>
            </a:xfrm>
            <a:custGeom>
              <a:avLst/>
              <a:gdLst/>
              <a:ahLst/>
              <a:cxnLst/>
              <a:rect l="l" t="t" r="r" b="b"/>
              <a:pathLst>
                <a:path w="1536064" h="109854">
                  <a:moveTo>
                    <a:pt x="1535976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535976" y="109651"/>
                  </a:lnTo>
                  <a:lnTo>
                    <a:pt x="1535976" y="0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 sz="3567"/>
            </a:p>
          </p:txBody>
        </p:sp>
      </p:grpSp>
      <p:sp>
        <p:nvSpPr>
          <p:cNvPr id="18" name="object 18"/>
          <p:cNvSpPr txBox="1">
            <a:spLocks noGrp="1"/>
          </p:cNvSpPr>
          <p:nvPr>
            <p:ph type="ftr" sz="quarter" idx="5"/>
          </p:nvPr>
        </p:nvSpPr>
        <p:spPr>
          <a:xfrm>
            <a:off x="18262" y="3351784"/>
            <a:ext cx="1499235" cy="1022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600" b="0" i="0">
                <a:solidFill>
                  <a:srgbClr val="F2F2F2"/>
                </a:solidFill>
                <a:latin typeface="Arial"/>
                <a:cs typeface="Arial"/>
              </a:defRPr>
            </a:lvl1pPr>
          </a:lstStyle>
          <a:p>
            <a:pPr marL="25168">
              <a:lnSpc>
                <a:spcPts val="1338"/>
              </a:lnSpc>
            </a:pPr>
            <a:r>
              <a:rPr lang="en-GB"/>
              <a:t>Benjamin</a:t>
            </a:r>
            <a:r>
              <a:rPr lang="en-GB" spc="40"/>
              <a:t> </a:t>
            </a:r>
            <a:r>
              <a:rPr lang="en-GB"/>
              <a:t>Moritz</a:t>
            </a:r>
            <a:r>
              <a:rPr lang="en-GB" spc="40"/>
              <a:t> </a:t>
            </a:r>
            <a:r>
              <a:rPr lang="en-GB"/>
              <a:t>Veit</a:t>
            </a:r>
            <a:r>
              <a:rPr lang="en-GB" spc="40"/>
              <a:t> </a:t>
            </a:r>
            <a:r>
              <a:rPr lang="en-GB"/>
              <a:t>and</a:t>
            </a:r>
            <a:r>
              <a:rPr lang="en-GB" spc="40"/>
              <a:t> </a:t>
            </a:r>
            <a:r>
              <a:rPr lang="en-GB"/>
              <a:t>Stefano</a:t>
            </a:r>
            <a:r>
              <a:rPr lang="en-GB" spc="45"/>
              <a:t> </a:t>
            </a:r>
            <a:r>
              <a:rPr lang="en-GB" spc="-10"/>
              <a:t>Levorato</a:t>
            </a:r>
            <a:endParaRPr spc="-20" dirty="0"/>
          </a:p>
        </p:txBody>
      </p:sp>
      <p:sp>
        <p:nvSpPr>
          <p:cNvPr id="19" name="object 19"/>
          <p:cNvSpPr txBox="1"/>
          <p:nvPr/>
        </p:nvSpPr>
        <p:spPr>
          <a:xfrm>
            <a:off x="5060001" y="6642068"/>
            <a:ext cx="2068725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68">
              <a:lnSpc>
                <a:spcPts val="1338"/>
              </a:lnSpc>
            </a:pPr>
            <a:r>
              <a:rPr sz="1189" dirty="0">
                <a:solidFill>
                  <a:srgbClr val="8E0000"/>
                </a:solidFill>
                <a:latin typeface="Arial"/>
                <a:cs typeface="Arial"/>
                <a:hlinkClick r:id="rId6" action="ppaction://hlinksldjump"/>
              </a:rPr>
              <a:t>AMBER</a:t>
            </a:r>
            <a:r>
              <a:rPr sz="1189" spc="99" dirty="0">
                <a:solidFill>
                  <a:srgbClr val="8E0000"/>
                </a:solidFill>
                <a:latin typeface="Arial"/>
                <a:cs typeface="Arial"/>
                <a:hlinkClick r:id="rId6" action="ppaction://hlinksldjump"/>
              </a:rPr>
              <a:t> </a:t>
            </a:r>
            <a:r>
              <a:rPr sz="1189" dirty="0">
                <a:solidFill>
                  <a:srgbClr val="8E0000"/>
                </a:solidFill>
                <a:latin typeface="Arial"/>
                <a:cs typeface="Arial"/>
                <a:hlinkClick r:id="rId6" action="ppaction://hlinksldjump"/>
              </a:rPr>
              <a:t>TS</a:t>
            </a:r>
            <a:r>
              <a:rPr sz="1189" spc="99" dirty="0">
                <a:solidFill>
                  <a:srgbClr val="8E0000"/>
                </a:solidFill>
                <a:latin typeface="Arial"/>
                <a:cs typeface="Arial"/>
                <a:hlinkClick r:id="rId6" action="ppaction://hlinksldjump"/>
              </a:rPr>
              <a:t> </a:t>
            </a:r>
            <a:r>
              <a:rPr sz="1189" dirty="0">
                <a:solidFill>
                  <a:srgbClr val="8E0000"/>
                </a:solidFill>
                <a:latin typeface="Arial"/>
                <a:cs typeface="Arial"/>
                <a:hlinkClick r:id="rId6" action="ppaction://hlinksldjump"/>
              </a:rPr>
              <a:t>Report</a:t>
            </a:r>
            <a:r>
              <a:rPr sz="1189" spc="99" dirty="0">
                <a:solidFill>
                  <a:srgbClr val="8E0000"/>
                </a:solidFill>
                <a:latin typeface="Arial"/>
                <a:cs typeface="Arial"/>
                <a:hlinkClick r:id="rId6" action="ppaction://hlinksldjump"/>
              </a:rPr>
              <a:t> </a:t>
            </a:r>
            <a:r>
              <a:rPr sz="1189" dirty="0">
                <a:solidFill>
                  <a:srgbClr val="8E0000"/>
                </a:solidFill>
                <a:latin typeface="Arial"/>
                <a:cs typeface="Arial"/>
                <a:hlinkClick r:id="rId6" action="ppaction://hlinksldjump"/>
              </a:rPr>
              <a:t>May</a:t>
            </a:r>
            <a:r>
              <a:rPr sz="1189" spc="99" dirty="0">
                <a:solidFill>
                  <a:srgbClr val="8E0000"/>
                </a:solidFill>
                <a:latin typeface="Arial"/>
                <a:cs typeface="Arial"/>
                <a:hlinkClick r:id="rId6" action="ppaction://hlinksldjump"/>
              </a:rPr>
              <a:t> </a:t>
            </a:r>
            <a:r>
              <a:rPr sz="1189" spc="-40" dirty="0">
                <a:solidFill>
                  <a:srgbClr val="8E0000"/>
                </a:solidFill>
                <a:latin typeface="Arial"/>
                <a:cs typeface="Arial"/>
                <a:hlinkClick r:id="rId6" action="ppaction://hlinksldjump"/>
              </a:rPr>
              <a:t>2023</a:t>
            </a:r>
            <a:endParaRPr sz="1189">
              <a:latin typeface="Arial"/>
              <a:cs typeface="Arial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dt" sz="half" idx="6"/>
          </p:nvPr>
        </p:nvSpPr>
        <p:spPr>
          <a:xfrm>
            <a:off x="3569576" y="3351784"/>
            <a:ext cx="393064" cy="1022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600" b="0" i="0">
                <a:solidFill>
                  <a:srgbClr val="7A0000"/>
                </a:solidFill>
                <a:latin typeface="Arial"/>
                <a:cs typeface="Arial"/>
              </a:defRPr>
            </a:lvl1pPr>
          </a:lstStyle>
          <a:p>
            <a:pPr marL="25168">
              <a:lnSpc>
                <a:spcPts val="1338"/>
              </a:lnSpc>
            </a:pPr>
            <a:r>
              <a:rPr lang="en-IT" spc="-10"/>
              <a:t>04.05.2023</a:t>
            </a:r>
            <a:endParaRPr spc="-20" dirty="0"/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xfrm>
            <a:off x="4354498" y="3351784"/>
            <a:ext cx="198754" cy="1022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600" b="0" i="0">
                <a:solidFill>
                  <a:srgbClr val="7A0000"/>
                </a:solidFill>
                <a:latin typeface="Arial"/>
                <a:cs typeface="Arial"/>
              </a:defRPr>
            </a:lvl1pPr>
          </a:lstStyle>
          <a:p>
            <a:pPr marL="75503">
              <a:lnSpc>
                <a:spcPts val="1338"/>
              </a:lnSpc>
            </a:pPr>
            <a:fld id="{81D60167-4931-47E6-BA6A-407CBD079E47}" type="slidenum">
              <a:rPr lang="en-IT" spc="-25" smtClean="0"/>
              <a:pPr marL="38100">
                <a:lnSpc>
                  <a:spcPts val="675"/>
                </a:lnSpc>
              </a:pPr>
              <a:t>5</a:t>
            </a:fld>
            <a:r>
              <a:rPr lang="en-IT" spc="-65"/>
              <a:t> </a:t>
            </a:r>
            <a:r>
              <a:rPr lang="en-IT" spc="150"/>
              <a:t>/</a:t>
            </a:r>
            <a:r>
              <a:rPr lang="en-IT" spc="-60"/>
              <a:t> </a:t>
            </a:r>
            <a:r>
              <a:rPr lang="en-IT" spc="-50"/>
              <a:t>8</a:t>
            </a:r>
            <a:endParaRPr spc="-99" dirty="0"/>
          </a:p>
        </p:txBody>
      </p:sp>
      <p:sp>
        <p:nvSpPr>
          <p:cNvPr id="24" name="object 2">
            <a:extLst>
              <a:ext uri="{FF2B5EF4-FFF2-40B4-BE49-F238E27FC236}">
                <a16:creationId xmlns:a16="http://schemas.microsoft.com/office/drawing/2014/main" id="{8FB5DC37-80C3-E467-9C1B-74A09D280A7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02741" y="95499"/>
            <a:ext cx="7545654" cy="403639"/>
          </a:xfrm>
          <a:prstGeom prst="rect">
            <a:avLst/>
          </a:prstGeom>
        </p:spPr>
        <p:txBody>
          <a:bodyPr vert="horz" wrap="square" lIns="0" tIns="33975" rIns="0" bIns="0" rtlCol="0">
            <a:spAutoFit/>
          </a:bodyPr>
          <a:lstStyle/>
          <a:p>
            <a:pPr marL="25168" algn="ctr">
              <a:lnSpc>
                <a:spcPct val="100000"/>
              </a:lnSpc>
              <a:spcBef>
                <a:spcPts val="268"/>
              </a:spcBef>
            </a:pPr>
            <a:r>
              <a:rPr sz="2400" b="1" dirty="0">
                <a:solidFill>
                  <a:srgbClr val="002060"/>
                </a:solidFill>
              </a:rPr>
              <a:t>PRM</a:t>
            </a:r>
            <a:r>
              <a:rPr sz="2400" b="1" spc="20" dirty="0">
                <a:solidFill>
                  <a:srgbClr val="002060"/>
                </a:solidFill>
              </a:rPr>
              <a:t> </a:t>
            </a:r>
            <a:r>
              <a:rPr sz="2400" b="1" spc="-109" dirty="0">
                <a:solidFill>
                  <a:srgbClr val="002060"/>
                </a:solidFill>
              </a:rPr>
              <a:t>Preparations</a:t>
            </a:r>
            <a:r>
              <a:rPr sz="2400" b="1" spc="40" dirty="0">
                <a:solidFill>
                  <a:srgbClr val="002060"/>
                </a:solidFill>
              </a:rPr>
              <a:t> </a:t>
            </a:r>
            <a:r>
              <a:rPr sz="2400" b="1" dirty="0">
                <a:solidFill>
                  <a:srgbClr val="002060"/>
                </a:solidFill>
              </a:rPr>
              <a:t>-</a:t>
            </a:r>
            <a:r>
              <a:rPr sz="2400" b="1" spc="30" dirty="0">
                <a:solidFill>
                  <a:srgbClr val="002060"/>
                </a:solidFill>
              </a:rPr>
              <a:t> </a:t>
            </a:r>
            <a:r>
              <a:rPr sz="2400" b="1" dirty="0">
                <a:solidFill>
                  <a:srgbClr val="002060"/>
                </a:solidFill>
              </a:rPr>
              <a:t>UTS</a:t>
            </a:r>
            <a:r>
              <a:rPr sz="2400" b="1" spc="30" dirty="0">
                <a:solidFill>
                  <a:srgbClr val="002060"/>
                </a:solidFill>
              </a:rPr>
              <a:t> </a:t>
            </a:r>
            <a:r>
              <a:rPr sz="2400" b="1" dirty="0">
                <a:solidFill>
                  <a:srgbClr val="002060"/>
                </a:solidFill>
              </a:rPr>
              <a:t>-</a:t>
            </a:r>
            <a:r>
              <a:rPr sz="2400" b="1" spc="40" dirty="0">
                <a:solidFill>
                  <a:srgbClr val="002060"/>
                </a:solidFill>
              </a:rPr>
              <a:t> </a:t>
            </a:r>
            <a:r>
              <a:rPr sz="2400" b="1" spc="-109" dirty="0">
                <a:solidFill>
                  <a:srgbClr val="002060"/>
                </a:solidFill>
              </a:rPr>
              <a:t>Preparations</a:t>
            </a:r>
            <a:r>
              <a:rPr sz="2400" b="1" spc="30" dirty="0">
                <a:solidFill>
                  <a:srgbClr val="002060"/>
                </a:solidFill>
              </a:rPr>
              <a:t> </a:t>
            </a:r>
            <a:r>
              <a:rPr sz="2400" b="1" dirty="0">
                <a:solidFill>
                  <a:srgbClr val="002060"/>
                </a:solidFill>
              </a:rPr>
              <a:t>-</a:t>
            </a:r>
            <a:r>
              <a:rPr sz="2400" b="1" spc="30" dirty="0">
                <a:solidFill>
                  <a:srgbClr val="002060"/>
                </a:solidFill>
              </a:rPr>
              <a:t> </a:t>
            </a:r>
            <a:r>
              <a:rPr sz="2400" b="1" spc="-20" dirty="0">
                <a:solidFill>
                  <a:srgbClr val="002060"/>
                </a:solidFill>
              </a:rPr>
              <a:t>Fiber</a:t>
            </a:r>
            <a:r>
              <a:rPr sz="2400" b="1" spc="40" dirty="0">
                <a:solidFill>
                  <a:srgbClr val="002060"/>
                </a:solidFill>
              </a:rPr>
              <a:t> </a:t>
            </a:r>
            <a:r>
              <a:rPr sz="2400" b="1" spc="-20" dirty="0">
                <a:solidFill>
                  <a:srgbClr val="002060"/>
                </a:solidFill>
              </a:rPr>
              <a:t>Stations</a:t>
            </a:r>
          </a:p>
        </p:txBody>
      </p:sp>
    </p:spTree>
  </p:cSld>
  <p:clrMapOvr>
    <a:masterClrMapping/>
  </p:clrMapOvr>
  <p:transition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08401" y="72921"/>
            <a:ext cx="6668414" cy="403639"/>
          </a:xfrm>
          <a:prstGeom prst="rect">
            <a:avLst/>
          </a:prstGeom>
        </p:spPr>
        <p:txBody>
          <a:bodyPr vert="horz" wrap="square" lIns="0" tIns="33975" rIns="0" bIns="0" rtlCol="0">
            <a:spAutoFit/>
          </a:bodyPr>
          <a:lstStyle/>
          <a:p>
            <a:pPr marL="25168" algn="ctr">
              <a:lnSpc>
                <a:spcPct val="100000"/>
              </a:lnSpc>
              <a:spcBef>
                <a:spcPts val="268"/>
              </a:spcBef>
            </a:pPr>
            <a:r>
              <a:rPr sz="2400" b="1" dirty="0">
                <a:solidFill>
                  <a:srgbClr val="002060"/>
                </a:solidFill>
              </a:rPr>
              <a:t>PRM</a:t>
            </a:r>
            <a:r>
              <a:rPr sz="2400" b="1" spc="30" dirty="0">
                <a:solidFill>
                  <a:srgbClr val="002060"/>
                </a:solidFill>
              </a:rPr>
              <a:t> </a:t>
            </a:r>
            <a:r>
              <a:rPr sz="2400" b="1" spc="-109" dirty="0">
                <a:solidFill>
                  <a:srgbClr val="002060"/>
                </a:solidFill>
              </a:rPr>
              <a:t>Preparations</a:t>
            </a:r>
            <a:r>
              <a:rPr sz="2400" b="1" spc="50" dirty="0">
                <a:solidFill>
                  <a:srgbClr val="002060"/>
                </a:solidFill>
              </a:rPr>
              <a:t> </a:t>
            </a:r>
            <a:r>
              <a:rPr sz="2400" b="1" dirty="0">
                <a:solidFill>
                  <a:srgbClr val="002060"/>
                </a:solidFill>
              </a:rPr>
              <a:t>-</a:t>
            </a:r>
            <a:r>
              <a:rPr sz="2400" b="1" spc="30" dirty="0">
                <a:solidFill>
                  <a:srgbClr val="002060"/>
                </a:solidFill>
              </a:rPr>
              <a:t> </a:t>
            </a:r>
            <a:r>
              <a:rPr sz="2400" b="1" spc="-50" dirty="0">
                <a:solidFill>
                  <a:srgbClr val="002060"/>
                </a:solidFill>
              </a:rPr>
              <a:t>TPC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307243" y="1157603"/>
            <a:ext cx="1990706" cy="358348"/>
          </a:xfrm>
          <a:prstGeom prst="rect">
            <a:avLst/>
          </a:prstGeom>
        </p:spPr>
        <p:txBody>
          <a:bodyPr vert="horz" wrap="square" lIns="0" tIns="22650" rIns="0" bIns="0" rtlCol="0">
            <a:spAutoFit/>
          </a:bodyPr>
          <a:lstStyle/>
          <a:p>
            <a:pPr marL="25168">
              <a:spcBef>
                <a:spcPts val="178"/>
              </a:spcBef>
            </a:pPr>
            <a:r>
              <a:rPr sz="2180" dirty="0">
                <a:solidFill>
                  <a:srgbClr val="002060"/>
                </a:solidFill>
                <a:latin typeface="Arial"/>
                <a:cs typeface="Arial"/>
              </a:rPr>
              <a:t>IKAR</a:t>
            </a:r>
            <a:r>
              <a:rPr sz="2180" spc="-5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180" dirty="0">
                <a:solidFill>
                  <a:srgbClr val="002060"/>
                </a:solidFill>
                <a:latin typeface="Arial"/>
                <a:cs typeface="Arial"/>
              </a:rPr>
              <a:t>TPC</a:t>
            </a:r>
            <a:r>
              <a:rPr sz="2180" spc="-5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585" spc="-20" dirty="0">
                <a:solidFill>
                  <a:srgbClr val="002060"/>
                </a:solidFill>
                <a:latin typeface="Arial"/>
                <a:cs typeface="Arial"/>
              </a:rPr>
              <a:t>(2023</a:t>
            </a:r>
            <a:r>
              <a:rPr sz="1585" spc="-20" dirty="0">
                <a:latin typeface="Arial"/>
                <a:cs typeface="Arial"/>
              </a:rPr>
              <a:t>)</a:t>
            </a:r>
            <a:endParaRPr sz="1585" dirty="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00707" y="1785644"/>
            <a:ext cx="3003779" cy="2593191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419548" y="4615233"/>
            <a:ext cx="5766099" cy="1225165"/>
          </a:xfrm>
          <a:prstGeom prst="rect">
            <a:avLst/>
          </a:prstGeom>
        </p:spPr>
        <p:txBody>
          <a:bodyPr vert="horz" wrap="square" lIns="0" tIns="25167" rIns="0" bIns="0" rtlCol="0">
            <a:spAutoFit/>
          </a:bodyPr>
          <a:lstStyle/>
          <a:p>
            <a:pPr marL="768118" marR="796554" lvl="1" indent="-285750">
              <a:lnSpc>
                <a:spcPct val="138400"/>
              </a:lnSpc>
              <a:spcBef>
                <a:spcPts val="198"/>
              </a:spcBef>
              <a:buFont typeface="Arial" panose="020B0604020202020204" pitchFamily="34" charset="0"/>
              <a:buChar char="•"/>
            </a:pPr>
            <a:r>
              <a:rPr sz="1400" spc="-20" dirty="0">
                <a:solidFill>
                  <a:srgbClr val="002060"/>
                </a:solidFill>
                <a:latin typeface="Arial"/>
                <a:cs typeface="Arial"/>
              </a:rPr>
              <a:t>Hydrogen,</a:t>
            </a:r>
            <a:r>
              <a:rPr sz="1400" spc="3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spc="-50" dirty="0">
                <a:solidFill>
                  <a:srgbClr val="002060"/>
                </a:solidFill>
                <a:latin typeface="Arial"/>
                <a:cs typeface="Arial"/>
              </a:rPr>
              <a:t>8</a:t>
            </a:r>
            <a:r>
              <a:rPr sz="1400" spc="-12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2060"/>
                </a:solidFill>
                <a:latin typeface="Arial"/>
                <a:cs typeface="Arial"/>
              </a:rPr>
              <a:t>bar</a:t>
            </a:r>
            <a:r>
              <a:rPr sz="1400" spc="5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2060"/>
                </a:solidFill>
                <a:latin typeface="Arial"/>
                <a:cs typeface="Arial"/>
              </a:rPr>
              <a:t>max.</a:t>
            </a:r>
            <a:r>
              <a:rPr sz="1400" spc="5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002060"/>
                </a:solidFill>
                <a:latin typeface="Arial"/>
                <a:cs typeface="Arial"/>
              </a:rPr>
              <a:t>pressure.</a:t>
            </a:r>
            <a:r>
              <a:rPr sz="1400" spc="991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endParaRPr lang="en-US" sz="1400" spc="991" dirty="0">
              <a:solidFill>
                <a:srgbClr val="002060"/>
              </a:solidFill>
              <a:latin typeface="Arial"/>
              <a:cs typeface="Arial"/>
            </a:endParaRPr>
          </a:p>
          <a:p>
            <a:pPr marL="768118" marR="796554" lvl="1" indent="-285750">
              <a:lnSpc>
                <a:spcPct val="138400"/>
              </a:lnSpc>
              <a:spcBef>
                <a:spcPts val="198"/>
              </a:spcBef>
              <a:buFont typeface="Arial" panose="020B0604020202020204" pitchFamily="34" charset="0"/>
              <a:buChar char="•"/>
            </a:pPr>
            <a:r>
              <a:rPr sz="1400" dirty="0">
                <a:solidFill>
                  <a:srgbClr val="002060"/>
                </a:solidFill>
                <a:latin typeface="Arial"/>
                <a:cs typeface="Arial"/>
              </a:rPr>
              <a:t>Currently</a:t>
            </a:r>
            <a:r>
              <a:rPr sz="1400" spc="2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2060"/>
                </a:solidFill>
                <a:latin typeface="Arial"/>
                <a:cs typeface="Arial"/>
              </a:rPr>
              <a:t>at</a:t>
            </a:r>
            <a:r>
              <a:rPr sz="1400" spc="3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002060"/>
                </a:solidFill>
                <a:latin typeface="Arial"/>
                <a:cs typeface="Arial"/>
              </a:rPr>
              <a:t>CERN</a:t>
            </a:r>
            <a:r>
              <a:rPr sz="1400" spc="3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2060"/>
                </a:solidFill>
                <a:latin typeface="Arial"/>
                <a:cs typeface="Arial"/>
              </a:rPr>
              <a:t>under</a:t>
            </a:r>
            <a:r>
              <a:rPr sz="1400" spc="4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002060"/>
                </a:solidFill>
                <a:latin typeface="Arial"/>
                <a:cs typeface="Arial"/>
              </a:rPr>
              <a:t>preparation.</a:t>
            </a:r>
            <a:r>
              <a:rPr sz="1400" spc="991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endParaRPr lang="en-US" sz="1400" spc="991" dirty="0">
              <a:solidFill>
                <a:srgbClr val="002060"/>
              </a:solidFill>
              <a:latin typeface="Arial"/>
              <a:cs typeface="Arial"/>
            </a:endParaRPr>
          </a:p>
          <a:p>
            <a:pPr marL="768118" marR="796554" lvl="1" indent="-285750">
              <a:lnSpc>
                <a:spcPct val="138400"/>
              </a:lnSpc>
              <a:spcBef>
                <a:spcPts val="198"/>
              </a:spcBef>
              <a:buFont typeface="Arial" panose="020B0604020202020204" pitchFamily="34" charset="0"/>
              <a:buChar char="•"/>
            </a:pPr>
            <a:r>
              <a:rPr sz="1400" dirty="0">
                <a:solidFill>
                  <a:srgbClr val="002060"/>
                </a:solidFill>
                <a:latin typeface="Arial"/>
                <a:cs typeface="Arial"/>
              </a:rPr>
              <a:t>New amplifier</a:t>
            </a:r>
            <a:r>
              <a:rPr sz="1400" spc="2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2060"/>
                </a:solidFill>
                <a:latin typeface="Arial"/>
                <a:cs typeface="Arial"/>
              </a:rPr>
              <a:t>under</a:t>
            </a:r>
            <a:r>
              <a:rPr sz="1400" spc="2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002060"/>
                </a:solidFill>
                <a:latin typeface="Arial"/>
                <a:cs typeface="Arial"/>
              </a:rPr>
              <a:t>development.</a:t>
            </a:r>
            <a:endParaRPr sz="140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768118" marR="10067" lvl="1" indent="-285750">
              <a:lnSpc>
                <a:spcPts val="1387"/>
              </a:lnSpc>
              <a:spcBef>
                <a:spcPts val="624"/>
              </a:spcBef>
              <a:buFont typeface="Arial" panose="020B0604020202020204" pitchFamily="34" charset="0"/>
              <a:buChar char="•"/>
            </a:pPr>
            <a:r>
              <a:rPr sz="1400" spc="-20" dirty="0">
                <a:solidFill>
                  <a:srgbClr val="002060"/>
                </a:solidFill>
                <a:latin typeface="Arial"/>
                <a:cs typeface="Arial"/>
              </a:rPr>
              <a:t>Read-</a:t>
            </a:r>
            <a:r>
              <a:rPr sz="1400" dirty="0">
                <a:solidFill>
                  <a:srgbClr val="002060"/>
                </a:solidFill>
                <a:latin typeface="Arial"/>
                <a:cs typeface="Arial"/>
              </a:rPr>
              <a:t>Out</a:t>
            </a:r>
            <a:r>
              <a:rPr sz="1400" spc="6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2060"/>
                </a:solidFill>
                <a:latin typeface="Arial"/>
                <a:cs typeface="Arial"/>
              </a:rPr>
              <a:t>will</a:t>
            </a:r>
            <a:r>
              <a:rPr sz="1400" spc="7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2060"/>
                </a:solidFill>
                <a:latin typeface="Arial"/>
                <a:cs typeface="Arial"/>
              </a:rPr>
              <a:t>be</a:t>
            </a:r>
            <a:r>
              <a:rPr sz="1400" spc="7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002060"/>
                </a:solidFill>
                <a:latin typeface="Arial"/>
                <a:cs typeface="Arial"/>
              </a:rPr>
              <a:t>changed</a:t>
            </a:r>
            <a:r>
              <a:rPr sz="1400" spc="7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2060"/>
                </a:solidFill>
                <a:latin typeface="Arial"/>
                <a:cs typeface="Arial"/>
              </a:rPr>
              <a:t>to</a:t>
            </a:r>
            <a:r>
              <a:rPr sz="1400" spc="7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002060"/>
                </a:solidFill>
                <a:latin typeface="Arial"/>
                <a:cs typeface="Arial"/>
              </a:rPr>
              <a:t>free-</a:t>
            </a:r>
            <a:r>
              <a:rPr sz="1400" dirty="0">
                <a:solidFill>
                  <a:srgbClr val="002060"/>
                </a:solidFill>
                <a:latin typeface="Arial"/>
                <a:cs typeface="Arial"/>
              </a:rPr>
              <a:t>running</a:t>
            </a:r>
            <a:r>
              <a:rPr sz="1400" spc="7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spc="-50" dirty="0">
                <a:solidFill>
                  <a:srgbClr val="002060"/>
                </a:solidFill>
                <a:latin typeface="Arial"/>
                <a:cs typeface="Arial"/>
              </a:rPr>
              <a:t>capable</a:t>
            </a:r>
            <a:r>
              <a:rPr lang="en-US" sz="1400" spc="991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002060"/>
                </a:solidFill>
                <a:latin typeface="Arial"/>
                <a:cs typeface="Arial"/>
              </a:rPr>
              <a:t>system.</a:t>
            </a:r>
            <a:endParaRPr sz="1400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128726" y="1175283"/>
            <a:ext cx="2476430" cy="358348"/>
          </a:xfrm>
          <a:prstGeom prst="rect">
            <a:avLst/>
          </a:prstGeom>
        </p:spPr>
        <p:txBody>
          <a:bodyPr vert="horz" wrap="square" lIns="0" tIns="22650" rIns="0" bIns="0" rtlCol="0">
            <a:spAutoFit/>
          </a:bodyPr>
          <a:lstStyle/>
          <a:p>
            <a:pPr marL="25168">
              <a:spcBef>
                <a:spcPts val="178"/>
              </a:spcBef>
            </a:pPr>
            <a:r>
              <a:rPr sz="2180" spc="-20" dirty="0">
                <a:solidFill>
                  <a:srgbClr val="002060"/>
                </a:solidFill>
                <a:latin typeface="Arial"/>
                <a:cs typeface="Arial"/>
              </a:rPr>
              <a:t>AMBER</a:t>
            </a:r>
            <a:r>
              <a:rPr sz="2180" spc="-6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180" dirty="0">
                <a:solidFill>
                  <a:srgbClr val="002060"/>
                </a:solidFill>
                <a:latin typeface="Arial"/>
                <a:cs typeface="Arial"/>
              </a:rPr>
              <a:t>TPC</a:t>
            </a:r>
            <a:r>
              <a:rPr sz="2180" spc="-5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585" spc="-20" dirty="0">
                <a:solidFill>
                  <a:srgbClr val="002060"/>
                </a:solidFill>
                <a:latin typeface="Arial"/>
                <a:cs typeface="Arial"/>
              </a:rPr>
              <a:t>(2024+)</a:t>
            </a:r>
            <a:endParaRPr sz="1585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737606" y="1817459"/>
            <a:ext cx="3003123" cy="2475699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5842607" y="4493945"/>
            <a:ext cx="5657317" cy="1741902"/>
          </a:xfrm>
          <a:prstGeom prst="rect">
            <a:avLst/>
          </a:prstGeom>
        </p:spPr>
        <p:txBody>
          <a:bodyPr vert="horz" wrap="square" lIns="0" tIns="94376" rIns="0" bIns="0" rtlCol="0">
            <a:spAutoFit/>
          </a:bodyPr>
          <a:lstStyle/>
          <a:p>
            <a:pPr marL="818453" lvl="1" indent="-285750">
              <a:spcBef>
                <a:spcPts val="743"/>
              </a:spcBef>
              <a:buFont typeface="Arial" panose="020B0604020202020204" pitchFamily="34" charset="0"/>
              <a:buChar char="•"/>
            </a:pPr>
            <a:r>
              <a:rPr sz="1400" spc="-20" dirty="0">
                <a:solidFill>
                  <a:srgbClr val="002060"/>
                </a:solidFill>
                <a:latin typeface="Arial"/>
                <a:cs typeface="Arial"/>
              </a:rPr>
              <a:t>Hydrogen,</a:t>
            </a:r>
            <a:r>
              <a:rPr sz="1400" spc="5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2060"/>
                </a:solidFill>
                <a:latin typeface="Arial"/>
                <a:cs typeface="Arial"/>
              </a:rPr>
              <a:t>max</a:t>
            </a:r>
            <a:r>
              <a:rPr sz="1400" spc="7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spc="-50" dirty="0">
                <a:solidFill>
                  <a:srgbClr val="002060"/>
                </a:solidFill>
                <a:latin typeface="Arial"/>
                <a:cs typeface="Arial"/>
              </a:rPr>
              <a:t>20</a:t>
            </a:r>
            <a:r>
              <a:rPr sz="1400" spc="-12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spc="-40" dirty="0">
                <a:solidFill>
                  <a:srgbClr val="002060"/>
                </a:solidFill>
                <a:latin typeface="Arial"/>
                <a:cs typeface="Arial"/>
              </a:rPr>
              <a:t>bar.</a:t>
            </a:r>
            <a:endParaRPr sz="140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818453" lvl="1" indent="-285750">
              <a:spcBef>
                <a:spcPts val="545"/>
              </a:spcBef>
              <a:buFont typeface="Arial" panose="020B0604020202020204" pitchFamily="34" charset="0"/>
              <a:buChar char="•"/>
            </a:pPr>
            <a:r>
              <a:rPr sz="1400" spc="-20" dirty="0">
                <a:solidFill>
                  <a:srgbClr val="002060"/>
                </a:solidFill>
                <a:latin typeface="Arial"/>
                <a:cs typeface="Arial"/>
              </a:rPr>
              <a:t>Design</a:t>
            </a:r>
            <a:r>
              <a:rPr sz="1400" spc="3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spc="-50" dirty="0">
                <a:solidFill>
                  <a:srgbClr val="002060"/>
                </a:solidFill>
                <a:latin typeface="Arial"/>
                <a:cs typeface="Arial"/>
              </a:rPr>
              <a:t>phase</a:t>
            </a:r>
            <a:r>
              <a:rPr sz="1400" spc="3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2060"/>
                </a:solidFill>
                <a:latin typeface="Arial"/>
                <a:cs typeface="Arial"/>
              </a:rPr>
              <a:t>of</a:t>
            </a:r>
            <a:r>
              <a:rPr sz="1400" spc="3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spc="-59" dirty="0">
                <a:solidFill>
                  <a:srgbClr val="002060"/>
                </a:solidFill>
                <a:latin typeface="Arial"/>
                <a:cs typeface="Arial"/>
              </a:rPr>
              <a:t>vessel</a:t>
            </a:r>
            <a:r>
              <a:rPr sz="1400" spc="4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2060"/>
                </a:solidFill>
                <a:latin typeface="Arial"/>
                <a:cs typeface="Arial"/>
              </a:rPr>
              <a:t>is</a:t>
            </a:r>
            <a:r>
              <a:rPr sz="1400" spc="3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002060"/>
                </a:solidFill>
                <a:latin typeface="Arial"/>
                <a:cs typeface="Arial"/>
              </a:rPr>
              <a:t>completed.</a:t>
            </a:r>
            <a:endParaRPr sz="140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818453" marR="312078" lvl="1" indent="-285750">
              <a:lnSpc>
                <a:spcPts val="1387"/>
              </a:lnSpc>
              <a:spcBef>
                <a:spcPts val="634"/>
              </a:spcBef>
              <a:buFont typeface="Arial" panose="020B0604020202020204" pitchFamily="34" charset="0"/>
              <a:buChar char="•"/>
            </a:pPr>
            <a:r>
              <a:rPr sz="1400" spc="-40" dirty="0">
                <a:solidFill>
                  <a:srgbClr val="002060"/>
                </a:solidFill>
                <a:latin typeface="Arial"/>
                <a:cs typeface="Arial"/>
              </a:rPr>
              <a:t>Several</a:t>
            </a:r>
            <a:r>
              <a:rPr sz="1400" spc="8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2060"/>
                </a:solidFill>
                <a:latin typeface="Arial"/>
                <a:cs typeface="Arial"/>
              </a:rPr>
              <a:t>contacts</a:t>
            </a:r>
            <a:r>
              <a:rPr sz="1400" spc="8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2060"/>
                </a:solidFill>
                <a:latin typeface="Arial"/>
                <a:cs typeface="Arial"/>
              </a:rPr>
              <a:t>with</a:t>
            </a:r>
            <a:r>
              <a:rPr sz="1400" spc="9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2060"/>
                </a:solidFill>
                <a:latin typeface="Arial"/>
                <a:cs typeface="Arial"/>
              </a:rPr>
              <a:t>HSE/EP</a:t>
            </a:r>
            <a:r>
              <a:rPr sz="1400" spc="7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2060"/>
                </a:solidFill>
                <a:latin typeface="Arial"/>
                <a:cs typeface="Arial"/>
              </a:rPr>
              <a:t>Safety</a:t>
            </a:r>
            <a:r>
              <a:rPr sz="1400" spc="9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2060"/>
                </a:solidFill>
                <a:latin typeface="Arial"/>
                <a:cs typeface="Arial"/>
              </a:rPr>
              <a:t>during</a:t>
            </a:r>
            <a:r>
              <a:rPr sz="1400" spc="8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spc="-50" dirty="0">
                <a:solidFill>
                  <a:srgbClr val="002060"/>
                </a:solidFill>
                <a:latin typeface="Arial"/>
                <a:cs typeface="Arial"/>
              </a:rPr>
              <a:t>design</a:t>
            </a:r>
            <a:r>
              <a:rPr sz="1400" spc="991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002060"/>
                </a:solidFill>
                <a:latin typeface="Arial"/>
                <a:cs typeface="Arial"/>
              </a:rPr>
              <a:t>phase.</a:t>
            </a:r>
            <a:endParaRPr sz="140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818453" marR="60402" lvl="1" indent="-285750">
              <a:lnSpc>
                <a:spcPts val="1387"/>
              </a:lnSpc>
              <a:spcBef>
                <a:spcPts val="575"/>
              </a:spcBef>
              <a:buFont typeface="Arial" panose="020B0604020202020204" pitchFamily="34" charset="0"/>
              <a:buChar char="•"/>
            </a:pPr>
            <a:r>
              <a:rPr sz="1400" dirty="0">
                <a:solidFill>
                  <a:srgbClr val="002060"/>
                </a:solidFill>
                <a:latin typeface="Arial"/>
                <a:cs typeface="Arial"/>
              </a:rPr>
              <a:t>Currently</a:t>
            </a:r>
            <a:r>
              <a:rPr sz="1400" spc="5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2060"/>
                </a:solidFill>
                <a:latin typeface="Arial"/>
                <a:cs typeface="Arial"/>
              </a:rPr>
              <a:t>in</a:t>
            </a:r>
            <a:r>
              <a:rPr sz="1400" spc="5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2060"/>
                </a:solidFill>
                <a:latin typeface="Arial"/>
                <a:cs typeface="Arial"/>
              </a:rPr>
              <a:t>production</a:t>
            </a:r>
            <a:r>
              <a:rPr sz="1400" spc="6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2060"/>
                </a:solidFill>
                <a:latin typeface="Arial"/>
                <a:cs typeface="Arial"/>
              </a:rPr>
              <a:t>-</a:t>
            </a:r>
            <a:r>
              <a:rPr sz="1400" spc="5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2060"/>
                </a:solidFill>
                <a:latin typeface="Arial"/>
                <a:cs typeface="Arial"/>
              </a:rPr>
              <a:t>awaiting</a:t>
            </a:r>
            <a:r>
              <a:rPr sz="1400" spc="6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2060"/>
                </a:solidFill>
                <a:latin typeface="Arial"/>
                <a:cs typeface="Arial"/>
              </a:rPr>
              <a:t>construction</a:t>
            </a:r>
            <a:r>
              <a:rPr sz="1400" spc="5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002060"/>
                </a:solidFill>
                <a:latin typeface="Arial"/>
                <a:cs typeface="Arial"/>
              </a:rPr>
              <a:t>plans</a:t>
            </a:r>
            <a:r>
              <a:rPr sz="1400" spc="6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spc="-50" dirty="0">
                <a:solidFill>
                  <a:srgbClr val="002060"/>
                </a:solidFill>
                <a:latin typeface="Arial"/>
                <a:cs typeface="Arial"/>
              </a:rPr>
              <a:t>of</a:t>
            </a:r>
            <a:r>
              <a:rPr sz="1400" spc="991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2060"/>
                </a:solidFill>
                <a:latin typeface="Arial"/>
                <a:cs typeface="Arial"/>
              </a:rPr>
              <a:t>the</a:t>
            </a:r>
            <a:r>
              <a:rPr sz="1400" spc="4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002060"/>
                </a:solidFill>
                <a:latin typeface="Arial"/>
                <a:cs typeface="Arial"/>
              </a:rPr>
              <a:t>company</a:t>
            </a:r>
            <a:r>
              <a:rPr sz="1400" spc="4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2060"/>
                </a:solidFill>
                <a:latin typeface="Arial"/>
                <a:cs typeface="Arial"/>
              </a:rPr>
              <a:t>to</a:t>
            </a:r>
            <a:r>
              <a:rPr sz="1400" spc="4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2060"/>
                </a:solidFill>
                <a:latin typeface="Arial"/>
                <a:cs typeface="Arial"/>
              </a:rPr>
              <a:t>be</a:t>
            </a:r>
            <a:r>
              <a:rPr sz="1400" spc="5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2060"/>
                </a:solidFill>
                <a:latin typeface="Arial"/>
                <a:cs typeface="Arial"/>
              </a:rPr>
              <a:t>confirmed</a:t>
            </a:r>
            <a:r>
              <a:rPr sz="1400" spc="4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2060"/>
                </a:solidFill>
                <a:latin typeface="Arial"/>
                <a:cs typeface="Arial"/>
              </a:rPr>
              <a:t>by</a:t>
            </a:r>
            <a:r>
              <a:rPr sz="1400" spc="4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002060"/>
                </a:solidFill>
                <a:latin typeface="Arial"/>
                <a:cs typeface="Arial"/>
              </a:rPr>
              <a:t>safety</a:t>
            </a:r>
            <a:r>
              <a:rPr sz="1400" spc="5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2060"/>
                </a:solidFill>
                <a:latin typeface="Arial"/>
                <a:cs typeface="Arial"/>
              </a:rPr>
              <a:t>and</a:t>
            </a:r>
            <a:r>
              <a:rPr sz="1400" spc="4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spc="-40" dirty="0">
                <a:solidFill>
                  <a:srgbClr val="002060"/>
                </a:solidFill>
                <a:latin typeface="Arial"/>
                <a:cs typeface="Arial"/>
              </a:rPr>
              <a:t>TU</a:t>
            </a:r>
            <a:r>
              <a:rPr sz="1400" spc="-59" baseline="9259" dirty="0">
                <a:solidFill>
                  <a:srgbClr val="002060"/>
                </a:solidFill>
                <a:latin typeface="Arial"/>
                <a:cs typeface="Arial"/>
              </a:rPr>
              <a:t>¨</a:t>
            </a:r>
            <a:r>
              <a:rPr sz="1400" spc="-40" dirty="0">
                <a:solidFill>
                  <a:srgbClr val="002060"/>
                </a:solidFill>
                <a:latin typeface="Arial"/>
                <a:cs typeface="Arial"/>
              </a:rPr>
              <a:t>V.</a:t>
            </a:r>
            <a:endParaRPr sz="140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818453" lvl="1" indent="-285750">
              <a:spcBef>
                <a:spcPts val="503"/>
              </a:spcBef>
              <a:buFont typeface="Arial" panose="020B0604020202020204" pitchFamily="34" charset="0"/>
              <a:buChar char="•"/>
            </a:pPr>
            <a:r>
              <a:rPr sz="1400" dirty="0">
                <a:solidFill>
                  <a:srgbClr val="002060"/>
                </a:solidFill>
                <a:latin typeface="Arial"/>
                <a:cs typeface="Arial"/>
              </a:rPr>
              <a:t>Delivery </a:t>
            </a:r>
            <a:r>
              <a:rPr sz="1400" spc="-40" dirty="0">
                <a:solidFill>
                  <a:srgbClr val="002060"/>
                </a:solidFill>
                <a:latin typeface="Arial"/>
                <a:cs typeface="Arial"/>
              </a:rPr>
              <a:t>time</a:t>
            </a:r>
            <a:endParaRPr sz="1400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1528195" y="6631296"/>
            <a:ext cx="9131836" cy="217694"/>
            <a:chOff x="0" y="3346348"/>
            <a:chExt cx="4608195" cy="109855"/>
          </a:xfrm>
        </p:grpSpPr>
        <p:sp>
          <p:nvSpPr>
            <p:cNvPr id="19" name="object 19"/>
            <p:cNvSpPr/>
            <p:nvPr/>
          </p:nvSpPr>
          <p:spPr>
            <a:xfrm>
              <a:off x="0" y="3346348"/>
              <a:ext cx="1536065" cy="109855"/>
            </a:xfrm>
            <a:custGeom>
              <a:avLst/>
              <a:gdLst/>
              <a:ahLst/>
              <a:cxnLst/>
              <a:rect l="l" t="t" r="r" b="b"/>
              <a:pathLst>
                <a:path w="1536065" h="109854">
                  <a:moveTo>
                    <a:pt x="1535976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535976" y="109651"/>
                  </a:lnTo>
                  <a:lnTo>
                    <a:pt x="1535976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 sz="3567"/>
            </a:p>
          </p:txBody>
        </p:sp>
        <p:sp>
          <p:nvSpPr>
            <p:cNvPr id="20" name="object 20"/>
            <p:cNvSpPr/>
            <p:nvPr/>
          </p:nvSpPr>
          <p:spPr>
            <a:xfrm>
              <a:off x="1535976" y="3346348"/>
              <a:ext cx="1536065" cy="109855"/>
            </a:xfrm>
            <a:custGeom>
              <a:avLst/>
              <a:gdLst/>
              <a:ahLst/>
              <a:cxnLst/>
              <a:rect l="l" t="t" r="r" b="b"/>
              <a:pathLst>
                <a:path w="1536064" h="109854">
                  <a:moveTo>
                    <a:pt x="1535976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535976" y="109651"/>
                  </a:lnTo>
                  <a:lnTo>
                    <a:pt x="1535976" y="0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>
              <a:endParaRPr sz="3567"/>
            </a:p>
          </p:txBody>
        </p:sp>
        <p:sp>
          <p:nvSpPr>
            <p:cNvPr id="21" name="object 21"/>
            <p:cNvSpPr/>
            <p:nvPr/>
          </p:nvSpPr>
          <p:spPr>
            <a:xfrm>
              <a:off x="3071952" y="3346348"/>
              <a:ext cx="1536065" cy="109855"/>
            </a:xfrm>
            <a:custGeom>
              <a:avLst/>
              <a:gdLst/>
              <a:ahLst/>
              <a:cxnLst/>
              <a:rect l="l" t="t" r="r" b="b"/>
              <a:pathLst>
                <a:path w="1536064" h="109854">
                  <a:moveTo>
                    <a:pt x="1535976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535976" y="109651"/>
                  </a:lnTo>
                  <a:lnTo>
                    <a:pt x="1535976" y="0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 sz="3567"/>
            </a:p>
          </p:txBody>
        </p:sp>
      </p:grpSp>
      <p:sp>
        <p:nvSpPr>
          <p:cNvPr id="22" name="object 22"/>
          <p:cNvSpPr txBox="1">
            <a:spLocks noGrp="1"/>
          </p:cNvSpPr>
          <p:nvPr>
            <p:ph type="ftr" sz="quarter" idx="5"/>
          </p:nvPr>
        </p:nvSpPr>
        <p:spPr>
          <a:xfrm>
            <a:off x="18262" y="3351784"/>
            <a:ext cx="1499235" cy="1022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600" b="0" i="0">
                <a:solidFill>
                  <a:srgbClr val="F2F2F2"/>
                </a:solidFill>
                <a:latin typeface="Arial"/>
                <a:cs typeface="Arial"/>
              </a:defRPr>
            </a:lvl1pPr>
          </a:lstStyle>
          <a:p>
            <a:pPr marL="25168">
              <a:lnSpc>
                <a:spcPts val="1338"/>
              </a:lnSpc>
            </a:pPr>
            <a:r>
              <a:rPr lang="en-GB"/>
              <a:t>Benjamin</a:t>
            </a:r>
            <a:r>
              <a:rPr lang="en-GB" spc="40"/>
              <a:t> </a:t>
            </a:r>
            <a:r>
              <a:rPr lang="en-GB"/>
              <a:t>Moritz</a:t>
            </a:r>
            <a:r>
              <a:rPr lang="en-GB" spc="40"/>
              <a:t> </a:t>
            </a:r>
            <a:r>
              <a:rPr lang="en-GB"/>
              <a:t>Veit</a:t>
            </a:r>
            <a:r>
              <a:rPr lang="en-GB" spc="40"/>
              <a:t> </a:t>
            </a:r>
            <a:r>
              <a:rPr lang="en-GB"/>
              <a:t>and</a:t>
            </a:r>
            <a:r>
              <a:rPr lang="en-GB" spc="40"/>
              <a:t> </a:t>
            </a:r>
            <a:r>
              <a:rPr lang="en-GB"/>
              <a:t>Stefano</a:t>
            </a:r>
            <a:r>
              <a:rPr lang="en-GB" spc="45"/>
              <a:t> </a:t>
            </a:r>
            <a:r>
              <a:rPr lang="en-GB" spc="-10"/>
              <a:t>Levorato</a:t>
            </a:r>
            <a:endParaRPr spc="-20" dirty="0"/>
          </a:p>
        </p:txBody>
      </p:sp>
      <p:sp>
        <p:nvSpPr>
          <p:cNvPr id="23" name="object 23"/>
          <p:cNvSpPr txBox="1"/>
          <p:nvPr/>
        </p:nvSpPr>
        <p:spPr>
          <a:xfrm>
            <a:off x="5060001" y="6642068"/>
            <a:ext cx="2068725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68">
              <a:lnSpc>
                <a:spcPts val="1338"/>
              </a:lnSpc>
            </a:pPr>
            <a:r>
              <a:rPr sz="1189" dirty="0">
                <a:solidFill>
                  <a:srgbClr val="8E0000"/>
                </a:solidFill>
                <a:latin typeface="Arial"/>
                <a:cs typeface="Arial"/>
                <a:hlinkClick r:id="rId4" action="ppaction://hlinksldjump"/>
              </a:rPr>
              <a:t>AMBER</a:t>
            </a:r>
            <a:r>
              <a:rPr sz="1189" spc="99" dirty="0">
                <a:solidFill>
                  <a:srgbClr val="8E0000"/>
                </a:solidFill>
                <a:latin typeface="Arial"/>
                <a:cs typeface="Arial"/>
                <a:hlinkClick r:id="rId4" action="ppaction://hlinksldjump"/>
              </a:rPr>
              <a:t> </a:t>
            </a:r>
            <a:r>
              <a:rPr sz="1189" dirty="0">
                <a:solidFill>
                  <a:srgbClr val="8E0000"/>
                </a:solidFill>
                <a:latin typeface="Arial"/>
                <a:cs typeface="Arial"/>
                <a:hlinkClick r:id="rId4" action="ppaction://hlinksldjump"/>
              </a:rPr>
              <a:t>TS</a:t>
            </a:r>
            <a:r>
              <a:rPr sz="1189" spc="99" dirty="0">
                <a:solidFill>
                  <a:srgbClr val="8E0000"/>
                </a:solidFill>
                <a:latin typeface="Arial"/>
                <a:cs typeface="Arial"/>
                <a:hlinkClick r:id="rId4" action="ppaction://hlinksldjump"/>
              </a:rPr>
              <a:t> </a:t>
            </a:r>
            <a:r>
              <a:rPr sz="1189" dirty="0">
                <a:solidFill>
                  <a:srgbClr val="8E0000"/>
                </a:solidFill>
                <a:latin typeface="Arial"/>
                <a:cs typeface="Arial"/>
                <a:hlinkClick r:id="rId4" action="ppaction://hlinksldjump"/>
              </a:rPr>
              <a:t>Report</a:t>
            </a:r>
            <a:r>
              <a:rPr sz="1189" spc="99" dirty="0">
                <a:solidFill>
                  <a:srgbClr val="8E0000"/>
                </a:solidFill>
                <a:latin typeface="Arial"/>
                <a:cs typeface="Arial"/>
                <a:hlinkClick r:id="rId4" action="ppaction://hlinksldjump"/>
              </a:rPr>
              <a:t> </a:t>
            </a:r>
            <a:r>
              <a:rPr sz="1189" dirty="0">
                <a:solidFill>
                  <a:srgbClr val="8E0000"/>
                </a:solidFill>
                <a:latin typeface="Arial"/>
                <a:cs typeface="Arial"/>
                <a:hlinkClick r:id="rId4" action="ppaction://hlinksldjump"/>
              </a:rPr>
              <a:t>May</a:t>
            </a:r>
            <a:r>
              <a:rPr sz="1189" spc="99" dirty="0">
                <a:solidFill>
                  <a:srgbClr val="8E0000"/>
                </a:solidFill>
                <a:latin typeface="Arial"/>
                <a:cs typeface="Arial"/>
                <a:hlinkClick r:id="rId4" action="ppaction://hlinksldjump"/>
              </a:rPr>
              <a:t> </a:t>
            </a:r>
            <a:r>
              <a:rPr sz="1189" spc="-40" dirty="0">
                <a:solidFill>
                  <a:srgbClr val="8E0000"/>
                </a:solidFill>
                <a:latin typeface="Arial"/>
                <a:cs typeface="Arial"/>
                <a:hlinkClick r:id="rId4" action="ppaction://hlinksldjump"/>
              </a:rPr>
              <a:t>2023</a:t>
            </a:r>
            <a:endParaRPr sz="1189">
              <a:latin typeface="Arial"/>
              <a:cs typeface="Arial"/>
            </a:endParaRPr>
          </a:p>
        </p:txBody>
      </p:sp>
      <p:sp>
        <p:nvSpPr>
          <p:cNvPr id="24" name="object 24"/>
          <p:cNvSpPr txBox="1">
            <a:spLocks noGrp="1"/>
          </p:cNvSpPr>
          <p:nvPr>
            <p:ph type="dt" sz="half" idx="6"/>
          </p:nvPr>
        </p:nvSpPr>
        <p:spPr>
          <a:xfrm>
            <a:off x="3569576" y="3351784"/>
            <a:ext cx="393064" cy="1022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600" b="0" i="0">
                <a:solidFill>
                  <a:srgbClr val="7A0000"/>
                </a:solidFill>
                <a:latin typeface="Arial"/>
                <a:cs typeface="Arial"/>
              </a:defRPr>
            </a:lvl1pPr>
          </a:lstStyle>
          <a:p>
            <a:pPr marL="25168">
              <a:lnSpc>
                <a:spcPts val="1338"/>
              </a:lnSpc>
            </a:pPr>
            <a:r>
              <a:rPr lang="en-IT" spc="-10"/>
              <a:t>04.05.2023</a:t>
            </a:r>
            <a:endParaRPr spc="-20" dirty="0"/>
          </a:p>
        </p:txBody>
      </p:sp>
      <p:sp>
        <p:nvSpPr>
          <p:cNvPr id="25" name="object 25"/>
          <p:cNvSpPr txBox="1">
            <a:spLocks noGrp="1"/>
          </p:cNvSpPr>
          <p:nvPr>
            <p:ph type="sldNum" sz="quarter" idx="7"/>
          </p:nvPr>
        </p:nvSpPr>
        <p:spPr>
          <a:xfrm>
            <a:off x="4354498" y="3351784"/>
            <a:ext cx="198754" cy="1022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600" b="0" i="0">
                <a:solidFill>
                  <a:srgbClr val="7A0000"/>
                </a:solidFill>
                <a:latin typeface="Arial"/>
                <a:cs typeface="Arial"/>
              </a:defRPr>
            </a:lvl1pPr>
          </a:lstStyle>
          <a:p>
            <a:pPr marL="75503">
              <a:lnSpc>
                <a:spcPts val="1338"/>
              </a:lnSpc>
            </a:pPr>
            <a:fld id="{81D60167-4931-47E6-BA6A-407CBD079E47}" type="slidenum">
              <a:rPr lang="en-IT" spc="-25" smtClean="0"/>
              <a:pPr marL="38100">
                <a:lnSpc>
                  <a:spcPts val="675"/>
                </a:lnSpc>
              </a:pPr>
              <a:t>6</a:t>
            </a:fld>
            <a:r>
              <a:rPr lang="en-IT" spc="-65"/>
              <a:t> </a:t>
            </a:r>
            <a:r>
              <a:rPr lang="en-IT" spc="150"/>
              <a:t>/</a:t>
            </a:r>
            <a:r>
              <a:rPr lang="en-IT" spc="-60"/>
              <a:t> </a:t>
            </a:r>
            <a:r>
              <a:rPr lang="en-IT" spc="-50"/>
              <a:t>8</a:t>
            </a:r>
            <a:endParaRPr spc="-99" dirty="0"/>
          </a:p>
        </p:txBody>
      </p:sp>
    </p:spTree>
  </p:cSld>
  <p:clrMapOvr>
    <a:masterClrMapping/>
  </p:clrMapOvr>
  <p:transition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31888" y="60774"/>
            <a:ext cx="6933649" cy="403639"/>
          </a:xfrm>
          <a:prstGeom prst="rect">
            <a:avLst/>
          </a:prstGeom>
        </p:spPr>
        <p:txBody>
          <a:bodyPr vert="horz" wrap="square" lIns="0" tIns="33975" rIns="0" bIns="0" rtlCol="0">
            <a:spAutoFit/>
          </a:bodyPr>
          <a:lstStyle/>
          <a:p>
            <a:pPr marL="25168" algn="ctr">
              <a:lnSpc>
                <a:spcPct val="100000"/>
              </a:lnSpc>
              <a:spcBef>
                <a:spcPts val="268"/>
              </a:spcBef>
            </a:pPr>
            <a:r>
              <a:rPr sz="2400" b="1" dirty="0">
                <a:solidFill>
                  <a:srgbClr val="002060"/>
                </a:solidFill>
              </a:rPr>
              <a:t>PRM</a:t>
            </a:r>
            <a:r>
              <a:rPr sz="2400" b="1" spc="-10" dirty="0">
                <a:solidFill>
                  <a:srgbClr val="002060"/>
                </a:solidFill>
              </a:rPr>
              <a:t> </a:t>
            </a:r>
            <a:r>
              <a:rPr sz="2400" b="1" dirty="0">
                <a:solidFill>
                  <a:srgbClr val="002060"/>
                </a:solidFill>
              </a:rPr>
              <a:t>-</a:t>
            </a:r>
            <a:r>
              <a:rPr sz="2400" b="1" spc="10" dirty="0">
                <a:solidFill>
                  <a:srgbClr val="002060"/>
                </a:solidFill>
              </a:rPr>
              <a:t> </a:t>
            </a:r>
            <a:r>
              <a:rPr sz="2400" b="1" spc="-79" dirty="0">
                <a:solidFill>
                  <a:srgbClr val="002060"/>
                </a:solidFill>
              </a:rPr>
              <a:t>Setup</a:t>
            </a:r>
            <a:r>
              <a:rPr sz="2400" b="1" dirty="0">
                <a:solidFill>
                  <a:srgbClr val="002060"/>
                </a:solidFill>
              </a:rPr>
              <a:t> </a:t>
            </a:r>
            <a:r>
              <a:rPr sz="2400" b="1" spc="-50" dirty="0">
                <a:solidFill>
                  <a:srgbClr val="002060"/>
                </a:solidFill>
              </a:rPr>
              <a:t>Integration</a:t>
            </a:r>
            <a:r>
              <a:rPr sz="2400" b="1" dirty="0">
                <a:solidFill>
                  <a:srgbClr val="002060"/>
                </a:solidFill>
              </a:rPr>
              <a:t> </a:t>
            </a:r>
            <a:r>
              <a:rPr sz="2400" b="1" spc="-40" dirty="0">
                <a:solidFill>
                  <a:srgbClr val="002060"/>
                </a:solidFill>
              </a:rPr>
              <a:t>Work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17497" y="771635"/>
            <a:ext cx="8438121" cy="3333358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769198" y="4288486"/>
            <a:ext cx="10996246" cy="2210498"/>
          </a:xfrm>
          <a:prstGeom prst="rect">
            <a:avLst/>
          </a:prstGeom>
        </p:spPr>
        <p:txBody>
          <a:bodyPr vert="horz" wrap="square" lIns="0" tIns="25167" rIns="0" bIns="0" rtlCol="0">
            <a:spAutoFit/>
          </a:bodyPr>
          <a:lstStyle/>
          <a:p>
            <a:pPr marL="850762" marR="1124991" indent="-285750">
              <a:lnSpc>
                <a:spcPct val="122100"/>
              </a:lnSpc>
              <a:spcBef>
                <a:spcPts val="198"/>
              </a:spcBef>
              <a:buFont typeface="Arial" panose="020B0604020202020204" pitchFamily="34" charset="0"/>
              <a:buChar char="•"/>
            </a:pPr>
            <a:r>
              <a:rPr spc="-20" dirty="0">
                <a:solidFill>
                  <a:srgbClr val="002060"/>
                </a:solidFill>
                <a:latin typeface="Arial"/>
                <a:cs typeface="Arial"/>
              </a:rPr>
              <a:t>BE-EA-</a:t>
            </a:r>
            <a:r>
              <a:rPr dirty="0">
                <a:solidFill>
                  <a:srgbClr val="002060"/>
                </a:solidFill>
                <a:latin typeface="Arial"/>
                <a:cs typeface="Arial"/>
              </a:rPr>
              <a:t>EC</a:t>
            </a:r>
            <a:r>
              <a:rPr spc="5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02060"/>
                </a:solidFill>
                <a:latin typeface="Arial"/>
                <a:cs typeface="Arial"/>
              </a:rPr>
              <a:t>-</a:t>
            </a:r>
            <a:r>
              <a:rPr spc="6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02060"/>
                </a:solidFill>
                <a:latin typeface="Arial"/>
                <a:cs typeface="Arial"/>
              </a:rPr>
              <a:t>Planning</a:t>
            </a:r>
            <a:r>
              <a:rPr spc="6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02060"/>
                </a:solidFill>
                <a:latin typeface="Arial"/>
                <a:cs typeface="Arial"/>
              </a:rPr>
              <a:t>for</a:t>
            </a:r>
            <a:r>
              <a:rPr spc="6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02060"/>
                </a:solidFill>
                <a:latin typeface="Arial"/>
                <a:cs typeface="Arial"/>
              </a:rPr>
              <a:t>re-routing</a:t>
            </a:r>
            <a:r>
              <a:rPr spc="6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02060"/>
                </a:solidFill>
                <a:latin typeface="Arial"/>
                <a:cs typeface="Arial"/>
              </a:rPr>
              <a:t>the</a:t>
            </a:r>
            <a:r>
              <a:rPr spc="5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pc="-20" dirty="0">
                <a:solidFill>
                  <a:srgbClr val="002060"/>
                </a:solidFill>
                <a:latin typeface="Arial"/>
                <a:cs typeface="Arial"/>
              </a:rPr>
              <a:t>hydrogen</a:t>
            </a:r>
            <a:r>
              <a:rPr spc="6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pc="-40" dirty="0">
                <a:solidFill>
                  <a:srgbClr val="002060"/>
                </a:solidFill>
                <a:latin typeface="Arial"/>
                <a:cs typeface="Arial"/>
              </a:rPr>
              <a:t>gas</a:t>
            </a:r>
            <a:r>
              <a:rPr spc="6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pc="-20" dirty="0">
                <a:solidFill>
                  <a:srgbClr val="002060"/>
                </a:solidFill>
                <a:latin typeface="Arial"/>
                <a:cs typeface="Arial"/>
              </a:rPr>
              <a:t>system</a:t>
            </a:r>
            <a:r>
              <a:rPr spc="6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02060"/>
                </a:solidFill>
                <a:latin typeface="Arial"/>
                <a:cs typeface="Arial"/>
              </a:rPr>
              <a:t>is</a:t>
            </a:r>
            <a:r>
              <a:rPr spc="6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02060"/>
                </a:solidFill>
                <a:latin typeface="Arial"/>
                <a:cs typeface="Arial"/>
              </a:rPr>
              <a:t>in</a:t>
            </a:r>
            <a:r>
              <a:rPr spc="5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02060"/>
                </a:solidFill>
                <a:latin typeface="Arial"/>
                <a:cs typeface="Arial"/>
              </a:rPr>
              <a:t>end</a:t>
            </a:r>
            <a:r>
              <a:rPr spc="6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pc="-59" dirty="0">
                <a:solidFill>
                  <a:srgbClr val="002060"/>
                </a:solidFill>
                <a:latin typeface="Arial"/>
                <a:cs typeface="Arial"/>
              </a:rPr>
              <a:t>phase.</a:t>
            </a:r>
            <a:r>
              <a:rPr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endParaRPr lang="en-US" dirty="0">
              <a:solidFill>
                <a:srgbClr val="002060"/>
              </a:solidFill>
              <a:latin typeface="Arial"/>
              <a:cs typeface="Arial"/>
            </a:endParaRPr>
          </a:p>
          <a:p>
            <a:pPr marL="850762" marR="1124991" indent="-285750">
              <a:lnSpc>
                <a:spcPct val="122100"/>
              </a:lnSpc>
              <a:spcBef>
                <a:spcPts val="198"/>
              </a:spcBef>
              <a:buFont typeface="Arial" panose="020B0604020202020204" pitchFamily="34" charset="0"/>
              <a:buChar char="•"/>
            </a:pPr>
            <a:r>
              <a:rPr dirty="0">
                <a:solidFill>
                  <a:srgbClr val="002060"/>
                </a:solidFill>
                <a:latin typeface="Arial"/>
                <a:cs typeface="Arial"/>
              </a:rPr>
              <a:t>BE-EA-DC</a:t>
            </a:r>
            <a:r>
              <a:rPr spc="5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02060"/>
                </a:solidFill>
                <a:latin typeface="Arial"/>
                <a:cs typeface="Arial"/>
              </a:rPr>
              <a:t>-</a:t>
            </a:r>
            <a:r>
              <a:rPr spc="5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pc="-40" dirty="0">
                <a:solidFill>
                  <a:srgbClr val="002060"/>
                </a:solidFill>
                <a:latin typeface="Arial"/>
                <a:cs typeface="Arial"/>
              </a:rPr>
              <a:t>General</a:t>
            </a:r>
            <a:r>
              <a:rPr spc="5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02060"/>
                </a:solidFill>
                <a:latin typeface="Arial"/>
                <a:cs typeface="Arial"/>
              </a:rPr>
              <a:t>integration</a:t>
            </a:r>
            <a:r>
              <a:rPr spc="5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02060"/>
                </a:solidFill>
                <a:latin typeface="Arial"/>
                <a:cs typeface="Arial"/>
              </a:rPr>
              <a:t>of</a:t>
            </a:r>
            <a:r>
              <a:rPr spc="5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02060"/>
                </a:solidFill>
                <a:latin typeface="Arial"/>
                <a:cs typeface="Arial"/>
              </a:rPr>
              <a:t>setup</a:t>
            </a:r>
            <a:r>
              <a:rPr spc="5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02060"/>
                </a:solidFill>
                <a:latin typeface="Arial"/>
                <a:cs typeface="Arial"/>
              </a:rPr>
              <a:t>and</a:t>
            </a:r>
            <a:r>
              <a:rPr spc="5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02060"/>
                </a:solidFill>
                <a:latin typeface="Arial"/>
                <a:cs typeface="Arial"/>
              </a:rPr>
              <a:t>He</a:t>
            </a:r>
            <a:r>
              <a:rPr spc="5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02060"/>
                </a:solidFill>
                <a:latin typeface="Arial"/>
                <a:cs typeface="Arial"/>
              </a:rPr>
              <a:t>beam</a:t>
            </a:r>
            <a:r>
              <a:rPr spc="5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pc="-20" dirty="0">
                <a:solidFill>
                  <a:srgbClr val="002060"/>
                </a:solidFill>
                <a:latin typeface="Arial"/>
                <a:cs typeface="Arial"/>
              </a:rPr>
              <a:t>pipes.</a:t>
            </a:r>
            <a:endParaRPr dirty="0">
              <a:solidFill>
                <a:srgbClr val="002060"/>
              </a:solidFill>
              <a:latin typeface="Arial"/>
              <a:cs typeface="Arial"/>
            </a:endParaRPr>
          </a:p>
          <a:p>
            <a:pPr marL="565012">
              <a:lnSpc>
                <a:spcPts val="1871"/>
              </a:lnSpc>
            </a:pPr>
            <a:r>
              <a:rPr lang="en-US" i="1" dirty="0">
                <a:solidFill>
                  <a:srgbClr val="002060"/>
                </a:solidFill>
                <a:latin typeface="Arial"/>
                <a:cs typeface="Arial"/>
              </a:rPr>
              <a:t>     </a:t>
            </a:r>
            <a:r>
              <a:rPr i="1" dirty="0">
                <a:solidFill>
                  <a:srgbClr val="002060"/>
                </a:solidFill>
                <a:latin typeface="Arial"/>
                <a:cs typeface="Arial"/>
              </a:rPr>
              <a:t>→</a:t>
            </a:r>
            <a:r>
              <a:rPr i="1" spc="4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02060"/>
                </a:solidFill>
                <a:latin typeface="Arial"/>
                <a:cs typeface="Arial"/>
              </a:rPr>
              <a:t>No</a:t>
            </a:r>
            <a:r>
              <a:rPr spc="4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02060"/>
                </a:solidFill>
                <a:latin typeface="Arial"/>
                <a:cs typeface="Arial"/>
              </a:rPr>
              <a:t>He</a:t>
            </a:r>
            <a:r>
              <a:rPr spc="4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02060"/>
                </a:solidFill>
                <a:latin typeface="Arial"/>
                <a:cs typeface="Arial"/>
              </a:rPr>
              <a:t>beam</a:t>
            </a:r>
            <a:r>
              <a:rPr spc="5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pc="-20" dirty="0">
                <a:solidFill>
                  <a:srgbClr val="002060"/>
                </a:solidFill>
                <a:latin typeface="Arial"/>
                <a:cs typeface="Arial"/>
              </a:rPr>
              <a:t>pipes</a:t>
            </a:r>
            <a:r>
              <a:rPr spc="5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02060"/>
                </a:solidFill>
                <a:latin typeface="Arial"/>
                <a:cs typeface="Arial"/>
              </a:rPr>
              <a:t>this</a:t>
            </a:r>
            <a:r>
              <a:rPr spc="5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pc="-40" dirty="0">
                <a:solidFill>
                  <a:srgbClr val="002060"/>
                </a:solidFill>
                <a:latin typeface="Arial"/>
                <a:cs typeface="Arial"/>
              </a:rPr>
              <a:t>year</a:t>
            </a:r>
            <a:r>
              <a:rPr spc="5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02060"/>
                </a:solidFill>
                <a:latin typeface="Arial"/>
                <a:cs typeface="Arial"/>
              </a:rPr>
              <a:t>(planned</a:t>
            </a:r>
            <a:r>
              <a:rPr spc="5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02060"/>
                </a:solidFill>
                <a:latin typeface="Arial"/>
                <a:cs typeface="Arial"/>
              </a:rPr>
              <a:t>for</a:t>
            </a:r>
            <a:r>
              <a:rPr spc="5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pc="-20" dirty="0">
                <a:solidFill>
                  <a:srgbClr val="002060"/>
                </a:solidFill>
                <a:latin typeface="Arial"/>
                <a:cs typeface="Arial"/>
              </a:rPr>
              <a:t>2024).</a:t>
            </a:r>
            <a:endParaRPr dirty="0">
              <a:solidFill>
                <a:srgbClr val="002060"/>
              </a:solidFill>
              <a:latin typeface="Arial"/>
              <a:cs typeface="Arial"/>
            </a:endParaRPr>
          </a:p>
          <a:p>
            <a:pPr marL="850762" marR="4387969" indent="-285750">
              <a:lnSpc>
                <a:spcPct val="122100"/>
              </a:lnSpc>
              <a:buFont typeface="Arial" panose="020B0604020202020204" pitchFamily="34" charset="0"/>
              <a:buChar char="•"/>
            </a:pPr>
            <a:r>
              <a:rPr dirty="0">
                <a:solidFill>
                  <a:srgbClr val="002060"/>
                </a:solidFill>
                <a:latin typeface="Arial"/>
                <a:cs typeface="Arial"/>
              </a:rPr>
              <a:t>EP-DT-DI</a:t>
            </a:r>
            <a:r>
              <a:rPr spc="188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02060"/>
                </a:solidFill>
                <a:latin typeface="Arial"/>
                <a:cs typeface="Arial"/>
              </a:rPr>
              <a:t>-</a:t>
            </a:r>
            <a:r>
              <a:rPr spc="198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02060"/>
                </a:solidFill>
                <a:latin typeface="Arial"/>
                <a:cs typeface="Arial"/>
              </a:rPr>
              <a:t>Safety/Gas</a:t>
            </a:r>
            <a:r>
              <a:rPr spc="198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02060"/>
                </a:solidFill>
                <a:latin typeface="Arial"/>
                <a:cs typeface="Arial"/>
              </a:rPr>
              <a:t>control</a:t>
            </a:r>
            <a:r>
              <a:rPr spc="188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pc="-20" dirty="0">
                <a:solidFill>
                  <a:srgbClr val="002060"/>
                </a:solidFill>
                <a:latin typeface="Arial"/>
                <a:cs typeface="Arial"/>
              </a:rPr>
              <a:t>system. </a:t>
            </a:r>
            <a:endParaRPr lang="en-US" dirty="0">
              <a:solidFill>
                <a:srgbClr val="002060"/>
              </a:solidFill>
              <a:latin typeface="Arial"/>
              <a:cs typeface="Arial"/>
            </a:endParaRPr>
          </a:p>
          <a:p>
            <a:pPr marL="850762" marR="4387969" indent="-285750">
              <a:lnSpc>
                <a:spcPct val="122100"/>
              </a:lnSpc>
              <a:buFont typeface="Arial" panose="020B0604020202020204" pitchFamily="34" charset="0"/>
              <a:buChar char="•"/>
            </a:pPr>
            <a:r>
              <a:rPr lang="en-IT" dirty="0">
                <a:solidFill>
                  <a:srgbClr val="002060"/>
                </a:solidFill>
                <a:latin typeface="Arial"/>
                <a:cs typeface="Arial"/>
              </a:rPr>
              <a:t>EN-</a:t>
            </a:r>
            <a:r>
              <a:rPr dirty="0">
                <a:solidFill>
                  <a:srgbClr val="002060"/>
                </a:solidFill>
                <a:latin typeface="Arial"/>
                <a:cs typeface="Arial"/>
              </a:rPr>
              <a:t>AA-AS</a:t>
            </a:r>
            <a:r>
              <a:rPr spc="10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02060"/>
                </a:solidFill>
                <a:latin typeface="Arial"/>
                <a:cs typeface="Arial"/>
              </a:rPr>
              <a:t>-</a:t>
            </a:r>
            <a:r>
              <a:rPr spc="11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pc="-20" dirty="0">
                <a:solidFill>
                  <a:srgbClr val="002060"/>
                </a:solidFill>
                <a:latin typeface="Arial"/>
                <a:cs typeface="Arial"/>
              </a:rPr>
              <a:t>Hydrogen</a:t>
            </a:r>
            <a:r>
              <a:rPr spc="9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02060"/>
                </a:solidFill>
                <a:latin typeface="Arial"/>
                <a:cs typeface="Arial"/>
              </a:rPr>
              <a:t>detection</a:t>
            </a:r>
            <a:r>
              <a:rPr spc="11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pc="-40" dirty="0">
                <a:solidFill>
                  <a:srgbClr val="002060"/>
                </a:solidFill>
                <a:latin typeface="Arial"/>
                <a:cs typeface="Arial"/>
              </a:rPr>
              <a:t>system.</a:t>
            </a:r>
            <a:endParaRPr dirty="0">
              <a:solidFill>
                <a:srgbClr val="002060"/>
              </a:solidFill>
              <a:latin typeface="Arial"/>
              <a:cs typeface="Arial"/>
            </a:endParaRPr>
          </a:p>
          <a:p>
            <a:pPr>
              <a:spcBef>
                <a:spcPts val="10"/>
              </a:spcBef>
            </a:pPr>
            <a:endParaRPr sz="1486" dirty="0">
              <a:latin typeface="Arial"/>
              <a:cs typeface="Arial"/>
            </a:endParaRPr>
          </a:p>
          <a:p>
            <a:pPr marL="25168"/>
            <a:r>
              <a:rPr sz="2180" b="1" dirty="0">
                <a:solidFill>
                  <a:srgbClr val="002060"/>
                </a:solidFill>
                <a:latin typeface="Arial"/>
                <a:cs typeface="Arial"/>
              </a:rPr>
              <a:t>All</a:t>
            </a:r>
            <a:r>
              <a:rPr sz="2180" b="1" spc="13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180" b="1" spc="-79" dirty="0">
                <a:solidFill>
                  <a:srgbClr val="002060"/>
                </a:solidFill>
                <a:latin typeface="Arial"/>
                <a:cs typeface="Arial"/>
              </a:rPr>
              <a:t>installations</a:t>
            </a:r>
            <a:r>
              <a:rPr sz="2180" b="1" spc="13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180" b="1" spc="-20" dirty="0">
                <a:solidFill>
                  <a:srgbClr val="002060"/>
                </a:solidFill>
                <a:latin typeface="Arial"/>
                <a:cs typeface="Arial"/>
              </a:rPr>
              <a:t>are</a:t>
            </a:r>
            <a:r>
              <a:rPr sz="2180" b="1" spc="13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180" b="1" spc="-79" dirty="0">
                <a:solidFill>
                  <a:srgbClr val="002060"/>
                </a:solidFill>
                <a:latin typeface="Arial"/>
                <a:cs typeface="Arial"/>
              </a:rPr>
              <a:t>done</a:t>
            </a:r>
            <a:r>
              <a:rPr sz="2180" b="1" spc="13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180" b="1" dirty="0">
                <a:solidFill>
                  <a:srgbClr val="002060"/>
                </a:solidFill>
                <a:latin typeface="Arial"/>
                <a:cs typeface="Arial"/>
              </a:rPr>
              <a:t>to</a:t>
            </a:r>
            <a:r>
              <a:rPr sz="2180" b="1" spc="13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180" b="1" dirty="0">
                <a:solidFill>
                  <a:srgbClr val="002060"/>
                </a:solidFill>
                <a:latin typeface="Arial"/>
                <a:cs typeface="Arial"/>
              </a:rPr>
              <a:t>fit</a:t>
            </a:r>
            <a:r>
              <a:rPr sz="2180" b="1" spc="13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180" b="1" dirty="0">
                <a:solidFill>
                  <a:srgbClr val="002060"/>
                </a:solidFill>
                <a:latin typeface="Arial"/>
                <a:cs typeface="Arial"/>
              </a:rPr>
              <a:t>IKAR</a:t>
            </a:r>
            <a:r>
              <a:rPr sz="2180" b="1" spc="13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180" b="1" spc="-40" dirty="0">
                <a:solidFill>
                  <a:srgbClr val="002060"/>
                </a:solidFill>
                <a:latin typeface="Arial"/>
                <a:cs typeface="Arial"/>
              </a:rPr>
              <a:t>and</a:t>
            </a:r>
            <a:r>
              <a:rPr sz="2180" b="1" spc="13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180" b="1" dirty="0">
                <a:solidFill>
                  <a:srgbClr val="002060"/>
                </a:solidFill>
                <a:latin typeface="Arial"/>
                <a:cs typeface="Arial"/>
              </a:rPr>
              <a:t>AMBER</a:t>
            </a:r>
            <a:r>
              <a:rPr sz="2180" b="1" spc="12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180" b="1" dirty="0">
                <a:solidFill>
                  <a:srgbClr val="002060"/>
                </a:solidFill>
                <a:latin typeface="Arial"/>
                <a:cs typeface="Arial"/>
              </a:rPr>
              <a:t>TPC</a:t>
            </a:r>
            <a:r>
              <a:rPr sz="2180" b="1" spc="14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180" b="1" spc="-69" dirty="0">
                <a:solidFill>
                  <a:srgbClr val="002060"/>
                </a:solidFill>
                <a:latin typeface="Arial"/>
                <a:cs typeface="Arial"/>
              </a:rPr>
              <a:t>setup</a:t>
            </a:r>
            <a:r>
              <a:rPr sz="2180" b="1" spc="12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b="1" spc="-20" dirty="0">
                <a:solidFill>
                  <a:srgbClr val="002060"/>
                </a:solidFill>
                <a:latin typeface="Arial"/>
                <a:cs typeface="Arial"/>
              </a:rPr>
              <a:t>(2024+).</a:t>
            </a:r>
            <a:endParaRPr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528195" y="6631296"/>
            <a:ext cx="9131836" cy="217694"/>
            <a:chOff x="0" y="3346348"/>
            <a:chExt cx="4608195" cy="109855"/>
          </a:xfrm>
        </p:grpSpPr>
        <p:sp>
          <p:nvSpPr>
            <p:cNvPr id="10" name="object 10"/>
            <p:cNvSpPr/>
            <p:nvPr/>
          </p:nvSpPr>
          <p:spPr>
            <a:xfrm>
              <a:off x="0" y="3346348"/>
              <a:ext cx="1536065" cy="109855"/>
            </a:xfrm>
            <a:custGeom>
              <a:avLst/>
              <a:gdLst/>
              <a:ahLst/>
              <a:cxnLst/>
              <a:rect l="l" t="t" r="r" b="b"/>
              <a:pathLst>
                <a:path w="1536065" h="109854">
                  <a:moveTo>
                    <a:pt x="1535976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535976" y="109651"/>
                  </a:lnTo>
                  <a:lnTo>
                    <a:pt x="1535976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 sz="3567"/>
            </a:p>
          </p:txBody>
        </p:sp>
        <p:sp>
          <p:nvSpPr>
            <p:cNvPr id="11" name="object 11"/>
            <p:cNvSpPr/>
            <p:nvPr/>
          </p:nvSpPr>
          <p:spPr>
            <a:xfrm>
              <a:off x="1535976" y="3346348"/>
              <a:ext cx="1536065" cy="109855"/>
            </a:xfrm>
            <a:custGeom>
              <a:avLst/>
              <a:gdLst/>
              <a:ahLst/>
              <a:cxnLst/>
              <a:rect l="l" t="t" r="r" b="b"/>
              <a:pathLst>
                <a:path w="1536064" h="109854">
                  <a:moveTo>
                    <a:pt x="1535976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535976" y="109651"/>
                  </a:lnTo>
                  <a:lnTo>
                    <a:pt x="1535976" y="0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>
              <a:endParaRPr sz="3567"/>
            </a:p>
          </p:txBody>
        </p:sp>
        <p:sp>
          <p:nvSpPr>
            <p:cNvPr id="12" name="object 12"/>
            <p:cNvSpPr/>
            <p:nvPr/>
          </p:nvSpPr>
          <p:spPr>
            <a:xfrm>
              <a:off x="3071952" y="3346348"/>
              <a:ext cx="1536065" cy="109855"/>
            </a:xfrm>
            <a:custGeom>
              <a:avLst/>
              <a:gdLst/>
              <a:ahLst/>
              <a:cxnLst/>
              <a:rect l="l" t="t" r="r" b="b"/>
              <a:pathLst>
                <a:path w="1536064" h="109854">
                  <a:moveTo>
                    <a:pt x="1535976" y="0"/>
                  </a:moveTo>
                  <a:lnTo>
                    <a:pt x="0" y="0"/>
                  </a:lnTo>
                  <a:lnTo>
                    <a:pt x="0" y="109651"/>
                  </a:lnTo>
                  <a:lnTo>
                    <a:pt x="1535976" y="109651"/>
                  </a:lnTo>
                  <a:lnTo>
                    <a:pt x="1535976" y="0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 sz="3567"/>
            </a:p>
          </p:txBody>
        </p:sp>
      </p:grpSp>
      <p:sp>
        <p:nvSpPr>
          <p:cNvPr id="13" name="object 13"/>
          <p:cNvSpPr txBox="1">
            <a:spLocks noGrp="1"/>
          </p:cNvSpPr>
          <p:nvPr>
            <p:ph type="ftr" sz="quarter" idx="5"/>
          </p:nvPr>
        </p:nvSpPr>
        <p:spPr>
          <a:xfrm>
            <a:off x="18262" y="3351784"/>
            <a:ext cx="1499235" cy="1022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600" b="0" i="0">
                <a:solidFill>
                  <a:srgbClr val="F2F2F2"/>
                </a:solidFill>
                <a:latin typeface="Arial"/>
                <a:cs typeface="Arial"/>
              </a:defRPr>
            </a:lvl1pPr>
          </a:lstStyle>
          <a:p>
            <a:pPr marL="25168">
              <a:lnSpc>
                <a:spcPts val="1338"/>
              </a:lnSpc>
            </a:pPr>
            <a:r>
              <a:rPr lang="en-GB"/>
              <a:t>Benjamin</a:t>
            </a:r>
            <a:r>
              <a:rPr lang="en-GB" spc="40"/>
              <a:t> </a:t>
            </a:r>
            <a:r>
              <a:rPr lang="en-GB"/>
              <a:t>Moritz</a:t>
            </a:r>
            <a:r>
              <a:rPr lang="en-GB" spc="40"/>
              <a:t> </a:t>
            </a:r>
            <a:r>
              <a:rPr lang="en-GB"/>
              <a:t>Veit</a:t>
            </a:r>
            <a:r>
              <a:rPr lang="en-GB" spc="40"/>
              <a:t> </a:t>
            </a:r>
            <a:r>
              <a:rPr lang="en-GB"/>
              <a:t>and</a:t>
            </a:r>
            <a:r>
              <a:rPr lang="en-GB" spc="40"/>
              <a:t> </a:t>
            </a:r>
            <a:r>
              <a:rPr lang="en-GB"/>
              <a:t>Stefano</a:t>
            </a:r>
            <a:r>
              <a:rPr lang="en-GB" spc="45"/>
              <a:t> </a:t>
            </a:r>
            <a:r>
              <a:rPr lang="en-GB" spc="-10"/>
              <a:t>Levorato</a:t>
            </a:r>
            <a:endParaRPr spc="-20" dirty="0"/>
          </a:p>
        </p:txBody>
      </p:sp>
      <p:sp>
        <p:nvSpPr>
          <p:cNvPr id="14" name="object 14"/>
          <p:cNvSpPr txBox="1"/>
          <p:nvPr/>
        </p:nvSpPr>
        <p:spPr>
          <a:xfrm>
            <a:off x="5060001" y="6642068"/>
            <a:ext cx="2068725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68">
              <a:lnSpc>
                <a:spcPts val="1338"/>
              </a:lnSpc>
            </a:pPr>
            <a:r>
              <a:rPr sz="1189" dirty="0">
                <a:solidFill>
                  <a:srgbClr val="8E0000"/>
                </a:solidFill>
                <a:latin typeface="Arial"/>
                <a:cs typeface="Arial"/>
                <a:hlinkClick r:id="rId3" action="ppaction://hlinksldjump"/>
              </a:rPr>
              <a:t>AMBER</a:t>
            </a:r>
            <a:r>
              <a:rPr sz="1189" spc="99" dirty="0">
                <a:solidFill>
                  <a:srgbClr val="8E0000"/>
                </a:solidFill>
                <a:latin typeface="Arial"/>
                <a:cs typeface="Arial"/>
                <a:hlinkClick r:id="rId3" action="ppaction://hlinksldjump"/>
              </a:rPr>
              <a:t> </a:t>
            </a:r>
            <a:r>
              <a:rPr sz="1189" dirty="0">
                <a:solidFill>
                  <a:srgbClr val="8E0000"/>
                </a:solidFill>
                <a:latin typeface="Arial"/>
                <a:cs typeface="Arial"/>
                <a:hlinkClick r:id="rId3" action="ppaction://hlinksldjump"/>
              </a:rPr>
              <a:t>TS</a:t>
            </a:r>
            <a:r>
              <a:rPr sz="1189" spc="99" dirty="0">
                <a:solidFill>
                  <a:srgbClr val="8E0000"/>
                </a:solidFill>
                <a:latin typeface="Arial"/>
                <a:cs typeface="Arial"/>
                <a:hlinkClick r:id="rId3" action="ppaction://hlinksldjump"/>
              </a:rPr>
              <a:t> </a:t>
            </a:r>
            <a:r>
              <a:rPr sz="1189" dirty="0">
                <a:solidFill>
                  <a:srgbClr val="8E0000"/>
                </a:solidFill>
                <a:latin typeface="Arial"/>
                <a:cs typeface="Arial"/>
                <a:hlinkClick r:id="rId3" action="ppaction://hlinksldjump"/>
              </a:rPr>
              <a:t>Report</a:t>
            </a:r>
            <a:r>
              <a:rPr sz="1189" spc="99" dirty="0">
                <a:solidFill>
                  <a:srgbClr val="8E0000"/>
                </a:solidFill>
                <a:latin typeface="Arial"/>
                <a:cs typeface="Arial"/>
                <a:hlinkClick r:id="rId3" action="ppaction://hlinksldjump"/>
              </a:rPr>
              <a:t> </a:t>
            </a:r>
            <a:r>
              <a:rPr sz="1189" dirty="0">
                <a:solidFill>
                  <a:srgbClr val="8E0000"/>
                </a:solidFill>
                <a:latin typeface="Arial"/>
                <a:cs typeface="Arial"/>
                <a:hlinkClick r:id="rId3" action="ppaction://hlinksldjump"/>
              </a:rPr>
              <a:t>May</a:t>
            </a:r>
            <a:r>
              <a:rPr sz="1189" spc="99" dirty="0">
                <a:solidFill>
                  <a:srgbClr val="8E0000"/>
                </a:solidFill>
                <a:latin typeface="Arial"/>
                <a:cs typeface="Arial"/>
                <a:hlinkClick r:id="rId3" action="ppaction://hlinksldjump"/>
              </a:rPr>
              <a:t> </a:t>
            </a:r>
            <a:r>
              <a:rPr sz="1189" spc="-40" dirty="0">
                <a:solidFill>
                  <a:srgbClr val="8E0000"/>
                </a:solidFill>
                <a:latin typeface="Arial"/>
                <a:cs typeface="Arial"/>
                <a:hlinkClick r:id="rId3" action="ppaction://hlinksldjump"/>
              </a:rPr>
              <a:t>2023</a:t>
            </a:r>
            <a:endParaRPr sz="1189">
              <a:latin typeface="Arial"/>
              <a:cs typeface="Arial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dt" sz="half" idx="6"/>
          </p:nvPr>
        </p:nvSpPr>
        <p:spPr>
          <a:xfrm>
            <a:off x="3569576" y="3351784"/>
            <a:ext cx="393064" cy="1022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600" b="0" i="0">
                <a:solidFill>
                  <a:srgbClr val="7A0000"/>
                </a:solidFill>
                <a:latin typeface="Arial"/>
                <a:cs typeface="Arial"/>
              </a:defRPr>
            </a:lvl1pPr>
          </a:lstStyle>
          <a:p>
            <a:pPr marL="25168">
              <a:lnSpc>
                <a:spcPts val="1338"/>
              </a:lnSpc>
            </a:pPr>
            <a:r>
              <a:rPr lang="en-IT" spc="-10"/>
              <a:t>04.05.2023</a:t>
            </a:r>
            <a:endParaRPr spc="-20" dirty="0"/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xfrm>
            <a:off x="4354498" y="3351784"/>
            <a:ext cx="198754" cy="1022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600" b="0" i="0">
                <a:solidFill>
                  <a:srgbClr val="7A0000"/>
                </a:solidFill>
                <a:latin typeface="Arial"/>
                <a:cs typeface="Arial"/>
              </a:defRPr>
            </a:lvl1pPr>
          </a:lstStyle>
          <a:p>
            <a:pPr marL="75503">
              <a:lnSpc>
                <a:spcPts val="1338"/>
              </a:lnSpc>
            </a:pPr>
            <a:fld id="{81D60167-4931-47E6-BA6A-407CBD079E47}" type="slidenum">
              <a:rPr lang="en-IT" spc="-25" smtClean="0"/>
              <a:pPr marL="38100">
                <a:lnSpc>
                  <a:spcPts val="675"/>
                </a:lnSpc>
              </a:pPr>
              <a:t>7</a:t>
            </a:fld>
            <a:r>
              <a:rPr lang="en-IT" spc="-65"/>
              <a:t> </a:t>
            </a:r>
            <a:r>
              <a:rPr lang="en-IT" spc="150"/>
              <a:t>/</a:t>
            </a:r>
            <a:r>
              <a:rPr lang="en-IT" spc="-60"/>
              <a:t> </a:t>
            </a:r>
            <a:r>
              <a:rPr lang="en-IT" spc="-50"/>
              <a:t>8</a:t>
            </a:r>
            <a:endParaRPr spc="-99" dirty="0"/>
          </a:p>
        </p:txBody>
      </p:sp>
    </p:spTree>
  </p:cSld>
  <p:clrMapOvr>
    <a:masterClrMapping/>
  </p:clrMapOvr>
  <p:transition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14548" y="121850"/>
            <a:ext cx="6573817" cy="772971"/>
          </a:xfrm>
          <a:prstGeom prst="rect">
            <a:avLst/>
          </a:prstGeom>
        </p:spPr>
        <p:txBody>
          <a:bodyPr vert="horz" wrap="square" lIns="0" tIns="33975" rIns="0" bIns="0" rtlCol="0">
            <a:spAutoFit/>
          </a:bodyPr>
          <a:lstStyle/>
          <a:p>
            <a:pPr marL="25168" algn="ctr">
              <a:lnSpc>
                <a:spcPct val="100000"/>
              </a:lnSpc>
              <a:spcBef>
                <a:spcPts val="268"/>
              </a:spcBef>
            </a:pPr>
            <a:r>
              <a:rPr lang="en-US" sz="2400" b="1" spc="-159" dirty="0">
                <a:solidFill>
                  <a:srgbClr val="002060"/>
                </a:solidFill>
              </a:rPr>
              <a:t>APX running time extension – High Intensity DY test with two </a:t>
            </a:r>
            <a:br>
              <a:rPr lang="en-US" sz="2400" b="1" spc="-159" dirty="0">
                <a:solidFill>
                  <a:srgbClr val="002060"/>
                </a:solidFill>
              </a:rPr>
            </a:br>
            <a:r>
              <a:rPr lang="en-US" sz="2400" b="1" spc="-159" dirty="0">
                <a:solidFill>
                  <a:srgbClr val="002060"/>
                </a:solidFill>
              </a:rPr>
              <a:t>NA CEDARS and beam telescope </a:t>
            </a:r>
            <a:endParaRPr sz="2400" b="1" spc="-50" dirty="0">
              <a:solidFill>
                <a:srgbClr val="002060"/>
              </a:solidFill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ftr" sz="quarter" idx="5"/>
          </p:nvPr>
        </p:nvSpPr>
        <p:spPr>
          <a:xfrm>
            <a:off x="18262" y="3351784"/>
            <a:ext cx="1499235" cy="1022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600" b="0" i="0">
                <a:solidFill>
                  <a:srgbClr val="F2F2F2"/>
                </a:solidFill>
                <a:latin typeface="Arial"/>
                <a:cs typeface="Arial"/>
              </a:defRPr>
            </a:lvl1pPr>
          </a:lstStyle>
          <a:p>
            <a:pPr marL="25168">
              <a:lnSpc>
                <a:spcPts val="1338"/>
              </a:lnSpc>
            </a:pPr>
            <a:r>
              <a:rPr lang="en-GB"/>
              <a:t>Benjamin</a:t>
            </a:r>
            <a:r>
              <a:rPr lang="en-GB" spc="40"/>
              <a:t> </a:t>
            </a:r>
            <a:r>
              <a:rPr lang="en-GB"/>
              <a:t>Moritz</a:t>
            </a:r>
            <a:r>
              <a:rPr lang="en-GB" spc="40"/>
              <a:t> </a:t>
            </a:r>
            <a:r>
              <a:rPr lang="en-GB"/>
              <a:t>Veit</a:t>
            </a:r>
            <a:r>
              <a:rPr lang="en-GB" spc="40"/>
              <a:t> </a:t>
            </a:r>
            <a:r>
              <a:rPr lang="en-GB"/>
              <a:t>and</a:t>
            </a:r>
            <a:r>
              <a:rPr lang="en-GB" spc="40"/>
              <a:t> </a:t>
            </a:r>
            <a:r>
              <a:rPr lang="en-GB"/>
              <a:t>Stefano</a:t>
            </a:r>
            <a:r>
              <a:rPr lang="en-GB" spc="45"/>
              <a:t> </a:t>
            </a:r>
            <a:r>
              <a:rPr lang="en-GB" spc="-10"/>
              <a:t>Levorato</a:t>
            </a:r>
            <a:endParaRPr spc="-2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999220D-7783-B949-A5A5-8C8D879DA619}"/>
              </a:ext>
            </a:extLst>
          </p:cNvPr>
          <p:cNvSpPr txBox="1"/>
          <p:nvPr/>
        </p:nvSpPr>
        <p:spPr>
          <a:xfrm>
            <a:off x="333049" y="3808984"/>
            <a:ext cx="96176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Goal of the test:</a:t>
            </a:r>
          </a:p>
          <a:p>
            <a:r>
              <a:rPr lang="en-GB" b="1" dirty="0">
                <a:solidFill>
                  <a:srgbClr val="C00000"/>
                </a:solidFill>
              </a:rPr>
              <a:t>To test performance of the CEDARS PID in the </a:t>
            </a:r>
            <a:r>
              <a:rPr lang="en-GB" b="1" dirty="0" err="1">
                <a:solidFill>
                  <a:srgbClr val="C00000"/>
                </a:solidFill>
              </a:rPr>
              <a:t>Drell</a:t>
            </a:r>
            <a:r>
              <a:rPr lang="en-GB" b="1" dirty="0">
                <a:solidFill>
                  <a:srgbClr val="C00000"/>
                </a:solidFill>
              </a:rPr>
              <a:t>-Yan running conditions and using high precision</a:t>
            </a:r>
          </a:p>
          <a:p>
            <a:r>
              <a:rPr lang="en-GB" b="1" dirty="0">
                <a:solidFill>
                  <a:srgbClr val="C00000"/>
                </a:solidFill>
              </a:rPr>
              <a:t>Detectors in the AMBER Beam Telescope (Silicon detectors) for back-tracking in the CEDARs area.</a:t>
            </a:r>
          </a:p>
          <a:p>
            <a:r>
              <a:rPr lang="en-GB" b="1" dirty="0">
                <a:solidFill>
                  <a:srgbClr val="C00000"/>
                </a:solidFill>
              </a:rPr>
              <a:t>Pre-requisite of the test: both NA CEDARs are installed in the beam line.</a:t>
            </a:r>
          </a:p>
        </p:txBody>
      </p:sp>
      <p:sp>
        <p:nvSpPr>
          <p:cNvPr id="3" name="Google Shape;472;p51">
            <a:extLst>
              <a:ext uri="{FF2B5EF4-FFF2-40B4-BE49-F238E27FC236}">
                <a16:creationId xmlns:a16="http://schemas.microsoft.com/office/drawing/2014/main" id="{56BBC29D-166D-13F3-A801-5D5739E76778}"/>
              </a:ext>
            </a:extLst>
          </p:cNvPr>
          <p:cNvSpPr txBox="1"/>
          <p:nvPr/>
        </p:nvSpPr>
        <p:spPr>
          <a:xfrm>
            <a:off x="333049" y="1371710"/>
            <a:ext cx="8455316" cy="2437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25" rIns="81625" bIns="408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0" u="none" strike="noStrike" cap="none" dirty="0">
                <a:solidFill>
                  <a:srgbClr val="002060"/>
                </a:solidFill>
                <a:latin typeface="Proxima Nova"/>
                <a:ea typeface="Proxima Nova"/>
                <a:cs typeface="Proxima Nova"/>
                <a:sym typeface="Proxima Nova"/>
              </a:rPr>
              <a:t>Plan to perform a short test of the CEDARs PID, using </a:t>
            </a:r>
            <a:r>
              <a:rPr lang="en" b="1" i="0" u="none" strike="noStrike" cap="none" dirty="0">
                <a:solidFill>
                  <a:srgbClr val="002060"/>
                </a:solidFill>
                <a:latin typeface="Proxima Nova"/>
                <a:ea typeface="Proxima Nova"/>
                <a:cs typeface="Proxima Nova"/>
                <a:sym typeface="Proxima Nova"/>
              </a:rPr>
              <a:t>7x10⁷ particles/second</a:t>
            </a:r>
            <a:r>
              <a:rPr lang="en" i="0" u="none" strike="noStrike" cap="none" dirty="0">
                <a:solidFill>
                  <a:srgbClr val="002060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 strike="noStrike" dirty="0">
              <a:solidFill>
                <a:srgbClr val="00206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trike="noStrike" dirty="0">
                <a:solidFill>
                  <a:srgbClr val="002060"/>
                </a:solidFill>
                <a:latin typeface="Proxima Nova"/>
                <a:ea typeface="Proxima Nova"/>
                <a:cs typeface="Proxima Nova"/>
                <a:sym typeface="Proxima Nova"/>
              </a:rPr>
              <a:t>– 2 nights (~16 hours total), mostly negative beam 190 GeV/c (shortly also positive beam)</a:t>
            </a:r>
            <a:endParaRPr strike="noStrike" dirty="0">
              <a:solidFill>
                <a:srgbClr val="00206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trike="noStrike" dirty="0">
                <a:solidFill>
                  <a:srgbClr val="002060"/>
                </a:solidFill>
                <a:latin typeface="Proxima Nova"/>
                <a:ea typeface="Proxima Nova"/>
                <a:cs typeface="Proxima Nova"/>
                <a:sym typeface="Proxima Nova"/>
              </a:rPr>
              <a:t>– Beam telescope with 3 COMPASS Silicon detectors included (+ </a:t>
            </a:r>
            <a:r>
              <a:rPr lang="en" strike="noStrike" dirty="0" err="1">
                <a:solidFill>
                  <a:srgbClr val="002060"/>
                </a:solidFill>
                <a:latin typeface="Proxima Nova"/>
                <a:ea typeface="Proxima Nova"/>
                <a:cs typeface="Proxima Nova"/>
                <a:sym typeface="Proxima Nova"/>
              </a:rPr>
              <a:t>SciFIs</a:t>
            </a:r>
            <a:r>
              <a:rPr lang="en" strike="noStrike" dirty="0">
                <a:solidFill>
                  <a:srgbClr val="002060"/>
                </a:solidFill>
                <a:latin typeface="Proxima Nova"/>
                <a:ea typeface="Proxima Nova"/>
                <a:cs typeface="Proxima Nova"/>
                <a:sym typeface="Proxima Nova"/>
              </a:rPr>
              <a:t>)</a:t>
            </a:r>
            <a:endParaRPr strike="noStrike" dirty="0">
              <a:solidFill>
                <a:srgbClr val="00206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trike="noStrike" dirty="0">
                <a:solidFill>
                  <a:srgbClr val="002060"/>
                </a:solidFill>
                <a:latin typeface="Proxima Nova"/>
                <a:ea typeface="Proxima Nova"/>
                <a:cs typeface="Proxima Nova"/>
                <a:sym typeface="Proxima Nova"/>
              </a:rPr>
              <a:t>– Spectrometer detectors kept off, magnets SM1 and SM2 on</a:t>
            </a:r>
            <a:endParaRPr strike="noStrike" dirty="0">
              <a:solidFill>
                <a:srgbClr val="00206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trike="noStrike" dirty="0">
                <a:solidFill>
                  <a:srgbClr val="002060"/>
                </a:solidFill>
                <a:latin typeface="Proxima Nova"/>
                <a:ea typeface="Proxima Nova"/>
                <a:cs typeface="Proxima Nova"/>
                <a:sym typeface="Proxima Nova"/>
              </a:rPr>
              <a:t>– He target in place (as for pbar measurement), except if not possible due to RP </a:t>
            </a:r>
            <a:r>
              <a:rPr lang="en" strike="noStrike" dirty="0" err="1">
                <a:solidFill>
                  <a:srgbClr val="002060"/>
                </a:solidFill>
                <a:latin typeface="Proxima Nova"/>
                <a:ea typeface="Proxima Nova"/>
                <a:cs typeface="Proxima Nova"/>
                <a:sym typeface="Proxima Nova"/>
              </a:rPr>
              <a:t>contraints</a:t>
            </a:r>
            <a:endParaRPr strike="noStrike" dirty="0">
              <a:solidFill>
                <a:srgbClr val="00206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trike="noStrike" dirty="0">
                <a:solidFill>
                  <a:srgbClr val="002060"/>
                </a:solidFill>
                <a:latin typeface="Proxima Nova"/>
                <a:ea typeface="Proxima Nova"/>
                <a:cs typeface="Proxima Nova"/>
                <a:sym typeface="Proxima Nova"/>
              </a:rPr>
              <a:t>– Possibly using beam trigger, and </a:t>
            </a:r>
            <a:r>
              <a:rPr lang="en" strike="noStrike" dirty="0" err="1">
                <a:solidFill>
                  <a:srgbClr val="002060"/>
                </a:solidFill>
                <a:latin typeface="Proxima Nova"/>
                <a:ea typeface="Proxima Nova"/>
                <a:cs typeface="Proxima Nova"/>
                <a:sym typeface="Proxima Nova"/>
              </a:rPr>
              <a:t>prescaling</a:t>
            </a:r>
            <a:endParaRPr strike="noStrike" dirty="0">
              <a:solidFill>
                <a:srgbClr val="00206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trike="noStrike" dirty="0">
                <a:solidFill>
                  <a:srgbClr val="002060"/>
                </a:solidFill>
                <a:latin typeface="Proxima Nova"/>
                <a:ea typeface="Proxima Nova"/>
                <a:cs typeface="Proxima Nova"/>
                <a:sym typeface="Proxima Nova"/>
              </a:rPr>
              <a:t>– Measurements varying pressure in the CEDARs</a:t>
            </a:r>
            <a:endParaRPr strike="noStrike" dirty="0">
              <a:solidFill>
                <a:srgbClr val="00206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" name="Google Shape;473;p51">
            <a:extLst>
              <a:ext uri="{FF2B5EF4-FFF2-40B4-BE49-F238E27FC236}">
                <a16:creationId xmlns:a16="http://schemas.microsoft.com/office/drawing/2014/main" id="{D4E51DDE-5296-390D-1CFA-8C1D02124E48}"/>
              </a:ext>
            </a:extLst>
          </p:cNvPr>
          <p:cNvSpPr txBox="1"/>
          <p:nvPr/>
        </p:nvSpPr>
        <p:spPr>
          <a:xfrm>
            <a:off x="400606" y="5160943"/>
            <a:ext cx="9550075" cy="5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25" rIns="81625" bIns="408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strike="noStrike" dirty="0">
                <a:solidFill>
                  <a:srgbClr val="FF6666"/>
                </a:solidFill>
                <a:latin typeface="Proxima Nova"/>
                <a:ea typeface="Proxima Nova"/>
                <a:cs typeface="Proxima Nova"/>
                <a:sym typeface="Proxima Nova"/>
              </a:rPr>
              <a:t>Main difficulty</a:t>
            </a:r>
            <a:r>
              <a:rPr lang="en" strike="noStrike" dirty="0">
                <a:latin typeface="Proxima Nova"/>
                <a:ea typeface="Proxima Nova"/>
                <a:cs typeface="Proxima Nova"/>
                <a:sym typeface="Proxima Nova"/>
              </a:rPr>
              <a:t>: </a:t>
            </a:r>
            <a:r>
              <a:rPr lang="en" strike="noStrike" dirty="0">
                <a:solidFill>
                  <a:srgbClr val="002060"/>
                </a:solidFill>
                <a:latin typeface="Proxima Nova"/>
                <a:ea typeface="Proxima Nova"/>
                <a:cs typeface="Proxima Nova"/>
                <a:sym typeface="Proxima Nova"/>
              </a:rPr>
              <a:t>no time for hadron absorber or additional shielding installation. Requires </a:t>
            </a:r>
            <a:endParaRPr strike="noStrike" dirty="0">
              <a:solidFill>
                <a:srgbClr val="00206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trike="noStrike" dirty="0">
                <a:solidFill>
                  <a:srgbClr val="002060"/>
                </a:solidFill>
                <a:latin typeface="Proxima Nova"/>
                <a:ea typeface="Proxima Nova"/>
                <a:cs typeface="Proxima Nova"/>
                <a:sym typeface="Proxima Nova"/>
              </a:rPr>
              <a:t>agreement from RP group (and no access to the Hall and surroundings during test).  </a:t>
            </a:r>
            <a:endParaRPr strike="noStrike" dirty="0">
              <a:solidFill>
                <a:srgbClr val="00206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983402584"/>
      </p:ext>
    </p:extLst>
  </p:cSld>
  <p:clrMapOvr>
    <a:masterClrMapping/>
  </p:clrMapOvr>
  <p:transition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14548" y="121850"/>
            <a:ext cx="6573817" cy="772971"/>
          </a:xfrm>
          <a:prstGeom prst="rect">
            <a:avLst/>
          </a:prstGeom>
        </p:spPr>
        <p:txBody>
          <a:bodyPr vert="horz" wrap="square" lIns="0" tIns="33975" rIns="0" bIns="0" rtlCol="0">
            <a:spAutoFit/>
          </a:bodyPr>
          <a:lstStyle/>
          <a:p>
            <a:pPr marL="25168" algn="ctr">
              <a:lnSpc>
                <a:spcPct val="100000"/>
              </a:lnSpc>
              <a:spcBef>
                <a:spcPts val="268"/>
              </a:spcBef>
            </a:pPr>
            <a:r>
              <a:rPr lang="en-US" sz="2400" b="1" spc="-159" dirty="0">
                <a:solidFill>
                  <a:srgbClr val="002060"/>
                </a:solidFill>
              </a:rPr>
              <a:t>APX running time extension – High Intensity DY test with two </a:t>
            </a:r>
            <a:br>
              <a:rPr lang="en-US" sz="2400" b="1" spc="-159" dirty="0">
                <a:solidFill>
                  <a:srgbClr val="002060"/>
                </a:solidFill>
              </a:rPr>
            </a:br>
            <a:r>
              <a:rPr lang="en-US" sz="2400" b="1" spc="-159" dirty="0">
                <a:solidFill>
                  <a:srgbClr val="002060"/>
                </a:solidFill>
              </a:rPr>
              <a:t>NA CEDARS and beam telescope </a:t>
            </a:r>
            <a:endParaRPr sz="2400" b="1" spc="-50" dirty="0">
              <a:solidFill>
                <a:srgbClr val="002060"/>
              </a:solidFill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ftr" sz="quarter" idx="5"/>
          </p:nvPr>
        </p:nvSpPr>
        <p:spPr>
          <a:xfrm>
            <a:off x="18262" y="3351784"/>
            <a:ext cx="1499235" cy="1022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600" b="0" i="0">
                <a:solidFill>
                  <a:srgbClr val="F2F2F2"/>
                </a:solidFill>
                <a:latin typeface="Arial"/>
                <a:cs typeface="Arial"/>
              </a:defRPr>
            </a:lvl1pPr>
          </a:lstStyle>
          <a:p>
            <a:pPr marL="25168">
              <a:lnSpc>
                <a:spcPts val="1338"/>
              </a:lnSpc>
            </a:pPr>
            <a:r>
              <a:rPr lang="en-GB"/>
              <a:t>Benjamin</a:t>
            </a:r>
            <a:r>
              <a:rPr lang="en-GB" spc="40"/>
              <a:t> </a:t>
            </a:r>
            <a:r>
              <a:rPr lang="en-GB"/>
              <a:t>Moritz</a:t>
            </a:r>
            <a:r>
              <a:rPr lang="en-GB" spc="40"/>
              <a:t> </a:t>
            </a:r>
            <a:r>
              <a:rPr lang="en-GB"/>
              <a:t>Veit</a:t>
            </a:r>
            <a:r>
              <a:rPr lang="en-GB" spc="40"/>
              <a:t> </a:t>
            </a:r>
            <a:r>
              <a:rPr lang="en-GB"/>
              <a:t>and</a:t>
            </a:r>
            <a:r>
              <a:rPr lang="en-GB" spc="40"/>
              <a:t> </a:t>
            </a:r>
            <a:r>
              <a:rPr lang="en-GB"/>
              <a:t>Stefano</a:t>
            </a:r>
            <a:r>
              <a:rPr lang="en-GB" spc="45"/>
              <a:t> </a:t>
            </a:r>
            <a:r>
              <a:rPr lang="en-GB" spc="-10"/>
              <a:t>Levorato</a:t>
            </a:r>
            <a:endParaRPr spc="-2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6EF5FD-99A4-E54D-11B9-2EBAEB1C30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809" y="1198025"/>
            <a:ext cx="10563471" cy="5163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023807"/>
      </p:ext>
    </p:extLst>
  </p:cSld>
  <p:clrMapOvr>
    <a:masterClrMapping/>
  </p:clrMapOvr>
  <p:transition>
    <p:cut/>
  </p:transition>
</p:sld>
</file>

<file path=ppt/theme/theme1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MBER" id="{F44683FA-A10D-EC40-91DE-BC43EAE80A4A}" vid="{EA02E836-D82D-AE46-95E0-B498E62E6F35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MBER" id="{F44683FA-A10D-EC40-91DE-BC43EAE80A4A}" vid="{C6F099E6-F6F8-0841-8676-8D6CD042E41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2_Custom Design</Template>
  <TotalTime>2103</TotalTime>
  <Words>1556</Words>
  <Application>Microsoft Macintosh PowerPoint</Application>
  <PresentationFormat>Widescreen</PresentationFormat>
  <Paragraphs>196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Helvetica</vt:lpstr>
      <vt:lpstr>Proxima Nova</vt:lpstr>
      <vt:lpstr>2_Custom Design</vt:lpstr>
      <vt:lpstr>1_Custom Design</vt:lpstr>
      <vt:lpstr>Meeting with SPSC referees  04/05/2023</vt:lpstr>
      <vt:lpstr>APX Run Preparation Status</vt:lpstr>
      <vt:lpstr>APX Run Preparation Status</vt:lpstr>
      <vt:lpstr>PRM Preparations - UTS - Preparations - Fiber Stations</vt:lpstr>
      <vt:lpstr>PRM Preparations - UTS - Preparations - Fiber Stations</vt:lpstr>
      <vt:lpstr>PRM Preparations - TPC</vt:lpstr>
      <vt:lpstr>PRM - Setup Integration Work</vt:lpstr>
      <vt:lpstr>APX running time extension – High Intensity DY test with two  NA CEDARS and beam telescope </vt:lpstr>
      <vt:lpstr>APX running time extension – High Intensity DY test with two  NA CEDARS and beam telescope </vt:lpstr>
      <vt:lpstr>APX running time extension – High Intensity DY test with two  NA CEDARS and beam telescope </vt:lpstr>
      <vt:lpstr>APX running time extension – High Intensity DY test with two  NA CEDARS and beam telescope </vt:lpstr>
      <vt:lpstr>Changeover Phase APX → PRM</vt:lpstr>
      <vt:lpstr>Spares</vt:lpstr>
      <vt:lpstr>AMBER Phase-1 running plan</vt:lpstr>
      <vt:lpstr>AMBER Running Plan</vt:lpstr>
      <vt:lpstr>AMBER Phase-1 Torino construction plan</vt:lpstr>
      <vt:lpstr>Attivita di Analisi e MC (AXS I)  (TO) Trigger elements &amp; beam  </vt:lpstr>
      <vt:lpstr>Attivita di Analisi e MC (AXS &amp; DY) CEDARs implementation in Tgeant  (TO)</vt:lpstr>
      <vt:lpstr>Drell-Yan experiment preparation I</vt:lpstr>
      <vt:lpstr>Drell-Yan experiment preparation  Toward doubling  of the incoming beam intensity  (TO)</vt:lpstr>
      <vt:lpstr>Unified Tracking Station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Proposal Group meeting CERN, 02/02/2022</dc:title>
  <dc:creator>Oleg Denisov</dc:creator>
  <cp:lastModifiedBy>Oleg Denisov</cp:lastModifiedBy>
  <cp:revision>60</cp:revision>
  <dcterms:created xsi:type="dcterms:W3CDTF">2022-03-30T11:54:08Z</dcterms:created>
  <dcterms:modified xsi:type="dcterms:W3CDTF">2023-05-04T10:48:54Z</dcterms:modified>
</cp:coreProperties>
</file>