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7.jpg" ContentType="image/jpg"/>
  <Override PartName="/ppt/media/image8.jpg" ContentType="image/jpg"/>
  <Override PartName="/ppt/media/image9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8.jpg" ContentType="image/jpg"/>
  <Override PartName="/ppt/media/image39.jpg" ContentType="image/jpg"/>
  <Override PartName="/ppt/media/image41.jpg" ContentType="image/jpg"/>
  <Override PartName="/ppt/media/image42.jpg" ContentType="image/jpg"/>
  <Override PartName="/ppt/media/image4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12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89" r:id="rId4"/>
    <p:sldMasterId id="2147483979" r:id="rId5"/>
    <p:sldMasterId id="2147483969" r:id="rId6"/>
    <p:sldMasterId id="2147488277" r:id="rId7"/>
    <p:sldMasterId id="2147494193" r:id="rId8"/>
    <p:sldMasterId id="2147494208" r:id="rId9"/>
    <p:sldMasterId id="2147494244" r:id="rId10"/>
  </p:sldMasterIdLst>
  <p:notesMasterIdLst>
    <p:notesMasterId r:id="rId57"/>
  </p:notesMasterIdLst>
  <p:handoutMasterIdLst>
    <p:handoutMasterId r:id="rId58"/>
  </p:handoutMasterIdLst>
  <p:sldIdLst>
    <p:sldId id="256" r:id="rId11"/>
    <p:sldId id="257" r:id="rId12"/>
    <p:sldId id="307" r:id="rId13"/>
    <p:sldId id="263" r:id="rId14"/>
    <p:sldId id="2058" r:id="rId15"/>
    <p:sldId id="2057" r:id="rId16"/>
    <p:sldId id="259" r:id="rId17"/>
    <p:sldId id="260" r:id="rId18"/>
    <p:sldId id="261" r:id="rId19"/>
    <p:sldId id="264" r:id="rId20"/>
    <p:sldId id="286" r:id="rId21"/>
    <p:sldId id="308" r:id="rId22"/>
    <p:sldId id="1067" r:id="rId23"/>
    <p:sldId id="332" r:id="rId24"/>
    <p:sldId id="1069" r:id="rId25"/>
    <p:sldId id="1068" r:id="rId26"/>
    <p:sldId id="273" r:id="rId27"/>
    <p:sldId id="274" r:id="rId28"/>
    <p:sldId id="276" r:id="rId29"/>
    <p:sldId id="278" r:id="rId30"/>
    <p:sldId id="279" r:id="rId31"/>
    <p:sldId id="281" r:id="rId32"/>
    <p:sldId id="2061" r:id="rId33"/>
    <p:sldId id="377" r:id="rId34"/>
    <p:sldId id="478" r:id="rId35"/>
    <p:sldId id="468" r:id="rId36"/>
    <p:sldId id="465" r:id="rId37"/>
    <p:sldId id="423" r:id="rId38"/>
    <p:sldId id="430" r:id="rId39"/>
    <p:sldId id="479" r:id="rId40"/>
    <p:sldId id="463" r:id="rId41"/>
    <p:sldId id="424" r:id="rId42"/>
    <p:sldId id="470" r:id="rId43"/>
    <p:sldId id="371" r:id="rId44"/>
    <p:sldId id="469" r:id="rId45"/>
    <p:sldId id="2016" r:id="rId46"/>
    <p:sldId id="2020" r:id="rId47"/>
    <p:sldId id="2069" r:id="rId48"/>
    <p:sldId id="2062" r:id="rId49"/>
    <p:sldId id="2063" r:id="rId50"/>
    <p:sldId id="2064" r:id="rId51"/>
    <p:sldId id="2065" r:id="rId52"/>
    <p:sldId id="2067" r:id="rId53"/>
    <p:sldId id="2068" r:id="rId54"/>
    <p:sldId id="975" r:id="rId55"/>
    <p:sldId id="304" r:id="rId56"/>
  </p:sldIdLst>
  <p:sldSz cx="9144000" cy="6858000" type="screen4x3"/>
  <p:notesSz cx="6797675" cy="9926638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57EB"/>
    <a:srgbClr val="6666FF"/>
    <a:srgbClr val="EDC833"/>
    <a:srgbClr val="FFC832"/>
    <a:srgbClr val="FF99CC"/>
    <a:srgbClr val="FF9999"/>
    <a:srgbClr val="FF9933"/>
    <a:srgbClr val="013888"/>
    <a:srgbClr val="FF0000"/>
    <a:srgbClr val="182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3792" autoAdjust="0"/>
  </p:normalViewPr>
  <p:slideViewPr>
    <p:cSldViewPr>
      <p:cViewPr>
        <p:scale>
          <a:sx n="50" d="100"/>
          <a:sy n="50" d="100"/>
        </p:scale>
        <p:origin x="1636" y="3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23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2946189" cy="495696"/>
          </a:xfrm>
          <a:prstGeom prst="rect">
            <a:avLst/>
          </a:prstGeom>
        </p:spPr>
        <p:txBody>
          <a:bodyPr vert="horz" lIns="90883" tIns="45443" rIns="90883" bIns="45443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01" y="5"/>
            <a:ext cx="2946189" cy="495696"/>
          </a:xfrm>
          <a:prstGeom prst="rect">
            <a:avLst/>
          </a:prstGeom>
        </p:spPr>
        <p:txBody>
          <a:bodyPr vert="horz" lIns="90883" tIns="45443" rIns="90883" bIns="45443" rtlCol="0"/>
          <a:lstStyle>
            <a:lvl1pPr algn="r">
              <a:defRPr sz="1200"/>
            </a:lvl1pPr>
          </a:lstStyle>
          <a:p>
            <a:fld id="{1C10B8D8-2E84-4AF5-9820-5E47274BF254}" type="datetimeFigureOut">
              <a:rPr lang="es-ES" smtClean="0"/>
              <a:t>15/06/2023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9354"/>
            <a:ext cx="2946189" cy="495696"/>
          </a:xfrm>
          <a:prstGeom prst="rect">
            <a:avLst/>
          </a:prstGeom>
        </p:spPr>
        <p:txBody>
          <a:bodyPr vert="horz" lIns="90883" tIns="45443" rIns="90883" bIns="45443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01" y="9429354"/>
            <a:ext cx="2946189" cy="495696"/>
          </a:xfrm>
          <a:prstGeom prst="rect">
            <a:avLst/>
          </a:prstGeom>
        </p:spPr>
        <p:txBody>
          <a:bodyPr vert="horz" lIns="90883" tIns="45443" rIns="90883" bIns="45443" rtlCol="0" anchor="b"/>
          <a:lstStyle>
            <a:lvl1pPr algn="r">
              <a:defRPr sz="1200"/>
            </a:lvl1pPr>
          </a:lstStyle>
          <a:p>
            <a:fld id="{2510C8FA-83A3-4A6D-9984-FF9A68295E8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17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4"/>
            <a:ext cx="2946189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3" tIns="45443" rIns="90883" bIns="4544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4"/>
            <a:ext cx="2946188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3" tIns="45443" rIns="90883" bIns="4544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93" y="4715475"/>
            <a:ext cx="4983903" cy="446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3" tIns="45443" rIns="90883" bIns="45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9358"/>
            <a:ext cx="2946189" cy="49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3" tIns="45443" rIns="90883" bIns="4544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29358"/>
            <a:ext cx="2946188" cy="49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3" tIns="45443" rIns="90883" bIns="4544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E2D294BC-BC58-4AA5-B4DD-040F1FF52B94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0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1EF14-A77B-4F29-8F05-C2C964821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15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9610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8443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2984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1146:</a:t>
            </a:r>
            <a:r>
              <a:rPr lang="es-ES" baseline="0" dirty="0"/>
              <a:t> </a:t>
            </a:r>
            <a:r>
              <a:rPr lang="es-ES" baseline="0" dirty="0" err="1"/>
              <a:t>Assembly</a:t>
            </a:r>
            <a:r>
              <a:rPr lang="es-E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9627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" altLang="es-ES" dirty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8319" indent="-2839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5877" indent="-227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0227" indent="-227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4576" indent="-227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8928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53279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7629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61981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860A718D-9FD9-4457-9C9B-7FEE21E3F264}" type="slidenum">
              <a:rPr lang="es-ES_tradnl" altLang="es-ES" smtClean="0"/>
              <a:pPr>
                <a:spcBef>
                  <a:spcPct val="0"/>
                </a:spcBef>
                <a:defRPr/>
              </a:pPr>
              <a:t>32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847214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383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163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35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6937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49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8319" indent="-2839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5877" indent="-227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0227" indent="-227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4576" indent="-227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8928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53279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7629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61981" indent="-227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740C8517-B7A0-4BBF-9D3B-76657421FDB3}" type="slidenum">
              <a:rPr lang="es-ES_tradnl" altLang="en-US" smtClean="0"/>
              <a:pPr>
                <a:spcBef>
                  <a:spcPct val="0"/>
                </a:spcBef>
                <a:defRPr/>
              </a:pPr>
              <a:t>6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63475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807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2829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42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1098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43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2221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44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0086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1EF14-A77B-4F29-8F05-C2C964821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984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4.772.000M€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66E2F-12E5-4037-ADA6-F5CB7197042B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1916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1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8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93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OPE-1249: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 in stand-</a:t>
            </a:r>
            <a:r>
              <a:rPr lang="es-ES" dirty="0" err="1"/>
              <a:t>by</a:t>
            </a:r>
            <a:r>
              <a:rPr lang="es-ES" dirty="0"/>
              <a:t> as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</a:t>
            </a: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existing</a:t>
            </a:r>
            <a:r>
              <a:rPr lang="es-ES" dirty="0"/>
              <a:t> </a:t>
            </a:r>
            <a:r>
              <a:rPr lang="es-ES" dirty="0" err="1"/>
              <a:t>contracts</a:t>
            </a:r>
            <a:r>
              <a:rPr lang="es-E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1502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OPE-1249: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 in stand-</a:t>
            </a:r>
            <a:r>
              <a:rPr lang="es-ES" dirty="0" err="1"/>
              <a:t>by</a:t>
            </a:r>
            <a:r>
              <a:rPr lang="es-ES" dirty="0"/>
              <a:t> as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</a:t>
            </a: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existing</a:t>
            </a:r>
            <a:r>
              <a:rPr lang="es-ES" dirty="0"/>
              <a:t> </a:t>
            </a:r>
            <a:r>
              <a:rPr lang="es-ES" dirty="0" err="1"/>
              <a:t>contracts</a:t>
            </a:r>
            <a:r>
              <a:rPr lang="es-E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7418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OPE-1249: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 in stand-</a:t>
            </a:r>
            <a:r>
              <a:rPr lang="es-ES" dirty="0" err="1"/>
              <a:t>by</a:t>
            </a:r>
            <a:r>
              <a:rPr lang="es-ES" dirty="0"/>
              <a:t> as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</a:t>
            </a: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existing</a:t>
            </a:r>
            <a:r>
              <a:rPr lang="es-ES" dirty="0"/>
              <a:t> </a:t>
            </a:r>
            <a:r>
              <a:rPr lang="es-ES" dirty="0" err="1"/>
              <a:t>contracts</a:t>
            </a:r>
            <a:r>
              <a:rPr lang="es-E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294BC-BC58-4AA5-B4DD-040F1FF52B94}" type="slidenum">
              <a:rPr lang="es-ES_tradnl" smtClean="0"/>
              <a:pPr>
                <a:defRPr/>
              </a:pPr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010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AECCE3C3-9840-4C51-9753-362C93FDF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9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71802" y="233346"/>
            <a:ext cx="5357850" cy="838200"/>
          </a:xfrm>
        </p:spPr>
        <p:txBody>
          <a:bodyPr/>
          <a:lstStyle>
            <a:lvl1pPr>
              <a:defRPr sz="2800">
                <a:solidFill>
                  <a:srgbClr val="EDC83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2938" y="1500188"/>
            <a:ext cx="7786714" cy="4357704"/>
          </a:xfrm>
        </p:spPr>
        <p:txBody>
          <a:bodyPr/>
          <a:lstStyle>
            <a:lvl1pPr>
              <a:buNone/>
              <a:defRPr sz="2400"/>
            </a:lvl1pPr>
            <a:lvl2pPr>
              <a:buFont typeface="Arial" pitchFamily="34" charset="0"/>
              <a:buChar char="•"/>
              <a:defRPr sz="2200" b="0" baseline="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4"/>
          </p:nvPr>
        </p:nvSpPr>
        <p:spPr>
          <a:xfrm>
            <a:off x="7667625" y="6553200"/>
            <a:ext cx="7620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13888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5E1D587A-42B7-49F6-9E89-CED74D63CDD6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</a:p>
        </p:txBody>
      </p:sp>
    </p:spTree>
    <p:extLst>
      <p:ext uri="{BB962C8B-B14F-4D97-AF65-F5344CB8AC3E}">
        <p14:creationId xmlns:p14="http://schemas.microsoft.com/office/powerpoint/2010/main" val="342340346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CF544815-58A5-410D-BEB4-2F1AC02F3EA7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6932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957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5057170-5ACC-45C4-8A12-0D83D209F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38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7D93B6C-D5D4-4227-B345-522802B57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3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08050"/>
            <a:ext cx="9144000" cy="5616575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2F05765-5F4E-4066-A8EB-472DFE9B60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9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C238A0A-7CB0-41D2-AA84-C12742E8C9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47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16463" y="5792633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23528" y="5805264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AAF86E4-3060-4060-BCB9-64D4DCE111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64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0F38F7E-3AAC-458B-B48C-CFACE5323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46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75D5AA-D368-4D34-8934-14242C673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3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3D7033A-DE73-40EE-8147-B83C915AE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01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403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6649-C23C-45CF-BAA6-B2359EB2F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4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8FB25-61AF-4908-A899-7723631237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7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08050"/>
            <a:ext cx="9144000" cy="5616575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5585C-535E-49D4-A5F6-ABA472ADDB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7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AC5B5-510A-4FB3-A9BC-49094E4FE6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35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16463" y="5792633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23528" y="5805264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61B6C-CABB-47A4-AF5B-22C3108C80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66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582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221B5-4021-4756-B2B5-0D034A9938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91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86B7-66A5-4E22-A4CE-A8984D7794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81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79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08050"/>
            <a:ext cx="9144000" cy="5616575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731BF2A-9D38-45A8-80E9-4EDDD1741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89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42CE-66E1-47B6-8704-C985DA824D0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6550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E449D-D39D-443D-962C-AD1C00E166D9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7001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79F6-D559-4131-BFF3-DBB2870C404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6760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EF1B5-3AA9-45CA-BD47-30392BDC35A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4205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AA534-31F0-47AE-B2AF-EFF14CE473E4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899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3B6E0-041E-40FE-BB98-B0ACC0B32345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6133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FBD4-72FA-4A2C-8F41-AD378E29489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5149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D2D9-8F35-4948-BDAC-5C8F17E73D24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02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4EC33-A6A9-4842-AD6C-3057B8C2AD6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1833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53A70-7671-423C-B08F-9F111719620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919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D3F606E-9DD4-4513-A608-4A307E68FD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3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D1678-38F2-45D1-9CB9-547136D8F68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889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AECCE3C3-9840-4C51-9753-362C93FDF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38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3D7033A-DE73-40EE-8147-B83C915AE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29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08050"/>
            <a:ext cx="9144000" cy="5616575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731BF2A-9D38-45A8-80E9-4EDDD1741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16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D3F606E-9DD4-4513-A608-4A307E68FD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50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16463" y="5792633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23528" y="5805264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2399CA4-F1A4-4CA7-B779-D8B5E7432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751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875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5E37ED8-9ACE-4728-B866-B93565417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48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39251D0-1156-4F44-9A7B-1CBC421F8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87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3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16463" y="5792633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23528" y="5805264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2399CA4-F1A4-4CA7-B779-D8B5E7432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00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920x1200_b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00240"/>
            <a:ext cx="9144000" cy="1285884"/>
          </a:xfrm>
          <a:noFill/>
        </p:spPr>
        <p:txBody>
          <a:bodyPr/>
          <a:lstStyle>
            <a:lvl1pPr algn="ctr">
              <a:defRPr>
                <a:solidFill>
                  <a:srgbClr val="FFC832"/>
                </a:solidFill>
                <a:effectLst>
                  <a:outerShdw blurRad="63500" dir="2700000" algn="tl">
                    <a:srgbClr val="000000">
                      <a:alpha val="36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3429000"/>
            <a:ext cx="7715304" cy="752468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2"/>
                </a:solidFill>
                <a:effectLst>
                  <a:outerShdw blurRad="63500" dir="2700000" algn="tl">
                    <a:srgbClr val="000000">
                      <a:alpha val="30000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645150" y="6553200"/>
            <a:ext cx="14478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EDC833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6EA4D713-2ACB-4747-AB42-0C06CB664BB1}" type="slidenum">
              <a:rPr lang="es-ES_tradnl">
                <a:solidFill>
                  <a:srgbClr val="1C3F94"/>
                </a:solidFill>
              </a:rPr>
              <a:pPr>
                <a:defRPr/>
              </a:pPr>
              <a:t>‹#›</a:t>
            </a:fld>
            <a:endParaRPr lang="es-ES_tradnl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00239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71802" y="233346"/>
            <a:ext cx="5357850" cy="838200"/>
          </a:xfrm>
        </p:spPr>
        <p:txBody>
          <a:bodyPr/>
          <a:lstStyle>
            <a:lvl1pPr>
              <a:defRPr sz="2800">
                <a:solidFill>
                  <a:srgbClr val="EDC83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2938" y="1500188"/>
            <a:ext cx="7786714" cy="4357704"/>
          </a:xfrm>
        </p:spPr>
        <p:txBody>
          <a:bodyPr/>
          <a:lstStyle>
            <a:lvl1pPr>
              <a:buNone/>
              <a:defRPr sz="2400"/>
            </a:lvl1pPr>
            <a:lvl2pPr>
              <a:buFont typeface="Arial" pitchFamily="34" charset="0"/>
              <a:buChar char="•"/>
              <a:defRPr sz="2200" b="0" baseline="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4"/>
          </p:nvPr>
        </p:nvSpPr>
        <p:spPr>
          <a:xfrm>
            <a:off x="7667625" y="6553200"/>
            <a:ext cx="7620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13888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5E1D587A-42B7-49F6-9E89-CED74D63CDD6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Industrial Opportunity Days 2023 - Capodimonte - 15-16 June 2023</a:t>
            </a:r>
          </a:p>
        </p:txBody>
      </p:sp>
    </p:spTree>
    <p:extLst>
      <p:ext uri="{BB962C8B-B14F-4D97-AF65-F5344CB8AC3E}">
        <p14:creationId xmlns:p14="http://schemas.microsoft.com/office/powerpoint/2010/main" val="3646024263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AECCE3C3-9840-4C51-9753-362C93FDF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01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3D7033A-DE73-40EE-8147-B83C915AE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8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08050"/>
            <a:ext cx="9144000" cy="5616575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731BF2A-9D38-45A8-80E9-4EDDD1741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57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D3F606E-9DD4-4513-A608-4A307E68FD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8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716463" y="5792633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23528" y="5805264"/>
            <a:ext cx="4032000" cy="307777"/>
          </a:xfrm>
        </p:spPr>
        <p:txBody>
          <a:bodyPr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2399CA4-F1A4-4CA7-B779-D8B5E7432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92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071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5E37ED8-9ACE-4728-B866-B93565417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39251D0-1156-4F44-9A7B-1CBC421F8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7637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637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920x1200_b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00240"/>
            <a:ext cx="9144000" cy="1285884"/>
          </a:xfrm>
          <a:noFill/>
        </p:spPr>
        <p:txBody>
          <a:bodyPr/>
          <a:lstStyle>
            <a:lvl1pPr algn="ctr">
              <a:defRPr>
                <a:solidFill>
                  <a:srgbClr val="FFC832"/>
                </a:solidFill>
                <a:effectLst>
                  <a:outerShdw blurRad="63500" dir="2700000" algn="tl">
                    <a:srgbClr val="000000">
                      <a:alpha val="36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3429000"/>
            <a:ext cx="7715304" cy="752468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2"/>
                </a:solidFill>
                <a:effectLst>
                  <a:outerShdw blurRad="63500" dir="2700000" algn="tl">
                    <a:srgbClr val="000000">
                      <a:alpha val="30000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645150" y="6553200"/>
            <a:ext cx="14478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EDC833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6EA4D713-2ACB-4747-AB42-0C06CB664BB1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5355085"/>
      </p:ext>
    </p:extLst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71802" y="233346"/>
            <a:ext cx="5357850" cy="838200"/>
          </a:xfrm>
        </p:spPr>
        <p:txBody>
          <a:bodyPr/>
          <a:lstStyle>
            <a:lvl1pPr>
              <a:defRPr sz="2800">
                <a:solidFill>
                  <a:srgbClr val="EDC83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2938" y="1500188"/>
            <a:ext cx="7786714" cy="4357704"/>
          </a:xfrm>
        </p:spPr>
        <p:txBody>
          <a:bodyPr/>
          <a:lstStyle>
            <a:lvl1pPr>
              <a:buNone/>
              <a:defRPr sz="2400"/>
            </a:lvl1pPr>
            <a:lvl2pPr>
              <a:buFont typeface="Arial" pitchFamily="34" charset="0"/>
              <a:buChar char="•"/>
              <a:defRPr sz="2200" b="0" baseline="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4"/>
          </p:nvPr>
        </p:nvSpPr>
        <p:spPr>
          <a:xfrm>
            <a:off x="7667625" y="6553200"/>
            <a:ext cx="7620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13888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5E1D587A-42B7-49F6-9E89-CED74D63CDD6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</a:p>
        </p:txBody>
      </p:sp>
    </p:spTree>
    <p:extLst>
      <p:ext uri="{BB962C8B-B14F-4D97-AF65-F5344CB8AC3E}">
        <p14:creationId xmlns:p14="http://schemas.microsoft.com/office/powerpoint/2010/main" val="301392508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CF544815-58A5-410D-BEB4-2F1AC02F3EA7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964240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5" y="1976856"/>
            <a:ext cx="3782804" cy="2144177"/>
          </a:xfrm>
          <a:custGeom>
            <a:avLst/>
            <a:gdLst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4248472 w 4248472"/>
              <a:gd name="connsiteY2" fmla="*/ 1569660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3859005 w 4248472"/>
              <a:gd name="connsiteY2" fmla="*/ 1535793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333138"/>
              <a:gd name="connsiteY0" fmla="*/ 0 h 1569660"/>
              <a:gd name="connsiteX1" fmla="*/ 4333138 w 4333138"/>
              <a:gd name="connsiteY1" fmla="*/ 25400 h 1569660"/>
              <a:gd name="connsiteX2" fmla="*/ 3859005 w 4333138"/>
              <a:gd name="connsiteY2" fmla="*/ 1535793 h 1569660"/>
              <a:gd name="connsiteX3" fmla="*/ 0 w 4333138"/>
              <a:gd name="connsiteY3" fmla="*/ 1569660 h 1569660"/>
              <a:gd name="connsiteX4" fmla="*/ 0 w 4333138"/>
              <a:gd name="connsiteY4" fmla="*/ 0 h 1569660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0 w 4333138"/>
              <a:gd name="connsiteY3" fmla="*/ 1569660 h 2255459"/>
              <a:gd name="connsiteX4" fmla="*/ 0 w 4333138"/>
              <a:gd name="connsiteY4" fmla="*/ 0 h 2255459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8467 w 4333138"/>
              <a:gd name="connsiteY3" fmla="*/ 2246993 h 2255459"/>
              <a:gd name="connsiteX4" fmla="*/ 0 w 4333138"/>
              <a:gd name="connsiteY4" fmla="*/ 0 h 2255459"/>
              <a:gd name="connsiteX0" fmla="*/ 0 w 4265404"/>
              <a:gd name="connsiteY0" fmla="*/ 0 h 2255459"/>
              <a:gd name="connsiteX1" fmla="*/ 4265404 w 4265404"/>
              <a:gd name="connsiteY1" fmla="*/ 25400 h 2255459"/>
              <a:gd name="connsiteX2" fmla="*/ 3562671 w 4265404"/>
              <a:gd name="connsiteY2" fmla="*/ 2255459 h 2255459"/>
              <a:gd name="connsiteX3" fmla="*/ 8467 w 4265404"/>
              <a:gd name="connsiteY3" fmla="*/ 2246993 h 2255459"/>
              <a:gd name="connsiteX4" fmla="*/ 0 w 4265404"/>
              <a:gd name="connsiteY4" fmla="*/ 0 h 2255459"/>
              <a:gd name="connsiteX0" fmla="*/ 0 w 4265404"/>
              <a:gd name="connsiteY0" fmla="*/ 0 h 2263926"/>
              <a:gd name="connsiteX1" fmla="*/ 4265404 w 4265404"/>
              <a:gd name="connsiteY1" fmla="*/ 25400 h 2263926"/>
              <a:gd name="connsiteX2" fmla="*/ 3494937 w 4265404"/>
              <a:gd name="connsiteY2" fmla="*/ 2263926 h 2263926"/>
              <a:gd name="connsiteX3" fmla="*/ 8467 w 4265404"/>
              <a:gd name="connsiteY3" fmla="*/ 2246993 h 2263926"/>
              <a:gd name="connsiteX4" fmla="*/ 0 w 4265404"/>
              <a:gd name="connsiteY4" fmla="*/ 0 h 2263926"/>
              <a:gd name="connsiteX0" fmla="*/ 0 w 3757404"/>
              <a:gd name="connsiteY0" fmla="*/ 16934 h 2280860"/>
              <a:gd name="connsiteX1" fmla="*/ 3757404 w 3757404"/>
              <a:gd name="connsiteY1" fmla="*/ 0 h 2280860"/>
              <a:gd name="connsiteX2" fmla="*/ 3494937 w 3757404"/>
              <a:gd name="connsiteY2" fmla="*/ 2280860 h 2280860"/>
              <a:gd name="connsiteX3" fmla="*/ 8467 w 3757404"/>
              <a:gd name="connsiteY3" fmla="*/ 2263927 h 2280860"/>
              <a:gd name="connsiteX4" fmla="*/ 0 w 3757404"/>
              <a:gd name="connsiteY4" fmla="*/ 16934 h 2280860"/>
              <a:gd name="connsiteX0" fmla="*/ 0 w 4206138"/>
              <a:gd name="connsiteY0" fmla="*/ 8467 h 2272393"/>
              <a:gd name="connsiteX1" fmla="*/ 4206138 w 4206138"/>
              <a:gd name="connsiteY1" fmla="*/ 0 h 2272393"/>
              <a:gd name="connsiteX2" fmla="*/ 3494937 w 4206138"/>
              <a:gd name="connsiteY2" fmla="*/ 2272393 h 2272393"/>
              <a:gd name="connsiteX3" fmla="*/ 8467 w 4206138"/>
              <a:gd name="connsiteY3" fmla="*/ 2255460 h 2272393"/>
              <a:gd name="connsiteX4" fmla="*/ 0 w 4206138"/>
              <a:gd name="connsiteY4" fmla="*/ 8467 h 2272393"/>
              <a:gd name="connsiteX0" fmla="*/ 0 w 4256938"/>
              <a:gd name="connsiteY0" fmla="*/ 8467 h 2272393"/>
              <a:gd name="connsiteX1" fmla="*/ 4256938 w 4256938"/>
              <a:gd name="connsiteY1" fmla="*/ 0 h 2272393"/>
              <a:gd name="connsiteX2" fmla="*/ 3494937 w 4256938"/>
              <a:gd name="connsiteY2" fmla="*/ 2272393 h 2272393"/>
              <a:gd name="connsiteX3" fmla="*/ 8467 w 4256938"/>
              <a:gd name="connsiteY3" fmla="*/ 2255460 h 2272393"/>
              <a:gd name="connsiteX4" fmla="*/ 0 w 4256938"/>
              <a:gd name="connsiteY4" fmla="*/ 8467 h 2272393"/>
              <a:gd name="connsiteX0" fmla="*/ 0 w 3494937"/>
              <a:gd name="connsiteY0" fmla="*/ 0 h 2263926"/>
              <a:gd name="connsiteX1" fmla="*/ 3274804 w 3494937"/>
              <a:gd name="connsiteY1" fmla="*/ 27425 h 2263926"/>
              <a:gd name="connsiteX2" fmla="*/ 3494937 w 3494937"/>
              <a:gd name="connsiteY2" fmla="*/ 2263926 h 2263926"/>
              <a:gd name="connsiteX3" fmla="*/ 8467 w 3494937"/>
              <a:gd name="connsiteY3" fmla="*/ 2246993 h 2263926"/>
              <a:gd name="connsiteX4" fmla="*/ 0 w 3494937"/>
              <a:gd name="connsiteY4" fmla="*/ 0 h 2263926"/>
              <a:gd name="connsiteX0" fmla="*/ 0 w 3994470"/>
              <a:gd name="connsiteY0" fmla="*/ 0 h 2246993"/>
              <a:gd name="connsiteX1" fmla="*/ 3274804 w 3994470"/>
              <a:gd name="connsiteY1" fmla="*/ 27425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994470"/>
              <a:gd name="connsiteY0" fmla="*/ 0 h 2246993"/>
              <a:gd name="connsiteX1" fmla="*/ 3190137 w 3994470"/>
              <a:gd name="connsiteY1" fmla="*/ 9480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850537"/>
              <a:gd name="connsiteY0" fmla="*/ 0 h 2246993"/>
              <a:gd name="connsiteX1" fmla="*/ 3190137 w 3850537"/>
              <a:gd name="connsiteY1" fmla="*/ 9480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130871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037738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782804"/>
              <a:gd name="connsiteY0" fmla="*/ 0 h 2246993"/>
              <a:gd name="connsiteX1" fmla="*/ 3037738 w 3782804"/>
              <a:gd name="connsiteY1" fmla="*/ 18353 h 2246993"/>
              <a:gd name="connsiteX2" fmla="*/ 3782804 w 3782804"/>
              <a:gd name="connsiteY2" fmla="*/ 2245781 h 2246993"/>
              <a:gd name="connsiteX3" fmla="*/ 8467 w 3782804"/>
              <a:gd name="connsiteY3" fmla="*/ 2246993 h 2246993"/>
              <a:gd name="connsiteX4" fmla="*/ 0 w 3782804"/>
              <a:gd name="connsiteY4" fmla="*/ 0 h 2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2804" h="2246993">
                <a:moveTo>
                  <a:pt x="0" y="0"/>
                </a:moveTo>
                <a:lnTo>
                  <a:pt x="3037738" y="18353"/>
                </a:lnTo>
                <a:lnTo>
                  <a:pt x="3782804" y="2245781"/>
                </a:lnTo>
                <a:lnTo>
                  <a:pt x="8467" y="2246993"/>
                </a:lnTo>
                <a:cubicBezTo>
                  <a:pt x="5645" y="1497995"/>
                  <a:pt x="2822" y="748998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 wrap="square" anchor="ctr">
            <a:sp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b="1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style on two lines</a:t>
            </a:r>
          </a:p>
          <a:p>
            <a:r>
              <a:rPr lang="en-US" dirty="0"/>
              <a:t>Or more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4509120"/>
            <a:ext cx="3312046" cy="830997"/>
          </a:xfrm>
        </p:spPr>
        <p:txBody>
          <a:bodyPr wrap="square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GB" dirty="0">
                <a:ea typeface="+mn-ea"/>
              </a:rPr>
              <a:t>Subtitle or author’s name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552" y="5661248"/>
            <a:ext cx="2663825" cy="504825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58051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990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9144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8534309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24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6463" y="5792633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5805264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/>
              <a:t>Caption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84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3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5E37ED8-9ACE-4728-B866-B93565417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73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4816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5058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4145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5696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523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909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8724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687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2687" y="1216694"/>
            <a:ext cx="8658628" cy="3590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rgbClr val="1B3E94"/>
                </a:solidFill>
                <a:latin typeface="Arial"/>
                <a:cs typeface="Arial"/>
              </a:defRPr>
            </a:lvl1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‹#›</a:t>
            </a:fld>
            <a:endParaRPr lang="en-IE" spc="9" dirty="0"/>
          </a:p>
        </p:txBody>
      </p:sp>
    </p:spTree>
    <p:extLst>
      <p:ext uri="{BB962C8B-B14F-4D97-AF65-F5344CB8AC3E}">
        <p14:creationId xmlns:p14="http://schemas.microsoft.com/office/powerpoint/2010/main" val="16785188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46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39251D0-1156-4F44-9A7B-1CBC421F8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943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4450" y="3326501"/>
            <a:ext cx="2575098" cy="386068"/>
          </a:xfrm>
        </p:spPr>
        <p:txBody>
          <a:bodyPr lIns="0" tIns="0" rIns="0" bIns="0"/>
          <a:lstStyle>
            <a:lvl1pPr>
              <a:defRPr sz="4000" b="1" i="0">
                <a:solidFill>
                  <a:srgbClr val="FFC6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rgbClr val="1B3E94"/>
                </a:solidFill>
                <a:latin typeface="Arial"/>
                <a:cs typeface="Arial"/>
              </a:defRPr>
            </a:lvl1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‹#›</a:t>
            </a:fld>
            <a:endParaRPr lang="en-IE" spc="9" dirty="0"/>
          </a:p>
        </p:txBody>
      </p:sp>
    </p:spTree>
    <p:extLst>
      <p:ext uri="{BB962C8B-B14F-4D97-AF65-F5344CB8AC3E}">
        <p14:creationId xmlns:p14="http://schemas.microsoft.com/office/powerpoint/2010/main" val="29328483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6815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43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3528" y="297135"/>
            <a:ext cx="6336704" cy="359073"/>
          </a:xfrm>
        </p:spPr>
        <p:txBody>
          <a:bodyPr lIns="0" tIns="0" rIns="0" bIns="0"/>
          <a:lstStyle>
            <a:lvl1pPr>
              <a:defRPr sz="2912" b="1" i="0">
                <a:solidFill>
                  <a:srgbClr val="FFC6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030363" y="6542630"/>
            <a:ext cx="328311" cy="176519"/>
          </a:xfrm>
        </p:spPr>
        <p:txBody>
          <a:bodyPr lIns="0" tIns="0" rIns="0" bIns="0"/>
          <a:lstStyle>
            <a:lvl1pPr>
              <a:defRPr sz="860" b="0" i="0">
                <a:solidFill>
                  <a:srgbClr val="1B3E94"/>
                </a:solidFill>
                <a:latin typeface="Arial"/>
                <a:cs typeface="Arial"/>
              </a:defRPr>
            </a:lvl1pPr>
          </a:lstStyle>
          <a:p>
            <a:pPr marL="25215">
              <a:spcBef>
                <a:spcPts val="301"/>
              </a:spcBef>
            </a:pPr>
            <a:fld id="{81D60167-4931-47E6-BA6A-407CBD079E47}" type="slidenum">
              <a:rPr lang="en-IE" spc="7" smtClean="0"/>
              <a:pPr marL="25215">
                <a:spcBef>
                  <a:spcPts val="301"/>
                </a:spcBef>
              </a:pPr>
              <a:t>‹#›</a:t>
            </a:fld>
            <a:endParaRPr lang="en-IE" spc="7" dirty="0"/>
          </a:p>
        </p:txBody>
      </p:sp>
    </p:spTree>
    <p:extLst>
      <p:ext uri="{BB962C8B-B14F-4D97-AF65-F5344CB8AC3E}">
        <p14:creationId xmlns:p14="http://schemas.microsoft.com/office/powerpoint/2010/main" val="3427383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3528" y="6405331"/>
            <a:ext cx="7632848" cy="244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32nd SOFT, Invited Talk, Carlos Alejaldre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417" y="6449103"/>
            <a:ext cx="693440" cy="242487"/>
          </a:xfrm>
        </p:spPr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4450" y="3168106"/>
            <a:ext cx="2575098" cy="784895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4" y="1916833"/>
            <a:ext cx="8424863" cy="4249018"/>
          </a:xfrm>
        </p:spPr>
        <p:txBody>
          <a:bodyPr>
            <a:normAutofit/>
          </a:bodyPr>
          <a:lstStyle>
            <a:lvl1pPr indent="-180004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4" y="1268290"/>
            <a:ext cx="8424863" cy="369332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8640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3528" y="6405331"/>
            <a:ext cx="7632848" cy="244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32nd SOFT, Invited Talk, Carlos Alejaldre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417" y="6449103"/>
            <a:ext cx="693440" cy="242487"/>
          </a:xfrm>
        </p:spPr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4450" y="3168106"/>
            <a:ext cx="2575098" cy="784895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4" y="1916833"/>
            <a:ext cx="8424863" cy="4249018"/>
          </a:xfrm>
        </p:spPr>
        <p:txBody>
          <a:bodyPr>
            <a:normAutofit/>
          </a:bodyPr>
          <a:lstStyle>
            <a:lvl1pPr indent="-180004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4" y="1268290"/>
            <a:ext cx="8424863" cy="369332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464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3528" y="6405331"/>
            <a:ext cx="7632848" cy="244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32nd SOFT, Invited Talk, Carlos Alejaldre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417" y="6449103"/>
            <a:ext cx="693440" cy="242487"/>
          </a:xfrm>
        </p:spPr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4450" y="3168106"/>
            <a:ext cx="2575098" cy="784895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4" y="1916833"/>
            <a:ext cx="8424863" cy="4249018"/>
          </a:xfrm>
        </p:spPr>
        <p:txBody>
          <a:bodyPr>
            <a:normAutofit/>
          </a:bodyPr>
          <a:lstStyle>
            <a:lvl1pPr indent="-180004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4" y="1268290"/>
            <a:ext cx="8424863" cy="369332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4110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7112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122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4450" y="3326501"/>
            <a:ext cx="2575098" cy="386068"/>
          </a:xfrm>
        </p:spPr>
        <p:txBody>
          <a:bodyPr lIns="0" tIns="0" rIns="0" bIns="0"/>
          <a:lstStyle>
            <a:lvl1pPr>
              <a:defRPr sz="4000" b="1" i="0">
                <a:solidFill>
                  <a:srgbClr val="FFC6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rgbClr val="1B3E94"/>
                </a:solidFill>
                <a:latin typeface="Arial"/>
                <a:cs typeface="Arial"/>
              </a:defRPr>
            </a:lvl1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‹#›</a:t>
            </a:fld>
            <a:endParaRPr lang="en-IE" spc="9" dirty="0"/>
          </a:p>
        </p:txBody>
      </p:sp>
    </p:spTree>
    <p:extLst>
      <p:ext uri="{BB962C8B-B14F-4D97-AF65-F5344CB8AC3E}">
        <p14:creationId xmlns:p14="http://schemas.microsoft.com/office/powerpoint/2010/main" val="233268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7592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066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8835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CF544815-58A5-410D-BEB4-2F1AC02F3EA7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490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250825"/>
            <a:ext cx="6335713" cy="45085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196975"/>
            <a:ext cx="83883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850" y="6524625"/>
            <a:ext cx="76327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3" y="6519863"/>
            <a:ext cx="6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3F9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6CAF5CE-318D-4627-9B91-9FCBAF0412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60" r:id="rId1"/>
    <p:sldLayoutId id="2147494161" r:id="rId2"/>
    <p:sldLayoutId id="2147494162" r:id="rId3"/>
    <p:sldLayoutId id="2147494163" r:id="rId4"/>
    <p:sldLayoutId id="2147494164" r:id="rId5"/>
    <p:sldLayoutId id="2147494165" r:id="rId6"/>
    <p:sldLayoutId id="2147494166" r:id="rId7"/>
    <p:sldLayoutId id="2147494167" r:id="rId8"/>
    <p:sldLayoutId id="2147494168" r:id="rId9"/>
    <p:sldLayoutId id="2147494170" r:id="rId10"/>
    <p:sldLayoutId id="2147494171" r:id="rId11"/>
    <p:sldLayoutId id="2147494273" r:id="rId12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kern="120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ct val="0"/>
        </a:spcAft>
        <a:buFont typeface="Arial" charset="0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39750" indent="-20002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898525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258888" indent="-18097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617663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250825"/>
            <a:ext cx="6335713" cy="45085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196975"/>
            <a:ext cx="83883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850" y="6524625"/>
            <a:ext cx="76327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3" y="6519863"/>
            <a:ext cx="6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3F9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29AB19D3-FCE4-4212-8137-EFF8D8A2FF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72" r:id="rId1"/>
    <p:sldLayoutId id="2147494173" r:id="rId2"/>
    <p:sldLayoutId id="2147494174" r:id="rId3"/>
    <p:sldLayoutId id="2147494175" r:id="rId4"/>
    <p:sldLayoutId id="2147494176" r:id="rId5"/>
    <p:sldLayoutId id="2147494177" r:id="rId6"/>
    <p:sldLayoutId id="2147494178" r:id="rId7"/>
    <p:sldLayoutId id="2147494179" r:id="rId8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kern="120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ct val="0"/>
        </a:spcAft>
        <a:buFont typeface="Arial" charset="0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39750" indent="-20002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898525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258888" indent="-18097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617663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250825"/>
            <a:ext cx="6335713" cy="45085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196975"/>
            <a:ext cx="83883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850" y="6524625"/>
            <a:ext cx="76327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3" y="6519863"/>
            <a:ext cx="6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F620A08-6063-43FD-882E-96280E4FC0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80" r:id="rId1"/>
    <p:sldLayoutId id="2147494144" r:id="rId2"/>
    <p:sldLayoutId id="2147494181" r:id="rId3"/>
    <p:sldLayoutId id="2147494145" r:id="rId4"/>
    <p:sldLayoutId id="2147494146" r:id="rId5"/>
    <p:sldLayoutId id="2147494182" r:id="rId6"/>
    <p:sldLayoutId id="2147494147" r:id="rId7"/>
    <p:sldLayoutId id="2147494148" r:id="rId8"/>
    <p:sldLayoutId id="2147494183" r:id="rId9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kern="120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ct val="0"/>
        </a:spcAft>
        <a:buFont typeface="Arial" charset="0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39750" indent="-20002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898525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258888" indent="-18097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617663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540A4DB-FA41-481D-8FEF-BCAD5645E2AA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49" r:id="rId1"/>
    <p:sldLayoutId id="2147494150" r:id="rId2"/>
    <p:sldLayoutId id="2147494151" r:id="rId3"/>
    <p:sldLayoutId id="2147494152" r:id="rId4"/>
    <p:sldLayoutId id="2147494153" r:id="rId5"/>
    <p:sldLayoutId id="2147494154" r:id="rId6"/>
    <p:sldLayoutId id="2147494155" r:id="rId7"/>
    <p:sldLayoutId id="2147494156" r:id="rId8"/>
    <p:sldLayoutId id="2147494157" r:id="rId9"/>
    <p:sldLayoutId id="2147494158" r:id="rId10"/>
    <p:sldLayoutId id="21474941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250825"/>
            <a:ext cx="6335713" cy="45085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196975"/>
            <a:ext cx="83883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850" y="6524625"/>
            <a:ext cx="76327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3" y="6519863"/>
            <a:ext cx="6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3F9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6CAF5CE-318D-4627-9B91-9FCBAF0412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5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4" r:id="rId1"/>
    <p:sldLayoutId id="2147494195" r:id="rId2"/>
    <p:sldLayoutId id="2147494196" r:id="rId3"/>
    <p:sldLayoutId id="2147494197" r:id="rId4"/>
    <p:sldLayoutId id="2147494198" r:id="rId5"/>
    <p:sldLayoutId id="2147494199" r:id="rId6"/>
    <p:sldLayoutId id="2147494200" r:id="rId7"/>
    <p:sldLayoutId id="2147494201" r:id="rId8"/>
    <p:sldLayoutId id="2147494202" r:id="rId9"/>
    <p:sldLayoutId id="2147494203" r:id="rId10"/>
    <p:sldLayoutId id="2147494204" r:id="rId11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kern="120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ct val="0"/>
        </a:spcAft>
        <a:buFont typeface="Arial" charset="0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39750" indent="-20002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898525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258888" indent="-18097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617663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250825"/>
            <a:ext cx="6335713" cy="45085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196975"/>
            <a:ext cx="83883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850" y="6524625"/>
            <a:ext cx="76327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3" y="6519863"/>
            <a:ext cx="6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3F9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6CAF5CE-318D-4627-9B91-9FCBAF0412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3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209" r:id="rId1"/>
    <p:sldLayoutId id="2147494210" r:id="rId2"/>
    <p:sldLayoutId id="2147494211" r:id="rId3"/>
    <p:sldLayoutId id="2147494212" r:id="rId4"/>
    <p:sldLayoutId id="2147494213" r:id="rId5"/>
    <p:sldLayoutId id="2147494214" r:id="rId6"/>
    <p:sldLayoutId id="2147494215" r:id="rId7"/>
    <p:sldLayoutId id="2147494216" r:id="rId8"/>
    <p:sldLayoutId id="2147494217" r:id="rId9"/>
    <p:sldLayoutId id="2147494218" r:id="rId10"/>
    <p:sldLayoutId id="2147494219" r:id="rId11"/>
    <p:sldLayoutId id="2147494220" r:id="rId12"/>
  </p:sldLayoutIdLst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kern="120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ct val="0"/>
        </a:spcAft>
        <a:buFont typeface="Arial" charset="0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39750" indent="-20002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898525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258888" indent="-18097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617663" indent="-179388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3"/>
            <a:ext cx="8388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763284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9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245" r:id="rId1"/>
    <p:sldLayoutId id="2147494246" r:id="rId2"/>
    <p:sldLayoutId id="2147494247" r:id="rId3"/>
    <p:sldLayoutId id="2147494248" r:id="rId4"/>
    <p:sldLayoutId id="2147494249" r:id="rId5"/>
    <p:sldLayoutId id="2147494250" r:id="rId6"/>
    <p:sldLayoutId id="2147494251" r:id="rId7"/>
    <p:sldLayoutId id="2147494252" r:id="rId8"/>
    <p:sldLayoutId id="2147494253" r:id="rId9"/>
    <p:sldLayoutId id="2147494254" r:id="rId10"/>
    <p:sldLayoutId id="2147494255" r:id="rId11"/>
    <p:sldLayoutId id="2147494256" r:id="rId12"/>
    <p:sldLayoutId id="2147494257" r:id="rId13"/>
    <p:sldLayoutId id="2147494258" r:id="rId14"/>
    <p:sldLayoutId id="2147494259" r:id="rId15"/>
    <p:sldLayoutId id="2147494260" r:id="rId16"/>
    <p:sldLayoutId id="2147494261" r:id="rId17"/>
    <p:sldLayoutId id="2147494262" r:id="rId18"/>
    <p:sldLayoutId id="2147494263" r:id="rId19"/>
    <p:sldLayoutId id="2147494264" r:id="rId20"/>
    <p:sldLayoutId id="2147494265" r:id="rId21"/>
    <p:sldLayoutId id="2147494266" r:id="rId22"/>
    <p:sldLayoutId id="2147494267" r:id="rId23"/>
    <p:sldLayoutId id="2147494268" r:id="rId24"/>
    <p:sldLayoutId id="2147494269" r:id="rId25"/>
    <p:sldLayoutId id="2147494270" r:id="rId26"/>
    <p:sldLayoutId id="2147494271" r:id="rId27"/>
    <p:sldLayoutId id="2147494272" r:id="rId28"/>
    <p:sldLayoutId id="2147494274" r:id="rId29"/>
  </p:sldLayoutIdLst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8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2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9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ITER-Procurement@iter.or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dustryportal.f4e.europa.eu/ip_pages/ilocorner.aspx" TargetMode="External"/><Relationship Id="rId5" Type="http://schemas.openxmlformats.org/officeDocument/2006/relationships/hyperlink" Target="mailto:paolo.Acunzo@enea.it" TargetMode="External"/><Relationship Id="rId4" Type="http://schemas.openxmlformats.org/officeDocument/2006/relationships/hyperlink" Target="mailto:mehdi.daval@f4e.Europa.eu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png"/><Relationship Id="rId2" Type="http://schemas.openxmlformats.org/officeDocument/2006/relationships/image" Target="../media/image15.jpg"/><Relationship Id="rId16" Type="http://schemas.openxmlformats.org/officeDocument/2006/relationships/image" Target="../media/image29.pn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pn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" y="0"/>
            <a:ext cx="914365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475442" y="2418495"/>
            <a:ext cx="3086100" cy="1359329"/>
          </a:xfrm>
          <a:prstGeom prst="rect">
            <a:avLst/>
          </a:prstGeom>
        </p:spPr>
        <p:txBody>
          <a:bodyPr vert="horz" wrap="square" lIns="0" tIns="10968" rIns="0" bIns="0" rtlCol="0" anchor="ctr">
            <a:spAutoFit/>
          </a:bodyPr>
          <a:lstStyle/>
          <a:p>
            <a:pPr marL="11546" marR="4618">
              <a:lnSpc>
                <a:spcPct val="108200"/>
              </a:lnSpc>
              <a:spcBef>
                <a:spcPts val="87"/>
              </a:spcBef>
            </a:pPr>
            <a:r>
              <a:rPr lang="en-US" sz="2773" spc="9" dirty="0">
                <a:solidFill>
                  <a:srgbClr val="FFC000"/>
                </a:solidFill>
              </a:rPr>
              <a:t>Industrial Opportunities from F4E/ITER</a:t>
            </a:r>
            <a:endParaRPr sz="2773" dirty="0"/>
          </a:p>
        </p:txBody>
      </p:sp>
      <p:sp>
        <p:nvSpPr>
          <p:cNvPr id="4" name="object 4"/>
          <p:cNvSpPr txBox="1"/>
          <p:nvPr/>
        </p:nvSpPr>
        <p:spPr>
          <a:xfrm>
            <a:off x="475443" y="4015556"/>
            <a:ext cx="2466686" cy="729226"/>
          </a:xfrm>
          <a:prstGeom prst="rect">
            <a:avLst/>
          </a:prstGeom>
        </p:spPr>
        <p:txBody>
          <a:bodyPr vert="horz" wrap="square" lIns="0" tIns="11545" rIns="0" bIns="0" rtlCol="0">
            <a:spAutoFit/>
          </a:bodyPr>
          <a:lstStyle/>
          <a:p>
            <a:pPr marL="11546" marR="4618">
              <a:lnSpc>
                <a:spcPct val="120000"/>
              </a:lnSpc>
              <a:spcBef>
                <a:spcPts val="91"/>
              </a:spcBef>
            </a:pPr>
            <a:r>
              <a:rPr lang="en-US" sz="2000" b="1" spc="-46" dirty="0">
                <a:solidFill>
                  <a:srgbClr val="FFFFFF"/>
                </a:solidFill>
                <a:latin typeface="Arial"/>
                <a:cs typeface="Arial"/>
              </a:rPr>
              <a:t>Víctor Sáez</a:t>
            </a:r>
          </a:p>
          <a:p>
            <a:pPr marL="11546" marR="4618">
              <a:lnSpc>
                <a:spcPct val="120000"/>
              </a:lnSpc>
              <a:spcBef>
                <a:spcPts val="91"/>
              </a:spcBef>
            </a:pPr>
            <a:r>
              <a:rPr lang="en-US" sz="2000" b="1" spc="-50" dirty="0">
                <a:solidFill>
                  <a:srgbClr val="FFFFFF"/>
                </a:solidFill>
                <a:latin typeface="Arial"/>
                <a:cs typeface="Arial"/>
              </a:rPr>
              <a:t>Mehdi Daval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442" y="5097597"/>
            <a:ext cx="2828636" cy="519554"/>
          </a:xfrm>
          <a:prstGeom prst="rect">
            <a:avLst/>
          </a:prstGeom>
        </p:spPr>
        <p:txBody>
          <a:bodyPr vert="horz" wrap="square" lIns="0" tIns="11545" rIns="0" bIns="0" rtlCol="0">
            <a:spAutoFit/>
          </a:bodyPr>
          <a:lstStyle/>
          <a:p>
            <a:pPr marL="11546" marR="4618">
              <a:lnSpc>
                <a:spcPct val="122900"/>
              </a:lnSpc>
              <a:spcBef>
                <a:spcPts val="91"/>
              </a:spcBef>
            </a:pPr>
            <a:r>
              <a:rPr lang="en-US" sz="1409" b="1" spc="-9" dirty="0">
                <a:solidFill>
                  <a:srgbClr val="FFC000"/>
                </a:solidFill>
                <a:latin typeface="Arial"/>
                <a:cs typeface="Arial"/>
              </a:rPr>
              <a:t>Industrial Opportunity Days</a:t>
            </a:r>
            <a:r>
              <a:rPr sz="1409" b="1" spc="-9" dirty="0">
                <a:solidFill>
                  <a:srgbClr val="FFC000"/>
                </a:solidFill>
                <a:latin typeface="Arial"/>
                <a:cs typeface="Arial"/>
              </a:rPr>
              <a:t>  </a:t>
            </a:r>
            <a:r>
              <a:rPr lang="en-US" sz="1409" b="1" spc="-9" dirty="0">
                <a:solidFill>
                  <a:srgbClr val="FFC000"/>
                </a:solidFill>
                <a:latin typeface="Arial"/>
                <a:cs typeface="Arial"/>
              </a:rPr>
              <a:t>Capodimonte, 16</a:t>
            </a:r>
            <a:r>
              <a:rPr lang="en-US" sz="1409" b="1" spc="-9" baseline="30000" dirty="0">
                <a:solidFill>
                  <a:srgbClr val="FFC000"/>
                </a:solidFill>
                <a:latin typeface="Arial"/>
                <a:cs typeface="Arial"/>
              </a:rPr>
              <a:t>th</a:t>
            </a:r>
            <a:r>
              <a:rPr lang="en-US" sz="1409" b="1" spc="-9" dirty="0">
                <a:solidFill>
                  <a:srgbClr val="FFC000"/>
                </a:solidFill>
                <a:latin typeface="Arial"/>
                <a:cs typeface="Arial"/>
              </a:rPr>
              <a:t> June</a:t>
            </a:r>
            <a:r>
              <a:rPr sz="1409" b="1" spc="-59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9" b="1" spc="-9" dirty="0">
                <a:solidFill>
                  <a:srgbClr val="FFC000"/>
                </a:solidFill>
                <a:latin typeface="Arial"/>
                <a:cs typeface="Arial"/>
              </a:rPr>
              <a:t>202</a:t>
            </a:r>
            <a:r>
              <a:rPr lang="en-US" sz="1409" b="1" spc="-9" dirty="0">
                <a:solidFill>
                  <a:srgbClr val="FFC000"/>
                </a:solidFill>
                <a:latin typeface="Arial"/>
                <a:cs typeface="Arial"/>
              </a:rPr>
              <a:t>3</a:t>
            </a:r>
            <a:endParaRPr sz="1409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5486" y="5435831"/>
            <a:ext cx="1189182" cy="318280"/>
          </a:xfrm>
          <a:prstGeom prst="rect">
            <a:avLst/>
          </a:prstGeom>
          <a:solidFill>
            <a:srgbClr val="4E80BC"/>
          </a:solidFill>
        </p:spPr>
        <p:txBody>
          <a:bodyPr vert="horz" wrap="square" lIns="0" tIns="43295" rIns="0" bIns="0" rtlCol="0">
            <a:spAutoFit/>
          </a:bodyPr>
          <a:lstStyle/>
          <a:p>
            <a:pPr marL="292685" marR="99871" indent="-186463">
              <a:lnSpc>
                <a:spcPct val="101499"/>
              </a:lnSpc>
              <a:spcBef>
                <a:spcPts val="341"/>
              </a:spcBef>
            </a:pPr>
            <a:r>
              <a:rPr sz="591" b="1" dirty="0">
                <a:solidFill>
                  <a:srgbClr val="FFFFFF"/>
                </a:solidFill>
                <a:latin typeface="Arial"/>
                <a:cs typeface="Arial"/>
              </a:rPr>
              <a:t>Fusion for Energy receives  funding from</a:t>
            </a:r>
            <a:r>
              <a:rPr sz="591" b="1" spc="-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1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591">
              <a:latin typeface="Arial"/>
              <a:cs typeface="Arial"/>
            </a:endParaRPr>
          </a:p>
          <a:p>
            <a:pPr marL="163950">
              <a:spcBef>
                <a:spcPts val="9"/>
              </a:spcBef>
            </a:pPr>
            <a:r>
              <a:rPr sz="591" b="1" dirty="0">
                <a:solidFill>
                  <a:srgbClr val="FFFFFF"/>
                </a:solidFill>
                <a:latin typeface="Arial"/>
                <a:cs typeface="Arial"/>
              </a:rPr>
              <a:t>European Union</a:t>
            </a:r>
            <a:r>
              <a:rPr sz="591" b="1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1" b="1" dirty="0">
                <a:solidFill>
                  <a:srgbClr val="FFFFFF"/>
                </a:solidFill>
                <a:latin typeface="Arial"/>
                <a:cs typeface="Arial"/>
              </a:rPr>
              <a:t>budget</a:t>
            </a:r>
            <a:endParaRPr sz="591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35487" y="4644043"/>
            <a:ext cx="1188719" cy="791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520" y="290459"/>
            <a:ext cx="5688445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-9" dirty="0">
                <a:solidFill>
                  <a:srgbClr val="FFC000"/>
                </a:solidFill>
              </a:rPr>
              <a:t>F4E’s </a:t>
            </a:r>
            <a:r>
              <a:rPr sz="2182" spc="5" dirty="0">
                <a:solidFill>
                  <a:srgbClr val="FFC000"/>
                </a:solidFill>
              </a:rPr>
              <a:t>Contribution to Fusion</a:t>
            </a:r>
            <a:r>
              <a:rPr sz="2182" spc="146" dirty="0">
                <a:solidFill>
                  <a:srgbClr val="FFC000"/>
                </a:solidFill>
              </a:rPr>
              <a:t> </a:t>
            </a:r>
            <a:r>
              <a:rPr sz="2182" spc="5" dirty="0">
                <a:solidFill>
                  <a:srgbClr val="FFC000"/>
                </a:solidFill>
              </a:rPr>
              <a:t>Development</a:t>
            </a:r>
            <a:endParaRPr sz="2182" dirty="0"/>
          </a:p>
        </p:txBody>
      </p:sp>
      <p:sp>
        <p:nvSpPr>
          <p:cNvPr id="3" name="object 3"/>
          <p:cNvSpPr/>
          <p:nvPr/>
        </p:nvSpPr>
        <p:spPr>
          <a:xfrm>
            <a:off x="1667394" y="1758835"/>
            <a:ext cx="2666308" cy="1546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" name="object 4"/>
          <p:cNvSpPr txBox="1"/>
          <p:nvPr/>
        </p:nvSpPr>
        <p:spPr>
          <a:xfrm>
            <a:off x="1666702" y="3033453"/>
            <a:ext cx="2668155" cy="416781"/>
          </a:xfrm>
          <a:prstGeom prst="rect">
            <a:avLst/>
          </a:prstGeom>
          <a:solidFill>
            <a:srgbClr val="2D6298"/>
          </a:solidFill>
        </p:spPr>
        <p:txBody>
          <a:bodyPr vert="horz" wrap="square" lIns="0" tIns="107950" rIns="0" bIns="0" rtlCol="0">
            <a:spAutoFit/>
          </a:bodyPr>
          <a:lstStyle/>
          <a:p>
            <a:pPr marL="661572" marR="479726" indent="-176073">
              <a:lnSpc>
                <a:spcPts val="1200"/>
              </a:lnSpc>
              <a:spcBef>
                <a:spcPts val="850"/>
              </a:spcBef>
            </a:pPr>
            <a:r>
              <a:rPr sz="1182" spc="5" dirty="0">
                <a:solidFill>
                  <a:srgbClr val="FFFFFF"/>
                </a:solidFill>
                <a:latin typeface="Arial"/>
                <a:cs typeface="Arial"/>
              </a:rPr>
              <a:t>Responsible 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for Europe’s  contribution </a:t>
            </a:r>
            <a:r>
              <a:rPr sz="1182" spc="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82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b="1" spc="9" dirty="0">
                <a:solidFill>
                  <a:srgbClr val="FFFFFF"/>
                </a:solidFill>
                <a:latin typeface="Arial"/>
                <a:cs typeface="Arial"/>
              </a:rPr>
              <a:t>ITER</a:t>
            </a:r>
            <a:endParaRPr sz="1182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546" y="1607820"/>
            <a:ext cx="2672195" cy="206893"/>
          </a:xfrm>
          <a:prstGeom prst="rect">
            <a:avLst/>
          </a:prstGeom>
          <a:solidFill>
            <a:srgbClr val="2D6298"/>
          </a:solidFill>
        </p:spPr>
        <p:txBody>
          <a:bodyPr vert="horz" wrap="square" lIns="0" tIns="4041" rIns="0" bIns="0" rtlCol="0">
            <a:spAutoFit/>
          </a:bodyPr>
          <a:lstStyle/>
          <a:p>
            <a:pPr marL="434120">
              <a:spcBef>
                <a:spcPts val="32"/>
              </a:spcBef>
            </a:pPr>
            <a:r>
              <a:rPr sz="1318" b="1" spc="14" dirty="0">
                <a:solidFill>
                  <a:srgbClr val="FFFFFF"/>
                </a:solidFill>
                <a:latin typeface="Arial"/>
                <a:cs typeface="Arial"/>
              </a:rPr>
              <a:t>ITER: Burning</a:t>
            </a:r>
            <a:r>
              <a:rPr sz="1318" b="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8" b="1" spc="14" dirty="0">
                <a:solidFill>
                  <a:srgbClr val="FFFFFF"/>
                </a:solidFill>
                <a:latin typeface="Arial"/>
                <a:cs typeface="Arial"/>
              </a:rPr>
              <a:t>Plasma</a:t>
            </a:r>
            <a:endParaRPr sz="1318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5059" y="1819794"/>
            <a:ext cx="2671848" cy="1747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" name="object 7"/>
          <p:cNvSpPr txBox="1"/>
          <p:nvPr/>
        </p:nvSpPr>
        <p:spPr>
          <a:xfrm>
            <a:off x="5300973" y="3065554"/>
            <a:ext cx="1661391" cy="405350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1546" marR="4618" indent="192236">
              <a:lnSpc>
                <a:spcPct val="112700"/>
              </a:lnSpc>
              <a:spcBef>
                <a:spcPts val="87"/>
              </a:spcBef>
            </a:pPr>
            <a:r>
              <a:rPr sz="1182" spc="-27" dirty="0">
                <a:solidFill>
                  <a:srgbClr val="FFFFFF"/>
                </a:solidFill>
                <a:latin typeface="Arial"/>
                <a:cs typeface="Arial"/>
              </a:rPr>
              <a:t>Working </a:t>
            </a:r>
            <a:r>
              <a:rPr sz="1182" spc="-23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182" spc="-27" dirty="0">
                <a:solidFill>
                  <a:srgbClr val="FFFFFF"/>
                </a:solidFill>
                <a:latin typeface="Arial"/>
                <a:cs typeface="Arial"/>
              </a:rPr>
              <a:t>Japan  </a:t>
            </a:r>
            <a:r>
              <a:rPr sz="1182" spc="-9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182" spc="-27" dirty="0">
                <a:solidFill>
                  <a:srgbClr val="FFFFFF"/>
                </a:solidFill>
                <a:latin typeface="Arial"/>
                <a:cs typeface="Arial"/>
              </a:rPr>
              <a:t>satellite </a:t>
            </a:r>
            <a:r>
              <a:rPr sz="1182" spc="-23" dirty="0">
                <a:solidFill>
                  <a:srgbClr val="FFFFFF"/>
                </a:solidFill>
                <a:latin typeface="Arial"/>
                <a:cs typeface="Arial"/>
              </a:rPr>
              <a:t>fusion</a:t>
            </a:r>
            <a:r>
              <a:rPr sz="1182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-32" dirty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endParaRPr sz="1182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97829" y="1608512"/>
            <a:ext cx="2667000" cy="206310"/>
          </a:xfrm>
          <a:prstGeom prst="rect">
            <a:avLst/>
          </a:prstGeom>
          <a:solidFill>
            <a:srgbClr val="2D6298"/>
          </a:solidFill>
        </p:spPr>
        <p:txBody>
          <a:bodyPr vert="horz" wrap="square" lIns="0" tIns="3464" rIns="0" bIns="0" rtlCol="0">
            <a:spAutoFit/>
          </a:bodyPr>
          <a:lstStyle/>
          <a:p>
            <a:pPr marL="387937">
              <a:spcBef>
                <a:spcPts val="27"/>
              </a:spcBef>
            </a:pPr>
            <a:r>
              <a:rPr sz="1318" b="1" spc="18" dirty="0">
                <a:solidFill>
                  <a:srgbClr val="FFFFFF"/>
                </a:solidFill>
                <a:latin typeface="Arial"/>
                <a:cs typeface="Arial"/>
              </a:rPr>
              <a:t>BROADER</a:t>
            </a:r>
            <a:r>
              <a:rPr sz="1318" b="1" spc="-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8" b="1" spc="18" dirty="0">
                <a:solidFill>
                  <a:srgbClr val="FFFFFF"/>
                </a:solidFill>
                <a:latin typeface="Arial"/>
                <a:cs typeface="Arial"/>
              </a:rPr>
              <a:t>APPROACH</a:t>
            </a:r>
            <a:endParaRPr sz="1318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67548" y="3727566"/>
            <a:ext cx="2338647" cy="18966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" name="object 10"/>
          <p:cNvSpPr/>
          <p:nvPr/>
        </p:nvSpPr>
        <p:spPr>
          <a:xfrm>
            <a:off x="4799215" y="5074920"/>
            <a:ext cx="2667692" cy="555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" name="object 11"/>
          <p:cNvSpPr txBox="1"/>
          <p:nvPr/>
        </p:nvSpPr>
        <p:spPr>
          <a:xfrm>
            <a:off x="4984405" y="5094552"/>
            <a:ext cx="2299277" cy="423275"/>
          </a:xfrm>
          <a:prstGeom prst="rect">
            <a:avLst/>
          </a:prstGeom>
        </p:spPr>
        <p:txBody>
          <a:bodyPr vert="horz" wrap="square" lIns="0" tIns="33482" rIns="0" bIns="0" rtlCol="0">
            <a:spAutoFit/>
          </a:bodyPr>
          <a:lstStyle/>
          <a:p>
            <a:pPr marL="11546">
              <a:spcBef>
                <a:spcPts val="263"/>
              </a:spcBef>
            </a:pPr>
            <a:r>
              <a:rPr sz="1182" spc="-27" dirty="0">
                <a:solidFill>
                  <a:srgbClr val="FFFFFF"/>
                </a:solidFill>
                <a:latin typeface="Arial"/>
                <a:cs typeface="Arial"/>
              </a:rPr>
              <a:t>Preparing </a:t>
            </a:r>
            <a:r>
              <a:rPr sz="1182" spc="-14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182" spc="-23" dirty="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1182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-32" dirty="0">
                <a:solidFill>
                  <a:srgbClr val="FFFFFF"/>
                </a:solidFill>
                <a:latin typeface="Arial"/>
                <a:cs typeface="Arial"/>
              </a:rPr>
              <a:t>power-generating</a:t>
            </a:r>
            <a:endParaRPr sz="1182">
              <a:latin typeface="Arial"/>
              <a:cs typeface="Arial"/>
            </a:endParaRPr>
          </a:p>
          <a:p>
            <a:pPr marL="89479">
              <a:spcBef>
                <a:spcPts val="182"/>
              </a:spcBef>
            </a:pPr>
            <a:r>
              <a:rPr sz="1182" b="1" spc="-27" dirty="0">
                <a:solidFill>
                  <a:srgbClr val="FFFFFF"/>
                </a:solidFill>
                <a:latin typeface="Arial"/>
                <a:cs typeface="Arial"/>
              </a:rPr>
              <a:t>Demonstration </a:t>
            </a:r>
            <a:r>
              <a:rPr sz="1182" b="1" spc="-18" dirty="0">
                <a:solidFill>
                  <a:srgbClr val="FFFFFF"/>
                </a:solidFill>
                <a:latin typeface="Arial"/>
                <a:cs typeface="Arial"/>
              </a:rPr>
              <a:t>Fusion</a:t>
            </a:r>
            <a:r>
              <a:rPr sz="1182" b="1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b="1" spc="-27" dirty="0">
                <a:solidFill>
                  <a:srgbClr val="FFFFFF"/>
                </a:solidFill>
                <a:latin typeface="Arial"/>
                <a:cs typeface="Arial"/>
              </a:rPr>
              <a:t>Reactor</a:t>
            </a:r>
            <a:endParaRPr sz="1182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4757" y="3695701"/>
            <a:ext cx="2668732" cy="206893"/>
          </a:xfrm>
          <a:prstGeom prst="rect">
            <a:avLst/>
          </a:prstGeom>
          <a:solidFill>
            <a:srgbClr val="2D6298"/>
          </a:solidFill>
        </p:spPr>
        <p:txBody>
          <a:bodyPr vert="horz" wrap="square" lIns="0" tIns="4041" rIns="0" bIns="0" rtlCol="0">
            <a:spAutoFit/>
          </a:bodyPr>
          <a:lstStyle/>
          <a:p>
            <a:pPr marL="298458">
              <a:spcBef>
                <a:spcPts val="32"/>
              </a:spcBef>
            </a:pPr>
            <a:r>
              <a:rPr sz="1318" b="1" dirty="0">
                <a:solidFill>
                  <a:srgbClr val="FFFFFF"/>
                </a:solidFill>
                <a:latin typeface="Arial"/>
                <a:cs typeface="Arial"/>
              </a:rPr>
              <a:t>DEMO: </a:t>
            </a:r>
            <a:r>
              <a:rPr sz="1318" b="1" spc="-9" dirty="0">
                <a:solidFill>
                  <a:srgbClr val="FFFFFF"/>
                </a:solidFill>
                <a:latin typeface="Arial"/>
                <a:cs typeface="Arial"/>
              </a:rPr>
              <a:t>Continuous</a:t>
            </a:r>
            <a:r>
              <a:rPr sz="1318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8" b="1" spc="-5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endParaRPr sz="1318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62546" y="5078383"/>
            <a:ext cx="2675313" cy="5521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4" name="object 14"/>
          <p:cNvSpPr txBox="1"/>
          <p:nvPr/>
        </p:nvSpPr>
        <p:spPr>
          <a:xfrm>
            <a:off x="1800629" y="5083466"/>
            <a:ext cx="2399723" cy="347415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1546">
              <a:lnSpc>
                <a:spcPts val="1309"/>
              </a:lnSpc>
              <a:spcBef>
                <a:spcPts val="109"/>
              </a:spcBef>
            </a:pPr>
            <a:r>
              <a:rPr sz="1182" spc="-18" dirty="0">
                <a:solidFill>
                  <a:srgbClr val="FFFFFF"/>
                </a:solidFill>
                <a:latin typeface="Arial"/>
                <a:cs typeface="Arial"/>
              </a:rPr>
              <a:t>Contributing </a:t>
            </a:r>
            <a:r>
              <a:rPr sz="1182" spc="-9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182" spc="-18" dirty="0">
                <a:solidFill>
                  <a:srgbClr val="FFFFFF"/>
                </a:solidFill>
                <a:latin typeface="Arial"/>
                <a:cs typeface="Arial"/>
              </a:rPr>
              <a:t>design </a:t>
            </a:r>
            <a:r>
              <a:rPr sz="1182" spc="9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82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-23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1182">
              <a:latin typeface="Arial"/>
              <a:cs typeface="Arial"/>
            </a:endParaRPr>
          </a:p>
          <a:p>
            <a:pPr marL="22514">
              <a:lnSpc>
                <a:spcPts val="1309"/>
              </a:lnSpc>
            </a:pPr>
            <a:r>
              <a:rPr sz="1182" b="1" spc="9" dirty="0">
                <a:solidFill>
                  <a:srgbClr val="FFFFFF"/>
                </a:solidFill>
                <a:latin typeface="Arial"/>
                <a:cs typeface="Arial"/>
              </a:rPr>
              <a:t>Demo </a:t>
            </a:r>
            <a:r>
              <a:rPr sz="1182" b="1" spc="-14" dirty="0">
                <a:solidFill>
                  <a:srgbClr val="FFFFFF"/>
                </a:solidFill>
                <a:latin typeface="Arial"/>
                <a:cs typeface="Arial"/>
              </a:rPr>
              <a:t>Orientated NEutron</a:t>
            </a:r>
            <a:r>
              <a:rPr sz="1182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b="1" spc="-14" dirty="0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endParaRPr sz="1182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66702" y="3695701"/>
            <a:ext cx="2667000" cy="206893"/>
          </a:xfrm>
          <a:prstGeom prst="rect">
            <a:avLst/>
          </a:prstGeom>
          <a:solidFill>
            <a:srgbClr val="2D6298"/>
          </a:solidFill>
        </p:spPr>
        <p:txBody>
          <a:bodyPr vert="horz" wrap="square" lIns="0" tIns="4041" rIns="0" bIns="0" rtlCol="0">
            <a:spAutoFit/>
          </a:bodyPr>
          <a:lstStyle/>
          <a:p>
            <a:pPr marL="281716">
              <a:spcBef>
                <a:spcPts val="32"/>
              </a:spcBef>
            </a:pPr>
            <a:r>
              <a:rPr sz="1318" b="1" spc="18" dirty="0">
                <a:solidFill>
                  <a:srgbClr val="FFFFFF"/>
                </a:solidFill>
                <a:latin typeface="Arial"/>
                <a:cs typeface="Arial"/>
              </a:rPr>
              <a:t>DONES: </a:t>
            </a:r>
            <a:r>
              <a:rPr sz="1318" b="1" spc="14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1318" b="1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18" b="1" spc="-5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endParaRPr sz="1318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57450" y="3945082"/>
            <a:ext cx="2486197" cy="11035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7" name="object 17"/>
          <p:cNvSpPr txBox="1"/>
          <p:nvPr/>
        </p:nvSpPr>
        <p:spPr>
          <a:xfrm>
            <a:off x="8801422" y="6601544"/>
            <a:ext cx="28748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10</a:t>
            </a:fld>
            <a:endParaRPr sz="1182">
              <a:latin typeface="Arial"/>
              <a:cs typeface="Arial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4A37A9C2-5653-4771-A700-0E31FC41A9B2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" y="2013758"/>
            <a:ext cx="1579996" cy="3109191"/>
          </a:xfrm>
          <a:custGeom>
            <a:avLst/>
            <a:gdLst/>
            <a:ahLst/>
            <a:cxnLst/>
            <a:rect l="l" t="t" r="r" b="b"/>
            <a:pathLst>
              <a:path w="1737995" h="3420110">
                <a:moveTo>
                  <a:pt x="0" y="0"/>
                </a:moveTo>
                <a:lnTo>
                  <a:pt x="0" y="3419855"/>
                </a:lnTo>
                <a:lnTo>
                  <a:pt x="1737741" y="3419855"/>
                </a:lnTo>
                <a:lnTo>
                  <a:pt x="1737741" y="0"/>
                </a:lnTo>
                <a:lnTo>
                  <a:pt x="0" y="0"/>
                </a:lnTo>
                <a:close/>
              </a:path>
            </a:pathLst>
          </a:custGeom>
          <a:solidFill>
            <a:srgbClr val="A5C8EB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" name="object 3"/>
          <p:cNvSpPr/>
          <p:nvPr/>
        </p:nvSpPr>
        <p:spPr>
          <a:xfrm>
            <a:off x="346" y="5122718"/>
            <a:ext cx="1579996" cy="518391"/>
          </a:xfrm>
          <a:custGeom>
            <a:avLst/>
            <a:gdLst/>
            <a:ahLst/>
            <a:cxnLst/>
            <a:rect l="l" t="t" r="r" b="b"/>
            <a:pathLst>
              <a:path w="1737995" h="570229">
                <a:moveTo>
                  <a:pt x="0" y="0"/>
                </a:moveTo>
                <a:lnTo>
                  <a:pt x="0" y="569976"/>
                </a:lnTo>
                <a:lnTo>
                  <a:pt x="1737741" y="569976"/>
                </a:lnTo>
                <a:lnTo>
                  <a:pt x="1737741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456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" name="object 4"/>
          <p:cNvSpPr/>
          <p:nvPr/>
        </p:nvSpPr>
        <p:spPr>
          <a:xfrm>
            <a:off x="1580111" y="1555865"/>
            <a:ext cx="0" cy="4086514"/>
          </a:xfrm>
          <a:custGeom>
            <a:avLst/>
            <a:gdLst/>
            <a:ahLst/>
            <a:cxnLst/>
            <a:rect l="l" t="t" r="r" b="b"/>
            <a:pathLst>
              <a:path h="4495165">
                <a:moveTo>
                  <a:pt x="0" y="0"/>
                </a:moveTo>
                <a:lnTo>
                  <a:pt x="0" y="4495038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" name="object 5"/>
          <p:cNvSpPr/>
          <p:nvPr/>
        </p:nvSpPr>
        <p:spPr>
          <a:xfrm>
            <a:off x="1850274" y="2012373"/>
            <a:ext cx="0" cy="697345"/>
          </a:xfrm>
          <a:custGeom>
            <a:avLst/>
            <a:gdLst/>
            <a:ahLst/>
            <a:cxnLst/>
            <a:rect l="l" t="t" r="r" b="b"/>
            <a:pathLst>
              <a:path h="767080">
                <a:moveTo>
                  <a:pt x="0" y="0"/>
                </a:moveTo>
                <a:lnTo>
                  <a:pt x="0" y="766571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" name="object 6"/>
          <p:cNvSpPr/>
          <p:nvPr/>
        </p:nvSpPr>
        <p:spPr>
          <a:xfrm>
            <a:off x="1850274" y="2824941"/>
            <a:ext cx="0" cy="2817668"/>
          </a:xfrm>
          <a:custGeom>
            <a:avLst/>
            <a:gdLst/>
            <a:ahLst/>
            <a:cxnLst/>
            <a:rect l="l" t="t" r="r" b="b"/>
            <a:pathLst>
              <a:path h="3099435">
                <a:moveTo>
                  <a:pt x="0" y="0"/>
                </a:moveTo>
                <a:lnTo>
                  <a:pt x="0" y="3099054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" name="object 7"/>
          <p:cNvSpPr/>
          <p:nvPr/>
        </p:nvSpPr>
        <p:spPr>
          <a:xfrm>
            <a:off x="2120438" y="2012373"/>
            <a:ext cx="0" cy="197428"/>
          </a:xfrm>
          <a:custGeom>
            <a:avLst/>
            <a:gdLst/>
            <a:ahLst/>
            <a:cxnLst/>
            <a:rect l="l" t="t" r="r" b="b"/>
            <a:pathLst>
              <a:path h="217169">
                <a:moveTo>
                  <a:pt x="0" y="0"/>
                </a:moveTo>
                <a:lnTo>
                  <a:pt x="0" y="21716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" name="object 8"/>
          <p:cNvSpPr/>
          <p:nvPr/>
        </p:nvSpPr>
        <p:spPr>
          <a:xfrm>
            <a:off x="2120438" y="2326870"/>
            <a:ext cx="0" cy="382732"/>
          </a:xfrm>
          <a:custGeom>
            <a:avLst/>
            <a:gdLst/>
            <a:ahLst/>
            <a:cxnLst/>
            <a:rect l="l" t="t" r="r" b="b"/>
            <a:pathLst>
              <a:path h="421005">
                <a:moveTo>
                  <a:pt x="0" y="0"/>
                </a:moveTo>
                <a:lnTo>
                  <a:pt x="0" y="420623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" name="object 9"/>
          <p:cNvSpPr/>
          <p:nvPr/>
        </p:nvSpPr>
        <p:spPr>
          <a:xfrm>
            <a:off x="2120438" y="2824941"/>
            <a:ext cx="0" cy="40524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0"/>
                </a:moveTo>
                <a:lnTo>
                  <a:pt x="0" y="44576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" name="object 10"/>
          <p:cNvSpPr/>
          <p:nvPr/>
        </p:nvSpPr>
        <p:spPr>
          <a:xfrm>
            <a:off x="2120438" y="3345179"/>
            <a:ext cx="0" cy="974437"/>
          </a:xfrm>
          <a:custGeom>
            <a:avLst/>
            <a:gdLst/>
            <a:ahLst/>
            <a:cxnLst/>
            <a:rect l="l" t="t" r="r" b="b"/>
            <a:pathLst>
              <a:path h="1071879">
                <a:moveTo>
                  <a:pt x="0" y="0"/>
                </a:moveTo>
                <a:lnTo>
                  <a:pt x="0" y="1071372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" name="object 11"/>
          <p:cNvSpPr/>
          <p:nvPr/>
        </p:nvSpPr>
        <p:spPr>
          <a:xfrm>
            <a:off x="2120438" y="4434147"/>
            <a:ext cx="0" cy="1208232"/>
          </a:xfrm>
          <a:custGeom>
            <a:avLst/>
            <a:gdLst/>
            <a:ahLst/>
            <a:cxnLst/>
            <a:rect l="l" t="t" r="r" b="b"/>
            <a:pathLst>
              <a:path h="1329054">
                <a:moveTo>
                  <a:pt x="0" y="0"/>
                </a:moveTo>
                <a:lnTo>
                  <a:pt x="0" y="1328927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2" name="object 12"/>
          <p:cNvSpPr/>
          <p:nvPr/>
        </p:nvSpPr>
        <p:spPr>
          <a:xfrm>
            <a:off x="2390601" y="2012373"/>
            <a:ext cx="0" cy="197428"/>
          </a:xfrm>
          <a:custGeom>
            <a:avLst/>
            <a:gdLst/>
            <a:ahLst/>
            <a:cxnLst/>
            <a:rect l="l" t="t" r="r" b="b"/>
            <a:pathLst>
              <a:path h="217169">
                <a:moveTo>
                  <a:pt x="0" y="0"/>
                </a:moveTo>
                <a:lnTo>
                  <a:pt x="0" y="21716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3" name="object 13"/>
          <p:cNvSpPr/>
          <p:nvPr/>
        </p:nvSpPr>
        <p:spPr>
          <a:xfrm>
            <a:off x="2390601" y="2326871"/>
            <a:ext cx="0" cy="903432"/>
          </a:xfrm>
          <a:custGeom>
            <a:avLst/>
            <a:gdLst/>
            <a:ahLst/>
            <a:cxnLst/>
            <a:rect l="l" t="t" r="r" b="b"/>
            <a:pathLst>
              <a:path h="993775">
                <a:moveTo>
                  <a:pt x="0" y="0"/>
                </a:moveTo>
                <a:lnTo>
                  <a:pt x="0" y="993647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4" name="object 14"/>
          <p:cNvSpPr/>
          <p:nvPr/>
        </p:nvSpPr>
        <p:spPr>
          <a:xfrm>
            <a:off x="2390601" y="3345179"/>
            <a:ext cx="0" cy="391391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0"/>
                </a:moveTo>
                <a:lnTo>
                  <a:pt x="0" y="43053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5" name="object 15"/>
          <p:cNvSpPr/>
          <p:nvPr/>
        </p:nvSpPr>
        <p:spPr>
          <a:xfrm>
            <a:off x="2390601" y="3851564"/>
            <a:ext cx="0" cy="467591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6" name="object 16"/>
          <p:cNvSpPr/>
          <p:nvPr/>
        </p:nvSpPr>
        <p:spPr>
          <a:xfrm>
            <a:off x="2390601" y="4434147"/>
            <a:ext cx="0" cy="1208232"/>
          </a:xfrm>
          <a:custGeom>
            <a:avLst/>
            <a:gdLst/>
            <a:ahLst/>
            <a:cxnLst/>
            <a:rect l="l" t="t" r="r" b="b"/>
            <a:pathLst>
              <a:path h="1329054">
                <a:moveTo>
                  <a:pt x="0" y="0"/>
                </a:moveTo>
                <a:lnTo>
                  <a:pt x="0" y="1328927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7" name="object 17"/>
          <p:cNvSpPr/>
          <p:nvPr/>
        </p:nvSpPr>
        <p:spPr>
          <a:xfrm>
            <a:off x="2660765" y="2012373"/>
            <a:ext cx="0" cy="197428"/>
          </a:xfrm>
          <a:custGeom>
            <a:avLst/>
            <a:gdLst/>
            <a:ahLst/>
            <a:cxnLst/>
            <a:rect l="l" t="t" r="r" b="b"/>
            <a:pathLst>
              <a:path h="217169">
                <a:moveTo>
                  <a:pt x="0" y="0"/>
                </a:moveTo>
                <a:lnTo>
                  <a:pt x="0" y="21716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8" name="object 18"/>
          <p:cNvSpPr/>
          <p:nvPr/>
        </p:nvSpPr>
        <p:spPr>
          <a:xfrm>
            <a:off x="2660765" y="2326871"/>
            <a:ext cx="0" cy="903432"/>
          </a:xfrm>
          <a:custGeom>
            <a:avLst/>
            <a:gdLst/>
            <a:ahLst/>
            <a:cxnLst/>
            <a:rect l="l" t="t" r="r" b="b"/>
            <a:pathLst>
              <a:path h="993775">
                <a:moveTo>
                  <a:pt x="0" y="0"/>
                </a:moveTo>
                <a:lnTo>
                  <a:pt x="0" y="993647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9" name="object 19"/>
          <p:cNvSpPr/>
          <p:nvPr/>
        </p:nvSpPr>
        <p:spPr>
          <a:xfrm>
            <a:off x="2660765" y="3345179"/>
            <a:ext cx="0" cy="391391"/>
          </a:xfrm>
          <a:custGeom>
            <a:avLst/>
            <a:gdLst/>
            <a:ahLst/>
            <a:cxnLst/>
            <a:rect l="l" t="t" r="r" b="b"/>
            <a:pathLst>
              <a:path h="430529">
                <a:moveTo>
                  <a:pt x="0" y="0"/>
                </a:moveTo>
                <a:lnTo>
                  <a:pt x="0" y="43053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0" name="object 20"/>
          <p:cNvSpPr/>
          <p:nvPr/>
        </p:nvSpPr>
        <p:spPr>
          <a:xfrm>
            <a:off x="2660765" y="3851564"/>
            <a:ext cx="0" cy="985982"/>
          </a:xfrm>
          <a:custGeom>
            <a:avLst/>
            <a:gdLst/>
            <a:ahLst/>
            <a:cxnLst/>
            <a:rect l="l" t="t" r="r" b="b"/>
            <a:pathLst>
              <a:path h="1084579">
                <a:moveTo>
                  <a:pt x="0" y="0"/>
                </a:moveTo>
                <a:lnTo>
                  <a:pt x="0" y="1084326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1" name="object 21"/>
          <p:cNvSpPr/>
          <p:nvPr/>
        </p:nvSpPr>
        <p:spPr>
          <a:xfrm>
            <a:off x="2660765" y="4953000"/>
            <a:ext cx="0" cy="689264"/>
          </a:xfrm>
          <a:custGeom>
            <a:avLst/>
            <a:gdLst/>
            <a:ahLst/>
            <a:cxnLst/>
            <a:rect l="l" t="t" r="r" b="b"/>
            <a:pathLst>
              <a:path h="758189">
                <a:moveTo>
                  <a:pt x="0" y="0"/>
                </a:moveTo>
                <a:lnTo>
                  <a:pt x="0" y="75818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2" name="object 22"/>
          <p:cNvSpPr/>
          <p:nvPr/>
        </p:nvSpPr>
        <p:spPr>
          <a:xfrm>
            <a:off x="2930929" y="2012373"/>
            <a:ext cx="0" cy="1218045"/>
          </a:xfrm>
          <a:custGeom>
            <a:avLst/>
            <a:gdLst/>
            <a:ahLst/>
            <a:cxnLst/>
            <a:rect l="l" t="t" r="r" b="b"/>
            <a:pathLst>
              <a:path h="1339850">
                <a:moveTo>
                  <a:pt x="0" y="0"/>
                </a:moveTo>
                <a:lnTo>
                  <a:pt x="0" y="1339596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3" name="object 23"/>
          <p:cNvSpPr/>
          <p:nvPr/>
        </p:nvSpPr>
        <p:spPr>
          <a:xfrm>
            <a:off x="2930929" y="3345180"/>
            <a:ext cx="0" cy="1492250"/>
          </a:xfrm>
          <a:custGeom>
            <a:avLst/>
            <a:gdLst/>
            <a:ahLst/>
            <a:cxnLst/>
            <a:rect l="l" t="t" r="r" b="b"/>
            <a:pathLst>
              <a:path h="1641475">
                <a:moveTo>
                  <a:pt x="0" y="0"/>
                </a:moveTo>
                <a:lnTo>
                  <a:pt x="0" y="1641348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4" name="object 24"/>
          <p:cNvSpPr/>
          <p:nvPr/>
        </p:nvSpPr>
        <p:spPr>
          <a:xfrm>
            <a:off x="2930929" y="4953000"/>
            <a:ext cx="0" cy="689264"/>
          </a:xfrm>
          <a:custGeom>
            <a:avLst/>
            <a:gdLst/>
            <a:ahLst/>
            <a:cxnLst/>
            <a:rect l="l" t="t" r="r" b="b"/>
            <a:pathLst>
              <a:path h="758189">
                <a:moveTo>
                  <a:pt x="0" y="0"/>
                </a:moveTo>
                <a:lnTo>
                  <a:pt x="0" y="75818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5" name="object 25"/>
          <p:cNvSpPr/>
          <p:nvPr/>
        </p:nvSpPr>
        <p:spPr>
          <a:xfrm>
            <a:off x="3201093" y="2012373"/>
            <a:ext cx="0" cy="2825173"/>
          </a:xfrm>
          <a:custGeom>
            <a:avLst/>
            <a:gdLst/>
            <a:ahLst/>
            <a:cxnLst/>
            <a:rect l="l" t="t" r="r" b="b"/>
            <a:pathLst>
              <a:path h="3107690">
                <a:moveTo>
                  <a:pt x="0" y="0"/>
                </a:moveTo>
                <a:lnTo>
                  <a:pt x="0" y="3107436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6" name="object 26"/>
          <p:cNvSpPr/>
          <p:nvPr/>
        </p:nvSpPr>
        <p:spPr>
          <a:xfrm>
            <a:off x="3201093" y="4953000"/>
            <a:ext cx="0" cy="689264"/>
          </a:xfrm>
          <a:custGeom>
            <a:avLst/>
            <a:gdLst/>
            <a:ahLst/>
            <a:cxnLst/>
            <a:rect l="l" t="t" r="r" b="b"/>
            <a:pathLst>
              <a:path h="758189">
                <a:moveTo>
                  <a:pt x="0" y="0"/>
                </a:moveTo>
                <a:lnTo>
                  <a:pt x="0" y="75818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7" name="object 27"/>
          <p:cNvSpPr/>
          <p:nvPr/>
        </p:nvSpPr>
        <p:spPr>
          <a:xfrm>
            <a:off x="3471256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8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8" name="object 28"/>
          <p:cNvSpPr/>
          <p:nvPr/>
        </p:nvSpPr>
        <p:spPr>
          <a:xfrm>
            <a:off x="3741419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8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9" name="object 29"/>
          <p:cNvSpPr/>
          <p:nvPr/>
        </p:nvSpPr>
        <p:spPr>
          <a:xfrm>
            <a:off x="4010890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8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0" name="object 30"/>
          <p:cNvSpPr/>
          <p:nvPr/>
        </p:nvSpPr>
        <p:spPr>
          <a:xfrm>
            <a:off x="4281054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8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1" name="object 31"/>
          <p:cNvSpPr/>
          <p:nvPr/>
        </p:nvSpPr>
        <p:spPr>
          <a:xfrm>
            <a:off x="4551218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8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2" name="object 32"/>
          <p:cNvSpPr/>
          <p:nvPr/>
        </p:nvSpPr>
        <p:spPr>
          <a:xfrm>
            <a:off x="4821382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8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3" name="object 33"/>
          <p:cNvSpPr/>
          <p:nvPr/>
        </p:nvSpPr>
        <p:spPr>
          <a:xfrm>
            <a:off x="5091546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80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4" name="object 34"/>
          <p:cNvSpPr/>
          <p:nvPr/>
        </p:nvSpPr>
        <p:spPr>
          <a:xfrm>
            <a:off x="5361708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5" name="object 35"/>
          <p:cNvSpPr/>
          <p:nvPr/>
        </p:nvSpPr>
        <p:spPr>
          <a:xfrm>
            <a:off x="5631872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6" name="object 36"/>
          <p:cNvSpPr/>
          <p:nvPr/>
        </p:nvSpPr>
        <p:spPr>
          <a:xfrm>
            <a:off x="5902037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7" name="object 37"/>
          <p:cNvSpPr/>
          <p:nvPr/>
        </p:nvSpPr>
        <p:spPr>
          <a:xfrm>
            <a:off x="6172199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8" name="object 38"/>
          <p:cNvSpPr/>
          <p:nvPr/>
        </p:nvSpPr>
        <p:spPr>
          <a:xfrm>
            <a:off x="6442363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9" name="object 39"/>
          <p:cNvSpPr/>
          <p:nvPr/>
        </p:nvSpPr>
        <p:spPr>
          <a:xfrm>
            <a:off x="6712528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0" name="object 40"/>
          <p:cNvSpPr/>
          <p:nvPr/>
        </p:nvSpPr>
        <p:spPr>
          <a:xfrm>
            <a:off x="6982690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1" name="object 41"/>
          <p:cNvSpPr/>
          <p:nvPr/>
        </p:nvSpPr>
        <p:spPr>
          <a:xfrm>
            <a:off x="7252854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2" name="object 42"/>
          <p:cNvSpPr/>
          <p:nvPr/>
        </p:nvSpPr>
        <p:spPr>
          <a:xfrm>
            <a:off x="7523017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3" name="object 43"/>
          <p:cNvSpPr/>
          <p:nvPr/>
        </p:nvSpPr>
        <p:spPr>
          <a:xfrm>
            <a:off x="7793182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4" name="object 44"/>
          <p:cNvSpPr/>
          <p:nvPr/>
        </p:nvSpPr>
        <p:spPr>
          <a:xfrm>
            <a:off x="8063346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5" name="object 45"/>
          <p:cNvSpPr/>
          <p:nvPr/>
        </p:nvSpPr>
        <p:spPr>
          <a:xfrm>
            <a:off x="8333508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6" name="object 46"/>
          <p:cNvSpPr/>
          <p:nvPr/>
        </p:nvSpPr>
        <p:spPr>
          <a:xfrm>
            <a:off x="8603672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7" name="object 47"/>
          <p:cNvSpPr/>
          <p:nvPr/>
        </p:nvSpPr>
        <p:spPr>
          <a:xfrm>
            <a:off x="8873835" y="2012374"/>
            <a:ext cx="0" cy="3629890"/>
          </a:xfrm>
          <a:custGeom>
            <a:avLst/>
            <a:gdLst/>
            <a:ahLst/>
            <a:cxnLst/>
            <a:rect l="l" t="t" r="r" b="b"/>
            <a:pathLst>
              <a:path h="3992879">
                <a:moveTo>
                  <a:pt x="0" y="0"/>
                </a:moveTo>
                <a:lnTo>
                  <a:pt x="0" y="3992879"/>
                </a:lnTo>
              </a:path>
            </a:pathLst>
          </a:custGeom>
          <a:ln w="3492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8" name="object 48"/>
          <p:cNvSpPr/>
          <p:nvPr/>
        </p:nvSpPr>
        <p:spPr>
          <a:xfrm>
            <a:off x="0" y="2013757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9" name="object 49"/>
          <p:cNvSpPr/>
          <p:nvPr/>
        </p:nvSpPr>
        <p:spPr>
          <a:xfrm>
            <a:off x="0" y="2531918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0" name="object 50"/>
          <p:cNvSpPr/>
          <p:nvPr/>
        </p:nvSpPr>
        <p:spPr>
          <a:xfrm>
            <a:off x="0" y="3050078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1" name="object 51"/>
          <p:cNvSpPr/>
          <p:nvPr/>
        </p:nvSpPr>
        <p:spPr>
          <a:xfrm>
            <a:off x="0" y="3568237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2" name="object 52"/>
          <p:cNvSpPr/>
          <p:nvPr/>
        </p:nvSpPr>
        <p:spPr>
          <a:xfrm>
            <a:off x="0" y="4086398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3" name="object 53"/>
          <p:cNvSpPr/>
          <p:nvPr/>
        </p:nvSpPr>
        <p:spPr>
          <a:xfrm>
            <a:off x="0" y="4604558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4" name="object 54"/>
          <p:cNvSpPr/>
          <p:nvPr/>
        </p:nvSpPr>
        <p:spPr>
          <a:xfrm>
            <a:off x="0" y="5122718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5" name="object 55"/>
          <p:cNvSpPr/>
          <p:nvPr/>
        </p:nvSpPr>
        <p:spPr>
          <a:xfrm>
            <a:off x="0" y="1557251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6" name="object 56"/>
          <p:cNvSpPr/>
          <p:nvPr/>
        </p:nvSpPr>
        <p:spPr>
          <a:xfrm>
            <a:off x="0" y="5640877"/>
            <a:ext cx="9144000" cy="0"/>
          </a:xfrm>
          <a:custGeom>
            <a:avLst/>
            <a:gdLst/>
            <a:ahLst/>
            <a:cxnLst/>
            <a:rect l="l" t="t" r="r" b="b"/>
            <a:pathLst>
              <a:path w="10058400">
                <a:moveTo>
                  <a:pt x="0" y="0"/>
                </a:moveTo>
                <a:lnTo>
                  <a:pt x="10058400" y="0"/>
                </a:lnTo>
              </a:path>
            </a:pathLst>
          </a:custGeom>
          <a:ln w="349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7" name="object 57"/>
          <p:cNvSpPr txBox="1"/>
          <p:nvPr/>
        </p:nvSpPr>
        <p:spPr>
          <a:xfrm>
            <a:off x="80588" y="1663472"/>
            <a:ext cx="4627995" cy="731074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  <a:tabLst>
                <a:tab pos="1590428" algn="l"/>
                <a:tab pos="2130769" algn="l"/>
                <a:tab pos="2671111" algn="l"/>
                <a:tab pos="3211451" algn="l"/>
                <a:tab pos="3751215" algn="l"/>
                <a:tab pos="4291557" algn="l"/>
              </a:tabLst>
            </a:pP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System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200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8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201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0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201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2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201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4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201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6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2018</a:t>
            </a:r>
            <a:endParaRPr sz="1409">
              <a:latin typeface="Arial Narrow"/>
              <a:cs typeface="Arial Narrow"/>
            </a:endParaRPr>
          </a:p>
          <a:p>
            <a:pPr>
              <a:spcBef>
                <a:spcPts val="5"/>
              </a:spcBef>
            </a:pPr>
            <a:endParaRPr sz="1864">
              <a:latin typeface="Arial Narrow"/>
              <a:cs typeface="Arial Narrow"/>
            </a:endParaRPr>
          </a:p>
          <a:p>
            <a:pPr marL="11546"/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Buildings</a:t>
            </a:r>
            <a:endParaRPr sz="1409">
              <a:latin typeface="Arial Narrow"/>
              <a:cs typeface="Arial Narrow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0588" y="2668621"/>
            <a:ext cx="1370445" cy="227347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1409" b="1" spc="-14" dirty="0">
                <a:solidFill>
                  <a:srgbClr val="3F3F3F"/>
                </a:solidFill>
                <a:latin typeface="Arial Narrow"/>
                <a:cs typeface="Arial Narrow"/>
              </a:rPr>
              <a:t>Toroidal 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Field</a:t>
            </a:r>
            <a:r>
              <a:rPr sz="1409" b="1" spc="-5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Coils</a:t>
            </a:r>
            <a:endParaRPr sz="1409">
              <a:latin typeface="Arial Narrow"/>
              <a:cs typeface="Arial Narrow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0588" y="3186774"/>
            <a:ext cx="1373332" cy="227347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Poloidal Field</a:t>
            </a:r>
            <a:r>
              <a:rPr sz="1409" b="1" spc="-5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Coils</a:t>
            </a:r>
            <a:endParaRPr sz="1409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0588" y="3598250"/>
            <a:ext cx="1021196" cy="440372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1546" marR="4618">
              <a:lnSpc>
                <a:spcPts val="1682"/>
              </a:lnSpc>
              <a:spcBef>
                <a:spcPts val="146"/>
              </a:spcBef>
            </a:pP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Pre-Compress  Rings</a:t>
            </a:r>
            <a:endParaRPr sz="1409">
              <a:latin typeface="Arial Narrow"/>
              <a:cs typeface="Arial Narro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0587" y="4223095"/>
            <a:ext cx="1077191" cy="227347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1409" b="1" spc="-18" dirty="0">
                <a:solidFill>
                  <a:srgbClr val="3F3F3F"/>
                </a:solidFill>
                <a:latin typeface="Arial Narrow"/>
                <a:cs typeface="Arial Narrow"/>
              </a:rPr>
              <a:t>Vacuum</a:t>
            </a:r>
            <a:r>
              <a:rPr sz="1409" b="1" spc="-68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409" b="1" spc="-18" dirty="0">
                <a:solidFill>
                  <a:srgbClr val="3F3F3F"/>
                </a:solidFill>
                <a:latin typeface="Arial Narrow"/>
                <a:cs typeface="Arial Narrow"/>
              </a:rPr>
              <a:t>Vessel</a:t>
            </a:r>
            <a:endParaRPr sz="1409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0588" y="4741265"/>
            <a:ext cx="1021196" cy="227347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LN2</a:t>
            </a:r>
            <a:r>
              <a:rPr sz="1409" b="1" spc="-6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Cryoplant</a:t>
            </a:r>
            <a:endParaRPr sz="1409">
              <a:latin typeface="Arial Narrow"/>
              <a:cs typeface="Arial Narro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0587" y="5259436"/>
            <a:ext cx="1046018" cy="227347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ITER</a:t>
            </a:r>
            <a:r>
              <a:rPr sz="1409" b="1" spc="-6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Schedule</a:t>
            </a:r>
            <a:endParaRPr sz="1409">
              <a:latin typeface="Arial Narrow"/>
              <a:cs typeface="Arial Narrow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598814" y="2010294"/>
            <a:ext cx="4167447" cy="3634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5" name="object 65"/>
          <p:cNvSpPr/>
          <p:nvPr/>
        </p:nvSpPr>
        <p:spPr>
          <a:xfrm>
            <a:off x="1601586" y="2015143"/>
            <a:ext cx="4159250" cy="3625850"/>
          </a:xfrm>
          <a:custGeom>
            <a:avLst/>
            <a:gdLst/>
            <a:ahLst/>
            <a:cxnLst/>
            <a:rect l="l" t="t" r="r" b="b"/>
            <a:pathLst>
              <a:path w="4575175" h="3988435">
                <a:moveTo>
                  <a:pt x="0" y="3988308"/>
                </a:moveTo>
                <a:lnTo>
                  <a:pt x="0" y="0"/>
                </a:lnTo>
                <a:lnTo>
                  <a:pt x="4575048" y="0"/>
                </a:lnTo>
                <a:lnTo>
                  <a:pt x="4575048" y="3988307"/>
                </a:lnTo>
                <a:lnTo>
                  <a:pt x="0" y="3988308"/>
                </a:lnTo>
                <a:close/>
              </a:path>
            </a:pathLst>
          </a:custGeom>
          <a:ln w="6985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6" name="object 66"/>
          <p:cNvSpPr txBox="1">
            <a:spLocks noGrp="1"/>
          </p:cNvSpPr>
          <p:nvPr>
            <p:ph type="title" idx="4294967295"/>
          </p:nvPr>
        </p:nvSpPr>
        <p:spPr>
          <a:xfrm>
            <a:off x="306820" y="248879"/>
            <a:ext cx="4308186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lang="en-US" sz="2182" spc="9" dirty="0"/>
              <a:t>ITER Schedule</a:t>
            </a:r>
            <a:endParaRPr sz="2182" dirty="0"/>
          </a:p>
        </p:txBody>
      </p:sp>
      <p:sp>
        <p:nvSpPr>
          <p:cNvPr id="67" name="object 67"/>
          <p:cNvSpPr/>
          <p:nvPr/>
        </p:nvSpPr>
        <p:spPr>
          <a:xfrm>
            <a:off x="1712422" y="2709257"/>
            <a:ext cx="567459" cy="116032"/>
          </a:xfrm>
          <a:custGeom>
            <a:avLst/>
            <a:gdLst/>
            <a:ahLst/>
            <a:cxnLst/>
            <a:rect l="l" t="t" r="r" b="b"/>
            <a:pathLst>
              <a:path w="624205" h="127635">
                <a:moveTo>
                  <a:pt x="0" y="0"/>
                </a:moveTo>
                <a:lnTo>
                  <a:pt x="0" y="127254"/>
                </a:lnTo>
                <a:lnTo>
                  <a:pt x="624077" y="127254"/>
                </a:lnTo>
                <a:lnTo>
                  <a:pt x="624077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8" name="object 68"/>
          <p:cNvSpPr/>
          <p:nvPr/>
        </p:nvSpPr>
        <p:spPr>
          <a:xfrm>
            <a:off x="2268682" y="2709256"/>
            <a:ext cx="3656907" cy="1156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9" name="object 69"/>
          <p:cNvSpPr/>
          <p:nvPr/>
        </p:nvSpPr>
        <p:spPr>
          <a:xfrm>
            <a:off x="1654002" y="2546234"/>
            <a:ext cx="164637" cy="165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0" name="object 70"/>
          <p:cNvSpPr txBox="1"/>
          <p:nvPr/>
        </p:nvSpPr>
        <p:spPr>
          <a:xfrm>
            <a:off x="1844965" y="2524532"/>
            <a:ext cx="98425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Proc.</a:t>
            </a:r>
            <a:r>
              <a:rPr sz="1091" spc="-5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Arrangement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188095" y="2848956"/>
            <a:ext cx="163944" cy="1646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2" name="object 72"/>
          <p:cNvSpPr txBox="1"/>
          <p:nvPr/>
        </p:nvSpPr>
        <p:spPr>
          <a:xfrm>
            <a:off x="2370743" y="2827254"/>
            <a:ext cx="75565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F4E</a:t>
            </a:r>
            <a:r>
              <a:rPr sz="1091" spc="-3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Contracts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080231" y="2546234"/>
            <a:ext cx="164638" cy="165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4" name="object 74"/>
          <p:cNvSpPr txBox="1"/>
          <p:nvPr/>
        </p:nvSpPr>
        <p:spPr>
          <a:xfrm>
            <a:off x="5262879" y="2524532"/>
            <a:ext cx="646545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First </a:t>
            </a: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TF</a:t>
            </a:r>
            <a:r>
              <a:rPr sz="1091" spc="-5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Coil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843617" y="2855190"/>
            <a:ext cx="164637" cy="1646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6" name="object 76"/>
          <p:cNvSpPr txBox="1"/>
          <p:nvPr/>
        </p:nvSpPr>
        <p:spPr>
          <a:xfrm>
            <a:off x="6024880" y="2832795"/>
            <a:ext cx="640773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Last </a:t>
            </a: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TF</a:t>
            </a:r>
            <a:r>
              <a:rPr sz="1091" spc="-68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Coil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905692" y="3230186"/>
            <a:ext cx="1125105" cy="115455"/>
          </a:xfrm>
          <a:custGeom>
            <a:avLst/>
            <a:gdLst/>
            <a:ahLst/>
            <a:cxnLst/>
            <a:rect l="l" t="t" r="r" b="b"/>
            <a:pathLst>
              <a:path w="1237614" h="127000">
                <a:moveTo>
                  <a:pt x="0" y="0"/>
                </a:moveTo>
                <a:lnTo>
                  <a:pt x="0" y="126491"/>
                </a:lnTo>
                <a:lnTo>
                  <a:pt x="1237487" y="126491"/>
                </a:lnTo>
                <a:lnTo>
                  <a:pt x="1237487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8" name="object 78"/>
          <p:cNvSpPr/>
          <p:nvPr/>
        </p:nvSpPr>
        <p:spPr>
          <a:xfrm>
            <a:off x="3008514" y="3231572"/>
            <a:ext cx="3229494" cy="1080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9" name="object 79"/>
          <p:cNvSpPr/>
          <p:nvPr/>
        </p:nvSpPr>
        <p:spPr>
          <a:xfrm>
            <a:off x="1831340" y="3038072"/>
            <a:ext cx="164637" cy="1646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0" name="object 80"/>
          <p:cNvSpPr txBox="1"/>
          <p:nvPr/>
        </p:nvSpPr>
        <p:spPr>
          <a:xfrm>
            <a:off x="2060403" y="3028837"/>
            <a:ext cx="98425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Proc.</a:t>
            </a:r>
            <a:r>
              <a:rPr sz="1091" spc="-5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Arrangement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927235" y="3358804"/>
            <a:ext cx="164637" cy="1646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2" name="object 82"/>
          <p:cNvSpPr txBox="1"/>
          <p:nvPr/>
        </p:nvSpPr>
        <p:spPr>
          <a:xfrm>
            <a:off x="3127202" y="3337101"/>
            <a:ext cx="75565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F4E</a:t>
            </a:r>
            <a:r>
              <a:rPr sz="1091" spc="-3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Contracts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317144" y="3050540"/>
            <a:ext cx="164638" cy="1653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4" name="object 84"/>
          <p:cNvSpPr txBox="1"/>
          <p:nvPr/>
        </p:nvSpPr>
        <p:spPr>
          <a:xfrm>
            <a:off x="5503949" y="3028837"/>
            <a:ext cx="652896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First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PF</a:t>
            </a:r>
            <a:r>
              <a:rPr sz="1091" spc="-4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Coil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142874" y="3358804"/>
            <a:ext cx="164637" cy="1653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6" name="object 86"/>
          <p:cNvSpPr txBox="1"/>
          <p:nvPr/>
        </p:nvSpPr>
        <p:spPr>
          <a:xfrm>
            <a:off x="6329679" y="3337101"/>
            <a:ext cx="646545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Last PF</a:t>
            </a:r>
            <a:r>
              <a:rPr sz="1091" spc="-6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Coil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980506" y="4319154"/>
            <a:ext cx="577273" cy="115455"/>
          </a:xfrm>
          <a:custGeom>
            <a:avLst/>
            <a:gdLst/>
            <a:ahLst/>
            <a:cxnLst/>
            <a:rect l="l" t="t" r="r" b="b"/>
            <a:pathLst>
              <a:path w="635000" h="127000">
                <a:moveTo>
                  <a:pt x="0" y="0"/>
                </a:moveTo>
                <a:lnTo>
                  <a:pt x="0" y="126491"/>
                </a:lnTo>
                <a:lnTo>
                  <a:pt x="634745" y="126491"/>
                </a:lnTo>
                <a:lnTo>
                  <a:pt x="634745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8" name="object 88"/>
          <p:cNvSpPr/>
          <p:nvPr/>
        </p:nvSpPr>
        <p:spPr>
          <a:xfrm>
            <a:off x="2553394" y="4314305"/>
            <a:ext cx="3626426" cy="1198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9" name="object 89"/>
          <p:cNvSpPr/>
          <p:nvPr/>
        </p:nvSpPr>
        <p:spPr>
          <a:xfrm>
            <a:off x="2464494" y="4435303"/>
            <a:ext cx="164637" cy="1646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0" name="object 90"/>
          <p:cNvSpPr/>
          <p:nvPr/>
        </p:nvSpPr>
        <p:spPr>
          <a:xfrm>
            <a:off x="6078451" y="4438765"/>
            <a:ext cx="166023" cy="1653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1" name="object 91"/>
          <p:cNvSpPr txBox="1"/>
          <p:nvPr/>
        </p:nvSpPr>
        <p:spPr>
          <a:xfrm>
            <a:off x="6266642" y="4417063"/>
            <a:ext cx="602672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Last</a:t>
            </a:r>
            <a:r>
              <a:rPr sz="1091" spc="-4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Sector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929708" y="4106257"/>
            <a:ext cx="164637" cy="1646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3" name="object 93"/>
          <p:cNvSpPr txBox="1"/>
          <p:nvPr/>
        </p:nvSpPr>
        <p:spPr>
          <a:xfrm>
            <a:off x="2113050" y="4096330"/>
            <a:ext cx="98425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Proc.</a:t>
            </a:r>
            <a:r>
              <a:rPr sz="1091" spc="-5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Arrangement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737628" y="4116647"/>
            <a:ext cx="163946" cy="1646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5" name="object 95"/>
          <p:cNvSpPr txBox="1"/>
          <p:nvPr/>
        </p:nvSpPr>
        <p:spPr>
          <a:xfrm>
            <a:off x="5966690" y="4094252"/>
            <a:ext cx="609023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First</a:t>
            </a:r>
            <a:r>
              <a:rPr sz="1091" spc="-3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Sector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096884" y="2209799"/>
            <a:ext cx="755073" cy="117187"/>
          </a:xfrm>
          <a:custGeom>
            <a:avLst/>
            <a:gdLst/>
            <a:ahLst/>
            <a:cxnLst/>
            <a:rect l="l" t="t" r="r" b="b"/>
            <a:pathLst>
              <a:path w="830580" h="128905">
                <a:moveTo>
                  <a:pt x="0" y="0"/>
                </a:moveTo>
                <a:lnTo>
                  <a:pt x="0" y="128778"/>
                </a:lnTo>
                <a:lnTo>
                  <a:pt x="830580" y="128778"/>
                </a:lnTo>
                <a:lnTo>
                  <a:pt x="830580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7" name="object 97"/>
          <p:cNvSpPr/>
          <p:nvPr/>
        </p:nvSpPr>
        <p:spPr>
          <a:xfrm>
            <a:off x="2836717" y="2213263"/>
            <a:ext cx="3506585" cy="1101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8" name="object 98"/>
          <p:cNvSpPr/>
          <p:nvPr/>
        </p:nvSpPr>
        <p:spPr>
          <a:xfrm>
            <a:off x="2035695" y="2014913"/>
            <a:ext cx="164637" cy="1653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9" name="object 99"/>
          <p:cNvSpPr/>
          <p:nvPr/>
        </p:nvSpPr>
        <p:spPr>
          <a:xfrm>
            <a:off x="2756132" y="2330104"/>
            <a:ext cx="164637" cy="1653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0" name="object 100"/>
          <p:cNvSpPr txBox="1"/>
          <p:nvPr/>
        </p:nvSpPr>
        <p:spPr>
          <a:xfrm>
            <a:off x="2938780" y="2308401"/>
            <a:ext cx="75565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F4E</a:t>
            </a:r>
            <a:r>
              <a:rPr sz="1091" spc="-3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Contracts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980872" y="2023919"/>
            <a:ext cx="164638" cy="16463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2" name="object 102"/>
          <p:cNvSpPr txBox="1"/>
          <p:nvPr/>
        </p:nvSpPr>
        <p:spPr>
          <a:xfrm>
            <a:off x="2214187" y="2014684"/>
            <a:ext cx="2703368" cy="180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  <a:tabLst>
                <a:tab pos="1965665" algn="l"/>
              </a:tabLst>
            </a:pPr>
            <a:r>
              <a:rPr sz="1637" baseline="2314" dirty="0">
                <a:solidFill>
                  <a:srgbClr val="3F3F3F"/>
                </a:solidFill>
                <a:latin typeface="Arial Narrow"/>
                <a:cs typeface="Arial Narrow"/>
              </a:rPr>
              <a:t>Proc.</a:t>
            </a:r>
            <a:r>
              <a:rPr sz="1637" spc="-7" baseline="231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637" baseline="2314" dirty="0">
                <a:solidFill>
                  <a:srgbClr val="3F3F3F"/>
                </a:solidFill>
                <a:latin typeface="Arial Narrow"/>
                <a:cs typeface="Arial Narrow"/>
              </a:rPr>
              <a:t>Arrangement	</a:t>
            </a: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Assembly</a:t>
            </a:r>
            <a:r>
              <a:rPr sz="1091" spc="-68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Hall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459845" y="2339802"/>
            <a:ext cx="164638" cy="16463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4" name="object 104"/>
          <p:cNvSpPr txBox="1"/>
          <p:nvPr/>
        </p:nvSpPr>
        <p:spPr>
          <a:xfrm>
            <a:off x="4640810" y="2318099"/>
            <a:ext cx="786245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Tokamak</a:t>
            </a:r>
            <a:r>
              <a:rPr sz="1091" spc="-5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Bldg.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689832" y="2033616"/>
            <a:ext cx="164638" cy="16533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6" name="object 106"/>
          <p:cNvSpPr txBox="1"/>
          <p:nvPr/>
        </p:nvSpPr>
        <p:spPr>
          <a:xfrm>
            <a:off x="4901324" y="1663471"/>
            <a:ext cx="4129232" cy="536277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  <a:tabLst>
                <a:tab pos="551310" algn="l"/>
                <a:tab pos="1091651" algn="l"/>
                <a:tab pos="1631993" algn="l"/>
                <a:tab pos="2172334" algn="l"/>
                <a:tab pos="2712675" algn="l"/>
                <a:tab pos="3253017" algn="l"/>
                <a:tab pos="3793358" algn="l"/>
              </a:tabLst>
            </a:pP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202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0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202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2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202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4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202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6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202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8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203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0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203</a:t>
            </a:r>
            <a:r>
              <a:rPr sz="1409" b="1" spc="-5" dirty="0">
                <a:solidFill>
                  <a:srgbClr val="3F3F3F"/>
                </a:solidFill>
                <a:latin typeface="Arial Narrow"/>
                <a:cs typeface="Arial Narrow"/>
              </a:rPr>
              <a:t>2</a:t>
            </a:r>
            <a:r>
              <a:rPr sz="1409" b="1" dirty="0">
                <a:solidFill>
                  <a:srgbClr val="3F3F3F"/>
                </a:solidFill>
                <a:latin typeface="Arial Narrow"/>
                <a:cs typeface="Arial Narrow"/>
              </a:rPr>
              <a:t>	</a:t>
            </a:r>
            <a:r>
              <a:rPr sz="1409" b="1" spc="-9" dirty="0">
                <a:solidFill>
                  <a:srgbClr val="3F3F3F"/>
                </a:solidFill>
                <a:latin typeface="Arial Narrow"/>
                <a:cs typeface="Arial Narrow"/>
              </a:rPr>
              <a:t>2034</a:t>
            </a:r>
            <a:endParaRPr sz="1409">
              <a:latin typeface="Arial Narrow"/>
              <a:cs typeface="Arial Narrow"/>
            </a:endParaRPr>
          </a:p>
          <a:p>
            <a:pPr marL="966380">
              <a:spcBef>
                <a:spcPts val="1073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Control</a:t>
            </a:r>
            <a:r>
              <a:rPr sz="1091" spc="-1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Room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2189019" y="3736571"/>
            <a:ext cx="573809" cy="115455"/>
          </a:xfrm>
          <a:custGeom>
            <a:avLst/>
            <a:gdLst/>
            <a:ahLst/>
            <a:cxnLst/>
            <a:rect l="l" t="t" r="r" b="b"/>
            <a:pathLst>
              <a:path w="631189" h="127000">
                <a:moveTo>
                  <a:pt x="0" y="0"/>
                </a:moveTo>
                <a:lnTo>
                  <a:pt x="0" y="126491"/>
                </a:lnTo>
                <a:lnTo>
                  <a:pt x="630936" y="126491"/>
                </a:lnTo>
                <a:lnTo>
                  <a:pt x="630936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8" name="object 108"/>
          <p:cNvSpPr/>
          <p:nvPr/>
        </p:nvSpPr>
        <p:spPr>
          <a:xfrm>
            <a:off x="2751513" y="3735878"/>
            <a:ext cx="2509750" cy="1163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9" name="object 109"/>
          <p:cNvSpPr/>
          <p:nvPr/>
        </p:nvSpPr>
        <p:spPr>
          <a:xfrm>
            <a:off x="2138218" y="3554845"/>
            <a:ext cx="164637" cy="16463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0" name="object 110"/>
          <p:cNvSpPr txBox="1"/>
          <p:nvPr/>
        </p:nvSpPr>
        <p:spPr>
          <a:xfrm>
            <a:off x="2316712" y="3532450"/>
            <a:ext cx="1016577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Proc.</a:t>
            </a:r>
            <a:r>
              <a:rPr sz="1091" spc="-5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Arrangement.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666769" y="3905366"/>
            <a:ext cx="163944" cy="16463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2" name="object 112"/>
          <p:cNvSpPr txBox="1"/>
          <p:nvPr/>
        </p:nvSpPr>
        <p:spPr>
          <a:xfrm>
            <a:off x="2849419" y="3882970"/>
            <a:ext cx="75565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F4E</a:t>
            </a:r>
            <a:r>
              <a:rPr sz="1091" spc="-3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Contracts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5063605" y="3554845"/>
            <a:ext cx="164638" cy="16463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4" name="object 114"/>
          <p:cNvSpPr txBox="1"/>
          <p:nvPr/>
        </p:nvSpPr>
        <p:spPr>
          <a:xfrm>
            <a:off x="5246255" y="3532450"/>
            <a:ext cx="659822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Lower</a:t>
            </a:r>
            <a:r>
              <a:rPr sz="1091" spc="-77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Rings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162666" y="3876963"/>
            <a:ext cx="164638" cy="16463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6" name="object 116"/>
          <p:cNvSpPr txBox="1"/>
          <p:nvPr/>
        </p:nvSpPr>
        <p:spPr>
          <a:xfrm>
            <a:off x="5345314" y="3855261"/>
            <a:ext cx="660400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Upper</a:t>
            </a:r>
            <a:r>
              <a:rPr sz="1091" spc="-73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Rings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435629" y="4837315"/>
            <a:ext cx="850323" cy="116032"/>
          </a:xfrm>
          <a:custGeom>
            <a:avLst/>
            <a:gdLst/>
            <a:ahLst/>
            <a:cxnLst/>
            <a:rect l="l" t="t" r="r" b="b"/>
            <a:pathLst>
              <a:path w="935354" h="127635">
                <a:moveTo>
                  <a:pt x="0" y="0"/>
                </a:moveTo>
                <a:lnTo>
                  <a:pt x="0" y="127253"/>
                </a:lnTo>
                <a:lnTo>
                  <a:pt x="934974" y="127253"/>
                </a:lnTo>
                <a:lnTo>
                  <a:pt x="934974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8" name="object 118"/>
          <p:cNvSpPr/>
          <p:nvPr/>
        </p:nvSpPr>
        <p:spPr>
          <a:xfrm>
            <a:off x="3268980" y="4839393"/>
            <a:ext cx="2308860" cy="11499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9" name="object 119"/>
          <p:cNvSpPr/>
          <p:nvPr/>
        </p:nvSpPr>
        <p:spPr>
          <a:xfrm>
            <a:off x="2378595" y="4634808"/>
            <a:ext cx="164637" cy="1646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20" name="object 120"/>
          <p:cNvSpPr/>
          <p:nvPr/>
        </p:nvSpPr>
        <p:spPr>
          <a:xfrm>
            <a:off x="3169689" y="4970781"/>
            <a:ext cx="163946" cy="16463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21" name="object 121"/>
          <p:cNvSpPr/>
          <p:nvPr/>
        </p:nvSpPr>
        <p:spPr>
          <a:xfrm>
            <a:off x="3734262" y="4638271"/>
            <a:ext cx="164638" cy="16463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22" name="object 122"/>
          <p:cNvSpPr/>
          <p:nvPr/>
        </p:nvSpPr>
        <p:spPr>
          <a:xfrm>
            <a:off x="5515957" y="4638271"/>
            <a:ext cx="164638" cy="16463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23" name="object 123"/>
          <p:cNvSpPr txBox="1"/>
          <p:nvPr/>
        </p:nvSpPr>
        <p:spPr>
          <a:xfrm>
            <a:off x="5715231" y="4616568"/>
            <a:ext cx="1334654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spc="5" dirty="0">
                <a:solidFill>
                  <a:srgbClr val="3F3F3F"/>
                </a:solidFill>
                <a:latin typeface="Arial Narrow"/>
                <a:cs typeface="Arial Narrow"/>
              </a:rPr>
              <a:t>Ready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for</a:t>
            </a:r>
            <a:r>
              <a:rPr sz="1091" spc="-87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Commissioning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581496" y="5296593"/>
            <a:ext cx="7562503" cy="18010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33" name="object 133"/>
          <p:cNvSpPr/>
          <p:nvPr/>
        </p:nvSpPr>
        <p:spPr>
          <a:xfrm>
            <a:off x="4295372" y="4947919"/>
            <a:ext cx="164638" cy="16533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34" name="object 134"/>
          <p:cNvSpPr txBox="1"/>
          <p:nvPr/>
        </p:nvSpPr>
        <p:spPr>
          <a:xfrm>
            <a:off x="2557087" y="4377158"/>
            <a:ext cx="2988541" cy="787052"/>
          </a:xfrm>
          <a:prstGeom prst="rect">
            <a:avLst/>
          </a:prstGeom>
        </p:spPr>
        <p:txBody>
          <a:bodyPr vert="horz" wrap="square" lIns="0" tIns="48491" rIns="0" bIns="0" rtlCol="0">
            <a:spAutoFit/>
          </a:bodyPr>
          <a:lstStyle/>
          <a:p>
            <a:pPr marL="105644">
              <a:spcBef>
                <a:spcPts val="382"/>
              </a:spcBef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F4E</a:t>
            </a:r>
            <a:r>
              <a:rPr sz="1091" spc="-9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Contracts</a:t>
            </a:r>
            <a:endParaRPr sz="1091">
              <a:latin typeface="Arial Narrow"/>
              <a:cs typeface="Arial Narrow"/>
            </a:endParaRPr>
          </a:p>
          <a:p>
            <a:pPr marL="11546">
              <a:spcBef>
                <a:spcPts val="295"/>
              </a:spcBef>
              <a:tabLst>
                <a:tab pos="1371058" algn="l"/>
              </a:tabLst>
            </a:pPr>
            <a:r>
              <a:rPr sz="1637" baseline="2314" dirty="0">
                <a:solidFill>
                  <a:srgbClr val="3F3F3F"/>
                </a:solidFill>
                <a:latin typeface="Arial Narrow"/>
                <a:cs typeface="Arial Narrow"/>
              </a:rPr>
              <a:t>Proc.</a:t>
            </a:r>
            <a:r>
              <a:rPr sz="1637" spc="-7" baseline="231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637" baseline="2314" dirty="0">
                <a:solidFill>
                  <a:srgbClr val="3F3F3F"/>
                </a:solidFill>
                <a:latin typeface="Arial Narrow"/>
                <a:cs typeface="Arial Narrow"/>
              </a:rPr>
              <a:t>Arrangement	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First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Components</a:t>
            </a:r>
            <a:r>
              <a:rPr sz="1091" spc="-23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Delivered</a:t>
            </a:r>
            <a:endParaRPr sz="1091">
              <a:latin typeface="Arial Narrow"/>
              <a:cs typeface="Arial Narrow"/>
            </a:endParaRPr>
          </a:p>
          <a:p>
            <a:pPr>
              <a:spcBef>
                <a:spcPts val="32"/>
              </a:spcBef>
            </a:pPr>
            <a:endParaRPr sz="1273">
              <a:latin typeface="Arial Narrow"/>
              <a:cs typeface="Arial Narrow"/>
            </a:endParaRPr>
          </a:p>
          <a:p>
            <a:pPr marL="806470">
              <a:tabLst>
                <a:tab pos="1932182" algn="l"/>
              </a:tabLst>
            </a:pP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F4E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dirty="0">
                <a:solidFill>
                  <a:srgbClr val="3F3F3F"/>
                </a:solidFill>
                <a:latin typeface="Arial Narrow"/>
                <a:cs typeface="Arial Narrow"/>
              </a:rPr>
              <a:t>Contracts	Start of</a:t>
            </a:r>
            <a:r>
              <a:rPr sz="1091" spc="-36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spc="-5" dirty="0">
                <a:solidFill>
                  <a:srgbClr val="3F3F3F"/>
                </a:solidFill>
                <a:latin typeface="Arial Narrow"/>
                <a:cs typeface="Arial Narrow"/>
              </a:rPr>
              <a:t>Construction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257868" y="2345343"/>
            <a:ext cx="164637" cy="16463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36" name="object 136"/>
          <p:cNvSpPr txBox="1"/>
          <p:nvPr/>
        </p:nvSpPr>
        <p:spPr>
          <a:xfrm>
            <a:off x="6423891" y="2322948"/>
            <a:ext cx="665596" cy="180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46">
              <a:spcBef>
                <a:spcPts val="100"/>
              </a:spcBef>
            </a:pPr>
            <a:r>
              <a:rPr sz="1091" i="1" dirty="0">
                <a:solidFill>
                  <a:srgbClr val="3F3F3F"/>
                </a:solidFill>
                <a:latin typeface="Arial Narrow"/>
                <a:cs typeface="Arial Narrow"/>
              </a:rPr>
              <a:t>Tritium</a:t>
            </a:r>
            <a:r>
              <a:rPr sz="1091" i="1" spc="-54" dirty="0">
                <a:solidFill>
                  <a:srgbClr val="3F3F3F"/>
                </a:solidFill>
                <a:latin typeface="Arial Narrow"/>
                <a:cs typeface="Arial Narrow"/>
              </a:rPr>
              <a:t> </a:t>
            </a:r>
            <a:r>
              <a:rPr sz="1091" i="1" spc="-5" dirty="0">
                <a:solidFill>
                  <a:srgbClr val="3F3F3F"/>
                </a:solidFill>
                <a:latin typeface="Arial Narrow"/>
                <a:cs typeface="Arial Narrow"/>
              </a:rPr>
              <a:t>Bldg.</a:t>
            </a:r>
            <a:endParaRPr sz="1091">
              <a:latin typeface="Arial Narrow"/>
              <a:cs typeface="Arial Narrow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934749" y="2582344"/>
            <a:ext cx="2117955" cy="168915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A3CF79D-9BFF-48E4-B26C-02C610F0B34B}"/>
              </a:ext>
            </a:extLst>
          </p:cNvPr>
          <p:cNvSpPr txBox="1"/>
          <p:nvPr/>
        </p:nvSpPr>
        <p:spPr>
          <a:xfrm rot="610365">
            <a:off x="2319838" y="-520271"/>
            <a:ext cx="3875115" cy="34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637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 be updated by LEONARDO</a:t>
            </a:r>
            <a:endParaRPr lang="en-IE" sz="1637" dirty="0">
              <a:solidFill>
                <a:srgbClr val="FF0000"/>
              </a:solidFill>
            </a:endParaRPr>
          </a:p>
        </p:txBody>
      </p:sp>
      <p:sp>
        <p:nvSpPr>
          <p:cNvPr id="132" name="Footer Placeholder 2">
            <a:extLst>
              <a:ext uri="{FF2B5EF4-FFF2-40B4-BE49-F238E27FC236}">
                <a16:creationId xmlns:a16="http://schemas.microsoft.com/office/drawing/2014/main" id="{668D0A33-B4F0-408C-A5D5-511B87F366F0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138" name="Slide Number Placeholder 2">
            <a:extLst>
              <a:ext uri="{FF2B5EF4-FFF2-40B4-BE49-F238E27FC236}">
                <a16:creationId xmlns:a16="http://schemas.microsoft.com/office/drawing/2014/main" id="{4057560F-5546-41D8-81DD-23874C3C2321}"/>
              </a:ext>
            </a:extLst>
          </p:cNvPr>
          <p:cNvSpPr txBox="1">
            <a:spLocks/>
          </p:cNvSpPr>
          <p:nvPr/>
        </p:nvSpPr>
        <p:spPr>
          <a:xfrm>
            <a:off x="8426322" y="6509446"/>
            <a:ext cx="473629" cy="208854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fld id="{0B55C215-7F9A-4AB7-8398-183B47447BCF}" type="slidenum">
              <a:rPr lang="en-US" sz="1400" smtClean="0"/>
              <a:pPr/>
              <a:t>11</a:t>
            </a:fld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95536" y="260648"/>
            <a:ext cx="985405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/>
              <a:t>Outline</a:t>
            </a:r>
            <a:endParaRPr sz="2182" dirty="0"/>
          </a:p>
        </p:txBody>
      </p:sp>
      <p:sp>
        <p:nvSpPr>
          <p:cNvPr id="4" name="object 4"/>
          <p:cNvSpPr txBox="1"/>
          <p:nvPr/>
        </p:nvSpPr>
        <p:spPr>
          <a:xfrm>
            <a:off x="8641628" y="6601544"/>
            <a:ext cx="492028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12</a:t>
            </a:fld>
            <a:endParaRPr sz="1182"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4A02502E-F2DF-4322-B565-589DDDE93AA9}"/>
              </a:ext>
            </a:extLst>
          </p:cNvPr>
          <p:cNvSpPr txBox="1"/>
          <p:nvPr/>
        </p:nvSpPr>
        <p:spPr>
          <a:xfrm>
            <a:off x="611907" y="2117912"/>
            <a:ext cx="8186421" cy="2963924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97303" indent="-286335">
              <a:spcBef>
                <a:spcPts val="127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The context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for 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EU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fusion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industry</a:t>
            </a:r>
            <a:r>
              <a:rPr sz="2364" b="1" kern="1000" spc="-132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involvement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23" dirty="0">
                <a:latin typeface="Arial"/>
                <a:cs typeface="Arial"/>
              </a:rPr>
              <a:t>Italian</a:t>
            </a:r>
            <a:r>
              <a:rPr sz="2364" b="1" kern="1000" spc="23" dirty="0">
                <a:latin typeface="Arial"/>
                <a:cs typeface="Arial"/>
              </a:rPr>
              <a:t> </a:t>
            </a:r>
            <a:r>
              <a:rPr sz="2364" b="1" kern="1000" spc="14" dirty="0">
                <a:latin typeface="Arial"/>
                <a:cs typeface="Arial"/>
              </a:rPr>
              <a:t>participation to</a:t>
            </a:r>
            <a:r>
              <a:rPr sz="2364" b="1" kern="1000" spc="-46" dirty="0">
                <a:latin typeface="Arial"/>
                <a:cs typeface="Arial"/>
              </a:rPr>
              <a:t> </a:t>
            </a:r>
            <a:r>
              <a:rPr sz="2364" b="1" kern="1000" spc="18" dirty="0">
                <a:latin typeface="Arial"/>
                <a:cs typeface="Arial"/>
              </a:rPr>
              <a:t>date</a:t>
            </a:r>
            <a:endParaRPr sz="2727" kern="1000" dirty="0"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How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to access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F4E</a:t>
            </a:r>
            <a:r>
              <a:rPr sz="2364" b="1" kern="1000" spc="-27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</a:t>
            </a:r>
            <a:r>
              <a:rPr sz="2364" b="1" kern="1000" spc="-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F4E</a:t>
            </a: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 opportunities ITER IO</a:t>
            </a:r>
            <a:endParaRPr sz="2364" b="1" kern="1000" spc="14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35D8921-F338-44CF-8D9A-A6AD2E2CCE7D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  <p:extLst>
      <p:ext uri="{BB962C8B-B14F-4D97-AF65-F5344CB8AC3E}">
        <p14:creationId xmlns:p14="http://schemas.microsoft.com/office/powerpoint/2010/main" val="146672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5446059" cy="342735"/>
          </a:xfrm>
          <a:prstGeom prst="rect">
            <a:avLst/>
          </a:prstGeom>
        </p:spPr>
        <p:txBody>
          <a:bodyPr vert="horz" wrap="square" lIns="0" tIns="9664" rIns="0" bIns="0" rtlCol="0" anchor="ctr">
            <a:spAutoFit/>
          </a:bodyPr>
          <a:lstStyle/>
          <a:p>
            <a:pPr marL="8405">
              <a:spcBef>
                <a:spcPts val="75"/>
              </a:spcBef>
            </a:pPr>
            <a:r>
              <a:rPr lang="en-US" sz="2182" spc="5" dirty="0">
                <a:solidFill>
                  <a:srgbClr val="FFC000"/>
                </a:solidFill>
                <a:ea typeface="+mn-ea"/>
              </a:rPr>
              <a:t>Accumulated commitment</a:t>
            </a:r>
            <a:endParaRPr sz="2182" spc="5" dirty="0">
              <a:solidFill>
                <a:srgbClr val="FFC000"/>
              </a:solidFill>
              <a:ea typeface="+mn-ea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E02E45B-3CC5-3914-196A-EE922C7B9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73"/>
          <a:stretch/>
        </p:blipFill>
        <p:spPr>
          <a:xfrm>
            <a:off x="6286501" y="2168338"/>
            <a:ext cx="948018" cy="2521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D89F6-369F-429E-B971-FF57CFAE33A5}"/>
              </a:ext>
            </a:extLst>
          </p:cNvPr>
          <p:cNvGrpSpPr/>
          <p:nvPr/>
        </p:nvGrpSpPr>
        <p:grpSpPr>
          <a:xfrm>
            <a:off x="-25152" y="836712"/>
            <a:ext cx="9144000" cy="5616624"/>
            <a:chOff x="-1620688" y="1916832"/>
            <a:chExt cx="9144000" cy="56166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57E2FD-994C-4AFF-BDD1-B44E6244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20688" y="1916832"/>
              <a:ext cx="9144000" cy="5616624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61AE84E-4B3B-49FD-A911-786730B10A7B}"/>
                </a:ext>
              </a:extLst>
            </p:cNvPr>
            <p:cNvSpPr/>
            <p:nvPr/>
          </p:nvSpPr>
          <p:spPr>
            <a:xfrm>
              <a:off x="6609230" y="2412700"/>
              <a:ext cx="302559" cy="3025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588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297A48-49EB-45EE-B2E9-B64C414260D8}"/>
              </a:ext>
            </a:extLst>
          </p:cNvPr>
          <p:cNvSpPr txBox="1"/>
          <p:nvPr/>
        </p:nvSpPr>
        <p:spPr>
          <a:xfrm>
            <a:off x="7939905" y="1047568"/>
            <a:ext cx="83227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/>
              <a:t>4.77B€</a:t>
            </a:r>
            <a:endParaRPr lang="en-IE" sz="1588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6FF1B27-20CA-4B72-A1CD-AA36296C11E3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F191199-B227-4592-9AC2-71899D71BB96}"/>
              </a:ext>
            </a:extLst>
          </p:cNvPr>
          <p:cNvSpPr txBox="1">
            <a:spLocks/>
          </p:cNvSpPr>
          <p:nvPr/>
        </p:nvSpPr>
        <p:spPr>
          <a:xfrm>
            <a:off x="8604448" y="6524625"/>
            <a:ext cx="648072" cy="591962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fld id="{0B55C215-7F9A-4AB7-8398-183B47447BCF}" type="slidenum">
              <a:rPr lang="en-US" sz="1400" smtClean="0"/>
              <a:pPr/>
              <a:t>13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14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251041" y="260648"/>
            <a:ext cx="6767571" cy="451406"/>
          </a:xfrm>
        </p:spPr>
        <p:txBody>
          <a:bodyPr/>
          <a:lstStyle/>
          <a:p>
            <a:r>
              <a:rPr lang="en-US" sz="2382" dirty="0">
                <a:solidFill>
                  <a:srgbClr val="FFC000"/>
                </a:solidFill>
              </a:rPr>
              <a:t>Signed contracts all Member States 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509446"/>
            <a:ext cx="675184" cy="81854"/>
          </a:xfrm>
        </p:spPr>
        <p:txBody>
          <a:bodyPr/>
          <a:lstStyle/>
          <a:p>
            <a:fld id="{0B55C215-7F9A-4AB7-8398-183B47447BCF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63196-E9D8-448D-B74D-9C646EC10969}"/>
              </a:ext>
            </a:extLst>
          </p:cNvPr>
          <p:cNvGrpSpPr/>
          <p:nvPr/>
        </p:nvGrpSpPr>
        <p:grpSpPr>
          <a:xfrm>
            <a:off x="4672853" y="2429255"/>
            <a:ext cx="4219425" cy="2363937"/>
            <a:chOff x="736600" y="2362200"/>
            <a:chExt cx="6376020" cy="35721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BE72FD-F688-49D1-9E82-7678CD0EE84F}"/>
                </a:ext>
              </a:extLst>
            </p:cNvPr>
            <p:cNvGrpSpPr/>
            <p:nvPr/>
          </p:nvGrpSpPr>
          <p:grpSpPr>
            <a:xfrm>
              <a:off x="736600" y="2362200"/>
              <a:ext cx="6376020" cy="3572171"/>
              <a:chOff x="7232010" y="1981200"/>
              <a:chExt cx="6376020" cy="357217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5851C79-88A7-4253-9C4E-E55201B5B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2010" y="2743200"/>
                <a:ext cx="6376020" cy="281017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917519-3E58-45EF-890A-35CF7D0C3B31}"/>
                  </a:ext>
                </a:extLst>
              </p:cNvPr>
              <p:cNvSpPr txBox="1"/>
              <p:nvPr/>
            </p:nvSpPr>
            <p:spPr>
              <a:xfrm>
                <a:off x="9311973" y="1981200"/>
                <a:ext cx="3035645" cy="632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18" b="1" dirty="0"/>
                  <a:t># of Contracts</a:t>
                </a:r>
                <a:endParaRPr lang="en-IE" sz="2118" b="1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526E70-DC9F-42AC-9A6E-5D27BA0D27BD}"/>
                </a:ext>
              </a:extLst>
            </p:cNvPr>
            <p:cNvSpPr/>
            <p:nvPr/>
          </p:nvSpPr>
          <p:spPr>
            <a:xfrm>
              <a:off x="1422400" y="5181600"/>
              <a:ext cx="1600200" cy="3717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588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E58B6A-149E-4414-8D5C-47904DC340CD}"/>
              </a:ext>
            </a:extLst>
          </p:cNvPr>
          <p:cNvGrpSpPr/>
          <p:nvPr/>
        </p:nvGrpSpPr>
        <p:grpSpPr>
          <a:xfrm>
            <a:off x="792000" y="2429255"/>
            <a:ext cx="3994042" cy="2319618"/>
            <a:chOff x="7289800" y="2362201"/>
            <a:chExt cx="6035441" cy="3505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83ABAD-8824-44CC-AAB6-34C186A8F76D}"/>
                </a:ext>
              </a:extLst>
            </p:cNvPr>
            <p:cNvGrpSpPr/>
            <p:nvPr/>
          </p:nvGrpSpPr>
          <p:grpSpPr>
            <a:xfrm>
              <a:off x="7289800" y="2362201"/>
              <a:ext cx="6035441" cy="3505200"/>
              <a:chOff x="889000" y="1981200"/>
              <a:chExt cx="6212621" cy="35721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C698744-7AD9-41CC-BE3E-32700FF21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9000" y="2743200"/>
                <a:ext cx="6212621" cy="2810171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2DED48-589D-40D1-ABB6-407ADFA3E03A}"/>
                  </a:ext>
                </a:extLst>
              </p:cNvPr>
              <p:cNvSpPr txBox="1"/>
              <p:nvPr/>
            </p:nvSpPr>
            <p:spPr>
              <a:xfrm>
                <a:off x="2966632" y="1981200"/>
                <a:ext cx="2486645" cy="64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18" b="1" dirty="0"/>
                  <a:t>Total Value</a:t>
                </a:r>
                <a:endParaRPr lang="en-IE" sz="2118" b="1" dirty="0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AA469E-DBF5-4AA2-B9B1-25D04CFB6B5E}"/>
                </a:ext>
              </a:extLst>
            </p:cNvPr>
            <p:cNvSpPr/>
            <p:nvPr/>
          </p:nvSpPr>
          <p:spPr>
            <a:xfrm>
              <a:off x="7646020" y="5458561"/>
              <a:ext cx="1853580" cy="3738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588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421AE7B-5414-4C9E-A68D-90658A10990E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  <p:extLst>
      <p:ext uri="{BB962C8B-B14F-4D97-AF65-F5344CB8AC3E}">
        <p14:creationId xmlns:p14="http://schemas.microsoft.com/office/powerpoint/2010/main" val="2212556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270049" y="260648"/>
            <a:ext cx="6767571" cy="451406"/>
          </a:xfrm>
        </p:spPr>
        <p:txBody>
          <a:bodyPr/>
          <a:lstStyle/>
          <a:p>
            <a:r>
              <a:rPr lang="en-US" sz="2382" dirty="0">
                <a:solidFill>
                  <a:srgbClr val="FFC000"/>
                </a:solidFill>
              </a:rPr>
              <a:t>Participation to pre-procurement activities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164981-17D5-48A0-ADAD-994D5E2909CC}"/>
              </a:ext>
            </a:extLst>
          </p:cNvPr>
          <p:cNvGrpSpPr/>
          <p:nvPr/>
        </p:nvGrpSpPr>
        <p:grpSpPr>
          <a:xfrm>
            <a:off x="487456" y="2431320"/>
            <a:ext cx="4437725" cy="2447089"/>
            <a:chOff x="736600" y="2708838"/>
            <a:chExt cx="6213431" cy="32255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04C0F4-AA73-43FC-B276-005E03748D39}"/>
                </a:ext>
              </a:extLst>
            </p:cNvPr>
            <p:cNvGrpSpPr/>
            <p:nvPr/>
          </p:nvGrpSpPr>
          <p:grpSpPr>
            <a:xfrm>
              <a:off x="736600" y="2708838"/>
              <a:ext cx="6213431" cy="3225533"/>
              <a:chOff x="7232010" y="2327838"/>
              <a:chExt cx="6213431" cy="322553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061C311-FCD1-4049-8528-8EE38EE61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2010" y="2814860"/>
                <a:ext cx="6213431" cy="273851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21DBEC-1C4B-458D-8577-A8F0EEA85F05}"/>
                  </a:ext>
                </a:extLst>
              </p:cNvPr>
              <p:cNvSpPr txBox="1"/>
              <p:nvPr/>
            </p:nvSpPr>
            <p:spPr>
              <a:xfrm>
                <a:off x="9076014" y="2327838"/>
                <a:ext cx="2812715" cy="551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18" b="1" dirty="0"/>
                  <a:t># of Contracts</a:t>
                </a:r>
                <a:endParaRPr lang="en-IE" sz="2118" b="1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A3DFF1-C4EB-427F-8EE8-1E2D158A0D5A}"/>
                </a:ext>
              </a:extLst>
            </p:cNvPr>
            <p:cNvSpPr/>
            <p:nvPr/>
          </p:nvSpPr>
          <p:spPr>
            <a:xfrm>
              <a:off x="1422400" y="5181600"/>
              <a:ext cx="1600200" cy="3717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588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254ECD-943E-4ED5-B501-97F9CC082C69}"/>
              </a:ext>
            </a:extLst>
          </p:cNvPr>
          <p:cNvGrpSpPr/>
          <p:nvPr/>
        </p:nvGrpSpPr>
        <p:grpSpPr>
          <a:xfrm>
            <a:off x="2120152" y="2413821"/>
            <a:ext cx="6913783" cy="2440056"/>
            <a:chOff x="3203784" y="2352151"/>
            <a:chExt cx="10447495" cy="36871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F0A6E97-8990-4E55-A224-334A64BF46F9}"/>
                </a:ext>
              </a:extLst>
            </p:cNvPr>
            <p:cNvGrpSpPr/>
            <p:nvPr/>
          </p:nvGrpSpPr>
          <p:grpSpPr>
            <a:xfrm>
              <a:off x="7617972" y="2352151"/>
              <a:ext cx="6033307" cy="3687196"/>
              <a:chOff x="1311331" y="2069812"/>
              <a:chExt cx="6033307" cy="368719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972F282-32A8-4A59-95AD-1E9151DF9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1331" y="2946975"/>
                <a:ext cx="6033307" cy="2810033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0184EBE-E586-4FCF-AB3F-493839A8602D}"/>
                  </a:ext>
                </a:extLst>
              </p:cNvPr>
              <p:cNvGrpSpPr/>
              <p:nvPr/>
            </p:nvGrpSpPr>
            <p:grpSpPr>
              <a:xfrm>
                <a:off x="1311331" y="2069812"/>
                <a:ext cx="4689603" cy="2610037"/>
                <a:chOff x="1422400" y="2298412"/>
                <a:chExt cx="4689603" cy="2610037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289EDDF-377A-4EC8-93BB-BF736E1B75D1}"/>
                    </a:ext>
                  </a:extLst>
                </p:cNvPr>
                <p:cNvSpPr txBox="1"/>
                <p:nvPr/>
              </p:nvSpPr>
              <p:spPr>
                <a:xfrm>
                  <a:off x="2524068" y="2298412"/>
                  <a:ext cx="3587935" cy="632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18" b="1" dirty="0"/>
                    <a:t>Pre-procurement</a:t>
                  </a:r>
                  <a:endParaRPr lang="en-IE" sz="2118" b="1" dirty="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C275E32-4A37-4AB0-9785-651C7B010C86}"/>
                    </a:ext>
                  </a:extLst>
                </p:cNvPr>
                <p:cNvSpPr/>
                <p:nvPr/>
              </p:nvSpPr>
              <p:spPr>
                <a:xfrm>
                  <a:off x="1422400" y="4536678"/>
                  <a:ext cx="1600200" cy="37177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sz="1588"/>
                </a:p>
              </p:txBody>
            </p:sp>
          </p:grp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90F6BE-407E-4BEF-86BD-21BEFD6166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3784" y="4590417"/>
              <a:ext cx="4414188" cy="62300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D22D1DCF-26B1-4ED6-AAD2-649FA908A01C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071B69FA-DDE5-4750-8C1A-1EC2CDFB6A39}"/>
              </a:ext>
            </a:extLst>
          </p:cNvPr>
          <p:cNvSpPr txBox="1"/>
          <p:nvPr/>
        </p:nvSpPr>
        <p:spPr>
          <a:xfrm>
            <a:off x="8532440" y="6672866"/>
            <a:ext cx="420020" cy="185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15</a:t>
            </a:fld>
            <a:endParaRPr sz="118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4445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45A88A-F2FA-412A-BC50-B26FFC9CF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50" y="2704449"/>
            <a:ext cx="4507955" cy="2079958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251520" y="249088"/>
            <a:ext cx="6767571" cy="451406"/>
          </a:xfrm>
        </p:spPr>
        <p:txBody>
          <a:bodyPr/>
          <a:lstStyle/>
          <a:p>
            <a:r>
              <a:rPr lang="en-US" sz="2382" dirty="0">
                <a:solidFill>
                  <a:srgbClr val="FFC000"/>
                </a:solidFill>
              </a:rPr>
              <a:t>Signed contracts by Italy - Breakdown  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30377" y="6530305"/>
            <a:ext cx="693440" cy="181866"/>
          </a:xfrm>
        </p:spPr>
        <p:txBody>
          <a:bodyPr/>
          <a:lstStyle/>
          <a:p>
            <a:fld id="{0B55C215-7F9A-4AB7-8398-183B47447B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DED48-589D-40D1-ABB6-407ADFA3E03A}"/>
              </a:ext>
            </a:extLst>
          </p:cNvPr>
          <p:cNvSpPr txBox="1"/>
          <p:nvPr/>
        </p:nvSpPr>
        <p:spPr>
          <a:xfrm>
            <a:off x="6081784" y="2420471"/>
            <a:ext cx="159864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/>
              <a:t>Total Value</a:t>
            </a:r>
            <a:endParaRPr lang="en-IE" sz="2118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9EDDF-377A-4EC8-93BB-BF736E1B75D1}"/>
              </a:ext>
            </a:extLst>
          </p:cNvPr>
          <p:cNvSpPr txBox="1"/>
          <p:nvPr/>
        </p:nvSpPr>
        <p:spPr>
          <a:xfrm>
            <a:off x="1863902" y="2420471"/>
            <a:ext cx="200888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/>
              <a:t># of Contracts</a:t>
            </a:r>
            <a:endParaRPr lang="en-IE" sz="2118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94FC2-315F-421F-87D7-23005B3FC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18" y="2924735"/>
            <a:ext cx="4009163" cy="1859672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DF90A26-FC02-4A02-BB63-B00D6F792522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  <p:extLst>
      <p:ext uri="{BB962C8B-B14F-4D97-AF65-F5344CB8AC3E}">
        <p14:creationId xmlns:p14="http://schemas.microsoft.com/office/powerpoint/2010/main" val="189682553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95536" y="260648"/>
            <a:ext cx="985405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/>
              <a:t>Outline</a:t>
            </a:r>
            <a:endParaRPr sz="2182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700654" y="6592718"/>
            <a:ext cx="238991" cy="237711"/>
          </a:xfrm>
          <a:prstGeom prst="rect">
            <a:avLst/>
          </a:prstGeom>
        </p:spPr>
        <p:txBody>
          <a:bodyPr vert="horz" wrap="square" lIns="0" tIns="52532" rIns="0" bIns="0" rtlCol="0" anchor="ctr">
            <a:spAutoFit/>
          </a:bodyPr>
          <a:lstStyle/>
          <a:p>
            <a:pPr marL="34637">
              <a:spcBef>
                <a:spcPts val="414"/>
              </a:spcBef>
            </a:pPr>
            <a:fld id="{81D60167-4931-47E6-BA6A-407CBD079E47}" type="slidenum">
              <a:rPr spc="9" dirty="0"/>
              <a:pPr marL="34637">
                <a:spcBef>
                  <a:spcPts val="414"/>
                </a:spcBef>
              </a:pPr>
              <a:t>17</a:t>
            </a:fld>
            <a:endParaRPr spc="9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1FF319C-66A5-4574-9E95-77577E503891}"/>
              </a:ext>
            </a:extLst>
          </p:cNvPr>
          <p:cNvSpPr txBox="1"/>
          <p:nvPr/>
        </p:nvSpPr>
        <p:spPr>
          <a:xfrm>
            <a:off x="611907" y="2117912"/>
            <a:ext cx="8186421" cy="2963924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97303" indent="-286335">
              <a:spcBef>
                <a:spcPts val="127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The context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for 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EU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fusion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industry</a:t>
            </a:r>
            <a:r>
              <a:rPr sz="2364" b="1" kern="1000" spc="-132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involvement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Italian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participation to</a:t>
            </a:r>
            <a:r>
              <a:rPr sz="2364" b="1" kern="1000" spc="-46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date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latin typeface="Arial"/>
                <a:cs typeface="Arial"/>
              </a:rPr>
              <a:t>How </a:t>
            </a:r>
            <a:r>
              <a:rPr sz="2364" b="1" kern="1000" spc="14" dirty="0">
                <a:latin typeface="Arial"/>
                <a:cs typeface="Arial"/>
              </a:rPr>
              <a:t>to access </a:t>
            </a:r>
            <a:r>
              <a:rPr sz="2364" b="1" kern="1000" spc="18" dirty="0">
                <a:latin typeface="Arial"/>
                <a:cs typeface="Arial"/>
              </a:rPr>
              <a:t>F4E</a:t>
            </a:r>
            <a:r>
              <a:rPr sz="2364" b="1" kern="1000" spc="-27" dirty="0">
                <a:latin typeface="Arial"/>
                <a:cs typeface="Arial"/>
              </a:rPr>
              <a:t> </a:t>
            </a:r>
            <a:r>
              <a:rPr sz="2364" b="1" kern="1000" spc="14" dirty="0">
                <a:latin typeface="Arial"/>
                <a:cs typeface="Arial"/>
              </a:rPr>
              <a:t>opportunities</a:t>
            </a:r>
            <a:endParaRPr sz="2727" kern="1000" dirty="0"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</a:t>
            </a:r>
            <a:r>
              <a:rPr sz="2364" b="1" kern="1000" spc="-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F4E</a:t>
            </a: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 opportunities ITER IO</a:t>
            </a:r>
            <a:endParaRPr sz="2364" b="1" kern="1000" spc="14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8E8C786-5C6D-4CFA-ACD0-366D87FDE808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7059" y="1268760"/>
            <a:ext cx="1437416" cy="1889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" name="object 3"/>
          <p:cNvSpPr/>
          <p:nvPr/>
        </p:nvSpPr>
        <p:spPr>
          <a:xfrm>
            <a:off x="1591245" y="2162726"/>
            <a:ext cx="562495" cy="374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" name="object 4"/>
          <p:cNvSpPr/>
          <p:nvPr/>
        </p:nvSpPr>
        <p:spPr>
          <a:xfrm>
            <a:off x="1704159" y="2612998"/>
            <a:ext cx="404553" cy="305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" name="object 5"/>
          <p:cNvSpPr/>
          <p:nvPr/>
        </p:nvSpPr>
        <p:spPr>
          <a:xfrm>
            <a:off x="1364030" y="3054958"/>
            <a:ext cx="710738" cy="351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" name="object 6"/>
          <p:cNvSpPr/>
          <p:nvPr/>
        </p:nvSpPr>
        <p:spPr>
          <a:xfrm>
            <a:off x="1501190" y="3585587"/>
            <a:ext cx="635231" cy="363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" name="object 7"/>
          <p:cNvSpPr/>
          <p:nvPr/>
        </p:nvSpPr>
        <p:spPr>
          <a:xfrm>
            <a:off x="1319004" y="4026162"/>
            <a:ext cx="880456" cy="4682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277192" y="282614"/>
            <a:ext cx="5158903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9" dirty="0"/>
              <a:t>F4E </a:t>
            </a:r>
            <a:r>
              <a:rPr sz="2182" spc="5" dirty="0"/>
              <a:t>Rules to Engage</a:t>
            </a:r>
            <a:r>
              <a:rPr lang="en-US" sz="2182" spc="5" dirty="0"/>
              <a:t> with</a:t>
            </a:r>
            <a:r>
              <a:rPr sz="2182" spc="14" dirty="0"/>
              <a:t> </a:t>
            </a:r>
            <a:r>
              <a:rPr sz="2182" spc="5" dirty="0"/>
              <a:t>Industry</a:t>
            </a:r>
            <a:endParaRPr sz="2182" dirty="0"/>
          </a:p>
        </p:txBody>
      </p:sp>
      <p:sp>
        <p:nvSpPr>
          <p:cNvPr id="9" name="object 9"/>
          <p:cNvSpPr txBox="1"/>
          <p:nvPr/>
        </p:nvSpPr>
        <p:spPr>
          <a:xfrm>
            <a:off x="683568" y="1268760"/>
            <a:ext cx="6396758" cy="3343643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0968">
              <a:spcBef>
                <a:spcPts val="127"/>
              </a:spcBef>
              <a:tabLst>
                <a:tab pos="297303" algn="l"/>
                <a:tab pos="297881" algn="l"/>
              </a:tabLst>
            </a:pPr>
            <a:r>
              <a:rPr sz="2364" spc="23" dirty="0">
                <a:solidFill>
                  <a:srgbClr val="3F3F3F"/>
                </a:solidFill>
                <a:latin typeface="Arial"/>
                <a:cs typeface="Arial"/>
              </a:rPr>
              <a:t>EU </a:t>
            </a:r>
            <a:r>
              <a:rPr sz="2364" spc="18" dirty="0">
                <a:solidFill>
                  <a:srgbClr val="3F3F3F"/>
                </a:solidFill>
                <a:latin typeface="Arial"/>
                <a:cs typeface="Arial"/>
              </a:rPr>
              <a:t>General </a:t>
            </a:r>
            <a:r>
              <a:rPr sz="2364" spc="14" dirty="0">
                <a:solidFill>
                  <a:srgbClr val="3F3F3F"/>
                </a:solidFill>
                <a:latin typeface="Arial"/>
                <a:cs typeface="Arial"/>
              </a:rPr>
              <a:t>Financial</a:t>
            </a:r>
            <a:r>
              <a:rPr sz="2364" spc="-18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spc="14" dirty="0">
                <a:solidFill>
                  <a:srgbClr val="3F3F3F"/>
                </a:solidFill>
                <a:latin typeface="Arial"/>
                <a:cs typeface="Arial"/>
              </a:rPr>
              <a:t>Regulations</a:t>
            </a:r>
            <a:endParaRPr sz="2364" dirty="0">
              <a:latin typeface="Arial"/>
              <a:cs typeface="Arial"/>
            </a:endParaRPr>
          </a:p>
          <a:p>
            <a:pPr>
              <a:spcBef>
                <a:spcPts val="32"/>
              </a:spcBef>
              <a:buClr>
                <a:srgbClr val="3F3F3F"/>
              </a:buClr>
              <a:buFont typeface="Arial"/>
              <a:buChar char="•"/>
            </a:pPr>
            <a:endParaRPr sz="3591" dirty="0">
              <a:latin typeface="Arial"/>
              <a:cs typeface="Arial"/>
            </a:endParaRPr>
          </a:p>
          <a:p>
            <a:pPr marL="342909" marR="3044616" lvl="2" indent="-342909" algn="r">
              <a:spcBef>
                <a:spcPts val="418"/>
              </a:spcBef>
              <a:buFont typeface="Courier New"/>
              <a:buChar char="o"/>
              <a:tabLst>
                <a:tab pos="342909" algn="l"/>
              </a:tabLst>
            </a:pPr>
            <a:r>
              <a:rPr sz="2000" spc="-77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ransparency</a:t>
            </a:r>
            <a:endParaRPr sz="2000" dirty="0">
              <a:latin typeface="Arial"/>
              <a:cs typeface="Arial"/>
            </a:endParaRPr>
          </a:p>
          <a:p>
            <a:pPr marL="1800560" lvl="2" indent="-343486">
              <a:spcBef>
                <a:spcPts val="394"/>
              </a:spcBef>
              <a:buFont typeface="Courier New"/>
              <a:buChar char="o"/>
              <a:tabLst>
                <a:tab pos="1801138" algn="l"/>
              </a:tabLst>
            </a:pP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Equal</a:t>
            </a:r>
            <a:r>
              <a:rPr sz="2000" spc="-1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treatment</a:t>
            </a:r>
            <a:endParaRPr sz="2000" dirty="0">
              <a:latin typeface="Arial"/>
              <a:cs typeface="Arial"/>
            </a:endParaRPr>
          </a:p>
          <a:p>
            <a:pPr marL="1800560" marR="174341" lvl="2" indent="-342909">
              <a:spcBef>
                <a:spcPts val="400"/>
              </a:spcBef>
              <a:buFont typeface="Courier New"/>
              <a:buChar char="o"/>
              <a:tabLst>
                <a:tab pos="1801138" algn="l"/>
              </a:tabLst>
            </a:pP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Widest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Competition </a:t>
            </a: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for best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quality</a:t>
            </a:r>
            <a:r>
              <a:rPr sz="2000" spc="-13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and  </a:t>
            </a: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price</a:t>
            </a:r>
            <a:endParaRPr sz="2000" dirty="0">
              <a:latin typeface="Arial"/>
              <a:cs typeface="Arial"/>
            </a:endParaRPr>
          </a:p>
          <a:p>
            <a:pPr marL="1800560" lvl="2" indent="-343486">
              <a:spcBef>
                <a:spcPts val="404"/>
              </a:spcBef>
              <a:buFont typeface="Courier New"/>
              <a:buChar char="o"/>
              <a:tabLst>
                <a:tab pos="1801138" algn="l"/>
              </a:tabLst>
            </a:pP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Proportionality</a:t>
            </a:r>
            <a:endParaRPr sz="2000" dirty="0">
              <a:latin typeface="Arial"/>
              <a:cs typeface="Arial"/>
            </a:endParaRPr>
          </a:p>
          <a:p>
            <a:pPr marL="1800560" marR="4618" lvl="2" indent="-342909">
              <a:spcBef>
                <a:spcPts val="394"/>
              </a:spcBef>
              <a:buFont typeface="Courier New"/>
              <a:buChar char="o"/>
              <a:tabLst>
                <a:tab pos="1801138" algn="l"/>
                <a:tab pos="5301811" algn="l"/>
              </a:tabLst>
            </a:pP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Sound</a:t>
            </a:r>
            <a:r>
              <a:rPr sz="2000" spc="-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financial</a:t>
            </a:r>
            <a:r>
              <a:rPr sz="2000" spc="-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management:	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conom</a:t>
            </a:r>
            <a:r>
              <a:rPr sz="2000" spc="-150" dirty="0">
                <a:solidFill>
                  <a:srgbClr val="3F3F3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, 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efficiency and</a:t>
            </a:r>
            <a:r>
              <a:rPr sz="2000" spc="-3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effectiveness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50DDD91-C1B2-4833-B1E9-1830F60A92BB}"/>
              </a:ext>
            </a:extLst>
          </p:cNvPr>
          <p:cNvSpPr/>
          <p:nvPr/>
        </p:nvSpPr>
        <p:spPr>
          <a:xfrm>
            <a:off x="1000899" y="2112299"/>
            <a:ext cx="404553" cy="251303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1588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F16D0-0BB7-4A1A-8ACC-6A0F0B2117E4}"/>
              </a:ext>
            </a:extLst>
          </p:cNvPr>
          <p:cNvSpPr txBox="1"/>
          <p:nvPr/>
        </p:nvSpPr>
        <p:spPr>
          <a:xfrm rot="16200000">
            <a:off x="-789712" y="2956075"/>
            <a:ext cx="2847254" cy="82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82" dirty="0"/>
              <a:t>Key Principles of </a:t>
            </a:r>
            <a:br>
              <a:rPr lang="en-US" sz="2382" dirty="0"/>
            </a:br>
            <a:r>
              <a:rPr lang="en-US" sz="2382" dirty="0"/>
              <a:t>Public Procurement</a:t>
            </a:r>
            <a:endParaRPr lang="en-IE" sz="2382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805B0-EDB3-4040-8D22-54B867BA1746}"/>
              </a:ext>
            </a:extLst>
          </p:cNvPr>
          <p:cNvSpPr txBox="1"/>
          <p:nvPr/>
        </p:nvSpPr>
        <p:spPr>
          <a:xfrm>
            <a:off x="277192" y="5061027"/>
            <a:ext cx="848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/>
              <a:t>Market Analysis Group </a:t>
            </a:r>
            <a:r>
              <a:rPr lang="en-US" dirty="0"/>
              <a:t>devoted to exchange with Industry and facilitate the dissemination of business opportunities including the creation of consortia</a:t>
            </a:r>
            <a:endParaRPr lang="en-IE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2BB039C-56A0-427A-840B-04688962A25F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85E37DDC-82CC-4A90-91CE-BA5E2489BAC6}"/>
              </a:ext>
            </a:extLst>
          </p:cNvPr>
          <p:cNvSpPr txBox="1">
            <a:spLocks/>
          </p:cNvSpPr>
          <p:nvPr/>
        </p:nvSpPr>
        <p:spPr>
          <a:xfrm>
            <a:off x="8700654" y="6592718"/>
            <a:ext cx="238991" cy="237711"/>
          </a:xfrm>
          <a:prstGeom prst="rect">
            <a:avLst/>
          </a:prstGeom>
        </p:spPr>
        <p:txBody>
          <a:bodyPr vert="horz" wrap="square" lIns="0" tIns="52532" rIns="0" bIns="0" rtlCol="0" anchor="ctr">
            <a:spAutoFit/>
          </a:bodyPr>
          <a:lstStyle>
            <a:defPPr>
              <a:defRPr lang="es-ES_trad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18</a:t>
            </a:fld>
            <a:endParaRPr lang="en-IE" spc="9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" y="856558"/>
            <a:ext cx="9143654" cy="5700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" name="object 3"/>
          <p:cNvSpPr txBox="1"/>
          <p:nvPr/>
        </p:nvSpPr>
        <p:spPr>
          <a:xfrm>
            <a:off x="7639396" y="5803559"/>
            <a:ext cx="16914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3"/>
              </a:lnSpc>
            </a:pPr>
            <a:r>
              <a:rPr sz="1182" spc="5" dirty="0">
                <a:solidFill>
                  <a:srgbClr val="1B3E94"/>
                </a:solidFill>
                <a:latin typeface="Arial"/>
                <a:cs typeface="Arial"/>
              </a:rPr>
              <a:t>21</a:t>
            </a:r>
            <a:endParaRPr sz="1182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06392" y="2930236"/>
            <a:ext cx="1730087" cy="848014"/>
          </a:xfrm>
          <a:custGeom>
            <a:avLst/>
            <a:gdLst/>
            <a:ahLst/>
            <a:cxnLst/>
            <a:rect l="l" t="t" r="r" b="b"/>
            <a:pathLst>
              <a:path w="1903095" h="932814">
                <a:moveTo>
                  <a:pt x="0" y="466344"/>
                </a:moveTo>
                <a:lnTo>
                  <a:pt x="8011" y="405548"/>
                </a:lnTo>
                <a:lnTo>
                  <a:pt x="31374" y="347117"/>
                </a:lnTo>
                <a:lnTo>
                  <a:pt x="69086" y="291542"/>
                </a:lnTo>
                <a:lnTo>
                  <a:pt x="120142" y="239315"/>
                </a:lnTo>
                <a:lnTo>
                  <a:pt x="150360" y="214610"/>
                </a:lnTo>
                <a:lnTo>
                  <a:pt x="183538" y="190926"/>
                </a:lnTo>
                <a:lnTo>
                  <a:pt x="219549" y="168325"/>
                </a:lnTo>
                <a:lnTo>
                  <a:pt x="258269" y="146868"/>
                </a:lnTo>
                <a:lnTo>
                  <a:pt x="299572" y="126617"/>
                </a:lnTo>
                <a:lnTo>
                  <a:pt x="343332" y="107632"/>
                </a:lnTo>
                <a:lnTo>
                  <a:pt x="389424" y="89976"/>
                </a:lnTo>
                <a:lnTo>
                  <a:pt x="437722" y="73710"/>
                </a:lnTo>
                <a:lnTo>
                  <a:pt x="488101" y="58896"/>
                </a:lnTo>
                <a:lnTo>
                  <a:pt x="540435" y="45594"/>
                </a:lnTo>
                <a:lnTo>
                  <a:pt x="594599" y="33866"/>
                </a:lnTo>
                <a:lnTo>
                  <a:pt x="650467" y="23774"/>
                </a:lnTo>
                <a:lnTo>
                  <a:pt x="707914" y="15379"/>
                </a:lnTo>
                <a:lnTo>
                  <a:pt x="766813" y="8743"/>
                </a:lnTo>
                <a:lnTo>
                  <a:pt x="827041" y="3926"/>
                </a:lnTo>
                <a:lnTo>
                  <a:pt x="888470" y="991"/>
                </a:lnTo>
                <a:lnTo>
                  <a:pt x="950976" y="0"/>
                </a:lnTo>
                <a:lnTo>
                  <a:pt x="1013569" y="991"/>
                </a:lnTo>
                <a:lnTo>
                  <a:pt x="1075079" y="3926"/>
                </a:lnTo>
                <a:lnTo>
                  <a:pt x="1135380" y="8743"/>
                </a:lnTo>
                <a:lnTo>
                  <a:pt x="1194348" y="15379"/>
                </a:lnTo>
                <a:lnTo>
                  <a:pt x="1251856" y="23774"/>
                </a:lnTo>
                <a:lnTo>
                  <a:pt x="1307779" y="33866"/>
                </a:lnTo>
                <a:lnTo>
                  <a:pt x="1361993" y="45594"/>
                </a:lnTo>
                <a:lnTo>
                  <a:pt x="1414372" y="58896"/>
                </a:lnTo>
                <a:lnTo>
                  <a:pt x="1464791" y="73710"/>
                </a:lnTo>
                <a:lnTo>
                  <a:pt x="1513124" y="89976"/>
                </a:lnTo>
                <a:lnTo>
                  <a:pt x="1559247" y="107632"/>
                </a:lnTo>
                <a:lnTo>
                  <a:pt x="1603034" y="126617"/>
                </a:lnTo>
                <a:lnTo>
                  <a:pt x="1644359" y="146868"/>
                </a:lnTo>
                <a:lnTo>
                  <a:pt x="1683099" y="168325"/>
                </a:lnTo>
                <a:lnTo>
                  <a:pt x="1719126" y="190926"/>
                </a:lnTo>
                <a:lnTo>
                  <a:pt x="1752317" y="214610"/>
                </a:lnTo>
                <a:lnTo>
                  <a:pt x="1782546" y="239315"/>
                </a:lnTo>
                <a:lnTo>
                  <a:pt x="1833616" y="291542"/>
                </a:lnTo>
                <a:lnTo>
                  <a:pt x="1871336" y="347117"/>
                </a:lnTo>
                <a:lnTo>
                  <a:pt x="1894702" y="405548"/>
                </a:lnTo>
                <a:lnTo>
                  <a:pt x="1902714" y="466344"/>
                </a:lnTo>
                <a:lnTo>
                  <a:pt x="1900690" y="497006"/>
                </a:lnTo>
                <a:lnTo>
                  <a:pt x="1884876" y="556680"/>
                </a:lnTo>
                <a:lnTo>
                  <a:pt x="1854208" y="613745"/>
                </a:lnTo>
                <a:lnTo>
                  <a:pt x="1809688" y="667708"/>
                </a:lnTo>
                <a:lnTo>
                  <a:pt x="1752317" y="718077"/>
                </a:lnTo>
                <a:lnTo>
                  <a:pt x="1719126" y="741761"/>
                </a:lnTo>
                <a:lnTo>
                  <a:pt x="1683099" y="764362"/>
                </a:lnTo>
                <a:lnTo>
                  <a:pt x="1644359" y="785819"/>
                </a:lnTo>
                <a:lnTo>
                  <a:pt x="1603034" y="806070"/>
                </a:lnTo>
                <a:lnTo>
                  <a:pt x="1559247" y="825055"/>
                </a:lnTo>
                <a:lnTo>
                  <a:pt x="1513124" y="842711"/>
                </a:lnTo>
                <a:lnTo>
                  <a:pt x="1464791" y="858977"/>
                </a:lnTo>
                <a:lnTo>
                  <a:pt x="1414372" y="873791"/>
                </a:lnTo>
                <a:lnTo>
                  <a:pt x="1361993" y="887093"/>
                </a:lnTo>
                <a:lnTo>
                  <a:pt x="1307779" y="898821"/>
                </a:lnTo>
                <a:lnTo>
                  <a:pt x="1251856" y="908913"/>
                </a:lnTo>
                <a:lnTo>
                  <a:pt x="1194348" y="917308"/>
                </a:lnTo>
                <a:lnTo>
                  <a:pt x="1135380" y="923944"/>
                </a:lnTo>
                <a:lnTo>
                  <a:pt x="1075079" y="928761"/>
                </a:lnTo>
                <a:lnTo>
                  <a:pt x="1013569" y="931696"/>
                </a:lnTo>
                <a:lnTo>
                  <a:pt x="950976" y="932688"/>
                </a:lnTo>
                <a:lnTo>
                  <a:pt x="888470" y="931696"/>
                </a:lnTo>
                <a:lnTo>
                  <a:pt x="827041" y="928761"/>
                </a:lnTo>
                <a:lnTo>
                  <a:pt x="766813" y="923944"/>
                </a:lnTo>
                <a:lnTo>
                  <a:pt x="707914" y="917308"/>
                </a:lnTo>
                <a:lnTo>
                  <a:pt x="650467" y="908913"/>
                </a:lnTo>
                <a:lnTo>
                  <a:pt x="594599" y="898821"/>
                </a:lnTo>
                <a:lnTo>
                  <a:pt x="540435" y="887093"/>
                </a:lnTo>
                <a:lnTo>
                  <a:pt x="488101" y="873791"/>
                </a:lnTo>
                <a:lnTo>
                  <a:pt x="437722" y="858977"/>
                </a:lnTo>
                <a:lnTo>
                  <a:pt x="389424" y="842711"/>
                </a:lnTo>
                <a:lnTo>
                  <a:pt x="343332" y="825055"/>
                </a:lnTo>
                <a:lnTo>
                  <a:pt x="299572" y="806070"/>
                </a:lnTo>
                <a:lnTo>
                  <a:pt x="258269" y="785819"/>
                </a:lnTo>
                <a:lnTo>
                  <a:pt x="219549" y="764362"/>
                </a:lnTo>
                <a:lnTo>
                  <a:pt x="183538" y="741761"/>
                </a:lnTo>
                <a:lnTo>
                  <a:pt x="150360" y="718077"/>
                </a:lnTo>
                <a:lnTo>
                  <a:pt x="120142" y="693372"/>
                </a:lnTo>
                <a:lnTo>
                  <a:pt x="69086" y="641145"/>
                </a:lnTo>
                <a:lnTo>
                  <a:pt x="31374" y="585570"/>
                </a:lnTo>
                <a:lnTo>
                  <a:pt x="8011" y="527139"/>
                </a:lnTo>
                <a:lnTo>
                  <a:pt x="0" y="466344"/>
                </a:lnTo>
                <a:close/>
              </a:path>
            </a:pathLst>
          </a:custGeom>
          <a:ln w="2794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" name="object 6"/>
          <p:cNvSpPr/>
          <p:nvPr/>
        </p:nvSpPr>
        <p:spPr>
          <a:xfrm>
            <a:off x="160020" y="3325783"/>
            <a:ext cx="1944832" cy="413905"/>
          </a:xfrm>
          <a:custGeom>
            <a:avLst/>
            <a:gdLst/>
            <a:ahLst/>
            <a:cxnLst/>
            <a:rect l="l" t="t" r="r" b="b"/>
            <a:pathLst>
              <a:path w="2139315" h="455295">
                <a:moveTo>
                  <a:pt x="0" y="227075"/>
                </a:moveTo>
                <a:lnTo>
                  <a:pt x="21715" y="181439"/>
                </a:lnTo>
                <a:lnTo>
                  <a:pt x="58995" y="152664"/>
                </a:lnTo>
                <a:lnTo>
                  <a:pt x="113032" y="125529"/>
                </a:lnTo>
                <a:lnTo>
                  <a:pt x="182554" y="100310"/>
                </a:lnTo>
                <a:lnTo>
                  <a:pt x="222724" y="88504"/>
                </a:lnTo>
                <a:lnTo>
                  <a:pt x="266287" y="77281"/>
                </a:lnTo>
                <a:lnTo>
                  <a:pt x="313086" y="66674"/>
                </a:lnTo>
                <a:lnTo>
                  <a:pt x="362961" y="56719"/>
                </a:lnTo>
                <a:lnTo>
                  <a:pt x="415752" y="47448"/>
                </a:lnTo>
                <a:lnTo>
                  <a:pt x="471301" y="38897"/>
                </a:lnTo>
                <a:lnTo>
                  <a:pt x="529448" y="31100"/>
                </a:lnTo>
                <a:lnTo>
                  <a:pt x="590035" y="24092"/>
                </a:lnTo>
                <a:lnTo>
                  <a:pt x="652903" y="17906"/>
                </a:lnTo>
                <a:lnTo>
                  <a:pt x="717891" y="12578"/>
                </a:lnTo>
                <a:lnTo>
                  <a:pt x="784842" y="8142"/>
                </a:lnTo>
                <a:lnTo>
                  <a:pt x="853596" y="4631"/>
                </a:lnTo>
                <a:lnTo>
                  <a:pt x="923994" y="2081"/>
                </a:lnTo>
                <a:lnTo>
                  <a:pt x="995877" y="526"/>
                </a:lnTo>
                <a:lnTo>
                  <a:pt x="1069086" y="0"/>
                </a:lnTo>
                <a:lnTo>
                  <a:pt x="1142386" y="526"/>
                </a:lnTo>
                <a:lnTo>
                  <a:pt x="1214352" y="2081"/>
                </a:lnTo>
                <a:lnTo>
                  <a:pt x="1284827" y="4631"/>
                </a:lnTo>
                <a:lnTo>
                  <a:pt x="1353650" y="8142"/>
                </a:lnTo>
                <a:lnTo>
                  <a:pt x="1420664" y="12578"/>
                </a:lnTo>
                <a:lnTo>
                  <a:pt x="1485709" y="17906"/>
                </a:lnTo>
                <a:lnTo>
                  <a:pt x="1548627" y="24092"/>
                </a:lnTo>
                <a:lnTo>
                  <a:pt x="1609259" y="31100"/>
                </a:lnTo>
                <a:lnTo>
                  <a:pt x="1667446" y="38897"/>
                </a:lnTo>
                <a:lnTo>
                  <a:pt x="1723030" y="47448"/>
                </a:lnTo>
                <a:lnTo>
                  <a:pt x="1775851" y="56719"/>
                </a:lnTo>
                <a:lnTo>
                  <a:pt x="1825752" y="66674"/>
                </a:lnTo>
                <a:lnTo>
                  <a:pt x="1872572" y="77281"/>
                </a:lnTo>
                <a:lnTo>
                  <a:pt x="1916154" y="88504"/>
                </a:lnTo>
                <a:lnTo>
                  <a:pt x="1956339" y="100310"/>
                </a:lnTo>
                <a:lnTo>
                  <a:pt x="1992968" y="112663"/>
                </a:lnTo>
                <a:lnTo>
                  <a:pt x="2054923" y="138874"/>
                </a:lnTo>
                <a:lnTo>
                  <a:pt x="2100749" y="166863"/>
                </a:lnTo>
                <a:lnTo>
                  <a:pt x="2129176" y="196356"/>
                </a:lnTo>
                <a:lnTo>
                  <a:pt x="2138934" y="227075"/>
                </a:lnTo>
                <a:lnTo>
                  <a:pt x="2136468" y="242663"/>
                </a:lnTo>
                <a:lnTo>
                  <a:pt x="2100749" y="287609"/>
                </a:lnTo>
                <a:lnTo>
                  <a:pt x="2054923" y="315718"/>
                </a:lnTo>
                <a:lnTo>
                  <a:pt x="1992968" y="342025"/>
                </a:lnTo>
                <a:lnTo>
                  <a:pt x="1956339" y="354417"/>
                </a:lnTo>
                <a:lnTo>
                  <a:pt x="1916154" y="366257"/>
                </a:lnTo>
                <a:lnTo>
                  <a:pt x="1872572" y="377511"/>
                </a:lnTo>
                <a:lnTo>
                  <a:pt x="1825752" y="388143"/>
                </a:lnTo>
                <a:lnTo>
                  <a:pt x="1775851" y="398121"/>
                </a:lnTo>
                <a:lnTo>
                  <a:pt x="1723030" y="407410"/>
                </a:lnTo>
                <a:lnTo>
                  <a:pt x="1667446" y="415976"/>
                </a:lnTo>
                <a:lnTo>
                  <a:pt x="1609259" y="423784"/>
                </a:lnTo>
                <a:lnTo>
                  <a:pt x="1548627" y="430802"/>
                </a:lnTo>
                <a:lnTo>
                  <a:pt x="1485709" y="436995"/>
                </a:lnTo>
                <a:lnTo>
                  <a:pt x="1420664" y="442328"/>
                </a:lnTo>
                <a:lnTo>
                  <a:pt x="1353650" y="446768"/>
                </a:lnTo>
                <a:lnTo>
                  <a:pt x="1284827" y="450280"/>
                </a:lnTo>
                <a:lnTo>
                  <a:pt x="1214352" y="452832"/>
                </a:lnTo>
                <a:lnTo>
                  <a:pt x="1142386" y="454387"/>
                </a:lnTo>
                <a:lnTo>
                  <a:pt x="1069086" y="454913"/>
                </a:lnTo>
                <a:lnTo>
                  <a:pt x="995877" y="454387"/>
                </a:lnTo>
                <a:lnTo>
                  <a:pt x="923994" y="452832"/>
                </a:lnTo>
                <a:lnTo>
                  <a:pt x="853596" y="450280"/>
                </a:lnTo>
                <a:lnTo>
                  <a:pt x="784842" y="446768"/>
                </a:lnTo>
                <a:lnTo>
                  <a:pt x="717891" y="442328"/>
                </a:lnTo>
                <a:lnTo>
                  <a:pt x="652903" y="436995"/>
                </a:lnTo>
                <a:lnTo>
                  <a:pt x="590035" y="430802"/>
                </a:lnTo>
                <a:lnTo>
                  <a:pt x="529448" y="423784"/>
                </a:lnTo>
                <a:lnTo>
                  <a:pt x="471301" y="415976"/>
                </a:lnTo>
                <a:lnTo>
                  <a:pt x="415752" y="407410"/>
                </a:lnTo>
                <a:lnTo>
                  <a:pt x="362961" y="398121"/>
                </a:lnTo>
                <a:lnTo>
                  <a:pt x="313086" y="388143"/>
                </a:lnTo>
                <a:lnTo>
                  <a:pt x="266287" y="377511"/>
                </a:lnTo>
                <a:lnTo>
                  <a:pt x="222724" y="366257"/>
                </a:lnTo>
                <a:lnTo>
                  <a:pt x="182554" y="354417"/>
                </a:lnTo>
                <a:lnTo>
                  <a:pt x="145937" y="342025"/>
                </a:lnTo>
                <a:lnTo>
                  <a:pt x="83998" y="315718"/>
                </a:lnTo>
                <a:lnTo>
                  <a:pt x="38181" y="287609"/>
                </a:lnTo>
                <a:lnTo>
                  <a:pt x="9757" y="257970"/>
                </a:lnTo>
                <a:lnTo>
                  <a:pt x="0" y="227075"/>
                </a:lnTo>
                <a:close/>
              </a:path>
            </a:pathLst>
          </a:custGeom>
          <a:ln w="2793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8414" y="300862"/>
            <a:ext cx="6689437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9" dirty="0"/>
              <a:t>F4E </a:t>
            </a:r>
            <a:r>
              <a:rPr sz="2182" spc="5" dirty="0"/>
              <a:t>Industry Portal -</a:t>
            </a:r>
            <a:r>
              <a:rPr sz="2182" spc="127" dirty="0"/>
              <a:t> </a:t>
            </a:r>
            <a:r>
              <a:rPr sz="1773" u="heavy" spc="9" dirty="0">
                <a:uFill>
                  <a:solidFill>
                    <a:srgbClr val="FFC51D"/>
                  </a:solidFill>
                </a:uFill>
              </a:rPr>
              <a:t>https://industryportal.f4e.europa.eu</a:t>
            </a:r>
            <a:endParaRPr sz="1773" dirty="0"/>
          </a:p>
        </p:txBody>
      </p:sp>
      <p:sp>
        <p:nvSpPr>
          <p:cNvPr id="8" name="object 8"/>
          <p:cNvSpPr/>
          <p:nvPr/>
        </p:nvSpPr>
        <p:spPr>
          <a:xfrm>
            <a:off x="6179820" y="3778134"/>
            <a:ext cx="2171123" cy="715818"/>
          </a:xfrm>
          <a:custGeom>
            <a:avLst/>
            <a:gdLst/>
            <a:ahLst/>
            <a:cxnLst/>
            <a:rect l="l" t="t" r="r" b="b"/>
            <a:pathLst>
              <a:path w="2388234" h="787400">
                <a:moveTo>
                  <a:pt x="0" y="393953"/>
                </a:moveTo>
                <a:lnTo>
                  <a:pt x="8037" y="348085"/>
                </a:lnTo>
                <a:lnTo>
                  <a:pt x="31553" y="303751"/>
                </a:lnTo>
                <a:lnTo>
                  <a:pt x="69647" y="261250"/>
                </a:lnTo>
                <a:lnTo>
                  <a:pt x="121422" y="220880"/>
                </a:lnTo>
                <a:lnTo>
                  <a:pt x="185980" y="182939"/>
                </a:lnTo>
                <a:lnTo>
                  <a:pt x="222772" y="164972"/>
                </a:lnTo>
                <a:lnTo>
                  <a:pt x="262423" y="147725"/>
                </a:lnTo>
                <a:lnTo>
                  <a:pt x="304821" y="131235"/>
                </a:lnTo>
                <a:lnTo>
                  <a:pt x="349853" y="115538"/>
                </a:lnTo>
                <a:lnTo>
                  <a:pt x="397407" y="100672"/>
                </a:lnTo>
                <a:lnTo>
                  <a:pt x="447371" y="86674"/>
                </a:lnTo>
                <a:lnTo>
                  <a:pt x="499633" y="73582"/>
                </a:lnTo>
                <a:lnTo>
                  <a:pt x="554080" y="61433"/>
                </a:lnTo>
                <a:lnTo>
                  <a:pt x="610601" y="50264"/>
                </a:lnTo>
                <a:lnTo>
                  <a:pt x="669082" y="40112"/>
                </a:lnTo>
                <a:lnTo>
                  <a:pt x="729412" y="31015"/>
                </a:lnTo>
                <a:lnTo>
                  <a:pt x="791478" y="23010"/>
                </a:lnTo>
                <a:lnTo>
                  <a:pt x="855169" y="16135"/>
                </a:lnTo>
                <a:lnTo>
                  <a:pt x="920371" y="10425"/>
                </a:lnTo>
                <a:lnTo>
                  <a:pt x="986973" y="5920"/>
                </a:lnTo>
                <a:lnTo>
                  <a:pt x="1054862" y="2656"/>
                </a:lnTo>
                <a:lnTo>
                  <a:pt x="1123926" y="670"/>
                </a:lnTo>
                <a:lnTo>
                  <a:pt x="1194054" y="0"/>
                </a:lnTo>
                <a:lnTo>
                  <a:pt x="1264256" y="670"/>
                </a:lnTo>
                <a:lnTo>
                  <a:pt x="1333386" y="2656"/>
                </a:lnTo>
                <a:lnTo>
                  <a:pt x="1401329" y="5920"/>
                </a:lnTo>
                <a:lnTo>
                  <a:pt x="1467976" y="10425"/>
                </a:lnTo>
                <a:lnTo>
                  <a:pt x="1533214" y="16135"/>
                </a:lnTo>
                <a:lnTo>
                  <a:pt x="1596931" y="23010"/>
                </a:lnTo>
                <a:lnTo>
                  <a:pt x="1659016" y="31015"/>
                </a:lnTo>
                <a:lnTo>
                  <a:pt x="1719358" y="40112"/>
                </a:lnTo>
                <a:lnTo>
                  <a:pt x="1777844" y="50264"/>
                </a:lnTo>
                <a:lnTo>
                  <a:pt x="1834364" y="61433"/>
                </a:lnTo>
                <a:lnTo>
                  <a:pt x="1888805" y="73582"/>
                </a:lnTo>
                <a:lnTo>
                  <a:pt x="1941056" y="86674"/>
                </a:lnTo>
                <a:lnTo>
                  <a:pt x="1991005" y="100672"/>
                </a:lnTo>
                <a:lnTo>
                  <a:pt x="2038540" y="115538"/>
                </a:lnTo>
                <a:lnTo>
                  <a:pt x="2083550" y="131235"/>
                </a:lnTo>
                <a:lnTo>
                  <a:pt x="2125924" y="147725"/>
                </a:lnTo>
                <a:lnTo>
                  <a:pt x="2165549" y="164972"/>
                </a:lnTo>
                <a:lnTo>
                  <a:pt x="2202314" y="182939"/>
                </a:lnTo>
                <a:lnTo>
                  <a:pt x="2236108" y="201587"/>
                </a:lnTo>
                <a:lnTo>
                  <a:pt x="2294334" y="240780"/>
                </a:lnTo>
                <a:lnTo>
                  <a:pt x="2339334" y="282253"/>
                </a:lnTo>
                <a:lnTo>
                  <a:pt x="2370214" y="325707"/>
                </a:lnTo>
                <a:lnTo>
                  <a:pt x="2386082" y="370846"/>
                </a:lnTo>
                <a:lnTo>
                  <a:pt x="2388108" y="393953"/>
                </a:lnTo>
                <a:lnTo>
                  <a:pt x="2386082" y="417058"/>
                </a:lnTo>
                <a:lnTo>
                  <a:pt x="2370214" y="462175"/>
                </a:lnTo>
                <a:lnTo>
                  <a:pt x="2339334" y="505590"/>
                </a:lnTo>
                <a:lnTo>
                  <a:pt x="2294334" y="547008"/>
                </a:lnTo>
                <a:lnTo>
                  <a:pt x="2236108" y="586135"/>
                </a:lnTo>
                <a:lnTo>
                  <a:pt x="2202314" y="604746"/>
                </a:lnTo>
                <a:lnTo>
                  <a:pt x="2165549" y="622674"/>
                </a:lnTo>
                <a:lnTo>
                  <a:pt x="2125924" y="639882"/>
                </a:lnTo>
                <a:lnTo>
                  <a:pt x="2083550" y="656332"/>
                </a:lnTo>
                <a:lnTo>
                  <a:pt x="2038540" y="671988"/>
                </a:lnTo>
                <a:lnTo>
                  <a:pt x="1991005" y="686813"/>
                </a:lnTo>
                <a:lnTo>
                  <a:pt x="1941056" y="700771"/>
                </a:lnTo>
                <a:lnTo>
                  <a:pt x="1888805" y="713823"/>
                </a:lnTo>
                <a:lnTo>
                  <a:pt x="1834364" y="725934"/>
                </a:lnTo>
                <a:lnTo>
                  <a:pt x="1777844" y="737067"/>
                </a:lnTo>
                <a:lnTo>
                  <a:pt x="1719358" y="747184"/>
                </a:lnTo>
                <a:lnTo>
                  <a:pt x="1659016" y="756249"/>
                </a:lnTo>
                <a:lnTo>
                  <a:pt x="1596931" y="764225"/>
                </a:lnTo>
                <a:lnTo>
                  <a:pt x="1533214" y="771075"/>
                </a:lnTo>
                <a:lnTo>
                  <a:pt x="1467976" y="776762"/>
                </a:lnTo>
                <a:lnTo>
                  <a:pt x="1401329" y="781249"/>
                </a:lnTo>
                <a:lnTo>
                  <a:pt x="1333386" y="784500"/>
                </a:lnTo>
                <a:lnTo>
                  <a:pt x="1264256" y="786478"/>
                </a:lnTo>
                <a:lnTo>
                  <a:pt x="1194054" y="787145"/>
                </a:lnTo>
                <a:lnTo>
                  <a:pt x="1123926" y="786478"/>
                </a:lnTo>
                <a:lnTo>
                  <a:pt x="1054862" y="784500"/>
                </a:lnTo>
                <a:lnTo>
                  <a:pt x="986973" y="781249"/>
                </a:lnTo>
                <a:lnTo>
                  <a:pt x="920371" y="776762"/>
                </a:lnTo>
                <a:lnTo>
                  <a:pt x="855169" y="771075"/>
                </a:lnTo>
                <a:lnTo>
                  <a:pt x="791478" y="764225"/>
                </a:lnTo>
                <a:lnTo>
                  <a:pt x="729412" y="756249"/>
                </a:lnTo>
                <a:lnTo>
                  <a:pt x="669082" y="747184"/>
                </a:lnTo>
                <a:lnTo>
                  <a:pt x="610601" y="737067"/>
                </a:lnTo>
                <a:lnTo>
                  <a:pt x="554080" y="725934"/>
                </a:lnTo>
                <a:lnTo>
                  <a:pt x="499633" y="713823"/>
                </a:lnTo>
                <a:lnTo>
                  <a:pt x="447371" y="700771"/>
                </a:lnTo>
                <a:lnTo>
                  <a:pt x="397407" y="686813"/>
                </a:lnTo>
                <a:lnTo>
                  <a:pt x="349853" y="671988"/>
                </a:lnTo>
                <a:lnTo>
                  <a:pt x="304821" y="656332"/>
                </a:lnTo>
                <a:lnTo>
                  <a:pt x="262423" y="639882"/>
                </a:lnTo>
                <a:lnTo>
                  <a:pt x="222772" y="622674"/>
                </a:lnTo>
                <a:lnTo>
                  <a:pt x="185980" y="604746"/>
                </a:lnTo>
                <a:lnTo>
                  <a:pt x="152159" y="586135"/>
                </a:lnTo>
                <a:lnTo>
                  <a:pt x="93880" y="547008"/>
                </a:lnTo>
                <a:lnTo>
                  <a:pt x="48833" y="505590"/>
                </a:lnTo>
                <a:lnTo>
                  <a:pt x="17916" y="462175"/>
                </a:lnTo>
                <a:lnTo>
                  <a:pt x="2028" y="417058"/>
                </a:lnTo>
                <a:lnTo>
                  <a:pt x="0" y="393953"/>
                </a:lnTo>
                <a:close/>
              </a:path>
            </a:pathLst>
          </a:custGeom>
          <a:ln w="27940">
            <a:solidFill>
              <a:srgbClr val="5CB7E7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9" name="object 9"/>
          <p:cNvSpPr/>
          <p:nvPr/>
        </p:nvSpPr>
        <p:spPr>
          <a:xfrm>
            <a:off x="0" y="3696393"/>
            <a:ext cx="1945409" cy="413905"/>
          </a:xfrm>
          <a:custGeom>
            <a:avLst/>
            <a:gdLst/>
            <a:ahLst/>
            <a:cxnLst/>
            <a:rect l="l" t="t" r="r" b="b"/>
            <a:pathLst>
              <a:path w="2139950" h="455295">
                <a:moveTo>
                  <a:pt x="0" y="227837"/>
                </a:moveTo>
                <a:lnTo>
                  <a:pt x="21748" y="181949"/>
                </a:lnTo>
                <a:lnTo>
                  <a:pt x="59080" y="153042"/>
                </a:lnTo>
                <a:lnTo>
                  <a:pt x="113188" y="125800"/>
                </a:lnTo>
                <a:lnTo>
                  <a:pt x="182795" y="100496"/>
                </a:lnTo>
                <a:lnTo>
                  <a:pt x="223010" y="88656"/>
                </a:lnTo>
                <a:lnTo>
                  <a:pt x="266621" y="77402"/>
                </a:lnTo>
                <a:lnTo>
                  <a:pt x="313467" y="66770"/>
                </a:lnTo>
                <a:lnTo>
                  <a:pt x="363389" y="56792"/>
                </a:lnTo>
                <a:lnTo>
                  <a:pt x="416227" y="47503"/>
                </a:lnTo>
                <a:lnTo>
                  <a:pt x="471822" y="38937"/>
                </a:lnTo>
                <a:lnTo>
                  <a:pt x="530013" y="31129"/>
                </a:lnTo>
                <a:lnTo>
                  <a:pt x="590641" y="24111"/>
                </a:lnTo>
                <a:lnTo>
                  <a:pt x="653545" y="17918"/>
                </a:lnTo>
                <a:lnTo>
                  <a:pt x="718568" y="12585"/>
                </a:lnTo>
                <a:lnTo>
                  <a:pt x="785547" y="8145"/>
                </a:lnTo>
                <a:lnTo>
                  <a:pt x="854325" y="4633"/>
                </a:lnTo>
                <a:lnTo>
                  <a:pt x="924741" y="2081"/>
                </a:lnTo>
                <a:lnTo>
                  <a:pt x="996635" y="526"/>
                </a:lnTo>
                <a:lnTo>
                  <a:pt x="1069848" y="0"/>
                </a:lnTo>
                <a:lnTo>
                  <a:pt x="1143060" y="526"/>
                </a:lnTo>
                <a:lnTo>
                  <a:pt x="1214954" y="2081"/>
                </a:lnTo>
                <a:lnTo>
                  <a:pt x="1285370" y="4633"/>
                </a:lnTo>
                <a:lnTo>
                  <a:pt x="1354148" y="8145"/>
                </a:lnTo>
                <a:lnTo>
                  <a:pt x="1421127" y="12585"/>
                </a:lnTo>
                <a:lnTo>
                  <a:pt x="1486150" y="17918"/>
                </a:lnTo>
                <a:lnTo>
                  <a:pt x="1549054" y="24111"/>
                </a:lnTo>
                <a:lnTo>
                  <a:pt x="1609682" y="31129"/>
                </a:lnTo>
                <a:lnTo>
                  <a:pt x="1667873" y="38937"/>
                </a:lnTo>
                <a:lnTo>
                  <a:pt x="1723468" y="47503"/>
                </a:lnTo>
                <a:lnTo>
                  <a:pt x="1776306" y="56792"/>
                </a:lnTo>
                <a:lnTo>
                  <a:pt x="1826228" y="66770"/>
                </a:lnTo>
                <a:lnTo>
                  <a:pt x="1873074" y="77402"/>
                </a:lnTo>
                <a:lnTo>
                  <a:pt x="1916685" y="88656"/>
                </a:lnTo>
                <a:lnTo>
                  <a:pt x="1956900" y="100496"/>
                </a:lnTo>
                <a:lnTo>
                  <a:pt x="1993561" y="112888"/>
                </a:lnTo>
                <a:lnTo>
                  <a:pt x="2055578" y="139195"/>
                </a:lnTo>
                <a:lnTo>
                  <a:pt x="2101458" y="167304"/>
                </a:lnTo>
                <a:lnTo>
                  <a:pt x="2129923" y="196943"/>
                </a:lnTo>
                <a:lnTo>
                  <a:pt x="2139696" y="227837"/>
                </a:lnTo>
                <a:lnTo>
                  <a:pt x="2137226" y="243421"/>
                </a:lnTo>
                <a:lnTo>
                  <a:pt x="2101458" y="288314"/>
                </a:lnTo>
                <a:lnTo>
                  <a:pt x="2055578" y="316360"/>
                </a:lnTo>
                <a:lnTo>
                  <a:pt x="1993561" y="342589"/>
                </a:lnTo>
                <a:lnTo>
                  <a:pt x="1956900" y="354938"/>
                </a:lnTo>
                <a:lnTo>
                  <a:pt x="1916685" y="366733"/>
                </a:lnTo>
                <a:lnTo>
                  <a:pt x="1873074" y="377939"/>
                </a:lnTo>
                <a:lnTo>
                  <a:pt x="1826228" y="388524"/>
                </a:lnTo>
                <a:lnTo>
                  <a:pt x="1776306" y="398454"/>
                </a:lnTo>
                <a:lnTo>
                  <a:pt x="1723468" y="407696"/>
                </a:lnTo>
                <a:lnTo>
                  <a:pt x="1667873" y="416217"/>
                </a:lnTo>
                <a:lnTo>
                  <a:pt x="1609682" y="423982"/>
                </a:lnTo>
                <a:lnTo>
                  <a:pt x="1549054" y="430959"/>
                </a:lnTo>
                <a:lnTo>
                  <a:pt x="1486150" y="437114"/>
                </a:lnTo>
                <a:lnTo>
                  <a:pt x="1421127" y="442413"/>
                </a:lnTo>
                <a:lnTo>
                  <a:pt x="1354148" y="446824"/>
                </a:lnTo>
                <a:lnTo>
                  <a:pt x="1285370" y="450313"/>
                </a:lnTo>
                <a:lnTo>
                  <a:pt x="1214954" y="452847"/>
                </a:lnTo>
                <a:lnTo>
                  <a:pt x="1143060" y="454391"/>
                </a:lnTo>
                <a:lnTo>
                  <a:pt x="1069848" y="454913"/>
                </a:lnTo>
                <a:lnTo>
                  <a:pt x="996635" y="454391"/>
                </a:lnTo>
                <a:lnTo>
                  <a:pt x="924741" y="452847"/>
                </a:lnTo>
                <a:lnTo>
                  <a:pt x="854325" y="450313"/>
                </a:lnTo>
                <a:lnTo>
                  <a:pt x="785547" y="446824"/>
                </a:lnTo>
                <a:lnTo>
                  <a:pt x="718568" y="442413"/>
                </a:lnTo>
                <a:lnTo>
                  <a:pt x="653545" y="437114"/>
                </a:lnTo>
                <a:lnTo>
                  <a:pt x="590641" y="430959"/>
                </a:lnTo>
                <a:lnTo>
                  <a:pt x="530013" y="423982"/>
                </a:lnTo>
                <a:lnTo>
                  <a:pt x="471822" y="416217"/>
                </a:lnTo>
                <a:lnTo>
                  <a:pt x="416227" y="407696"/>
                </a:lnTo>
                <a:lnTo>
                  <a:pt x="363389" y="398454"/>
                </a:lnTo>
                <a:lnTo>
                  <a:pt x="313467" y="388524"/>
                </a:lnTo>
                <a:lnTo>
                  <a:pt x="266621" y="377939"/>
                </a:lnTo>
                <a:lnTo>
                  <a:pt x="223010" y="366733"/>
                </a:lnTo>
                <a:lnTo>
                  <a:pt x="182795" y="354938"/>
                </a:lnTo>
                <a:lnTo>
                  <a:pt x="146134" y="342589"/>
                </a:lnTo>
                <a:lnTo>
                  <a:pt x="84117" y="316360"/>
                </a:lnTo>
                <a:lnTo>
                  <a:pt x="38237" y="288314"/>
                </a:lnTo>
                <a:lnTo>
                  <a:pt x="9772" y="258717"/>
                </a:lnTo>
                <a:lnTo>
                  <a:pt x="0" y="227837"/>
                </a:lnTo>
                <a:close/>
              </a:path>
            </a:pathLst>
          </a:custGeom>
          <a:ln w="2794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479A9-0219-45C8-9E0B-D481BB046B79}"/>
              </a:ext>
            </a:extLst>
          </p:cNvPr>
          <p:cNvGrpSpPr/>
          <p:nvPr/>
        </p:nvGrpSpPr>
        <p:grpSpPr>
          <a:xfrm>
            <a:off x="-346" y="6243108"/>
            <a:ext cx="9144000" cy="313459"/>
            <a:chOff x="345" y="5687984"/>
            <a:chExt cx="9144000" cy="313459"/>
          </a:xfrm>
        </p:grpSpPr>
        <p:sp>
          <p:nvSpPr>
            <p:cNvPr id="4" name="object 4"/>
            <p:cNvSpPr/>
            <p:nvPr/>
          </p:nvSpPr>
          <p:spPr>
            <a:xfrm>
              <a:off x="345" y="5687984"/>
              <a:ext cx="9144000" cy="313459"/>
            </a:xfrm>
            <a:custGeom>
              <a:avLst/>
              <a:gdLst/>
              <a:ahLst/>
              <a:cxnLst/>
              <a:rect l="l" t="t" r="r" b="b"/>
              <a:pathLst>
                <a:path w="10058400" h="344804">
                  <a:moveTo>
                    <a:pt x="0" y="0"/>
                  </a:moveTo>
                  <a:lnTo>
                    <a:pt x="0" y="344424"/>
                  </a:lnTo>
                  <a:lnTo>
                    <a:pt x="10058019" y="344424"/>
                  </a:lnTo>
                  <a:lnTo>
                    <a:pt x="100580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1637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2934623" y="5725804"/>
              <a:ext cx="3274867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46">
                <a:lnSpc>
                  <a:spcPts val="2073"/>
                </a:lnSpc>
              </a:pPr>
              <a:r>
                <a:rPr sz="1773" spc="18" dirty="0">
                  <a:solidFill>
                    <a:srgbClr val="FF0000"/>
                  </a:solidFill>
                  <a:latin typeface="Arial"/>
                  <a:cs typeface="Arial"/>
                </a:rPr>
                <a:t>New </a:t>
              </a:r>
              <a:r>
                <a:rPr sz="1773" spc="9" dirty="0">
                  <a:solidFill>
                    <a:srgbClr val="FF0000"/>
                  </a:solidFill>
                  <a:latin typeface="Arial"/>
                  <a:cs typeface="Arial"/>
                </a:rPr>
                <a:t>portal version </a:t>
              </a:r>
              <a:r>
                <a:rPr sz="1773" spc="14" dirty="0">
                  <a:solidFill>
                    <a:srgbClr val="FF0000"/>
                  </a:solidFill>
                  <a:latin typeface="Arial"/>
                  <a:cs typeface="Arial"/>
                </a:rPr>
                <a:t>coming</a:t>
              </a:r>
              <a:r>
                <a:rPr sz="1773" spc="-82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1773" spc="14" dirty="0">
                  <a:solidFill>
                    <a:srgbClr val="FF0000"/>
                  </a:solidFill>
                  <a:latin typeface="Arial"/>
                  <a:cs typeface="Arial"/>
                </a:rPr>
                <a:t>soon</a:t>
              </a:r>
              <a:endParaRPr sz="1773" dirty="0">
                <a:latin typeface="Arial"/>
                <a:cs typeface="Arial"/>
              </a:endParaRPr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A0306CF-C513-4C7F-B188-E85ECC99A871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15977DE2-9CCE-46EC-84A7-E7399B742CB2}"/>
              </a:ext>
            </a:extLst>
          </p:cNvPr>
          <p:cNvSpPr txBox="1">
            <a:spLocks/>
          </p:cNvSpPr>
          <p:nvPr/>
        </p:nvSpPr>
        <p:spPr>
          <a:xfrm>
            <a:off x="8700654" y="6592718"/>
            <a:ext cx="238991" cy="237711"/>
          </a:xfrm>
          <a:prstGeom prst="rect">
            <a:avLst/>
          </a:prstGeom>
        </p:spPr>
        <p:txBody>
          <a:bodyPr vert="horz" wrap="square" lIns="0" tIns="52532" rIns="0" bIns="0" rtlCol="0" anchor="ctr">
            <a:spAutoFit/>
          </a:bodyPr>
          <a:lstStyle>
            <a:defPPr>
              <a:defRPr lang="es-ES_trad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19</a:t>
            </a:fld>
            <a:endParaRPr lang="en-IE" spc="9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23528" y="260648"/>
            <a:ext cx="985405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/>
              <a:t>Outline</a:t>
            </a:r>
            <a:endParaRPr sz="2182" dirty="0"/>
          </a:p>
        </p:txBody>
      </p:sp>
      <p:sp>
        <p:nvSpPr>
          <p:cNvPr id="4" name="object 4"/>
          <p:cNvSpPr txBox="1"/>
          <p:nvPr/>
        </p:nvSpPr>
        <p:spPr>
          <a:xfrm>
            <a:off x="8766308" y="6678464"/>
            <a:ext cx="15413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2</a:t>
            </a:fld>
            <a:endParaRPr sz="1182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1907" y="2117912"/>
            <a:ext cx="8186421" cy="2963924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97303" indent="-286335">
              <a:spcBef>
                <a:spcPts val="127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The context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for </a:t>
            </a:r>
            <a:r>
              <a:rPr sz="2364" b="1" kern="1000" spc="23" dirty="0">
                <a:solidFill>
                  <a:srgbClr val="3F3F3F"/>
                </a:solidFill>
                <a:latin typeface="Arial"/>
                <a:cs typeface="Arial"/>
              </a:rPr>
              <a:t>EU </a:t>
            </a: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fusion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industry</a:t>
            </a:r>
            <a:r>
              <a:rPr sz="2364" b="1" kern="1000" spc="-13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involvement</a:t>
            </a:r>
            <a:endParaRPr sz="2727" kern="1000" dirty="0">
              <a:latin typeface="Arial"/>
              <a:cs typeface="Arial"/>
            </a:endParaRPr>
          </a:p>
          <a:p>
            <a:pPr marL="297303" indent="-286335"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23" dirty="0">
                <a:solidFill>
                  <a:srgbClr val="3F3F3F"/>
                </a:solidFill>
                <a:latin typeface="Arial"/>
                <a:cs typeface="Arial"/>
              </a:rPr>
              <a:t>Italian</a:t>
            </a:r>
            <a:r>
              <a:rPr sz="2364" b="1" kern="1000" spc="23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participation to</a:t>
            </a:r>
            <a:r>
              <a:rPr sz="2364" b="1" kern="1000" spc="-4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date</a:t>
            </a:r>
            <a:endParaRPr sz="2727" kern="1000" dirty="0"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How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to access </a:t>
            </a: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F4E</a:t>
            </a:r>
            <a:r>
              <a:rPr sz="2364" b="1" kern="1000" spc="-27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opportunities</a:t>
            </a:r>
            <a:endParaRPr sz="2727" kern="1000" dirty="0"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Upcoming</a:t>
            </a:r>
            <a:r>
              <a:rPr sz="2364" b="1" kern="1000" spc="-1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opportunities</a:t>
            </a:r>
            <a:r>
              <a:rPr lang="en-US"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 F4E</a:t>
            </a: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Upcoming opportunities ITER IO</a:t>
            </a:r>
            <a:endParaRPr sz="2364" b="1" kern="1000" spc="14" dirty="0">
              <a:solidFill>
                <a:srgbClr val="3F3F3F"/>
              </a:solidFill>
              <a:latin typeface="Arial"/>
              <a:cs typeface="Arial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025BBB3-F4ED-4C18-B1FF-8C2ABDF133B9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83171" y="260648"/>
            <a:ext cx="4480791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/>
              <a:t>e-Submission and</a:t>
            </a:r>
            <a:r>
              <a:rPr sz="2182" spc="27" dirty="0"/>
              <a:t> </a:t>
            </a:r>
            <a:r>
              <a:rPr sz="2182" dirty="0"/>
              <a:t>e-Procurement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171" y="1205876"/>
            <a:ext cx="7197436" cy="2047122"/>
          </a:xfrm>
          <a:prstGeom prst="rect">
            <a:avLst/>
          </a:prstGeom>
        </p:spPr>
        <p:txBody>
          <a:bodyPr vert="horz" wrap="square" lIns="0" tIns="78509" rIns="0" bIns="0" rtlCol="0">
            <a:spAutoFit/>
          </a:bodyPr>
          <a:lstStyle/>
          <a:p>
            <a:pPr marL="297303" indent="-286335">
              <a:spcBef>
                <a:spcPts val="618"/>
              </a:spcBef>
              <a:buChar char="•"/>
              <a:tabLst>
                <a:tab pos="297303" algn="l"/>
                <a:tab pos="297881" algn="l"/>
              </a:tabLst>
            </a:pPr>
            <a:r>
              <a:rPr sz="2364" spc="9" dirty="0">
                <a:solidFill>
                  <a:srgbClr val="3F3F3F"/>
                </a:solidFill>
                <a:latin typeface="Arial"/>
                <a:cs typeface="Arial"/>
              </a:rPr>
              <a:t>Electronic </a:t>
            </a:r>
            <a:r>
              <a:rPr sz="2364" spc="18" dirty="0">
                <a:solidFill>
                  <a:srgbClr val="3F3F3F"/>
                </a:solidFill>
                <a:latin typeface="Arial"/>
                <a:cs typeface="Arial"/>
              </a:rPr>
              <a:t>submission </a:t>
            </a:r>
            <a:r>
              <a:rPr sz="2364" spc="14" dirty="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2364" spc="-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spc="14" dirty="0">
                <a:solidFill>
                  <a:srgbClr val="3F3F3F"/>
                </a:solidFill>
                <a:latin typeface="Arial"/>
                <a:cs typeface="Arial"/>
              </a:rPr>
              <a:t>tenders:</a:t>
            </a:r>
            <a:endParaRPr sz="2364" dirty="0">
              <a:latin typeface="Arial"/>
              <a:cs typeface="Arial"/>
            </a:endParaRPr>
          </a:p>
          <a:p>
            <a:pPr marL="714682" lvl="1" indent="-342909">
              <a:spcBef>
                <a:spcPts val="418"/>
              </a:spcBef>
              <a:buFont typeface="Courier New"/>
              <a:buChar char="o"/>
              <a:tabLst>
                <a:tab pos="714682" algn="l"/>
              </a:tabLst>
            </a:pPr>
            <a:r>
              <a:rPr sz="2000" b="1" spc="-5" dirty="0">
                <a:solidFill>
                  <a:srgbClr val="557DDF"/>
                </a:solidFill>
                <a:latin typeface="Arial"/>
                <a:cs typeface="Arial"/>
              </a:rPr>
              <a:t>EU-Supply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: </a:t>
            </a: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safe, confidential,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user </a:t>
            </a:r>
            <a:r>
              <a:rPr sz="2000" spc="-18" dirty="0">
                <a:solidFill>
                  <a:srgbClr val="3F3F3F"/>
                </a:solidFill>
                <a:latin typeface="Arial"/>
                <a:cs typeface="Arial"/>
              </a:rPr>
              <a:t>friendly,</a:t>
            </a:r>
            <a:r>
              <a:rPr sz="2000" spc="-9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efficient</a:t>
            </a:r>
            <a:endParaRPr sz="2000" dirty="0">
              <a:latin typeface="Arial"/>
              <a:cs typeface="Arial"/>
            </a:endParaRPr>
          </a:p>
          <a:p>
            <a:pPr lvl="1">
              <a:spcBef>
                <a:spcPts val="36"/>
              </a:spcBef>
              <a:buChar char="o"/>
            </a:pPr>
            <a:endParaRPr sz="1059" dirty="0">
              <a:latin typeface="Arial"/>
              <a:cs typeface="Arial"/>
            </a:endParaRPr>
          </a:p>
          <a:p>
            <a:pPr marL="353878" indent="-342909">
              <a:buChar char="•"/>
              <a:tabLst>
                <a:tab pos="353878" algn="l"/>
                <a:tab pos="354455" algn="l"/>
              </a:tabLst>
            </a:pPr>
            <a:r>
              <a:rPr sz="2364" spc="14" dirty="0">
                <a:solidFill>
                  <a:srgbClr val="3F3F3F"/>
                </a:solidFill>
                <a:latin typeface="Arial"/>
                <a:cs typeface="Arial"/>
              </a:rPr>
              <a:t>Electronic implementation of the tender</a:t>
            </a:r>
            <a:r>
              <a:rPr sz="2364" spc="27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spc="14" dirty="0">
                <a:solidFill>
                  <a:srgbClr val="3F3F3F"/>
                </a:solidFill>
                <a:latin typeface="Arial"/>
                <a:cs typeface="Arial"/>
              </a:rPr>
              <a:t>procedure:</a:t>
            </a:r>
            <a:endParaRPr sz="2364" dirty="0">
              <a:latin typeface="Arial"/>
              <a:cs typeface="Arial"/>
            </a:endParaRPr>
          </a:p>
          <a:p>
            <a:pPr marL="714682" lvl="1" indent="-342909">
              <a:spcBef>
                <a:spcPts val="418"/>
              </a:spcBef>
              <a:buFont typeface="Courier New"/>
              <a:buChar char="o"/>
              <a:tabLst>
                <a:tab pos="714682" algn="l"/>
              </a:tabLst>
            </a:pP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Procurement</a:t>
            </a:r>
            <a:r>
              <a:rPr sz="2000" spc="-27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documentation</a:t>
            </a:r>
            <a:endParaRPr sz="2000" dirty="0">
              <a:latin typeface="Arial"/>
              <a:cs typeface="Arial"/>
            </a:endParaRPr>
          </a:p>
          <a:p>
            <a:pPr marL="714682" lvl="1" indent="-342909">
              <a:spcBef>
                <a:spcPts val="394"/>
              </a:spcBef>
              <a:buFont typeface="Courier New"/>
              <a:buChar char="o"/>
              <a:tabLst>
                <a:tab pos="714682" algn="l"/>
              </a:tabLst>
            </a:pPr>
            <a:r>
              <a:rPr sz="2000" dirty="0">
                <a:solidFill>
                  <a:srgbClr val="3F3F3F"/>
                </a:solidFill>
                <a:latin typeface="Arial"/>
                <a:cs typeface="Arial"/>
              </a:rPr>
              <a:t>All communication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pre and</a:t>
            </a:r>
            <a:r>
              <a:rPr sz="2000" spc="-4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F3F3F"/>
                </a:solidFill>
                <a:latin typeface="Arial"/>
                <a:cs typeface="Arial"/>
              </a:rPr>
              <a:t>post-submission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2364" y="3747578"/>
            <a:ext cx="7339272" cy="1885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A01C16A-DFBB-447C-A2B1-5CAFC992089E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6D9BE3B-DA94-4BD9-BCAA-8000F6302135}"/>
              </a:ext>
            </a:extLst>
          </p:cNvPr>
          <p:cNvSpPr txBox="1">
            <a:spLocks/>
          </p:cNvSpPr>
          <p:nvPr/>
        </p:nvSpPr>
        <p:spPr>
          <a:xfrm>
            <a:off x="8700654" y="6592718"/>
            <a:ext cx="238991" cy="237711"/>
          </a:xfrm>
          <a:prstGeom prst="rect">
            <a:avLst/>
          </a:prstGeom>
        </p:spPr>
        <p:txBody>
          <a:bodyPr vert="horz" wrap="square" lIns="0" tIns="52532" rIns="0" bIns="0" rtlCol="0" anchor="ctr">
            <a:spAutoFit/>
          </a:bodyPr>
          <a:lstStyle>
            <a:defPPr>
              <a:defRPr lang="es-ES_trad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20</a:t>
            </a:fld>
            <a:endParaRPr lang="en-IE" spc="9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136" y="269514"/>
            <a:ext cx="4208896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/>
              <a:t>Industrial Liaison Officers</a:t>
            </a:r>
            <a:r>
              <a:rPr sz="2182" spc="87" dirty="0"/>
              <a:t> </a:t>
            </a:r>
            <a:r>
              <a:rPr sz="2182" spc="5" dirty="0"/>
              <a:t>(ILO)</a:t>
            </a:r>
            <a:endParaRPr sz="2182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5503511" y="5201987"/>
            <a:ext cx="458894" cy="1819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5214"/>
            <a:fld id="{81D60167-4931-47E6-BA6A-407CBD079E47}" type="slidenum">
              <a:rPr spc="9" dirty="0"/>
              <a:pPr marL="35214"/>
              <a:t>21</a:t>
            </a:fld>
            <a:endParaRPr spc="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DAD35-A515-42CE-A5B7-AAB3E576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63" y="884917"/>
            <a:ext cx="7574737" cy="53523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2C4F29-585A-41EF-897C-14A51F6EACFD}"/>
              </a:ext>
            </a:extLst>
          </p:cNvPr>
          <p:cNvSpPr/>
          <p:nvPr/>
        </p:nvSpPr>
        <p:spPr>
          <a:xfrm>
            <a:off x="755576" y="2492896"/>
            <a:ext cx="2520280" cy="15412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588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8105B19-E2EA-48A4-A1FC-D73E6BC92B25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1F39CE2-007A-4D48-A17A-6932B25EF314}"/>
              </a:ext>
            </a:extLst>
          </p:cNvPr>
          <p:cNvSpPr txBox="1">
            <a:spLocks/>
          </p:cNvSpPr>
          <p:nvPr/>
        </p:nvSpPr>
        <p:spPr>
          <a:xfrm>
            <a:off x="8700654" y="6592718"/>
            <a:ext cx="238991" cy="237711"/>
          </a:xfrm>
          <a:prstGeom prst="rect">
            <a:avLst/>
          </a:prstGeom>
        </p:spPr>
        <p:txBody>
          <a:bodyPr vert="horz" wrap="square" lIns="0" tIns="52532" rIns="0" bIns="0" rtlCol="0" anchor="ctr">
            <a:spAutoFit/>
          </a:bodyPr>
          <a:lstStyle>
            <a:defPPr>
              <a:defRPr lang="es-ES_trad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21</a:t>
            </a:fld>
            <a:endParaRPr lang="en-IE" spc="9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95536" y="260648"/>
            <a:ext cx="985405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/>
              <a:t>Outline</a:t>
            </a:r>
            <a:endParaRPr sz="2182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661E418-F84C-4F84-9953-B849C3F0F37B}"/>
              </a:ext>
            </a:extLst>
          </p:cNvPr>
          <p:cNvSpPr txBox="1"/>
          <p:nvPr/>
        </p:nvSpPr>
        <p:spPr>
          <a:xfrm>
            <a:off x="611907" y="2117912"/>
            <a:ext cx="8186421" cy="2963924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97303" indent="-286335">
              <a:spcBef>
                <a:spcPts val="127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The context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for 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EU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fusion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industry</a:t>
            </a:r>
            <a:r>
              <a:rPr sz="2364" b="1" kern="1000" spc="-132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involvement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Italian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participation to</a:t>
            </a:r>
            <a:r>
              <a:rPr sz="2364" b="1" kern="1000" spc="-46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date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How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to access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F4E</a:t>
            </a:r>
            <a:r>
              <a:rPr sz="2364" b="1" kern="1000" spc="-27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latin typeface="Arial"/>
                <a:cs typeface="Arial"/>
              </a:rPr>
              <a:t>Upcoming</a:t>
            </a:r>
            <a:r>
              <a:rPr sz="2364" b="1" kern="1000" spc="-14" dirty="0">
                <a:latin typeface="Arial"/>
                <a:cs typeface="Arial"/>
              </a:rPr>
              <a:t> </a:t>
            </a:r>
            <a:r>
              <a:rPr sz="2364" b="1" kern="1000" spc="14" dirty="0">
                <a:latin typeface="Arial"/>
                <a:cs typeface="Arial"/>
              </a:rPr>
              <a:t>opportunities</a:t>
            </a:r>
            <a:r>
              <a:rPr lang="en-US" sz="2364" b="1" kern="1000" spc="14" dirty="0">
                <a:latin typeface="Arial"/>
                <a:cs typeface="Arial"/>
              </a:rPr>
              <a:t> F4E</a:t>
            </a: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 opportunities ITER IO</a:t>
            </a:r>
            <a:endParaRPr sz="2364" b="1" kern="1000" spc="14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0BDD774-B39E-4D50-8795-909453387953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193F42F-8AED-4EB4-994D-07C9A8216C80}"/>
              </a:ext>
            </a:extLst>
          </p:cNvPr>
          <p:cNvSpPr txBox="1">
            <a:spLocks/>
          </p:cNvSpPr>
          <p:nvPr/>
        </p:nvSpPr>
        <p:spPr>
          <a:xfrm>
            <a:off x="8700654" y="6592718"/>
            <a:ext cx="238991" cy="237711"/>
          </a:xfrm>
          <a:prstGeom prst="rect">
            <a:avLst/>
          </a:prstGeom>
        </p:spPr>
        <p:txBody>
          <a:bodyPr vert="horz" wrap="square" lIns="0" tIns="52532" rIns="0" bIns="0" rtlCol="0" anchor="ctr">
            <a:spAutoFit/>
          </a:bodyPr>
          <a:lstStyle>
            <a:defPPr>
              <a:defRPr lang="es-ES_trad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34637">
              <a:spcBef>
                <a:spcPts val="414"/>
              </a:spcBef>
            </a:pPr>
            <a:fld id="{81D60167-4931-47E6-BA6A-407CBD079E47}" type="slidenum">
              <a:rPr lang="en-IE" spc="9" smtClean="0"/>
              <a:pPr marL="34637">
                <a:spcBef>
                  <a:spcPts val="414"/>
                </a:spcBef>
              </a:pPr>
              <a:t>22</a:t>
            </a:fld>
            <a:endParaRPr lang="en-IE" spc="9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8BA31-23D9-14C4-2C08-9BCB4271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50547"/>
            <a:ext cx="6335713" cy="451406"/>
          </a:xfrm>
        </p:spPr>
        <p:txBody>
          <a:bodyPr/>
          <a:lstStyle/>
          <a:p>
            <a:r>
              <a:rPr lang="en-US" sz="2400" dirty="0"/>
              <a:t>ITER ORG and FUSION FOR ENERGY</a:t>
            </a:r>
            <a:endParaRPr lang="en-IE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0AEB6-0827-DAAB-0A42-B6E7229309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Industrial Opportunity Days 2023 - Capodimonte - 15-16 June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D0FFE-86C1-DE16-588F-D4DEF33E9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544815-58A5-410D-BEB4-2F1AC02F3EA7}" type="slidenum">
              <a:rPr lang="es-ES_tradnl" smtClean="0"/>
              <a:pPr>
                <a:defRPr/>
              </a:pPr>
              <a:t>23</a:t>
            </a:fld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6EDE3-AD53-EF85-1314-CEF48B43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0" y="1230747"/>
            <a:ext cx="4294911" cy="2281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B9573-0BE5-B89A-275A-B85A274D6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897" y="1516471"/>
            <a:ext cx="4294911" cy="2281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5CADF-E2C6-7018-D595-65AAA0FDACEF}"/>
              </a:ext>
            </a:extLst>
          </p:cNvPr>
          <p:cNvSpPr txBox="1"/>
          <p:nvPr/>
        </p:nvSpPr>
        <p:spPr>
          <a:xfrm>
            <a:off x="467544" y="3692299"/>
            <a:ext cx="2581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https://www.iter.org/proc/fc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7BF09-647D-D2CD-15A5-9798D9B73C82}"/>
              </a:ext>
            </a:extLst>
          </p:cNvPr>
          <p:cNvSpPr txBox="1"/>
          <p:nvPr/>
        </p:nvSpPr>
        <p:spPr>
          <a:xfrm>
            <a:off x="4606150" y="4042798"/>
            <a:ext cx="4457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https://industryportal.f4e.europa.eu/IP_PAGES/ehome.aspx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906C8-6A94-E55F-CA0B-98434CE23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3" y="4951608"/>
            <a:ext cx="8846047" cy="11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8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626586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IN-VESSEL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849" y="981075"/>
            <a:ext cx="3890502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chemeClr val="tx1"/>
                </a:solidFill>
              </a:rPr>
              <a:t>Divertor rails. Cat </a:t>
            </a:r>
            <a:r>
              <a:rPr lang="en-GB" sz="2400" b="1" dirty="0">
                <a:solidFill>
                  <a:schemeClr val="tx1"/>
                </a:solidFill>
                <a:highlight>
                  <a:srgbClr val="D257EB"/>
                </a:highlight>
              </a:rPr>
              <a:t>C.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</a:rPr>
              <a:t>PA target signature Q1-2024.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</a:rPr>
              <a:t>Market Survey in Q3 2023.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</a:rPr>
              <a:t>CFT in Q3 2024.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</a:rPr>
              <a:t>Contract signature: Q2-3 2025.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51205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1206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B5E454-C766-40F0-B7FF-2CE162D77FA3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8A70C-9C0D-4A9F-92FB-3F2DDFBEA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00" y="995189"/>
            <a:ext cx="4680200" cy="263732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0D657B-C0FA-A4DE-C331-3C3A44A6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20870"/>
            <a:ext cx="3633697" cy="29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4225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626586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</a:t>
            </a:r>
            <a:r>
              <a:rPr lang="en-GB" sz="2400" dirty="0" err="1">
                <a:solidFill>
                  <a:srgbClr val="FFCC00"/>
                </a:solidFill>
              </a:rPr>
              <a:t>Cryoplant</a:t>
            </a:r>
            <a:r>
              <a:rPr lang="en-GB" sz="2400" dirty="0">
                <a:solidFill>
                  <a:srgbClr val="FFCC00"/>
                </a:solidFill>
              </a:rPr>
              <a:t> &amp; Fuel Cycle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849" y="981075"/>
            <a:ext cx="4320160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chemeClr val="tx1"/>
                </a:solidFill>
              </a:rPr>
              <a:t>NB Cryopumps (3 units, cat </a:t>
            </a:r>
            <a:r>
              <a:rPr lang="en-GB" sz="2400" dirty="0">
                <a:solidFill>
                  <a:schemeClr val="tx1"/>
                </a:solidFill>
                <a:highlight>
                  <a:srgbClr val="FFC832"/>
                </a:highlight>
              </a:rPr>
              <a:t>D</a:t>
            </a:r>
            <a:r>
              <a:rPr lang="en-GB" sz="2400" b="1" dirty="0">
                <a:solidFill>
                  <a:schemeClr val="tx1"/>
                </a:solidFill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500 </a:t>
            </a:r>
            <a:r>
              <a:rPr lang="en-GB" sz="2000" dirty="0" err="1">
                <a:solidFill>
                  <a:schemeClr val="tx1"/>
                </a:solidFill>
              </a:rPr>
              <a:t>cryopanels</a:t>
            </a:r>
            <a:endParaRPr lang="en-GB" sz="2000" dirty="0">
              <a:solidFill>
                <a:schemeClr val="tx1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&gt;650 thermal shield panels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Tight tolerances</a:t>
            </a:r>
          </a:p>
          <a:p>
            <a:pPr lvl="1" eaLnBrk="1" fontAlgn="auto" hangingPunct="1">
              <a:spcAft>
                <a:spcPts val="0"/>
              </a:spcAft>
              <a:buFont typeface="Symbol" panose="05050102010706020507" pitchFamily="18" charset="2"/>
              <a:buChar char="Þ"/>
              <a:defRPr/>
            </a:pPr>
            <a:r>
              <a:rPr lang="en-GB" sz="2000" dirty="0">
                <a:solidFill>
                  <a:schemeClr val="tx1"/>
                </a:solidFill>
              </a:rPr>
              <a:t> Target CFT 2024 (1</a:t>
            </a:r>
            <a:r>
              <a:rPr lang="en-GB" sz="2000" baseline="30000" dirty="0">
                <a:solidFill>
                  <a:schemeClr val="tx1"/>
                </a:solidFill>
              </a:rPr>
              <a:t>st</a:t>
            </a:r>
            <a:r>
              <a:rPr lang="en-GB" sz="2000" dirty="0">
                <a:solidFill>
                  <a:schemeClr val="tx1"/>
                </a:solidFill>
              </a:rPr>
              <a:t> contract 2025)</a:t>
            </a:r>
          </a:p>
          <a:p>
            <a:pPr marL="339725" lvl="1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51205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1206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B5E454-C766-40F0-B7FF-2CE162D77FA3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B63DC-028F-4519-A121-99D11C2DE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279" y="3573016"/>
            <a:ext cx="4234784" cy="2309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32399-A29E-4965-8210-404B03459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681" y="5944455"/>
            <a:ext cx="2230869" cy="3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72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626586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</a:t>
            </a:r>
            <a:r>
              <a:rPr lang="en-GB" sz="2400" dirty="0" err="1">
                <a:solidFill>
                  <a:srgbClr val="FFCC00"/>
                </a:solidFill>
              </a:rPr>
              <a:t>Cryoplant</a:t>
            </a:r>
            <a:r>
              <a:rPr lang="en-GB" sz="2400" dirty="0">
                <a:solidFill>
                  <a:srgbClr val="FFCC00"/>
                </a:solidFill>
              </a:rPr>
              <a:t> &amp; Fuel cycle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2374" y="1916832"/>
            <a:ext cx="4536183" cy="5327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chemeClr val="tx1"/>
                </a:solidFill>
              </a:rPr>
              <a:t>Isotope Separation System (cat </a:t>
            </a:r>
            <a:r>
              <a:rPr lang="en-GB" sz="2400" dirty="0">
                <a:solidFill>
                  <a:schemeClr val="tx1"/>
                </a:solidFill>
                <a:highlight>
                  <a:srgbClr val="FFC832"/>
                </a:highlight>
              </a:rPr>
              <a:t>D</a:t>
            </a:r>
            <a:r>
              <a:rPr lang="en-GB" sz="2400" b="1" dirty="0">
                <a:solidFill>
                  <a:schemeClr val="tx1"/>
                </a:solidFill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Cryogenic distillation of &gt;650 thermal shield panels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Tight tolerances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=&gt; Target CFT 2024 (1</a:t>
            </a:r>
            <a:r>
              <a:rPr lang="en-GB" sz="2400" baseline="30000" dirty="0">
                <a:solidFill>
                  <a:schemeClr val="tx1"/>
                </a:solidFill>
              </a:rPr>
              <a:t>st</a:t>
            </a:r>
            <a:r>
              <a:rPr lang="en-GB" sz="2400" dirty="0">
                <a:solidFill>
                  <a:schemeClr val="tx1"/>
                </a:solidFill>
              </a:rPr>
              <a:t> contract 2026)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51205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1206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B5E454-C766-40F0-B7FF-2CE162D77FA3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7D7C3-A6A9-4489-83C5-8F60EC28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081" y="1828603"/>
            <a:ext cx="371014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88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397"/>
            <a:ext cx="7072313" cy="4514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CC00"/>
                </a:solidFill>
              </a:rPr>
              <a:t>ITER Heating and Current Drive</a:t>
            </a:r>
          </a:p>
        </p:txBody>
      </p:sp>
      <p:sp>
        <p:nvSpPr>
          <p:cNvPr id="53252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3253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853C82-816E-49BB-929F-E9EA1EE775E5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s-ES_tradnl" altLang="en-US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48" y="908720"/>
            <a:ext cx="4063952" cy="4132468"/>
          </a:xfrm>
        </p:spPr>
        <p:txBody>
          <a:bodyPr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ID8192" sz="2400" b="1" dirty="0">
                <a:solidFill>
                  <a:schemeClr val="dk1"/>
                </a:solidFill>
              </a:rPr>
              <a:t>OPE-1</a:t>
            </a:r>
            <a:r>
              <a:rPr lang="en-US" sz="2400" b="1" dirty="0">
                <a:solidFill>
                  <a:schemeClr val="dk1"/>
                </a:solidFill>
              </a:rPr>
              <a:t>XXY</a:t>
            </a:r>
            <a:r>
              <a:rPr lang="LID8192" sz="2400" b="1" dirty="0">
                <a:solidFill>
                  <a:schemeClr val="dk1"/>
                </a:solidFill>
              </a:rPr>
              <a:t>: </a:t>
            </a:r>
            <a:r>
              <a:rPr lang="en-US" sz="2400" dirty="0">
                <a:solidFill>
                  <a:schemeClr val="dk1"/>
                </a:solidFill>
              </a:rPr>
              <a:t>Absolute Valve and Fast Shutter. 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Cat. 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D257EB"/>
                </a:highlight>
              </a:rPr>
              <a:t>C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(2 units each)</a:t>
            </a:r>
            <a:endParaRPr lang="en-US" sz="2400" dirty="0">
              <a:solidFill>
                <a:schemeClr val="dk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Market Survey closed.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Neutral Beam Passive Magnetic Shielding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Skills: Fast actuation (&lt;10s); Vacuum tightness (non-SIC) of the valve (metal to metal seal), Manuf. Of nuclear components (SIC-1) for the casing using nuclear code; Stainless Steel welding; NDTs of Austenitic Steel welds.</a:t>
            </a:r>
          </a:p>
          <a:p>
            <a:pPr marL="0" indent="0"/>
            <a:endParaRPr lang="en-US" sz="2000" dirty="0">
              <a:solidFill>
                <a:schemeClr val="dk1"/>
              </a:solidFill>
            </a:endParaRPr>
          </a:p>
          <a:p>
            <a:pPr marL="0" indent="0"/>
            <a:r>
              <a:rPr lang="en-US" sz="2000" dirty="0">
                <a:solidFill>
                  <a:schemeClr val="dk1"/>
                </a:solidFill>
              </a:rPr>
              <a:t>=&gt; Target CFT: Q4 2023.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FCE33-EAF5-41EA-9DDF-F9AE5A04B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073" y="876350"/>
            <a:ext cx="2862470" cy="3190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41C87-F850-4C86-97E3-84B331CAB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134" y="1484784"/>
            <a:ext cx="1152939" cy="805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431E0-354F-457D-8CF2-1B46344A7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254" y="4265944"/>
            <a:ext cx="2534201" cy="22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78522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397"/>
            <a:ext cx="7072313" cy="4514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CC00"/>
                </a:solidFill>
              </a:rPr>
              <a:t>ITER Heating and Current Drive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19" y="1099416"/>
            <a:ext cx="5328593" cy="5209904"/>
          </a:xfrm>
        </p:spPr>
        <p:txBody>
          <a:bodyPr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</a:rPr>
              <a:t>OPE-1XXY: </a:t>
            </a:r>
            <a:r>
              <a:rPr lang="en-US" sz="2000" dirty="0">
                <a:solidFill>
                  <a:schemeClr val="dk1"/>
                </a:solidFill>
              </a:rPr>
              <a:t>Passive Magnetic Shielding (PMS) </a:t>
            </a: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Cat. </a:t>
            </a: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  <a:highlight>
                  <a:srgbClr val="EDC833"/>
                </a:highlight>
              </a:rPr>
              <a:t>D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highlight>
                  <a:srgbClr val="EDC833"/>
                </a:highlight>
              </a:rPr>
              <a:t>.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 (2 units)</a:t>
            </a:r>
            <a:endParaRPr lang="en-US" sz="2000" dirty="0">
              <a:solidFill>
                <a:schemeClr val="dk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Steel Plate Material S235  (EN 10025-2) (2 x 400 tons): 1 or 2 additional sample(s) still welcome nowadays for characterization.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Active Compensation Correction Coils (ACCC) Total 2 x 8 units.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Skills: Construction and precise assembly (1mm gaps/0.1 mm tolerances) of heavy components (500t) nuclear classified (RCC-MR) + coil design and manufacturing).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Market Survey to be published.</a:t>
            </a:r>
          </a:p>
          <a:p>
            <a:pPr marL="0" indent="0"/>
            <a:r>
              <a:rPr lang="en-US" sz="2000" dirty="0">
                <a:solidFill>
                  <a:schemeClr val="dk1"/>
                </a:solidFill>
              </a:rPr>
              <a:t>=&gt; Target CFT: Q4 2023. Market Survey soon.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</a:endParaRPr>
          </a:p>
          <a:p>
            <a:pPr>
              <a:buFont typeface="Symbol" panose="05050102010706020507" pitchFamily="18" charset="2"/>
              <a:buChar char="Þ"/>
            </a:pPr>
            <a:endParaRPr lang="en-US" sz="2000" dirty="0">
              <a:solidFill>
                <a:srgbClr val="FF0000"/>
              </a:solidFill>
            </a:endParaRPr>
          </a:p>
          <a:p>
            <a:pPr marL="173038" indent="-1730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sp>
        <p:nvSpPr>
          <p:cNvPr id="53252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3253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853C82-816E-49BB-929F-E9EA1EE775E5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s-ES_tradnl" altLang="en-US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11" y="1268760"/>
            <a:ext cx="3284252" cy="3096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4D2BE-6C59-4FB0-8F5D-C3275FE1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73" y="5056546"/>
            <a:ext cx="3156134" cy="1421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276E6-9376-4D8A-8FC5-A0BEE1E3C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4374409"/>
            <a:ext cx="3685729" cy="20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82294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397"/>
            <a:ext cx="7072313" cy="4514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CC00"/>
                </a:solidFill>
              </a:rPr>
              <a:t>ITER Heating and Current Drive</a:t>
            </a:r>
          </a:p>
        </p:txBody>
      </p:sp>
      <p:sp>
        <p:nvSpPr>
          <p:cNvPr id="53252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3253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853C82-816E-49BB-929F-E9EA1EE775E5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s-ES_tradnl" altLang="en-US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020" y="2636912"/>
            <a:ext cx="5404043" cy="3024336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48" y="908720"/>
            <a:ext cx="3631656" cy="5287540"/>
          </a:xfrm>
        </p:spPr>
        <p:txBody>
          <a:bodyPr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ID8192" sz="2400" b="1" dirty="0">
                <a:solidFill>
                  <a:schemeClr val="dk1"/>
                </a:solidFill>
              </a:rPr>
              <a:t>OPE-1</a:t>
            </a:r>
            <a:r>
              <a:rPr lang="en-US" sz="2400" b="1" dirty="0">
                <a:solidFill>
                  <a:schemeClr val="dk1"/>
                </a:solidFill>
              </a:rPr>
              <a:t>XXY</a:t>
            </a:r>
            <a:r>
              <a:rPr lang="LID8192" sz="2400" b="1" dirty="0">
                <a:solidFill>
                  <a:schemeClr val="dk1"/>
                </a:solidFill>
              </a:rPr>
              <a:t>: </a:t>
            </a:r>
            <a:r>
              <a:rPr lang="LID8192" sz="2400" dirty="0">
                <a:solidFill>
                  <a:schemeClr val="dk1"/>
                </a:solidFill>
              </a:rPr>
              <a:t>Drift Duct</a:t>
            </a:r>
            <a:r>
              <a:rPr lang="en-US" sz="2400" dirty="0">
                <a:solidFill>
                  <a:schemeClr val="dk1"/>
                </a:solidFill>
              </a:rPr>
              <a:t>. 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Cat. 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D257EB"/>
                </a:highlight>
              </a:rPr>
              <a:t>C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(2 units)</a:t>
            </a:r>
            <a:endParaRPr lang="en-US" sz="2400" dirty="0">
              <a:solidFill>
                <a:schemeClr val="dk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Market Survey done.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Skills: Nuclear component manufacturing, High Vacuum, Stainless Steel welding, Brazing, NDTs, EBW of </a:t>
            </a:r>
            <a:r>
              <a:rPr lang="en-GB" sz="20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CuCrZr</a:t>
            </a:r>
            <a:r>
              <a:rPr lang="en-GB" sz="20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6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0" indent="0"/>
            <a:endParaRPr lang="en-US" sz="2000" dirty="0">
              <a:solidFill>
                <a:schemeClr val="dk1"/>
              </a:solidFill>
            </a:endParaRPr>
          </a:p>
          <a:p>
            <a:pPr marL="0" indent="0"/>
            <a:r>
              <a:rPr lang="en-US" sz="2000" dirty="0">
                <a:solidFill>
                  <a:schemeClr val="dk1"/>
                </a:solidFill>
              </a:rPr>
              <a:t>=&gt; Target CFT: Q4 2024. </a:t>
            </a:r>
            <a:endParaRPr lang="en-GB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914E9-69C4-4A2F-AB9B-3422209901C1}"/>
              </a:ext>
            </a:extLst>
          </p:cNvPr>
          <p:cNvSpPr txBox="1"/>
          <p:nvPr/>
        </p:nvSpPr>
        <p:spPr>
          <a:xfrm>
            <a:off x="4860032" y="6196260"/>
            <a:ext cx="25228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0" u="none" strike="noStrike" baseline="0" dirty="0">
                <a:solidFill>
                  <a:srgbClr val="002B88"/>
                </a:solidFill>
                <a:latin typeface="Calibri" panose="020F0502020204030204" pitchFamily="34" charset="0"/>
              </a:rPr>
              <a:t>L1.4 m x W3.2 x H3 m -Weight ~ 5.7 t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92820316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03398" y="1027559"/>
            <a:ext cx="6740352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lang="en-US" sz="2182" spc="5" dirty="0"/>
              <a:t>Outline</a:t>
            </a:r>
            <a:endParaRPr lang="en-IE" sz="2182" dirty="0"/>
          </a:p>
        </p:txBody>
      </p:sp>
      <p:sp>
        <p:nvSpPr>
          <p:cNvPr id="4" name="object 4"/>
          <p:cNvSpPr txBox="1"/>
          <p:nvPr/>
        </p:nvSpPr>
        <p:spPr>
          <a:xfrm>
            <a:off x="8798328" y="6672867"/>
            <a:ext cx="15413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3</a:t>
            </a:fld>
            <a:endParaRPr sz="1182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1B318B2-7178-4E2A-B28F-F95E529D52B3}"/>
              </a:ext>
            </a:extLst>
          </p:cNvPr>
          <p:cNvSpPr txBox="1"/>
          <p:nvPr/>
        </p:nvSpPr>
        <p:spPr>
          <a:xfrm>
            <a:off x="611907" y="2117912"/>
            <a:ext cx="8186421" cy="2963924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97303" indent="-286335">
              <a:spcBef>
                <a:spcPts val="127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The context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for </a:t>
            </a:r>
            <a:r>
              <a:rPr sz="2364" b="1" kern="1000" spc="23" dirty="0">
                <a:solidFill>
                  <a:srgbClr val="3F3F3F"/>
                </a:solidFill>
                <a:latin typeface="Arial"/>
                <a:cs typeface="Arial"/>
              </a:rPr>
              <a:t>EU </a:t>
            </a: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fusion </a:t>
            </a:r>
            <a:r>
              <a:rPr sz="2364" b="1" kern="1000" spc="14" dirty="0">
                <a:solidFill>
                  <a:srgbClr val="3F3F3F"/>
                </a:solidFill>
                <a:latin typeface="Arial"/>
                <a:cs typeface="Arial"/>
              </a:rPr>
              <a:t>industry</a:t>
            </a:r>
            <a:r>
              <a:rPr sz="2364" b="1" kern="1000" spc="-13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rgbClr val="3F3F3F"/>
                </a:solidFill>
                <a:latin typeface="Arial"/>
                <a:cs typeface="Arial"/>
              </a:rPr>
              <a:t>involvement</a:t>
            </a:r>
            <a:endParaRPr sz="2727" kern="1000" dirty="0">
              <a:latin typeface="Arial"/>
              <a:cs typeface="Arial"/>
            </a:endParaRPr>
          </a:p>
          <a:p>
            <a:pPr marL="297303" indent="-286335"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Italian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participation to</a:t>
            </a:r>
            <a:r>
              <a:rPr sz="2364" b="1" kern="1000" spc="-46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date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How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to access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F4E</a:t>
            </a:r>
            <a:r>
              <a:rPr sz="2364" b="1" kern="1000" spc="-27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</a:t>
            </a:r>
            <a:r>
              <a:rPr sz="2364" b="1" kern="1000" spc="-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F4E</a:t>
            </a: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 opportunities ITER IO</a:t>
            </a:r>
            <a:endParaRPr sz="2364" b="1" kern="1000" spc="14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98E54BB-E660-4DB8-A38C-89F2495C4884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  <p:extLst>
      <p:ext uri="{BB962C8B-B14F-4D97-AF65-F5344CB8AC3E}">
        <p14:creationId xmlns:p14="http://schemas.microsoft.com/office/powerpoint/2010/main" val="3809836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1613"/>
            <a:ext cx="707231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Diagnostics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56323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6324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5E941D-8A7B-46BA-B316-64BB9ABFF7CD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04222" y="2132856"/>
            <a:ext cx="4032448" cy="5683152"/>
          </a:xfrm>
        </p:spPr>
        <p:txBody>
          <a:bodyPr/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OFC-1183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: </a:t>
            </a:r>
            <a:r>
              <a:rPr lang="es-E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Cat. </a:t>
            </a:r>
            <a:r>
              <a:rPr lang="es-E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FFC832"/>
                </a:highlight>
              </a:rPr>
              <a:t>D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6 </a:t>
            </a:r>
            <a:r>
              <a:rPr lang="es-ES" sz="24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Diag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PORTS </a:t>
            </a:r>
            <a:r>
              <a:rPr lang="es-ES" sz="24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Manufacturing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and </a:t>
            </a:r>
            <a:r>
              <a:rPr lang="es-ES" sz="24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Assembly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</a:t>
            </a:r>
            <a:r>
              <a:rPr lang="es-ES" sz="24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Market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4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Survey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4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ongoing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Target =&gt;CFT: </a:t>
            </a:r>
            <a:r>
              <a:rPr lang="es-ES" sz="2400" spc="-50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end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Q4 2023/Q1 2024.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IE" sz="2000" b="1" u="sng" spc="-50" dirty="0">
              <a:solidFill>
                <a:schemeClr val="accent6">
                  <a:lumMod val="75000"/>
                  <a:lumOff val="25000"/>
                </a:schemeClr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E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D963B-D8F7-479F-BF07-D7C7D8C02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33" y="2228422"/>
            <a:ext cx="4318479" cy="240115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89BF70-529C-4B63-963A-76685234FF21}"/>
              </a:ext>
            </a:extLst>
          </p:cNvPr>
          <p:cNvSpPr txBox="1"/>
          <p:nvPr/>
        </p:nvSpPr>
        <p:spPr>
          <a:xfrm>
            <a:off x="6084168" y="5191438"/>
            <a:ext cx="26630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Upper Port Plug general dimensions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4422956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75"/>
            <a:ext cx="707231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Site and Buildings and Power Supplies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980728"/>
            <a:ext cx="4131568" cy="53599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OMF-1487 (TB25):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Infrastructure, Mechanical, Electrical, I&amp;C works. Market Survey ongoing. 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Cat. 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D257EB"/>
                </a:highlight>
              </a:rPr>
              <a:t>C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Target CFT Q3-4/2023.</a:t>
            </a: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OPE-1496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: Architect Engineer II. Market Survey finished. 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Cat. 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FFC832"/>
                </a:highlight>
              </a:rPr>
              <a:t>D.</a:t>
            </a:r>
            <a:r>
              <a:rPr lang="es-E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n-US" sz="2400" spc="-50" dirty="0">
                <a:solidFill>
                  <a:schemeClr val="dk1"/>
                </a:solidFill>
                <a:effectLst>
                  <a:innerShdw blurRad="12700" dir="9120000">
                    <a:schemeClr val="bg1"/>
                  </a:innerShdw>
                </a:effectLst>
              </a:rPr>
              <a:t>Target CFT 07/2023.</a:t>
            </a: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defRPr/>
            </a:pPr>
            <a:endParaRPr lang="en-US" sz="2400" u="sng" spc="-50" dirty="0">
              <a:solidFill>
                <a:srgbClr val="FF0000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22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D39DCC-B677-4B74-838A-EFCBAE02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34" y="1848035"/>
            <a:ext cx="4439766" cy="25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711DA-31AC-4516-B44C-9B002B0682E6}"/>
              </a:ext>
            </a:extLst>
          </p:cNvPr>
          <p:cNvSpPr txBox="1"/>
          <p:nvPr/>
        </p:nvSpPr>
        <p:spPr>
          <a:xfrm rot="10800000" flipV="1">
            <a:off x="5487072" y="4993594"/>
            <a:ext cx="2829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0385BB"/>
                </a:solidFill>
                <a:latin typeface="Calibri" panose="020F0502020204030204" pitchFamily="34" charset="0"/>
              </a:rPr>
              <a:t>Bird eye ITER site February 2023; </a:t>
            </a:r>
            <a:r>
              <a:rPr lang="en-US" sz="900" b="0" i="0" u="none" strike="noStrike" baseline="0" dirty="0">
                <a:solidFill>
                  <a:srgbClr val="0385BB"/>
                </a:solidFill>
                <a:latin typeface="Calibri" panose="020F0502020204030204" pitchFamily="34" charset="0"/>
              </a:rPr>
              <a:t>© ITER Organization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3004241127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06097"/>
            <a:ext cx="7072313" cy="4514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Remote Handling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46084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6085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9D79C5D-82C5-498F-AD41-F0615E4D11D5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06" y="1472089"/>
            <a:ext cx="4348480" cy="2114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383" y="1015607"/>
            <a:ext cx="402156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169863" algn="l"/>
              </a:tabLst>
              <a:defRPr/>
            </a:pPr>
            <a:r>
              <a:rPr lang="LID8192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OMF-1347</a:t>
            </a:r>
            <a:r>
              <a:rPr lang="en-IE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:</a:t>
            </a: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 Cat. </a:t>
            </a:r>
            <a:r>
              <a:rPr lang="LID8192" sz="2000" b="1" dirty="0">
                <a:solidFill>
                  <a:schemeClr val="bg1"/>
                </a:solidFill>
                <a:highlight>
                  <a:srgbClr val="EDC833"/>
                </a:highlight>
                <a:latin typeface="Calibri"/>
              </a:rPr>
              <a:t>D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 </a:t>
            </a: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Divertor Remote Handling System (DRHS) :  Final Design of Cassette Toroidal Mover (CTM) only, and, Manufacturing of </a:t>
            </a: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CTM and</a:t>
            </a: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 Cassette Multifunctional Mover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169863" algn="l"/>
              </a:tabLst>
              <a:defRPr/>
            </a:pP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Skills: Design and High precision machining of heavy component (40 t nuclear grade crane). Installation and alignment (140 m crane railway).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169863" algn="l"/>
              </a:tabLst>
              <a:defRPr/>
            </a:pP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Market</a:t>
            </a: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 </a:t>
            </a: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Survey 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closed.</a:t>
            </a:r>
            <a:endParaRPr lang="en-IE" sz="20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</a:endParaRPr>
          </a:p>
          <a:p>
            <a:pPr>
              <a:tabLst>
                <a:tab pos="169863" algn="l"/>
              </a:tabLst>
              <a:defRPr/>
            </a:pPr>
            <a:endParaRPr lang="en-IE" sz="20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</a:endParaRPr>
          </a:p>
          <a:p>
            <a:pPr>
              <a:tabLst>
                <a:tab pos="169863" algn="l"/>
              </a:tabLst>
              <a:defRPr/>
            </a:pP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=&gt; Target CFT: </a:t>
            </a: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Q</a:t>
            </a: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4</a:t>
            </a:r>
            <a:r>
              <a:rPr lang="LID8192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-202</a:t>
            </a: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3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/</a:t>
            </a:r>
            <a:r>
              <a:rPr lang="en-IE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Q1-2024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.</a:t>
            </a:r>
            <a:endParaRPr lang="en-US" sz="2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B164A-848B-486D-A6D0-5895A9D22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506" y="3770785"/>
            <a:ext cx="4797494" cy="2151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FD2A13-0C72-4591-87E0-D0271FC63705}"/>
              </a:ext>
            </a:extLst>
          </p:cNvPr>
          <p:cNvSpPr txBox="1"/>
          <p:nvPr/>
        </p:nvSpPr>
        <p:spPr>
          <a:xfrm>
            <a:off x="5508104" y="5983481"/>
            <a:ext cx="17022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dirty="0"/>
              <a:t>Monorail Crane System</a:t>
            </a:r>
          </a:p>
        </p:txBody>
      </p:sp>
    </p:spTree>
    <p:extLst>
      <p:ext uri="{BB962C8B-B14F-4D97-AF65-F5344CB8AC3E}">
        <p14:creationId xmlns:p14="http://schemas.microsoft.com/office/powerpoint/2010/main" val="1709897395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75"/>
            <a:ext cx="707231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BUILDINGS and Infrastructures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399" y="980728"/>
            <a:ext cx="5820669" cy="53599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TB24 Diesel Generators: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2X 3.5 MW in 6.6 kV (Non-PIC) + tank + civil engineering (container style). Target CFT: 2024 (postponed, expected signature in Q4 2027).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Hot Cell Complex (HCC) Engineering Support.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Cat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EDC833"/>
                </a:highlight>
              </a:rPr>
              <a:t>D.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 and </a:t>
            </a: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HCC  Preliminary Design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Contractors. Cat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EDC833"/>
                </a:highlight>
              </a:rPr>
              <a:t>D.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Target CFT 2024.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0" indent="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defRPr/>
            </a:pPr>
            <a:endParaRPr lang="en-US" sz="2400" u="sng" spc="-50" dirty="0">
              <a:solidFill>
                <a:srgbClr val="FF0000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22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971BC-1A39-486B-92ED-B6AF3023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68" y="4056192"/>
            <a:ext cx="2947020" cy="2080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32904-7492-4D25-8B12-3D8591B98D1E}"/>
              </a:ext>
            </a:extLst>
          </p:cNvPr>
          <p:cNvSpPr txBox="1"/>
          <p:nvPr/>
        </p:nvSpPr>
        <p:spPr>
          <a:xfrm rot="10800000" flipV="1">
            <a:off x="5990630" y="6250461"/>
            <a:ext cx="2829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u="none" strike="noStrike" baseline="0" dirty="0">
                <a:solidFill>
                  <a:srgbClr val="0385BB"/>
                </a:solidFill>
                <a:latin typeface="Calibri" panose="020F0502020204030204" pitchFamily="34" charset="0"/>
              </a:rPr>
              <a:t>Hot Cell and Rad Waste Building B21</a:t>
            </a:r>
            <a:r>
              <a:rPr lang="en-US" sz="900" b="0" i="0" u="none" strike="noStrike" baseline="0" dirty="0">
                <a:solidFill>
                  <a:srgbClr val="0385BB"/>
                </a:solidFill>
                <a:latin typeface="Calibri" panose="020F0502020204030204" pitchFamily="34" charset="0"/>
              </a:rPr>
              <a:t>© ITER Organization</a:t>
            </a:r>
            <a:endParaRPr lang="en-IE" sz="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D39DCC-B677-4B74-838A-EFCBAE02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31" y="1484784"/>
            <a:ext cx="2947020" cy="170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711DA-31AC-4516-B44C-9B002B0682E6}"/>
              </a:ext>
            </a:extLst>
          </p:cNvPr>
          <p:cNvSpPr txBox="1"/>
          <p:nvPr/>
        </p:nvSpPr>
        <p:spPr>
          <a:xfrm rot="10800000" flipV="1">
            <a:off x="5973068" y="3278876"/>
            <a:ext cx="2829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0385BB"/>
                </a:solidFill>
                <a:latin typeface="Calibri" panose="020F0502020204030204" pitchFamily="34" charset="0"/>
              </a:rPr>
              <a:t>Bird eye ITER site February 2023; </a:t>
            </a:r>
            <a:r>
              <a:rPr lang="en-US" sz="900" b="0" i="0" u="none" strike="noStrike" baseline="0" dirty="0">
                <a:solidFill>
                  <a:srgbClr val="0385BB"/>
                </a:solidFill>
                <a:latin typeface="Calibri" panose="020F0502020204030204" pitchFamily="34" charset="0"/>
              </a:rPr>
              <a:t>© ITER Organization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1609467286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675"/>
            <a:ext cx="707231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Support Activities (Technical Support)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1264" y="816865"/>
            <a:ext cx="8784976" cy="5420447"/>
          </a:xfrm>
        </p:spPr>
        <p:txBody>
          <a:bodyPr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defRPr/>
            </a:pPr>
            <a:r>
              <a:rPr lang="en-US" sz="2400" b="1" spc="-5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innerShdw blurRad="12700" dir="9120000">
                    <a:schemeClr val="bg1"/>
                  </a:innerShdw>
                </a:effectLst>
              </a:rPr>
              <a:t>2023</a:t>
            </a:r>
            <a:endParaRPr lang="en-US" sz="2400" b="1" spc="-50" dirty="0">
              <a:solidFill>
                <a:srgbClr val="FF0000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Qualification testing: 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Cat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D257EB"/>
                </a:highlight>
              </a:rPr>
              <a:t>B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Target CFT: Q4 2023.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I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Seismic, Dynamic and Structural </a:t>
            </a:r>
            <a:r>
              <a:rPr lang="en-I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Analyses of ITER Buildings and Mechanical Components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Support. (renewal of OMF-1023)Cat.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0000FF"/>
                </a:highlight>
              </a:rPr>
              <a:t>A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Target CFT: Q4 2023.</a:t>
            </a:r>
          </a:p>
          <a:p>
            <a:pPr marL="0" indent="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defRPr/>
            </a:pPr>
            <a:r>
              <a:rPr lang="en-US" sz="2400" b="1" spc="-5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innerShdw blurRad="12700" dir="9120000">
                    <a:schemeClr val="bg1"/>
                  </a:innerShdw>
                </a:effectLst>
              </a:rPr>
              <a:t>2024</a:t>
            </a:r>
            <a:r>
              <a:rPr lang="en-US" sz="2400" b="1" spc="-50" dirty="0">
                <a:solidFill>
                  <a:srgbClr val="FF0000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Nuclear Analysis Support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(renewal of OMF-0882): CFT: Q1 2024. Cat.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0000FF"/>
                </a:highlight>
              </a:rPr>
              <a:t>A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GB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sp>
        <p:nvSpPr>
          <p:cNvPr id="53252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3253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853C82-816E-49BB-929F-E9EA1EE775E5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s-ES_tradnl" altLang="en-US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69327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675"/>
            <a:ext cx="7072313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FFCC00"/>
                </a:solidFill>
              </a:rPr>
              <a:t>ITER Support Activities (Technical Support)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1264" y="816865"/>
            <a:ext cx="8784976" cy="5420447"/>
          </a:xfrm>
        </p:spPr>
        <p:txBody>
          <a:bodyPr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defRPr/>
            </a:pPr>
            <a:r>
              <a:rPr lang="en-US" sz="2000" b="1" spc="-5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innerShdw blurRad="12700" dir="9120000">
                    <a:schemeClr val="bg1"/>
                  </a:innerShdw>
                </a:effectLst>
              </a:rPr>
              <a:t>2024</a:t>
            </a:r>
            <a:endParaRPr lang="en-US" sz="2000" b="1" spc="-50" dirty="0">
              <a:solidFill>
                <a:srgbClr val="FF0000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CAD Design, Dimensional Variation Analysis, General Mechanical and Plant Design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Support: (including scope OMF-1058) Cat.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D257EB"/>
                </a:highlight>
              </a:rPr>
              <a:t>B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Target CFT: Q1 2024.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Destructive and ND Testing of Material and Mock-ups: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(renewal of OMF-1082). Cat.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D257EB"/>
                </a:highlight>
              </a:rPr>
              <a:t>B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 Target CFT: Q2 2024.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I&amp;C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Integration Services (renewal of OMF-0989). Target CFT Q2 2024. Cat </a:t>
            </a:r>
            <a:r>
              <a:rPr lang="en-US" sz="2400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EDC833"/>
                </a:highlight>
              </a:rPr>
              <a:t>D. </a:t>
            </a: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en-US" sz="24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GB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sp>
        <p:nvSpPr>
          <p:cNvPr id="53252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3253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853C82-816E-49BB-929F-E9EA1EE775E5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s-ES_tradnl" altLang="en-US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05724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746" y="204565"/>
            <a:ext cx="5304235" cy="451406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solidFill>
                  <a:srgbClr val="FFCC00"/>
                </a:solidFill>
              </a:rPr>
              <a:t>ITER Test Blanket Module (TBM)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56323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6324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5E941D-8A7B-46BA-B316-64BB9ABFF7CD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49382" y="1080005"/>
            <a:ext cx="8759681" cy="5439857"/>
          </a:xfrm>
        </p:spPr>
        <p:txBody>
          <a:bodyPr/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20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Integration</a:t>
            </a:r>
            <a:r>
              <a:rPr lang="es-E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of the EUROFER Steel in the RCC-</a:t>
            </a:r>
            <a:r>
              <a:rPr lang="es-ES" sz="20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MRx</a:t>
            </a:r>
            <a:r>
              <a:rPr lang="es-E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for</a:t>
            </a:r>
            <a:r>
              <a:rPr lang="es-E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Iter</a:t>
            </a:r>
            <a:r>
              <a:rPr lang="es-E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TBMs</a:t>
            </a:r>
            <a:r>
              <a:rPr lang="es-E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5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Work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Packages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: Cat. </a:t>
            </a:r>
            <a:r>
              <a:rPr lang="es-ES" sz="2000" spc="-38" dirty="0">
                <a:solidFill>
                  <a:schemeClr val="bg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FFC832"/>
                </a:highlight>
              </a:rPr>
              <a:t>D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 Target CFT: Q3-4 2023.</a:t>
            </a:r>
          </a:p>
          <a:p>
            <a:pPr lvl="1">
              <a:lnSpc>
                <a:spcPct val="150000"/>
              </a:lnSpc>
              <a:defRPr/>
            </a:pP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Management,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Quality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,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Technical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programme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and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Follow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-up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with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AFCEN SC-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MRx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; EUROFER Material File;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Design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Rules &amp; Data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for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the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EUROFER Base Metal and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Welded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Joints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; EUROFER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Procurement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and Control; EUROFER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Welding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and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Fabrication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22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OPE-1502 </a:t>
            </a:r>
            <a:r>
              <a:rPr lang="es-ES" sz="22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Supply</a:t>
            </a:r>
            <a:r>
              <a:rPr lang="es-ES" sz="22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2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of</a:t>
            </a:r>
            <a:r>
              <a:rPr lang="es-ES" sz="22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EUROFER Steel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About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30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tons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of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plates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,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bars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,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tubes</a:t>
            </a:r>
            <a:endParaRPr lang="es-ES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Market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Survey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soon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CFT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planned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  <a:r>
              <a:rPr lang="es-ES" sz="2000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for</a:t>
            </a:r>
            <a:r>
              <a:rPr lang="es-E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Q4 2023</a:t>
            </a:r>
            <a:endParaRPr lang="en-IE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lvl="1">
              <a:lnSpc>
                <a:spcPct val="150000"/>
              </a:lnSpc>
              <a:defRPr/>
            </a:pPr>
            <a:endParaRPr lang="es-ES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s-ES" sz="18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+mj-lt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s-ES" sz="18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+mj-lt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endParaRPr lang="en-IE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644134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260" y="1586913"/>
            <a:ext cx="8959273" cy="4158462"/>
          </a:xfrm>
        </p:spPr>
        <p:txBody>
          <a:bodyPr>
            <a:noAutofit/>
          </a:bodyPr>
          <a:lstStyle/>
          <a:p>
            <a:pPr marL="64294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OPE-1405: Integration and testing of the Actively Cooled Divertor units of JT-60SA</a:t>
            </a:r>
            <a:r>
              <a:rPr lang="en-US" altLang="en-U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estimated contract value: </a:t>
            </a:r>
            <a:r>
              <a:rPr lang="en-US" altLang="en-US" sz="2000" b="1" spc="-38" dirty="0">
                <a:solidFill>
                  <a:schemeClr val="bg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Target CFT Q2/3 2023 (Competitive with Negotiation).</a:t>
            </a:r>
          </a:p>
          <a:p>
            <a:pPr marL="64294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b="1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94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OPE-1407: </a:t>
            </a:r>
            <a:r>
              <a:rPr lang="en-US" altLang="en-US" sz="2000" b="1" spc="-38" dirty="0" err="1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LIPAc</a:t>
            </a:r>
            <a:r>
              <a:rPr lang="en-US" altLang="en-U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Injector Upgrade, </a:t>
            </a:r>
            <a:r>
              <a:rPr lang="en-US" altLang="en-U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estimated contract value </a:t>
            </a:r>
            <a:r>
              <a:rPr lang="en-US" altLang="en-US" sz="2000" b="1" spc="-38" dirty="0">
                <a:solidFill>
                  <a:schemeClr val="bg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Target CFT Q2/3 2023 (Competitive with Negotiation) (= Linear IFMIF Prototype Accelerator).</a:t>
            </a:r>
          </a:p>
          <a:p>
            <a:pPr marL="64294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94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b="1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OFC-1433: Engineering Support for BA (2022 – 2026),</a:t>
            </a:r>
            <a:r>
              <a:rPr lang="en-US" altLang="en-U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estimated contract value </a:t>
            </a:r>
            <a:r>
              <a:rPr lang="en-US" altLang="en-US" sz="2000" b="1" spc="-38" dirty="0">
                <a:solidFill>
                  <a:schemeClr val="bg1"/>
                </a:solidFill>
                <a:effectLst>
                  <a:innerShdw blurRad="12700" dir="9120000">
                    <a:schemeClr val="bg1"/>
                  </a:innerShdw>
                </a:effectLst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spc="-38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(ceiling FWC); Target CFTQ2 2023; covers activities for all BA projects (Open procedure).</a:t>
            </a:r>
          </a:p>
          <a:p>
            <a:pPr marL="64294">
              <a:spcBef>
                <a:spcPts val="750"/>
              </a:spcBef>
              <a:defRPr/>
            </a:pPr>
            <a:endParaRPr lang="en-US" altLang="en-US" sz="2000" b="1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4369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321469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LID8192" altLang="en-US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50019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LID8192" altLang="en-US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91679"/>
            <a:ext cx="7144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2227-7B31-4BC5-B0BA-215A592F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/>
              <a:t>Broader Approach</a:t>
            </a:r>
          </a:p>
        </p:txBody>
      </p:sp>
    </p:spTree>
    <p:extLst>
      <p:ext uri="{BB962C8B-B14F-4D97-AF65-F5344CB8AC3E}">
        <p14:creationId xmlns:p14="http://schemas.microsoft.com/office/powerpoint/2010/main" val="2834198338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95536" y="260648"/>
            <a:ext cx="985405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/>
              <a:t>Outline</a:t>
            </a:r>
            <a:endParaRPr sz="2182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661E418-F84C-4F84-9953-B849C3F0F37B}"/>
              </a:ext>
            </a:extLst>
          </p:cNvPr>
          <p:cNvSpPr txBox="1"/>
          <p:nvPr/>
        </p:nvSpPr>
        <p:spPr>
          <a:xfrm>
            <a:off x="611907" y="2117912"/>
            <a:ext cx="8186421" cy="2963924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97303" indent="-286335">
              <a:spcBef>
                <a:spcPts val="127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The context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for 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EU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fusion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industry</a:t>
            </a:r>
            <a:r>
              <a:rPr sz="2364" b="1" kern="1000" spc="-132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involvement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Italian</a:t>
            </a:r>
            <a:r>
              <a:rPr sz="2364" b="1" kern="1000" spc="2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participation to</a:t>
            </a:r>
            <a:r>
              <a:rPr sz="2364" b="1" kern="1000" spc="-46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date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How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to access </a:t>
            </a: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F4E</a:t>
            </a:r>
            <a:r>
              <a:rPr sz="2364" b="1" kern="1000" spc="-27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endParaRPr sz="2727" kern="10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sz="2364" b="1" kern="1000" spc="1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Upcoming</a:t>
            </a:r>
            <a:r>
              <a:rPr sz="2364" b="1" kern="1000" spc="-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opportunities</a:t>
            </a:r>
            <a:r>
              <a:rPr lang="en-US" sz="2364" b="1" kern="1000" spc="14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F4E</a:t>
            </a:r>
          </a:p>
          <a:p>
            <a:pPr marL="297303" indent="-286335">
              <a:spcBef>
                <a:spcPts val="5"/>
              </a:spcBef>
              <a:spcAft>
                <a:spcPts val="2182"/>
              </a:spcAft>
              <a:buFont typeface="Arial"/>
              <a:buChar char="•"/>
              <a:tabLst>
                <a:tab pos="297303" algn="l"/>
                <a:tab pos="297881" algn="l"/>
              </a:tabLst>
            </a:pPr>
            <a:r>
              <a:rPr lang="en-US" sz="2364" b="1" kern="1000" spc="14" dirty="0">
                <a:latin typeface="Arial"/>
                <a:cs typeface="Arial"/>
              </a:rPr>
              <a:t>Upcoming opportunities ITER IO</a:t>
            </a:r>
            <a:endParaRPr sz="2364" b="1" kern="1000" spc="1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971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882" y="1037035"/>
            <a:ext cx="8959273" cy="4158462"/>
          </a:xfrm>
        </p:spPr>
        <p:txBody>
          <a:bodyPr>
            <a:noAutofit/>
          </a:bodyPr>
          <a:lstStyle/>
          <a:p>
            <a:pPr marL="64294">
              <a:spcBef>
                <a:spcPts val="750"/>
              </a:spcBef>
              <a:defRPr/>
            </a:pPr>
            <a:endParaRPr lang="en-US" altLang="en-US" sz="2000" b="1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4369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321469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LID8192" altLang="en-US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50019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LID8192" altLang="en-US" sz="2000" spc="-38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91679"/>
            <a:ext cx="7144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2227-7B31-4BC5-B0BA-215A592F7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71011"/>
            <a:ext cx="6335713" cy="810478"/>
          </a:xfrm>
        </p:spPr>
        <p:txBody>
          <a:bodyPr/>
          <a:lstStyle/>
          <a:p>
            <a:r>
              <a:rPr lang="en-US" dirty="0"/>
              <a:t>Tokamak Complex </a:t>
            </a:r>
            <a:r>
              <a:rPr lang="en-US" dirty="0" err="1"/>
              <a:t>Detritiation</a:t>
            </a:r>
            <a:r>
              <a:rPr lang="en-US" dirty="0"/>
              <a:t> System</a:t>
            </a:r>
            <a:endParaRPr lang="en-150" dirty="0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E9F54647-3E7C-CDE6-482D-23EED739E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" b="41"/>
          <a:stretch/>
        </p:blipFill>
        <p:spPr>
          <a:xfrm>
            <a:off x="3417820" y="1799617"/>
            <a:ext cx="5695298" cy="3747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7A5C20-5AA3-45A5-C649-8433E745F1EE}"/>
              </a:ext>
            </a:extLst>
          </p:cNvPr>
          <p:cNvSpPr txBox="1"/>
          <p:nvPr/>
        </p:nvSpPr>
        <p:spPr>
          <a:xfrm>
            <a:off x="0" y="1816599"/>
            <a:ext cx="3563888" cy="4004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35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Design and Fabrication contract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To be signed during 2024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Tens of millions of Euros in business volume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>
              <a:lnSpc>
                <a:spcPts val="1350"/>
              </a:lnSpc>
              <a:spcAft>
                <a:spcPts val="9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Process System in B14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16 catalytic reactors, 8 scrubber columns, 8 blowers organized into 8 separate modules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>
              <a:lnSpc>
                <a:spcPts val="1350"/>
              </a:lnSpc>
              <a:spcAft>
                <a:spcPts val="9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Piping Network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Connects to 150+ clients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~11km stainless steel piping</a:t>
            </a:r>
          </a:p>
        </p:txBody>
      </p:sp>
      <p:pic>
        <p:nvPicPr>
          <p:cNvPr id="6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8104" y="160662"/>
            <a:ext cx="1226267" cy="61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41650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702284" y="939791"/>
            <a:ext cx="4201570" cy="5513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23528" y="293057"/>
            <a:ext cx="6232235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9" dirty="0">
                <a:solidFill>
                  <a:srgbClr val="FFC000"/>
                </a:solidFill>
              </a:rPr>
              <a:t>F4E </a:t>
            </a:r>
            <a:r>
              <a:rPr sz="2182" spc="5" dirty="0">
                <a:solidFill>
                  <a:srgbClr val="FFC000"/>
                </a:solidFill>
              </a:rPr>
              <a:t>- </a:t>
            </a:r>
            <a:r>
              <a:rPr sz="2182" spc="9" dirty="0">
                <a:solidFill>
                  <a:srgbClr val="FFC000"/>
                </a:solidFill>
              </a:rPr>
              <a:t>The </a:t>
            </a:r>
            <a:r>
              <a:rPr sz="2182" spc="5" dirty="0">
                <a:solidFill>
                  <a:srgbClr val="FFC000"/>
                </a:solidFill>
              </a:rPr>
              <a:t>European Domestic Agency </a:t>
            </a:r>
            <a:r>
              <a:rPr sz="2182" dirty="0">
                <a:solidFill>
                  <a:srgbClr val="FFC000"/>
                </a:solidFill>
              </a:rPr>
              <a:t>for</a:t>
            </a:r>
            <a:r>
              <a:rPr sz="2182" spc="-23" dirty="0">
                <a:solidFill>
                  <a:srgbClr val="FFC000"/>
                </a:solidFill>
              </a:rPr>
              <a:t> </a:t>
            </a:r>
            <a:r>
              <a:rPr sz="2182" spc="5" dirty="0">
                <a:solidFill>
                  <a:srgbClr val="FFC000"/>
                </a:solidFill>
              </a:rPr>
              <a:t>ITER</a:t>
            </a:r>
            <a:endParaRPr sz="2182" dirty="0"/>
          </a:p>
        </p:txBody>
      </p:sp>
      <p:sp>
        <p:nvSpPr>
          <p:cNvPr id="3" name="object 3"/>
          <p:cNvSpPr txBox="1"/>
          <p:nvPr/>
        </p:nvSpPr>
        <p:spPr>
          <a:xfrm>
            <a:off x="395556" y="2348026"/>
            <a:ext cx="3853296" cy="490181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225719" marR="4618" indent="-214751">
              <a:lnSpc>
                <a:spcPct val="100600"/>
              </a:lnSpc>
              <a:spcBef>
                <a:spcPts val="87"/>
              </a:spcBef>
            </a:pPr>
            <a:r>
              <a:rPr sz="1591" spc="32" dirty="0">
                <a:solidFill>
                  <a:srgbClr val="006FC0"/>
                </a:solidFill>
                <a:latin typeface="Webdings"/>
                <a:cs typeface="Webdings"/>
              </a:rPr>
              <a:t></a:t>
            </a:r>
            <a:r>
              <a:rPr sz="1591" b="1" spc="32" dirty="0">
                <a:solidFill>
                  <a:srgbClr val="4B7FE4"/>
                </a:solidFill>
                <a:latin typeface="Arial"/>
                <a:cs typeface="Arial"/>
              </a:rPr>
              <a:t>EU </a:t>
            </a:r>
            <a:r>
              <a:rPr sz="1591" b="1" dirty="0">
                <a:solidFill>
                  <a:srgbClr val="4B7FE4"/>
                </a:solidFill>
                <a:latin typeface="Arial"/>
                <a:cs typeface="Arial"/>
              </a:rPr>
              <a:t>public </a:t>
            </a:r>
            <a:r>
              <a:rPr sz="1591" b="1" spc="-5" dirty="0">
                <a:solidFill>
                  <a:srgbClr val="4B7FE4"/>
                </a:solidFill>
                <a:latin typeface="Arial"/>
                <a:cs typeface="Arial"/>
              </a:rPr>
              <a:t>organisation </a:t>
            </a:r>
            <a:r>
              <a:rPr sz="1591" b="1" dirty="0">
                <a:latin typeface="Arial"/>
                <a:cs typeface="Arial"/>
              </a:rPr>
              <a:t>set up in </a:t>
            </a:r>
            <a:r>
              <a:rPr sz="1591" b="1" spc="-5" dirty="0">
                <a:latin typeface="Arial"/>
                <a:cs typeface="Arial"/>
              </a:rPr>
              <a:t>2007  </a:t>
            </a:r>
            <a:r>
              <a:rPr sz="1591" b="1" dirty="0">
                <a:latin typeface="Arial"/>
                <a:cs typeface="Arial"/>
              </a:rPr>
              <a:t>for 35</a:t>
            </a:r>
            <a:r>
              <a:rPr sz="1591" b="1" spc="5" dirty="0">
                <a:latin typeface="Arial"/>
                <a:cs typeface="Arial"/>
              </a:rPr>
              <a:t> </a:t>
            </a:r>
            <a:r>
              <a:rPr sz="1591" b="1" dirty="0">
                <a:latin typeface="Arial"/>
                <a:cs typeface="Arial"/>
              </a:rPr>
              <a:t>years</a:t>
            </a:r>
            <a:endParaRPr sz="1591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557" y="2950006"/>
            <a:ext cx="1502064" cy="490181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225719" marR="4618" indent="-214751">
              <a:lnSpc>
                <a:spcPct val="100600"/>
              </a:lnSpc>
              <a:spcBef>
                <a:spcPts val="87"/>
              </a:spcBef>
            </a:pPr>
            <a:r>
              <a:rPr sz="1591" spc="95" dirty="0">
                <a:solidFill>
                  <a:srgbClr val="006FC0"/>
                </a:solidFill>
                <a:latin typeface="Webdings"/>
                <a:cs typeface="Webdings"/>
              </a:rPr>
              <a:t></a:t>
            </a:r>
            <a:r>
              <a:rPr sz="1591" b="1" dirty="0">
                <a:solidFill>
                  <a:srgbClr val="4B7FE4"/>
                </a:solidFill>
                <a:latin typeface="Arial"/>
                <a:cs typeface="Arial"/>
              </a:rPr>
              <a:t>Headquarter</a:t>
            </a:r>
            <a:r>
              <a:rPr sz="1591" b="1" dirty="0">
                <a:latin typeface="Arial"/>
                <a:cs typeface="Arial"/>
              </a:rPr>
              <a:t>:  Offices:</a:t>
            </a:r>
            <a:endParaRPr sz="159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24063" y="2950006"/>
            <a:ext cx="1911350" cy="984675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1546" marR="4618" indent="-577">
              <a:lnSpc>
                <a:spcPct val="100600"/>
              </a:lnSpc>
              <a:spcBef>
                <a:spcPts val="87"/>
              </a:spcBef>
            </a:pPr>
            <a:r>
              <a:rPr sz="1591" b="1" spc="-5" dirty="0">
                <a:latin typeface="Arial"/>
                <a:cs typeface="Arial"/>
              </a:rPr>
              <a:t>Barcelona, Spain  Cadarache, </a:t>
            </a:r>
            <a:r>
              <a:rPr sz="1591" b="1" dirty="0">
                <a:latin typeface="Arial"/>
                <a:cs typeface="Arial"/>
              </a:rPr>
              <a:t>France  Garching, Germany  Rokkasho,</a:t>
            </a:r>
            <a:r>
              <a:rPr sz="1591" b="1" spc="-18" dirty="0">
                <a:latin typeface="Arial"/>
                <a:cs typeface="Arial"/>
              </a:rPr>
              <a:t> </a:t>
            </a:r>
            <a:r>
              <a:rPr sz="1591" b="1" spc="-5" dirty="0">
                <a:latin typeface="Arial"/>
                <a:cs typeface="Arial"/>
              </a:rPr>
              <a:t>Japan</a:t>
            </a:r>
            <a:endParaRPr sz="1591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536" y="3925099"/>
            <a:ext cx="3836554" cy="967573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1546">
              <a:spcBef>
                <a:spcPts val="1000"/>
              </a:spcBef>
            </a:pPr>
            <a:r>
              <a:rPr sz="1591" spc="14" dirty="0">
                <a:solidFill>
                  <a:srgbClr val="006FC0"/>
                </a:solidFill>
                <a:latin typeface="Webdings"/>
                <a:cs typeface="Webdings"/>
              </a:rPr>
              <a:t></a:t>
            </a:r>
            <a:r>
              <a:rPr sz="1591" b="1" spc="14" dirty="0">
                <a:solidFill>
                  <a:srgbClr val="4B7FE4"/>
                </a:solidFill>
                <a:latin typeface="Arial"/>
                <a:cs typeface="Arial"/>
              </a:rPr>
              <a:t>Staff</a:t>
            </a:r>
            <a:r>
              <a:rPr sz="1591" b="1" spc="14" dirty="0">
                <a:latin typeface="Arial"/>
                <a:cs typeface="Arial"/>
              </a:rPr>
              <a:t>: </a:t>
            </a:r>
            <a:r>
              <a:rPr sz="1591" b="1" dirty="0">
                <a:latin typeface="Arial"/>
                <a:cs typeface="Arial"/>
              </a:rPr>
              <a:t>435 (mostly</a:t>
            </a:r>
            <a:r>
              <a:rPr sz="1591" b="1" spc="18" dirty="0">
                <a:latin typeface="Arial"/>
                <a:cs typeface="Arial"/>
              </a:rPr>
              <a:t> </a:t>
            </a:r>
            <a:r>
              <a:rPr sz="1591" b="1" dirty="0">
                <a:latin typeface="Arial"/>
                <a:cs typeface="Arial"/>
              </a:rPr>
              <a:t>engineers)</a:t>
            </a:r>
            <a:endParaRPr sz="1591" dirty="0">
              <a:latin typeface="Arial"/>
              <a:cs typeface="Arial"/>
            </a:endParaRPr>
          </a:p>
          <a:p>
            <a:pPr marL="225719" marR="4618" indent="-214751">
              <a:lnSpc>
                <a:spcPct val="100600"/>
              </a:lnSpc>
              <a:spcBef>
                <a:spcPts val="900"/>
              </a:spcBef>
            </a:pPr>
            <a:r>
              <a:rPr sz="1591" spc="14" dirty="0">
                <a:solidFill>
                  <a:srgbClr val="006FC0"/>
                </a:solidFill>
                <a:latin typeface="Webdings"/>
                <a:cs typeface="Webdings"/>
              </a:rPr>
              <a:t></a:t>
            </a:r>
            <a:r>
              <a:rPr sz="1591" b="1" spc="14" dirty="0">
                <a:solidFill>
                  <a:srgbClr val="4B7FE4"/>
                </a:solidFill>
                <a:latin typeface="Arial"/>
                <a:cs typeface="Arial"/>
              </a:rPr>
              <a:t>Budget</a:t>
            </a:r>
            <a:r>
              <a:rPr sz="1591" b="1" spc="14" dirty="0">
                <a:latin typeface="Arial"/>
                <a:cs typeface="Arial"/>
              </a:rPr>
              <a:t>: </a:t>
            </a:r>
            <a:r>
              <a:rPr sz="1591" b="1" spc="5" dirty="0">
                <a:highlight>
                  <a:srgbClr val="FFFF00"/>
                </a:highlight>
                <a:latin typeface="Arial"/>
                <a:cs typeface="Arial"/>
              </a:rPr>
              <a:t>B€ </a:t>
            </a:r>
            <a:r>
              <a:rPr sz="1591" b="1" dirty="0">
                <a:highlight>
                  <a:srgbClr val="FFFF00"/>
                </a:highlight>
                <a:latin typeface="Arial"/>
                <a:cs typeface="Arial"/>
              </a:rPr>
              <a:t>12</a:t>
            </a:r>
            <a:r>
              <a:rPr sz="1591" b="1" dirty="0">
                <a:latin typeface="Arial"/>
                <a:cs typeface="Arial"/>
              </a:rPr>
              <a:t>+ in 2007-2027 for ITER  </a:t>
            </a:r>
            <a:r>
              <a:rPr sz="1591" b="1" spc="-5" dirty="0">
                <a:latin typeface="Arial"/>
                <a:cs typeface="Arial"/>
              </a:rPr>
              <a:t>construction </a:t>
            </a:r>
            <a:r>
              <a:rPr sz="1591" b="1" dirty="0">
                <a:latin typeface="Arial"/>
                <a:cs typeface="Arial"/>
              </a:rPr>
              <a:t>(2008</a:t>
            </a:r>
            <a:r>
              <a:rPr sz="1591" b="1" spc="18" dirty="0">
                <a:latin typeface="Arial"/>
                <a:cs typeface="Arial"/>
              </a:rPr>
              <a:t> </a:t>
            </a:r>
            <a:r>
              <a:rPr sz="1591" b="1" dirty="0">
                <a:latin typeface="Arial"/>
                <a:cs typeface="Arial"/>
              </a:rPr>
              <a:t>values)</a:t>
            </a:r>
            <a:endParaRPr sz="1591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13815" y="5738673"/>
            <a:ext cx="28748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4</a:t>
            </a:fld>
            <a:endParaRPr sz="1182">
              <a:latin typeface="Arial"/>
              <a:cs typeface="Arial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A124DEF-EA2D-4D27-8C0B-009FD0C60E34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4F98D36E-3BB9-45B9-84ED-8F1D89C2CDD1}"/>
              </a:ext>
            </a:extLst>
          </p:cNvPr>
          <p:cNvSpPr txBox="1"/>
          <p:nvPr/>
        </p:nvSpPr>
        <p:spPr>
          <a:xfrm>
            <a:off x="8798328" y="6672867"/>
            <a:ext cx="15413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4</a:t>
            </a:fld>
            <a:endParaRPr sz="118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91679"/>
            <a:ext cx="7144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2227-7B31-4BC5-B0BA-215A592F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  <a:endParaRPr lang="en-1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A5C20-5AA3-45A5-C649-8433E745F1EE}"/>
              </a:ext>
            </a:extLst>
          </p:cNvPr>
          <p:cNvSpPr txBox="1"/>
          <p:nvPr/>
        </p:nvSpPr>
        <p:spPr>
          <a:xfrm>
            <a:off x="323850" y="2210593"/>
            <a:ext cx="3417820" cy="294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Purpose built tools maintenance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Propellant Suppressor prototype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DMS Manufacturing and Supply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Shielding blocks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In- Vessel camera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6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104" y="160662"/>
            <a:ext cx="1226267" cy="611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E3D8B7-0180-034A-4809-3C3F302522D5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>
          <a:xfrm>
            <a:off x="3417220" y="2197686"/>
            <a:ext cx="5038671" cy="2834253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514970825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91679"/>
            <a:ext cx="7144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2227-7B31-4BC5-B0BA-215A592F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MAINTENANCE &amp; PRESERVATION</a:t>
            </a:r>
            <a:endParaRPr lang="en-150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A5C20-5AA3-45A5-C649-8433E745F1EE}"/>
              </a:ext>
            </a:extLst>
          </p:cNvPr>
          <p:cNvSpPr txBox="1"/>
          <p:nvPr/>
        </p:nvSpPr>
        <p:spPr>
          <a:xfrm>
            <a:off x="395536" y="2163690"/>
            <a:ext cx="4644008" cy="2993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LT Preservation TKM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Purpose Built Tools Maintenance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Cooling Towers Periodical Cleaning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Security System Maintenance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6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104" y="160662"/>
            <a:ext cx="1226267" cy="611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250630-2AAB-162A-66E6-0664B971CAA2}"/>
              </a:ext>
            </a:extLst>
          </p:cNvPr>
          <p:cNvPicPr>
            <a:picLocks noGrp="1"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707" y="919414"/>
            <a:ext cx="2759077" cy="155198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D9AF0-3013-E134-638A-97D8137A50AB}"/>
              </a:ext>
            </a:extLst>
          </p:cNvPr>
          <p:cNvPicPr>
            <a:picLocks noGrp="1"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555" y="2797472"/>
            <a:ext cx="2759077" cy="155198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18ECB-94BC-83E8-3362-BFD0C7ED8F7A}"/>
              </a:ext>
            </a:extLst>
          </p:cNvPr>
          <p:cNvPicPr>
            <a:picLocks noGrp="1"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102" y="4675529"/>
            <a:ext cx="2748460" cy="167589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65C28B-E89A-5A60-0F73-9950FAEE39E1}"/>
              </a:ext>
            </a:extLst>
          </p:cNvPr>
          <p:cNvSpPr txBox="1"/>
          <p:nvPr/>
        </p:nvSpPr>
        <p:spPr>
          <a:xfrm>
            <a:off x="6228032" y="2490042"/>
            <a:ext cx="269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Vacuum Vessel Sector</a:t>
            </a:r>
            <a:endParaRPr lang="en-IE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18CC1-8BA2-21AA-6DC8-7070B638340D}"/>
              </a:ext>
            </a:extLst>
          </p:cNvPr>
          <p:cNvSpPr txBox="1"/>
          <p:nvPr/>
        </p:nvSpPr>
        <p:spPr>
          <a:xfrm>
            <a:off x="6310463" y="4382526"/>
            <a:ext cx="269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Cryostat Lid</a:t>
            </a:r>
            <a:endParaRPr lang="en-IE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69CAE-D450-4DF4-FB83-9F7581ECF677}"/>
              </a:ext>
            </a:extLst>
          </p:cNvPr>
          <p:cNvSpPr txBox="1"/>
          <p:nvPr/>
        </p:nvSpPr>
        <p:spPr>
          <a:xfrm>
            <a:off x="6310463" y="6297142"/>
            <a:ext cx="269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PF Coil in Cold Testing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371932279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91679"/>
            <a:ext cx="7144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2227-7B31-4BC5-B0BA-215A592F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TCWS Supplies</a:t>
            </a:r>
            <a:endParaRPr lang="en-1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A5C20-5AA3-45A5-C649-8433E745F1EE}"/>
              </a:ext>
            </a:extLst>
          </p:cNvPr>
          <p:cNvSpPr txBox="1"/>
          <p:nvPr/>
        </p:nvSpPr>
        <p:spPr>
          <a:xfrm>
            <a:off x="86110" y="1915292"/>
            <a:ext cx="3417820" cy="4126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 &amp; C Components (sensors, switches, cubicles,…)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Valves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ESPN equipment (pumps, heat exchangers, pressurizers,…)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Electrical Components (Heaters, SIC breakers, low flow pumps,…)</a:t>
            </a:r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6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104" y="160662"/>
            <a:ext cx="1226267" cy="611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D7EAF2-305E-EBA4-6704-73EB356E28DD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7" b="9207"/>
          <a:stretch>
            <a:fillRect/>
          </a:stretch>
        </p:blipFill>
        <p:spPr>
          <a:xfrm>
            <a:off x="3779912" y="2420888"/>
            <a:ext cx="5150364" cy="2897080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4001726131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91679"/>
            <a:ext cx="7144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2227-7B31-4BC5-B0BA-215A592F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Engineering &amp; Corporate Services</a:t>
            </a:r>
            <a:endParaRPr lang="en-150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A5C20-5AA3-45A5-C649-8433E745F1EE}"/>
              </a:ext>
            </a:extLst>
          </p:cNvPr>
          <p:cNvSpPr txBox="1"/>
          <p:nvPr/>
        </p:nvSpPr>
        <p:spPr>
          <a:xfrm>
            <a:off x="139154" y="966479"/>
            <a:ext cx="3784774" cy="5653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Leak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Specialized Engineering Services for Port Plug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Cable Support Engineering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Commissioning Support Engineering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 defTabSz="795338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800" b="1" kern="0" dirty="0"/>
              <a:t>Civil &amp; Mechanical Engineering/Services</a:t>
            </a:r>
          </a:p>
          <a:p>
            <a:pPr marL="287338" lvl="0" indent="-287338" algn="just" defTabSz="7953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kern="0" dirty="0"/>
              <a:t>Maintenance &amp; Preservation of buildings and components</a:t>
            </a:r>
          </a:p>
          <a:p>
            <a:pPr marL="287338" lvl="0" indent="-287338" algn="just" defTabSz="7953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kern="0" dirty="0"/>
              <a:t>Diagnostic prototypes &amp; devices</a:t>
            </a:r>
          </a:p>
          <a:p>
            <a:pPr marL="287338" lvl="0" indent="-287338" algn="just" defTabSz="7953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kern="0" dirty="0"/>
              <a:t>TCWS Supplies</a:t>
            </a:r>
          </a:p>
          <a:p>
            <a:pPr marL="287338" lvl="0" indent="-287338" algn="just" defTabSz="7953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kern="0" dirty="0"/>
              <a:t>Engineering Services</a:t>
            </a:r>
          </a:p>
          <a:p>
            <a:pPr marL="287338" lvl="0" indent="-287338" algn="just" defTabSz="7953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kern="0" dirty="0"/>
              <a:t>Logistic Services</a:t>
            </a:r>
          </a:p>
          <a:p>
            <a:pPr marL="287338" lvl="0" indent="-287338" algn="just" defTabSz="795338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kern="0" dirty="0"/>
              <a:t>First Plasma Components</a:t>
            </a:r>
            <a:endParaRPr lang="en-GB" sz="1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14313" indent="-214313">
              <a:lnSpc>
                <a:spcPts val="135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6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104" y="160662"/>
            <a:ext cx="1226267" cy="611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6007C-9D4E-5E1E-B3A8-A4DAF11EB69A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4371" y="1037035"/>
            <a:ext cx="2242271" cy="13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EEDCCE-CB47-5D0A-53AA-E09472DEEC69}"/>
              </a:ext>
            </a:extLst>
          </p:cNvPr>
          <p:cNvSpPr txBox="1"/>
          <p:nvPr/>
        </p:nvSpPr>
        <p:spPr>
          <a:xfrm>
            <a:off x="4283968" y="4327987"/>
            <a:ext cx="44557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Corporate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IT Support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IT Security Consulting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SAP Application Maintenance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Site Emergency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Maintenance plotters, photocopiers, printers and scanners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6333CB-8809-6604-4BF5-55DC50072986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r="6386"/>
          <a:stretch>
            <a:fillRect/>
          </a:stretch>
        </p:blipFill>
        <p:spPr>
          <a:xfrm>
            <a:off x="4788024" y="2491432"/>
            <a:ext cx="3264987" cy="1836555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3299991696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8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91679"/>
            <a:ext cx="7144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594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3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ts val="3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EAE6F8-C928-4D12-B854-EB6613C3CC14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2227-7B31-4BC5-B0BA-215A592F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Plasma Components</a:t>
            </a:r>
            <a:endParaRPr lang="en-1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A5C20-5AA3-45A5-C649-8433E745F1EE}"/>
              </a:ext>
            </a:extLst>
          </p:cNvPr>
          <p:cNvSpPr txBox="1"/>
          <p:nvPr/>
        </p:nvSpPr>
        <p:spPr>
          <a:xfrm>
            <a:off x="0" y="1037035"/>
            <a:ext cx="4067944" cy="4742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Power Converters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Blankets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Neutral beam Port liners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In-Vessel viewing port extension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Divertor instrumentation 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Central interlock system</a:t>
            </a:r>
          </a:p>
          <a:p>
            <a:pPr>
              <a:lnSpc>
                <a:spcPts val="1350"/>
              </a:lnSpc>
              <a:spcAft>
                <a:spcPts val="900"/>
              </a:spcAft>
            </a:pPr>
            <a:endParaRPr lang="en-GB" sz="18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6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104" y="160662"/>
            <a:ext cx="1226267" cy="611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B5E247-98CD-6044-B7E0-A6688DA7915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055" y="1196752"/>
            <a:ext cx="4245496" cy="2812641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590538614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6416" y="6518498"/>
            <a:ext cx="693440" cy="339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5C215-7F9A-4AB7-8398-183B47447BCF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9CC7BE5-5499-4EF5-9F0D-D5CD1220A4FB}"/>
              </a:ext>
            </a:extLst>
          </p:cNvPr>
          <p:cNvSpPr txBox="1">
            <a:spLocks noChangeArrowheads="1"/>
          </p:cNvSpPr>
          <p:nvPr/>
        </p:nvSpPr>
        <p:spPr>
          <a:xfrm>
            <a:off x="109280" y="1844824"/>
            <a:ext cx="8703847" cy="4608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37" indent="-200020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03" indent="-17938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57" indent="-180970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22" indent="-17938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ITER ORG: </a:t>
            </a:r>
            <a:r>
              <a:rPr lang="en-GB" sz="1800" b="1" u="sng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ITER-Procurement@iter.org</a:t>
            </a:r>
            <a:endParaRPr lang="en-US" altLang="en-US" sz="1800" b="1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  <a:latin typeface="+mj-lt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F4E: </a:t>
            </a:r>
            <a:r>
              <a:rPr lang="en-US" altLang="en-US" sz="18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linkClick r:id="rId4"/>
              </a:rPr>
              <a:t>mehdi.daval@f4e.Europa.eu</a:t>
            </a:r>
            <a:endParaRPr lang="en-US" altLang="en-US" sz="1800" b="1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Italy ITER Industry Liaison Officer: (ILO) </a:t>
            </a:r>
            <a:r>
              <a:rPr lang="en-US" altLang="en-US" sz="18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  <a:hlinkClick r:id="rId5"/>
              </a:rPr>
              <a:t>paolo.Acunzo@enea.it</a:t>
            </a:r>
            <a:r>
              <a:rPr lang="en-US" altLang="en-US" sz="1800" b="1" spc="-50" dirty="0">
                <a:solidFill>
                  <a:schemeClr val="tx1"/>
                </a:solidFill>
                <a:effectLst>
                  <a:innerShdw blurRad="12700" dir="9120000">
                    <a:schemeClr val="bg1"/>
                  </a:innerShdw>
                </a:effectLst>
              </a:rPr>
              <a:t> </a:t>
            </a:r>
          </a:p>
          <a:p>
            <a:pPr marL="233350" lvl="2" indent="0" algn="just" defTabSz="596489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>
                <a:latin typeface="+mj-lt"/>
                <a:cs typeface="Arial" panose="020B0604020202020204" pitchFamily="34" charset="0"/>
              </a:rPr>
              <a:t>ILOs are a network from different European countries that work together with Fusion for Energy to raise awareness regarding funding schemes and ways to get involved in the ITER project. A series of information days and seminars are planned throughout the year to report on the roadmap of the different procurement packages and facilitate partnerships between companies.</a:t>
            </a:r>
          </a:p>
          <a:p>
            <a:pPr marL="233350" lvl="2" indent="0" algn="just" defTabSz="596489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>
              <a:latin typeface="+mj-lt"/>
              <a:cs typeface="Arial" panose="020B0604020202020204" pitchFamily="34" charset="0"/>
            </a:endParaRPr>
          </a:p>
          <a:p>
            <a:pPr marL="233350" lvl="2" indent="0" algn="just" defTabSz="596489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ILOs have permanent contacts with F4E and IO</a:t>
            </a:r>
          </a:p>
          <a:p>
            <a:pPr marL="233350" lvl="2" indent="0" defTabSz="596489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>
                <a:solidFill>
                  <a:prstClr val="black"/>
                </a:solidFill>
                <a:latin typeface="+mj-lt"/>
                <a:cs typeface="Arial" panose="020B0604020202020204" pitchFamily="34" charset="0"/>
                <a:hlinkClick r:id="rId6"/>
              </a:rPr>
              <a:t>More information = https://industryportal.f4e.europa.eu/ip_pages/ilocorner.aspx</a:t>
            </a:r>
            <a:endParaRPr lang="en-GB" sz="18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defRPr/>
            </a:pPr>
            <a:endParaRPr lang="en-US" altLang="en-US" sz="1800" b="1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altLang="en-US" sz="1800" b="1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  <a:p>
            <a:pPr marL="85725">
              <a:spcBef>
                <a:spcPts val="1000"/>
              </a:spcBef>
              <a:defRPr/>
            </a:pPr>
            <a:endParaRPr lang="en-US" altLang="en-US" sz="1100" spc="-50" dirty="0">
              <a:solidFill>
                <a:schemeClr val="tx1"/>
              </a:solidFill>
              <a:effectLst>
                <a:innerShdw blurRad="12700" dir="9120000">
                  <a:schemeClr val="bg1"/>
                </a:innerShdw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B3D507-754C-03C8-3C60-AEC37E354B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Industrial Opportunity Days 2023 - Capodimonte - 15-16 June 2023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2527AFD-723A-6346-C606-E0B5E78AB269}"/>
              </a:ext>
            </a:extLst>
          </p:cNvPr>
          <p:cNvSpPr txBox="1">
            <a:spLocks/>
          </p:cNvSpPr>
          <p:nvPr/>
        </p:nvSpPr>
        <p:spPr>
          <a:xfrm>
            <a:off x="323850" y="250547"/>
            <a:ext cx="6335713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2"/>
                </a:solidFill>
                <a:effectLst>
                  <a:outerShdw blurRad="63500" algn="ctr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F4E – IO contacts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3305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595"/>
            <a:ext cx="9144000" cy="5667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" name="object 4"/>
          <p:cNvSpPr/>
          <p:nvPr/>
        </p:nvSpPr>
        <p:spPr>
          <a:xfrm>
            <a:off x="2777837" y="2735581"/>
            <a:ext cx="3589019" cy="1386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47864" y="3294327"/>
            <a:ext cx="3537508" cy="397143"/>
          </a:xfrm>
          <a:prstGeom prst="rect">
            <a:avLst/>
          </a:prstGeom>
        </p:spPr>
        <p:txBody>
          <a:bodyPr vert="horz" wrap="square" lIns="0" tIns="10968" rIns="0" bIns="0" rtlCol="0" anchor="ctr">
            <a:spAutoFit/>
          </a:bodyPr>
          <a:lstStyle/>
          <a:p>
            <a:pPr marL="13855">
              <a:spcBef>
                <a:spcPts val="87"/>
              </a:spcBef>
            </a:pPr>
            <a:r>
              <a:rPr spc="-5" dirty="0"/>
              <a:t>Thank</a:t>
            </a:r>
            <a:r>
              <a:rPr spc="-155" dirty="0"/>
              <a:t> </a:t>
            </a:r>
            <a:r>
              <a:rPr spc="-100" dirty="0"/>
              <a:t>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D9D1B3-45A4-4B8E-AB23-E5DBAE89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Industrial Opportunity Days 2023 - Capodimonte - 15-16 June 2023</a:t>
            </a:r>
            <a:endParaRPr lang="en-IE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A7B79-F145-729E-FF5D-304AAE01E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11" y="1879335"/>
            <a:ext cx="7011378" cy="364858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E718D7-A3B3-FE2B-6562-90E31775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1433"/>
            <a:ext cx="6336704" cy="810478"/>
          </a:xfrm>
        </p:spPr>
        <p:txBody>
          <a:bodyPr/>
          <a:lstStyle/>
          <a:p>
            <a:r>
              <a:rPr lang="en-US" dirty="0"/>
              <a:t>ITER ORG (IO) and Fusion For Energy (F4E)</a:t>
            </a:r>
            <a:endParaRPr lang="en-IE" dirty="0"/>
          </a:p>
        </p:txBody>
      </p:sp>
      <p:pic>
        <p:nvPicPr>
          <p:cNvPr id="2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3888" y="2852936"/>
            <a:ext cx="505816" cy="2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4DA166-0554-445F-9992-6822B4E384EC}"/>
              </a:ext>
            </a:extLst>
          </p:cNvPr>
          <p:cNvSpPr txBox="1"/>
          <p:nvPr/>
        </p:nvSpPr>
        <p:spPr>
          <a:xfrm>
            <a:off x="32256" y="1124744"/>
            <a:ext cx="89873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ITER is located in </a:t>
            </a:r>
            <a:r>
              <a:rPr lang="en-US" sz="1800" dirty="0" err="1"/>
              <a:t>Cadarache</a:t>
            </a:r>
            <a:r>
              <a:rPr lang="en-US" sz="1800" dirty="0"/>
              <a:t>, south of France.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F4E responsible to supply for ITER, and also Broader Approach, (DONES, and DEMO projects).</a:t>
            </a:r>
            <a:endParaRPr lang="en-IE" sz="1800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44" y="196801"/>
            <a:ext cx="7072312" cy="4508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CC00"/>
                </a:solidFill>
              </a:rPr>
              <a:t>ITER Tokamak</a:t>
            </a:r>
          </a:p>
        </p:txBody>
      </p:sp>
      <p:sp>
        <p:nvSpPr>
          <p:cNvPr id="41992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993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400"/>
              </a:spcBef>
              <a:buFont typeface="Arial" charset="0"/>
              <a:defRPr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4716DF9-7ECE-4EDF-A024-8EDC13425F42}" type="slidenum">
              <a:rPr lang="es-ES_tradnl" alt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s-ES_tradnl" alt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http://www.iter.org/media/all/img/stat/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072D66-C98E-455C-822C-A792E1798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103" y="1902316"/>
            <a:ext cx="5596403" cy="3312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8CB8A-4B29-4410-8E75-B97A3C1AF4BD}"/>
              </a:ext>
            </a:extLst>
          </p:cNvPr>
          <p:cNvSpPr txBox="1"/>
          <p:nvPr/>
        </p:nvSpPr>
        <p:spPr>
          <a:xfrm>
            <a:off x="0" y="1902316"/>
            <a:ext cx="3627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Purposes: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Fusion Energy released on large scale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10 times more energy generated than consumed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Study of “burning plasma” and its long operation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Testing key technologies for future reactors (DEMO etc.)</a:t>
            </a:r>
          </a:p>
        </p:txBody>
      </p:sp>
    </p:spTree>
    <p:extLst>
      <p:ext uri="{BB962C8B-B14F-4D97-AF65-F5344CB8AC3E}">
        <p14:creationId xmlns:p14="http://schemas.microsoft.com/office/powerpoint/2010/main" val="998883942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4242" y="4281054"/>
            <a:ext cx="638694" cy="552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" name="object 3"/>
          <p:cNvSpPr/>
          <p:nvPr/>
        </p:nvSpPr>
        <p:spPr>
          <a:xfrm>
            <a:off x="5554287" y="4418907"/>
            <a:ext cx="794557" cy="493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" name="object 4"/>
          <p:cNvSpPr/>
          <p:nvPr/>
        </p:nvSpPr>
        <p:spPr>
          <a:xfrm>
            <a:off x="5072842" y="4980016"/>
            <a:ext cx="865909" cy="6573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" name="object 5"/>
          <p:cNvSpPr/>
          <p:nvPr/>
        </p:nvSpPr>
        <p:spPr>
          <a:xfrm>
            <a:off x="3794760" y="2717570"/>
            <a:ext cx="3726295" cy="465859"/>
          </a:xfrm>
          <a:custGeom>
            <a:avLst/>
            <a:gdLst/>
            <a:ahLst/>
            <a:cxnLst/>
            <a:rect l="l" t="t" r="r" b="b"/>
            <a:pathLst>
              <a:path w="4098925" h="512445">
                <a:moveTo>
                  <a:pt x="0" y="512063"/>
                </a:moveTo>
                <a:lnTo>
                  <a:pt x="4689" y="466155"/>
                </a:lnTo>
                <a:lnTo>
                  <a:pt x="18208" y="422900"/>
                </a:lnTo>
                <a:lnTo>
                  <a:pt x="39736" y="383031"/>
                </a:lnTo>
                <a:lnTo>
                  <a:pt x="68452" y="347283"/>
                </a:lnTo>
                <a:lnTo>
                  <a:pt x="103533" y="316389"/>
                </a:lnTo>
                <a:lnTo>
                  <a:pt x="144159" y="291083"/>
                </a:lnTo>
                <a:lnTo>
                  <a:pt x="189506" y="272099"/>
                </a:lnTo>
                <a:lnTo>
                  <a:pt x="238755" y="260171"/>
                </a:lnTo>
                <a:lnTo>
                  <a:pt x="291084" y="256031"/>
                </a:lnTo>
                <a:lnTo>
                  <a:pt x="1821180" y="256031"/>
                </a:lnTo>
                <a:lnTo>
                  <a:pt x="1873508" y="251917"/>
                </a:lnTo>
                <a:lnTo>
                  <a:pt x="1922757" y="240051"/>
                </a:lnTo>
                <a:lnTo>
                  <a:pt x="1968104" y="221149"/>
                </a:lnTo>
                <a:lnTo>
                  <a:pt x="2008730" y="195924"/>
                </a:lnTo>
                <a:lnTo>
                  <a:pt x="2043811" y="165093"/>
                </a:lnTo>
                <a:lnTo>
                  <a:pt x="2072527" y="129370"/>
                </a:lnTo>
                <a:lnTo>
                  <a:pt x="2094055" y="89470"/>
                </a:lnTo>
                <a:lnTo>
                  <a:pt x="2107574" y="46108"/>
                </a:lnTo>
                <a:lnTo>
                  <a:pt x="2112264" y="0"/>
                </a:lnTo>
                <a:lnTo>
                  <a:pt x="2116953" y="46108"/>
                </a:lnTo>
                <a:lnTo>
                  <a:pt x="2130472" y="89470"/>
                </a:lnTo>
                <a:lnTo>
                  <a:pt x="2152000" y="129370"/>
                </a:lnTo>
                <a:lnTo>
                  <a:pt x="2180716" y="165093"/>
                </a:lnTo>
                <a:lnTo>
                  <a:pt x="2215797" y="195924"/>
                </a:lnTo>
                <a:lnTo>
                  <a:pt x="2256423" y="221149"/>
                </a:lnTo>
                <a:lnTo>
                  <a:pt x="2301770" y="240051"/>
                </a:lnTo>
                <a:lnTo>
                  <a:pt x="2351019" y="251917"/>
                </a:lnTo>
                <a:lnTo>
                  <a:pt x="2403348" y="256031"/>
                </a:lnTo>
                <a:lnTo>
                  <a:pt x="3807714" y="256031"/>
                </a:lnTo>
                <a:lnTo>
                  <a:pt x="3860042" y="260171"/>
                </a:lnTo>
                <a:lnTo>
                  <a:pt x="3909291" y="272099"/>
                </a:lnTo>
                <a:lnTo>
                  <a:pt x="3954638" y="291083"/>
                </a:lnTo>
                <a:lnTo>
                  <a:pt x="3995264" y="316389"/>
                </a:lnTo>
                <a:lnTo>
                  <a:pt x="4030345" y="347283"/>
                </a:lnTo>
                <a:lnTo>
                  <a:pt x="4059061" y="383031"/>
                </a:lnTo>
                <a:lnTo>
                  <a:pt x="4080589" y="422900"/>
                </a:lnTo>
                <a:lnTo>
                  <a:pt x="4094108" y="466155"/>
                </a:lnTo>
                <a:lnTo>
                  <a:pt x="4098798" y="512063"/>
                </a:lnTo>
              </a:path>
            </a:pathLst>
          </a:custGeom>
          <a:ln w="419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" name="object 6"/>
          <p:cNvSpPr/>
          <p:nvPr/>
        </p:nvSpPr>
        <p:spPr>
          <a:xfrm>
            <a:off x="3794760" y="2717570"/>
            <a:ext cx="3726295" cy="465859"/>
          </a:xfrm>
          <a:custGeom>
            <a:avLst/>
            <a:gdLst/>
            <a:ahLst/>
            <a:cxnLst/>
            <a:rect l="l" t="t" r="r" b="b"/>
            <a:pathLst>
              <a:path w="4098925" h="512445">
                <a:moveTo>
                  <a:pt x="0" y="512063"/>
                </a:moveTo>
                <a:lnTo>
                  <a:pt x="4689" y="466155"/>
                </a:lnTo>
                <a:lnTo>
                  <a:pt x="18208" y="422900"/>
                </a:lnTo>
                <a:lnTo>
                  <a:pt x="39736" y="383031"/>
                </a:lnTo>
                <a:lnTo>
                  <a:pt x="68452" y="347283"/>
                </a:lnTo>
                <a:lnTo>
                  <a:pt x="103533" y="316389"/>
                </a:lnTo>
                <a:lnTo>
                  <a:pt x="144159" y="291083"/>
                </a:lnTo>
                <a:lnTo>
                  <a:pt x="189506" y="272099"/>
                </a:lnTo>
                <a:lnTo>
                  <a:pt x="238755" y="260171"/>
                </a:lnTo>
                <a:lnTo>
                  <a:pt x="291084" y="256031"/>
                </a:lnTo>
                <a:lnTo>
                  <a:pt x="1821180" y="256031"/>
                </a:lnTo>
                <a:lnTo>
                  <a:pt x="1873508" y="251917"/>
                </a:lnTo>
                <a:lnTo>
                  <a:pt x="1922757" y="240051"/>
                </a:lnTo>
                <a:lnTo>
                  <a:pt x="1968104" y="221149"/>
                </a:lnTo>
                <a:lnTo>
                  <a:pt x="2008730" y="195924"/>
                </a:lnTo>
                <a:lnTo>
                  <a:pt x="2043811" y="165093"/>
                </a:lnTo>
                <a:lnTo>
                  <a:pt x="2072527" y="129370"/>
                </a:lnTo>
                <a:lnTo>
                  <a:pt x="2094055" y="89470"/>
                </a:lnTo>
                <a:lnTo>
                  <a:pt x="2107574" y="46108"/>
                </a:lnTo>
                <a:lnTo>
                  <a:pt x="2112264" y="0"/>
                </a:lnTo>
                <a:lnTo>
                  <a:pt x="2116953" y="46108"/>
                </a:lnTo>
                <a:lnTo>
                  <a:pt x="2130472" y="89470"/>
                </a:lnTo>
                <a:lnTo>
                  <a:pt x="2152000" y="129370"/>
                </a:lnTo>
                <a:lnTo>
                  <a:pt x="2180716" y="165093"/>
                </a:lnTo>
                <a:lnTo>
                  <a:pt x="2215797" y="195924"/>
                </a:lnTo>
                <a:lnTo>
                  <a:pt x="2256423" y="221149"/>
                </a:lnTo>
                <a:lnTo>
                  <a:pt x="2301770" y="240051"/>
                </a:lnTo>
                <a:lnTo>
                  <a:pt x="2351019" y="251917"/>
                </a:lnTo>
                <a:lnTo>
                  <a:pt x="2403348" y="256031"/>
                </a:lnTo>
                <a:lnTo>
                  <a:pt x="3807714" y="256031"/>
                </a:lnTo>
                <a:lnTo>
                  <a:pt x="3860042" y="260171"/>
                </a:lnTo>
                <a:lnTo>
                  <a:pt x="3909291" y="272099"/>
                </a:lnTo>
                <a:lnTo>
                  <a:pt x="3954638" y="291083"/>
                </a:lnTo>
                <a:lnTo>
                  <a:pt x="3995264" y="316389"/>
                </a:lnTo>
                <a:lnTo>
                  <a:pt x="4030345" y="347283"/>
                </a:lnTo>
                <a:lnTo>
                  <a:pt x="4059061" y="383031"/>
                </a:lnTo>
                <a:lnTo>
                  <a:pt x="4080589" y="422900"/>
                </a:lnTo>
                <a:lnTo>
                  <a:pt x="4094108" y="466155"/>
                </a:lnTo>
                <a:lnTo>
                  <a:pt x="4098798" y="512063"/>
                </a:lnTo>
              </a:path>
            </a:pathLst>
          </a:custGeom>
          <a:ln w="419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" name="object 7"/>
          <p:cNvSpPr/>
          <p:nvPr/>
        </p:nvSpPr>
        <p:spPr>
          <a:xfrm>
            <a:off x="3505200" y="1631373"/>
            <a:ext cx="4343400" cy="10113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303644" y="267258"/>
            <a:ext cx="5238173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>
                <a:solidFill>
                  <a:srgbClr val="FFC000"/>
                </a:solidFill>
              </a:rPr>
              <a:t>Fusion in Europe: </a:t>
            </a:r>
            <a:r>
              <a:rPr sz="2182" spc="-50" dirty="0">
                <a:solidFill>
                  <a:srgbClr val="FFC000"/>
                </a:solidFill>
              </a:rPr>
              <a:t>Two </a:t>
            </a:r>
            <a:r>
              <a:rPr sz="2182" spc="9" dirty="0">
                <a:solidFill>
                  <a:srgbClr val="FFC000"/>
                </a:solidFill>
              </a:rPr>
              <a:t>Main </a:t>
            </a:r>
            <a:r>
              <a:rPr sz="2182" spc="5" dirty="0">
                <a:solidFill>
                  <a:srgbClr val="FFC000"/>
                </a:solidFill>
              </a:rPr>
              <a:t>Pillars</a:t>
            </a:r>
            <a:r>
              <a:rPr sz="2182" spc="159" dirty="0">
                <a:solidFill>
                  <a:srgbClr val="FFC000"/>
                </a:solidFill>
              </a:rPr>
              <a:t> </a:t>
            </a:r>
            <a:r>
              <a:rPr sz="2182" spc="5" dirty="0">
                <a:solidFill>
                  <a:srgbClr val="FFC000"/>
                </a:solidFill>
              </a:rPr>
              <a:t>(+1)</a:t>
            </a:r>
            <a:endParaRPr sz="2182" dirty="0"/>
          </a:p>
        </p:txBody>
      </p:sp>
      <p:sp>
        <p:nvSpPr>
          <p:cNvPr id="9" name="object 9"/>
          <p:cNvSpPr/>
          <p:nvPr/>
        </p:nvSpPr>
        <p:spPr>
          <a:xfrm>
            <a:off x="6738158" y="4233257"/>
            <a:ext cx="1724890" cy="446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" name="object 10"/>
          <p:cNvSpPr/>
          <p:nvPr/>
        </p:nvSpPr>
        <p:spPr>
          <a:xfrm>
            <a:off x="3307081" y="4214553"/>
            <a:ext cx="1245523" cy="5347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" name="object 11"/>
          <p:cNvSpPr/>
          <p:nvPr/>
        </p:nvSpPr>
        <p:spPr>
          <a:xfrm>
            <a:off x="2872046" y="3257203"/>
            <a:ext cx="1250373" cy="8693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2" name="object 12"/>
          <p:cNvSpPr txBox="1"/>
          <p:nvPr/>
        </p:nvSpPr>
        <p:spPr>
          <a:xfrm>
            <a:off x="4187075" y="3513746"/>
            <a:ext cx="604982" cy="218552"/>
          </a:xfrm>
          <a:prstGeom prst="rect">
            <a:avLst/>
          </a:prstGeom>
        </p:spPr>
        <p:txBody>
          <a:bodyPr vert="horz" wrap="square" lIns="0" tIns="15587" rIns="0" bIns="0" rtlCol="0">
            <a:spAutoFit/>
          </a:bodyPr>
          <a:lstStyle/>
          <a:p>
            <a:pPr marL="11546">
              <a:spcBef>
                <a:spcPts val="122"/>
              </a:spcBef>
            </a:pPr>
            <a:r>
              <a:rPr sz="1318" b="1" spc="14" dirty="0">
                <a:latin typeface="Arial"/>
                <a:cs typeface="Arial"/>
              </a:rPr>
              <a:t>Energy</a:t>
            </a:r>
            <a:endParaRPr sz="1318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7535" y="3241963"/>
            <a:ext cx="1251066" cy="8693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4" name="object 14"/>
          <p:cNvSpPr txBox="1"/>
          <p:nvPr/>
        </p:nvSpPr>
        <p:spPr>
          <a:xfrm>
            <a:off x="7913255" y="3500584"/>
            <a:ext cx="966354" cy="411569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1546" marR="4618">
              <a:lnSpc>
                <a:spcPct val="102400"/>
              </a:lnSpc>
              <a:spcBef>
                <a:spcPts val="87"/>
              </a:spcBef>
            </a:pPr>
            <a:r>
              <a:rPr sz="1318" b="1" spc="14" dirty="0">
                <a:latin typeface="Arial"/>
                <a:cs typeface="Arial"/>
              </a:rPr>
              <a:t>Research</a:t>
            </a:r>
            <a:r>
              <a:rPr sz="1318" b="1" spc="-77" dirty="0">
                <a:latin typeface="Arial"/>
                <a:cs typeface="Arial"/>
              </a:rPr>
              <a:t> </a:t>
            </a:r>
            <a:r>
              <a:rPr sz="1318" b="1" spc="23" dirty="0">
                <a:latin typeface="Arial"/>
                <a:cs typeface="Arial"/>
              </a:rPr>
              <a:t>&amp;  </a:t>
            </a:r>
            <a:r>
              <a:rPr sz="1318" b="1" spc="9" dirty="0">
                <a:latin typeface="Arial"/>
                <a:cs typeface="Arial"/>
              </a:rPr>
              <a:t>Innovation</a:t>
            </a:r>
            <a:endParaRPr sz="1318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55078" y="1748444"/>
            <a:ext cx="1453341" cy="7876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6" name="object 16"/>
          <p:cNvSpPr/>
          <p:nvPr/>
        </p:nvSpPr>
        <p:spPr>
          <a:xfrm>
            <a:off x="6603075" y="4829694"/>
            <a:ext cx="886691" cy="711200"/>
          </a:xfrm>
          <a:custGeom>
            <a:avLst/>
            <a:gdLst/>
            <a:ahLst/>
            <a:cxnLst/>
            <a:rect l="l" t="t" r="r" b="b"/>
            <a:pathLst>
              <a:path w="975359" h="782320">
                <a:moveTo>
                  <a:pt x="195833" y="781812"/>
                </a:moveTo>
                <a:lnTo>
                  <a:pt x="195833" y="390906"/>
                </a:lnTo>
                <a:lnTo>
                  <a:pt x="0" y="586740"/>
                </a:lnTo>
                <a:lnTo>
                  <a:pt x="195833" y="781812"/>
                </a:lnTo>
                <a:close/>
              </a:path>
              <a:path w="975359" h="782320">
                <a:moveTo>
                  <a:pt x="975359" y="342138"/>
                </a:moveTo>
                <a:lnTo>
                  <a:pt x="975359" y="0"/>
                </a:lnTo>
                <a:lnTo>
                  <a:pt x="779525" y="0"/>
                </a:lnTo>
                <a:lnTo>
                  <a:pt x="779525" y="342138"/>
                </a:lnTo>
                <a:lnTo>
                  <a:pt x="772064" y="388370"/>
                </a:lnTo>
                <a:lnTo>
                  <a:pt x="751289" y="428530"/>
                </a:lnTo>
                <a:lnTo>
                  <a:pt x="719614" y="460205"/>
                </a:lnTo>
                <a:lnTo>
                  <a:pt x="679454" y="480980"/>
                </a:lnTo>
                <a:lnTo>
                  <a:pt x="633221" y="488442"/>
                </a:lnTo>
                <a:lnTo>
                  <a:pt x="195833" y="488442"/>
                </a:lnTo>
                <a:lnTo>
                  <a:pt x="195833" y="684276"/>
                </a:lnTo>
                <a:lnTo>
                  <a:pt x="633221" y="684276"/>
                </a:lnTo>
                <a:lnTo>
                  <a:pt x="679651" y="681153"/>
                </a:lnTo>
                <a:lnTo>
                  <a:pt x="724182" y="672055"/>
                </a:lnTo>
                <a:lnTo>
                  <a:pt x="766405" y="657391"/>
                </a:lnTo>
                <a:lnTo>
                  <a:pt x="805913" y="637568"/>
                </a:lnTo>
                <a:lnTo>
                  <a:pt x="842300" y="612992"/>
                </a:lnTo>
                <a:lnTo>
                  <a:pt x="875156" y="584072"/>
                </a:lnTo>
                <a:lnTo>
                  <a:pt x="904076" y="551216"/>
                </a:lnTo>
                <a:lnTo>
                  <a:pt x="928652" y="514829"/>
                </a:lnTo>
                <a:lnTo>
                  <a:pt x="948475" y="475321"/>
                </a:lnTo>
                <a:lnTo>
                  <a:pt x="963139" y="433098"/>
                </a:lnTo>
                <a:lnTo>
                  <a:pt x="972237" y="388567"/>
                </a:lnTo>
                <a:lnTo>
                  <a:pt x="975359" y="342138"/>
                </a:lnTo>
                <a:close/>
              </a:path>
            </a:pathLst>
          </a:custGeom>
          <a:solidFill>
            <a:srgbClr val="153F90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7" name="object 17"/>
          <p:cNvSpPr/>
          <p:nvPr/>
        </p:nvSpPr>
        <p:spPr>
          <a:xfrm>
            <a:off x="6603075" y="4829694"/>
            <a:ext cx="886691" cy="711200"/>
          </a:xfrm>
          <a:custGeom>
            <a:avLst/>
            <a:gdLst/>
            <a:ahLst/>
            <a:cxnLst/>
            <a:rect l="l" t="t" r="r" b="b"/>
            <a:pathLst>
              <a:path w="975359" h="782320">
                <a:moveTo>
                  <a:pt x="975359" y="0"/>
                </a:moveTo>
                <a:lnTo>
                  <a:pt x="975359" y="342138"/>
                </a:lnTo>
                <a:lnTo>
                  <a:pt x="972237" y="388567"/>
                </a:lnTo>
                <a:lnTo>
                  <a:pt x="963139" y="433098"/>
                </a:lnTo>
                <a:lnTo>
                  <a:pt x="948475" y="475321"/>
                </a:lnTo>
                <a:lnTo>
                  <a:pt x="928652" y="514829"/>
                </a:lnTo>
                <a:lnTo>
                  <a:pt x="904076" y="551216"/>
                </a:lnTo>
                <a:lnTo>
                  <a:pt x="875156" y="584072"/>
                </a:lnTo>
                <a:lnTo>
                  <a:pt x="842300" y="612992"/>
                </a:lnTo>
                <a:lnTo>
                  <a:pt x="805913" y="637568"/>
                </a:lnTo>
                <a:lnTo>
                  <a:pt x="766405" y="657391"/>
                </a:lnTo>
                <a:lnTo>
                  <a:pt x="724182" y="672055"/>
                </a:lnTo>
                <a:lnTo>
                  <a:pt x="679651" y="681153"/>
                </a:lnTo>
                <a:lnTo>
                  <a:pt x="633221" y="684276"/>
                </a:lnTo>
                <a:lnTo>
                  <a:pt x="195833" y="684276"/>
                </a:lnTo>
                <a:lnTo>
                  <a:pt x="195833" y="781812"/>
                </a:lnTo>
                <a:lnTo>
                  <a:pt x="0" y="586740"/>
                </a:lnTo>
                <a:lnTo>
                  <a:pt x="195833" y="390906"/>
                </a:lnTo>
                <a:lnTo>
                  <a:pt x="195833" y="488442"/>
                </a:lnTo>
                <a:lnTo>
                  <a:pt x="633221" y="488442"/>
                </a:lnTo>
                <a:lnTo>
                  <a:pt x="679454" y="480980"/>
                </a:lnTo>
                <a:lnTo>
                  <a:pt x="719614" y="460205"/>
                </a:lnTo>
                <a:lnTo>
                  <a:pt x="751289" y="428530"/>
                </a:lnTo>
                <a:lnTo>
                  <a:pt x="772064" y="388370"/>
                </a:lnTo>
                <a:lnTo>
                  <a:pt x="779525" y="342138"/>
                </a:lnTo>
                <a:lnTo>
                  <a:pt x="779525" y="0"/>
                </a:lnTo>
                <a:lnTo>
                  <a:pt x="975359" y="0"/>
                </a:lnTo>
                <a:close/>
              </a:path>
            </a:pathLst>
          </a:custGeom>
          <a:ln w="27940">
            <a:solidFill>
              <a:srgbClr val="0C2B68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8" name="object 18"/>
          <p:cNvSpPr/>
          <p:nvPr/>
        </p:nvSpPr>
        <p:spPr>
          <a:xfrm>
            <a:off x="3767743" y="4829694"/>
            <a:ext cx="886691" cy="711200"/>
          </a:xfrm>
          <a:custGeom>
            <a:avLst/>
            <a:gdLst/>
            <a:ahLst/>
            <a:cxnLst/>
            <a:rect l="l" t="t" r="r" b="b"/>
            <a:pathLst>
              <a:path w="975360" h="782320">
                <a:moveTo>
                  <a:pt x="780288" y="684276"/>
                </a:moveTo>
                <a:lnTo>
                  <a:pt x="780288" y="488441"/>
                </a:lnTo>
                <a:lnTo>
                  <a:pt x="342138" y="488442"/>
                </a:lnTo>
                <a:lnTo>
                  <a:pt x="295905" y="480980"/>
                </a:lnTo>
                <a:lnTo>
                  <a:pt x="255745" y="460205"/>
                </a:lnTo>
                <a:lnTo>
                  <a:pt x="224070" y="428530"/>
                </a:lnTo>
                <a:lnTo>
                  <a:pt x="203295" y="388370"/>
                </a:lnTo>
                <a:lnTo>
                  <a:pt x="195834" y="342138"/>
                </a:lnTo>
                <a:lnTo>
                  <a:pt x="195834" y="0"/>
                </a:lnTo>
                <a:lnTo>
                  <a:pt x="0" y="0"/>
                </a:lnTo>
                <a:lnTo>
                  <a:pt x="0" y="342138"/>
                </a:lnTo>
                <a:lnTo>
                  <a:pt x="3122" y="388567"/>
                </a:lnTo>
                <a:lnTo>
                  <a:pt x="12220" y="433098"/>
                </a:lnTo>
                <a:lnTo>
                  <a:pt x="26884" y="475321"/>
                </a:lnTo>
                <a:lnTo>
                  <a:pt x="46707" y="514829"/>
                </a:lnTo>
                <a:lnTo>
                  <a:pt x="71283" y="551216"/>
                </a:lnTo>
                <a:lnTo>
                  <a:pt x="100203" y="584072"/>
                </a:lnTo>
                <a:lnTo>
                  <a:pt x="133059" y="612992"/>
                </a:lnTo>
                <a:lnTo>
                  <a:pt x="169446" y="637568"/>
                </a:lnTo>
                <a:lnTo>
                  <a:pt x="208954" y="657391"/>
                </a:lnTo>
                <a:lnTo>
                  <a:pt x="251177" y="672055"/>
                </a:lnTo>
                <a:lnTo>
                  <a:pt x="295708" y="681153"/>
                </a:lnTo>
                <a:lnTo>
                  <a:pt x="342138" y="684276"/>
                </a:lnTo>
                <a:lnTo>
                  <a:pt x="780288" y="684276"/>
                </a:lnTo>
                <a:close/>
              </a:path>
              <a:path w="975360" h="782320">
                <a:moveTo>
                  <a:pt x="975360" y="586740"/>
                </a:moveTo>
                <a:lnTo>
                  <a:pt x="780288" y="390905"/>
                </a:lnTo>
                <a:lnTo>
                  <a:pt x="780288" y="781811"/>
                </a:lnTo>
                <a:lnTo>
                  <a:pt x="975360" y="586740"/>
                </a:lnTo>
                <a:close/>
              </a:path>
            </a:pathLst>
          </a:custGeom>
          <a:solidFill>
            <a:srgbClr val="153F90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9" name="object 19"/>
          <p:cNvSpPr/>
          <p:nvPr/>
        </p:nvSpPr>
        <p:spPr>
          <a:xfrm>
            <a:off x="3767743" y="4829694"/>
            <a:ext cx="886691" cy="711200"/>
          </a:xfrm>
          <a:custGeom>
            <a:avLst/>
            <a:gdLst/>
            <a:ahLst/>
            <a:cxnLst/>
            <a:rect l="l" t="t" r="r" b="b"/>
            <a:pathLst>
              <a:path w="975360" h="782320">
                <a:moveTo>
                  <a:pt x="0" y="0"/>
                </a:moveTo>
                <a:lnTo>
                  <a:pt x="0" y="342138"/>
                </a:lnTo>
                <a:lnTo>
                  <a:pt x="3122" y="388567"/>
                </a:lnTo>
                <a:lnTo>
                  <a:pt x="12220" y="433098"/>
                </a:lnTo>
                <a:lnTo>
                  <a:pt x="26884" y="475321"/>
                </a:lnTo>
                <a:lnTo>
                  <a:pt x="46707" y="514829"/>
                </a:lnTo>
                <a:lnTo>
                  <a:pt x="71283" y="551216"/>
                </a:lnTo>
                <a:lnTo>
                  <a:pt x="100203" y="584072"/>
                </a:lnTo>
                <a:lnTo>
                  <a:pt x="133059" y="612992"/>
                </a:lnTo>
                <a:lnTo>
                  <a:pt x="169446" y="637568"/>
                </a:lnTo>
                <a:lnTo>
                  <a:pt x="208954" y="657391"/>
                </a:lnTo>
                <a:lnTo>
                  <a:pt x="251177" y="672055"/>
                </a:lnTo>
                <a:lnTo>
                  <a:pt x="295708" y="681153"/>
                </a:lnTo>
                <a:lnTo>
                  <a:pt x="342138" y="684276"/>
                </a:lnTo>
                <a:lnTo>
                  <a:pt x="780288" y="684276"/>
                </a:lnTo>
                <a:lnTo>
                  <a:pt x="780288" y="781811"/>
                </a:lnTo>
                <a:lnTo>
                  <a:pt x="975360" y="586740"/>
                </a:lnTo>
                <a:lnTo>
                  <a:pt x="780288" y="390905"/>
                </a:lnTo>
                <a:lnTo>
                  <a:pt x="780288" y="488441"/>
                </a:lnTo>
                <a:lnTo>
                  <a:pt x="342138" y="488442"/>
                </a:lnTo>
                <a:lnTo>
                  <a:pt x="295905" y="480980"/>
                </a:lnTo>
                <a:lnTo>
                  <a:pt x="255745" y="460205"/>
                </a:lnTo>
                <a:lnTo>
                  <a:pt x="224070" y="428530"/>
                </a:lnTo>
                <a:lnTo>
                  <a:pt x="203295" y="388370"/>
                </a:lnTo>
                <a:lnTo>
                  <a:pt x="195834" y="342138"/>
                </a:lnTo>
                <a:lnTo>
                  <a:pt x="195834" y="0"/>
                </a:lnTo>
                <a:lnTo>
                  <a:pt x="0" y="0"/>
                </a:lnTo>
                <a:close/>
              </a:path>
            </a:pathLst>
          </a:custGeom>
          <a:ln w="27940">
            <a:solidFill>
              <a:srgbClr val="0C2B68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0" name="object 20"/>
          <p:cNvSpPr/>
          <p:nvPr/>
        </p:nvSpPr>
        <p:spPr>
          <a:xfrm>
            <a:off x="5667895" y="4799214"/>
            <a:ext cx="1106978" cy="7024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1" name="object 21"/>
          <p:cNvSpPr/>
          <p:nvPr/>
        </p:nvSpPr>
        <p:spPr>
          <a:xfrm>
            <a:off x="4470169" y="4750031"/>
            <a:ext cx="1140921" cy="4869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2" name="object 22"/>
          <p:cNvSpPr/>
          <p:nvPr/>
        </p:nvSpPr>
        <p:spPr>
          <a:xfrm>
            <a:off x="381693" y="3986645"/>
            <a:ext cx="1488671" cy="7405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3" name="object 23"/>
          <p:cNvSpPr/>
          <p:nvPr/>
        </p:nvSpPr>
        <p:spPr>
          <a:xfrm>
            <a:off x="385849" y="4759730"/>
            <a:ext cx="192693" cy="1274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376237" y="4750810"/>
          <a:ext cx="1488784" cy="1357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7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5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98518" y="4759730"/>
            <a:ext cx="192693" cy="1274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6" name="object 26"/>
          <p:cNvSpPr/>
          <p:nvPr/>
        </p:nvSpPr>
        <p:spPr>
          <a:xfrm>
            <a:off x="810491" y="4759730"/>
            <a:ext cx="192693" cy="12746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7" name="object 27"/>
          <p:cNvSpPr/>
          <p:nvPr/>
        </p:nvSpPr>
        <p:spPr>
          <a:xfrm>
            <a:off x="1021081" y="4761116"/>
            <a:ext cx="191412" cy="1267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8" name="object 28"/>
          <p:cNvSpPr/>
          <p:nvPr/>
        </p:nvSpPr>
        <p:spPr>
          <a:xfrm>
            <a:off x="1236517" y="4763192"/>
            <a:ext cx="191724" cy="1239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29" name="object 29"/>
          <p:cNvSpPr/>
          <p:nvPr/>
        </p:nvSpPr>
        <p:spPr>
          <a:xfrm>
            <a:off x="1450570" y="4761808"/>
            <a:ext cx="196261" cy="1302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0" name="object 30"/>
          <p:cNvSpPr/>
          <p:nvPr/>
        </p:nvSpPr>
        <p:spPr>
          <a:xfrm>
            <a:off x="1670858" y="4761114"/>
            <a:ext cx="194205" cy="1281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D16EFD72-8B13-4AE7-B7DC-FFD6B9F96206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E8E4C8C1-D150-495C-A0A3-B4A8EF4AC2BD}"/>
              </a:ext>
            </a:extLst>
          </p:cNvPr>
          <p:cNvSpPr txBox="1"/>
          <p:nvPr/>
        </p:nvSpPr>
        <p:spPr>
          <a:xfrm>
            <a:off x="8798328" y="6672867"/>
            <a:ext cx="15413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7</a:t>
            </a:fld>
            <a:endParaRPr sz="118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2994" y="260648"/>
            <a:ext cx="5453496" cy="349203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b="1" spc="5" dirty="0">
                <a:solidFill>
                  <a:srgbClr val="FFC000"/>
                </a:solidFill>
                <a:latin typeface="Arial"/>
                <a:cs typeface="Arial"/>
              </a:rPr>
              <a:t>Fusion in Europe: Industrial</a:t>
            </a:r>
            <a:r>
              <a:rPr sz="2182" b="1" spc="136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82" b="1" spc="5" dirty="0">
                <a:solidFill>
                  <a:srgbClr val="FFC000"/>
                </a:solidFill>
                <a:latin typeface="Arial"/>
                <a:cs typeface="Arial"/>
              </a:rPr>
              <a:t>Involvement</a:t>
            </a:r>
            <a:endParaRPr sz="2182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48154" y="1820486"/>
            <a:ext cx="2676697" cy="692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" name="object 4"/>
          <p:cNvSpPr/>
          <p:nvPr/>
        </p:nvSpPr>
        <p:spPr>
          <a:xfrm>
            <a:off x="3605645" y="1801783"/>
            <a:ext cx="1933402" cy="829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" name="object 5"/>
          <p:cNvSpPr/>
          <p:nvPr/>
        </p:nvSpPr>
        <p:spPr>
          <a:xfrm>
            <a:off x="306186" y="1799012"/>
            <a:ext cx="1685405" cy="838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6" name="object 6"/>
          <p:cNvSpPr/>
          <p:nvPr/>
        </p:nvSpPr>
        <p:spPr>
          <a:xfrm>
            <a:off x="3309850" y="2678777"/>
            <a:ext cx="2828636" cy="966354"/>
          </a:xfrm>
          <a:custGeom>
            <a:avLst/>
            <a:gdLst/>
            <a:ahLst/>
            <a:cxnLst/>
            <a:rect l="l" t="t" r="r" b="b"/>
            <a:pathLst>
              <a:path w="3111500" h="1062989">
                <a:moveTo>
                  <a:pt x="3111246" y="786384"/>
                </a:moveTo>
                <a:lnTo>
                  <a:pt x="3111246" y="0"/>
                </a:lnTo>
                <a:lnTo>
                  <a:pt x="0" y="0"/>
                </a:lnTo>
                <a:lnTo>
                  <a:pt x="0" y="786384"/>
                </a:lnTo>
                <a:lnTo>
                  <a:pt x="1555242" y="1062990"/>
                </a:lnTo>
                <a:lnTo>
                  <a:pt x="3111246" y="786384"/>
                </a:lnTo>
                <a:close/>
              </a:path>
            </a:pathLst>
          </a:custGeom>
          <a:solidFill>
            <a:srgbClr val="153F90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7" name="object 7"/>
          <p:cNvSpPr/>
          <p:nvPr/>
        </p:nvSpPr>
        <p:spPr>
          <a:xfrm>
            <a:off x="3309850" y="2678777"/>
            <a:ext cx="2828636" cy="966354"/>
          </a:xfrm>
          <a:custGeom>
            <a:avLst/>
            <a:gdLst/>
            <a:ahLst/>
            <a:cxnLst/>
            <a:rect l="l" t="t" r="r" b="b"/>
            <a:pathLst>
              <a:path w="3111500" h="1062989">
                <a:moveTo>
                  <a:pt x="3111246" y="0"/>
                </a:moveTo>
                <a:lnTo>
                  <a:pt x="3111246" y="786384"/>
                </a:lnTo>
                <a:lnTo>
                  <a:pt x="1555242" y="1062990"/>
                </a:lnTo>
                <a:lnTo>
                  <a:pt x="0" y="786384"/>
                </a:lnTo>
                <a:lnTo>
                  <a:pt x="0" y="0"/>
                </a:lnTo>
                <a:lnTo>
                  <a:pt x="3111246" y="0"/>
                </a:lnTo>
                <a:close/>
              </a:path>
            </a:pathLst>
          </a:custGeom>
          <a:ln w="27939">
            <a:solidFill>
              <a:srgbClr val="0C2B68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" name="object 8"/>
          <p:cNvSpPr txBox="1"/>
          <p:nvPr/>
        </p:nvSpPr>
        <p:spPr>
          <a:xfrm>
            <a:off x="3890588" y="2807857"/>
            <a:ext cx="1666586" cy="545132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210133" marR="4618" indent="-199164">
              <a:lnSpc>
                <a:spcPct val="101499"/>
              </a:lnSpc>
              <a:spcBef>
                <a:spcPts val="87"/>
              </a:spcBef>
            </a:pPr>
            <a:r>
              <a:rPr sz="1773" spc="9" dirty="0">
                <a:solidFill>
                  <a:srgbClr val="FFFFFF"/>
                </a:solidFill>
                <a:latin typeface="Arial"/>
                <a:cs typeface="Arial"/>
              </a:rPr>
              <a:t>~3.5 </a:t>
            </a:r>
            <a:r>
              <a:rPr sz="1773" spc="5" dirty="0">
                <a:solidFill>
                  <a:srgbClr val="FFFFFF"/>
                </a:solidFill>
                <a:latin typeface="Arial"/>
                <a:cs typeface="Arial"/>
              </a:rPr>
              <a:t>billion</a:t>
            </a:r>
            <a:r>
              <a:rPr sz="1773" spc="-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3" spc="14" dirty="0">
                <a:solidFill>
                  <a:srgbClr val="FFFFFF"/>
                </a:solidFill>
                <a:latin typeface="Arial"/>
                <a:cs typeface="Arial"/>
              </a:rPr>
              <a:t>EUR  </a:t>
            </a:r>
            <a:r>
              <a:rPr sz="1773" spc="9" dirty="0">
                <a:solidFill>
                  <a:srgbClr val="FFFFFF"/>
                </a:solidFill>
                <a:latin typeface="Arial"/>
                <a:cs typeface="Arial"/>
              </a:rPr>
              <a:t>(2022-2027)</a:t>
            </a:r>
            <a:endParaRPr sz="1773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753196"/>
            <a:ext cx="9144000" cy="1886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" name="object 10"/>
          <p:cNvSpPr/>
          <p:nvPr/>
        </p:nvSpPr>
        <p:spPr>
          <a:xfrm>
            <a:off x="7811193" y="2678777"/>
            <a:ext cx="396008" cy="966354"/>
          </a:xfrm>
          <a:custGeom>
            <a:avLst/>
            <a:gdLst/>
            <a:ahLst/>
            <a:cxnLst/>
            <a:rect l="l" t="t" r="r" b="b"/>
            <a:pathLst>
              <a:path w="435609" h="1062989">
                <a:moveTo>
                  <a:pt x="435102" y="902969"/>
                </a:moveTo>
                <a:lnTo>
                  <a:pt x="435101" y="0"/>
                </a:lnTo>
                <a:lnTo>
                  <a:pt x="0" y="0"/>
                </a:lnTo>
                <a:lnTo>
                  <a:pt x="0" y="902969"/>
                </a:lnTo>
                <a:lnTo>
                  <a:pt x="217169" y="1062990"/>
                </a:lnTo>
                <a:lnTo>
                  <a:pt x="435102" y="902969"/>
                </a:lnTo>
                <a:close/>
              </a:path>
            </a:pathLst>
          </a:custGeom>
          <a:solidFill>
            <a:srgbClr val="153F90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" name="object 11"/>
          <p:cNvSpPr/>
          <p:nvPr/>
        </p:nvSpPr>
        <p:spPr>
          <a:xfrm>
            <a:off x="7811193" y="2678777"/>
            <a:ext cx="396008" cy="966354"/>
          </a:xfrm>
          <a:custGeom>
            <a:avLst/>
            <a:gdLst/>
            <a:ahLst/>
            <a:cxnLst/>
            <a:rect l="l" t="t" r="r" b="b"/>
            <a:pathLst>
              <a:path w="435609" h="1062989">
                <a:moveTo>
                  <a:pt x="435101" y="0"/>
                </a:moveTo>
                <a:lnTo>
                  <a:pt x="435102" y="902969"/>
                </a:lnTo>
                <a:lnTo>
                  <a:pt x="217169" y="1062990"/>
                </a:lnTo>
                <a:lnTo>
                  <a:pt x="0" y="902969"/>
                </a:lnTo>
                <a:lnTo>
                  <a:pt x="0" y="0"/>
                </a:lnTo>
                <a:lnTo>
                  <a:pt x="435101" y="0"/>
                </a:lnTo>
                <a:close/>
              </a:path>
            </a:pathLst>
          </a:custGeom>
          <a:ln w="27940">
            <a:solidFill>
              <a:srgbClr val="0C2B68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2" name="object 12"/>
          <p:cNvSpPr/>
          <p:nvPr/>
        </p:nvSpPr>
        <p:spPr>
          <a:xfrm>
            <a:off x="568037" y="2678777"/>
            <a:ext cx="1140691" cy="966354"/>
          </a:xfrm>
          <a:custGeom>
            <a:avLst/>
            <a:gdLst/>
            <a:ahLst/>
            <a:cxnLst/>
            <a:rect l="l" t="t" r="r" b="b"/>
            <a:pathLst>
              <a:path w="1254760" h="1062989">
                <a:moveTo>
                  <a:pt x="1254252" y="786384"/>
                </a:moveTo>
                <a:lnTo>
                  <a:pt x="1254252" y="0"/>
                </a:lnTo>
                <a:lnTo>
                  <a:pt x="0" y="0"/>
                </a:lnTo>
                <a:lnTo>
                  <a:pt x="0" y="786384"/>
                </a:lnTo>
                <a:lnTo>
                  <a:pt x="627126" y="1062990"/>
                </a:lnTo>
                <a:lnTo>
                  <a:pt x="1254252" y="786384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3" name="object 13"/>
          <p:cNvSpPr/>
          <p:nvPr/>
        </p:nvSpPr>
        <p:spPr>
          <a:xfrm>
            <a:off x="568037" y="2678777"/>
            <a:ext cx="1140691" cy="966354"/>
          </a:xfrm>
          <a:custGeom>
            <a:avLst/>
            <a:gdLst/>
            <a:ahLst/>
            <a:cxnLst/>
            <a:rect l="l" t="t" r="r" b="b"/>
            <a:pathLst>
              <a:path w="1254760" h="1062989">
                <a:moveTo>
                  <a:pt x="1254252" y="0"/>
                </a:moveTo>
                <a:lnTo>
                  <a:pt x="1254252" y="786384"/>
                </a:lnTo>
                <a:lnTo>
                  <a:pt x="627126" y="1062990"/>
                </a:lnTo>
                <a:lnTo>
                  <a:pt x="0" y="786384"/>
                </a:lnTo>
                <a:lnTo>
                  <a:pt x="0" y="0"/>
                </a:lnTo>
                <a:lnTo>
                  <a:pt x="1254252" y="0"/>
                </a:lnTo>
                <a:close/>
              </a:path>
            </a:pathLst>
          </a:custGeom>
          <a:ln w="27940">
            <a:solidFill>
              <a:srgbClr val="0C2B68"/>
            </a:solidFill>
          </a:ln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4" name="object 14"/>
          <p:cNvSpPr/>
          <p:nvPr/>
        </p:nvSpPr>
        <p:spPr>
          <a:xfrm>
            <a:off x="3214947" y="3893821"/>
            <a:ext cx="1749136" cy="8728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6B57C480-EAE3-448B-9F69-4B092F74BE97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EE7A7B4A-B9B3-4C31-BEFF-34EC9CD12F14}"/>
              </a:ext>
            </a:extLst>
          </p:cNvPr>
          <p:cNvSpPr txBox="1"/>
          <p:nvPr/>
        </p:nvSpPr>
        <p:spPr>
          <a:xfrm>
            <a:off x="8798328" y="6672867"/>
            <a:ext cx="15413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7">
              <a:lnSpc>
                <a:spcPts val="1414"/>
              </a:lnSpc>
            </a:pPr>
            <a:fld id="{81D60167-4931-47E6-BA6A-407CBD079E47}" type="slidenum">
              <a:rPr sz="1182" spc="9" dirty="0">
                <a:solidFill>
                  <a:srgbClr val="1B3E94"/>
                </a:solidFill>
                <a:latin typeface="Arial"/>
                <a:cs typeface="Arial"/>
              </a:rPr>
              <a:pPr marL="34637">
                <a:lnSpc>
                  <a:spcPts val="1414"/>
                </a:lnSpc>
              </a:pPr>
              <a:t>8</a:t>
            </a:fld>
            <a:endParaRPr sz="118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06186" y="260648"/>
            <a:ext cx="5453496" cy="346382"/>
          </a:xfrm>
          <a:prstGeom prst="rect">
            <a:avLst/>
          </a:prstGeom>
        </p:spPr>
        <p:txBody>
          <a:bodyPr vert="horz" wrap="square" lIns="0" tIns="13276" rIns="0" bIns="0" rtlCol="0" anchor="ctr">
            <a:spAutoFit/>
          </a:bodyPr>
          <a:lstStyle/>
          <a:p>
            <a:pPr marL="11546">
              <a:spcBef>
                <a:spcPts val="104"/>
              </a:spcBef>
            </a:pPr>
            <a:r>
              <a:rPr sz="2182" spc="5" dirty="0">
                <a:solidFill>
                  <a:srgbClr val="FFC000"/>
                </a:solidFill>
              </a:rPr>
              <a:t>Fusion in Europe: Industrial</a:t>
            </a:r>
            <a:r>
              <a:rPr sz="2182" spc="136" dirty="0">
                <a:solidFill>
                  <a:srgbClr val="FFC000"/>
                </a:solidFill>
              </a:rPr>
              <a:t> </a:t>
            </a:r>
            <a:r>
              <a:rPr sz="2182" spc="5" dirty="0">
                <a:solidFill>
                  <a:srgbClr val="FFC000"/>
                </a:solidFill>
              </a:rPr>
              <a:t>Involvement</a:t>
            </a:r>
            <a:endParaRPr sz="2182" dirty="0"/>
          </a:p>
        </p:txBody>
      </p:sp>
      <p:sp>
        <p:nvSpPr>
          <p:cNvPr id="3" name="object 3"/>
          <p:cNvSpPr/>
          <p:nvPr/>
        </p:nvSpPr>
        <p:spPr>
          <a:xfrm>
            <a:off x="6348154" y="1820486"/>
            <a:ext cx="2676697" cy="692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4" name="object 4"/>
          <p:cNvSpPr/>
          <p:nvPr/>
        </p:nvSpPr>
        <p:spPr>
          <a:xfrm>
            <a:off x="3605645" y="1801783"/>
            <a:ext cx="1933402" cy="829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5" name="object 5"/>
          <p:cNvSpPr/>
          <p:nvPr/>
        </p:nvSpPr>
        <p:spPr>
          <a:xfrm>
            <a:off x="306186" y="1799012"/>
            <a:ext cx="1685405" cy="838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8" name="object 8"/>
          <p:cNvSpPr txBox="1"/>
          <p:nvPr/>
        </p:nvSpPr>
        <p:spPr>
          <a:xfrm>
            <a:off x="3818543" y="2807857"/>
            <a:ext cx="1476664" cy="560818"/>
          </a:xfrm>
          <a:prstGeom prst="rect">
            <a:avLst/>
          </a:prstGeom>
        </p:spPr>
        <p:txBody>
          <a:bodyPr vert="horz" wrap="square" lIns="0" tIns="15009" rIns="0" bIns="0" rtlCol="0">
            <a:spAutoFit/>
          </a:bodyPr>
          <a:lstStyle/>
          <a:p>
            <a:pPr marL="11546">
              <a:spcBef>
                <a:spcPts val="118"/>
              </a:spcBef>
            </a:pPr>
            <a:r>
              <a:rPr sz="1773" spc="9" dirty="0">
                <a:solidFill>
                  <a:srgbClr val="FFFFFF"/>
                </a:solidFill>
                <a:latin typeface="Arial"/>
                <a:cs typeface="Arial"/>
              </a:rPr>
              <a:t>5+ </a:t>
            </a:r>
            <a:r>
              <a:rPr sz="1773" spc="5" dirty="0">
                <a:solidFill>
                  <a:srgbClr val="FFFFFF"/>
                </a:solidFill>
                <a:latin typeface="Arial"/>
                <a:cs typeface="Arial"/>
              </a:rPr>
              <a:t>billion</a:t>
            </a:r>
            <a:r>
              <a:rPr sz="1773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73" spc="14" dirty="0">
                <a:solidFill>
                  <a:srgbClr val="FFFFFF"/>
                </a:solidFill>
                <a:latin typeface="Arial"/>
                <a:cs typeface="Arial"/>
              </a:rPr>
              <a:t>EUR</a:t>
            </a:r>
            <a:endParaRPr sz="1773" dirty="0">
              <a:latin typeface="Arial"/>
              <a:cs typeface="Arial"/>
            </a:endParaRPr>
          </a:p>
          <a:p>
            <a:pPr marL="114303">
              <a:spcBef>
                <a:spcPts val="32"/>
              </a:spcBef>
            </a:pPr>
            <a:r>
              <a:rPr sz="1773" spc="9" dirty="0">
                <a:solidFill>
                  <a:srgbClr val="FFFFFF"/>
                </a:solidFill>
                <a:latin typeface="Arial"/>
                <a:cs typeface="Arial"/>
              </a:rPr>
              <a:t>(2022-2027)</a:t>
            </a:r>
            <a:endParaRPr sz="1773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753196"/>
            <a:ext cx="9144000" cy="1886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0" name="object 10"/>
          <p:cNvSpPr/>
          <p:nvPr/>
        </p:nvSpPr>
        <p:spPr>
          <a:xfrm>
            <a:off x="3214947" y="3893821"/>
            <a:ext cx="1749136" cy="8728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7"/>
          </a:p>
        </p:txBody>
      </p:sp>
      <p:sp>
        <p:nvSpPr>
          <p:cNvPr id="11" name="object 11"/>
          <p:cNvSpPr txBox="1"/>
          <p:nvPr/>
        </p:nvSpPr>
        <p:spPr>
          <a:xfrm>
            <a:off x="8686800" y="6622196"/>
            <a:ext cx="133350" cy="220690"/>
          </a:xfrm>
          <a:prstGeom prst="rect">
            <a:avLst/>
          </a:prstGeom>
        </p:spPr>
        <p:txBody>
          <a:bodyPr vert="horz" wrap="square" lIns="0" tIns="5196" rIns="0" bIns="0" rtlCol="0">
            <a:spAutoFit/>
          </a:bodyPr>
          <a:lstStyle/>
          <a:p>
            <a:pPr marL="34637">
              <a:spcBef>
                <a:spcPts val="41"/>
              </a:spcBef>
            </a:pPr>
            <a:fld id="{81D60167-4931-47E6-BA6A-407CBD079E47}" type="slidenum">
              <a:rPr sz="1400" spc="18" dirty="0">
                <a:solidFill>
                  <a:srgbClr val="1E487C"/>
                </a:solidFill>
                <a:latin typeface="Arial"/>
                <a:cs typeface="Arial"/>
              </a:rPr>
              <a:pPr marL="34637">
                <a:spcBef>
                  <a:spcPts val="41"/>
                </a:spcBef>
              </a:pPr>
              <a:t>9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0BB39120-F8D9-47F5-B164-DDDE37D602F9}"/>
              </a:ext>
            </a:extLst>
          </p:cNvPr>
          <p:cNvSpPr/>
          <p:nvPr/>
        </p:nvSpPr>
        <p:spPr>
          <a:xfrm>
            <a:off x="306186" y="2678777"/>
            <a:ext cx="8718665" cy="966354"/>
          </a:xfrm>
          <a:custGeom>
            <a:avLst/>
            <a:gdLst/>
            <a:ahLst/>
            <a:cxnLst/>
            <a:rect l="l" t="t" r="r" b="b"/>
            <a:pathLst>
              <a:path w="3111500" h="1062989">
                <a:moveTo>
                  <a:pt x="3111246" y="786384"/>
                </a:moveTo>
                <a:lnTo>
                  <a:pt x="3111246" y="0"/>
                </a:lnTo>
                <a:lnTo>
                  <a:pt x="0" y="0"/>
                </a:lnTo>
                <a:lnTo>
                  <a:pt x="0" y="786384"/>
                </a:lnTo>
                <a:lnTo>
                  <a:pt x="1555242" y="1062990"/>
                </a:lnTo>
                <a:lnTo>
                  <a:pt x="3111246" y="786384"/>
                </a:lnTo>
                <a:close/>
              </a:path>
            </a:pathLst>
          </a:custGeom>
          <a:solidFill>
            <a:srgbClr val="153F90"/>
          </a:solidFill>
        </p:spPr>
        <p:txBody>
          <a:bodyPr wrap="square" lIns="0" tIns="0" rIns="0" bIns="0" rtlCol="0"/>
          <a:lstStyle/>
          <a:p>
            <a:pPr algn="ctr"/>
            <a:endParaRPr lang="en-US" sz="1637" dirty="0">
              <a:solidFill>
                <a:schemeClr val="bg1"/>
              </a:solidFill>
            </a:endParaRPr>
          </a:p>
          <a:p>
            <a:pPr algn="ctr"/>
            <a:r>
              <a:rPr lang="en-US" sz="18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 Billion EUR </a:t>
            </a:r>
          </a:p>
          <a:p>
            <a:pPr algn="ctr"/>
            <a:r>
              <a:rPr lang="en-US" sz="18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 – 2027)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C99CEED-0082-4782-BFB3-7B310F0BD014}"/>
              </a:ext>
            </a:extLst>
          </p:cNvPr>
          <p:cNvSpPr txBox="1">
            <a:spLocks/>
          </p:cNvSpPr>
          <p:nvPr/>
        </p:nvSpPr>
        <p:spPr bwMode="auto">
          <a:xfrm>
            <a:off x="323850" y="6524625"/>
            <a:ext cx="76327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8859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2288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5717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914650" indent="-17145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Industrial Opportunity Days 2023 - Capodimonte - 15-16 June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C58B4741D23142A8FEC0E0499FE880" ma:contentTypeVersion="0" ma:contentTypeDescription="Create a new document." ma:contentTypeScope="" ma:versionID="0c6b1e44da5838cdb17b5e1bf54e6ba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DAFB14-7587-447B-94B1-9546D5CC5A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8BAD9E-32DD-4DB4-8B65-B631D9A7E6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D886E6C-A4E2-41F9-BC12-9E14210483B3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70582</TotalTime>
  <Words>2559</Words>
  <Application>Microsoft Office PowerPoint</Application>
  <PresentationFormat>On-screen Show (4:3)</PresentationFormat>
  <Paragraphs>460</Paragraphs>
  <Slides>46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Arial</vt:lpstr>
      <vt:lpstr>Arial Narrow</vt:lpstr>
      <vt:lpstr>Calibri</vt:lpstr>
      <vt:lpstr>Courier New</vt:lpstr>
      <vt:lpstr>Symbol</vt:lpstr>
      <vt:lpstr>Times New Roman</vt:lpstr>
      <vt:lpstr>Webdings</vt:lpstr>
      <vt:lpstr>2_F4E_ppt_template_2012</vt:lpstr>
      <vt:lpstr>1_F4E_ppt_template_2012</vt:lpstr>
      <vt:lpstr>F4E_ppt_template_2012</vt:lpstr>
      <vt:lpstr>Custom Design</vt:lpstr>
      <vt:lpstr>4_F4E_ppt_template_2012</vt:lpstr>
      <vt:lpstr>5_F4E_ppt_template_2012</vt:lpstr>
      <vt:lpstr>8_F4E_ppt_template_2012</vt:lpstr>
      <vt:lpstr>Industrial Opportunities from F4E/ITER</vt:lpstr>
      <vt:lpstr>Outline</vt:lpstr>
      <vt:lpstr>Outline</vt:lpstr>
      <vt:lpstr>F4E - The European Domestic Agency for ITER</vt:lpstr>
      <vt:lpstr>ITER ORG (IO) and Fusion For Energy (F4E)</vt:lpstr>
      <vt:lpstr>ITER Tokamak</vt:lpstr>
      <vt:lpstr>Fusion in Europe: Two Main Pillars (+1)</vt:lpstr>
      <vt:lpstr>PowerPoint Presentation</vt:lpstr>
      <vt:lpstr>Fusion in Europe: Industrial Involvement</vt:lpstr>
      <vt:lpstr>F4E’s Contribution to Fusion Development</vt:lpstr>
      <vt:lpstr>ITER Schedule</vt:lpstr>
      <vt:lpstr>Outline</vt:lpstr>
      <vt:lpstr>Accumulated commitment</vt:lpstr>
      <vt:lpstr>Signed contracts all Member States </vt:lpstr>
      <vt:lpstr>Participation to pre-procurement activities </vt:lpstr>
      <vt:lpstr>Signed contracts by Italy - Breakdown  </vt:lpstr>
      <vt:lpstr>Outline</vt:lpstr>
      <vt:lpstr>F4E Rules to Engage with Industry</vt:lpstr>
      <vt:lpstr>F4E Industry Portal - https://industryportal.f4e.europa.eu</vt:lpstr>
      <vt:lpstr>e-Submission and e-Procurement</vt:lpstr>
      <vt:lpstr>Industrial Liaison Officers (ILO)</vt:lpstr>
      <vt:lpstr>Outline</vt:lpstr>
      <vt:lpstr>ITER ORG and FUSION FOR ENERGY</vt:lpstr>
      <vt:lpstr>ITER IN-VESSEL</vt:lpstr>
      <vt:lpstr>ITER Cryoplant &amp; Fuel Cycle</vt:lpstr>
      <vt:lpstr>ITER Cryoplant &amp; Fuel cycle</vt:lpstr>
      <vt:lpstr>ITER Heating and Current Drive</vt:lpstr>
      <vt:lpstr>ITER Heating and Current Drive</vt:lpstr>
      <vt:lpstr>ITER Heating and Current Drive</vt:lpstr>
      <vt:lpstr>ITER Diagnostics</vt:lpstr>
      <vt:lpstr>ITER Site and Buildings and Power Supplies</vt:lpstr>
      <vt:lpstr>ITER Remote Handling</vt:lpstr>
      <vt:lpstr>BUILDINGS and Infrastructures</vt:lpstr>
      <vt:lpstr>ITER Support Activities (Technical Support)</vt:lpstr>
      <vt:lpstr>ITER Support Activities (Technical Support)</vt:lpstr>
      <vt:lpstr>ITER Test Blanket Module (TBM)</vt:lpstr>
      <vt:lpstr>Broader Approach</vt:lpstr>
      <vt:lpstr>Outline</vt:lpstr>
      <vt:lpstr>Tokamak Complex Detritiation System</vt:lpstr>
      <vt:lpstr>DIAGNOSTICS</vt:lpstr>
      <vt:lpstr>MAINTENANCE &amp; PRESERVATION</vt:lpstr>
      <vt:lpstr>TCWS Supplies</vt:lpstr>
      <vt:lpstr>Engineering &amp; Corporate Services</vt:lpstr>
      <vt:lpstr>First Plasma Components</vt:lpstr>
      <vt:lpstr>PowerPoint Presentation</vt:lpstr>
      <vt:lpstr>Thank You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cardoau</dc:creator>
  <cp:lastModifiedBy>Saez Lopez-Barrantes Victor (F4E)</cp:lastModifiedBy>
  <cp:revision>1811</cp:revision>
  <cp:lastPrinted>2020-01-23T08:50:30Z</cp:lastPrinted>
  <dcterms:created xsi:type="dcterms:W3CDTF">2007-11-12T09:53:11Z</dcterms:created>
  <dcterms:modified xsi:type="dcterms:W3CDTF">2023-06-15T20:52:36Z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0x0101009E68DA6C47D64946A34D2AA5081C2DCF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