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1" r:id="rId2"/>
    <p:sldId id="324" r:id="rId3"/>
    <p:sldId id="275" r:id="rId4"/>
    <p:sldId id="262" r:id="rId5"/>
    <p:sldId id="266" r:id="rId6"/>
    <p:sldId id="265" r:id="rId7"/>
    <p:sldId id="267" r:id="rId8"/>
    <p:sldId id="268" r:id="rId9"/>
    <p:sldId id="269" r:id="rId10"/>
    <p:sldId id="272" r:id="rId11"/>
    <p:sldId id="270" r:id="rId12"/>
    <p:sldId id="282" r:id="rId13"/>
    <p:sldId id="271" r:id="rId14"/>
    <p:sldId id="273" r:id="rId15"/>
    <p:sldId id="277" r:id="rId16"/>
    <p:sldId id="279" r:id="rId17"/>
    <p:sldId id="278" r:id="rId18"/>
    <p:sldId id="281" r:id="rId19"/>
    <p:sldId id="283" r:id="rId20"/>
    <p:sldId id="284" r:id="rId21"/>
    <p:sldId id="285" r:id="rId22"/>
    <p:sldId id="301" r:id="rId23"/>
    <p:sldId id="286" r:id="rId24"/>
    <p:sldId id="287" r:id="rId25"/>
    <p:sldId id="288" r:id="rId26"/>
    <p:sldId id="289" r:id="rId27"/>
    <p:sldId id="290" r:id="rId28"/>
    <p:sldId id="291" r:id="rId29"/>
    <p:sldId id="311" r:id="rId30"/>
    <p:sldId id="325" r:id="rId31"/>
    <p:sldId id="307" r:id="rId32"/>
    <p:sldId id="323"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BC2ADD4-04A1-497C-88FF-E5723CD50A5D}"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E678FD-5275-449E-AE07-BD4963B88EE1}" type="slidenum">
              <a:rPr lang="it-IT" smtClean="0"/>
              <a:t>‹N›</a:t>
            </a:fld>
            <a:endParaRPr lang="it-IT"/>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BC2ADD4-04A1-497C-88FF-E5723CD50A5D}"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BC2ADD4-04A1-497C-88FF-E5723CD50A5D}"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BC2ADD4-04A1-497C-88FF-E5723CD50A5D}" type="datetimeFigureOut">
              <a:rPr lang="it-IT" smtClean="0"/>
              <a:t>12/06/2023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EBC2ADD4-04A1-497C-88FF-E5723CD50A5D}" type="datetimeFigureOut">
              <a:rPr lang="it-IT" smtClean="0"/>
              <a:t>12/06/2023</a:t>
            </a:fld>
            <a:endParaRPr lang="it-IT"/>
          </a:p>
        </p:txBody>
      </p:sp>
      <p:sp>
        <p:nvSpPr>
          <p:cNvPr id="91" name="Footer Placeholder 90"/>
          <p:cNvSpPr>
            <a:spLocks noGrp="1"/>
          </p:cNvSpPr>
          <p:nvPr>
            <p:ph type="ftr" sz="quarter" idx="11"/>
          </p:nvPr>
        </p:nvSpPr>
        <p:spPr/>
        <p:txBody>
          <a:bodyPr/>
          <a:lstStyle/>
          <a:p>
            <a:endParaRPr lang="it-IT"/>
          </a:p>
        </p:txBody>
      </p:sp>
      <p:sp>
        <p:nvSpPr>
          <p:cNvPr id="92" name="Slide Number Placeholder 91"/>
          <p:cNvSpPr>
            <a:spLocks noGrp="1"/>
          </p:cNvSpPr>
          <p:nvPr>
            <p:ph type="sldNum" sz="quarter" idx="12"/>
          </p:nvPr>
        </p:nvSpPr>
        <p:spPr/>
        <p:txBody>
          <a:bodyPr/>
          <a:lstStyle/>
          <a:p>
            <a:fld id="{8BE678FD-5275-449E-AE07-BD4963B88EE1}"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EBC2ADD4-04A1-497C-88FF-E5723CD50A5D}" type="datetimeFigureOut">
              <a:rPr lang="it-IT" smtClean="0"/>
              <a:t>12/06/2023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EBC2ADD4-04A1-497C-88FF-E5723CD50A5D}" type="datetimeFigureOut">
              <a:rPr lang="it-IT" smtClean="0"/>
              <a:t>12/06/2023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EBC2ADD4-04A1-497C-88FF-E5723CD50A5D}" type="datetimeFigureOut">
              <a:rPr lang="it-IT" smtClean="0"/>
              <a:t>12/06/2023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2ADD4-04A1-497C-88FF-E5723CD50A5D}" type="datetimeFigureOut">
              <a:rPr lang="it-IT" smtClean="0"/>
              <a:t>12/06/2023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BE678FD-5275-449E-AE07-BD4963B88EE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EBC2ADD4-04A1-497C-88FF-E5723CD50A5D}" type="datetimeFigureOut">
              <a:rPr lang="it-IT" smtClean="0"/>
              <a:t>12/06/2023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E678FD-5275-449E-AE07-BD4963B88EE1}" type="slidenum">
              <a:rPr lang="it-IT" smtClean="0"/>
              <a:t>‹N›</a:t>
            </a:fld>
            <a:endParaRPr lang="it-IT"/>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EBC2ADD4-04A1-497C-88FF-E5723CD50A5D}" type="datetimeFigureOut">
              <a:rPr lang="it-IT" smtClean="0"/>
              <a:t>12/06/2023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BE678FD-5275-449E-AE07-BD4963B88EE1}" type="slidenum">
              <a:rPr lang="it-IT" smtClean="0"/>
              <a:t>‹N›</a:t>
            </a:fld>
            <a:endParaRPr lang="it-IT"/>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BC2ADD4-04A1-497C-88FF-E5723CD50A5D}" type="datetimeFigureOut">
              <a:rPr lang="it-IT" smtClean="0"/>
              <a:t>12/06/2023</a:t>
            </a:fld>
            <a:endParaRPr lang="it-IT"/>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it-IT"/>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BE678FD-5275-449E-AE07-BD4963B88EE1}"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57200" y="274638"/>
            <a:ext cx="8229600" cy="634082"/>
          </a:xfrm>
        </p:spPr>
        <p:txBody>
          <a:bodyPr>
            <a:noAutofit/>
          </a:bodyPr>
          <a:lstStyle/>
          <a:p>
            <a:r>
              <a:rPr lang="it-IT"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457200" y="1196752"/>
            <a:ext cx="8229600" cy="5400600"/>
          </a:xfrm>
        </p:spPr>
        <p:txBody>
          <a:bodyPr>
            <a:normAutofit/>
          </a:bodyPr>
          <a:lstStyle/>
          <a:p>
            <a:pPr marL="0" indent="0" algn="ctr">
              <a:buNone/>
            </a:pPr>
            <a:r>
              <a:rPr lang="it-IT" sz="3600" b="1" dirty="0">
                <a:solidFill>
                  <a:srgbClr val="FFFF00"/>
                </a:solidFill>
                <a:latin typeface="Times New Roman" panose="02020603050405020304" pitchFamily="18" charset="0"/>
                <a:cs typeface="Times New Roman" panose="02020603050405020304" pitchFamily="18" charset="0"/>
              </a:rPr>
              <a:t>IOD – </a:t>
            </a:r>
            <a:r>
              <a:rPr lang="it-IT" sz="3600" b="1" dirty="0" err="1">
                <a:solidFill>
                  <a:srgbClr val="FFFF00"/>
                </a:solidFill>
                <a:latin typeface="Times New Roman" panose="02020603050405020304" pitchFamily="18" charset="0"/>
                <a:cs typeface="Times New Roman" panose="02020603050405020304" pitchFamily="18" charset="0"/>
              </a:rPr>
              <a:t>Industry</a:t>
            </a:r>
            <a:r>
              <a:rPr lang="it-IT" sz="3600" b="1" dirty="0">
                <a:solidFill>
                  <a:srgbClr val="FFFF00"/>
                </a:solidFill>
                <a:latin typeface="Times New Roman" panose="02020603050405020304" pitchFamily="18" charset="0"/>
                <a:cs typeface="Times New Roman" panose="02020603050405020304" pitchFamily="18" charset="0"/>
              </a:rPr>
              <a:t> </a:t>
            </a:r>
            <a:r>
              <a:rPr lang="it-IT" sz="3600" b="1" dirty="0" err="1">
                <a:solidFill>
                  <a:srgbClr val="FFFF00"/>
                </a:solidFill>
                <a:latin typeface="Times New Roman" panose="02020603050405020304" pitchFamily="18" charset="0"/>
                <a:cs typeface="Times New Roman" panose="02020603050405020304" pitchFamily="18" charset="0"/>
              </a:rPr>
              <a:t>Opportunity</a:t>
            </a:r>
            <a:r>
              <a:rPr lang="it-IT" sz="3600" b="1" dirty="0">
                <a:solidFill>
                  <a:srgbClr val="FFFF00"/>
                </a:solidFill>
                <a:latin typeface="Times New Roman" panose="02020603050405020304" pitchFamily="18" charset="0"/>
                <a:cs typeface="Times New Roman" panose="02020603050405020304" pitchFamily="18" charset="0"/>
              </a:rPr>
              <a:t> </a:t>
            </a:r>
            <a:r>
              <a:rPr lang="it-IT" sz="3600" b="1" dirty="0" err="1" smtClean="0">
                <a:solidFill>
                  <a:srgbClr val="FFFF00"/>
                </a:solidFill>
                <a:latin typeface="Times New Roman" panose="02020603050405020304" pitchFamily="18" charset="0"/>
                <a:cs typeface="Times New Roman" panose="02020603050405020304" pitchFamily="18" charset="0"/>
              </a:rPr>
              <a:t>Days</a:t>
            </a:r>
            <a:r>
              <a:rPr lang="it-IT" sz="3600" b="1" dirty="0" smtClean="0">
                <a:solidFill>
                  <a:srgbClr val="FFFF00"/>
                </a:solidFill>
                <a:latin typeface="Times New Roman" panose="02020603050405020304" pitchFamily="18" charset="0"/>
                <a:cs typeface="Times New Roman" panose="02020603050405020304" pitchFamily="18" charset="0"/>
              </a:rPr>
              <a:t> </a:t>
            </a:r>
            <a:r>
              <a:rPr lang="it-IT" sz="3600" b="1" dirty="0">
                <a:solidFill>
                  <a:srgbClr val="FFFF00"/>
                </a:solidFill>
                <a:latin typeface="Times New Roman" panose="02020603050405020304" pitchFamily="18" charset="0"/>
                <a:cs typeface="Times New Roman" panose="02020603050405020304" pitchFamily="18" charset="0"/>
              </a:rPr>
              <a:t>‘23</a:t>
            </a:r>
          </a:p>
          <a:p>
            <a:pPr marL="0" indent="0" algn="ctr">
              <a:buNone/>
            </a:pPr>
            <a:endParaRPr lang="it-IT" sz="2800" dirty="0" smtClean="0">
              <a:latin typeface="Arial Narrow" panose="020B0606020202030204" pitchFamily="34" charset="0"/>
            </a:endParaRPr>
          </a:p>
          <a:p>
            <a:pPr marL="0" indent="0" algn="ctr">
              <a:buNone/>
            </a:pPr>
            <a:endParaRPr lang="it-IT" sz="2800" dirty="0">
              <a:latin typeface="Arial Narrow" panose="020B0606020202030204" pitchFamily="34" charset="0"/>
            </a:endParaRPr>
          </a:p>
          <a:p>
            <a:pPr marL="0" indent="0" algn="ctr">
              <a:buNone/>
            </a:pPr>
            <a:endParaRPr lang="it-IT" sz="2800" dirty="0" smtClean="0">
              <a:latin typeface="Arial Narrow" panose="020B0606020202030204" pitchFamily="34" charset="0"/>
            </a:endParaRPr>
          </a:p>
          <a:p>
            <a:pPr marL="0" indent="0" algn="ctr">
              <a:buNone/>
            </a:pPr>
            <a:endParaRPr lang="it-IT" sz="2800" dirty="0">
              <a:latin typeface="Arial Narrow" panose="020B0606020202030204" pitchFamily="34" charset="0"/>
            </a:endParaRPr>
          </a:p>
          <a:p>
            <a:pPr marL="0" indent="0" algn="ctr">
              <a:buNone/>
            </a:pPr>
            <a:endParaRPr lang="it-IT" sz="2800" dirty="0" smtClean="0">
              <a:latin typeface="Arial Narrow" panose="020B0606020202030204" pitchFamily="34" charset="0"/>
            </a:endParaRPr>
          </a:p>
          <a:p>
            <a:pPr marL="0" indent="0" algn="ctr">
              <a:buNone/>
            </a:pPr>
            <a:endParaRPr lang="it-IT" sz="2800" dirty="0">
              <a:latin typeface="Times New Roman" panose="02020603050405020304" pitchFamily="18" charset="0"/>
              <a:cs typeface="Times New Roman" panose="02020603050405020304" pitchFamily="18" charset="0"/>
            </a:endParaRPr>
          </a:p>
          <a:p>
            <a:pPr marL="0" indent="0" algn="ctr">
              <a:buNone/>
            </a:pPr>
            <a:endParaRPr lang="it-IT" sz="1200" dirty="0" smtClean="0">
              <a:latin typeface="Times New Roman" panose="02020603050405020304" pitchFamily="18" charset="0"/>
              <a:cs typeface="Times New Roman" panose="02020603050405020304" pitchFamily="18" charset="0"/>
            </a:endParaRPr>
          </a:p>
          <a:p>
            <a:pPr marL="0" indent="0" algn="ctr">
              <a:buNone/>
            </a:pPr>
            <a:r>
              <a:rPr lang="it-IT" dirty="0" smtClean="0">
                <a:latin typeface="Times New Roman" panose="02020603050405020304" pitchFamily="18" charset="0"/>
                <a:cs typeface="Times New Roman" panose="02020603050405020304" pitchFamily="18" charset="0"/>
              </a:rPr>
              <a:t>Napoli, 16th </a:t>
            </a:r>
            <a:r>
              <a:rPr lang="it-IT" dirty="0" err="1" smtClean="0">
                <a:latin typeface="Times New Roman" panose="02020603050405020304" pitchFamily="18" charset="0"/>
                <a:cs typeface="Times New Roman" panose="02020603050405020304" pitchFamily="18" charset="0"/>
              </a:rPr>
              <a:t>June</a:t>
            </a:r>
            <a:r>
              <a:rPr lang="it-IT" dirty="0" smtClean="0">
                <a:latin typeface="Times New Roman" panose="02020603050405020304" pitchFamily="18" charset="0"/>
                <a:cs typeface="Times New Roman" panose="02020603050405020304" pitchFamily="18" charset="0"/>
              </a:rPr>
              <a:t> 2023</a:t>
            </a:r>
          </a:p>
          <a:p>
            <a:pPr marL="0" indent="0" algn="ctr">
              <a:buNone/>
            </a:pPr>
            <a:endParaRPr lang="it-IT" sz="1800" dirty="0" smtClean="0">
              <a:latin typeface="Times New Roman" panose="02020603050405020304" pitchFamily="18" charset="0"/>
              <a:cs typeface="Times New Roman" panose="02020603050405020304" pitchFamily="18" charset="0"/>
            </a:endParaRPr>
          </a:p>
          <a:p>
            <a:pPr marL="0" indent="0" algn="r">
              <a:buNone/>
            </a:pPr>
            <a:r>
              <a:rPr lang="it-IT" dirty="0">
                <a:latin typeface="Times New Roman" panose="02020603050405020304" pitchFamily="18" charset="0"/>
                <a:cs typeface="Times New Roman" panose="02020603050405020304" pitchFamily="18" charset="0"/>
              </a:rPr>
              <a:t>d</a:t>
            </a:r>
            <a:r>
              <a:rPr lang="it-IT" dirty="0" smtClean="0">
                <a:latin typeface="Times New Roman" panose="02020603050405020304" pitchFamily="18" charset="0"/>
                <a:cs typeface="Times New Roman" panose="02020603050405020304" pitchFamily="18" charset="0"/>
              </a:rPr>
              <a:t>i </a:t>
            </a:r>
            <a:r>
              <a:rPr lang="it-IT" i="1" dirty="0" smtClean="0">
                <a:latin typeface="Times New Roman" panose="02020603050405020304" pitchFamily="18" charset="0"/>
                <a:cs typeface="Times New Roman" panose="02020603050405020304" pitchFamily="18" charset="0"/>
              </a:rPr>
              <a:t>Paolo </a:t>
            </a:r>
            <a:r>
              <a:rPr lang="it-IT" i="1" dirty="0" err="1" smtClean="0">
                <a:latin typeface="Times New Roman" panose="02020603050405020304" pitchFamily="18" charset="0"/>
                <a:cs typeface="Times New Roman" panose="02020603050405020304" pitchFamily="18" charset="0"/>
              </a:rPr>
              <a:t>Acunzo</a:t>
            </a:r>
            <a:r>
              <a:rPr lang="it-IT" dirty="0" smtClean="0">
                <a:latin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cs typeface="Times New Roman" panose="02020603050405020304" pitchFamily="18" charset="0"/>
              </a:rPr>
              <a:t>ENEA</a:t>
            </a:r>
            <a:endParaRPr lang="it-IT" dirty="0">
              <a:latin typeface="Times New Roman" panose="02020603050405020304" pitchFamily="18" charset="0"/>
              <a:cs typeface="Times New Roman" panose="02020603050405020304" pitchFamily="18" charset="0"/>
            </a:endParaRPr>
          </a:p>
          <a:p>
            <a:pPr marL="0" indent="0" algn="ctr">
              <a:buNone/>
            </a:pPr>
            <a:endParaRPr lang="it-IT" sz="2800" dirty="0">
              <a:latin typeface="Arial Narrow" panose="020B0606020202030204" pitchFamily="34" charset="0"/>
            </a:endParaRPr>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60648"/>
            <a:ext cx="4392488" cy="63822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024844"/>
            <a:ext cx="5688632" cy="2844316"/>
          </a:xfrm>
          <a:prstGeom prst="rect">
            <a:avLst/>
          </a:prstGeom>
        </p:spPr>
      </p:pic>
    </p:spTree>
    <p:extLst>
      <p:ext uri="{BB962C8B-B14F-4D97-AF65-F5344CB8AC3E}">
        <p14:creationId xmlns:p14="http://schemas.microsoft.com/office/powerpoint/2010/main" val="3521370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02710"/>
          </a:xfrm>
        </p:spPr>
        <p:txBody>
          <a:bodyPr/>
          <a:lstStyle/>
          <a:p>
            <a:pPr marL="0" indent="0">
              <a:buNone/>
            </a:pPr>
            <a:r>
              <a:rPr lang="en-GB" b="1" dirty="0"/>
              <a:t>BSBF2024 Programme</a:t>
            </a:r>
            <a:endParaRPr lang="it-IT" dirty="0"/>
          </a:p>
          <a:p>
            <a:pPr marL="0" indent="0">
              <a:buNone/>
            </a:pPr>
            <a:endParaRPr lang="en-GB" sz="1200" b="1" dirty="0"/>
          </a:p>
          <a:p>
            <a:pPr lvl="0"/>
            <a:r>
              <a:rPr lang="en-GB" b="1" dirty="0" smtClean="0"/>
              <a:t>Plenary </a:t>
            </a:r>
            <a:r>
              <a:rPr lang="en-GB" b="1" dirty="0"/>
              <a:t>session III: Closing of BSBF2024 </a:t>
            </a:r>
            <a:r>
              <a:rPr lang="en-GB" dirty="0" smtClean="0"/>
              <a:t>(3</a:t>
            </a:r>
            <a:r>
              <a:rPr lang="en-GB" baseline="30000" dirty="0" smtClean="0"/>
              <a:t>rd</a:t>
            </a:r>
            <a:r>
              <a:rPr lang="en-GB" dirty="0" smtClean="0"/>
              <a:t> October 2024, </a:t>
            </a:r>
            <a:r>
              <a:rPr lang="en-GB" dirty="0"/>
              <a:t>16h30-19h00)</a:t>
            </a:r>
            <a:endParaRPr lang="it-IT" dirty="0"/>
          </a:p>
          <a:p>
            <a:pPr marL="0" indent="0">
              <a:buNone/>
            </a:pPr>
            <a:r>
              <a:rPr lang="en-GB" dirty="0"/>
              <a:t>This session plans to draw some conclusions about the event from different perspectives. This will include experiences from plenary session debates and panel discussions and will take into account next steps in structuring a Common Market of Big Science in Europe. IOC members and institutional stakeholders participating in BSBF Trieste 2024 will be involved in the session. </a:t>
            </a:r>
            <a:endParaRPr lang="en-GB" dirty="0" smtClean="0"/>
          </a:p>
          <a:p>
            <a:pPr marL="0" indent="0">
              <a:buNone/>
            </a:pPr>
            <a:endParaRPr lang="it-IT" sz="1200" dirty="0"/>
          </a:p>
          <a:p>
            <a:pPr marL="0" indent="0">
              <a:buNone/>
            </a:pPr>
            <a:r>
              <a:rPr lang="en-GB" dirty="0"/>
              <a:t>The conference will be closed with concluding remarks and the passing of the torch ceremony to the representatives who will host the BSBF 2026 edition.</a:t>
            </a:r>
            <a:endParaRPr lang="it-IT" dirty="0"/>
          </a:p>
          <a:p>
            <a:pPr marL="0" indent="0">
              <a:buNone/>
            </a:pP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864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lstStyle/>
          <a:p>
            <a:pPr marL="0" indent="0">
              <a:buNone/>
            </a:pPr>
            <a:r>
              <a:rPr lang="en-GB" b="1" dirty="0"/>
              <a:t>BSBF2024 </a:t>
            </a:r>
            <a:r>
              <a:rPr lang="en-GB" b="1" dirty="0" smtClean="0"/>
              <a:t>Programme</a:t>
            </a:r>
          </a:p>
          <a:p>
            <a:pPr marL="0" indent="0">
              <a:buNone/>
            </a:pPr>
            <a:r>
              <a:rPr lang="en-GB" dirty="0"/>
              <a:t>Following the format of the </a:t>
            </a:r>
            <a:r>
              <a:rPr lang="en-GB" dirty="0" smtClean="0"/>
              <a:t>past </a:t>
            </a:r>
            <a:r>
              <a:rPr lang="en-GB" dirty="0"/>
              <a:t>BSBF </a:t>
            </a:r>
            <a:r>
              <a:rPr lang="en-GB" dirty="0" smtClean="0"/>
              <a:t>editions, </a:t>
            </a:r>
            <a:r>
              <a:rPr lang="en-GB" dirty="0"/>
              <a:t>we plan to organize industry-track parallel sessions where the forthcoming opportunities, investment and industrial engagement actions will be</a:t>
            </a:r>
            <a:br>
              <a:rPr lang="en-GB" dirty="0"/>
            </a:br>
            <a:r>
              <a:rPr lang="en-GB" dirty="0"/>
              <a:t>presented </a:t>
            </a:r>
            <a:r>
              <a:rPr lang="en-GB" dirty="0" smtClean="0"/>
              <a:t>by representatives of each Big Science Organizations. </a:t>
            </a:r>
          </a:p>
          <a:p>
            <a:pPr marL="0" indent="0">
              <a:buNone/>
            </a:pPr>
            <a:endParaRPr lang="en-GB" sz="2000" dirty="0"/>
          </a:p>
          <a:p>
            <a:pPr marL="0" indent="0">
              <a:buNone/>
            </a:pPr>
            <a:r>
              <a:rPr lang="en-GB" dirty="0" smtClean="0"/>
              <a:t>BSBF </a:t>
            </a:r>
            <a:r>
              <a:rPr lang="en-GB" dirty="0"/>
              <a:t>Trieste 2024 </a:t>
            </a:r>
            <a:r>
              <a:rPr lang="en-GB" dirty="0" smtClean="0"/>
              <a:t>has proposed </a:t>
            </a:r>
            <a:r>
              <a:rPr lang="en-GB" dirty="0"/>
              <a:t>16 parallel sessions </a:t>
            </a:r>
            <a:r>
              <a:rPr lang="en-GB" dirty="0" smtClean="0"/>
              <a:t>divided in </a:t>
            </a:r>
            <a:r>
              <a:rPr lang="en-GB" dirty="0"/>
              <a:t>4 slots (A, B, C, D) </a:t>
            </a:r>
            <a:r>
              <a:rPr lang="en-GB" dirty="0" smtClean="0"/>
              <a:t>in two days (2 and 3 October 2024), according to the following list.</a:t>
            </a:r>
          </a:p>
          <a:p>
            <a:pPr marL="0" indent="0">
              <a:buNone/>
            </a:pPr>
            <a:endParaRPr lang="en-GB" dirty="0"/>
          </a:p>
          <a:p>
            <a:pPr marL="0" indent="0">
              <a:buNone/>
            </a:pPr>
            <a:endParaRPr lang="en-GB" dirty="0"/>
          </a:p>
          <a:p>
            <a:pPr marL="0" indent="0">
              <a:buNone/>
            </a:pP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6863417"/>
          </a:xfrm>
          <a:prstGeom prst="rect">
            <a:avLst/>
          </a:prstGeom>
        </p:spPr>
        <p:txBody>
          <a:bodyPr wrap="square">
            <a:spAutoFit/>
          </a:bodyPr>
          <a:lstStyle/>
          <a:p>
            <a:pPr marL="342900" lvl="0" indent="-342900">
              <a:buFont typeface="Arial" panose="020B0604020202020204" pitchFamily="34" charset="0"/>
              <a:buChar char="•"/>
            </a:pPr>
            <a:r>
              <a:rPr lang="en-GB" sz="2000" b="1" dirty="0" smtClean="0"/>
              <a:t>Parallel </a:t>
            </a:r>
            <a:r>
              <a:rPr lang="en-GB" sz="2000" b="1" dirty="0"/>
              <a:t>sessions A </a:t>
            </a:r>
            <a:r>
              <a:rPr lang="en-GB" sz="2000" dirty="0" smtClean="0"/>
              <a:t>(Day 1, 14h15-16h15)</a:t>
            </a:r>
            <a:endParaRPr lang="it-IT" sz="2000" dirty="0"/>
          </a:p>
          <a:p>
            <a:r>
              <a:rPr lang="en-GB" sz="2000" dirty="0"/>
              <a:t>A1 Opportunities for Big Science in Central Europe (NEW)</a:t>
            </a:r>
            <a:endParaRPr lang="it-IT" sz="2000" dirty="0"/>
          </a:p>
          <a:p>
            <a:r>
              <a:rPr lang="en-GB" sz="2000" dirty="0"/>
              <a:t>A2 Robotics and remote handling systems</a:t>
            </a:r>
            <a:endParaRPr lang="it-IT" sz="2000" dirty="0"/>
          </a:p>
          <a:p>
            <a:r>
              <a:rPr lang="en-GB" sz="2000" dirty="0"/>
              <a:t>A3 Diagnostics, detectors, sensors, optics and instruments </a:t>
            </a:r>
            <a:endParaRPr lang="it-IT" sz="2000" dirty="0"/>
          </a:p>
          <a:p>
            <a:r>
              <a:rPr lang="en-GB" sz="2000" dirty="0"/>
              <a:t>A4 Affiliated Big Science Organizations (ABSOs) </a:t>
            </a:r>
            <a:r>
              <a:rPr lang="en-GB" sz="2000" dirty="0" smtClean="0"/>
              <a:t>I</a:t>
            </a:r>
          </a:p>
          <a:p>
            <a:endParaRPr lang="it-IT" sz="1000" dirty="0"/>
          </a:p>
          <a:p>
            <a:pPr marL="342900" lvl="0" indent="-342900">
              <a:buFont typeface="Arial" panose="020B0604020202020204" pitchFamily="34" charset="0"/>
              <a:buChar char="•"/>
            </a:pPr>
            <a:r>
              <a:rPr lang="en-GB" sz="2000" b="1" dirty="0" smtClean="0"/>
              <a:t>Parallel </a:t>
            </a:r>
            <a:r>
              <a:rPr lang="en-GB" sz="2000" b="1" dirty="0"/>
              <a:t>sessions B </a:t>
            </a:r>
            <a:r>
              <a:rPr lang="en-GB" sz="2000" dirty="0"/>
              <a:t>(</a:t>
            </a:r>
            <a:r>
              <a:rPr lang="en-GB" sz="2000" dirty="0" smtClean="0"/>
              <a:t>Day 1, </a:t>
            </a:r>
            <a:r>
              <a:rPr lang="en-GB" sz="2000" dirty="0"/>
              <a:t>16h30-18h30)</a:t>
            </a:r>
            <a:endParaRPr lang="it-IT" sz="2000" dirty="0"/>
          </a:p>
          <a:p>
            <a:r>
              <a:rPr lang="en-GB" sz="2000" dirty="0"/>
              <a:t>B1 SME involvement (SMEs) and key aspects for </a:t>
            </a:r>
            <a:r>
              <a:rPr lang="en-GB" sz="2000" dirty="0" smtClean="0"/>
              <a:t>Procurement</a:t>
            </a:r>
            <a:endParaRPr lang="it-IT" sz="2000" dirty="0"/>
          </a:p>
          <a:p>
            <a:r>
              <a:rPr lang="en-GB" sz="2000" dirty="0"/>
              <a:t>B2 Superconductivity and superconducting magnets</a:t>
            </a:r>
            <a:endParaRPr lang="it-IT" sz="2000" dirty="0"/>
          </a:p>
          <a:p>
            <a:r>
              <a:rPr lang="en-GB" sz="2000" dirty="0"/>
              <a:t>B3 Complex buildings, construction and its safety related systems</a:t>
            </a:r>
            <a:endParaRPr lang="it-IT" sz="2000" dirty="0"/>
          </a:p>
          <a:p>
            <a:r>
              <a:rPr lang="en-GB" sz="2000" dirty="0"/>
              <a:t>B4 Affiliated Big Science Organizations (ABSOs) </a:t>
            </a:r>
            <a:r>
              <a:rPr lang="en-GB" sz="2000" dirty="0" smtClean="0"/>
              <a:t>II</a:t>
            </a:r>
          </a:p>
          <a:p>
            <a:endParaRPr lang="it-IT" sz="1000" dirty="0"/>
          </a:p>
          <a:p>
            <a:pPr marL="342900" lvl="0" indent="-342900">
              <a:buFont typeface="Arial" panose="020B0604020202020204" pitchFamily="34" charset="0"/>
              <a:buChar char="•"/>
            </a:pPr>
            <a:r>
              <a:rPr lang="en-GB" sz="2000" b="1" dirty="0" smtClean="0"/>
              <a:t>Parallel </a:t>
            </a:r>
            <a:r>
              <a:rPr lang="en-GB" sz="2000" b="1" dirty="0"/>
              <a:t>sessions C </a:t>
            </a:r>
            <a:r>
              <a:rPr lang="en-GB" sz="2000" dirty="0"/>
              <a:t>(Day 2, </a:t>
            </a:r>
            <a:r>
              <a:rPr lang="en-GB" sz="2000" dirty="0" smtClean="0"/>
              <a:t>11h20-13h20)</a:t>
            </a:r>
            <a:endParaRPr lang="it-IT" sz="2000" dirty="0"/>
          </a:p>
          <a:p>
            <a:r>
              <a:rPr lang="en-GB" sz="2000" dirty="0"/>
              <a:t>C1 Electrical, power electronics, electromechanical and RF systems</a:t>
            </a:r>
            <a:endParaRPr lang="it-IT" sz="2000" dirty="0"/>
          </a:p>
          <a:p>
            <a:r>
              <a:rPr lang="en-GB" sz="2000" dirty="0"/>
              <a:t>C2 High precision, small and large mechanical components</a:t>
            </a:r>
            <a:endParaRPr lang="it-IT" sz="2000" dirty="0"/>
          </a:p>
          <a:p>
            <a:r>
              <a:rPr lang="en-GB" sz="2000" dirty="0"/>
              <a:t>C3 Instrumentation and control systems </a:t>
            </a:r>
            <a:endParaRPr lang="it-IT" sz="2000" dirty="0"/>
          </a:p>
          <a:p>
            <a:r>
              <a:rPr lang="en-GB" sz="2000" dirty="0"/>
              <a:t>C4 Industrial experiences towards BSCM - Big Science Common Market (NEW</a:t>
            </a:r>
            <a:r>
              <a:rPr lang="en-GB" sz="2000" dirty="0" smtClean="0"/>
              <a:t>)</a:t>
            </a:r>
          </a:p>
          <a:p>
            <a:endParaRPr lang="it-IT" sz="1000" dirty="0"/>
          </a:p>
          <a:p>
            <a:pPr marL="342900" lvl="0" indent="-342900">
              <a:buFont typeface="Arial" panose="020B0604020202020204" pitchFamily="34" charset="0"/>
              <a:buChar char="•"/>
            </a:pPr>
            <a:r>
              <a:rPr lang="en-GB" sz="2000" b="1" dirty="0" smtClean="0"/>
              <a:t>Parallel </a:t>
            </a:r>
            <a:r>
              <a:rPr lang="en-GB" sz="2000" b="1" dirty="0"/>
              <a:t>sessions D </a:t>
            </a:r>
            <a:r>
              <a:rPr lang="en-GB" sz="2000" dirty="0"/>
              <a:t>(Day 2, </a:t>
            </a:r>
            <a:r>
              <a:rPr lang="en-GB" sz="2000" dirty="0" smtClean="0"/>
              <a:t>14h15-16h15)</a:t>
            </a:r>
            <a:endParaRPr lang="it-IT" sz="2000" dirty="0"/>
          </a:p>
          <a:p>
            <a:r>
              <a:rPr lang="en-GB" sz="2000" dirty="0"/>
              <a:t>D1 </a:t>
            </a:r>
            <a:r>
              <a:rPr lang="en-GB" sz="2000" i="1" dirty="0" smtClean="0"/>
              <a:t>tbc</a:t>
            </a:r>
            <a:endParaRPr lang="it-IT" sz="2000" strike="sngStrike" dirty="0"/>
          </a:p>
          <a:p>
            <a:r>
              <a:rPr lang="en-GB" sz="2000" dirty="0"/>
              <a:t>D2 Vacuum, cryogenic and leak detection technologies</a:t>
            </a:r>
            <a:endParaRPr lang="it-IT" sz="2000" dirty="0"/>
          </a:p>
          <a:p>
            <a:r>
              <a:rPr lang="en-GB" sz="2000" dirty="0"/>
              <a:t>D3 Basic material technologies and advanced manufacturing techniques</a:t>
            </a:r>
            <a:endParaRPr lang="it-IT" sz="2000" dirty="0"/>
          </a:p>
          <a:p>
            <a:r>
              <a:rPr lang="en-GB" sz="2000" dirty="0"/>
              <a:t>D4 ICT challenges: Information and Communication Technologies</a:t>
            </a:r>
            <a:endParaRPr lang="it-IT" sz="2000" dirty="0"/>
          </a:p>
        </p:txBody>
      </p:sp>
    </p:spTree>
    <p:extLst>
      <p:ext uri="{BB962C8B-B14F-4D97-AF65-F5344CB8AC3E}">
        <p14:creationId xmlns:p14="http://schemas.microsoft.com/office/powerpoint/2010/main" val="3770050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74718"/>
          </a:xfrm>
        </p:spPr>
        <p:txBody>
          <a:bodyPr/>
          <a:lstStyle/>
          <a:p>
            <a:pPr marL="0" indent="0">
              <a:buNone/>
            </a:pPr>
            <a:r>
              <a:rPr lang="it-IT" b="1" dirty="0" smtClean="0"/>
              <a:t>Focus – </a:t>
            </a:r>
            <a:r>
              <a:rPr lang="it-IT" b="1" dirty="0" err="1" smtClean="0"/>
              <a:t>ABSOs</a:t>
            </a:r>
            <a:endParaRPr lang="it-IT" b="1" dirty="0" smtClean="0"/>
          </a:p>
          <a:p>
            <a:pPr marL="0" indent="0">
              <a:buNone/>
            </a:pPr>
            <a:endParaRPr lang="it-IT" sz="1200" b="1" dirty="0" smtClean="0"/>
          </a:p>
          <a:p>
            <a:pPr marL="0" indent="0">
              <a:buNone/>
            </a:pPr>
            <a:r>
              <a:rPr lang="en-GB" dirty="0"/>
              <a:t>BSBF Trieste 2024 plans to give the floor to selected affiliated Big Science Organizations, as it was carried out in the first and second BSBF edition. I</a:t>
            </a:r>
            <a:r>
              <a:rPr lang="en-GB" dirty="0" smtClean="0"/>
              <a:t>t will be given the chance to the ABSOs selected to present themselves and their industrial opportunities during </a:t>
            </a:r>
            <a:r>
              <a:rPr lang="en-GB" dirty="0" smtClean="0">
                <a:solidFill>
                  <a:srgbClr val="FFFF00"/>
                </a:solidFill>
              </a:rPr>
              <a:t>2 parallel sessions</a:t>
            </a:r>
            <a:r>
              <a:rPr lang="en-GB" dirty="0" smtClean="0"/>
              <a:t> (A4, B4) and relevance throughout different BSBF tools (website dedicated section, Programme book, etc.)</a:t>
            </a:r>
          </a:p>
          <a:p>
            <a:pPr marL="0" indent="0">
              <a:buNone/>
            </a:pPr>
            <a:endParaRPr lang="en-GB" dirty="0"/>
          </a:p>
          <a:p>
            <a:pPr marL="0" indent="0">
              <a:buNone/>
            </a:pPr>
            <a:r>
              <a:rPr lang="en-GB" b="1" dirty="0" smtClean="0">
                <a:solidFill>
                  <a:srgbClr val="FFFF00"/>
                </a:solidFill>
              </a:rPr>
              <a:t>Call</a:t>
            </a:r>
            <a:r>
              <a:rPr lang="en-GB" b="1" dirty="0" smtClean="0">
                <a:solidFill>
                  <a:srgbClr val="FFFF00"/>
                </a:solidFill>
              </a:rPr>
              <a:t>:</a:t>
            </a:r>
            <a:endParaRPr lang="en-GB" b="1" dirty="0" smtClean="0"/>
          </a:p>
          <a:p>
            <a:pPr marL="0" indent="0">
              <a:buNone/>
            </a:pPr>
            <a:r>
              <a:rPr lang="en-GB" dirty="0" smtClean="0">
                <a:solidFill>
                  <a:srgbClr val="FFFF00"/>
                </a:solidFill>
              </a:rPr>
              <a:t>BSBF </a:t>
            </a:r>
            <a:r>
              <a:rPr lang="en-GB" dirty="0" smtClean="0">
                <a:solidFill>
                  <a:srgbClr val="FFFF00"/>
                </a:solidFill>
              </a:rPr>
              <a:t>Trieste 2024 </a:t>
            </a:r>
            <a:r>
              <a:rPr lang="en-GB" dirty="0" smtClean="0"/>
              <a:t>will conduct a </a:t>
            </a:r>
            <a:r>
              <a:rPr lang="en-GB" b="1" dirty="0"/>
              <a:t>call for affiliated Big Science Organisations (</a:t>
            </a:r>
            <a:r>
              <a:rPr lang="en-GB" b="1" dirty="0" smtClean="0"/>
              <a:t>ABSOs call) </a:t>
            </a:r>
            <a:r>
              <a:rPr lang="en-GB" dirty="0" smtClean="0"/>
              <a:t>following </a:t>
            </a:r>
            <a:r>
              <a:rPr lang="en-GB" dirty="0"/>
              <a:t>the criteria and methodology already adopted.</a:t>
            </a: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normAutofit/>
          </a:bodyPr>
          <a:lstStyle/>
          <a:p>
            <a:pPr marL="0" indent="0">
              <a:buNone/>
            </a:pPr>
            <a:r>
              <a:rPr lang="it-IT" b="1" dirty="0"/>
              <a:t>Focus </a:t>
            </a:r>
            <a:r>
              <a:rPr lang="it-IT" b="1" dirty="0" smtClean="0"/>
              <a:t>– </a:t>
            </a:r>
            <a:r>
              <a:rPr lang="it-IT" b="1" dirty="0" err="1" smtClean="0"/>
              <a:t>SMEs</a:t>
            </a:r>
            <a:endParaRPr lang="it-IT" sz="1200" b="1" dirty="0" smtClean="0"/>
          </a:p>
          <a:p>
            <a:pPr marL="0" indent="0">
              <a:buNone/>
            </a:pPr>
            <a:r>
              <a:rPr lang="en-GB" dirty="0"/>
              <a:t>In parallel we intend to organize a SME session, where pre-selected SMEs active in the Big Science market will have the opportunity to explain their activities to an audience of technical representatives from Big Science organizations, including affiliated members. </a:t>
            </a:r>
            <a:endParaRPr lang="en-GB" dirty="0" smtClean="0"/>
          </a:p>
          <a:p>
            <a:pPr marL="0" indent="0">
              <a:buNone/>
            </a:pPr>
            <a:endParaRPr lang="en-GB" sz="1200" dirty="0"/>
          </a:p>
          <a:p>
            <a:pPr marL="0" indent="0">
              <a:buNone/>
            </a:pPr>
            <a:r>
              <a:rPr lang="en-GB" dirty="0" smtClean="0"/>
              <a:t>As </a:t>
            </a:r>
            <a:r>
              <a:rPr lang="en-GB" dirty="0"/>
              <a:t>in the 2022 edition, a call for </a:t>
            </a:r>
            <a:r>
              <a:rPr lang="en-GB" dirty="0" smtClean="0"/>
              <a:t>SME poster </a:t>
            </a:r>
            <a:r>
              <a:rPr lang="en-GB" dirty="0"/>
              <a:t>will be conducted prior to the </a:t>
            </a:r>
            <a:r>
              <a:rPr lang="en-GB" dirty="0" smtClean="0"/>
              <a:t>event. </a:t>
            </a:r>
            <a:r>
              <a:rPr lang="en-GB" dirty="0"/>
              <a:t>In the same way </a:t>
            </a:r>
            <a:r>
              <a:rPr lang="en-GB" dirty="0" smtClean="0"/>
              <a:t>we confirm </a:t>
            </a:r>
            <a:r>
              <a:rPr lang="en-GB" dirty="0"/>
              <a:t>parallel sessions dedicated to </a:t>
            </a:r>
            <a:r>
              <a:rPr lang="en-GB" dirty="0">
                <a:solidFill>
                  <a:srgbClr val="FFFF00"/>
                </a:solidFill>
              </a:rPr>
              <a:t>SME’s involvement </a:t>
            </a:r>
            <a:r>
              <a:rPr lang="en-GB" dirty="0" smtClean="0"/>
              <a:t>(B1), focusing on the key aspects for procurement in order to facilitate SMEs participation in the Big Science domain.</a:t>
            </a:r>
          </a:p>
          <a:p>
            <a:pPr marL="0" indent="0">
              <a:buNone/>
            </a:pPr>
            <a:endParaRPr lang="en-GB" sz="2000" dirty="0"/>
          </a:p>
          <a:p>
            <a:pPr marL="0" indent="0">
              <a:buNone/>
            </a:pPr>
            <a:r>
              <a:rPr lang="en-GB" b="1" dirty="0" smtClean="0">
                <a:solidFill>
                  <a:srgbClr val="FFFF00"/>
                </a:solidFill>
              </a:rPr>
              <a:t>Call</a:t>
            </a:r>
            <a:r>
              <a:rPr lang="en-GB" b="1" dirty="0" smtClean="0">
                <a:solidFill>
                  <a:srgbClr val="FFFF00"/>
                </a:solidFill>
              </a:rPr>
              <a:t>:</a:t>
            </a:r>
            <a:endParaRPr lang="en-GB" b="1" dirty="0" smtClean="0">
              <a:solidFill>
                <a:srgbClr val="FFFF00"/>
              </a:solidFill>
            </a:endParaRPr>
          </a:p>
          <a:p>
            <a:pPr marL="0" indent="0">
              <a:buNone/>
            </a:pPr>
            <a:r>
              <a:rPr lang="en-GB" dirty="0" smtClean="0"/>
              <a:t>According </a:t>
            </a:r>
            <a:r>
              <a:rPr lang="en-GB" dirty="0" smtClean="0"/>
              <a:t>to the past experience, </a:t>
            </a:r>
            <a:r>
              <a:rPr lang="en-GB" dirty="0" smtClean="0">
                <a:solidFill>
                  <a:srgbClr val="FFFF00"/>
                </a:solidFill>
              </a:rPr>
              <a:t>PERIIA </a:t>
            </a:r>
            <a:r>
              <a:rPr lang="en-GB" dirty="0" smtClean="0">
                <a:solidFill>
                  <a:schemeClr val="tx1"/>
                </a:solidFill>
              </a:rPr>
              <a:t>in collaboration with</a:t>
            </a:r>
            <a:r>
              <a:rPr lang="en-GB" dirty="0" smtClean="0">
                <a:solidFill>
                  <a:srgbClr val="FFFF00"/>
                </a:solidFill>
              </a:rPr>
              <a:t> </a:t>
            </a:r>
            <a:r>
              <a:rPr lang="en-GB" dirty="0" smtClean="0">
                <a:solidFill>
                  <a:schemeClr val="tx1"/>
                </a:solidFill>
              </a:rPr>
              <a:t>BSBF Trieste 2024</a:t>
            </a:r>
            <a:r>
              <a:rPr lang="en-GB" dirty="0" smtClean="0"/>
              <a:t> </a:t>
            </a:r>
            <a:r>
              <a:rPr lang="en-GB" dirty="0" smtClean="0"/>
              <a:t>will organise </a:t>
            </a:r>
            <a:r>
              <a:rPr lang="en-GB" dirty="0"/>
              <a:t>a new edition of </a:t>
            </a:r>
            <a:r>
              <a:rPr lang="en-GB" b="1" dirty="0"/>
              <a:t>SME’s Track </a:t>
            </a:r>
            <a:r>
              <a:rPr lang="en-GB" dirty="0" smtClean="0"/>
              <a:t>(SMEs Track call) in close collaboration with BSBF Trieste 2024. </a:t>
            </a:r>
            <a:endParaRPr lang="it-IT" dirty="0"/>
          </a:p>
          <a:p>
            <a:pPr marL="0" indent="0">
              <a:buNone/>
            </a:pPr>
            <a:endParaRPr lang="it-IT" b="1"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18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02710"/>
          </a:xfrm>
        </p:spPr>
        <p:txBody>
          <a:bodyPr>
            <a:normAutofit lnSpcReduction="10000"/>
          </a:bodyPr>
          <a:lstStyle/>
          <a:p>
            <a:pPr marL="0" indent="0">
              <a:buNone/>
            </a:pPr>
            <a:r>
              <a:rPr lang="it-IT" b="1" dirty="0"/>
              <a:t>Focus – </a:t>
            </a:r>
            <a:r>
              <a:rPr lang="it-IT" b="1" dirty="0" smtClean="0"/>
              <a:t>Technology Transfer </a:t>
            </a:r>
          </a:p>
          <a:p>
            <a:pPr marL="0" indent="0">
              <a:buNone/>
            </a:pPr>
            <a:r>
              <a:rPr lang="en-GB" dirty="0" smtClean="0"/>
              <a:t>According with the results of </a:t>
            </a:r>
            <a:r>
              <a:rPr lang="en-GB" dirty="0"/>
              <a:t>the </a:t>
            </a:r>
            <a:r>
              <a:rPr lang="en-GB" dirty="0" smtClean="0"/>
              <a:t>past, a </a:t>
            </a:r>
            <a:r>
              <a:rPr lang="en-GB" dirty="0"/>
              <a:t>new edition of </a:t>
            </a:r>
            <a:r>
              <a:rPr lang="en-GB" b="1" dirty="0" smtClean="0"/>
              <a:t>Technology Transfer Track </a:t>
            </a:r>
            <a:r>
              <a:rPr lang="en-GB" dirty="0" smtClean="0"/>
              <a:t>(TT Track call) will be launched with some innovations. For examples it will be requested to the applicants to submit industrial posters on relevant experiences and possible applications in Big Science domain.</a:t>
            </a:r>
          </a:p>
          <a:p>
            <a:pPr marL="0" indent="0">
              <a:buNone/>
            </a:pPr>
            <a:endParaRPr lang="en-GB" sz="1000" dirty="0"/>
          </a:p>
          <a:p>
            <a:pPr marL="0" indent="0">
              <a:buNone/>
            </a:pPr>
            <a:r>
              <a:rPr lang="en-GB" dirty="0" smtClean="0"/>
              <a:t>As in the past a specific section of BSBF2024 website on Technology Transfer will be implemented. Moreover a dedicated exhibition of the selected posters will be organized during the Forum in Trieste in order to disseminate best practices and incentive discussion on the topic among enterprises and research infrastructures.</a:t>
            </a:r>
          </a:p>
          <a:p>
            <a:pPr marL="0" indent="0">
              <a:buNone/>
            </a:pPr>
            <a:endParaRPr lang="en-GB" sz="1300" dirty="0"/>
          </a:p>
          <a:p>
            <a:pPr marL="0" indent="0">
              <a:buNone/>
            </a:pPr>
            <a:r>
              <a:rPr lang="en-GB" b="1" dirty="0" smtClean="0">
                <a:solidFill>
                  <a:srgbClr val="FFFF00"/>
                </a:solidFill>
              </a:rPr>
              <a:t>Call</a:t>
            </a:r>
            <a:r>
              <a:rPr lang="en-GB" b="1" dirty="0" smtClean="0">
                <a:solidFill>
                  <a:srgbClr val="FFFF00"/>
                </a:solidFill>
              </a:rPr>
              <a:t>:</a:t>
            </a:r>
            <a:endParaRPr lang="en-GB" b="1" dirty="0"/>
          </a:p>
          <a:p>
            <a:pPr marL="0" indent="0">
              <a:buNone/>
            </a:pPr>
            <a:r>
              <a:rPr lang="en-GB" dirty="0" smtClean="0">
                <a:solidFill>
                  <a:srgbClr val="FFFF00"/>
                </a:solidFill>
              </a:rPr>
              <a:t>BSBF </a:t>
            </a:r>
            <a:r>
              <a:rPr lang="en-GB" dirty="0" smtClean="0">
                <a:solidFill>
                  <a:srgbClr val="FFFF00"/>
                </a:solidFill>
              </a:rPr>
              <a:t>Trieste 2024</a:t>
            </a:r>
            <a:r>
              <a:rPr lang="en-GB" dirty="0" smtClean="0"/>
              <a:t> </a:t>
            </a:r>
            <a:r>
              <a:rPr lang="en-GB" dirty="0"/>
              <a:t>will </a:t>
            </a:r>
            <a:r>
              <a:rPr lang="en-GB" dirty="0" smtClean="0"/>
              <a:t>organise the dedicated website section and </a:t>
            </a:r>
            <a:r>
              <a:rPr lang="en-GB" dirty="0"/>
              <a:t>a new edition of </a:t>
            </a:r>
            <a:r>
              <a:rPr lang="en-GB" dirty="0" smtClean="0"/>
              <a:t>Technology </a:t>
            </a:r>
            <a:r>
              <a:rPr lang="en-GB" dirty="0" err="1" smtClean="0"/>
              <a:t>Tranfer</a:t>
            </a:r>
            <a:r>
              <a:rPr lang="en-GB" dirty="0" smtClean="0"/>
              <a:t> </a:t>
            </a:r>
            <a:r>
              <a:rPr lang="en-GB" dirty="0"/>
              <a:t>Track </a:t>
            </a:r>
            <a:r>
              <a:rPr lang="en-GB" dirty="0" smtClean="0"/>
              <a:t>(</a:t>
            </a:r>
            <a:r>
              <a:rPr lang="en-GB" b="1" dirty="0" smtClean="0"/>
              <a:t>TT </a:t>
            </a:r>
            <a:r>
              <a:rPr lang="en-GB" b="1" dirty="0"/>
              <a:t>Track call</a:t>
            </a:r>
            <a:r>
              <a:rPr lang="en-GB" dirty="0"/>
              <a:t>) </a:t>
            </a:r>
            <a:r>
              <a:rPr lang="en-GB" dirty="0" smtClean="0"/>
              <a:t>in </a:t>
            </a:r>
            <a:r>
              <a:rPr lang="en-GB" dirty="0"/>
              <a:t>collaboration </a:t>
            </a:r>
            <a:r>
              <a:rPr lang="en-GB" dirty="0" smtClean="0"/>
              <a:t>with interested BSOs and PERIIA Network. </a:t>
            </a:r>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634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normAutofit lnSpcReduction="10000"/>
          </a:bodyPr>
          <a:lstStyle/>
          <a:p>
            <a:pPr marL="0" indent="0">
              <a:buNone/>
            </a:pPr>
            <a:r>
              <a:rPr lang="it-IT" b="1" dirty="0"/>
              <a:t>Focus – </a:t>
            </a:r>
            <a:r>
              <a:rPr lang="it-IT" b="1" dirty="0" smtClean="0"/>
              <a:t>New</a:t>
            </a:r>
          </a:p>
          <a:p>
            <a:r>
              <a:rPr lang="en-GB" dirty="0" smtClean="0"/>
              <a:t>Parallel session A1 </a:t>
            </a:r>
            <a:r>
              <a:rPr lang="en-GB" b="1" dirty="0"/>
              <a:t>Opportunities for Big Science in Central Europe </a:t>
            </a:r>
            <a:r>
              <a:rPr lang="en-GB" dirty="0" smtClean="0"/>
              <a:t>(2</a:t>
            </a:r>
            <a:r>
              <a:rPr lang="en-GB" baseline="30000" dirty="0" smtClean="0"/>
              <a:t>nd</a:t>
            </a:r>
            <a:r>
              <a:rPr lang="en-GB" dirty="0" smtClean="0"/>
              <a:t> October, 14h15-16h15)</a:t>
            </a:r>
          </a:p>
          <a:p>
            <a:endParaRPr lang="en-GB" sz="1000" dirty="0" smtClean="0"/>
          </a:p>
          <a:p>
            <a:pPr marL="0" indent="0">
              <a:buNone/>
            </a:pPr>
            <a:r>
              <a:rPr lang="en-GB" dirty="0" smtClean="0"/>
              <a:t>The city of Trieste </a:t>
            </a:r>
            <a:r>
              <a:rPr lang="en-GB" dirty="0"/>
              <a:t>is located in a strategic </a:t>
            </a:r>
            <a:r>
              <a:rPr lang="en-GB" dirty="0" smtClean="0"/>
              <a:t>position </a:t>
            </a:r>
            <a:r>
              <a:rPr lang="en-GB" dirty="0"/>
              <a:t>between Eastern and Western Europe and </a:t>
            </a:r>
            <a:r>
              <a:rPr lang="en-GB" dirty="0" smtClean="0"/>
              <a:t>benefits from a </a:t>
            </a:r>
            <a:r>
              <a:rPr lang="en-GB" dirty="0"/>
              <a:t>combination of </a:t>
            </a:r>
            <a:r>
              <a:rPr lang="en-GB" dirty="0" smtClean="0"/>
              <a:t>geographical</a:t>
            </a:r>
            <a:r>
              <a:rPr lang="en-GB" dirty="0"/>
              <a:t> and historical</a:t>
            </a:r>
            <a:r>
              <a:rPr lang="en-GB" dirty="0" smtClean="0"/>
              <a:t> factors that makes BSBF2024 </a:t>
            </a:r>
            <a:r>
              <a:rPr lang="en-GB" dirty="0"/>
              <a:t>a unique </a:t>
            </a:r>
            <a:r>
              <a:rPr lang="en-GB" dirty="0" smtClean="0"/>
              <a:t>edition</a:t>
            </a:r>
            <a:r>
              <a:rPr lang="en-US" dirty="0" smtClean="0"/>
              <a:t>.</a:t>
            </a:r>
            <a:endParaRPr lang="it-IT" dirty="0"/>
          </a:p>
          <a:p>
            <a:pPr marL="0" indent="0">
              <a:buNone/>
            </a:pPr>
            <a:endParaRPr lang="en-GB" sz="1000" dirty="0" smtClean="0"/>
          </a:p>
          <a:p>
            <a:pPr marL="0" indent="0">
              <a:buNone/>
            </a:pPr>
            <a:r>
              <a:rPr lang="en-GB" dirty="0" smtClean="0"/>
              <a:t>Moreover Trieste </a:t>
            </a:r>
            <a:r>
              <a:rPr lang="en-GB" dirty="0"/>
              <a:t>hosts the </a:t>
            </a:r>
            <a:r>
              <a:rPr lang="en-GB" b="1" dirty="0">
                <a:solidFill>
                  <a:srgbClr val="FFFF00"/>
                </a:solidFill>
              </a:rPr>
              <a:t>Central European </a:t>
            </a:r>
            <a:r>
              <a:rPr lang="en-GB" b="1" dirty="0" smtClean="0">
                <a:solidFill>
                  <a:srgbClr val="FFFF00"/>
                </a:solidFill>
              </a:rPr>
              <a:t>Initiative </a:t>
            </a:r>
            <a:r>
              <a:rPr lang="en-GB" dirty="0" smtClean="0">
                <a:solidFill>
                  <a:srgbClr val="FFFF00"/>
                </a:solidFill>
              </a:rPr>
              <a:t>(CEI), </a:t>
            </a:r>
            <a:r>
              <a:rPr lang="en-GB" dirty="0" smtClean="0"/>
              <a:t>the international body committed to support continental integration through regional cooperation among its member States: </a:t>
            </a:r>
          </a:p>
          <a:p>
            <a:r>
              <a:rPr lang="en-GB" dirty="0" smtClean="0"/>
              <a:t>Albania</a:t>
            </a:r>
            <a:r>
              <a:rPr lang="en-GB" dirty="0"/>
              <a:t>, Bosnia </a:t>
            </a:r>
            <a:r>
              <a:rPr lang="en-GB" dirty="0" smtClean="0"/>
              <a:t>Herzegovina, Bulgaria</a:t>
            </a:r>
            <a:r>
              <a:rPr lang="en-GB" dirty="0"/>
              <a:t>, Croatia, Czech Republic, Hungary, Italy, Moldova, </a:t>
            </a:r>
            <a:r>
              <a:rPr lang="en-GB" dirty="0" smtClean="0"/>
              <a:t>Montenegro, </a:t>
            </a:r>
            <a:r>
              <a:rPr lang="en-GB" dirty="0"/>
              <a:t>North </a:t>
            </a:r>
            <a:r>
              <a:rPr lang="en-GB" dirty="0" smtClean="0"/>
              <a:t>Macedonia, Poland</a:t>
            </a:r>
            <a:r>
              <a:rPr lang="en-GB" dirty="0"/>
              <a:t>, Romania, </a:t>
            </a:r>
            <a:r>
              <a:rPr lang="en-GB" dirty="0" smtClean="0"/>
              <a:t>Serbia, Slovakia, Slovenia and </a:t>
            </a:r>
            <a:r>
              <a:rPr lang="en-GB" dirty="0"/>
              <a:t>Ukraine</a:t>
            </a:r>
            <a:r>
              <a:rPr lang="en-GB" dirty="0" smtClean="0"/>
              <a:t>; </a:t>
            </a:r>
          </a:p>
          <a:p>
            <a:endParaRPr lang="en-GB" sz="1000" dirty="0" smtClean="0"/>
          </a:p>
          <a:p>
            <a:pPr marL="0" indent="0">
              <a:buNone/>
            </a:pPr>
            <a:r>
              <a:rPr lang="en-GB" dirty="0" smtClean="0"/>
              <a:t>This session wishes to open the door of Big Science to new stakeholders from those countries, encouraging next collaborations and opportunities.</a:t>
            </a: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22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normAutofit/>
          </a:bodyPr>
          <a:lstStyle/>
          <a:p>
            <a:pPr marL="0" indent="0">
              <a:buNone/>
            </a:pPr>
            <a:r>
              <a:rPr lang="it-IT" b="1" dirty="0" smtClean="0"/>
              <a:t>Focus – New</a:t>
            </a:r>
          </a:p>
          <a:p>
            <a:r>
              <a:rPr lang="en-GB" dirty="0" smtClean="0"/>
              <a:t>Parallel session C4 </a:t>
            </a:r>
            <a:r>
              <a:rPr lang="en-GB" b="1" dirty="0" smtClean="0"/>
              <a:t>Industrial </a:t>
            </a:r>
            <a:r>
              <a:rPr lang="en-GB" b="1" dirty="0"/>
              <a:t>experiences towards BSCM - Big Science Common Market </a:t>
            </a:r>
            <a:r>
              <a:rPr lang="en-GB" dirty="0" smtClean="0"/>
              <a:t>(3</a:t>
            </a:r>
            <a:r>
              <a:rPr lang="en-GB" baseline="30000" dirty="0" smtClean="0"/>
              <a:t>rd</a:t>
            </a:r>
            <a:r>
              <a:rPr lang="en-GB" dirty="0" smtClean="0"/>
              <a:t> October, 11h20-13h20)</a:t>
            </a:r>
          </a:p>
          <a:p>
            <a:pPr marL="0" indent="0">
              <a:buNone/>
            </a:pPr>
            <a:endParaRPr lang="en-GB" sz="1200" dirty="0" smtClean="0"/>
          </a:p>
          <a:p>
            <a:pPr marL="0" indent="0">
              <a:buNone/>
            </a:pPr>
            <a:r>
              <a:rPr lang="en-GB" dirty="0" smtClean="0"/>
              <a:t>In the same day of related plenary session II, this parallel session </a:t>
            </a:r>
            <a:r>
              <a:rPr lang="en-GB" dirty="0"/>
              <a:t>intends to present the current situation in the European Big Science market </a:t>
            </a:r>
            <a:r>
              <a:rPr lang="en-GB" dirty="0" smtClean="0"/>
              <a:t>from a industrial perspective, selecting cases of business </a:t>
            </a:r>
            <a:r>
              <a:rPr lang="en-GB" dirty="0"/>
              <a:t>experience with at least 2 or 3 different BSBF partners in order to analyse </a:t>
            </a:r>
            <a:r>
              <a:rPr lang="en-GB" dirty="0" smtClean="0"/>
              <a:t>BSOs different opportunities and ways </a:t>
            </a:r>
            <a:r>
              <a:rPr lang="en-GB" dirty="0"/>
              <a:t>of </a:t>
            </a:r>
            <a:r>
              <a:rPr lang="en-GB" dirty="0" smtClean="0"/>
              <a:t>working.</a:t>
            </a:r>
            <a:endParaRPr lang="en-GB" dirty="0"/>
          </a:p>
          <a:p>
            <a:pPr marL="0" indent="0">
              <a:buNone/>
            </a:pPr>
            <a:endParaRPr lang="en-GB" sz="1200" dirty="0"/>
          </a:p>
          <a:p>
            <a:pPr marL="0" indent="0">
              <a:buNone/>
            </a:pPr>
            <a:r>
              <a:rPr lang="en-GB" dirty="0" smtClean="0"/>
              <a:t>As mentioned </a:t>
            </a:r>
            <a:r>
              <a:rPr lang="en-GB" dirty="0" smtClean="0"/>
              <a:t>before, </a:t>
            </a:r>
            <a:r>
              <a:rPr lang="en-GB" dirty="0" smtClean="0"/>
              <a:t>Industries </a:t>
            </a:r>
            <a:r>
              <a:rPr lang="en-GB" dirty="0"/>
              <a:t>will be selected via a call for </a:t>
            </a:r>
            <a:r>
              <a:rPr lang="en-GB" dirty="0" smtClean="0"/>
              <a:t>nominations (BSCM call) </a:t>
            </a:r>
            <a:r>
              <a:rPr lang="en-GB" dirty="0"/>
              <a:t>open to those companies that gained different tenders from at least two or three BSOs. The industries chosen will be asked to </a:t>
            </a:r>
            <a:r>
              <a:rPr lang="en-GB" dirty="0" smtClean="0"/>
              <a:t>explain their experience and </a:t>
            </a:r>
            <a:r>
              <a:rPr lang="en-GB" dirty="0"/>
              <a:t>the </a:t>
            </a:r>
            <a:r>
              <a:rPr lang="en-GB" dirty="0" smtClean="0"/>
              <a:t>BSOs differences </a:t>
            </a:r>
            <a:r>
              <a:rPr lang="en-GB" dirty="0"/>
              <a:t>in working </a:t>
            </a:r>
            <a:r>
              <a:rPr lang="en-GB" dirty="0" smtClean="0"/>
              <a:t>practice. </a:t>
            </a:r>
            <a:endParaRPr lang="it-IT" dirty="0"/>
          </a:p>
          <a:p>
            <a:pPr marL="0" indent="0">
              <a:buNone/>
            </a:pP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45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normAutofit/>
          </a:bodyPr>
          <a:lstStyle/>
          <a:p>
            <a:pPr marL="0" indent="0">
              <a:buNone/>
            </a:pPr>
            <a:r>
              <a:rPr lang="it-IT" b="1" dirty="0"/>
              <a:t>Focus – </a:t>
            </a:r>
            <a:r>
              <a:rPr lang="it-IT" b="1" dirty="0" smtClean="0">
                <a:solidFill>
                  <a:srgbClr val="FFFF00"/>
                </a:solidFill>
              </a:rPr>
              <a:t>BSBF2024 </a:t>
            </a:r>
            <a:r>
              <a:rPr lang="it-IT" b="1" dirty="0" err="1" smtClean="0">
                <a:solidFill>
                  <a:srgbClr val="FFFF00"/>
                </a:solidFill>
              </a:rPr>
              <a:t>Calls</a:t>
            </a:r>
            <a:endParaRPr lang="it-IT" b="1" dirty="0" smtClean="0">
              <a:solidFill>
                <a:srgbClr val="FFFF00"/>
              </a:solidFill>
            </a:endParaRPr>
          </a:p>
          <a:p>
            <a:pPr marL="0" indent="0">
              <a:buNone/>
            </a:pPr>
            <a:endParaRPr lang="it-IT" sz="1200" b="1" dirty="0"/>
          </a:p>
          <a:p>
            <a:pPr marL="0" indent="0">
              <a:buNone/>
            </a:pPr>
            <a:r>
              <a:rPr lang="en-GB" dirty="0"/>
              <a:t>Industry selection will also be done through a dedicated </a:t>
            </a:r>
            <a:r>
              <a:rPr lang="en-GB" dirty="0" smtClean="0"/>
              <a:t>new kind of call to Big Science common Market </a:t>
            </a:r>
            <a:r>
              <a:rPr lang="en-GB" dirty="0"/>
              <a:t>(</a:t>
            </a:r>
            <a:r>
              <a:rPr lang="en-GB" b="1" dirty="0">
                <a:solidFill>
                  <a:srgbClr val="FFFF00"/>
                </a:solidFill>
              </a:rPr>
              <a:t>BSCM call</a:t>
            </a:r>
            <a:r>
              <a:rPr lang="en-GB" dirty="0"/>
              <a:t>) in addition to the other </a:t>
            </a:r>
            <a:r>
              <a:rPr lang="en-GB" dirty="0" smtClean="0"/>
              <a:t>traditional calls </a:t>
            </a:r>
            <a:r>
              <a:rPr lang="en-GB" dirty="0"/>
              <a:t>to SMEs (</a:t>
            </a:r>
            <a:r>
              <a:rPr lang="en-GB" b="1" dirty="0">
                <a:solidFill>
                  <a:srgbClr val="FFFF00"/>
                </a:solidFill>
              </a:rPr>
              <a:t>SMEs </a:t>
            </a:r>
            <a:r>
              <a:rPr lang="en-GB" b="1" dirty="0" smtClean="0">
                <a:solidFill>
                  <a:srgbClr val="FFFF00"/>
                </a:solidFill>
              </a:rPr>
              <a:t>Track </a:t>
            </a:r>
            <a:r>
              <a:rPr lang="en-GB" b="1" dirty="0">
                <a:solidFill>
                  <a:srgbClr val="FFFF00"/>
                </a:solidFill>
              </a:rPr>
              <a:t>call</a:t>
            </a:r>
            <a:r>
              <a:rPr lang="en-GB" dirty="0" smtClean="0"/>
              <a:t>), to spread Technology Transfer (</a:t>
            </a:r>
            <a:r>
              <a:rPr lang="en-GB" b="1" dirty="0" smtClean="0">
                <a:solidFill>
                  <a:srgbClr val="FFFF00"/>
                </a:solidFill>
              </a:rPr>
              <a:t>TT Track call</a:t>
            </a:r>
            <a:r>
              <a:rPr lang="en-GB" dirty="0" smtClean="0"/>
              <a:t>) </a:t>
            </a:r>
            <a:r>
              <a:rPr lang="en-GB" dirty="0"/>
              <a:t>and </a:t>
            </a:r>
            <a:r>
              <a:rPr lang="en-GB" dirty="0" smtClean="0"/>
              <a:t>to select </a:t>
            </a:r>
            <a:r>
              <a:rPr lang="en-GB" dirty="0"/>
              <a:t>Affiliated Big Science Organizations (</a:t>
            </a:r>
            <a:r>
              <a:rPr lang="en-GB" b="1" dirty="0">
                <a:solidFill>
                  <a:srgbClr val="FFFF00"/>
                </a:solidFill>
              </a:rPr>
              <a:t>ABSOs call</a:t>
            </a:r>
            <a:r>
              <a:rPr lang="en-GB" dirty="0"/>
              <a:t>) already implemented in previous BSBF </a:t>
            </a:r>
            <a:r>
              <a:rPr lang="en-GB" dirty="0" smtClean="0"/>
              <a:t>editions, such as the call to host BSBF next edition. </a:t>
            </a:r>
          </a:p>
          <a:p>
            <a:pPr marL="0" indent="0">
              <a:buNone/>
            </a:pPr>
            <a:endParaRPr lang="en-GB" sz="1200" dirty="0" smtClean="0"/>
          </a:p>
          <a:p>
            <a:pPr marL="0" indent="0">
              <a:buNone/>
            </a:pPr>
            <a:r>
              <a:rPr lang="en-GB" dirty="0" smtClean="0"/>
              <a:t>All </a:t>
            </a:r>
            <a:r>
              <a:rPr lang="en-GB" dirty="0"/>
              <a:t>these calls will </a:t>
            </a:r>
            <a:r>
              <a:rPr lang="en-GB" dirty="0" smtClean="0"/>
              <a:t>be prepared and launched under responsibility of </a:t>
            </a:r>
            <a:r>
              <a:rPr lang="en-GB" dirty="0" smtClean="0">
                <a:solidFill>
                  <a:srgbClr val="FFFF00"/>
                </a:solidFill>
              </a:rPr>
              <a:t>BSBF </a:t>
            </a:r>
            <a:r>
              <a:rPr lang="en-GB" dirty="0">
                <a:solidFill>
                  <a:srgbClr val="FFFF00"/>
                </a:solidFill>
              </a:rPr>
              <a:t>Trieste </a:t>
            </a:r>
            <a:r>
              <a:rPr lang="en-GB" dirty="0" smtClean="0">
                <a:solidFill>
                  <a:srgbClr val="FFFF00"/>
                </a:solidFill>
              </a:rPr>
              <a:t>2024</a:t>
            </a:r>
            <a:r>
              <a:rPr lang="en-GB" dirty="0" smtClean="0"/>
              <a:t> and they will be published on </a:t>
            </a:r>
            <a:r>
              <a:rPr lang="en-GB" b="1" dirty="0" smtClean="0">
                <a:solidFill>
                  <a:srgbClr val="FFFF00"/>
                </a:solidFill>
              </a:rPr>
              <a:t>ww</a:t>
            </a:r>
            <a:r>
              <a:rPr lang="en-GB" b="1" dirty="0" smtClean="0">
                <a:solidFill>
                  <a:srgbClr val="FFFF00"/>
                </a:solidFill>
              </a:rPr>
              <a:t>w.BSBF2024.org</a:t>
            </a:r>
            <a:r>
              <a:rPr lang="en-GB" dirty="0" smtClean="0"/>
              <a:t> website</a:t>
            </a:r>
            <a:r>
              <a:rPr lang="en-GB" dirty="0" smtClean="0"/>
              <a:t> </a:t>
            </a:r>
            <a:endParaRPr lang="en-GB" dirty="0" smtClean="0"/>
          </a:p>
          <a:p>
            <a:pPr marL="0" indent="0">
              <a:buNone/>
            </a:pPr>
            <a:r>
              <a:rPr lang="en-GB" dirty="0" smtClean="0">
                <a:solidFill>
                  <a:schemeClr val="tx1"/>
                </a:solidFill>
              </a:rPr>
              <a:t>Big Science Organizations</a:t>
            </a:r>
            <a:r>
              <a:rPr lang="en-GB" dirty="0" smtClean="0"/>
              <a:t> </a:t>
            </a:r>
            <a:r>
              <a:rPr lang="en-GB" dirty="0" smtClean="0"/>
              <a:t>and </a:t>
            </a:r>
            <a:r>
              <a:rPr lang="en-GB" dirty="0" smtClean="0">
                <a:solidFill>
                  <a:schemeClr val="tx1"/>
                </a:solidFill>
              </a:rPr>
              <a:t>ILOs</a:t>
            </a:r>
            <a:r>
              <a:rPr lang="en-GB" dirty="0" smtClean="0"/>
              <a:t> will disseminate notice regarding those calls throughout their channels.</a:t>
            </a:r>
          </a:p>
          <a:p>
            <a:pPr marL="0" indent="0">
              <a:buNone/>
            </a:pPr>
            <a:r>
              <a:rPr lang="en-GB" dirty="0"/>
              <a:t> </a:t>
            </a: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919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normAutofit lnSpcReduction="10000"/>
          </a:bodyPr>
          <a:lstStyle/>
          <a:p>
            <a:pPr marL="0" indent="0">
              <a:buNone/>
            </a:pPr>
            <a:r>
              <a:rPr lang="en-GB" b="1" dirty="0" smtClean="0"/>
              <a:t>B2B </a:t>
            </a:r>
            <a:r>
              <a:rPr lang="en-GB" b="1" dirty="0"/>
              <a:t>and B2C </a:t>
            </a:r>
            <a:r>
              <a:rPr lang="en-GB" b="1" dirty="0" smtClean="0"/>
              <a:t>sessions</a:t>
            </a:r>
          </a:p>
          <a:p>
            <a:pPr marL="0" indent="0">
              <a:buNone/>
            </a:pPr>
            <a:endParaRPr lang="it-IT" sz="1100" dirty="0"/>
          </a:p>
          <a:p>
            <a:pPr marL="0" indent="0">
              <a:buNone/>
            </a:pPr>
            <a:r>
              <a:rPr lang="en-GB" dirty="0" smtClean="0"/>
              <a:t>BSBF Trieste 2024 considers </a:t>
            </a:r>
            <a:r>
              <a:rPr lang="en-GB" dirty="0"/>
              <a:t>B2B and B2C meetings to be one of the main purposes of BSBF in order to build partnerships and networking for construction of a Big Science Common Market. For this reason, </a:t>
            </a:r>
            <a:r>
              <a:rPr lang="en-GB" dirty="0" smtClean="0"/>
              <a:t>we included </a:t>
            </a:r>
            <a:r>
              <a:rPr lang="en-GB" dirty="0"/>
              <a:t>the options to organize a significant number of 1 to 1s (B2B and B2C meetings) running at the same time as 16 parallel session </a:t>
            </a:r>
            <a:r>
              <a:rPr lang="en-GB" dirty="0" smtClean="0"/>
              <a:t>presentations, industrial exhibition and </a:t>
            </a:r>
            <a:r>
              <a:rPr lang="en-GB" u="sng" dirty="0" smtClean="0"/>
              <a:t>we add </a:t>
            </a:r>
            <a:r>
              <a:rPr lang="en-GB" dirty="0" smtClean="0"/>
              <a:t>the possibility to have special kind of B2C even during the morning of </a:t>
            </a:r>
            <a:r>
              <a:rPr lang="en-GB" u="sng" dirty="0" smtClean="0"/>
              <a:t>Day 3</a:t>
            </a:r>
            <a:r>
              <a:rPr lang="en-GB" dirty="0" smtClean="0"/>
              <a:t>. </a:t>
            </a:r>
          </a:p>
          <a:p>
            <a:pPr marL="0" indent="0">
              <a:buNone/>
            </a:pPr>
            <a:endParaRPr lang="en-GB" sz="1100" dirty="0"/>
          </a:p>
          <a:p>
            <a:pPr marL="0" indent="0">
              <a:buNone/>
            </a:pPr>
            <a:r>
              <a:rPr lang="en-GB" dirty="0" smtClean="0"/>
              <a:t>As for past editions, It will be provided a matching system to fix B2B among participants through BSBF2024 website and app.</a:t>
            </a:r>
            <a:endParaRPr lang="it-IT" dirty="0"/>
          </a:p>
          <a:p>
            <a:pPr marL="0" indent="0">
              <a:buNone/>
            </a:pPr>
            <a:endParaRPr lang="en-GB" sz="1000" dirty="0"/>
          </a:p>
          <a:p>
            <a:pPr marL="0" indent="0">
              <a:buNone/>
            </a:pPr>
            <a:r>
              <a:rPr lang="en-GB" dirty="0" smtClean="0"/>
              <a:t>It </a:t>
            </a:r>
            <a:r>
              <a:rPr lang="en-GB" dirty="0"/>
              <a:t>will also be possible to arrange informal bilateral meetings during breaks and in other free moments. Furthermore, we </a:t>
            </a:r>
            <a:r>
              <a:rPr lang="en-GB" dirty="0" smtClean="0"/>
              <a:t>are </a:t>
            </a:r>
            <a:r>
              <a:rPr lang="en-GB" dirty="0"/>
              <a:t>also </a:t>
            </a:r>
            <a:r>
              <a:rPr lang="en-GB" dirty="0" smtClean="0"/>
              <a:t>planning to offer places for informal dates in Trieste and </a:t>
            </a:r>
            <a:r>
              <a:rPr lang="en-GB" dirty="0"/>
              <a:t>the possibility of arranging videoconference meetings in the weeks following the </a:t>
            </a:r>
            <a:r>
              <a:rPr lang="en-GB" dirty="0" smtClean="0"/>
              <a:t>event.</a:t>
            </a: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74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251520" y="766650"/>
            <a:ext cx="8712968" cy="5902710"/>
          </a:xfrm>
        </p:spPr>
        <p:txBody>
          <a:bodyPr>
            <a:normAutofit/>
          </a:bodyPr>
          <a:lstStyle/>
          <a:p>
            <a:pPr marL="0" indent="0">
              <a:buNone/>
            </a:pPr>
            <a:r>
              <a:rPr lang="en-US" b="1" dirty="0" smtClean="0">
                <a:cs typeface="Times New Roman" panose="02020603050405020304" pitchFamily="18" charset="0"/>
              </a:rPr>
              <a:t>BSBF – Big Science Business Forum</a:t>
            </a:r>
            <a:r>
              <a:rPr lang="en-US" dirty="0" smtClean="0">
                <a:cs typeface="Times New Roman" panose="02020603050405020304" pitchFamily="18" charset="0"/>
              </a:rPr>
              <a:t> is a </a:t>
            </a:r>
            <a:r>
              <a:rPr lang="en-US" dirty="0">
                <a:cs typeface="Times New Roman" panose="02020603050405020304" pitchFamily="18" charset="0"/>
              </a:rPr>
              <a:t>business oriented congress which congregates the main European Research Infrastructures, focused on technology and with the aim to be the main meeting point between Research Infrastructures and industry. </a:t>
            </a:r>
            <a:endParaRPr lang="it-IT" dirty="0" smtClean="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cs typeface="Times New Roman" panose="02020603050405020304" pitchFamily="18" charset="0"/>
            </a:endParaRPr>
          </a:p>
          <a:p>
            <a:pPr marL="0" indent="0">
              <a:buNone/>
            </a:pPr>
            <a:endParaRPr lang="en-US" dirty="0">
              <a:cs typeface="Times New Roman" panose="02020603050405020304" pitchFamily="18" charset="0"/>
            </a:endParaRPr>
          </a:p>
          <a:p>
            <a:pPr marL="0" indent="0">
              <a:buNone/>
            </a:pPr>
            <a:endParaRPr lang="en-US" dirty="0" smtClean="0">
              <a:cs typeface="Times New Roman" panose="02020603050405020304" pitchFamily="18" charset="0"/>
            </a:endParaRPr>
          </a:p>
          <a:p>
            <a:pPr marL="0" indent="0">
              <a:buNone/>
            </a:pPr>
            <a:endParaRPr lang="en-US" sz="1200" dirty="0" smtClean="0">
              <a:cs typeface="Times New Roman" panose="02020603050405020304" pitchFamily="18" charset="0"/>
            </a:endParaRPr>
          </a:p>
          <a:p>
            <a:pPr marL="0" indent="0">
              <a:buNone/>
            </a:pPr>
            <a:r>
              <a:rPr lang="en-US" dirty="0" smtClean="0">
                <a:cs typeface="Times New Roman" panose="02020603050405020304" pitchFamily="18" charset="0"/>
              </a:rPr>
              <a:t>BSBF </a:t>
            </a:r>
            <a:r>
              <a:rPr lang="en-US" dirty="0">
                <a:cs typeface="Times New Roman" panose="02020603050405020304" pitchFamily="18" charset="0"/>
              </a:rPr>
              <a:t>2024 in Trieste </a:t>
            </a:r>
            <a:r>
              <a:rPr lang="en-US" dirty="0" smtClean="0">
                <a:cs typeface="Times New Roman" panose="02020603050405020304" pitchFamily="18" charset="0"/>
              </a:rPr>
              <a:t>will </a:t>
            </a:r>
            <a:r>
              <a:rPr lang="en-US" dirty="0">
                <a:cs typeface="Times New Roman" panose="02020603050405020304" pitchFamily="18" charset="0"/>
              </a:rPr>
              <a:t>be the third edition </a:t>
            </a:r>
            <a:r>
              <a:rPr lang="en-US" dirty="0" smtClean="0">
                <a:cs typeface="Times New Roman" panose="02020603050405020304" pitchFamily="18" charset="0"/>
              </a:rPr>
              <a:t>of </a:t>
            </a:r>
            <a:r>
              <a:rPr lang="en-US" dirty="0">
                <a:cs typeface="Times New Roman" panose="02020603050405020304" pitchFamily="18" charset="0"/>
              </a:rPr>
              <a:t>the event after </a:t>
            </a:r>
            <a:r>
              <a:rPr lang="en-US" dirty="0" smtClean="0">
                <a:cs typeface="Times New Roman" panose="02020603050405020304" pitchFamily="18" charset="0"/>
              </a:rPr>
              <a:t>the </a:t>
            </a:r>
          </a:p>
          <a:p>
            <a:pPr marL="0" indent="0">
              <a:buNone/>
            </a:pPr>
            <a:r>
              <a:rPr lang="en-US" dirty="0" smtClean="0">
                <a:cs typeface="Times New Roman" panose="02020603050405020304" pitchFamily="18" charset="0"/>
              </a:rPr>
              <a:t>success of </a:t>
            </a:r>
            <a:r>
              <a:rPr lang="en-US" dirty="0">
                <a:cs typeface="Times New Roman" panose="02020603050405020304" pitchFamily="18" charset="0"/>
              </a:rPr>
              <a:t>the </a:t>
            </a:r>
            <a:r>
              <a:rPr lang="en-US" dirty="0" smtClean="0">
                <a:cs typeface="Times New Roman" panose="02020603050405020304" pitchFamily="18" charset="0"/>
              </a:rPr>
              <a:t>previous </a:t>
            </a:r>
            <a:r>
              <a:rPr lang="en-US" dirty="0" smtClean="0">
                <a:cs typeface="Times New Roman" panose="02020603050405020304" pitchFamily="18" charset="0"/>
              </a:rPr>
              <a:t>edition </a:t>
            </a:r>
            <a:r>
              <a:rPr lang="en-US" dirty="0" smtClean="0">
                <a:cs typeface="Times New Roman" panose="02020603050405020304" pitchFamily="18" charset="0"/>
              </a:rPr>
              <a:t>in Copenhagen </a:t>
            </a:r>
            <a:r>
              <a:rPr lang="en-US" dirty="0">
                <a:cs typeface="Times New Roman" panose="02020603050405020304" pitchFamily="18" charset="0"/>
              </a:rPr>
              <a:t>(2018) </a:t>
            </a:r>
            <a:r>
              <a:rPr lang="en-US" dirty="0" smtClean="0">
                <a:cs typeface="Times New Roman" panose="02020603050405020304" pitchFamily="18" charset="0"/>
              </a:rPr>
              <a:t>and </a:t>
            </a:r>
            <a:r>
              <a:rPr lang="en-US" dirty="0" smtClean="0">
                <a:cs typeface="Times New Roman" panose="02020603050405020304" pitchFamily="18" charset="0"/>
              </a:rPr>
              <a:t>Granada </a:t>
            </a:r>
            <a:r>
              <a:rPr lang="en-US" dirty="0">
                <a:cs typeface="Times New Roman" panose="02020603050405020304" pitchFamily="18" charset="0"/>
              </a:rPr>
              <a:t>(2022), where thousands of participants from hundreds </a:t>
            </a:r>
            <a:r>
              <a:rPr lang="en-US" dirty="0" smtClean="0">
                <a:cs typeface="Times New Roman" panose="02020603050405020304" pitchFamily="18" charset="0"/>
              </a:rPr>
              <a:t>of </a:t>
            </a:r>
            <a:r>
              <a:rPr lang="en-US" dirty="0" err="1" smtClean="0">
                <a:cs typeface="Times New Roman" panose="02020603050405020304" pitchFamily="18" charset="0"/>
              </a:rPr>
              <a:t>organisations</a:t>
            </a:r>
            <a:r>
              <a:rPr lang="en-US" dirty="0" smtClean="0">
                <a:cs typeface="Times New Roman" panose="02020603050405020304" pitchFamily="18" charset="0"/>
              </a:rPr>
              <a:t> </a:t>
            </a:r>
            <a:r>
              <a:rPr lang="en-US" dirty="0">
                <a:cs typeface="Times New Roman" panose="02020603050405020304" pitchFamily="18" charset="0"/>
              </a:rPr>
              <a:t>and dozens of countries gathered together to discuss the future prospects of the Big Science Market.</a:t>
            </a:r>
            <a:endParaRPr lang="it-IT" dirty="0">
              <a:cs typeface="Times New Roman" panose="02020603050405020304" pitchFamily="18" charset="0"/>
            </a:endParaRPr>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15 Grupo"/>
          <p:cNvGrpSpPr/>
          <p:nvPr/>
        </p:nvGrpSpPr>
        <p:grpSpPr>
          <a:xfrm>
            <a:off x="1339112" y="2506724"/>
            <a:ext cx="6113207" cy="1475712"/>
            <a:chOff x="2647850" y="3953998"/>
            <a:chExt cx="6375576" cy="1601777"/>
          </a:xfrm>
        </p:grpSpPr>
        <p:sp>
          <p:nvSpPr>
            <p:cNvPr id="9" name="4 Rectángulo"/>
            <p:cNvSpPr/>
            <p:nvPr/>
          </p:nvSpPr>
          <p:spPr>
            <a:xfrm>
              <a:off x="2647850" y="3953998"/>
              <a:ext cx="6375576" cy="1601777"/>
            </a:xfrm>
            <a:prstGeom prst="rect">
              <a:avLst/>
            </a:prstGeom>
            <a:solidFill>
              <a:sysClr val="window" lastClr="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10" name="Picture 6" descr="European Molecular Biology Laboratory Logo"/>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022828" y="4910792"/>
              <a:ext cx="1343627" cy="5460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ESO logo blu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67412" y="4023359"/>
              <a:ext cx="553365" cy="7211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Resultado de imagen de ESRF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65829" y="4911443"/>
              <a:ext cx="434949" cy="5538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Resultado de imagen de ILL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45418" y="4034199"/>
              <a:ext cx="768251" cy="7160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https://upload.wikimedia.org/wikipedia/commons/3/3c/Logo_of_Fusion_for_Energy_%28F4E%2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729678" y="4910793"/>
              <a:ext cx="1367175" cy="587886"/>
            </a:xfrm>
            <a:prstGeom prst="rect">
              <a:avLst/>
            </a:prstGeom>
            <a:noFill/>
            <a:extLst>
              <a:ext uri="{909E8E84-426E-40DD-AFC4-6F175D3DCCD1}">
                <a14:hiddenFill xmlns:a14="http://schemas.microsoft.com/office/drawing/2010/main">
                  <a:solidFill>
                    <a:srgbClr val="FFFFFF"/>
                  </a:solidFill>
                </a14:hiddenFill>
              </a:ext>
            </a:extLst>
          </p:spPr>
        </p:pic>
        <p:pic>
          <p:nvPicPr>
            <p:cNvPr id="15" name="10 Image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97922" y="4023359"/>
              <a:ext cx="737716" cy="737716"/>
            </a:xfrm>
            <a:prstGeom prst="rect">
              <a:avLst/>
            </a:prstGeom>
          </p:spPr>
        </p:pic>
        <p:pic>
          <p:nvPicPr>
            <p:cNvPr id="16" name="Picture 22" descr="Resultado de imagen de ESS logo"/>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625784" y="4029044"/>
              <a:ext cx="1340288" cy="7211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s://design-guidelines.web.cern.ch/sites/design-guidelines.web.cern.ch/files/u6/CERN-logo.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29678" y="4018204"/>
              <a:ext cx="7223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6" descr="https://www.skatelescope.org/wp-content/uploads/2013/11/ska_logo_nobox_web_0.screen.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51939" y="4922036"/>
              <a:ext cx="883200" cy="565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www.esa.int/esalogo/images/downloads/Logo_Fingerprint/Office_presentation/03_logo_dark_blue.bm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13586" y="4933280"/>
              <a:ext cx="1138990" cy="565399"/>
            </a:xfrm>
            <a:prstGeom prst="rect">
              <a:avLst/>
            </a:prstGeom>
            <a:noFill/>
            <a:extLst>
              <a:ext uri="{909E8E84-426E-40DD-AFC4-6F175D3DCCD1}">
                <a14:hiddenFill xmlns:a14="http://schemas.microsoft.com/office/drawing/2010/main">
                  <a:solidFill>
                    <a:srgbClr val="FFFFFF"/>
                  </a:solidFill>
                </a14:hiddenFill>
              </a:ext>
            </a:extLst>
          </p:spPr>
        </p:pic>
        <p:pic>
          <p:nvPicPr>
            <p:cNvPr id="20" name="16 Imagen"/>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76594" y="4023359"/>
              <a:ext cx="885259" cy="737716"/>
            </a:xfrm>
            <a:prstGeom prst="rect">
              <a:avLst/>
            </a:prstGeom>
          </p:spPr>
        </p:pic>
      </p:grpSp>
    </p:spTree>
    <p:extLst>
      <p:ext uri="{BB962C8B-B14F-4D97-AF65-F5344CB8AC3E}">
        <p14:creationId xmlns:p14="http://schemas.microsoft.com/office/powerpoint/2010/main" val="3367051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74718"/>
          </a:xfrm>
        </p:spPr>
        <p:txBody>
          <a:bodyPr>
            <a:normAutofit lnSpcReduction="10000"/>
          </a:bodyPr>
          <a:lstStyle/>
          <a:p>
            <a:pPr marL="0" indent="0">
              <a:buNone/>
            </a:pPr>
            <a:r>
              <a:rPr lang="en-GB" b="1" dirty="0" smtClean="0"/>
              <a:t>Exhibition</a:t>
            </a:r>
            <a:endParaRPr lang="en-GB" sz="1200" b="1" dirty="0"/>
          </a:p>
          <a:p>
            <a:pPr marL="0" indent="0">
              <a:buNone/>
            </a:pPr>
            <a:r>
              <a:rPr lang="en-GB" dirty="0" smtClean="0"/>
              <a:t>BSOs, ILOs and companies will have</a:t>
            </a:r>
            <a:r>
              <a:rPr lang="en-GB" dirty="0"/>
              <a:t> at </a:t>
            </a:r>
            <a:r>
              <a:rPr lang="en-GB" dirty="0" smtClean="0"/>
              <a:t>disposal a huge exhibition spaces, organized in a double hall in the Trieste Conference Centre located by the sea. Bearing </a:t>
            </a:r>
            <a:r>
              <a:rPr lang="en-GB" dirty="0"/>
              <a:t>in mind the </a:t>
            </a:r>
            <a:r>
              <a:rPr lang="en-GB" dirty="0" smtClean="0"/>
              <a:t>high requests from companies in the past editions, </a:t>
            </a:r>
            <a:r>
              <a:rPr lang="en-GB" dirty="0"/>
              <a:t>we have planned to </a:t>
            </a:r>
            <a:r>
              <a:rPr lang="en-GB" dirty="0" smtClean="0"/>
              <a:t>have the biggest BSBF exhibition with </a:t>
            </a:r>
            <a:r>
              <a:rPr lang="en-GB" dirty="0"/>
              <a:t>more than </a:t>
            </a:r>
            <a:r>
              <a:rPr lang="en-GB" dirty="0" smtClean="0"/>
              <a:t>120 </a:t>
            </a:r>
            <a:r>
              <a:rPr lang="en-GB" dirty="0"/>
              <a:t>booths in </a:t>
            </a:r>
            <a:r>
              <a:rPr lang="en-GB" dirty="0" smtClean="0"/>
              <a:t>Trieste in </a:t>
            </a:r>
            <a:r>
              <a:rPr lang="en-GB" dirty="0"/>
              <a:t>order to provide all potential </a:t>
            </a:r>
            <a:r>
              <a:rPr lang="en-GB" dirty="0" smtClean="0"/>
              <a:t>exhibitors </a:t>
            </a:r>
            <a:r>
              <a:rPr lang="en-GB" dirty="0"/>
              <a:t>with as much visibility as </a:t>
            </a:r>
            <a:r>
              <a:rPr lang="en-GB" dirty="0" smtClean="0"/>
              <a:t>possible, </a:t>
            </a:r>
            <a:r>
              <a:rPr lang="en-GB" dirty="0"/>
              <a:t>so developing business impact and public awareness for the whole BSBF </a:t>
            </a:r>
            <a:r>
              <a:rPr lang="en-GB" dirty="0" smtClean="0"/>
              <a:t>brand.</a:t>
            </a:r>
          </a:p>
          <a:p>
            <a:pPr marL="0" indent="0">
              <a:buNone/>
            </a:pPr>
            <a:endParaRPr lang="it-IT" sz="1100" dirty="0"/>
          </a:p>
          <a:p>
            <a:pPr marL="0" indent="0">
              <a:buNone/>
            </a:pPr>
            <a:r>
              <a:rPr lang="en-GB" dirty="0" smtClean="0"/>
              <a:t>As usual the industrial exhibition it will be inaugurated on Day 0 with an authorities walk and It will be open in Day 1 and 2. An extra day opening would be available in Day 3 for BSOs and companies involved in career opportunities satellite session.</a:t>
            </a:r>
          </a:p>
          <a:p>
            <a:pPr marL="0" indent="0">
              <a:buNone/>
            </a:pPr>
            <a:endParaRPr lang="it-IT" sz="1100" dirty="0"/>
          </a:p>
          <a:p>
            <a:pPr marL="0" indent="0">
              <a:buNone/>
            </a:pPr>
            <a:r>
              <a:rPr lang="en-GB" dirty="0" smtClean="0"/>
              <a:t>Similarly </a:t>
            </a:r>
            <a:r>
              <a:rPr lang="en-GB" dirty="0"/>
              <a:t>to previous editions, </a:t>
            </a:r>
            <a:r>
              <a:rPr lang="en-GB" dirty="0" smtClean="0"/>
              <a:t>BSBF Trieste 2024 plans </a:t>
            </a:r>
            <a:r>
              <a:rPr lang="en-GB" dirty="0"/>
              <a:t>to allow a limited-time privileged booth access for </a:t>
            </a:r>
            <a:r>
              <a:rPr lang="en-GB" dirty="0" smtClean="0"/>
              <a:t>ILOs and </a:t>
            </a:r>
            <a:r>
              <a:rPr lang="en-GB" dirty="0"/>
              <a:t>relevant liaison bodies from </a:t>
            </a:r>
            <a:r>
              <a:rPr lang="en-GB" dirty="0" smtClean="0"/>
              <a:t>BSOs in order to </a:t>
            </a:r>
            <a:r>
              <a:rPr lang="en-GB" dirty="0"/>
              <a:t>secure </a:t>
            </a:r>
            <a:r>
              <a:rPr lang="en-GB" dirty="0" smtClean="0"/>
              <a:t>national </a:t>
            </a:r>
            <a:r>
              <a:rPr lang="en-GB" dirty="0"/>
              <a:t>exhibition </a:t>
            </a:r>
            <a:r>
              <a:rPr lang="en-GB" dirty="0" smtClean="0"/>
              <a:t>space on </a:t>
            </a:r>
            <a:r>
              <a:rPr lang="en-GB" dirty="0"/>
              <a:t>a “first come, first served” basis.</a:t>
            </a: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71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lstStyle/>
          <a:p>
            <a:pPr marL="0" indent="0">
              <a:buNone/>
            </a:pPr>
            <a:r>
              <a:rPr lang="en-GB" b="1" dirty="0"/>
              <a:t>Day </a:t>
            </a:r>
            <a:r>
              <a:rPr lang="en-GB" b="1" dirty="0" smtClean="0"/>
              <a:t>0 programme</a:t>
            </a:r>
            <a:r>
              <a:rPr lang="en-GB" dirty="0" smtClean="0"/>
              <a:t> </a:t>
            </a:r>
          </a:p>
          <a:p>
            <a:pPr marL="0" indent="0">
              <a:buNone/>
            </a:pPr>
            <a:endParaRPr lang="it-IT" dirty="0"/>
          </a:p>
          <a:p>
            <a:r>
              <a:rPr lang="en-GB" b="1" dirty="0" smtClean="0"/>
              <a:t>09h00 </a:t>
            </a:r>
            <a:r>
              <a:rPr lang="en-GB" dirty="0"/>
              <a:t>Registration opens </a:t>
            </a:r>
            <a:r>
              <a:rPr lang="en-GB" dirty="0" smtClean="0"/>
              <a:t>(exhibitors + attendees</a:t>
            </a:r>
            <a:r>
              <a:rPr lang="en-GB" dirty="0"/>
              <a:t>) </a:t>
            </a:r>
            <a:endParaRPr lang="en-GB" dirty="0" smtClean="0"/>
          </a:p>
          <a:p>
            <a:r>
              <a:rPr lang="en-GB" b="1" dirty="0" smtClean="0"/>
              <a:t>09h00-16h30 </a:t>
            </a:r>
            <a:r>
              <a:rPr lang="en-GB" dirty="0"/>
              <a:t>Build-up of stands</a:t>
            </a:r>
            <a:endParaRPr lang="it-IT" dirty="0"/>
          </a:p>
          <a:p>
            <a:r>
              <a:rPr lang="en-GB" b="1" dirty="0" smtClean="0"/>
              <a:t>09h00-18h30 </a:t>
            </a:r>
            <a:r>
              <a:rPr lang="en-GB" dirty="0" smtClean="0"/>
              <a:t>Satellite meetings (PERIIA Assembly and others) </a:t>
            </a:r>
            <a:endParaRPr lang="it-IT" dirty="0"/>
          </a:p>
          <a:p>
            <a:r>
              <a:rPr lang="en-GB" b="1" dirty="0" smtClean="0"/>
              <a:t>18h30 </a:t>
            </a:r>
            <a:r>
              <a:rPr lang="en-GB" dirty="0"/>
              <a:t>BSBF2024 Opening</a:t>
            </a:r>
            <a:endParaRPr lang="it-IT" dirty="0"/>
          </a:p>
          <a:p>
            <a:r>
              <a:rPr lang="en-GB" b="1" dirty="0"/>
              <a:t>19h00- 20h00 </a:t>
            </a:r>
            <a:r>
              <a:rPr lang="en-GB" dirty="0"/>
              <a:t>Exhibition inauguration- High-level stakeholders exhibition tour</a:t>
            </a:r>
            <a:endParaRPr lang="it-IT" dirty="0"/>
          </a:p>
          <a:p>
            <a:r>
              <a:rPr lang="en-GB" b="1" dirty="0"/>
              <a:t>20h00- 21h30 </a:t>
            </a:r>
            <a:r>
              <a:rPr lang="en-GB" dirty="0"/>
              <a:t>Welcome </a:t>
            </a:r>
            <a:r>
              <a:rPr lang="en-GB" dirty="0" smtClean="0"/>
              <a:t>reception (all attendees)</a:t>
            </a:r>
          </a:p>
          <a:p>
            <a:pPr marL="0" indent="0">
              <a:buNone/>
            </a:pP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167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8223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lstStyle/>
          <a:p>
            <a:pPr marL="0" indent="0">
              <a:buNone/>
            </a:pPr>
            <a:r>
              <a:rPr lang="it-IT" b="1" dirty="0" err="1" smtClean="0"/>
              <a:t>Day</a:t>
            </a:r>
            <a:r>
              <a:rPr lang="it-IT" b="1" dirty="0" smtClean="0"/>
              <a:t> 3 </a:t>
            </a:r>
            <a:r>
              <a:rPr lang="it-IT" b="1" dirty="0" err="1" smtClean="0"/>
              <a:t>programme</a:t>
            </a:r>
            <a:r>
              <a:rPr lang="it-IT" b="1" dirty="0" smtClean="0"/>
              <a:t> </a:t>
            </a:r>
            <a:r>
              <a:rPr lang="it-IT" dirty="0" smtClean="0"/>
              <a:t>(NEW)</a:t>
            </a:r>
          </a:p>
          <a:p>
            <a:r>
              <a:rPr lang="it-IT" dirty="0" smtClean="0"/>
              <a:t>Free </a:t>
            </a:r>
            <a:r>
              <a:rPr lang="it-IT" dirty="0" err="1" smtClean="0"/>
              <a:t>access</a:t>
            </a:r>
            <a:r>
              <a:rPr lang="it-IT" dirty="0" smtClean="0"/>
              <a:t> to BSBF2024 (to </a:t>
            </a:r>
            <a:r>
              <a:rPr lang="it-IT" dirty="0" err="1" smtClean="0"/>
              <a:t>increase</a:t>
            </a:r>
            <a:r>
              <a:rPr lang="it-IT" dirty="0" smtClean="0"/>
              <a:t> </a:t>
            </a:r>
            <a:r>
              <a:rPr lang="it-IT" dirty="0" err="1" smtClean="0"/>
              <a:t>participation</a:t>
            </a:r>
            <a:r>
              <a:rPr lang="it-IT" dirty="0" smtClean="0"/>
              <a:t> of </a:t>
            </a:r>
            <a:r>
              <a:rPr lang="it-IT" dirty="0" err="1" smtClean="0"/>
              <a:t>young</a:t>
            </a:r>
            <a:r>
              <a:rPr lang="it-IT" dirty="0" smtClean="0"/>
              <a:t> </a:t>
            </a:r>
            <a:r>
              <a:rPr lang="it-IT" dirty="0" err="1" smtClean="0"/>
              <a:t>researchers</a:t>
            </a:r>
            <a:r>
              <a:rPr lang="it-IT" dirty="0" smtClean="0"/>
              <a:t>, </a:t>
            </a:r>
            <a:r>
              <a:rPr lang="it-IT" dirty="0" err="1" smtClean="0"/>
              <a:t>women</a:t>
            </a:r>
            <a:r>
              <a:rPr lang="it-IT" dirty="0" smtClean="0"/>
              <a:t> in Big Science, </a:t>
            </a:r>
            <a:r>
              <a:rPr lang="it-IT" dirty="0" err="1" smtClean="0"/>
              <a:t>interested</a:t>
            </a:r>
            <a:r>
              <a:rPr lang="it-IT" dirty="0" smtClean="0"/>
              <a:t> general public, </a:t>
            </a:r>
            <a:r>
              <a:rPr lang="it-IT" dirty="0" err="1" smtClean="0"/>
              <a:t>etc</a:t>
            </a:r>
            <a:r>
              <a:rPr lang="it-IT" dirty="0" smtClean="0"/>
              <a:t>);</a:t>
            </a:r>
          </a:p>
          <a:p>
            <a:r>
              <a:rPr lang="it-IT" dirty="0" smtClean="0"/>
              <a:t>Free stay in </a:t>
            </a:r>
            <a:r>
              <a:rPr lang="it-IT" dirty="0" err="1" smtClean="0"/>
              <a:t>exhibition</a:t>
            </a:r>
            <a:r>
              <a:rPr lang="it-IT" dirty="0" smtClean="0"/>
              <a:t> area for </a:t>
            </a:r>
            <a:r>
              <a:rPr lang="it-IT" dirty="0" err="1" smtClean="0"/>
              <a:t>BSOs</a:t>
            </a:r>
            <a:r>
              <a:rPr lang="it-IT" dirty="0" smtClean="0"/>
              <a:t> and companies </a:t>
            </a:r>
            <a:r>
              <a:rPr lang="it-IT" dirty="0" err="1" smtClean="0"/>
              <a:t>boothes</a:t>
            </a:r>
            <a:r>
              <a:rPr lang="it-IT" dirty="0" smtClean="0"/>
              <a:t> </a:t>
            </a:r>
            <a:r>
              <a:rPr lang="it-IT" dirty="0" err="1" smtClean="0"/>
              <a:t>involved</a:t>
            </a:r>
            <a:r>
              <a:rPr lang="it-IT" dirty="0" smtClean="0"/>
              <a:t> in </a:t>
            </a:r>
            <a:r>
              <a:rPr lang="it-IT" dirty="0" err="1" smtClean="0"/>
              <a:t>Day</a:t>
            </a:r>
            <a:r>
              <a:rPr lang="it-IT" dirty="0" smtClean="0"/>
              <a:t> 3 satellite </a:t>
            </a:r>
            <a:r>
              <a:rPr lang="it-IT" dirty="0" err="1" smtClean="0"/>
              <a:t>meetings</a:t>
            </a:r>
            <a:r>
              <a:rPr lang="it-IT" dirty="0" smtClean="0"/>
              <a:t> for </a:t>
            </a:r>
            <a:r>
              <a:rPr lang="it-IT" dirty="0" err="1" smtClean="0"/>
              <a:t>direct</a:t>
            </a:r>
            <a:r>
              <a:rPr lang="it-IT" dirty="0" smtClean="0"/>
              <a:t> </a:t>
            </a:r>
            <a:r>
              <a:rPr lang="it-IT" dirty="0" err="1" smtClean="0"/>
              <a:t>contacts</a:t>
            </a:r>
            <a:r>
              <a:rPr lang="it-IT" dirty="0" smtClean="0"/>
              <a:t>;</a:t>
            </a:r>
            <a:endParaRPr lang="it-IT" dirty="0"/>
          </a:p>
          <a:p>
            <a:r>
              <a:rPr lang="it-IT" dirty="0" smtClean="0"/>
              <a:t>Extra opening </a:t>
            </a:r>
            <a:r>
              <a:rPr lang="it-IT" dirty="0" err="1" smtClean="0"/>
              <a:t>day</a:t>
            </a:r>
            <a:r>
              <a:rPr lang="it-IT" dirty="0" smtClean="0"/>
              <a:t> for B2B and B2C </a:t>
            </a:r>
            <a:r>
              <a:rPr lang="it-IT" dirty="0" err="1" smtClean="0"/>
              <a:t>meetings</a:t>
            </a:r>
            <a:r>
              <a:rPr lang="it-IT" dirty="0" smtClean="0"/>
              <a:t>;</a:t>
            </a:r>
          </a:p>
          <a:p>
            <a:r>
              <a:rPr lang="it-IT" dirty="0" err="1" smtClean="0"/>
              <a:t>Visits</a:t>
            </a:r>
            <a:r>
              <a:rPr lang="it-IT" dirty="0" smtClean="0"/>
              <a:t> to </a:t>
            </a:r>
            <a:r>
              <a:rPr lang="it-IT" dirty="0" err="1" smtClean="0"/>
              <a:t>Research</a:t>
            </a:r>
            <a:r>
              <a:rPr lang="it-IT" dirty="0" smtClean="0"/>
              <a:t> </a:t>
            </a:r>
            <a:r>
              <a:rPr lang="it-IT" dirty="0" err="1" smtClean="0"/>
              <a:t>Infrastructure</a:t>
            </a:r>
            <a:r>
              <a:rPr lang="it-IT" dirty="0" smtClean="0"/>
              <a:t> </a:t>
            </a:r>
            <a:r>
              <a:rPr lang="it-IT" dirty="0" err="1" smtClean="0"/>
              <a:t>reserved</a:t>
            </a:r>
            <a:r>
              <a:rPr lang="it-IT" dirty="0" smtClean="0"/>
              <a:t> to </a:t>
            </a:r>
            <a:r>
              <a:rPr lang="it-IT" dirty="0" err="1" smtClean="0"/>
              <a:t>registered</a:t>
            </a:r>
            <a:r>
              <a:rPr lang="it-IT" dirty="0" smtClean="0"/>
              <a:t> in BSBF2024</a:t>
            </a:r>
            <a:endParaRPr lang="it-IT" dirty="0"/>
          </a:p>
          <a:p>
            <a:pPr marL="0" indent="0">
              <a:buNone/>
            </a:pPr>
            <a:endParaRPr lang="it-IT" dirty="0" smtClean="0"/>
          </a:p>
          <a:p>
            <a:pPr marL="0" indent="0">
              <a:buNone/>
            </a:pPr>
            <a:endParaRPr lang="it-IT" dirty="0" smtClean="0"/>
          </a:p>
          <a:p>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755741"/>
            <a:ext cx="7704856" cy="2890294"/>
          </a:xfrm>
          <a:prstGeom prst="rect">
            <a:avLst/>
          </a:prstGeom>
        </p:spPr>
      </p:pic>
    </p:spTree>
    <p:extLst>
      <p:ext uri="{BB962C8B-B14F-4D97-AF65-F5344CB8AC3E}">
        <p14:creationId xmlns:p14="http://schemas.microsoft.com/office/powerpoint/2010/main" val="348854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74718"/>
          </a:xfrm>
        </p:spPr>
        <p:txBody>
          <a:bodyPr/>
          <a:lstStyle/>
          <a:p>
            <a:pPr marL="0" indent="0">
              <a:buNone/>
            </a:pPr>
            <a:r>
              <a:rPr lang="it-IT" dirty="0" err="1" smtClean="0"/>
              <a:t>Day</a:t>
            </a:r>
            <a:r>
              <a:rPr lang="it-IT" dirty="0" smtClean="0"/>
              <a:t> 3 - </a:t>
            </a:r>
            <a:r>
              <a:rPr lang="it-IT" dirty="0" err="1" smtClean="0"/>
              <a:t>Visits</a:t>
            </a:r>
            <a:r>
              <a:rPr lang="it-IT" dirty="0" smtClean="0"/>
              <a:t> </a:t>
            </a:r>
            <a:r>
              <a:rPr lang="it-IT" dirty="0" err="1" smtClean="0"/>
              <a:t>Research</a:t>
            </a:r>
            <a:r>
              <a:rPr lang="it-IT" dirty="0" smtClean="0"/>
              <a:t> </a:t>
            </a:r>
            <a:r>
              <a:rPr lang="it-IT" dirty="0" err="1" smtClean="0"/>
              <a:t>Infrastructures</a:t>
            </a:r>
            <a:endParaRPr lang="it-IT" dirty="0" smtClean="0"/>
          </a:p>
          <a:p>
            <a:pPr marL="0" indent="0">
              <a:buNone/>
            </a:pPr>
            <a:r>
              <a:rPr lang="en-US" dirty="0" smtClean="0"/>
              <a:t>As usual BSBF </a:t>
            </a:r>
            <a:r>
              <a:rPr lang="en-US" dirty="0"/>
              <a:t>Trieste 2024 is </a:t>
            </a:r>
            <a:r>
              <a:rPr lang="en-US" dirty="0" err="1" smtClean="0"/>
              <a:t>organising</a:t>
            </a:r>
            <a:r>
              <a:rPr lang="en-US" dirty="0" smtClean="0"/>
              <a:t> visits </a:t>
            </a:r>
            <a:r>
              <a:rPr lang="en-US" dirty="0"/>
              <a:t>to nearby cross borders relevant Research Infrastructures in Italy and </a:t>
            </a:r>
            <a:r>
              <a:rPr lang="en-US" dirty="0" smtClean="0"/>
              <a:t>Slovenia. Reservation is restricted to persons registered to BSBF2024</a:t>
            </a:r>
          </a:p>
          <a:p>
            <a:pPr marL="0" indent="0">
              <a:buNone/>
            </a:pPr>
            <a:endParaRPr lang="en-US" dirty="0" smtClean="0"/>
          </a:p>
          <a:p>
            <a:pPr marL="0" indent="0">
              <a:buNone/>
            </a:pPr>
            <a:r>
              <a:rPr lang="en-US" dirty="0" smtClean="0"/>
              <a:t>Option </a:t>
            </a:r>
            <a:r>
              <a:rPr lang="en-US" dirty="0"/>
              <a:t>1</a:t>
            </a:r>
            <a:br>
              <a:rPr lang="en-US" dirty="0"/>
            </a:br>
            <a:r>
              <a:rPr lang="en-US" dirty="0" err="1"/>
              <a:t>Elettra</a:t>
            </a:r>
            <a:r>
              <a:rPr lang="en-US" dirty="0"/>
              <a:t> </a:t>
            </a:r>
            <a:r>
              <a:rPr lang="en-US" dirty="0" err="1"/>
              <a:t>Sincrotrone</a:t>
            </a:r>
            <a:r>
              <a:rPr lang="en-US" dirty="0"/>
              <a:t> Trieste &amp; </a:t>
            </a:r>
            <a:r>
              <a:rPr lang="en-US" dirty="0" err="1" smtClean="0"/>
              <a:t>Kyma</a:t>
            </a:r>
            <a:endParaRPr lang="en-US" dirty="0" smtClean="0"/>
          </a:p>
          <a:p>
            <a:pPr marL="0" indent="0">
              <a:buNone/>
            </a:pPr>
            <a:r>
              <a:rPr lang="en-US" dirty="0" smtClean="0"/>
              <a:t> </a:t>
            </a:r>
          </a:p>
          <a:p>
            <a:pPr marL="0" indent="0">
              <a:buNone/>
            </a:pPr>
            <a:r>
              <a:rPr lang="en-US" dirty="0" smtClean="0"/>
              <a:t>Option </a:t>
            </a:r>
            <a:r>
              <a:rPr lang="en-US" dirty="0"/>
              <a:t>2</a:t>
            </a:r>
            <a:br>
              <a:rPr lang="en-US" dirty="0"/>
            </a:br>
            <a:r>
              <a:rPr lang="en-US" dirty="0"/>
              <a:t>Josef Stefan Institute &amp; </a:t>
            </a:r>
            <a:r>
              <a:rPr lang="en-US" dirty="0" err="1" smtClean="0"/>
              <a:t>Nanocenter</a:t>
            </a:r>
            <a:endParaRPr lang="en-US" dirty="0" smtClean="0"/>
          </a:p>
          <a:p>
            <a:pPr marL="0" indent="0">
              <a:buNone/>
            </a:pPr>
            <a:endParaRPr lang="en-US" sz="1000" dirty="0" smtClean="0"/>
          </a:p>
          <a:p>
            <a:pPr marL="0" indent="0">
              <a:buNone/>
            </a:pPr>
            <a:r>
              <a:rPr lang="en-US" dirty="0" smtClean="0"/>
              <a:t>Option </a:t>
            </a:r>
            <a:r>
              <a:rPr lang="en-US" dirty="0"/>
              <a:t>3</a:t>
            </a:r>
            <a:br>
              <a:rPr lang="en-US" dirty="0"/>
            </a:br>
            <a:r>
              <a:rPr lang="en-US" dirty="0"/>
              <a:t>The National Institute of Oceanography </a:t>
            </a:r>
            <a:endParaRPr lang="en-US" dirty="0" smtClean="0"/>
          </a:p>
          <a:p>
            <a:pPr marL="0" indent="0">
              <a:buNone/>
            </a:pPr>
            <a:r>
              <a:rPr lang="en-US" dirty="0" smtClean="0"/>
              <a:t>and Applied </a:t>
            </a:r>
            <a:r>
              <a:rPr lang="en-US" dirty="0"/>
              <a:t>Geophysics – OGS </a:t>
            </a:r>
          </a:p>
          <a:p>
            <a:pPr marL="0" indent="0">
              <a:buNone/>
            </a:pPr>
            <a:endParaRPr lang="en-US" dirty="0" smtClean="0"/>
          </a:p>
          <a:p>
            <a:pPr marL="0" indent="0">
              <a:buNone/>
            </a:pPr>
            <a:endParaRPr lang="en-US" dirty="0"/>
          </a:p>
          <a:p>
            <a:pPr marL="0" indent="0">
              <a:buNone/>
            </a:pPr>
            <a:endParaRPr lang="en-US" dirty="0"/>
          </a:p>
          <a:p>
            <a:pPr marL="0" indent="0">
              <a:buNone/>
            </a:pP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442951"/>
            <a:ext cx="4392489" cy="3597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172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02710"/>
          </a:xfrm>
        </p:spPr>
        <p:txBody>
          <a:bodyPr>
            <a:normAutofit/>
          </a:bodyPr>
          <a:lstStyle/>
          <a:p>
            <a:pPr marL="0" indent="0">
              <a:buNone/>
            </a:pPr>
            <a:endParaRPr lang="it-IT" b="1" dirty="0" smtClean="0"/>
          </a:p>
          <a:p>
            <a:pPr marL="0" indent="0">
              <a:buNone/>
            </a:pPr>
            <a:r>
              <a:rPr lang="it-IT" b="1" dirty="0" err="1" smtClean="0"/>
              <a:t>Day</a:t>
            </a:r>
            <a:r>
              <a:rPr lang="it-IT" b="1" dirty="0" smtClean="0"/>
              <a:t> </a:t>
            </a:r>
            <a:r>
              <a:rPr lang="it-IT" b="1" dirty="0" smtClean="0"/>
              <a:t>3 – </a:t>
            </a:r>
            <a:r>
              <a:rPr lang="it-IT" b="1" dirty="0" err="1" smtClean="0"/>
              <a:t>Women</a:t>
            </a:r>
            <a:r>
              <a:rPr lang="it-IT" b="1" dirty="0" smtClean="0"/>
              <a:t> in Big Science </a:t>
            </a:r>
            <a:r>
              <a:rPr lang="it-IT" dirty="0" smtClean="0"/>
              <a:t>(WBS) Satellite session</a:t>
            </a:r>
          </a:p>
          <a:p>
            <a:pPr marL="0" indent="0">
              <a:buNone/>
            </a:pPr>
            <a:endParaRPr lang="it-IT" sz="800" dirty="0"/>
          </a:p>
          <a:p>
            <a:pPr marL="0" indent="0">
              <a:buNone/>
            </a:pPr>
            <a:r>
              <a:rPr lang="it-IT" dirty="0" err="1" smtClean="0"/>
              <a:t>According</a:t>
            </a:r>
            <a:r>
              <a:rPr lang="it-IT" dirty="0" smtClean="0"/>
              <a:t> with the </a:t>
            </a:r>
            <a:r>
              <a:rPr lang="it-IT" dirty="0" err="1" smtClean="0"/>
              <a:t>final</a:t>
            </a:r>
            <a:r>
              <a:rPr lang="it-IT" dirty="0" smtClean="0"/>
              <a:t> report on WBS first </a:t>
            </a:r>
            <a:r>
              <a:rPr lang="it-IT" dirty="0" err="1" smtClean="0"/>
              <a:t>edition</a:t>
            </a:r>
            <a:r>
              <a:rPr lang="it-IT" dirty="0" smtClean="0"/>
              <a:t> in Granada 2022, BSBF Trieste 2024 </a:t>
            </a:r>
            <a:r>
              <a:rPr lang="it-IT" dirty="0" err="1" smtClean="0"/>
              <a:t>strongly</a:t>
            </a:r>
            <a:r>
              <a:rPr lang="it-IT" dirty="0" smtClean="0"/>
              <a:t> </a:t>
            </a:r>
            <a:r>
              <a:rPr lang="it-IT" dirty="0" err="1" smtClean="0"/>
              <a:t>supports</a:t>
            </a:r>
            <a:r>
              <a:rPr lang="it-IT" dirty="0" smtClean="0"/>
              <a:t> the </a:t>
            </a:r>
            <a:r>
              <a:rPr lang="it-IT" dirty="0" err="1" smtClean="0"/>
              <a:t>proposal</a:t>
            </a:r>
            <a:r>
              <a:rPr lang="it-IT" dirty="0" smtClean="0"/>
              <a:t> to replicate and </a:t>
            </a:r>
            <a:r>
              <a:rPr lang="it-IT" dirty="0" err="1" smtClean="0"/>
              <a:t>improve</a:t>
            </a:r>
            <a:r>
              <a:rPr lang="it-IT" dirty="0" smtClean="0"/>
              <a:t> the WBS </a:t>
            </a:r>
            <a:r>
              <a:rPr lang="it-IT" dirty="0" err="1" smtClean="0"/>
              <a:t>experience</a:t>
            </a:r>
            <a:r>
              <a:rPr lang="it-IT" dirty="0" smtClean="0"/>
              <a:t>.</a:t>
            </a:r>
            <a:endParaRPr lang="it-IT" sz="800" dirty="0" smtClean="0"/>
          </a:p>
          <a:p>
            <a:pPr marL="0" indent="0">
              <a:buNone/>
            </a:pPr>
            <a:r>
              <a:rPr lang="it-IT" dirty="0" smtClean="0"/>
              <a:t>For </a:t>
            </a:r>
            <a:r>
              <a:rPr lang="it-IT" dirty="0" err="1" smtClean="0"/>
              <a:t>this</a:t>
            </a:r>
            <a:r>
              <a:rPr lang="it-IT" dirty="0" smtClean="0"/>
              <a:t> </a:t>
            </a:r>
            <a:r>
              <a:rPr lang="it-IT" dirty="0" err="1" smtClean="0"/>
              <a:t>reason</a:t>
            </a:r>
            <a:r>
              <a:rPr lang="it-IT" dirty="0" smtClean="0"/>
              <a:t> </a:t>
            </a:r>
            <a:r>
              <a:rPr lang="it-IT" dirty="0" err="1" smtClean="0"/>
              <a:t>It</a:t>
            </a:r>
            <a:r>
              <a:rPr lang="it-IT" dirty="0" smtClean="0"/>
              <a:t> </a:t>
            </a:r>
            <a:r>
              <a:rPr lang="it-IT" dirty="0" err="1" smtClean="0"/>
              <a:t>will</a:t>
            </a:r>
            <a:r>
              <a:rPr lang="it-IT" dirty="0" smtClean="0"/>
              <a:t> be </a:t>
            </a:r>
            <a:r>
              <a:rPr lang="it-IT" dirty="0" err="1" smtClean="0"/>
              <a:t>garantee</a:t>
            </a:r>
            <a:r>
              <a:rPr lang="it-IT" dirty="0" smtClean="0"/>
              <a:t> free </a:t>
            </a:r>
            <a:r>
              <a:rPr lang="it-IT" dirty="0" err="1" smtClean="0"/>
              <a:t>access</a:t>
            </a:r>
            <a:r>
              <a:rPr lang="it-IT" dirty="0" smtClean="0"/>
              <a:t> for </a:t>
            </a:r>
            <a:r>
              <a:rPr lang="it-IT" dirty="0" err="1" smtClean="0"/>
              <a:t>attending</a:t>
            </a:r>
            <a:r>
              <a:rPr lang="it-IT" dirty="0" smtClean="0"/>
              <a:t> </a:t>
            </a:r>
            <a:r>
              <a:rPr lang="it-IT" dirty="0" err="1" smtClean="0"/>
              <a:t>two</a:t>
            </a:r>
            <a:r>
              <a:rPr lang="it-IT" dirty="0" smtClean="0"/>
              <a:t> hours WBS </a:t>
            </a:r>
            <a:r>
              <a:rPr lang="it-IT" dirty="0" err="1" smtClean="0"/>
              <a:t>plenary</a:t>
            </a:r>
            <a:r>
              <a:rPr lang="it-IT" dirty="0" smtClean="0"/>
              <a:t> session </a:t>
            </a:r>
            <a:r>
              <a:rPr lang="it-IT" dirty="0" err="1" smtClean="0"/>
              <a:t>during</a:t>
            </a:r>
            <a:r>
              <a:rPr lang="it-IT" dirty="0" smtClean="0"/>
              <a:t> </a:t>
            </a:r>
            <a:r>
              <a:rPr lang="it-IT" dirty="0" err="1" smtClean="0"/>
              <a:t>Day</a:t>
            </a:r>
            <a:r>
              <a:rPr lang="it-IT" dirty="0" smtClean="0"/>
              <a:t> 3.</a:t>
            </a:r>
            <a:endParaRPr lang="it-IT" sz="800" dirty="0" smtClean="0"/>
          </a:p>
          <a:p>
            <a:pPr marL="0" indent="0">
              <a:buNone/>
            </a:pPr>
            <a:r>
              <a:rPr lang="it-IT" dirty="0" err="1" smtClean="0"/>
              <a:t>Any</a:t>
            </a:r>
            <a:r>
              <a:rPr lang="it-IT" dirty="0" smtClean="0"/>
              <a:t> relative </a:t>
            </a:r>
            <a:r>
              <a:rPr lang="it-IT" dirty="0" err="1" smtClean="0"/>
              <a:t>activity</a:t>
            </a:r>
            <a:r>
              <a:rPr lang="it-IT" dirty="0" smtClean="0"/>
              <a:t> </a:t>
            </a:r>
            <a:r>
              <a:rPr lang="it-IT" dirty="0" err="1" smtClean="0"/>
              <a:t>will</a:t>
            </a:r>
            <a:r>
              <a:rPr lang="it-IT" dirty="0" smtClean="0"/>
              <a:t> be under the </a:t>
            </a:r>
            <a:r>
              <a:rPr lang="it-IT" dirty="0" err="1" smtClean="0"/>
              <a:t>responsability</a:t>
            </a:r>
            <a:r>
              <a:rPr lang="it-IT" dirty="0" smtClean="0"/>
              <a:t> and </a:t>
            </a:r>
            <a:r>
              <a:rPr lang="it-IT" dirty="0" err="1" smtClean="0"/>
              <a:t>directly</a:t>
            </a:r>
            <a:r>
              <a:rPr lang="it-IT" dirty="0" smtClean="0"/>
              <a:t> </a:t>
            </a:r>
            <a:r>
              <a:rPr lang="it-IT" dirty="0" err="1" smtClean="0"/>
              <a:t>managed</a:t>
            </a:r>
            <a:r>
              <a:rPr lang="it-IT" dirty="0" smtClean="0"/>
              <a:t> by WBS </a:t>
            </a:r>
            <a:r>
              <a:rPr lang="it-IT" dirty="0" err="1" smtClean="0"/>
              <a:t>Committee</a:t>
            </a:r>
            <a:r>
              <a:rPr lang="it-IT" dirty="0" smtClean="0"/>
              <a:t> </a:t>
            </a:r>
            <a:r>
              <a:rPr lang="it-IT" dirty="0" err="1" smtClean="0"/>
              <a:t>composed</a:t>
            </a:r>
            <a:r>
              <a:rPr lang="it-IT" dirty="0" smtClean="0"/>
              <a:t> by </a:t>
            </a:r>
            <a:r>
              <a:rPr lang="it-IT" dirty="0" err="1" smtClean="0"/>
              <a:t>representative</a:t>
            </a:r>
            <a:r>
              <a:rPr lang="it-IT" dirty="0" smtClean="0"/>
              <a:t> of </a:t>
            </a:r>
            <a:r>
              <a:rPr lang="it-IT" dirty="0" err="1" smtClean="0"/>
              <a:t>BSOs</a:t>
            </a:r>
            <a:r>
              <a:rPr lang="it-IT" dirty="0" smtClean="0"/>
              <a:t> and </a:t>
            </a:r>
            <a:r>
              <a:rPr lang="it-IT" dirty="0" err="1" smtClean="0"/>
              <a:t>other</a:t>
            </a:r>
            <a:r>
              <a:rPr lang="it-IT" dirty="0" smtClean="0"/>
              <a:t> </a:t>
            </a:r>
            <a:r>
              <a:rPr lang="it-IT" dirty="0" err="1" smtClean="0"/>
              <a:t>interested</a:t>
            </a:r>
            <a:r>
              <a:rPr lang="it-IT" dirty="0" smtClean="0"/>
              <a:t> </a:t>
            </a:r>
            <a:r>
              <a:rPr lang="it-IT" dirty="0" err="1" smtClean="0"/>
              <a:t>bodies</a:t>
            </a:r>
            <a:r>
              <a:rPr lang="it-IT" dirty="0" smtClean="0"/>
              <a:t>. The </a:t>
            </a:r>
            <a:r>
              <a:rPr lang="it-IT" dirty="0" err="1" smtClean="0"/>
              <a:t>organizers</a:t>
            </a:r>
            <a:r>
              <a:rPr lang="it-IT" dirty="0" smtClean="0"/>
              <a:t> of BSBF2024 </a:t>
            </a:r>
            <a:r>
              <a:rPr lang="it-IT" dirty="0" err="1" smtClean="0"/>
              <a:t>will</a:t>
            </a:r>
            <a:r>
              <a:rPr lang="it-IT" dirty="0" smtClean="0"/>
              <a:t> collaborate with the WBS </a:t>
            </a:r>
            <a:r>
              <a:rPr lang="it-IT" dirty="0" err="1" smtClean="0"/>
              <a:t>Committee</a:t>
            </a:r>
            <a:r>
              <a:rPr lang="it-IT" dirty="0" smtClean="0"/>
              <a:t>.</a:t>
            </a:r>
          </a:p>
          <a:p>
            <a:pPr marL="0" indent="0">
              <a:buNone/>
            </a:pPr>
            <a:endParaRPr lang="it-IT" sz="1200" dirty="0" smtClean="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750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02710"/>
          </a:xfrm>
        </p:spPr>
        <p:txBody>
          <a:bodyPr>
            <a:normAutofit lnSpcReduction="10000"/>
          </a:bodyPr>
          <a:lstStyle/>
          <a:p>
            <a:pPr marL="0" indent="0">
              <a:buNone/>
            </a:pPr>
            <a:r>
              <a:rPr lang="it-IT" b="1" dirty="0" err="1"/>
              <a:t>Day</a:t>
            </a:r>
            <a:r>
              <a:rPr lang="it-IT" b="1" dirty="0"/>
              <a:t> 3 – </a:t>
            </a:r>
            <a:r>
              <a:rPr lang="it-IT" b="1" dirty="0" smtClean="0"/>
              <a:t>Career </a:t>
            </a:r>
            <a:r>
              <a:rPr lang="it-IT" b="1" dirty="0" err="1" smtClean="0"/>
              <a:t>opportunities</a:t>
            </a:r>
            <a:r>
              <a:rPr lang="it-IT" dirty="0" smtClean="0"/>
              <a:t> </a:t>
            </a:r>
            <a:r>
              <a:rPr lang="it-IT" dirty="0"/>
              <a:t>Satellite </a:t>
            </a:r>
            <a:r>
              <a:rPr lang="it-IT" dirty="0" smtClean="0"/>
              <a:t>session</a:t>
            </a:r>
          </a:p>
          <a:p>
            <a:pPr marL="0" indent="0">
              <a:buNone/>
            </a:pPr>
            <a:endParaRPr lang="it-IT" sz="1100" dirty="0"/>
          </a:p>
          <a:p>
            <a:pPr marL="0" indent="0">
              <a:buNone/>
            </a:pPr>
            <a:r>
              <a:rPr lang="it-IT" dirty="0" err="1"/>
              <a:t>According</a:t>
            </a:r>
            <a:r>
              <a:rPr lang="it-IT" dirty="0"/>
              <a:t> with </a:t>
            </a:r>
            <a:r>
              <a:rPr lang="it-IT" dirty="0" smtClean="0"/>
              <a:t>the success of the BSBF2022 session «Career </a:t>
            </a:r>
            <a:r>
              <a:rPr lang="it-IT" dirty="0" err="1" smtClean="0"/>
              <a:t>opportunities</a:t>
            </a:r>
            <a:r>
              <a:rPr lang="it-IT" dirty="0" smtClean="0"/>
              <a:t> and </a:t>
            </a:r>
            <a:r>
              <a:rPr lang="it-IT" dirty="0" err="1" smtClean="0"/>
              <a:t>pathways</a:t>
            </a:r>
            <a:r>
              <a:rPr lang="it-IT" dirty="0" smtClean="0"/>
              <a:t> in the Big Science Market» in Granada, </a:t>
            </a:r>
            <a:r>
              <a:rPr lang="it-IT" dirty="0"/>
              <a:t>BSBF Trieste 2024 </a:t>
            </a:r>
            <a:r>
              <a:rPr lang="it-IT" dirty="0" err="1"/>
              <a:t>strongly</a:t>
            </a:r>
            <a:r>
              <a:rPr lang="it-IT" dirty="0"/>
              <a:t> </a:t>
            </a:r>
            <a:r>
              <a:rPr lang="it-IT" dirty="0" err="1"/>
              <a:t>supports</a:t>
            </a:r>
            <a:r>
              <a:rPr lang="it-IT" dirty="0"/>
              <a:t> the </a:t>
            </a:r>
            <a:r>
              <a:rPr lang="it-IT" dirty="0" err="1"/>
              <a:t>proposal</a:t>
            </a:r>
            <a:r>
              <a:rPr lang="it-IT" dirty="0"/>
              <a:t> to replicate and </a:t>
            </a:r>
            <a:r>
              <a:rPr lang="it-IT" dirty="0" err="1"/>
              <a:t>improve</a:t>
            </a:r>
            <a:r>
              <a:rPr lang="it-IT" dirty="0"/>
              <a:t> the </a:t>
            </a:r>
            <a:r>
              <a:rPr lang="it-IT" dirty="0" smtClean="0"/>
              <a:t>Career </a:t>
            </a:r>
            <a:r>
              <a:rPr lang="it-IT" dirty="0" err="1" smtClean="0"/>
              <a:t>opportunities</a:t>
            </a:r>
            <a:r>
              <a:rPr lang="it-IT" dirty="0" smtClean="0"/>
              <a:t> </a:t>
            </a:r>
            <a:r>
              <a:rPr lang="it-IT" dirty="0" err="1" smtClean="0"/>
              <a:t>dimension</a:t>
            </a:r>
            <a:r>
              <a:rPr lang="it-IT" dirty="0" smtClean="0"/>
              <a:t> in the Forum.</a:t>
            </a:r>
            <a:endParaRPr lang="it-IT" sz="1200" dirty="0"/>
          </a:p>
          <a:p>
            <a:pPr marL="0" indent="0">
              <a:buNone/>
            </a:pPr>
            <a:r>
              <a:rPr lang="it-IT" dirty="0"/>
              <a:t>For </a:t>
            </a:r>
            <a:r>
              <a:rPr lang="it-IT" dirty="0" err="1"/>
              <a:t>this</a:t>
            </a:r>
            <a:r>
              <a:rPr lang="it-IT" dirty="0"/>
              <a:t> </a:t>
            </a:r>
            <a:r>
              <a:rPr lang="it-IT" dirty="0" err="1"/>
              <a:t>reason</a:t>
            </a:r>
            <a:r>
              <a:rPr lang="it-IT" dirty="0"/>
              <a:t> </a:t>
            </a:r>
            <a:r>
              <a:rPr lang="it-IT" dirty="0" err="1"/>
              <a:t>It</a:t>
            </a:r>
            <a:r>
              <a:rPr lang="it-IT" dirty="0"/>
              <a:t> </a:t>
            </a:r>
            <a:r>
              <a:rPr lang="it-IT" dirty="0" err="1"/>
              <a:t>will</a:t>
            </a:r>
            <a:r>
              <a:rPr lang="it-IT" dirty="0"/>
              <a:t> be </a:t>
            </a:r>
            <a:r>
              <a:rPr lang="it-IT" dirty="0" err="1"/>
              <a:t>garantee</a:t>
            </a:r>
            <a:r>
              <a:rPr lang="it-IT" dirty="0"/>
              <a:t> free </a:t>
            </a:r>
            <a:r>
              <a:rPr lang="it-IT" dirty="0" err="1"/>
              <a:t>access</a:t>
            </a:r>
            <a:r>
              <a:rPr lang="it-IT" dirty="0"/>
              <a:t> for </a:t>
            </a:r>
            <a:r>
              <a:rPr lang="it-IT" dirty="0" err="1"/>
              <a:t>attending</a:t>
            </a:r>
            <a:r>
              <a:rPr lang="it-IT" dirty="0"/>
              <a:t> </a:t>
            </a:r>
            <a:r>
              <a:rPr lang="it-IT" dirty="0" err="1"/>
              <a:t>two</a:t>
            </a:r>
            <a:r>
              <a:rPr lang="it-IT" dirty="0"/>
              <a:t> hours </a:t>
            </a:r>
            <a:r>
              <a:rPr lang="it-IT" dirty="0" smtClean="0"/>
              <a:t>Career </a:t>
            </a:r>
            <a:r>
              <a:rPr lang="it-IT" dirty="0" err="1" smtClean="0"/>
              <a:t>opportunity</a:t>
            </a:r>
            <a:r>
              <a:rPr lang="it-IT" dirty="0" smtClean="0"/>
              <a:t> </a:t>
            </a:r>
            <a:r>
              <a:rPr lang="it-IT" dirty="0" err="1"/>
              <a:t>plenary</a:t>
            </a:r>
            <a:r>
              <a:rPr lang="it-IT" dirty="0"/>
              <a:t> session </a:t>
            </a:r>
            <a:r>
              <a:rPr lang="it-IT" dirty="0" err="1"/>
              <a:t>during</a:t>
            </a:r>
            <a:r>
              <a:rPr lang="it-IT" dirty="0"/>
              <a:t> </a:t>
            </a:r>
            <a:r>
              <a:rPr lang="it-IT" dirty="0" err="1"/>
              <a:t>Day</a:t>
            </a:r>
            <a:r>
              <a:rPr lang="it-IT" dirty="0"/>
              <a:t> </a:t>
            </a:r>
            <a:r>
              <a:rPr lang="it-IT" dirty="0" smtClean="0"/>
              <a:t>3, </a:t>
            </a:r>
            <a:r>
              <a:rPr lang="it-IT" dirty="0" err="1" smtClean="0"/>
              <a:t>involving</a:t>
            </a:r>
            <a:r>
              <a:rPr lang="it-IT" dirty="0" smtClean="0"/>
              <a:t> speakers from </a:t>
            </a:r>
            <a:r>
              <a:rPr lang="it-IT" dirty="0" err="1" smtClean="0"/>
              <a:t>BSOs</a:t>
            </a:r>
            <a:r>
              <a:rPr lang="it-IT" dirty="0" smtClean="0"/>
              <a:t> and </a:t>
            </a:r>
            <a:r>
              <a:rPr lang="it-IT" dirty="0" err="1" smtClean="0"/>
              <a:t>other</a:t>
            </a:r>
            <a:r>
              <a:rPr lang="it-IT" dirty="0" smtClean="0"/>
              <a:t> </a:t>
            </a:r>
            <a:r>
              <a:rPr lang="it-IT" dirty="0" err="1" smtClean="0"/>
              <a:t>interested</a:t>
            </a:r>
            <a:r>
              <a:rPr lang="it-IT" dirty="0" smtClean="0"/>
              <a:t> </a:t>
            </a:r>
            <a:r>
              <a:rPr lang="it-IT" dirty="0" err="1" smtClean="0"/>
              <a:t>stakeholders</a:t>
            </a:r>
            <a:r>
              <a:rPr lang="it-IT" dirty="0" smtClean="0"/>
              <a:t>.</a:t>
            </a:r>
            <a:endParaRPr lang="it-IT" sz="1200" dirty="0"/>
          </a:p>
          <a:p>
            <a:pPr marL="0" indent="0">
              <a:buNone/>
            </a:pPr>
            <a:r>
              <a:rPr lang="it-IT" dirty="0" err="1" smtClean="0"/>
              <a:t>Moreover</a:t>
            </a:r>
            <a:r>
              <a:rPr lang="it-IT" dirty="0" smtClean="0"/>
              <a:t> </a:t>
            </a:r>
            <a:r>
              <a:rPr lang="it-IT" dirty="0" err="1" smtClean="0"/>
              <a:t>It</a:t>
            </a:r>
            <a:r>
              <a:rPr lang="it-IT" dirty="0" smtClean="0"/>
              <a:t> </a:t>
            </a:r>
            <a:r>
              <a:rPr lang="it-IT" dirty="0" err="1" smtClean="0"/>
              <a:t>has</a:t>
            </a:r>
            <a:r>
              <a:rPr lang="it-IT" dirty="0" smtClean="0"/>
              <a:t> </a:t>
            </a:r>
            <a:r>
              <a:rPr lang="it-IT" dirty="0" err="1" smtClean="0"/>
              <a:t>been</a:t>
            </a:r>
            <a:r>
              <a:rPr lang="it-IT" dirty="0" smtClean="0"/>
              <a:t> </a:t>
            </a:r>
            <a:r>
              <a:rPr lang="it-IT" dirty="0" err="1" smtClean="0"/>
              <a:t>established</a:t>
            </a:r>
            <a:r>
              <a:rPr lang="it-IT" dirty="0" smtClean="0"/>
              <a:t> a</a:t>
            </a:r>
            <a:r>
              <a:rPr lang="it-IT" dirty="0" smtClean="0"/>
              <a:t> </a:t>
            </a:r>
            <a:r>
              <a:rPr lang="it-IT" dirty="0" err="1" smtClean="0"/>
              <a:t>collaboration</a:t>
            </a:r>
            <a:r>
              <a:rPr lang="it-IT" dirty="0" smtClean="0"/>
              <a:t> with the </a:t>
            </a:r>
            <a:r>
              <a:rPr lang="it-IT" b="1" dirty="0" smtClean="0">
                <a:solidFill>
                  <a:srgbClr val="FFFF00"/>
                </a:solidFill>
              </a:rPr>
              <a:t>EURES Network</a:t>
            </a:r>
            <a:r>
              <a:rPr lang="it-IT" dirty="0" smtClean="0"/>
              <a:t> of </a:t>
            </a:r>
            <a:r>
              <a:rPr lang="it-IT" dirty="0" err="1" smtClean="0"/>
              <a:t>European</a:t>
            </a:r>
            <a:r>
              <a:rPr lang="it-IT" dirty="0" smtClean="0"/>
              <a:t> </a:t>
            </a:r>
            <a:r>
              <a:rPr lang="it-IT" dirty="0" err="1" smtClean="0"/>
              <a:t>Commission</a:t>
            </a:r>
            <a:r>
              <a:rPr lang="it-IT" dirty="0" smtClean="0"/>
              <a:t> in </a:t>
            </a:r>
            <a:r>
              <a:rPr lang="it-IT" dirty="0" err="1" smtClean="0"/>
              <a:t>order</a:t>
            </a:r>
            <a:r>
              <a:rPr lang="it-IT" dirty="0" smtClean="0"/>
              <a:t> to </a:t>
            </a:r>
            <a:r>
              <a:rPr lang="it-IT" dirty="0" err="1" smtClean="0"/>
              <a:t>adapt</a:t>
            </a:r>
            <a:r>
              <a:rPr lang="it-IT" dirty="0" smtClean="0"/>
              <a:t> </a:t>
            </a:r>
            <a:r>
              <a:rPr lang="it-IT" dirty="0" err="1" smtClean="0"/>
              <a:t>their</a:t>
            </a:r>
            <a:r>
              <a:rPr lang="it-IT" dirty="0" smtClean="0"/>
              <a:t> </a:t>
            </a:r>
            <a:r>
              <a:rPr lang="it-IT" dirty="0" err="1" smtClean="0"/>
              <a:t>matching</a:t>
            </a:r>
            <a:r>
              <a:rPr lang="it-IT" dirty="0" smtClean="0"/>
              <a:t> </a:t>
            </a:r>
            <a:r>
              <a:rPr lang="it-IT" dirty="0" err="1" smtClean="0"/>
              <a:t>system</a:t>
            </a:r>
            <a:r>
              <a:rPr lang="it-IT" dirty="0" smtClean="0"/>
              <a:t> </a:t>
            </a:r>
            <a:r>
              <a:rPr lang="it-IT" dirty="0" smtClean="0"/>
              <a:t>for </a:t>
            </a:r>
            <a:r>
              <a:rPr lang="it-IT" dirty="0" smtClean="0"/>
              <a:t>Job </a:t>
            </a:r>
            <a:r>
              <a:rPr lang="it-IT" dirty="0" smtClean="0"/>
              <a:t>Fair and a new </a:t>
            </a:r>
            <a:r>
              <a:rPr lang="it-IT" dirty="0" err="1" smtClean="0"/>
              <a:t>dedicated</a:t>
            </a:r>
            <a:r>
              <a:rPr lang="it-IT" dirty="0" smtClean="0"/>
              <a:t> </a:t>
            </a:r>
            <a:r>
              <a:rPr lang="it-IT" dirty="0" err="1" smtClean="0"/>
              <a:t>section</a:t>
            </a:r>
            <a:r>
              <a:rPr lang="it-IT" dirty="0" smtClean="0"/>
              <a:t> to the Big </a:t>
            </a:r>
            <a:r>
              <a:rPr lang="it-IT" dirty="0" smtClean="0"/>
              <a:t>Science domain.</a:t>
            </a:r>
          </a:p>
          <a:p>
            <a:pPr marL="0" indent="0">
              <a:buNone/>
            </a:pPr>
            <a:endParaRPr lang="it-IT" sz="1200" dirty="0" smtClean="0"/>
          </a:p>
          <a:p>
            <a:pPr marL="0" indent="0">
              <a:buNone/>
            </a:pPr>
            <a:r>
              <a:rPr lang="it-IT" dirty="0" smtClean="0">
                <a:solidFill>
                  <a:schemeClr val="tx1"/>
                </a:solidFill>
              </a:rPr>
              <a:t>BSBF </a:t>
            </a:r>
            <a:r>
              <a:rPr lang="it-IT" dirty="0" smtClean="0">
                <a:solidFill>
                  <a:schemeClr val="tx1"/>
                </a:solidFill>
              </a:rPr>
              <a:t>Trieste 2024 </a:t>
            </a:r>
            <a:r>
              <a:rPr lang="it-IT" dirty="0" err="1" smtClean="0"/>
              <a:t>will</a:t>
            </a:r>
            <a:r>
              <a:rPr lang="it-IT" dirty="0"/>
              <a:t> </a:t>
            </a:r>
            <a:r>
              <a:rPr lang="it-IT" dirty="0" err="1" smtClean="0"/>
              <a:t>collect</a:t>
            </a:r>
            <a:r>
              <a:rPr lang="it-IT" dirty="0" smtClean="0"/>
              <a:t> </a:t>
            </a:r>
            <a:r>
              <a:rPr lang="it-IT" dirty="0" err="1" smtClean="0"/>
              <a:t>availabilities</a:t>
            </a:r>
            <a:r>
              <a:rPr lang="it-IT" dirty="0" smtClean="0"/>
              <a:t> from </a:t>
            </a:r>
            <a:r>
              <a:rPr lang="it-IT" dirty="0" err="1" smtClean="0"/>
              <a:t>BSOs</a:t>
            </a:r>
            <a:r>
              <a:rPr lang="it-IT" dirty="0" smtClean="0"/>
              <a:t> and companies in </a:t>
            </a:r>
            <a:r>
              <a:rPr lang="it-IT" dirty="0" err="1" smtClean="0"/>
              <a:t>order</a:t>
            </a:r>
            <a:r>
              <a:rPr lang="it-IT" dirty="0" smtClean="0"/>
              <a:t> to </a:t>
            </a:r>
            <a:r>
              <a:rPr lang="it-IT" dirty="0" err="1" smtClean="0"/>
              <a:t>organise</a:t>
            </a:r>
            <a:r>
              <a:rPr lang="it-IT" dirty="0" smtClean="0"/>
              <a:t> </a:t>
            </a:r>
            <a:r>
              <a:rPr lang="it-IT" dirty="0" err="1" smtClean="0"/>
              <a:t>this</a:t>
            </a:r>
            <a:r>
              <a:rPr lang="it-IT" dirty="0" smtClean="0"/>
              <a:t> </a:t>
            </a:r>
            <a:r>
              <a:rPr lang="it-IT" dirty="0" smtClean="0"/>
              <a:t>new </a:t>
            </a:r>
            <a:r>
              <a:rPr lang="it-IT" dirty="0" err="1" smtClean="0"/>
              <a:t>initiative</a:t>
            </a:r>
            <a:r>
              <a:rPr lang="it-IT" dirty="0" smtClean="0"/>
              <a:t>.</a:t>
            </a:r>
            <a:endParaRPr lang="it-IT" dirty="0"/>
          </a:p>
          <a:p>
            <a:pPr marL="0" indent="0">
              <a:buNone/>
            </a:pPr>
            <a:endParaRPr lang="it-IT" sz="1200"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97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02710"/>
          </a:xfrm>
        </p:spPr>
        <p:txBody>
          <a:bodyPr/>
          <a:lstStyle/>
          <a:p>
            <a:pPr marL="0" indent="0">
              <a:buNone/>
            </a:pPr>
            <a:r>
              <a:rPr lang="it-IT" b="1" dirty="0" smtClean="0"/>
              <a:t>BSBF Promotion – website</a:t>
            </a:r>
          </a:p>
          <a:p>
            <a:pPr marL="0" indent="0">
              <a:buNone/>
            </a:pPr>
            <a:endParaRPr lang="it-IT" sz="1200" dirty="0"/>
          </a:p>
          <a:p>
            <a:pPr marL="0" indent="0">
              <a:buNone/>
            </a:pPr>
            <a:r>
              <a:rPr lang="it-IT" dirty="0" smtClean="0"/>
              <a:t>BSBF Trieste 2024 </a:t>
            </a:r>
            <a:r>
              <a:rPr lang="it-IT" dirty="0" err="1" smtClean="0"/>
              <a:t>has</a:t>
            </a:r>
            <a:r>
              <a:rPr lang="it-IT" dirty="0" smtClean="0"/>
              <a:t> </a:t>
            </a:r>
            <a:r>
              <a:rPr lang="it-IT" dirty="0" err="1" smtClean="0"/>
              <a:t>implemented</a:t>
            </a:r>
            <a:r>
              <a:rPr lang="it-IT" dirty="0" smtClean="0"/>
              <a:t> a first on line </a:t>
            </a:r>
            <a:r>
              <a:rPr lang="it-IT" dirty="0" err="1" smtClean="0"/>
              <a:t>version</a:t>
            </a:r>
            <a:r>
              <a:rPr lang="it-IT" dirty="0" smtClean="0"/>
              <a:t> of website </a:t>
            </a:r>
            <a:r>
              <a:rPr lang="it-IT" b="1" dirty="0" smtClean="0">
                <a:solidFill>
                  <a:srgbClr val="FFFF00"/>
                </a:solidFill>
              </a:rPr>
              <a:t>www.BSBF2024.org</a:t>
            </a:r>
            <a:r>
              <a:rPr lang="it-IT" dirty="0" smtClean="0"/>
              <a:t> </a:t>
            </a:r>
            <a:r>
              <a:rPr lang="it-IT" dirty="0" err="1" smtClean="0"/>
              <a:t>which</a:t>
            </a:r>
            <a:r>
              <a:rPr lang="it-IT" dirty="0" smtClean="0"/>
              <a:t> </a:t>
            </a:r>
            <a:r>
              <a:rPr lang="it-IT" dirty="0" err="1" smtClean="0"/>
              <a:t>it</a:t>
            </a:r>
            <a:r>
              <a:rPr lang="it-IT" dirty="0" smtClean="0"/>
              <a:t> </a:t>
            </a:r>
            <a:r>
              <a:rPr lang="it-IT" dirty="0" err="1" smtClean="0"/>
              <a:t>will</a:t>
            </a:r>
            <a:r>
              <a:rPr lang="it-IT" dirty="0" smtClean="0"/>
              <a:t> be </a:t>
            </a:r>
            <a:r>
              <a:rPr lang="it-IT" dirty="0" err="1" smtClean="0"/>
              <a:t>updated</a:t>
            </a:r>
            <a:r>
              <a:rPr lang="it-IT" dirty="0" smtClean="0"/>
              <a:t> by an </a:t>
            </a:r>
            <a:r>
              <a:rPr lang="it-IT" dirty="0" err="1" smtClean="0"/>
              <a:t>external</a:t>
            </a:r>
            <a:r>
              <a:rPr lang="it-IT" dirty="0" smtClean="0"/>
              <a:t> service </a:t>
            </a:r>
            <a:r>
              <a:rPr lang="it-IT" dirty="0" err="1" smtClean="0"/>
              <a:t>progressivily</a:t>
            </a:r>
            <a:r>
              <a:rPr lang="it-IT" dirty="0" smtClean="0"/>
              <a:t>.</a:t>
            </a:r>
          </a:p>
          <a:p>
            <a:pPr marL="0" indent="0">
              <a:buNone/>
            </a:pPr>
            <a:endParaRPr lang="it-IT" dirty="0" smtClean="0"/>
          </a:p>
          <a:p>
            <a:pPr marL="0" indent="0">
              <a:buNone/>
            </a:pPr>
            <a:r>
              <a:rPr lang="it-IT" dirty="0" err="1" smtClean="0"/>
              <a:t>Moreover</a:t>
            </a:r>
            <a:r>
              <a:rPr lang="it-IT" dirty="0" smtClean="0"/>
              <a:t> </a:t>
            </a:r>
            <a:r>
              <a:rPr lang="it-IT" dirty="0" err="1" smtClean="0"/>
              <a:t>i</a:t>
            </a:r>
            <a:r>
              <a:rPr lang="it-IT" dirty="0" err="1" smtClean="0"/>
              <a:t>t</a:t>
            </a:r>
            <a:r>
              <a:rPr lang="it-IT" dirty="0" smtClean="0"/>
              <a:t> </a:t>
            </a:r>
            <a:r>
              <a:rPr lang="it-IT" dirty="0" err="1" smtClean="0"/>
              <a:t>is</a:t>
            </a:r>
            <a:r>
              <a:rPr lang="it-IT" dirty="0" smtClean="0"/>
              <a:t> </a:t>
            </a:r>
            <a:r>
              <a:rPr lang="it-IT" dirty="0" err="1" smtClean="0"/>
              <a:t>possible</a:t>
            </a:r>
            <a:r>
              <a:rPr lang="it-IT" dirty="0" smtClean="0"/>
              <a:t> to </a:t>
            </a:r>
            <a:r>
              <a:rPr lang="it-IT" dirty="0" err="1" smtClean="0"/>
              <a:t>get</a:t>
            </a:r>
            <a:r>
              <a:rPr lang="it-IT" dirty="0" smtClean="0"/>
              <a:t> in </a:t>
            </a:r>
            <a:r>
              <a:rPr lang="it-IT" dirty="0" err="1" smtClean="0"/>
              <a:t>contact</a:t>
            </a:r>
            <a:r>
              <a:rPr lang="it-IT" dirty="0" smtClean="0"/>
              <a:t> with the BSBF Trieste 2024 </a:t>
            </a:r>
            <a:r>
              <a:rPr lang="it-IT" dirty="0" err="1" smtClean="0"/>
              <a:t>organization</a:t>
            </a:r>
            <a:r>
              <a:rPr lang="it-IT" dirty="0" smtClean="0"/>
              <a:t> </a:t>
            </a:r>
            <a:r>
              <a:rPr lang="it-IT" dirty="0" err="1" smtClean="0"/>
              <a:t>writing</a:t>
            </a:r>
            <a:r>
              <a:rPr lang="it-IT" dirty="0" smtClean="0"/>
              <a:t> to the </a:t>
            </a:r>
            <a:r>
              <a:rPr lang="it-IT" dirty="0" err="1" smtClean="0"/>
              <a:t>relevant</a:t>
            </a:r>
            <a:r>
              <a:rPr lang="it-IT" dirty="0" smtClean="0"/>
              <a:t> </a:t>
            </a:r>
            <a:r>
              <a:rPr lang="it-IT" dirty="0" err="1" smtClean="0"/>
              <a:t>person</a:t>
            </a:r>
            <a:r>
              <a:rPr lang="it-IT" dirty="0" smtClean="0"/>
              <a:t> in </a:t>
            </a:r>
            <a:r>
              <a:rPr lang="it-IT" dirty="0" err="1" smtClean="0"/>
              <a:t>charge</a:t>
            </a:r>
            <a:r>
              <a:rPr lang="it-IT" dirty="0" smtClean="0"/>
              <a:t> or to:</a:t>
            </a:r>
          </a:p>
          <a:p>
            <a:pPr marL="0" indent="0">
              <a:buNone/>
            </a:pPr>
            <a:r>
              <a:rPr lang="it-IT" b="1" dirty="0" smtClean="0">
                <a:solidFill>
                  <a:srgbClr val="FFFF00"/>
                </a:solidFill>
              </a:rPr>
              <a:t>info@bsbf2024.org</a:t>
            </a:r>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0741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74718"/>
          </a:xfrm>
        </p:spPr>
        <p:txBody>
          <a:bodyPr>
            <a:normAutofit/>
          </a:bodyPr>
          <a:lstStyle/>
          <a:p>
            <a:pPr marL="0" indent="0">
              <a:buNone/>
            </a:pPr>
            <a:r>
              <a:rPr lang="it-IT" b="1" dirty="0"/>
              <a:t>BSBF Promotion – </a:t>
            </a:r>
            <a:r>
              <a:rPr lang="it-IT" b="1" dirty="0" smtClean="0"/>
              <a:t>Presentation in </a:t>
            </a:r>
            <a:r>
              <a:rPr lang="it-IT" b="1" dirty="0" err="1" smtClean="0"/>
              <a:t>conferences</a:t>
            </a:r>
            <a:endParaRPr lang="it-IT" b="1" dirty="0" smtClean="0"/>
          </a:p>
          <a:p>
            <a:pPr marL="0" indent="0">
              <a:buNone/>
            </a:pPr>
            <a:endParaRPr lang="it-IT" sz="1000" b="1" dirty="0"/>
          </a:p>
          <a:p>
            <a:pPr marL="0" indent="0">
              <a:buNone/>
            </a:pPr>
            <a:r>
              <a:rPr lang="it-IT" dirty="0" smtClean="0"/>
              <a:t>BSBF Trieste 2024 </a:t>
            </a:r>
            <a:r>
              <a:rPr lang="it-IT" dirty="0" err="1" smtClean="0"/>
              <a:t>wants</a:t>
            </a:r>
            <a:r>
              <a:rPr lang="it-IT" dirty="0" smtClean="0"/>
              <a:t> to </a:t>
            </a:r>
            <a:r>
              <a:rPr lang="it-IT" dirty="0" err="1" smtClean="0"/>
              <a:t>promote</a:t>
            </a:r>
            <a:r>
              <a:rPr lang="it-IT" dirty="0" smtClean="0"/>
              <a:t> </a:t>
            </a:r>
            <a:r>
              <a:rPr lang="it-IT" dirty="0" err="1" smtClean="0"/>
              <a:t>participation</a:t>
            </a:r>
            <a:r>
              <a:rPr lang="it-IT" dirty="0" smtClean="0"/>
              <a:t> and consolidate the BSBF brand in the </a:t>
            </a:r>
            <a:r>
              <a:rPr lang="it-IT" dirty="0" err="1" smtClean="0"/>
              <a:t>research</a:t>
            </a:r>
            <a:r>
              <a:rPr lang="it-IT" dirty="0" smtClean="0"/>
              <a:t> and business </a:t>
            </a:r>
            <a:r>
              <a:rPr lang="it-IT" dirty="0" err="1" smtClean="0"/>
              <a:t>international</a:t>
            </a:r>
            <a:r>
              <a:rPr lang="it-IT" dirty="0" smtClean="0"/>
              <a:t> </a:t>
            </a:r>
            <a:r>
              <a:rPr lang="it-IT" dirty="0" err="1" smtClean="0"/>
              <a:t>context</a:t>
            </a:r>
            <a:r>
              <a:rPr lang="it-IT" dirty="0" smtClean="0"/>
              <a:t>. For </a:t>
            </a:r>
            <a:r>
              <a:rPr lang="it-IT" dirty="0" err="1" smtClean="0"/>
              <a:t>this</a:t>
            </a:r>
            <a:r>
              <a:rPr lang="it-IT" dirty="0" smtClean="0"/>
              <a:t> </a:t>
            </a:r>
            <a:r>
              <a:rPr lang="it-IT" dirty="0" err="1" smtClean="0"/>
              <a:t>reason</a:t>
            </a:r>
            <a:r>
              <a:rPr lang="it-IT" dirty="0" smtClean="0"/>
              <a:t> </a:t>
            </a:r>
            <a:r>
              <a:rPr lang="it-IT" dirty="0" err="1" smtClean="0"/>
              <a:t>It</a:t>
            </a:r>
            <a:r>
              <a:rPr lang="it-IT" dirty="0" smtClean="0"/>
              <a:t> </a:t>
            </a:r>
            <a:r>
              <a:rPr lang="it-IT" dirty="0" err="1" smtClean="0"/>
              <a:t>will</a:t>
            </a:r>
            <a:r>
              <a:rPr lang="it-IT" dirty="0" smtClean="0"/>
              <a:t> be </a:t>
            </a:r>
            <a:r>
              <a:rPr lang="it-IT" dirty="0" err="1" smtClean="0"/>
              <a:t>present</a:t>
            </a:r>
            <a:r>
              <a:rPr lang="it-IT" dirty="0" smtClean="0"/>
              <a:t> with </a:t>
            </a:r>
            <a:r>
              <a:rPr lang="it-IT" dirty="0" err="1" smtClean="0"/>
              <a:t>promotional</a:t>
            </a:r>
            <a:r>
              <a:rPr lang="it-IT" dirty="0" smtClean="0"/>
              <a:t> </a:t>
            </a:r>
            <a:r>
              <a:rPr lang="it-IT" dirty="0" err="1" smtClean="0"/>
              <a:t>material</a:t>
            </a:r>
            <a:r>
              <a:rPr lang="it-IT" dirty="0" smtClean="0"/>
              <a:t> in </a:t>
            </a:r>
            <a:r>
              <a:rPr lang="it-IT" dirty="0" err="1" smtClean="0"/>
              <a:t>many</a:t>
            </a:r>
            <a:r>
              <a:rPr lang="it-IT" dirty="0" smtClean="0"/>
              <a:t> </a:t>
            </a:r>
            <a:r>
              <a:rPr lang="it-IT" dirty="0" err="1" smtClean="0"/>
              <a:t>conferences</a:t>
            </a:r>
            <a:r>
              <a:rPr lang="it-IT" dirty="0" smtClean="0"/>
              <a:t>, </a:t>
            </a:r>
            <a:r>
              <a:rPr lang="it-IT" dirty="0" err="1" smtClean="0"/>
              <a:t>where</a:t>
            </a:r>
            <a:r>
              <a:rPr lang="it-IT" dirty="0" smtClean="0"/>
              <a:t> </a:t>
            </a:r>
            <a:r>
              <a:rPr lang="it-IT" dirty="0" err="1" smtClean="0"/>
              <a:t>it</a:t>
            </a:r>
            <a:r>
              <a:rPr lang="it-IT" dirty="0" smtClean="0"/>
              <a:t> </a:t>
            </a:r>
            <a:r>
              <a:rPr lang="it-IT" dirty="0" err="1" smtClean="0"/>
              <a:t>will</a:t>
            </a:r>
            <a:r>
              <a:rPr lang="it-IT" dirty="0" smtClean="0"/>
              <a:t> </a:t>
            </a:r>
            <a:r>
              <a:rPr lang="it-IT" dirty="0" err="1" smtClean="0"/>
              <a:t>have</a:t>
            </a:r>
            <a:r>
              <a:rPr lang="it-IT" dirty="0" smtClean="0"/>
              <a:t> the chance to </a:t>
            </a:r>
            <a:r>
              <a:rPr lang="it-IT" dirty="0" err="1" smtClean="0"/>
              <a:t>present</a:t>
            </a:r>
            <a:r>
              <a:rPr lang="it-IT" dirty="0" smtClean="0"/>
              <a:t> BSBF </a:t>
            </a:r>
            <a:r>
              <a:rPr lang="it-IT" dirty="0" err="1" smtClean="0"/>
              <a:t>activities</a:t>
            </a:r>
            <a:r>
              <a:rPr lang="it-IT" dirty="0" smtClean="0"/>
              <a:t>.</a:t>
            </a:r>
            <a:endParaRPr lang="it-IT" dirty="0" smtClean="0"/>
          </a:p>
          <a:p>
            <a:pPr marL="0" indent="0">
              <a:buNone/>
            </a:pPr>
            <a:r>
              <a:rPr lang="it-IT" dirty="0" err="1" smtClean="0"/>
              <a:t>Those</a:t>
            </a:r>
            <a:r>
              <a:rPr lang="it-IT" dirty="0" smtClean="0"/>
              <a:t> are some </a:t>
            </a:r>
            <a:r>
              <a:rPr lang="it-IT" dirty="0" err="1" smtClean="0"/>
              <a:t>events</a:t>
            </a:r>
            <a:r>
              <a:rPr lang="it-IT" dirty="0" smtClean="0"/>
              <a:t> </a:t>
            </a:r>
            <a:r>
              <a:rPr lang="it-IT" dirty="0" err="1" smtClean="0"/>
              <a:t>where</a:t>
            </a:r>
            <a:r>
              <a:rPr lang="it-IT" dirty="0" smtClean="0"/>
              <a:t> </a:t>
            </a:r>
            <a:r>
              <a:rPr lang="it-IT" dirty="0" err="1" smtClean="0"/>
              <a:t>presence</a:t>
            </a:r>
            <a:r>
              <a:rPr lang="it-IT" dirty="0" smtClean="0"/>
              <a:t> </a:t>
            </a:r>
            <a:r>
              <a:rPr lang="it-IT" dirty="0" err="1" smtClean="0"/>
              <a:t>is</a:t>
            </a:r>
            <a:r>
              <a:rPr lang="it-IT" dirty="0" smtClean="0"/>
              <a:t> </a:t>
            </a:r>
            <a:r>
              <a:rPr lang="it-IT" dirty="0" err="1" smtClean="0"/>
              <a:t>already</a:t>
            </a:r>
            <a:r>
              <a:rPr lang="it-IT" dirty="0" smtClean="0"/>
              <a:t> </a:t>
            </a:r>
            <a:r>
              <a:rPr lang="it-IT" dirty="0" err="1" smtClean="0"/>
              <a:t>planned</a:t>
            </a:r>
            <a:r>
              <a:rPr lang="it-IT" dirty="0" smtClean="0"/>
              <a:t> in </a:t>
            </a:r>
            <a:r>
              <a:rPr lang="it-IT" dirty="0" smtClean="0">
                <a:solidFill>
                  <a:srgbClr val="FFFF00"/>
                </a:solidFill>
              </a:rPr>
              <a:t>2023</a:t>
            </a:r>
            <a:r>
              <a:rPr lang="it-IT" dirty="0" smtClean="0"/>
              <a:t>:</a:t>
            </a:r>
          </a:p>
          <a:p>
            <a:r>
              <a:rPr lang="it-IT" dirty="0" smtClean="0"/>
              <a:t>IPAC’23 – International </a:t>
            </a:r>
            <a:r>
              <a:rPr lang="it-IT" dirty="0" err="1" smtClean="0"/>
              <a:t>Particle</a:t>
            </a:r>
            <a:r>
              <a:rPr lang="it-IT" dirty="0" smtClean="0"/>
              <a:t> </a:t>
            </a:r>
            <a:r>
              <a:rPr lang="it-IT" dirty="0" err="1" smtClean="0"/>
              <a:t>Accellerator</a:t>
            </a:r>
            <a:r>
              <a:rPr lang="it-IT" dirty="0" smtClean="0"/>
              <a:t> </a:t>
            </a:r>
            <a:r>
              <a:rPr lang="it-IT" dirty="0" smtClean="0"/>
              <a:t>Conference;</a:t>
            </a:r>
            <a:endParaRPr lang="it-IT" dirty="0" smtClean="0"/>
          </a:p>
          <a:p>
            <a:r>
              <a:rPr lang="it-IT" dirty="0" smtClean="0">
                <a:solidFill>
                  <a:srgbClr val="FFFF00"/>
                </a:solidFill>
              </a:rPr>
              <a:t>IOD’23 – Industrial </a:t>
            </a:r>
            <a:r>
              <a:rPr lang="it-IT" dirty="0" err="1" smtClean="0">
                <a:solidFill>
                  <a:srgbClr val="FFFF00"/>
                </a:solidFill>
              </a:rPr>
              <a:t>Opportunity</a:t>
            </a:r>
            <a:r>
              <a:rPr lang="it-IT" dirty="0" smtClean="0">
                <a:solidFill>
                  <a:srgbClr val="FFFF00"/>
                </a:solidFill>
              </a:rPr>
              <a:t> </a:t>
            </a:r>
            <a:r>
              <a:rPr lang="it-IT" dirty="0" err="1" smtClean="0">
                <a:solidFill>
                  <a:srgbClr val="FFFF00"/>
                </a:solidFill>
              </a:rPr>
              <a:t>Days</a:t>
            </a:r>
            <a:r>
              <a:rPr lang="it-IT" dirty="0" smtClean="0"/>
              <a:t>;</a:t>
            </a:r>
            <a:endParaRPr lang="it-IT" dirty="0" smtClean="0"/>
          </a:p>
          <a:p>
            <a:r>
              <a:rPr lang="it-IT" dirty="0" smtClean="0"/>
              <a:t>ISFNT15 – International Symposium on Fusion </a:t>
            </a:r>
            <a:r>
              <a:rPr lang="it-IT" dirty="0" err="1" smtClean="0"/>
              <a:t>Nuclear</a:t>
            </a:r>
            <a:r>
              <a:rPr lang="it-IT" dirty="0" smtClean="0"/>
              <a:t> Technology (Las Palmas (ES), 11 – 15 </a:t>
            </a:r>
            <a:r>
              <a:rPr lang="it-IT" dirty="0" err="1" smtClean="0"/>
              <a:t>September</a:t>
            </a:r>
            <a:r>
              <a:rPr lang="it-IT" dirty="0" smtClean="0"/>
              <a:t>);</a:t>
            </a:r>
          </a:p>
          <a:p>
            <a:pPr marL="0" indent="0">
              <a:buNone/>
            </a:pPr>
            <a:endParaRPr lang="it-IT" sz="800" dirty="0" smtClean="0"/>
          </a:p>
          <a:p>
            <a:pPr marL="0" indent="0">
              <a:buNone/>
            </a:pPr>
            <a:r>
              <a:rPr lang="it-IT" dirty="0" err="1" smtClean="0">
                <a:solidFill>
                  <a:srgbClr val="FFFF00"/>
                </a:solidFill>
              </a:rPr>
              <a:t>Please</a:t>
            </a:r>
            <a:r>
              <a:rPr lang="it-IT" dirty="0" smtClean="0">
                <a:solidFill>
                  <a:srgbClr val="FFFF00"/>
                </a:solidFill>
              </a:rPr>
              <a:t> </a:t>
            </a:r>
            <a:r>
              <a:rPr lang="it-IT" dirty="0" err="1">
                <a:solidFill>
                  <a:srgbClr val="FFFF00"/>
                </a:solidFill>
              </a:rPr>
              <a:t>inform</a:t>
            </a:r>
            <a:r>
              <a:rPr lang="it-IT" dirty="0">
                <a:solidFill>
                  <a:srgbClr val="FFFF00"/>
                </a:solidFill>
              </a:rPr>
              <a:t> BSBF Trieste 2024 </a:t>
            </a:r>
            <a:r>
              <a:rPr lang="it-IT" dirty="0"/>
              <a:t>on </a:t>
            </a:r>
            <a:r>
              <a:rPr lang="it-IT" dirty="0" err="1"/>
              <a:t>conferences</a:t>
            </a:r>
            <a:r>
              <a:rPr lang="it-IT" dirty="0"/>
              <a:t>, </a:t>
            </a:r>
            <a:r>
              <a:rPr lang="it-IT" dirty="0" err="1"/>
              <a:t>events</a:t>
            </a:r>
            <a:r>
              <a:rPr lang="it-IT" dirty="0"/>
              <a:t> or </a:t>
            </a:r>
            <a:r>
              <a:rPr lang="it-IT" dirty="0" err="1"/>
              <a:t>meetings</a:t>
            </a:r>
            <a:r>
              <a:rPr lang="it-IT" dirty="0"/>
              <a:t> </a:t>
            </a:r>
            <a:r>
              <a:rPr lang="it-IT" dirty="0" err="1"/>
              <a:t>at</a:t>
            </a:r>
            <a:r>
              <a:rPr lang="it-IT" dirty="0"/>
              <a:t> </a:t>
            </a:r>
            <a:r>
              <a:rPr lang="it-IT" dirty="0" err="1"/>
              <a:t>national</a:t>
            </a:r>
            <a:r>
              <a:rPr lang="it-IT" dirty="0"/>
              <a:t> or </a:t>
            </a:r>
            <a:r>
              <a:rPr lang="it-IT" dirty="0" err="1"/>
              <a:t>international</a:t>
            </a:r>
            <a:r>
              <a:rPr lang="it-IT" dirty="0"/>
              <a:t> </a:t>
            </a:r>
            <a:r>
              <a:rPr lang="it-IT" dirty="0" err="1"/>
              <a:t>level</a:t>
            </a:r>
            <a:r>
              <a:rPr lang="it-IT" dirty="0"/>
              <a:t> </a:t>
            </a:r>
            <a:r>
              <a:rPr lang="it-IT" dirty="0" smtClean="0"/>
              <a:t>in </a:t>
            </a:r>
            <a:r>
              <a:rPr lang="it-IT" dirty="0" err="1" smtClean="0"/>
              <a:t>order</a:t>
            </a:r>
            <a:r>
              <a:rPr lang="it-IT" dirty="0" smtClean="0"/>
              <a:t> to </a:t>
            </a:r>
            <a:r>
              <a:rPr lang="it-IT" dirty="0" err="1" smtClean="0"/>
              <a:t>organise</a:t>
            </a:r>
            <a:r>
              <a:rPr lang="it-IT" dirty="0" smtClean="0"/>
              <a:t> </a:t>
            </a:r>
            <a:r>
              <a:rPr lang="it-IT" dirty="0"/>
              <a:t>a brief </a:t>
            </a:r>
            <a:r>
              <a:rPr lang="it-IT" dirty="0" err="1"/>
              <a:t>presentation</a:t>
            </a:r>
            <a:r>
              <a:rPr lang="it-IT" dirty="0"/>
              <a:t> on BSBF </a:t>
            </a:r>
            <a:r>
              <a:rPr lang="it-IT" dirty="0" err="1"/>
              <a:t>activities</a:t>
            </a:r>
            <a:r>
              <a:rPr lang="it-IT" dirty="0"/>
              <a:t> and/or disseminate </a:t>
            </a:r>
            <a:r>
              <a:rPr lang="it-IT" dirty="0" err="1"/>
              <a:t>related</a:t>
            </a:r>
            <a:r>
              <a:rPr lang="it-IT" dirty="0"/>
              <a:t> BSBF2024 </a:t>
            </a:r>
            <a:r>
              <a:rPr lang="it-IT" dirty="0" err="1"/>
              <a:t>material</a:t>
            </a:r>
            <a:r>
              <a:rPr lang="it-IT" dirty="0"/>
              <a:t>.</a:t>
            </a:r>
          </a:p>
          <a:p>
            <a:pPr marL="0" indent="0">
              <a:buNone/>
            </a:pP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014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normAutofit/>
          </a:bodyPr>
          <a:lstStyle/>
          <a:p>
            <a:pPr marL="0" indent="0">
              <a:buNone/>
            </a:pPr>
            <a:r>
              <a:rPr lang="it-IT" b="1" dirty="0"/>
              <a:t>BSBF Promotion – </a:t>
            </a:r>
            <a:r>
              <a:rPr lang="it-IT" b="1" dirty="0" err="1" smtClean="0"/>
              <a:t>BSOs</a:t>
            </a:r>
            <a:r>
              <a:rPr lang="it-IT" b="1" dirty="0" smtClean="0"/>
              <a:t> and </a:t>
            </a:r>
            <a:r>
              <a:rPr lang="it-IT" b="1" dirty="0" err="1" smtClean="0"/>
              <a:t>ILOs</a:t>
            </a:r>
            <a:endParaRPr lang="it-IT" b="1" dirty="0" smtClean="0"/>
          </a:p>
          <a:p>
            <a:pPr marL="0" indent="0">
              <a:buNone/>
            </a:pPr>
            <a:endParaRPr lang="it-IT" sz="1000" dirty="0"/>
          </a:p>
          <a:p>
            <a:pPr marL="0" indent="0">
              <a:buNone/>
            </a:pPr>
            <a:r>
              <a:rPr lang="it-IT" dirty="0" smtClean="0"/>
              <a:t>BSBF Trieste 2024 </a:t>
            </a:r>
            <a:r>
              <a:rPr lang="it-IT" dirty="0" err="1" smtClean="0"/>
              <a:t>will</a:t>
            </a:r>
            <a:r>
              <a:rPr lang="it-IT" dirty="0" smtClean="0"/>
              <a:t> </a:t>
            </a:r>
            <a:r>
              <a:rPr lang="it-IT" dirty="0" err="1" smtClean="0"/>
              <a:t>organise</a:t>
            </a:r>
            <a:r>
              <a:rPr lang="it-IT" dirty="0" smtClean="0"/>
              <a:t> some industrial </a:t>
            </a:r>
            <a:r>
              <a:rPr lang="it-IT" dirty="0" err="1" smtClean="0"/>
              <a:t>visits</a:t>
            </a:r>
            <a:r>
              <a:rPr lang="it-IT" dirty="0" smtClean="0"/>
              <a:t> to BSBF </a:t>
            </a:r>
            <a:r>
              <a:rPr lang="it-IT" dirty="0" err="1" smtClean="0"/>
              <a:t>infrastructures</a:t>
            </a:r>
            <a:r>
              <a:rPr lang="it-IT" dirty="0" smtClean="0"/>
              <a:t> </a:t>
            </a:r>
            <a:r>
              <a:rPr lang="it-IT" dirty="0" err="1" smtClean="0"/>
              <a:t>partners</a:t>
            </a:r>
            <a:r>
              <a:rPr lang="it-IT" dirty="0" smtClean="0"/>
              <a:t> in </a:t>
            </a:r>
            <a:r>
              <a:rPr lang="it-IT" dirty="0" err="1" smtClean="0"/>
              <a:t>collaboration</a:t>
            </a:r>
            <a:r>
              <a:rPr lang="it-IT" dirty="0" smtClean="0"/>
              <a:t> with </a:t>
            </a:r>
            <a:r>
              <a:rPr lang="it-IT" dirty="0" err="1" smtClean="0"/>
              <a:t>related</a:t>
            </a:r>
            <a:r>
              <a:rPr lang="it-IT" dirty="0" smtClean="0"/>
              <a:t> ILO Network. </a:t>
            </a:r>
          </a:p>
          <a:p>
            <a:pPr marL="0" indent="0">
              <a:buNone/>
            </a:pPr>
            <a:endParaRPr lang="it-IT" sz="1000" dirty="0"/>
          </a:p>
          <a:p>
            <a:pPr marL="0" indent="0">
              <a:buNone/>
            </a:pPr>
            <a:r>
              <a:rPr lang="it-IT" b="1" dirty="0" smtClean="0">
                <a:solidFill>
                  <a:srgbClr val="FFFF00"/>
                </a:solidFill>
              </a:rPr>
              <a:t>BSBF </a:t>
            </a:r>
            <a:r>
              <a:rPr lang="it-IT" b="1" dirty="0" err="1">
                <a:solidFill>
                  <a:srgbClr val="FFFF00"/>
                </a:solidFill>
              </a:rPr>
              <a:t>v</a:t>
            </a:r>
            <a:r>
              <a:rPr lang="it-IT" b="1" dirty="0" err="1" smtClean="0">
                <a:solidFill>
                  <a:srgbClr val="FFFF00"/>
                </a:solidFill>
              </a:rPr>
              <a:t>isits</a:t>
            </a:r>
            <a:r>
              <a:rPr lang="it-IT" b="1" dirty="0" smtClean="0">
                <a:solidFill>
                  <a:srgbClr val="FFFF00"/>
                </a:solidFill>
              </a:rPr>
              <a:t> Big Science </a:t>
            </a:r>
            <a:r>
              <a:rPr lang="it-IT" b="1" dirty="0" err="1" smtClean="0">
                <a:solidFill>
                  <a:srgbClr val="FFFF00"/>
                </a:solidFill>
              </a:rPr>
              <a:t>Organizations</a:t>
            </a:r>
            <a:r>
              <a:rPr lang="it-IT" dirty="0" smtClean="0"/>
              <a:t>, a new format for </a:t>
            </a:r>
            <a:r>
              <a:rPr lang="it-IT" dirty="0" err="1" smtClean="0"/>
              <a:t>industries</a:t>
            </a:r>
            <a:r>
              <a:rPr lang="it-IT" dirty="0" smtClean="0"/>
              <a:t>:</a:t>
            </a:r>
          </a:p>
          <a:p>
            <a:r>
              <a:rPr lang="it-IT" dirty="0" smtClean="0"/>
              <a:t>A </a:t>
            </a:r>
            <a:r>
              <a:rPr lang="it-IT" dirty="0" err="1" smtClean="0"/>
              <a:t>one</a:t>
            </a:r>
            <a:r>
              <a:rPr lang="it-IT" dirty="0" smtClean="0"/>
              <a:t> </a:t>
            </a:r>
            <a:r>
              <a:rPr lang="it-IT" dirty="0" err="1" smtClean="0"/>
              <a:t>visiting</a:t>
            </a:r>
            <a:r>
              <a:rPr lang="it-IT" dirty="0" smtClean="0"/>
              <a:t> </a:t>
            </a:r>
            <a:r>
              <a:rPr lang="it-IT" dirty="0" err="1" smtClean="0"/>
              <a:t>day</a:t>
            </a:r>
            <a:r>
              <a:rPr lang="it-IT" dirty="0" smtClean="0"/>
              <a:t> to the major </a:t>
            </a:r>
            <a:r>
              <a:rPr lang="it-IT" dirty="0" err="1" smtClean="0"/>
              <a:t>research</a:t>
            </a:r>
            <a:r>
              <a:rPr lang="it-IT" dirty="0" smtClean="0"/>
              <a:t> </a:t>
            </a:r>
            <a:r>
              <a:rPr lang="it-IT" dirty="0" err="1" smtClean="0"/>
              <a:t>infrastructure</a:t>
            </a:r>
            <a:r>
              <a:rPr lang="it-IT" dirty="0" smtClean="0"/>
              <a:t> in Europe </a:t>
            </a:r>
            <a:r>
              <a:rPr lang="it-IT" dirty="0" err="1" smtClean="0"/>
              <a:t>reserved</a:t>
            </a:r>
            <a:r>
              <a:rPr lang="it-IT" dirty="0" smtClean="0"/>
              <a:t> to </a:t>
            </a:r>
            <a:r>
              <a:rPr lang="it-IT" dirty="0" err="1" smtClean="0"/>
              <a:t>international</a:t>
            </a:r>
            <a:r>
              <a:rPr lang="it-IT" dirty="0" smtClean="0"/>
              <a:t> companies, </a:t>
            </a:r>
            <a:r>
              <a:rPr lang="it-IT" dirty="0" err="1" smtClean="0"/>
              <a:t>including</a:t>
            </a:r>
            <a:r>
              <a:rPr lang="it-IT" dirty="0" smtClean="0"/>
              <a:t> </a:t>
            </a:r>
            <a:r>
              <a:rPr lang="it-IT" dirty="0" err="1" smtClean="0"/>
              <a:t>presentantions</a:t>
            </a:r>
            <a:r>
              <a:rPr lang="it-IT" dirty="0" smtClean="0"/>
              <a:t> by hosting BSO and BSBF </a:t>
            </a:r>
            <a:r>
              <a:rPr lang="it-IT" dirty="0" err="1" smtClean="0"/>
              <a:t>organizers</a:t>
            </a:r>
            <a:r>
              <a:rPr lang="it-IT" dirty="0" smtClean="0"/>
              <a:t>.</a:t>
            </a:r>
          </a:p>
          <a:p>
            <a:pPr marL="0" indent="0">
              <a:buNone/>
            </a:pPr>
            <a:endParaRPr lang="it-IT" sz="1000" dirty="0" smtClean="0"/>
          </a:p>
          <a:p>
            <a:pPr marL="0" indent="0">
              <a:buNone/>
            </a:pPr>
            <a:r>
              <a:rPr lang="it-IT" dirty="0" smtClean="0"/>
              <a:t>Information </a:t>
            </a:r>
            <a:r>
              <a:rPr lang="it-IT" dirty="0" err="1" smtClean="0"/>
              <a:t>campaign</a:t>
            </a:r>
            <a:r>
              <a:rPr lang="it-IT" dirty="0" smtClean="0"/>
              <a:t> on </a:t>
            </a:r>
            <a:r>
              <a:rPr lang="it-IT" dirty="0" err="1" smtClean="0"/>
              <a:t>this</a:t>
            </a:r>
            <a:r>
              <a:rPr lang="it-IT" dirty="0" smtClean="0"/>
              <a:t> new </a:t>
            </a:r>
            <a:r>
              <a:rPr lang="it-IT" dirty="0" err="1" smtClean="0"/>
              <a:t>opportunity</a:t>
            </a:r>
            <a:r>
              <a:rPr lang="it-IT" dirty="0" smtClean="0"/>
              <a:t> for companies to </a:t>
            </a:r>
            <a:r>
              <a:rPr lang="it-IT" dirty="0" err="1" smtClean="0"/>
              <a:t>get</a:t>
            </a:r>
            <a:r>
              <a:rPr lang="it-IT" dirty="0" smtClean="0"/>
              <a:t> </a:t>
            </a:r>
            <a:r>
              <a:rPr lang="it-IT" dirty="0" err="1" smtClean="0"/>
              <a:t>closer</a:t>
            </a:r>
            <a:r>
              <a:rPr lang="it-IT" dirty="0" smtClean="0"/>
              <a:t> and to </a:t>
            </a:r>
            <a:r>
              <a:rPr lang="it-IT" dirty="0" err="1" smtClean="0"/>
              <a:t>know</a:t>
            </a:r>
            <a:r>
              <a:rPr lang="it-IT" dirty="0" smtClean="0"/>
              <a:t> </a:t>
            </a:r>
            <a:r>
              <a:rPr lang="it-IT" dirty="0" err="1" smtClean="0"/>
              <a:t>better</a:t>
            </a:r>
            <a:r>
              <a:rPr lang="it-IT" dirty="0" smtClean="0"/>
              <a:t> Big Science </a:t>
            </a:r>
            <a:r>
              <a:rPr lang="it-IT" dirty="0" err="1" smtClean="0"/>
              <a:t>will</a:t>
            </a:r>
            <a:r>
              <a:rPr lang="it-IT" dirty="0" smtClean="0"/>
              <a:t> be </a:t>
            </a:r>
            <a:r>
              <a:rPr lang="it-IT" dirty="0" err="1" smtClean="0"/>
              <a:t>disseminated</a:t>
            </a:r>
            <a:r>
              <a:rPr lang="it-IT" dirty="0" smtClean="0"/>
              <a:t> </a:t>
            </a:r>
            <a:r>
              <a:rPr lang="it-IT" dirty="0" err="1" smtClean="0"/>
              <a:t>jointly</a:t>
            </a:r>
            <a:r>
              <a:rPr lang="it-IT" dirty="0" smtClean="0"/>
              <a:t> by </a:t>
            </a:r>
            <a:r>
              <a:rPr lang="it-IT" dirty="0" err="1" smtClean="0"/>
              <a:t>BSOs</a:t>
            </a:r>
            <a:r>
              <a:rPr lang="it-IT" dirty="0" smtClean="0"/>
              <a:t>, </a:t>
            </a:r>
            <a:r>
              <a:rPr lang="it-IT" dirty="0" err="1" smtClean="0"/>
              <a:t>ILOs</a:t>
            </a:r>
            <a:r>
              <a:rPr lang="it-IT" dirty="0" smtClean="0"/>
              <a:t> and BSBF </a:t>
            </a:r>
            <a:r>
              <a:rPr lang="it-IT" dirty="0" err="1" smtClean="0"/>
              <a:t>channels</a:t>
            </a:r>
            <a:r>
              <a:rPr lang="it-IT" dirty="0" smtClean="0"/>
              <a:t>.</a:t>
            </a:r>
          </a:p>
          <a:p>
            <a:pPr marL="0" indent="0">
              <a:buNone/>
            </a:pPr>
            <a:endParaRPr lang="it-IT" sz="2000"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60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520" y="0"/>
            <a:ext cx="9433048" cy="6857999"/>
          </a:xfrm>
        </p:spPr>
      </p:pic>
    </p:spTree>
    <p:extLst>
      <p:ext uri="{BB962C8B-B14F-4D97-AF65-F5344CB8AC3E}">
        <p14:creationId xmlns:p14="http://schemas.microsoft.com/office/powerpoint/2010/main" val="31766166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8028384" y="274638"/>
            <a:ext cx="720080" cy="490066"/>
          </a:xfrm>
        </p:spPr>
        <p:txBody>
          <a:bodyPr>
            <a:noAutofit/>
          </a:bodyPr>
          <a:lstStyle/>
          <a:p>
            <a:endParaRPr lang="it-IT" dirty="0"/>
          </a:p>
        </p:txBody>
      </p:sp>
      <p:sp>
        <p:nvSpPr>
          <p:cNvPr id="7" name="Segnaposto contenuto 6"/>
          <p:cNvSpPr>
            <a:spLocks noGrp="1"/>
          </p:cNvSpPr>
          <p:nvPr>
            <p:ph idx="1"/>
          </p:nvPr>
        </p:nvSpPr>
        <p:spPr>
          <a:xfrm>
            <a:off x="179512" y="260648"/>
            <a:ext cx="8856984" cy="6408712"/>
          </a:xfrm>
        </p:spPr>
        <p:txBody>
          <a:bodyPr>
            <a:normAutofit/>
          </a:bodyPr>
          <a:lstStyle/>
          <a:p>
            <a:pPr marL="0" indent="0" algn="ctr">
              <a:buNone/>
            </a:pPr>
            <a:r>
              <a:rPr lang="it-IT" sz="3200" dirty="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3200" dirty="0">
                <a:solidFill>
                  <a:srgbClr val="DFE6D0"/>
                </a:solidFill>
                <a:latin typeface="Impact" panose="020B0806030902050204" pitchFamily="34" charset="0"/>
                <a:ea typeface="Segoe UI Black" panose="020B0A02040204020203" pitchFamily="34" charset="0"/>
                <a:cs typeface="Segoe UI Semibold" panose="020B0702040204020203" pitchFamily="34" charset="0"/>
              </a:rPr>
              <a:t>Trieste</a:t>
            </a:r>
            <a:r>
              <a:rPr lang="it-IT" sz="3200" dirty="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endParaRPr lang="it-IT" sz="1200" b="1" dirty="0" smtClean="0"/>
          </a:p>
          <a:p>
            <a:pPr marL="0" indent="0" algn="ctr">
              <a:buNone/>
            </a:pPr>
            <a:r>
              <a:rPr lang="it-IT" sz="3200" b="1" dirty="0" smtClean="0"/>
              <a:t>Look </a:t>
            </a:r>
            <a:r>
              <a:rPr lang="it-IT" sz="3200" b="1" dirty="0" err="1" smtClean="0"/>
              <a:t>forward</a:t>
            </a:r>
            <a:r>
              <a:rPr lang="it-IT" sz="3200" b="1" dirty="0" smtClean="0"/>
              <a:t> to </a:t>
            </a:r>
            <a:r>
              <a:rPr lang="it-IT" sz="3200" b="1" dirty="0" err="1" smtClean="0"/>
              <a:t>meet</a:t>
            </a:r>
            <a:r>
              <a:rPr lang="it-IT" sz="3200" b="1" dirty="0" smtClean="0"/>
              <a:t> </a:t>
            </a:r>
            <a:r>
              <a:rPr lang="it-IT" sz="3200" b="1" dirty="0" err="1" smtClean="0"/>
              <a:t>you</a:t>
            </a:r>
            <a:r>
              <a:rPr lang="it-IT" sz="3200" b="1" dirty="0" smtClean="0"/>
              <a:t> in Trieste</a:t>
            </a:r>
            <a:endParaRPr lang="it-IT" dirty="0" smtClean="0"/>
          </a:p>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smtClean="0"/>
          </a:p>
          <a:p>
            <a:pPr marL="0" indent="0">
              <a:buNone/>
            </a:pPr>
            <a:r>
              <a:rPr lang="it-IT" dirty="0" smtClean="0"/>
              <a:t>Paolo </a:t>
            </a:r>
            <a:r>
              <a:rPr lang="it-IT" dirty="0" err="1" smtClean="0"/>
              <a:t>Acunzo</a:t>
            </a:r>
            <a:r>
              <a:rPr lang="it-IT" dirty="0" smtClean="0"/>
              <a:t>	</a:t>
            </a:r>
            <a:r>
              <a:rPr lang="it-IT" dirty="0">
                <a:solidFill>
                  <a:srgbClr val="00B050"/>
                </a:solidFill>
                <a:latin typeface="Impact" panose="020B0806030902050204" pitchFamily="34" charset="0"/>
                <a:ea typeface="Segoe UI Black" panose="020B0A02040204020203" pitchFamily="34" charset="0"/>
                <a:cs typeface="Segoe UI Semibold" panose="020B0702040204020203" pitchFamily="34" charset="0"/>
              </a:rPr>
              <a:t> </a:t>
            </a:r>
            <a:r>
              <a:rPr lang="it-IT"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	</a:t>
            </a:r>
            <a:endParaRPr lang="it-IT" dirty="0" smtClean="0"/>
          </a:p>
          <a:p>
            <a:pPr marL="0" indent="0">
              <a:buNone/>
            </a:pPr>
            <a:r>
              <a:rPr lang="it-IT" sz="2000" dirty="0" smtClean="0"/>
              <a:t>BSBF </a:t>
            </a:r>
            <a:r>
              <a:rPr lang="it-IT" sz="2000" dirty="0" smtClean="0"/>
              <a:t>IOC/LOC </a:t>
            </a:r>
            <a:r>
              <a:rPr lang="it-IT" sz="2000" dirty="0" smtClean="0"/>
              <a:t>Coordinator</a:t>
            </a:r>
            <a:endParaRPr lang="it-IT" sz="2000" dirty="0" smtClean="0"/>
          </a:p>
          <a:p>
            <a:pPr marL="0" indent="0">
              <a:buNone/>
            </a:pPr>
            <a:r>
              <a:rPr lang="it-IT" sz="2000" dirty="0" smtClean="0"/>
              <a:t>paolo.acunzo@bsbf2024.org</a:t>
            </a:r>
          </a:p>
          <a:p>
            <a:pPr marL="0" indent="0">
              <a:buNone/>
            </a:pPr>
            <a:r>
              <a:rPr lang="it-IT" sz="2000" dirty="0" smtClean="0"/>
              <a:t>+39 338 4945822</a:t>
            </a:r>
            <a:endParaRPr lang="it-IT"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1578574"/>
            <a:ext cx="4691409" cy="354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4380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p:txBody>
          <a:bodyPr/>
          <a:lstStyle/>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88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258039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normAutofit fontScale="85000" lnSpcReduction="20000"/>
          </a:bodyPr>
          <a:lstStyle/>
          <a:p>
            <a:pPr marL="0" indent="0">
              <a:buNone/>
            </a:pPr>
            <a:r>
              <a:rPr lang="en-US" sz="2800" b="1" dirty="0"/>
              <a:t>BSBF Trieste </a:t>
            </a:r>
            <a:r>
              <a:rPr lang="en-US" sz="2800" b="1" dirty="0" smtClean="0"/>
              <a:t>2024 structure</a:t>
            </a:r>
          </a:p>
          <a:p>
            <a:pPr marL="0" indent="0">
              <a:buNone/>
            </a:pPr>
            <a:endParaRPr lang="en-US" sz="800" b="1" dirty="0"/>
          </a:p>
          <a:p>
            <a:pPr marL="0" indent="0">
              <a:buNone/>
            </a:pPr>
            <a:r>
              <a:rPr lang="en-US" sz="2800" dirty="0" smtClean="0"/>
              <a:t>Leader </a:t>
            </a:r>
            <a:r>
              <a:rPr lang="en-US" sz="2800" dirty="0"/>
              <a:t>of the </a:t>
            </a:r>
            <a:r>
              <a:rPr lang="en-US" sz="2800" dirty="0" smtClean="0"/>
              <a:t>Italian candidature </a:t>
            </a:r>
            <a:r>
              <a:rPr lang="en-US" sz="2800" dirty="0"/>
              <a:t>is the </a:t>
            </a:r>
            <a:r>
              <a:rPr lang="en-US" sz="2800" dirty="0" err="1"/>
              <a:t>Autonomus</a:t>
            </a:r>
            <a:r>
              <a:rPr lang="en-US" sz="2800" dirty="0"/>
              <a:t> Region of Friuli </a:t>
            </a:r>
            <a:r>
              <a:rPr lang="en-US" sz="2800" dirty="0" err="1"/>
              <a:t>Venezia</a:t>
            </a:r>
            <a:r>
              <a:rPr lang="en-US" sz="2800" dirty="0"/>
              <a:t> </a:t>
            </a:r>
            <a:r>
              <a:rPr lang="en-US" sz="2800" dirty="0" smtClean="0"/>
              <a:t>Giulia. </a:t>
            </a:r>
            <a:r>
              <a:rPr lang="en-US" sz="2800" dirty="0"/>
              <a:t>In order to manage all BSBF activities, </a:t>
            </a:r>
            <a:r>
              <a:rPr lang="en-US" sz="2800" dirty="0" smtClean="0"/>
              <a:t>it has been </a:t>
            </a:r>
            <a:r>
              <a:rPr lang="en-US" sz="2800" dirty="0"/>
              <a:t>established an ad hoc specialized s</a:t>
            </a:r>
            <a:r>
              <a:rPr lang="en-US" sz="2800" dirty="0" smtClean="0"/>
              <a:t>tructure, </a:t>
            </a:r>
            <a:r>
              <a:rPr lang="en-US" sz="2800" dirty="0"/>
              <a:t>called </a:t>
            </a:r>
            <a:r>
              <a:rPr lang="en-US" sz="2800" b="1" dirty="0" smtClean="0"/>
              <a:t>BSBF Trieste 2024 </a:t>
            </a:r>
            <a:r>
              <a:rPr lang="en-US" sz="2800" dirty="0"/>
              <a:t>and composed of representatives of: </a:t>
            </a:r>
            <a:endParaRPr lang="en-US" sz="2800" dirty="0" smtClean="0"/>
          </a:p>
          <a:p>
            <a:pPr marL="0" indent="0">
              <a:buNone/>
            </a:pPr>
            <a:endParaRPr lang="en-US" sz="1200" dirty="0"/>
          </a:p>
          <a:p>
            <a:r>
              <a:rPr lang="en-US" sz="2800" b="1" i="1" dirty="0" err="1"/>
              <a:t>Autonomus</a:t>
            </a:r>
            <a:r>
              <a:rPr lang="en-US" sz="2800" b="1" i="1" dirty="0"/>
              <a:t> Region of Friuli </a:t>
            </a:r>
            <a:r>
              <a:rPr lang="en-US" sz="2800" b="1" i="1" dirty="0" err="1"/>
              <a:t>Venezia</a:t>
            </a:r>
            <a:r>
              <a:rPr lang="en-US" sz="2800" b="1" i="1" dirty="0"/>
              <a:t> Giulia</a:t>
            </a:r>
          </a:p>
          <a:p>
            <a:r>
              <a:rPr lang="en-US" sz="2800" b="1" i="1" dirty="0"/>
              <a:t>ILO Network Italia </a:t>
            </a:r>
            <a:r>
              <a:rPr lang="en-US" sz="2800" dirty="0"/>
              <a:t>(CNR, ENEA, INAF, INFN) </a:t>
            </a:r>
          </a:p>
          <a:p>
            <a:r>
              <a:rPr lang="en-US" sz="2800" b="1" i="1" dirty="0"/>
              <a:t>Area Science </a:t>
            </a:r>
            <a:r>
              <a:rPr lang="en-US" sz="2800" b="1" i="1" dirty="0" smtClean="0"/>
              <a:t>Park</a:t>
            </a:r>
            <a:r>
              <a:rPr lang="en-US" sz="2800" dirty="0" smtClean="0"/>
              <a:t>, </a:t>
            </a:r>
            <a:r>
              <a:rPr lang="en-US" sz="2800" dirty="0"/>
              <a:t>Trieste</a:t>
            </a:r>
          </a:p>
          <a:p>
            <a:r>
              <a:rPr lang="en-US" sz="2800" b="1" i="1" dirty="0" err="1" smtClean="0"/>
              <a:t>PromoTurismo</a:t>
            </a:r>
            <a:r>
              <a:rPr lang="en-US" sz="2800" b="1" i="1" dirty="0" smtClean="0"/>
              <a:t> FVG</a:t>
            </a:r>
            <a:r>
              <a:rPr lang="en-US" sz="2800" dirty="0" smtClean="0"/>
              <a:t> </a:t>
            </a:r>
          </a:p>
          <a:p>
            <a:pPr marL="0" indent="0">
              <a:buNone/>
            </a:pPr>
            <a:endParaRPr lang="en-US" dirty="0"/>
          </a:p>
          <a:p>
            <a:pPr marL="0" indent="0">
              <a:buNone/>
            </a:pPr>
            <a:r>
              <a:rPr lang="en-US" sz="2800" dirty="0" smtClean="0"/>
              <a:t>Moreover the BSBF Trieste 2024 candidature is </a:t>
            </a:r>
            <a:r>
              <a:rPr lang="en-US" sz="2800" dirty="0" err="1" smtClean="0"/>
              <a:t>activelly</a:t>
            </a:r>
            <a:r>
              <a:rPr lang="en-US" sz="2800" dirty="0" smtClean="0"/>
              <a:t> supported by many </a:t>
            </a:r>
            <a:r>
              <a:rPr lang="en-US" sz="2800" b="1" dirty="0" smtClean="0"/>
              <a:t>Italian Ministries </a:t>
            </a:r>
            <a:r>
              <a:rPr lang="en-US" sz="2800" dirty="0" smtClean="0"/>
              <a:t>(</a:t>
            </a:r>
            <a:r>
              <a:rPr lang="en-US" sz="2800" i="1" dirty="0" smtClean="0"/>
              <a:t>University &amp; Research</a:t>
            </a:r>
            <a:r>
              <a:rPr lang="en-US" sz="2800" dirty="0" smtClean="0"/>
              <a:t>, </a:t>
            </a:r>
            <a:r>
              <a:rPr lang="en-US" sz="2800" i="1" dirty="0" smtClean="0"/>
              <a:t>Environment &amp; Energy</a:t>
            </a:r>
            <a:r>
              <a:rPr lang="en-US" sz="2800" dirty="0" smtClean="0"/>
              <a:t>, </a:t>
            </a:r>
            <a:r>
              <a:rPr lang="en-US" sz="2800" i="1" dirty="0" smtClean="0"/>
              <a:t>Foreign Affairs &amp; International Cooperation </a:t>
            </a:r>
            <a:r>
              <a:rPr lang="en-US" sz="2800" dirty="0" smtClean="0"/>
              <a:t>and </a:t>
            </a:r>
            <a:r>
              <a:rPr lang="en-US" sz="2800" i="1" dirty="0"/>
              <a:t>Economic </a:t>
            </a:r>
            <a:r>
              <a:rPr lang="en-US" sz="2800" i="1" dirty="0" smtClean="0"/>
              <a:t>Development</a:t>
            </a:r>
            <a:r>
              <a:rPr lang="en-US" sz="2800" dirty="0" smtClean="0"/>
              <a:t>), the international government association </a:t>
            </a:r>
            <a:r>
              <a:rPr lang="en-US" sz="2800" b="1" i="1" dirty="0" smtClean="0"/>
              <a:t>Central European Initiative </a:t>
            </a:r>
            <a:r>
              <a:rPr lang="en-US" sz="2800" dirty="0" smtClean="0"/>
              <a:t>(CEI), the major national research agencies (CNR, ENEA, INAF, INFN) and many local or trans-border research institutions.</a:t>
            </a:r>
            <a:r>
              <a:rPr lang="en-US" dirty="0"/>
              <a:t/>
            </a:r>
            <a:br>
              <a:rPr lang="en-US" dirty="0"/>
            </a:b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86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830702"/>
          </a:xfrm>
        </p:spPr>
        <p:txBody>
          <a:bodyPr>
            <a:normAutofit fontScale="92500" lnSpcReduction="20000"/>
          </a:bodyPr>
          <a:lstStyle/>
          <a:p>
            <a:pPr marL="0" indent="0">
              <a:buNone/>
            </a:pPr>
            <a:r>
              <a:rPr lang="en-US" b="1" dirty="0"/>
              <a:t>BSBF Trieste 2024 </a:t>
            </a:r>
            <a:r>
              <a:rPr lang="en-US" b="1" dirty="0" smtClean="0"/>
              <a:t>supporting organizations</a:t>
            </a:r>
            <a:endParaRPr lang="it-IT" dirty="0" smtClean="0"/>
          </a:p>
          <a:p>
            <a:r>
              <a:rPr lang="it-IT" dirty="0" err="1"/>
              <a:t>Italian</a:t>
            </a:r>
            <a:r>
              <a:rPr lang="it-IT" dirty="0"/>
              <a:t> </a:t>
            </a:r>
            <a:r>
              <a:rPr lang="it-IT" dirty="0" err="1"/>
              <a:t>Ministry</a:t>
            </a:r>
            <a:r>
              <a:rPr lang="it-IT" dirty="0"/>
              <a:t> of </a:t>
            </a:r>
            <a:r>
              <a:rPr lang="it-IT" dirty="0" err="1"/>
              <a:t>University</a:t>
            </a:r>
            <a:r>
              <a:rPr lang="it-IT" dirty="0"/>
              <a:t> and </a:t>
            </a:r>
            <a:r>
              <a:rPr lang="it-IT" dirty="0" err="1"/>
              <a:t>Research</a:t>
            </a:r>
            <a:r>
              <a:rPr lang="it-IT" dirty="0"/>
              <a:t> (MUR)</a:t>
            </a:r>
          </a:p>
          <a:p>
            <a:r>
              <a:rPr lang="it-IT" dirty="0" err="1"/>
              <a:t>Italian</a:t>
            </a:r>
            <a:r>
              <a:rPr lang="it-IT" dirty="0"/>
              <a:t> </a:t>
            </a:r>
            <a:r>
              <a:rPr lang="it-IT" dirty="0" err="1"/>
              <a:t>Ministry</a:t>
            </a:r>
            <a:r>
              <a:rPr lang="it-IT" dirty="0"/>
              <a:t> of </a:t>
            </a:r>
            <a:r>
              <a:rPr lang="it-IT" dirty="0" err="1"/>
              <a:t>Ecological</a:t>
            </a:r>
            <a:r>
              <a:rPr lang="it-IT" dirty="0"/>
              <a:t> </a:t>
            </a:r>
            <a:r>
              <a:rPr lang="it-IT" dirty="0" err="1"/>
              <a:t>Transition</a:t>
            </a:r>
            <a:r>
              <a:rPr lang="it-IT" dirty="0"/>
              <a:t> (MITE)</a:t>
            </a:r>
          </a:p>
          <a:p>
            <a:r>
              <a:rPr lang="it-IT" dirty="0" err="1"/>
              <a:t>Italian</a:t>
            </a:r>
            <a:r>
              <a:rPr lang="it-IT" dirty="0"/>
              <a:t> </a:t>
            </a:r>
            <a:r>
              <a:rPr lang="it-IT" dirty="0" err="1"/>
              <a:t>Ministry</a:t>
            </a:r>
            <a:r>
              <a:rPr lang="it-IT" dirty="0"/>
              <a:t> of </a:t>
            </a:r>
            <a:r>
              <a:rPr lang="it-IT" dirty="0" err="1"/>
              <a:t>Economic</a:t>
            </a:r>
            <a:r>
              <a:rPr lang="it-IT" dirty="0"/>
              <a:t> Development (MISE)</a:t>
            </a:r>
          </a:p>
          <a:p>
            <a:r>
              <a:rPr lang="it-IT" dirty="0" err="1"/>
              <a:t>Italian</a:t>
            </a:r>
            <a:r>
              <a:rPr lang="it-IT" dirty="0"/>
              <a:t> </a:t>
            </a:r>
            <a:r>
              <a:rPr lang="it-IT" dirty="0" err="1"/>
              <a:t>Ministry</a:t>
            </a:r>
            <a:r>
              <a:rPr lang="it-IT" dirty="0"/>
              <a:t> of </a:t>
            </a:r>
            <a:r>
              <a:rPr lang="it-IT" dirty="0" err="1"/>
              <a:t>Foreign</a:t>
            </a:r>
            <a:r>
              <a:rPr lang="it-IT" dirty="0"/>
              <a:t> Affairs and International </a:t>
            </a:r>
            <a:r>
              <a:rPr lang="it-IT" dirty="0" err="1"/>
              <a:t>Cooperation</a:t>
            </a:r>
            <a:r>
              <a:rPr lang="it-IT" dirty="0"/>
              <a:t> (MAECI)</a:t>
            </a:r>
          </a:p>
          <a:p>
            <a:r>
              <a:rPr lang="it-IT" dirty="0"/>
              <a:t>City of Trieste</a:t>
            </a:r>
          </a:p>
          <a:p>
            <a:r>
              <a:rPr lang="it-IT" dirty="0"/>
              <a:t>Elettra Sincrotrone Trieste</a:t>
            </a:r>
          </a:p>
          <a:p>
            <a:r>
              <a:rPr lang="it-IT" dirty="0"/>
              <a:t>International Centre for </a:t>
            </a:r>
            <a:r>
              <a:rPr lang="it-IT" dirty="0" err="1"/>
              <a:t>Genetic</a:t>
            </a:r>
            <a:r>
              <a:rPr lang="it-IT" dirty="0"/>
              <a:t> </a:t>
            </a:r>
            <a:r>
              <a:rPr lang="it-IT" dirty="0" err="1"/>
              <a:t>Engineering</a:t>
            </a:r>
            <a:r>
              <a:rPr lang="it-IT" dirty="0"/>
              <a:t> and </a:t>
            </a:r>
            <a:r>
              <a:rPr lang="it-IT" dirty="0" err="1"/>
              <a:t>Biotechnology</a:t>
            </a:r>
            <a:r>
              <a:rPr lang="it-IT" dirty="0"/>
              <a:t> (ICGEB)</a:t>
            </a:r>
          </a:p>
          <a:p>
            <a:r>
              <a:rPr lang="it-IT" dirty="0"/>
              <a:t>Istituto Nazionale di </a:t>
            </a:r>
            <a:r>
              <a:rPr lang="it-IT" dirty="0" err="1"/>
              <a:t>Oceonografia</a:t>
            </a:r>
            <a:r>
              <a:rPr lang="it-IT" dirty="0"/>
              <a:t> e di Geofisica Sperimentale (OGS)</a:t>
            </a:r>
          </a:p>
          <a:p>
            <a:r>
              <a:rPr lang="it-IT" dirty="0"/>
              <a:t>Central </a:t>
            </a:r>
            <a:r>
              <a:rPr lang="it-IT" dirty="0" err="1"/>
              <a:t>European</a:t>
            </a:r>
            <a:r>
              <a:rPr lang="it-IT" dirty="0"/>
              <a:t> </a:t>
            </a:r>
            <a:r>
              <a:rPr lang="it-IT" dirty="0" err="1"/>
              <a:t>Research</a:t>
            </a:r>
            <a:r>
              <a:rPr lang="it-IT" dirty="0"/>
              <a:t> </a:t>
            </a:r>
            <a:r>
              <a:rPr lang="it-IT" dirty="0" err="1"/>
              <a:t>Infrastructure</a:t>
            </a:r>
            <a:r>
              <a:rPr lang="it-IT" dirty="0"/>
              <a:t> </a:t>
            </a:r>
            <a:r>
              <a:rPr lang="it-IT" dirty="0" err="1"/>
              <a:t>Consortium</a:t>
            </a:r>
            <a:r>
              <a:rPr lang="it-IT" dirty="0"/>
              <a:t> - </a:t>
            </a:r>
            <a:r>
              <a:rPr lang="it-IT" dirty="0" err="1"/>
              <a:t>European</a:t>
            </a:r>
            <a:r>
              <a:rPr lang="it-IT" dirty="0"/>
              <a:t> </a:t>
            </a:r>
            <a:r>
              <a:rPr lang="it-IT" dirty="0" err="1"/>
              <a:t>Research</a:t>
            </a:r>
            <a:r>
              <a:rPr lang="it-IT" dirty="0"/>
              <a:t> </a:t>
            </a:r>
            <a:r>
              <a:rPr lang="it-IT" dirty="0" err="1"/>
              <a:t>Infrastructure</a:t>
            </a:r>
            <a:r>
              <a:rPr lang="it-IT" dirty="0"/>
              <a:t> </a:t>
            </a:r>
            <a:r>
              <a:rPr lang="it-IT" dirty="0" err="1"/>
              <a:t>Consortium</a:t>
            </a:r>
            <a:r>
              <a:rPr lang="it-IT" dirty="0"/>
              <a:t> (CERIC - ERIC)</a:t>
            </a:r>
          </a:p>
          <a:p>
            <a:r>
              <a:rPr lang="it-IT" dirty="0"/>
              <a:t>KYMA </a:t>
            </a:r>
          </a:p>
          <a:p>
            <a:r>
              <a:rPr lang="it-IT" dirty="0"/>
              <a:t>Joseph </a:t>
            </a:r>
            <a:r>
              <a:rPr lang="it-IT" dirty="0" err="1"/>
              <a:t>Stephan</a:t>
            </a:r>
            <a:r>
              <a:rPr lang="it-IT" dirty="0"/>
              <a:t> </a:t>
            </a:r>
            <a:r>
              <a:rPr lang="it-IT" dirty="0" err="1"/>
              <a:t>Institute</a:t>
            </a:r>
            <a:r>
              <a:rPr lang="it-IT" dirty="0"/>
              <a:t> </a:t>
            </a:r>
          </a:p>
          <a:p>
            <a:r>
              <a:rPr lang="it-IT" dirty="0"/>
              <a:t>Center of </a:t>
            </a:r>
            <a:r>
              <a:rPr lang="it-IT" dirty="0" err="1"/>
              <a:t>Excellence</a:t>
            </a:r>
            <a:r>
              <a:rPr lang="it-IT" dirty="0"/>
              <a:t> for </a:t>
            </a:r>
            <a:r>
              <a:rPr lang="it-IT" dirty="0" err="1"/>
              <a:t>Nanoscience</a:t>
            </a:r>
            <a:r>
              <a:rPr lang="it-IT" dirty="0"/>
              <a:t> and </a:t>
            </a:r>
            <a:r>
              <a:rPr lang="it-IT" dirty="0" err="1"/>
              <a:t>Nanotechnology</a:t>
            </a:r>
            <a:r>
              <a:rPr lang="it-IT" dirty="0"/>
              <a:t> (CO </a:t>
            </a:r>
            <a:r>
              <a:rPr lang="it-IT" dirty="0" err="1"/>
              <a:t>Nanocenter</a:t>
            </a:r>
            <a:r>
              <a:rPr lang="it-IT" dirty="0"/>
              <a:t>) </a:t>
            </a:r>
          </a:p>
          <a:p>
            <a:r>
              <a:rPr lang="it-IT" dirty="0"/>
              <a:t>Central </a:t>
            </a:r>
            <a:r>
              <a:rPr lang="it-IT" dirty="0" err="1"/>
              <a:t>European</a:t>
            </a:r>
            <a:r>
              <a:rPr lang="it-IT" dirty="0"/>
              <a:t> </a:t>
            </a:r>
            <a:r>
              <a:rPr lang="it-IT" dirty="0" err="1"/>
              <a:t>Initiative</a:t>
            </a:r>
            <a:r>
              <a:rPr lang="it-IT" dirty="0"/>
              <a:t> (CEI). International Forum for </a:t>
            </a:r>
            <a:r>
              <a:rPr lang="it-IT" dirty="0" err="1"/>
              <a:t>Regional</a:t>
            </a:r>
            <a:r>
              <a:rPr lang="it-IT" dirty="0"/>
              <a:t> </a:t>
            </a:r>
            <a:r>
              <a:rPr lang="it-IT" dirty="0" err="1"/>
              <a:t>Cooperation</a:t>
            </a: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251520" y="766650"/>
            <a:ext cx="4824536" cy="5830702"/>
          </a:xfrm>
        </p:spPr>
        <p:txBody>
          <a:bodyPr/>
          <a:lstStyle/>
          <a:p>
            <a:pPr marL="0" indent="0">
              <a:buNone/>
            </a:pPr>
            <a:r>
              <a:rPr lang="en-US" b="1" dirty="0" smtClean="0">
                <a:latin typeface="+mj-lt"/>
              </a:rPr>
              <a:t>BSBF Trieste 2024 </a:t>
            </a:r>
            <a:r>
              <a:rPr lang="en-US" b="1" dirty="0" err="1" smtClean="0">
                <a:latin typeface="+mj-lt"/>
              </a:rPr>
              <a:t>overvivew</a:t>
            </a:r>
            <a:endParaRPr lang="en-US" b="1" dirty="0" smtClean="0">
              <a:latin typeface="+mj-lt"/>
            </a:endParaRPr>
          </a:p>
          <a:p>
            <a:pPr marL="0" indent="0">
              <a:buNone/>
            </a:pPr>
            <a:endParaRPr lang="en-US" sz="1200" b="1" dirty="0" smtClean="0">
              <a:latin typeface="+mj-lt"/>
            </a:endParaRPr>
          </a:p>
          <a:p>
            <a:pPr marL="0" indent="0">
              <a:buNone/>
            </a:pPr>
            <a:r>
              <a:rPr lang="en-US" dirty="0" smtClean="0"/>
              <a:t>The </a:t>
            </a:r>
            <a:r>
              <a:rPr lang="en-US" dirty="0"/>
              <a:t>spirit of our </a:t>
            </a:r>
            <a:r>
              <a:rPr lang="en-US" dirty="0" err="1"/>
              <a:t>programme</a:t>
            </a:r>
            <a:r>
              <a:rPr lang="en-US" dirty="0"/>
              <a:t> is to consolidate the BSBF brand, involving all eleven </a:t>
            </a:r>
            <a:r>
              <a:rPr lang="en-US" dirty="0" smtClean="0"/>
              <a:t>Big </a:t>
            </a:r>
            <a:r>
              <a:rPr lang="en-US" dirty="0"/>
              <a:t>Science </a:t>
            </a:r>
            <a:r>
              <a:rPr lang="en-US" dirty="0" smtClean="0"/>
              <a:t>Organizations (BSOs) </a:t>
            </a:r>
            <a:r>
              <a:rPr lang="en-US" dirty="0"/>
              <a:t>currently partners and continue the trends seen in Copenhagen and Granada, maintaining the cornerstones of best practice while, at the same time, trying to improve some aspect and introduce our own innovative ideas</a:t>
            </a:r>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436096" y="1916832"/>
            <a:ext cx="324036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3-day event with an industrial exhibition</a:t>
            </a:r>
          </a:p>
          <a:p>
            <a:pPr marL="342900" indent="-342900">
              <a:buFont typeface="Arial" panose="020B0604020202020204" pitchFamily="34" charset="0"/>
              <a:buChar char="•"/>
            </a:pPr>
            <a:r>
              <a:rPr lang="en-US" sz="2400" dirty="0"/>
              <a:t>3 plenary </a:t>
            </a:r>
            <a:r>
              <a:rPr lang="en-US" sz="2400" dirty="0" smtClean="0"/>
              <a:t>sessions </a:t>
            </a:r>
            <a:endParaRPr lang="en-US" sz="2400" dirty="0"/>
          </a:p>
          <a:p>
            <a:pPr marL="342900" indent="-342900">
              <a:buFont typeface="Arial" panose="020B0604020202020204" pitchFamily="34" charset="0"/>
              <a:buChar char="•"/>
            </a:pPr>
            <a:r>
              <a:rPr lang="en-US" sz="2400" dirty="0" smtClean="0"/>
              <a:t>16 </a:t>
            </a:r>
            <a:r>
              <a:rPr lang="en-US" sz="2400" dirty="0"/>
              <a:t>parallel </a:t>
            </a:r>
            <a:r>
              <a:rPr lang="en-US" sz="2400" dirty="0" smtClean="0"/>
              <a:t>sessions </a:t>
            </a:r>
            <a:endParaRPr lang="en-US" sz="2400" dirty="0"/>
          </a:p>
          <a:p>
            <a:pPr marL="342900" indent="-342900">
              <a:buFont typeface="Arial" panose="020B0604020202020204" pitchFamily="34" charset="0"/>
              <a:buChar char="•"/>
            </a:pPr>
            <a:r>
              <a:rPr lang="en-US" sz="2400" dirty="0"/>
              <a:t>1 to 1 (B2B-B2C) meetings in parallel </a:t>
            </a:r>
          </a:p>
          <a:p>
            <a:pPr marL="342900" indent="-342900">
              <a:buFont typeface="Arial" panose="020B0604020202020204" pitchFamily="34" charset="0"/>
              <a:buChar char="•"/>
            </a:pPr>
            <a:r>
              <a:rPr lang="en-US" sz="2400" dirty="0"/>
              <a:t>Satellite meetings and </a:t>
            </a:r>
            <a:r>
              <a:rPr lang="en-US" sz="2400" dirty="0" smtClean="0"/>
              <a:t>side events</a:t>
            </a:r>
            <a:endParaRPr lang="en-US" sz="2400" dirty="0"/>
          </a:p>
          <a:p>
            <a:pPr marL="342900" indent="-342900">
              <a:buFont typeface="Arial" panose="020B0604020202020204" pitchFamily="34" charset="0"/>
              <a:buChar char="•"/>
            </a:pPr>
            <a:r>
              <a:rPr lang="en-US" sz="2400" dirty="0"/>
              <a:t>Social </a:t>
            </a:r>
            <a:r>
              <a:rPr lang="en-US" sz="2400" dirty="0" err="1"/>
              <a:t>programme</a:t>
            </a:r>
            <a:endParaRPr lang="en-US" sz="2400" dirty="0"/>
          </a:p>
          <a:p>
            <a:pPr marL="342900" indent="-342900">
              <a:buFont typeface="Arial" panose="020B0604020202020204" pitchFamily="34" charset="0"/>
              <a:buChar char="•"/>
            </a:pPr>
            <a:r>
              <a:rPr lang="en-US" sz="2400" dirty="0"/>
              <a:t>Visit to research infrastructure in Italy and Slovenia</a:t>
            </a:r>
          </a:p>
        </p:txBody>
      </p:sp>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lstStyle/>
          <a:p>
            <a:pPr marL="0" indent="0">
              <a:buNone/>
            </a:pPr>
            <a:r>
              <a:rPr lang="en-GB" b="1" dirty="0" smtClean="0"/>
              <a:t>BSBF2024 Programme</a:t>
            </a:r>
            <a:endParaRPr lang="it-IT" dirty="0"/>
          </a:p>
          <a:p>
            <a:pPr marL="0" indent="0">
              <a:buNone/>
            </a:pPr>
            <a:r>
              <a:rPr lang="en-GB" dirty="0"/>
              <a:t>As foreseen in the BSBF2022 programme, three plenary sessions will be organized during Day 1 and Day </a:t>
            </a:r>
            <a:r>
              <a:rPr lang="en-GB" dirty="0" smtClean="0"/>
              <a:t>2 </a:t>
            </a:r>
            <a:r>
              <a:rPr lang="en-GB" dirty="0"/>
              <a:t>addressing common issues and topics of general interest. These sessions will be moderated by a high-profile facilitator, carefully selected to be able to capture the gist of the event, communicating this to the audience in a short period of time, introducing the plenary session participants and summarizing the main points after each speaker’s talk. </a:t>
            </a:r>
            <a:endParaRPr lang="en-GB" dirty="0" smtClean="0"/>
          </a:p>
          <a:p>
            <a:pPr marL="0" indent="0">
              <a:buNone/>
            </a:pPr>
            <a:endParaRPr lang="en-GB" sz="1400" dirty="0"/>
          </a:p>
          <a:p>
            <a:r>
              <a:rPr lang="en-GB" b="1" dirty="0"/>
              <a:t>Day 1 Plenary session I: Welcome and presentations from the BSBF partners </a:t>
            </a:r>
            <a:endParaRPr lang="en-GB" b="1" dirty="0" smtClean="0"/>
          </a:p>
          <a:p>
            <a:r>
              <a:rPr lang="en-GB" b="1" dirty="0"/>
              <a:t>Day 2 Plenary session II: Towards a Big Science common market in Europe (NEW</a:t>
            </a:r>
            <a:r>
              <a:rPr lang="en-GB" b="1" dirty="0" smtClean="0"/>
              <a:t>)</a:t>
            </a:r>
          </a:p>
          <a:p>
            <a:pPr lvl="0"/>
            <a:r>
              <a:rPr lang="en-GB" b="1" dirty="0"/>
              <a:t>Day 2 Plenary session III: Closing of BSBF2024 </a:t>
            </a:r>
            <a:endParaRPr lang="it-IT" dirty="0"/>
          </a:p>
          <a:p>
            <a:pPr marL="0" indent="0">
              <a:buNone/>
            </a:pPr>
            <a:endParaRPr lang="it-IT" dirty="0"/>
          </a:p>
          <a:p>
            <a:pPr marL="0" indent="0">
              <a:buNone/>
            </a:pPr>
            <a:endParaRPr lang="it-IT" dirty="0"/>
          </a:p>
          <a:p>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784976" cy="5902710"/>
          </a:xfrm>
        </p:spPr>
        <p:txBody>
          <a:bodyPr>
            <a:normAutofit/>
          </a:bodyPr>
          <a:lstStyle/>
          <a:p>
            <a:pPr marL="0" indent="0">
              <a:buNone/>
            </a:pPr>
            <a:endParaRPr lang="en-GB" b="1" dirty="0" smtClean="0"/>
          </a:p>
          <a:p>
            <a:pPr marL="0" indent="0">
              <a:buNone/>
            </a:pPr>
            <a:r>
              <a:rPr lang="en-GB" b="1" dirty="0" smtClean="0"/>
              <a:t>BSBF2024 </a:t>
            </a:r>
            <a:r>
              <a:rPr lang="en-GB" b="1" dirty="0"/>
              <a:t>Programme</a:t>
            </a:r>
            <a:endParaRPr lang="it-IT" dirty="0"/>
          </a:p>
          <a:p>
            <a:r>
              <a:rPr lang="en-GB" b="1" dirty="0" smtClean="0"/>
              <a:t>Plenary </a:t>
            </a:r>
            <a:r>
              <a:rPr lang="en-GB" b="1" dirty="0"/>
              <a:t>session I: Welcome and presentations from the BSBF partners </a:t>
            </a:r>
            <a:r>
              <a:rPr lang="en-GB" dirty="0" smtClean="0"/>
              <a:t>(2</a:t>
            </a:r>
            <a:r>
              <a:rPr lang="en-GB" baseline="30000" dirty="0" smtClean="0"/>
              <a:t>nd</a:t>
            </a:r>
            <a:r>
              <a:rPr lang="en-GB" dirty="0" smtClean="0"/>
              <a:t> October, 09h00-13h20</a:t>
            </a:r>
            <a:r>
              <a:rPr lang="en-GB" dirty="0"/>
              <a:t>)</a:t>
            </a:r>
            <a:endParaRPr lang="it-IT" dirty="0"/>
          </a:p>
          <a:p>
            <a:pPr marL="0" indent="0">
              <a:buNone/>
            </a:pPr>
            <a:r>
              <a:rPr lang="en-GB" dirty="0"/>
              <a:t>This session will include a general overview about the current situation, technical challenges </a:t>
            </a:r>
            <a:r>
              <a:rPr lang="en-GB" dirty="0" smtClean="0"/>
              <a:t>and forthcoming </a:t>
            </a:r>
            <a:r>
              <a:rPr lang="en-GB" dirty="0"/>
              <a:t>opportunities of the eleven Big Science Organization promoters and BSBF institutional partners. </a:t>
            </a:r>
          </a:p>
          <a:p>
            <a:pPr marL="0" indent="0">
              <a:buNone/>
            </a:pPr>
            <a:r>
              <a:rPr lang="en-GB" dirty="0" smtClean="0"/>
              <a:t>The </a:t>
            </a:r>
            <a:r>
              <a:rPr lang="en-GB" dirty="0"/>
              <a:t>session will count </a:t>
            </a:r>
            <a:r>
              <a:rPr lang="en-GB" dirty="0" smtClean="0"/>
              <a:t>on BSOs </a:t>
            </a:r>
            <a:r>
              <a:rPr lang="en-GB" dirty="0"/>
              <a:t>high-level </a:t>
            </a:r>
            <a:r>
              <a:rPr lang="en-GB" dirty="0" smtClean="0"/>
              <a:t>representatives, </a:t>
            </a:r>
            <a:r>
              <a:rPr lang="en-GB" dirty="0"/>
              <a:t>together with the EU </a:t>
            </a:r>
            <a:r>
              <a:rPr lang="en-GB" dirty="0" smtClean="0"/>
              <a:t>Commissioner, Italian Ministers, President of Region Friuli </a:t>
            </a:r>
            <a:r>
              <a:rPr lang="en-GB" dirty="0" err="1" smtClean="0"/>
              <a:t>Venezia</a:t>
            </a:r>
            <a:r>
              <a:rPr lang="en-GB" dirty="0" smtClean="0"/>
              <a:t> Giulia </a:t>
            </a:r>
            <a:r>
              <a:rPr lang="en-GB" dirty="0"/>
              <a:t>and trans-regional authorities</a:t>
            </a:r>
            <a:r>
              <a:rPr lang="en-GB" dirty="0" smtClean="0"/>
              <a:t>.</a:t>
            </a:r>
          </a:p>
          <a:p>
            <a:pPr marL="0" indent="0">
              <a:buNone/>
            </a:pPr>
            <a:endParaRPr lang="en-GB" sz="800" dirty="0" smtClean="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059832" y="274638"/>
            <a:ext cx="5688632" cy="567652"/>
          </a:xfrm>
        </p:spPr>
        <p:txBody>
          <a:bodyPr>
            <a:noAutofit/>
          </a:bodyPr>
          <a:lstStyle/>
          <a:p>
            <a:r>
              <a:rPr lang="it-IT" sz="2800" dirty="0" smtClean="0">
                <a:solidFill>
                  <a:srgbClr val="00B050"/>
                </a:solidFill>
                <a:latin typeface="Impact" panose="020B0806030902050204" pitchFamily="34" charset="0"/>
                <a:ea typeface="Segoe UI Black" panose="020B0A02040204020203" pitchFamily="34" charset="0"/>
                <a:cs typeface="Segoe UI Semibold" panose="020B0702040204020203" pitchFamily="34" charset="0"/>
              </a:rPr>
              <a:t>BSBF</a:t>
            </a:r>
            <a:r>
              <a:rPr lang="it-IT" sz="2800" dirty="0" smtClean="0">
                <a:latin typeface="Impact" panose="020B0806030902050204" pitchFamily="34" charset="0"/>
                <a:ea typeface="Segoe UI Black" panose="020B0A02040204020203" pitchFamily="34" charset="0"/>
                <a:cs typeface="Segoe UI Semibold" panose="020B0702040204020203" pitchFamily="34" charset="0"/>
              </a:rPr>
              <a:t>Trieste</a:t>
            </a:r>
            <a:r>
              <a:rPr lang="it-IT" sz="2800" dirty="0" smtClean="0">
                <a:solidFill>
                  <a:srgbClr val="FF0000"/>
                </a:solidFill>
                <a:latin typeface="Impact" panose="020B0806030902050204" pitchFamily="34" charset="0"/>
                <a:ea typeface="Segoe UI Black" panose="020B0A02040204020203" pitchFamily="34" charset="0"/>
                <a:cs typeface="Segoe UI Semibold" panose="020B0702040204020203" pitchFamily="34" charset="0"/>
              </a:rPr>
              <a:t>2024</a:t>
            </a:r>
            <a:r>
              <a:rPr lang="it-IT" dirty="0" smtClean="0"/>
              <a:t> </a:t>
            </a:r>
            <a:endParaRPr lang="it-IT" dirty="0"/>
          </a:p>
        </p:txBody>
      </p:sp>
      <p:sp>
        <p:nvSpPr>
          <p:cNvPr id="7" name="Segnaposto contenuto 6"/>
          <p:cNvSpPr>
            <a:spLocks noGrp="1"/>
          </p:cNvSpPr>
          <p:nvPr>
            <p:ph idx="1"/>
          </p:nvPr>
        </p:nvSpPr>
        <p:spPr>
          <a:xfrm>
            <a:off x="179512" y="766650"/>
            <a:ext cx="8856984" cy="5974718"/>
          </a:xfrm>
        </p:spPr>
        <p:txBody>
          <a:bodyPr>
            <a:normAutofit lnSpcReduction="10000"/>
          </a:bodyPr>
          <a:lstStyle/>
          <a:p>
            <a:pPr marL="0" indent="0">
              <a:buNone/>
            </a:pPr>
            <a:r>
              <a:rPr lang="en-GB" b="1" dirty="0"/>
              <a:t>BSBF2024 </a:t>
            </a:r>
            <a:r>
              <a:rPr lang="en-GB" b="1" dirty="0" smtClean="0"/>
              <a:t>Programme</a:t>
            </a:r>
            <a:endParaRPr lang="en-GB" b="1" dirty="0"/>
          </a:p>
          <a:p>
            <a:pPr lvl="0"/>
            <a:r>
              <a:rPr lang="en-GB" b="1" dirty="0" smtClean="0"/>
              <a:t>Plenary </a:t>
            </a:r>
            <a:r>
              <a:rPr lang="en-GB" b="1" dirty="0"/>
              <a:t>session II: Towards a Big Science common market in Europe (NEW) </a:t>
            </a:r>
            <a:r>
              <a:rPr lang="en-GB" dirty="0" smtClean="0"/>
              <a:t>(3</a:t>
            </a:r>
            <a:r>
              <a:rPr lang="en-GB" baseline="30000" dirty="0" smtClean="0"/>
              <a:t>rd</a:t>
            </a:r>
            <a:r>
              <a:rPr lang="en-GB" dirty="0" smtClean="0"/>
              <a:t> October, 09h00-11h00</a:t>
            </a:r>
            <a:r>
              <a:rPr lang="en-GB" dirty="0"/>
              <a:t>)</a:t>
            </a:r>
            <a:endParaRPr lang="it-IT" dirty="0"/>
          </a:p>
          <a:p>
            <a:pPr marL="0" indent="0">
              <a:buNone/>
            </a:pPr>
            <a:r>
              <a:rPr lang="en-GB" dirty="0"/>
              <a:t>This session intends to present the current situation in the European Big Science market </a:t>
            </a:r>
            <a:r>
              <a:rPr lang="en-GB" dirty="0" smtClean="0"/>
              <a:t>from different </a:t>
            </a:r>
            <a:r>
              <a:rPr lang="en-GB" dirty="0"/>
              <a:t>perspectives, taking into account industrial experience working for different </a:t>
            </a:r>
            <a:r>
              <a:rPr lang="en-GB" dirty="0" smtClean="0"/>
              <a:t>BSOs, </a:t>
            </a:r>
            <a:r>
              <a:rPr lang="en-GB" dirty="0"/>
              <a:t>and </a:t>
            </a:r>
            <a:r>
              <a:rPr lang="en-GB" dirty="0" smtClean="0"/>
              <a:t>focusing on </a:t>
            </a:r>
            <a:r>
              <a:rPr lang="en-GB" dirty="0"/>
              <a:t>a panel discussion involving high-level European representatives </a:t>
            </a:r>
            <a:r>
              <a:rPr lang="en-GB" dirty="0" smtClean="0"/>
              <a:t>on </a:t>
            </a:r>
            <a:r>
              <a:rPr lang="en-GB" dirty="0"/>
              <a:t>why and how to develop a real Big Science Common Market in Europe. </a:t>
            </a:r>
            <a:endParaRPr lang="en-GB" dirty="0" smtClean="0"/>
          </a:p>
          <a:p>
            <a:pPr marL="0" indent="0">
              <a:buNone/>
            </a:pPr>
            <a:endParaRPr lang="en-GB" sz="1000" dirty="0"/>
          </a:p>
          <a:p>
            <a:pPr marL="0" indent="0">
              <a:buNone/>
            </a:pPr>
            <a:r>
              <a:rPr lang="en-GB" b="1" dirty="0" smtClean="0">
                <a:solidFill>
                  <a:srgbClr val="FFFF00"/>
                </a:solidFill>
              </a:rPr>
              <a:t>Call</a:t>
            </a:r>
            <a:r>
              <a:rPr lang="en-GB" b="1" dirty="0" smtClean="0">
                <a:solidFill>
                  <a:srgbClr val="FFFF00"/>
                </a:solidFill>
              </a:rPr>
              <a:t>:</a:t>
            </a:r>
            <a:endParaRPr lang="it-IT" b="1" dirty="0" smtClean="0">
              <a:solidFill>
                <a:srgbClr val="FFFF00"/>
              </a:solidFill>
            </a:endParaRPr>
          </a:p>
          <a:p>
            <a:pPr marL="0" indent="0">
              <a:buNone/>
            </a:pPr>
            <a:r>
              <a:rPr lang="en-GB" dirty="0" smtClean="0">
                <a:solidFill>
                  <a:srgbClr val="FFFF00"/>
                </a:solidFill>
              </a:rPr>
              <a:t>BSBF Trieste 2024 </a:t>
            </a:r>
            <a:r>
              <a:rPr lang="en-GB" dirty="0" smtClean="0"/>
              <a:t>will select industries via a call for nominations </a:t>
            </a:r>
            <a:r>
              <a:rPr lang="en-GB" b="1" dirty="0" smtClean="0"/>
              <a:t>(BSCM call) </a:t>
            </a:r>
            <a:r>
              <a:rPr lang="en-GB" dirty="0" smtClean="0"/>
              <a:t>open to those companies that gained different tenders from at least two or three BSOs. The industries chosen will be asked to explain the differences in working practices of BSOs and be asked to make suggestions based on their experience on how to establish a Common Market of Big Science. This activity is connected with parallel session C4 on the same day.</a:t>
            </a:r>
            <a:endParaRPr lang="it-IT" dirty="0"/>
          </a:p>
        </p:txBody>
      </p:sp>
      <p:pic>
        <p:nvPicPr>
          <p:cNvPr id="1026" name="Picture 2" descr="C:\Users\Paolo\Desktop\IOC Roma\logh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358604"/>
            <a:ext cx="2808312" cy="40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230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1964</TotalTime>
  <Words>2871</Words>
  <Application>Microsoft Office PowerPoint</Application>
  <PresentationFormat>Presentazione su schermo (4:3)</PresentationFormat>
  <Paragraphs>265</Paragraphs>
  <Slides>32</Slides>
  <Notes>0</Notes>
  <HiddenSlides>0</HiddenSlides>
  <MMClips>0</MMClips>
  <ScaleCrop>false</ScaleCrop>
  <HeadingPairs>
    <vt:vector size="4" baseType="variant">
      <vt:variant>
        <vt:lpstr>Tema</vt:lpstr>
      </vt:variant>
      <vt:variant>
        <vt:i4>1</vt:i4>
      </vt:variant>
      <vt:variant>
        <vt:lpstr>Titoli diapositive</vt:lpstr>
      </vt:variant>
      <vt:variant>
        <vt:i4>32</vt:i4>
      </vt:variant>
    </vt:vector>
  </HeadingPairs>
  <TitlesOfParts>
    <vt:vector size="33" baseType="lpstr">
      <vt:lpstr>Intreccio</vt:lpstr>
      <vt:lpstr>BSBFTrieste2024 </vt:lpstr>
      <vt:lpstr>BSBFTrieste2024 </vt:lpstr>
      <vt:lpstr>Presentazione standard di PowerPoint</vt:lpstr>
      <vt:lpstr>BSBFTrieste2024 </vt:lpstr>
      <vt:lpstr>BSBFTrieste2024 </vt:lpstr>
      <vt:lpstr>BSBFTrieste2024 </vt:lpstr>
      <vt:lpstr>BSBFTrieste2024 </vt:lpstr>
      <vt:lpstr>BSBFTrieste2024 </vt:lpstr>
      <vt:lpstr>BSBFTrieste2024 </vt:lpstr>
      <vt:lpstr>BSBFTrieste2024 </vt:lpstr>
      <vt:lpstr>BSBFTrieste2024 </vt:lpstr>
      <vt:lpstr>Presentazione standard di PowerPoint</vt:lpstr>
      <vt:lpstr>BSBFTrieste2024 </vt:lpstr>
      <vt:lpstr>BSBFTrieste2024 </vt:lpstr>
      <vt:lpstr>BSBFTrieste2024 </vt:lpstr>
      <vt:lpstr>BSBFTrieste2024 </vt:lpstr>
      <vt:lpstr>BSBFTrieste2024 </vt:lpstr>
      <vt:lpstr>BSBFTrieste2024 </vt:lpstr>
      <vt:lpstr>BSBFTrieste2024 </vt:lpstr>
      <vt:lpstr>BSBFTrieste2024 </vt:lpstr>
      <vt:lpstr>BSBFTrieste2024 </vt:lpstr>
      <vt:lpstr>Presentazione standard di PowerPoint</vt:lpstr>
      <vt:lpstr>BSBFTrieste2024 </vt:lpstr>
      <vt:lpstr>BSBFTrieste2024 </vt:lpstr>
      <vt:lpstr>BSBFTrieste2024 </vt:lpstr>
      <vt:lpstr>BSBFTrieste2024 </vt:lpstr>
      <vt:lpstr>BSBFTrieste2024 </vt:lpstr>
      <vt:lpstr>BSBFTrieste2024 </vt:lpstr>
      <vt:lpstr>BSBFTrieste2024 </vt:lpstr>
      <vt:lpstr>Presentazione standard di PowerPoint</vt:lpstr>
      <vt:lpstr>BSBFTrieste2024 </vt:lpstr>
      <vt:lpstr>BSBFTrieste2024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BSBFTrieste2024</dc:title>
  <dc:creator>Paolo Acunzo</dc:creator>
  <cp:lastModifiedBy>Paolo Acunzo</cp:lastModifiedBy>
  <cp:revision>191</cp:revision>
  <dcterms:created xsi:type="dcterms:W3CDTF">2023-04-14T17:05:54Z</dcterms:created>
  <dcterms:modified xsi:type="dcterms:W3CDTF">2023-06-12T18:11:59Z</dcterms:modified>
</cp:coreProperties>
</file>