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sldIdLst>
    <p:sldId id="256" r:id="rId2"/>
    <p:sldId id="266" r:id="rId3"/>
  </p:sldIdLst>
  <p:sldSz cx="10083800" cy="5670550"/>
  <p:notesSz cx="10083800" cy="5670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46" d="100"/>
          <a:sy n="146" d="100"/>
        </p:scale>
        <p:origin x="528" y="1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2841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2841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B62D0-7EBB-4A17-908C-59A464E8E5B3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709613"/>
            <a:ext cx="3400425" cy="1912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08063" y="2728913"/>
            <a:ext cx="8067675" cy="2233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5386388"/>
            <a:ext cx="4370388" cy="2841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711825" y="5386388"/>
            <a:ext cx="4370388" cy="2841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BE81E-E073-4D3A-8D91-BC0708EA70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2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1757870"/>
            <a:ext cx="8571230" cy="1190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3175508"/>
            <a:ext cx="7058660" cy="14176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nb-NO" spc="10"/>
              <a:t>M. Poli Lener - WP7 uRWELL</a:t>
            </a:r>
            <a:endParaRPr spc="2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pc="20"/>
              <a:t>15/12/21</a:t>
            </a:r>
            <a:endParaRPr spc="2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nb-NO" spc="10"/>
              <a:t>M. Poli Lener - WP7 uRWELL</a:t>
            </a:r>
            <a:endParaRPr spc="2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pc="20"/>
              <a:t>15/12/21</a:t>
            </a:r>
            <a:endParaRPr spc="2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304226"/>
            <a:ext cx="4386453" cy="37425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304226"/>
            <a:ext cx="4386453" cy="37425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nb-NO" spc="10"/>
              <a:t>M. Poli Lener - WP7 uRWELL</a:t>
            </a:r>
            <a:endParaRPr spc="2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pc="20"/>
              <a:t>15/12/21</a:t>
            </a:r>
            <a:endParaRPr spc="20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3042" y="8"/>
            <a:ext cx="0" cy="1097280"/>
          </a:xfrm>
          <a:custGeom>
            <a:avLst/>
            <a:gdLst/>
            <a:ahLst/>
            <a:cxnLst/>
            <a:rect l="l" t="t" r="r" b="b"/>
            <a:pathLst>
              <a:path h="1097280">
                <a:moveTo>
                  <a:pt x="0" y="1097280"/>
                </a:moveTo>
                <a:lnTo>
                  <a:pt x="0" y="0"/>
                </a:lnTo>
              </a:path>
            </a:pathLst>
          </a:custGeom>
          <a:ln w="17999">
            <a:solidFill>
              <a:srgbClr val="ACD4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46884"/>
            <a:ext cx="1920239" cy="0"/>
          </a:xfrm>
          <a:custGeom>
            <a:avLst/>
            <a:gdLst/>
            <a:ahLst/>
            <a:cxnLst/>
            <a:rect l="l" t="t" r="r" b="b"/>
            <a:pathLst>
              <a:path w="1920239">
                <a:moveTo>
                  <a:pt x="1920239" y="0"/>
                </a:moveTo>
                <a:lnTo>
                  <a:pt x="0" y="0"/>
                </a:lnTo>
              </a:path>
            </a:pathLst>
          </a:custGeom>
          <a:ln w="35999">
            <a:solidFill>
              <a:srgbClr val="88C6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8"/>
            <a:ext cx="10080625" cy="91440"/>
          </a:xfrm>
          <a:custGeom>
            <a:avLst/>
            <a:gdLst/>
            <a:ahLst/>
            <a:cxnLst/>
            <a:rect l="l" t="t" r="r" b="b"/>
            <a:pathLst>
              <a:path w="10080625" h="91440">
                <a:moveTo>
                  <a:pt x="10080002" y="0"/>
                </a:moveTo>
                <a:lnTo>
                  <a:pt x="0" y="0"/>
                </a:lnTo>
                <a:lnTo>
                  <a:pt x="0" y="91440"/>
                </a:lnTo>
                <a:lnTo>
                  <a:pt x="5039995" y="91440"/>
                </a:lnTo>
                <a:lnTo>
                  <a:pt x="10080002" y="91440"/>
                </a:lnTo>
                <a:lnTo>
                  <a:pt x="10080002" y="0"/>
                </a:lnTo>
                <a:close/>
              </a:path>
            </a:pathLst>
          </a:custGeom>
          <a:solidFill>
            <a:srgbClr val="88C6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8"/>
            <a:ext cx="10080625" cy="91440"/>
          </a:xfrm>
          <a:custGeom>
            <a:avLst/>
            <a:gdLst/>
            <a:ahLst/>
            <a:cxnLst/>
            <a:rect l="l" t="t" r="r" b="b"/>
            <a:pathLst>
              <a:path w="10080625" h="91440">
                <a:moveTo>
                  <a:pt x="5039995" y="91440"/>
                </a:moveTo>
                <a:lnTo>
                  <a:pt x="0" y="91440"/>
                </a:lnTo>
                <a:lnTo>
                  <a:pt x="0" y="0"/>
                </a:lnTo>
                <a:lnTo>
                  <a:pt x="10080002" y="0"/>
                </a:lnTo>
                <a:lnTo>
                  <a:pt x="10080002" y="91440"/>
                </a:lnTo>
                <a:lnTo>
                  <a:pt x="5039995" y="91440"/>
                </a:lnTo>
                <a:close/>
              </a:path>
            </a:pathLst>
          </a:custGeom>
          <a:ln w="17999">
            <a:solidFill>
              <a:srgbClr val="88C6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6799" y="8"/>
            <a:ext cx="0" cy="1463040"/>
          </a:xfrm>
          <a:custGeom>
            <a:avLst/>
            <a:gdLst/>
            <a:ahLst/>
            <a:cxnLst/>
            <a:rect l="l" t="t" r="r" b="b"/>
            <a:pathLst>
              <a:path h="1463040">
                <a:moveTo>
                  <a:pt x="0" y="1463040"/>
                </a:moveTo>
                <a:lnTo>
                  <a:pt x="0" y="0"/>
                </a:lnTo>
              </a:path>
            </a:pathLst>
          </a:custGeom>
          <a:ln w="35999">
            <a:solidFill>
              <a:srgbClr val="ACD4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71361" y="8"/>
            <a:ext cx="9796145" cy="5670550"/>
          </a:xfrm>
          <a:custGeom>
            <a:avLst/>
            <a:gdLst/>
            <a:ahLst/>
            <a:cxnLst/>
            <a:rect l="l" t="t" r="r" b="b"/>
            <a:pathLst>
              <a:path w="9796145" h="5670550">
                <a:moveTo>
                  <a:pt x="0" y="287997"/>
                </a:moveTo>
                <a:lnTo>
                  <a:pt x="2882" y="0"/>
                </a:lnTo>
              </a:path>
              <a:path w="9796145" h="5670550">
                <a:moveTo>
                  <a:pt x="9795954" y="4572723"/>
                </a:moveTo>
                <a:lnTo>
                  <a:pt x="9795954" y="5670003"/>
                </a:lnTo>
              </a:path>
            </a:pathLst>
          </a:custGeom>
          <a:ln w="17999">
            <a:solidFill>
              <a:srgbClr val="ACD4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5578572"/>
            <a:ext cx="10080625" cy="91440"/>
          </a:xfrm>
          <a:custGeom>
            <a:avLst/>
            <a:gdLst/>
            <a:ahLst/>
            <a:cxnLst/>
            <a:rect l="l" t="t" r="r" b="b"/>
            <a:pathLst>
              <a:path w="10080625" h="91439">
                <a:moveTo>
                  <a:pt x="10080002" y="0"/>
                </a:moveTo>
                <a:lnTo>
                  <a:pt x="0" y="0"/>
                </a:lnTo>
                <a:lnTo>
                  <a:pt x="0" y="91440"/>
                </a:lnTo>
                <a:lnTo>
                  <a:pt x="5039995" y="91440"/>
                </a:lnTo>
                <a:lnTo>
                  <a:pt x="10080002" y="91440"/>
                </a:lnTo>
                <a:lnTo>
                  <a:pt x="10080002" y="0"/>
                </a:lnTo>
                <a:close/>
              </a:path>
            </a:pathLst>
          </a:custGeom>
          <a:solidFill>
            <a:srgbClr val="88C6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5578572"/>
            <a:ext cx="10080625" cy="91440"/>
          </a:xfrm>
          <a:custGeom>
            <a:avLst/>
            <a:gdLst/>
            <a:ahLst/>
            <a:cxnLst/>
            <a:rect l="l" t="t" r="r" b="b"/>
            <a:pathLst>
              <a:path w="10080625" h="91439">
                <a:moveTo>
                  <a:pt x="5039995" y="91440"/>
                </a:moveTo>
                <a:lnTo>
                  <a:pt x="0" y="91440"/>
                </a:lnTo>
                <a:lnTo>
                  <a:pt x="0" y="0"/>
                </a:lnTo>
                <a:lnTo>
                  <a:pt x="10080002" y="0"/>
                </a:lnTo>
                <a:lnTo>
                  <a:pt x="10080002" y="91440"/>
                </a:lnTo>
                <a:lnTo>
                  <a:pt x="5039995" y="91440"/>
                </a:lnTo>
                <a:close/>
              </a:path>
            </a:pathLst>
          </a:custGeom>
          <a:ln w="17999">
            <a:solidFill>
              <a:srgbClr val="88C6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159763" y="5524572"/>
            <a:ext cx="1920239" cy="0"/>
          </a:xfrm>
          <a:custGeom>
            <a:avLst/>
            <a:gdLst/>
            <a:ahLst/>
            <a:cxnLst/>
            <a:rect l="l" t="t" r="r" b="b"/>
            <a:pathLst>
              <a:path w="1920240">
                <a:moveTo>
                  <a:pt x="0" y="0"/>
                </a:moveTo>
                <a:lnTo>
                  <a:pt x="1920240" y="0"/>
                </a:lnTo>
              </a:path>
            </a:pathLst>
          </a:custGeom>
          <a:ln w="35999">
            <a:solidFill>
              <a:srgbClr val="88C6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033558" y="4206972"/>
            <a:ext cx="0" cy="1463040"/>
          </a:xfrm>
          <a:custGeom>
            <a:avLst/>
            <a:gdLst/>
            <a:ahLst/>
            <a:cxnLst/>
            <a:rect l="l" t="t" r="r" b="b"/>
            <a:pathLst>
              <a:path h="1463039">
                <a:moveTo>
                  <a:pt x="0" y="0"/>
                </a:moveTo>
                <a:lnTo>
                  <a:pt x="0" y="1463040"/>
                </a:lnTo>
              </a:path>
            </a:pathLst>
          </a:custGeom>
          <a:ln w="35999">
            <a:solidFill>
              <a:srgbClr val="ACD4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9906114" y="5382014"/>
            <a:ext cx="3175" cy="288290"/>
          </a:xfrm>
          <a:custGeom>
            <a:avLst/>
            <a:gdLst/>
            <a:ahLst/>
            <a:cxnLst/>
            <a:rect l="l" t="t" r="r" b="b"/>
            <a:pathLst>
              <a:path w="3175" h="288289">
                <a:moveTo>
                  <a:pt x="2882" y="0"/>
                </a:moveTo>
                <a:lnTo>
                  <a:pt x="0" y="287997"/>
                </a:lnTo>
              </a:path>
            </a:pathLst>
          </a:custGeom>
          <a:ln w="17999">
            <a:solidFill>
              <a:srgbClr val="ACD4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nb-NO" spc="10"/>
              <a:t>M. Poli Lener - WP7 uRWELL</a:t>
            </a:r>
            <a:endParaRPr spc="2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pc="20"/>
              <a:t>15/12/21</a:t>
            </a:r>
            <a:endParaRPr spc="20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nb-NO" spc="10"/>
              <a:t>M. Poli Lener - WP7 uRWELL</a:t>
            </a:r>
            <a:endParaRPr spc="2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pc="20"/>
              <a:t>15/12/21</a:t>
            </a:r>
            <a:endParaRPr spc="20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60002" y="147600"/>
            <a:ext cx="9631953" cy="468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800" b="0" strike="noStrike" spc="26">
              <a:latin typeface="Impact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159" y="978120"/>
            <a:ext cx="9074497" cy="403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1200" b="0" strike="noStrike" spc="-1">
              <a:latin typeface="DejaVu Serif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4172951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3042" y="8"/>
            <a:ext cx="0" cy="1097280"/>
          </a:xfrm>
          <a:custGeom>
            <a:avLst/>
            <a:gdLst/>
            <a:ahLst/>
            <a:cxnLst/>
            <a:rect l="l" t="t" r="r" b="b"/>
            <a:pathLst>
              <a:path h="1097280">
                <a:moveTo>
                  <a:pt x="0" y="1097280"/>
                </a:moveTo>
                <a:lnTo>
                  <a:pt x="0" y="0"/>
                </a:lnTo>
              </a:path>
            </a:pathLst>
          </a:custGeom>
          <a:ln w="17999">
            <a:solidFill>
              <a:srgbClr val="ACD4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46884"/>
            <a:ext cx="1920239" cy="0"/>
          </a:xfrm>
          <a:custGeom>
            <a:avLst/>
            <a:gdLst/>
            <a:ahLst/>
            <a:cxnLst/>
            <a:rect l="l" t="t" r="r" b="b"/>
            <a:pathLst>
              <a:path w="1920239">
                <a:moveTo>
                  <a:pt x="1920239" y="0"/>
                </a:moveTo>
                <a:lnTo>
                  <a:pt x="0" y="0"/>
                </a:lnTo>
              </a:path>
            </a:pathLst>
          </a:custGeom>
          <a:ln w="35999">
            <a:solidFill>
              <a:srgbClr val="88C6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8"/>
            <a:ext cx="10080625" cy="91440"/>
          </a:xfrm>
          <a:custGeom>
            <a:avLst/>
            <a:gdLst/>
            <a:ahLst/>
            <a:cxnLst/>
            <a:rect l="l" t="t" r="r" b="b"/>
            <a:pathLst>
              <a:path w="10080625" h="91440">
                <a:moveTo>
                  <a:pt x="10080002" y="0"/>
                </a:moveTo>
                <a:lnTo>
                  <a:pt x="0" y="0"/>
                </a:lnTo>
                <a:lnTo>
                  <a:pt x="0" y="91440"/>
                </a:lnTo>
                <a:lnTo>
                  <a:pt x="5039995" y="91440"/>
                </a:lnTo>
                <a:lnTo>
                  <a:pt x="10080002" y="91440"/>
                </a:lnTo>
                <a:lnTo>
                  <a:pt x="10080002" y="0"/>
                </a:lnTo>
                <a:close/>
              </a:path>
            </a:pathLst>
          </a:custGeom>
          <a:solidFill>
            <a:srgbClr val="88C6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8"/>
            <a:ext cx="10080625" cy="91440"/>
          </a:xfrm>
          <a:custGeom>
            <a:avLst/>
            <a:gdLst/>
            <a:ahLst/>
            <a:cxnLst/>
            <a:rect l="l" t="t" r="r" b="b"/>
            <a:pathLst>
              <a:path w="10080625" h="91440">
                <a:moveTo>
                  <a:pt x="5039995" y="91440"/>
                </a:moveTo>
                <a:lnTo>
                  <a:pt x="0" y="91440"/>
                </a:lnTo>
                <a:lnTo>
                  <a:pt x="0" y="0"/>
                </a:lnTo>
                <a:lnTo>
                  <a:pt x="10080002" y="0"/>
                </a:lnTo>
                <a:lnTo>
                  <a:pt x="10080002" y="91440"/>
                </a:lnTo>
                <a:lnTo>
                  <a:pt x="5039995" y="91440"/>
                </a:lnTo>
                <a:close/>
              </a:path>
            </a:pathLst>
          </a:custGeom>
          <a:ln w="17999">
            <a:solidFill>
              <a:srgbClr val="88C6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6799" y="8"/>
            <a:ext cx="0" cy="1463040"/>
          </a:xfrm>
          <a:custGeom>
            <a:avLst/>
            <a:gdLst/>
            <a:ahLst/>
            <a:cxnLst/>
            <a:rect l="l" t="t" r="r" b="b"/>
            <a:pathLst>
              <a:path h="1463040">
                <a:moveTo>
                  <a:pt x="0" y="1463040"/>
                </a:moveTo>
                <a:lnTo>
                  <a:pt x="0" y="0"/>
                </a:lnTo>
              </a:path>
            </a:pathLst>
          </a:custGeom>
          <a:ln w="35999">
            <a:solidFill>
              <a:srgbClr val="ACD4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434" y="1103664"/>
            <a:ext cx="942693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304226"/>
            <a:ext cx="9075420" cy="37425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50817" y="5314921"/>
            <a:ext cx="2375535" cy="180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nb-NO" spc="10"/>
              <a:t>M. Poli Lener - WP7 uRWELL</a:t>
            </a:r>
            <a:endParaRPr spc="2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46494" y="5314921"/>
            <a:ext cx="478790" cy="180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pc="20"/>
              <a:t>15/12/21</a:t>
            </a:r>
            <a:endParaRPr spc="2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720415" y="5313841"/>
            <a:ext cx="152400" cy="180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ttangolo 50"/>
          <p:cNvSpPr/>
          <p:nvPr/>
        </p:nvSpPr>
        <p:spPr>
          <a:xfrm>
            <a:off x="1131988" y="1000440"/>
            <a:ext cx="8949600" cy="1351080"/>
          </a:xfrm>
          <a:prstGeom prst="rect">
            <a:avLst/>
          </a:prstGeom>
          <a:solidFill>
            <a:srgbClr val="89C765"/>
          </a:solidFill>
          <a:ln w="18000">
            <a:solidFill>
              <a:srgbClr val="89C76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020748" y="1275683"/>
            <a:ext cx="8989465" cy="91152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0" bIns="0" anchor="ctr">
            <a:noAutofit/>
          </a:bodyPr>
          <a:lstStyle/>
          <a:p>
            <a:pPr algn="r"/>
            <a:r>
              <a:rPr lang="en-US" sz="3600" dirty="0">
                <a:latin typeface="Impact" pitchFamily="34" charset="0"/>
                <a:ea typeface="Verdana" panose="020B0604030504040204" pitchFamily="34" charset="0"/>
              </a:rPr>
              <a:t>Test beam 𝜇-RWELL</a:t>
            </a:r>
            <a:endParaRPr lang="en-US" sz="3600" spc="26" dirty="0"/>
          </a:p>
        </p:txBody>
      </p:sp>
      <p:sp>
        <p:nvSpPr>
          <p:cNvPr id="55" name="Rettangolo 54"/>
          <p:cNvSpPr/>
          <p:nvPr/>
        </p:nvSpPr>
        <p:spPr>
          <a:xfrm>
            <a:off x="1588" y="937440"/>
            <a:ext cx="232920" cy="564120"/>
          </a:xfrm>
          <a:prstGeom prst="rect">
            <a:avLst/>
          </a:prstGeom>
          <a:solidFill>
            <a:srgbClr val="FFFFFF"/>
          </a:solidFill>
          <a:ln w="1800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Rettangolo 55"/>
          <p:cNvSpPr/>
          <p:nvPr/>
        </p:nvSpPr>
        <p:spPr>
          <a:xfrm>
            <a:off x="73588" y="829440"/>
            <a:ext cx="232920" cy="220680"/>
          </a:xfrm>
          <a:prstGeom prst="rect">
            <a:avLst/>
          </a:prstGeom>
          <a:solidFill>
            <a:srgbClr val="FFFFFF"/>
          </a:solidFill>
          <a:ln w="1800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Rettangolo 56"/>
          <p:cNvSpPr/>
          <p:nvPr/>
        </p:nvSpPr>
        <p:spPr>
          <a:xfrm>
            <a:off x="1588" y="1000440"/>
            <a:ext cx="938520" cy="1351080"/>
          </a:xfrm>
          <a:prstGeom prst="rect">
            <a:avLst/>
          </a:prstGeom>
          <a:solidFill>
            <a:srgbClr val="F58220"/>
          </a:solidFill>
          <a:ln w="18000">
            <a:solidFill>
              <a:srgbClr val="F5822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" name="CasellaDiTesto 57"/>
          <p:cNvSpPr txBox="1"/>
          <p:nvPr/>
        </p:nvSpPr>
        <p:spPr>
          <a:xfrm>
            <a:off x="3399756" y="2886868"/>
            <a:ext cx="6466680" cy="1185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r"/>
            <a:r>
              <a:rPr lang="en-US" sz="2000" dirty="0">
                <a:latin typeface="Impact" pitchFamily="34" charset="0"/>
                <a:ea typeface="Verdana" panose="020B0604030504040204" pitchFamily="34" charset="0"/>
              </a:rPr>
              <a:t>G. Bencivenni, G. </a:t>
            </a:r>
            <a:r>
              <a:rPr lang="en-US" sz="2000">
                <a:latin typeface="Impact" pitchFamily="34" charset="0"/>
                <a:ea typeface="Verdana" panose="020B0604030504040204" pitchFamily="34" charset="0"/>
              </a:rPr>
              <a:t>Morello, M</a:t>
            </a:r>
            <a:r>
              <a:rPr lang="en-US" sz="2000" dirty="0" err="1">
                <a:latin typeface="Impact" pitchFamily="34" charset="0"/>
                <a:ea typeface="Verdana" panose="020B0604030504040204" pitchFamily="34" charset="0"/>
              </a:rPr>
              <a:t>.Poli</a:t>
            </a:r>
            <a:r>
              <a:rPr lang="en-US" sz="2000" dirty="0">
                <a:latin typeface="Impact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Impact" pitchFamily="34" charset="0"/>
                <a:ea typeface="Verdana" panose="020B0604030504040204" pitchFamily="34" charset="0"/>
              </a:rPr>
              <a:t>Lener</a:t>
            </a:r>
            <a:endParaRPr lang="en-US" sz="2000" dirty="0">
              <a:latin typeface="Impact" pitchFamily="34" charset="0"/>
              <a:ea typeface="Verdana" panose="020B0604030504040204" pitchFamily="34" charset="0"/>
            </a:endParaRPr>
          </a:p>
          <a:p>
            <a:pPr algn="r"/>
            <a:r>
              <a:rPr lang="en-US" sz="2000" dirty="0">
                <a:latin typeface="Impact" pitchFamily="34" charset="0"/>
                <a:ea typeface="Verdana" panose="020B0604030504040204" pitchFamily="34" charset="0"/>
              </a:rPr>
              <a:t>LNF - INFN</a:t>
            </a:r>
          </a:p>
        </p:txBody>
      </p:sp>
      <p:pic>
        <p:nvPicPr>
          <p:cNvPr id="60" name="Immagine 59"/>
          <p:cNvPicPr/>
          <p:nvPr/>
        </p:nvPicPr>
        <p:blipFill>
          <a:blip r:embed="rId2"/>
          <a:stretch/>
        </p:blipFill>
        <p:spPr>
          <a:xfrm>
            <a:off x="298726" y="4638432"/>
            <a:ext cx="1473120" cy="699840"/>
          </a:xfrm>
          <a:prstGeom prst="rect">
            <a:avLst/>
          </a:prstGeom>
          <a:ln w="18000">
            <a:noFill/>
          </a:ln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72" y="2115195"/>
            <a:ext cx="2592288" cy="1458162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091" y="3924854"/>
            <a:ext cx="2880320" cy="162018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833" y="2794556"/>
            <a:ext cx="3401222" cy="1913188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17" name="Picture 9">
            <a:extLst>
              <a:ext uri="{FF2B5EF4-FFF2-40B4-BE49-F238E27FC236}">
                <a16:creationId xmlns:a16="http://schemas.microsoft.com/office/drawing/2014/main" id="{54A60B9B-CD05-E554-98DF-C308813FC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3502657"/>
            <a:ext cx="1101021" cy="963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id="{791A8DB3-FAC7-D80D-2AB1-213297594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48" y="121552"/>
            <a:ext cx="9820164" cy="776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AB547023-8DC5-54D3-C2B1-ADA2F26283F5}"/>
              </a:ext>
            </a:extLst>
          </p:cNvPr>
          <p:cNvSpPr txBox="1"/>
          <p:nvPr/>
        </p:nvSpPr>
        <p:spPr>
          <a:xfrm>
            <a:off x="241446" y="103758"/>
            <a:ext cx="387841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MAIN REQUESTS</a:t>
            </a:r>
          </a:p>
          <a:p>
            <a:endParaRPr lang="it-IT" sz="1000" b="1" dirty="0"/>
          </a:p>
          <a:p>
            <a:r>
              <a:rPr lang="it-IT" sz="1600" b="1" dirty="0"/>
              <a:t>Two set-up &amp; 1 contact </a:t>
            </a:r>
            <a:r>
              <a:rPr lang="it-IT" sz="1600" b="1" dirty="0" err="1"/>
              <a:t>person</a:t>
            </a:r>
            <a:r>
              <a:rPr lang="it-IT" sz="1600" b="1" dirty="0"/>
              <a:t>  </a:t>
            </a:r>
          </a:p>
          <a:p>
            <a:endParaRPr lang="it-IT" sz="1400" b="1" dirty="0"/>
          </a:p>
          <a:p>
            <a:r>
              <a:rPr lang="it-IT" sz="1400" b="1" dirty="0"/>
              <a:t>Set-up 1 – RD-FCC tracking </a:t>
            </a:r>
            <a:r>
              <a:rPr lang="it-IT" sz="1400" b="1" dirty="0" err="1"/>
              <a:t>uRWELL</a:t>
            </a:r>
            <a:endParaRPr lang="it-IT" sz="1400" b="1" dirty="0"/>
          </a:p>
          <a:p>
            <a:endParaRPr lang="it-IT" sz="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N.1 Gas line: </a:t>
            </a:r>
            <a:r>
              <a:rPr lang="en-US" sz="1200" b="1" dirty="0" err="1"/>
              <a:t>Ar</a:t>
            </a:r>
            <a:r>
              <a:rPr lang="en-US" sz="1200" b="1" dirty="0"/>
              <a:t>/CO2/CF4 (45:15:40) </a:t>
            </a:r>
          </a:p>
          <a:p>
            <a:r>
              <a:rPr lang="en-US" sz="1200" b="1" dirty="0"/>
              <a:t>        </a:t>
            </a:r>
            <a:r>
              <a:rPr lang="en-US" sz="1200" dirty="0"/>
              <a:t>Cu/Flex-INOX INLET &amp; OUTLET pipes (6mm outer diameter) from bottle to GAS Box &amp; GAS Rack to the setup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i="0" u="none" strike="noStrike" baseline="0" dirty="0">
                <a:solidFill>
                  <a:srgbClr val="3C3C3C"/>
                </a:solidFill>
              </a:rPr>
              <a:t>DESY table (XYZ)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3C3C3C"/>
                </a:solidFill>
              </a:rPr>
              <a:t>N.1 RACK near the setup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N.2 ethernet ports for HV slow control &amp; SRS DAQ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N.1 desk </a:t>
            </a:r>
            <a:endParaRPr lang="it-IT" sz="1200" dirty="0"/>
          </a:p>
          <a:p>
            <a:endParaRPr lang="it-IT" sz="800" b="1" dirty="0"/>
          </a:p>
          <a:p>
            <a:r>
              <a:rPr lang="it-IT" sz="1400" b="1" dirty="0"/>
              <a:t>Set-up 2 –  </a:t>
            </a:r>
            <a:r>
              <a:rPr lang="it-IT" sz="1400" b="1" dirty="0" err="1"/>
              <a:t>LHCb</a:t>
            </a:r>
            <a:r>
              <a:rPr lang="it-IT" sz="1400" b="1" dirty="0"/>
              <a:t> </a:t>
            </a:r>
            <a:r>
              <a:rPr lang="it-IT" sz="1400" b="1" dirty="0" err="1"/>
              <a:t>Muon</a:t>
            </a:r>
            <a:r>
              <a:rPr lang="it-IT" sz="1400" b="1" dirty="0"/>
              <a:t> </a:t>
            </a:r>
            <a:r>
              <a:rPr lang="it-IT" sz="1400" b="1" dirty="0" err="1"/>
              <a:t>uRWELL</a:t>
            </a:r>
            <a:endParaRPr lang="it-IT" sz="1400" dirty="0"/>
          </a:p>
          <a:p>
            <a:endParaRPr lang="it-IT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N.1 Gas line: </a:t>
            </a:r>
            <a:r>
              <a:rPr lang="en-US" sz="1200" b="1" dirty="0" err="1"/>
              <a:t>Ar</a:t>
            </a:r>
            <a:r>
              <a:rPr lang="en-US" sz="1200" b="1" dirty="0"/>
              <a:t>/CO2/CF4 (45:15:40), </a:t>
            </a:r>
            <a:r>
              <a:rPr lang="en-US" sz="1200" b="1" dirty="0" err="1"/>
              <a:t>Ar</a:t>
            </a:r>
            <a:r>
              <a:rPr lang="en-US" sz="1200" b="1" dirty="0"/>
              <a:t>/CO2 (70:30),  </a:t>
            </a:r>
            <a:r>
              <a:rPr lang="en-US" sz="1200" b="1" dirty="0" err="1"/>
              <a:t>Ar</a:t>
            </a:r>
            <a:r>
              <a:rPr lang="en-US" sz="1200" b="1" dirty="0"/>
              <a:t>/CO2/iso-C4H10 (68:30:2)- </a:t>
            </a:r>
            <a:r>
              <a:rPr lang="en-US" sz="1200" dirty="0"/>
              <a:t>Cu /Flex-INOX INLET &amp; OUTLET pipes (6mm outer diameter) from bottle to GAS Box &amp; GAS Rack to the setup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DESY table </a:t>
            </a:r>
            <a:r>
              <a:rPr lang="en-GB" sz="1200" i="0" u="none" strike="noStrike" baseline="0" dirty="0">
                <a:solidFill>
                  <a:srgbClr val="3C3C3C"/>
                </a:solidFill>
              </a:rPr>
              <a:t>(XYZ)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N.1 RACK near the setup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N.2 ethernet ports for HV slow control &amp; DAQ </a:t>
            </a:r>
            <a:r>
              <a:rPr lang="en-GB" sz="1200" dirty="0"/>
              <a:t>control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N.1 desk </a:t>
            </a:r>
            <a:endParaRPr lang="it-IT" sz="1200" dirty="0"/>
          </a:p>
          <a:p>
            <a:endParaRPr lang="en-GB" sz="800" dirty="0"/>
          </a:p>
          <a:p>
            <a:r>
              <a:rPr lang="en-GB" sz="1400" b="1" dirty="0"/>
              <a:t>BEAM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/>
              <a:t>60% Muon (free access mode), 40% Pion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b="1" dirty="0"/>
          </a:p>
        </p:txBody>
      </p: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280237B1-9A70-2A18-F8B5-A67DF2214A61}"/>
              </a:ext>
            </a:extLst>
          </p:cNvPr>
          <p:cNvGrpSpPr/>
          <p:nvPr/>
        </p:nvGrpSpPr>
        <p:grpSpPr>
          <a:xfrm>
            <a:off x="4242993" y="1037007"/>
            <a:ext cx="5737393" cy="3115439"/>
            <a:chOff x="4070108" y="634236"/>
            <a:chExt cx="5737393" cy="3115439"/>
          </a:xfrm>
        </p:grpSpPr>
        <p:pic>
          <p:nvPicPr>
            <p:cNvPr id="5" name="Immagine 4">
              <a:extLst>
                <a:ext uri="{FF2B5EF4-FFF2-40B4-BE49-F238E27FC236}">
                  <a16:creationId xmlns:a16="http://schemas.microsoft.com/office/drawing/2014/main" id="{97E69CD1-456E-6C6C-1441-95C7AEEDFB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1385"/>
            <a:stretch/>
          </p:blipFill>
          <p:spPr>
            <a:xfrm>
              <a:off x="4070108" y="634236"/>
              <a:ext cx="5737393" cy="2200070"/>
            </a:xfrm>
            <a:prstGeom prst="rect">
              <a:avLst/>
            </a:prstGeom>
          </p:spPr>
        </p:pic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7C24303A-693A-E8D3-3277-3608E7D15623}"/>
                </a:ext>
              </a:extLst>
            </p:cNvPr>
            <p:cNvSpPr txBox="1"/>
            <p:nvPr/>
          </p:nvSpPr>
          <p:spPr>
            <a:xfrm>
              <a:off x="8139197" y="3041789"/>
              <a:ext cx="1550903" cy="70788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2000" dirty="0" err="1">
                  <a:solidFill>
                    <a:srgbClr val="FF0000"/>
                  </a:solidFill>
                </a:rPr>
                <a:t>LHCb</a:t>
              </a:r>
              <a:r>
                <a:rPr lang="it-IT" sz="2000" dirty="0">
                  <a:solidFill>
                    <a:srgbClr val="FF0000"/>
                  </a:solidFill>
                </a:rPr>
                <a:t> </a:t>
              </a:r>
              <a:r>
                <a:rPr lang="it-IT" sz="2000" dirty="0" err="1">
                  <a:solidFill>
                    <a:srgbClr val="FF0000"/>
                  </a:solidFill>
                </a:rPr>
                <a:t>Muon</a:t>
              </a:r>
              <a:r>
                <a:rPr lang="it-IT" sz="2000" dirty="0">
                  <a:solidFill>
                    <a:srgbClr val="FF0000"/>
                  </a:solidFill>
                </a:rPr>
                <a:t> </a:t>
              </a:r>
              <a:r>
                <a:rPr lang="it-IT" sz="2000" dirty="0" err="1">
                  <a:solidFill>
                    <a:srgbClr val="FF0000"/>
                  </a:solidFill>
                </a:rPr>
                <a:t>uRWELL</a:t>
              </a:r>
              <a:endParaRPr lang="en-GB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Connettore 2 15">
              <a:extLst>
                <a:ext uri="{FF2B5EF4-FFF2-40B4-BE49-F238E27FC236}">
                  <a16:creationId xmlns:a16="http://schemas.microsoft.com/office/drawing/2014/main" id="{05AECDB5-5171-2B90-6EF9-BB58550E824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32700" y="2225675"/>
              <a:ext cx="506497" cy="816114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CasellaDiTesto 16">
              <a:extLst>
                <a:ext uri="{FF2B5EF4-FFF2-40B4-BE49-F238E27FC236}">
                  <a16:creationId xmlns:a16="http://schemas.microsoft.com/office/drawing/2014/main" id="{79F061FB-2022-6810-A7AC-D8136B8CC054}"/>
                </a:ext>
              </a:extLst>
            </p:cNvPr>
            <p:cNvSpPr txBox="1"/>
            <p:nvPr/>
          </p:nvSpPr>
          <p:spPr>
            <a:xfrm>
              <a:off x="4440188" y="2999343"/>
              <a:ext cx="2506712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</a:rPr>
                <a:t>RD-FCC Tracking </a:t>
              </a:r>
              <a:r>
                <a:rPr lang="it-IT" dirty="0" err="1">
                  <a:solidFill>
                    <a:srgbClr val="FF0000"/>
                  </a:solidFill>
                </a:rPr>
                <a:t>uRWELL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Connettore 2 18">
              <a:extLst>
                <a:ext uri="{FF2B5EF4-FFF2-40B4-BE49-F238E27FC236}">
                  <a16:creationId xmlns:a16="http://schemas.microsoft.com/office/drawing/2014/main" id="{0FC16CA2-18FA-275F-1BDA-790D02EDD4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84700" y="2149475"/>
              <a:ext cx="838200" cy="84986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BA0735C-68D0-FB94-DD8E-0DB934CD7781}"/>
              </a:ext>
            </a:extLst>
          </p:cNvPr>
          <p:cNvSpPr txBox="1"/>
          <p:nvPr/>
        </p:nvSpPr>
        <p:spPr>
          <a:xfrm>
            <a:off x="4813300" y="4264211"/>
            <a:ext cx="2602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Period</a:t>
            </a:r>
            <a:r>
              <a:rPr lang="it-IT" dirty="0"/>
              <a:t>: 14 – 28 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027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9709</TotalTime>
  <Words>210</Words>
  <Application>Microsoft Office PowerPoint</Application>
  <PresentationFormat>Personalizzato</PresentationFormat>
  <Paragraphs>29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DejaVu Serif Condensed</vt:lpstr>
      <vt:lpstr>Impact</vt:lpstr>
      <vt:lpstr>Office Theme</vt:lpstr>
      <vt:lpstr>Test beam 𝜇-RWELL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Riunione TB uRWELL  - Discussione analisi dati - Meeting di Collaborazione @ Bo (15-16 Dic): decidere i talks &amp; speakers</dc:title>
  <dc:creator>pmarco</dc:creator>
  <cp:lastModifiedBy>Marco Poli Lener</cp:lastModifiedBy>
  <cp:revision>127</cp:revision>
  <dcterms:created xsi:type="dcterms:W3CDTF">2021-11-25T12:03:16Z</dcterms:created>
  <dcterms:modified xsi:type="dcterms:W3CDTF">2023-04-12T13:07:32Z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2021-11-19T00:00:00Z</vt:filetime>
  </property>
  <property fmtid="{D5CDD505-2E9C-101B-9397-08002B2CF9AE}" pid="3" name="Creator">
    <vt:lpwstr>Impress</vt:lpwstr>
  </property>
  <property fmtid="{D5CDD505-2E9C-101B-9397-08002B2CF9AE}" pid="4" name="LastSaved">
    <vt:filetime>2021-11-19T00:00:00Z</vt:filetime>
  </property>
</Properties>
</file>