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" r:id="rId2"/>
    <p:sldId id="371" r:id="rId3"/>
    <p:sldId id="388" r:id="rId4"/>
    <p:sldId id="377" r:id="rId5"/>
    <p:sldId id="389" r:id="rId6"/>
    <p:sldId id="392" r:id="rId7"/>
    <p:sldId id="391" r:id="rId8"/>
    <p:sldId id="393" r:id="rId9"/>
    <p:sldId id="390" r:id="rId10"/>
    <p:sldId id="37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Grandi" initials="CG" lastIdx="1" clrIdx="0">
    <p:extLst>
      <p:ext uri="{19B8F6BF-5375-455C-9EA6-DF929625EA0E}">
        <p15:presenceInfo xmlns:p15="http://schemas.microsoft.com/office/powerpoint/2012/main" userId="S::grandi@infn.it::829bb2c5-7aed-430b-9500-78cef4b481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8761"/>
    <a:srgbClr val="AD7B59"/>
    <a:srgbClr val="CC3300"/>
    <a:srgbClr val="008000"/>
    <a:srgbClr val="F2F90B"/>
    <a:srgbClr val="01FF09"/>
    <a:srgbClr val="F412CC"/>
    <a:srgbClr val="FF01D3"/>
    <a:srgbClr val="91D097"/>
    <a:srgbClr val="FF9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7"/>
    <p:restoredTop sz="96341"/>
  </p:normalViewPr>
  <p:slideViewPr>
    <p:cSldViewPr snapToGrid="0" snapToObjects="1">
      <p:cViewPr varScale="1">
        <p:scale>
          <a:sx n="124" d="100"/>
          <a:sy n="124" d="100"/>
        </p:scale>
        <p:origin x="560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B4D34EF-78FE-7313-672B-3FC4A95C7A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6E518F8-9AE7-78E6-BD9E-A8100F04CC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01F0-EDA7-F64E-BFCF-A28192DC2AAF}" type="datetimeFigureOut">
              <a:rPr lang="it-IT" smtClean="0"/>
              <a:t>19/04/23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CBAEE6-9CE6-FE9E-99C4-30FE26D3C5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800916-A9F0-2EEF-F3D5-AD388D8B25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AB5F0-1C4E-7C49-810D-E9FB214FF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0604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C4DB5-1258-2948-8491-65B758B8DF53}" type="datetimeFigureOut">
              <a:rPr lang="it-IT" smtClean="0"/>
              <a:t>19/04/23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01CD-D93C-A547-9607-FCF8E17142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1715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CB21B8-6443-1507-6A56-522BF02472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48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54"/>
            <a:ext cx="9144000" cy="155815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000760" y="6160134"/>
            <a:ext cx="2621214" cy="365125"/>
          </a:xfrm>
        </p:spPr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07664" y="6173787"/>
            <a:ext cx="6266868" cy="365125"/>
          </a:xfrm>
        </p:spPr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2522483"/>
            <a:ext cx="10515600" cy="203999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881351"/>
            <a:ext cx="5157787" cy="6237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82862"/>
            <a:ext cx="5157787" cy="3513138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881351"/>
            <a:ext cx="5183188" cy="623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82862"/>
            <a:ext cx="5183188" cy="35131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55"/>
            <a:ext cx="3932237" cy="26633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3"/>
            <a:ext cx="3932237" cy="11771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3"/>
            <a:ext cx="6172200" cy="39376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44"/>
            <a:ext cx="3932237" cy="267384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>
            <a:extLst>
              <a:ext uri="{FF2B5EF4-FFF2-40B4-BE49-F238E27FC236}">
                <a16:creationId xmlns:a16="http://schemas.microsoft.com/office/drawing/2014/main" id="{25D06AC3-99E0-BC43-97C7-DE23886B762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34709" y="199795"/>
            <a:ext cx="2659113" cy="1632861"/>
          </a:xfrm>
          <a:prstGeom prst="rect">
            <a:avLst/>
          </a:prstGeom>
          <a:noFill/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08" y="1877105"/>
            <a:ext cx="9301654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610600" y="6173787"/>
            <a:ext cx="1594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19/04/2023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38704" y="6173787"/>
            <a:ext cx="6266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G. Carlino - Riunione C3SN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87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bk object 17"/>
          <p:cNvSpPr/>
          <p:nvPr userDrawn="1"/>
        </p:nvSpPr>
        <p:spPr>
          <a:xfrm>
            <a:off x="1429408" y="1690687"/>
            <a:ext cx="9564414" cy="14196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009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6"/>
          <p:cNvSpPr/>
          <p:nvPr userDrawn="1"/>
        </p:nvSpPr>
        <p:spPr>
          <a:xfrm>
            <a:off x="838201" y="1698625"/>
            <a:ext cx="496614" cy="134031"/>
          </a:xfrm>
          <a:custGeom>
            <a:avLst/>
            <a:gdLst/>
            <a:ahLst/>
            <a:cxnLst/>
            <a:rect l="l" t="t" r="r" b="b"/>
            <a:pathLst>
              <a:path w="533400" h="171450">
                <a:moveTo>
                  <a:pt x="0" y="0"/>
                </a:moveTo>
                <a:lnTo>
                  <a:pt x="533399" y="0"/>
                </a:lnTo>
                <a:lnTo>
                  <a:pt x="533399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1D3F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2DAB692A-F2ED-4EAC-8251-4D0BAC4D4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79904"/>
            <a:ext cx="9144000" cy="3345392"/>
          </a:xfrm>
        </p:spPr>
        <p:txBody>
          <a:bodyPr>
            <a:normAutofit/>
          </a:bodyPr>
          <a:lstStyle/>
          <a:p>
            <a:r>
              <a:rPr lang="it-IT" noProof="0" dirty="0"/>
              <a:t>Riunione C3SN</a:t>
            </a:r>
            <a:br>
              <a:rPr lang="it-IT" noProof="0" dirty="0"/>
            </a:br>
            <a:br>
              <a:rPr lang="it-IT" noProof="0" dirty="0"/>
            </a:br>
            <a:r>
              <a:rPr lang="it-IT" sz="2200" noProof="0" dirty="0"/>
              <a:t>G. Carlino</a:t>
            </a:r>
            <a:br>
              <a:rPr lang="it-IT" sz="2200" noProof="0" dirty="0"/>
            </a:br>
            <a:br>
              <a:rPr lang="it-IT" sz="2200" noProof="0" dirty="0"/>
            </a:br>
            <a:r>
              <a:rPr lang="it-IT" sz="2200" noProof="0" dirty="0"/>
              <a:t>19/04/23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66475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10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7E7991AA-7D44-9FF3-9B84-2691439B8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 err="1"/>
              <a:t>AoB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857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F7024FC1-84C3-004F-940C-5412F8F5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Argomenti in discussione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6B8F3-D31B-4F47-975B-283C43CE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2D671F3-81C6-BE86-7ED2-88812C347761}"/>
              </a:ext>
            </a:extLst>
          </p:cNvPr>
          <p:cNvSpPr txBox="1"/>
          <p:nvPr/>
        </p:nvSpPr>
        <p:spPr>
          <a:xfrm>
            <a:off x="1771321" y="1894180"/>
            <a:ext cx="5120640" cy="4598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Prossime riunioni</a:t>
            </a:r>
          </a:p>
          <a:p>
            <a:pPr marL="342900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Bilancio 2023</a:t>
            </a:r>
          </a:p>
          <a:p>
            <a:pPr marL="342900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Novità e Organizzazione Referaggi</a:t>
            </a:r>
            <a:endParaRPr lang="it-IT" sz="2200" spc="-2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Follow up </a:t>
            </a:r>
            <a:r>
              <a:rPr lang="it-IT" sz="22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precedente riunione</a:t>
            </a:r>
            <a:endParaRPr lang="it-IT" sz="2200" spc="-2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CTA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Sito WEB </a:t>
            </a:r>
            <a:endParaRPr lang="it-IT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PNRR – stato gare e personale (Claudio)</a:t>
            </a:r>
            <a:endParaRPr lang="it-IT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700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DataCloud – stato attività (Davide)</a:t>
            </a:r>
            <a:endParaRPr lang="it-IT" sz="2200" spc="-2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80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CNAF – MoU e attività in corso (Luca)</a:t>
            </a:r>
          </a:p>
          <a:p>
            <a:pPr marL="342900" lvl="0" indent="-342900">
              <a:spcBef>
                <a:spcPts val="580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EGI, EOSC e ICDI (Concezio)</a:t>
            </a:r>
          </a:p>
          <a:p>
            <a:pPr marL="342900" lvl="0" indent="-342900">
              <a:spcBef>
                <a:spcPts val="580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2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Progetti Esterni (Luciano)</a:t>
            </a:r>
            <a:endParaRPr lang="it-IT" sz="2200" spc="-2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391646-0A32-B682-6C3A-E42C5E91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DDAD61-25CC-8DF3-7AEC-4EE8551F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00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Riunione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3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Prossime Riunioni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9EA970B-2CA1-008B-7318-5D88E3B4926B}"/>
              </a:ext>
            </a:extLst>
          </p:cNvPr>
          <p:cNvSpPr txBox="1"/>
          <p:nvPr/>
        </p:nvSpPr>
        <p:spPr>
          <a:xfrm>
            <a:off x="337043" y="2117652"/>
            <a:ext cx="6423353" cy="34009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b="1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C3SN</a:t>
            </a:r>
            <a:r>
              <a:rPr lang="it-IT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riunione per sblocco SP e plenaria C3SN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Possibilità settimana del 19 giugno o del 3 luglio (Diego disponibile)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 valutare anche disponibilità di Liliana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 persona. 3 e 4 luglio potrebbe essere disponibile la presidenza</a:t>
            </a: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b="1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C3SN</a:t>
            </a: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 </a:t>
            </a:r>
            <a:r>
              <a:rPr lang="it-IT" b="1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CCR</a:t>
            </a: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riunione di bilancio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2-4 ottobre a </a:t>
            </a:r>
            <a:r>
              <a:rPr lang="it-IT" spc="-2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firenze</a:t>
            </a:r>
            <a:endParaRPr lang="it-IT" spc="-2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Bilancio il 2 o 3</a:t>
            </a:r>
          </a:p>
          <a:p>
            <a:pPr marL="342900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b="1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Workshop Calcolo</a:t>
            </a: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22-26 Maggio a Loano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563C284-99B9-6FE8-B9DD-5FEC644D8B9F}"/>
              </a:ext>
            </a:extLst>
          </p:cNvPr>
          <p:cNvSpPr txBox="1"/>
          <p:nvPr/>
        </p:nvSpPr>
        <p:spPr>
          <a:xfrm>
            <a:off x="6657654" y="1939755"/>
            <a:ext cx="5300045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b="1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Referaggi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riunione organizzativa con referee e rappresentanti di CSN fine giugno – inizi luglio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Riunione con gli esperimenti inizio settembre</a:t>
            </a: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Altre riunioni o eventi di interesse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WLCG e CHEP – 6 – 12 maggio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CSN1 – 17 maggio La Biodola- Sessione Strategie a medio e lungo termine, presentazione sul calcolo (D.B. e G.C)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Workshop Jena – 12 – 14 giugno Bologna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EGI – 19 – 23 giugno – Poznan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…………. </a:t>
            </a: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endParaRPr lang="it-IT" sz="2000" spc="-2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4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Bilancio 2023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090C804-B2C4-2F7B-7DFF-6005BF8D17DD}"/>
              </a:ext>
            </a:extLst>
          </p:cNvPr>
          <p:cNvSpPr txBox="1"/>
          <p:nvPr/>
        </p:nvSpPr>
        <p:spPr>
          <a:xfrm>
            <a:off x="1657302" y="2017186"/>
            <a:ext cx="865334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Sigle</a:t>
            </a:r>
            <a:r>
              <a:rPr lang="it-IT" sz="2000" b="1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C3SN</a:t>
            </a:r>
            <a:r>
              <a:rPr lang="it-IT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it-IT" sz="2000" b="1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DataCloud </a:t>
            </a:r>
            <a:r>
              <a:rPr lang="it-IT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it-IT" sz="2000" b="1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spc="-2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Progeetti</a:t>
            </a:r>
            <a:r>
              <a:rPr lang="it-IT" sz="2000" b="1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it-IT" sz="2000" b="1" spc="-2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Riunione di bilancio per sblocco definitivo Seconde Priorità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valutare le reali esigenze per le attività specifiche, anche per preparare le richieste 2024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Scorporare i fondi spesi per attività PNRR </a:t>
            </a:r>
          </a:p>
          <a:p>
            <a:pPr lvl="1">
              <a:spcBef>
                <a:spcPts val="635"/>
              </a:spcBef>
              <a:buClr>
                <a:srgbClr val="242852"/>
              </a:buClr>
              <a:buSzPts val="2000"/>
              <a:tabLst>
                <a:tab pos="1558290" algn="l"/>
              </a:tabLst>
            </a:pPr>
            <a:endParaRPr lang="it-IT" sz="2000" spc="-2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Sigle </a:t>
            </a:r>
            <a:r>
              <a:rPr lang="it-IT" sz="2000" b="1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PNRR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Fondi disponibili 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nelle strutture dei PI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Stimare le necessità reali per valutare se sono sufficienti i finanziamenti ottenuti</a:t>
            </a:r>
          </a:p>
          <a:p>
            <a:pPr marL="1257300" lvl="2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Datacloud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previsione riunioni di persona anche con i nuovi tecnologi ?</a:t>
            </a:r>
            <a:endParaRPr lang="it-IT" sz="2000" spc="-2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85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5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Referaggi - 2023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DE115A-449A-46E5-B467-BF7519A41368}"/>
              </a:ext>
            </a:extLst>
          </p:cNvPr>
          <p:cNvSpPr txBox="1"/>
          <p:nvPr/>
        </p:nvSpPr>
        <p:spPr>
          <a:xfrm>
            <a:off x="728467" y="2132603"/>
            <a:ext cx="1028142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LHCb - Tape extra pledge</a:t>
            </a:r>
            <a:r>
              <a:rPr lang="it-IT" sz="2000" spc="-20" dirty="0">
                <a:solidFill>
                  <a:srgbClr val="00B05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Assegnato per il 2023 con l’accordo di discutere prima dell’inizio dei referaggi delle azioni in atto da parte dell’esperimento per allineare le richieste di tape con gli FTE reali</a:t>
            </a:r>
          </a:p>
          <a:p>
            <a:pPr marL="1257300" lvl="2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 sta organizzando riunione con referee LHCb e esperimento a fine maggio</a:t>
            </a:r>
          </a:p>
          <a:p>
            <a:pPr lvl="2">
              <a:spcBef>
                <a:spcPts val="500"/>
              </a:spcBef>
              <a:buClr>
                <a:srgbClr val="242852"/>
              </a:buClr>
              <a:buSzPts val="2000"/>
              <a:tabLst>
                <a:tab pos="1558290" algn="l"/>
              </a:tabLst>
            </a:pPr>
            <a:endParaRPr lang="it-IT" sz="2000" spc="-2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LiteBird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(CSN2)</a:t>
            </a:r>
          </a:p>
          <a:p>
            <a:pPr marL="800100" lvl="1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Saturazione disponibilità al CINECA con Marconi A3 e Galileo</a:t>
            </a:r>
          </a:p>
          <a:p>
            <a:pPr marL="1257300" lvl="2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Approfondimento referaggio a marzo per valutare le reali esigenze dell’esperimento in termini di potenza di calcolo e tipologia di hw. È emerso che alcune applicazioni possono utilizzare risorse INFN (Recas Bari)</a:t>
            </a:r>
          </a:p>
        </p:txBody>
      </p:sp>
    </p:spTree>
    <p:extLst>
      <p:ext uri="{BB962C8B-B14F-4D97-AF65-F5344CB8AC3E}">
        <p14:creationId xmlns:p14="http://schemas.microsoft.com/office/powerpoint/2010/main" val="255759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6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Referaggi – Preventivi 2024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DE115A-449A-46E5-B467-BF7519A41368}"/>
              </a:ext>
            </a:extLst>
          </p:cNvPr>
          <p:cNvSpPr txBox="1"/>
          <p:nvPr/>
        </p:nvSpPr>
        <p:spPr>
          <a:xfrm>
            <a:off x="628931" y="1918814"/>
            <a:ext cx="10624334" cy="4234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500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Variazione Gruppo di referaggio calcolo esperimenti</a:t>
            </a:r>
          </a:p>
          <a:p>
            <a:pPr marL="342900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CSN1 - Tommaso sostituisce Paolo Spagnolo per LHCb e Benedetto Giacobbe sostituisce Andrea Perrotta per Esperimenti non LHC</a:t>
            </a:r>
          </a:p>
          <a:p>
            <a:pPr>
              <a:spcBef>
                <a:spcPts val="500"/>
              </a:spcBef>
              <a:buClr>
                <a:srgbClr val="242852"/>
              </a:buClr>
              <a:buSzPts val="2000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Punti da approfondire in vista dei referaggi</a:t>
            </a:r>
          </a:p>
          <a:p>
            <a:pPr marL="342900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Esperienza </a:t>
            </a:r>
            <a:r>
              <a:rPr lang="it-IT" sz="2000" spc="-2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LiteBird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utile per organizzazione dei referaggi degli esperimenti che chiedono risorse HPC, in particolare CSN2</a:t>
            </a:r>
          </a:p>
          <a:p>
            <a:pPr marL="800100" lvl="1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Oltre alle esigenze di potenza di calcolo (HS o Core-hour) valutata dai referee del calcolo della CSN di riferimento e dai referee di esperimento, è necessario approfondire le esigenze hw per individuare le tipologie di risorse più opportune (grid, cloud, HPC </a:t>
            </a:r>
            <a:r>
              <a:rPr lang="it-IT" sz="2000" spc="-2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Cineca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o HPC INFN)</a:t>
            </a:r>
          </a:p>
          <a:p>
            <a:pPr marL="800100" lvl="1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Non tutti i referee delle CSN hanno competenze specifiche. Maggiore interazione con DataCloud </a:t>
            </a:r>
          </a:p>
          <a:p>
            <a:pPr marL="342900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Utilizzo PNRR per le pledge? </a:t>
            </a:r>
          </a:p>
          <a:p>
            <a:pPr marL="342900" indent="-342900">
              <a:spcBef>
                <a:spcPts val="500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Cloud – gli esperimenti che hanno avuto assegnazioni in INFN Cloud, come utilizzano le risorse?</a:t>
            </a:r>
          </a:p>
        </p:txBody>
      </p:sp>
    </p:spTree>
    <p:extLst>
      <p:ext uri="{BB962C8B-B14F-4D97-AF65-F5344CB8AC3E}">
        <p14:creationId xmlns:p14="http://schemas.microsoft.com/office/powerpoint/2010/main" val="168045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7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CTA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19AA84E-2C77-47AD-AD9B-136F49E842EE}"/>
              </a:ext>
            </a:extLst>
          </p:cNvPr>
          <p:cNvSpPr txBox="1"/>
          <p:nvPr/>
        </p:nvSpPr>
        <p:spPr>
          <a:xfrm>
            <a:off x="880596" y="1825599"/>
            <a:ext cx="10310644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Riunione in presidenza convocata da Marco Pallavicini il 15 marzo con GE, esperimento, CSN2, C3SN (G.C. e G.M.) e direttori CNAF e LNF </a:t>
            </a:r>
          </a:p>
          <a:p>
            <a:pPr marL="342900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b="1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Obiettivo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valutare se il data center di LNF può essere indicato come DC italiano della collaborazione.  </a:t>
            </a:r>
          </a:p>
          <a:p>
            <a:pPr marL="342900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b="1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Discussione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Impegni già presi dell’INFN (MoU): Data Center e IAM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collaborazione con INAF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attività da svolgere e esigenze di risorse di calcolo 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servizi e SLA richiesti 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personale necessario e supporto dei LNF </a:t>
            </a:r>
          </a:p>
          <a:p>
            <a:pPr lvl="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endParaRPr lang="it-IT" sz="2000" spc="-2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675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8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CTA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19AA84E-2C77-47AD-AD9B-136F49E842EE}"/>
              </a:ext>
            </a:extLst>
          </p:cNvPr>
          <p:cNvSpPr txBox="1"/>
          <p:nvPr/>
        </p:nvSpPr>
        <p:spPr>
          <a:xfrm>
            <a:off x="880596" y="1825599"/>
            <a:ext cx="97428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b="1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Conclusioni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Confermato che in </a:t>
            </a:r>
            <a:r>
              <a:rPr lang="it-IT" sz="2000" spc="-2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italia</a:t>
            </a: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ci sarà uno dei 4 DC, interesse della collaborazione italiana e impegno già preso dalla GE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Elementi non sufficienti per arrivare ad una conclusione su LNF</a:t>
            </a:r>
          </a:p>
          <a:p>
            <a:pPr marL="1257300" lvl="2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requirement dell’esperimento, soprattutto in termini di livelli di servizio e personale necessario per la gestione, non sono ancora chiari per valutare se il sito debba essere di tipo Tier2 o tipo Tier1</a:t>
            </a:r>
          </a:p>
          <a:p>
            <a:pPr marL="1257300" lvl="2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La collaborazione con INAF non chiara in termini di personale che verrà messo a disposizione per la gestione del centro</a:t>
            </a:r>
          </a:p>
          <a:p>
            <a:pPr marL="800100" lvl="1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La GE ha richiesto un piano più dettagliato, che sarà analizzato dal C3SN, per poter decidere</a:t>
            </a:r>
          </a:p>
          <a:p>
            <a:pPr marL="1257300" lvl="2" indent="-342900">
              <a:spcBef>
                <a:spcPts val="635"/>
              </a:spcBef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Non definita la tempistica</a:t>
            </a:r>
          </a:p>
        </p:txBody>
      </p:sp>
    </p:spTree>
    <p:extLst>
      <p:ext uri="{BB962C8B-B14F-4D97-AF65-F5344CB8AC3E}">
        <p14:creationId xmlns:p14="http://schemas.microsoft.com/office/powerpoint/2010/main" val="1035334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19/04/2023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Riunione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9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Pagina WEB CNC / C3SN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92C096A-0703-79A5-72D9-D23DEB7F1130}"/>
              </a:ext>
            </a:extLst>
          </p:cNvPr>
          <p:cNvSpPr txBox="1"/>
          <p:nvPr/>
        </p:nvSpPr>
        <p:spPr>
          <a:xfrm>
            <a:off x="1478416" y="1912817"/>
            <a:ext cx="92351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Necessario avere un sito del CNC e della C3SN</a:t>
            </a:r>
          </a:p>
          <a:p>
            <a:pPr lvl="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endParaRPr lang="it-IT" sz="2000" spc="-2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Link al sito da tutte le pagine WEB ufficiali dell’INFN</a:t>
            </a: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Inserimento del CNC/C3SN nella descrizione della struttura dell’INFN (anche grafica)</a:t>
            </a:r>
          </a:p>
          <a:p>
            <a:pPr lvl="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endParaRPr lang="it-IT" sz="2000" spc="-2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r>
              <a:rPr lang="it-IT" sz="2000" spc="-2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Dopo la discussione nella precedente riunione non ci sono stati sviluppi</a:t>
            </a:r>
          </a:p>
          <a:p>
            <a:pPr lvl="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endParaRPr lang="it-IT" sz="2000" spc="-2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Gruppo di lavoro </a:t>
            </a: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studiare come e dove inserire le informazioni </a:t>
            </a: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Strutturare la pagina web</a:t>
            </a:r>
          </a:p>
          <a:p>
            <a:pPr marL="342900" lvl="0" indent="-342900">
              <a:spcBef>
                <a:spcPts val="635"/>
              </a:spcBef>
              <a:spcAft>
                <a:spcPts val="0"/>
              </a:spcAft>
              <a:buClr>
                <a:srgbClr val="242852"/>
              </a:buClr>
              <a:buSzPts val="2000"/>
              <a:buFont typeface="Arial" panose="020B0604020202020204" pitchFamily="34" charset="0"/>
              <a:buChar char="•"/>
              <a:tabLst>
                <a:tab pos="1558290" algn="l"/>
              </a:tabLst>
            </a:pPr>
            <a:r>
              <a:rPr lang="it-IT" sz="20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Individuare un web master</a:t>
            </a:r>
          </a:p>
        </p:txBody>
      </p:sp>
    </p:spTree>
    <p:extLst>
      <p:ext uri="{BB962C8B-B14F-4D97-AF65-F5344CB8AC3E}">
        <p14:creationId xmlns:p14="http://schemas.microsoft.com/office/powerpoint/2010/main" val="3704020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6149</TotalTime>
  <Words>857</Words>
  <Application>Microsoft Macintosh PowerPoint</Application>
  <PresentationFormat>Widescreen</PresentationFormat>
  <Paragraphs>117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di Office</vt:lpstr>
      <vt:lpstr>Riunione C3SN  G. Carlino  19/04/23</vt:lpstr>
      <vt:lpstr>Argomenti in discussione</vt:lpstr>
      <vt:lpstr>Prossime Riunioni</vt:lpstr>
      <vt:lpstr>Bilancio 2023</vt:lpstr>
      <vt:lpstr>Referaggi - 2023</vt:lpstr>
      <vt:lpstr>Referaggi – Preventivi 2024</vt:lpstr>
      <vt:lpstr>CTA</vt:lpstr>
      <vt:lpstr>CTA</vt:lpstr>
      <vt:lpstr>Pagina WEB CNC / C3SN</vt:lpstr>
      <vt:lpstr>AoB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Grandi</dc:creator>
  <cp:lastModifiedBy>Gianpaolo Carlino</cp:lastModifiedBy>
  <cp:revision>345</cp:revision>
  <dcterms:created xsi:type="dcterms:W3CDTF">2017-06-26T12:04:20Z</dcterms:created>
  <dcterms:modified xsi:type="dcterms:W3CDTF">2023-04-19T10:42:10Z</dcterms:modified>
</cp:coreProperties>
</file>