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8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C3A46-7B00-9431-7E83-4DC0356F4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A1ECBC-4741-8C65-36A8-C94BD7129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D6745-6340-DFE5-C2DB-22C1AC7D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1BED26-8FC7-40BB-5413-481B4C9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8D8626-3694-A30C-1642-31489072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168CF-1C1B-4199-139D-BF60E83C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D8432E-175D-8FE0-F4E8-4C02035D7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07E564-D1A7-6279-736F-5B9E709F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57F510-958B-08A4-EA73-A3D0F0F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4B830-6F19-4280-8E69-7D7DEBC6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9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987340-728F-22A0-454D-F5633E60F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35DCFE-3111-0D23-D4FC-88C2FCA33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9824E7-11D6-C28D-45E4-209F4DCB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C84355-DD92-361D-85DE-D612E992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4BB61E-F10C-CC2B-3F6B-A4539F83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31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5617B-A690-6772-CE4F-316E07F6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0A1DFC-14B0-5863-62CF-B20A5C3C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F8A81F-30A2-5D4A-D01A-C42086F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133C0C-BDCD-36AC-A822-E34ABE87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1B3C3-4DB7-8742-C36D-087EB0C9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8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2CC1C-EFDA-C901-C1EA-58D7F15E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55A9F0-8E9E-9800-0127-AB2CDDF0F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CD658A-9134-CA75-9557-2632DFE3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56CB7-FBB5-E8AD-5752-1BF04D8C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AA179-47E9-E699-B030-AB8435DF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3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B81F5-3FA7-3A56-E26B-30CAFF87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D56A31-F59A-8556-98F4-377FF5864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95949D-2884-D462-0480-B0B94FE34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55696B-FF6D-CA11-0FE2-53CE44A8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EE677E-894C-6FD3-F6CC-5162B492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199BBB-52F3-FE4A-8E71-BC0FC402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2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68747-79D8-DFEF-D3D6-8C065ACF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4C052A-D27A-2075-649B-A1F25F54E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0538E1-A3CB-6EF5-0C3B-1633D0646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875B02-3485-6613-ABA5-E70E1421B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F3CF18-D62F-F6A7-1EDE-D8550BB6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21634D6-AEDB-FB25-8EB8-68188CE8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A45765-77F2-FB27-77AD-E98B8F9C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E87A18-3704-63D3-AD2F-391C6BA2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7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48E60-BECE-107A-4A0B-81A9B38B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81A324-6990-9E92-3AA7-BC323B09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8BA223-A500-BC34-ED91-427BD183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247B00-9B38-09E9-B67B-F2B66683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55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5E7D37-42CA-EE5B-5FDD-AD87EC7A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8FD24E-18D9-5859-A034-66F610ED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69416-7102-899F-6FD8-D4EC6E09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52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FAD03-4752-5E8B-13C1-9600DFE8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314753-E2D7-AE53-AC2D-1B7BF7B8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4DF89E-3F5B-9400-5C40-1698D184C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5ECF65-D821-C725-2363-23A68F1A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3DF716-76AB-BF00-A943-3D59CC6F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826B3F-2F66-0915-F219-34529FB2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6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DC30D-C1EE-C260-D0FF-163E323A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134978-C077-6300-E478-0D7F3FA62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3475BA-EB9A-45EF-34A8-174D5730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893151-913F-AE17-D106-6A0445EE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4F89BC-3A89-61AD-CF8A-1C96AAE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E00211-6A0B-4843-B549-4D95EC60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60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6C5BA96-E3B3-9490-43F9-3ABF0F8A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07855E-471E-A66B-819F-D588C65A2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52E79-135A-F7C9-FA9B-7236C6E8F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DF83-17F4-4096-85E4-839DB4C067FF}" type="datetimeFigureOut">
              <a:rPr lang="it-IT" smtClean="0"/>
              <a:t>03/05/2023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328390-1683-129A-464E-BAA8F6162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DF8CCE-CFE1-C648-EBBD-A8D436F94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31F9-61D2-485F-843A-167019142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1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49E99A-A940-BF05-42F5-1DEFE9ADD1AF}"/>
              </a:ext>
            </a:extLst>
          </p:cNvPr>
          <p:cNvSpPr txBox="1"/>
          <p:nvPr/>
        </p:nvSpPr>
        <p:spPr>
          <a:xfrm>
            <a:off x="563526" y="663886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During</a:t>
            </a:r>
            <a:r>
              <a:rPr lang="it-IT" sz="2200" dirty="0"/>
              <a:t>  the </a:t>
            </a:r>
            <a:r>
              <a:rPr lang="it-IT" sz="2200" dirty="0" err="1"/>
              <a:t>previous</a:t>
            </a:r>
            <a:r>
              <a:rPr lang="it-IT" sz="2200" dirty="0"/>
              <a:t> SC meeting in November 2022 </a:t>
            </a:r>
            <a:r>
              <a:rPr lang="it-IT" sz="2200" dirty="0" err="1"/>
              <a:t>three</a:t>
            </a:r>
            <a:r>
              <a:rPr lang="it-IT" sz="2200" dirty="0"/>
              <a:t> </a:t>
            </a:r>
            <a:r>
              <a:rPr lang="it-IT" sz="2200" dirty="0" err="1"/>
              <a:t>possible</a:t>
            </a:r>
            <a:r>
              <a:rPr lang="it-IT" sz="2200" dirty="0"/>
              <a:t> </a:t>
            </a:r>
            <a:r>
              <a:rPr lang="it-IT" sz="2200" dirty="0" err="1"/>
              <a:t>scenarios</a:t>
            </a:r>
            <a:r>
              <a:rPr lang="it-IT" sz="2200" dirty="0"/>
              <a:t> for </a:t>
            </a:r>
            <a:r>
              <a:rPr lang="it-IT" sz="2200" dirty="0" err="1"/>
              <a:t>operation</a:t>
            </a:r>
            <a:r>
              <a:rPr lang="it-IT" sz="2200" dirty="0"/>
              <a:t> of DAFNE </a:t>
            </a:r>
            <a:r>
              <a:rPr lang="it-IT" sz="2200" dirty="0" err="1"/>
              <a:t>during</a:t>
            </a:r>
            <a:r>
              <a:rPr lang="it-IT" sz="2200" dirty="0"/>
              <a:t>  </a:t>
            </a:r>
            <a:r>
              <a:rPr lang="it-IT" sz="2200" dirty="0" err="1"/>
              <a:t>year</a:t>
            </a:r>
            <a:r>
              <a:rPr lang="it-IT" sz="2200" dirty="0"/>
              <a:t> 2023 </a:t>
            </a:r>
            <a:r>
              <a:rPr lang="it-IT" sz="2200" dirty="0" err="1"/>
              <a:t>were</a:t>
            </a:r>
            <a:r>
              <a:rPr lang="it-IT" sz="2200" dirty="0"/>
              <a:t> </a:t>
            </a:r>
            <a:r>
              <a:rPr lang="it-IT" sz="2200" dirty="0" err="1"/>
              <a:t>taken</a:t>
            </a:r>
            <a:r>
              <a:rPr lang="it-IT" sz="2200" dirty="0"/>
              <a:t> </a:t>
            </a:r>
            <a:r>
              <a:rPr lang="it-IT" sz="2200" dirty="0" err="1"/>
              <a:t>into</a:t>
            </a:r>
            <a:r>
              <a:rPr lang="it-IT" sz="2200" dirty="0"/>
              <a:t> </a:t>
            </a:r>
            <a:r>
              <a:rPr lang="it-IT" sz="2200" dirty="0" err="1"/>
              <a:t>consideration</a:t>
            </a:r>
            <a:endParaRPr lang="it-IT" sz="2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378058-91D0-7489-5C16-04936C0495A3}"/>
              </a:ext>
            </a:extLst>
          </p:cNvPr>
          <p:cNvSpPr txBox="1"/>
          <p:nvPr/>
        </p:nvSpPr>
        <p:spPr>
          <a:xfrm>
            <a:off x="925639" y="1667729"/>
            <a:ext cx="9360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t-IT" sz="2200" dirty="0"/>
              <a:t> Full  DAFNE+BTF </a:t>
            </a:r>
            <a:r>
              <a:rPr lang="it-IT" sz="2200" dirty="0" err="1"/>
              <a:t>run</a:t>
            </a:r>
            <a:r>
              <a:rPr lang="it-IT" sz="2200" dirty="0"/>
              <a:t>:                            15.4 GWh    </a:t>
            </a:r>
            <a:r>
              <a:rPr lang="it-IT" sz="2200" dirty="0" err="1"/>
              <a:t>total</a:t>
            </a:r>
            <a:r>
              <a:rPr lang="it-IT" sz="2200" dirty="0"/>
              <a:t> power </a:t>
            </a:r>
            <a:r>
              <a:rPr lang="it-IT" sz="2200" dirty="0" err="1"/>
              <a:t>consumption</a:t>
            </a:r>
            <a:endParaRPr lang="it-IT" sz="2200" dirty="0"/>
          </a:p>
          <a:p>
            <a:pPr marL="457200" indent="-457200">
              <a:buFont typeface="+mj-lt"/>
              <a:buAutoNum type="alphaUcPeriod"/>
            </a:pPr>
            <a:r>
              <a:rPr lang="it-IT" sz="2200" dirty="0"/>
              <a:t> Full up to </a:t>
            </a:r>
            <a:r>
              <a:rPr lang="it-IT" sz="2200" dirty="0" err="1"/>
              <a:t>July</a:t>
            </a:r>
            <a:r>
              <a:rPr lang="it-IT" sz="2200" dirty="0"/>
              <a:t> + BTF </a:t>
            </a:r>
            <a:r>
              <a:rPr lang="it-IT" sz="2200" dirty="0" err="1"/>
              <a:t>only</a:t>
            </a:r>
            <a:r>
              <a:rPr lang="it-IT" sz="2200" dirty="0"/>
              <a:t> in Fall           10.2 GWh            (-32%)</a:t>
            </a:r>
          </a:p>
          <a:p>
            <a:pPr marL="457200" indent="-457200">
              <a:buFont typeface="+mj-lt"/>
              <a:buAutoNum type="alphaUcPeriod"/>
            </a:pPr>
            <a:r>
              <a:rPr lang="it-IT" sz="2200" dirty="0"/>
              <a:t> </a:t>
            </a:r>
            <a:r>
              <a:rPr lang="it-IT" sz="2200" dirty="0" err="1"/>
              <a:t>Run</a:t>
            </a:r>
            <a:r>
              <a:rPr lang="it-IT" sz="2200" dirty="0"/>
              <a:t> </a:t>
            </a:r>
            <a:r>
              <a:rPr lang="it-IT" sz="2200" dirty="0" err="1"/>
              <a:t>only</a:t>
            </a:r>
            <a:r>
              <a:rPr lang="it-IT" sz="2200" dirty="0"/>
              <a:t> in Spring-</a:t>
            </a:r>
            <a:r>
              <a:rPr lang="it-IT" sz="2200" dirty="0" err="1"/>
              <a:t>Summer</a:t>
            </a:r>
            <a:r>
              <a:rPr lang="it-IT" sz="2200" dirty="0"/>
              <a:t>                   9.1 GWh             (-41%)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8DDE2D-7D85-4D06-EEF6-09D04D5F27B2}"/>
              </a:ext>
            </a:extLst>
          </p:cNvPr>
          <p:cNvSpPr txBox="1"/>
          <p:nvPr/>
        </p:nvSpPr>
        <p:spPr>
          <a:xfrm>
            <a:off x="615563" y="4602119"/>
            <a:ext cx="10909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Due to the volatile situation of the price of energy on the international market, </a:t>
            </a:r>
            <a:r>
              <a:rPr lang="it-IT" sz="2200" dirty="0" err="1"/>
              <a:t>however</a:t>
            </a:r>
            <a:r>
              <a:rPr lang="it-IT" sz="2200" dirty="0"/>
              <a:t>, the SC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recommended</a:t>
            </a:r>
            <a:r>
              <a:rPr lang="it-IT" sz="2200" dirty="0"/>
              <a:t> to </a:t>
            </a:r>
            <a:r>
              <a:rPr lang="it-IT" sz="2200" dirty="0" err="1"/>
              <a:t>keep</a:t>
            </a:r>
            <a:r>
              <a:rPr lang="it-IT" sz="2200" dirty="0"/>
              <a:t> </a:t>
            </a:r>
            <a:r>
              <a:rPr lang="it-IT" sz="2200" dirty="0" err="1"/>
              <a:t>all</a:t>
            </a:r>
            <a:r>
              <a:rPr lang="it-IT" sz="2200" dirty="0"/>
              <a:t> the options open and to </a:t>
            </a:r>
            <a:r>
              <a:rPr lang="it-IT" sz="2200" dirty="0" err="1"/>
              <a:t>rediscuss</a:t>
            </a:r>
            <a:r>
              <a:rPr lang="it-IT" sz="2200" dirty="0"/>
              <a:t> the plan </a:t>
            </a:r>
            <a:r>
              <a:rPr lang="it-IT" sz="2200" dirty="0" err="1"/>
              <a:t>during</a:t>
            </a:r>
            <a:r>
              <a:rPr lang="it-IT" sz="2200" dirty="0"/>
              <a:t> the </a:t>
            </a:r>
            <a:r>
              <a:rPr lang="it-IT" sz="2200" dirty="0" err="1"/>
              <a:t>present</a:t>
            </a:r>
            <a:r>
              <a:rPr lang="it-IT" sz="2200" dirty="0"/>
              <a:t> meeting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6931B0-407A-B21F-A86F-DE4DB7302D11}"/>
              </a:ext>
            </a:extLst>
          </p:cNvPr>
          <p:cNvSpPr txBox="1"/>
          <p:nvPr/>
        </p:nvSpPr>
        <p:spPr>
          <a:xfrm>
            <a:off x="626715" y="3464697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noted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if</a:t>
            </a:r>
            <a:r>
              <a:rPr lang="it-IT" sz="2200" dirty="0"/>
              <a:t> the price of energy </a:t>
            </a:r>
            <a:r>
              <a:rPr lang="it-IT" sz="2200" dirty="0" err="1"/>
              <a:t>would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high </a:t>
            </a:r>
            <a:r>
              <a:rPr lang="it-IT" sz="2200" dirty="0" err="1"/>
              <a:t>as</a:t>
            </a:r>
            <a:r>
              <a:rPr lang="it-IT" sz="2200" dirty="0"/>
              <a:t> the one </a:t>
            </a:r>
            <a:r>
              <a:rPr lang="it-IT" sz="2200" dirty="0" err="1"/>
              <a:t>registered</a:t>
            </a:r>
            <a:r>
              <a:rPr lang="it-IT" sz="2200" dirty="0"/>
              <a:t> in Aug.22, the full cost of the </a:t>
            </a:r>
            <a:r>
              <a:rPr lang="it-IT" sz="2200" dirty="0" err="1"/>
              <a:t>run</a:t>
            </a:r>
            <a:r>
              <a:rPr lang="it-IT" sz="2200" dirty="0"/>
              <a:t> for option A </a:t>
            </a:r>
            <a:r>
              <a:rPr lang="it-IT" sz="2200" dirty="0" err="1"/>
              <a:t>could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high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>
                <a:solidFill>
                  <a:srgbClr val="FF0000"/>
                </a:solidFill>
              </a:rPr>
              <a:t>11 </a:t>
            </a:r>
            <a:r>
              <a:rPr lang="it-IT" sz="2200" dirty="0"/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120928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C8AA131C-6354-E4D4-EFC2-C2A521E67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8" y="1459300"/>
            <a:ext cx="6981825" cy="41624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860835-5858-FAF0-2AAA-2A26AEAE6E71}"/>
              </a:ext>
            </a:extLst>
          </p:cNvPr>
          <p:cNvSpPr txBox="1"/>
          <p:nvPr/>
        </p:nvSpPr>
        <p:spPr>
          <a:xfrm>
            <a:off x="870185" y="546800"/>
            <a:ext cx="1090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Present</a:t>
            </a:r>
            <a:r>
              <a:rPr lang="it-IT" sz="2800" dirty="0"/>
              <a:t> Situation</a:t>
            </a:r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CC515B72-C292-8505-DAFA-84EDBDEB77A4}"/>
              </a:ext>
            </a:extLst>
          </p:cNvPr>
          <p:cNvSpPr/>
          <p:nvPr/>
        </p:nvSpPr>
        <p:spPr>
          <a:xfrm>
            <a:off x="10351615" y="2661417"/>
            <a:ext cx="345560" cy="1414130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7B46D7-7708-C82F-77C8-E38E9D9F3BE8}"/>
              </a:ext>
            </a:extLst>
          </p:cNvPr>
          <p:cNvSpPr txBox="1"/>
          <p:nvPr/>
        </p:nvSpPr>
        <p:spPr>
          <a:xfrm>
            <a:off x="10844563" y="2458843"/>
            <a:ext cx="136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 4.5 M€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03BB3B-2344-E31F-1B84-3F923B83A391}"/>
              </a:ext>
            </a:extLst>
          </p:cNvPr>
          <p:cNvSpPr txBox="1"/>
          <p:nvPr/>
        </p:nvSpPr>
        <p:spPr>
          <a:xfrm>
            <a:off x="10844555" y="3133493"/>
            <a:ext cx="115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 3.1 M€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237817-7706-7F95-8D81-69DB91047965}"/>
              </a:ext>
            </a:extLst>
          </p:cNvPr>
          <p:cNvSpPr txBox="1"/>
          <p:nvPr/>
        </p:nvSpPr>
        <p:spPr>
          <a:xfrm>
            <a:off x="10823165" y="3837835"/>
            <a:ext cx="11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C 2.6 M€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9674A6D-241F-B93D-0B26-0EE9577BAAAF}"/>
              </a:ext>
            </a:extLst>
          </p:cNvPr>
          <p:cNvSpPr txBox="1"/>
          <p:nvPr/>
        </p:nvSpPr>
        <p:spPr>
          <a:xfrm>
            <a:off x="8642189" y="3178097"/>
            <a:ext cx="234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Current</a:t>
            </a:r>
            <a:r>
              <a:rPr lang="it-IT" dirty="0">
                <a:solidFill>
                  <a:srgbClr val="0070C0"/>
                </a:solidFill>
              </a:rPr>
              <a:t> estimate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31C6B9-ABBA-921D-4B30-BD65B4D8AA29}"/>
              </a:ext>
            </a:extLst>
          </p:cNvPr>
          <p:cNvSpPr txBox="1"/>
          <p:nvPr/>
        </p:nvSpPr>
        <p:spPr>
          <a:xfrm>
            <a:off x="563526" y="5826896"/>
            <a:ext cx="10909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seems</a:t>
            </a:r>
            <a:r>
              <a:rPr lang="it-IT" sz="2200" dirty="0"/>
              <a:t> to me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there</a:t>
            </a:r>
            <a:r>
              <a:rPr lang="it-IT" sz="2200" dirty="0"/>
              <a:t> are </a:t>
            </a:r>
            <a:r>
              <a:rPr lang="it-IT" sz="2200" dirty="0" err="1"/>
              <a:t>all</a:t>
            </a:r>
            <a:r>
              <a:rPr lang="it-IT" sz="2200" dirty="0"/>
              <a:t> the </a:t>
            </a:r>
            <a:r>
              <a:rPr lang="it-IT" sz="2200" dirty="0" err="1"/>
              <a:t>premises</a:t>
            </a:r>
            <a:r>
              <a:rPr lang="it-IT" sz="2200" dirty="0"/>
              <a:t> to </a:t>
            </a:r>
            <a:r>
              <a:rPr lang="it-IT" sz="2200" dirty="0" err="1"/>
              <a:t>choose</a:t>
            </a:r>
            <a:r>
              <a:rPr lang="it-IT" sz="2200" dirty="0"/>
              <a:t> strategy A. </a:t>
            </a:r>
          </a:p>
        </p:txBody>
      </p:sp>
    </p:spTree>
    <p:extLst>
      <p:ext uri="{BB962C8B-B14F-4D97-AF65-F5344CB8AC3E}">
        <p14:creationId xmlns:p14="http://schemas.microsoft.com/office/powerpoint/2010/main" val="365586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618E34-D09F-F347-8B16-96E7CF049ED6}"/>
              </a:ext>
            </a:extLst>
          </p:cNvPr>
          <p:cNvSpPr txBox="1"/>
          <p:nvPr/>
        </p:nvSpPr>
        <p:spPr>
          <a:xfrm>
            <a:off x="563526" y="1221448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err="1"/>
              <a:t>Since</a:t>
            </a:r>
            <a:r>
              <a:rPr lang="it-IT" sz="2200" dirty="0"/>
              <a:t> last </a:t>
            </a:r>
            <a:r>
              <a:rPr lang="it-IT" sz="2200" dirty="0" err="1"/>
              <a:t>year</a:t>
            </a:r>
            <a:r>
              <a:rPr lang="it-IT" sz="2200" dirty="0"/>
              <a:t> INFN </a:t>
            </a:r>
            <a:r>
              <a:rPr lang="it-IT" sz="2200" dirty="0" err="1"/>
              <a:t>participates</a:t>
            </a:r>
            <a:r>
              <a:rPr lang="it-IT" sz="2200" dirty="0"/>
              <a:t> with </a:t>
            </a:r>
            <a:r>
              <a:rPr lang="it-IT" sz="2200" dirty="0" err="1"/>
              <a:t>different</a:t>
            </a:r>
            <a:r>
              <a:rPr lang="it-IT" sz="2200" dirty="0"/>
              <a:t> </a:t>
            </a:r>
            <a:r>
              <a:rPr lang="it-IT" sz="2200" dirty="0" err="1"/>
              <a:t>roles</a:t>
            </a:r>
            <a:r>
              <a:rPr lang="it-IT" sz="2200" dirty="0"/>
              <a:t> in the National Recovery and </a:t>
            </a:r>
            <a:r>
              <a:rPr lang="it-IT" sz="2200" dirty="0" err="1"/>
              <a:t>Resilience</a:t>
            </a:r>
            <a:r>
              <a:rPr lang="it-IT" sz="2200" dirty="0"/>
              <a:t> Plan (</a:t>
            </a:r>
            <a:r>
              <a:rPr lang="it-IT" sz="2200" b="1" dirty="0"/>
              <a:t>PNRR</a:t>
            </a:r>
            <a:r>
              <a:rPr lang="it-IT" sz="2200" dirty="0"/>
              <a:t>) with </a:t>
            </a:r>
            <a:r>
              <a:rPr lang="it-IT" sz="2200" dirty="0" err="1"/>
              <a:t>several</a:t>
            </a:r>
            <a:r>
              <a:rPr lang="it-IT" sz="2200" dirty="0"/>
              <a:t> </a:t>
            </a:r>
            <a:r>
              <a:rPr lang="it-IT" sz="2200" dirty="0" err="1"/>
              <a:t>different</a:t>
            </a:r>
            <a:r>
              <a:rPr lang="it-IT" sz="2200" dirty="0"/>
              <a:t> projects, </a:t>
            </a:r>
            <a:r>
              <a:rPr lang="it-IT" sz="2200" dirty="0" err="1"/>
              <a:t>both</a:t>
            </a:r>
            <a:r>
              <a:rPr lang="it-IT" sz="2200" dirty="0"/>
              <a:t> in the </a:t>
            </a:r>
            <a:r>
              <a:rPr lang="it-IT" sz="2200" dirty="0" err="1"/>
              <a:t>capacity</a:t>
            </a:r>
            <a:r>
              <a:rPr lang="it-IT" sz="2200" dirty="0"/>
              <a:t> of leader and partner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60C4BD-B03D-CCBC-207A-69A9AD741ABA}"/>
              </a:ext>
            </a:extLst>
          </p:cNvPr>
          <p:cNvSpPr txBox="1"/>
          <p:nvPr/>
        </p:nvSpPr>
        <p:spPr>
          <a:xfrm>
            <a:off x="565384" y="2360730"/>
            <a:ext cx="10909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err="1"/>
              <a:t>These</a:t>
            </a:r>
            <a:r>
              <a:rPr lang="it-IT" sz="2200" dirty="0"/>
              <a:t> projects </a:t>
            </a:r>
            <a:r>
              <a:rPr lang="it-IT" sz="2200" dirty="0" err="1"/>
              <a:t>obey</a:t>
            </a:r>
            <a:r>
              <a:rPr lang="it-IT" sz="2200" dirty="0"/>
              <a:t> to </a:t>
            </a:r>
            <a:r>
              <a:rPr lang="it-IT" sz="2200" dirty="0" err="1"/>
              <a:t>slightly</a:t>
            </a:r>
            <a:r>
              <a:rPr lang="it-IT" sz="2200" dirty="0"/>
              <a:t> </a:t>
            </a:r>
            <a:r>
              <a:rPr lang="it-IT" sz="2200" dirty="0" err="1"/>
              <a:t>different</a:t>
            </a:r>
            <a:r>
              <a:rPr lang="it-IT" sz="2200" dirty="0"/>
              <a:t> rules, </a:t>
            </a:r>
            <a:r>
              <a:rPr lang="it-IT" sz="2200" dirty="0" err="1"/>
              <a:t>depending</a:t>
            </a:r>
            <a:r>
              <a:rPr lang="it-IT" sz="2200" dirty="0"/>
              <a:t> on </a:t>
            </a:r>
            <a:r>
              <a:rPr lang="it-IT" sz="2200" dirty="0" err="1"/>
              <a:t>whether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are </a:t>
            </a:r>
            <a:r>
              <a:rPr lang="it-IT" sz="2200" dirty="0" err="1"/>
              <a:t>labelled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«National Centers», «</a:t>
            </a:r>
            <a:r>
              <a:rPr lang="it-IT" sz="2200" dirty="0" err="1"/>
              <a:t>Research</a:t>
            </a:r>
            <a:r>
              <a:rPr lang="it-IT" sz="2200" dirty="0"/>
              <a:t> </a:t>
            </a:r>
            <a:r>
              <a:rPr lang="it-IT" sz="2200" dirty="0" err="1"/>
              <a:t>Infrastructures</a:t>
            </a:r>
            <a:r>
              <a:rPr lang="it-IT" sz="2200" dirty="0"/>
              <a:t>», «Innovation </a:t>
            </a:r>
            <a:r>
              <a:rPr lang="it-IT" sz="2200" dirty="0" err="1"/>
              <a:t>Ecosystems</a:t>
            </a:r>
            <a:r>
              <a:rPr lang="it-IT" sz="2200" dirty="0"/>
              <a:t>» or «Extended Partnerships»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965099-58CA-189E-1E89-3EC29E6101D9}"/>
              </a:ext>
            </a:extLst>
          </p:cNvPr>
          <p:cNvSpPr txBox="1"/>
          <p:nvPr/>
        </p:nvSpPr>
        <p:spPr>
          <a:xfrm>
            <a:off x="583968" y="3778792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err="1"/>
              <a:t>All</a:t>
            </a:r>
            <a:r>
              <a:rPr lang="it-IT" sz="2200" dirty="0"/>
              <a:t> of </a:t>
            </a:r>
            <a:r>
              <a:rPr lang="it-IT" sz="2200" dirty="0" err="1"/>
              <a:t>them</a:t>
            </a:r>
            <a:r>
              <a:rPr lang="it-IT" sz="2200" dirty="0"/>
              <a:t> </a:t>
            </a:r>
            <a:r>
              <a:rPr lang="it-IT" sz="2200" dirty="0" err="1"/>
              <a:t>however</a:t>
            </a:r>
            <a:r>
              <a:rPr lang="it-IT" sz="2200" dirty="0"/>
              <a:t> </a:t>
            </a:r>
            <a:r>
              <a:rPr lang="it-IT" sz="2200" dirty="0" err="1"/>
              <a:t>provide</a:t>
            </a:r>
            <a:r>
              <a:rPr lang="it-IT" sz="2200" dirty="0"/>
              <a:t> money for </a:t>
            </a:r>
            <a:r>
              <a:rPr lang="it-IT" sz="2200" dirty="0" err="1"/>
              <a:t>acquisition</a:t>
            </a:r>
            <a:r>
              <a:rPr lang="it-IT" sz="2200" dirty="0"/>
              <a:t> of new hardware and/or for new </a:t>
            </a:r>
            <a:r>
              <a:rPr lang="it-IT" sz="2200" dirty="0" err="1"/>
              <a:t>personnel</a:t>
            </a:r>
            <a:r>
              <a:rPr lang="it-IT" sz="2200" dirty="0"/>
              <a:t> with </a:t>
            </a:r>
            <a:r>
              <a:rPr lang="it-IT" sz="2200" dirty="0" err="1"/>
              <a:t>fixed</a:t>
            </a:r>
            <a:r>
              <a:rPr lang="it-IT" sz="2200" dirty="0"/>
              <a:t> </a:t>
            </a:r>
            <a:r>
              <a:rPr lang="it-IT" sz="2200" dirty="0" err="1"/>
              <a:t>term</a:t>
            </a:r>
            <a:r>
              <a:rPr lang="it-IT" sz="2200" dirty="0"/>
              <a:t> </a:t>
            </a:r>
            <a:r>
              <a:rPr lang="it-IT" sz="2200" dirty="0" err="1"/>
              <a:t>contracts</a:t>
            </a:r>
            <a:endParaRPr lang="it-IT" sz="2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265A18-6175-26FF-577C-268BF799C69E}"/>
              </a:ext>
            </a:extLst>
          </p:cNvPr>
          <p:cNvSpPr txBox="1"/>
          <p:nvPr/>
        </p:nvSpPr>
        <p:spPr>
          <a:xfrm>
            <a:off x="624853" y="4856742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The </a:t>
            </a:r>
            <a:r>
              <a:rPr lang="it-IT" sz="2200" dirty="0" err="1"/>
              <a:t>Laboratory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participating</a:t>
            </a:r>
            <a:r>
              <a:rPr lang="it-IT" sz="2200" dirty="0"/>
              <a:t> in 6 projects, </a:t>
            </a:r>
            <a:r>
              <a:rPr lang="it-IT" sz="2200" dirty="0" err="1"/>
              <a:t>at</a:t>
            </a:r>
            <a:r>
              <a:rPr lang="it-IT" sz="2200" dirty="0"/>
              <a:t> </a:t>
            </a:r>
            <a:r>
              <a:rPr lang="it-IT" sz="2200" dirty="0" err="1"/>
              <a:t>various</a:t>
            </a:r>
            <a:r>
              <a:rPr lang="it-IT" sz="2200" dirty="0"/>
              <a:t> </a:t>
            </a:r>
            <a:r>
              <a:rPr lang="it-IT" sz="2200" dirty="0" err="1"/>
              <a:t>level</a:t>
            </a:r>
            <a:r>
              <a:rPr lang="it-IT" sz="2200" dirty="0"/>
              <a:t>, for a </a:t>
            </a:r>
            <a:r>
              <a:rPr lang="it-IT" sz="2200" dirty="0" err="1"/>
              <a:t>total</a:t>
            </a:r>
            <a:r>
              <a:rPr lang="it-IT" sz="2200" dirty="0"/>
              <a:t> of  </a:t>
            </a:r>
            <a:r>
              <a:rPr lang="it-IT" sz="2200" dirty="0">
                <a:sym typeface="Symbol" panose="05050102010706020507" pitchFamily="18" charset="2"/>
              </a:rPr>
              <a:t></a:t>
            </a:r>
            <a:r>
              <a:rPr lang="it-IT" sz="2200" dirty="0">
                <a:solidFill>
                  <a:srgbClr val="FF0000"/>
                </a:solidFill>
              </a:rPr>
              <a:t>20</a:t>
            </a:r>
            <a:r>
              <a:rPr lang="it-IT" sz="2200" dirty="0"/>
              <a:t> M€ and </a:t>
            </a:r>
            <a:r>
              <a:rPr lang="it-IT" sz="2200" dirty="0">
                <a:solidFill>
                  <a:srgbClr val="FF0000"/>
                </a:solidFill>
              </a:rPr>
              <a:t>20</a:t>
            </a:r>
            <a:r>
              <a:rPr lang="it-IT" sz="2200" dirty="0"/>
              <a:t> positions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22638D-EC8E-4413-10E6-7094943E16FB}"/>
              </a:ext>
            </a:extLst>
          </p:cNvPr>
          <p:cNvSpPr txBox="1"/>
          <p:nvPr/>
        </p:nvSpPr>
        <p:spPr>
          <a:xfrm>
            <a:off x="870185" y="546800"/>
            <a:ext cx="1090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The PNRR business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70B1FC-C17E-0A29-13E2-562ABB88C130}"/>
              </a:ext>
            </a:extLst>
          </p:cNvPr>
          <p:cNvSpPr txBox="1"/>
          <p:nvPr/>
        </p:nvSpPr>
        <p:spPr>
          <a:xfrm>
            <a:off x="552369" y="5670780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err="1"/>
              <a:t>Their</a:t>
            </a:r>
            <a:r>
              <a:rPr lang="it-IT" sz="2200" dirty="0"/>
              <a:t> impact on the </a:t>
            </a:r>
            <a:r>
              <a:rPr lang="it-IT" sz="2200" dirty="0" err="1"/>
              <a:t>lab’s</a:t>
            </a:r>
            <a:r>
              <a:rPr lang="it-IT" sz="2200" dirty="0"/>
              <a:t> schedule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relevant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in </a:t>
            </a:r>
            <a:r>
              <a:rPr lang="it-IT" sz="2200" dirty="0" err="1"/>
              <a:t>view</a:t>
            </a:r>
            <a:r>
              <a:rPr lang="it-IT" sz="2200" dirty="0"/>
              <a:t> of the </a:t>
            </a:r>
            <a:r>
              <a:rPr lang="it-IT" sz="2200" dirty="0" err="1"/>
              <a:t>fact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(and </a:t>
            </a:r>
            <a:r>
              <a:rPr lang="it-IT" sz="2200" dirty="0" err="1"/>
              <a:t>their</a:t>
            </a:r>
            <a:r>
              <a:rPr lang="it-IT" sz="2200" dirty="0"/>
              <a:t> relative spendings) must be </a:t>
            </a:r>
            <a:r>
              <a:rPr lang="it-IT" sz="2200" dirty="0" err="1"/>
              <a:t>closed</a:t>
            </a:r>
            <a:r>
              <a:rPr lang="it-IT" sz="2200" dirty="0"/>
              <a:t> </a:t>
            </a:r>
            <a:r>
              <a:rPr lang="it-IT" sz="2200" dirty="0" err="1"/>
              <a:t>whithin</a:t>
            </a:r>
            <a:r>
              <a:rPr lang="it-IT" sz="2200" dirty="0"/>
              <a:t> 2025, so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must </a:t>
            </a:r>
            <a:r>
              <a:rPr lang="it-IT" sz="2200" dirty="0" err="1"/>
              <a:t>properly</a:t>
            </a:r>
            <a:r>
              <a:rPr lang="it-IT" sz="2200" dirty="0"/>
              <a:t> </a:t>
            </a:r>
            <a:r>
              <a:rPr lang="it-IT" sz="2200" dirty="0" err="1"/>
              <a:t>prioritised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9640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2CFE8C4-A800-345E-6E6C-0FEE5A943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31010"/>
              </p:ext>
            </p:extLst>
          </p:nvPr>
        </p:nvGraphicFramePr>
        <p:xfrm>
          <a:off x="175606" y="175651"/>
          <a:ext cx="11840787" cy="626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533">
                  <a:extLst>
                    <a:ext uri="{9D8B030D-6E8A-4147-A177-3AD203B41FA5}">
                      <a16:colId xmlns:a16="http://schemas.microsoft.com/office/drawing/2014/main" val="2644423509"/>
                    </a:ext>
                  </a:extLst>
                </a:gridCol>
                <a:gridCol w="1265393">
                  <a:extLst>
                    <a:ext uri="{9D8B030D-6E8A-4147-A177-3AD203B41FA5}">
                      <a16:colId xmlns:a16="http://schemas.microsoft.com/office/drawing/2014/main" val="225792051"/>
                    </a:ext>
                  </a:extLst>
                </a:gridCol>
                <a:gridCol w="960198">
                  <a:extLst>
                    <a:ext uri="{9D8B030D-6E8A-4147-A177-3AD203B41FA5}">
                      <a16:colId xmlns:a16="http://schemas.microsoft.com/office/drawing/2014/main" val="522672681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3817814594"/>
                    </a:ext>
                  </a:extLst>
                </a:gridCol>
                <a:gridCol w="1341912">
                  <a:extLst>
                    <a:ext uri="{9D8B030D-6E8A-4147-A177-3AD203B41FA5}">
                      <a16:colId xmlns:a16="http://schemas.microsoft.com/office/drawing/2014/main" val="2621016918"/>
                    </a:ext>
                  </a:extLst>
                </a:gridCol>
                <a:gridCol w="1484415">
                  <a:extLst>
                    <a:ext uri="{9D8B030D-6E8A-4147-A177-3AD203B41FA5}">
                      <a16:colId xmlns:a16="http://schemas.microsoft.com/office/drawing/2014/main" val="4063003197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849352357"/>
                    </a:ext>
                  </a:extLst>
                </a:gridCol>
                <a:gridCol w="3181151">
                  <a:extLst>
                    <a:ext uri="{9D8B030D-6E8A-4147-A177-3AD203B41FA5}">
                      <a16:colId xmlns:a16="http://schemas.microsoft.com/office/drawing/2014/main" val="853558281"/>
                    </a:ext>
                  </a:extLst>
                </a:gridCol>
              </a:tblGrid>
              <a:tr h="414661">
                <a:tc rowSpan="3">
                  <a:txBody>
                    <a:bodyPr/>
                    <a:lstStyle/>
                    <a:p>
                      <a:r>
                        <a:rPr lang="it-IT" sz="2000" dirty="0"/>
                        <a:t>Project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it-IT" sz="2000" dirty="0"/>
                        <a:t>Leader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Budget</a:t>
                      </a:r>
                      <a:r>
                        <a:rPr lang="it-IT" sz="2000" baseline="0" dirty="0"/>
                        <a:t> (</a:t>
                      </a:r>
                      <a:r>
                        <a:rPr lang="it-IT" sz="2000" dirty="0"/>
                        <a:t>M€)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People </a:t>
                      </a:r>
                      <a:r>
                        <a:rPr lang="it-IT" sz="2000" dirty="0" err="1">
                          <a:solidFill>
                            <a:schemeClr val="bg1"/>
                          </a:solidFill>
                        </a:rPr>
                        <a:t>involved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(FTE)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New </a:t>
                      </a:r>
                      <a:r>
                        <a:rPr lang="it-IT" sz="2000" dirty="0" err="1"/>
                        <a:t>personnel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2000" dirty="0" err="1"/>
                        <a:t>Activities</a:t>
                      </a:r>
                      <a:r>
                        <a:rPr lang="it-IT" sz="2000" baseline="0" dirty="0"/>
                        <a:t> @ LNF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765674"/>
                  </a:ext>
                </a:extLst>
              </a:tr>
              <a:tr h="79524">
                <a:tc vMerge="1">
                  <a:txBody>
                    <a:bodyPr/>
                    <a:lstStyle/>
                    <a:p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sz="2000" dirty="0" err="1">
                          <a:solidFill>
                            <a:schemeClr val="bg1"/>
                          </a:solidFill>
                        </a:rPr>
                        <a:t>Technologist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2000" dirty="0" err="1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14950"/>
                  </a:ext>
                </a:extLst>
              </a:tr>
              <a:tr h="5311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solidFill>
                            <a:schemeClr val="bg1"/>
                          </a:solidFill>
                        </a:rPr>
                        <a:t>Overall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LNF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63752"/>
                  </a:ext>
                </a:extLst>
              </a:tr>
              <a:tr h="647553">
                <a:tc>
                  <a:txBody>
                    <a:bodyPr/>
                    <a:lstStyle/>
                    <a:p>
                      <a:r>
                        <a:rPr lang="it-IT" sz="2000" b="1" dirty="0" err="1"/>
                        <a:t>EuAPS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INFN-LNF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22.3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7.8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4.0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2</a:t>
                      </a:r>
                    </a:p>
                    <a:p>
                      <a:pPr algn="r"/>
                      <a:r>
                        <a:rPr lang="it-IT" sz="2000" dirty="0"/>
                        <a:t>+1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err="1"/>
                        <a:t>Implementation</a:t>
                      </a:r>
                      <a:r>
                        <a:rPr lang="it-IT" sz="1800" dirty="0"/>
                        <a:t> of a </a:t>
                      </a:r>
                      <a:r>
                        <a:rPr lang="it-IT" sz="1800" dirty="0" err="1"/>
                        <a:t>betatron</a:t>
                      </a:r>
                      <a:r>
                        <a:rPr lang="it-IT" sz="1800" dirty="0"/>
                        <a:t> source @ SPARC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69295"/>
                  </a:ext>
                </a:extLst>
              </a:tr>
              <a:tr h="647553">
                <a:tc>
                  <a:txBody>
                    <a:bodyPr/>
                    <a:lstStyle/>
                    <a:p>
                      <a:r>
                        <a:rPr lang="it-IT" sz="2000" b="1" dirty="0"/>
                        <a:t>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INFN-MI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60</a:t>
                      </a:r>
                    </a:p>
                    <a:p>
                      <a:pPr algn="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err="1"/>
                        <a:t>Equiment</a:t>
                      </a:r>
                      <a:r>
                        <a:rPr lang="it-IT" sz="1800" dirty="0"/>
                        <a:t> for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magnetic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measurments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laboratory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036066"/>
                  </a:ext>
                </a:extLst>
              </a:tr>
              <a:tr h="647553">
                <a:tc>
                  <a:txBody>
                    <a:bodyPr/>
                    <a:lstStyle/>
                    <a:p>
                      <a:r>
                        <a:rPr lang="it-IT" sz="2000" b="1" dirty="0"/>
                        <a:t>ICSC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INFN-BO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320</a:t>
                      </a:r>
                    </a:p>
                    <a:p>
                      <a:pPr algn="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6.2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0.75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err="1"/>
                        <a:t>Consolidation</a:t>
                      </a:r>
                      <a:r>
                        <a:rPr lang="it-IT" sz="1800" baseline="0" dirty="0"/>
                        <a:t> and </a:t>
                      </a:r>
                      <a:r>
                        <a:rPr lang="it-IT" sz="1800" baseline="0" dirty="0" err="1"/>
                        <a:t>upgrading</a:t>
                      </a:r>
                      <a:r>
                        <a:rPr lang="it-IT" sz="1800" baseline="0" dirty="0"/>
                        <a:t> of </a:t>
                      </a:r>
                      <a:r>
                        <a:rPr lang="it-IT" sz="1800" baseline="0" dirty="0" err="1"/>
                        <a:t>computing</a:t>
                      </a:r>
                      <a:r>
                        <a:rPr lang="it-IT" sz="1800" baseline="0" dirty="0"/>
                        <a:t> rooms and </a:t>
                      </a:r>
                      <a:r>
                        <a:rPr lang="it-IT" sz="1800" baseline="0" dirty="0" err="1"/>
                        <a:t>infrastructure</a:t>
                      </a:r>
                      <a:r>
                        <a:rPr lang="it-IT" sz="1800" baseline="0" dirty="0"/>
                        <a:t>;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01747"/>
                  </a:ext>
                </a:extLst>
              </a:tr>
              <a:tr h="647553">
                <a:tc>
                  <a:txBody>
                    <a:bodyPr/>
                    <a:lstStyle/>
                    <a:p>
                      <a:r>
                        <a:rPr lang="it-IT" sz="2000" b="1" dirty="0"/>
                        <a:t>Rome</a:t>
                      </a:r>
                      <a:r>
                        <a:rPr lang="it-IT" sz="2000" b="1" baseline="0" dirty="0"/>
                        <a:t> </a:t>
                      </a:r>
                      <a:r>
                        <a:rPr lang="it-IT" sz="2000" b="1" baseline="0" dirty="0" err="1"/>
                        <a:t>Technopole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Sapienza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2.9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5.8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upgrade of existing open research infrastructures; outreach &amp; dissemination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30401"/>
                  </a:ext>
                </a:extLst>
              </a:tr>
              <a:tr h="414661">
                <a:tc>
                  <a:txBody>
                    <a:bodyPr/>
                    <a:lstStyle/>
                    <a:p>
                      <a:r>
                        <a:rPr lang="it-IT" sz="2000" b="1" dirty="0"/>
                        <a:t>NQSTI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Università Camerino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Development of superconducting qubits</a:t>
                      </a:r>
                      <a:r>
                        <a:rPr lang="en-GB" sz="1800" baseline="0" dirty="0"/>
                        <a:t> and </a:t>
                      </a:r>
                      <a:r>
                        <a:rPr lang="en-GB" sz="1800" dirty="0"/>
                        <a:t>3D quantum memories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436855"/>
                  </a:ext>
                </a:extLst>
              </a:tr>
              <a:tr h="414661">
                <a:tc>
                  <a:txBody>
                    <a:bodyPr/>
                    <a:lstStyle/>
                    <a:p>
                      <a:r>
                        <a:rPr lang="it-IT" sz="2000" b="1" dirty="0"/>
                        <a:t>CHANGE5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Sapienza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…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0.4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0.1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err="1"/>
                        <a:t>Research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project</a:t>
                      </a:r>
                      <a:r>
                        <a:rPr lang="it-IT" sz="1800" dirty="0"/>
                        <a:t> on cultural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heritage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402847"/>
                  </a:ext>
                </a:extLst>
              </a:tr>
              <a:tr h="414661">
                <a:tc>
                  <a:txBody>
                    <a:bodyPr/>
                    <a:lstStyle/>
                    <a:p>
                      <a:r>
                        <a:rPr lang="it-IT" sz="2400" dirty="0"/>
                        <a:t>TOTAL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18.9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11.65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13 (+1)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868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0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5A863D-7CE8-4906-D353-20C2B2476112}"/>
              </a:ext>
            </a:extLst>
          </p:cNvPr>
          <p:cNvSpPr txBox="1"/>
          <p:nvPr/>
        </p:nvSpPr>
        <p:spPr>
          <a:xfrm>
            <a:off x="563526" y="1221448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On </a:t>
            </a:r>
            <a:r>
              <a:rPr lang="it-IT" sz="2200" dirty="0" err="1"/>
              <a:t>Dec</a:t>
            </a:r>
            <a:r>
              <a:rPr lang="it-IT" sz="2200" dirty="0"/>
              <a:t>. 20, 2022, the </a:t>
            </a:r>
            <a:r>
              <a:rPr lang="it-IT" sz="2200" dirty="0" err="1"/>
              <a:t>Laboratory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acquired</a:t>
            </a:r>
            <a:r>
              <a:rPr lang="it-IT" sz="2200" dirty="0"/>
              <a:t> a new estate </a:t>
            </a:r>
            <a:r>
              <a:rPr lang="it-IT" sz="2200" dirty="0" err="1"/>
              <a:t>consisting</a:t>
            </a:r>
            <a:r>
              <a:rPr lang="it-IT" sz="2200" dirty="0"/>
              <a:t> of a large (</a:t>
            </a:r>
            <a:r>
              <a:rPr lang="it-IT" sz="2200" dirty="0">
                <a:sym typeface="Symbol" panose="05050102010706020507" pitchFamily="18" charset="2"/>
              </a:rPr>
              <a:t></a:t>
            </a:r>
            <a:r>
              <a:rPr lang="it-IT" sz="2200" dirty="0"/>
              <a:t> </a:t>
            </a:r>
            <a:r>
              <a:rPr lang="it-IT" sz="2200" dirty="0">
                <a:solidFill>
                  <a:srgbClr val="FF0000"/>
                </a:solidFill>
              </a:rPr>
              <a:t>3000</a:t>
            </a:r>
            <a:r>
              <a:rPr lang="it-IT" sz="2200" dirty="0"/>
              <a:t> m</a:t>
            </a:r>
            <a:r>
              <a:rPr lang="it-IT" sz="2200" baseline="30000" dirty="0"/>
              <a:t>2</a:t>
            </a:r>
            <a:r>
              <a:rPr lang="it-IT" sz="2200" dirty="0"/>
              <a:t>) </a:t>
            </a:r>
            <a:r>
              <a:rPr lang="it-IT" sz="2200" dirty="0" err="1"/>
              <a:t>warehouse</a:t>
            </a:r>
            <a:r>
              <a:rPr lang="it-IT" sz="2200" dirty="0"/>
              <a:t> and </a:t>
            </a:r>
            <a:r>
              <a:rPr lang="it-IT" sz="2200" dirty="0" err="1"/>
              <a:t>about</a:t>
            </a:r>
            <a:r>
              <a:rPr lang="it-IT" sz="2200" dirty="0"/>
              <a:t> the </a:t>
            </a:r>
            <a:r>
              <a:rPr lang="it-IT" sz="2200" dirty="0" err="1"/>
              <a:t>same</a:t>
            </a:r>
            <a:r>
              <a:rPr lang="it-IT" sz="2200" dirty="0"/>
              <a:t> area of free </a:t>
            </a:r>
            <a:r>
              <a:rPr lang="it-IT" sz="2200" dirty="0" err="1"/>
              <a:t>land</a:t>
            </a:r>
            <a:r>
              <a:rPr lang="it-IT" sz="2200" dirty="0"/>
              <a:t>, </a:t>
            </a:r>
            <a:r>
              <a:rPr lang="it-IT" sz="2200" dirty="0" err="1"/>
              <a:t>formerly</a:t>
            </a:r>
            <a:r>
              <a:rPr lang="it-IT" sz="2200" dirty="0"/>
              <a:t> </a:t>
            </a:r>
            <a:r>
              <a:rPr lang="it-IT" sz="2200" dirty="0" err="1"/>
              <a:t>used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parking </a:t>
            </a:r>
            <a:r>
              <a:rPr lang="it-IT" sz="2200" dirty="0" err="1"/>
              <a:t>lot</a:t>
            </a:r>
            <a:endParaRPr lang="it-IT" sz="2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3C3902-920A-4189-B9CF-71EC4BC13316}"/>
              </a:ext>
            </a:extLst>
          </p:cNvPr>
          <p:cNvSpPr txBox="1"/>
          <p:nvPr/>
        </p:nvSpPr>
        <p:spPr>
          <a:xfrm>
            <a:off x="587686" y="2109826"/>
            <a:ext cx="1090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 </a:t>
            </a:r>
            <a:r>
              <a:rPr lang="it-IT" sz="2200" dirty="0" err="1"/>
              <a:t>We</a:t>
            </a:r>
            <a:r>
              <a:rPr lang="it-IT" sz="2200" dirty="0"/>
              <a:t> are </a:t>
            </a:r>
            <a:r>
              <a:rPr lang="it-IT" sz="2200" dirty="0" err="1"/>
              <a:t>now</a:t>
            </a:r>
            <a:r>
              <a:rPr lang="it-IT" sz="2200" dirty="0"/>
              <a:t> </a:t>
            </a:r>
            <a:r>
              <a:rPr lang="it-IT" sz="2200" dirty="0" err="1"/>
              <a:t>studying</a:t>
            </a:r>
            <a:r>
              <a:rPr lang="it-IT" sz="2200" dirty="0"/>
              <a:t> the best use for </a:t>
            </a:r>
            <a:r>
              <a:rPr lang="it-IT" sz="2200" dirty="0" err="1"/>
              <a:t>this</a:t>
            </a:r>
            <a:r>
              <a:rPr lang="it-IT" sz="2200" dirty="0"/>
              <a:t> new area,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however</a:t>
            </a:r>
            <a:r>
              <a:rPr lang="it-IT" sz="2200" dirty="0"/>
              <a:t> </a:t>
            </a:r>
            <a:r>
              <a:rPr lang="it-IT" sz="2200" dirty="0" err="1"/>
              <a:t>need</a:t>
            </a:r>
            <a:r>
              <a:rPr lang="it-IT" sz="2200" dirty="0"/>
              <a:t> </a:t>
            </a:r>
            <a:r>
              <a:rPr lang="it-IT" sz="2200" dirty="0" err="1"/>
              <a:t>important</a:t>
            </a:r>
            <a:r>
              <a:rPr lang="it-IT" sz="2200" dirty="0"/>
              <a:t> </a:t>
            </a:r>
            <a:r>
              <a:rPr lang="it-IT" sz="2200" dirty="0" err="1"/>
              <a:t>consolidation</a:t>
            </a:r>
            <a:r>
              <a:rPr lang="it-IT" sz="2200" dirty="0"/>
              <a:t> and </a:t>
            </a:r>
            <a:r>
              <a:rPr lang="it-IT" sz="2200" dirty="0" err="1"/>
              <a:t>restoration</a:t>
            </a:r>
            <a:r>
              <a:rPr lang="it-IT" sz="2200" dirty="0"/>
              <a:t> works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4A435B-441E-62F5-0D02-4952AA4844AD}"/>
              </a:ext>
            </a:extLst>
          </p:cNvPr>
          <p:cNvSpPr txBox="1"/>
          <p:nvPr/>
        </p:nvSpPr>
        <p:spPr>
          <a:xfrm>
            <a:off x="870185" y="546800"/>
            <a:ext cx="1090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Extension of the </a:t>
            </a:r>
            <a:r>
              <a:rPr lang="it-IT" sz="2800" dirty="0" err="1"/>
              <a:t>Laboratory</a:t>
            </a:r>
            <a:endParaRPr lang="it-IT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ADF170-5265-6CF2-CA2C-B71EA2CA9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6" b="32544"/>
          <a:stretch/>
        </p:blipFill>
        <p:spPr>
          <a:xfrm>
            <a:off x="2458844" y="3072301"/>
            <a:ext cx="7387683" cy="3629722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A1C14E7-1B9A-C632-C631-D973F253BC74}"/>
              </a:ext>
            </a:extLst>
          </p:cNvPr>
          <p:cNvSpPr/>
          <p:nvPr/>
        </p:nvSpPr>
        <p:spPr>
          <a:xfrm>
            <a:off x="5057074" y="3696626"/>
            <a:ext cx="752711" cy="485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538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502</Words>
  <Application>Microsoft Office PowerPoint</Application>
  <PresentationFormat>Widescreen</PresentationFormat>
  <Paragraphs>86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Bossi</dc:creator>
  <cp:lastModifiedBy>Fabio Bossi</cp:lastModifiedBy>
  <cp:revision>18</cp:revision>
  <dcterms:created xsi:type="dcterms:W3CDTF">2022-11-13T08:35:02Z</dcterms:created>
  <dcterms:modified xsi:type="dcterms:W3CDTF">2023-05-03T20:52:58Z</dcterms:modified>
</cp:coreProperties>
</file>