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307" r:id="rId3"/>
    <p:sldId id="308" r:id="rId4"/>
    <p:sldId id="310" r:id="rId5"/>
    <p:sldId id="312" r:id="rId6"/>
    <p:sldId id="311" r:id="rId7"/>
    <p:sldId id="309" r:id="rId8"/>
    <p:sldId id="31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4660"/>
  </p:normalViewPr>
  <p:slideViewPr>
    <p:cSldViewPr snapToGrid="0">
      <p:cViewPr>
        <p:scale>
          <a:sx n="125" d="100"/>
          <a:sy n="125" d="100"/>
        </p:scale>
        <p:origin x="2100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34BD7-EEE5-45A3-BA8B-BA3C4F346166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324AE-818D-4326-8276-28B386DC4B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06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3FF5-B12F-4836-9248-CDF2DDBF80C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9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12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9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35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91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49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42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06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9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89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66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93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3B5E-CBC9-43EF-A379-F635516CFED1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70FF7-8E67-4FF0-B3C0-33E3EDE1A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26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L&amp;#39;INFN CAMB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330" y="5394619"/>
            <a:ext cx="2236751" cy="124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5172635"/>
            <a:ext cx="12192000" cy="1685365"/>
          </a:xfrm>
          <a:prstGeom prst="rect">
            <a:avLst/>
          </a:prstGeom>
          <a:solidFill>
            <a:schemeClr val="accent1">
              <a:lumMod val="7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	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80261" y="1055070"/>
            <a:ext cx="72660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latin typeface="Arial Narrow" panose="020B0606020202030204" pitchFamily="34" charset="0"/>
                <a:ea typeface="Adobe Heiti Std R" panose="020B0400000000000000" pitchFamily="34" charset="-128"/>
              </a:rPr>
              <a:t>Qubit inside 3D cavity</a:t>
            </a:r>
            <a:endParaRPr lang="it-IT" sz="6600" b="1" i="1" dirty="0">
              <a:latin typeface="Arial Narrow" panose="020B0606020202030204" pitchFamily="34" charset="0"/>
              <a:ea typeface="Adobe Heiti Std R" panose="020B0400000000000000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34" y="5252488"/>
            <a:ext cx="3950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Alessandro D’Elia, Ph.D. 		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4913" y="6015318"/>
            <a:ext cx="315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alessandro.delia@lnf.infn.it</a:t>
            </a:r>
          </a:p>
        </p:txBody>
      </p:sp>
    </p:spTree>
    <p:extLst>
      <p:ext uri="{BB962C8B-B14F-4D97-AF65-F5344CB8AC3E}">
        <p14:creationId xmlns:p14="http://schemas.microsoft.com/office/powerpoint/2010/main" val="4592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10823" y="181954"/>
            <a:ext cx="3866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Qubit</a:t>
            </a:r>
            <a:r>
              <a:rPr lang="it-IT" sz="4000" dirty="0" smtClean="0"/>
              <a:t> in 3D </a:t>
            </a:r>
            <a:r>
              <a:rPr lang="it-IT" sz="4000" dirty="0" err="1" smtClean="0"/>
              <a:t>cavity</a:t>
            </a:r>
            <a:endParaRPr lang="it-IT" sz="40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8" y="1743330"/>
            <a:ext cx="2552716" cy="42267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26082"/>
          <a:stretch/>
        </p:blipFill>
        <p:spPr>
          <a:xfrm>
            <a:off x="4077651" y="1743330"/>
            <a:ext cx="2444669" cy="4226764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7655242" y="2083276"/>
            <a:ext cx="3800475" cy="1430536"/>
            <a:chOff x="7190422" y="2426176"/>
            <a:chExt cx="3800475" cy="1430536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0422" y="2580362"/>
              <a:ext cx="3800475" cy="1276350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7428857" y="2426176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ω</a:t>
              </a:r>
              <a:r>
                <a:rPr lang="it-IT" baseline="-25000" dirty="0" smtClean="0"/>
                <a:t>a</a:t>
              </a:r>
              <a:endParaRPr lang="en-GB" baseline="-250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0362557" y="2426176"/>
              <a:ext cx="3978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ω</a:t>
              </a:r>
              <a:r>
                <a:rPr lang="it-IT" baseline="-25000" dirty="0"/>
                <a:t>r</a:t>
              </a:r>
              <a:endParaRPr lang="en-GB" baseline="-25000" dirty="0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7757160" y="3352800"/>
              <a:ext cx="784860" cy="35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Immagin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960" y="4071104"/>
            <a:ext cx="4706302" cy="55287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1340079" y="2718802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Δ</a:t>
            </a:r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100" dirty="0" smtClean="0"/>
              <a:t>1 GHz</a:t>
            </a:r>
            <a:endParaRPr lang="en-GB" sz="11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615414" y="1373998"/>
            <a:ext cx="18505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Dispersive regime</a:t>
            </a:r>
            <a:endParaRPr lang="en-GB" baseline="-25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874794" y="5181266"/>
            <a:ext cx="5361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read</a:t>
            </a:r>
            <a:r>
              <a:rPr lang="it-IT" dirty="0" smtClean="0"/>
              <a:t> the </a:t>
            </a:r>
            <a:r>
              <a:rPr lang="it-IT" dirty="0" err="1" smtClean="0"/>
              <a:t>Qubit</a:t>
            </a:r>
            <a:r>
              <a:rPr lang="it-IT" dirty="0" smtClean="0"/>
              <a:t> state </a:t>
            </a:r>
            <a:r>
              <a:rPr lang="it-IT" dirty="0" err="1" smtClean="0"/>
              <a:t>through</a:t>
            </a:r>
            <a:r>
              <a:rPr lang="it-IT" dirty="0" smtClean="0"/>
              <a:t> a </a:t>
            </a:r>
            <a:r>
              <a:rPr lang="it-IT" dirty="0" err="1" smtClean="0"/>
              <a:t>cavity</a:t>
            </a:r>
            <a:r>
              <a:rPr lang="it-IT" dirty="0" smtClean="0"/>
              <a:t> </a:t>
            </a:r>
            <a:r>
              <a:rPr lang="it-IT" dirty="0" err="1" smtClean="0"/>
              <a:t>masuerement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0703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10823" y="181954"/>
            <a:ext cx="8175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Qubit</a:t>
            </a:r>
            <a:r>
              <a:rPr lang="it-IT" sz="4000" dirty="0" smtClean="0"/>
              <a:t> in 3D </a:t>
            </a:r>
            <a:r>
              <a:rPr lang="it-IT" sz="4000" dirty="0" err="1" smtClean="0"/>
              <a:t>cavity</a:t>
            </a:r>
            <a:r>
              <a:rPr lang="it-IT" sz="4000" dirty="0" smtClean="0"/>
              <a:t>: </a:t>
            </a:r>
            <a:r>
              <a:rPr lang="it-IT" sz="4000" dirty="0" err="1" smtClean="0"/>
              <a:t>cavity</a:t>
            </a:r>
            <a:r>
              <a:rPr lang="it-IT" sz="4000" dirty="0" smtClean="0"/>
              <a:t> </a:t>
            </a:r>
            <a:r>
              <a:rPr lang="it-IT" sz="4000" dirty="0" err="1" smtClean="0"/>
              <a:t>spectroscopy</a:t>
            </a:r>
            <a:endParaRPr lang="it-IT" sz="4000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77" y="2417356"/>
            <a:ext cx="5564205" cy="36405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79871" y="1849904"/>
            <a:ext cx="238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Bare cavity = 7.268 GHz</a:t>
            </a:r>
            <a:endParaRPr lang="en-GB" dirty="0"/>
          </a:p>
        </p:txBody>
      </p:sp>
      <p:cxnSp>
        <p:nvCxnSpPr>
          <p:cNvPr id="7" name="Connettore 2 6"/>
          <p:cNvCxnSpPr>
            <a:stCxn id="6" idx="2"/>
          </p:cNvCxnSpPr>
          <p:nvPr/>
        </p:nvCxnSpPr>
        <p:spPr>
          <a:xfrm>
            <a:off x="2073884" y="2219236"/>
            <a:ext cx="48" cy="29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614" y="2516102"/>
            <a:ext cx="4516383" cy="3358918"/>
          </a:xfrm>
          <a:prstGeom prst="rect">
            <a:avLst/>
          </a:prstGeom>
        </p:spPr>
      </p:pic>
      <p:cxnSp>
        <p:nvCxnSpPr>
          <p:cNvPr id="13" name="Connettore diritto 12"/>
          <p:cNvCxnSpPr/>
          <p:nvPr/>
        </p:nvCxnSpPr>
        <p:spPr>
          <a:xfrm>
            <a:off x="1203960" y="2697480"/>
            <a:ext cx="3886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105400" y="2689860"/>
            <a:ext cx="1943100" cy="175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1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10823" y="181954"/>
            <a:ext cx="8255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Qubit</a:t>
            </a:r>
            <a:r>
              <a:rPr lang="it-IT" sz="4000" dirty="0" smtClean="0"/>
              <a:t> in 3D </a:t>
            </a:r>
            <a:r>
              <a:rPr lang="it-IT" sz="4000" dirty="0" err="1" smtClean="0"/>
              <a:t>cavity</a:t>
            </a:r>
            <a:r>
              <a:rPr lang="it-IT" sz="4000" dirty="0" smtClean="0"/>
              <a:t>: </a:t>
            </a:r>
            <a:r>
              <a:rPr lang="it-IT" sz="4000" dirty="0" err="1" smtClean="0"/>
              <a:t>Rabi</a:t>
            </a:r>
            <a:r>
              <a:rPr lang="it-IT" sz="4000" dirty="0" smtClean="0"/>
              <a:t> </a:t>
            </a:r>
            <a:r>
              <a:rPr lang="it-IT" sz="4000" dirty="0" err="1" smtClean="0"/>
              <a:t>measurements</a:t>
            </a:r>
            <a:endParaRPr lang="it-IT" sz="4000" i="1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/>
          <a:srcRect l="25417" t="8058" r="7707" b="37143"/>
          <a:stretch/>
        </p:blipFill>
        <p:spPr>
          <a:xfrm>
            <a:off x="1466551" y="4787808"/>
            <a:ext cx="2919112" cy="1475832"/>
          </a:xfrm>
          <a:prstGeom prst="rect">
            <a:avLst/>
          </a:prstGeom>
        </p:spPr>
      </p:pic>
      <p:grpSp>
        <p:nvGrpSpPr>
          <p:cNvPr id="22" name="Gruppo 21"/>
          <p:cNvGrpSpPr/>
          <p:nvPr/>
        </p:nvGrpSpPr>
        <p:grpSpPr>
          <a:xfrm>
            <a:off x="1340850" y="2258580"/>
            <a:ext cx="3044814" cy="1571725"/>
            <a:chOff x="3524251" y="2282190"/>
            <a:chExt cx="2220280" cy="1034210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4251" y="2605088"/>
              <a:ext cx="2220280" cy="711312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2"/>
            <a:srcRect l="25417" t="8058" r="7707" b="79451"/>
            <a:stretch/>
          </p:blipFill>
          <p:spPr>
            <a:xfrm>
              <a:off x="3619500" y="2282190"/>
              <a:ext cx="2049780" cy="236220"/>
            </a:xfrm>
            <a:prstGeom prst="rect">
              <a:avLst/>
            </a:prstGeom>
          </p:spPr>
        </p:pic>
        <p:sp>
          <p:nvSpPr>
            <p:cNvPr id="21" name="Rettangolo 20"/>
            <p:cNvSpPr/>
            <p:nvPr/>
          </p:nvSpPr>
          <p:spPr>
            <a:xfrm>
              <a:off x="3939540" y="2461260"/>
              <a:ext cx="807720" cy="143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2586151" y="160577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Rabi</a:t>
            </a:r>
            <a:endParaRPr lang="en-GB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675545" y="4477031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889" y="3830306"/>
            <a:ext cx="3992880" cy="302769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694" y="979668"/>
            <a:ext cx="3875271" cy="29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10823" y="181954"/>
            <a:ext cx="6746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Qubit</a:t>
            </a:r>
            <a:r>
              <a:rPr lang="it-IT" sz="4000" dirty="0" smtClean="0"/>
              <a:t> in 3D </a:t>
            </a:r>
            <a:r>
              <a:rPr lang="it-IT" sz="4000" dirty="0" err="1" smtClean="0"/>
              <a:t>cavity</a:t>
            </a:r>
            <a:r>
              <a:rPr lang="it-IT" sz="4000" dirty="0" smtClean="0"/>
              <a:t>: Chevron plot</a:t>
            </a:r>
            <a:endParaRPr lang="it-IT" sz="4000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38" y="1457344"/>
            <a:ext cx="5509518" cy="42043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59" y="1582574"/>
            <a:ext cx="5447347" cy="416290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323841" y="6207381"/>
            <a:ext cx="255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</a:t>
            </a:r>
            <a:r>
              <a:rPr lang="it-IT" sz="2400" b="1" baseline="-25000" dirty="0" smtClean="0"/>
              <a:t>1</a:t>
            </a:r>
            <a:r>
              <a:rPr lang="el-GR" sz="2400" b="1" dirty="0" smtClean="0"/>
              <a:t> </a:t>
            </a:r>
            <a:r>
              <a:rPr lang="it-IT" sz="2400" b="1" dirty="0" smtClean="0"/>
              <a:t>=8.74±0.13 </a:t>
            </a:r>
            <a:r>
              <a:rPr lang="el-GR" sz="2400" b="1" dirty="0" smtClean="0"/>
              <a:t>μ</a:t>
            </a:r>
            <a:r>
              <a:rPr lang="it-IT" sz="2400" b="1" dirty="0" smtClean="0"/>
              <a:t>s</a:t>
            </a:r>
            <a:endParaRPr lang="en-GB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72702" y="6229164"/>
            <a:ext cx="598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Averaging</a:t>
            </a:r>
            <a:r>
              <a:rPr lang="it-IT" sz="2400" dirty="0" smtClean="0"/>
              <a:t> over </a:t>
            </a:r>
            <a:r>
              <a:rPr lang="it-IT" sz="2400" dirty="0" err="1" smtClean="0"/>
              <a:t>all</a:t>
            </a:r>
            <a:r>
              <a:rPr lang="it-IT" sz="2400" dirty="0" smtClean="0"/>
              <a:t> the T</a:t>
            </a:r>
            <a:r>
              <a:rPr lang="it-IT" sz="2400" baseline="-25000" dirty="0" smtClean="0"/>
              <a:t>1</a:t>
            </a:r>
            <a:r>
              <a:rPr lang="it-IT" sz="2400" dirty="0" smtClean="0"/>
              <a:t> </a:t>
            </a:r>
            <a:r>
              <a:rPr lang="it-IT" sz="2400" dirty="0" err="1" smtClean="0"/>
              <a:t>measurements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25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10823" y="181954"/>
            <a:ext cx="8591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Qubit</a:t>
            </a:r>
            <a:r>
              <a:rPr lang="it-IT" sz="4000" dirty="0" smtClean="0"/>
              <a:t> in 3D </a:t>
            </a:r>
            <a:r>
              <a:rPr lang="it-IT" sz="4000" dirty="0" err="1" smtClean="0"/>
              <a:t>cavity</a:t>
            </a:r>
            <a:r>
              <a:rPr lang="it-IT" sz="4000" dirty="0" smtClean="0"/>
              <a:t>: </a:t>
            </a:r>
            <a:r>
              <a:rPr lang="it-IT" sz="4000" dirty="0" err="1" smtClean="0"/>
              <a:t>Ramsey</a:t>
            </a:r>
            <a:r>
              <a:rPr lang="it-IT" sz="4000" dirty="0" smtClean="0"/>
              <a:t> </a:t>
            </a:r>
            <a:r>
              <a:rPr lang="it-IT" sz="4000" dirty="0" err="1" smtClean="0"/>
              <a:t>spectroscopy</a:t>
            </a:r>
            <a:endParaRPr lang="it-IT" sz="40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71541" y="4633649"/>
            <a:ext cx="255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</a:t>
            </a:r>
            <a:r>
              <a:rPr lang="it-IT" sz="2400" b="1" baseline="-25000" dirty="0" smtClean="0"/>
              <a:t>2</a:t>
            </a:r>
            <a:r>
              <a:rPr lang="el-GR" sz="2400" b="1" dirty="0" smtClean="0"/>
              <a:t> </a:t>
            </a:r>
            <a:r>
              <a:rPr lang="it-IT" sz="2400" b="1" dirty="0" smtClean="0"/>
              <a:t>=2.30±0.11 </a:t>
            </a:r>
            <a:r>
              <a:rPr lang="el-GR" sz="2400" b="1" dirty="0" smtClean="0"/>
              <a:t>μ</a:t>
            </a:r>
            <a:r>
              <a:rPr lang="it-IT" sz="2400" b="1" dirty="0" smtClean="0"/>
              <a:t>s</a:t>
            </a:r>
            <a:endParaRPr lang="en-GB" sz="24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536" y="942288"/>
            <a:ext cx="3419640" cy="28289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21" y="3901440"/>
            <a:ext cx="3359811" cy="27271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536" y="3823661"/>
            <a:ext cx="3515204" cy="27084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l="26734" t="12571" r="7101" b="37195"/>
          <a:stretch/>
        </p:blipFill>
        <p:spPr>
          <a:xfrm>
            <a:off x="465571" y="1266850"/>
            <a:ext cx="3335857" cy="157245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842" y="1095701"/>
            <a:ext cx="3305389" cy="26799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1464275" y="5253611"/>
                <a:ext cx="2554150" cy="667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/>
                  <a:t>Γ</a:t>
                </a:r>
                <a:r>
                  <a:rPr lang="it-IT" sz="2400" baseline="-25000" dirty="0" smtClean="0"/>
                  <a:t>2</a:t>
                </a:r>
                <a:r>
                  <a:rPr lang="el-GR" sz="2400" dirty="0" smtClean="0"/>
                  <a:t> </a:t>
                </a:r>
                <a:r>
                  <a:rPr lang="it-IT" sz="2400" dirty="0" smtClean="0"/>
                  <a:t>=</a:t>
                </a:r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400" dirty="0"/>
                              <m:t>Γ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/>
                  <a:t>+ </a:t>
                </a:r>
                <a:r>
                  <a:rPr lang="el-GR" sz="2400" dirty="0" smtClean="0"/>
                  <a:t>Γ</a:t>
                </a:r>
                <a:r>
                  <a:rPr lang="el-GR" sz="2400" baseline="-25000" dirty="0" smtClean="0"/>
                  <a:t>ϕ</a:t>
                </a:r>
                <a:endParaRPr lang="en-GB" sz="2400" baseline="-25000" dirty="0"/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275" y="5253611"/>
                <a:ext cx="2554150" cy="667042"/>
              </a:xfrm>
              <a:prstGeom prst="rect">
                <a:avLst/>
              </a:prstGeom>
              <a:blipFill>
                <a:blip r:embed="rId7"/>
                <a:stretch>
                  <a:fillRect l="-3580" b="-9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/>
              <p:cNvSpPr txBox="1"/>
              <p:nvPr/>
            </p:nvSpPr>
            <p:spPr>
              <a:xfrm>
                <a:off x="895806" y="6173104"/>
                <a:ext cx="2905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/>
                  <a:t>Γ</a:t>
                </a:r>
                <a:r>
                  <a:rPr lang="el-GR" sz="2400" b="1" baseline="-25000" dirty="0" smtClean="0"/>
                  <a:t>ϕ</a:t>
                </a:r>
                <a:r>
                  <a:rPr lang="it-IT" sz="2400" b="1" dirty="0" smtClean="0"/>
                  <a:t>=</a:t>
                </a:r>
                <a:r>
                  <a:rPr lang="el-GR" sz="24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𝟑𝟕𝟕</m:t>
                    </m:r>
                    <m:r>
                      <m:rPr>
                        <m:nor/>
                      </m:rPr>
                      <a:rPr lang="it-IT" sz="2400" b="1" dirty="0"/>
                      <m:t>±0.</m:t>
                    </m:r>
                    <m:r>
                      <m:rPr>
                        <m:nor/>
                      </m:rPr>
                      <a:rPr lang="it-IT" sz="2400" b="1" i="0" dirty="0" smtClean="0"/>
                      <m:t>02 </m:t>
                    </m:r>
                  </m:oMath>
                </a14:m>
                <a:r>
                  <a:rPr lang="en-GB" sz="2400" b="1" dirty="0" smtClean="0"/>
                  <a:t>MHz</a:t>
                </a:r>
                <a:endParaRPr lang="en-GB" sz="2400" b="1" dirty="0"/>
              </a:p>
            </p:txBody>
          </p:sp>
        </mc:Choice>
        <mc:Fallback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06" y="6173104"/>
                <a:ext cx="2905622" cy="461665"/>
              </a:xfrm>
              <a:prstGeom prst="rect">
                <a:avLst/>
              </a:prstGeom>
              <a:blipFill>
                <a:blip r:embed="rId8"/>
                <a:stretch>
                  <a:fillRect l="-3354" t="-10667" r="-167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316089" y="4245719"/>
            <a:ext cx="41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Averaging</a:t>
            </a:r>
            <a:r>
              <a:rPr lang="it-IT" dirty="0" smtClean="0"/>
              <a:t> over </a:t>
            </a:r>
            <a:r>
              <a:rPr lang="it-IT" dirty="0" err="1" smtClean="0"/>
              <a:t>all</a:t>
            </a:r>
            <a:r>
              <a:rPr lang="it-IT" dirty="0" smtClean="0"/>
              <a:t> the T</a:t>
            </a:r>
            <a:r>
              <a:rPr lang="it-IT" baseline="-25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758203" y="1266850"/>
            <a:ext cx="106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it-IT" dirty="0" smtClean="0"/>
              <a:t>=0 KHz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583442" y="3066522"/>
            <a:ext cx="130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it-IT" dirty="0" smtClean="0"/>
              <a:t>=200 KHz</a:t>
            </a:r>
            <a:endParaRPr lang="en-GB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410796" y="4072762"/>
            <a:ext cx="124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it-IT" dirty="0" smtClean="0"/>
              <a:t>=400 KHz</a:t>
            </a:r>
            <a:endParaRPr lang="en-GB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969336" y="3876387"/>
            <a:ext cx="124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it-IT" dirty="0" smtClean="0"/>
              <a:t>=600 KHz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sellaDiTesto 19"/>
              <p:cNvSpPr txBox="1"/>
              <p:nvPr/>
            </p:nvSpPr>
            <p:spPr>
              <a:xfrm>
                <a:off x="553226" y="3158855"/>
                <a:ext cx="2941190" cy="535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∆×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6" y="3158855"/>
                <a:ext cx="2941190" cy="5355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2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10823" y="181954"/>
            <a:ext cx="9488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Qubit</a:t>
            </a:r>
            <a:r>
              <a:rPr lang="it-IT" sz="4000" dirty="0" smtClean="0"/>
              <a:t> in 3D </a:t>
            </a:r>
            <a:r>
              <a:rPr lang="it-IT" sz="4000" dirty="0" err="1" smtClean="0"/>
              <a:t>cavity</a:t>
            </a:r>
            <a:r>
              <a:rPr lang="it-IT" sz="4000" dirty="0" smtClean="0"/>
              <a:t>: </a:t>
            </a:r>
            <a:r>
              <a:rPr lang="it-IT" sz="4000" dirty="0" err="1" smtClean="0"/>
              <a:t>Resolving</a:t>
            </a:r>
            <a:r>
              <a:rPr lang="it-IT" sz="4000" dirty="0" smtClean="0"/>
              <a:t> </a:t>
            </a:r>
            <a:r>
              <a:rPr lang="it-IT" sz="4000" dirty="0" err="1" smtClean="0"/>
              <a:t>Photon</a:t>
            </a:r>
            <a:r>
              <a:rPr lang="it-IT" sz="4000" dirty="0" smtClean="0"/>
              <a:t> </a:t>
            </a:r>
            <a:r>
              <a:rPr lang="it-IT" sz="4000" dirty="0" err="1" smtClean="0"/>
              <a:t>Number</a:t>
            </a:r>
            <a:endParaRPr lang="it-IT" sz="4000" i="1" dirty="0"/>
          </a:p>
        </p:txBody>
      </p:sp>
      <p:grpSp>
        <p:nvGrpSpPr>
          <p:cNvPr id="35" name="Gruppo 34"/>
          <p:cNvGrpSpPr/>
          <p:nvPr/>
        </p:nvGrpSpPr>
        <p:grpSpPr>
          <a:xfrm>
            <a:off x="5765561" y="2399012"/>
            <a:ext cx="4562605" cy="3875345"/>
            <a:chOff x="6097775" y="1379347"/>
            <a:chExt cx="6000439" cy="4759138"/>
          </a:xfrm>
        </p:grpSpPr>
        <p:grpSp>
          <p:nvGrpSpPr>
            <p:cNvPr id="19" name="Gruppo 18"/>
            <p:cNvGrpSpPr/>
            <p:nvPr/>
          </p:nvGrpSpPr>
          <p:grpSpPr>
            <a:xfrm>
              <a:off x="6097775" y="1379347"/>
              <a:ext cx="6000439" cy="4759138"/>
              <a:chOff x="6097776" y="1379347"/>
              <a:chExt cx="5261898" cy="3937619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7776" y="1379347"/>
                <a:ext cx="5261898" cy="3937619"/>
              </a:xfrm>
              <a:prstGeom prst="rect">
                <a:avLst/>
              </a:prstGeom>
            </p:spPr>
          </p:pic>
          <p:cxnSp>
            <p:nvCxnSpPr>
              <p:cNvPr id="15" name="Connettore diritto 14"/>
              <p:cNvCxnSpPr/>
              <p:nvPr/>
            </p:nvCxnSpPr>
            <p:spPr>
              <a:xfrm flipH="1">
                <a:off x="8623299" y="4402666"/>
                <a:ext cx="0" cy="194734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diritto 15"/>
              <p:cNvCxnSpPr/>
              <p:nvPr/>
            </p:nvCxnSpPr>
            <p:spPr>
              <a:xfrm flipH="1">
                <a:off x="8851900" y="4440766"/>
                <a:ext cx="0" cy="194734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8822827" y="5202203"/>
              <a:ext cx="55033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2</a:t>
              </a:r>
              <a:r>
                <a:rPr lang="el-GR" dirty="0" smtClean="0"/>
                <a:t>χ</a:t>
              </a:r>
              <a:endParaRPr lang="en-GB" dirty="0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4320539" y="6297162"/>
            <a:ext cx="255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χ </a:t>
            </a:r>
            <a:r>
              <a:rPr lang="it-IT" sz="2400" dirty="0" smtClean="0"/>
              <a:t>=-3.41±0.08 MHz</a:t>
            </a:r>
            <a:endParaRPr lang="en-GB" sz="2400" dirty="0"/>
          </a:p>
        </p:txBody>
      </p:sp>
      <p:grpSp>
        <p:nvGrpSpPr>
          <p:cNvPr id="34" name="Gruppo 33"/>
          <p:cNvGrpSpPr/>
          <p:nvPr/>
        </p:nvGrpSpPr>
        <p:grpSpPr>
          <a:xfrm>
            <a:off x="829737" y="2366714"/>
            <a:ext cx="4082416" cy="3771771"/>
            <a:chOff x="421004" y="1379348"/>
            <a:chExt cx="5821522" cy="4759137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004" y="1379348"/>
              <a:ext cx="5821522" cy="475913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CasellaDiTesto 27"/>
                <p:cNvSpPr txBox="1"/>
                <p:nvPr/>
              </p:nvSpPr>
              <p:spPr>
                <a:xfrm>
                  <a:off x="4801916" y="4991794"/>
                  <a:ext cx="22365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|0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8" name="CasellaDiTes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1916" y="4991794"/>
                  <a:ext cx="223651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92308" t="-220833" r="-265385" b="-3541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CasellaDiTesto 31"/>
                <p:cNvSpPr txBox="1"/>
                <p:nvPr/>
              </p:nvSpPr>
              <p:spPr>
                <a:xfrm>
                  <a:off x="4659611" y="5338231"/>
                  <a:ext cx="22365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|1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32" name="CasellaDiTes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9611" y="5338231"/>
                  <a:ext cx="223651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100000" t="-220833" r="-276000" b="-3541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CasellaDiTesto 32"/>
                <p:cNvSpPr txBox="1"/>
                <p:nvPr/>
              </p:nvSpPr>
              <p:spPr>
                <a:xfrm>
                  <a:off x="4207556" y="5189914"/>
                  <a:ext cx="22365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|2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33" name="CasellaDiTes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7556" y="5189914"/>
                  <a:ext cx="223651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00000" t="-220833" r="-276000" b="-3541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asellaDiTesto 6"/>
          <p:cNvSpPr txBox="1"/>
          <p:nvPr/>
        </p:nvSpPr>
        <p:spPr>
          <a:xfrm>
            <a:off x="1431903" y="5229695"/>
            <a:ext cx="147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VNA</a:t>
            </a:r>
            <a:r>
              <a:rPr lang="en-GB" dirty="0" smtClean="0"/>
              <a:t>=-35 </a:t>
            </a:r>
            <a:r>
              <a:rPr lang="en-GB" dirty="0" err="1" smtClean="0"/>
              <a:t>dbm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225218" y="5465946"/>
            <a:ext cx="196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PVNA=-30 </a:t>
            </a:r>
            <a:r>
              <a:rPr lang="en-GB" dirty="0" err="1" smtClean="0"/>
              <a:t>dbm</a:t>
            </a:r>
            <a:endParaRPr lang="en-GB" dirty="0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277" y="1247502"/>
            <a:ext cx="6486525" cy="762000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1431903" y="493354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</a:t>
            </a:r>
            <a:r>
              <a:rPr lang="en-GB" baseline="-25000" dirty="0" err="1" smtClean="0"/>
              <a:t>VNA</a:t>
            </a:r>
            <a:r>
              <a:rPr lang="en-GB" dirty="0" smtClean="0"/>
              <a:t> = 7.227 GHz</a:t>
            </a:r>
            <a:endParaRPr lang="en-GB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0225218" y="5138656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</a:t>
            </a:r>
            <a:r>
              <a:rPr lang="en-GB" baseline="-25000" dirty="0" err="1" smtClean="0"/>
              <a:t>VNA</a:t>
            </a:r>
            <a:r>
              <a:rPr lang="en-GB" dirty="0" smtClean="0"/>
              <a:t> = 7.227 GHz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ttangolo 39"/>
              <p:cNvSpPr/>
              <p:nvPr/>
            </p:nvSpPr>
            <p:spPr>
              <a:xfrm>
                <a:off x="6362938" y="3305100"/>
                <a:ext cx="53354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it-IT" sz="1200" dirty="0"/>
                  <a:t> </a:t>
                </a:r>
                <a14:m>
                  <m:oMath xmlns:m="http://schemas.openxmlformats.org/officeDocument/2006/math">
                    <m:r>
                      <a:rPr lang="it-IT" sz="12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</mc:Choice>
        <mc:Fallback>
          <p:sp>
            <p:nvSpPr>
              <p:cNvPr id="40" name="Rettango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38" y="3305100"/>
                <a:ext cx="533544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asellaDiTesto 43"/>
              <p:cNvSpPr txBox="1"/>
              <p:nvPr/>
            </p:nvSpPr>
            <p:spPr>
              <a:xfrm>
                <a:off x="9274007" y="3370422"/>
                <a:ext cx="156838" cy="146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007" y="3370422"/>
                <a:ext cx="156838" cy="146354"/>
              </a:xfrm>
              <a:prstGeom prst="rect">
                <a:avLst/>
              </a:prstGeom>
              <a:blipFill>
                <a:blip r:embed="rId4"/>
                <a:stretch>
                  <a:fillRect l="-92308" t="-220833" r="-265385" b="-3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sellaDiTesto 44"/>
              <p:cNvSpPr txBox="1"/>
              <p:nvPr/>
            </p:nvSpPr>
            <p:spPr>
              <a:xfrm>
                <a:off x="9037742" y="4244331"/>
                <a:ext cx="156838" cy="146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742" y="4244331"/>
                <a:ext cx="156838" cy="146354"/>
              </a:xfrm>
              <a:prstGeom prst="rect">
                <a:avLst/>
              </a:prstGeom>
              <a:blipFill>
                <a:blip r:embed="rId9"/>
                <a:stretch>
                  <a:fillRect l="-100000" t="-216667" r="-276000" b="-35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asellaDiTesto 45"/>
              <p:cNvSpPr txBox="1"/>
              <p:nvPr/>
            </p:nvSpPr>
            <p:spPr>
              <a:xfrm>
                <a:off x="8880904" y="5510274"/>
                <a:ext cx="156838" cy="146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|2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6" name="CasellaDiTes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904" y="5510274"/>
                <a:ext cx="156838" cy="146354"/>
              </a:xfrm>
              <a:prstGeom prst="rect">
                <a:avLst/>
              </a:prstGeom>
              <a:blipFill>
                <a:blip r:embed="rId6"/>
                <a:stretch>
                  <a:fillRect l="-96154" t="-220833" r="-261538" b="-3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8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10823" y="181954"/>
            <a:ext cx="7929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Qubit</a:t>
            </a:r>
            <a:r>
              <a:rPr lang="it-IT" sz="4000" dirty="0" smtClean="0"/>
              <a:t> in 3D </a:t>
            </a:r>
            <a:r>
              <a:rPr lang="it-IT" sz="4000" dirty="0" err="1" smtClean="0"/>
              <a:t>cavity</a:t>
            </a:r>
            <a:r>
              <a:rPr lang="it-IT" sz="4000" dirty="0" smtClean="0"/>
              <a:t>: Tabella riassuntiva</a:t>
            </a:r>
            <a:endParaRPr lang="it-IT" sz="4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el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743681"/>
                  </p:ext>
                </p:extLst>
              </p:nvPr>
            </p:nvGraphicFramePr>
            <p:xfrm>
              <a:off x="4175530" y="2258906"/>
              <a:ext cx="342392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2180">
                      <a:extLst>
                        <a:ext uri="{9D8B030D-6E8A-4147-A177-3AD203B41FA5}">
                          <a16:colId xmlns:a16="http://schemas.microsoft.com/office/drawing/2014/main" val="3095072038"/>
                        </a:ext>
                      </a:extLst>
                    </a:gridCol>
                    <a:gridCol w="2491740">
                      <a:extLst>
                        <a:ext uri="{9D8B030D-6E8A-4147-A177-3AD203B41FA5}">
                          <a16:colId xmlns:a16="http://schemas.microsoft.com/office/drawing/2014/main" val="2744941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r>
                            <a:rPr lang="en-GB" b="0" baseline="-250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GB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 smtClean="0">
                              <a:solidFill>
                                <a:schemeClr val="tx1"/>
                              </a:solidFill>
                            </a:rPr>
                            <a:t>8.74±0.13 </a:t>
                          </a:r>
                          <a:r>
                            <a:rPr lang="el-GR" sz="1800" b="0" dirty="0" smtClean="0">
                              <a:solidFill>
                                <a:schemeClr val="tx1"/>
                              </a:solidFill>
                            </a:rPr>
                            <a:t>μ</a:t>
                          </a:r>
                          <a:r>
                            <a:rPr lang="it-IT" sz="1800" b="0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64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r>
                            <a:rPr lang="en-GB" b="0" baseline="-250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  <a:p>
                          <a:pPr algn="ctr"/>
                          <a:endParaRPr lang="en-GB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 smtClean="0"/>
                            <a:t>2.30±0.11 </a:t>
                          </a:r>
                          <a:r>
                            <a:rPr lang="el-GR" sz="1800" b="0" dirty="0" smtClean="0"/>
                            <a:t>μ</a:t>
                          </a:r>
                          <a:r>
                            <a:rPr lang="it-IT" sz="1800" b="0" dirty="0" smtClean="0"/>
                            <a:t>s</a:t>
                          </a:r>
                          <a:endParaRPr lang="en-GB" sz="1800" b="0" dirty="0" smtClean="0"/>
                        </a:p>
                        <a:p>
                          <a:pPr algn="ctr"/>
                          <a:endParaRPr lang="en-GB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9161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b="0" dirty="0" smtClean="0"/>
                            <a:t>Γ</a:t>
                          </a:r>
                          <a:r>
                            <a:rPr lang="el-GR" sz="1800" b="0" baseline="-25000" dirty="0" smtClean="0"/>
                            <a:t>ϕ</a:t>
                          </a:r>
                          <a:endParaRPr lang="en-GB" sz="1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0.377</m:t>
                              </m:r>
                              <m:r>
                                <m:rPr>
                                  <m:nor/>
                                </m:rPr>
                                <a:rPr lang="it-IT" sz="1800" b="0" dirty="0"/>
                                <m:t>±0.</m:t>
                              </m:r>
                              <m:r>
                                <m:rPr>
                                  <m:nor/>
                                </m:rPr>
                                <a:rPr lang="it-IT" sz="1800" b="0" i="0" dirty="0" smtClean="0"/>
                                <m:t>02 </m:t>
                              </m:r>
                            </m:oMath>
                          </a14:m>
                          <a:r>
                            <a:rPr lang="en-GB" sz="1800" b="0" dirty="0" smtClean="0"/>
                            <a:t>MHz</a:t>
                          </a:r>
                          <a:endParaRPr lang="en-GB" sz="1800" b="0" dirty="0"/>
                        </a:p>
                        <a:p>
                          <a:pPr algn="ctr"/>
                          <a:endParaRPr lang="en-GB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4233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800" b="0" dirty="0" smtClean="0"/>
                            <a:t>χ</a:t>
                          </a:r>
                          <a:endParaRPr lang="en-GB" sz="1800" b="0" dirty="0" smtClean="0"/>
                        </a:p>
                        <a:p>
                          <a:pPr algn="ctr"/>
                          <a:endParaRPr lang="en-GB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 smtClean="0"/>
                            <a:t>-3.41±0.08  MHz</a:t>
                          </a:r>
                          <a:endParaRPr lang="en-GB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30773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743681"/>
                  </p:ext>
                </p:extLst>
              </p:nvPr>
            </p:nvGraphicFramePr>
            <p:xfrm>
              <a:off x="4175530" y="2258906"/>
              <a:ext cx="342392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2180">
                      <a:extLst>
                        <a:ext uri="{9D8B030D-6E8A-4147-A177-3AD203B41FA5}">
                          <a16:colId xmlns:a16="http://schemas.microsoft.com/office/drawing/2014/main" val="3095072038"/>
                        </a:ext>
                      </a:extLst>
                    </a:gridCol>
                    <a:gridCol w="2491740">
                      <a:extLst>
                        <a:ext uri="{9D8B030D-6E8A-4147-A177-3AD203B41FA5}">
                          <a16:colId xmlns:a16="http://schemas.microsoft.com/office/drawing/2014/main" val="274494171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r>
                            <a:rPr lang="en-GB" b="0" baseline="-250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GB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 smtClean="0">
                              <a:solidFill>
                                <a:schemeClr val="tx1"/>
                              </a:solidFill>
                            </a:rPr>
                            <a:t>8.74±0.13 </a:t>
                          </a:r>
                          <a:r>
                            <a:rPr lang="el-GR" sz="1800" b="0" dirty="0" smtClean="0">
                              <a:solidFill>
                                <a:schemeClr val="tx1"/>
                              </a:solidFill>
                            </a:rPr>
                            <a:t>μ</a:t>
                          </a:r>
                          <a:r>
                            <a:rPr lang="it-IT" sz="1800" b="0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6453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r>
                            <a:rPr lang="en-GB" b="0" baseline="-250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  <a:p>
                          <a:pPr algn="ctr"/>
                          <a:endParaRPr lang="en-GB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 smtClean="0"/>
                            <a:t>2.30±0.11 </a:t>
                          </a:r>
                          <a:r>
                            <a:rPr lang="el-GR" sz="1800" b="0" dirty="0" smtClean="0"/>
                            <a:t>μ</a:t>
                          </a:r>
                          <a:r>
                            <a:rPr lang="it-IT" sz="1800" b="0" dirty="0" smtClean="0"/>
                            <a:t>s</a:t>
                          </a:r>
                          <a:endParaRPr lang="en-GB" sz="1800" b="0" dirty="0" smtClean="0"/>
                        </a:p>
                        <a:p>
                          <a:pPr algn="ctr"/>
                          <a:endParaRPr lang="en-GB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916155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b="0" dirty="0" smtClean="0"/>
                            <a:t>Γ</a:t>
                          </a:r>
                          <a:r>
                            <a:rPr lang="el-GR" sz="1800" b="0" baseline="-25000" dirty="0" smtClean="0"/>
                            <a:t>ϕ</a:t>
                          </a:r>
                          <a:endParaRPr lang="en-GB" sz="1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561" t="-205714" r="-488" b="-10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742339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800" b="0" dirty="0" smtClean="0"/>
                            <a:t>χ</a:t>
                          </a:r>
                          <a:endParaRPr lang="en-GB" sz="1800" b="0" dirty="0" smtClean="0"/>
                        </a:p>
                        <a:p>
                          <a:pPr algn="ctr"/>
                          <a:endParaRPr lang="en-GB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 smtClean="0"/>
                            <a:t>-3.41±0.08  MHz</a:t>
                          </a:r>
                          <a:endParaRPr lang="en-GB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30773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21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46010</TotalTime>
  <Words>166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Adobe Heiti Std R</vt:lpstr>
      <vt:lpstr>Arial</vt:lpstr>
      <vt:lpstr>Arial Narrow</vt:lpstr>
      <vt:lpstr>Calibri</vt:lpstr>
      <vt:lpstr>Calibri Light</vt:lpstr>
      <vt:lpstr>Cambria Math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D'Elia</dc:creator>
  <cp:lastModifiedBy>Alessandro</cp:lastModifiedBy>
  <cp:revision>228</cp:revision>
  <dcterms:created xsi:type="dcterms:W3CDTF">2022-01-16T10:29:12Z</dcterms:created>
  <dcterms:modified xsi:type="dcterms:W3CDTF">2023-04-19T15:33:24Z</dcterms:modified>
</cp:coreProperties>
</file>