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F17F1C-6173-4626-AF6A-6AD78AE153C8}">
  <a:tblStyle styleId="{C9F17F1C-6173-4626-AF6A-6AD78AE15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Oswald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Oswald-bold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e04207ea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e04207ea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9c99ab6f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9c99ab6f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e04207ea2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e04207ea2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e04207ea2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e04207ea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e04207ea2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e04207ea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e4c7790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e4c7790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e4c77903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e4c77903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e4c77903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e4c77903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e4c77903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2e4c77903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e4c7790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e4c7790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e4c77903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e4c7790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e04207ea2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e04207ea2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2a4fe238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2a4fe238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e04207ea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e04207ea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e04207ea2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e04207ea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9c99ab6f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9c99ab6f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e04207ea2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e04207ea2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-108000" y="4781750"/>
            <a:ext cx="9360000" cy="3849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highlight>
                  <a:srgbClr val="F8E71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Danilo Labranca - Università degli Studi di Milano-Bicocca</a:t>
            </a:r>
            <a:endParaRPr sz="1300">
              <a:highlight>
                <a:srgbClr val="F8E71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highlight>
                  <a:srgbClr val="F8E71C"/>
                </a:highlight>
              </a:defRPr>
            </a:lvl1pPr>
            <a:lvl2pPr lvl="1">
              <a:buNone/>
              <a:defRPr>
                <a:highlight>
                  <a:srgbClr val="F8E71C"/>
                </a:highlight>
              </a:defRPr>
            </a:lvl2pPr>
            <a:lvl3pPr lvl="2">
              <a:buNone/>
              <a:defRPr>
                <a:highlight>
                  <a:srgbClr val="F8E71C"/>
                </a:highlight>
              </a:defRPr>
            </a:lvl3pPr>
            <a:lvl4pPr lvl="3">
              <a:buNone/>
              <a:defRPr>
                <a:highlight>
                  <a:srgbClr val="F8E71C"/>
                </a:highlight>
              </a:defRPr>
            </a:lvl4pPr>
            <a:lvl5pPr lvl="4">
              <a:buNone/>
              <a:defRPr>
                <a:highlight>
                  <a:srgbClr val="F8E71C"/>
                </a:highlight>
              </a:defRPr>
            </a:lvl5pPr>
            <a:lvl6pPr lvl="5">
              <a:buNone/>
              <a:defRPr>
                <a:highlight>
                  <a:srgbClr val="F8E71C"/>
                </a:highlight>
              </a:defRPr>
            </a:lvl6pPr>
            <a:lvl7pPr lvl="6">
              <a:buNone/>
              <a:defRPr>
                <a:highlight>
                  <a:srgbClr val="F8E71C"/>
                </a:highlight>
              </a:defRPr>
            </a:lvl7pPr>
            <a:lvl8pPr lvl="7">
              <a:buNone/>
              <a:defRPr>
                <a:highlight>
                  <a:srgbClr val="F8E71C"/>
                </a:highlight>
              </a:defRPr>
            </a:lvl8pPr>
            <a:lvl9pPr lvl="8">
              <a:buNone/>
              <a:defRPr>
                <a:highlight>
                  <a:srgbClr val="F8E71C"/>
                </a:highlight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rxiv.org/abs/2207.09290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rxiv.org/abs/2010.00620" TargetMode="External"/><Relationship Id="rId4" Type="http://schemas.openxmlformats.org/officeDocument/2006/relationships/hyperlink" Target="https://arxiv.org/abs/2010.00620" TargetMode="External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altig.infn.it/qubit/qubit-wp1/-/blob/main/tutorial/NotaQubitDesign.pdf" TargetMode="External"/><Relationship Id="rId4" Type="http://schemas.openxmlformats.org/officeDocument/2006/relationships/hyperlink" Target="https://arxiv.org/abs/1904.06560" TargetMode="External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baltig.infn.it/qubit/qubit-wp1/-/blob/main/tutorial/NotaQubitDesign.pdf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hyperlink" Target="https://aip.scitation.org/doi/pdf/10.1063/1.369207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gif"/><Relationship Id="rId5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44250" y="20896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Qub-IT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2D design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44250" y="42364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Qub-IT meeting </a:t>
            </a:r>
            <a:r>
              <a:rPr lang="it">
                <a:solidFill>
                  <a:schemeClr val="dk1"/>
                </a:solidFill>
              </a:rPr>
              <a:t>19/04/2023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234100" y="4236250"/>
            <a:ext cx="2984100" cy="577800"/>
          </a:xfrm>
          <a:prstGeom prst="rect">
            <a:avLst/>
          </a:prstGeom>
          <a:solidFill>
            <a:srgbClr val="F8E7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D. Labranca - H. Corti - R. Moretti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512" y="278975"/>
            <a:ext cx="2355864" cy="159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298" y="1340388"/>
            <a:ext cx="1056077" cy="5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625" y="278975"/>
            <a:ext cx="781075" cy="8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124" y="1468236"/>
            <a:ext cx="1056074" cy="27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9801" y="192557"/>
            <a:ext cx="781076" cy="101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Anharmonicity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0513" y="1205300"/>
            <a:ext cx="4282974" cy="32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Dispersive shift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311700" y="1234075"/>
            <a:ext cx="4380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χ</a:t>
            </a:r>
            <a:r>
              <a:rPr baseline="-25000" lang="it"/>
              <a:t>EPR</a:t>
            </a:r>
            <a:r>
              <a:rPr lang="it"/>
              <a:t>/2π = -0.438 MHz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χ</a:t>
            </a:r>
            <a:r>
              <a:rPr baseline="-25000" lang="it"/>
              <a:t>LOM</a:t>
            </a:r>
            <a:r>
              <a:rPr lang="it"/>
              <a:t>/2π = -0.560 MHz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χ</a:t>
            </a:r>
            <a:r>
              <a:rPr baseline="-25000" lang="it"/>
              <a:t>Calcs</a:t>
            </a:r>
            <a:r>
              <a:rPr lang="it"/>
              <a:t>/2π = -0.475 MHz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EPR and calcs are close, while LOM shows a dispersive shift of 100 kHz higher (already proved before with another design: </a:t>
            </a:r>
            <a:r>
              <a:rPr lang="it" u="sng">
                <a:solidFill>
                  <a:schemeClr val="hlink"/>
                </a:solidFill>
                <a:hlinkClick r:id="rId3"/>
              </a:rPr>
              <a:t>10.48550/arXiv.2207.09290</a:t>
            </a:r>
            <a:r>
              <a:rPr lang="it"/>
              <a:t>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it"/>
              <a:t>Note: LOM definition of χ is treated differently than EPR in this case (see backup slides)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2700" y="1247100"/>
            <a:ext cx="4282974" cy="32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Cavity q</a:t>
            </a:r>
            <a:r>
              <a:rPr lang="it"/>
              <a:t>uality factor</a:t>
            </a:r>
            <a:endParaRPr/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311700" y="1234075"/>
            <a:ext cx="4074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Q</a:t>
            </a:r>
            <a:r>
              <a:rPr baseline="-25000" lang="it"/>
              <a:t>EPR</a:t>
            </a:r>
            <a:r>
              <a:rPr lang="it"/>
              <a:t> ≈ 10</a:t>
            </a:r>
            <a:r>
              <a:rPr baseline="30000" lang="it"/>
              <a:t>4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Q</a:t>
            </a:r>
            <a:r>
              <a:rPr baseline="-25000" lang="it"/>
              <a:t>Calcs </a:t>
            </a:r>
            <a:r>
              <a:rPr lang="it"/>
              <a:t>≈ 10</a:t>
            </a:r>
            <a:r>
              <a:rPr baseline="30000" lang="it"/>
              <a:t>3</a:t>
            </a:r>
            <a:endParaRPr baseline="300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Calculated Q only accounts for feedline contributions but is about 3 times smaller than Q</a:t>
            </a:r>
            <a:r>
              <a:rPr baseline="-25000" lang="it"/>
              <a:t>EPR</a:t>
            </a:r>
            <a:endParaRPr baseline="-250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it"/>
              <a:t>Q</a:t>
            </a:r>
            <a:r>
              <a:rPr baseline="-25000" lang="it"/>
              <a:t>EPR</a:t>
            </a:r>
            <a:r>
              <a:rPr lang="it"/>
              <a:t> is close to Ansys HFSS results and it is calculated as in </a:t>
            </a:r>
            <a:r>
              <a:rPr lang="it" u="sng">
                <a:solidFill>
                  <a:schemeClr val="hlink"/>
                </a:solidFill>
                <a:hlinkClick r:id="rId3"/>
              </a:rPr>
              <a:t>h</a:t>
            </a:r>
            <a:r>
              <a:rPr lang="it" u="sng">
                <a:solidFill>
                  <a:schemeClr val="hlink"/>
                </a:solidFill>
                <a:hlinkClick r:id="rId4"/>
              </a:rPr>
              <a:t>ttps://arxiv.org/abs/2010.00620</a:t>
            </a:r>
            <a:endParaRPr/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5900" y="1234075"/>
            <a:ext cx="4446400" cy="3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Qubit T</a:t>
            </a:r>
            <a:r>
              <a:rPr baseline="-25000" lang="it"/>
              <a:t>1</a:t>
            </a:r>
            <a:endParaRPr baseline="-25000"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311700" y="1310275"/>
            <a:ext cx="4074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</a:t>
            </a:r>
            <a:r>
              <a:rPr baseline="-25000" lang="it"/>
              <a:t>1</a:t>
            </a:r>
            <a:r>
              <a:rPr baseline="30000" lang="it"/>
              <a:t>EPR</a:t>
            </a:r>
            <a:r>
              <a:rPr lang="it"/>
              <a:t> is calculated from the qubit mode quality factor: 2πf</a:t>
            </a:r>
            <a:r>
              <a:rPr baseline="-25000" lang="it"/>
              <a:t>o1</a:t>
            </a:r>
            <a:r>
              <a:rPr lang="it"/>
              <a:t>T</a:t>
            </a:r>
            <a:r>
              <a:rPr baseline="-25000" lang="it"/>
              <a:t>1</a:t>
            </a:r>
            <a:r>
              <a:rPr lang="it"/>
              <a:t>=Q</a:t>
            </a:r>
            <a:r>
              <a:rPr baseline="-25000" lang="it"/>
              <a:t>01</a:t>
            </a:r>
            <a:endParaRPr baseline="-25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</a:t>
            </a:r>
            <a:r>
              <a:rPr baseline="-25000" lang="it"/>
              <a:t>1</a:t>
            </a:r>
            <a:r>
              <a:rPr baseline="30000" lang="it"/>
              <a:t>EPR</a:t>
            </a:r>
            <a:r>
              <a:rPr lang="it"/>
              <a:t> accounts for all 50Ω input ports at the launchpads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Calculated T</a:t>
            </a:r>
            <a:r>
              <a:rPr baseline="-25000" lang="it"/>
              <a:t>1</a:t>
            </a:r>
            <a:r>
              <a:rPr baseline="30000" lang="it"/>
              <a:t>Calcs</a:t>
            </a:r>
            <a:r>
              <a:rPr lang="it"/>
              <a:t> accounts only for the cavity contribution, but the order of magnitude seems right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it"/>
              <a:t>T</a:t>
            </a:r>
            <a:r>
              <a:rPr baseline="-25000" lang="it"/>
              <a:t>1</a:t>
            </a:r>
            <a:r>
              <a:rPr baseline="30000" lang="it"/>
              <a:t>LOM</a:t>
            </a:r>
            <a:r>
              <a:rPr lang="it"/>
              <a:t> is still to be calculated (new LOM code from qiskit)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900" y="1234075"/>
            <a:ext cx="4446400" cy="3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311700" y="1234075"/>
            <a:ext cx="36858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This plot is based on Claudio’s calculations (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https://baltig.infn.it/qubit/qubit-wp1/-/blob/main/tutorial/NotaQubitDesign.pdf</a:t>
            </a:r>
            <a:r>
              <a:rPr lang="it"/>
              <a:t>)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it"/>
              <a:t>Added the calculation for the driveline using the </a:t>
            </a:r>
            <a:r>
              <a:rPr lang="it"/>
              <a:t>capacitance</a:t>
            </a:r>
            <a:r>
              <a:rPr lang="it"/>
              <a:t> </a:t>
            </a:r>
            <a:r>
              <a:rPr b="1" lang="it"/>
              <a:t>C</a:t>
            </a:r>
            <a:r>
              <a:rPr b="1" baseline="-25000" lang="it"/>
              <a:t>G</a:t>
            </a:r>
            <a:r>
              <a:rPr lang="it"/>
              <a:t> (from Q3D simulation) and it is based on </a:t>
            </a:r>
            <a:r>
              <a:rPr b="1" lang="it"/>
              <a:t>Section </a:t>
            </a:r>
            <a:r>
              <a:rPr b="1" lang="it">
                <a:latin typeface="Arial"/>
                <a:ea typeface="Arial"/>
                <a:cs typeface="Arial"/>
                <a:sym typeface="Arial"/>
              </a:rPr>
              <a:t>IV.D.1</a:t>
            </a:r>
            <a:r>
              <a:rPr lang="it"/>
              <a:t> of this review: </a:t>
            </a:r>
            <a:r>
              <a:rPr lang="it" u="sng">
                <a:solidFill>
                  <a:schemeClr val="hlink"/>
                </a:solidFill>
                <a:hlinkClick r:id="rId4"/>
              </a:rPr>
              <a:t>https://arxiv.org/abs/1904.06560</a:t>
            </a:r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Rabi frequency</a:t>
            </a:r>
            <a:endParaRPr/>
          </a:p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5821" y="1152250"/>
            <a:ext cx="4880878" cy="34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Backup slides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Dispersive shift - LOM treated as EPR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11700" y="1234075"/>
            <a:ext cx="4074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Larger discrepancy in LOM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Seems like LOM χ values are treated differently in the code: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800"/>
              <a:t>EPR returns 2χ (</a:t>
            </a:r>
            <a:r>
              <a:rPr b="1" lang="it" sz="1800"/>
              <a:t>For sure</a:t>
            </a:r>
            <a:r>
              <a:rPr lang="it" sz="1800"/>
              <a:t>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" sz="1800"/>
              <a:t>LOM returns χ (</a:t>
            </a:r>
            <a:r>
              <a:rPr b="1" lang="it" sz="1800"/>
              <a:t>To be checked</a:t>
            </a:r>
            <a:r>
              <a:rPr lang="it" sz="1800"/>
              <a:t>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The code for LOM was last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Deeper look into it would solve these doubts</a:t>
            </a:r>
            <a:endParaRPr/>
          </a:p>
        </p:txBody>
      </p:sp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892" y="1185838"/>
            <a:ext cx="4446408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Qubit quality factor</a:t>
            </a:r>
            <a:endParaRPr/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9026" y="1211700"/>
            <a:ext cx="4405950" cy="33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Readout cavity from calculations</a:t>
            </a:r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311700" y="1234075"/>
            <a:ext cx="42144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Plots based on </a:t>
            </a:r>
            <a:r>
              <a:rPr lang="it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https://baltig.infn.it/qubit/qubit-wp1/-/blob/main/tutorial/NotaQubitDesign.pdf</a:t>
            </a:r>
            <a:endParaRPr/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175" y="445025"/>
            <a:ext cx="4123851" cy="412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Latest design 2D qubit chip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875" y="1212525"/>
            <a:ext cx="3144425" cy="31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4070"/>
            <a:ext cx="4954525" cy="12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11713" y="2478850"/>
            <a:ext cx="49545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Two chip versions of the same qubit design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Adaptability to different holders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The second chip design is based on AIVON holders and easily adaptable to any square-shaped holder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The main qubit parameters are exactly the same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Latest design 2D qubit chip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875" y="1212525"/>
            <a:ext cx="3144425" cy="31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4070"/>
            <a:ext cx="4954525" cy="12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311713" y="2469275"/>
            <a:ext cx="49545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Two chip versions of the same qubit design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Adaptability to different holders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The second chip design is based on AIVON holders and easily adaptable to any square-shaped holder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Playfair Display"/>
              <a:buChar char="●"/>
            </a:pPr>
            <a:r>
              <a:rPr lang="it" sz="1600">
                <a:latin typeface="Playfair Display"/>
                <a:ea typeface="Playfair Display"/>
                <a:cs typeface="Playfair Display"/>
                <a:sym typeface="Playfair Display"/>
              </a:rPr>
              <a:t>The main qubit parameters are exactly the same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2781513" y="1965475"/>
            <a:ext cx="3004500" cy="2394000"/>
            <a:chOff x="2261763" y="2520300"/>
            <a:chExt cx="3004500" cy="2394000"/>
          </a:xfrm>
        </p:grpSpPr>
        <p:pic>
          <p:nvPicPr>
            <p:cNvPr id="86" name="Google Shape;8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61799" y="2520350"/>
              <a:ext cx="3004425" cy="2393924"/>
            </a:xfrm>
            <a:prstGeom prst="rect">
              <a:avLst/>
            </a:prstGeom>
            <a:noFill/>
            <a:ln>
              <a:noFill/>
            </a:ln>
            <a:effectLst>
              <a:outerShdw blurRad="557213" rotWithShape="0" algn="bl" dir="6000000" dist="200025">
                <a:srgbClr val="000000">
                  <a:alpha val="92000"/>
                </a:srgbClr>
              </a:outerShdw>
            </a:effectLst>
          </p:spPr>
        </p:pic>
        <p:sp>
          <p:nvSpPr>
            <p:cNvPr id="87" name="Google Shape;87;p15"/>
            <p:cNvSpPr/>
            <p:nvPr/>
          </p:nvSpPr>
          <p:spPr>
            <a:xfrm>
              <a:off x="2261763" y="2520300"/>
              <a:ext cx="3004500" cy="23940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57213" rotWithShape="0" algn="bl" dir="6000000" dist="200025">
                <a:srgbClr val="000000">
                  <a:alpha val="9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5"/>
          <p:cNvSpPr/>
          <p:nvPr/>
        </p:nvSpPr>
        <p:spPr>
          <a:xfrm>
            <a:off x="599450" y="1521650"/>
            <a:ext cx="787200" cy="718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6964333" y="2212508"/>
            <a:ext cx="787200" cy="718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15"/>
          <p:cNvCxnSpPr>
            <a:stCxn id="88" idx="2"/>
            <a:endCxn id="87" idx="2"/>
          </p:cNvCxnSpPr>
          <p:nvPr/>
        </p:nvCxnSpPr>
        <p:spPr>
          <a:xfrm>
            <a:off x="993050" y="2240150"/>
            <a:ext cx="3290700" cy="2119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>
            <a:stCxn id="88" idx="0"/>
            <a:endCxn id="87" idx="0"/>
          </p:cNvCxnSpPr>
          <p:nvPr/>
        </p:nvCxnSpPr>
        <p:spPr>
          <a:xfrm>
            <a:off x="993050" y="1521650"/>
            <a:ext cx="3290700" cy="44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>
            <a:stCxn id="87" idx="0"/>
            <a:endCxn id="89" idx="0"/>
          </p:cNvCxnSpPr>
          <p:nvPr/>
        </p:nvCxnSpPr>
        <p:spPr>
          <a:xfrm>
            <a:off x="4283763" y="1965475"/>
            <a:ext cx="3074100" cy="246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>
            <a:stCxn id="89" idx="2"/>
            <a:endCxn id="87" idx="2"/>
          </p:cNvCxnSpPr>
          <p:nvPr/>
        </p:nvCxnSpPr>
        <p:spPr>
          <a:xfrm flipH="1">
            <a:off x="4283833" y="2931008"/>
            <a:ext cx="3074100" cy="1428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40005"/>
            <a:ext cx="8520601" cy="2140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6"/>
          <p:cNvCxnSpPr/>
          <p:nvPr/>
        </p:nvCxnSpPr>
        <p:spPr>
          <a:xfrm>
            <a:off x="317625" y="2452467"/>
            <a:ext cx="8508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309258" y="2435741"/>
            <a:ext cx="0" cy="21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1" name="Google Shape;101;p16"/>
          <p:cNvSpPr txBox="1"/>
          <p:nvPr/>
        </p:nvSpPr>
        <p:spPr>
          <a:xfrm rot="-5400000">
            <a:off x="-821400" y="3236291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2.5 </a:t>
            </a:r>
            <a:r>
              <a:rPr b="1" lang="it" sz="2300">
                <a:solidFill>
                  <a:srgbClr val="FF0000"/>
                </a:solidFill>
              </a:rPr>
              <a:t>mm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10mm x 2.5mm Chip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234075"/>
            <a:ext cx="8520600" cy="11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Qubit shifted to one side to avoid drive-line and flux-line modes in </a:t>
            </a:r>
            <a:r>
              <a:rPr lang="it"/>
              <a:t>simulations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it"/>
              <a:t>The chip configuration still generates other low Q modes around 5 GHz (feedline</a:t>
            </a:r>
            <a:r>
              <a:rPr lang="it" sz="1400"/>
              <a:t> </a:t>
            </a:r>
            <a:r>
              <a:rPr lang="it"/>
              <a:t>and composite modes)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598275" y="2038366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10 mm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40005"/>
            <a:ext cx="8520601" cy="2140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>
            <a:off x="317625" y="2452467"/>
            <a:ext cx="8508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309258" y="2435741"/>
            <a:ext cx="0" cy="21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13" name="Google Shape;113;p17"/>
          <p:cNvSpPr txBox="1"/>
          <p:nvPr/>
        </p:nvSpPr>
        <p:spPr>
          <a:xfrm rot="-5400000">
            <a:off x="-821400" y="3236291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2.5 mm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10mm x 2.5mm Chip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234075"/>
            <a:ext cx="8520600" cy="11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Qubit shifted to one side to avoid drive-line and flux-line modes in simulations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it"/>
              <a:t>The chip configuration still generates other low Q modes around 5 GHz (feedline</a:t>
            </a:r>
            <a:r>
              <a:rPr lang="it" sz="1400"/>
              <a:t> </a:t>
            </a:r>
            <a:r>
              <a:rPr lang="it"/>
              <a:t>and composite modes)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3598275" y="2038366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10 mm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400" y="582763"/>
            <a:ext cx="7133197" cy="3977975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2000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7</a:t>
            </a:r>
            <a:r>
              <a:rPr lang="it"/>
              <a:t>mm x 7mm Chip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11700" y="1234075"/>
            <a:ext cx="4260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Exact same design of the main features of the chip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Adapted to a squared design (different holder compatibility)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Easier simulation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No common modes on chip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it"/>
              <a:t>Results of the simulations of this chip are reliably transferable to the       10mm x 2.5 mm chip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00" y="1234075"/>
            <a:ext cx="3393300" cy="33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8"/>
          <p:cNvCxnSpPr/>
          <p:nvPr/>
        </p:nvCxnSpPr>
        <p:spPr>
          <a:xfrm>
            <a:off x="5441275" y="1234000"/>
            <a:ext cx="3391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7" name="Google Shape;127;p18"/>
          <p:cNvSpPr txBox="1"/>
          <p:nvPr/>
        </p:nvSpPr>
        <p:spPr>
          <a:xfrm rot="-5400000">
            <a:off x="4198075" y="2661316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7</a:t>
            </a:r>
            <a:r>
              <a:rPr b="1" lang="it" sz="2300">
                <a:solidFill>
                  <a:srgbClr val="FF0000"/>
                </a:solidFill>
              </a:rPr>
              <a:t> mm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161850" y="797866"/>
            <a:ext cx="194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</a:rPr>
              <a:t>7</a:t>
            </a:r>
            <a:r>
              <a:rPr b="1" lang="it" sz="2300">
                <a:solidFill>
                  <a:srgbClr val="FF0000"/>
                </a:solidFill>
              </a:rPr>
              <a:t> mm</a:t>
            </a:r>
            <a:endParaRPr b="1" sz="2300">
              <a:solidFill>
                <a:srgbClr val="FF0000"/>
              </a:solidFill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>
            <a:off x="5440050" y="1227563"/>
            <a:ext cx="0" cy="337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19"/>
          <p:cNvGraphicFramePr/>
          <p:nvPr/>
        </p:nvGraphicFramePr>
        <p:xfrm>
          <a:off x="423225" y="15311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{C9F17F1C-6173-4626-AF6A-6AD78AE153C8}</a:tableStyleId>
              </a:tblPr>
              <a:tblGrid>
                <a:gridCol w="1498425"/>
                <a:gridCol w="817425"/>
              </a:tblGrid>
              <a:tr h="45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Parameter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Value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Qubit shunt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87.403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Coupling Q-R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3.932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Coupling R-F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6.406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Coupling drive-line qubit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0.199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pSp>
        <p:nvGrpSpPr>
          <p:cNvPr id="136" name="Google Shape;136;p19"/>
          <p:cNvGrpSpPr/>
          <p:nvPr/>
        </p:nvGrpSpPr>
        <p:grpSpPr>
          <a:xfrm>
            <a:off x="5645827" y="0"/>
            <a:ext cx="2538856" cy="2080901"/>
            <a:chOff x="5657388" y="1234089"/>
            <a:chExt cx="3370760" cy="3334778"/>
          </a:xfrm>
        </p:grpSpPr>
        <p:pic>
          <p:nvPicPr>
            <p:cNvPr id="137" name="Google Shape;137;p19"/>
            <p:cNvPicPr preferRelativeResize="0"/>
            <p:nvPr/>
          </p:nvPicPr>
          <p:blipFill rotWithShape="1">
            <a:blip r:embed="rId3">
              <a:alphaModFix/>
            </a:blip>
            <a:srcRect b="0" l="5143" r="6031" t="0"/>
            <a:stretch/>
          </p:blipFill>
          <p:spPr>
            <a:xfrm>
              <a:off x="5657388" y="1234089"/>
              <a:ext cx="3370760" cy="333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9"/>
            <p:cNvSpPr/>
            <p:nvPr/>
          </p:nvSpPr>
          <p:spPr>
            <a:xfrm>
              <a:off x="5814389" y="3361127"/>
              <a:ext cx="434700" cy="20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Equivalent circuit parameters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23225" y="1204125"/>
            <a:ext cx="2316000" cy="3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it" sz="1490"/>
              <a:t>From Q3D simulations:</a:t>
            </a:r>
            <a:endParaRPr b="1" sz="1490"/>
          </a:p>
        </p:txBody>
      </p:sp>
      <p:sp>
        <p:nvSpPr>
          <p:cNvPr id="141" name="Google Shape;141;p19"/>
          <p:cNvSpPr txBox="1"/>
          <p:nvPr/>
        </p:nvSpPr>
        <p:spPr>
          <a:xfrm>
            <a:off x="6813966" y="-54149"/>
            <a:ext cx="11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Feedline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800" y="2080903"/>
            <a:ext cx="3004500" cy="2393984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5400000" dist="57150">
              <a:srgbClr val="000000">
                <a:alpha val="60000"/>
              </a:srgbClr>
            </a:outerShdw>
          </a:effectLst>
        </p:spPr>
      </p:pic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2874625" y="1222047"/>
            <a:ext cx="2635800" cy="3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lang="it" sz="1454"/>
              <a:t>Other parameters</a:t>
            </a:r>
            <a:r>
              <a:rPr b="1" lang="it" sz="1454"/>
              <a:t>:</a:t>
            </a:r>
            <a:endParaRPr b="1" sz="1454"/>
          </a:p>
        </p:txBody>
      </p:sp>
      <p:graphicFrame>
        <p:nvGraphicFramePr>
          <p:cNvPr id="144" name="Google Shape;144;p19"/>
          <p:cNvGraphicFramePr/>
          <p:nvPr/>
        </p:nvGraphicFramePr>
        <p:xfrm>
          <a:off x="2909838" y="15411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{C9F17F1C-6173-4626-AF6A-6AD78AE153C8}</a:tableStyleId>
              </a:tblPr>
              <a:tblGrid>
                <a:gridCol w="1164850"/>
                <a:gridCol w="1470825"/>
              </a:tblGrid>
              <a:tr h="438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Parameter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Value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56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Junction inductance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nH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56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Critical current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32.911 nA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75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Equivalent R capacitance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404.072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75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Equivalent R inductance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1.638 nH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0"/>
          <p:cNvGraphicFramePr/>
          <p:nvPr/>
        </p:nvGraphicFramePr>
        <p:xfrm>
          <a:off x="423225" y="15311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{C9F17F1C-6173-4626-AF6A-6AD78AE153C8}</a:tableStyleId>
              </a:tblPr>
              <a:tblGrid>
                <a:gridCol w="1498425"/>
                <a:gridCol w="817425"/>
              </a:tblGrid>
              <a:tr h="45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Parameter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Value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Qubit shunt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87.403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Coupling Q-R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3.932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Coupling R-F *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F5D0D0"/>
                        </a:gs>
                        <a:gs pos="100000">
                          <a:srgbClr val="D9686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6.406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F5D0D0"/>
                        </a:gs>
                        <a:gs pos="100000">
                          <a:srgbClr val="D9686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Coupling drive-line qubit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0.199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pSp>
        <p:nvGrpSpPr>
          <p:cNvPr id="151" name="Google Shape;151;p20"/>
          <p:cNvGrpSpPr/>
          <p:nvPr/>
        </p:nvGrpSpPr>
        <p:grpSpPr>
          <a:xfrm>
            <a:off x="5645827" y="0"/>
            <a:ext cx="2538856" cy="2080901"/>
            <a:chOff x="5657388" y="1234089"/>
            <a:chExt cx="3370760" cy="3334778"/>
          </a:xfrm>
        </p:grpSpPr>
        <p:pic>
          <p:nvPicPr>
            <p:cNvPr id="152" name="Google Shape;152;p20"/>
            <p:cNvPicPr preferRelativeResize="0"/>
            <p:nvPr/>
          </p:nvPicPr>
          <p:blipFill rotWithShape="1">
            <a:blip r:embed="rId3">
              <a:alphaModFix/>
            </a:blip>
            <a:srcRect b="0" l="5143" r="6031" t="0"/>
            <a:stretch/>
          </p:blipFill>
          <p:spPr>
            <a:xfrm>
              <a:off x="5657388" y="1234089"/>
              <a:ext cx="3370760" cy="333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0"/>
            <p:cNvSpPr/>
            <p:nvPr/>
          </p:nvSpPr>
          <p:spPr>
            <a:xfrm>
              <a:off x="5814389" y="3361127"/>
              <a:ext cx="434700" cy="20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Equivalent circuit parameters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423225" y="1204125"/>
            <a:ext cx="2316000" cy="3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it" sz="1490"/>
              <a:t>From Q3D simulations:</a:t>
            </a:r>
            <a:endParaRPr b="1" sz="1490"/>
          </a:p>
        </p:txBody>
      </p:sp>
      <p:sp>
        <p:nvSpPr>
          <p:cNvPr id="156" name="Google Shape;156;p20"/>
          <p:cNvSpPr txBox="1"/>
          <p:nvPr/>
        </p:nvSpPr>
        <p:spPr>
          <a:xfrm>
            <a:off x="6813966" y="-54149"/>
            <a:ext cx="11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Feedline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800" y="2080903"/>
            <a:ext cx="3004500" cy="2393984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5400000" dist="57150">
              <a:srgbClr val="000000">
                <a:alpha val="60000"/>
              </a:srgbClr>
            </a:outerShdw>
          </a:effectLst>
        </p:spPr>
      </p:pic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2874625" y="1222047"/>
            <a:ext cx="2635800" cy="3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lang="it" sz="1454"/>
              <a:t>Other parameters:</a:t>
            </a:r>
            <a:endParaRPr b="1" sz="1454"/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2909838" y="15411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{C9F17F1C-6173-4626-AF6A-6AD78AE153C8}</a:tableStyleId>
              </a:tblPr>
              <a:tblGrid>
                <a:gridCol w="1164850"/>
                <a:gridCol w="1470825"/>
              </a:tblGrid>
              <a:tr h="438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Parameter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Value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56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Junction inductance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nH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56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b="1" baseline="-25000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Critical current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32.911 nA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75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Equivalent R capacitance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404.072 fF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  <a:tr h="75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baseline="-25000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 </a:t>
                      </a:r>
                      <a:r>
                        <a:rPr b="1" lang="it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Equivalent R inductance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1.638 nH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85950" y="1944650"/>
            <a:ext cx="5405400" cy="12930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485775" rotWithShape="0" algn="bl" dir="6000000" dist="209550">
              <a:srgbClr val="000000">
                <a:alpha val="7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*: in this configuration may be necessary to include a more complicated description of the cavity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https://aip.scitation.org/doi/pdf/10.1063/1.3692073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Simulation results - Frequencies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311700" y="1234075"/>
            <a:ext cx="3447600" cy="16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219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2100">
                <a:solidFill>
                  <a:srgbClr val="0000FF"/>
                </a:solidFill>
              </a:rPr>
              <a:t>Blue:</a:t>
            </a:r>
            <a:r>
              <a:rPr lang="it" sz="2100"/>
              <a:t> Comparison @ 	L</a:t>
            </a:r>
            <a:r>
              <a:rPr baseline="-25000" lang="it" sz="2100"/>
              <a:t>J</a:t>
            </a:r>
            <a:r>
              <a:rPr lang="it" sz="2100"/>
              <a:t> = 10 nH between LOM, EPR simulations and </a:t>
            </a:r>
            <a:r>
              <a:rPr lang="it" sz="2100">
                <a:solidFill>
                  <a:srgbClr val="066806"/>
                </a:solidFill>
              </a:rPr>
              <a:t>calculations</a:t>
            </a:r>
            <a:endParaRPr sz="2100">
              <a:solidFill>
                <a:srgbClr val="066806"/>
              </a:solidFill>
            </a:endParaRPr>
          </a:p>
          <a:p>
            <a:pPr indent="-321945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it" sz="2100"/>
              <a:t>LOM cavity frequency is chosen to be equal to the EPR simulation result for L</a:t>
            </a:r>
            <a:r>
              <a:rPr baseline="-25000" lang="it" sz="2100"/>
              <a:t>J </a:t>
            </a:r>
            <a:r>
              <a:rPr lang="it" sz="2100"/>
              <a:t>= 10nH</a:t>
            </a:r>
            <a:endParaRPr sz="2100"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232" y="1017725"/>
            <a:ext cx="5073067" cy="355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746" y="3751760"/>
            <a:ext cx="2072555" cy="8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71700"/>
            <a:ext cx="2072555" cy="88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