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455" r:id="rId3"/>
    <p:sldId id="462" r:id="rId4"/>
    <p:sldId id="464" r:id="rId5"/>
    <p:sldId id="465" r:id="rId6"/>
    <p:sldId id="466" r:id="rId7"/>
    <p:sldId id="469" r:id="rId8"/>
    <p:sldId id="471" r:id="rId9"/>
    <p:sldId id="463" r:id="rId10"/>
    <p:sldId id="475" r:id="rId11"/>
    <p:sldId id="468" r:id="rId12"/>
    <p:sldId id="477" r:id="rId13"/>
    <p:sldId id="473" r:id="rId14"/>
    <p:sldId id="474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009" autoAdjust="0"/>
  </p:normalViewPr>
  <p:slideViewPr>
    <p:cSldViewPr snapToGrid="0" showGuides="1">
      <p:cViewPr varScale="1">
        <p:scale>
          <a:sx n="59" d="100"/>
          <a:sy n="59" d="100"/>
        </p:scale>
        <p:origin x="964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1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19A15-DA6C-483A-AF05-1B2E9DBF1EFF}" type="datetimeFigureOut">
              <a:rPr lang="it-IT" smtClean="0"/>
              <a:t>17/04/2023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1E4220-974A-47C6-BF63-B120736830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939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032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F4E1FF-23EB-99C9-5B9E-E91E4DAA8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4201CE6-73CD-D4A0-AE4C-1B5249479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B2AD761-EDB4-A405-3D31-3F0A93B3A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81EC6-8B1B-4AE0-8AFF-F819C25A8AC2}" type="datetime1">
              <a:rPr lang="it-IT" smtClean="0"/>
              <a:t>19/04/2023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EA918B9-D20A-8644-614B-91CEAB3D5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Falferi - Riunione Qub-IT + PNRR 19 aprile 2023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88591F-5856-406F-877C-3A9A65095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D5092-9AF8-48C6-B702-924F28DA54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9284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E05E1D-AB66-561E-B2E4-568B61A87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96AAC51-9BDC-92A1-921A-A9EE2E7F89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960945-BF42-BA67-9BC9-62AC77FAA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3E8CC-0CE0-4C35-AC3A-65ED2732EA13}" type="datetime1">
              <a:rPr lang="it-IT" smtClean="0"/>
              <a:t>19/04/2023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00C909-2638-47E4-2369-C44EFE5DF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Falferi - Riunione Qub-IT + PNRR 19 aprile 2023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3109D1-A1AF-34F8-8242-13B1025D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D5092-9AF8-48C6-B702-924F28DA54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8665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C5CA1ED-19B5-D9DA-62F3-C7229776D1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A91B37D-79CF-D472-9EC8-1EADDAA07C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812577B-9A4D-4858-7296-F141EB0EB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7746-FD6E-4433-82A1-4533DBBD76FA}" type="datetime1">
              <a:rPr lang="it-IT" smtClean="0"/>
              <a:t>19/04/2023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FB0F9C4-AC9F-C5F6-846B-CDA74FD7B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Falferi - Riunione Qub-IT + PNRR 19 aprile 2023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BFC8E5E-FB84-65FD-6E3F-3D72B36EB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D5092-9AF8-48C6-B702-924F28DA54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2797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7169F-E5BD-4277-A0E2-5122B0319508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19/04/2023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Paolo Falferi - Riunione Qub-IT + PNRR 19 aprile 2023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EFE5-48DE-4D68-A894-7C9DF833D2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233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6026F-C431-4CE8-B884-39316A22C188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19/04/2023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Paolo Falferi - Riunione Qub-IT + PNRR 19 aprile 2023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EFE5-48DE-4D68-A894-7C9DF833D2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983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BCD48-F46B-445B-B0D9-DD9D4D720E3D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19/04/2023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Paolo Falferi - Riunione Qub-IT + PNRR 19 aprile 2023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EFE5-48DE-4D68-A894-7C9DF833D2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202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22EE0-2F00-48D8-B0AB-520A7CA7236F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19/04/2023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Paolo Falferi - Riunione Qub-IT + PNRR 19 aprile 2023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EFE5-48DE-4D68-A894-7C9DF833D2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532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E3ABF-A34B-4671-8869-52116026690D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19/04/2023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Paolo Falferi - Riunione Qub-IT + PNRR 19 aprile 2023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EFE5-48DE-4D68-A894-7C9DF833D2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475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79864-A641-4228-9966-2683FDD3BFE9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19/04/2023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Paolo Falferi - Riunione Qub-IT + PNRR 19 aprile 2023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EFE5-48DE-4D68-A894-7C9DF833D2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163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AC04-01E8-49D3-9469-AAF72ACBA318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19/04/2023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Paolo Falferi - Riunione Qub-IT + PNRR 19 aprile 2023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EFE5-48DE-4D68-A894-7C9DF833D2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0711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68D32-5D99-42CA-A108-4AA1BCE049CE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19/04/2023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Paolo Falferi - Riunione Qub-IT + PNRR 19 aprile 2023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EFE5-48DE-4D68-A894-7C9DF833D2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85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723CDF-6074-E789-6CA5-D4175E90B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17C08D-E6F9-46AF-064E-F719CB728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CBC9EC8-9141-B1A7-20B4-0F292A707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62F1D-E452-47B5-B105-B060462F1891}" type="datetime1">
              <a:rPr lang="it-IT" smtClean="0"/>
              <a:t>19/04/2023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28DA00-FD6E-0A26-E079-1C538D6F0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Falferi - Riunione Qub-IT + PNRR 19 aprile 2023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122C64-E5E0-8A0A-92EA-7BD5C8A8D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D5092-9AF8-48C6-B702-924F28DA54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8298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D268F-7189-49FC-8E25-C1DBCB97F0A7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19/04/2023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Paolo Falferi - Riunione Qub-IT + PNRR 19 aprile 2023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EFE5-48DE-4D68-A894-7C9DF833D2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950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B66AF-1BC8-47E2-93C9-142CE70A5F81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19/04/2023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Paolo Falferi - Riunione Qub-IT + PNRR 19 aprile 2023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EFE5-48DE-4D68-A894-7C9DF833D2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96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EDE1E-6891-43E3-8BF7-03042D072451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19/04/2023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Paolo Falferi - Riunione Qub-IT + PNRR 19 aprile 2023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EFE5-48DE-4D68-A894-7C9DF833D2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312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56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69FB9D-DC56-CDE0-35E9-521EFEE0C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E21FD73-4C82-3F88-272F-A671332D2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6D1CAFE-D2B5-EA43-073D-8AC1A91C6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9D574-65C2-4802-9B4C-AA91E30E967D}" type="datetime1">
              <a:rPr lang="it-IT" smtClean="0"/>
              <a:t>19/04/2023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1833BE0-5725-4A33-9E87-F51FC7D86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Falferi - Riunione Qub-IT + PNRR 19 aprile 2023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B724C6-0E4A-3E92-0C7C-90DBEC5D0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D5092-9AF8-48C6-B702-924F28DA54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3160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12C199-2230-50E1-6FFB-BC00848EB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5199A7-C114-EBA7-7DD8-501556FA7E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788B740-E7F4-6725-CBD8-CA2F1419DE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6AC939D-EC85-2FE9-1E92-D184A3845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994F3-B0FA-4D4D-BA6E-67A97D28D96C}" type="datetime1">
              <a:rPr lang="it-IT" smtClean="0"/>
              <a:t>19/04/2023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6A215CE-1810-A168-6E34-FD2BE48C1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Falferi - Riunione Qub-IT + PNRR 19 aprile 2023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FD13D00-C3B2-F00E-E1AB-F8C5E9BC2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D5092-9AF8-48C6-B702-924F28DA54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8262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CB7615-89E3-516C-D9A8-628175C7B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DCF342C-52A1-D672-1603-97405BDE1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C29835A-892A-A685-E10A-A4FF882943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0B4D339-A2C5-55C2-81B6-5DB77ADD2E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98C6CCC-97C7-E73B-1122-62380FA12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6B48ED9-9208-5F48-37B7-856C1D6E4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2577A-DC5A-41C3-B188-EAE2CCE1DDA1}" type="datetime1">
              <a:rPr lang="it-IT" smtClean="0"/>
              <a:t>19/04/2023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3454523-B287-20D5-D58A-1FDD5AB9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Falferi - Riunione Qub-IT + PNRR 19 aprile 2023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BE4938D-CF62-E5C7-F01F-ACE302C3D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D5092-9AF8-48C6-B702-924F28DA54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4838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3BFDDA-0003-01D0-1DC2-EC64A9A47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A3AD6BD-2732-9117-FA89-AED88C37A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231-F14F-45E5-830E-35052B61ABAC}" type="datetime1">
              <a:rPr lang="it-IT" smtClean="0"/>
              <a:t>19/04/2023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07C03A4-DEB7-70C4-FA28-80FD8934F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Falferi - Riunione Qub-IT + PNRR 19 aprile 2023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A1D0CBA-EC54-EADD-6368-03BAFE385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D5092-9AF8-48C6-B702-924F28DA54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6464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DE1F04F-A246-8B61-3355-9873D61DF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8F017-B3B5-4264-A8FF-598D6B986C98}" type="datetime1">
              <a:rPr lang="it-IT" smtClean="0"/>
              <a:t>19/04/2023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57A8D0E-8B2A-F29B-7A08-AAB409D86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Falferi - Riunione Qub-IT + PNRR 19 aprile 2023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60105D0-91CC-C141-83D5-643FF255B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D5092-9AF8-48C6-B702-924F28DA54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6532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F30CE3-01BE-F6A7-4511-AA5592EA8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7B64D4-F7EA-8773-3CF7-47E1004DD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F14FA05-D711-183F-0EE8-3E6E8B87B4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0B92C29-811D-6795-3801-80C6E2F28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1469-4BF3-4166-9293-A78B8067A548}" type="datetime1">
              <a:rPr lang="it-IT" smtClean="0"/>
              <a:t>19/04/2023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F15E7BD-D1A7-E070-D8C6-1247C56F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Falferi - Riunione Qub-IT + PNRR 19 aprile 2023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81A85E0-ED0D-FF21-0377-603561CFC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D5092-9AF8-48C6-B702-924F28DA54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9834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0951C1-28C3-B5EB-E1B3-597252920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9A723E0-F9A1-9DFA-7EC2-A552CD8880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4847784-640A-48AF-00AB-9949C5D18C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4669FA6-4A5A-A87E-AD58-BCDD6DD47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C1D4-3A4C-44C0-8ED5-5F8A0CCB2FEF}" type="datetime1">
              <a:rPr lang="it-IT" smtClean="0"/>
              <a:t>19/04/2023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26D774B-5A12-FE64-2B7A-C96FE2D72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Falferi - Riunione Qub-IT + PNRR 19 aprile 2023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7699806-729F-8BEE-CF9F-3D3CC6318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D5092-9AF8-48C6-B702-924F28DA54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0150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7B55CA3-77FA-D7BD-6866-A53E2596A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F7A417B-9EA7-A2DE-2C26-F742C6AB2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35F972-12D2-640F-563A-BE402CBEE6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889CE-DAFD-4A0C-8691-D95545D07C9C}" type="datetime1">
              <a:rPr lang="it-IT" smtClean="0"/>
              <a:t>19/04/2023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59ED61-3B7D-13D0-D94F-22D93BCCDC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Paolo Falferi - Riunione Qub-IT + PNRR 19 aprile 2023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14D1D10-3B16-85ED-1907-EE0A6BE91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D5092-9AF8-48C6-B702-924F28DA54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60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91320-0DFB-4C0C-8B50-B7703DB45B01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19/04/2023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Paolo Falferi - Riunione Qub-IT + PNRR 19 aprile 2023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FEFE5-48DE-4D68-A894-7C9DF833D2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78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225902" y="4024435"/>
            <a:ext cx="4191000" cy="21852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Personale afferente 2022 in totale   9,5 FTE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Personale afferente 2022 al TIFPA  1.5 FTE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Cian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Alessandro [FBK] 0.2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Falferi Paolo [FBK, CNR-IFN] 0.3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Giubertoni Damiano [FBK] 0.2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Federica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Mantegazzini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[FBK] 0,3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Margesin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Benno [FBK] 0.2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Vinante Andrea [CNR-IFN] 0.3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Durata esperimento 	3 anni (2022-2024)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78191" y="341750"/>
            <a:ext cx="1103561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Qub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-IT - 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Nuova fabbricazione chip risonatori in FBK e test ai mK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Quantum Sensing with Superconducting Qubits for Fundamental Physics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O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biettivo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: sviluppo di un rivelatore di singolo fotone nelle microonde basato su qubit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Prima applicazione: esperimenti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Quax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@LNL e @LNF per rivelazione assioni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17365" y="2519850"/>
            <a:ext cx="6243085" cy="2754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Sezioni/Centri INFN partecipanti (8)	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Laboratori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Nazionali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di Frascati (LNF)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Sezione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di Milano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Bicocca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(MIB)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Sezione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di Milano (Mi)</a:t>
            </a:r>
            <a:b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b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Sezione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di Pisa (Pi)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Sezione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di Firenze (Fi)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Sezione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di Ferrara (Fe)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Sezione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di Napoli, Gruppo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Collegato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di Salerno (SA)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Trento Institute for Fundamental Physics and Applications (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TIFPA)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Istituzioni esterne partecipanti (2)	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Fondazione Bruno Kessler (FBK) Trento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Istituto di Fotonica e Nanotecnologie – CNR Roma</a:t>
            </a:r>
          </a:p>
        </p:txBody>
      </p:sp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9D9F24-07F5-4E87-8C1B-792DAC192E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Paolo Falferi - Riunione Qub-IT + PNRR 19 aprile 2023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7225902" y="2519850"/>
            <a:ext cx="3666592" cy="12464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Responsabile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nazionale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: Claudio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Gatti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LNF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Responsabili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locali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:  Andrea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Giachero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MiB, Stefano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Carrazza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Mi, Paolo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Spagnolo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Pi, Leonardo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Banchi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Fi, Sebastiano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Schifano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Fe, Sergio Pagano Sa,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Paolo Falferi TIFPA</a:t>
            </a:r>
          </a:p>
        </p:txBody>
      </p:sp>
    </p:spTree>
    <p:extLst>
      <p:ext uri="{BB962C8B-B14F-4D97-AF65-F5344CB8AC3E}">
        <p14:creationId xmlns:p14="http://schemas.microsoft.com/office/powerpoint/2010/main" val="2093025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13FA0E82-6662-3761-7C2D-183F59B15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Falferi - Riunione Qub-IT + PNRR 19 aprile 2023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AD50F97-583C-486A-F1BB-D4E439C8F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D5092-9AF8-48C6-B702-924F28DA5468}" type="slidenum">
              <a:rPr lang="it-IT" smtClean="0"/>
              <a:t>10</a:t>
            </a:fld>
            <a:endParaRPr lang="it-IT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9A001E9E-55D4-F51D-A58C-2C77766A8584}"/>
              </a:ext>
            </a:extLst>
          </p:cNvPr>
          <p:cNvGrpSpPr/>
          <p:nvPr/>
        </p:nvGrpSpPr>
        <p:grpSpPr>
          <a:xfrm>
            <a:off x="653934" y="765816"/>
            <a:ext cx="4767151" cy="5351955"/>
            <a:chOff x="653935" y="373931"/>
            <a:chExt cx="4483330" cy="5952368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A8BCEDEA-D122-3389-E23F-EFAF8927B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3935" y="373931"/>
              <a:ext cx="4483330" cy="32450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B1E770AF-1168-EB02-0304-05F21FA58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3935" y="3608359"/>
              <a:ext cx="4470630" cy="27179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03758F7-7280-7F53-AF7E-2C3666EC2745}"/>
              </a:ext>
            </a:extLst>
          </p:cNvPr>
          <p:cNvSpPr txBox="1"/>
          <p:nvPr/>
        </p:nvSpPr>
        <p:spPr>
          <a:xfrm>
            <a:off x="5910941" y="1095971"/>
            <a:ext cx="6096000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Differenze fra QT-1 e QT-2</a:t>
            </a:r>
          </a:p>
          <a:p>
            <a:endParaRPr lang="it-IT" sz="1400" dirty="0"/>
          </a:p>
          <a:p>
            <a:r>
              <a:rPr lang="it-IT" sz="1400" dirty="0"/>
              <a:t>QT-1: deposizione Al rapida (15 nm/s), ad alta T (350 °C), su Si+SiO</a:t>
            </a:r>
            <a:r>
              <a:rPr lang="it-IT" sz="1400" baseline="-25000" dirty="0"/>
              <a:t>2</a:t>
            </a:r>
            <a:r>
              <a:rPr lang="it-IT" sz="1400" dirty="0"/>
              <a:t> (50 nm)</a:t>
            </a:r>
          </a:p>
          <a:p>
            <a:endParaRPr lang="en-US" sz="1400" dirty="0"/>
          </a:p>
          <a:p>
            <a:r>
              <a:rPr lang="en-US" sz="1400" dirty="0"/>
              <a:t>QT-2 w1: </a:t>
            </a:r>
            <a:r>
              <a:rPr lang="en-US" sz="1400" dirty="0" err="1"/>
              <a:t>deposizione</a:t>
            </a:r>
            <a:r>
              <a:rPr lang="en-US" sz="1400" dirty="0"/>
              <a:t> Al “</a:t>
            </a:r>
            <a:r>
              <a:rPr lang="en-US" sz="1400" dirty="0" err="1"/>
              <a:t>lenta</a:t>
            </a:r>
            <a:r>
              <a:rPr lang="en-US" sz="1400" dirty="0"/>
              <a:t>” (1,5 nm/s), a </a:t>
            </a:r>
            <a:r>
              <a:rPr lang="en-US" sz="1400" dirty="0" err="1"/>
              <a:t>T</a:t>
            </a:r>
            <a:r>
              <a:rPr lang="en-US" sz="1400" baseline="-25000" dirty="0" err="1"/>
              <a:t>amb</a:t>
            </a:r>
            <a:r>
              <a:rPr lang="en-US" sz="1400" dirty="0"/>
              <a:t>, </a:t>
            </a:r>
            <a:r>
              <a:rPr lang="en-US" sz="1400" dirty="0" err="1"/>
              <a:t>su</a:t>
            </a:r>
            <a:r>
              <a:rPr lang="en-US" sz="1400" dirty="0"/>
              <a:t> Si</a:t>
            </a:r>
          </a:p>
          <a:p>
            <a:r>
              <a:rPr lang="en-US" sz="1400" dirty="0"/>
              <a:t>QT-2 w2: </a:t>
            </a:r>
            <a:r>
              <a:rPr lang="en-US" sz="1400" dirty="0" err="1"/>
              <a:t>deposizione</a:t>
            </a:r>
            <a:r>
              <a:rPr lang="en-US" sz="1400" dirty="0"/>
              <a:t> Al “</a:t>
            </a:r>
            <a:r>
              <a:rPr lang="en-US" sz="1400" dirty="0" err="1"/>
              <a:t>lenta</a:t>
            </a:r>
            <a:r>
              <a:rPr lang="en-US" sz="1400" dirty="0"/>
              <a:t>” (1,5 nm/s), a </a:t>
            </a:r>
            <a:r>
              <a:rPr lang="en-US" sz="1400" dirty="0" err="1"/>
              <a:t>T</a:t>
            </a:r>
            <a:r>
              <a:rPr lang="en-US" sz="1400" baseline="-25000" dirty="0" err="1"/>
              <a:t>amb</a:t>
            </a:r>
            <a:r>
              <a:rPr lang="en-US" sz="1400" dirty="0"/>
              <a:t>, </a:t>
            </a:r>
            <a:r>
              <a:rPr lang="en-US" sz="1400" dirty="0" err="1"/>
              <a:t>su</a:t>
            </a:r>
            <a:r>
              <a:rPr lang="en-US" sz="1400" dirty="0"/>
              <a:t> Si+SiO</a:t>
            </a:r>
            <a:r>
              <a:rPr lang="en-US" sz="1400" baseline="-25000" dirty="0"/>
              <a:t>2</a:t>
            </a:r>
            <a:r>
              <a:rPr lang="en-US" sz="1400" dirty="0"/>
              <a:t> (40 nm)</a:t>
            </a:r>
            <a:endParaRPr lang="it-IT" sz="1400" dirty="0"/>
          </a:p>
          <a:p>
            <a:r>
              <a:rPr lang="en-US" sz="1400" dirty="0"/>
              <a:t>QT-2 w3: </a:t>
            </a:r>
            <a:r>
              <a:rPr lang="en-US" sz="1400" dirty="0" err="1"/>
              <a:t>deposizione</a:t>
            </a:r>
            <a:r>
              <a:rPr lang="en-US" sz="1400" dirty="0"/>
              <a:t> Al “</a:t>
            </a:r>
            <a:r>
              <a:rPr lang="en-US" sz="1400" dirty="0" err="1"/>
              <a:t>lenta</a:t>
            </a:r>
            <a:r>
              <a:rPr lang="en-US" sz="1400" dirty="0"/>
              <a:t>” (1,5 nm/s), ad </a:t>
            </a:r>
            <a:r>
              <a:rPr lang="en-US" sz="1400" dirty="0" err="1"/>
              <a:t>alta</a:t>
            </a:r>
            <a:r>
              <a:rPr lang="en-US" sz="1400" dirty="0"/>
              <a:t> T (350 °C), </a:t>
            </a:r>
            <a:r>
              <a:rPr lang="en-US" sz="1400" dirty="0" err="1"/>
              <a:t>su</a:t>
            </a:r>
            <a:r>
              <a:rPr lang="en-US" sz="1400" dirty="0"/>
              <a:t> Si+SiO</a:t>
            </a:r>
            <a:r>
              <a:rPr lang="en-US" sz="1400" baseline="-25000" dirty="0"/>
              <a:t>2</a:t>
            </a:r>
            <a:r>
              <a:rPr lang="en-US" sz="1400" dirty="0"/>
              <a:t> (40 nm)</a:t>
            </a:r>
            <a:endParaRPr lang="it-IT" sz="1400" dirty="0"/>
          </a:p>
          <a:p>
            <a:endParaRPr lang="it-IT" sz="14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EE48F6B-D9CA-48E8-5C4F-387B1AAFC570}"/>
              </a:ext>
            </a:extLst>
          </p:cNvPr>
          <p:cNvSpPr txBox="1"/>
          <p:nvPr/>
        </p:nvSpPr>
        <p:spPr>
          <a:xfrm>
            <a:off x="788922" y="301300"/>
            <a:ext cx="4541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Nuova fabbricazione QT-2 – Stesso Design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2D03A2D-DD4F-7B5C-5265-5AE759B5F1D9}"/>
              </a:ext>
            </a:extLst>
          </p:cNvPr>
          <p:cNvSpPr txBox="1"/>
          <p:nvPr/>
        </p:nvSpPr>
        <p:spPr>
          <a:xfrm>
            <a:off x="5932714" y="3910161"/>
            <a:ext cx="4616072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dirty="0"/>
              <a:t>Possibili modifiche (migliorative?) nei prossimi </a:t>
            </a:r>
            <a:r>
              <a:rPr lang="it-IT" sz="1400" dirty="0" err="1"/>
              <a:t>run</a:t>
            </a:r>
            <a:endParaRPr lang="it-IT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Grasso </a:t>
            </a:r>
            <a:r>
              <a:rPr lang="it-IT" sz="1400" dirty="0" err="1"/>
              <a:t>Apiezon</a:t>
            </a:r>
            <a:r>
              <a:rPr lang="it-IT" sz="1400" dirty="0"/>
              <a:t> N (con polvere Cu) al posto della colla 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Filtri passa basso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Schermo esterno rame + cryoperm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5 switch -&gt; 4 </a:t>
            </a:r>
            <a:r>
              <a:rPr lang="it-IT" sz="1400" dirty="0" err="1"/>
              <a:t>ris</a:t>
            </a:r>
            <a:endParaRPr lang="it-IT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pogo pin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/>
              <a:t>eccosorb</a:t>
            </a:r>
            <a:r>
              <a:rPr lang="it-IT" sz="1400" dirty="0"/>
              <a:t> su pareti interne schermi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lamierino in Cu per </a:t>
            </a:r>
            <a:r>
              <a:rPr lang="it-IT" sz="1400" dirty="0" err="1"/>
              <a:t>termalizzazione</a:t>
            </a:r>
            <a:r>
              <a:rPr lang="it-IT" sz="1400" dirty="0"/>
              <a:t> PCB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PCB con tracce più precise</a:t>
            </a:r>
          </a:p>
        </p:txBody>
      </p:sp>
    </p:spTree>
    <p:extLst>
      <p:ext uri="{BB962C8B-B14F-4D97-AF65-F5344CB8AC3E}">
        <p14:creationId xmlns:p14="http://schemas.microsoft.com/office/powerpoint/2010/main" val="4270813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1ACDDB21-F26D-5D31-9815-DAC4E7AF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Falferi - Riunione Qub-IT + PNRR 19 aprile 2023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CC324B2-F7B8-CDFA-D3F0-B636EBD64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D5092-9AF8-48C6-B702-924F28DA5468}" type="slidenum">
              <a:rPr lang="it-IT" smtClean="0"/>
              <a:t>11</a:t>
            </a:fld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F7D3D8D-FD39-19C8-57AE-2C26096F9672}"/>
              </a:ext>
            </a:extLst>
          </p:cNvPr>
          <p:cNvSpPr txBox="1"/>
          <p:nvPr/>
        </p:nvSpPr>
        <p:spPr>
          <a:xfrm>
            <a:off x="5805696" y="3244334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Fine</a:t>
            </a:r>
          </a:p>
        </p:txBody>
      </p:sp>
    </p:spTree>
    <p:extLst>
      <p:ext uri="{BB962C8B-B14F-4D97-AF65-F5344CB8AC3E}">
        <p14:creationId xmlns:p14="http://schemas.microsoft.com/office/powerpoint/2010/main" val="3561272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02589BA-CB6F-7F91-86FB-151F0CA95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Falferi - Riunione Qub-IT + PNRR 19 aprile 2023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BFE96FD-DC7D-3702-004B-AB45B058C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D5092-9AF8-48C6-B702-924F28DA5468}" type="slidenum">
              <a:rPr lang="it-IT" smtClean="0"/>
              <a:t>12</a:t>
            </a:fld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22379CE-5441-12E8-A9E2-246176F9E78B}"/>
              </a:ext>
            </a:extLst>
          </p:cNvPr>
          <p:cNvSpPr txBox="1"/>
          <p:nvPr/>
        </p:nvSpPr>
        <p:spPr>
          <a:xfrm>
            <a:off x="5262880" y="1117600"/>
            <a:ext cx="125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3456970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4DE082BD-A792-D232-EDEC-7C291FAEA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Falferi - Riunione Qub-IT + PNRR 19 aprile 2023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9BB6855-8CD9-603A-5F58-3484E8F15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D5092-9AF8-48C6-B702-924F28DA5468}" type="slidenum">
              <a:rPr lang="it-IT" smtClean="0"/>
              <a:t>13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726A22E-9B0D-BE00-211A-326A1D789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342" y="509105"/>
            <a:ext cx="3924300" cy="27146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5EAF62D-23B3-E6A0-9759-1CCE71A3D67F}"/>
              </a:ext>
            </a:extLst>
          </p:cNvPr>
          <p:cNvSpPr txBox="1"/>
          <p:nvPr/>
        </p:nvSpPr>
        <p:spPr>
          <a:xfrm>
            <a:off x="5340683" y="2372737"/>
            <a:ext cx="6157869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PCB: PCB4U </a:t>
            </a:r>
            <a:r>
              <a:rPr lang="it-IT" dirty="0" err="1"/>
              <a:t>Baselectron</a:t>
            </a:r>
            <a:r>
              <a:rPr lang="it-IT" dirty="0"/>
              <a:t>, AD1000, e=10.2, spessore 0.51 mm, metal </a:t>
            </a:r>
            <a:r>
              <a:rPr lang="it-IT" dirty="0" err="1"/>
              <a:t>Cu+Au</a:t>
            </a:r>
            <a:r>
              <a:rPr lang="it-IT" dirty="0"/>
              <a:t> 35 micron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 err="1"/>
              <a:t>Veratim</a:t>
            </a:r>
            <a:r>
              <a:rPr lang="it-IT" dirty="0"/>
              <a:t> distributore pogo pin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Cavi Delft </a:t>
            </a:r>
            <a:r>
              <a:rPr lang="it-IT" dirty="0" err="1"/>
              <a:t>Circuits</a:t>
            </a:r>
            <a:r>
              <a:rPr lang="it-IT" dirty="0"/>
              <a:t> Cri/</a:t>
            </a:r>
            <a:r>
              <a:rPr lang="it-IT" dirty="0" err="1"/>
              <a:t>oFlex</a:t>
            </a:r>
            <a:r>
              <a:rPr lang="it-IT" dirty="0"/>
              <a:t> 2, 30cm da 12 GHz, 430€+iva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Cavi</a:t>
            </a:r>
            <a:r>
              <a:rPr lang="en-US" dirty="0"/>
              <a:t> </a:t>
            </a:r>
            <a:r>
              <a:rPr lang="en-US" dirty="0" err="1"/>
              <a:t>coassiali</a:t>
            </a:r>
            <a:r>
              <a:rPr lang="en-US" dirty="0"/>
              <a:t> Cinch Connectors Hand Formable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QMC-CRYOIRF-002MF high cutoff (10 GHz). 600€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 err="1"/>
              <a:t>Marki</a:t>
            </a:r>
            <a:r>
              <a:rPr lang="it-IT" dirty="0"/>
              <a:t> FLP-0750, 7.5 GHz, FLP-0960, 9.6 GHz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Switch criogenici </a:t>
            </a:r>
            <a:r>
              <a:rPr lang="it-IT" dirty="0" err="1"/>
              <a:t>Radiall</a:t>
            </a:r>
            <a:r>
              <a:rPr lang="it-IT" dirty="0"/>
              <a:t> a 2 vie R571433141, 500€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dirty="0"/>
              <a:t>VNA Copper Mountain C2220 21k€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66EB6ED-A6D3-2AAE-B8DC-FDFD80E90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67" y="3634271"/>
            <a:ext cx="2249181" cy="222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60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61ED6A44-1E48-6254-74DD-99D84FA30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Falferi - Riunione Qub-IT + PNRR 19 aprile 2023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66BAC7F-0A58-337A-CD07-E1FE1BDD1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E2DC-4303-430D-8656-B45710A470AE}" type="slidenum">
              <a:rPr lang="it-IT" smtClean="0"/>
              <a:t>2</a:t>
            </a:fld>
            <a:endParaRPr lang="it-IT"/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31680274-CB5A-AAF4-71F8-66901B416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45" y="1167430"/>
            <a:ext cx="4601834" cy="251099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8201BF3-BD37-836F-2D00-8BA549DA1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03479" y="1504796"/>
            <a:ext cx="3278911" cy="1807918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ACE9D010-2BBA-0A50-2069-971BBA8CF6DB}"/>
              </a:ext>
            </a:extLst>
          </p:cNvPr>
          <p:cNvSpPr/>
          <p:nvPr/>
        </p:nvSpPr>
        <p:spPr>
          <a:xfrm>
            <a:off x="3414859" y="2146551"/>
            <a:ext cx="871651" cy="52440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384A2FB-3D48-7916-2B5B-F83FE5FAFF18}"/>
              </a:ext>
            </a:extLst>
          </p:cNvPr>
          <p:cNvSpPr/>
          <p:nvPr/>
        </p:nvSpPr>
        <p:spPr>
          <a:xfrm>
            <a:off x="4825090" y="1405196"/>
            <a:ext cx="3429910" cy="200711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B1397E84-6B54-6410-B35E-9D0AF3DF64C7}"/>
              </a:ext>
            </a:extLst>
          </p:cNvPr>
          <p:cNvCxnSpPr/>
          <p:nvPr/>
        </p:nvCxnSpPr>
        <p:spPr>
          <a:xfrm flipV="1">
            <a:off x="4286509" y="1405196"/>
            <a:ext cx="538581" cy="74135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F137B89D-B473-7418-B870-609E57BBAB3B}"/>
              </a:ext>
            </a:extLst>
          </p:cNvPr>
          <p:cNvCxnSpPr>
            <a:cxnSpLocks/>
          </p:cNvCxnSpPr>
          <p:nvPr/>
        </p:nvCxnSpPr>
        <p:spPr>
          <a:xfrm>
            <a:off x="4286509" y="2670959"/>
            <a:ext cx="538581" cy="74135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3DB7944D-AB3F-EF35-96F1-A53190358AA0}"/>
              </a:ext>
            </a:extLst>
          </p:cNvPr>
          <p:cNvGrpSpPr>
            <a:grpSpLocks/>
          </p:cNvGrpSpPr>
          <p:nvPr/>
        </p:nvGrpSpPr>
        <p:grpSpPr>
          <a:xfrm>
            <a:off x="538479" y="3859502"/>
            <a:ext cx="7823201" cy="2315773"/>
            <a:chOff x="528536" y="2954437"/>
            <a:chExt cx="11023384" cy="3132000"/>
          </a:xfrm>
        </p:grpSpPr>
        <p:pic>
          <p:nvPicPr>
            <p:cNvPr id="19" name="Immagine 18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0A4EE0DE-51AF-8F3D-8FB3-17A0A89BA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536" y="2954437"/>
              <a:ext cx="5739928" cy="3132000"/>
            </a:xfrm>
            <a:prstGeom prst="rect">
              <a:avLst/>
            </a:prstGeom>
          </p:spPr>
        </p:pic>
        <p:pic>
          <p:nvPicPr>
            <p:cNvPr id="20" name="Immagine 19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4017E978-963E-D202-3F47-933092EE2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791130" y="3270889"/>
              <a:ext cx="4618334" cy="2520000"/>
            </a:xfrm>
            <a:prstGeom prst="rect">
              <a:avLst/>
            </a:prstGeom>
          </p:spPr>
        </p:pic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DFCB5ED2-6BCE-FC8C-31F8-0830D21DA327}"/>
                </a:ext>
              </a:extLst>
            </p:cNvPr>
            <p:cNvGrpSpPr/>
            <p:nvPr/>
          </p:nvGrpSpPr>
          <p:grpSpPr>
            <a:xfrm>
              <a:off x="4612640" y="3081640"/>
              <a:ext cx="6939280" cy="2877593"/>
              <a:chOff x="4663440" y="2954437"/>
              <a:chExt cx="6939280" cy="2877593"/>
            </a:xfrm>
          </p:grpSpPr>
          <p:sp>
            <p:nvSpPr>
              <p:cNvPr id="22" name="Rettangolo 21">
                <a:extLst>
                  <a:ext uri="{FF2B5EF4-FFF2-40B4-BE49-F238E27FC236}">
                    <a16:creationId xmlns:a16="http://schemas.microsoft.com/office/drawing/2014/main" id="{201481A4-2F68-6C05-1AD5-E4ECA32D2422}"/>
                  </a:ext>
                </a:extLst>
              </p:cNvPr>
              <p:cNvSpPr/>
              <p:nvPr/>
            </p:nvSpPr>
            <p:spPr>
              <a:xfrm>
                <a:off x="4663440" y="4017314"/>
                <a:ext cx="1249680" cy="75184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" name="Rettangolo 22">
                <a:extLst>
                  <a:ext uri="{FF2B5EF4-FFF2-40B4-BE49-F238E27FC236}">
                    <a16:creationId xmlns:a16="http://schemas.microsoft.com/office/drawing/2014/main" id="{E3A829CC-1059-DFE0-0A28-F14C54857697}"/>
                  </a:ext>
                </a:extLst>
              </p:cNvPr>
              <p:cNvSpPr/>
              <p:nvPr/>
            </p:nvSpPr>
            <p:spPr>
              <a:xfrm>
                <a:off x="6685280" y="2954437"/>
                <a:ext cx="4917440" cy="2877593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24" name="Connettore diritto 23">
                <a:extLst>
                  <a:ext uri="{FF2B5EF4-FFF2-40B4-BE49-F238E27FC236}">
                    <a16:creationId xmlns:a16="http://schemas.microsoft.com/office/drawing/2014/main" id="{6E9CCCDE-1BF6-4D2C-9D2B-4FA28B63FA19}"/>
                  </a:ext>
                </a:extLst>
              </p:cNvPr>
              <p:cNvCxnSpPr/>
              <p:nvPr/>
            </p:nvCxnSpPr>
            <p:spPr>
              <a:xfrm flipV="1">
                <a:off x="5913120" y="2954437"/>
                <a:ext cx="772160" cy="1062877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diritto 24">
                <a:extLst>
                  <a:ext uri="{FF2B5EF4-FFF2-40B4-BE49-F238E27FC236}">
                    <a16:creationId xmlns:a16="http://schemas.microsoft.com/office/drawing/2014/main" id="{CC41F7B5-88DC-E1D6-397A-B861ACFBE2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3120" y="4769153"/>
                <a:ext cx="772160" cy="1062877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4427C76-24B4-8286-9A4F-BC81366E7349}"/>
              </a:ext>
            </a:extLst>
          </p:cNvPr>
          <p:cNvSpPr txBox="1"/>
          <p:nvPr/>
        </p:nvSpPr>
        <p:spPr>
          <a:xfrm>
            <a:off x="1180359" y="389073"/>
            <a:ext cx="983128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/>
              <a:t>Precedente fabbricazione QT-1 Risonatori singoli </a:t>
            </a:r>
            <a:r>
              <a:rPr lang="el-GR" sz="2400" dirty="0"/>
              <a:t>λ</a:t>
            </a:r>
            <a:r>
              <a:rPr lang="it-IT" sz="2400" dirty="0"/>
              <a:t>/2 (l=10.7 mm, </a:t>
            </a:r>
            <a:r>
              <a:rPr lang="it-IT" sz="2400" dirty="0">
                <a:latin typeface="Symbol" panose="05050102010706020507" pitchFamily="18" charset="2"/>
              </a:rPr>
              <a:t>n</a:t>
            </a:r>
            <a:r>
              <a:rPr lang="it-IT" sz="2400" baseline="-25000" dirty="0"/>
              <a:t>0</a:t>
            </a:r>
            <a:r>
              <a:rPr lang="it-IT" sz="2400" dirty="0"/>
              <a:t>=5.5 GHz)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BF53582-9157-EDF3-1AE5-644F7E03ACE0}"/>
              </a:ext>
            </a:extLst>
          </p:cNvPr>
          <p:cNvSpPr txBox="1"/>
          <p:nvPr/>
        </p:nvSpPr>
        <p:spPr>
          <a:xfrm>
            <a:off x="8859520" y="2146551"/>
            <a:ext cx="3123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Accoppiamento debole «a gap»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11F3863-DD72-90FF-5AF0-9526D460B09B}"/>
              </a:ext>
            </a:extLst>
          </p:cNvPr>
          <p:cNvSpPr txBox="1"/>
          <p:nvPr/>
        </p:nvSpPr>
        <p:spPr>
          <a:xfrm>
            <a:off x="8564880" y="4648056"/>
            <a:ext cx="3374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Accoppiamento forte interdigitato</a:t>
            </a:r>
          </a:p>
        </p:txBody>
      </p:sp>
    </p:spTree>
    <p:extLst>
      <p:ext uri="{BB962C8B-B14F-4D97-AF65-F5344CB8AC3E}">
        <p14:creationId xmlns:p14="http://schemas.microsoft.com/office/powerpoint/2010/main" val="3902489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7C9D892-0A71-5BE0-2053-818284A8B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Falferi - Riunione Qub-IT + PNRR 19 aprile 2023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7D2F844-6E74-8056-2F35-48581BFCD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E2DC-4303-430D-8656-B45710A470AE}" type="slidenum">
              <a:rPr lang="it-IT" smtClean="0"/>
              <a:t>3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6AF04B7-CA77-A8DD-C625-D257238D0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80" y="1042844"/>
            <a:ext cx="4003040" cy="218426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1A20D50-A055-245F-0AEF-211CDAA36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80" y="3751933"/>
            <a:ext cx="4004760" cy="2185200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A8C74940-E504-2041-2A14-A158E6D70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344" y="3751933"/>
            <a:ext cx="4004756" cy="218520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7B8A4DD-1887-C652-34FA-123AD1E401F2}"/>
              </a:ext>
            </a:extLst>
          </p:cNvPr>
          <p:cNvSpPr txBox="1"/>
          <p:nvPr/>
        </p:nvSpPr>
        <p:spPr>
          <a:xfrm>
            <a:off x="897709" y="287186"/>
            <a:ext cx="1023831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/>
              <a:t>Precedente fabbricazione QT-1 Risonatori multipli </a:t>
            </a:r>
            <a:r>
              <a:rPr lang="el-GR" sz="2400" dirty="0"/>
              <a:t>λ</a:t>
            </a:r>
            <a:r>
              <a:rPr lang="it-IT" sz="2400" dirty="0"/>
              <a:t>/4 (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n</a:t>
            </a:r>
            <a:r>
              <a:rPr kumimoji="0" lang="it-IT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=5, 5.25, 5.5, 5.75 GHz)</a:t>
            </a:r>
            <a:endParaRPr lang="it-IT" sz="2400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D4C462E7-C630-6B7F-590E-597E05EBE4A2}"/>
              </a:ext>
            </a:extLst>
          </p:cNvPr>
          <p:cNvSpPr/>
          <p:nvPr/>
        </p:nvSpPr>
        <p:spPr>
          <a:xfrm>
            <a:off x="3795184" y="1566092"/>
            <a:ext cx="298450" cy="2520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270EA6BE-8AC3-AC9F-7335-6C7D5FC05C27}"/>
              </a:ext>
            </a:extLst>
          </p:cNvPr>
          <p:cNvSpPr/>
          <p:nvPr/>
        </p:nvSpPr>
        <p:spPr>
          <a:xfrm>
            <a:off x="5974080" y="1183753"/>
            <a:ext cx="3586480" cy="200711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703C3544-1454-AF91-D5FE-5D35B295D999}"/>
              </a:ext>
            </a:extLst>
          </p:cNvPr>
          <p:cNvCxnSpPr>
            <a:cxnSpLocks/>
          </p:cNvCxnSpPr>
          <p:nvPr/>
        </p:nvCxnSpPr>
        <p:spPr>
          <a:xfrm flipV="1">
            <a:off x="4093634" y="1183753"/>
            <a:ext cx="1880446" cy="38233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0DFAFE7D-769E-A4FF-E3FF-C1B6EC7B4AEE}"/>
              </a:ext>
            </a:extLst>
          </p:cNvPr>
          <p:cNvCxnSpPr>
            <a:cxnSpLocks/>
          </p:cNvCxnSpPr>
          <p:nvPr/>
        </p:nvCxnSpPr>
        <p:spPr>
          <a:xfrm>
            <a:off x="4093634" y="1818092"/>
            <a:ext cx="1880446" cy="137278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magine 19" descr="Immagine che contiene testo&#10;&#10;Descrizione generata automaticamente">
            <a:extLst>
              <a:ext uri="{FF2B5EF4-FFF2-40B4-BE49-F238E27FC236}">
                <a16:creationId xmlns:a16="http://schemas.microsoft.com/office/drawing/2014/main" id="{04E39611-A71D-78AF-F367-E0F1DDE5F0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682" y="1309920"/>
            <a:ext cx="3302000" cy="1801740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D1B7BB6-AAB1-8A56-77A0-6BFA9BEF094C}"/>
              </a:ext>
            </a:extLst>
          </p:cNvPr>
          <p:cNvSpPr txBox="1"/>
          <p:nvPr/>
        </p:nvSpPr>
        <p:spPr>
          <a:xfrm>
            <a:off x="9758680" y="1657532"/>
            <a:ext cx="1661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Accoppiamento forte «</a:t>
            </a:r>
            <a:r>
              <a:rPr lang="it-IT" dirty="0" err="1"/>
              <a:t>interdigitato</a:t>
            </a:r>
            <a:r>
              <a:rPr lang="it-IT" dirty="0"/>
              <a:t>»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D679004-18A4-ED85-EC39-16EDBF0C17E5}"/>
              </a:ext>
            </a:extLst>
          </p:cNvPr>
          <p:cNvSpPr txBox="1"/>
          <p:nvPr/>
        </p:nvSpPr>
        <p:spPr>
          <a:xfrm>
            <a:off x="5255554" y="4371233"/>
            <a:ext cx="2249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Accoppiamento debole «a gomito»</a:t>
            </a:r>
          </a:p>
        </p:txBody>
      </p:sp>
    </p:spTree>
    <p:extLst>
      <p:ext uri="{BB962C8B-B14F-4D97-AF65-F5344CB8AC3E}">
        <p14:creationId xmlns:p14="http://schemas.microsoft.com/office/powerpoint/2010/main" val="222870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7C9D892-0A71-5BE0-2053-818284A8B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Falferi - Riunione Qub-IT + PNRR 19 aprile 2023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7D2F844-6E74-8056-2F35-48581BFCD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E2DC-4303-430D-8656-B45710A470AE}" type="slidenum">
              <a:rPr lang="it-IT" smtClean="0"/>
              <a:t>4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E864354-77E9-F72A-133C-C7D142E58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986" y="1914012"/>
            <a:ext cx="5547841" cy="302997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1B88772-A878-DEDC-7D9A-9DB00A54CD89}"/>
              </a:ext>
            </a:extLst>
          </p:cNvPr>
          <p:cNvSpPr txBox="1"/>
          <p:nvPr/>
        </p:nvSpPr>
        <p:spPr>
          <a:xfrm>
            <a:off x="1043238" y="554916"/>
            <a:ext cx="1010552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/>
              <a:t>Precedente fabbricazione QT-1 Risonatori multipli </a:t>
            </a:r>
            <a:r>
              <a:rPr lang="el-GR" sz="2400" dirty="0"/>
              <a:t>λ</a:t>
            </a:r>
            <a:r>
              <a:rPr lang="it-IT" sz="2400" dirty="0"/>
              <a:t>/2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n</a:t>
            </a:r>
            <a:r>
              <a:rPr kumimoji="0" lang="it-IT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=5, 5.25, 5.5, 5.75 GHz)</a:t>
            </a:r>
            <a:endParaRPr lang="it-IT" sz="2400" dirty="0"/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3DD20677-2711-B796-B999-D0FB14F5DA03}"/>
              </a:ext>
            </a:extLst>
          </p:cNvPr>
          <p:cNvCxnSpPr>
            <a:cxnSpLocks/>
          </p:cNvCxnSpPr>
          <p:nvPr/>
        </p:nvCxnSpPr>
        <p:spPr>
          <a:xfrm>
            <a:off x="1648931" y="5112170"/>
            <a:ext cx="5283816" cy="0"/>
          </a:xfrm>
          <a:prstGeom prst="straightConnector1">
            <a:avLst/>
          </a:prstGeom>
          <a:ln w="25400">
            <a:solidFill>
              <a:schemeClr val="accent1">
                <a:alpha val="97000"/>
              </a:scheme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4BD3845-4005-EA87-9DC5-C73218033BB3}"/>
              </a:ext>
            </a:extLst>
          </p:cNvPr>
          <p:cNvSpPr txBox="1"/>
          <p:nvPr/>
        </p:nvSpPr>
        <p:spPr>
          <a:xfrm>
            <a:off x="3929497" y="5228329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5 mm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B65D7026-5D80-2510-C627-2A3FDEC7491B}"/>
              </a:ext>
            </a:extLst>
          </p:cNvPr>
          <p:cNvCxnSpPr>
            <a:cxnSpLocks/>
          </p:cNvCxnSpPr>
          <p:nvPr/>
        </p:nvCxnSpPr>
        <p:spPr>
          <a:xfrm flipV="1">
            <a:off x="1097063" y="2188746"/>
            <a:ext cx="0" cy="2515334"/>
          </a:xfrm>
          <a:prstGeom prst="straightConnector1">
            <a:avLst/>
          </a:prstGeom>
          <a:ln w="25400">
            <a:solidFill>
              <a:schemeClr val="accent1">
                <a:alpha val="97000"/>
              </a:scheme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88470CD-7B53-4107-4D39-C00C057B25C9}"/>
              </a:ext>
            </a:extLst>
          </p:cNvPr>
          <p:cNvSpPr txBox="1"/>
          <p:nvPr/>
        </p:nvSpPr>
        <p:spPr>
          <a:xfrm>
            <a:off x="70903" y="3104701"/>
            <a:ext cx="737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2,5 mm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30DE8B8-F417-2617-BFD0-8892D7FAF779}"/>
              </a:ext>
            </a:extLst>
          </p:cNvPr>
          <p:cNvSpPr/>
          <p:nvPr/>
        </p:nvSpPr>
        <p:spPr>
          <a:xfrm>
            <a:off x="7559373" y="2341145"/>
            <a:ext cx="900000" cy="36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B9A3D68-DA5D-3587-D435-52AFD1F7F50E}"/>
              </a:ext>
            </a:extLst>
          </p:cNvPr>
          <p:cNvSpPr/>
          <p:nvPr/>
        </p:nvSpPr>
        <p:spPr>
          <a:xfrm>
            <a:off x="9793160" y="2341145"/>
            <a:ext cx="900000" cy="36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E1B5B37-7058-A52C-28A6-6D718A3A8670}"/>
              </a:ext>
            </a:extLst>
          </p:cNvPr>
          <p:cNvSpPr/>
          <p:nvPr/>
        </p:nvSpPr>
        <p:spPr>
          <a:xfrm>
            <a:off x="8766266" y="2341145"/>
            <a:ext cx="720000" cy="36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6E77D3A7-DB41-BE83-F423-FF53394A2173}"/>
              </a:ext>
            </a:extLst>
          </p:cNvPr>
          <p:cNvSpPr/>
          <p:nvPr/>
        </p:nvSpPr>
        <p:spPr>
          <a:xfrm>
            <a:off x="7559372" y="2701145"/>
            <a:ext cx="3133788" cy="36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033B3873-4F6C-8C5F-A809-C0A0227E5F12}"/>
              </a:ext>
            </a:extLst>
          </p:cNvPr>
          <p:cNvSpPr/>
          <p:nvPr/>
        </p:nvSpPr>
        <p:spPr>
          <a:xfrm>
            <a:off x="7559372" y="3061145"/>
            <a:ext cx="3133788" cy="108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4DA70FC0-6E3F-57E7-33BA-BBAC62CDA3BB}"/>
              </a:ext>
            </a:extLst>
          </p:cNvPr>
          <p:cNvGrpSpPr/>
          <p:nvPr/>
        </p:nvGrpSpPr>
        <p:grpSpPr>
          <a:xfrm>
            <a:off x="11005457" y="2341145"/>
            <a:ext cx="0" cy="1791533"/>
            <a:chOff x="11702143" y="2341145"/>
            <a:chExt cx="0" cy="1791533"/>
          </a:xfrm>
        </p:grpSpPr>
        <p:cxnSp>
          <p:nvCxnSpPr>
            <p:cNvPr id="17" name="Connettore 2 16">
              <a:extLst>
                <a:ext uri="{FF2B5EF4-FFF2-40B4-BE49-F238E27FC236}">
                  <a16:creationId xmlns:a16="http://schemas.microsoft.com/office/drawing/2014/main" id="{01275319-4040-628A-4E3C-E18FF28B8B54}"/>
                </a:ext>
              </a:extLst>
            </p:cNvPr>
            <p:cNvCxnSpPr/>
            <p:nvPr/>
          </p:nvCxnSpPr>
          <p:spPr>
            <a:xfrm>
              <a:off x="11702143" y="2341145"/>
              <a:ext cx="0" cy="36000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84E2EBB6-F448-864A-A54F-B8A3EB17C23C}"/>
                </a:ext>
              </a:extLst>
            </p:cNvPr>
            <p:cNvCxnSpPr/>
            <p:nvPr/>
          </p:nvCxnSpPr>
          <p:spPr>
            <a:xfrm>
              <a:off x="11702143" y="2701145"/>
              <a:ext cx="0" cy="36000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FA485780-33A1-BCF5-F6A5-33A78C93B8AF}"/>
                </a:ext>
              </a:extLst>
            </p:cNvPr>
            <p:cNvCxnSpPr/>
            <p:nvPr/>
          </p:nvCxnSpPr>
          <p:spPr>
            <a:xfrm>
              <a:off x="11702143" y="3052678"/>
              <a:ext cx="0" cy="108000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CD5D6755-BC07-BB97-F032-95E6BE1B4E80}"/>
              </a:ext>
            </a:extLst>
          </p:cNvPr>
          <p:cNvGrpSpPr/>
          <p:nvPr/>
        </p:nvGrpSpPr>
        <p:grpSpPr>
          <a:xfrm>
            <a:off x="8459373" y="2134220"/>
            <a:ext cx="1333787" cy="1890"/>
            <a:chOff x="9156059" y="2134220"/>
            <a:chExt cx="1333787" cy="1890"/>
          </a:xfrm>
        </p:grpSpPr>
        <p:cxnSp>
          <p:nvCxnSpPr>
            <p:cNvPr id="22" name="Connettore 2 21">
              <a:extLst>
                <a:ext uri="{FF2B5EF4-FFF2-40B4-BE49-F238E27FC236}">
                  <a16:creationId xmlns:a16="http://schemas.microsoft.com/office/drawing/2014/main" id="{5E9A0143-8A33-A280-2412-67EA53AE696B}"/>
                </a:ext>
              </a:extLst>
            </p:cNvPr>
            <p:cNvCxnSpPr>
              <a:cxnSpLocks/>
            </p:cNvCxnSpPr>
            <p:nvPr/>
          </p:nvCxnSpPr>
          <p:spPr>
            <a:xfrm>
              <a:off x="9156059" y="2136110"/>
              <a:ext cx="30689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981B45D9-93EB-4464-C1A6-4F28EF4C3730}"/>
                </a:ext>
              </a:extLst>
            </p:cNvPr>
            <p:cNvCxnSpPr>
              <a:cxnSpLocks/>
            </p:cNvCxnSpPr>
            <p:nvPr/>
          </p:nvCxnSpPr>
          <p:spPr>
            <a:xfrm>
              <a:off x="9462952" y="2134220"/>
              <a:ext cx="7200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8448ADC8-1013-2CCD-06E3-9E4F46AC9036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952" y="2136107"/>
              <a:ext cx="30689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601CA82A-7286-F86A-017E-167DF1B33A0B}"/>
              </a:ext>
            </a:extLst>
          </p:cNvPr>
          <p:cNvSpPr txBox="1"/>
          <p:nvPr/>
        </p:nvSpPr>
        <p:spPr>
          <a:xfrm>
            <a:off x="8475602" y="1768877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42D34B85-4953-5709-E975-B82956830019}"/>
              </a:ext>
            </a:extLst>
          </p:cNvPr>
          <p:cNvSpPr txBox="1"/>
          <p:nvPr/>
        </p:nvSpPr>
        <p:spPr>
          <a:xfrm>
            <a:off x="8966913" y="1768877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w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3BC59D1E-7500-7B57-F25D-2467CAF30E27}"/>
              </a:ext>
            </a:extLst>
          </p:cNvPr>
          <p:cNvSpPr txBox="1"/>
          <p:nvPr/>
        </p:nvSpPr>
        <p:spPr>
          <a:xfrm flipH="1">
            <a:off x="9517336" y="1768876"/>
            <a:ext cx="451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E148DD25-1F0F-4CC7-95A7-2D8DB915BCDA}"/>
              </a:ext>
            </a:extLst>
          </p:cNvPr>
          <p:cNvSpPr txBox="1"/>
          <p:nvPr/>
        </p:nvSpPr>
        <p:spPr>
          <a:xfrm>
            <a:off x="11096188" y="2322481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D1F89DB2-E070-DF59-D1F2-A3376F4FA72F}"/>
              </a:ext>
            </a:extLst>
          </p:cNvPr>
          <p:cNvSpPr txBox="1"/>
          <p:nvPr/>
        </p:nvSpPr>
        <p:spPr>
          <a:xfrm>
            <a:off x="11094937" y="2713258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</a:t>
            </a:r>
            <a:r>
              <a:rPr lang="it-IT" baseline="-25000" dirty="0"/>
              <a:t>2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89C0C7A5-3822-2F7C-80D3-B52FCC19D5B2}"/>
              </a:ext>
            </a:extLst>
          </p:cNvPr>
          <p:cNvSpPr txBox="1"/>
          <p:nvPr/>
        </p:nvSpPr>
        <p:spPr>
          <a:xfrm>
            <a:off x="11094937" y="3337890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</a:t>
            </a:r>
            <a:r>
              <a:rPr lang="it-IT" baseline="-25000" dirty="0"/>
              <a:t>1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195D5220-FA92-30E3-DE69-693D86EADCC0}"/>
              </a:ext>
            </a:extLst>
          </p:cNvPr>
          <p:cNvSpPr txBox="1"/>
          <p:nvPr/>
        </p:nvSpPr>
        <p:spPr>
          <a:xfrm>
            <a:off x="7840278" y="4349426"/>
            <a:ext cx="270279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 tutti i risonatori prodotti</a:t>
            </a:r>
          </a:p>
          <a:p>
            <a:r>
              <a:rPr lang="it-IT" dirty="0"/>
              <a:t>W = 10 </a:t>
            </a:r>
            <a:r>
              <a:rPr lang="it-IT" dirty="0">
                <a:latin typeface="Symbol" panose="05050102010706020507" pitchFamily="18" charset="2"/>
              </a:rPr>
              <a:t>m</a:t>
            </a:r>
            <a:r>
              <a:rPr lang="it-IT" dirty="0"/>
              <a:t>m</a:t>
            </a:r>
          </a:p>
          <a:p>
            <a:r>
              <a:rPr lang="it-IT" dirty="0">
                <a:solidFill>
                  <a:srgbClr val="FF0000"/>
                </a:solidFill>
              </a:rPr>
              <a:t>S = 6.6 </a:t>
            </a:r>
            <a:r>
              <a:rPr lang="it-IT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it-IT" dirty="0">
                <a:solidFill>
                  <a:srgbClr val="FF0000"/>
                </a:solidFill>
              </a:rPr>
              <a:t>m</a:t>
            </a:r>
          </a:p>
          <a:p>
            <a:r>
              <a:rPr lang="it-IT" dirty="0"/>
              <a:t>t = 150 nm</a:t>
            </a:r>
          </a:p>
          <a:p>
            <a:r>
              <a:rPr lang="it-IT" dirty="0"/>
              <a:t>h</a:t>
            </a:r>
            <a:r>
              <a:rPr lang="it-IT" baseline="-25000" dirty="0"/>
              <a:t>2</a:t>
            </a:r>
            <a:r>
              <a:rPr lang="it-IT" dirty="0"/>
              <a:t> = 50 nm SiO</a:t>
            </a:r>
            <a:r>
              <a:rPr lang="it-IT" baseline="-25000" dirty="0"/>
              <a:t>2</a:t>
            </a:r>
          </a:p>
          <a:p>
            <a:r>
              <a:rPr lang="it-IT" dirty="0"/>
              <a:t>h</a:t>
            </a:r>
            <a:r>
              <a:rPr lang="it-IT" baseline="-25000" dirty="0"/>
              <a:t>1</a:t>
            </a:r>
            <a:r>
              <a:rPr lang="it-IT" dirty="0"/>
              <a:t> = 670 </a:t>
            </a:r>
            <a:r>
              <a:rPr lang="it-IT" dirty="0">
                <a:latin typeface="Symbol" panose="05050102010706020507" pitchFamily="18" charset="2"/>
              </a:rPr>
              <a:t>m</a:t>
            </a:r>
            <a:r>
              <a:rPr lang="it-IT" dirty="0"/>
              <a:t>m Si</a:t>
            </a:r>
          </a:p>
        </p:txBody>
      </p:sp>
    </p:spTree>
    <p:extLst>
      <p:ext uri="{BB962C8B-B14F-4D97-AF65-F5344CB8AC3E}">
        <p14:creationId xmlns:p14="http://schemas.microsoft.com/office/powerpoint/2010/main" val="4207926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E2B47417-422C-420B-7EF0-30881484B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Falferi - Riunione Qub-IT + PNRR 19 aprile 2023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E827DB1-B0EA-007B-BF8E-B6B1693E6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D5092-9AF8-48C6-B702-924F28DA5468}" type="slidenum">
              <a:rPr lang="it-IT" smtClean="0"/>
              <a:t>5</a:t>
            </a:fld>
            <a:endParaRPr lang="it-IT"/>
          </a:p>
        </p:txBody>
      </p:sp>
      <p:pic>
        <p:nvPicPr>
          <p:cNvPr id="4" name="Immagine 3" descr="Immagine che contiene elettronica, circuito&#10;&#10;Descrizione generata automaticamente">
            <a:extLst>
              <a:ext uri="{FF2B5EF4-FFF2-40B4-BE49-F238E27FC236}">
                <a16:creationId xmlns:a16="http://schemas.microsoft.com/office/drawing/2014/main" id="{9B70B032-82E5-4A27-C52C-4E7126D1D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619" y="1261601"/>
            <a:ext cx="2177441" cy="2439539"/>
          </a:xfrm>
          <a:prstGeom prst="rect">
            <a:avLst/>
          </a:prstGeom>
        </p:spPr>
      </p:pic>
      <p:pic>
        <p:nvPicPr>
          <p:cNvPr id="5" name="Immagine 4" descr="Immagine che contiene elettronica, circuito&#10;&#10;Descrizione generata automaticamente">
            <a:extLst>
              <a:ext uri="{FF2B5EF4-FFF2-40B4-BE49-F238E27FC236}">
                <a16:creationId xmlns:a16="http://schemas.microsoft.com/office/drawing/2014/main" id="{36E693EF-350E-2938-808E-BB5BA5888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77" y="1261601"/>
            <a:ext cx="2677494" cy="2028190"/>
          </a:xfrm>
          <a:prstGeom prst="rect">
            <a:avLst/>
          </a:prstGeom>
        </p:spPr>
      </p:pic>
      <p:pic>
        <p:nvPicPr>
          <p:cNvPr id="6" name="Immagine 5" descr="Immagine che contiene oggetti in metallo&#10;&#10;Descrizione generata automaticamente">
            <a:extLst>
              <a:ext uri="{FF2B5EF4-FFF2-40B4-BE49-F238E27FC236}">
                <a16:creationId xmlns:a16="http://schemas.microsoft.com/office/drawing/2014/main" id="{14D6D7A1-6693-A886-5DDB-A6549327B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629" y="1261603"/>
            <a:ext cx="2926794" cy="3512670"/>
          </a:xfrm>
          <a:prstGeom prst="rect">
            <a:avLst/>
          </a:prstGeom>
        </p:spPr>
      </p:pic>
      <p:pic>
        <p:nvPicPr>
          <p:cNvPr id="10" name="Immagine 9" descr="Immagine che contiene interno, chiusura&#10;&#10;Descrizione generata automaticamente">
            <a:extLst>
              <a:ext uri="{FF2B5EF4-FFF2-40B4-BE49-F238E27FC236}">
                <a16:creationId xmlns:a16="http://schemas.microsoft.com/office/drawing/2014/main" id="{42A349E2-38EE-161C-5D07-7AAD45D751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269" y="1261602"/>
            <a:ext cx="2420331" cy="243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59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4C638ACC-F331-30AA-468E-97962F20E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Falferi - Riunione Qub-IT + PNRR 19 aprile 2023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5DF10C1-3360-3253-555F-121439CA1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D5092-9AF8-48C6-B702-924F28DA5468}" type="slidenum">
              <a:rPr lang="it-IT" smtClean="0"/>
              <a:t>6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B2E9D14-B990-F53A-9421-743854D7C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949" y="406007"/>
            <a:ext cx="4128508" cy="232228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F3275AD-1F88-669E-15A5-AFA02C66A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482" y="3429000"/>
            <a:ext cx="4399442" cy="247468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CFE9AAB-FF6B-526E-C7A5-C446FED09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9195" y="406007"/>
            <a:ext cx="3011206" cy="553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16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C20BF08D-06DA-6BE7-45D8-5AB2BD848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Falferi - Riunione Qub-IT + PNRR 19 aprile 2023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2EA6C3A-CE58-FC70-3484-65BC45F63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D5092-9AF8-48C6-B702-924F28DA5468}" type="slidenum">
              <a:rPr lang="it-IT" smtClean="0"/>
              <a:t>7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0D5ABD5-48A8-624F-F460-549976E7F9F4}"/>
              </a:ext>
            </a:extLst>
          </p:cNvPr>
          <p:cNvSpPr txBox="1"/>
          <p:nvPr/>
        </p:nvSpPr>
        <p:spPr>
          <a:xfrm>
            <a:off x="4896729" y="346640"/>
            <a:ext cx="2398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Schema di Misura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8CBB81F6-237F-F9A8-2097-44B0A597B080}"/>
              </a:ext>
            </a:extLst>
          </p:cNvPr>
          <p:cNvCxnSpPr>
            <a:cxnSpLocks/>
          </p:cNvCxnSpPr>
          <p:nvPr/>
        </p:nvCxnSpPr>
        <p:spPr>
          <a:xfrm>
            <a:off x="1418548" y="2143076"/>
            <a:ext cx="8995452" cy="684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04A06BB0-26E7-129F-3FF7-719A397F8DCD}"/>
              </a:ext>
            </a:extLst>
          </p:cNvPr>
          <p:cNvCxnSpPr>
            <a:cxnSpLocks/>
          </p:cNvCxnSpPr>
          <p:nvPr/>
        </p:nvCxnSpPr>
        <p:spPr>
          <a:xfrm>
            <a:off x="1341460" y="3891280"/>
            <a:ext cx="9072540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DC59E7D8-E8B1-011A-2767-32C494CBB3B7}"/>
              </a:ext>
            </a:extLst>
          </p:cNvPr>
          <p:cNvGrpSpPr/>
          <p:nvPr/>
        </p:nvGrpSpPr>
        <p:grpSpPr>
          <a:xfrm>
            <a:off x="4015494" y="4718988"/>
            <a:ext cx="2702381" cy="346147"/>
            <a:chOff x="3820160" y="3683635"/>
            <a:chExt cx="3372640" cy="432000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88A2B460-5E9D-F970-0C6C-6829A29FE945}"/>
                </a:ext>
              </a:extLst>
            </p:cNvPr>
            <p:cNvSpPr/>
            <p:nvPr/>
          </p:nvSpPr>
          <p:spPr>
            <a:xfrm>
              <a:off x="3820160" y="3683635"/>
              <a:ext cx="792000" cy="43200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1BB0B263-9FB3-BD95-4457-FAE6A4D294B0}"/>
                </a:ext>
              </a:extLst>
            </p:cNvPr>
            <p:cNvSpPr/>
            <p:nvPr/>
          </p:nvSpPr>
          <p:spPr>
            <a:xfrm>
              <a:off x="5110480" y="3683635"/>
              <a:ext cx="792000" cy="43200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D8A496D4-3C51-03B1-88D0-9DEDCA504BBE}"/>
                </a:ext>
              </a:extLst>
            </p:cNvPr>
            <p:cNvSpPr/>
            <p:nvPr/>
          </p:nvSpPr>
          <p:spPr>
            <a:xfrm>
              <a:off x="6400800" y="3683635"/>
              <a:ext cx="792000" cy="43200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9FD55AA2-244B-1214-4F49-545D7A6F744F}"/>
              </a:ext>
            </a:extLst>
          </p:cNvPr>
          <p:cNvGrpSpPr/>
          <p:nvPr/>
        </p:nvGrpSpPr>
        <p:grpSpPr>
          <a:xfrm>
            <a:off x="4015494" y="5268605"/>
            <a:ext cx="2702381" cy="346147"/>
            <a:chOff x="3820160" y="3683635"/>
            <a:chExt cx="3372640" cy="432000"/>
          </a:xfrm>
        </p:grpSpPr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2507DB62-3BA4-D994-2142-C314D560E1FF}"/>
                </a:ext>
              </a:extLst>
            </p:cNvPr>
            <p:cNvSpPr/>
            <p:nvPr/>
          </p:nvSpPr>
          <p:spPr>
            <a:xfrm>
              <a:off x="3820160" y="3683635"/>
              <a:ext cx="792000" cy="43200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BA017523-20CD-A852-638B-E8398E445CAF}"/>
                </a:ext>
              </a:extLst>
            </p:cNvPr>
            <p:cNvSpPr/>
            <p:nvPr/>
          </p:nvSpPr>
          <p:spPr>
            <a:xfrm>
              <a:off x="5110480" y="3683635"/>
              <a:ext cx="792000" cy="43200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AB35C0D6-CB3D-E531-29A2-B9FEA0F325C8}"/>
                </a:ext>
              </a:extLst>
            </p:cNvPr>
            <p:cNvSpPr/>
            <p:nvPr/>
          </p:nvSpPr>
          <p:spPr>
            <a:xfrm>
              <a:off x="6400800" y="3683635"/>
              <a:ext cx="792000" cy="43200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1" name="Rettangolo 20">
            <a:extLst>
              <a:ext uri="{FF2B5EF4-FFF2-40B4-BE49-F238E27FC236}">
                <a16:creationId xmlns:a16="http://schemas.microsoft.com/office/drawing/2014/main" id="{069202CA-8751-B49F-5F9E-729C4B6CA6A3}"/>
              </a:ext>
            </a:extLst>
          </p:cNvPr>
          <p:cNvSpPr/>
          <p:nvPr/>
        </p:nvSpPr>
        <p:spPr>
          <a:xfrm>
            <a:off x="6079521" y="5928254"/>
            <a:ext cx="634602" cy="346147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4FA47EEA-9C01-2FC6-2319-9DC1EA20A070}"/>
              </a:ext>
            </a:extLst>
          </p:cNvPr>
          <p:cNvSpPr/>
          <p:nvPr/>
        </p:nvSpPr>
        <p:spPr>
          <a:xfrm>
            <a:off x="7113410" y="5928254"/>
            <a:ext cx="634602" cy="346147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3EBCD0BF-F84A-57D1-821B-987BE9FAA457}"/>
              </a:ext>
            </a:extLst>
          </p:cNvPr>
          <p:cNvSpPr/>
          <p:nvPr/>
        </p:nvSpPr>
        <p:spPr>
          <a:xfrm>
            <a:off x="5045632" y="5928254"/>
            <a:ext cx="634602" cy="346147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8F6F7B14-CDE6-EC7E-DC4A-8228E313353B}"/>
              </a:ext>
            </a:extLst>
          </p:cNvPr>
          <p:cNvSpPr/>
          <p:nvPr/>
        </p:nvSpPr>
        <p:spPr>
          <a:xfrm>
            <a:off x="7117162" y="5013746"/>
            <a:ext cx="634603" cy="346147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81D00747-9195-514A-76C3-9B92988265CA}"/>
              </a:ext>
            </a:extLst>
          </p:cNvPr>
          <p:cNvSpPr/>
          <p:nvPr/>
        </p:nvSpPr>
        <p:spPr>
          <a:xfrm>
            <a:off x="2982549" y="5013746"/>
            <a:ext cx="634603" cy="346147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9D0E503A-9A1D-FE42-1A6D-659D16AA65B6}"/>
              </a:ext>
            </a:extLst>
          </p:cNvPr>
          <p:cNvSpPr/>
          <p:nvPr/>
        </p:nvSpPr>
        <p:spPr>
          <a:xfrm>
            <a:off x="8130883" y="5471000"/>
            <a:ext cx="634603" cy="346147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7DEEB46C-496E-F0F0-2CE5-0436EB8B435F}"/>
              </a:ext>
            </a:extLst>
          </p:cNvPr>
          <p:cNvSpPr/>
          <p:nvPr/>
        </p:nvSpPr>
        <p:spPr>
          <a:xfrm rot="16200000">
            <a:off x="8729236" y="4692767"/>
            <a:ext cx="634602" cy="346147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07C111A4-BFE3-041C-3BB8-DE7746B4DA56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3616208" y="4892062"/>
            <a:ext cx="399287" cy="27478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1729014D-37B1-DCC6-B765-C809D1424CBD}"/>
              </a:ext>
            </a:extLst>
          </p:cNvPr>
          <p:cNvCxnSpPr>
            <a:cxnSpLocks/>
          </p:cNvCxnSpPr>
          <p:nvPr/>
        </p:nvCxnSpPr>
        <p:spPr>
          <a:xfrm>
            <a:off x="4650097" y="4892062"/>
            <a:ext cx="39928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diritto 42">
            <a:extLst>
              <a:ext uri="{FF2B5EF4-FFF2-40B4-BE49-F238E27FC236}">
                <a16:creationId xmlns:a16="http://schemas.microsoft.com/office/drawing/2014/main" id="{A13F4CC6-0865-ABF6-E0A6-77A6DFCBF1A1}"/>
              </a:ext>
            </a:extLst>
          </p:cNvPr>
          <p:cNvCxnSpPr>
            <a:cxnSpLocks/>
          </p:cNvCxnSpPr>
          <p:nvPr/>
        </p:nvCxnSpPr>
        <p:spPr>
          <a:xfrm>
            <a:off x="4650097" y="5441679"/>
            <a:ext cx="39928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F61961DF-0927-C6FA-BFAB-2102B3540982}"/>
              </a:ext>
            </a:extLst>
          </p:cNvPr>
          <p:cNvCxnSpPr>
            <a:cxnSpLocks/>
          </p:cNvCxnSpPr>
          <p:nvPr/>
        </p:nvCxnSpPr>
        <p:spPr>
          <a:xfrm>
            <a:off x="5683986" y="4892062"/>
            <a:ext cx="39928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diritto 44">
            <a:extLst>
              <a:ext uri="{FF2B5EF4-FFF2-40B4-BE49-F238E27FC236}">
                <a16:creationId xmlns:a16="http://schemas.microsoft.com/office/drawing/2014/main" id="{9E683690-A98F-D2DA-4118-34DE70EC36B9}"/>
              </a:ext>
            </a:extLst>
          </p:cNvPr>
          <p:cNvCxnSpPr>
            <a:cxnSpLocks/>
          </p:cNvCxnSpPr>
          <p:nvPr/>
        </p:nvCxnSpPr>
        <p:spPr>
          <a:xfrm>
            <a:off x="5683986" y="5444281"/>
            <a:ext cx="39928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diritto 45">
            <a:extLst>
              <a:ext uri="{FF2B5EF4-FFF2-40B4-BE49-F238E27FC236}">
                <a16:creationId xmlns:a16="http://schemas.microsoft.com/office/drawing/2014/main" id="{6F5DEE8B-AD8D-8E16-4B1C-3292A72E97DC}"/>
              </a:ext>
            </a:extLst>
          </p:cNvPr>
          <p:cNvCxnSpPr>
            <a:cxnSpLocks/>
          </p:cNvCxnSpPr>
          <p:nvPr/>
        </p:nvCxnSpPr>
        <p:spPr>
          <a:xfrm>
            <a:off x="5680235" y="6101328"/>
            <a:ext cx="39928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diritto 46">
            <a:extLst>
              <a:ext uri="{FF2B5EF4-FFF2-40B4-BE49-F238E27FC236}">
                <a16:creationId xmlns:a16="http://schemas.microsoft.com/office/drawing/2014/main" id="{83615CDA-D830-B10B-6D69-998B539EF9E5}"/>
              </a:ext>
            </a:extLst>
          </p:cNvPr>
          <p:cNvCxnSpPr>
            <a:cxnSpLocks/>
          </p:cNvCxnSpPr>
          <p:nvPr/>
        </p:nvCxnSpPr>
        <p:spPr>
          <a:xfrm>
            <a:off x="6714124" y="6101328"/>
            <a:ext cx="39928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40ED4626-BDAB-C138-09BF-93526FE738EB}"/>
              </a:ext>
            </a:extLst>
          </p:cNvPr>
          <p:cNvCxnSpPr>
            <a:cxnSpLocks/>
            <a:endCxn id="14" idx="3"/>
          </p:cNvCxnSpPr>
          <p:nvPr/>
        </p:nvCxnSpPr>
        <p:spPr>
          <a:xfrm flipH="1" flipV="1">
            <a:off x="6717876" y="4892062"/>
            <a:ext cx="398343" cy="314406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2 50">
            <a:extLst>
              <a:ext uri="{FF2B5EF4-FFF2-40B4-BE49-F238E27FC236}">
                <a16:creationId xmlns:a16="http://schemas.microsoft.com/office/drawing/2014/main" id="{EE2691D4-4823-D05B-2B3D-4745B18B42A6}"/>
              </a:ext>
            </a:extLst>
          </p:cNvPr>
          <p:cNvCxnSpPr>
            <a:cxnSpLocks/>
            <a:endCxn id="26" idx="3"/>
          </p:cNvCxnSpPr>
          <p:nvPr/>
        </p:nvCxnSpPr>
        <p:spPr>
          <a:xfrm flipH="1" flipV="1">
            <a:off x="7751765" y="5186819"/>
            <a:ext cx="379118" cy="45725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a gomito 54">
            <a:extLst>
              <a:ext uri="{FF2B5EF4-FFF2-40B4-BE49-F238E27FC236}">
                <a16:creationId xmlns:a16="http://schemas.microsoft.com/office/drawing/2014/main" id="{D5941D7A-04AE-C654-F766-77D751B87354}"/>
              </a:ext>
            </a:extLst>
          </p:cNvPr>
          <p:cNvCxnSpPr>
            <a:cxnSpLocks/>
            <a:stCxn id="28" idx="3"/>
            <a:endCxn id="30" idx="1"/>
          </p:cNvCxnSpPr>
          <p:nvPr/>
        </p:nvCxnSpPr>
        <p:spPr>
          <a:xfrm flipV="1">
            <a:off x="8765486" y="5183141"/>
            <a:ext cx="281052" cy="460932"/>
          </a:xfrm>
          <a:prstGeom prst="bentConnector2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uppo 87">
            <a:extLst>
              <a:ext uri="{FF2B5EF4-FFF2-40B4-BE49-F238E27FC236}">
                <a16:creationId xmlns:a16="http://schemas.microsoft.com/office/drawing/2014/main" id="{A818B848-52ED-7408-C840-F399652604C7}"/>
              </a:ext>
            </a:extLst>
          </p:cNvPr>
          <p:cNvGrpSpPr/>
          <p:nvPr/>
        </p:nvGrpSpPr>
        <p:grpSpPr>
          <a:xfrm>
            <a:off x="8944305" y="4728900"/>
            <a:ext cx="230765" cy="230764"/>
            <a:chOff x="10147569" y="3849990"/>
            <a:chExt cx="230765" cy="230764"/>
          </a:xfrm>
        </p:grpSpPr>
        <p:sp>
          <p:nvSpPr>
            <p:cNvPr id="60" name="Ovale 59">
              <a:extLst>
                <a:ext uri="{FF2B5EF4-FFF2-40B4-BE49-F238E27FC236}">
                  <a16:creationId xmlns:a16="http://schemas.microsoft.com/office/drawing/2014/main" id="{095D77A3-25FD-41E7-3133-6D55FF517AF0}"/>
                </a:ext>
              </a:extLst>
            </p:cNvPr>
            <p:cNvSpPr/>
            <p:nvPr/>
          </p:nvSpPr>
          <p:spPr>
            <a:xfrm>
              <a:off x="10147569" y="3896136"/>
              <a:ext cx="195670" cy="18461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5" name="Rettangolo 64">
              <a:extLst>
                <a:ext uri="{FF2B5EF4-FFF2-40B4-BE49-F238E27FC236}">
                  <a16:creationId xmlns:a16="http://schemas.microsoft.com/office/drawing/2014/main" id="{2A09DEDB-0C06-5770-D742-1E3EC01C0975}"/>
                </a:ext>
              </a:extLst>
            </p:cNvPr>
            <p:cNvSpPr/>
            <p:nvPr/>
          </p:nvSpPr>
          <p:spPr>
            <a:xfrm>
              <a:off x="10261349" y="3849990"/>
              <a:ext cx="116985" cy="1189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67" name="Connettore diritto 66">
              <a:extLst>
                <a:ext uri="{FF2B5EF4-FFF2-40B4-BE49-F238E27FC236}">
                  <a16:creationId xmlns:a16="http://schemas.microsoft.com/office/drawing/2014/main" id="{98760BAB-4CAB-2857-D4CA-C64971998AE4}"/>
                </a:ext>
              </a:extLst>
            </p:cNvPr>
            <p:cNvCxnSpPr>
              <a:cxnSpLocks/>
            </p:cNvCxnSpPr>
            <p:nvPr/>
          </p:nvCxnSpPr>
          <p:spPr>
            <a:xfrm>
              <a:off x="10276442" y="3916144"/>
              <a:ext cx="36000" cy="36000"/>
            </a:xfrm>
            <a:prstGeom prst="line">
              <a:avLst/>
            </a:prstGeom>
            <a:ln w="19050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1" name="Connettore 2 70">
            <a:extLst>
              <a:ext uri="{FF2B5EF4-FFF2-40B4-BE49-F238E27FC236}">
                <a16:creationId xmlns:a16="http://schemas.microsoft.com/office/drawing/2014/main" id="{6F10023F-6D3B-5364-F463-D739561D79FC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7751765" y="5644073"/>
            <a:ext cx="379118" cy="457254"/>
          </a:xfrm>
          <a:prstGeom prst="straightConnector1">
            <a:avLst/>
          </a:prstGeom>
          <a:ln w="222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ttore 2 73">
            <a:extLst>
              <a:ext uri="{FF2B5EF4-FFF2-40B4-BE49-F238E27FC236}">
                <a16:creationId xmlns:a16="http://schemas.microsoft.com/office/drawing/2014/main" id="{E0281153-7518-7377-DBE8-35FE91A7D594}"/>
              </a:ext>
            </a:extLst>
          </p:cNvPr>
          <p:cNvCxnSpPr>
            <a:cxnSpLocks/>
            <a:stCxn id="26" idx="1"/>
            <a:endCxn id="19" idx="3"/>
          </p:cNvCxnSpPr>
          <p:nvPr/>
        </p:nvCxnSpPr>
        <p:spPr>
          <a:xfrm flipH="1">
            <a:off x="6717876" y="5186819"/>
            <a:ext cx="399287" cy="254859"/>
          </a:xfrm>
          <a:prstGeom prst="straightConnector1">
            <a:avLst/>
          </a:prstGeom>
          <a:ln w="222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ttore 2 76">
            <a:extLst>
              <a:ext uri="{FF2B5EF4-FFF2-40B4-BE49-F238E27FC236}">
                <a16:creationId xmlns:a16="http://schemas.microsoft.com/office/drawing/2014/main" id="{45ED403A-A44E-6212-1FAC-FD911C90AA87}"/>
              </a:ext>
            </a:extLst>
          </p:cNvPr>
          <p:cNvCxnSpPr>
            <a:cxnSpLocks/>
            <a:stCxn id="27" idx="3"/>
            <a:endCxn id="17" idx="1"/>
          </p:cNvCxnSpPr>
          <p:nvPr/>
        </p:nvCxnSpPr>
        <p:spPr>
          <a:xfrm>
            <a:off x="3617152" y="5186819"/>
            <a:ext cx="398343" cy="254859"/>
          </a:xfrm>
          <a:prstGeom prst="straightConnector1">
            <a:avLst/>
          </a:prstGeom>
          <a:ln w="222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ttore diritto 89">
            <a:extLst>
              <a:ext uri="{FF2B5EF4-FFF2-40B4-BE49-F238E27FC236}">
                <a16:creationId xmlns:a16="http://schemas.microsoft.com/office/drawing/2014/main" id="{BD006535-B848-9C7F-523F-8AB5E9609969}"/>
              </a:ext>
            </a:extLst>
          </p:cNvPr>
          <p:cNvCxnSpPr>
            <a:cxnSpLocks/>
          </p:cNvCxnSpPr>
          <p:nvPr/>
        </p:nvCxnSpPr>
        <p:spPr>
          <a:xfrm>
            <a:off x="1418548" y="3013968"/>
            <a:ext cx="8995451" cy="1186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uppo 93">
            <a:extLst>
              <a:ext uri="{FF2B5EF4-FFF2-40B4-BE49-F238E27FC236}">
                <a16:creationId xmlns:a16="http://schemas.microsoft.com/office/drawing/2014/main" id="{42A2D4F3-5DFA-70E5-4CBE-8B99F1CDFD6D}"/>
              </a:ext>
            </a:extLst>
          </p:cNvPr>
          <p:cNvGrpSpPr/>
          <p:nvPr/>
        </p:nvGrpSpPr>
        <p:grpSpPr>
          <a:xfrm>
            <a:off x="2387519" y="5006560"/>
            <a:ext cx="492443" cy="360000"/>
            <a:chOff x="2387519" y="4722080"/>
            <a:chExt cx="492443" cy="360000"/>
          </a:xfrm>
        </p:grpSpPr>
        <p:sp>
          <p:nvSpPr>
            <p:cNvPr id="92" name="Rettangolo 91">
              <a:extLst>
                <a:ext uri="{FF2B5EF4-FFF2-40B4-BE49-F238E27FC236}">
                  <a16:creationId xmlns:a16="http://schemas.microsoft.com/office/drawing/2014/main" id="{2B2BCF71-9E74-E7B8-60E7-D2C8B59D51A5}"/>
                </a:ext>
              </a:extLst>
            </p:cNvPr>
            <p:cNvSpPr/>
            <p:nvPr/>
          </p:nvSpPr>
          <p:spPr>
            <a:xfrm>
              <a:off x="2458301" y="4722080"/>
              <a:ext cx="360000" cy="36000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3" name="CasellaDiTesto 92">
              <a:extLst>
                <a:ext uri="{FF2B5EF4-FFF2-40B4-BE49-F238E27FC236}">
                  <a16:creationId xmlns:a16="http://schemas.microsoft.com/office/drawing/2014/main" id="{E92A9A2F-5429-7E4C-DFB7-58E80F7B3168}"/>
                </a:ext>
              </a:extLst>
            </p:cNvPr>
            <p:cNvSpPr txBox="1"/>
            <p:nvPr/>
          </p:nvSpPr>
          <p:spPr>
            <a:xfrm>
              <a:off x="2387519" y="4775550"/>
              <a:ext cx="49244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/>
                <a:t>-10dB</a:t>
              </a:r>
            </a:p>
          </p:txBody>
        </p:sp>
      </p:grpSp>
      <p:grpSp>
        <p:nvGrpSpPr>
          <p:cNvPr id="95" name="Gruppo 94">
            <a:extLst>
              <a:ext uri="{FF2B5EF4-FFF2-40B4-BE49-F238E27FC236}">
                <a16:creationId xmlns:a16="http://schemas.microsoft.com/office/drawing/2014/main" id="{DC553376-3AB9-6E3F-9AA7-50A42332BA7A}"/>
              </a:ext>
            </a:extLst>
          </p:cNvPr>
          <p:cNvGrpSpPr/>
          <p:nvPr/>
        </p:nvGrpSpPr>
        <p:grpSpPr>
          <a:xfrm>
            <a:off x="1684244" y="2653994"/>
            <a:ext cx="492443" cy="360000"/>
            <a:chOff x="2387519" y="4722080"/>
            <a:chExt cx="492443" cy="360000"/>
          </a:xfrm>
        </p:grpSpPr>
        <p:sp>
          <p:nvSpPr>
            <p:cNvPr id="96" name="Rettangolo 95">
              <a:extLst>
                <a:ext uri="{FF2B5EF4-FFF2-40B4-BE49-F238E27FC236}">
                  <a16:creationId xmlns:a16="http://schemas.microsoft.com/office/drawing/2014/main" id="{F73321D5-DC36-233C-C481-0F39996DBE91}"/>
                </a:ext>
              </a:extLst>
            </p:cNvPr>
            <p:cNvSpPr/>
            <p:nvPr/>
          </p:nvSpPr>
          <p:spPr>
            <a:xfrm>
              <a:off x="2458301" y="4722080"/>
              <a:ext cx="360000" cy="36000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7" name="CasellaDiTesto 96">
              <a:extLst>
                <a:ext uri="{FF2B5EF4-FFF2-40B4-BE49-F238E27FC236}">
                  <a16:creationId xmlns:a16="http://schemas.microsoft.com/office/drawing/2014/main" id="{CD10E199-8985-F79B-363C-AEC2092EC795}"/>
                </a:ext>
              </a:extLst>
            </p:cNvPr>
            <p:cNvSpPr txBox="1"/>
            <p:nvPr/>
          </p:nvSpPr>
          <p:spPr>
            <a:xfrm>
              <a:off x="2387519" y="4775550"/>
              <a:ext cx="49244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/>
                <a:t>-20dB</a:t>
              </a:r>
            </a:p>
          </p:txBody>
        </p:sp>
      </p:grpSp>
      <p:sp>
        <p:nvSpPr>
          <p:cNvPr id="99" name="Rettangolo 98">
            <a:extLst>
              <a:ext uri="{FF2B5EF4-FFF2-40B4-BE49-F238E27FC236}">
                <a16:creationId xmlns:a16="http://schemas.microsoft.com/office/drawing/2014/main" id="{DAB128CE-3271-8688-2B52-DBDF545F2D6B}"/>
              </a:ext>
            </a:extLst>
          </p:cNvPr>
          <p:cNvSpPr/>
          <p:nvPr/>
        </p:nvSpPr>
        <p:spPr>
          <a:xfrm>
            <a:off x="2458299" y="2657414"/>
            <a:ext cx="360000" cy="36000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0" name="CasellaDiTesto 99">
            <a:extLst>
              <a:ext uri="{FF2B5EF4-FFF2-40B4-BE49-F238E27FC236}">
                <a16:creationId xmlns:a16="http://schemas.microsoft.com/office/drawing/2014/main" id="{AB5B7C9E-A23B-CE5B-1B75-B40A7B51224F}"/>
              </a:ext>
            </a:extLst>
          </p:cNvPr>
          <p:cNvSpPr txBox="1"/>
          <p:nvPr/>
        </p:nvSpPr>
        <p:spPr>
          <a:xfrm>
            <a:off x="2399801" y="2700806"/>
            <a:ext cx="4924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-20dB</a:t>
            </a:r>
          </a:p>
        </p:txBody>
      </p:sp>
      <p:grpSp>
        <p:nvGrpSpPr>
          <p:cNvPr id="131" name="Gruppo 130">
            <a:extLst>
              <a:ext uri="{FF2B5EF4-FFF2-40B4-BE49-F238E27FC236}">
                <a16:creationId xmlns:a16="http://schemas.microsoft.com/office/drawing/2014/main" id="{2541AEE2-B7C1-7DA2-0A4A-AD5C9C11ABB3}"/>
              </a:ext>
            </a:extLst>
          </p:cNvPr>
          <p:cNvGrpSpPr/>
          <p:nvPr/>
        </p:nvGrpSpPr>
        <p:grpSpPr>
          <a:xfrm>
            <a:off x="4438289" y="5928254"/>
            <a:ext cx="492443" cy="360000"/>
            <a:chOff x="3408151" y="5643774"/>
            <a:chExt cx="492443" cy="360000"/>
          </a:xfrm>
        </p:grpSpPr>
        <p:sp>
          <p:nvSpPr>
            <p:cNvPr id="102" name="Rettangolo 101">
              <a:extLst>
                <a:ext uri="{FF2B5EF4-FFF2-40B4-BE49-F238E27FC236}">
                  <a16:creationId xmlns:a16="http://schemas.microsoft.com/office/drawing/2014/main" id="{F9ACF783-EDEA-5AD3-013E-75C582F788BA}"/>
                </a:ext>
              </a:extLst>
            </p:cNvPr>
            <p:cNvSpPr/>
            <p:nvPr/>
          </p:nvSpPr>
          <p:spPr>
            <a:xfrm>
              <a:off x="3465360" y="5643774"/>
              <a:ext cx="360000" cy="36000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" name="CasellaDiTesto 102">
              <a:extLst>
                <a:ext uri="{FF2B5EF4-FFF2-40B4-BE49-F238E27FC236}">
                  <a16:creationId xmlns:a16="http://schemas.microsoft.com/office/drawing/2014/main" id="{A021F951-D774-AA5B-AD56-3636182092FD}"/>
                </a:ext>
              </a:extLst>
            </p:cNvPr>
            <p:cNvSpPr txBox="1"/>
            <p:nvPr/>
          </p:nvSpPr>
          <p:spPr>
            <a:xfrm>
              <a:off x="3408151" y="5697730"/>
              <a:ext cx="49244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/>
                <a:t>-10dB</a:t>
              </a:r>
            </a:p>
          </p:txBody>
        </p:sp>
      </p:grpSp>
      <p:grpSp>
        <p:nvGrpSpPr>
          <p:cNvPr id="104" name="Gruppo 103">
            <a:extLst>
              <a:ext uri="{FF2B5EF4-FFF2-40B4-BE49-F238E27FC236}">
                <a16:creationId xmlns:a16="http://schemas.microsoft.com/office/drawing/2014/main" id="{17C3C670-A689-C2CF-326C-C27F21351888}"/>
              </a:ext>
            </a:extLst>
          </p:cNvPr>
          <p:cNvGrpSpPr/>
          <p:nvPr/>
        </p:nvGrpSpPr>
        <p:grpSpPr>
          <a:xfrm>
            <a:off x="2387518" y="3537040"/>
            <a:ext cx="492443" cy="360000"/>
            <a:chOff x="2387519" y="4722080"/>
            <a:chExt cx="492443" cy="360000"/>
          </a:xfrm>
        </p:grpSpPr>
        <p:sp>
          <p:nvSpPr>
            <p:cNvPr id="105" name="Rettangolo 104">
              <a:extLst>
                <a:ext uri="{FF2B5EF4-FFF2-40B4-BE49-F238E27FC236}">
                  <a16:creationId xmlns:a16="http://schemas.microsoft.com/office/drawing/2014/main" id="{D866DFD9-66A0-FB1E-52F0-AAFEA5A45CE8}"/>
                </a:ext>
              </a:extLst>
            </p:cNvPr>
            <p:cNvSpPr/>
            <p:nvPr/>
          </p:nvSpPr>
          <p:spPr>
            <a:xfrm>
              <a:off x="2458301" y="4722080"/>
              <a:ext cx="360000" cy="36000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6" name="CasellaDiTesto 105">
              <a:extLst>
                <a:ext uri="{FF2B5EF4-FFF2-40B4-BE49-F238E27FC236}">
                  <a16:creationId xmlns:a16="http://schemas.microsoft.com/office/drawing/2014/main" id="{FC920443-5140-66A1-FD74-1421CA627CEB}"/>
                </a:ext>
              </a:extLst>
            </p:cNvPr>
            <p:cNvSpPr txBox="1"/>
            <p:nvPr/>
          </p:nvSpPr>
          <p:spPr>
            <a:xfrm>
              <a:off x="2387519" y="4775550"/>
              <a:ext cx="49244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/>
                <a:t>-30dB</a:t>
              </a:r>
            </a:p>
          </p:txBody>
        </p:sp>
      </p:grpSp>
      <p:cxnSp>
        <p:nvCxnSpPr>
          <p:cNvPr id="126" name="Connettore a gomito 125">
            <a:extLst>
              <a:ext uri="{FF2B5EF4-FFF2-40B4-BE49-F238E27FC236}">
                <a16:creationId xmlns:a16="http://schemas.microsoft.com/office/drawing/2014/main" id="{43C29FD0-F930-5422-1F2D-893E14F57E14}"/>
              </a:ext>
            </a:extLst>
          </p:cNvPr>
          <p:cNvCxnSpPr>
            <a:cxnSpLocks/>
            <a:stCxn id="96" idx="2"/>
            <a:endCxn id="102" idx="1"/>
          </p:cNvCxnSpPr>
          <p:nvPr/>
        </p:nvCxnSpPr>
        <p:spPr>
          <a:xfrm rot="16200000" flipH="1">
            <a:off x="1668132" y="3280888"/>
            <a:ext cx="3094260" cy="2560472"/>
          </a:xfrm>
          <a:prstGeom prst="bentConnector2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ttore diritto 133">
            <a:extLst>
              <a:ext uri="{FF2B5EF4-FFF2-40B4-BE49-F238E27FC236}">
                <a16:creationId xmlns:a16="http://schemas.microsoft.com/office/drawing/2014/main" id="{A0F36D72-6B02-2689-D280-6F13238790F7}"/>
              </a:ext>
            </a:extLst>
          </p:cNvPr>
          <p:cNvCxnSpPr>
            <a:cxnSpLocks/>
            <a:stCxn id="99" idx="2"/>
          </p:cNvCxnSpPr>
          <p:nvPr/>
        </p:nvCxnSpPr>
        <p:spPr>
          <a:xfrm flipH="1">
            <a:off x="2633738" y="3017414"/>
            <a:ext cx="0" cy="5196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ttore diritto 136">
            <a:extLst>
              <a:ext uri="{FF2B5EF4-FFF2-40B4-BE49-F238E27FC236}">
                <a16:creationId xmlns:a16="http://schemas.microsoft.com/office/drawing/2014/main" id="{99B3B21D-3022-A976-CFE7-154D7D582A1D}"/>
              </a:ext>
            </a:extLst>
          </p:cNvPr>
          <p:cNvCxnSpPr>
            <a:cxnSpLocks/>
            <a:stCxn id="105" idx="2"/>
            <a:endCxn id="92" idx="0"/>
          </p:cNvCxnSpPr>
          <p:nvPr/>
        </p:nvCxnSpPr>
        <p:spPr>
          <a:xfrm>
            <a:off x="2638300" y="3897040"/>
            <a:ext cx="1" cy="11095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ttore diritto 138">
            <a:extLst>
              <a:ext uri="{FF2B5EF4-FFF2-40B4-BE49-F238E27FC236}">
                <a16:creationId xmlns:a16="http://schemas.microsoft.com/office/drawing/2014/main" id="{97B44540-A5B1-571F-96A8-3814405804FC}"/>
              </a:ext>
            </a:extLst>
          </p:cNvPr>
          <p:cNvCxnSpPr>
            <a:cxnSpLocks/>
          </p:cNvCxnSpPr>
          <p:nvPr/>
        </p:nvCxnSpPr>
        <p:spPr>
          <a:xfrm>
            <a:off x="2805151" y="5179460"/>
            <a:ext cx="167864" cy="36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ttore diritto 143">
            <a:extLst>
              <a:ext uri="{FF2B5EF4-FFF2-40B4-BE49-F238E27FC236}">
                <a16:creationId xmlns:a16="http://schemas.microsoft.com/office/drawing/2014/main" id="{2DC4A329-33DF-CB6A-E2AA-454FBA544752}"/>
              </a:ext>
            </a:extLst>
          </p:cNvPr>
          <p:cNvCxnSpPr>
            <a:cxnSpLocks/>
          </p:cNvCxnSpPr>
          <p:nvPr/>
        </p:nvCxnSpPr>
        <p:spPr>
          <a:xfrm>
            <a:off x="4865340" y="6107848"/>
            <a:ext cx="167864" cy="36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riangolo isoscele 144">
            <a:extLst>
              <a:ext uri="{FF2B5EF4-FFF2-40B4-BE49-F238E27FC236}">
                <a16:creationId xmlns:a16="http://schemas.microsoft.com/office/drawing/2014/main" id="{9F9A6776-637F-7AFC-3232-042D7FF71F2C}"/>
              </a:ext>
            </a:extLst>
          </p:cNvPr>
          <p:cNvSpPr/>
          <p:nvPr/>
        </p:nvSpPr>
        <p:spPr>
          <a:xfrm>
            <a:off x="8826140" y="2593828"/>
            <a:ext cx="432000" cy="432000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46" name="Connettore diritto 145">
            <a:extLst>
              <a:ext uri="{FF2B5EF4-FFF2-40B4-BE49-F238E27FC236}">
                <a16:creationId xmlns:a16="http://schemas.microsoft.com/office/drawing/2014/main" id="{C71F467C-8F61-C38C-23C1-086BBBC8E326}"/>
              </a:ext>
            </a:extLst>
          </p:cNvPr>
          <p:cNvCxnSpPr>
            <a:cxnSpLocks/>
            <a:stCxn id="145" idx="3"/>
            <a:endCxn id="30" idx="3"/>
          </p:cNvCxnSpPr>
          <p:nvPr/>
        </p:nvCxnSpPr>
        <p:spPr>
          <a:xfrm>
            <a:off x="9042140" y="3025828"/>
            <a:ext cx="4398" cy="15227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CasellaDiTesto 148">
            <a:extLst>
              <a:ext uri="{FF2B5EF4-FFF2-40B4-BE49-F238E27FC236}">
                <a16:creationId xmlns:a16="http://schemas.microsoft.com/office/drawing/2014/main" id="{BB03BE50-83B8-219E-8A7E-B60BA39927BE}"/>
              </a:ext>
            </a:extLst>
          </p:cNvPr>
          <p:cNvSpPr txBox="1"/>
          <p:nvPr/>
        </p:nvSpPr>
        <p:spPr>
          <a:xfrm>
            <a:off x="2966233" y="5012956"/>
            <a:ext cx="663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Switch</a:t>
            </a:r>
          </a:p>
        </p:txBody>
      </p:sp>
      <p:sp>
        <p:nvSpPr>
          <p:cNvPr id="150" name="CasellaDiTesto 149">
            <a:extLst>
              <a:ext uri="{FF2B5EF4-FFF2-40B4-BE49-F238E27FC236}">
                <a16:creationId xmlns:a16="http://schemas.microsoft.com/office/drawing/2014/main" id="{0EF9E67E-0C3F-406B-C7A9-2C539214BFC5}"/>
              </a:ext>
            </a:extLst>
          </p:cNvPr>
          <p:cNvSpPr txBox="1"/>
          <p:nvPr/>
        </p:nvSpPr>
        <p:spPr>
          <a:xfrm>
            <a:off x="7101763" y="5020375"/>
            <a:ext cx="663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Switch</a:t>
            </a:r>
          </a:p>
        </p:txBody>
      </p:sp>
      <p:sp>
        <p:nvSpPr>
          <p:cNvPr id="151" name="CasellaDiTesto 150">
            <a:extLst>
              <a:ext uri="{FF2B5EF4-FFF2-40B4-BE49-F238E27FC236}">
                <a16:creationId xmlns:a16="http://schemas.microsoft.com/office/drawing/2014/main" id="{6AB4AB19-A856-B474-7D8C-D655E97C88CA}"/>
              </a:ext>
            </a:extLst>
          </p:cNvPr>
          <p:cNvSpPr txBox="1"/>
          <p:nvPr/>
        </p:nvSpPr>
        <p:spPr>
          <a:xfrm>
            <a:off x="8137802" y="5478386"/>
            <a:ext cx="663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Switch</a:t>
            </a:r>
          </a:p>
        </p:txBody>
      </p:sp>
      <p:sp>
        <p:nvSpPr>
          <p:cNvPr id="152" name="CasellaDiTesto 151">
            <a:extLst>
              <a:ext uri="{FF2B5EF4-FFF2-40B4-BE49-F238E27FC236}">
                <a16:creationId xmlns:a16="http://schemas.microsoft.com/office/drawing/2014/main" id="{4E06DECF-8521-F698-70AE-46D038D11C5B}"/>
              </a:ext>
            </a:extLst>
          </p:cNvPr>
          <p:cNvSpPr txBox="1"/>
          <p:nvPr/>
        </p:nvSpPr>
        <p:spPr>
          <a:xfrm>
            <a:off x="4986916" y="4738887"/>
            <a:ext cx="7713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err="1"/>
              <a:t>Resonator</a:t>
            </a:r>
            <a:endParaRPr lang="it-IT" sz="1100" dirty="0"/>
          </a:p>
        </p:txBody>
      </p:sp>
      <p:sp>
        <p:nvSpPr>
          <p:cNvPr id="153" name="CasellaDiTesto 152">
            <a:extLst>
              <a:ext uri="{FF2B5EF4-FFF2-40B4-BE49-F238E27FC236}">
                <a16:creationId xmlns:a16="http://schemas.microsoft.com/office/drawing/2014/main" id="{192914CB-CB02-C264-59A2-021DC2636788}"/>
              </a:ext>
            </a:extLst>
          </p:cNvPr>
          <p:cNvSpPr txBox="1"/>
          <p:nvPr/>
        </p:nvSpPr>
        <p:spPr>
          <a:xfrm>
            <a:off x="4986662" y="5297072"/>
            <a:ext cx="7713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err="1"/>
              <a:t>Resonator</a:t>
            </a:r>
            <a:endParaRPr lang="it-IT" sz="1100" dirty="0"/>
          </a:p>
        </p:txBody>
      </p:sp>
      <p:sp>
        <p:nvSpPr>
          <p:cNvPr id="154" name="CasellaDiTesto 153">
            <a:extLst>
              <a:ext uri="{FF2B5EF4-FFF2-40B4-BE49-F238E27FC236}">
                <a16:creationId xmlns:a16="http://schemas.microsoft.com/office/drawing/2014/main" id="{07777D60-49C6-B3DC-8434-F171CB848A64}"/>
              </a:ext>
            </a:extLst>
          </p:cNvPr>
          <p:cNvSpPr txBox="1"/>
          <p:nvPr/>
        </p:nvSpPr>
        <p:spPr>
          <a:xfrm>
            <a:off x="3999627" y="4733588"/>
            <a:ext cx="6622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IR Filter</a:t>
            </a:r>
          </a:p>
        </p:txBody>
      </p:sp>
      <p:sp>
        <p:nvSpPr>
          <p:cNvPr id="155" name="CasellaDiTesto 154">
            <a:extLst>
              <a:ext uri="{FF2B5EF4-FFF2-40B4-BE49-F238E27FC236}">
                <a16:creationId xmlns:a16="http://schemas.microsoft.com/office/drawing/2014/main" id="{31C1456D-8020-6DEE-2145-3F65A0D1FA9F}"/>
              </a:ext>
            </a:extLst>
          </p:cNvPr>
          <p:cNvSpPr txBox="1"/>
          <p:nvPr/>
        </p:nvSpPr>
        <p:spPr>
          <a:xfrm>
            <a:off x="6062334" y="4735624"/>
            <a:ext cx="6622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IR Filter</a:t>
            </a:r>
          </a:p>
        </p:txBody>
      </p:sp>
      <p:sp>
        <p:nvSpPr>
          <p:cNvPr id="156" name="CasellaDiTesto 155">
            <a:extLst>
              <a:ext uri="{FF2B5EF4-FFF2-40B4-BE49-F238E27FC236}">
                <a16:creationId xmlns:a16="http://schemas.microsoft.com/office/drawing/2014/main" id="{A7E19A14-17BB-9E0E-CF51-323650001528}"/>
              </a:ext>
            </a:extLst>
          </p:cNvPr>
          <p:cNvSpPr txBox="1"/>
          <p:nvPr/>
        </p:nvSpPr>
        <p:spPr>
          <a:xfrm>
            <a:off x="4007968" y="5280508"/>
            <a:ext cx="6622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IR Filter</a:t>
            </a:r>
          </a:p>
        </p:txBody>
      </p:sp>
      <p:sp>
        <p:nvSpPr>
          <p:cNvPr id="157" name="CasellaDiTesto 156">
            <a:extLst>
              <a:ext uri="{FF2B5EF4-FFF2-40B4-BE49-F238E27FC236}">
                <a16:creationId xmlns:a16="http://schemas.microsoft.com/office/drawing/2014/main" id="{3FE23A39-2BA1-B9D0-1B2E-A7741D21C3A1}"/>
              </a:ext>
            </a:extLst>
          </p:cNvPr>
          <p:cNvSpPr txBox="1"/>
          <p:nvPr/>
        </p:nvSpPr>
        <p:spPr>
          <a:xfrm>
            <a:off x="6068162" y="5291348"/>
            <a:ext cx="6622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IR Filter</a:t>
            </a:r>
          </a:p>
        </p:txBody>
      </p:sp>
      <p:sp>
        <p:nvSpPr>
          <p:cNvPr id="158" name="CasellaDiTesto 157">
            <a:extLst>
              <a:ext uri="{FF2B5EF4-FFF2-40B4-BE49-F238E27FC236}">
                <a16:creationId xmlns:a16="http://schemas.microsoft.com/office/drawing/2014/main" id="{AC2A312A-3686-F91A-9ADF-3F67F98F9DF0}"/>
              </a:ext>
            </a:extLst>
          </p:cNvPr>
          <p:cNvSpPr txBox="1"/>
          <p:nvPr/>
        </p:nvSpPr>
        <p:spPr>
          <a:xfrm>
            <a:off x="6126441" y="5959683"/>
            <a:ext cx="554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TWPA</a:t>
            </a:r>
          </a:p>
        </p:txBody>
      </p:sp>
      <p:sp>
        <p:nvSpPr>
          <p:cNvPr id="159" name="CasellaDiTesto 158">
            <a:extLst>
              <a:ext uri="{FF2B5EF4-FFF2-40B4-BE49-F238E27FC236}">
                <a16:creationId xmlns:a16="http://schemas.microsoft.com/office/drawing/2014/main" id="{51C706E4-5080-F3C4-55FD-359A3F659958}"/>
              </a:ext>
            </a:extLst>
          </p:cNvPr>
          <p:cNvSpPr txBox="1"/>
          <p:nvPr/>
        </p:nvSpPr>
        <p:spPr>
          <a:xfrm>
            <a:off x="5010913" y="5945952"/>
            <a:ext cx="700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Bias</a:t>
            </a:r>
            <a:r>
              <a:rPr lang="it-IT" sz="1200" dirty="0"/>
              <a:t>-Tee</a:t>
            </a:r>
          </a:p>
        </p:txBody>
      </p:sp>
      <p:sp>
        <p:nvSpPr>
          <p:cNvPr id="160" name="CasellaDiTesto 159">
            <a:extLst>
              <a:ext uri="{FF2B5EF4-FFF2-40B4-BE49-F238E27FC236}">
                <a16:creationId xmlns:a16="http://schemas.microsoft.com/office/drawing/2014/main" id="{B8603B31-AD14-083C-4082-CD8656CEE16C}"/>
              </a:ext>
            </a:extLst>
          </p:cNvPr>
          <p:cNvSpPr txBox="1"/>
          <p:nvPr/>
        </p:nvSpPr>
        <p:spPr>
          <a:xfrm>
            <a:off x="7087057" y="5942202"/>
            <a:ext cx="700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Bias</a:t>
            </a:r>
            <a:r>
              <a:rPr lang="it-IT" sz="1200" dirty="0"/>
              <a:t>-Tee</a:t>
            </a:r>
          </a:p>
        </p:txBody>
      </p:sp>
      <p:sp>
        <p:nvSpPr>
          <p:cNvPr id="161" name="CasellaDiTesto 160">
            <a:extLst>
              <a:ext uri="{FF2B5EF4-FFF2-40B4-BE49-F238E27FC236}">
                <a16:creationId xmlns:a16="http://schemas.microsoft.com/office/drawing/2014/main" id="{A1876001-A300-B60F-3C83-033C19EF736D}"/>
              </a:ext>
            </a:extLst>
          </p:cNvPr>
          <p:cNvSpPr txBox="1"/>
          <p:nvPr/>
        </p:nvSpPr>
        <p:spPr>
          <a:xfrm>
            <a:off x="10267686" y="3518501"/>
            <a:ext cx="1127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Cold</a:t>
            </a:r>
            <a:r>
              <a:rPr lang="it-IT" dirty="0"/>
              <a:t> Plate</a:t>
            </a:r>
          </a:p>
        </p:txBody>
      </p:sp>
      <p:sp>
        <p:nvSpPr>
          <p:cNvPr id="162" name="CasellaDiTesto 161">
            <a:extLst>
              <a:ext uri="{FF2B5EF4-FFF2-40B4-BE49-F238E27FC236}">
                <a16:creationId xmlns:a16="http://schemas.microsoft.com/office/drawing/2014/main" id="{54CF6496-62CF-0E8E-86C2-682BA491F790}"/>
              </a:ext>
            </a:extLst>
          </p:cNvPr>
          <p:cNvSpPr txBox="1"/>
          <p:nvPr/>
        </p:nvSpPr>
        <p:spPr>
          <a:xfrm>
            <a:off x="10236860" y="2644636"/>
            <a:ext cx="99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4 K Plate</a:t>
            </a:r>
          </a:p>
        </p:txBody>
      </p:sp>
      <p:sp>
        <p:nvSpPr>
          <p:cNvPr id="163" name="CasellaDiTesto 162">
            <a:extLst>
              <a:ext uri="{FF2B5EF4-FFF2-40B4-BE49-F238E27FC236}">
                <a16:creationId xmlns:a16="http://schemas.microsoft.com/office/drawing/2014/main" id="{3D0FD5F1-4501-714A-F94E-F79B91960564}"/>
              </a:ext>
            </a:extLst>
          </p:cNvPr>
          <p:cNvSpPr txBox="1"/>
          <p:nvPr/>
        </p:nvSpPr>
        <p:spPr>
          <a:xfrm>
            <a:off x="9829041" y="1776360"/>
            <a:ext cx="198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Room Temperature</a:t>
            </a:r>
          </a:p>
        </p:txBody>
      </p:sp>
      <p:sp>
        <p:nvSpPr>
          <p:cNvPr id="164" name="Triangolo isoscele 163">
            <a:extLst>
              <a:ext uri="{FF2B5EF4-FFF2-40B4-BE49-F238E27FC236}">
                <a16:creationId xmlns:a16="http://schemas.microsoft.com/office/drawing/2014/main" id="{991B8712-EB4C-DC75-37DD-832BEFFF5F85}"/>
              </a:ext>
            </a:extLst>
          </p:cNvPr>
          <p:cNvSpPr/>
          <p:nvPr/>
        </p:nvSpPr>
        <p:spPr>
          <a:xfrm>
            <a:off x="8826140" y="1711076"/>
            <a:ext cx="432000" cy="432000"/>
          </a:xfrm>
          <a:prstGeom prst="triangl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6" name="Rettangolo 165">
            <a:extLst>
              <a:ext uri="{FF2B5EF4-FFF2-40B4-BE49-F238E27FC236}">
                <a16:creationId xmlns:a16="http://schemas.microsoft.com/office/drawing/2014/main" id="{12434F5A-149D-361C-0DA5-21A9D36CEDEC}"/>
              </a:ext>
            </a:extLst>
          </p:cNvPr>
          <p:cNvSpPr/>
          <p:nvPr/>
        </p:nvSpPr>
        <p:spPr>
          <a:xfrm>
            <a:off x="5079574" y="1293975"/>
            <a:ext cx="822960" cy="4521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8" name="Connettore a gomito 167">
            <a:extLst>
              <a:ext uri="{FF2B5EF4-FFF2-40B4-BE49-F238E27FC236}">
                <a16:creationId xmlns:a16="http://schemas.microsoft.com/office/drawing/2014/main" id="{A9945BCD-3445-8863-C895-61AB3944C78B}"/>
              </a:ext>
            </a:extLst>
          </p:cNvPr>
          <p:cNvCxnSpPr>
            <a:cxnSpLocks/>
            <a:stCxn id="166" idx="3"/>
            <a:endCxn id="164" idx="0"/>
          </p:cNvCxnSpPr>
          <p:nvPr/>
        </p:nvCxnSpPr>
        <p:spPr>
          <a:xfrm>
            <a:off x="5902534" y="1520035"/>
            <a:ext cx="3139606" cy="191041"/>
          </a:xfrm>
          <a:prstGeom prst="bentConnector2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Connettore diritto 169">
            <a:extLst>
              <a:ext uri="{FF2B5EF4-FFF2-40B4-BE49-F238E27FC236}">
                <a16:creationId xmlns:a16="http://schemas.microsoft.com/office/drawing/2014/main" id="{8F93C2E4-03FA-6E80-ADA3-1489CBBED257}"/>
              </a:ext>
            </a:extLst>
          </p:cNvPr>
          <p:cNvCxnSpPr>
            <a:cxnSpLocks/>
            <a:stCxn id="145" idx="0"/>
            <a:endCxn id="164" idx="3"/>
          </p:cNvCxnSpPr>
          <p:nvPr/>
        </p:nvCxnSpPr>
        <p:spPr>
          <a:xfrm flipV="1">
            <a:off x="9042140" y="2143076"/>
            <a:ext cx="0" cy="4507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Rettangolo 164">
            <a:extLst>
              <a:ext uri="{FF2B5EF4-FFF2-40B4-BE49-F238E27FC236}">
                <a16:creationId xmlns:a16="http://schemas.microsoft.com/office/drawing/2014/main" id="{D8D90D69-FA47-4536-1603-F0929A363C03}"/>
              </a:ext>
            </a:extLst>
          </p:cNvPr>
          <p:cNvSpPr/>
          <p:nvPr/>
        </p:nvSpPr>
        <p:spPr>
          <a:xfrm>
            <a:off x="1473382" y="1387776"/>
            <a:ext cx="822960" cy="4521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3" name="CasellaDiTesto 182">
            <a:extLst>
              <a:ext uri="{FF2B5EF4-FFF2-40B4-BE49-F238E27FC236}">
                <a16:creationId xmlns:a16="http://schemas.microsoft.com/office/drawing/2014/main" id="{B3D020CE-7790-B72F-27C0-EFE253E2283B}"/>
              </a:ext>
            </a:extLst>
          </p:cNvPr>
          <p:cNvSpPr txBox="1"/>
          <p:nvPr/>
        </p:nvSpPr>
        <p:spPr>
          <a:xfrm>
            <a:off x="1418548" y="1362959"/>
            <a:ext cx="932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Signal</a:t>
            </a:r>
            <a:endParaRPr lang="it-IT" sz="1400" dirty="0"/>
          </a:p>
          <a:p>
            <a:r>
              <a:rPr lang="it-IT" sz="1400" dirty="0"/>
              <a:t>Generator</a:t>
            </a:r>
          </a:p>
        </p:txBody>
      </p:sp>
      <p:sp>
        <p:nvSpPr>
          <p:cNvPr id="184" name="CasellaDiTesto 183">
            <a:extLst>
              <a:ext uri="{FF2B5EF4-FFF2-40B4-BE49-F238E27FC236}">
                <a16:creationId xmlns:a16="http://schemas.microsoft.com/office/drawing/2014/main" id="{99936CB6-BCA1-8F94-541F-AA93D8902C79}"/>
              </a:ext>
            </a:extLst>
          </p:cNvPr>
          <p:cNvSpPr txBox="1"/>
          <p:nvPr/>
        </p:nvSpPr>
        <p:spPr>
          <a:xfrm>
            <a:off x="5191933" y="134942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VNA</a:t>
            </a:r>
          </a:p>
        </p:txBody>
      </p:sp>
      <p:cxnSp>
        <p:nvCxnSpPr>
          <p:cNvPr id="190" name="Connettore diritto 189">
            <a:extLst>
              <a:ext uri="{FF2B5EF4-FFF2-40B4-BE49-F238E27FC236}">
                <a16:creationId xmlns:a16="http://schemas.microsoft.com/office/drawing/2014/main" id="{CB2797D5-DC14-EEB0-7189-896B48A79D88}"/>
              </a:ext>
            </a:extLst>
          </p:cNvPr>
          <p:cNvCxnSpPr>
            <a:cxnSpLocks/>
          </p:cNvCxnSpPr>
          <p:nvPr/>
        </p:nvCxnSpPr>
        <p:spPr>
          <a:xfrm flipV="1">
            <a:off x="1950448" y="1839896"/>
            <a:ext cx="0" cy="8047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Connettore a gomito 193">
            <a:extLst>
              <a:ext uri="{FF2B5EF4-FFF2-40B4-BE49-F238E27FC236}">
                <a16:creationId xmlns:a16="http://schemas.microsoft.com/office/drawing/2014/main" id="{CDD265BF-DE90-6D31-BFEA-09EFF1568325}"/>
              </a:ext>
            </a:extLst>
          </p:cNvPr>
          <p:cNvCxnSpPr>
            <a:stCxn id="166" idx="1"/>
            <a:endCxn id="99" idx="0"/>
          </p:cNvCxnSpPr>
          <p:nvPr/>
        </p:nvCxnSpPr>
        <p:spPr>
          <a:xfrm rot="10800000" flipV="1">
            <a:off x="2638300" y="1520034"/>
            <a:ext cx="2441275" cy="1137379"/>
          </a:xfrm>
          <a:prstGeom prst="bentConnector2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ttangolo 196">
            <a:extLst>
              <a:ext uri="{FF2B5EF4-FFF2-40B4-BE49-F238E27FC236}">
                <a16:creationId xmlns:a16="http://schemas.microsoft.com/office/drawing/2014/main" id="{32BDBB02-9AEE-8983-C4F1-5CDF84540199}"/>
              </a:ext>
            </a:extLst>
          </p:cNvPr>
          <p:cNvSpPr/>
          <p:nvPr/>
        </p:nvSpPr>
        <p:spPr>
          <a:xfrm>
            <a:off x="1341459" y="4351248"/>
            <a:ext cx="9072540" cy="2033323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2" name="CasellaDiTesto 201">
            <a:extLst>
              <a:ext uri="{FF2B5EF4-FFF2-40B4-BE49-F238E27FC236}">
                <a16:creationId xmlns:a16="http://schemas.microsoft.com/office/drawing/2014/main" id="{351A62A3-2A87-AD65-C6F3-A077566AD031}"/>
              </a:ext>
            </a:extLst>
          </p:cNvPr>
          <p:cNvSpPr txBox="1"/>
          <p:nvPr/>
        </p:nvSpPr>
        <p:spPr>
          <a:xfrm>
            <a:off x="8824699" y="588659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MC 20-30 mK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3D3458A-FDE8-ADA3-8F12-B8BE16B0C456}"/>
              </a:ext>
            </a:extLst>
          </p:cNvPr>
          <p:cNvSpPr txBox="1"/>
          <p:nvPr/>
        </p:nvSpPr>
        <p:spPr>
          <a:xfrm>
            <a:off x="8817265" y="2799322"/>
            <a:ext cx="453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35dB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5FF531F-69C8-6DEA-3BD7-3D610C5FD5B3}"/>
              </a:ext>
            </a:extLst>
          </p:cNvPr>
          <p:cNvSpPr txBox="1"/>
          <p:nvPr/>
        </p:nvSpPr>
        <p:spPr>
          <a:xfrm>
            <a:off x="8817265" y="1910523"/>
            <a:ext cx="453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20dB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8B07B43-6AA7-9660-0975-174028A00962}"/>
              </a:ext>
            </a:extLst>
          </p:cNvPr>
          <p:cNvSpPr txBox="1"/>
          <p:nvPr/>
        </p:nvSpPr>
        <p:spPr>
          <a:xfrm>
            <a:off x="5712278" y="138204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2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955C465-373B-BDBF-1004-767EEEA6EADC}"/>
              </a:ext>
            </a:extLst>
          </p:cNvPr>
          <p:cNvSpPr txBox="1"/>
          <p:nvPr/>
        </p:nvSpPr>
        <p:spPr>
          <a:xfrm>
            <a:off x="5023065" y="1384320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63514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B5E6282-4DD3-2DA0-182C-BE0BB789B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Falferi - Riunione Qub-IT + PNRR 19 aprile 2023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38F34C7-E8BC-9C35-8530-C50B0B860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E2DC-4303-430D-8656-B45710A470AE}" type="slidenum">
              <a:rPr lang="it-IT" smtClean="0"/>
              <a:t>8</a:t>
            </a:fld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26D148D2-54A1-8DD4-7186-26EFA5BD5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72" y="2573972"/>
            <a:ext cx="6451688" cy="2124849"/>
          </a:xfrm>
          <a:prstGeom prst="rect">
            <a:avLst/>
          </a:prstGeom>
        </p:spPr>
      </p:pic>
      <p:grpSp>
        <p:nvGrpSpPr>
          <p:cNvPr id="22" name="Gruppo 21">
            <a:extLst>
              <a:ext uri="{FF2B5EF4-FFF2-40B4-BE49-F238E27FC236}">
                <a16:creationId xmlns:a16="http://schemas.microsoft.com/office/drawing/2014/main" id="{D92B4C97-40A8-831E-79D2-436F4BBD0CA2}"/>
              </a:ext>
            </a:extLst>
          </p:cNvPr>
          <p:cNvGrpSpPr>
            <a:grpSpLocks noChangeAspect="1"/>
          </p:cNvGrpSpPr>
          <p:nvPr/>
        </p:nvGrpSpPr>
        <p:grpSpPr>
          <a:xfrm>
            <a:off x="7146925" y="2573972"/>
            <a:ext cx="4206875" cy="2323511"/>
            <a:chOff x="2938462" y="2005012"/>
            <a:chExt cx="6315075" cy="3487896"/>
          </a:xfrm>
        </p:grpSpPr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9AC9573E-7C2B-64E2-D83A-F199B284D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9385" y="4873783"/>
              <a:ext cx="5086350" cy="619125"/>
            </a:xfrm>
            <a:prstGeom prst="rect">
              <a:avLst/>
            </a:prstGeom>
          </p:spPr>
        </p:pic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78E06E21-5DF3-716A-C36F-AC7E52CD9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8462" y="2005012"/>
              <a:ext cx="6315075" cy="2847975"/>
            </a:xfrm>
            <a:prstGeom prst="rect">
              <a:avLst/>
            </a:prstGeom>
          </p:spPr>
        </p:pic>
      </p:grp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751CBFE-FC32-4192-1299-6AC2C615EC99}"/>
              </a:ext>
            </a:extLst>
          </p:cNvPr>
          <p:cNvSpPr txBox="1"/>
          <p:nvPr/>
        </p:nvSpPr>
        <p:spPr>
          <a:xfrm>
            <a:off x="4826000" y="5044438"/>
            <a:ext cx="28033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Goppl</a:t>
            </a:r>
            <a:r>
              <a:rPr lang="it-IT" sz="1400" dirty="0"/>
              <a:t> et al. JAP, 104, 113904 (2008)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426B0AEC-CDBA-705F-6694-B991CD690F02}"/>
              </a:ext>
            </a:extLst>
          </p:cNvPr>
          <p:cNvSpPr txBox="1"/>
          <p:nvPr/>
        </p:nvSpPr>
        <p:spPr>
          <a:xfrm>
            <a:off x="2389280" y="483959"/>
            <a:ext cx="7349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Comportamento atteso per risonatori singoli </a:t>
            </a:r>
            <a:r>
              <a:rPr lang="el-GR" sz="2800" dirty="0"/>
              <a:t>λ</a:t>
            </a:r>
            <a:r>
              <a:rPr lang="it-IT" sz="2800" dirty="0"/>
              <a:t>/2 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159FD7E-A376-3BFB-A316-C53F3C020EBF}"/>
              </a:ext>
            </a:extLst>
          </p:cNvPr>
          <p:cNvSpPr txBox="1"/>
          <p:nvPr/>
        </p:nvSpPr>
        <p:spPr>
          <a:xfrm>
            <a:off x="972739" y="2141488"/>
            <a:ext cx="2833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Accoppiamento forte «</a:t>
            </a:r>
            <a:r>
              <a:rPr lang="it-IT" sz="1400" dirty="0" err="1"/>
              <a:t>interdigitato</a:t>
            </a:r>
            <a:r>
              <a:rPr lang="it-IT" sz="1400" dirty="0"/>
              <a:t>»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59C25F01-FAC6-A752-A50B-D142E3C53C3C}"/>
              </a:ext>
            </a:extLst>
          </p:cNvPr>
          <p:cNvSpPr txBox="1"/>
          <p:nvPr/>
        </p:nvSpPr>
        <p:spPr>
          <a:xfrm>
            <a:off x="4038600" y="2141488"/>
            <a:ext cx="2486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Accoppiamento debole «a gap»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7AF56E4-0722-B8B7-696B-CF9E8EB2C1E6}"/>
              </a:ext>
            </a:extLst>
          </p:cNvPr>
          <p:cNvSpPr txBox="1"/>
          <p:nvPr/>
        </p:nvSpPr>
        <p:spPr>
          <a:xfrm>
            <a:off x="7804559" y="2060978"/>
            <a:ext cx="3549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Stima del Q intrinseco e di come controllare il Q attraverso la capacità di accoppiamento</a:t>
            </a:r>
          </a:p>
        </p:txBody>
      </p:sp>
    </p:spTree>
    <p:extLst>
      <p:ext uri="{BB962C8B-B14F-4D97-AF65-F5344CB8AC3E}">
        <p14:creationId xmlns:p14="http://schemas.microsoft.com/office/powerpoint/2010/main" val="1210484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130214F3-68A1-5EAF-DAD7-76CE9BF1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Falferi - Riunione Qub-IT + PNRR 19 aprile 2023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AD43E5C-2358-56A2-79DB-4404D7A6E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D5092-9AF8-48C6-B702-924F28DA5468}" type="slidenum">
              <a:rPr lang="it-IT" smtClean="0"/>
              <a:t>9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0889D4C-3C2C-2FC8-8AE0-00E0C4D1BAA9}"/>
              </a:ext>
            </a:extLst>
          </p:cNvPr>
          <p:cNvSpPr txBox="1"/>
          <p:nvPr/>
        </p:nvSpPr>
        <p:spPr>
          <a:xfrm>
            <a:off x="6967663" y="406027"/>
            <a:ext cx="4386137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Raffreddati 8 die con risonatori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4 die con </a:t>
            </a:r>
            <a:r>
              <a:rPr lang="it-IT" sz="1600" dirty="0" err="1"/>
              <a:t>ris</a:t>
            </a:r>
            <a:r>
              <a:rPr lang="it-IT" sz="1600" dirty="0"/>
              <a:t> </a:t>
            </a:r>
            <a:r>
              <a:rPr lang="el-GR" sz="1600" dirty="0"/>
              <a:t>λ</a:t>
            </a:r>
            <a:r>
              <a:rPr lang="it-IT" sz="1600" dirty="0"/>
              <a:t>/2 </a:t>
            </a:r>
            <a:r>
              <a:rPr lang="it-IT" sz="1600" dirty="0" err="1"/>
              <a:t>acc</a:t>
            </a:r>
            <a:r>
              <a:rPr lang="it-IT" sz="1600" dirty="0"/>
              <a:t>. gap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4 die con 4 </a:t>
            </a:r>
            <a:r>
              <a:rPr lang="it-IT" sz="1600" dirty="0" err="1"/>
              <a:t>ris</a:t>
            </a:r>
            <a:r>
              <a:rPr lang="it-IT" sz="1600" dirty="0"/>
              <a:t> </a:t>
            </a:r>
            <a:r>
              <a:rPr lang="el-GR" sz="1600" dirty="0"/>
              <a:t>λ</a:t>
            </a:r>
            <a:r>
              <a:rPr lang="it-IT" sz="1600" dirty="0"/>
              <a:t>/4 ciascuno, </a:t>
            </a:r>
            <a:r>
              <a:rPr lang="it-IT" sz="1600" dirty="0" err="1"/>
              <a:t>accop</a:t>
            </a:r>
            <a:r>
              <a:rPr lang="it-IT" sz="1600" dirty="0"/>
              <a:t>. IDC e Elbow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Solo una misura con Q&gt;10</a:t>
            </a:r>
            <a:r>
              <a:rPr lang="it-IT" sz="1600" baseline="30000" dirty="0"/>
              <a:t>6</a:t>
            </a:r>
            <a:r>
              <a:rPr lang="it-IT" sz="1600" dirty="0"/>
              <a:t> (</a:t>
            </a:r>
            <a:r>
              <a:rPr lang="el-GR" sz="1600" dirty="0"/>
              <a:t>λ</a:t>
            </a:r>
            <a:r>
              <a:rPr lang="it-IT" sz="1600" dirty="0"/>
              <a:t>/2, 1350000)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Max Q </a:t>
            </a:r>
            <a:r>
              <a:rPr lang="it-IT" sz="1600" dirty="0" err="1"/>
              <a:t>ris</a:t>
            </a:r>
            <a:r>
              <a:rPr lang="it-IT" sz="1600" dirty="0"/>
              <a:t> </a:t>
            </a:r>
            <a:r>
              <a:rPr lang="el-GR" sz="1600" dirty="0"/>
              <a:t>λ</a:t>
            </a:r>
            <a:r>
              <a:rPr lang="it-IT" sz="1600" dirty="0"/>
              <a:t>/4: 85000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Bassa potenza (verso 1 fotone) riduce Q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F366677-0372-969C-2A4D-6DE4C4739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1416" y="2096638"/>
            <a:ext cx="3197857" cy="235357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386A960-A857-FC45-E8FD-8A1830376D16}"/>
              </a:ext>
            </a:extLst>
          </p:cNvPr>
          <p:cNvSpPr txBox="1"/>
          <p:nvPr/>
        </p:nvSpPr>
        <p:spPr>
          <a:xfrm>
            <a:off x="6270173" y="4537304"/>
            <a:ext cx="5704114" cy="129266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300" dirty="0"/>
              <a:t>Problemi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300" dirty="0"/>
              <a:t>Qualche incollaggio (-&gt; raffreddamento?) fallisce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300" dirty="0"/>
              <a:t>No Riproducibilità (1 die con </a:t>
            </a:r>
            <a:r>
              <a:rPr lang="it-IT" sz="1300" dirty="0" err="1"/>
              <a:t>Ris</a:t>
            </a:r>
            <a:r>
              <a:rPr lang="it-IT" sz="1300" dirty="0"/>
              <a:t> λ/2 raffreddato 3 volte). Aging?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300" dirty="0" err="1"/>
              <a:t>Antirisonanza</a:t>
            </a:r>
            <a:r>
              <a:rPr lang="it-IT" sz="1300" dirty="0"/>
              <a:t> vicino risonanza</a:t>
            </a:r>
            <a:r>
              <a:rPr lang="el-GR" sz="1300" dirty="0">
                <a:solidFill>
                  <a:prstClr val="black"/>
                </a:solidFill>
              </a:rPr>
              <a:t> λ</a:t>
            </a:r>
            <a:r>
              <a:rPr lang="it-IT" sz="1300" dirty="0">
                <a:solidFill>
                  <a:prstClr val="black"/>
                </a:solidFill>
              </a:rPr>
              <a:t>/2 sempre presente (anche nelle simulazioni)</a:t>
            </a:r>
            <a:r>
              <a:rPr lang="it-IT" sz="13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300" dirty="0"/>
              <a:t>Bassi Q nei </a:t>
            </a:r>
            <a:r>
              <a:rPr lang="it-IT" sz="1300" dirty="0" err="1"/>
              <a:t>Ris</a:t>
            </a:r>
            <a:r>
              <a:rPr lang="it-IT" sz="1300" dirty="0"/>
              <a:t> λ/4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300" dirty="0"/>
              <a:t>Non tutte le </a:t>
            </a:r>
            <a:r>
              <a:rPr lang="it-IT" sz="1300" dirty="0" err="1"/>
              <a:t>antirisonanze</a:t>
            </a:r>
            <a:r>
              <a:rPr lang="it-IT" sz="1300" dirty="0"/>
              <a:t> λ/4 sono sempre presenti</a:t>
            </a:r>
          </a:p>
        </p:txBody>
      </p:sp>
      <p:graphicFrame>
        <p:nvGraphicFramePr>
          <p:cNvPr id="13" name="Tabella 12">
            <a:extLst>
              <a:ext uri="{FF2B5EF4-FFF2-40B4-BE49-F238E27FC236}">
                <a16:creationId xmlns:a16="http://schemas.microsoft.com/office/drawing/2014/main" id="{C3374764-BBE3-5EC2-28D7-74BF37B138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719805"/>
              </p:ext>
            </p:extLst>
          </p:nvPr>
        </p:nvGraphicFramePr>
        <p:xfrm>
          <a:off x="501325" y="1466400"/>
          <a:ext cx="5245750" cy="4351338"/>
        </p:xfrm>
        <a:graphic>
          <a:graphicData uri="http://schemas.openxmlformats.org/drawingml/2006/table">
            <a:tbl>
              <a:tblPr/>
              <a:tblGrid>
                <a:gridCol w="1349848">
                  <a:extLst>
                    <a:ext uri="{9D8B030D-6E8A-4147-A177-3AD203B41FA5}">
                      <a16:colId xmlns:a16="http://schemas.microsoft.com/office/drawing/2014/main" val="569023725"/>
                    </a:ext>
                  </a:extLst>
                </a:gridCol>
                <a:gridCol w="526770">
                  <a:extLst>
                    <a:ext uri="{9D8B030D-6E8A-4147-A177-3AD203B41FA5}">
                      <a16:colId xmlns:a16="http://schemas.microsoft.com/office/drawing/2014/main" val="4134567827"/>
                    </a:ext>
                  </a:extLst>
                </a:gridCol>
                <a:gridCol w="526770">
                  <a:extLst>
                    <a:ext uri="{9D8B030D-6E8A-4147-A177-3AD203B41FA5}">
                      <a16:colId xmlns:a16="http://schemas.microsoft.com/office/drawing/2014/main" val="3328077566"/>
                    </a:ext>
                  </a:extLst>
                </a:gridCol>
                <a:gridCol w="724308">
                  <a:extLst>
                    <a:ext uri="{9D8B030D-6E8A-4147-A177-3AD203B41FA5}">
                      <a16:colId xmlns:a16="http://schemas.microsoft.com/office/drawing/2014/main" val="4044952715"/>
                    </a:ext>
                  </a:extLst>
                </a:gridCol>
                <a:gridCol w="318257">
                  <a:extLst>
                    <a:ext uri="{9D8B030D-6E8A-4147-A177-3AD203B41FA5}">
                      <a16:colId xmlns:a16="http://schemas.microsoft.com/office/drawing/2014/main" val="2159603474"/>
                    </a:ext>
                  </a:extLst>
                </a:gridCol>
                <a:gridCol w="801129">
                  <a:extLst>
                    <a:ext uri="{9D8B030D-6E8A-4147-A177-3AD203B41FA5}">
                      <a16:colId xmlns:a16="http://schemas.microsoft.com/office/drawing/2014/main" val="400627546"/>
                    </a:ext>
                  </a:extLst>
                </a:gridCol>
                <a:gridCol w="998668">
                  <a:extLst>
                    <a:ext uri="{9D8B030D-6E8A-4147-A177-3AD203B41FA5}">
                      <a16:colId xmlns:a16="http://schemas.microsoft.com/office/drawing/2014/main" val="4192488035"/>
                    </a:ext>
                  </a:extLst>
                </a:gridCol>
              </a:tblGrid>
              <a:tr h="268872"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RISONATORI</a:t>
                      </a:r>
                    </a:p>
                  </a:txBody>
                  <a:tcPr marL="5487" marR="5487" marT="54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Qmax high power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Qmax low power 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Freq Ris (GHz)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Holder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Bonding</a:t>
                      </a:r>
                      <a:endParaRPr lang="it-I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PCB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6735820"/>
                  </a:ext>
                </a:extLst>
              </a:tr>
              <a:tr h="433488">
                <a:tc>
                  <a:txBody>
                    <a:bodyPr/>
                    <a:lstStyle/>
                    <a:p>
                      <a:pPr algn="l" fontAlgn="ctr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RES_L/4_IDC_SNAKE</a:t>
                      </a:r>
                    </a:p>
                  </a:txBody>
                  <a:tcPr marL="5487" marR="5487" marT="54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85000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35000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5,13 - 5,3614 - 5,572 - 5,7839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FBK, Molti in Al e </a:t>
                      </a:r>
                      <a:r>
                        <a:rPr lang="it-IT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 in </a:t>
                      </a:r>
                      <a:r>
                        <a:rPr lang="it-IT" sz="8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Au</a:t>
                      </a:r>
                      <a:endParaRPr lang="it-IT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metal Cu+Au copertura completa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3597336"/>
                  </a:ext>
                </a:extLst>
              </a:tr>
              <a:tr h="395077"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RES_L/2_10700_GAP10</a:t>
                      </a:r>
                    </a:p>
                  </a:txBody>
                  <a:tcPr marL="5487" marR="5487" marT="54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1350000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27000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5,63847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lab, pochi in Al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metal Cu+Au copertura completa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573393"/>
                  </a:ext>
                </a:extLst>
              </a:tr>
              <a:tr h="400565">
                <a:tc>
                  <a:txBody>
                    <a:bodyPr/>
                    <a:lstStyle/>
                    <a:p>
                      <a:pPr algn="l" fontAlgn="ctr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RES_L/2_10700_GAP10 BIS</a:t>
                      </a:r>
                    </a:p>
                  </a:txBody>
                  <a:tcPr marL="5487" marR="5487" marT="54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10?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10?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5,863945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Cu+piastrina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lab, pochi in Al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metal Cu+Au copertura completa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022886"/>
                  </a:ext>
                </a:extLst>
              </a:tr>
              <a:tr h="526770">
                <a:tc>
                  <a:txBody>
                    <a:bodyPr/>
                    <a:lstStyle/>
                    <a:p>
                      <a:pPr algn="l" fontAlgn="ctr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RES_L/4_IDC_SNAKE n°2</a:t>
                      </a:r>
                    </a:p>
                  </a:txBody>
                  <a:tcPr marL="5487" marR="5487" marT="54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4000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3600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 - 5,376 - 5,597 - 5,8164 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lab, pochi in Al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metal Cu+Au copertura completa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4054528"/>
                  </a:ext>
                </a:extLst>
              </a:tr>
              <a:tr h="268872"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RES_L/2_10700_GAP10 TRIS</a:t>
                      </a:r>
                    </a:p>
                  </a:txBody>
                  <a:tcPr marL="5487" marR="5487" marT="54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1000?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1000? 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5,63668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lab, 16 in Al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metal Cu+Au copertura completa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943915"/>
                  </a:ext>
                </a:extLst>
              </a:tr>
              <a:tr h="488359"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RES_L/4_ELBOW_SNAKE n°3</a:t>
                      </a:r>
                    </a:p>
                  </a:txBody>
                  <a:tcPr marL="5487" marR="5487" marT="54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7200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6400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 - 5,204575 - 5,461286 - ?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lab, 22 in Al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metal Cu+Au copertura completa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929392"/>
                  </a:ext>
                </a:extLst>
              </a:tr>
              <a:tr h="268872">
                <a:tc>
                  <a:txBody>
                    <a:bodyPr/>
                    <a:lstStyle/>
                    <a:p>
                      <a:pPr algn="l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RES_L/2_10700_GAP10 n°2</a:t>
                      </a:r>
                    </a:p>
                  </a:txBody>
                  <a:tcPr marL="5487" marR="5487" marT="54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5700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5,63706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lab, 40 in Al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metal Cu+Au copertura completa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24650"/>
                  </a:ext>
                </a:extLst>
              </a:tr>
              <a:tr h="268872">
                <a:tc>
                  <a:txBody>
                    <a:bodyPr/>
                    <a:lstStyle/>
                    <a:p>
                      <a:pPr algn="l" fontAlgn="ctr"/>
                      <a:r>
                        <a:rPr lang="nb-N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RES_L/4_ ELBOW_TRUMPET</a:t>
                      </a:r>
                    </a:p>
                  </a:txBody>
                  <a:tcPr marL="5487" marR="5487" marT="54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5000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5000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5,1549 - 5,409 - 5,6656 - ?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lab, 40 in Al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metal Cu+Au copertura parziale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2103066"/>
                  </a:ext>
                </a:extLst>
              </a:tr>
              <a:tr h="345693"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RES_L/2_10700_GAP1</a:t>
                      </a:r>
                    </a:p>
                  </a:txBody>
                  <a:tcPr marL="5487" marR="5487" marT="54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27300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21100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5,637084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lab, 40 in Al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metal Cu+Au copertura parziale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775789"/>
                  </a:ext>
                </a:extLst>
              </a:tr>
              <a:tr h="438975"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RES_L/2_10700_GAP5</a:t>
                      </a:r>
                    </a:p>
                  </a:txBody>
                  <a:tcPr marL="5487" marR="5487" marT="54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1000?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1000?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5,641285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lab, 40 in Al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metal Cu+Au copertura completa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47461"/>
                  </a:ext>
                </a:extLst>
              </a:tr>
              <a:tr h="246923"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7" marR="5487" marT="54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87" marR="5487" marT="548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821076"/>
                  </a:ext>
                </a:extLst>
              </a:tr>
            </a:tbl>
          </a:graphicData>
        </a:graphic>
      </p:graphicFrame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1668071-4B35-5EDF-9746-7DDD37709410}"/>
              </a:ext>
            </a:extLst>
          </p:cNvPr>
          <p:cNvSpPr txBox="1"/>
          <p:nvPr/>
        </p:nvSpPr>
        <p:spPr>
          <a:xfrm>
            <a:off x="1627779" y="341307"/>
            <a:ext cx="4821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Risultati Sperimentali (da inizio 2023)</a:t>
            </a:r>
          </a:p>
        </p:txBody>
      </p:sp>
    </p:spTree>
    <p:extLst>
      <p:ext uri="{BB962C8B-B14F-4D97-AF65-F5344CB8AC3E}">
        <p14:creationId xmlns:p14="http://schemas.microsoft.com/office/powerpoint/2010/main" val="26716038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7311</TotalTime>
  <Words>1257</Words>
  <Application>Microsoft Office PowerPoint</Application>
  <PresentationFormat>Widescreen</PresentationFormat>
  <Paragraphs>231</Paragraphs>
  <Slides>13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Gill Sans MT</vt:lpstr>
      <vt:lpstr>Symbol</vt:lpstr>
      <vt:lpstr>Tema di Office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Paolo Falferi</dc:creator>
  <cp:lastModifiedBy>Paolo Falferi</cp:lastModifiedBy>
  <cp:revision>58</cp:revision>
  <dcterms:created xsi:type="dcterms:W3CDTF">2023-04-14T14:38:57Z</dcterms:created>
  <dcterms:modified xsi:type="dcterms:W3CDTF">2023-04-19T16:35:23Z</dcterms:modified>
</cp:coreProperties>
</file>