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04" r:id="rId2"/>
    <p:sldId id="401" r:id="rId3"/>
    <p:sldId id="402" r:id="rId4"/>
    <p:sldId id="403" r:id="rId5"/>
    <p:sldId id="404" r:id="rId6"/>
    <p:sldId id="40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  <a:srgbClr val="000000"/>
    <a:srgbClr val="969696"/>
    <a:srgbClr val="2E75B6"/>
    <a:srgbClr val="3B3838"/>
    <a:srgbClr val="5B9BD5"/>
    <a:srgbClr val="0000FF"/>
    <a:srgbClr val="3333FF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92123" autoAdjust="0"/>
  </p:normalViewPr>
  <p:slideViewPr>
    <p:cSldViewPr snapToGrid="0">
      <p:cViewPr>
        <p:scale>
          <a:sx n="60" d="100"/>
          <a:sy n="60" d="100"/>
        </p:scale>
        <p:origin x="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1CB2D-68A9-4078-9574-57812D306A1D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07899-B236-4A46-B29C-1EAFCDDCC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0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07899-B236-4A46-B29C-1EAFCDDCC9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2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53A3-57C2-4369-AFBE-3180005A0C63}" type="datetime1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9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C9FD-AE14-4A8A-8467-317271472105}" type="datetime1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4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FA1A-0A7B-454B-89BF-32B9DD5F3416}" type="datetime1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B392-693F-4059-996A-3B1AEDF12331}" type="datetime1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9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4C6-8F8C-4725-A6A5-9E56A28709F4}" type="datetime1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41F0-5A38-436D-9BA5-1EB0FD153B13}" type="datetime1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2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489A-5234-4D3F-A832-7412F75AE8D0}" type="datetime1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5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951-AE1E-41A4-A01E-0098FD4480AB}" type="datetime1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5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E8E1-BC5F-48F6-8B8A-2C66E3A6D1B2}" type="datetime1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5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4646-3EA8-4E09-8953-88FD74F359C1}" type="datetime1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0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7D73-8BF9-4D9A-A030-EEB47CF7A776}" type="datetime1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5830A-988C-4B27-A2A7-9786EEFAE226}" type="datetime1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F215-316F-4B65-BCDA-A765DC2D78E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9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3.lnf.infn.i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lessandro.gallo@lnf.infn.i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sterni, strada, scena&#10;&#10;Descrizione generata automaticamente">
            <a:extLst>
              <a:ext uri="{FF2B5EF4-FFF2-40B4-BE49-F238E27FC236}">
                <a16:creationId xmlns:a16="http://schemas.microsoft.com/office/drawing/2014/main" id="{90790046-51D6-4620-87B7-69080FB6F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1"/>
          <a:stretch/>
        </p:blipFill>
        <p:spPr>
          <a:xfrm>
            <a:off x="-1604" y="0"/>
            <a:ext cx="12199886" cy="68624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33375" y="336827"/>
            <a:ext cx="115443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LAB 2023 edition</a:t>
            </a:r>
          </a:p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welcome</a:t>
            </a:r>
          </a:p>
          <a:p>
            <a:pPr algn="ctr">
              <a:spcAft>
                <a:spcPts val="1200"/>
              </a:spcAft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Physics PhD course</a:t>
            </a:r>
          </a:p>
          <a:p>
            <a:pPr algn="ctr">
              <a:spcAft>
                <a:spcPts val="1200"/>
              </a:spcAft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dirty="0"/>
          </a:p>
          <a:p>
            <a:pPr algn="ctr"/>
            <a:endParaRPr lang="en-GB" sz="4800" b="1" dirty="0"/>
          </a:p>
          <a:p>
            <a:pPr algn="ctr"/>
            <a:r>
              <a:rPr lang="en-GB" sz="2800" b="1" i="1" dirty="0">
                <a:solidFill>
                  <a:schemeClr val="bg1"/>
                </a:solidFill>
              </a:rPr>
              <a:t>A. Gallo on behalf of the INFN LNF tutor team</a:t>
            </a:r>
          </a:p>
        </p:txBody>
      </p:sp>
    </p:spTree>
    <p:extLst>
      <p:ext uri="{BB962C8B-B14F-4D97-AF65-F5344CB8AC3E}">
        <p14:creationId xmlns:p14="http://schemas.microsoft.com/office/powerpoint/2010/main" val="310217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FFFF00"/>
                </a:solidFill>
              </a:rPr>
              <a:t>Students welcome, April 12,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2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AE6739-EFBF-34F7-76EC-BBE0AAC5BE20}"/>
              </a:ext>
            </a:extLst>
          </p:cNvPr>
          <p:cNvSpPr txBox="1"/>
          <p:nvPr/>
        </p:nvSpPr>
        <p:spPr>
          <a:xfrm>
            <a:off x="2015610" y="390794"/>
            <a:ext cx="7386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>
                <a:solidFill>
                  <a:schemeClr val="accent6">
                    <a:lumMod val="50000"/>
                  </a:schemeClr>
                </a:solidFill>
              </a:rPr>
              <a:t>Welcome to INFN Frascati Labs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D9B2C3-0E09-765B-118E-A17ABE74BB25}"/>
              </a:ext>
            </a:extLst>
          </p:cNvPr>
          <p:cNvSpPr txBox="1"/>
          <p:nvPr/>
        </p:nvSpPr>
        <p:spPr>
          <a:xfrm>
            <a:off x="324467" y="1178953"/>
            <a:ext cx="58796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The aim is to give the students a glance of the experimental activities related to the various aspects of the accelerator physics and technology;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This is the first post-pandemic edition of the course;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For the first time it is organized in a residential and intensive format;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Students will be divided in 2 groups;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It will cover 8 hands-on experiences + an overview of the LNF e+/e- BTF facility;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Activities will start every morning at 9.15 and end at 4.00-5.00 pm, depending on the specific program;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dirty="0"/>
              <a:t>Lunch is offered at LNF canteen from 1.15 pm, with the exception of Saturday April 15 (canteen is closed during weekends)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579C277-AF39-4EBB-CB97-1A1B29FC794C}"/>
              </a:ext>
            </a:extLst>
          </p:cNvPr>
          <p:cNvSpPr txBox="1"/>
          <p:nvPr/>
        </p:nvSpPr>
        <p:spPr>
          <a:xfrm>
            <a:off x="6953698" y="1419725"/>
            <a:ext cx="50121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600" b="1" i="1" dirty="0">
                <a:solidFill>
                  <a:srgbClr val="C00000"/>
                </a:solidFill>
              </a:rPr>
              <a:t>List of experiences: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MAGNETS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VACUUM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RF 1 (Electron Gun Cavity)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RF 2 (High Power RF pulse compressor)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ACCELERATOR CONTROLS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PLASMA for ACCELERATORS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STORAGE RING MEASUREMENTS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r>
              <a:rPr lang="en-GB" sz="2000" dirty="0">
                <a:solidFill>
                  <a:srgbClr val="C00000"/>
                </a:solidFill>
              </a:rPr>
              <a:t>OPTICAL DIAGNOSTICS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arenR"/>
            </a:pP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8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FFFF00"/>
                </a:solidFill>
              </a:rPr>
              <a:t>Students welcome, April 12,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3</a:t>
            </a:fld>
            <a:endParaRPr lang="it-IT">
              <a:solidFill>
                <a:srgbClr val="FFFF00"/>
              </a:solidFill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18E3AA4B-BF61-66D0-DFF0-3EAA9159579A}"/>
              </a:ext>
            </a:extLst>
          </p:cNvPr>
          <p:cNvGraphicFramePr>
            <a:graphicFrameLocks noGrp="1"/>
          </p:cNvGraphicFramePr>
          <p:nvPr/>
        </p:nvGraphicFramePr>
        <p:xfrm>
          <a:off x="216310" y="1236297"/>
          <a:ext cx="8554063" cy="4928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102">
                  <a:extLst>
                    <a:ext uri="{9D8B030D-6E8A-4147-A177-3AD203B41FA5}">
                      <a16:colId xmlns:a16="http://schemas.microsoft.com/office/drawing/2014/main" val="3668845649"/>
                    </a:ext>
                  </a:extLst>
                </a:gridCol>
                <a:gridCol w="366375">
                  <a:extLst>
                    <a:ext uri="{9D8B030D-6E8A-4147-A177-3AD203B41FA5}">
                      <a16:colId xmlns:a16="http://schemas.microsoft.com/office/drawing/2014/main" val="958761534"/>
                    </a:ext>
                  </a:extLst>
                </a:gridCol>
                <a:gridCol w="2500908">
                  <a:extLst>
                    <a:ext uri="{9D8B030D-6E8A-4147-A177-3AD203B41FA5}">
                      <a16:colId xmlns:a16="http://schemas.microsoft.com/office/drawing/2014/main" val="2041411424"/>
                    </a:ext>
                  </a:extLst>
                </a:gridCol>
                <a:gridCol w="2516839">
                  <a:extLst>
                    <a:ext uri="{9D8B030D-6E8A-4147-A177-3AD203B41FA5}">
                      <a16:colId xmlns:a16="http://schemas.microsoft.com/office/drawing/2014/main" val="3477341174"/>
                    </a:ext>
                  </a:extLst>
                </a:gridCol>
                <a:gridCol w="2516839">
                  <a:extLst>
                    <a:ext uri="{9D8B030D-6E8A-4147-A177-3AD203B41FA5}">
                      <a16:colId xmlns:a16="http://schemas.microsoft.com/office/drawing/2014/main" val="4210148611"/>
                    </a:ext>
                  </a:extLst>
                </a:gridCol>
              </a:tblGrid>
              <a:tr h="507848">
                <a:tc gridSpan="3"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Group A</a:t>
                      </a:r>
                      <a:endParaRPr lang="it-IT" sz="1400" b="1" i="1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Group B</a:t>
                      </a:r>
                      <a:endParaRPr lang="it-IT" sz="1400" b="1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31799836"/>
                  </a:ext>
                </a:extLst>
              </a:tr>
              <a:tr h="50784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APRIL 2023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12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Wednesday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Vacuum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A. </a:t>
                      </a:r>
                      <a:r>
                        <a:rPr lang="it-IT" sz="1400" u="none" strike="noStrike" dirty="0" err="1">
                          <a:effectLst/>
                        </a:rPr>
                        <a:t>Liedl</a:t>
                      </a:r>
                      <a:r>
                        <a:rPr lang="it-IT" sz="1400" u="none" strike="noStrike" dirty="0">
                          <a:effectLst/>
                        </a:rPr>
                        <a:t> / S. Bini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Magnet -Magnetic </a:t>
                      </a:r>
                      <a:r>
                        <a:rPr lang="en-US" sz="1400" u="none" strike="noStrike" dirty="0" err="1">
                          <a:effectLst/>
                        </a:rPr>
                        <a:t>Measuremets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L. </a:t>
                      </a:r>
                      <a:r>
                        <a:rPr lang="en-US" sz="1400" u="none" strike="noStrike" dirty="0" err="1">
                          <a:effectLst/>
                        </a:rPr>
                        <a:t>Sabbatini</a:t>
                      </a:r>
                      <a:r>
                        <a:rPr lang="en-US" sz="1400" u="none" strike="noStrike" dirty="0">
                          <a:effectLst/>
                        </a:rPr>
                        <a:t> / A. </a:t>
                      </a:r>
                      <a:r>
                        <a:rPr lang="en-US" sz="1400" u="none" strike="noStrike" dirty="0" err="1">
                          <a:effectLst/>
                        </a:rPr>
                        <a:t>Vannozzi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34638"/>
                  </a:ext>
                </a:extLst>
              </a:tr>
              <a:tr h="5078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Thursday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Magnet -Magnetic </a:t>
                      </a:r>
                      <a:r>
                        <a:rPr lang="en-US" sz="1400" u="none" strike="noStrike" dirty="0" err="1">
                          <a:effectLst/>
                        </a:rPr>
                        <a:t>Measuremets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L. </a:t>
                      </a:r>
                      <a:r>
                        <a:rPr lang="en-US" sz="1400" u="none" strike="noStrike" dirty="0" err="1">
                          <a:effectLst/>
                        </a:rPr>
                        <a:t>Sabbatini</a:t>
                      </a:r>
                      <a:r>
                        <a:rPr lang="en-US" sz="1400" u="none" strike="noStrike" dirty="0">
                          <a:effectLst/>
                        </a:rPr>
                        <a:t> / A. </a:t>
                      </a:r>
                      <a:r>
                        <a:rPr lang="en-US" sz="1400" u="none" strike="noStrike" dirty="0" err="1">
                          <a:effectLst/>
                        </a:rPr>
                        <a:t>Vannozzi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RF1 - S band Gun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F. Cardelli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9112"/>
                  </a:ext>
                </a:extLst>
              </a:tr>
              <a:tr h="5078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14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Friday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Controls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A. Stecchi / G . Di Pirro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Vacuum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A. </a:t>
                      </a:r>
                      <a:r>
                        <a:rPr lang="it-IT" sz="1400" u="none" strike="noStrike" dirty="0" err="1">
                          <a:effectLst/>
                        </a:rPr>
                        <a:t>Liedl</a:t>
                      </a:r>
                      <a:r>
                        <a:rPr lang="it-IT" sz="1400" u="none" strike="noStrike" dirty="0">
                          <a:effectLst/>
                        </a:rPr>
                        <a:t> / S. Bini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62150"/>
                  </a:ext>
                </a:extLst>
              </a:tr>
              <a:tr h="516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 err="1">
                          <a:effectLst/>
                        </a:rPr>
                        <a:t>Saturday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Storage ring </a:t>
                      </a:r>
                      <a:r>
                        <a:rPr lang="it-IT" sz="1400" u="none" strike="noStrike" dirty="0" err="1">
                          <a:effectLst/>
                        </a:rPr>
                        <a:t>measurements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G. Franzini - C. Milardi / A. De Santis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68180"/>
                  </a:ext>
                </a:extLst>
              </a:tr>
              <a:tr h="2528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Sunday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FREE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FREE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038812"/>
                  </a:ext>
                </a:extLst>
              </a:tr>
              <a:tr h="5078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Monday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RF1 - S band Gun</a:t>
                      </a:r>
                      <a:br>
                        <a:rPr lang="it-IT" sz="1400" u="none" strike="noStrike">
                          <a:effectLst/>
                        </a:rPr>
                      </a:br>
                      <a:r>
                        <a:rPr lang="it-IT" sz="1400" u="none" strike="noStrike">
                          <a:effectLst/>
                        </a:rPr>
                        <a:t>F. Cardelli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Plasma Lab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A. Biagioni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18871"/>
                  </a:ext>
                </a:extLst>
              </a:tr>
              <a:tr h="5078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Tuesday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Plasma Lab</a:t>
                      </a:r>
                      <a:br>
                        <a:rPr lang="it-IT" sz="1400" u="none" strike="noStrike">
                          <a:effectLst/>
                        </a:rPr>
                      </a:br>
                      <a:r>
                        <a:rPr lang="it-IT" sz="1400" u="none" strike="noStrike">
                          <a:effectLst/>
                        </a:rPr>
                        <a:t>A. Biagioni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RF2 - </a:t>
                      </a:r>
                      <a:r>
                        <a:rPr lang="it-IT" sz="1400" u="none" strike="noStrike" dirty="0" err="1">
                          <a:effectLst/>
                        </a:rPr>
                        <a:t>Pulse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compression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L. Piersanti / M. </a:t>
                      </a:r>
                      <a:r>
                        <a:rPr lang="it-IT" sz="1400" u="none" strike="noStrike" dirty="0" err="1">
                          <a:effectLst/>
                        </a:rPr>
                        <a:t>Bellaveglia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68003"/>
                  </a:ext>
                </a:extLst>
              </a:tr>
              <a:tr h="4990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19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Wednesday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Optical </a:t>
                      </a:r>
                      <a:r>
                        <a:rPr lang="it-IT" sz="1400" u="none" strike="noStrike" dirty="0" err="1">
                          <a:effectLst/>
                        </a:rPr>
                        <a:t>emittance</a:t>
                      </a:r>
                      <a:r>
                        <a:rPr lang="it-IT" sz="1400" u="none" strike="noStrike" dirty="0"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effectLst/>
                        </a:rPr>
                        <a:t>measurement</a:t>
                      </a:r>
                      <a:r>
                        <a:rPr lang="it-IT" sz="1400" u="none" strike="noStrike" dirty="0">
                          <a:effectLst/>
                        </a:rPr>
                        <a:t> (+BTF </a:t>
                      </a:r>
                      <a:r>
                        <a:rPr lang="it-IT" sz="1400" u="none" strike="noStrike" dirty="0" err="1">
                          <a:effectLst/>
                        </a:rPr>
                        <a:t>visit</a:t>
                      </a:r>
                      <a:r>
                        <a:rPr lang="it-IT" sz="1400" u="none" strike="noStrike" dirty="0">
                          <a:effectLst/>
                        </a:rPr>
                        <a:t>)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E. </a:t>
                      </a:r>
                      <a:r>
                        <a:rPr lang="it-IT" sz="1400" u="none" strike="noStrike" dirty="0" err="1">
                          <a:effectLst/>
                        </a:rPr>
                        <a:t>Chiadroni</a:t>
                      </a:r>
                      <a:r>
                        <a:rPr lang="it-IT" sz="1400" u="none" strike="noStrike" dirty="0">
                          <a:effectLst/>
                        </a:rPr>
                        <a:t> (+ L. </a:t>
                      </a:r>
                      <a:r>
                        <a:rPr lang="it-IT" sz="1400" u="none" strike="noStrike" dirty="0" err="1">
                          <a:effectLst/>
                        </a:rPr>
                        <a:t>Foggetta</a:t>
                      </a:r>
                      <a:r>
                        <a:rPr lang="it-IT" sz="1400" u="none" strike="noStrike" dirty="0">
                          <a:effectLst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80910"/>
                  </a:ext>
                </a:extLst>
              </a:tr>
              <a:tr h="6129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20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Thursday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RF2 - Pulse compression</a:t>
                      </a:r>
                      <a:br>
                        <a:rPr lang="it-IT" sz="1400" u="none" strike="noStrike">
                          <a:effectLst/>
                        </a:rPr>
                      </a:br>
                      <a:r>
                        <a:rPr lang="it-IT" sz="1400" u="none" strike="noStrike">
                          <a:effectLst/>
                        </a:rPr>
                        <a:t>L. Piersanti / M. Bellaveglia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Controls</a:t>
                      </a:r>
                      <a:br>
                        <a:rPr lang="it-IT" sz="1400" u="none" strike="noStrike" dirty="0">
                          <a:effectLst/>
                        </a:rPr>
                      </a:br>
                      <a:r>
                        <a:rPr lang="it-IT" sz="1400" u="none" strike="noStrike" dirty="0">
                          <a:effectLst/>
                        </a:rPr>
                        <a:t>A. Stecchi / G . Di Pirro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63428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BF2A43-9834-1553-E904-DAB004FEDEE1}"/>
              </a:ext>
            </a:extLst>
          </p:cNvPr>
          <p:cNvSpPr txBox="1"/>
          <p:nvPr/>
        </p:nvSpPr>
        <p:spPr>
          <a:xfrm>
            <a:off x="9045678" y="1818961"/>
            <a:ext cx="27432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>
                <a:solidFill>
                  <a:srgbClr val="FF0000"/>
                </a:solidFill>
              </a:rPr>
              <a:t>STUDENTS</a:t>
            </a:r>
          </a:p>
          <a:p>
            <a:pPr>
              <a:spcAft>
                <a:spcPts val="1200"/>
              </a:spcAft>
            </a:pPr>
            <a:r>
              <a:rPr lang="it-IT" sz="2000" b="1" dirty="0">
                <a:solidFill>
                  <a:srgbClr val="FF0000"/>
                </a:solidFill>
              </a:rPr>
              <a:t>GROUP A / GROUP B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Chiara Antuono  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Lucio </a:t>
            </a:r>
            <a:r>
              <a:rPr lang="it-IT" sz="2000" dirty="0" err="1"/>
              <a:t>Crincoli</a:t>
            </a:r>
            <a:r>
              <a:rPr lang="it-IT" sz="2000" dirty="0"/>
              <a:t>   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Angelica De Gregorio  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Daniele Francescone 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Emanuele Gueli   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Michela Neroni   </a:t>
            </a:r>
          </a:p>
          <a:p>
            <a:pPr marL="265113" indent="-265113">
              <a:spcAft>
                <a:spcPts val="1200"/>
              </a:spcAft>
              <a:buFont typeface="+mj-lt"/>
              <a:buAutoNum type="arabicParenR"/>
            </a:pPr>
            <a:r>
              <a:rPr lang="it-IT" sz="2000" dirty="0"/>
              <a:t>Gilles Jacopo Silvi 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AE6739-EFBF-34F7-76EC-BBE0AAC5BE20}"/>
              </a:ext>
            </a:extLst>
          </p:cNvPr>
          <p:cNvSpPr txBox="1"/>
          <p:nvPr/>
        </p:nvSpPr>
        <p:spPr>
          <a:xfrm>
            <a:off x="3726426" y="371130"/>
            <a:ext cx="2230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>
                <a:solidFill>
                  <a:schemeClr val="accent6">
                    <a:lumMod val="50000"/>
                  </a:schemeClr>
                </a:solidFill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67965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FFFF00"/>
                </a:solidFill>
              </a:rPr>
              <a:t>Students welcome, April 12,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4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AE6739-EFBF-34F7-76EC-BBE0AAC5BE20}"/>
              </a:ext>
            </a:extLst>
          </p:cNvPr>
          <p:cNvSpPr txBox="1"/>
          <p:nvPr/>
        </p:nvSpPr>
        <p:spPr>
          <a:xfrm>
            <a:off x="4159042" y="1285530"/>
            <a:ext cx="71387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Indico page</a:t>
            </a:r>
          </a:p>
          <a:p>
            <a:r>
              <a:rPr lang="it-IT" sz="3200" b="1" i="1" dirty="0">
                <a:solidFill>
                  <a:schemeClr val="accent6">
                    <a:lumMod val="50000"/>
                  </a:schemeClr>
                </a:solidFill>
              </a:rPr>
              <a:t> https://agenda.infn.it/e/LAB_ACC_2023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4C3DD54-53A5-48F0-EAA9-B36E5B801F76}"/>
              </a:ext>
            </a:extLst>
          </p:cNvPr>
          <p:cNvGrpSpPr/>
          <p:nvPr/>
        </p:nvGrpSpPr>
        <p:grpSpPr>
          <a:xfrm>
            <a:off x="176976" y="363536"/>
            <a:ext cx="3362632" cy="6138399"/>
            <a:chOff x="875071" y="986033"/>
            <a:chExt cx="2806181" cy="5122612"/>
          </a:xfrm>
        </p:grpSpPr>
        <p:pic>
          <p:nvPicPr>
            <p:cNvPr id="3" name="Immagine 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191F23D-ABCD-EE24-3E54-8C61B319C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32" t="9954" r="22899" b="6692"/>
            <a:stretch/>
          </p:blipFill>
          <p:spPr>
            <a:xfrm>
              <a:off x="875071" y="986033"/>
              <a:ext cx="2806181" cy="2654710"/>
            </a:xfrm>
            <a:prstGeom prst="rect">
              <a:avLst/>
            </a:prstGeom>
          </p:spPr>
        </p:pic>
        <p:pic>
          <p:nvPicPr>
            <p:cNvPr id="5" name="Immagine 4" descr="Immagine che contiene testo, schermata, monitor, schermo/paravento&#10;&#10;Descrizione generata automaticamente">
              <a:extLst>
                <a:ext uri="{FF2B5EF4-FFF2-40B4-BE49-F238E27FC236}">
                  <a16:creationId xmlns:a16="http://schemas.microsoft.com/office/drawing/2014/main" id="{FD15D849-446F-26BE-7367-50CBC3E62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9945" r="23497" b="6700"/>
            <a:stretch/>
          </p:blipFill>
          <p:spPr>
            <a:xfrm>
              <a:off x="875071" y="3453935"/>
              <a:ext cx="2806180" cy="2654710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AAC730-B6E9-41D3-1561-DBC0F41D8BB8}"/>
              </a:ext>
            </a:extLst>
          </p:cNvPr>
          <p:cNvSpPr txBox="1"/>
          <p:nvPr/>
        </p:nvSpPr>
        <p:spPr>
          <a:xfrm>
            <a:off x="4159042" y="2402638"/>
            <a:ext cx="72267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rgbClr val="C00000"/>
                </a:solidFill>
              </a:rPr>
              <a:t>A web page has been prepared as a service tool for students and tutors. Here you may find: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C00000"/>
                </a:solidFill>
              </a:rPr>
              <a:t>Day-by-day program for both groups;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C00000"/>
                </a:solidFill>
              </a:rPr>
              <a:t>Meeting point location for each activity;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C00000"/>
                </a:solidFill>
              </a:rPr>
              <a:t>Tutor names;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C00000"/>
                </a:solidFill>
              </a:rPr>
              <a:t>Tutorial material (presentations, documents, …) used in each activity.</a:t>
            </a:r>
          </a:p>
        </p:txBody>
      </p:sp>
    </p:spTree>
    <p:extLst>
      <p:ext uri="{BB962C8B-B14F-4D97-AF65-F5344CB8AC3E}">
        <p14:creationId xmlns:p14="http://schemas.microsoft.com/office/powerpoint/2010/main" val="315807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FFFF00"/>
                </a:solidFill>
              </a:rPr>
              <a:t>Students welcome, April 12,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5</a:t>
            </a:fld>
            <a:endParaRPr lang="it-IT">
              <a:solidFill>
                <a:srgbClr val="FFFF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C9BE3C6-5631-CA6F-4805-02F29A7F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" t="2683" r="16477" b="36345"/>
          <a:stretch/>
        </p:blipFill>
        <p:spPr>
          <a:xfrm>
            <a:off x="210313" y="1335024"/>
            <a:ext cx="9573767" cy="513781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B964FB1-3E90-BBCD-7356-79E965ACF0DC}"/>
              </a:ext>
            </a:extLst>
          </p:cNvPr>
          <p:cNvSpPr txBox="1"/>
          <p:nvPr/>
        </p:nvSpPr>
        <p:spPr>
          <a:xfrm>
            <a:off x="2148078" y="6147159"/>
            <a:ext cx="350291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hlinkClick r:id="rId3"/>
              </a:rPr>
              <a:t>https://w3.lnf.infn.it</a:t>
            </a:r>
            <a:r>
              <a:rPr lang="it-IT" sz="1600" b="1" dirty="0"/>
              <a:t> </a:t>
            </a:r>
            <a:r>
              <a:rPr lang="it-IT" sz="1600" b="1" dirty="0" err="1"/>
              <a:t>how</a:t>
            </a:r>
            <a:r>
              <a:rPr lang="it-IT" sz="1600" b="1" dirty="0"/>
              <a:t> to </a:t>
            </a:r>
            <a:r>
              <a:rPr lang="it-IT" sz="1600" b="1" dirty="0" err="1"/>
              <a:t>get</a:t>
            </a:r>
            <a:r>
              <a:rPr lang="it-IT" sz="1600" b="1" dirty="0"/>
              <a:t> </a:t>
            </a:r>
            <a:r>
              <a:rPr lang="it-IT" sz="1600" b="1" dirty="0" err="1"/>
              <a:t>here</a:t>
            </a:r>
            <a:endParaRPr lang="it-IT" sz="1600" b="1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4B6A0968-DF10-5F3B-1451-74963624A561}"/>
              </a:ext>
            </a:extLst>
          </p:cNvPr>
          <p:cNvCxnSpPr>
            <a:cxnSpLocks/>
          </p:cNvCxnSpPr>
          <p:nvPr/>
        </p:nvCxnSpPr>
        <p:spPr>
          <a:xfrm>
            <a:off x="5275326" y="1224277"/>
            <a:ext cx="0" cy="2204723"/>
          </a:xfrm>
          <a:prstGeom prst="straightConnector1">
            <a:avLst/>
          </a:prstGeom>
          <a:ln w="57150"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3976BAD-3A58-9E79-162F-27A47D9749A3}"/>
              </a:ext>
            </a:extLst>
          </p:cNvPr>
          <p:cNvCxnSpPr>
            <a:cxnSpLocks/>
          </p:cNvCxnSpPr>
          <p:nvPr/>
        </p:nvCxnSpPr>
        <p:spPr>
          <a:xfrm flipH="1" flipV="1">
            <a:off x="7623544" y="3530009"/>
            <a:ext cx="2530549" cy="1020726"/>
          </a:xfrm>
          <a:prstGeom prst="straightConnector1">
            <a:avLst/>
          </a:prstGeom>
          <a:ln w="57150"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8C725D8-710B-113E-821D-DCDD59196399}"/>
              </a:ext>
            </a:extLst>
          </p:cNvPr>
          <p:cNvCxnSpPr>
            <a:cxnSpLocks/>
          </p:cNvCxnSpPr>
          <p:nvPr/>
        </p:nvCxnSpPr>
        <p:spPr>
          <a:xfrm>
            <a:off x="1417320" y="1126120"/>
            <a:ext cx="3410712" cy="3930512"/>
          </a:xfrm>
          <a:prstGeom prst="straightConnector1">
            <a:avLst/>
          </a:prstGeom>
          <a:ln w="57150"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AB516A-E8D1-5557-256F-C4D5DAC7C5FE}"/>
              </a:ext>
            </a:extLst>
          </p:cNvPr>
          <p:cNvCxnSpPr>
            <a:cxnSpLocks/>
          </p:cNvCxnSpPr>
          <p:nvPr/>
        </p:nvCxnSpPr>
        <p:spPr>
          <a:xfrm flipH="1" flipV="1">
            <a:off x="5894070" y="5776827"/>
            <a:ext cx="1828800" cy="195072"/>
          </a:xfrm>
          <a:prstGeom prst="straightConnector1">
            <a:avLst/>
          </a:prstGeom>
          <a:ln w="57150"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14DAD4D-20FD-7AA7-410D-C5099DA982C1}"/>
              </a:ext>
            </a:extLst>
          </p:cNvPr>
          <p:cNvSpPr txBox="1"/>
          <p:nvPr/>
        </p:nvSpPr>
        <p:spPr>
          <a:xfrm>
            <a:off x="4828032" y="412258"/>
            <a:ext cx="3925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Building #2</a:t>
            </a:r>
          </a:p>
          <a:p>
            <a:r>
              <a:rPr lang="it-IT" sz="1400" dirty="0"/>
              <a:t>Auletta DA – 1st </a:t>
            </a:r>
            <a:r>
              <a:rPr lang="it-IT" sz="1400" dirty="0" err="1"/>
              <a:t>floor</a:t>
            </a:r>
            <a:r>
              <a:rPr lang="it-IT" sz="1400" dirty="0"/>
              <a:t> – MAGNETS, STORAGE RINGS</a:t>
            </a:r>
          </a:p>
          <a:p>
            <a:r>
              <a:rPr lang="it-IT" sz="1400" dirty="0"/>
              <a:t>Room 022 – ground </a:t>
            </a:r>
            <a:r>
              <a:rPr lang="it-IT" sz="1400" dirty="0" err="1"/>
              <a:t>floor</a:t>
            </a:r>
            <a:r>
              <a:rPr lang="it-IT" sz="1400" dirty="0"/>
              <a:t> – RF 1 &amp; 2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B06B18C-AA4F-FA86-9BC4-47A513DE758B}"/>
              </a:ext>
            </a:extLst>
          </p:cNvPr>
          <p:cNvSpPr txBox="1"/>
          <p:nvPr/>
        </p:nvSpPr>
        <p:spPr>
          <a:xfrm>
            <a:off x="387782" y="331573"/>
            <a:ext cx="4180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Building #4</a:t>
            </a:r>
          </a:p>
          <a:p>
            <a:r>
              <a:rPr lang="it-IT" sz="1400" dirty="0"/>
              <a:t>Aula Puls– 1st </a:t>
            </a:r>
            <a:r>
              <a:rPr lang="it-IT" sz="1400" dirty="0" err="1"/>
              <a:t>floor</a:t>
            </a:r>
            <a:r>
              <a:rPr lang="it-IT" sz="1400" dirty="0"/>
              <a:t> – VACUUM, OPTICAL DIAGNOSTICS</a:t>
            </a:r>
          </a:p>
          <a:p>
            <a:r>
              <a:rPr lang="it-IT" sz="1400" dirty="0"/>
              <a:t>Aula Master – ground </a:t>
            </a:r>
            <a:r>
              <a:rPr lang="it-IT" sz="1400" dirty="0" err="1"/>
              <a:t>floor</a:t>
            </a:r>
            <a:r>
              <a:rPr lang="it-IT" sz="1400" dirty="0"/>
              <a:t> – CONTROLS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FC21B92-62FB-6188-11EA-47EFE3A188C6}"/>
              </a:ext>
            </a:extLst>
          </p:cNvPr>
          <p:cNvSpPr txBox="1"/>
          <p:nvPr/>
        </p:nvSpPr>
        <p:spPr>
          <a:xfrm>
            <a:off x="7801375" y="5660479"/>
            <a:ext cx="12307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Building #7</a:t>
            </a:r>
          </a:p>
          <a:p>
            <a:r>
              <a:rPr lang="it-IT" sz="1400" dirty="0"/>
              <a:t>Meeting room</a:t>
            </a:r>
          </a:p>
          <a:p>
            <a:r>
              <a:rPr lang="it-IT" sz="1400" dirty="0"/>
              <a:t>PLASMA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683F278-0033-365E-2F4C-DBC22AFB134F}"/>
              </a:ext>
            </a:extLst>
          </p:cNvPr>
          <p:cNvSpPr txBox="1"/>
          <p:nvPr/>
        </p:nvSpPr>
        <p:spPr>
          <a:xfrm>
            <a:off x="10154093" y="4396846"/>
            <a:ext cx="167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DAFNE control room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A908EC0-47B5-24AF-25E6-0E792F991815}"/>
              </a:ext>
            </a:extLst>
          </p:cNvPr>
          <p:cNvSpPr txBox="1"/>
          <p:nvPr/>
        </p:nvSpPr>
        <p:spPr>
          <a:xfrm>
            <a:off x="10024666" y="1360119"/>
            <a:ext cx="197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>
                <a:solidFill>
                  <a:srgbClr val="333399"/>
                </a:solidFill>
              </a:rPr>
              <a:t>Meeting</a:t>
            </a:r>
          </a:p>
          <a:p>
            <a:r>
              <a:rPr lang="it-IT" sz="4000" b="1" i="1" dirty="0">
                <a:solidFill>
                  <a:srgbClr val="333399"/>
                </a:solidFill>
              </a:rPr>
              <a:t>Points </a:t>
            </a:r>
          </a:p>
        </p:txBody>
      </p:sp>
    </p:spTree>
    <p:extLst>
      <p:ext uri="{BB962C8B-B14F-4D97-AF65-F5344CB8AC3E}">
        <p14:creationId xmlns:p14="http://schemas.microsoft.com/office/powerpoint/2010/main" val="39725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FA1FDD3-4154-42E4-BC3D-FE0AAC86ED4C}"/>
              </a:ext>
            </a:extLst>
          </p:cNvPr>
          <p:cNvSpPr/>
          <p:nvPr/>
        </p:nvSpPr>
        <p:spPr>
          <a:xfrm>
            <a:off x="0" y="6528718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rgbClr val="FFFF00"/>
                </a:solidFill>
              </a:rPr>
              <a:t>Students welcome, April 12,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2E603BA-C15B-4455-B1A4-A474489C39EB}"/>
              </a:ext>
            </a:extLst>
          </p:cNvPr>
          <p:cNvSpPr/>
          <p:nvPr/>
        </p:nvSpPr>
        <p:spPr>
          <a:xfrm>
            <a:off x="3735" y="-4721"/>
            <a:ext cx="12192000" cy="3292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90600" algn="l"/>
              </a:tabLst>
            </a:pPr>
            <a:r>
              <a:rPr lang="it-IT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A. Gallo</a:t>
            </a:r>
            <a:endParaRPr lang="en-US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E41B377-CD2B-4CE8-82D8-6BD17606C43B}"/>
              </a:ext>
            </a:extLst>
          </p:cNvPr>
          <p:cNvSpPr txBox="1">
            <a:spLocks/>
          </p:cNvSpPr>
          <p:nvPr/>
        </p:nvSpPr>
        <p:spPr>
          <a:xfrm>
            <a:off x="91897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38D78-E7CE-4FC5-9811-B7ED10FBA3DF}" type="slidenum">
              <a:rPr lang="it-IT" smtClean="0">
                <a:solidFill>
                  <a:srgbClr val="FFFF00"/>
                </a:solidFill>
              </a:rPr>
              <a:pPr/>
              <a:t>6</a:t>
            </a:fld>
            <a:endParaRPr lang="it-IT">
              <a:solidFill>
                <a:srgbClr val="FFFF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AE6739-EFBF-34F7-76EC-BBE0AAC5BE20}"/>
              </a:ext>
            </a:extLst>
          </p:cNvPr>
          <p:cNvSpPr txBox="1"/>
          <p:nvPr/>
        </p:nvSpPr>
        <p:spPr>
          <a:xfrm>
            <a:off x="5630679" y="394448"/>
            <a:ext cx="1460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i="1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endParaRPr lang="it-IT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D9B2C3-0E09-765B-118E-A17ABE74BB25}"/>
              </a:ext>
            </a:extLst>
          </p:cNvPr>
          <p:cNvSpPr txBox="1"/>
          <p:nvPr/>
        </p:nvSpPr>
        <p:spPr>
          <a:xfrm>
            <a:off x="742329" y="1514908"/>
            <a:ext cx="108258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The exam will consist in a series of written reports concerning each lab experience (pdf format, 3-6 pages each);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The reports are individual, but they can be prepared in collaboration with the other students of the group;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The tutors will correct the reports. If the content is considered poor or insufficient, tutors will ask proper modifications to the authors;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Tutors are available for consulting prior the report preparation and/or during the editing phase;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/>
              <a:t>I will collect the reports ( </a:t>
            </a:r>
            <a:r>
              <a:rPr lang="en-GB" sz="2400" dirty="0">
                <a:hlinkClick r:id="rId2"/>
              </a:rPr>
              <a:t>alessandro.gallo@lnf.infn.it</a:t>
            </a:r>
            <a:r>
              <a:rPr lang="en-GB" sz="2400" dirty="0"/>
              <a:t> ) and dispatch them to the tutors</a:t>
            </a:r>
          </a:p>
        </p:txBody>
      </p:sp>
    </p:spTree>
    <p:extLst>
      <p:ext uri="{BB962C8B-B14F-4D97-AF65-F5344CB8AC3E}">
        <p14:creationId xmlns:p14="http://schemas.microsoft.com/office/powerpoint/2010/main" val="1607919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96558</TotalTime>
  <Words>670</Words>
  <Application>Microsoft Office PowerPoint</Application>
  <PresentationFormat>Widescreen</PresentationFormat>
  <Paragraphs>114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alesini</dc:creator>
  <cp:lastModifiedBy>Alessandro Gallo</cp:lastModifiedBy>
  <cp:revision>603</cp:revision>
  <dcterms:created xsi:type="dcterms:W3CDTF">2021-02-19T09:30:36Z</dcterms:created>
  <dcterms:modified xsi:type="dcterms:W3CDTF">2023-04-11T13:32:04Z</dcterms:modified>
</cp:coreProperties>
</file>