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0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60" r:id="rId1"/>
    <p:sldMasterId id="2147483675" r:id="rId2"/>
    <p:sldMasterId id="2147483687" r:id="rId3"/>
    <p:sldMasterId id="2147483702" r:id="rId4"/>
  </p:sldMasterIdLst>
  <p:notesMasterIdLst>
    <p:notesMasterId r:id="rId29"/>
  </p:notesMasterIdLst>
  <p:handoutMasterIdLst>
    <p:handoutMasterId r:id="rId30"/>
  </p:handoutMasterIdLst>
  <p:sldIdLst>
    <p:sldId id="1013" r:id="rId5"/>
    <p:sldId id="1030" r:id="rId6"/>
    <p:sldId id="1031" r:id="rId7"/>
    <p:sldId id="977" r:id="rId8"/>
    <p:sldId id="1032" r:id="rId9"/>
    <p:sldId id="1017" r:id="rId10"/>
    <p:sldId id="1014" r:id="rId11"/>
    <p:sldId id="1015" r:id="rId12"/>
    <p:sldId id="981" r:id="rId13"/>
    <p:sldId id="983" r:id="rId14"/>
    <p:sldId id="1029" r:id="rId15"/>
    <p:sldId id="1016" r:id="rId16"/>
    <p:sldId id="985" r:id="rId17"/>
    <p:sldId id="1005" r:id="rId18"/>
    <p:sldId id="986" r:id="rId19"/>
    <p:sldId id="1025" r:id="rId20"/>
    <p:sldId id="1027" r:id="rId21"/>
    <p:sldId id="1028" r:id="rId22"/>
    <p:sldId id="1021" r:id="rId23"/>
    <p:sldId id="1020" r:id="rId24"/>
    <p:sldId id="959" r:id="rId25"/>
    <p:sldId id="1011" r:id="rId26"/>
    <p:sldId id="970" r:id="rId27"/>
    <p:sldId id="1034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kern="1200">
        <a:solidFill>
          <a:schemeClr val="bg1"/>
        </a:solidFill>
        <a:latin typeface="TradeGothic LH Extended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66"/>
    <a:srgbClr val="0066FF"/>
    <a:srgbClr val="3333CC"/>
    <a:srgbClr val="DDDDDD"/>
    <a:srgbClr val="66CCFF"/>
    <a:srgbClr val="969696"/>
    <a:srgbClr val="666666"/>
    <a:srgbClr val="0000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441" autoAdjust="0"/>
    <p:restoredTop sz="94660"/>
  </p:normalViewPr>
  <p:slideViewPr>
    <p:cSldViewPr>
      <p:cViewPr varScale="1">
        <p:scale>
          <a:sx n="108" d="100"/>
          <a:sy n="108" d="100"/>
        </p:scale>
        <p:origin x="-1000" y="-112"/>
      </p:cViewPr>
      <p:guideLst>
        <p:guide orient="horz" pos="1117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40" y="-90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FCFE47-4E3D-714B-8278-90B410D4074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92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84788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Klicken Sie, um die Textformatierung des Masters zu bearbeiten.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3EA5C3C-57FC-394F-A971-2F02033A5D7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22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EA5C3C-57FC-394F-A971-2F02033A5D70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595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2889" y="457201"/>
            <a:ext cx="7826197" cy="106363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it-IT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716" y="6616700"/>
            <a:ext cx="1607711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it-IT" sz="800" b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Chiara Meroni - INFN / Milano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67028" y="6646864"/>
            <a:ext cx="1248738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it-IT" sz="80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Milano, 9 giugno 2009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302" y="100014"/>
            <a:ext cx="78423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8410"/>
          <a:stretch>
            <a:fillRect/>
          </a:stretch>
        </p:blipFill>
        <p:spPr bwMode="auto">
          <a:xfrm>
            <a:off x="0" y="0"/>
            <a:ext cx="66843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859" y="2133600"/>
            <a:ext cx="6332491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latin typeface="+mj-lt"/>
              </a:defRPr>
            </a:lvl1pPr>
          </a:lstStyle>
          <a:p>
            <a:r>
              <a:rPr lang="it-IT" smtClean="0"/>
              <a:t>Click to edit Master subtitle style</a:t>
            </a:r>
            <a:endParaRPr lang="it-IT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693" y="76200"/>
            <a:ext cx="7247184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58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87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6384" y="-25400"/>
            <a:ext cx="2170931" cy="65468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0662" y="-25400"/>
            <a:ext cx="6375001" cy="65468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807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604" y="-25400"/>
            <a:ext cx="8129629" cy="5318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50662" y="836614"/>
            <a:ext cx="4272965" cy="56848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4349" y="836614"/>
            <a:ext cx="4272966" cy="56848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521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604" y="-25400"/>
            <a:ext cx="8129629" cy="5318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50662" y="836614"/>
            <a:ext cx="4272965" cy="56848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64349" y="836614"/>
            <a:ext cx="4272966" cy="276542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64349" y="3754438"/>
            <a:ext cx="4272966" cy="276701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76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020" y="2130430"/>
            <a:ext cx="777196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040" y="3886200"/>
            <a:ext cx="63999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187CFD-8F3C-2542-8293-BD2FA830F47F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09A5-8CC7-3849-BB98-2BDC2E1E152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583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9D57E-FF26-6042-A4CE-25C841C29D87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97A3-7AAD-9843-9467-9B7F24A9782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11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67" y="4406905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67" y="2906713"/>
            <a:ext cx="77719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77301-D3ED-CD47-AD32-930D1FFD1441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F0C31-CC7A-5448-9BE4-EECBEFFF31EF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71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349" y="1600205"/>
            <a:ext cx="40442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61" y="1600205"/>
            <a:ext cx="40442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3C4FB8-EDAD-324D-9B0F-A9C5AA797A2F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5B1D-547D-8345-A724-2CCA0F81A54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623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347" y="1535113"/>
            <a:ext cx="40398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347" y="2174875"/>
            <a:ext cx="40398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96" y="1535113"/>
            <a:ext cx="4041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96" y="2174875"/>
            <a:ext cx="4041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DC50E-DB0A-1645-A572-793670FA92B4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8255-B061-AB48-8D12-A195B1C719E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62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CD31B-249B-C743-95C7-EC937EC1285C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DE0A63-48A8-C341-AFA2-B5CE8241A0AA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Meroni   Csn1- Roma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13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02152-D9B2-BA4F-B86C-9BF0B5F7D8DC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CF70-BE14-784A-BE82-36E1C286C1B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555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AFCCF8-1538-6848-B01F-7D6F601D0F6B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55D3-7A62-E349-ABE8-209CAEEFA97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731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349" y="273050"/>
            <a:ext cx="3007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19" y="273055"/>
            <a:ext cx="511143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349" y="1435103"/>
            <a:ext cx="3007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2D414-76CF-244F-8BEE-873871841F21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2BD3D-F957-A54D-B19E-C97256397D1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7018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743" y="4800600"/>
            <a:ext cx="54852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743" y="612775"/>
            <a:ext cx="5485227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743" y="5367338"/>
            <a:ext cx="5485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1086D-3ACF-AE48-81AD-DD6DBEE9BF06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D83B-5C9A-CB40-B3BB-53884CC6C3E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195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94715-3936-754D-B02A-1734C76C6538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31D71-A309-664B-8364-A8CE6C17248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2293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0060" y="274643"/>
            <a:ext cx="2056593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347" y="274643"/>
            <a:ext cx="6031991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22383-0CD9-1346-9356-436371FBA127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2821-DBFC-3C49-B102-0E832A07F41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894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2889" y="457201"/>
            <a:ext cx="7826197" cy="106363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it-IT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716" y="6616700"/>
            <a:ext cx="1607711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it-IT" sz="800" b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Chiara Meroni - INFN / Milano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67028" y="6646864"/>
            <a:ext cx="1248738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it-IT" sz="80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Milano, 9 giugno 2009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302" y="100014"/>
            <a:ext cx="78423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8410"/>
          <a:stretch>
            <a:fillRect/>
          </a:stretch>
        </p:blipFill>
        <p:spPr bwMode="auto">
          <a:xfrm>
            <a:off x="0" y="0"/>
            <a:ext cx="66843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859" y="2133600"/>
            <a:ext cx="6332491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latin typeface="+mj-lt"/>
              </a:defRPr>
            </a:lvl1pPr>
          </a:lstStyle>
          <a:p>
            <a:r>
              <a:rPr lang="it-IT" smtClean="0"/>
              <a:t>Click to edit Master subtitle style</a:t>
            </a:r>
            <a:endParaRPr lang="it-IT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693" y="76200"/>
            <a:ext cx="7247184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581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CD31B-249B-C743-95C7-EC937EC1285C}" type="datetimeFigureOut">
              <a:rPr lang="it-IT" smtClean="0"/>
              <a:pPr/>
              <a:t>5/19/11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DE0A63-48A8-C341-AFA2-B5CE8241A0A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Chiara Meroni   Csn1- Roma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130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67" y="4406901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67" y="2906713"/>
            <a:ext cx="777196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868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0662" y="836614"/>
            <a:ext cx="4272965" cy="5684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4349" y="836614"/>
            <a:ext cx="4272966" cy="5684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960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67" y="4406901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67" y="2906713"/>
            <a:ext cx="777196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868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347" y="274638"/>
            <a:ext cx="8229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347" y="1535113"/>
            <a:ext cx="40398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347" y="2174875"/>
            <a:ext cx="40398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94" y="1535113"/>
            <a:ext cx="4041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94" y="2174875"/>
            <a:ext cx="4041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38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376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644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347" y="273050"/>
            <a:ext cx="3007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19" y="273051"/>
            <a:ext cx="511143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347" y="1435101"/>
            <a:ext cx="3007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318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741" y="4800600"/>
            <a:ext cx="54852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741" y="612775"/>
            <a:ext cx="548522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741" y="5367338"/>
            <a:ext cx="5485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478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8752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6384" y="-25400"/>
            <a:ext cx="2170931" cy="654685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0662" y="-25400"/>
            <a:ext cx="6375001" cy="654685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8077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604" y="-25400"/>
            <a:ext cx="8129629" cy="5318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50662" y="836614"/>
            <a:ext cx="4272965" cy="56848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4349" y="836614"/>
            <a:ext cx="4272966" cy="56848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5217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604" y="-25400"/>
            <a:ext cx="8129629" cy="53181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50662" y="836614"/>
            <a:ext cx="4272965" cy="568483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64349" y="836614"/>
            <a:ext cx="4272966" cy="276542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64349" y="3754438"/>
            <a:ext cx="4272966" cy="276701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0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7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0662" y="836614"/>
            <a:ext cx="4272965" cy="5684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4349" y="836614"/>
            <a:ext cx="4272966" cy="5684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9605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020" y="2130430"/>
            <a:ext cx="777196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040" y="3886200"/>
            <a:ext cx="63999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187CFD-8F3C-2542-8293-BD2FA830F47F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09A5-8CC7-3849-BB98-2BDC2E1E152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5833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9D57E-FF26-6042-A4CE-25C841C29D87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97A3-7AAD-9843-9467-9B7F24A9782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118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67" y="4406905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67" y="2906713"/>
            <a:ext cx="77719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77301-D3ED-CD47-AD32-930D1FFD1441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F0C31-CC7A-5448-9BE4-EECBEFFF31EF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71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349" y="1600205"/>
            <a:ext cx="40442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61" y="1600205"/>
            <a:ext cx="40442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3C4FB8-EDAD-324D-9B0F-A9C5AA797A2F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5B1D-547D-8345-A724-2CCA0F81A54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623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347" y="1535113"/>
            <a:ext cx="40398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347" y="2174875"/>
            <a:ext cx="40398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96" y="1535113"/>
            <a:ext cx="4041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96" y="2174875"/>
            <a:ext cx="4041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DC50E-DB0A-1645-A572-793670FA92B4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8255-B061-AB48-8D12-A195B1C719E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620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02152-D9B2-BA4F-B86C-9BF0B5F7D8DC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CF70-BE14-784A-BE82-36E1C286C1B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5553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AFCCF8-1538-6848-B01F-7D6F601D0F6B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55D3-7A62-E349-ABE8-209CAEEFA97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7316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349" y="273050"/>
            <a:ext cx="3007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19" y="273055"/>
            <a:ext cx="511143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349" y="1435103"/>
            <a:ext cx="3007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2D414-76CF-244F-8BEE-873871841F21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2BD3D-F957-A54D-B19E-C97256397D1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7018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743" y="4800600"/>
            <a:ext cx="54852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743" y="612775"/>
            <a:ext cx="5485227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743" y="5367338"/>
            <a:ext cx="5485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1086D-3ACF-AE48-81AD-DD6DBEE9BF06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AD83B-5C9A-CB40-B3BB-53884CC6C3E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195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94715-3936-754D-B02A-1734C76C6538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31D71-A309-664B-8364-A8CE6C17248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229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347" y="274638"/>
            <a:ext cx="8229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347" y="1535113"/>
            <a:ext cx="40398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347" y="2174875"/>
            <a:ext cx="40398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94" y="1535113"/>
            <a:ext cx="4041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94" y="2174875"/>
            <a:ext cx="4041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3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0060" y="274643"/>
            <a:ext cx="2056593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347" y="274643"/>
            <a:ext cx="6031991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22383-0CD9-1346-9356-436371FBA127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2821-DBFC-3C49-B102-0E832A07F41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89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37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64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347" y="273050"/>
            <a:ext cx="3007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19" y="273051"/>
            <a:ext cx="511143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347" y="1435101"/>
            <a:ext cx="3007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31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741" y="4800600"/>
            <a:ext cx="54852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741" y="612775"/>
            <a:ext cx="548522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741" y="5367338"/>
            <a:ext cx="5485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47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0"/>
            <a:ext cx="7150975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51162" y="495301"/>
            <a:ext cx="8592839" cy="55563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it-IT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715" y="6616700"/>
            <a:ext cx="1490792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it-IT" sz="800" b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Chiara Meroni INFN/Milano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43574" y="6605589"/>
            <a:ext cx="2147477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eaLnBrk="0" hangingPunct="0">
              <a:defRPr/>
            </a:pPr>
            <a:r>
              <a:rPr lang="it-IT" sz="80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Milano, 8 giugno 2009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701312" y="6565901"/>
            <a:ext cx="37081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fld id="{322603E8-3A09-8244-B419-519CAB4733B5}" type="slidenum">
              <a:rPr lang="it-IT" sz="1200" b="1">
                <a:solidFill>
                  <a:schemeClr val="bg1"/>
                </a:solidFill>
                <a:latin typeface="Arial" charset="0"/>
              </a:rPr>
              <a:pPr eaLnBrk="0" hangingPunct="0"/>
              <a:t>‹#›</a:t>
            </a:fld>
            <a:endParaRPr lang="it-IT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25" y="692150"/>
            <a:ext cx="868665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pic>
        <p:nvPicPr>
          <p:cNvPr id="3" name="Picture 15" descr="logoinfn-piccol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8091"/>
            <a:ext cx="11419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1331640" y="6381328"/>
            <a:ext cx="115212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816A329-1C84-3544-AEDC-5F9964FB6E4A}" type="datetimeFigureOut">
              <a:rPr lang="it-IT"/>
              <a:pPr/>
              <a:t>5/19/11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3"/>
          </p:nvPr>
        </p:nvSpPr>
        <p:spPr>
          <a:xfrm>
            <a:off x="3123736" y="6356351"/>
            <a:ext cx="2896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dirty="0" smtClean="0"/>
              <a:t>Chiara Meroni   ATLAS Italia Napoli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>
          <a:xfrm>
            <a:off x="6553836" y="6356351"/>
            <a:ext cx="213281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4B3141-7389-764D-ACA8-B4139698A726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4" name="Picture 12" descr="atlas_logo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346722" y="17468"/>
            <a:ext cx="1820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333FF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90550" indent="-190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800">
          <a:solidFill>
            <a:srgbClr val="0066FF"/>
          </a:solidFill>
          <a:latin typeface="+mn-lt"/>
          <a:ea typeface="ＭＳ Ｐゴシック" charset="0"/>
        </a:defRPr>
      </a:lvl2pPr>
      <a:lvl3pPr marL="895350" indent="-190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009650" indent="3619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123950" indent="7048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1581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6pPr>
      <a:lvl7pPr marL="20383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7pPr>
      <a:lvl8pPr marL="2495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8pPr>
      <a:lvl9pPr marL="2952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348" y="274638"/>
            <a:ext cx="82293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348" y="1600203"/>
            <a:ext cx="82293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348" y="6356353"/>
            <a:ext cx="213281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1A360E-AE7D-6A48-924B-D2F016C79BEE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3736" y="6356353"/>
            <a:ext cx="2896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836" y="6356353"/>
            <a:ext cx="213281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8E8FA81-FE5E-4645-8638-27A9989E2FA9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604" y="-25400"/>
            <a:ext cx="8129629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51162" y="495301"/>
            <a:ext cx="8592839" cy="55563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it-IT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715" y="6616700"/>
            <a:ext cx="1490792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it-IT" sz="800" b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Chiara Meroni INFN/Milano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43574" y="6605589"/>
            <a:ext cx="2147477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eaLnBrk="0" hangingPunct="0">
              <a:defRPr/>
            </a:pPr>
            <a:r>
              <a:rPr lang="it-IT" sz="80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Milano, 8 giugno 2009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701312" y="6565901"/>
            <a:ext cx="37081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fld id="{322603E8-3A09-8244-B419-519CAB4733B5}" type="slidenum">
              <a:rPr lang="it-IT" sz="1200" b="1">
                <a:solidFill>
                  <a:schemeClr val="bg1"/>
                </a:solidFill>
                <a:latin typeface="Arial" charset="0"/>
              </a:rPr>
              <a:pPr eaLnBrk="0" hangingPunct="0"/>
              <a:t>‹#›</a:t>
            </a:fld>
            <a:endParaRPr lang="it-IT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625" y="692150"/>
            <a:ext cx="868665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pic>
        <p:nvPicPr>
          <p:cNvPr id="3" name="Picture 15" descr="logoinfn-piccol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8091"/>
            <a:ext cx="11419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1331640" y="6381328"/>
            <a:ext cx="115212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816A329-1C84-3544-AEDC-5F9964FB6E4A}" type="datetimeFigureOut">
              <a:rPr lang="it-IT" smtClean="0"/>
              <a:pPr/>
              <a:t>5/19/11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3"/>
          </p:nvPr>
        </p:nvSpPr>
        <p:spPr>
          <a:xfrm>
            <a:off x="3123736" y="6356351"/>
            <a:ext cx="2896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smtClean="0"/>
              <a:t>Chiara Meroni   ATLAS Italia Napoli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4"/>
          </p:nvPr>
        </p:nvSpPr>
        <p:spPr>
          <a:xfrm>
            <a:off x="6553836" y="6356351"/>
            <a:ext cx="213281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4B3141-7389-764D-ACA8-B4139698A72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4" name="Picture 12" descr="atlas_logo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46722" y="17468"/>
            <a:ext cx="1820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tlas_logo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346722" y="17468"/>
            <a:ext cx="1820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  <a:ea typeface="ＭＳ Ｐゴシック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Comic Sans MS" pitchFamily="66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90550" indent="-190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2800">
          <a:solidFill>
            <a:srgbClr val="0066FF"/>
          </a:solidFill>
          <a:latin typeface="+mn-lt"/>
          <a:ea typeface="ＭＳ Ｐゴシック" charset="0"/>
        </a:defRPr>
      </a:lvl2pPr>
      <a:lvl3pPr marL="895350" indent="-190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009650" indent="3619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123950" indent="7048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1581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6pPr>
      <a:lvl7pPr marL="20383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7pPr>
      <a:lvl8pPr marL="2495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8pPr>
      <a:lvl9pPr marL="2952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348" y="274638"/>
            <a:ext cx="82293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348" y="1600203"/>
            <a:ext cx="82293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348" y="6356353"/>
            <a:ext cx="213281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1A360E-AE7D-6A48-924B-D2F016C79BEE}" type="datetimeFigureOut">
              <a:rPr lang="it-IT"/>
              <a:pPr/>
              <a:t>5/19/11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3736" y="6356353"/>
            <a:ext cx="2896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836" y="6356353"/>
            <a:ext cx="213281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8E8FA81-FE5E-4645-8638-27A9989E2FA9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7.xml"/><Relationship Id="rId2" Type="http://schemas.openxmlformats.org/officeDocument/2006/relationships/hyperlink" Target="https://edms.cern.ch/document/1138194/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295400" y="838200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IBL </a:t>
            </a:r>
            <a:r>
              <a:rPr lang="en-US" sz="2400" b="1" kern="0" dirty="0" smtClean="0">
                <a:solidFill>
                  <a:schemeClr val="bg2"/>
                </a:solidFill>
                <a:latin typeface="+mj-lt"/>
              </a:rPr>
              <a:t>e </a:t>
            </a:r>
            <a:r>
              <a:rPr lang="en-US" sz="2400" b="1" kern="0" dirty="0" err="1" smtClean="0">
                <a:solidFill>
                  <a:schemeClr val="bg2"/>
                </a:solidFill>
                <a:latin typeface="+mj-lt"/>
              </a:rPr>
              <a:t>richieste</a:t>
            </a:r>
            <a:r>
              <a:rPr lang="en-US" sz="2400" b="1" kern="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400" b="1" kern="0" dirty="0" err="1" smtClean="0">
                <a:solidFill>
                  <a:schemeClr val="bg2"/>
                </a:solidFill>
                <a:latin typeface="+mj-lt"/>
              </a:rPr>
              <a:t>finanziarie</a:t>
            </a:r>
            <a:r>
              <a:rPr lang="en-US" sz="2400" b="1" kern="0" dirty="0" smtClean="0">
                <a:solidFill>
                  <a:schemeClr val="bg2"/>
                </a:solidFill>
                <a:latin typeface="+mj-lt"/>
              </a:rPr>
              <a:t> 2012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1084263" y="1676400"/>
            <a:ext cx="71739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</a:rPr>
              <a:t>Chiara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56436"/>
          <a:stretch>
            <a:fillRect/>
          </a:stretch>
        </p:blipFill>
        <p:spPr bwMode="auto">
          <a:xfrm>
            <a:off x="3429000" y="4289773"/>
            <a:ext cx="5486400" cy="180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FE-I4-assemblies 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2362200"/>
            <a:ext cx="376396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562600" y="1143000"/>
            <a:ext cx="3348183" cy="2630233"/>
            <a:chOff x="1731817" y="3789040"/>
            <a:chExt cx="3348183" cy="2630233"/>
          </a:xfrm>
        </p:grpSpPr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1731817" y="3789040"/>
              <a:ext cx="3348183" cy="2630233"/>
            </a:xfrm>
            <a:prstGeom prst="rect">
              <a:avLst/>
            </a:prstGeom>
            <a:effectLst>
              <a:outerShdw blurRad="180975" dist="165100" dir="2700000" algn="tl" rotWithShape="0">
                <a:prstClr val="black">
                  <a:alpha val="52000"/>
                </a:prstClr>
              </a:outerShdw>
            </a:effectLst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4517606" y="3933056"/>
              <a:ext cx="216024" cy="1584176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411760" y="3861048"/>
              <a:ext cx="2016224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8" name="TextBox 17"/>
            <p:cNvSpPr txBox="1"/>
            <p:nvPr/>
          </p:nvSpPr>
          <p:spPr>
            <a:xfrm>
              <a:off x="2915816" y="3913311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~2 cm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33557" y="5065439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~2 </a:t>
              </a:r>
              <a:r>
                <a:rPr lang="en-US" sz="1400" dirty="0">
                  <a:solidFill>
                    <a:schemeClr val="bg1"/>
                  </a:solidFill>
                </a:rPr>
                <a:t>c</a:t>
              </a:r>
              <a:r>
                <a:rPr lang="en-US" sz="1400" dirty="0" smtClean="0">
                  <a:solidFill>
                    <a:schemeClr val="bg1"/>
                  </a:solidFill>
                </a:rPr>
                <a:t>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4345359"/>
              <a:ext cx="15824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FE-I4 R/O Chip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27 k Pixels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87 M transistors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 descr="D:\IBL\StaveLoading\Design\Stave-Modules\Latest-Nov2010\IBL_Single_Chip_Module_3_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019400"/>
            <a:ext cx="3021892" cy="16288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auto">
          <a:xfrm>
            <a:off x="4038600" y="4724400"/>
            <a:ext cx="1295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adeGothic LH Extend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IBL Status: Staves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62" y="620688"/>
            <a:ext cx="8888288" cy="4137025"/>
          </a:xfrm>
        </p:spPr>
        <p:txBody>
          <a:bodyPr/>
          <a:lstStyle/>
          <a:p>
            <a:r>
              <a:rPr lang="en-US" dirty="0" smtClean="0"/>
              <a:t>Core Stave topics:</a:t>
            </a:r>
          </a:p>
          <a:p>
            <a:pPr lvl="1"/>
            <a:r>
              <a:rPr lang="en-US" sz="1800" dirty="0" smtClean="0">
                <a:latin typeface="TradeGothic LH Extended" charset="0"/>
              </a:rPr>
              <a:t>Bare stave manufacturing: mature now and finalize dimensions for final staves</a:t>
            </a:r>
          </a:p>
          <a:p>
            <a:pPr lvl="1"/>
            <a:r>
              <a:rPr lang="en-US" sz="1800" dirty="0" smtClean="0">
                <a:latin typeface="TradeGothic LH Extended" charset="0"/>
              </a:rPr>
              <a:t>Module loading: gluing of modules to staves (without too much glue </a:t>
            </a:r>
            <a:r>
              <a:rPr lang="en-US" sz="1800" dirty="0" err="1" smtClean="0">
                <a:latin typeface="TradeGothic LH Extended" charset="0"/>
              </a:rPr>
              <a:t>penedration</a:t>
            </a:r>
            <a:r>
              <a:rPr lang="en-US" sz="1800" dirty="0" smtClean="0">
                <a:latin typeface="TradeGothic LH Extended" charset="0"/>
              </a:rPr>
              <a:t> to foam)</a:t>
            </a:r>
          </a:p>
          <a:p>
            <a:pPr lvl="1"/>
            <a:r>
              <a:rPr lang="en-US" sz="1800" dirty="0" smtClean="0">
                <a:latin typeface="TradeGothic LH Extended" charset="0"/>
              </a:rPr>
              <a:t>Braising or welding of external pipes</a:t>
            </a:r>
          </a:p>
          <a:p>
            <a:pPr lvl="1"/>
            <a:r>
              <a:rPr lang="en-US" sz="1800" dirty="0" smtClean="0">
                <a:latin typeface="TradeGothic LH Extended" charset="0"/>
              </a:rPr>
              <a:t>Stave flex: prototyping of mixed Cu/Al via flex circuit time consuming; parallel pursuit pure-Al flex. To speed up prototyping also produce now Cu-Cu flex for electrical tests and lamination of flex to stave setup</a:t>
            </a:r>
          </a:p>
        </p:txBody>
      </p:sp>
      <p:pic>
        <p:nvPicPr>
          <p:cNvPr id="27652" name="Picture 4" descr="2011_01_11_F-stave_A0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60725"/>
            <a:ext cx="4876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107504" y="3140968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Bare stave: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Orders for production </a:t>
            </a:r>
            <a:r>
              <a:rPr lang="en-US" sz="1600" dirty="0" smtClean="0">
                <a:solidFill>
                  <a:schemeClr val="tx1"/>
                </a:solidFill>
              </a:rPr>
              <a:t>materials in preparation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tx1"/>
                </a:solidFill>
              </a:rPr>
              <a:t>Omega </a:t>
            </a:r>
            <a:r>
              <a:rPr lang="en-US" sz="1600" dirty="0">
                <a:solidFill>
                  <a:schemeClr val="tx1"/>
                </a:solidFill>
              </a:rPr>
              <a:t>and top plate: K13C pre-</a:t>
            </a:r>
            <a:r>
              <a:rPr lang="en-US" sz="1600" dirty="0" err="1">
                <a:solidFill>
                  <a:schemeClr val="tx1"/>
                </a:solidFill>
              </a:rPr>
              <a:t>preg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Ti </a:t>
            </a:r>
            <a:r>
              <a:rPr lang="en-US" sz="1600" dirty="0" smtClean="0">
                <a:solidFill>
                  <a:schemeClr val="tx1"/>
                </a:solidFill>
              </a:rPr>
              <a:t>pipe: received and under test/qualification, recently moved to 1.5mm ID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Light </a:t>
            </a:r>
            <a:r>
              <a:rPr lang="en-US" sz="1600" dirty="0" err="1">
                <a:solidFill>
                  <a:schemeClr val="tx1"/>
                </a:solidFill>
              </a:rPr>
              <a:t>Allcomp</a:t>
            </a:r>
            <a:r>
              <a:rPr lang="en-US" sz="1600" dirty="0">
                <a:solidFill>
                  <a:schemeClr val="tx1"/>
                </a:solidFill>
              </a:rPr>
              <a:t> foam </a:t>
            </a:r>
            <a:r>
              <a:rPr lang="en-US" sz="1600" dirty="0" smtClean="0">
                <a:solidFill>
                  <a:schemeClr val="tx1"/>
                </a:solidFill>
              </a:rPr>
              <a:t>0.22 </a:t>
            </a:r>
            <a:r>
              <a:rPr lang="en-US" sz="1600" dirty="0" err="1">
                <a:solidFill>
                  <a:schemeClr val="tx1"/>
                </a:solidFill>
              </a:rPr>
              <a:t>g</a:t>
            </a:r>
            <a:r>
              <a:rPr lang="en-US" sz="1600" dirty="0">
                <a:solidFill>
                  <a:schemeClr val="tx1"/>
                </a:solidFill>
              </a:rPr>
              <a:t>/cc material </a:t>
            </a:r>
            <a:r>
              <a:rPr lang="en-US" sz="1600" dirty="0" smtClean="0">
                <a:solidFill>
                  <a:schemeClr val="tx1"/>
                </a:solidFill>
              </a:rPr>
              <a:t>produced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44408" cy="476672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Progettazione 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Test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 (Mi)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\\cernhomem.cern.ch\m\mcurdy\Public\IBL Mock-Up\IBL + IS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661248"/>
            <a:ext cx="1056082" cy="79208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588224" y="6525344"/>
            <a:ext cx="1114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IBL Mock Up</a:t>
            </a:r>
            <a:endParaRPr lang="it-IT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Y:\_Documenti\_GR1\_ATLAS IBL_dal22nov10\_STAVE COOLING TEST IN MILANO\FOTO\DSCN5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2880319" cy="2160239"/>
          </a:xfrm>
          <a:prstGeom prst="rect">
            <a:avLst/>
          </a:prstGeom>
          <a:noFill/>
        </p:spPr>
      </p:pic>
      <p:pic>
        <p:nvPicPr>
          <p:cNvPr id="1027" name="Picture 3" descr="Y:\_Documenti\_GR1\_ATLAS IBL_dal22nov10\_STAVE COOLING TEST IN MILANO\FOTO\Test Stave 22-11-2010\SPM_A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1599642" cy="2132856"/>
          </a:xfrm>
          <a:prstGeom prst="rect">
            <a:avLst/>
          </a:prstGeom>
          <a:noFill/>
        </p:spPr>
      </p:pic>
      <p:pic>
        <p:nvPicPr>
          <p:cNvPr id="9" name="Picture 5" descr="H:\PROJECTS\_IBL\_INFN-MI_ANSYS-SIM\35-IBL_FL-FSTAVE_ID2_REALBCS-3SUPP_THERMO-MECH\FEM\FL-FStave_bare\FL-FStave_bare_report\images\image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8680"/>
            <a:ext cx="1584176" cy="1188133"/>
          </a:xfrm>
          <a:prstGeom prst="rect">
            <a:avLst/>
          </a:prstGeom>
          <a:noFill/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0" y="620688"/>
            <a:ext cx="529208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IBL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stave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Studio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del supporto meccanico e condizioni di </a:t>
            </a:r>
            <a:r>
              <a:rPr kumimoji="0" lang="it-IT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termalizzazione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tutte le ipotesi di progetto.</a:t>
            </a:r>
          </a:p>
          <a:p>
            <a:pPr>
              <a:spcBef>
                <a:spcPct val="20000"/>
              </a:spcBef>
            </a:pPr>
            <a:r>
              <a:rPr lang="it-IT" sz="1200" noProof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Considerando diversi tipi di </a:t>
            </a:r>
            <a:r>
              <a:rPr lang="it-IT" sz="1200" noProof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flexbus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1200" noProof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noProof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face-plate</a:t>
            </a:r>
            <a:r>
              <a:rPr lang="it-IT" sz="1200" noProof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nuove condizioni di vincolo e materiali.</a:t>
            </a:r>
          </a:p>
          <a:p>
            <a:pPr>
              <a:spcBef>
                <a:spcPct val="20000"/>
              </a:spcBef>
            </a:pPr>
            <a:endParaRPr lang="it-IT" sz="1200" noProof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analisi con metodo Elementi Finiti ANSYS + </a:t>
            </a:r>
            <a:r>
              <a:rPr lang="it-IT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ESAComp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per materiali compositi e anisotropi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simulazioni termiche per valutazione prestazioni del raffreddamento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deformazioni meccaniche indotte da variazioni di temperatura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analisi dinamica e stima frequenze proprie</a:t>
            </a:r>
          </a:p>
          <a:p>
            <a:pPr>
              <a:buFont typeface="Arial" pitchFamily="34" charset="0"/>
              <a:buChar char="•"/>
            </a:pPr>
            <a:endParaRPr lang="it-IT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misurazione di prototipi mediante metrologia ottica e raffreddamento con azoto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verifica 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 validazioni ipotesi dei 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modelli 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elementi finiti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misurazione deformazioni indotte da raffreddamento fino a 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- 50°C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realizzazione in corso di set-up per misure di precisione in più punti lungo lo </a:t>
            </a:r>
            <a:r>
              <a:rPr lang="it-IT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stave</a:t>
            </a: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misurazione 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 proprietà caratteristiche dei 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materiali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conduttività termica dei compositi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collaborazione con CERN e altri laboratori per </a:t>
            </a:r>
            <a:r>
              <a:rPr lang="it-IT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costruzione prototipi e realizzazione prove</a:t>
            </a:r>
          </a:p>
          <a:p>
            <a:pPr>
              <a:spcBef>
                <a:spcPct val="20000"/>
              </a:spcBef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5536" y="6453336"/>
            <a:ext cx="1093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Cooling Box</a:t>
            </a:r>
            <a:endParaRPr lang="it-IT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483768" y="6525345"/>
            <a:ext cx="1695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IBL 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stave metrology </a:t>
            </a:r>
            <a:endParaRPr lang="it-IT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1818" y="2060848"/>
            <a:ext cx="40421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48680"/>
            <a:ext cx="1619672" cy="122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Y:\_Documenti\_GR1\ATLAS (old)\_IBL-mock-up-thermal-test\Foto &amp;PDF\DSCN55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661248"/>
            <a:ext cx="1079740" cy="809805"/>
          </a:xfrm>
          <a:prstGeom prst="rect">
            <a:avLst/>
          </a:prstGeom>
          <a:noFill/>
        </p:spPr>
      </p:pic>
      <p:pic>
        <p:nvPicPr>
          <p:cNvPr id="1035" name="Picture 11" descr="Y:\_Documenti\_GR1\ATLAS (old)\_IBL-mock-up-thermal-test\Foto &amp;PDF\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301208"/>
            <a:ext cx="1509517" cy="1137453"/>
          </a:xfrm>
          <a:prstGeom prst="rect">
            <a:avLst/>
          </a:prstGeom>
          <a:noFill/>
        </p:spPr>
      </p:pic>
      <p:sp>
        <p:nvSpPr>
          <p:cNvPr id="23" name="Rettangolo 22"/>
          <p:cNvSpPr/>
          <p:nvPr/>
        </p:nvSpPr>
        <p:spPr>
          <a:xfrm>
            <a:off x="6732240" y="1772816"/>
            <a:ext cx="1179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FEM Analysis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19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472480"/>
          </a:xfrm>
        </p:spPr>
        <p:txBody>
          <a:bodyPr/>
          <a:lstStyle/>
          <a:p>
            <a:r>
              <a:rPr lang="en-US" dirty="0" smtClean="0">
                <a:latin typeface="Tahoma" charset="0"/>
                <a:cs typeface="Tahoma" charset="0"/>
              </a:rPr>
              <a:t>Stave Flex</a:t>
            </a:r>
            <a:r>
              <a:rPr lang="en-US" dirty="0" smtClean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(</a:t>
            </a:r>
            <a:r>
              <a:rPr lang="en-US" dirty="0" err="1">
                <a:latin typeface="Tahoma" charset="0"/>
                <a:ea typeface="ＭＳ Ｐゴシック" charset="0"/>
                <a:cs typeface="Tahoma" charset="0"/>
              </a:rPr>
              <a:t>Ge</a:t>
            </a:r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4800600" cy="579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Abbiamo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disegnato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il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module pigtail,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circuito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sottile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da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incollare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sul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modulo per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portare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segnali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e </a:t>
            </a:r>
            <a:r>
              <a:rPr lang="en-US" sz="2000" dirty="0" err="1">
                <a:latin typeface="Tahoma" charset="0"/>
                <a:ea typeface="ＭＳ Ｐゴシック" charset="0"/>
                <a:cs typeface="Tahoma" charset="0"/>
              </a:rPr>
              <a:t>alim</a:t>
            </a:r>
            <a:r>
              <a:rPr lang="en-US" sz="2000" dirty="0">
                <a:latin typeface="Tahoma" charset="0"/>
                <a:ea typeface="ＭＳ Ｐゴシック" charset="0"/>
                <a:cs typeface="Tahoma" charset="0"/>
              </a:rPr>
              <a:t> dal flex al modulo.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Input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dalla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Module TF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  <a:hlinkClick r:id="rId2"/>
              </a:rPr>
              <a:t>https://edms.cern.ch/document/1138194/1</a:t>
            </a:r>
            <a:endParaRPr lang="en-US" sz="1800" dirty="0">
              <a:solidFill>
                <a:srgbClr val="376092"/>
              </a:solidFill>
              <a:latin typeface="Tahoma" charset="0"/>
              <a:ea typeface="Tahoma" charset="0"/>
              <a:cs typeface="Tahoma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In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produzione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alla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Phoenix (VC) circa 200 pcs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prototipi</a:t>
            </a:r>
            <a:endParaRPr lang="en-US" sz="1800" dirty="0">
              <a:solidFill>
                <a:srgbClr val="376092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200" dirty="0" err="1">
                <a:latin typeface="Tahoma" charset="0"/>
                <a:ea typeface="ＭＳ Ｐゴシック" charset="0"/>
                <a:cs typeface="Tahoma" charset="0"/>
              </a:rPr>
              <a:t>Stiamo</a:t>
            </a:r>
            <a:r>
              <a:rPr lang="en-US" sz="22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cs typeface="Tahoma" charset="0"/>
              </a:rPr>
              <a:t>anche</a:t>
            </a:r>
            <a:r>
              <a:rPr lang="en-US" sz="22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cs typeface="Tahoma" charset="0"/>
              </a:rPr>
              <a:t>finalizzando</a:t>
            </a:r>
            <a:r>
              <a:rPr lang="en-US" sz="22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cs typeface="Tahoma" charset="0"/>
              </a:rPr>
              <a:t>il</a:t>
            </a:r>
            <a:r>
              <a:rPr lang="en-US" sz="2200" dirty="0">
                <a:latin typeface="Tahoma" charset="0"/>
                <a:ea typeface="ＭＳ Ｐゴシック" charset="0"/>
                <a:cs typeface="Tahoma" charset="0"/>
              </a:rPr>
              <a:t> flex Al-Cu </a:t>
            </a:r>
            <a:r>
              <a:rPr lang="en-US" sz="2200" dirty="0" err="1">
                <a:latin typeface="Tahoma" charset="0"/>
                <a:ea typeface="ＭＳ Ｐゴシック" charset="0"/>
                <a:cs typeface="Tahoma" charset="0"/>
              </a:rPr>
              <a:t>che</a:t>
            </a:r>
            <a:r>
              <a:rPr lang="en-US" sz="2200" dirty="0"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2200" dirty="0" err="1">
                <a:latin typeface="Tahoma" charset="0"/>
                <a:ea typeface="ＭＳ Ｐゴシック" charset="0"/>
                <a:cs typeface="Tahoma" charset="0"/>
              </a:rPr>
              <a:t>connette</a:t>
            </a:r>
            <a:r>
              <a:rPr lang="en-US" sz="2200" dirty="0">
                <a:latin typeface="Tahoma" charset="0"/>
                <a:ea typeface="ＭＳ Ｐゴシック" charset="0"/>
                <a:cs typeface="Tahoma" charset="0"/>
              </a:rPr>
              <a:t> moduli all</a:t>
            </a:r>
            <a:r>
              <a:rPr lang="ja-JP" altLang="en-US" sz="2200" dirty="0">
                <a:latin typeface="Tahoma" charset="0"/>
                <a:ea typeface="ＭＳ Ｐゴシック" charset="0"/>
                <a:cs typeface="Tahoma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  <a:cs typeface="Tahoma" charset="0"/>
              </a:rPr>
              <a:t>End of Stave.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3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prototipi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  da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Rui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/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Cern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in test.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Preproduzione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, 12 pcs in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autunno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, poi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produzione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, ~50pcs.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Problema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e</a:t>
            </a:r>
            <a:r>
              <a:rPr lang="ja-JP" alt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’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la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connessione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tra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flex (semi-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rigido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)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ai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cavi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(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rigidi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) e come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compensare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stress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meccanici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. Si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pensa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a un flex 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flessibile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 (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Cern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/</a:t>
            </a:r>
            <a:r>
              <a:rPr lang="en-US" sz="1800" dirty="0" err="1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Genova</a:t>
            </a:r>
            <a:r>
              <a:rPr lang="en-US" sz="1800" dirty="0">
                <a:solidFill>
                  <a:srgbClr val="376092"/>
                </a:solidFill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dirty="0">
              <a:solidFill>
                <a:srgbClr val="376092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4340" name="Picture 6" descr="Module Flex+W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552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049-4 bellowsFlex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999" t="11829" r="19167" b="13298"/>
          <a:stretch>
            <a:fillRect/>
          </a:stretch>
        </p:blipFill>
        <p:spPr bwMode="auto">
          <a:xfrm>
            <a:off x="7092950" y="3683000"/>
            <a:ext cx="2127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044-StaveFlex4.bm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7084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01-BeamPipe.bm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6667" b="28450"/>
          <a:stretch>
            <a:fillRect/>
          </a:stretch>
        </p:blipFill>
        <p:spPr bwMode="auto">
          <a:xfrm>
            <a:off x="5220072" y="3717032"/>
            <a:ext cx="36210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magine 2" descr="FlexBu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733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4088" y="5992064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CTE measurements </a:t>
            </a:r>
            <a:r>
              <a:rPr lang="en-US" sz="1600" dirty="0" smtClean="0">
                <a:solidFill>
                  <a:schemeClr val="tx1"/>
                </a:solidFill>
              </a:rPr>
              <a:t>done </a:t>
            </a:r>
            <a:r>
              <a:rPr lang="en-US" sz="1600" dirty="0">
                <a:solidFill>
                  <a:schemeClr val="tx1"/>
                </a:solidFill>
              </a:rPr>
              <a:t>in </a:t>
            </a:r>
            <a:r>
              <a:rPr lang="en-US" sz="1600" dirty="0" err="1">
                <a:solidFill>
                  <a:schemeClr val="tx1"/>
                </a:solidFill>
              </a:rPr>
              <a:t>Genova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Serves as input to FEA to estimate bow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82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96605" y="-25400"/>
            <a:ext cx="6711700" cy="531813"/>
          </a:xfrm>
        </p:spPr>
        <p:txBody>
          <a:bodyPr/>
          <a:lstStyle/>
          <a:p>
            <a:r>
              <a:rPr lang="en-US" sz="2800" dirty="0" smtClean="0"/>
              <a:t>IBL status: Module loading to stave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6021288"/>
          </a:xfrm>
        </p:spPr>
        <p:txBody>
          <a:bodyPr/>
          <a:lstStyle/>
          <a:p>
            <a:r>
              <a:rPr lang="en-US" dirty="0" smtClean="0"/>
              <a:t>Tool development ongoing in Geneva, first tests done on stave-lets with dummies to check module handling, glue dispersion and placement accuracy.</a:t>
            </a:r>
          </a:p>
          <a:p>
            <a:r>
              <a:rPr lang="en-US" dirty="0" smtClean="0"/>
              <a:t>Stave lets loaded with silicon heaters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Issue with glue absorption in foam: will place thin single-layer or K13C pre-</a:t>
            </a:r>
            <a:r>
              <a:rPr lang="en-US" dirty="0" err="1" smtClean="0"/>
              <a:t>preg</a:t>
            </a:r>
            <a:r>
              <a:rPr lang="en-US" dirty="0" smtClean="0"/>
              <a:t> or thicker </a:t>
            </a:r>
            <a:r>
              <a:rPr lang="en-US" dirty="0" err="1" smtClean="0"/>
              <a:t>parylene</a:t>
            </a:r>
            <a:r>
              <a:rPr lang="en-US" dirty="0" smtClean="0"/>
              <a:t> on top to seal foam</a:t>
            </a:r>
          </a:p>
          <a:p>
            <a:pPr lvl="1"/>
            <a:r>
              <a:rPr lang="en-US" sz="2000" dirty="0" smtClean="0">
                <a:latin typeface="TradeGothic LH Extended" charset="0"/>
              </a:rPr>
              <a:t>Handling of ultra-thin modules with possible danger of bump disconnection</a:t>
            </a:r>
          </a:p>
          <a:p>
            <a:pPr lvl="1"/>
            <a:r>
              <a:rPr lang="en-US" sz="2000" dirty="0" smtClean="0">
                <a:latin typeface="TradeGothic LH Extended" charset="0"/>
              </a:rPr>
              <a:t>Connection of external pipes after loading without risk to modules.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radeGothic LH Extended" charset="0"/>
              </a:rPr>
              <a:t>2 staves with </a:t>
            </a:r>
            <a:r>
              <a:rPr lang="en-US" sz="2000" dirty="0" err="1" smtClean="0">
                <a:solidFill>
                  <a:srgbClr val="000000"/>
                </a:solidFill>
                <a:latin typeface="TradeGothic LH Extended" charset="0"/>
              </a:rPr>
              <a:t>Selex</a:t>
            </a:r>
            <a:r>
              <a:rPr lang="en-US" sz="2000" dirty="0" smtClean="0">
                <a:solidFill>
                  <a:srgbClr val="000000"/>
                </a:solidFill>
                <a:latin typeface="TradeGothic LH Extended" charset="0"/>
              </a:rPr>
              <a:t> dummies + 1 with CNM dummy have been loaded , </a:t>
            </a:r>
            <a:r>
              <a:rPr lang="en-US" sz="2000" dirty="0" err="1" smtClean="0">
                <a:solidFill>
                  <a:srgbClr val="000000"/>
                </a:solidFill>
                <a:latin typeface="TradeGothic LH Extended" charset="0"/>
              </a:rPr>
              <a:t>electr</a:t>
            </a:r>
            <a:r>
              <a:rPr lang="en-US" sz="2000" dirty="0" smtClean="0">
                <a:solidFill>
                  <a:srgbClr val="000000"/>
                </a:solidFill>
                <a:latin typeface="TradeGothic LH Extended" charset="0"/>
              </a:rPr>
              <a:t>. test show no damage to bumps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2060848"/>
            <a:ext cx="91059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7068652"/>
              </p:ext>
            </p:extLst>
          </p:nvPr>
        </p:nvGraphicFramePr>
        <p:xfrm>
          <a:off x="4427984" y="3626290"/>
          <a:ext cx="4716016" cy="32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012"/>
                <a:gridCol w="1179004"/>
              </a:tblGrid>
              <a:tr h="358045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1493">
                <a:tc>
                  <a:txBody>
                    <a:bodyPr/>
                    <a:lstStyle/>
                    <a:p>
                      <a:r>
                        <a:rPr lang="en-US" dirty="0" smtClean="0"/>
                        <a:t>Stave:</a:t>
                      </a:r>
                      <a:r>
                        <a:rPr lang="en-US" baseline="0" dirty="0" smtClean="0"/>
                        <a:t> no faceplate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- 0.1%</a:t>
                      </a:r>
                      <a:endParaRPr lang="en-US" dirty="0"/>
                    </a:p>
                  </a:txBody>
                  <a:tcPr/>
                </a:tc>
              </a:tr>
              <a:tr h="664941">
                <a:tc>
                  <a:txBody>
                    <a:bodyPr/>
                    <a:lstStyle/>
                    <a:p>
                      <a:r>
                        <a:rPr lang="en-US" dirty="0" smtClean="0"/>
                        <a:t>Stave: 1.5mm ID pipe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- 0.1%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11493">
                <a:tc>
                  <a:txBody>
                    <a:bodyPr/>
                    <a:lstStyle/>
                    <a:p>
                      <a:r>
                        <a:rPr lang="en-US" dirty="0" smtClean="0"/>
                        <a:t>Modules: 230um sensor and thinner</a:t>
                      </a:r>
                      <a:r>
                        <a:rPr lang="en-US" baseline="0" dirty="0" smtClean="0"/>
                        <a:t> grease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- 0.1%</a:t>
                      </a:r>
                      <a:endParaRPr lang="en-US" dirty="0"/>
                    </a:p>
                  </a:txBody>
                  <a:tcPr/>
                </a:tc>
              </a:tr>
              <a:tr h="664941">
                <a:tc>
                  <a:txBody>
                    <a:bodyPr/>
                    <a:lstStyle/>
                    <a:p>
                      <a:r>
                        <a:rPr lang="en-US" dirty="0" smtClean="0"/>
                        <a:t>Modules: 100um FEI4 (150um under test by IZM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- 0.18%</a:t>
                      </a:r>
                      <a:endParaRPr lang="en-US" dirty="0"/>
                    </a:p>
                  </a:txBody>
                  <a:tcPr/>
                </a:tc>
              </a:tr>
              <a:tr h="3580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savings to target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-0.48%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4173"/>
            <a:ext cx="7150975" cy="483466"/>
          </a:xfrm>
        </p:spPr>
        <p:txBody>
          <a:bodyPr/>
          <a:lstStyle/>
          <a:p>
            <a:r>
              <a:rPr lang="en-US" sz="2400" dirty="0" smtClean="0"/>
              <a:t>From design to real staves and modules: X0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137025"/>
          </a:xfrm>
        </p:spPr>
        <p:txBody>
          <a:bodyPr/>
          <a:lstStyle/>
          <a:p>
            <a:r>
              <a:rPr lang="en-US" dirty="0" smtClean="0"/>
              <a:t>Completed a first round of prototypes and measured weights, had additional components, realistic glue layers,….</a:t>
            </a:r>
          </a:p>
          <a:p>
            <a:r>
              <a:rPr lang="en-US" dirty="0" smtClean="0"/>
              <a:t>Went from 1.5% (TDR) to 2.0% -&gt; now go back and save material</a:t>
            </a:r>
          </a:p>
          <a:p>
            <a:r>
              <a:rPr lang="en-US" dirty="0" smtClean="0"/>
              <a:t>Established an X0 task force: </a:t>
            </a:r>
          </a:p>
          <a:p>
            <a:pPr lvl="1"/>
            <a:r>
              <a:rPr lang="en-US" sz="2000" dirty="0" smtClean="0"/>
              <a:t>Keep tack of all material and components: have an update of X0 </a:t>
            </a:r>
            <a:r>
              <a:rPr lang="en-US" sz="2000" dirty="0" err="1" smtClean="0"/>
              <a:t>contineously</a:t>
            </a:r>
            <a:endParaRPr lang="en-US" sz="2000" dirty="0" smtClean="0"/>
          </a:p>
          <a:p>
            <a:pPr lvl="1"/>
            <a:r>
              <a:rPr lang="en-US" sz="2000" dirty="0" smtClean="0"/>
              <a:t>Keep detector GEANT model up to date</a:t>
            </a:r>
          </a:p>
          <a:p>
            <a:pPr lvl="1"/>
            <a:r>
              <a:rPr lang="en-US" sz="2000" dirty="0" smtClean="0"/>
              <a:t>Investigate potential saving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6200"/>
            <a:ext cx="4013200" cy="20268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IBL status: Stave 0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9616" y="1124744"/>
            <a:ext cx="9006879" cy="4137025"/>
          </a:xfrm>
        </p:spPr>
        <p:txBody>
          <a:bodyPr/>
          <a:lstStyle/>
          <a:p>
            <a:r>
              <a:rPr lang="en-US" sz="2400" dirty="0" smtClean="0"/>
              <a:t>Stave-0 program: fully functional stave with modules</a:t>
            </a:r>
          </a:p>
          <a:p>
            <a:pPr lvl="1"/>
            <a:r>
              <a:rPr lang="en-US" sz="2400" dirty="0" smtClean="0">
                <a:latin typeface="TradeGothic LH Extended" charset="0"/>
              </a:rPr>
              <a:t>Plan to build 1-3 fully functional staves with present qualification modules</a:t>
            </a:r>
          </a:p>
          <a:p>
            <a:pPr lvl="2"/>
            <a:r>
              <a:rPr lang="en-US" dirty="0" smtClean="0">
                <a:latin typeface="TradeGothic LH Extended" charset="0"/>
              </a:rPr>
              <a:t>2 thin FEI4 wafers and present sensors could give up to 20 double-chip modules and 20 single chip modules</a:t>
            </a:r>
          </a:p>
          <a:p>
            <a:pPr lvl="1"/>
            <a:r>
              <a:rPr lang="en-US" sz="2400" dirty="0" smtClean="0">
                <a:latin typeface="TradeGothic LH Extended" charset="0"/>
              </a:rPr>
              <a:t>Bare prototype staves and Cu/Cu flex: May</a:t>
            </a:r>
          </a:p>
          <a:p>
            <a:pPr lvl="1"/>
            <a:r>
              <a:rPr lang="en-US" sz="2400" dirty="0" smtClean="0">
                <a:latin typeface="TradeGothic LH Extended" charset="0"/>
              </a:rPr>
              <a:t>Flex to stave lamination : urgent to start tests now; then May to do first Stave-0 laminations</a:t>
            </a:r>
          </a:p>
          <a:p>
            <a:pPr lvl="1"/>
            <a:r>
              <a:rPr lang="en-US" sz="2400" dirty="0" smtClean="0">
                <a:latin typeface="TradeGothic LH Extended" charset="0"/>
              </a:rPr>
              <a:t>Module loading to stave 0: June to end August</a:t>
            </a:r>
          </a:p>
          <a:p>
            <a:pPr lvl="1"/>
            <a:r>
              <a:rPr lang="en-US" sz="2400" dirty="0" smtClean="0">
                <a:latin typeface="TradeGothic LH Extended" charset="0"/>
              </a:rPr>
              <a:t>First electrical tests of stave-0: September/ October</a:t>
            </a:r>
          </a:p>
          <a:p>
            <a:pPr lvl="1"/>
            <a:r>
              <a:rPr lang="en-US" sz="2400" dirty="0" smtClean="0">
                <a:latin typeface="TradeGothic LH Extended" charset="0"/>
              </a:rPr>
              <a:t>Stave FDR/PRR November </a:t>
            </a:r>
            <a:r>
              <a:rPr lang="en-US" sz="2400" dirty="0">
                <a:latin typeface="TradeGothic LH Extended" charset="0"/>
              </a:rPr>
              <a:t> </a:t>
            </a:r>
            <a:r>
              <a:rPr lang="en-US" sz="2400" dirty="0" smtClean="0">
                <a:latin typeface="TradeGothic LH Extended" charset="0"/>
              </a:rPr>
              <a:t>(</a:t>
            </a:r>
            <a:r>
              <a:rPr lang="en-US" sz="2400" dirty="0" err="1" smtClean="0">
                <a:latin typeface="TradeGothic LH Extended" charset="0"/>
              </a:rPr>
              <a:t>dicembre</a:t>
            </a:r>
            <a:r>
              <a:rPr lang="en-US" sz="2400" dirty="0" smtClean="0">
                <a:latin typeface="TradeGothic LH Extended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9C5E17-0852-4539-94AD-E1EAC9BEC00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183"/>
            <a:ext cx="6656784" cy="4682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LV power system</a:t>
            </a:r>
            <a:endParaRPr lang="en-US" sz="280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124200" y="980728"/>
            <a:ext cx="6019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Different VVDC channel approach 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It is necessary to “integrate” the VVDC channel in the “LV/HV/DCS PP2 Patch Panel Concept”.</a:t>
            </a:r>
          </a:p>
          <a:p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Some hypothesis: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 complex (LV/HV/DCS) type II cable is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mandatory for easy installation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No separation of cables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allowed before reaching PP2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Type II cables installed with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both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connectors mounted (manufacturer will deliver fully assembled cable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Solution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: Full redesign of the PP2 box to: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Accommodate 14 LV regulator boards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+ 1 VVDC board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+ 1 Controller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Separate the three cable species on a back panel</a:t>
            </a:r>
          </a:p>
          <a:p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1750" name="Picture 2" descr="E:\work\Pixel Services Quarter Panel\Presentations\IBL LV box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28146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124200" y="4495800"/>
            <a:ext cx="5791200" cy="1905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 flipV="1">
            <a:off x="2209800" y="5448300"/>
            <a:ext cx="914400" cy="1143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0" y="5464175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D1D05"/>
                </a:solidFill>
                <a:latin typeface="Calibri" pitchFamily="34" charset="0"/>
                <a:ea typeface="MS PGothic"/>
                <a:cs typeface="MS PGothic"/>
              </a:rPr>
              <a:t>TO BE DONE IN ANY CASE</a:t>
            </a:r>
            <a:endParaRPr lang="en-US" sz="2000" baseline="-25000">
              <a:solidFill>
                <a:srgbClr val="FD1D05"/>
              </a:solidFill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42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ne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352801"/>
            <a:ext cx="3027430" cy="2285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4818" name="Picture 71" descr="Scat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61988"/>
            <a:ext cx="41148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4EF9F7-AA74-43C6-AC64-B1FCBF72ED4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33400" y="1066800"/>
            <a:ext cx="9144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3400" y="1676400"/>
            <a:ext cx="914400" cy="76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3400" y="1371600"/>
            <a:ext cx="914400" cy="7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7" name="TextBox 72"/>
          <p:cNvSpPr txBox="1">
            <a:spLocks noChangeArrowheads="1"/>
          </p:cNvSpPr>
          <p:nvPr/>
        </p:nvSpPr>
        <p:spPr bwMode="auto">
          <a:xfrm>
            <a:off x="0" y="5461000"/>
            <a:ext cx="4114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Four rows of panel mount receptacles (</a:t>
            </a:r>
            <a:r>
              <a:rPr lang="fr-FR">
                <a:solidFill>
                  <a:srgbClr val="000000"/>
                </a:solidFill>
                <a:latin typeface="Calibri" pitchFamily="34" charset="0"/>
              </a:rPr>
              <a:t>µD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85 pin, female) will replace the existing “output board”. Prototype: one row only</a:t>
            </a:r>
          </a:p>
        </p:txBody>
      </p:sp>
      <p:sp>
        <p:nvSpPr>
          <p:cNvPr id="34828" name="TextBox 73"/>
          <p:cNvSpPr txBox="1">
            <a:spLocks noChangeArrowheads="1"/>
          </p:cNvSpPr>
          <p:nvPr/>
        </p:nvSpPr>
        <p:spPr bwMode="auto">
          <a:xfrm>
            <a:off x="228600" y="21336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Three “zones” inside the same mechanical frame. HV and DCS zones will mimic a “patch panels”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899592" y="0"/>
            <a:ext cx="6368752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The “combined PP2 box” </a:t>
            </a:r>
            <a:r>
              <a:rPr lang="en-US" sz="3200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200" dirty="0" err="1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Mi</a:t>
            </a:r>
            <a:r>
              <a:rPr lang="en-US" sz="3200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) </a:t>
            </a:r>
            <a:endParaRPr lang="en-US" sz="320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30" name="TextBox 75"/>
          <p:cNvSpPr txBox="1">
            <a:spLocks noChangeArrowheads="1"/>
          </p:cNvSpPr>
          <p:nvPr/>
        </p:nvSpPr>
        <p:spPr bwMode="auto">
          <a:xfrm>
            <a:off x="1524000" y="9144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High Voltage cables</a:t>
            </a:r>
          </a:p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DCS Cables</a:t>
            </a:r>
          </a:p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SHORT Low Voltage cables</a:t>
            </a:r>
          </a:p>
        </p:txBody>
      </p:sp>
      <p:sp>
        <p:nvSpPr>
          <p:cNvPr id="34832" name="TextBox 80"/>
          <p:cNvSpPr txBox="1">
            <a:spLocks noChangeArrowheads="1"/>
          </p:cNvSpPr>
          <p:nvPr/>
        </p:nvSpPr>
        <p:spPr bwMode="auto">
          <a:xfrm>
            <a:off x="7020272" y="5589240"/>
            <a:ext cx="198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Backplane layout</a:t>
            </a:r>
          </a:p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to be redone, part of the routing will be done through the cables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rot="10800000">
            <a:off x="6629400" y="2667000"/>
            <a:ext cx="8382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4" name="TextBox 84"/>
          <p:cNvSpPr txBox="1">
            <a:spLocks noChangeArrowheads="1"/>
          </p:cNvSpPr>
          <p:nvPr/>
        </p:nvSpPr>
        <p:spPr bwMode="auto">
          <a:xfrm>
            <a:off x="7467600" y="30480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The zones are separated by metal panels</a:t>
            </a:r>
          </a:p>
        </p:txBody>
      </p:sp>
      <p:sp>
        <p:nvSpPr>
          <p:cNvPr id="34835" name="TextBox 86"/>
          <p:cNvSpPr txBox="1">
            <a:spLocks noChangeArrowheads="1"/>
          </p:cNvSpPr>
          <p:nvPr/>
        </p:nvSpPr>
        <p:spPr bwMode="auto">
          <a:xfrm>
            <a:off x="7543800" y="1828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LV</a:t>
            </a:r>
          </a:p>
        </p:txBody>
      </p:sp>
      <p:sp>
        <p:nvSpPr>
          <p:cNvPr id="34836" name="TextBox 87"/>
          <p:cNvSpPr txBox="1">
            <a:spLocks noChangeArrowheads="1"/>
          </p:cNvSpPr>
          <p:nvPr/>
        </p:nvSpPr>
        <p:spPr bwMode="auto">
          <a:xfrm>
            <a:off x="5867400" y="17526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DCS</a:t>
            </a:r>
          </a:p>
        </p:txBody>
      </p:sp>
      <p:sp>
        <p:nvSpPr>
          <p:cNvPr id="34837" name="TextBox 88"/>
          <p:cNvSpPr txBox="1">
            <a:spLocks noChangeArrowheads="1"/>
          </p:cNvSpPr>
          <p:nvPr/>
        </p:nvSpPr>
        <p:spPr bwMode="auto">
          <a:xfrm>
            <a:off x="4953000" y="14478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HV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501008"/>
            <a:ext cx="3914005" cy="1858386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 flipH="1" flipV="1">
            <a:off x="6804248" y="4725144"/>
            <a:ext cx="1544216" cy="7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Down Arrow 8"/>
          <p:cNvSpPr/>
          <p:nvPr/>
        </p:nvSpPr>
        <p:spPr>
          <a:xfrm rot="10800000" flipV="1">
            <a:off x="2667000" y="3352800"/>
            <a:ext cx="2625080" cy="2922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7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90330"/>
            <a:ext cx="7956376" cy="59646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2913"/>
            <a:ext cx="6368752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DAQ Development         (</a:t>
            </a:r>
            <a:r>
              <a:rPr lang="en-US" sz="2800" b="1" dirty="0" err="1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Bo,Ge</a:t>
            </a:r>
            <a:r>
              <a:rPr lang="en-US" sz="28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b="1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 Summary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16625" y="692150"/>
            <a:ext cx="8686653" cy="524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it-IT" sz="1800" b="1" dirty="0" smtClean="0"/>
              <a:t>ROD </a:t>
            </a:r>
            <a:r>
              <a:rPr lang="it-IT" sz="1800" b="1" dirty="0" err="1" smtClean="0"/>
              <a:t>schematic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closed</a:t>
            </a:r>
            <a:r>
              <a:rPr lang="it-IT" sz="1800" dirty="0" smtClean="0"/>
              <a:t>, with last-minute </a:t>
            </a:r>
            <a:r>
              <a:rPr lang="it-IT" sz="1800" dirty="0" err="1" smtClean="0"/>
              <a:t>modifications</a:t>
            </a:r>
            <a:r>
              <a:rPr lang="it-IT" sz="1800" dirty="0" smtClean="0"/>
              <a:t> (double</a:t>
            </a:r>
          </a:p>
          <a:p>
            <a:pPr marL="0" indent="0">
              <a:buNone/>
            </a:pPr>
            <a:r>
              <a:rPr lang="it-IT" sz="1800" dirty="0" smtClean="0"/>
              <a:t> I/O standard)</a:t>
            </a:r>
          </a:p>
          <a:p>
            <a:pPr marL="400050" lvl="1" indent="0">
              <a:buNone/>
            </a:pPr>
            <a:r>
              <a:rPr lang="it-IT" sz="1800" dirty="0" smtClean="0"/>
              <a:t>- </a:t>
            </a:r>
            <a:r>
              <a:rPr lang="it-IT" sz="1800" dirty="0" err="1" smtClean="0"/>
              <a:t>final</a:t>
            </a:r>
            <a:r>
              <a:rPr lang="it-IT" sz="1800" dirty="0" smtClean="0"/>
              <a:t> cross-</a:t>
            </a:r>
            <a:r>
              <a:rPr lang="it-IT" sz="1800" dirty="0" err="1" smtClean="0"/>
              <a:t>checks</a:t>
            </a:r>
            <a:r>
              <a:rPr lang="it-IT" sz="1800" dirty="0" smtClean="0"/>
              <a:t> and </a:t>
            </a:r>
            <a:r>
              <a:rPr lang="it-IT" sz="1800" dirty="0" err="1" smtClean="0"/>
              <a:t>synthesizability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circuit</a:t>
            </a:r>
            <a:endParaRPr lang="it-IT" sz="1800" dirty="0" smtClean="0"/>
          </a:p>
          <a:p>
            <a:pPr>
              <a:buFont typeface="Wingdings" charset="2"/>
              <a:buChar char="q"/>
            </a:pPr>
            <a:r>
              <a:rPr lang="it-IT" sz="1800" dirty="0" smtClean="0"/>
              <a:t> </a:t>
            </a:r>
            <a:r>
              <a:rPr lang="it-IT" sz="1800" b="1" dirty="0" smtClean="0"/>
              <a:t>ROD layout </a:t>
            </a:r>
            <a:r>
              <a:rPr lang="it-IT" sz="1800" b="1" dirty="0" err="1" smtClean="0"/>
              <a:t>is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started</a:t>
            </a:r>
            <a:endParaRPr lang="it-IT" sz="1800" b="1" dirty="0" smtClean="0"/>
          </a:p>
          <a:p>
            <a:pPr marL="400050" lvl="1" indent="0">
              <a:buNone/>
            </a:pPr>
            <a:r>
              <a:rPr lang="it-IT" sz="1800" dirty="0" smtClean="0"/>
              <a:t>- </a:t>
            </a:r>
            <a:r>
              <a:rPr lang="it-IT" sz="1800" dirty="0" err="1" smtClean="0"/>
              <a:t>floorplanning</a:t>
            </a:r>
            <a:r>
              <a:rPr lang="it-IT" sz="1800" dirty="0" smtClean="0"/>
              <a:t> and tight </a:t>
            </a:r>
            <a:r>
              <a:rPr lang="it-IT" sz="1800" dirty="0" err="1" smtClean="0"/>
              <a:t>contact</a:t>
            </a:r>
            <a:r>
              <a:rPr lang="it-IT" sz="1800" dirty="0" smtClean="0"/>
              <a:t> with the layout designers – </a:t>
            </a:r>
            <a:r>
              <a:rPr lang="it-IT" sz="1800" dirty="0" err="1" smtClean="0"/>
              <a:t>Signal</a:t>
            </a:r>
            <a:r>
              <a:rPr lang="it-IT" sz="1800" dirty="0" smtClean="0"/>
              <a:t> </a:t>
            </a:r>
            <a:r>
              <a:rPr lang="it-IT" sz="1800" dirty="0" err="1" smtClean="0"/>
              <a:t>Integrity</a:t>
            </a:r>
            <a:r>
              <a:rPr lang="it-IT" sz="1800" dirty="0" smtClean="0"/>
              <a:t>, Timing Analysis – RX test on </a:t>
            </a:r>
            <a:r>
              <a:rPr lang="it-IT" sz="1800" dirty="0" err="1" smtClean="0"/>
              <a:t>mounted</a:t>
            </a:r>
            <a:r>
              <a:rPr lang="it-IT" sz="1800" dirty="0" smtClean="0"/>
              <a:t> </a:t>
            </a:r>
            <a:r>
              <a:rPr lang="it-IT" sz="1800" dirty="0" err="1" smtClean="0"/>
              <a:t>boards</a:t>
            </a:r>
            <a:endParaRPr lang="it-IT" sz="1800" dirty="0" smtClean="0"/>
          </a:p>
          <a:p>
            <a:pPr>
              <a:buFont typeface="Wingdings" charset="2"/>
              <a:buChar char="q"/>
            </a:pPr>
            <a:r>
              <a:rPr lang="it-IT" sz="1800" dirty="0" smtClean="0"/>
              <a:t> </a:t>
            </a:r>
            <a:r>
              <a:rPr lang="it-IT" sz="1800" b="1" dirty="0" err="1" smtClean="0"/>
              <a:t>All</a:t>
            </a:r>
            <a:r>
              <a:rPr lang="it-IT" sz="1800" b="1" dirty="0" smtClean="0"/>
              <a:t> the </a:t>
            </a:r>
            <a:r>
              <a:rPr lang="it-IT" sz="1800" b="1" dirty="0" err="1" smtClean="0"/>
              <a:t>technical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requirements</a:t>
            </a:r>
            <a:r>
              <a:rPr lang="it-IT" sz="1800" b="1" dirty="0" smtClean="0"/>
              <a:t> from the IBL </a:t>
            </a:r>
            <a:r>
              <a:rPr lang="it-IT" sz="1800" b="1" dirty="0" err="1" smtClean="0"/>
              <a:t>collaboration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have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been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addressed</a:t>
            </a:r>
            <a:endParaRPr lang="it-IT" sz="1800" b="1" dirty="0" smtClean="0"/>
          </a:p>
          <a:p>
            <a:pPr marL="400050" lvl="1" indent="0">
              <a:buNone/>
            </a:pPr>
            <a:r>
              <a:rPr lang="it-IT" sz="1800" dirty="0" smtClean="0"/>
              <a:t>- </a:t>
            </a:r>
            <a:r>
              <a:rPr lang="it-IT" sz="1800" dirty="0" err="1" smtClean="0"/>
              <a:t>several</a:t>
            </a:r>
            <a:r>
              <a:rPr lang="it-IT" sz="1800" dirty="0" smtClean="0"/>
              <a:t> </a:t>
            </a:r>
            <a:r>
              <a:rPr lang="it-IT" sz="1800" dirty="0" err="1" smtClean="0"/>
              <a:t>modes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use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the ROD: </a:t>
            </a:r>
            <a:r>
              <a:rPr lang="it-IT" sz="1800" dirty="0" err="1" smtClean="0"/>
              <a:t>w</a:t>
            </a:r>
            <a:r>
              <a:rPr lang="it-IT" sz="1800" dirty="0" smtClean="0"/>
              <a:t>/</a:t>
            </a:r>
            <a:r>
              <a:rPr lang="it-IT" sz="1800" dirty="0" err="1" smtClean="0"/>
              <a:t>wo</a:t>
            </a:r>
            <a:r>
              <a:rPr lang="it-IT" sz="1800" dirty="0" smtClean="0"/>
              <a:t> VME </a:t>
            </a:r>
            <a:r>
              <a:rPr lang="it-IT" sz="1800" dirty="0" err="1" smtClean="0"/>
              <a:t>crate</a:t>
            </a:r>
            <a:r>
              <a:rPr lang="it-IT" sz="1800" dirty="0" smtClean="0"/>
              <a:t>, </a:t>
            </a:r>
            <a:r>
              <a:rPr lang="it-IT" sz="1800" dirty="0" err="1" smtClean="0"/>
              <a:t>backward</a:t>
            </a:r>
            <a:r>
              <a:rPr lang="it-IT" sz="1800" dirty="0" smtClean="0"/>
              <a:t> </a:t>
            </a:r>
            <a:r>
              <a:rPr lang="it-IT" sz="1800" dirty="0" err="1" smtClean="0"/>
              <a:t>compatibility</a:t>
            </a:r>
            <a:endParaRPr lang="it-IT" sz="1800" dirty="0" smtClean="0"/>
          </a:p>
          <a:p>
            <a:pPr>
              <a:buFont typeface="Wingdings" charset="2"/>
              <a:buChar char="q"/>
            </a:pPr>
            <a:r>
              <a:rPr lang="it-IT" sz="1800" dirty="0" smtClean="0"/>
              <a:t> </a:t>
            </a:r>
            <a:r>
              <a:rPr lang="it-IT" sz="1800" b="1" dirty="0" smtClean="0"/>
              <a:t>ROD </a:t>
            </a:r>
            <a:r>
              <a:rPr lang="it-IT" sz="1800" b="1" dirty="0" err="1" smtClean="0"/>
              <a:t>Firmware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always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ongoing</a:t>
            </a:r>
            <a:endParaRPr lang="it-IT" sz="1800" b="1" dirty="0" smtClean="0"/>
          </a:p>
          <a:p>
            <a:pPr marL="400050" lvl="1" indent="0">
              <a:buNone/>
            </a:pPr>
            <a:r>
              <a:rPr lang="it-IT" sz="1800" dirty="0" smtClean="0"/>
              <a:t>- VHDL, </a:t>
            </a:r>
            <a:r>
              <a:rPr lang="it-IT" sz="1800" dirty="0" err="1" smtClean="0"/>
              <a:t>C-code</a:t>
            </a:r>
            <a:endParaRPr lang="it-IT" sz="1800" dirty="0" smtClean="0"/>
          </a:p>
          <a:p>
            <a:pPr>
              <a:buFont typeface="Wingdings" charset="2"/>
              <a:buChar char="q"/>
            </a:pPr>
            <a:r>
              <a:rPr lang="it-IT" sz="1800" dirty="0" smtClean="0"/>
              <a:t> </a:t>
            </a:r>
            <a:r>
              <a:rPr lang="it-IT" sz="1800" b="1" dirty="0" smtClean="0"/>
              <a:t>A full DAQ </a:t>
            </a:r>
            <a:r>
              <a:rPr lang="it-IT" sz="1800" b="1" dirty="0" err="1" smtClean="0"/>
              <a:t>chain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simulation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environment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planned</a:t>
            </a:r>
            <a:r>
              <a:rPr lang="it-IT" sz="1800" dirty="0" smtClean="0"/>
              <a:t>: </a:t>
            </a:r>
            <a:r>
              <a:rPr lang="it-IT" sz="1800" dirty="0" err="1" smtClean="0"/>
              <a:t>never</a:t>
            </a:r>
            <a:r>
              <a:rPr lang="it-IT" sz="1800" dirty="0" smtClean="0"/>
              <a:t> </a:t>
            </a:r>
            <a:r>
              <a:rPr lang="it-IT" sz="1800" dirty="0" err="1" smtClean="0"/>
              <a:t>done</a:t>
            </a:r>
            <a:r>
              <a:rPr lang="it-IT" sz="1800" dirty="0" smtClean="0"/>
              <a:t> for the </a:t>
            </a:r>
            <a:r>
              <a:rPr lang="it-IT" sz="1800" dirty="0" err="1" smtClean="0"/>
              <a:t>present</a:t>
            </a:r>
            <a:r>
              <a:rPr lang="it-IT" sz="1800" dirty="0" smtClean="0"/>
              <a:t>  DAQ </a:t>
            </a:r>
            <a:r>
              <a:rPr lang="it-IT" sz="1800" dirty="0" err="1" smtClean="0"/>
              <a:t>chain</a:t>
            </a:r>
            <a:endParaRPr lang="it-IT" sz="1800" dirty="0" smtClean="0"/>
          </a:p>
          <a:p>
            <a:pPr marL="400050" lvl="1" indent="0">
              <a:buNone/>
            </a:pPr>
            <a:r>
              <a:rPr lang="it-IT" sz="1800" dirty="0" smtClean="0"/>
              <a:t>- FE VHDL and ROD code </a:t>
            </a:r>
            <a:r>
              <a:rPr lang="it-IT" sz="1800" dirty="0" err="1" smtClean="0"/>
              <a:t>merging</a:t>
            </a:r>
            <a:r>
              <a:rPr lang="it-IT" sz="1800" dirty="0" smtClean="0"/>
              <a:t>?, Full DAQ </a:t>
            </a:r>
            <a:r>
              <a:rPr lang="it-IT" sz="1800" dirty="0" err="1" smtClean="0"/>
              <a:t>chain</a:t>
            </a:r>
            <a:r>
              <a:rPr lang="it-IT" sz="1800" dirty="0" smtClean="0"/>
              <a:t> </a:t>
            </a:r>
            <a:r>
              <a:rPr lang="it-IT" sz="1800" dirty="0" err="1" smtClean="0"/>
              <a:t>model</a:t>
            </a:r>
            <a:r>
              <a:rPr lang="it-IT" sz="1800" dirty="0" smtClean="0"/>
              <a:t> ?</a:t>
            </a:r>
          </a:p>
          <a:p>
            <a:pPr>
              <a:buFont typeface="Wingdings" charset="2"/>
              <a:buChar char="q"/>
            </a:pPr>
            <a:r>
              <a:rPr lang="it-IT" sz="1800" dirty="0" smtClean="0"/>
              <a:t> </a:t>
            </a:r>
            <a:r>
              <a:rPr lang="it-IT" sz="1800" b="1" dirty="0" smtClean="0"/>
              <a:t>Hardware </a:t>
            </a:r>
            <a:r>
              <a:rPr lang="it-IT" sz="1800" b="1" dirty="0" err="1" smtClean="0"/>
              <a:t>tests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w</a:t>
            </a:r>
            <a:r>
              <a:rPr lang="it-IT" sz="1800" b="1" dirty="0" smtClean="0"/>
              <a:t>/</a:t>
            </a:r>
            <a:r>
              <a:rPr lang="it-IT" sz="1800" b="1" dirty="0" err="1" smtClean="0"/>
              <a:t>wo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crates</a:t>
            </a:r>
            <a:r>
              <a:rPr lang="it-IT" sz="1800" b="1" dirty="0" smtClean="0"/>
              <a:t> are </a:t>
            </a:r>
            <a:r>
              <a:rPr lang="it-IT" sz="1800" b="1" dirty="0" err="1" smtClean="0"/>
              <a:t>planned</a:t>
            </a:r>
            <a:r>
              <a:rPr lang="it-IT" sz="1800" b="1" dirty="0" smtClean="0"/>
              <a:t> in Bologna and </a:t>
            </a:r>
            <a:r>
              <a:rPr lang="it-IT" sz="1800" b="1" dirty="0" err="1" smtClean="0"/>
              <a:t>at</a:t>
            </a:r>
            <a:r>
              <a:rPr lang="it-IT" sz="1800" b="1" dirty="0" smtClean="0"/>
              <a:t> CERN</a:t>
            </a:r>
            <a:r>
              <a:rPr lang="it-IT" sz="1800" dirty="0" smtClean="0"/>
              <a:t> </a:t>
            </a:r>
            <a:endParaRPr lang="it-IT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11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IBL – new schedule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6017" r="6017"/>
          <a:stretch>
            <a:fillRect/>
          </a:stretch>
        </p:blipFill>
        <p:spPr>
          <a:xfrm>
            <a:off x="827584" y="620688"/>
            <a:ext cx="7992888" cy="5649832"/>
          </a:xfrm>
          <a:solidFill>
            <a:srgbClr val="FFCC66"/>
          </a:solidFill>
        </p:spPr>
      </p:pic>
      <p:sp>
        <p:nvSpPr>
          <p:cNvPr id="9" name="Rectangle 8"/>
          <p:cNvSpPr/>
          <p:nvPr/>
        </p:nvSpPr>
        <p:spPr bwMode="auto">
          <a:xfrm>
            <a:off x="971600" y="1772816"/>
            <a:ext cx="7920880" cy="504056"/>
          </a:xfrm>
          <a:prstGeom prst="rect">
            <a:avLst/>
          </a:prstGeom>
          <a:solidFill>
            <a:srgbClr val="FFCC66">
              <a:alpha val="9000"/>
            </a:srgbClr>
          </a:solidFill>
          <a:ln w="127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71600" y="6237312"/>
            <a:ext cx="7920880" cy="620688"/>
          </a:xfrm>
          <a:prstGeom prst="rect">
            <a:avLst/>
          </a:prstGeom>
          <a:solidFill>
            <a:srgbClr val="FFCC66">
              <a:alpha val="9000"/>
            </a:srgbClr>
          </a:solidFill>
          <a:ln w="127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lang="en-US" sz="1800" b="1" dirty="0" smtClean="0">
                <a:solidFill>
                  <a:srgbClr val="0066FF"/>
                </a:solidFill>
                <a:latin typeface="Verdana" pitchFamily="34" charset="0"/>
              </a:rPr>
              <a:t>Sensor Pre-production needed !</a:t>
            </a:r>
          </a:p>
          <a:p>
            <a:pPr marL="285750" marR="0" indent="-285750" algn="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Verdana" pitchFamily="34" charset="0"/>
              </a:rPr>
              <a:t>Sensor review </a:t>
            </a:r>
            <a:r>
              <a:rPr lang="en-US" sz="1800" b="1" dirty="0">
                <a:solidFill>
                  <a:srgbClr val="0066FF"/>
                </a:solidFill>
                <a:latin typeface="Verdana" pitchFamily="34" charset="0"/>
              </a:rPr>
              <a:t>J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Verdana" pitchFamily="34" charset="0"/>
              </a:rPr>
              <a:t>uly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Verdana" pitchFamily="34" charset="0"/>
              </a:rPr>
              <a:t> 5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rgbClr val="0066FF"/>
                </a:solidFill>
                <a:effectLst/>
                <a:latin typeface="Verdana" pitchFamily="34" charset="0"/>
              </a:rPr>
              <a:t>th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Verdana" pitchFamily="34" charset="0"/>
              </a:rPr>
              <a:t>   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98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876800"/>
            <a:ext cx="8715436" cy="935023"/>
          </a:xfrm>
        </p:spPr>
        <p:txBody>
          <a:bodyPr>
            <a:normAutofit lnSpcReduction="10000"/>
          </a:bodyPr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ROD design and </a:t>
            </a:r>
            <a:r>
              <a:rPr lang="it-IT" sz="2000" b="1" dirty="0" err="1" smtClean="0">
                <a:solidFill>
                  <a:srgbClr val="0000FF"/>
                </a:solidFill>
              </a:rPr>
              <a:t>fabrication</a:t>
            </a:r>
            <a:r>
              <a:rPr lang="it-IT" sz="2000" b="1" dirty="0" smtClean="0">
                <a:solidFill>
                  <a:srgbClr val="0000FF"/>
                </a:solidFill>
              </a:rPr>
              <a:t> go </a:t>
            </a:r>
            <a:r>
              <a:rPr lang="it-IT" sz="2000" b="1" dirty="0" err="1" smtClean="0">
                <a:solidFill>
                  <a:srgbClr val="0000FF"/>
                </a:solidFill>
              </a:rPr>
              <a:t>ahead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sharing</a:t>
            </a:r>
            <a:r>
              <a:rPr lang="it-IT" sz="2000" b="1" dirty="0" smtClean="0">
                <a:solidFill>
                  <a:srgbClr val="0000FF"/>
                </a:solidFill>
              </a:rPr>
              <a:t> the BOC schedule 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Time-Plan compatibile with BOC-ROD </a:t>
            </a:r>
            <a:r>
              <a:rPr lang="it-IT" sz="2000" b="1" dirty="0" err="1" smtClean="0">
                <a:solidFill>
                  <a:srgbClr val="0000FF"/>
                </a:solidFill>
              </a:rPr>
              <a:t>tests</a:t>
            </a:r>
            <a:r>
              <a:rPr lang="it-IT" sz="2000" b="1" dirty="0" smtClean="0">
                <a:solidFill>
                  <a:srgbClr val="0000FF"/>
                </a:solidFill>
              </a:rPr>
              <a:t> on 2012</a:t>
            </a:r>
            <a:endParaRPr lang="it-IT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52FD7-150B-447E-A5CF-9E6A15AB7F4F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2133600" y="228600"/>
            <a:ext cx="609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</a:rPr>
              <a:t>2011 ROD Feasible Schedule</a:t>
            </a:r>
            <a:endParaRPr lang="en-US" sz="3600" b="1" dirty="0">
              <a:solidFill>
                <a:srgbClr val="0066FF"/>
              </a:solidFill>
            </a:endParaRPr>
          </a:p>
        </p:txBody>
      </p:sp>
      <p:pic>
        <p:nvPicPr>
          <p:cNvPr id="7" name="Picture 6" descr="Schermata 2011-05-15 a 18.3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282" y="1231900"/>
            <a:ext cx="8612218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6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0"/>
          <p:cNvSpPr>
            <a:spLocks noGrp="1"/>
          </p:cNvSpPr>
          <p:nvPr>
            <p:ph type="title"/>
          </p:nvPr>
        </p:nvSpPr>
        <p:spPr>
          <a:xfrm>
            <a:off x="15298" y="0"/>
            <a:ext cx="8129629" cy="531813"/>
          </a:xfrm>
        </p:spPr>
        <p:txBody>
          <a:bodyPr/>
          <a:lstStyle/>
          <a:p>
            <a:r>
              <a:rPr lang="en-US" sz="2800" dirty="0" smtClean="0"/>
              <a:t>IBL schedule for installation 2013 </a:t>
            </a:r>
          </a:p>
        </p:txBody>
      </p:sp>
      <p:sp>
        <p:nvSpPr>
          <p:cNvPr id="26627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8288"/>
          </a:xfrm>
        </p:spPr>
        <p:txBody>
          <a:bodyPr/>
          <a:lstStyle/>
          <a:p>
            <a:r>
              <a:rPr lang="en-US" sz="1600" dirty="0" smtClean="0"/>
              <a:t>During March worked out detailed schedule for installation 2013 for both scenarios (planar and 3D) based on informal input from main external vendors: </a:t>
            </a:r>
            <a:r>
              <a:rPr lang="en-US" sz="1600" dirty="0" err="1" smtClean="0"/>
              <a:t>CiS</a:t>
            </a:r>
            <a:r>
              <a:rPr lang="en-US" sz="1600" dirty="0" smtClean="0"/>
              <a:t>, CNM, FBK, IZM.</a:t>
            </a:r>
            <a:endParaRPr lang="en-US" sz="1400" dirty="0" smtClean="0">
              <a:latin typeface="TradeGothic LH Extended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radeGothic LH Extended" charset="0"/>
              </a:rPr>
              <a:t>Schedule has gone now to sensor for checks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radeGothic LH Extended" charset="0"/>
              </a:rPr>
              <a:t>Tightly packed -&gt; work steps depend strongly on each other, hence delays in component production are the key risks. </a:t>
            </a:r>
          </a:p>
          <a:p>
            <a:r>
              <a:rPr lang="en-US" sz="1600" dirty="0" smtClean="0"/>
              <a:t>The schedule is aggressive but achievable if there are no major component failures and no major delays (e.g. due to late deliveries or late order placement)</a:t>
            </a:r>
          </a:p>
          <a:p>
            <a:pPr>
              <a:buFontTx/>
              <a:buNone/>
            </a:pPr>
            <a:endParaRPr lang="en-US" sz="200" dirty="0" smtClean="0"/>
          </a:p>
          <a:p>
            <a:r>
              <a:rPr lang="en-US" sz="1600" b="1" dirty="0" smtClean="0"/>
              <a:t>Time critical items – We have now detailed work-plans for those items: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radeGothic LH Extended" charset="0"/>
              </a:rPr>
              <a:t>Sensor pre-production run (start Feb) and sensor review/decision (July)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radeGothic LH Extended" charset="0"/>
              </a:rPr>
              <a:t>FEI4 Version 2 submission (July 2011)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radeGothic LH Extended" charset="0"/>
              </a:rPr>
              <a:t>Bump bonding of thin modules (</a:t>
            </a:r>
            <a:r>
              <a:rPr lang="en-US" sz="1400" dirty="0" err="1" smtClean="0">
                <a:latin typeface="TradeGothic LH Extended" charset="0"/>
              </a:rPr>
              <a:t>workplan</a:t>
            </a:r>
            <a:r>
              <a:rPr lang="en-US" sz="1400" dirty="0" smtClean="0">
                <a:latin typeface="TradeGothic LH Extended" charset="0"/>
              </a:rPr>
              <a:t> in preparation with IZM, aim to get first thin modules in approx 3 months)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radeGothic LH Extended" charset="0"/>
              </a:rPr>
              <a:t>Stave 0 program to qualify full stave mechanically and electrically (requires rapid advancement on stave flex and module loading) (mechanical stave April-May, loaded Aug, tested Oct)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TradeGothic LH Extended" charset="0"/>
              </a:rPr>
              <a:t>Beam pipe qualification of split flange and order of beam pipe (submit order in April to receive pipe in July 2012 in SR1 ready for integration)</a:t>
            </a:r>
            <a:endParaRPr lang="en-US" dirty="0" smtClean="0">
              <a:latin typeface="TradeGothic LH Extended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final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37025"/>
          </a:xfrm>
        </p:spPr>
        <p:txBody>
          <a:bodyPr/>
          <a:lstStyle/>
          <a:p>
            <a:r>
              <a:rPr lang="en-US" dirty="0" smtClean="0"/>
              <a:t>Start integration when ~ ½ staves done </a:t>
            </a:r>
          </a:p>
          <a:p>
            <a:r>
              <a:rPr lang="en-US" dirty="0" smtClean="0"/>
              <a:t>Integration of type 1 services down before staves are mounted</a:t>
            </a:r>
          </a:p>
          <a:p>
            <a:r>
              <a:rPr lang="en-US" dirty="0" smtClean="0"/>
              <a:t>Target Beam pipe in SR1 July 2012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590800"/>
          <a:ext cx="7467600" cy="145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074"/>
                <a:gridCol w="2100263"/>
                <a:gridCol w="2100263"/>
              </a:tblGrid>
              <a:tr h="19633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Task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planar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3D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</a:tr>
              <a:tr h="20079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Start stave loading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Sept</a:t>
                      </a:r>
                      <a:r>
                        <a:rPr lang="en-US" sz="1300" baseline="0" dirty="0" smtClean="0"/>
                        <a:t> 19, 2012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Oct 15, 2012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</a:tr>
              <a:tr h="20079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Finish loading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Feb 15, 2013</a:t>
                      </a:r>
                    </a:p>
                    <a:p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 15, 2013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</a:tr>
              <a:tr h="196337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Ready for installation (12 wks contingency included)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July 4, 2013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Aug 1, 2013</a:t>
                      </a:r>
                      <a:endParaRPr lang="en-US" sz="1300" dirty="0"/>
                    </a:p>
                  </a:txBody>
                  <a:tcPr marL="66261" marR="66261" marT="33130" marB="3313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467600" cy="20775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67600" cy="4586064"/>
          </a:xfrm>
        </p:spPr>
        <p:txBody>
          <a:bodyPr/>
          <a:lstStyle/>
          <a:p>
            <a:endParaRPr lang="en-GB" sz="1400" dirty="0" smtClean="0">
              <a:latin typeface="TradeGothic LH Extended" charset="0"/>
            </a:endParaRPr>
          </a:p>
          <a:p>
            <a:r>
              <a:rPr lang="en-GB" sz="1800" dirty="0" smtClean="0"/>
              <a:t>Installation 2013 Schedule is aggressive and requires swift move to production mode</a:t>
            </a:r>
          </a:p>
          <a:p>
            <a:r>
              <a:rPr lang="en-GB" sz="1800" dirty="0" smtClean="0"/>
              <a:t>Between now and summer 2011 several key component topics need to be addressed</a:t>
            </a:r>
          </a:p>
          <a:p>
            <a:pPr lvl="1"/>
            <a:r>
              <a:rPr lang="en-GB" sz="1400" dirty="0" smtClean="0">
                <a:latin typeface="TradeGothic LH Extended" charset="0"/>
              </a:rPr>
              <a:t>FEI4 Version 2 design</a:t>
            </a:r>
          </a:p>
          <a:p>
            <a:pPr lvl="1"/>
            <a:r>
              <a:rPr lang="en-GB" sz="1400" dirty="0" smtClean="0">
                <a:latin typeface="TradeGothic LH Extended" charset="0"/>
              </a:rPr>
              <a:t>Sensor pre-production</a:t>
            </a:r>
          </a:p>
          <a:p>
            <a:pPr lvl="1"/>
            <a:r>
              <a:rPr lang="en-GB" sz="1400" dirty="0" smtClean="0">
                <a:latin typeface="TradeGothic LH Extended" charset="0"/>
              </a:rPr>
              <a:t>sensor tests with FEI4 in </a:t>
            </a:r>
            <a:r>
              <a:rPr lang="en-GB" sz="1400" dirty="0" err="1" smtClean="0">
                <a:latin typeface="TradeGothic LH Extended" charset="0"/>
              </a:rPr>
              <a:t>testbeam</a:t>
            </a:r>
            <a:r>
              <a:rPr lang="en-GB" sz="1400" dirty="0" smtClean="0">
                <a:latin typeface="TradeGothic LH Extended" charset="0"/>
              </a:rPr>
              <a:t> and irradiations</a:t>
            </a:r>
          </a:p>
          <a:p>
            <a:pPr lvl="1"/>
            <a:r>
              <a:rPr lang="en-GB" sz="1400" dirty="0" smtClean="0">
                <a:latin typeface="TradeGothic LH Extended" charset="0"/>
              </a:rPr>
              <a:t>Final IBL module and bump-bonding of thin chips</a:t>
            </a:r>
          </a:p>
          <a:p>
            <a:pPr lvl="1"/>
            <a:r>
              <a:rPr lang="en-GB" sz="1400" dirty="0" smtClean="0">
                <a:latin typeface="TradeGothic LH Extended" charset="0"/>
              </a:rPr>
              <a:t>Stave flex and assembly of first fully functional multi-module stave (Stave 0)</a:t>
            </a:r>
          </a:p>
          <a:p>
            <a:r>
              <a:rPr lang="en-GB" sz="1800" dirty="0" smtClean="0"/>
              <a:t>Stave design is established and several prototypes are now constructed and measured</a:t>
            </a:r>
          </a:p>
          <a:p>
            <a:pPr lvl="1"/>
            <a:r>
              <a:rPr lang="en-GB" sz="1400" dirty="0" smtClean="0"/>
              <a:t>Production material under procurement</a:t>
            </a:r>
          </a:p>
          <a:p>
            <a:r>
              <a:rPr lang="en-GB" sz="1800" dirty="0" smtClean="0"/>
              <a:t>Stave 0: assemble prototype staves with IBL qualification modules and test multi-module operation</a:t>
            </a:r>
          </a:p>
          <a:p>
            <a:r>
              <a:rPr lang="en-GB" sz="1800" dirty="0" smtClean="0"/>
              <a:t>Enter production for modules and staves this autumn </a:t>
            </a:r>
          </a:p>
          <a:p>
            <a:endParaRPr lang="en-GB" sz="1800" dirty="0" smtClean="0"/>
          </a:p>
          <a:p>
            <a:endParaRPr lang="en-GB" sz="1000" dirty="0" smtClean="0"/>
          </a:p>
          <a:p>
            <a:endParaRPr lang="en-US" sz="18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IBL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preliminari</a:t>
            </a:r>
            <a:r>
              <a:rPr lang="en-US" dirty="0" smtClean="0"/>
              <a:t>, </a:t>
            </a:r>
            <a:r>
              <a:rPr lang="en-US" dirty="0" err="1" smtClean="0"/>
              <a:t>dipendono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scelte</a:t>
            </a:r>
            <a:r>
              <a:rPr lang="en-US" dirty="0" smtClean="0"/>
              <a:t> </a:t>
            </a:r>
            <a:r>
              <a:rPr lang="en-US" dirty="0" err="1" smtClean="0"/>
              <a:t>finali</a:t>
            </a:r>
            <a:endParaRPr lang="en-US" dirty="0" smtClean="0"/>
          </a:p>
          <a:p>
            <a:r>
              <a:rPr lang="en-US" dirty="0" err="1" smtClean="0"/>
              <a:t>Acquisti</a:t>
            </a:r>
            <a:r>
              <a:rPr lang="en-US" dirty="0" smtClean="0"/>
              <a:t> </a:t>
            </a:r>
            <a:r>
              <a:rPr lang="en-US" dirty="0" err="1" smtClean="0"/>
              <a:t>dilazionabili</a:t>
            </a:r>
            <a:r>
              <a:rPr lang="en-US" dirty="0" smtClean="0"/>
              <a:t> se </a:t>
            </a:r>
            <a:r>
              <a:rPr lang="en-US" dirty="0" err="1" smtClean="0"/>
              <a:t>prolungamento</a:t>
            </a:r>
            <a:r>
              <a:rPr lang="en-US" dirty="0" smtClean="0"/>
              <a:t> DT </a:t>
            </a:r>
            <a:r>
              <a:rPr lang="en-US" dirty="0" err="1" smtClean="0"/>
              <a:t>nel</a:t>
            </a:r>
            <a:r>
              <a:rPr lang="en-US" dirty="0" smtClean="0"/>
              <a:t> 2013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963128"/>
              </p:ext>
            </p:extLst>
          </p:nvPr>
        </p:nvGraphicFramePr>
        <p:xfrm>
          <a:off x="1547664" y="1772816"/>
          <a:ext cx="708044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215"/>
                <a:gridCol w="4284009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produzione ROD e spare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342900" indent="-342900" algn="r" fontAlgn="b">
                        <a:buFont typeface="Wingdings" charset="2"/>
                        <a:buChar char="ü"/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produzione stave flex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Produzione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moduli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acquisto PS HV (MOFA)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22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342900" indent="-342900" algn="r" fontAlgn="b">
                        <a:buFont typeface="Wingdings" charset="2"/>
                        <a:buChar char="ü"/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acquisto HW DAQ (MOFA)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pre-prod 10 schede PP2 e 4 crates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 BB selex 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acquisto PS LV (MOFA)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95</a:t>
                      </a:r>
                      <a:endParaRPr lang="en-US" sz="22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342900" indent="-342900" algn="r" fontAlgn="b">
                        <a:buFont typeface="Wingdings" charset="2"/>
                        <a:buChar char="ü"/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 costi prototyping/produzione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integraz. costo sensori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Richieste (incluso MOFA)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474</a:t>
                      </a:r>
                      <a:endParaRPr lang="en-US" sz="2200" b="0" i="0" u="none" strike="noStrike" dirty="0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Richieste IBL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87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79" b="579"/>
          <a:stretch>
            <a:fillRect/>
          </a:stretch>
        </p:blipFill>
        <p:spPr>
          <a:xfrm>
            <a:off x="251520" y="-34706"/>
            <a:ext cx="8892480" cy="6165850"/>
          </a:xfrm>
        </p:spPr>
      </p:pic>
      <p:sp>
        <p:nvSpPr>
          <p:cNvPr id="5" name="TextBox 4"/>
          <p:cNvSpPr txBox="1"/>
          <p:nvPr/>
        </p:nvSpPr>
        <p:spPr>
          <a:xfrm>
            <a:off x="1475656" y="6309320"/>
            <a:ext cx="766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INFN ha </a:t>
            </a:r>
            <a:r>
              <a:rPr lang="en-US" sz="2000" dirty="0" err="1" smtClean="0">
                <a:solidFill>
                  <a:srgbClr val="0066FF"/>
                </a:solidFill>
              </a:rPr>
              <a:t>finanziato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il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</a:rPr>
              <a:t>programma</a:t>
            </a:r>
            <a:r>
              <a:rPr lang="en-US" sz="2000" dirty="0" smtClean="0">
                <a:solidFill>
                  <a:srgbClr val="0066FF"/>
                </a:solidFill>
              </a:rPr>
              <a:t> di pre-</a:t>
            </a:r>
            <a:r>
              <a:rPr lang="en-US" sz="2000" dirty="0" err="1" smtClean="0">
                <a:solidFill>
                  <a:srgbClr val="0066FF"/>
                </a:solidFill>
              </a:rPr>
              <a:t>produzione</a:t>
            </a:r>
            <a:r>
              <a:rPr lang="en-US" sz="2000" dirty="0" smtClean="0">
                <a:solidFill>
                  <a:srgbClr val="0066FF"/>
                </a:solidFill>
              </a:rPr>
              <a:t> a FBK (</a:t>
            </a:r>
            <a:r>
              <a:rPr lang="en-US" sz="2000" dirty="0" err="1" smtClean="0">
                <a:solidFill>
                  <a:srgbClr val="0066FF"/>
                </a:solidFill>
              </a:rPr>
              <a:t>Ge,Ud</a:t>
            </a:r>
            <a:r>
              <a:rPr lang="en-US" sz="2000" dirty="0" smtClean="0">
                <a:solidFill>
                  <a:srgbClr val="0066FF"/>
                </a:solidFill>
              </a:rPr>
              <a:t>)</a:t>
            </a:r>
            <a:endParaRPr 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090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96605" y="-25400"/>
            <a:ext cx="6351660" cy="531813"/>
          </a:xfrm>
        </p:spPr>
        <p:txBody>
          <a:bodyPr/>
          <a:lstStyle/>
          <a:p>
            <a:r>
              <a:rPr lang="en-US" dirty="0" smtClean="0"/>
              <a:t>IBL readout chip: FEI4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5410200" cy="4724400"/>
          </a:xfrm>
        </p:spPr>
        <p:txBody>
          <a:bodyPr/>
          <a:lstStyle/>
          <a:p>
            <a:r>
              <a:rPr lang="en-US" sz="1800" dirty="0" smtClean="0"/>
              <a:t>FEI4A Wafer received : 16 in hands and 20 more available</a:t>
            </a:r>
          </a:p>
          <a:p>
            <a:r>
              <a:rPr lang="en-US" sz="1800" dirty="0" smtClean="0"/>
              <a:t>Tests </a:t>
            </a:r>
          </a:p>
          <a:p>
            <a:pPr lvl="1"/>
            <a:r>
              <a:rPr lang="en-US" sz="1400" dirty="0" smtClean="0"/>
              <a:t>Very high yield (9 wafer fully tested gave: about 70% of good “green” chips.</a:t>
            </a:r>
          </a:p>
          <a:p>
            <a:r>
              <a:rPr lang="en-US" sz="1800" dirty="0" smtClean="0"/>
              <a:t>Irradiated with protons</a:t>
            </a:r>
          </a:p>
          <a:p>
            <a:pPr lvl="1"/>
            <a:r>
              <a:rPr lang="en-US" sz="1400" dirty="0" smtClean="0"/>
              <a:t>6, 75 and 200 </a:t>
            </a:r>
            <a:r>
              <a:rPr lang="en-US" sz="1400" dirty="0" err="1" smtClean="0"/>
              <a:t>Mrads</a:t>
            </a:r>
            <a:r>
              <a:rPr lang="en-US" sz="1400" dirty="0" smtClean="0"/>
              <a:t>. All chips working after irradiation. Analog performance little affected (Noise, Threshold).</a:t>
            </a:r>
          </a:p>
          <a:p>
            <a:r>
              <a:rPr lang="en-US" sz="1800" dirty="0" smtClean="0"/>
              <a:t>Those chips tested as: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SC chip cards : chip only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Wafer probing automated</a:t>
            </a:r>
          </a:p>
          <a:p>
            <a:pPr lvl="1"/>
            <a:r>
              <a:rPr lang="en-US" sz="1400" dirty="0" err="1" smtClean="0">
                <a:latin typeface="TradeGothic LH Extended" charset="0"/>
              </a:rPr>
              <a:t>Bumpbonding</a:t>
            </a:r>
            <a:r>
              <a:rPr lang="en-US" sz="1400" dirty="0" smtClean="0">
                <a:latin typeface="TradeGothic LH Extended" charset="0"/>
              </a:rPr>
              <a:t> at IZM (1 wafer </a:t>
            </a:r>
            <a:r>
              <a:rPr lang="en-US" sz="1400" dirty="0" err="1" smtClean="0">
                <a:latin typeface="TradeGothic LH Extended" charset="0"/>
              </a:rPr>
              <a:t>sofar</a:t>
            </a:r>
            <a:r>
              <a:rPr lang="en-US" sz="1400" dirty="0" smtClean="0">
                <a:latin typeface="TradeGothic LH Extended" charset="0"/>
              </a:rPr>
              <a:t>, two more soon) 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SC cards with FEI4+ sensor</a:t>
            </a:r>
          </a:p>
          <a:p>
            <a:pPr lvl="1"/>
            <a:endParaRPr lang="en-US" sz="1400" dirty="0" smtClean="0">
              <a:latin typeface="TradeGothic LH Extended" charset="0"/>
            </a:endParaRPr>
          </a:p>
          <a:p>
            <a:r>
              <a:rPr lang="en-US" sz="1800" dirty="0" smtClean="0"/>
              <a:t>Analog tests started and show promising results</a:t>
            </a:r>
          </a:p>
          <a:p>
            <a:r>
              <a:rPr lang="en-US" sz="1800" dirty="0" smtClean="0">
                <a:latin typeface="TradeGothic LH Extended" charset="0"/>
              </a:rPr>
              <a:t>First FEI4+planar </a:t>
            </a:r>
            <a:r>
              <a:rPr lang="en-US" sz="1800" dirty="0" err="1" smtClean="0">
                <a:latin typeface="TradeGothic LH Extended" charset="0"/>
              </a:rPr>
              <a:t>n-n</a:t>
            </a:r>
            <a:r>
              <a:rPr lang="en-US" sz="1800" dirty="0" smtClean="0">
                <a:latin typeface="TradeGothic LH Extended" charset="0"/>
              </a:rPr>
              <a:t> sensor tested and FKB3D assemblies now in preparation for </a:t>
            </a:r>
            <a:r>
              <a:rPr lang="en-US" sz="1800" dirty="0" err="1" smtClean="0">
                <a:latin typeface="TradeGothic LH Extended" charset="0"/>
              </a:rPr>
              <a:t>testbeam</a:t>
            </a:r>
            <a:r>
              <a:rPr lang="en-US" sz="1800" dirty="0" smtClean="0">
                <a:latin typeface="TradeGothic LH Extended" charset="0"/>
              </a:rPr>
              <a:t> at DESY</a:t>
            </a:r>
            <a:endParaRPr lang="en-US" sz="1400" dirty="0" smtClean="0">
              <a:latin typeface="TradeGothic LH Extended" charset="0"/>
            </a:endParaRPr>
          </a:p>
          <a:p>
            <a:endParaRPr lang="en-US" sz="1800" dirty="0" smtClean="0"/>
          </a:p>
        </p:txBody>
      </p:sp>
      <p:pic>
        <p:nvPicPr>
          <p:cNvPr id="6" name="Picture 5" descr="AWN6TU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72200" y="1066800"/>
            <a:ext cx="2486203" cy="2282591"/>
          </a:xfrm>
          <a:prstGeom prst="rect">
            <a:avLst/>
          </a:prstGeom>
        </p:spPr>
      </p:pic>
      <p:pic>
        <p:nvPicPr>
          <p:cNvPr id="7" name="Picture 6" descr="AUN6NG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337" y="3810000"/>
            <a:ext cx="257291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63816" y="6248400"/>
            <a:ext cx="2020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  <a:latin typeface="Georgia" charset="0"/>
                <a:sym typeface="Wingdings" charset="0"/>
              </a:rPr>
              <a:t>AUN6NGH: 67</a:t>
            </a:r>
            <a:r>
              <a:rPr lang="en-US" sz="1400" dirty="0" smtClean="0">
                <a:solidFill>
                  <a:srgbClr val="000066"/>
                </a:solidFill>
                <a:latin typeface="Georgia" charset="0"/>
              </a:rPr>
              <a:t>% green 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824" y="3426023"/>
            <a:ext cx="2044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Georgia" charset="0"/>
                <a:sym typeface="Wingdings" charset="0"/>
              </a:rPr>
              <a:t>AWN6TUH: </a:t>
            </a:r>
            <a:r>
              <a:rPr lang="en-US" sz="1400" dirty="0">
                <a:solidFill>
                  <a:schemeClr val="accent2"/>
                </a:solidFill>
                <a:latin typeface="Georgia" charset="0"/>
              </a:rPr>
              <a:t>78% green 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011"/>
            <a:ext cx="7211144" cy="534669"/>
          </a:xfrm>
        </p:spPr>
        <p:txBody>
          <a:bodyPr/>
          <a:lstStyle/>
          <a:p>
            <a:r>
              <a:rPr lang="it-IT" dirty="0" err="1">
                <a:solidFill>
                  <a:srgbClr val="0066FF"/>
                </a:solidFill>
              </a:rPr>
              <a:t>B</a:t>
            </a:r>
            <a:r>
              <a:rPr lang="it-IT" sz="3600" dirty="0" err="1" smtClean="0">
                <a:solidFill>
                  <a:srgbClr val="0066FF"/>
                </a:solidFill>
              </a:rPr>
              <a:t>ump</a:t>
            </a:r>
            <a:r>
              <a:rPr lang="it-IT" sz="3600" dirty="0" smtClean="0">
                <a:solidFill>
                  <a:srgbClr val="0066FF"/>
                </a:solidFill>
              </a:rPr>
              <a:t> </a:t>
            </a:r>
            <a:r>
              <a:rPr lang="it-IT" dirty="0" err="1">
                <a:solidFill>
                  <a:srgbClr val="0066FF"/>
                </a:solidFill>
              </a:rPr>
              <a:t>B</a:t>
            </a:r>
            <a:r>
              <a:rPr lang="it-IT" sz="3600" dirty="0" err="1" smtClean="0">
                <a:solidFill>
                  <a:srgbClr val="0066FF"/>
                </a:solidFill>
              </a:rPr>
              <a:t>onding</a:t>
            </a:r>
            <a:endParaRPr lang="it-IT" sz="3600" dirty="0">
              <a:solidFill>
                <a:srgbClr val="0066FF"/>
              </a:solidFill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23528" y="2780928"/>
            <a:ext cx="864120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it-IT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solidFill>
                  <a:srgbClr val="0000FF"/>
                </a:solidFill>
              </a:rPr>
              <a:t> Verificare la tecnica con FE e sensori </a:t>
            </a:r>
            <a:r>
              <a:rPr lang="it-IT" dirty="0" err="1">
                <a:solidFill>
                  <a:srgbClr val="0000FF"/>
                </a:solidFill>
              </a:rPr>
              <a:t>dummy</a:t>
            </a:r>
            <a:r>
              <a:rPr lang="it-IT" dirty="0">
                <a:solidFill>
                  <a:srgbClr val="0000FF"/>
                </a:solidFill>
              </a:rPr>
              <a:t> (test di resistività catene di </a:t>
            </a:r>
            <a:r>
              <a:rPr lang="it-IT" dirty="0" err="1">
                <a:solidFill>
                  <a:srgbClr val="0000FF"/>
                </a:solidFill>
              </a:rPr>
              <a:t>bump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solidFill>
                  <a:srgbClr val="0000FF"/>
                </a:solidFill>
              </a:rPr>
              <a:t> Assottigliare il FE e riverificare il </a:t>
            </a:r>
            <a:r>
              <a:rPr lang="it-IT" dirty="0" err="1">
                <a:solidFill>
                  <a:srgbClr val="0000FF"/>
                </a:solidFill>
              </a:rPr>
              <a:t>bonding</a:t>
            </a:r>
            <a:r>
              <a:rPr lang="it-IT" dirty="0">
                <a:solidFill>
                  <a:srgbClr val="0000FF"/>
                </a:solidFill>
              </a:rPr>
              <a:t> (test di resistività catene di </a:t>
            </a:r>
            <a:r>
              <a:rPr lang="it-IT" dirty="0" err="1">
                <a:solidFill>
                  <a:srgbClr val="0000FF"/>
                </a:solidFill>
              </a:rPr>
              <a:t>bump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Bonding</a:t>
            </a:r>
            <a:r>
              <a:rPr lang="it-IT" dirty="0">
                <a:solidFill>
                  <a:srgbClr val="0000FF"/>
                </a:solidFill>
              </a:rPr>
              <a:t> moduli reali (assottigliati e non) e verifica della completa funzionalità</a:t>
            </a:r>
          </a:p>
        </p:txBody>
      </p:sp>
      <p:pic>
        <p:nvPicPr>
          <p:cNvPr id="90117" name="Picture 5" descr="IMG_6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2601912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714839" y="4437112"/>
            <a:ext cx="1429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misure fatte </a:t>
            </a:r>
            <a:r>
              <a:rPr lang="it-IT" dirty="0" smtClean="0">
                <a:solidFill>
                  <a:schemeClr val="tx1"/>
                </a:solidFill>
              </a:rPr>
              <a:t>a Genova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2492896"/>
            <a:ext cx="8064896" cy="720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  <a:ea typeface="ＭＳ Ｐゴシック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  <a:ea typeface="ＭＳ Ｐゴシック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  <a:ea typeface="ＭＳ Ｐゴシック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  <a:ea typeface="ＭＳ Ｐゴシック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FF"/>
                </a:solidFill>
                <a:latin typeface="Comic Sans MS" pitchFamily="66" charset="0"/>
              </a:defRPr>
            </a:lvl9pPr>
          </a:lstStyle>
          <a:p>
            <a:r>
              <a:rPr lang="it-IT" sz="3200" dirty="0" err="1" smtClean="0">
                <a:solidFill>
                  <a:srgbClr val="0066FF"/>
                </a:solidFill>
              </a:rPr>
              <a:t>Indium</a:t>
            </a:r>
            <a:r>
              <a:rPr lang="it-IT" sz="3200" dirty="0" smtClean="0">
                <a:solidFill>
                  <a:srgbClr val="0066FF"/>
                </a:solidFill>
              </a:rPr>
              <a:t> </a:t>
            </a:r>
            <a:r>
              <a:rPr lang="it-IT" sz="3200" dirty="0" err="1" smtClean="0">
                <a:solidFill>
                  <a:srgbClr val="0066FF"/>
                </a:solidFill>
              </a:rPr>
              <a:t>bump</a:t>
            </a:r>
            <a:r>
              <a:rPr lang="it-IT" sz="3200" dirty="0" smtClean="0">
                <a:solidFill>
                  <a:srgbClr val="0066FF"/>
                </a:solidFill>
              </a:rPr>
              <a:t> </a:t>
            </a:r>
            <a:r>
              <a:rPr lang="it-IT" sz="3200" dirty="0" err="1" smtClean="0">
                <a:solidFill>
                  <a:srgbClr val="0066FF"/>
                </a:solidFill>
              </a:rPr>
              <a:t>bonding</a:t>
            </a:r>
            <a:r>
              <a:rPr lang="it-IT" sz="3200" dirty="0" smtClean="0">
                <a:solidFill>
                  <a:srgbClr val="0066FF"/>
                </a:solidFill>
              </a:rPr>
              <a:t> @</a:t>
            </a:r>
            <a:r>
              <a:rPr lang="it-IT" sz="3200" dirty="0" err="1" smtClean="0">
                <a:solidFill>
                  <a:srgbClr val="0066FF"/>
                </a:solidFill>
              </a:rPr>
              <a:t>Selex</a:t>
            </a:r>
            <a:r>
              <a:rPr lang="it-IT" sz="3200" dirty="0" smtClean="0">
                <a:solidFill>
                  <a:srgbClr val="0066FF"/>
                </a:solidFill>
              </a:rPr>
              <a:t> (</a:t>
            </a:r>
            <a:r>
              <a:rPr lang="it-IT" sz="3200" dirty="0" err="1" smtClean="0">
                <a:solidFill>
                  <a:srgbClr val="0066FF"/>
                </a:solidFill>
              </a:rPr>
              <a:t>Mi,Ge</a:t>
            </a:r>
            <a:r>
              <a:rPr lang="it-IT" sz="3200" dirty="0" smtClean="0">
                <a:solidFill>
                  <a:srgbClr val="0066FF"/>
                </a:solidFill>
              </a:rPr>
              <a:t>)</a:t>
            </a:r>
            <a:endParaRPr lang="it-IT" sz="3200" dirty="0"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7281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Baseline – BB @IZM con </a:t>
            </a:r>
            <a:r>
              <a:rPr lang="en-US" sz="2000" dirty="0" err="1" smtClean="0">
                <a:solidFill>
                  <a:schemeClr val="tx1"/>
                </a:solidFill>
              </a:rPr>
              <a:t>SnAg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Ok per FEI4 thick, in </a:t>
            </a:r>
            <a:r>
              <a:rPr lang="en-US" sz="2000" dirty="0" err="1" smtClean="0">
                <a:solidFill>
                  <a:schemeClr val="tx1"/>
                </a:solidFill>
              </a:rPr>
              <a:t>sviluppo</a:t>
            </a:r>
            <a:r>
              <a:rPr lang="en-US" sz="2000" dirty="0" smtClean="0">
                <a:solidFill>
                  <a:schemeClr val="tx1"/>
                </a:solidFill>
              </a:rPr>
              <a:t> per FEI4 thinned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8641208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it-IT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solidFill>
                  <a:srgbClr val="0000FF"/>
                </a:solidFill>
              </a:rPr>
              <a:t> Un ordine di grandezza in più di </a:t>
            </a:r>
            <a:r>
              <a:rPr lang="it-IT" dirty="0" err="1">
                <a:solidFill>
                  <a:srgbClr val="0000FF"/>
                </a:solidFill>
              </a:rPr>
              <a:t>bump</a:t>
            </a:r>
            <a:r>
              <a:rPr lang="it-IT" dirty="0">
                <a:solidFill>
                  <a:srgbClr val="0000FF"/>
                </a:solidFill>
              </a:rPr>
              <a:t> (26880 </a:t>
            </a:r>
            <a:r>
              <a:rPr lang="it-IT" dirty="0" err="1">
                <a:solidFill>
                  <a:srgbClr val="0000FF"/>
                </a:solidFill>
              </a:rPr>
              <a:t>anzichè</a:t>
            </a:r>
            <a:r>
              <a:rPr lang="it-IT" dirty="0">
                <a:solidFill>
                  <a:srgbClr val="0000FF"/>
                </a:solidFill>
              </a:rPr>
              <a:t> 2880)  a causa di maggior  superficie </a:t>
            </a:r>
            <a:r>
              <a:rPr lang="it-IT" dirty="0" smtClean="0">
                <a:solidFill>
                  <a:srgbClr val="0000FF"/>
                </a:solidFill>
              </a:rPr>
              <a:t>FE </a:t>
            </a:r>
            <a:r>
              <a:rPr lang="it-IT" dirty="0">
                <a:solidFill>
                  <a:srgbClr val="0000FF"/>
                </a:solidFill>
              </a:rPr>
              <a:t>(19x20 mm </a:t>
            </a:r>
            <a:r>
              <a:rPr lang="it-IT" dirty="0" err="1">
                <a:solidFill>
                  <a:srgbClr val="0000FF"/>
                </a:solidFill>
              </a:rPr>
              <a:t>anzichè</a:t>
            </a:r>
            <a:r>
              <a:rPr lang="it-IT" dirty="0">
                <a:solidFill>
                  <a:srgbClr val="0000FF"/>
                </a:solidFill>
              </a:rPr>
              <a:t> 7x11 mm)</a:t>
            </a:r>
            <a:r>
              <a:rPr lang="it-IT" dirty="0" smtClean="0">
                <a:solidFill>
                  <a:srgbClr val="0000FF"/>
                </a:solidFill>
              </a:rPr>
              <a:t>  </a:t>
            </a:r>
            <a:r>
              <a:rPr lang="it-IT" dirty="0">
                <a:solidFill>
                  <a:srgbClr val="0000FF"/>
                </a:solidFill>
              </a:rPr>
              <a:t>e minor dimensione pixel (50x250 </a:t>
            </a:r>
            <a:r>
              <a:rPr lang="el-GR" dirty="0">
                <a:solidFill>
                  <a:srgbClr val="0000FF"/>
                </a:solidFill>
              </a:rPr>
              <a:t>μ</a:t>
            </a:r>
            <a:r>
              <a:rPr lang="it-IT" dirty="0">
                <a:solidFill>
                  <a:srgbClr val="0000FF"/>
                </a:solidFill>
              </a:rPr>
              <a:t>m invece di 50x400 </a:t>
            </a:r>
            <a:r>
              <a:rPr lang="el-GR" dirty="0">
                <a:solidFill>
                  <a:srgbClr val="0000FF"/>
                </a:solidFill>
              </a:rPr>
              <a:t>μ</a:t>
            </a:r>
            <a:r>
              <a:rPr lang="it-IT" dirty="0">
                <a:solidFill>
                  <a:srgbClr val="0000FF"/>
                </a:solidFill>
              </a:rPr>
              <a:t>m </a:t>
            </a:r>
            <a:r>
              <a:rPr lang="it-IT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FE </a:t>
            </a:r>
            <a:r>
              <a:rPr lang="it-IT" dirty="0" err="1" smtClean="0">
                <a:solidFill>
                  <a:srgbClr val="0000FF"/>
                </a:solidFill>
              </a:rPr>
              <a:t>dovra’</a:t>
            </a:r>
            <a:r>
              <a:rPr lang="it-IT" dirty="0" smtClean="0">
                <a:solidFill>
                  <a:srgbClr val="0000FF"/>
                </a:solidFill>
              </a:rPr>
              <a:t> essere assottigliato, </a:t>
            </a:r>
            <a:r>
              <a:rPr lang="it-IT" dirty="0">
                <a:solidFill>
                  <a:srgbClr val="0000FF"/>
                </a:solidFill>
                <a:cs typeface="Arial" charset="0"/>
              </a:rPr>
              <a:t>~</a:t>
            </a:r>
            <a:r>
              <a:rPr lang="it-IT" dirty="0">
                <a:solidFill>
                  <a:srgbClr val="0000FF"/>
                </a:solidFill>
              </a:rPr>
              <a:t>200 </a:t>
            </a:r>
            <a:r>
              <a:rPr lang="el-GR" dirty="0">
                <a:solidFill>
                  <a:srgbClr val="0000FF"/>
                </a:solidFill>
              </a:rPr>
              <a:t>μ</a:t>
            </a:r>
            <a:r>
              <a:rPr lang="it-IT" dirty="0">
                <a:solidFill>
                  <a:srgbClr val="0000FF"/>
                </a:solidFill>
              </a:rPr>
              <a:t>m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>
              <a:solidFill>
                <a:srgbClr val="0000FF"/>
              </a:solidFill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67544" y="4221088"/>
            <a:ext cx="2880320" cy="2259855"/>
            <a:chOff x="91" y="2523"/>
            <a:chExt cx="2290" cy="1677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155" t="19839" r="38203" b="10251"/>
            <a:stretch>
              <a:fillRect/>
            </a:stretch>
          </p:blipFill>
          <p:spPr bwMode="auto">
            <a:xfrm>
              <a:off x="91" y="2523"/>
              <a:ext cx="2290" cy="1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4" y="3400"/>
              <a:ext cx="15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/>
                <a:t>Dummy 5134_7-5142_4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83568" y="5589240"/>
            <a:ext cx="25681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            Dummy</a:t>
            </a:r>
          </a:p>
          <a:p>
            <a:r>
              <a:rPr lang="en-GB" dirty="0" err="1" smtClean="0">
                <a:solidFill>
                  <a:srgbClr val="0000FF"/>
                </a:solidFill>
              </a:rPr>
              <a:t>Resistenza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~13±3Ω per </a:t>
            </a:r>
            <a:r>
              <a:rPr lang="en-GB" dirty="0" smtClean="0">
                <a:solidFill>
                  <a:srgbClr val="0000FF"/>
                </a:solidFill>
              </a:rPr>
              <a:t>bump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                OK 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9872" y="4437112"/>
            <a:ext cx="28803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</a:rPr>
              <a:t>Situazione: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rgbClr val="0000FF"/>
                </a:solidFill>
              </a:rPr>
              <a:t>wafer </a:t>
            </a:r>
            <a:r>
              <a:rPr lang="it-IT" dirty="0">
                <a:solidFill>
                  <a:srgbClr val="0000FF"/>
                </a:solidFill>
              </a:rPr>
              <a:t>sensori e </a:t>
            </a:r>
            <a:r>
              <a:rPr lang="it-IT" dirty="0" smtClean="0">
                <a:solidFill>
                  <a:srgbClr val="0000FF"/>
                </a:solidFill>
              </a:rPr>
              <a:t>FEI4  </a:t>
            </a:r>
            <a:r>
              <a:rPr lang="it-IT" dirty="0">
                <a:solidFill>
                  <a:srgbClr val="0000FF"/>
                </a:solidFill>
              </a:rPr>
              <a:t>in lavorazione alla </a:t>
            </a:r>
            <a:r>
              <a:rPr lang="it-IT" dirty="0" err="1" smtClean="0">
                <a:solidFill>
                  <a:srgbClr val="0000FF"/>
                </a:solidFill>
              </a:rPr>
              <a:t>Selex</a:t>
            </a:r>
            <a:endParaRPr lang="it-IT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it-IT" dirty="0" err="1" smtClean="0">
                <a:solidFill>
                  <a:schemeClr val="tx2"/>
                </a:solidFill>
              </a:rPr>
              <a:t>Next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step</a:t>
            </a:r>
            <a:r>
              <a:rPr lang="it-IT" dirty="0" smtClean="0">
                <a:solidFill>
                  <a:schemeClr val="tx2"/>
                </a:solidFill>
              </a:rPr>
              <a:t>: 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assottigliamento e </a:t>
            </a:r>
            <a:r>
              <a:rPr lang="it-IT" dirty="0" smtClean="0">
                <a:solidFill>
                  <a:srgbClr val="0000FF"/>
                </a:solidFill>
              </a:rPr>
              <a:t>taglio c/o DISCO)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it-IT" dirty="0" err="1" smtClean="0">
                <a:solidFill>
                  <a:srgbClr val="0000FF"/>
                </a:solidFill>
                <a:sym typeface="Wingdings"/>
              </a:rPr>
              <a:t>flipchip</a:t>
            </a:r>
            <a:r>
              <a:rPr lang="it-IT" dirty="0" smtClean="0">
                <a:solidFill>
                  <a:srgbClr val="0000FF"/>
                </a:solidFill>
                <a:sym typeface="Wingdings"/>
              </a:rPr>
              <a:t>  test  per inizio giugno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16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472479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Moduli (</a:t>
            </a:r>
            <a:r>
              <a:rPr lang="en-US" dirty="0" err="1" smtClean="0">
                <a:latin typeface="Tahoma" charset="0"/>
                <a:ea typeface="ＭＳ Ｐゴシック" charset="0"/>
                <a:cs typeface="Tahoma" charset="0"/>
              </a:rPr>
              <a:t>Ge,Ud</a:t>
            </a:r>
            <a:r>
              <a:rPr lang="en-US" dirty="0" smtClean="0">
                <a:latin typeface="Tahoma" charset="0"/>
                <a:ea typeface="ＭＳ Ｐゴシック" charset="0"/>
                <a:cs typeface="Tahoma" charset="0"/>
              </a:rPr>
              <a:t>)</a:t>
            </a:r>
            <a:endParaRPr lang="en-US" dirty="0"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25" y="692150"/>
            <a:ext cx="8686653" cy="27368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Stiamo</a:t>
            </a:r>
            <a:r>
              <a:rPr lang="en-US" dirty="0" smtClean="0"/>
              <a:t> </a:t>
            </a:r>
            <a:r>
              <a:rPr lang="en-US" dirty="0" err="1" smtClean="0"/>
              <a:t>acquisendo</a:t>
            </a:r>
            <a:r>
              <a:rPr lang="en-US" dirty="0" smtClean="0"/>
              <a:t> </a:t>
            </a:r>
            <a:r>
              <a:rPr lang="en-US" dirty="0" err="1" smtClean="0"/>
              <a:t>esperienza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montaggi</a:t>
            </a:r>
            <a:r>
              <a:rPr lang="en-US" dirty="0" smtClean="0"/>
              <a:t> e </a:t>
            </a:r>
            <a:r>
              <a:rPr lang="en-US" dirty="0" err="1" smtClean="0"/>
              <a:t>successivi</a:t>
            </a:r>
            <a:r>
              <a:rPr lang="en-US" dirty="0" smtClean="0"/>
              <a:t> test </a:t>
            </a:r>
            <a:r>
              <a:rPr lang="en-US" dirty="0" err="1" smtClean="0"/>
              <a:t>dei</a:t>
            </a:r>
            <a:r>
              <a:rPr lang="en-US" dirty="0" smtClean="0"/>
              <a:t> FEI4.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ci</a:t>
            </a:r>
            <a:r>
              <a:rPr lang="en-US" dirty="0" smtClean="0"/>
              <a:t> </a:t>
            </a:r>
            <a:r>
              <a:rPr lang="en-US" dirty="0" err="1" smtClean="0"/>
              <a:t>mette</a:t>
            </a:r>
            <a:r>
              <a:rPr lang="en-US" dirty="0" smtClean="0"/>
              <a:t> in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poter</a:t>
            </a:r>
            <a:r>
              <a:rPr lang="en-US" dirty="0" smtClean="0"/>
              <a:t> </a:t>
            </a:r>
            <a:r>
              <a:rPr lang="en-US" dirty="0" err="1" smtClean="0"/>
              <a:t>qualificare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sz="2000" i="1" u="sng" dirty="0" err="1" smtClean="0">
                <a:solidFill>
                  <a:srgbClr val="C00000"/>
                </a:solidFill>
              </a:rPr>
              <a:t>Sensori</a:t>
            </a:r>
            <a:r>
              <a:rPr lang="en-US" sz="2000" i="1" u="sng" dirty="0" smtClean="0">
                <a:solidFill>
                  <a:srgbClr val="C00000"/>
                </a:solidFill>
              </a:rPr>
              <a:t> : </a:t>
            </a:r>
            <a:r>
              <a:rPr lang="en-US" sz="2000" dirty="0" err="1" smtClean="0"/>
              <a:t>nelle</a:t>
            </a:r>
            <a:r>
              <a:rPr lang="en-US" sz="2000" dirty="0" smtClean="0"/>
              <a:t> </a:t>
            </a:r>
            <a:r>
              <a:rPr lang="en-US" sz="2000" dirty="0" err="1" smtClean="0"/>
              <a:t>prossime</a:t>
            </a:r>
            <a:r>
              <a:rPr lang="en-US" sz="2000" dirty="0" smtClean="0"/>
              <a:t> </a:t>
            </a:r>
            <a:r>
              <a:rPr lang="en-US" sz="2000" dirty="0" err="1" smtClean="0"/>
              <a:t>settimane</a:t>
            </a:r>
            <a:r>
              <a:rPr lang="en-US" sz="2000" dirty="0" smtClean="0"/>
              <a:t> </a:t>
            </a:r>
            <a:r>
              <a:rPr lang="en-US" sz="2000" dirty="0" err="1" smtClean="0"/>
              <a:t>previsti</a:t>
            </a:r>
            <a:r>
              <a:rPr lang="en-US" sz="2000" dirty="0" smtClean="0"/>
              <a:t> test </a:t>
            </a:r>
            <a:r>
              <a:rPr lang="en-US" sz="2000" dirty="0" err="1" smtClean="0"/>
              <a:t>su</a:t>
            </a:r>
            <a:r>
              <a:rPr lang="en-US" sz="2000" dirty="0" smtClean="0"/>
              <a:t> ~12 devices </a:t>
            </a:r>
            <a:r>
              <a:rPr lang="en-US" sz="2000" u="sng" dirty="0" smtClean="0">
                <a:solidFill>
                  <a:srgbClr val="C00000"/>
                </a:solidFill>
              </a:rPr>
              <a:t>FBK-IZM</a:t>
            </a:r>
            <a:r>
              <a:rPr lang="en-US" sz="2000" dirty="0" smtClean="0"/>
              <a:t>, ma </a:t>
            </a:r>
            <a:r>
              <a:rPr lang="en-US" sz="2000" dirty="0" err="1" smtClean="0"/>
              <a:t>anche</a:t>
            </a:r>
            <a:r>
              <a:rPr lang="en-US" sz="2000" dirty="0" smtClean="0"/>
              <a:t> ~6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C00000"/>
                </a:solidFill>
              </a:rPr>
              <a:t>CNM</a:t>
            </a:r>
            <a:r>
              <a:rPr lang="en-US" sz="2000" dirty="0" smtClean="0"/>
              <a:t> (</a:t>
            </a:r>
            <a:r>
              <a:rPr lang="en-US" sz="2000" dirty="0" err="1" smtClean="0"/>
              <a:t>Barcellona</a:t>
            </a:r>
            <a:r>
              <a:rPr lang="en-US" sz="2000" dirty="0" smtClean="0"/>
              <a:t>). </a:t>
            </a:r>
            <a:r>
              <a:rPr lang="en-US" sz="2000" dirty="0" err="1" smtClean="0"/>
              <a:t>Definiti</a:t>
            </a:r>
            <a:r>
              <a:rPr lang="en-US" sz="2000" dirty="0" smtClean="0"/>
              <a:t> test </a:t>
            </a:r>
            <a:r>
              <a:rPr lang="en-US" sz="2000" dirty="0" err="1" smtClean="0"/>
              <a:t>sistematici</a:t>
            </a:r>
            <a:r>
              <a:rPr lang="en-US" sz="2000" dirty="0" smtClean="0"/>
              <a:t> per </a:t>
            </a:r>
            <a:r>
              <a:rPr lang="en-US" sz="2000" dirty="0" err="1" smtClean="0"/>
              <a:t>arrivare</a:t>
            </a:r>
            <a:r>
              <a:rPr lang="en-US" sz="2000" dirty="0" smtClean="0"/>
              <a:t> </a:t>
            </a:r>
            <a:r>
              <a:rPr lang="en-US" sz="2000" dirty="0" err="1" smtClean="0"/>
              <a:t>alla</a:t>
            </a:r>
            <a:r>
              <a:rPr lang="en-US" sz="2000" dirty="0" smtClean="0"/>
              <a:t> sensor review. </a:t>
            </a:r>
            <a:r>
              <a:rPr lang="en-US" sz="2000" dirty="0" err="1" smtClean="0"/>
              <a:t>Previsti</a:t>
            </a:r>
            <a:r>
              <a:rPr lang="en-US" sz="2000" dirty="0" smtClean="0"/>
              <a:t> test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qualifica</a:t>
            </a:r>
            <a:r>
              <a:rPr lang="en-US" sz="2000" dirty="0" smtClean="0"/>
              <a:t> prima/</a:t>
            </a:r>
            <a:r>
              <a:rPr lang="en-US" sz="2000" dirty="0" err="1" smtClean="0"/>
              <a:t>dopo</a:t>
            </a:r>
            <a:r>
              <a:rPr lang="en-US" sz="2000" dirty="0" smtClean="0"/>
              <a:t> </a:t>
            </a:r>
            <a:r>
              <a:rPr lang="en-US" sz="2000" dirty="0" err="1" smtClean="0"/>
              <a:t>irraggiamento</a:t>
            </a:r>
            <a:r>
              <a:rPr lang="en-US" sz="2000" dirty="0" smtClean="0"/>
              <a:t>, in camera </a:t>
            </a:r>
            <a:r>
              <a:rPr lang="en-US" sz="2000" dirty="0" err="1" smtClean="0"/>
              <a:t>ambientale</a:t>
            </a:r>
            <a:r>
              <a:rPr lang="en-US" sz="2000" dirty="0" smtClean="0"/>
              <a:t> e </a:t>
            </a:r>
            <a:r>
              <a:rPr lang="en-US" sz="2000" dirty="0" err="1" smtClean="0"/>
              <a:t>anche</a:t>
            </a:r>
            <a:r>
              <a:rPr lang="en-US" sz="2000" dirty="0" smtClean="0"/>
              <a:t> con trigger </a:t>
            </a:r>
            <a:r>
              <a:rPr lang="en-US" sz="2000" dirty="0" err="1" smtClean="0"/>
              <a:t>esterno</a:t>
            </a:r>
            <a:r>
              <a:rPr lang="en-US" sz="2000" dirty="0" smtClean="0"/>
              <a:t> (utile per irradiated).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9655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324544" y="2924944"/>
            <a:ext cx="56166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400" i="1" u="sng" dirty="0" err="1" smtClean="0">
                <a:solidFill>
                  <a:srgbClr val="C00000"/>
                </a:solidFill>
                <a:latin typeface="Tahoma" charset="0"/>
                <a:ea typeface="ＭＳ Ｐゴシック" charset="0"/>
                <a:cs typeface="Tahoma" charset="0"/>
              </a:rPr>
              <a:t>Partecipazione</a:t>
            </a:r>
            <a:r>
              <a:rPr lang="en-US" sz="2400" i="1" u="sng" dirty="0" smtClean="0">
                <a:solidFill>
                  <a:srgbClr val="C00000"/>
                </a:solidFill>
                <a:latin typeface="Tahoma" charset="0"/>
                <a:ea typeface="ＭＳ Ｐゴシック" charset="0"/>
                <a:cs typeface="Tahoma" charset="0"/>
              </a:rPr>
              <a:t> Test Beam </a:t>
            </a:r>
            <a:r>
              <a:rPr lang="en-US" sz="2000" dirty="0" smtClean="0">
                <a:solidFill>
                  <a:srgbClr val="376092"/>
                </a:solidFill>
                <a:latin typeface="Tahoma" charset="0"/>
                <a:ea typeface="ＭＳ Ｐゴシック" charset="0"/>
                <a:cs typeface="Tahoma" charset="0"/>
              </a:rPr>
              <a:t>:</a:t>
            </a:r>
          </a:p>
          <a:p>
            <a:pPr marL="457200" lvl="1" indent="0">
              <a:spcBef>
                <a:spcPct val="20000"/>
              </a:spcBef>
            </a:pPr>
            <a:r>
              <a:rPr lang="en-US" sz="2000" dirty="0" smtClean="0">
                <a:solidFill>
                  <a:srgbClr val="0066FF"/>
                </a:solidFill>
                <a:latin typeface="Tahoma" charset="0"/>
                <a:ea typeface="ＭＳ Ｐゴシック" charset="0"/>
                <a:cs typeface="Tahoma" charset="0"/>
              </a:rPr>
              <a:t>- FBK FEI3 </a:t>
            </a:r>
            <a:r>
              <a:rPr lang="en-US" sz="2000" dirty="0" err="1" smtClean="0">
                <a:solidFill>
                  <a:srgbClr val="0066FF"/>
                </a:solidFill>
                <a:latin typeface="Tahoma" charset="0"/>
                <a:ea typeface="ＭＳ Ｐゴシック" charset="0"/>
                <a:cs typeface="Tahoma" charset="0"/>
              </a:rPr>
              <a:t>Irraggiati</a:t>
            </a:r>
            <a:r>
              <a:rPr lang="en-US" sz="2000" dirty="0" smtClean="0">
                <a:solidFill>
                  <a:srgbClr val="0066FF"/>
                </a:solidFill>
                <a:latin typeface="Tahoma" charset="0"/>
                <a:ea typeface="ＭＳ Ｐゴシック" charset="0"/>
                <a:cs typeface="Tahoma" charset="0"/>
              </a:rPr>
              <a:t>  (2010 CERN)</a:t>
            </a:r>
          </a:p>
          <a:p>
            <a:pPr marL="457200" lvl="1" indent="0">
              <a:spcBef>
                <a:spcPct val="20000"/>
              </a:spcBef>
            </a:pPr>
            <a:r>
              <a:rPr lang="en-US" sz="1800" dirty="0" smtClean="0">
                <a:solidFill>
                  <a:srgbClr val="0066FF"/>
                </a:solidFill>
                <a:latin typeface="Verdana" charset="0"/>
                <a:cs typeface="ＭＳ Ｐゴシック" charset="0"/>
              </a:rPr>
              <a:t>- 2011 DESY </a:t>
            </a:r>
            <a:r>
              <a:rPr lang="en-US" sz="2000" dirty="0" smtClean="0">
                <a:solidFill>
                  <a:srgbClr val="0066FF"/>
                </a:solidFill>
                <a:latin typeface="Verdana" charset="0"/>
                <a:cs typeface="ＭＳ Ｐゴシック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Verdana" charset="0"/>
                <a:cs typeface="ＭＳ Ｐゴシック" charset="0"/>
              </a:rPr>
              <a:t>telescopio</a:t>
            </a:r>
            <a:r>
              <a:rPr lang="en-US" sz="2000" dirty="0">
                <a:solidFill>
                  <a:srgbClr val="0066FF"/>
                </a:solidFill>
                <a:latin typeface="Verdana" charset="0"/>
                <a:cs typeface="ＭＳ Ｐゴシック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Verdana" charset="0"/>
                <a:cs typeface="ＭＳ Ｐゴシック" charset="0"/>
              </a:rPr>
              <a:t>Eudet</a:t>
            </a:r>
            <a:r>
              <a:rPr lang="en-US" sz="2000" dirty="0">
                <a:solidFill>
                  <a:srgbClr val="0066FF"/>
                </a:solidFill>
                <a:latin typeface="Verdana" charset="0"/>
                <a:cs typeface="ＭＳ Ｐゴシック" charset="0"/>
              </a:rPr>
              <a:t>) </a:t>
            </a:r>
          </a:p>
          <a:p>
            <a:pPr marL="773113" lvl="1" indent="-373063" defTabSz="995363" eaLnBrk="1" hangingPunct="1"/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FBK-FEI3, FBK-FEI4 non </a:t>
            </a:r>
            <a:r>
              <a:rPr lang="en-US" sz="1800" dirty="0" err="1">
                <a:solidFill>
                  <a:srgbClr val="0066FF"/>
                </a:solidFill>
                <a:latin typeface="Verdana" charset="0"/>
                <a:ea typeface="ＭＳ Ｐゴシック" charset="0"/>
              </a:rPr>
              <a:t>irraggiati</a:t>
            </a:r>
            <a:endParaRPr lang="en-US" sz="1800" dirty="0">
              <a:solidFill>
                <a:srgbClr val="0066FF"/>
              </a:solidFill>
              <a:latin typeface="Verdana" charset="0"/>
              <a:ea typeface="ＭＳ Ｐゴシック" charset="0"/>
            </a:endParaRPr>
          </a:p>
          <a:p>
            <a:pPr marL="773113" lvl="1" indent="-373063" defTabSz="995363" eaLnBrk="1" hangingPunct="1"/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FBK-FEI4 @ </a:t>
            </a:r>
            <a:r>
              <a:rPr lang="en-US" sz="1800" i="1" dirty="0" err="1">
                <a:solidFill>
                  <a:srgbClr val="0066FF"/>
                </a:solidFill>
                <a:latin typeface="Verdana" charset="0"/>
                <a:ea typeface="ＭＳ Ｐゴシック" charset="0"/>
              </a:rPr>
              <a:t>Φ</a:t>
            </a:r>
            <a:r>
              <a:rPr lang="en-US" sz="1800" i="1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=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2E15n</a:t>
            </a:r>
            <a:r>
              <a:rPr lang="en-US" sz="1800" baseline="-250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eq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/cm</a:t>
            </a:r>
            <a:r>
              <a:rPr lang="en-US" sz="1800" baseline="300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2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 (p)</a:t>
            </a:r>
          </a:p>
          <a:p>
            <a:pPr marL="773113" lvl="1" indent="-373063" defTabSz="995363" eaLnBrk="1" hangingPunct="1"/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</a:rPr>
              <a:t>work in progress</a:t>
            </a:r>
          </a:p>
          <a:p>
            <a:pPr marL="0" indent="0" defTabSz="995363" eaLnBrk="1" hangingPunct="1"/>
            <a:r>
              <a:rPr lang="en-US" sz="1800" dirty="0" smtClean="0">
                <a:solidFill>
                  <a:srgbClr val="0066FF"/>
                </a:solidFill>
                <a:latin typeface="Verdana" charset="0"/>
                <a:cs typeface="ＭＳ Ｐゴシック" charset="0"/>
              </a:rPr>
              <a:t>     - 2011 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cs typeface="ＭＳ Ｐゴシック" charset="0"/>
              </a:rPr>
              <a:t>CERN 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cs typeface="ＭＳ Ｐゴシック" charset="0"/>
                <a:sym typeface="Wingdings" charset="0"/>
              </a:rPr>
              <a:t> </a:t>
            </a:r>
            <a:r>
              <a:rPr lang="en-US" sz="1800" dirty="0" err="1">
                <a:solidFill>
                  <a:srgbClr val="0066FF"/>
                </a:solidFill>
                <a:latin typeface="Verdana" charset="0"/>
                <a:cs typeface="ＭＳ Ｐゴシック" charset="0"/>
                <a:sym typeface="Wingdings" charset="0"/>
              </a:rPr>
              <a:t>posticipato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cs typeface="ＭＳ Ｐゴシック" charset="0"/>
                <a:sym typeface="Wingdings" charset="0"/>
              </a:rPr>
              <a:t> (</a:t>
            </a:r>
            <a:r>
              <a:rPr lang="en-US" sz="1800" dirty="0" err="1">
                <a:solidFill>
                  <a:srgbClr val="0066FF"/>
                </a:solidFill>
                <a:latin typeface="Verdana" charset="0"/>
                <a:cs typeface="ＭＳ Ｐゴシック" charset="0"/>
                <a:sym typeface="Wingdings" charset="0"/>
              </a:rPr>
              <a:t>problemi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cs typeface="ＭＳ Ｐゴシック" charset="0"/>
                <a:sym typeface="Wingdings" charset="0"/>
              </a:rPr>
              <a:t> SPS)</a:t>
            </a:r>
          </a:p>
          <a:p>
            <a:pPr marL="773113" lvl="1" indent="-373063" defTabSz="995363" eaLnBrk="1" hangingPunct="1"/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  <a:sym typeface="Wingdings" charset="0"/>
              </a:rPr>
              <a:t>FBK-FEI4 </a:t>
            </a:r>
            <a:r>
              <a:rPr lang="en-US" sz="1800" dirty="0" err="1">
                <a:solidFill>
                  <a:srgbClr val="0066FF"/>
                </a:solidFill>
                <a:latin typeface="Verdana" charset="0"/>
                <a:ea typeface="ＭＳ Ｐゴシック" charset="0"/>
                <a:sym typeface="Wingdings" charset="0"/>
              </a:rPr>
              <a:t>vergini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  <a:sym typeface="Wingdings" charset="0"/>
              </a:rPr>
              <a:t> e </a:t>
            </a:r>
            <a:r>
              <a:rPr lang="en-US" sz="1800" dirty="0" err="1">
                <a:solidFill>
                  <a:srgbClr val="0066FF"/>
                </a:solidFill>
                <a:latin typeface="Verdana" charset="0"/>
                <a:ea typeface="ＭＳ Ｐゴシック" charset="0"/>
                <a:sym typeface="Wingdings" charset="0"/>
              </a:rPr>
              <a:t>irraggiati</a:t>
            </a:r>
            <a:endParaRPr lang="en-US" sz="1800" dirty="0">
              <a:solidFill>
                <a:srgbClr val="0066FF"/>
              </a:solidFill>
              <a:latin typeface="Verdana" charset="0"/>
              <a:ea typeface="ＭＳ Ｐゴシック" charset="0"/>
              <a:sym typeface="Wingdings" charset="0"/>
            </a:endParaRPr>
          </a:p>
          <a:p>
            <a:pPr marL="773113" lvl="1" indent="-373063" defTabSz="995363" eaLnBrk="1" hangingPunct="1"/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  <a:sym typeface="Wingdings" charset="0"/>
              </a:rPr>
              <a:t>per </a:t>
            </a:r>
            <a:r>
              <a:rPr lang="en-US" sz="1800" dirty="0" err="1">
                <a:solidFill>
                  <a:srgbClr val="0066FF"/>
                </a:solidFill>
                <a:latin typeface="Verdana" charset="0"/>
                <a:ea typeface="ＭＳ Ｐゴシック" charset="0"/>
                <a:sym typeface="Wingdings" charset="0"/>
              </a:rPr>
              <a:t>qualifica</a:t>
            </a:r>
            <a:r>
              <a:rPr lang="en-US" sz="1800" dirty="0">
                <a:solidFill>
                  <a:srgbClr val="0066FF"/>
                </a:solidFill>
                <a:latin typeface="Verdana" charset="0"/>
                <a:ea typeface="ＭＳ Ｐゴシック" charset="0"/>
                <a:sym typeface="Wingdings" charset="0"/>
              </a:rPr>
              <a:t> IBL</a:t>
            </a:r>
          </a:p>
          <a:p>
            <a:pPr marL="457200" lvl="1" indent="0">
              <a:spcBef>
                <a:spcPct val="20000"/>
              </a:spcBef>
            </a:pPr>
            <a:r>
              <a:rPr lang="en-US" sz="2000" dirty="0" smtClean="0">
                <a:solidFill>
                  <a:srgbClr val="376092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endParaRPr lang="en-US" sz="2000" dirty="0">
              <a:solidFill>
                <a:srgbClr val="376092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953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" y="0"/>
            <a:ext cx="7300568" cy="531813"/>
          </a:xfrm>
        </p:spPr>
        <p:txBody>
          <a:bodyPr/>
          <a:lstStyle/>
          <a:p>
            <a:r>
              <a:rPr lang="en-US" sz="2400" dirty="0" smtClean="0"/>
              <a:t>IBL Layout: 14 staves around beam pipe</a:t>
            </a:r>
            <a:endParaRPr lang="en-US" sz="2400" dirty="0"/>
          </a:p>
        </p:txBody>
      </p:sp>
      <p:pic>
        <p:nvPicPr>
          <p:cNvPr id="4" name="Picture 2" descr="C:\Documents and Settings\laporte\Mes documents\Mes images\Screenpresso\2011-04-06 17h41_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8192924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7452321" cy="531813"/>
          </a:xfrm>
        </p:spPr>
        <p:txBody>
          <a:bodyPr/>
          <a:lstStyle/>
          <a:p>
            <a:r>
              <a:rPr lang="en-US" sz="2800" dirty="0" smtClean="0"/>
              <a:t>Stave and module arrangement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066800"/>
            <a:ext cx="3124200" cy="4114800"/>
          </a:xfrm>
        </p:spPr>
        <p:txBody>
          <a:bodyPr/>
          <a:lstStyle/>
          <a:p>
            <a:r>
              <a:rPr lang="en-US" sz="1600" dirty="0" smtClean="0"/>
              <a:t>14 staves</a:t>
            </a:r>
          </a:p>
          <a:p>
            <a:r>
              <a:rPr lang="en-US" sz="1600" dirty="0" smtClean="0"/>
              <a:t>Each stave: 32 FEI4 chips</a:t>
            </a:r>
          </a:p>
          <a:p>
            <a:r>
              <a:rPr lang="en-US" sz="1600" dirty="0" smtClean="0"/>
              <a:t>For 3D sensors: 1 sensors + 1 chip = 1 module</a:t>
            </a:r>
          </a:p>
          <a:p>
            <a:r>
              <a:rPr lang="en-US" sz="1600" dirty="0" smtClean="0"/>
              <a:t>For planar sensors: 2 chips + 1 sensor = 1 module</a:t>
            </a:r>
          </a:p>
          <a:p>
            <a:r>
              <a:rPr lang="en-US" sz="1600" dirty="0" smtClean="0"/>
              <a:t>Total installed 224 planar modules or 448 3D modules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40D86-F9FE-461C-8BBA-5FEC80C82B0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A88EE-2699-4B1E-B0DF-FDF28EE21A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 descr="IBLPackag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83091"/>
            <a:ext cx="9143997" cy="5170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182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Transition to cables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 rot="5400000">
            <a:off x="4476067" y="2647268"/>
            <a:ext cx="649070" cy="30479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76600" y="1219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Staves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 rot="5400000">
            <a:off x="3236181" y="1857551"/>
            <a:ext cx="773668" cy="23563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390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 rot="5400000">
            <a:off x="7461767" y="4642369"/>
            <a:ext cx="926070" cy="30479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90800" y="114299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>
            <a:off x="2133600" y="1219199"/>
            <a:ext cx="914396" cy="6096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pic>
        <p:nvPicPr>
          <p:cNvPr id="15" name="Picture 14" descr="D:\IBL\StaveLoading\Design\Stave-Modules\Latest-Nov2010\IBL_Single_Chip_Module_3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724400"/>
            <a:ext cx="3021892" cy="1628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43550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Underside of stave: IBL modules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1984586">
            <a:off x="1498467" y="3184275"/>
            <a:ext cx="91440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1407381" y="3926619"/>
            <a:ext cx="773668" cy="23563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504" y="-25400"/>
            <a:ext cx="7200801" cy="531813"/>
          </a:xfrm>
        </p:spPr>
        <p:txBody>
          <a:bodyPr/>
          <a:lstStyle/>
          <a:p>
            <a:r>
              <a:rPr lang="en-US" sz="2800" dirty="0" smtClean="0"/>
              <a:t>IBL : Thin modules to achieve low X0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760640"/>
          </a:xfrm>
        </p:spPr>
        <p:txBody>
          <a:bodyPr/>
          <a:lstStyle/>
          <a:p>
            <a:r>
              <a:rPr lang="en-US" sz="1800" dirty="0" smtClean="0"/>
              <a:t>Core focus: IBL modules with thin chips and module flex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Module taskforce look at some of the pending questions related to the module design; expect results end May;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Module flex: thin flex to connect stave flex to chip;</a:t>
            </a:r>
          </a:p>
          <a:p>
            <a:pPr lvl="1">
              <a:buFontTx/>
              <a:buNone/>
            </a:pPr>
            <a:r>
              <a:rPr lang="en-US" sz="1400" dirty="0" smtClean="0">
                <a:latin typeface="TradeGothic LH Extended" charset="0"/>
              </a:rPr>
              <a:t> allows module tests and burn-in prior to loading</a:t>
            </a:r>
          </a:p>
          <a:p>
            <a:pPr lvl="1">
              <a:buFontTx/>
              <a:buNone/>
            </a:pPr>
            <a:r>
              <a:rPr lang="en-US" sz="1400" dirty="0" smtClean="0">
                <a:latin typeface="TradeGothic LH Extended" charset="0"/>
              </a:rPr>
              <a:t> 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Module HV isolation, location for passive components,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 sensor alignment during loading .</a:t>
            </a:r>
          </a:p>
          <a:p>
            <a:r>
              <a:rPr lang="en-US" sz="1800" dirty="0" smtClean="0"/>
              <a:t>Thin FEI4 bump-bonding:</a:t>
            </a:r>
          </a:p>
          <a:p>
            <a:pPr lvl="1"/>
            <a:r>
              <a:rPr lang="en-US" sz="1400" dirty="0" smtClean="0">
                <a:latin typeface="TradeGothic LH Extended" charset="0"/>
              </a:rPr>
              <a:t>Develop handling wafer approach at IZM to achieve thin modules</a:t>
            </a:r>
          </a:p>
          <a:p>
            <a:r>
              <a:rPr lang="de-DE" sz="1600" dirty="0" smtClean="0"/>
              <a:t>Status: </a:t>
            </a:r>
            <a:r>
              <a:rPr lang="de-DE" sz="1600" dirty="0" err="1" smtClean="0"/>
              <a:t>Achieved</a:t>
            </a:r>
            <a:r>
              <a:rPr lang="de-DE" sz="1600" dirty="0" smtClean="0"/>
              <a:t> ~100µm </a:t>
            </a:r>
            <a:r>
              <a:rPr lang="de-DE" sz="1600" dirty="0" err="1" smtClean="0"/>
              <a:t>thin</a:t>
            </a:r>
            <a:r>
              <a:rPr lang="de-DE" sz="1600" dirty="0" smtClean="0"/>
              <a:t> </a:t>
            </a:r>
            <a:r>
              <a:rPr lang="de-DE" sz="1600" dirty="0" err="1" smtClean="0"/>
              <a:t>chip</a:t>
            </a:r>
            <a:r>
              <a:rPr lang="de-DE" sz="1600" dirty="0" smtClean="0"/>
              <a:t> </a:t>
            </a:r>
            <a:r>
              <a:rPr lang="de-DE" sz="1600" dirty="0" err="1" smtClean="0"/>
              <a:t>assemblies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FE-I3 </a:t>
            </a:r>
            <a:r>
              <a:rPr lang="de-DE" sz="1600" dirty="0" err="1" smtClean="0"/>
              <a:t>arrays</a:t>
            </a:r>
            <a:r>
              <a:rPr lang="de-DE" sz="1600" dirty="0" smtClean="0"/>
              <a:t> </a:t>
            </a:r>
            <a:r>
              <a:rPr lang="de-DE" sz="1600" dirty="0" err="1" smtClean="0"/>
              <a:t>using</a:t>
            </a:r>
            <a:r>
              <a:rPr lang="de-DE" sz="1600" dirty="0" smtClean="0"/>
              <a:t> </a:t>
            </a:r>
            <a:r>
              <a:rPr lang="de-DE" sz="1600" dirty="0" err="1" smtClean="0"/>
              <a:t>polyimide</a:t>
            </a:r>
            <a:r>
              <a:rPr lang="de-DE" sz="1600" dirty="0" smtClean="0"/>
              <a:t> </a:t>
            </a:r>
            <a:r>
              <a:rPr lang="de-DE" sz="1600" dirty="0" err="1" smtClean="0"/>
              <a:t>gluing</a:t>
            </a:r>
            <a:r>
              <a:rPr lang="de-DE" sz="1600" dirty="0" smtClean="0"/>
              <a:t> to </a:t>
            </a:r>
            <a:r>
              <a:rPr lang="de-DE" sz="1600" dirty="0" err="1" smtClean="0"/>
              <a:t>handling</a:t>
            </a:r>
            <a:r>
              <a:rPr lang="de-DE" sz="1600" dirty="0" smtClean="0"/>
              <a:t> </a:t>
            </a:r>
            <a:r>
              <a:rPr lang="de-DE" sz="1600" dirty="0" err="1" smtClean="0"/>
              <a:t>wafer</a:t>
            </a:r>
            <a:r>
              <a:rPr lang="de-DE" sz="1600" dirty="0" smtClean="0"/>
              <a:t>:</a:t>
            </a:r>
          </a:p>
          <a:p>
            <a:pPr lvl="1"/>
            <a:r>
              <a:rPr lang="de-DE" sz="1200" dirty="0" err="1" smtClean="0">
                <a:latin typeface="TradeGothic LH Extended" charset="0"/>
              </a:rPr>
              <a:t>Bump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yield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is</a:t>
            </a:r>
            <a:r>
              <a:rPr lang="de-DE" sz="1200" dirty="0" smtClean="0">
                <a:latin typeface="TradeGothic LH Extended" charset="0"/>
              </a:rPr>
              <a:t> high </a:t>
            </a:r>
            <a:r>
              <a:rPr lang="de-DE" sz="1200" dirty="0" err="1" smtClean="0">
                <a:latin typeface="TradeGothic LH Extended" charset="0"/>
              </a:rPr>
              <a:t>but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handling</a:t>
            </a:r>
            <a:r>
              <a:rPr lang="de-DE" sz="1200" dirty="0" smtClean="0">
                <a:latin typeface="TradeGothic LH Extended" charset="0"/>
              </a:rPr>
              <a:t> of </a:t>
            </a:r>
            <a:r>
              <a:rPr lang="de-DE" sz="1200" dirty="0" err="1" smtClean="0">
                <a:latin typeface="TradeGothic LH Extended" charset="0"/>
              </a:rPr>
              <a:t>the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assemblies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needs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improvements</a:t>
            </a:r>
            <a:r>
              <a:rPr lang="de-DE" sz="1200" dirty="0" smtClean="0">
                <a:latin typeface="TradeGothic LH Extended" charset="0"/>
              </a:rPr>
              <a:t> to </a:t>
            </a:r>
            <a:r>
              <a:rPr lang="de-DE" sz="1200" dirty="0" err="1" smtClean="0">
                <a:latin typeface="TradeGothic LH Extended" charset="0"/>
              </a:rPr>
              <a:t>avoid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problems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afterwards</a:t>
            </a:r>
            <a:r>
              <a:rPr lang="de-DE" sz="1200" dirty="0" smtClean="0">
                <a:latin typeface="TradeGothic LH Extended" charset="0"/>
              </a:rPr>
              <a:t>.</a:t>
            </a:r>
          </a:p>
          <a:p>
            <a:pPr lvl="1"/>
            <a:r>
              <a:rPr lang="de-DE" sz="1200" dirty="0" smtClean="0">
                <a:latin typeface="TradeGothic LH Extended" charset="0"/>
              </a:rPr>
              <a:t>Laser </a:t>
            </a:r>
            <a:r>
              <a:rPr lang="de-DE" sz="1200" dirty="0" err="1" smtClean="0">
                <a:latin typeface="TradeGothic LH Extended" charset="0"/>
              </a:rPr>
              <a:t>ablation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is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not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in-house</a:t>
            </a:r>
            <a:r>
              <a:rPr lang="de-DE" sz="1200" dirty="0" smtClean="0">
                <a:latin typeface="TradeGothic LH Extended" charset="0"/>
              </a:rPr>
              <a:t> at IZM.</a:t>
            </a:r>
          </a:p>
          <a:p>
            <a:r>
              <a:rPr lang="de-DE" sz="1600" dirty="0" err="1" smtClean="0"/>
              <a:t>More</a:t>
            </a:r>
            <a:r>
              <a:rPr lang="de-DE" sz="1600" dirty="0" smtClean="0"/>
              <a:t> test </a:t>
            </a:r>
            <a:r>
              <a:rPr lang="de-DE" sz="1600" dirty="0" err="1" smtClean="0"/>
              <a:t>structure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handling</a:t>
            </a:r>
            <a:r>
              <a:rPr lang="de-DE" sz="1600" dirty="0" smtClean="0"/>
              <a:t> </a:t>
            </a:r>
            <a:r>
              <a:rPr lang="de-DE" sz="1600" dirty="0" err="1" smtClean="0"/>
              <a:t>tests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been</a:t>
            </a:r>
            <a:r>
              <a:rPr lang="de-DE" sz="1600" dirty="0" smtClean="0"/>
              <a:t> </a:t>
            </a:r>
            <a:r>
              <a:rPr lang="de-DE" sz="1600" dirty="0" err="1" smtClean="0"/>
              <a:t>delivered</a:t>
            </a:r>
            <a:r>
              <a:rPr lang="de-DE" sz="1600" dirty="0" smtClean="0"/>
              <a:t> to Bonn and will 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tested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next</a:t>
            </a:r>
            <a:r>
              <a:rPr lang="de-DE" sz="1600" dirty="0" smtClean="0"/>
              <a:t> </a:t>
            </a:r>
            <a:r>
              <a:rPr lang="de-DE" sz="1600" dirty="0" err="1" smtClean="0"/>
              <a:t>months</a:t>
            </a:r>
            <a:r>
              <a:rPr lang="de-DE" sz="1600" dirty="0" smtClean="0"/>
              <a:t>.</a:t>
            </a:r>
          </a:p>
          <a:p>
            <a:pPr lvl="1"/>
            <a:r>
              <a:rPr lang="de-DE" sz="1200" dirty="0" err="1" smtClean="0">
                <a:latin typeface="TradeGothic LH Extended" charset="0"/>
              </a:rPr>
              <a:t>Sufficient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for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tuning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the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handling</a:t>
            </a:r>
            <a:r>
              <a:rPr lang="de-DE" sz="1200" dirty="0" smtClean="0">
                <a:latin typeface="TradeGothic LH Extended" charset="0"/>
              </a:rPr>
              <a:t> </a:t>
            </a:r>
            <a:r>
              <a:rPr lang="de-DE" sz="1200" dirty="0" err="1" smtClean="0">
                <a:latin typeface="TradeGothic LH Extended" charset="0"/>
              </a:rPr>
              <a:t>procedure</a:t>
            </a:r>
            <a:r>
              <a:rPr lang="de-DE" sz="1200" dirty="0" smtClean="0">
                <a:latin typeface="TradeGothic LH Extended" charset="0"/>
              </a:rPr>
              <a:t>. </a:t>
            </a:r>
            <a:endParaRPr lang="en-US" sz="1200" dirty="0" smtClean="0">
              <a:latin typeface="TradeGothic LH Extended" charset="0"/>
            </a:endParaRPr>
          </a:p>
          <a:p>
            <a:r>
              <a:rPr lang="en-US" sz="1600" dirty="0" smtClean="0"/>
              <a:t>7 wafers to be used by IZM dedicated to thin chip BB</a:t>
            </a:r>
          </a:p>
          <a:p>
            <a:r>
              <a:rPr lang="en-US" sz="1600" dirty="0" err="1" smtClean="0"/>
              <a:t>Workplan</a:t>
            </a:r>
            <a:r>
              <a:rPr lang="en-US" sz="1600" dirty="0" smtClean="0"/>
              <a:t> established with IZM (May first thin BB assemblies)  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1412776"/>
            <a:ext cx="15684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N-ATLAS">
  <a:themeElements>
    <a:clrScheme name="Como_98-Slides_1_8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Como_98-Slides_1_8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o_98-Slides_1_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_98-Slides_1_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Nlow-ATLAS">
  <a:themeElements>
    <a:clrScheme name="Como_98-Slides_1_8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Como_98-Slides_1_8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o_98-Slides_1_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_98-Slides_1_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_98-Slides_1_8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INFN-ATLAS.thmx</Template>
  <TotalTime>9314</TotalTime>
  <Words>2415</Words>
  <Application>Microsoft Macintosh PowerPoint</Application>
  <PresentationFormat>On-screen Show (4:3)</PresentationFormat>
  <Paragraphs>302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INFN-ATLAS</vt:lpstr>
      <vt:lpstr>Personalizza struttura</vt:lpstr>
      <vt:lpstr>INFNlow-ATLAS</vt:lpstr>
      <vt:lpstr>1_Personalizza struttura</vt:lpstr>
      <vt:lpstr>Slide 1</vt:lpstr>
      <vt:lpstr>IBL – new schedule</vt:lpstr>
      <vt:lpstr>Slide 3</vt:lpstr>
      <vt:lpstr>IBL readout chip: FEI4 </vt:lpstr>
      <vt:lpstr>Bump Bonding</vt:lpstr>
      <vt:lpstr>Moduli (Ge,Ud)</vt:lpstr>
      <vt:lpstr>IBL Layout: 14 staves around beam pipe</vt:lpstr>
      <vt:lpstr>Stave and module arrangement</vt:lpstr>
      <vt:lpstr>IBL : Thin modules to achieve low X0</vt:lpstr>
      <vt:lpstr>IBL Status: Staves</vt:lpstr>
      <vt:lpstr> Progettazione e Test  (Mi)</vt:lpstr>
      <vt:lpstr>Stave Flex (Ge)</vt:lpstr>
      <vt:lpstr>IBL status: Module loading to stave</vt:lpstr>
      <vt:lpstr>From design to real staves and modules: X0</vt:lpstr>
      <vt:lpstr>IBL status: Stave 0</vt:lpstr>
      <vt:lpstr>Slide 16</vt:lpstr>
      <vt:lpstr>Slide 17</vt:lpstr>
      <vt:lpstr>Slide 18</vt:lpstr>
      <vt:lpstr>ROD Summary</vt:lpstr>
      <vt:lpstr>Slide 20</vt:lpstr>
      <vt:lpstr>IBL schedule for installation 2013 </vt:lpstr>
      <vt:lpstr>Integration and final tests</vt:lpstr>
      <vt:lpstr>Summary</vt:lpstr>
      <vt:lpstr>Richieste IBL 2012</vt:lpstr>
    </vt:vector>
  </TitlesOfParts>
  <Company>medwell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Goed</dc:creator>
  <cp:lastModifiedBy>Gianpaolo Carlino</cp:lastModifiedBy>
  <cp:revision>1106</cp:revision>
  <cp:lastPrinted>2010-09-20T09:14:48Z</cp:lastPrinted>
  <dcterms:created xsi:type="dcterms:W3CDTF">2011-05-19T12:18:25Z</dcterms:created>
  <dcterms:modified xsi:type="dcterms:W3CDTF">2011-05-19T12:18:53Z</dcterms:modified>
</cp:coreProperties>
</file>