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2" r:id="rId3"/>
    <p:sldId id="300" r:id="rId4"/>
    <p:sldId id="313" r:id="rId5"/>
    <p:sldId id="314" r:id="rId6"/>
    <p:sldId id="315" r:id="rId7"/>
    <p:sldId id="316" r:id="rId8"/>
    <p:sldId id="319" r:id="rId9"/>
    <p:sldId id="317" r:id="rId10"/>
    <p:sldId id="318" r:id="rId11"/>
    <p:sldId id="320" r:id="rId12"/>
    <p:sldId id="321" r:id="rId13"/>
    <p:sldId id="324" r:id="rId14"/>
    <p:sldId id="312" r:id="rId15"/>
    <p:sldId id="280" r:id="rId16"/>
    <p:sldId id="322" r:id="rId17"/>
    <p:sldId id="323" r:id="rId18"/>
    <p:sldId id="303" r:id="rId19"/>
    <p:sldId id="302" r:id="rId20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600FF"/>
    <a:srgbClr val="FF0000"/>
    <a:srgbClr val="FFFF00"/>
    <a:srgbClr val="F3F3F3"/>
    <a:srgbClr val="00FF00"/>
    <a:srgbClr val="FF510B"/>
    <a:srgbClr val="FF9280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830" autoAdjust="0"/>
  </p:normalViewPr>
  <p:slideViewPr>
    <p:cSldViewPr snapToObjects="1">
      <p:cViewPr>
        <p:scale>
          <a:sx n="100" d="100"/>
          <a:sy n="100" d="100"/>
        </p:scale>
        <p:origin x="-702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C906A4D5-3633-4B98-BD01-2CF67D646164}" type="datetime1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8D70D321-3564-4CA0-B0F8-5FDE5463D05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719748E8-8E55-4ABE-A4C4-A70675B58E88}" type="datetime1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89A19F20-2DCF-43D5-8075-F5110D55418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/>
          <a:lstStyle>
            <a:lvl1pPr>
              <a:defRPr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41" y="154180"/>
            <a:ext cx="8534399" cy="609600"/>
          </a:xfrm>
          <a:solidFill>
            <a:srgbClr val="FFFF00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>
            <a:lvl1pPr>
              <a:defRPr sz="400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48425"/>
            <a:ext cx="1371600" cy="365125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51663" y="6448425"/>
            <a:ext cx="2133600" cy="365125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65338568-C2A8-461D-A76D-3DB77896DE1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Mel &amp; Paola - USC 20-1-2010</a:t>
            </a:r>
            <a:endParaRPr lang="en-US" sz="1200">
              <a:solidFill>
                <a:srgbClr val="00408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D31A8-5AC5-48F9-99E4-8F92E0FD567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FTK Meeting 12/9/08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Mark Neubauer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16F3F70-9AA7-4CFF-9683-4A17DA5E611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632819" y="210414"/>
            <a:ext cx="6209936" cy="1770786"/>
          </a:xfrm>
          <a:solidFill>
            <a:srgbClr val="FFFF00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ea typeface="Chalkboard" charset="0"/>
              </a:rPr>
              <a:t>Status of FTK</a:t>
            </a:r>
            <a:br>
              <a:rPr lang="en-US" sz="6000" dirty="0" smtClean="0">
                <a:ea typeface="Chalkboard" charset="0"/>
              </a:rPr>
            </a:br>
            <a:r>
              <a:rPr lang="en-US" sz="6000" dirty="0" smtClean="0">
                <a:ea typeface="Chalkboard" charset="0"/>
              </a:rPr>
              <a:t>&amp; requests 2012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1828800" y="5943600"/>
            <a:ext cx="5029200" cy="6096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Trebuchet MS" pitchFamily="34" charset="0"/>
              </a:rPr>
              <a:t>Paola </a:t>
            </a:r>
            <a:r>
              <a:rPr lang="en-US" sz="1800" dirty="0" err="1" smtClean="0">
                <a:solidFill>
                  <a:srgbClr val="000000"/>
                </a:solidFill>
                <a:latin typeface="Trebuchet MS" pitchFamily="34" charset="0"/>
              </a:rPr>
              <a:t>Giannetti</a:t>
            </a:r>
            <a:r>
              <a:rPr lang="en-US" sz="1800" dirty="0" smtClean="0">
                <a:solidFill>
                  <a:srgbClr val="000000"/>
                </a:solidFill>
                <a:latin typeface="Trebuchet MS" pitchFamily="34" charset="0"/>
              </a:rPr>
              <a:t>, INFN Pisa, for the FTK Group</a:t>
            </a:r>
          </a:p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Trebuchet MS" pitchFamily="34" charset="0"/>
              </a:rPr>
              <a:t>ATLAS Italia, May 18, 2011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69925" y="2192338"/>
            <a:ext cx="736131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50000"/>
              </a:lnSpc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Next steps, funds in USA and Japan</a:t>
            </a:r>
          </a:p>
          <a:p>
            <a:pPr defTabSz="914400">
              <a:lnSpc>
                <a:spcPct val="150000"/>
              </a:lnSpc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Old Milestones: we are going to relax the schedule</a:t>
            </a:r>
          </a:p>
          <a:p>
            <a:pPr defTabSz="914400">
              <a:lnSpc>
                <a:spcPct val="150000"/>
              </a:lnSpc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Status of FTK  work</a:t>
            </a:r>
            <a:endParaRPr lang="en-US" sz="2400" dirty="0">
              <a:solidFill>
                <a:schemeClr val="bg1"/>
              </a:solidFill>
            </a:endParaRPr>
          </a:p>
          <a:p>
            <a:pPr defTabSz="914400">
              <a:lnSpc>
                <a:spcPct val="150000"/>
              </a:lnSpc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Money requests for 2012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31A8-5AC5-48F9-99E4-8F92E0FD567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48473" cy="324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230475" y="188640"/>
            <a:ext cx="4913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TEST SETUP used in BOLOGNA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Downloading hits from VME into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input FIFOs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Connettore 2 8"/>
          <p:cNvCxnSpPr>
            <a:stCxn id="10" idx="1"/>
          </p:cNvCxnSpPr>
          <p:nvPr/>
        </p:nvCxnSpPr>
        <p:spPr bwMode="auto">
          <a:xfrm rot="10800000" flipV="1">
            <a:off x="2627784" y="1715617"/>
            <a:ext cx="3168352" cy="12920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asellaDiTesto 9"/>
          <p:cNvSpPr txBox="1"/>
          <p:nvPr/>
        </p:nvSpPr>
        <p:spPr>
          <a:xfrm>
            <a:off x="5796136" y="148478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AMBOARD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 bwMode="auto">
          <a:xfrm rot="10800000" flipV="1">
            <a:off x="1763688" y="2204864"/>
            <a:ext cx="4032448" cy="2160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asellaDiTesto 12"/>
          <p:cNvSpPr txBox="1"/>
          <p:nvPr/>
        </p:nvSpPr>
        <p:spPr>
          <a:xfrm>
            <a:off x="5796136" y="191683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EDRO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532409"/>
            <a:ext cx="5796136" cy="432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0" y="2887682"/>
            <a:ext cx="3419872" cy="39703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sz="1800" b="1" dirty="0" smtClean="0">
                <a:solidFill>
                  <a:schemeClr val="bg1"/>
                </a:solidFill>
              </a:rPr>
              <a:t>SOFTWARE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developed</a:t>
            </a:r>
            <a:r>
              <a:rPr lang="it-IT" sz="1800" dirty="0" smtClean="0">
                <a:solidFill>
                  <a:schemeClr val="bg1"/>
                </a:solidFill>
              </a:rPr>
              <a:t> in Pisa </a:t>
            </a:r>
          </a:p>
          <a:p>
            <a:r>
              <a:rPr lang="it-IT" sz="1800" dirty="0" smtClean="0">
                <a:solidFill>
                  <a:schemeClr val="bg1"/>
                </a:solidFill>
              </a:rPr>
              <a:t>( </a:t>
            </a:r>
            <a:r>
              <a:rPr lang="it-IT" sz="1800" dirty="0" err="1" smtClean="0">
                <a:solidFill>
                  <a:schemeClr val="bg1"/>
                </a:solidFill>
              </a:rPr>
              <a:t>Run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Control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application</a:t>
            </a:r>
            <a:r>
              <a:rPr lang="it-IT" sz="1800" dirty="0" smtClean="0">
                <a:solidFill>
                  <a:schemeClr val="bg1"/>
                </a:solidFill>
              </a:rPr>
              <a:t> &amp; </a:t>
            </a:r>
          </a:p>
          <a:p>
            <a:r>
              <a:rPr lang="it-IT" sz="1800" dirty="0" err="1" smtClean="0">
                <a:solidFill>
                  <a:schemeClr val="bg1"/>
                </a:solidFill>
              </a:rPr>
              <a:t>Monitoring</a:t>
            </a:r>
            <a:r>
              <a:rPr lang="it-IT" sz="1800" dirty="0" smtClean="0">
                <a:solidFill>
                  <a:schemeClr val="bg1"/>
                </a:solidFill>
              </a:rPr>
              <a:t> Software ) </a:t>
            </a:r>
          </a:p>
          <a:p>
            <a:r>
              <a:rPr lang="it-IT" sz="1800" dirty="0" err="1" smtClean="0">
                <a:solidFill>
                  <a:schemeClr val="bg1"/>
                </a:solidFill>
              </a:rPr>
              <a:t>integrated</a:t>
            </a:r>
            <a:r>
              <a:rPr lang="it-IT" sz="1800" dirty="0" smtClean="0">
                <a:solidFill>
                  <a:schemeClr val="bg1"/>
                </a:solidFill>
              </a:rPr>
              <a:t> in the </a:t>
            </a:r>
            <a:r>
              <a:rPr lang="it-IT" sz="1800" dirty="0" err="1" smtClean="0">
                <a:solidFill>
                  <a:schemeClr val="bg1"/>
                </a:solidFill>
              </a:rPr>
              <a:t>same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partition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1800" dirty="0" err="1" smtClean="0">
                <a:solidFill>
                  <a:schemeClr val="bg1"/>
                </a:solidFill>
              </a:rPr>
              <a:t>with</a:t>
            </a:r>
            <a:r>
              <a:rPr lang="it-IT" sz="1800" dirty="0" smtClean="0">
                <a:solidFill>
                  <a:schemeClr val="bg1"/>
                </a:solidFill>
              </a:rPr>
              <a:t> the EDRO </a:t>
            </a:r>
            <a:r>
              <a:rPr lang="it-IT" sz="1800" dirty="0" err="1" smtClean="0">
                <a:solidFill>
                  <a:schemeClr val="bg1"/>
                </a:solidFill>
              </a:rPr>
              <a:t>one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1800" dirty="0" err="1" smtClean="0">
                <a:solidFill>
                  <a:schemeClr val="bg1"/>
                </a:solidFill>
              </a:rPr>
              <a:t>developed</a:t>
            </a:r>
            <a:r>
              <a:rPr lang="it-IT" sz="1800" dirty="0" smtClean="0">
                <a:solidFill>
                  <a:schemeClr val="bg1"/>
                </a:solidFill>
              </a:rPr>
              <a:t> in Bologna </a:t>
            </a:r>
          </a:p>
          <a:p>
            <a:endParaRPr lang="it-IT" sz="1800" dirty="0" smtClean="0">
              <a:solidFill>
                <a:schemeClr val="bg1"/>
              </a:solidFill>
            </a:endParaRPr>
          </a:p>
          <a:p>
            <a:r>
              <a:rPr lang="it-IT" sz="1800" dirty="0" err="1" smtClean="0">
                <a:solidFill>
                  <a:schemeClr val="bg1"/>
                </a:solidFill>
              </a:rPr>
              <a:t>Tested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simple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1800" dirty="0" err="1" smtClean="0">
                <a:solidFill>
                  <a:schemeClr val="bg1"/>
                </a:solidFill>
              </a:rPr>
              <a:t>monitoring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functions</a:t>
            </a:r>
            <a:endParaRPr lang="it-IT" sz="1800" dirty="0" smtClean="0">
              <a:solidFill>
                <a:schemeClr val="bg1"/>
              </a:solidFill>
            </a:endParaRPr>
          </a:p>
          <a:p>
            <a:endParaRPr lang="it-IT" sz="1800" dirty="0" smtClean="0">
              <a:solidFill>
                <a:schemeClr val="bg1"/>
              </a:solidFill>
            </a:endParaRPr>
          </a:p>
          <a:p>
            <a:r>
              <a:rPr lang="it-IT" sz="1800" dirty="0" smtClean="0">
                <a:solidFill>
                  <a:schemeClr val="bg1"/>
                </a:solidFill>
              </a:rPr>
              <a:t>No high </a:t>
            </a:r>
            <a:r>
              <a:rPr lang="it-IT" sz="1800" dirty="0" err="1" smtClean="0">
                <a:solidFill>
                  <a:schemeClr val="bg1"/>
                </a:solidFill>
              </a:rPr>
              <a:t>frequency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failures</a:t>
            </a:r>
            <a:endParaRPr lang="it-IT" sz="1800" dirty="0" smtClean="0">
              <a:solidFill>
                <a:schemeClr val="bg1"/>
              </a:solidFill>
            </a:endParaRPr>
          </a:p>
          <a:p>
            <a:r>
              <a:rPr lang="it-IT" sz="1800" dirty="0" smtClean="0">
                <a:solidFill>
                  <a:schemeClr val="bg1"/>
                </a:solidFill>
              </a:rPr>
              <a:t>Data (</a:t>
            </a:r>
            <a:r>
              <a:rPr lang="it-IT" sz="1800" dirty="0" err="1" smtClean="0">
                <a:solidFill>
                  <a:schemeClr val="bg1"/>
                </a:solidFill>
              </a:rPr>
              <a:t>hits</a:t>
            </a:r>
            <a:r>
              <a:rPr lang="it-IT" sz="1800" dirty="0" smtClean="0">
                <a:solidFill>
                  <a:schemeClr val="bg1"/>
                </a:solidFill>
              </a:rPr>
              <a:t> &amp; </a:t>
            </a:r>
            <a:r>
              <a:rPr lang="it-IT" sz="1800" dirty="0" err="1" smtClean="0">
                <a:solidFill>
                  <a:schemeClr val="bg1"/>
                </a:solidFill>
              </a:rPr>
              <a:t>roads</a:t>
            </a:r>
            <a:r>
              <a:rPr lang="it-IT" sz="1800" dirty="0" smtClean="0">
                <a:solidFill>
                  <a:schemeClr val="bg1"/>
                </a:solidFill>
              </a:rPr>
              <a:t>) </a:t>
            </a:r>
            <a:r>
              <a:rPr lang="it-IT" sz="1800" dirty="0" err="1" smtClean="0">
                <a:solidFill>
                  <a:schemeClr val="bg1"/>
                </a:solidFill>
              </a:rPr>
              <a:t>written</a:t>
            </a:r>
            <a:r>
              <a:rPr lang="it-IT" sz="1800" dirty="0" smtClean="0">
                <a:solidFill>
                  <a:schemeClr val="bg1"/>
                </a:solidFill>
              </a:rPr>
              <a:t> on disk </a:t>
            </a:r>
            <a:r>
              <a:rPr lang="it-IT" sz="1800" dirty="0" err="1" smtClean="0">
                <a:solidFill>
                  <a:schemeClr val="bg1"/>
                </a:solidFill>
              </a:rPr>
              <a:t>for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analysis</a:t>
            </a:r>
            <a:r>
              <a:rPr lang="it-IT" sz="1800" dirty="0" smtClean="0">
                <a:solidFill>
                  <a:schemeClr val="bg1"/>
                </a:solidFill>
              </a:rPr>
              <a:t> and </a:t>
            </a:r>
            <a:r>
              <a:rPr lang="it-IT" sz="1800" dirty="0" err="1" smtClean="0">
                <a:solidFill>
                  <a:schemeClr val="bg1"/>
                </a:solidFill>
              </a:rPr>
              <a:t>search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of</a:t>
            </a:r>
            <a:r>
              <a:rPr lang="it-IT" sz="1800" dirty="0" smtClean="0">
                <a:solidFill>
                  <a:schemeClr val="bg1"/>
                </a:solidFill>
              </a:rPr>
              <a:t> low </a:t>
            </a:r>
            <a:r>
              <a:rPr lang="it-IT" sz="1800" dirty="0" err="1" smtClean="0">
                <a:solidFill>
                  <a:schemeClr val="bg1"/>
                </a:solidFill>
              </a:rPr>
              <a:t>frequency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failures</a:t>
            </a:r>
            <a:endParaRPr lang="it-IT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2847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magine 34" descr="mezzan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09760"/>
            <a:ext cx="3888432" cy="3176710"/>
          </a:xfrm>
          <a:prstGeom prst="rect">
            <a:avLst/>
          </a:prstGeom>
        </p:spPr>
      </p:pic>
      <p:sp>
        <p:nvSpPr>
          <p:cNvPr id="2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Marco - FTK review 2-12-2010</a:t>
            </a:r>
            <a:endParaRPr lang="en-US" sz="1200">
              <a:solidFill>
                <a:srgbClr val="004080"/>
              </a:solidFill>
            </a:endParaRPr>
          </a:p>
        </p:txBody>
      </p:sp>
      <p:sp>
        <p:nvSpPr>
          <p:cNvPr id="2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9936-73FA-4D58-A641-2AC9FB50BBCB}" type="slidenum">
              <a:rPr lang="en-US"/>
              <a:pPr/>
              <a:t>11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rgbClr val="FFFF00"/>
          </a:solidFill>
          <a:ln/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</a:rPr>
              <a:t>Vertical Slice plan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II version (more complete): 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+ DO (Bologna) &amp; GigaFitter  (from CDF)    </a:t>
            </a:r>
            <a:br>
              <a:rPr lang="en-US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400" u="sng" dirty="0" smtClean="0">
                <a:solidFill>
                  <a:schemeClr val="bg1"/>
                </a:solidFill>
                <a:latin typeface="Arial" charset="0"/>
              </a:rPr>
              <a:t>Today running @40 MHz</a:t>
            </a:r>
            <a:endParaRPr lang="it-IT" sz="2400" u="sng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243388"/>
            <a:ext cx="376237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593975" y="5170488"/>
            <a:ext cx="844550" cy="36988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/>
              <a:t>Pixel clust.</a:t>
            </a:r>
            <a:endParaRPr lang="it-IT" sz="1400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2595563" y="5664200"/>
            <a:ext cx="844550" cy="371475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/>
              <a:t>Pixel clust.</a:t>
            </a:r>
            <a:endParaRPr lang="it-IT" sz="1400"/>
          </a:p>
        </p:txBody>
      </p:sp>
      <p:sp>
        <p:nvSpPr>
          <p:cNvPr id="99335" name="Freeform 7"/>
          <p:cNvSpPr>
            <a:spLocks/>
          </p:cNvSpPr>
          <p:nvPr/>
        </p:nvSpPr>
        <p:spPr bwMode="auto">
          <a:xfrm>
            <a:off x="244475" y="5111750"/>
            <a:ext cx="1897063" cy="244475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86" y="62"/>
              </a:cxn>
              <a:cxn ang="0">
                <a:pos x="366" y="26"/>
              </a:cxn>
              <a:cxn ang="0">
                <a:pos x="792" y="32"/>
              </a:cxn>
              <a:cxn ang="0">
                <a:pos x="1062" y="74"/>
              </a:cxn>
              <a:cxn ang="0">
                <a:pos x="1326" y="104"/>
              </a:cxn>
              <a:cxn ang="0">
                <a:pos x="1458" y="164"/>
              </a:cxn>
              <a:cxn ang="0">
                <a:pos x="1614" y="164"/>
              </a:cxn>
            </a:cxnLst>
            <a:rect l="0" t="0" r="r" b="b"/>
            <a:pathLst>
              <a:path w="1614" h="167">
                <a:moveTo>
                  <a:pt x="0" y="80"/>
                </a:moveTo>
                <a:cubicBezTo>
                  <a:pt x="62" y="72"/>
                  <a:pt x="124" y="70"/>
                  <a:pt x="186" y="62"/>
                </a:cubicBezTo>
                <a:cubicBezTo>
                  <a:pt x="248" y="43"/>
                  <a:pt x="302" y="32"/>
                  <a:pt x="366" y="26"/>
                </a:cubicBezTo>
                <a:cubicBezTo>
                  <a:pt x="541" y="34"/>
                  <a:pt x="636" y="48"/>
                  <a:pt x="792" y="32"/>
                </a:cubicBezTo>
                <a:cubicBezTo>
                  <a:pt x="889" y="0"/>
                  <a:pt x="968" y="64"/>
                  <a:pt x="1062" y="74"/>
                </a:cubicBezTo>
                <a:cubicBezTo>
                  <a:pt x="1146" y="108"/>
                  <a:pt x="1236" y="99"/>
                  <a:pt x="1326" y="104"/>
                </a:cubicBezTo>
                <a:cubicBezTo>
                  <a:pt x="1371" y="122"/>
                  <a:pt x="1408" y="161"/>
                  <a:pt x="1458" y="164"/>
                </a:cubicBezTo>
                <a:cubicBezTo>
                  <a:pt x="1510" y="167"/>
                  <a:pt x="1562" y="164"/>
                  <a:pt x="1614" y="16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9336" name="Freeform 8"/>
          <p:cNvSpPr>
            <a:spLocks/>
          </p:cNvSpPr>
          <p:nvPr/>
        </p:nvSpPr>
        <p:spPr bwMode="auto">
          <a:xfrm>
            <a:off x="258763" y="5602288"/>
            <a:ext cx="1817687" cy="309562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86" y="62"/>
              </a:cxn>
              <a:cxn ang="0">
                <a:pos x="366" y="26"/>
              </a:cxn>
              <a:cxn ang="0">
                <a:pos x="792" y="32"/>
              </a:cxn>
              <a:cxn ang="0">
                <a:pos x="1062" y="74"/>
              </a:cxn>
              <a:cxn ang="0">
                <a:pos x="1326" y="104"/>
              </a:cxn>
              <a:cxn ang="0">
                <a:pos x="1458" y="164"/>
              </a:cxn>
              <a:cxn ang="0">
                <a:pos x="1614" y="164"/>
              </a:cxn>
            </a:cxnLst>
            <a:rect l="0" t="0" r="r" b="b"/>
            <a:pathLst>
              <a:path w="1614" h="167">
                <a:moveTo>
                  <a:pt x="0" y="80"/>
                </a:moveTo>
                <a:cubicBezTo>
                  <a:pt x="62" y="72"/>
                  <a:pt x="124" y="70"/>
                  <a:pt x="186" y="62"/>
                </a:cubicBezTo>
                <a:cubicBezTo>
                  <a:pt x="248" y="43"/>
                  <a:pt x="302" y="32"/>
                  <a:pt x="366" y="26"/>
                </a:cubicBezTo>
                <a:cubicBezTo>
                  <a:pt x="541" y="34"/>
                  <a:pt x="636" y="48"/>
                  <a:pt x="792" y="32"/>
                </a:cubicBezTo>
                <a:cubicBezTo>
                  <a:pt x="889" y="0"/>
                  <a:pt x="968" y="64"/>
                  <a:pt x="1062" y="74"/>
                </a:cubicBezTo>
                <a:cubicBezTo>
                  <a:pt x="1146" y="108"/>
                  <a:pt x="1236" y="99"/>
                  <a:pt x="1326" y="104"/>
                </a:cubicBezTo>
                <a:cubicBezTo>
                  <a:pt x="1371" y="122"/>
                  <a:pt x="1408" y="161"/>
                  <a:pt x="1458" y="164"/>
                </a:cubicBezTo>
                <a:cubicBezTo>
                  <a:pt x="1510" y="167"/>
                  <a:pt x="1562" y="164"/>
                  <a:pt x="1614" y="16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971600" y="5229200"/>
            <a:ext cx="877163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dirty="0" smtClean="0"/>
              <a:t>S-links</a:t>
            </a:r>
            <a:endParaRPr lang="it-IT" sz="1800" dirty="0"/>
          </a:p>
        </p:txBody>
      </p:sp>
      <p:sp>
        <p:nvSpPr>
          <p:cNvPr id="99338" name="AutoShape 10"/>
          <p:cNvSpPr>
            <a:spLocks noChangeArrowheads="1"/>
          </p:cNvSpPr>
          <p:nvPr/>
        </p:nvSpPr>
        <p:spPr bwMode="auto">
          <a:xfrm flipH="1">
            <a:off x="4995863" y="6157913"/>
            <a:ext cx="519112" cy="122237"/>
          </a:xfrm>
          <a:prstGeom prst="notchedRightArrow">
            <a:avLst>
              <a:gd name="adj1" fmla="val 50000"/>
              <a:gd name="adj2" fmla="val 106169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9339" name="AutoShape 11"/>
          <p:cNvSpPr>
            <a:spLocks noChangeArrowheads="1"/>
          </p:cNvSpPr>
          <p:nvPr/>
        </p:nvSpPr>
        <p:spPr bwMode="auto">
          <a:xfrm>
            <a:off x="4995863" y="6527800"/>
            <a:ext cx="519112" cy="123825"/>
          </a:xfrm>
          <a:prstGeom prst="notchedRightArrow">
            <a:avLst>
              <a:gd name="adj1" fmla="val 50000"/>
              <a:gd name="adj2" fmla="val 10480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99341" name="Picture 13" descr="P51102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4975" y="4614863"/>
            <a:ext cx="3341688" cy="2111375"/>
          </a:xfrm>
          <a:prstGeom prst="rect">
            <a:avLst/>
          </a:prstGeom>
          <a:noFill/>
        </p:spPr>
      </p:pic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755576" y="5877272"/>
            <a:ext cx="995362" cy="773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/>
              <a:t>Pixels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/>
              <a:t>Fired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/>
              <a:t>channels</a:t>
            </a:r>
            <a:endParaRPr lang="it-IT" dirty="0"/>
          </a:p>
        </p:txBody>
      </p:sp>
      <p:sp>
        <p:nvSpPr>
          <p:cNvPr id="99347" name="Freeform 19"/>
          <p:cNvSpPr>
            <a:spLocks/>
          </p:cNvSpPr>
          <p:nvPr/>
        </p:nvSpPr>
        <p:spPr bwMode="auto">
          <a:xfrm>
            <a:off x="781050" y="3861048"/>
            <a:ext cx="1630710" cy="1001464"/>
          </a:xfrm>
          <a:custGeom>
            <a:avLst/>
            <a:gdLst/>
            <a:ahLst/>
            <a:cxnLst>
              <a:cxn ang="0">
                <a:pos x="1021" y="2532"/>
              </a:cxn>
              <a:cxn ang="0">
                <a:pos x="431" y="2215"/>
              </a:cxn>
              <a:cxn ang="0">
                <a:pos x="68" y="355"/>
              </a:cxn>
              <a:cxn ang="0">
                <a:pos x="839" y="83"/>
              </a:cxn>
            </a:cxnLst>
            <a:rect l="0" t="0" r="r" b="b"/>
            <a:pathLst>
              <a:path w="1021" h="2578">
                <a:moveTo>
                  <a:pt x="1021" y="2532"/>
                </a:moveTo>
                <a:cubicBezTo>
                  <a:pt x="805" y="2555"/>
                  <a:pt x="590" y="2578"/>
                  <a:pt x="431" y="2215"/>
                </a:cubicBezTo>
                <a:cubicBezTo>
                  <a:pt x="272" y="1852"/>
                  <a:pt x="0" y="710"/>
                  <a:pt x="68" y="355"/>
                </a:cubicBezTo>
                <a:cubicBezTo>
                  <a:pt x="136" y="0"/>
                  <a:pt x="711" y="128"/>
                  <a:pt x="839" y="8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71438" y="3351213"/>
            <a:ext cx="184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it-IT" sz="2400"/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0" y="3861048"/>
            <a:ext cx="851515" cy="8652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dirty="0" smtClean="0"/>
              <a:t>Roads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dirty="0" smtClean="0"/>
              <a:t>+</a:t>
            </a:r>
            <a:endParaRPr lang="en-US" sz="1800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dirty="0"/>
              <a:t>hits</a:t>
            </a:r>
            <a:endParaRPr lang="it-IT" sz="1800" dirty="0"/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2195736" y="3789040"/>
            <a:ext cx="337691" cy="144016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0" y="2996952"/>
            <a:ext cx="7556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dirty="0"/>
              <a:t>S-link</a:t>
            </a:r>
            <a:endParaRPr lang="it-IT" sz="1800" dirty="0"/>
          </a:p>
        </p:txBody>
      </p:sp>
      <p:sp>
        <p:nvSpPr>
          <p:cNvPr id="99354" name="AutoShape 26"/>
          <p:cNvSpPr>
            <a:spLocks noChangeArrowheads="1"/>
          </p:cNvSpPr>
          <p:nvPr/>
        </p:nvSpPr>
        <p:spPr bwMode="auto">
          <a:xfrm>
            <a:off x="1835696" y="4365103"/>
            <a:ext cx="6984455" cy="2492897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31" name="Picture 49" descr="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412776"/>
            <a:ext cx="1214375" cy="1008111"/>
          </a:xfrm>
          <a:prstGeom prst="rect">
            <a:avLst/>
          </a:prstGeom>
          <a:noFill/>
        </p:spPr>
      </p:pic>
      <p:sp>
        <p:nvSpPr>
          <p:cNvPr id="33" name="Rettangolo 32"/>
          <p:cNvSpPr/>
          <p:nvPr/>
        </p:nvSpPr>
        <p:spPr>
          <a:xfrm>
            <a:off x="1259632" y="1412776"/>
            <a:ext cx="230425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</a:pPr>
            <a:r>
              <a:rPr lang="en-US" sz="1300" dirty="0" err="1" smtClean="0">
                <a:latin typeface="Helvetica" pitchFamily="34" charset="0"/>
              </a:rPr>
              <a:t>Filar</a:t>
            </a:r>
            <a:r>
              <a:rPr lang="en-US" sz="1300" dirty="0" smtClean="0">
                <a:latin typeface="Helvetica" pitchFamily="34" charset="0"/>
              </a:rPr>
              <a:t> board as interface between SLINK and PC</a:t>
            </a:r>
            <a:endParaRPr lang="en-US" sz="1100" dirty="0">
              <a:latin typeface="Helvetica" pitchFamily="34" charset="0"/>
            </a:endParaRPr>
          </a:p>
        </p:txBody>
      </p:sp>
      <p:pic>
        <p:nvPicPr>
          <p:cNvPr id="34" name="Picture 49" descr="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941168"/>
            <a:ext cx="1040893" cy="864095"/>
          </a:xfrm>
          <a:prstGeom prst="rect">
            <a:avLst/>
          </a:prstGeom>
          <a:noFill/>
        </p:spPr>
      </p:pic>
      <p:sp>
        <p:nvSpPr>
          <p:cNvPr id="99521" name="Line 193"/>
          <p:cNvSpPr>
            <a:spLocks noChangeShapeType="1"/>
          </p:cNvSpPr>
          <p:nvPr/>
        </p:nvSpPr>
        <p:spPr bwMode="auto">
          <a:xfrm flipV="1">
            <a:off x="3203575" y="3363913"/>
            <a:ext cx="2376488" cy="1865312"/>
          </a:xfrm>
          <a:prstGeom prst="line">
            <a:avLst/>
          </a:prstGeom>
          <a:noFill/>
          <a:ln w="57150">
            <a:solidFill>
              <a:srgbClr val="FF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3635896" y="5445224"/>
            <a:ext cx="527050" cy="34766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dirty="0"/>
              <a:t>DO</a:t>
            </a:r>
            <a:endParaRPr lang="it-IT" sz="1800" dirty="0"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2195736" y="3573016"/>
            <a:ext cx="337691" cy="144016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" name="Freeform 19"/>
          <p:cNvSpPr>
            <a:spLocks/>
          </p:cNvSpPr>
          <p:nvPr/>
        </p:nvSpPr>
        <p:spPr bwMode="auto">
          <a:xfrm>
            <a:off x="539552" y="1916832"/>
            <a:ext cx="1656184" cy="1728192"/>
          </a:xfrm>
          <a:custGeom>
            <a:avLst/>
            <a:gdLst/>
            <a:ahLst/>
            <a:cxnLst>
              <a:cxn ang="0">
                <a:pos x="1021" y="2532"/>
              </a:cxn>
              <a:cxn ang="0">
                <a:pos x="431" y="2215"/>
              </a:cxn>
              <a:cxn ang="0">
                <a:pos x="68" y="355"/>
              </a:cxn>
              <a:cxn ang="0">
                <a:pos x="839" y="83"/>
              </a:cxn>
            </a:cxnLst>
            <a:rect l="0" t="0" r="r" b="b"/>
            <a:pathLst>
              <a:path w="1021" h="2578">
                <a:moveTo>
                  <a:pt x="1021" y="2532"/>
                </a:moveTo>
                <a:cubicBezTo>
                  <a:pt x="805" y="2555"/>
                  <a:pt x="590" y="2578"/>
                  <a:pt x="431" y="2215"/>
                </a:cubicBezTo>
                <a:cubicBezTo>
                  <a:pt x="272" y="1852"/>
                  <a:pt x="0" y="710"/>
                  <a:pt x="68" y="355"/>
                </a:cubicBezTo>
                <a:cubicBezTo>
                  <a:pt x="136" y="0"/>
                  <a:pt x="711" y="128"/>
                  <a:pt x="839" y="8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32" name="Picture 8" descr="fil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628800"/>
            <a:ext cx="1196809" cy="7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1115616" y="3933056"/>
            <a:ext cx="86409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dirty="0"/>
              <a:t>S-link</a:t>
            </a:r>
            <a:endParaRPr lang="it-IT" sz="1800" dirty="0"/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827584" y="2564904"/>
            <a:ext cx="868572" cy="34996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dirty="0" smtClean="0"/>
              <a:t>Tracks</a:t>
            </a:r>
            <a:endParaRPr lang="it-IT" sz="18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3059832" y="3212976"/>
            <a:ext cx="1085554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GigaFitter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31A8-5AC5-48F9-99E4-8F92E0FD5679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335" y="0"/>
            <a:ext cx="8579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WHAT WE NEED IN THE LAB TO INSTALL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VERTICAL SLICE (NEXT October Version I)  @ CERN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Presented to TDAQ by </a:t>
            </a:r>
            <a:r>
              <a:rPr lang="en-US" sz="2400" b="1" dirty="0" err="1" smtClean="0">
                <a:solidFill>
                  <a:srgbClr val="FF0000"/>
                </a:solidFill>
              </a:rPr>
              <a:t>Negri</a:t>
            </a:r>
            <a:r>
              <a:rPr lang="en-US" sz="2400" b="1" smtClean="0">
                <a:solidFill>
                  <a:srgbClr val="FF0000"/>
                </a:solidFill>
              </a:rPr>
              <a:t> – </a:t>
            </a:r>
            <a:r>
              <a:rPr lang="en-US" sz="2400" b="1" dirty="0" smtClean="0">
                <a:solidFill>
                  <a:srgbClr val="FF0000"/>
                </a:solidFill>
              </a:rPr>
              <a:t>The lab now is empty!!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Immagine 6" descr="IMG_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901440" cy="5201920"/>
          </a:xfrm>
          <a:prstGeom prst="rect">
            <a:avLst/>
          </a:prstGeom>
        </p:spPr>
      </p:pic>
      <p:cxnSp>
        <p:nvCxnSpPr>
          <p:cNvPr id="9" name="Connettore 2 8"/>
          <p:cNvCxnSpPr>
            <a:stCxn id="10" idx="1"/>
          </p:cNvCxnSpPr>
          <p:nvPr/>
        </p:nvCxnSpPr>
        <p:spPr bwMode="auto">
          <a:xfrm rot="10800000" flipV="1">
            <a:off x="2123728" y="2559387"/>
            <a:ext cx="2808312" cy="144567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asellaDiTesto 9"/>
          <p:cNvSpPr txBox="1"/>
          <p:nvPr/>
        </p:nvSpPr>
        <p:spPr>
          <a:xfrm>
            <a:off x="4932040" y="2420888"/>
            <a:ext cx="1771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CRATE  FOR TESTS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Connettore 2 10"/>
          <p:cNvCxnSpPr>
            <a:stCxn id="13" idx="1"/>
          </p:cNvCxnSpPr>
          <p:nvPr/>
        </p:nvCxnSpPr>
        <p:spPr bwMode="auto">
          <a:xfrm rot="10800000" flipV="1">
            <a:off x="2267747" y="3209695"/>
            <a:ext cx="2528611" cy="209151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asellaDiTesto 12"/>
          <p:cNvSpPr txBox="1"/>
          <p:nvPr/>
        </p:nvSpPr>
        <p:spPr>
          <a:xfrm>
            <a:off x="4796357" y="3071196"/>
            <a:ext cx="2941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CRATE  FOR STORAGE OF SPARES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 bwMode="auto">
          <a:xfrm rot="10800000">
            <a:off x="539552" y="4797152"/>
            <a:ext cx="3672408" cy="156762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CasellaDiTesto 19"/>
          <p:cNvSpPr txBox="1"/>
          <p:nvPr/>
        </p:nvSpPr>
        <p:spPr>
          <a:xfrm>
            <a:off x="4214317" y="5877272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COUPLE OF TABLES.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One should have 1 PC with FILAR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be used to send pseudo  detector  data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Connettore 2 23"/>
          <p:cNvCxnSpPr>
            <a:stCxn id="25" idx="1"/>
          </p:cNvCxnSpPr>
          <p:nvPr/>
        </p:nvCxnSpPr>
        <p:spPr bwMode="auto">
          <a:xfrm rot="10800000">
            <a:off x="3923928" y="4941170"/>
            <a:ext cx="792088" cy="57054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CasellaDiTesto 24"/>
          <p:cNvSpPr txBox="1"/>
          <p:nvPr/>
        </p:nvSpPr>
        <p:spPr>
          <a:xfrm>
            <a:off x="4716016" y="5373216"/>
            <a:ext cx="2712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GOOD OSCILLOSCOPE  (+ 1LA?)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788024" y="3861048"/>
            <a:ext cx="3320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	+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 ROS   WITH    TILAR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TO RECEIVE   DATA    FROM   FTK  &amp;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DISTRIBUTE  THEM  TO   CPUs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644008" y="1340768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RACK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Connettore 2 29"/>
          <p:cNvCxnSpPr>
            <a:stCxn id="29" idx="1"/>
          </p:cNvCxnSpPr>
          <p:nvPr/>
        </p:nvCxnSpPr>
        <p:spPr bwMode="auto">
          <a:xfrm rot="10800000" flipV="1">
            <a:off x="2627784" y="1479267"/>
            <a:ext cx="2016224" cy="988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CasellaDiTesto 17"/>
          <p:cNvSpPr txBox="1"/>
          <p:nvPr/>
        </p:nvSpPr>
        <p:spPr>
          <a:xfrm>
            <a:off x="251520" y="2060848"/>
            <a:ext cx="69762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PISA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SETUP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Mel &amp; Paola - USC 20-1-2010</a:t>
            </a:r>
            <a:endParaRPr lang="en-US" sz="1200">
              <a:solidFill>
                <a:srgbClr val="00408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31A8-5AC5-48F9-99E4-8F92E0FD56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2133600" y="195590"/>
            <a:ext cx="4732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Richieste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 2012 –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linee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guida</a:t>
            </a:r>
            <a:endParaRPr lang="en-US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718810"/>
            <a:ext cx="8889421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Produzione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rimandata</a:t>
            </a:r>
            <a:endParaRPr lang="en-US" sz="2400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2011 </a:t>
            </a: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si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costruiscono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pre-</a:t>
            </a:r>
            <a:r>
              <a:rPr lang="en-US" sz="24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prototipi</a:t>
            </a:r>
            <a:r>
              <a:rPr lang="en-US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2012 </a:t>
            </a:r>
            <a:r>
              <a:rPr lang="en-US" sz="24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prototipi</a:t>
            </a:r>
            <a:r>
              <a:rPr lang="en-US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finali</a:t>
            </a:r>
            <a:endParaRPr lang="en-US" sz="2400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chip AM 2012: </a:t>
            </a: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possibilita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’ </a:t>
            </a: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di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fare </a:t>
            </a: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un’altro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prototipo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if needed</a:t>
            </a:r>
            <a:endParaRPr lang="en-US" sz="2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90800" y="2667000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Richieste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 2012 </a:t>
            </a:r>
            <a:endParaRPr lang="en-US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4257" y="3190220"/>
            <a:ext cx="8325164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Milano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AMchip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II : 60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keuro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S.J. al test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di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AMchip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I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Pisa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: 15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keuro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nuovo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prototipo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AMBoard</a:t>
            </a:r>
            <a:endParaRPr lang="en-US" sz="28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Pavia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: 15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keuro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LAMB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LNF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: 15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keuro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mezzanina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scheda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test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Amchip</a:t>
            </a:r>
            <a:endParaRPr lang="en-US" sz="28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Bologna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: 3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keuro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spese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di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laboratorio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)</a:t>
            </a:r>
            <a:endParaRPr lang="en-US" sz="28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endParaRPr lang="en-US" sz="28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Tot: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48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keuro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 + 60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keuro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S.J.</a:t>
            </a:r>
            <a:endParaRPr lang="en-US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28601" y="1795790"/>
            <a:ext cx="8610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  <a:latin typeface="Trebuchet MS"/>
                <a:cs typeface="Trebuchet MS"/>
              </a:rPr>
              <a:t>Delays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compared to the initial schedule due to change of </a:t>
            </a:r>
            <a:r>
              <a:rPr lang="en-US" sz="2800" dirty="0" smtClean="0">
                <a:solidFill>
                  <a:srgbClr val="0070C0"/>
                </a:solidFill>
                <a:latin typeface="Trebuchet MS"/>
                <a:cs typeface="Trebuchet MS"/>
              </a:rPr>
              <a:t>LHC shutdown time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: </a:t>
            </a: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Trebuchet MS"/>
                <a:cs typeface="Trebuchet MS"/>
              </a:rPr>
              <a:t>2015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installation of the first part of FTK</a:t>
            </a: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Trebuchet MS"/>
                <a:cs typeface="Trebuchet MS"/>
              </a:rPr>
              <a:t>~end of 2013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submission of TDR</a:t>
            </a: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Production </a:t>
            </a:r>
            <a:r>
              <a:rPr lang="en-US" sz="2800" dirty="0" smtClean="0">
                <a:solidFill>
                  <a:srgbClr val="0070C0"/>
                </a:solidFill>
                <a:latin typeface="Trebuchet MS"/>
                <a:cs typeface="Trebuchet MS"/>
              </a:rPr>
              <a:t>delayed to 2014</a:t>
            </a: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Trebuchet MS"/>
                <a:cs typeface="Trebuchet MS"/>
              </a:rPr>
              <a:t>Challenging prototypes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made into 2 steps</a:t>
            </a:r>
          </a:p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However </a:t>
            </a:r>
            <a:r>
              <a:rPr lang="en-US" sz="2800" dirty="0" smtClean="0">
                <a:solidFill>
                  <a:srgbClr val="0070C0"/>
                </a:solidFill>
                <a:latin typeface="Trebuchet MS"/>
                <a:cs typeface="Trebuchet MS"/>
              </a:rPr>
              <a:t>FTK is very active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and has a nice plan to take data with the </a:t>
            </a: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vertical slice in 2012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and to demonstrate </a:t>
            </a: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how useful is FTK</a:t>
            </a:r>
            <a:endParaRPr lang="en-US" sz="28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Title 1"/>
          <p:cNvGrpSpPr>
            <a:grpSpLocks noGrp="1"/>
          </p:cNvGrpSpPr>
          <p:nvPr/>
        </p:nvGrpSpPr>
        <p:grpSpPr bwMode="auto">
          <a:xfrm rot="-1982183">
            <a:off x="171450" y="2676525"/>
            <a:ext cx="8875713" cy="950913"/>
            <a:chOff x="108" y="1686"/>
            <a:chExt cx="5591" cy="599"/>
          </a:xfrm>
        </p:grpSpPr>
        <p:pic>
          <p:nvPicPr>
            <p:cNvPr id="17412" name="Titl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8" y="1686"/>
              <a:ext cx="5591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3" name="Text Box 3"/>
            <p:cNvSpPr txBox="1">
              <a:spLocks noChangeArrowheads="1"/>
            </p:cNvSpPr>
            <p:nvPr/>
          </p:nvSpPr>
          <p:spPr bwMode="auto">
            <a:xfrm>
              <a:off x="199" y="1776"/>
              <a:ext cx="53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4000">
                  <a:solidFill>
                    <a:srgbClr val="FF0000"/>
                  </a:solidFill>
                  <a:latin typeface="Trebuchet MS" pitchFamily="34" charset="0"/>
                </a:rPr>
                <a:t>Backup</a:t>
              </a:r>
            </a:p>
          </p:txBody>
        </p:sp>
      </p:grpSp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55D6B2-DFDC-473D-B60B-E64B05F83AD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2" y="32576"/>
            <a:ext cx="8915401" cy="692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981075"/>
            <a:ext cx="87058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867400" y="1676400"/>
            <a:ext cx="23622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715000" y="1828800"/>
            <a:ext cx="23622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562600" y="1981200"/>
            <a:ext cx="23622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410200" y="2133600"/>
            <a:ext cx="23622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257800" y="2286000"/>
            <a:ext cx="23622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105400" y="2438400"/>
            <a:ext cx="23622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953000" y="2590800"/>
            <a:ext cx="23622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rot="5400000">
            <a:off x="4232275" y="-2803525"/>
            <a:ext cx="609600" cy="6400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 flipH="1">
            <a:off x="1828800" y="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omic Sans MS" pitchFamily="66" charset="0"/>
              </a:rPr>
              <a:t>FTK: 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Projects to Institutions</a:t>
            </a:r>
          </a:p>
        </p:txBody>
      </p: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1143000" y="3429000"/>
            <a:ext cx="609600" cy="533400"/>
            <a:chOff x="720" y="2208"/>
            <a:chExt cx="720" cy="336"/>
          </a:xfrm>
        </p:grpSpPr>
        <p:sp>
          <p:nvSpPr>
            <p:cNvPr id="8266" name="Line 12"/>
            <p:cNvSpPr>
              <a:spLocks noChangeShapeType="1"/>
            </p:cNvSpPr>
            <p:nvPr/>
          </p:nvSpPr>
          <p:spPr bwMode="auto">
            <a:xfrm>
              <a:off x="720" y="2256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7" name="Line 13"/>
            <p:cNvSpPr>
              <a:spLocks noChangeShapeType="1"/>
            </p:cNvSpPr>
            <p:nvPr/>
          </p:nvSpPr>
          <p:spPr bwMode="auto">
            <a:xfrm>
              <a:off x="720" y="2496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8" name="Line 14"/>
            <p:cNvSpPr>
              <a:spLocks noChangeShapeType="1"/>
            </p:cNvSpPr>
            <p:nvPr/>
          </p:nvSpPr>
          <p:spPr bwMode="auto">
            <a:xfrm>
              <a:off x="720" y="2208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9" name="Line 15"/>
            <p:cNvSpPr>
              <a:spLocks noChangeShapeType="1"/>
            </p:cNvSpPr>
            <p:nvPr/>
          </p:nvSpPr>
          <p:spPr bwMode="auto">
            <a:xfrm>
              <a:off x="720" y="2544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0" name="Line 16"/>
            <p:cNvSpPr>
              <a:spLocks noChangeShapeType="1"/>
            </p:cNvSpPr>
            <p:nvPr/>
          </p:nvSpPr>
          <p:spPr bwMode="auto">
            <a:xfrm>
              <a:off x="720" y="2400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1" name="Line 17"/>
            <p:cNvSpPr>
              <a:spLocks noChangeShapeType="1"/>
            </p:cNvSpPr>
            <p:nvPr/>
          </p:nvSpPr>
          <p:spPr bwMode="auto">
            <a:xfrm>
              <a:off x="720" y="2448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2" name="Line 18"/>
            <p:cNvSpPr>
              <a:spLocks noChangeShapeType="1"/>
            </p:cNvSpPr>
            <p:nvPr/>
          </p:nvSpPr>
          <p:spPr bwMode="auto">
            <a:xfrm>
              <a:off x="720" y="2304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3" name="Line 19"/>
            <p:cNvSpPr>
              <a:spLocks noChangeShapeType="1"/>
            </p:cNvSpPr>
            <p:nvPr/>
          </p:nvSpPr>
          <p:spPr bwMode="auto">
            <a:xfrm>
              <a:off x="720" y="2352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4" name="Rectangle 20"/>
          <p:cNvSpPr>
            <a:spLocks noChangeArrowheads="1"/>
          </p:cNvSpPr>
          <p:nvPr/>
        </p:nvSpPr>
        <p:spPr bwMode="auto">
          <a:xfrm>
            <a:off x="2057400" y="2514600"/>
            <a:ext cx="21336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latin typeface="Comic Sans MS" pitchFamily="66" charset="0"/>
            </a:endParaRPr>
          </a:p>
        </p:txBody>
      </p:sp>
      <p:sp>
        <p:nvSpPr>
          <p:cNvPr id="8205" name="Rectangle 21"/>
          <p:cNvSpPr>
            <a:spLocks noChangeArrowheads="1"/>
          </p:cNvSpPr>
          <p:nvPr/>
        </p:nvSpPr>
        <p:spPr bwMode="auto">
          <a:xfrm>
            <a:off x="1905000" y="2667000"/>
            <a:ext cx="21336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latin typeface="Comic Sans MS" pitchFamily="66" charset="0"/>
            </a:endParaRPr>
          </a:p>
        </p:txBody>
      </p:sp>
      <p:sp>
        <p:nvSpPr>
          <p:cNvPr id="8206" name="Rectangle 22"/>
          <p:cNvSpPr>
            <a:spLocks noChangeArrowheads="1"/>
          </p:cNvSpPr>
          <p:nvPr/>
        </p:nvSpPr>
        <p:spPr bwMode="auto">
          <a:xfrm>
            <a:off x="1752600" y="2819400"/>
            <a:ext cx="21336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4 DF crates: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cluster finding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split by layer</a:t>
            </a:r>
          </a:p>
        </p:txBody>
      </p:sp>
      <p:sp>
        <p:nvSpPr>
          <p:cNvPr id="8207" name="Line 23"/>
          <p:cNvSpPr>
            <a:spLocks noChangeShapeType="1"/>
          </p:cNvSpPr>
          <p:nvPr/>
        </p:nvSpPr>
        <p:spPr bwMode="auto">
          <a:xfrm>
            <a:off x="4191000" y="3429000"/>
            <a:ext cx="60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Line 24"/>
          <p:cNvSpPr>
            <a:spLocks noChangeShapeType="1"/>
          </p:cNvSpPr>
          <p:nvPr/>
        </p:nvSpPr>
        <p:spPr bwMode="auto">
          <a:xfrm>
            <a:off x="3886200" y="39624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Line 25"/>
          <p:cNvSpPr>
            <a:spLocks noChangeShapeType="1"/>
          </p:cNvSpPr>
          <p:nvPr/>
        </p:nvSpPr>
        <p:spPr bwMode="auto">
          <a:xfrm>
            <a:off x="4191000" y="3352800"/>
            <a:ext cx="60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Line 26"/>
          <p:cNvSpPr>
            <a:spLocks noChangeShapeType="1"/>
          </p:cNvSpPr>
          <p:nvPr/>
        </p:nvSpPr>
        <p:spPr bwMode="auto">
          <a:xfrm>
            <a:off x="3886200" y="38862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27"/>
          <p:cNvSpPr>
            <a:spLocks noChangeShapeType="1"/>
          </p:cNvSpPr>
          <p:nvPr/>
        </p:nvSpPr>
        <p:spPr bwMode="auto">
          <a:xfrm>
            <a:off x="4038600" y="365760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28"/>
          <p:cNvSpPr>
            <a:spLocks noChangeShapeType="1"/>
          </p:cNvSpPr>
          <p:nvPr/>
        </p:nvSpPr>
        <p:spPr bwMode="auto">
          <a:xfrm>
            <a:off x="4038600" y="373380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Rectangle 29"/>
          <p:cNvSpPr>
            <a:spLocks noChangeArrowheads="1"/>
          </p:cNvSpPr>
          <p:nvPr/>
        </p:nvSpPr>
        <p:spPr bwMode="auto">
          <a:xfrm>
            <a:off x="4800600" y="2743200"/>
            <a:ext cx="23622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8 “core” crates: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AMboard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Data Organizer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GigaFitter</a:t>
            </a:r>
          </a:p>
        </p:txBody>
      </p:sp>
      <p:sp>
        <p:nvSpPr>
          <p:cNvPr id="8214" name="Text Box 30"/>
          <p:cNvSpPr txBox="1">
            <a:spLocks noChangeArrowheads="1"/>
          </p:cNvSpPr>
          <p:nvPr/>
        </p:nvSpPr>
        <p:spPr bwMode="auto">
          <a:xfrm>
            <a:off x="898525" y="4746625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S-links</a:t>
            </a:r>
          </a:p>
        </p:txBody>
      </p:sp>
      <p:grpSp>
        <p:nvGrpSpPr>
          <p:cNvPr id="8215" name="Group 31"/>
          <p:cNvGrpSpPr>
            <a:grpSpLocks/>
          </p:cNvGrpSpPr>
          <p:nvPr/>
        </p:nvGrpSpPr>
        <p:grpSpPr bwMode="auto">
          <a:xfrm>
            <a:off x="23813" y="5181600"/>
            <a:ext cx="1371600" cy="990600"/>
            <a:chOff x="1488" y="3264"/>
            <a:chExt cx="864" cy="624"/>
          </a:xfrm>
        </p:grpSpPr>
        <p:sp>
          <p:nvSpPr>
            <p:cNvPr id="8263" name="Rectangle 32"/>
            <p:cNvSpPr>
              <a:spLocks noChangeArrowheads="1"/>
            </p:cNvSpPr>
            <p:nvPr/>
          </p:nvSpPr>
          <p:spPr bwMode="auto">
            <a:xfrm>
              <a:off x="1584" y="3264"/>
              <a:ext cx="768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182861" anchor="ctr"/>
            <a:lstStyle/>
            <a:p>
              <a:pPr algn="ctr" eaLnBrk="0" hangingPunct="0"/>
              <a:endParaRPr lang="it-IT" sz="1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264" name="Rectangle 33"/>
            <p:cNvSpPr>
              <a:spLocks noChangeArrowheads="1"/>
            </p:cNvSpPr>
            <p:nvPr/>
          </p:nvSpPr>
          <p:spPr bwMode="auto">
            <a:xfrm>
              <a:off x="1536" y="3312"/>
              <a:ext cx="768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182861" anchor="ctr"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 eaLnBrk="0" hangingPunct="0"/>
              <a:endParaRPr lang="en-US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265" name="Rectangle 34"/>
            <p:cNvSpPr>
              <a:spLocks noChangeArrowheads="1"/>
            </p:cNvSpPr>
            <p:nvPr/>
          </p:nvSpPr>
          <p:spPr bwMode="auto">
            <a:xfrm>
              <a:off x="1488" y="3360"/>
              <a:ext cx="768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182861" anchor="ctr"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 eaLnBrk="0" hangingPunct="0"/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Raw data</a:t>
              </a:r>
            </a:p>
            <a:p>
              <a:pPr algn="ctr" eaLnBrk="0" hangingPunct="0"/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ROBs</a:t>
              </a:r>
              <a:endParaRPr lang="en-US" sz="1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9907" name="Rectangle 35"/>
          <p:cNvSpPr>
            <a:spLocks noChangeArrowheads="1"/>
          </p:cNvSpPr>
          <p:nvPr/>
        </p:nvSpPr>
        <p:spPr bwMode="auto">
          <a:xfrm>
            <a:off x="5181600" y="5410200"/>
            <a:ext cx="1447800" cy="762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wrap="none" lIns="0" tIns="0" rIns="0" bIns="182861" anchor="ctr"/>
          <a:lstStyle/>
          <a:p>
            <a:pPr algn="ctr" eaLnBrk="0" hangingPunct="0">
              <a:defRPr/>
            </a:pPr>
            <a:endParaRPr lang="en-US" sz="800">
              <a:solidFill>
                <a:schemeClr val="bg1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Track data</a:t>
            </a:r>
          </a:p>
          <a:p>
            <a:pPr algn="ctr" eaLnBrk="0" hangingPunct="0">
              <a:defRPr/>
            </a:pPr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ROB</a:t>
            </a:r>
          </a:p>
        </p:txBody>
      </p:sp>
      <p:sp>
        <p:nvSpPr>
          <p:cNvPr id="8217" name="Line 36"/>
          <p:cNvSpPr>
            <a:spLocks noChangeShapeType="1"/>
          </p:cNvSpPr>
          <p:nvPr/>
        </p:nvSpPr>
        <p:spPr bwMode="auto">
          <a:xfrm>
            <a:off x="5791200" y="4648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37"/>
          <p:cNvSpPr>
            <a:spLocks noChangeShapeType="1"/>
          </p:cNvSpPr>
          <p:nvPr/>
        </p:nvSpPr>
        <p:spPr bwMode="auto">
          <a:xfrm>
            <a:off x="5943600" y="4648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627563" y="762000"/>
            <a:ext cx="4002087" cy="1371600"/>
            <a:chOff x="2973" y="816"/>
            <a:chExt cx="2520" cy="864"/>
          </a:xfrm>
        </p:grpSpPr>
        <p:sp>
          <p:nvSpPr>
            <p:cNvPr id="8261" name="Text Box 39"/>
            <p:cNvSpPr txBox="1">
              <a:spLocks noChangeArrowheads="1"/>
            </p:cNvSpPr>
            <p:nvPr/>
          </p:nvSpPr>
          <p:spPr bwMode="auto">
            <a:xfrm>
              <a:off x="2973" y="816"/>
              <a:ext cx="2520" cy="51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Comic Sans MS" pitchFamily="66" charset="0"/>
                </a:rPr>
                <a:t>Pisa &amp; Frascati &amp; Fermilab</a:t>
              </a:r>
              <a:r>
                <a:rPr lang="en-US" sz="2400">
                  <a:latin typeface="Comic Sans MS" pitchFamily="66" charset="0"/>
                </a:rPr>
                <a:t> </a:t>
              </a:r>
            </a:p>
            <a:p>
              <a:pPr algn="ctr"/>
              <a:r>
                <a:rPr lang="en-US" sz="2400">
                  <a:latin typeface="Comic Sans MS" pitchFamily="66" charset="0"/>
                </a:rPr>
                <a:t>the AMChip  could be 3D</a:t>
              </a:r>
            </a:p>
          </p:txBody>
        </p:sp>
        <p:sp>
          <p:nvSpPr>
            <p:cNvPr id="8262" name="Line 40"/>
            <p:cNvSpPr>
              <a:spLocks noChangeShapeType="1"/>
            </p:cNvSpPr>
            <p:nvPr/>
          </p:nvSpPr>
          <p:spPr bwMode="auto">
            <a:xfrm flipH="1">
              <a:off x="3840" y="1344"/>
              <a:ext cx="144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1550988" y="817563"/>
            <a:ext cx="2860675" cy="2457450"/>
            <a:chOff x="977" y="515"/>
            <a:chExt cx="1802" cy="1548"/>
          </a:xfrm>
        </p:grpSpPr>
        <p:sp>
          <p:nvSpPr>
            <p:cNvPr id="8259" name="Text Box 42"/>
            <p:cNvSpPr txBox="1">
              <a:spLocks noChangeArrowheads="1"/>
            </p:cNvSpPr>
            <p:nvPr/>
          </p:nvSpPr>
          <p:spPr bwMode="auto">
            <a:xfrm>
              <a:off x="977" y="515"/>
              <a:ext cx="1802" cy="97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Comic Sans MS" pitchFamily="66" charset="0"/>
                </a:rPr>
                <a:t>Frascati-Waseda:</a:t>
              </a:r>
            </a:p>
            <a:p>
              <a:pPr algn="ctr"/>
              <a:r>
                <a:rPr lang="en-US" sz="2400">
                  <a:latin typeface="Comic Sans MS" pitchFamily="66" charset="0"/>
                </a:rPr>
                <a:t>Clustering in</a:t>
              </a:r>
            </a:p>
            <a:p>
              <a:pPr algn="ctr"/>
              <a:r>
                <a:rPr lang="en-US" sz="2400">
                  <a:latin typeface="Comic Sans MS" pitchFamily="66" charset="0"/>
                </a:rPr>
                <a:t>Pixels-SCT</a:t>
              </a:r>
            </a:p>
            <a:p>
              <a:pPr algn="ctr"/>
              <a:r>
                <a:rPr lang="en-US" sz="2400">
                  <a:latin typeface="Comic Sans MS" pitchFamily="66" charset="0"/>
                </a:rPr>
                <a:t>mezznines</a:t>
              </a:r>
            </a:p>
          </p:txBody>
        </p:sp>
        <p:sp>
          <p:nvSpPr>
            <p:cNvPr id="8260" name="Line 43"/>
            <p:cNvSpPr>
              <a:spLocks noChangeShapeType="1"/>
            </p:cNvSpPr>
            <p:nvPr/>
          </p:nvSpPr>
          <p:spPr bwMode="auto">
            <a:xfrm flipH="1">
              <a:off x="1778" y="1493"/>
              <a:ext cx="0" cy="5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21" name="Line 44"/>
          <p:cNvSpPr>
            <a:spLocks noChangeShapeType="1"/>
          </p:cNvSpPr>
          <p:nvPr/>
        </p:nvSpPr>
        <p:spPr bwMode="auto">
          <a:xfrm flipV="1">
            <a:off x="1481138" y="4038600"/>
            <a:ext cx="6985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Line 45"/>
          <p:cNvSpPr>
            <a:spLocks noChangeShapeType="1"/>
          </p:cNvSpPr>
          <p:nvPr/>
        </p:nvSpPr>
        <p:spPr bwMode="auto">
          <a:xfrm flipH="1" flipV="1">
            <a:off x="990600" y="4648200"/>
            <a:ext cx="328613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Rectangle 46"/>
          <p:cNvSpPr>
            <a:spLocks noChangeArrowheads="1"/>
          </p:cNvSpPr>
          <p:nvPr/>
        </p:nvSpPr>
        <p:spPr bwMode="auto">
          <a:xfrm>
            <a:off x="25400" y="2590800"/>
            <a:ext cx="1143000" cy="1752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Pixels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&amp; SCT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RODs</a:t>
            </a:r>
          </a:p>
        </p:txBody>
      </p:sp>
      <p:sp>
        <p:nvSpPr>
          <p:cNvPr id="8224" name="Line 47"/>
          <p:cNvSpPr>
            <a:spLocks noChangeShapeType="1"/>
          </p:cNvSpPr>
          <p:nvPr/>
        </p:nvSpPr>
        <p:spPr bwMode="auto">
          <a:xfrm flipV="1">
            <a:off x="3886200" y="2819400"/>
            <a:ext cx="1524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Line 48"/>
          <p:cNvSpPr>
            <a:spLocks noChangeShapeType="1"/>
          </p:cNvSpPr>
          <p:nvPr/>
        </p:nvSpPr>
        <p:spPr bwMode="auto">
          <a:xfrm flipV="1">
            <a:off x="4038600" y="2590800"/>
            <a:ext cx="1524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Line 49"/>
          <p:cNvSpPr>
            <a:spLocks noChangeShapeType="1"/>
          </p:cNvSpPr>
          <p:nvPr/>
        </p:nvSpPr>
        <p:spPr bwMode="auto">
          <a:xfrm flipH="1">
            <a:off x="4038600" y="2819400"/>
            <a:ext cx="1524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Line 50"/>
          <p:cNvSpPr>
            <a:spLocks noChangeShapeType="1"/>
          </p:cNvSpPr>
          <p:nvPr/>
        </p:nvSpPr>
        <p:spPr bwMode="auto">
          <a:xfrm flipH="1">
            <a:off x="3886200" y="3048000"/>
            <a:ext cx="1524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Line 51"/>
          <p:cNvSpPr>
            <a:spLocks noChangeShapeType="1"/>
          </p:cNvSpPr>
          <p:nvPr/>
        </p:nvSpPr>
        <p:spPr bwMode="auto">
          <a:xfrm>
            <a:off x="381000" y="43434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Line 52"/>
          <p:cNvSpPr>
            <a:spLocks noChangeShapeType="1"/>
          </p:cNvSpPr>
          <p:nvPr/>
        </p:nvSpPr>
        <p:spPr bwMode="auto">
          <a:xfrm>
            <a:off x="457200" y="43434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Line 53"/>
          <p:cNvSpPr>
            <a:spLocks noChangeShapeType="1"/>
          </p:cNvSpPr>
          <p:nvPr/>
        </p:nvSpPr>
        <p:spPr bwMode="auto">
          <a:xfrm>
            <a:off x="533400" y="43434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Line 54"/>
          <p:cNvSpPr>
            <a:spLocks noChangeShapeType="1"/>
          </p:cNvSpPr>
          <p:nvPr/>
        </p:nvSpPr>
        <p:spPr bwMode="auto">
          <a:xfrm>
            <a:off x="609600" y="43434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Line 55"/>
          <p:cNvSpPr>
            <a:spLocks noChangeShapeType="1"/>
          </p:cNvSpPr>
          <p:nvPr/>
        </p:nvSpPr>
        <p:spPr bwMode="auto">
          <a:xfrm>
            <a:off x="685800" y="43434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Line 56"/>
          <p:cNvSpPr>
            <a:spLocks noChangeShapeType="1"/>
          </p:cNvSpPr>
          <p:nvPr/>
        </p:nvSpPr>
        <p:spPr bwMode="auto">
          <a:xfrm>
            <a:off x="762000" y="43434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Line 57"/>
          <p:cNvSpPr>
            <a:spLocks noChangeShapeType="1"/>
          </p:cNvSpPr>
          <p:nvPr/>
        </p:nvSpPr>
        <p:spPr bwMode="auto">
          <a:xfrm>
            <a:off x="838200" y="4343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5" name="Line 58"/>
          <p:cNvSpPr>
            <a:spLocks noChangeShapeType="1"/>
          </p:cNvSpPr>
          <p:nvPr/>
        </p:nvSpPr>
        <p:spPr bwMode="auto">
          <a:xfrm>
            <a:off x="914400" y="43434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6" name="Line 59"/>
          <p:cNvSpPr>
            <a:spLocks noChangeShapeType="1"/>
          </p:cNvSpPr>
          <p:nvPr/>
        </p:nvSpPr>
        <p:spPr bwMode="auto">
          <a:xfrm>
            <a:off x="3886200" y="40386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7" name="Line 60"/>
          <p:cNvSpPr>
            <a:spLocks noChangeShapeType="1"/>
          </p:cNvSpPr>
          <p:nvPr/>
        </p:nvSpPr>
        <p:spPr bwMode="auto">
          <a:xfrm>
            <a:off x="4038600" y="358140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Line 61"/>
          <p:cNvSpPr>
            <a:spLocks noChangeShapeType="1"/>
          </p:cNvSpPr>
          <p:nvPr/>
        </p:nvSpPr>
        <p:spPr bwMode="auto">
          <a:xfrm>
            <a:off x="4191000" y="3276600"/>
            <a:ext cx="60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1676400" y="4495800"/>
            <a:ext cx="3351213" cy="1676400"/>
            <a:chOff x="1056" y="2832"/>
            <a:chExt cx="2111" cy="1056"/>
          </a:xfrm>
        </p:grpSpPr>
        <p:sp>
          <p:nvSpPr>
            <p:cNvPr id="8257" name="Text Box 64"/>
            <p:cNvSpPr txBox="1">
              <a:spLocks noChangeArrowheads="1"/>
            </p:cNvSpPr>
            <p:nvPr/>
          </p:nvSpPr>
          <p:spPr bwMode="auto">
            <a:xfrm>
              <a:off x="1056" y="3408"/>
              <a:ext cx="2111" cy="480"/>
            </a:xfrm>
            <a:prstGeom prst="rect">
              <a:avLst/>
            </a:prstGeom>
            <a:solidFill>
              <a:srgbClr val="FFCCFF"/>
            </a:solidFill>
            <a:ln w="1333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>
                <a:lnSpc>
                  <a:spcPct val="90000"/>
                </a:lnSpc>
                <a:spcBef>
                  <a:spcPct val="70000"/>
                </a:spcBef>
              </a:pPr>
              <a:r>
                <a:rPr lang="en-US" sz="2400" b="1">
                  <a:solidFill>
                    <a:schemeClr val="bg1"/>
                  </a:solidFill>
                  <a:latin typeface="Comic Sans MS" pitchFamily="66" charset="0"/>
                </a:rPr>
                <a:t>Chicago</a:t>
              </a:r>
              <a:r>
                <a:rPr lang="en-US" sz="2400">
                  <a:solidFill>
                    <a:schemeClr val="bg1"/>
                  </a:solidFill>
                  <a:latin typeface="Comic Sans MS" pitchFamily="66" charset="0"/>
                </a:rPr>
                <a:t> GigaFitter + Data Organizer + HW</a:t>
              </a:r>
              <a:endParaRPr lang="en-GB" sz="24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8258" name="Line 65"/>
            <p:cNvSpPr>
              <a:spLocks noChangeShapeType="1"/>
            </p:cNvSpPr>
            <p:nvPr/>
          </p:nvSpPr>
          <p:spPr bwMode="auto">
            <a:xfrm flipV="1">
              <a:off x="2627" y="2832"/>
              <a:ext cx="540" cy="5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6819900" y="1828800"/>
            <a:ext cx="2286000" cy="1524000"/>
            <a:chOff x="4224" y="1248"/>
            <a:chExt cx="1392" cy="960"/>
          </a:xfrm>
        </p:grpSpPr>
        <p:sp>
          <p:nvSpPr>
            <p:cNvPr id="8255" name="Line 67"/>
            <p:cNvSpPr>
              <a:spLocks noChangeShapeType="1"/>
            </p:cNvSpPr>
            <p:nvPr/>
          </p:nvSpPr>
          <p:spPr bwMode="auto">
            <a:xfrm flipH="1">
              <a:off x="4224" y="1680"/>
              <a:ext cx="576" cy="52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Text Box 68"/>
            <p:cNvSpPr txBox="1">
              <a:spLocks noChangeArrowheads="1"/>
            </p:cNvSpPr>
            <p:nvPr/>
          </p:nvSpPr>
          <p:spPr bwMode="auto">
            <a:xfrm>
              <a:off x="4800" y="1248"/>
              <a:ext cx="816" cy="62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bg1"/>
                  </a:solidFill>
                  <a:latin typeface="Comic Sans MS" pitchFamily="66" charset="0"/>
                </a:rPr>
                <a:t>Pisa</a:t>
              </a:r>
              <a:r>
                <a:rPr lang="en-US" sz="2800">
                  <a:solidFill>
                    <a:schemeClr val="bg1"/>
                  </a:solidFill>
                  <a:latin typeface="Comic Sans MS" pitchFamily="66" charset="0"/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000">
                  <a:latin typeface="Comic Sans MS" pitchFamily="66" charset="0"/>
                </a:rPr>
                <a:t>AMBoard</a:t>
              </a:r>
              <a:endParaRPr lang="en-GB" sz="2800">
                <a:latin typeface="Comic Sans MS" pitchFamily="66" charset="0"/>
              </a:endParaRPr>
            </a:p>
          </p:txBody>
        </p:sp>
      </p:grpSp>
      <p:grpSp>
        <p:nvGrpSpPr>
          <p:cNvPr id="8" name="Group 85"/>
          <p:cNvGrpSpPr>
            <a:grpSpLocks/>
          </p:cNvGrpSpPr>
          <p:nvPr/>
        </p:nvGrpSpPr>
        <p:grpSpPr bwMode="auto">
          <a:xfrm>
            <a:off x="6781800" y="3494088"/>
            <a:ext cx="2209800" cy="1077912"/>
            <a:chOff x="4272" y="2201"/>
            <a:chExt cx="1392" cy="679"/>
          </a:xfrm>
        </p:grpSpPr>
        <p:sp>
          <p:nvSpPr>
            <p:cNvPr id="8253" name="Text Box 70"/>
            <p:cNvSpPr txBox="1">
              <a:spLocks noChangeArrowheads="1"/>
            </p:cNvSpPr>
            <p:nvPr/>
          </p:nvSpPr>
          <p:spPr bwMode="auto">
            <a:xfrm>
              <a:off x="4512" y="2201"/>
              <a:ext cx="1152" cy="679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bg1"/>
                  </a:solidFill>
                  <a:latin typeface="Comic Sans MS" pitchFamily="66" charset="0"/>
                </a:rPr>
                <a:t>Illinois: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Comic Sans MS" pitchFamily="66" charset="0"/>
                </a:rPr>
                <a:t>Final board</a:t>
              </a:r>
            </a:p>
            <a:p>
              <a:pPr>
                <a:lnSpc>
                  <a:spcPct val="40000"/>
                </a:lnSpc>
                <a:spcBef>
                  <a:spcPct val="40000"/>
                </a:spcBef>
              </a:pPr>
              <a:r>
                <a:rPr lang="en-US" sz="2000">
                  <a:solidFill>
                    <a:schemeClr val="bg1"/>
                  </a:solidFill>
                  <a:latin typeface="Comic Sans MS" pitchFamily="66" charset="0"/>
                </a:rPr>
                <a:t>in core crate</a:t>
              </a:r>
              <a:endParaRPr lang="en-GB" sz="28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8254" name="Line 71"/>
            <p:cNvSpPr>
              <a:spLocks noChangeShapeType="1"/>
            </p:cNvSpPr>
            <p:nvPr/>
          </p:nvSpPr>
          <p:spPr bwMode="auto">
            <a:xfrm flipH="1" flipV="1">
              <a:off x="4272" y="2606"/>
              <a:ext cx="240" cy="3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152400" y="1752600"/>
            <a:ext cx="1676400" cy="2843213"/>
            <a:chOff x="96" y="1104"/>
            <a:chExt cx="1056" cy="1791"/>
          </a:xfrm>
        </p:grpSpPr>
        <p:pic>
          <p:nvPicPr>
            <p:cNvPr id="8249" name="Picture 74" descr="sct_slink_t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1" y="1632"/>
              <a:ext cx="661" cy="12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8250" name="Group 88"/>
            <p:cNvGrpSpPr>
              <a:grpSpLocks/>
            </p:cNvGrpSpPr>
            <p:nvPr/>
          </p:nvGrpSpPr>
          <p:grpSpPr bwMode="auto">
            <a:xfrm>
              <a:off x="96" y="1104"/>
              <a:ext cx="1056" cy="864"/>
              <a:chOff x="96" y="1104"/>
              <a:chExt cx="1056" cy="864"/>
            </a:xfrm>
          </p:grpSpPr>
          <p:sp>
            <p:nvSpPr>
              <p:cNvPr id="8251" name="Rectangle 75"/>
              <p:cNvSpPr>
                <a:spLocks noChangeArrowheads="1"/>
              </p:cNvSpPr>
              <p:nvPr/>
            </p:nvSpPr>
            <p:spPr bwMode="auto">
              <a:xfrm>
                <a:off x="96" y="1104"/>
                <a:ext cx="1056" cy="4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mic Sans MS" pitchFamily="66" charset="0"/>
                  </a:rPr>
                  <a:t>USA-Italy</a:t>
                </a:r>
              </a:p>
              <a:p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“2-outHola”</a:t>
                </a:r>
                <a:endParaRPr lang="it-IT" sz="20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52" name="Line 76"/>
              <p:cNvSpPr>
                <a:spLocks noChangeShapeType="1"/>
              </p:cNvSpPr>
              <p:nvPr/>
            </p:nvSpPr>
            <p:spPr bwMode="auto">
              <a:xfrm flipH="1">
                <a:off x="816" y="1632"/>
                <a:ext cx="96" cy="3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9949" name="Text Box 77"/>
          <p:cNvSpPr txBox="1">
            <a:spLocks noChangeArrowheads="1"/>
          </p:cNvSpPr>
          <p:nvPr/>
        </p:nvSpPr>
        <p:spPr bwMode="auto">
          <a:xfrm>
            <a:off x="2063750" y="4456113"/>
            <a:ext cx="2254250" cy="687387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200" b="1">
                <a:solidFill>
                  <a:schemeClr val="bg1"/>
                </a:solidFill>
                <a:latin typeface="Comic Sans MS" pitchFamily="66" charset="0"/>
              </a:rPr>
              <a:t>Fermilab: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DF motherboards</a:t>
            </a:r>
            <a:endParaRPr lang="it-IT" sz="2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244" name="Text Box 78"/>
          <p:cNvSpPr txBox="1">
            <a:spLocks noChangeArrowheads="1"/>
          </p:cNvSpPr>
          <p:nvPr/>
        </p:nvSpPr>
        <p:spPr bwMode="auto">
          <a:xfrm>
            <a:off x="3554413" y="6392863"/>
            <a:ext cx="5199062" cy="376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</a:rPr>
              <a:t>  USA+Italy: crates + links + backplanes…</a:t>
            </a:r>
            <a:endParaRPr lang="it-IT" sz="2000" b="1">
              <a:solidFill>
                <a:schemeClr val="bg1"/>
              </a:solidFill>
            </a:endParaRPr>
          </a:p>
        </p:txBody>
      </p:sp>
      <p:sp>
        <p:nvSpPr>
          <p:cNvPr id="8245" name="Rectangle 79"/>
          <p:cNvSpPr>
            <a:spLocks noChangeArrowheads="1"/>
          </p:cNvSpPr>
          <p:nvPr/>
        </p:nvSpPr>
        <p:spPr bwMode="auto">
          <a:xfrm>
            <a:off x="4914900" y="4791075"/>
            <a:ext cx="1905000" cy="412750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1 Readout Crate</a:t>
            </a:r>
            <a:endParaRPr lang="it-IT" sz="180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11" name="Group 86"/>
          <p:cNvGrpSpPr>
            <a:grpSpLocks/>
          </p:cNvGrpSpPr>
          <p:nvPr/>
        </p:nvGrpSpPr>
        <p:grpSpPr bwMode="auto">
          <a:xfrm>
            <a:off x="6629400" y="5129213"/>
            <a:ext cx="1866900" cy="563562"/>
            <a:chOff x="4176" y="3231"/>
            <a:chExt cx="1176" cy="355"/>
          </a:xfrm>
        </p:grpSpPr>
        <p:sp>
          <p:nvSpPr>
            <p:cNvPr id="8247" name="Text Box 81"/>
            <p:cNvSpPr txBox="1">
              <a:spLocks noChangeArrowheads="1"/>
            </p:cNvSpPr>
            <p:nvPr/>
          </p:nvSpPr>
          <p:spPr bwMode="auto">
            <a:xfrm>
              <a:off x="4374" y="3278"/>
              <a:ext cx="978" cy="30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2945" tIns="41473" rIns="82945" bIns="41473">
              <a:spAutoFit/>
            </a:bodyPr>
            <a:lstStyle/>
            <a:p>
              <a:pPr defTabSz="4143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US" sz="2800" b="1">
                  <a:solidFill>
                    <a:schemeClr val="bg1"/>
                  </a:solidFill>
                  <a:latin typeface="Comic Sans MS" pitchFamily="66" charset="0"/>
                </a:rPr>
                <a:t>Argonne</a:t>
              </a:r>
            </a:p>
          </p:txBody>
        </p:sp>
        <p:sp>
          <p:nvSpPr>
            <p:cNvPr id="8248" name="Line 82"/>
            <p:cNvSpPr>
              <a:spLocks noChangeShapeType="1"/>
            </p:cNvSpPr>
            <p:nvPr/>
          </p:nvSpPr>
          <p:spPr bwMode="auto">
            <a:xfrm flipH="1" flipV="1">
              <a:off x="4176" y="3231"/>
              <a:ext cx="198" cy="14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95450"/>
            <a:ext cx="308292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9" name="Group 144"/>
          <p:cNvGrpSpPr>
            <a:grpSpLocks/>
          </p:cNvGrpSpPr>
          <p:nvPr/>
        </p:nvGrpSpPr>
        <p:grpSpPr bwMode="auto">
          <a:xfrm>
            <a:off x="2732088" y="3787775"/>
            <a:ext cx="4540250" cy="2967038"/>
            <a:chOff x="1570" y="2355"/>
            <a:chExt cx="2860" cy="1869"/>
          </a:xfrm>
        </p:grpSpPr>
        <p:pic>
          <p:nvPicPr>
            <p:cNvPr id="9336" name="Picture 59" descr="P51102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1" y="2355"/>
              <a:ext cx="2819" cy="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37" name="Oval 60"/>
            <p:cNvSpPr>
              <a:spLocks noChangeArrowheads="1"/>
            </p:cNvSpPr>
            <p:nvPr/>
          </p:nvSpPr>
          <p:spPr bwMode="auto">
            <a:xfrm>
              <a:off x="2016" y="2467"/>
              <a:ext cx="816" cy="602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8" name="Text Box 61"/>
            <p:cNvSpPr txBox="1">
              <a:spLocks noChangeArrowheads="1"/>
            </p:cNvSpPr>
            <p:nvPr/>
          </p:nvSpPr>
          <p:spPr bwMode="auto">
            <a:xfrm>
              <a:off x="2152" y="2618"/>
              <a:ext cx="7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LAMB</a:t>
              </a:r>
              <a:endParaRPr lang="it-IT" sz="2800" b="1">
                <a:solidFill>
                  <a:srgbClr val="FFFF00"/>
                </a:solidFill>
              </a:endParaRPr>
            </a:p>
          </p:txBody>
        </p:sp>
        <p:sp>
          <p:nvSpPr>
            <p:cNvPr id="9339" name="Oval 62"/>
            <p:cNvSpPr>
              <a:spLocks noChangeArrowheads="1"/>
            </p:cNvSpPr>
            <p:nvPr/>
          </p:nvSpPr>
          <p:spPr bwMode="auto">
            <a:xfrm>
              <a:off x="2664" y="2467"/>
              <a:ext cx="216" cy="159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40" name="Text Box 63"/>
            <p:cNvSpPr txBox="1">
              <a:spLocks noChangeArrowheads="1"/>
            </p:cNvSpPr>
            <p:nvPr/>
          </p:nvSpPr>
          <p:spPr bwMode="auto">
            <a:xfrm>
              <a:off x="2658" y="2507"/>
              <a:ext cx="1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t-IT" sz="2800" b="1">
                <a:solidFill>
                  <a:srgbClr val="FFFF00"/>
                </a:solidFill>
              </a:endParaRPr>
            </a:p>
          </p:txBody>
        </p:sp>
        <p:sp>
          <p:nvSpPr>
            <p:cNvPr id="9341" name="Text Box 64"/>
            <p:cNvSpPr txBox="1">
              <a:spLocks noChangeArrowheads="1"/>
            </p:cNvSpPr>
            <p:nvPr/>
          </p:nvSpPr>
          <p:spPr bwMode="auto">
            <a:xfrm>
              <a:off x="3024" y="2403"/>
              <a:ext cx="104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</a:rPr>
                <a:t>Standard cell chip</a:t>
              </a:r>
            </a:p>
          </p:txBody>
        </p:sp>
        <p:sp>
          <p:nvSpPr>
            <p:cNvPr id="9342" name="Line 65"/>
            <p:cNvSpPr>
              <a:spLocks noChangeShapeType="1"/>
            </p:cNvSpPr>
            <p:nvPr/>
          </p:nvSpPr>
          <p:spPr bwMode="auto">
            <a:xfrm flipH="1">
              <a:off x="2880" y="2499"/>
              <a:ext cx="144" cy="3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Text Box 66"/>
            <p:cNvSpPr txBox="1">
              <a:spLocks noChangeArrowheads="1"/>
            </p:cNvSpPr>
            <p:nvPr/>
          </p:nvSpPr>
          <p:spPr bwMode="auto">
            <a:xfrm>
              <a:off x="1980" y="3422"/>
              <a:ext cx="7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FF00"/>
                  </a:solidFill>
                </a:rPr>
                <a:t>40</a:t>
              </a:r>
              <a:r>
                <a:rPr lang="en-US" sz="1800">
                  <a:solidFill>
                    <a:srgbClr val="FFFF00"/>
                  </a:solidFill>
                </a:rPr>
                <a:t> MHz clock</a:t>
              </a:r>
            </a:p>
          </p:txBody>
        </p:sp>
        <p:sp>
          <p:nvSpPr>
            <p:cNvPr id="9344" name="Line 67"/>
            <p:cNvSpPr>
              <a:spLocks noChangeShapeType="1"/>
            </p:cNvSpPr>
            <p:nvPr/>
          </p:nvSpPr>
          <p:spPr bwMode="auto">
            <a:xfrm flipV="1">
              <a:off x="2448" y="3295"/>
              <a:ext cx="180" cy="159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Rectangle 70"/>
            <p:cNvSpPr>
              <a:spLocks noChangeArrowheads="1"/>
            </p:cNvSpPr>
            <p:nvPr/>
          </p:nvSpPr>
          <p:spPr bwMode="auto">
            <a:xfrm>
              <a:off x="3372" y="3025"/>
              <a:ext cx="570" cy="526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</a:rPr>
                <a:t>FPGA</a:t>
              </a:r>
            </a:p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</a:rPr>
                <a:t>for</a:t>
              </a:r>
            </a:p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</a:rPr>
                <a:t>Roads </a:t>
              </a:r>
            </a:p>
          </p:txBody>
        </p:sp>
        <p:sp>
          <p:nvSpPr>
            <p:cNvPr id="9346" name="Text Box 71"/>
            <p:cNvSpPr txBox="1">
              <a:spLocks noChangeArrowheads="1"/>
            </p:cNvSpPr>
            <p:nvPr/>
          </p:nvSpPr>
          <p:spPr bwMode="auto">
            <a:xfrm>
              <a:off x="1570" y="3993"/>
              <a:ext cx="756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0000"/>
                  </a:solidFill>
                </a:rPr>
                <a:t>AMBoard</a:t>
              </a:r>
              <a:endParaRPr lang="it-IT" sz="1800" b="1">
                <a:solidFill>
                  <a:srgbClr val="FF0000"/>
                </a:solidFill>
              </a:endParaRPr>
            </a:p>
          </p:txBody>
        </p:sp>
        <p:sp>
          <p:nvSpPr>
            <p:cNvPr id="9347" name="Text Box 73"/>
            <p:cNvSpPr txBox="1">
              <a:spLocks noChangeArrowheads="1"/>
            </p:cNvSpPr>
            <p:nvPr/>
          </p:nvSpPr>
          <p:spPr bwMode="auto">
            <a:xfrm>
              <a:off x="3942" y="3604"/>
              <a:ext cx="439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FF00"/>
                  </a:solidFill>
                </a:rPr>
                <a:t>P3 </a:t>
              </a:r>
            </a:p>
            <a:p>
              <a:r>
                <a:rPr lang="en-US" sz="1400" b="1">
                  <a:solidFill>
                    <a:srgbClr val="FFFF00"/>
                  </a:solidFill>
                </a:rPr>
                <a:t>serial </a:t>
              </a:r>
            </a:p>
            <a:p>
              <a:r>
                <a:rPr lang="en-US" b="1">
                  <a:solidFill>
                    <a:srgbClr val="FFFF00"/>
                  </a:solidFill>
                </a:rPr>
                <a:t>LVDS</a:t>
              </a:r>
            </a:p>
          </p:txBody>
        </p:sp>
        <p:sp>
          <p:nvSpPr>
            <p:cNvPr id="9348" name="Text Box 92"/>
            <p:cNvSpPr txBox="1">
              <a:spLocks noChangeArrowheads="1"/>
            </p:cNvSpPr>
            <p:nvPr/>
          </p:nvSpPr>
          <p:spPr bwMode="auto">
            <a:xfrm>
              <a:off x="2794" y="2844"/>
              <a:ext cx="571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FF00"/>
                  </a:solidFill>
                </a:rPr>
                <a:t>Control</a:t>
              </a:r>
            </a:p>
            <a:p>
              <a:pPr algn="ctr"/>
              <a:r>
                <a:rPr lang="en-US" sz="1600" b="1">
                  <a:solidFill>
                    <a:srgbClr val="FFFF00"/>
                  </a:solidFill>
                </a:rPr>
                <a:t>FPGA</a:t>
              </a:r>
              <a:endParaRPr lang="it-IT" sz="1600" b="1">
                <a:solidFill>
                  <a:srgbClr val="FFFF00"/>
                </a:solidFill>
              </a:endParaRPr>
            </a:p>
          </p:txBody>
        </p:sp>
        <p:sp>
          <p:nvSpPr>
            <p:cNvPr id="9349" name="Rectangle 93"/>
            <p:cNvSpPr>
              <a:spLocks noChangeArrowheads="1"/>
            </p:cNvSpPr>
            <p:nvPr/>
          </p:nvSpPr>
          <p:spPr bwMode="auto">
            <a:xfrm>
              <a:off x="2880" y="2844"/>
              <a:ext cx="413" cy="578"/>
            </a:xfrm>
            <a:prstGeom prst="rect">
              <a:avLst/>
            </a:prstGeom>
            <a:noFill/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50" name="Rectangle 94"/>
            <p:cNvSpPr>
              <a:spLocks noChangeArrowheads="1"/>
            </p:cNvSpPr>
            <p:nvPr/>
          </p:nvSpPr>
          <p:spPr bwMode="auto">
            <a:xfrm>
              <a:off x="3808" y="3575"/>
              <a:ext cx="147" cy="581"/>
            </a:xfrm>
            <a:prstGeom prst="rect">
              <a:avLst/>
            </a:prstGeom>
            <a:noFill/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51" name="Rectangle 132"/>
            <p:cNvSpPr>
              <a:spLocks noChangeArrowheads="1"/>
            </p:cNvSpPr>
            <p:nvPr/>
          </p:nvSpPr>
          <p:spPr bwMode="auto">
            <a:xfrm>
              <a:off x="1589" y="2371"/>
              <a:ext cx="2362" cy="18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52" name="Rectangle 139"/>
            <p:cNvSpPr>
              <a:spLocks noChangeArrowheads="1"/>
            </p:cNvSpPr>
            <p:nvPr/>
          </p:nvSpPr>
          <p:spPr bwMode="auto">
            <a:xfrm>
              <a:off x="3352" y="3565"/>
              <a:ext cx="413" cy="578"/>
            </a:xfrm>
            <a:prstGeom prst="rect">
              <a:avLst/>
            </a:prstGeom>
            <a:noFill/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53" name="Text Box 140"/>
            <p:cNvSpPr txBox="1">
              <a:spLocks noChangeArrowheads="1"/>
            </p:cNvSpPr>
            <p:nvPr/>
          </p:nvSpPr>
          <p:spPr bwMode="auto">
            <a:xfrm>
              <a:off x="3365" y="3590"/>
              <a:ext cx="38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>
                  <a:solidFill>
                    <a:srgbClr val="FFFF00"/>
                  </a:solidFill>
                </a:rPr>
                <a:t>FPGA</a:t>
              </a:r>
            </a:p>
            <a:p>
              <a:pPr defTabSz="914400"/>
              <a:r>
                <a:rPr lang="en-US" b="1">
                  <a:solidFill>
                    <a:srgbClr val="FFFF00"/>
                  </a:solidFill>
                </a:rPr>
                <a:t>for</a:t>
              </a:r>
            </a:p>
            <a:p>
              <a:pPr defTabSz="914400"/>
              <a:r>
                <a:rPr lang="en-US" b="1">
                  <a:solidFill>
                    <a:srgbClr val="FFFF00"/>
                  </a:solidFill>
                </a:rPr>
                <a:t>SS</a:t>
              </a:r>
            </a:p>
            <a:p>
              <a:pPr defTabSz="914400"/>
              <a:r>
                <a:rPr lang="en-US" b="1">
                  <a:solidFill>
                    <a:srgbClr val="FFFF00"/>
                  </a:solidFill>
                </a:rPr>
                <a:t>Input</a:t>
              </a:r>
              <a:endParaRPr lang="it-IT" b="1">
                <a:solidFill>
                  <a:srgbClr val="FFFF00"/>
                </a:solidFill>
              </a:endParaRPr>
            </a:p>
          </p:txBody>
        </p:sp>
        <p:sp>
          <p:nvSpPr>
            <p:cNvPr id="9354" name="Line 133"/>
            <p:cNvSpPr>
              <a:spLocks noChangeShapeType="1"/>
            </p:cNvSpPr>
            <p:nvPr/>
          </p:nvSpPr>
          <p:spPr bwMode="auto">
            <a:xfrm flipH="1">
              <a:off x="2880" y="2386"/>
              <a:ext cx="208" cy="5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8" name="Freccia giù 497"/>
          <p:cNvSpPr>
            <a:spLocks noChangeArrowheads="1"/>
          </p:cNvSpPr>
          <p:nvPr/>
        </p:nvSpPr>
        <p:spPr bwMode="auto">
          <a:xfrm>
            <a:off x="3706813" y="2895600"/>
            <a:ext cx="293687" cy="566738"/>
          </a:xfrm>
          <a:prstGeom prst="downArrow">
            <a:avLst>
              <a:gd name="adj1" fmla="val 50000"/>
              <a:gd name="adj2" fmla="val 4858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9221" name="Group 154"/>
          <p:cNvGrpSpPr>
            <a:grpSpLocks/>
          </p:cNvGrpSpPr>
          <p:nvPr/>
        </p:nvGrpSpPr>
        <p:grpSpPr bwMode="auto">
          <a:xfrm>
            <a:off x="3662363" y="84138"/>
            <a:ext cx="5564187" cy="2955925"/>
            <a:chOff x="2307" y="53"/>
            <a:chExt cx="3505" cy="1862"/>
          </a:xfrm>
        </p:grpSpPr>
        <p:sp>
          <p:nvSpPr>
            <p:cNvPr id="9286" name="Rectangle 163"/>
            <p:cNvSpPr>
              <a:spLocks noChangeArrowheads="1"/>
            </p:cNvSpPr>
            <p:nvPr/>
          </p:nvSpPr>
          <p:spPr bwMode="auto">
            <a:xfrm>
              <a:off x="2330" y="95"/>
              <a:ext cx="3427" cy="1820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87" name="Rectangle 269"/>
            <p:cNvSpPr>
              <a:spLocks noChangeArrowheads="1"/>
            </p:cNvSpPr>
            <p:nvPr/>
          </p:nvSpPr>
          <p:spPr bwMode="auto">
            <a:xfrm>
              <a:off x="2986" y="102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88" name="Rectangle 270"/>
            <p:cNvSpPr>
              <a:spLocks noChangeArrowheads="1"/>
            </p:cNvSpPr>
            <p:nvPr/>
          </p:nvSpPr>
          <p:spPr bwMode="auto">
            <a:xfrm>
              <a:off x="3311" y="102"/>
              <a:ext cx="167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89" name="Rectangle 271"/>
            <p:cNvSpPr>
              <a:spLocks noChangeArrowheads="1"/>
            </p:cNvSpPr>
            <p:nvPr/>
          </p:nvSpPr>
          <p:spPr bwMode="auto">
            <a:xfrm>
              <a:off x="3143" y="102"/>
              <a:ext cx="165" cy="17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0" name="Rectangle 269"/>
            <p:cNvSpPr>
              <a:spLocks noChangeArrowheads="1"/>
            </p:cNvSpPr>
            <p:nvPr/>
          </p:nvSpPr>
          <p:spPr bwMode="auto">
            <a:xfrm>
              <a:off x="3478" y="102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1" name="Rectangle 270"/>
            <p:cNvSpPr>
              <a:spLocks noChangeArrowheads="1"/>
            </p:cNvSpPr>
            <p:nvPr/>
          </p:nvSpPr>
          <p:spPr bwMode="auto">
            <a:xfrm>
              <a:off x="3640" y="102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2" name="Rectangle 271"/>
            <p:cNvSpPr>
              <a:spLocks noChangeArrowheads="1"/>
            </p:cNvSpPr>
            <p:nvPr/>
          </p:nvSpPr>
          <p:spPr bwMode="auto">
            <a:xfrm>
              <a:off x="3800" y="102"/>
              <a:ext cx="166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3" name="Rectangle 271"/>
            <p:cNvSpPr>
              <a:spLocks noChangeArrowheads="1"/>
            </p:cNvSpPr>
            <p:nvPr/>
          </p:nvSpPr>
          <p:spPr bwMode="auto">
            <a:xfrm>
              <a:off x="3966" y="102"/>
              <a:ext cx="166" cy="17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4" name="Rectangle 269"/>
            <p:cNvSpPr>
              <a:spLocks noChangeArrowheads="1"/>
            </p:cNvSpPr>
            <p:nvPr/>
          </p:nvSpPr>
          <p:spPr bwMode="auto">
            <a:xfrm>
              <a:off x="4464" y="102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5" name="Rectangle 270"/>
            <p:cNvSpPr>
              <a:spLocks noChangeArrowheads="1"/>
            </p:cNvSpPr>
            <p:nvPr/>
          </p:nvSpPr>
          <p:spPr bwMode="auto">
            <a:xfrm>
              <a:off x="4626" y="102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6" name="Rectangle 271"/>
            <p:cNvSpPr>
              <a:spLocks noChangeArrowheads="1"/>
            </p:cNvSpPr>
            <p:nvPr/>
          </p:nvSpPr>
          <p:spPr bwMode="auto">
            <a:xfrm>
              <a:off x="4953" y="102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7" name="Rectangle 269"/>
            <p:cNvSpPr>
              <a:spLocks noChangeArrowheads="1"/>
            </p:cNvSpPr>
            <p:nvPr/>
          </p:nvSpPr>
          <p:spPr bwMode="auto">
            <a:xfrm>
              <a:off x="2499" y="104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8" name="Rectangle 270"/>
            <p:cNvSpPr>
              <a:spLocks noChangeArrowheads="1"/>
            </p:cNvSpPr>
            <p:nvPr/>
          </p:nvSpPr>
          <p:spPr bwMode="auto">
            <a:xfrm>
              <a:off x="2660" y="104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9" name="Rectangle 271"/>
            <p:cNvSpPr>
              <a:spLocks noChangeArrowheads="1"/>
            </p:cNvSpPr>
            <p:nvPr/>
          </p:nvSpPr>
          <p:spPr bwMode="auto">
            <a:xfrm>
              <a:off x="2821" y="104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00" name="Text Box 276"/>
            <p:cNvSpPr txBox="1">
              <a:spLocks noChangeArrowheads="1"/>
            </p:cNvSpPr>
            <p:nvPr/>
          </p:nvSpPr>
          <p:spPr bwMode="auto">
            <a:xfrm rot="-5400000">
              <a:off x="2017" y="943"/>
              <a:ext cx="11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AM0+TSP+DO+TF+HW</a:t>
              </a:r>
            </a:p>
          </p:txBody>
        </p:sp>
        <p:sp>
          <p:nvSpPr>
            <p:cNvPr id="9301" name="Rectangle 269"/>
            <p:cNvSpPr>
              <a:spLocks noChangeArrowheads="1"/>
            </p:cNvSpPr>
            <p:nvPr/>
          </p:nvSpPr>
          <p:spPr bwMode="auto">
            <a:xfrm>
              <a:off x="5117" y="104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02" name="Rectangle 270"/>
            <p:cNvSpPr>
              <a:spLocks noChangeArrowheads="1"/>
            </p:cNvSpPr>
            <p:nvPr/>
          </p:nvSpPr>
          <p:spPr bwMode="auto">
            <a:xfrm>
              <a:off x="5278" y="104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03" name="Rectangle 271"/>
            <p:cNvSpPr>
              <a:spLocks noChangeArrowheads="1"/>
            </p:cNvSpPr>
            <p:nvPr/>
          </p:nvSpPr>
          <p:spPr bwMode="auto">
            <a:xfrm>
              <a:off x="4798" y="95"/>
              <a:ext cx="166" cy="17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04" name="Rectangle 152"/>
            <p:cNvSpPr>
              <a:spLocks noChangeArrowheads="1"/>
            </p:cNvSpPr>
            <p:nvPr/>
          </p:nvSpPr>
          <p:spPr bwMode="auto">
            <a:xfrm>
              <a:off x="5608" y="95"/>
              <a:ext cx="145" cy="180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05" name="Text Box 153"/>
            <p:cNvSpPr txBox="1">
              <a:spLocks noChangeArrowheads="1"/>
            </p:cNvSpPr>
            <p:nvPr/>
          </p:nvSpPr>
          <p:spPr bwMode="auto">
            <a:xfrm rot="-5400000">
              <a:off x="5271" y="526"/>
              <a:ext cx="8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Comic Sans MS" pitchFamily="66" charset="0"/>
                </a:rPr>
                <a:t>CPU vme</a:t>
              </a:r>
            </a:p>
          </p:txBody>
        </p:sp>
        <p:sp>
          <p:nvSpPr>
            <p:cNvPr id="9306" name="Text Box 276"/>
            <p:cNvSpPr txBox="1">
              <a:spLocks noChangeArrowheads="1"/>
            </p:cNvSpPr>
            <p:nvPr/>
          </p:nvSpPr>
          <p:spPr bwMode="auto">
            <a:xfrm rot="-5400000">
              <a:off x="2194" y="959"/>
              <a:ext cx="11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AM1+TSP+DO+T</a:t>
              </a:r>
              <a:r>
                <a:rPr lang="en-US" b="1">
                  <a:solidFill>
                    <a:schemeClr val="bg1"/>
                  </a:solidFill>
                  <a:latin typeface="Comic Sans MS" pitchFamily="66" charset="0"/>
                </a:rPr>
                <a:t>F</a:t>
              </a:r>
              <a:r>
                <a:rPr lang="en-US" b="1">
                  <a:solidFill>
                    <a:schemeClr val="bg1"/>
                  </a:solidFill>
                </a:rPr>
                <a:t>+HW</a:t>
              </a:r>
            </a:p>
          </p:txBody>
        </p:sp>
        <p:sp>
          <p:nvSpPr>
            <p:cNvPr id="9307" name="Text Box 276"/>
            <p:cNvSpPr txBox="1">
              <a:spLocks noChangeArrowheads="1"/>
            </p:cNvSpPr>
            <p:nvPr/>
          </p:nvSpPr>
          <p:spPr bwMode="auto">
            <a:xfrm rot="-5400000">
              <a:off x="2346" y="946"/>
              <a:ext cx="11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AM2+TSP+DO+TF</a:t>
              </a:r>
              <a:r>
                <a:rPr lang="en-US" b="1">
                  <a:solidFill>
                    <a:schemeClr val="bg1"/>
                  </a:solidFill>
                </a:rPr>
                <a:t>+HW</a:t>
              </a:r>
            </a:p>
          </p:txBody>
        </p:sp>
        <p:sp>
          <p:nvSpPr>
            <p:cNvPr id="9308" name="Text Box 276"/>
            <p:cNvSpPr txBox="1">
              <a:spLocks noChangeArrowheads="1"/>
            </p:cNvSpPr>
            <p:nvPr/>
          </p:nvSpPr>
          <p:spPr bwMode="auto">
            <a:xfrm rot="-5400000">
              <a:off x="2504" y="944"/>
              <a:ext cx="11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AM3+TSP+DO+TF</a:t>
              </a:r>
              <a:r>
                <a:rPr lang="en-US" b="1">
                  <a:solidFill>
                    <a:schemeClr val="bg1"/>
                  </a:solidFill>
                </a:rPr>
                <a:t>+HW</a:t>
              </a:r>
            </a:p>
          </p:txBody>
        </p:sp>
        <p:sp>
          <p:nvSpPr>
            <p:cNvPr id="9309" name="Text Box 276"/>
            <p:cNvSpPr txBox="1">
              <a:spLocks noChangeArrowheads="1"/>
            </p:cNvSpPr>
            <p:nvPr/>
          </p:nvSpPr>
          <p:spPr bwMode="auto">
            <a:xfrm rot="-5400000">
              <a:off x="2840" y="932"/>
              <a:ext cx="11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AM4+TSP+DO+TF</a:t>
              </a:r>
              <a:r>
                <a:rPr lang="en-US" b="1">
                  <a:solidFill>
                    <a:schemeClr val="bg1"/>
                  </a:solidFill>
                </a:rPr>
                <a:t>+HW</a:t>
              </a:r>
            </a:p>
          </p:txBody>
        </p:sp>
        <p:sp>
          <p:nvSpPr>
            <p:cNvPr id="9310" name="Text Box 276"/>
            <p:cNvSpPr txBox="1">
              <a:spLocks noChangeArrowheads="1"/>
            </p:cNvSpPr>
            <p:nvPr/>
          </p:nvSpPr>
          <p:spPr bwMode="auto">
            <a:xfrm rot="-5400000">
              <a:off x="3002" y="933"/>
              <a:ext cx="11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AM5+TSP+DO+TF</a:t>
              </a:r>
              <a:r>
                <a:rPr lang="en-US" b="1">
                  <a:solidFill>
                    <a:schemeClr val="bg1"/>
                  </a:solidFill>
                </a:rPr>
                <a:t>+HW</a:t>
              </a:r>
            </a:p>
          </p:txBody>
        </p:sp>
        <p:sp>
          <p:nvSpPr>
            <p:cNvPr id="9311" name="Text Box 276"/>
            <p:cNvSpPr txBox="1">
              <a:spLocks noChangeArrowheads="1"/>
            </p:cNvSpPr>
            <p:nvPr/>
          </p:nvSpPr>
          <p:spPr bwMode="auto">
            <a:xfrm rot="-5400000">
              <a:off x="3183" y="931"/>
              <a:ext cx="11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AM6+TSP+DO+TF</a:t>
              </a:r>
              <a:r>
                <a:rPr lang="en-US" b="1">
                  <a:solidFill>
                    <a:schemeClr val="bg1"/>
                  </a:solidFill>
                </a:rPr>
                <a:t>+HW</a:t>
              </a:r>
            </a:p>
          </p:txBody>
        </p:sp>
        <p:sp>
          <p:nvSpPr>
            <p:cNvPr id="9312" name="Text Box 276"/>
            <p:cNvSpPr txBox="1">
              <a:spLocks noChangeArrowheads="1"/>
            </p:cNvSpPr>
            <p:nvPr/>
          </p:nvSpPr>
          <p:spPr bwMode="auto">
            <a:xfrm rot="-5400000">
              <a:off x="3337" y="928"/>
              <a:ext cx="11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AM7+TSP+DO+TF</a:t>
              </a:r>
              <a:r>
                <a:rPr lang="en-US" b="1">
                  <a:solidFill>
                    <a:schemeClr val="bg1"/>
                  </a:solidFill>
                </a:rPr>
                <a:t>+HW</a:t>
              </a:r>
            </a:p>
          </p:txBody>
        </p:sp>
        <p:sp>
          <p:nvSpPr>
            <p:cNvPr id="9313" name="Text Box 276"/>
            <p:cNvSpPr txBox="1">
              <a:spLocks noChangeArrowheads="1"/>
            </p:cNvSpPr>
            <p:nvPr/>
          </p:nvSpPr>
          <p:spPr bwMode="auto">
            <a:xfrm rot="-5400000">
              <a:off x="3582" y="1298"/>
              <a:ext cx="9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11LayFit+HW</a:t>
              </a:r>
            </a:p>
          </p:txBody>
        </p:sp>
        <p:sp>
          <p:nvSpPr>
            <p:cNvPr id="9314" name="Text Box 276"/>
            <p:cNvSpPr txBox="1">
              <a:spLocks noChangeArrowheads="1"/>
            </p:cNvSpPr>
            <p:nvPr/>
          </p:nvSpPr>
          <p:spPr bwMode="auto">
            <a:xfrm rot="-5400000">
              <a:off x="4292" y="880"/>
              <a:ext cx="5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AM10+…..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15" name="Text Box 276"/>
            <p:cNvSpPr txBox="1">
              <a:spLocks noChangeArrowheads="1"/>
            </p:cNvSpPr>
            <p:nvPr/>
          </p:nvSpPr>
          <p:spPr bwMode="auto">
            <a:xfrm rot="-5400000">
              <a:off x="4450" y="899"/>
              <a:ext cx="5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AM11+…..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16" name="Text Box 276"/>
            <p:cNvSpPr txBox="1">
              <a:spLocks noChangeArrowheads="1"/>
            </p:cNvSpPr>
            <p:nvPr/>
          </p:nvSpPr>
          <p:spPr bwMode="auto">
            <a:xfrm rot="-5400000">
              <a:off x="4778" y="896"/>
              <a:ext cx="5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AM12+…..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17" name="Text Box 276"/>
            <p:cNvSpPr txBox="1">
              <a:spLocks noChangeArrowheads="1"/>
            </p:cNvSpPr>
            <p:nvPr/>
          </p:nvSpPr>
          <p:spPr bwMode="auto">
            <a:xfrm rot="-5400000">
              <a:off x="4957" y="892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AM13+……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18" name="Text Box 276"/>
            <p:cNvSpPr txBox="1">
              <a:spLocks noChangeArrowheads="1"/>
            </p:cNvSpPr>
            <p:nvPr/>
          </p:nvSpPr>
          <p:spPr bwMode="auto">
            <a:xfrm rot="-5400000">
              <a:off x="5116" y="891"/>
              <a:ext cx="5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AM14+…..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19" name="Rectangle 269"/>
            <p:cNvSpPr>
              <a:spLocks noChangeArrowheads="1"/>
            </p:cNvSpPr>
            <p:nvPr/>
          </p:nvSpPr>
          <p:spPr bwMode="auto">
            <a:xfrm>
              <a:off x="4141" y="102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20" name="Rectangle 270"/>
            <p:cNvSpPr>
              <a:spLocks noChangeArrowheads="1"/>
            </p:cNvSpPr>
            <p:nvPr/>
          </p:nvSpPr>
          <p:spPr bwMode="auto">
            <a:xfrm>
              <a:off x="4302" y="102"/>
              <a:ext cx="164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21" name="Text Box 276"/>
            <p:cNvSpPr txBox="1">
              <a:spLocks noChangeArrowheads="1"/>
            </p:cNvSpPr>
            <p:nvPr/>
          </p:nvSpPr>
          <p:spPr bwMode="auto">
            <a:xfrm rot="-5400000">
              <a:off x="3995" y="902"/>
              <a:ext cx="4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AM8+…..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9322" name="Text Box 276"/>
            <p:cNvSpPr txBox="1">
              <a:spLocks noChangeArrowheads="1"/>
            </p:cNvSpPr>
            <p:nvPr/>
          </p:nvSpPr>
          <p:spPr bwMode="auto">
            <a:xfrm rot="-5400000">
              <a:off x="4165" y="894"/>
              <a:ext cx="5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AM9+…...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9323" name="Rectangle 271"/>
            <p:cNvSpPr>
              <a:spLocks noChangeArrowheads="1"/>
            </p:cNvSpPr>
            <p:nvPr/>
          </p:nvSpPr>
          <p:spPr bwMode="auto">
            <a:xfrm>
              <a:off x="2333" y="95"/>
              <a:ext cx="166" cy="17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24" name="Text Box 276"/>
            <p:cNvSpPr txBox="1">
              <a:spLocks noChangeArrowheads="1"/>
            </p:cNvSpPr>
            <p:nvPr/>
          </p:nvSpPr>
          <p:spPr bwMode="auto">
            <a:xfrm rot="-5400000">
              <a:off x="1847" y="1043"/>
              <a:ext cx="11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11LayFit+ HW final</a:t>
              </a:r>
            </a:p>
          </p:txBody>
        </p:sp>
        <p:sp>
          <p:nvSpPr>
            <p:cNvPr id="9325" name="Rectangle 270"/>
            <p:cNvSpPr>
              <a:spLocks noChangeArrowheads="1"/>
            </p:cNvSpPr>
            <p:nvPr/>
          </p:nvSpPr>
          <p:spPr bwMode="auto">
            <a:xfrm>
              <a:off x="5444" y="105"/>
              <a:ext cx="165" cy="1797"/>
            </a:xfrm>
            <a:prstGeom prst="rect">
              <a:avLst/>
            </a:prstGeom>
            <a:solidFill>
              <a:srgbClr val="C3ED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26" name="Text Box 276"/>
            <p:cNvSpPr txBox="1">
              <a:spLocks noChangeArrowheads="1"/>
            </p:cNvSpPr>
            <p:nvPr/>
          </p:nvSpPr>
          <p:spPr bwMode="auto">
            <a:xfrm rot="-5400000">
              <a:off x="5295" y="882"/>
              <a:ext cx="5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AM15+…..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27" name="Rectangle 46"/>
            <p:cNvSpPr>
              <a:spLocks noChangeArrowheads="1"/>
            </p:cNvSpPr>
            <p:nvPr/>
          </p:nvSpPr>
          <p:spPr bwMode="auto">
            <a:xfrm>
              <a:off x="2413" y="110"/>
              <a:ext cx="796" cy="107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8" name="AutoShape 47"/>
            <p:cNvSpPr>
              <a:spLocks noChangeArrowheads="1"/>
            </p:cNvSpPr>
            <p:nvPr/>
          </p:nvSpPr>
          <p:spPr bwMode="auto">
            <a:xfrm rot="-5400000">
              <a:off x="3955" y="184"/>
              <a:ext cx="231" cy="83"/>
            </a:xfrm>
            <a:prstGeom prst="parallelogram">
              <a:avLst>
                <a:gd name="adj" fmla="val 695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9" name="Rectangle 48"/>
            <p:cNvSpPr>
              <a:spLocks noChangeArrowheads="1"/>
            </p:cNvSpPr>
            <p:nvPr/>
          </p:nvSpPr>
          <p:spPr bwMode="auto">
            <a:xfrm>
              <a:off x="2413" y="276"/>
              <a:ext cx="1699" cy="10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0" name="AutoShape 49"/>
            <p:cNvSpPr>
              <a:spLocks noChangeArrowheads="1"/>
            </p:cNvSpPr>
            <p:nvPr/>
          </p:nvSpPr>
          <p:spPr bwMode="auto">
            <a:xfrm rot="-5400000">
              <a:off x="4664" y="271"/>
              <a:ext cx="434" cy="82"/>
            </a:xfrm>
            <a:prstGeom prst="parallelogram">
              <a:avLst>
                <a:gd name="adj" fmla="val 13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1" name="Rectangle 50"/>
            <p:cNvSpPr>
              <a:spLocks noChangeArrowheads="1"/>
            </p:cNvSpPr>
            <p:nvPr/>
          </p:nvSpPr>
          <p:spPr bwMode="auto">
            <a:xfrm>
              <a:off x="2413" y="421"/>
              <a:ext cx="2511" cy="10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2" name="Text Box 276"/>
            <p:cNvSpPr txBox="1">
              <a:spLocks noChangeArrowheads="1"/>
            </p:cNvSpPr>
            <p:nvPr/>
          </p:nvSpPr>
          <p:spPr bwMode="auto">
            <a:xfrm rot="-5400000">
              <a:off x="2646" y="1213"/>
              <a:ext cx="11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11LayFit+ HW final</a:t>
              </a:r>
            </a:p>
          </p:txBody>
        </p:sp>
        <p:sp>
          <p:nvSpPr>
            <p:cNvPr id="9333" name="Text Box 276"/>
            <p:cNvSpPr txBox="1">
              <a:spLocks noChangeArrowheads="1"/>
            </p:cNvSpPr>
            <p:nvPr/>
          </p:nvSpPr>
          <p:spPr bwMode="auto">
            <a:xfrm rot="-5400000">
              <a:off x="4435" y="1278"/>
              <a:ext cx="9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11LayFit+HW</a:t>
              </a:r>
            </a:p>
          </p:txBody>
        </p:sp>
        <p:sp>
          <p:nvSpPr>
            <p:cNvPr id="9334" name="Text Box 55"/>
            <p:cNvSpPr txBox="1">
              <a:spLocks noChangeArrowheads="1"/>
            </p:cNvSpPr>
            <p:nvPr/>
          </p:nvSpPr>
          <p:spPr bwMode="auto">
            <a:xfrm rot="-2060191">
              <a:off x="4916" y="200"/>
              <a:ext cx="7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rgbClr val="2600FF"/>
                  </a:solidFill>
                </a:rPr>
                <a:t>OPTION</a:t>
              </a:r>
              <a:r>
                <a:rPr lang="en-US" sz="1600" b="1">
                  <a:solidFill>
                    <a:srgbClr val="2600FF"/>
                  </a:solidFill>
                </a:rPr>
                <a:t> A</a:t>
              </a:r>
              <a:endParaRPr lang="it-IT" sz="1600" b="1">
                <a:solidFill>
                  <a:srgbClr val="2600FF"/>
                </a:solidFill>
              </a:endParaRPr>
            </a:p>
          </p:txBody>
        </p:sp>
        <p:sp>
          <p:nvSpPr>
            <p:cNvPr id="9335" name="Text Box 138"/>
            <p:cNvSpPr txBox="1">
              <a:spLocks noChangeArrowheads="1"/>
            </p:cNvSpPr>
            <p:nvPr/>
          </p:nvSpPr>
          <p:spPr bwMode="auto">
            <a:xfrm>
              <a:off x="3878" y="53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it-IT"/>
            </a:p>
          </p:txBody>
        </p:sp>
      </p:grpSp>
      <p:sp>
        <p:nvSpPr>
          <p:cNvPr id="9222" name="Text Box 68"/>
          <p:cNvSpPr txBox="1">
            <a:spLocks noChangeArrowheads="1"/>
          </p:cNvSpPr>
          <p:nvPr/>
        </p:nvSpPr>
        <p:spPr bwMode="auto">
          <a:xfrm>
            <a:off x="7974013" y="3217863"/>
            <a:ext cx="1209675" cy="36671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33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3300"/>
                </a:solidFill>
              </a:rPr>
              <a:t>AUX card</a:t>
            </a:r>
          </a:p>
        </p:txBody>
      </p:sp>
      <p:grpSp>
        <p:nvGrpSpPr>
          <p:cNvPr id="9223" name="Group 136"/>
          <p:cNvGrpSpPr>
            <a:grpSpLocks/>
          </p:cNvGrpSpPr>
          <p:nvPr/>
        </p:nvGrpSpPr>
        <p:grpSpPr bwMode="auto">
          <a:xfrm>
            <a:off x="7070725" y="3641725"/>
            <a:ext cx="1709738" cy="3054350"/>
            <a:chOff x="4469" y="2302"/>
            <a:chExt cx="1077" cy="1924"/>
          </a:xfrm>
        </p:grpSpPr>
        <p:pic>
          <p:nvPicPr>
            <p:cNvPr id="9233" name="Picture 58"/>
            <p:cNvPicPr>
              <a:picLocks noChangeAspect="1" noChangeArrowheads="1"/>
            </p:cNvPicPr>
            <p:nvPr/>
          </p:nvPicPr>
          <p:blipFill>
            <a:blip r:embed="rId4"/>
            <a:srcRect l="28912" t="5858" r="21684" b="11717"/>
            <a:stretch>
              <a:fillRect/>
            </a:stretch>
          </p:blipFill>
          <p:spPr bwMode="auto">
            <a:xfrm>
              <a:off x="4469" y="2379"/>
              <a:ext cx="1077" cy="18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234" name="Rectangle 69"/>
            <p:cNvSpPr>
              <a:spLocks noChangeArrowheads="1"/>
            </p:cNvSpPr>
            <p:nvPr/>
          </p:nvSpPr>
          <p:spPr bwMode="auto">
            <a:xfrm>
              <a:off x="5276" y="3334"/>
              <a:ext cx="270" cy="70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r>
                <a:rPr lang="en-US" sz="900">
                  <a:solidFill>
                    <a:schemeClr val="bg1"/>
                  </a:solidFill>
                </a:rPr>
                <a:t>Connectors  for </a:t>
              </a:r>
            </a:p>
            <a:p>
              <a:pPr algn="ctr" eaLnBrk="0" hangingPunct="0"/>
              <a:r>
                <a:rPr lang="en-US" sz="900">
                  <a:solidFill>
                    <a:schemeClr val="bg1"/>
                  </a:solidFill>
                </a:rPr>
                <a:t>Hits LVDS  Cables</a:t>
              </a:r>
              <a:endParaRPr lang="it-IT" sz="900">
                <a:solidFill>
                  <a:schemeClr val="bg1"/>
                </a:solidFill>
              </a:endParaRPr>
            </a:p>
          </p:txBody>
        </p:sp>
        <p:sp>
          <p:nvSpPr>
            <p:cNvPr id="9235" name="Text Box 72"/>
            <p:cNvSpPr txBox="1">
              <a:spLocks noChangeArrowheads="1"/>
            </p:cNvSpPr>
            <p:nvPr/>
          </p:nvSpPr>
          <p:spPr bwMode="auto">
            <a:xfrm>
              <a:off x="4682" y="2356"/>
              <a:ext cx="681" cy="173"/>
            </a:xfrm>
            <a:prstGeom prst="rect">
              <a:avLst/>
            </a:prstGeom>
            <a:solidFill>
              <a:srgbClr val="3D7F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FFFF00"/>
                  </a:solidFill>
                </a:rPr>
                <a:t>DO+TF+HW</a:t>
              </a:r>
              <a:endParaRPr lang="it-IT" b="1">
                <a:solidFill>
                  <a:srgbClr val="FFFF00"/>
                </a:solidFill>
              </a:endParaRPr>
            </a:p>
          </p:txBody>
        </p:sp>
        <p:sp>
          <p:nvSpPr>
            <p:cNvPr id="9236" name="Rectangle 74"/>
            <p:cNvSpPr>
              <a:spLocks noChangeArrowheads="1"/>
            </p:cNvSpPr>
            <p:nvPr/>
          </p:nvSpPr>
          <p:spPr bwMode="auto">
            <a:xfrm>
              <a:off x="4745" y="4059"/>
              <a:ext cx="70" cy="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37" name="Rectangle 75"/>
            <p:cNvSpPr>
              <a:spLocks noChangeArrowheads="1"/>
            </p:cNvSpPr>
            <p:nvPr/>
          </p:nvSpPr>
          <p:spPr bwMode="auto">
            <a:xfrm>
              <a:off x="4745" y="4012"/>
              <a:ext cx="70" cy="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38" name="Rectangle 76"/>
            <p:cNvSpPr>
              <a:spLocks noChangeArrowheads="1"/>
            </p:cNvSpPr>
            <p:nvPr/>
          </p:nvSpPr>
          <p:spPr bwMode="auto">
            <a:xfrm>
              <a:off x="4745" y="3966"/>
              <a:ext cx="70" cy="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39" name="Rectangle 77"/>
            <p:cNvSpPr>
              <a:spLocks noChangeArrowheads="1"/>
            </p:cNvSpPr>
            <p:nvPr/>
          </p:nvSpPr>
          <p:spPr bwMode="auto">
            <a:xfrm>
              <a:off x="4745" y="3919"/>
              <a:ext cx="70" cy="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0" name="Rectangle 78"/>
            <p:cNvSpPr>
              <a:spLocks noChangeArrowheads="1"/>
            </p:cNvSpPr>
            <p:nvPr/>
          </p:nvSpPr>
          <p:spPr bwMode="auto">
            <a:xfrm>
              <a:off x="4745" y="3873"/>
              <a:ext cx="70" cy="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1" name="Rectangle 79"/>
            <p:cNvSpPr>
              <a:spLocks noChangeArrowheads="1"/>
            </p:cNvSpPr>
            <p:nvPr/>
          </p:nvSpPr>
          <p:spPr bwMode="auto">
            <a:xfrm>
              <a:off x="4745" y="3826"/>
              <a:ext cx="70" cy="3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2" name="Rectangle 80"/>
            <p:cNvSpPr>
              <a:spLocks noChangeArrowheads="1"/>
            </p:cNvSpPr>
            <p:nvPr/>
          </p:nvSpPr>
          <p:spPr bwMode="auto">
            <a:xfrm>
              <a:off x="4745" y="3780"/>
              <a:ext cx="70" cy="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3" name="Rectangle 81"/>
            <p:cNvSpPr>
              <a:spLocks noChangeArrowheads="1"/>
            </p:cNvSpPr>
            <p:nvPr/>
          </p:nvSpPr>
          <p:spPr bwMode="auto">
            <a:xfrm>
              <a:off x="4745" y="3734"/>
              <a:ext cx="70" cy="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4" name="Rectangle 82"/>
            <p:cNvSpPr>
              <a:spLocks noChangeArrowheads="1"/>
            </p:cNvSpPr>
            <p:nvPr/>
          </p:nvSpPr>
          <p:spPr bwMode="auto">
            <a:xfrm rot="5400000">
              <a:off x="4847" y="3332"/>
              <a:ext cx="207" cy="468"/>
            </a:xfrm>
            <a:prstGeom prst="rect">
              <a:avLst/>
            </a:prstGeom>
            <a:solidFill>
              <a:srgbClr val="F3F3F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5" name="Rectangle 83"/>
            <p:cNvSpPr>
              <a:spLocks noChangeArrowheads="1"/>
            </p:cNvSpPr>
            <p:nvPr/>
          </p:nvSpPr>
          <p:spPr bwMode="auto">
            <a:xfrm rot="5400000">
              <a:off x="4903" y="3464"/>
              <a:ext cx="116" cy="1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pPr algn="ctr"/>
              <a:endParaRPr lang="it-IT" sz="1800" b="1"/>
            </a:p>
          </p:txBody>
        </p:sp>
        <p:sp>
          <p:nvSpPr>
            <p:cNvPr id="9246" name="Rectangle 84"/>
            <p:cNvSpPr>
              <a:spLocks noChangeArrowheads="1"/>
            </p:cNvSpPr>
            <p:nvPr/>
          </p:nvSpPr>
          <p:spPr bwMode="auto">
            <a:xfrm rot="5400000">
              <a:off x="5046" y="3465"/>
              <a:ext cx="116" cy="1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pPr algn="ctr"/>
              <a:endParaRPr lang="it-IT" sz="1800" b="1"/>
            </a:p>
          </p:txBody>
        </p:sp>
        <p:sp>
          <p:nvSpPr>
            <p:cNvPr id="9247" name="Text Box 85"/>
            <p:cNvSpPr txBox="1">
              <a:spLocks noChangeArrowheads="1"/>
            </p:cNvSpPr>
            <p:nvPr/>
          </p:nvSpPr>
          <p:spPr bwMode="auto">
            <a:xfrm>
              <a:off x="5043" y="3488"/>
              <a:ext cx="121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800" b="1"/>
                <a:t>HW</a:t>
              </a:r>
              <a:endParaRPr lang="it-IT" sz="800" b="1"/>
            </a:p>
          </p:txBody>
        </p:sp>
        <p:sp>
          <p:nvSpPr>
            <p:cNvPr id="9248" name="Text Box 86"/>
            <p:cNvSpPr txBox="1">
              <a:spLocks noChangeArrowheads="1"/>
            </p:cNvSpPr>
            <p:nvPr/>
          </p:nvSpPr>
          <p:spPr bwMode="auto">
            <a:xfrm>
              <a:off x="4915" y="3488"/>
              <a:ext cx="78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TF</a:t>
              </a:r>
              <a:endParaRPr lang="it-IT" sz="800" b="1">
                <a:solidFill>
                  <a:schemeClr val="bg1"/>
                </a:solidFill>
              </a:endParaRPr>
            </a:p>
          </p:txBody>
        </p:sp>
        <p:sp>
          <p:nvSpPr>
            <p:cNvPr id="9249" name="Rectangle 88"/>
            <p:cNvSpPr>
              <a:spLocks noChangeArrowheads="1"/>
            </p:cNvSpPr>
            <p:nvPr/>
          </p:nvSpPr>
          <p:spPr bwMode="auto">
            <a:xfrm>
              <a:off x="4739" y="3474"/>
              <a:ext cx="131" cy="109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800" b="1"/>
            </a:p>
          </p:txBody>
        </p:sp>
        <p:sp>
          <p:nvSpPr>
            <p:cNvPr id="9250" name="Rectangle 89"/>
            <p:cNvSpPr>
              <a:spLocks noChangeArrowheads="1"/>
            </p:cNvSpPr>
            <p:nvPr/>
          </p:nvSpPr>
          <p:spPr bwMode="auto">
            <a:xfrm rot="-5400000">
              <a:off x="4745" y="3597"/>
              <a:ext cx="56" cy="4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51" name="Rectangle 90"/>
            <p:cNvSpPr>
              <a:spLocks noChangeArrowheads="1"/>
            </p:cNvSpPr>
            <p:nvPr/>
          </p:nvSpPr>
          <p:spPr bwMode="auto">
            <a:xfrm rot="-5400000">
              <a:off x="4807" y="3597"/>
              <a:ext cx="56" cy="4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52" name="Text Box 91"/>
            <p:cNvSpPr txBox="1">
              <a:spLocks noChangeArrowheads="1"/>
            </p:cNvSpPr>
            <p:nvPr/>
          </p:nvSpPr>
          <p:spPr bwMode="auto">
            <a:xfrm>
              <a:off x="4763" y="3498"/>
              <a:ext cx="96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DO</a:t>
              </a:r>
              <a:endParaRPr lang="it-IT" sz="800" b="1">
                <a:solidFill>
                  <a:schemeClr val="bg1"/>
                </a:solidFill>
              </a:endParaRPr>
            </a:p>
          </p:txBody>
        </p:sp>
        <p:sp>
          <p:nvSpPr>
            <p:cNvPr id="9253" name="Rectangle 95"/>
            <p:cNvSpPr>
              <a:spLocks noChangeArrowheads="1"/>
            </p:cNvSpPr>
            <p:nvPr/>
          </p:nvSpPr>
          <p:spPr bwMode="auto">
            <a:xfrm>
              <a:off x="4993" y="3750"/>
              <a:ext cx="228" cy="220"/>
            </a:xfrm>
            <a:prstGeom prst="rect">
              <a:avLst/>
            </a:prstGeom>
            <a:solidFill>
              <a:srgbClr val="F3F3F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DO</a:t>
              </a:r>
            </a:p>
            <a:p>
              <a:pPr algn="ctr"/>
              <a:r>
                <a:rPr lang="en-US" sz="800">
                  <a:solidFill>
                    <a:schemeClr val="bg1"/>
                  </a:solidFill>
                </a:rPr>
                <a:t>INPUT</a:t>
              </a:r>
            </a:p>
            <a:p>
              <a:pPr algn="ctr"/>
              <a:r>
                <a:rPr lang="en-US" sz="800">
                  <a:solidFill>
                    <a:schemeClr val="bg1"/>
                  </a:solidFill>
                </a:rPr>
                <a:t>FIFOs</a:t>
              </a:r>
              <a:endParaRPr lang="it-IT" sz="800">
                <a:solidFill>
                  <a:schemeClr val="bg1"/>
                </a:solidFill>
              </a:endParaRPr>
            </a:p>
          </p:txBody>
        </p:sp>
        <p:sp>
          <p:nvSpPr>
            <p:cNvPr id="9254" name="Rectangle 96"/>
            <p:cNvSpPr>
              <a:spLocks noChangeArrowheads="1"/>
            </p:cNvSpPr>
            <p:nvPr/>
          </p:nvSpPr>
          <p:spPr bwMode="auto">
            <a:xfrm rot="5400000">
              <a:off x="4847" y="3108"/>
              <a:ext cx="207" cy="468"/>
            </a:xfrm>
            <a:prstGeom prst="rect">
              <a:avLst/>
            </a:prstGeom>
            <a:solidFill>
              <a:srgbClr val="F3F3F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55" name="Rectangle 97"/>
            <p:cNvSpPr>
              <a:spLocks noChangeArrowheads="1"/>
            </p:cNvSpPr>
            <p:nvPr/>
          </p:nvSpPr>
          <p:spPr bwMode="auto">
            <a:xfrm rot="5400000">
              <a:off x="4903" y="3240"/>
              <a:ext cx="116" cy="1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pPr algn="ctr"/>
              <a:endParaRPr lang="it-IT" sz="1800" b="1"/>
            </a:p>
          </p:txBody>
        </p:sp>
        <p:sp>
          <p:nvSpPr>
            <p:cNvPr id="9256" name="Rectangle 98"/>
            <p:cNvSpPr>
              <a:spLocks noChangeArrowheads="1"/>
            </p:cNvSpPr>
            <p:nvPr/>
          </p:nvSpPr>
          <p:spPr bwMode="auto">
            <a:xfrm rot="5400000">
              <a:off x="5046" y="3241"/>
              <a:ext cx="116" cy="1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pPr algn="ctr"/>
              <a:endParaRPr lang="it-IT" sz="1800" b="1"/>
            </a:p>
          </p:txBody>
        </p:sp>
        <p:sp>
          <p:nvSpPr>
            <p:cNvPr id="9257" name="Text Box 99"/>
            <p:cNvSpPr txBox="1">
              <a:spLocks noChangeArrowheads="1"/>
            </p:cNvSpPr>
            <p:nvPr/>
          </p:nvSpPr>
          <p:spPr bwMode="auto">
            <a:xfrm>
              <a:off x="5043" y="3264"/>
              <a:ext cx="121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800" b="1"/>
                <a:t>HW</a:t>
              </a:r>
              <a:endParaRPr lang="it-IT" sz="800" b="1"/>
            </a:p>
          </p:txBody>
        </p:sp>
        <p:sp>
          <p:nvSpPr>
            <p:cNvPr id="9258" name="Text Box 100"/>
            <p:cNvSpPr txBox="1">
              <a:spLocks noChangeArrowheads="1"/>
            </p:cNvSpPr>
            <p:nvPr/>
          </p:nvSpPr>
          <p:spPr bwMode="auto">
            <a:xfrm>
              <a:off x="4915" y="3264"/>
              <a:ext cx="78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TF</a:t>
              </a:r>
              <a:endParaRPr lang="it-IT" sz="800" b="1">
                <a:solidFill>
                  <a:schemeClr val="bg1"/>
                </a:solidFill>
              </a:endParaRPr>
            </a:p>
          </p:txBody>
        </p:sp>
        <p:sp>
          <p:nvSpPr>
            <p:cNvPr id="9259" name="Rectangle 102"/>
            <p:cNvSpPr>
              <a:spLocks noChangeArrowheads="1"/>
            </p:cNvSpPr>
            <p:nvPr/>
          </p:nvSpPr>
          <p:spPr bwMode="auto">
            <a:xfrm>
              <a:off x="4739" y="3250"/>
              <a:ext cx="131" cy="109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800" b="1"/>
            </a:p>
          </p:txBody>
        </p:sp>
        <p:sp>
          <p:nvSpPr>
            <p:cNvPr id="9260" name="Rectangle 103"/>
            <p:cNvSpPr>
              <a:spLocks noChangeArrowheads="1"/>
            </p:cNvSpPr>
            <p:nvPr/>
          </p:nvSpPr>
          <p:spPr bwMode="auto">
            <a:xfrm rot="-5400000">
              <a:off x="4745" y="3373"/>
              <a:ext cx="56" cy="4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61" name="Rectangle 104"/>
            <p:cNvSpPr>
              <a:spLocks noChangeArrowheads="1"/>
            </p:cNvSpPr>
            <p:nvPr/>
          </p:nvSpPr>
          <p:spPr bwMode="auto">
            <a:xfrm rot="-5400000">
              <a:off x="4807" y="3373"/>
              <a:ext cx="56" cy="4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62" name="Text Box 105"/>
            <p:cNvSpPr txBox="1">
              <a:spLocks noChangeArrowheads="1"/>
            </p:cNvSpPr>
            <p:nvPr/>
          </p:nvSpPr>
          <p:spPr bwMode="auto">
            <a:xfrm>
              <a:off x="4763" y="3274"/>
              <a:ext cx="96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DO</a:t>
              </a:r>
              <a:endParaRPr lang="it-IT" sz="800" b="1">
                <a:solidFill>
                  <a:schemeClr val="bg1"/>
                </a:solidFill>
              </a:endParaRPr>
            </a:p>
          </p:txBody>
        </p:sp>
        <p:sp>
          <p:nvSpPr>
            <p:cNvPr id="9263" name="Rectangle 106"/>
            <p:cNvSpPr>
              <a:spLocks noChangeArrowheads="1"/>
            </p:cNvSpPr>
            <p:nvPr/>
          </p:nvSpPr>
          <p:spPr bwMode="auto">
            <a:xfrm rot="5400000">
              <a:off x="4847" y="2883"/>
              <a:ext cx="207" cy="468"/>
            </a:xfrm>
            <a:prstGeom prst="rect">
              <a:avLst/>
            </a:prstGeom>
            <a:solidFill>
              <a:srgbClr val="F3F3F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64" name="Rectangle 107"/>
            <p:cNvSpPr>
              <a:spLocks noChangeArrowheads="1"/>
            </p:cNvSpPr>
            <p:nvPr/>
          </p:nvSpPr>
          <p:spPr bwMode="auto">
            <a:xfrm rot="5400000">
              <a:off x="4902" y="3016"/>
              <a:ext cx="117" cy="1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pPr algn="ctr"/>
              <a:endParaRPr lang="it-IT" sz="1800" b="1"/>
            </a:p>
          </p:txBody>
        </p:sp>
        <p:sp>
          <p:nvSpPr>
            <p:cNvPr id="9265" name="Rectangle 108"/>
            <p:cNvSpPr>
              <a:spLocks noChangeArrowheads="1"/>
            </p:cNvSpPr>
            <p:nvPr/>
          </p:nvSpPr>
          <p:spPr bwMode="auto">
            <a:xfrm rot="5400000">
              <a:off x="5046" y="3016"/>
              <a:ext cx="116" cy="1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pPr algn="ctr"/>
              <a:endParaRPr lang="it-IT" sz="1800" b="1"/>
            </a:p>
          </p:txBody>
        </p:sp>
        <p:sp>
          <p:nvSpPr>
            <p:cNvPr id="9266" name="Text Box 109"/>
            <p:cNvSpPr txBox="1">
              <a:spLocks noChangeArrowheads="1"/>
            </p:cNvSpPr>
            <p:nvPr/>
          </p:nvSpPr>
          <p:spPr bwMode="auto">
            <a:xfrm>
              <a:off x="5043" y="3039"/>
              <a:ext cx="121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800" b="1"/>
                <a:t>HW</a:t>
              </a:r>
              <a:endParaRPr lang="it-IT" sz="800" b="1"/>
            </a:p>
          </p:txBody>
        </p:sp>
        <p:sp>
          <p:nvSpPr>
            <p:cNvPr id="9267" name="Text Box 110"/>
            <p:cNvSpPr txBox="1">
              <a:spLocks noChangeArrowheads="1"/>
            </p:cNvSpPr>
            <p:nvPr/>
          </p:nvSpPr>
          <p:spPr bwMode="auto">
            <a:xfrm>
              <a:off x="4915" y="3039"/>
              <a:ext cx="78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TF</a:t>
              </a:r>
              <a:endParaRPr lang="it-IT" sz="800" b="1">
                <a:solidFill>
                  <a:schemeClr val="bg1"/>
                </a:solidFill>
              </a:endParaRPr>
            </a:p>
          </p:txBody>
        </p:sp>
        <p:sp>
          <p:nvSpPr>
            <p:cNvPr id="9268" name="Rectangle 112"/>
            <p:cNvSpPr>
              <a:spLocks noChangeArrowheads="1"/>
            </p:cNvSpPr>
            <p:nvPr/>
          </p:nvSpPr>
          <p:spPr bwMode="auto">
            <a:xfrm>
              <a:off x="4739" y="3025"/>
              <a:ext cx="131" cy="109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800" b="1"/>
            </a:p>
          </p:txBody>
        </p:sp>
        <p:sp>
          <p:nvSpPr>
            <p:cNvPr id="9269" name="Rectangle 113"/>
            <p:cNvSpPr>
              <a:spLocks noChangeArrowheads="1"/>
            </p:cNvSpPr>
            <p:nvPr/>
          </p:nvSpPr>
          <p:spPr bwMode="auto">
            <a:xfrm rot="-5400000">
              <a:off x="4745" y="3148"/>
              <a:ext cx="56" cy="4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70" name="Rectangle 114"/>
            <p:cNvSpPr>
              <a:spLocks noChangeArrowheads="1"/>
            </p:cNvSpPr>
            <p:nvPr/>
          </p:nvSpPr>
          <p:spPr bwMode="auto">
            <a:xfrm rot="-5400000">
              <a:off x="4807" y="3148"/>
              <a:ext cx="56" cy="4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71" name="Text Box 115"/>
            <p:cNvSpPr txBox="1">
              <a:spLocks noChangeArrowheads="1"/>
            </p:cNvSpPr>
            <p:nvPr/>
          </p:nvSpPr>
          <p:spPr bwMode="auto">
            <a:xfrm>
              <a:off x="4763" y="3049"/>
              <a:ext cx="96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DO</a:t>
              </a:r>
              <a:endParaRPr lang="it-IT" sz="800" b="1">
                <a:solidFill>
                  <a:schemeClr val="bg1"/>
                </a:solidFill>
              </a:endParaRPr>
            </a:p>
          </p:txBody>
        </p:sp>
        <p:sp>
          <p:nvSpPr>
            <p:cNvPr id="9272" name="Rectangle 116"/>
            <p:cNvSpPr>
              <a:spLocks noChangeArrowheads="1"/>
            </p:cNvSpPr>
            <p:nvPr/>
          </p:nvSpPr>
          <p:spPr bwMode="auto">
            <a:xfrm rot="5400000">
              <a:off x="4847" y="2661"/>
              <a:ext cx="207" cy="468"/>
            </a:xfrm>
            <a:prstGeom prst="rect">
              <a:avLst/>
            </a:prstGeom>
            <a:solidFill>
              <a:srgbClr val="F3F3F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73" name="Rectangle 117"/>
            <p:cNvSpPr>
              <a:spLocks noChangeArrowheads="1"/>
            </p:cNvSpPr>
            <p:nvPr/>
          </p:nvSpPr>
          <p:spPr bwMode="auto">
            <a:xfrm rot="5400000">
              <a:off x="4903" y="2793"/>
              <a:ext cx="116" cy="1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pPr algn="ctr"/>
              <a:endParaRPr lang="it-IT" sz="1800" b="1"/>
            </a:p>
          </p:txBody>
        </p:sp>
        <p:sp>
          <p:nvSpPr>
            <p:cNvPr id="9274" name="Rectangle 118"/>
            <p:cNvSpPr>
              <a:spLocks noChangeArrowheads="1"/>
            </p:cNvSpPr>
            <p:nvPr/>
          </p:nvSpPr>
          <p:spPr bwMode="auto">
            <a:xfrm rot="5400000">
              <a:off x="5046" y="2794"/>
              <a:ext cx="116" cy="1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pPr algn="ctr"/>
              <a:endParaRPr lang="it-IT" sz="1800" b="1"/>
            </a:p>
          </p:txBody>
        </p:sp>
        <p:sp>
          <p:nvSpPr>
            <p:cNvPr id="9275" name="Text Box 119"/>
            <p:cNvSpPr txBox="1">
              <a:spLocks noChangeArrowheads="1"/>
            </p:cNvSpPr>
            <p:nvPr/>
          </p:nvSpPr>
          <p:spPr bwMode="auto">
            <a:xfrm>
              <a:off x="5043" y="2817"/>
              <a:ext cx="121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800" b="1"/>
                <a:t>HW</a:t>
              </a:r>
              <a:endParaRPr lang="it-IT" sz="800" b="1"/>
            </a:p>
          </p:txBody>
        </p:sp>
        <p:sp>
          <p:nvSpPr>
            <p:cNvPr id="9276" name="Text Box 120"/>
            <p:cNvSpPr txBox="1">
              <a:spLocks noChangeArrowheads="1"/>
            </p:cNvSpPr>
            <p:nvPr/>
          </p:nvSpPr>
          <p:spPr bwMode="auto">
            <a:xfrm>
              <a:off x="4915" y="2817"/>
              <a:ext cx="78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TF</a:t>
              </a:r>
              <a:endParaRPr lang="it-IT" sz="800" b="1">
                <a:solidFill>
                  <a:schemeClr val="bg1"/>
                </a:solidFill>
              </a:endParaRPr>
            </a:p>
          </p:txBody>
        </p:sp>
        <p:sp>
          <p:nvSpPr>
            <p:cNvPr id="9277" name="Rectangle 122"/>
            <p:cNvSpPr>
              <a:spLocks noChangeArrowheads="1"/>
            </p:cNvSpPr>
            <p:nvPr/>
          </p:nvSpPr>
          <p:spPr bwMode="auto">
            <a:xfrm>
              <a:off x="4739" y="2803"/>
              <a:ext cx="131" cy="109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800" b="1"/>
            </a:p>
          </p:txBody>
        </p:sp>
        <p:sp>
          <p:nvSpPr>
            <p:cNvPr id="9278" name="Rectangle 123"/>
            <p:cNvSpPr>
              <a:spLocks noChangeArrowheads="1"/>
            </p:cNvSpPr>
            <p:nvPr/>
          </p:nvSpPr>
          <p:spPr bwMode="auto">
            <a:xfrm rot="-5400000">
              <a:off x="4745" y="2926"/>
              <a:ext cx="56" cy="4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79" name="Rectangle 124"/>
            <p:cNvSpPr>
              <a:spLocks noChangeArrowheads="1"/>
            </p:cNvSpPr>
            <p:nvPr/>
          </p:nvSpPr>
          <p:spPr bwMode="auto">
            <a:xfrm rot="-5400000">
              <a:off x="4807" y="2926"/>
              <a:ext cx="56" cy="4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80" name="Text Box 125"/>
            <p:cNvSpPr txBox="1">
              <a:spLocks noChangeArrowheads="1"/>
            </p:cNvSpPr>
            <p:nvPr/>
          </p:nvSpPr>
          <p:spPr bwMode="auto">
            <a:xfrm>
              <a:off x="4763" y="2817"/>
              <a:ext cx="96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DO</a:t>
              </a:r>
              <a:endParaRPr lang="it-IT" sz="800" b="1">
                <a:solidFill>
                  <a:schemeClr val="bg1"/>
                </a:solidFill>
              </a:endParaRPr>
            </a:p>
          </p:txBody>
        </p:sp>
        <p:sp>
          <p:nvSpPr>
            <p:cNvPr id="9281" name="Rectangle 126"/>
            <p:cNvSpPr>
              <a:spLocks noChangeArrowheads="1"/>
            </p:cNvSpPr>
            <p:nvPr/>
          </p:nvSpPr>
          <p:spPr bwMode="auto">
            <a:xfrm>
              <a:off x="5276" y="2584"/>
              <a:ext cx="270" cy="65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r>
                <a:rPr lang="en-US" sz="1000">
                  <a:solidFill>
                    <a:schemeClr val="bg1"/>
                  </a:solidFill>
                </a:rPr>
                <a:t>Connectors  for </a:t>
              </a:r>
            </a:p>
            <a:p>
              <a:pPr algn="ctr" eaLnBrk="0" hangingPunct="0"/>
              <a:r>
                <a:rPr lang="en-US" sz="1000">
                  <a:solidFill>
                    <a:schemeClr val="bg1"/>
                  </a:solidFill>
                </a:rPr>
                <a:t>tracks  output</a:t>
              </a:r>
              <a:endParaRPr lang="it-IT" sz="1000">
                <a:solidFill>
                  <a:schemeClr val="bg1"/>
                </a:solidFill>
              </a:endParaRPr>
            </a:p>
          </p:txBody>
        </p:sp>
        <p:sp>
          <p:nvSpPr>
            <p:cNvPr id="9282" name="Rectangle 127"/>
            <p:cNvSpPr>
              <a:spLocks noChangeArrowheads="1"/>
            </p:cNvSpPr>
            <p:nvPr/>
          </p:nvSpPr>
          <p:spPr bwMode="auto">
            <a:xfrm>
              <a:off x="4815" y="2542"/>
              <a:ext cx="228" cy="190"/>
            </a:xfrm>
            <a:prstGeom prst="rect">
              <a:avLst/>
            </a:prstGeom>
            <a:solidFill>
              <a:srgbClr val="F3F3F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>
                  <a:solidFill>
                    <a:schemeClr val="bg1"/>
                  </a:solidFill>
                </a:rPr>
                <a:t>Interface</a:t>
              </a:r>
              <a:endParaRPr lang="it-IT" sz="900">
                <a:solidFill>
                  <a:schemeClr val="bg1"/>
                </a:solidFill>
              </a:endParaRPr>
            </a:p>
          </p:txBody>
        </p:sp>
        <p:sp>
          <p:nvSpPr>
            <p:cNvPr id="9283" name="Rectangle 128"/>
            <p:cNvSpPr>
              <a:spLocks noChangeArrowheads="1"/>
            </p:cNvSpPr>
            <p:nvPr/>
          </p:nvSpPr>
          <p:spPr bwMode="auto">
            <a:xfrm>
              <a:off x="4717" y="3702"/>
              <a:ext cx="227" cy="415"/>
            </a:xfrm>
            <a:prstGeom prst="rect">
              <a:avLst/>
            </a:prstGeom>
            <a:noFill/>
            <a:ln w="2857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84" name="Text Box 129"/>
            <p:cNvSpPr txBox="1">
              <a:spLocks noChangeArrowheads="1"/>
            </p:cNvSpPr>
            <p:nvPr/>
          </p:nvSpPr>
          <p:spPr bwMode="auto">
            <a:xfrm rot="-5400000">
              <a:off x="4740" y="3853"/>
              <a:ext cx="341" cy="135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SSMAP</a:t>
              </a:r>
              <a:endParaRPr lang="it-IT" sz="800">
                <a:solidFill>
                  <a:schemeClr val="bg1"/>
                </a:solidFill>
              </a:endParaRPr>
            </a:p>
          </p:txBody>
        </p:sp>
        <p:sp>
          <p:nvSpPr>
            <p:cNvPr id="9285" name="Rectangle 134"/>
            <p:cNvSpPr>
              <a:spLocks noChangeArrowheads="1"/>
            </p:cNvSpPr>
            <p:nvPr/>
          </p:nvSpPr>
          <p:spPr bwMode="auto">
            <a:xfrm>
              <a:off x="4469" y="2302"/>
              <a:ext cx="1077" cy="1922"/>
            </a:xfrm>
            <a:prstGeom prst="rect">
              <a:avLst/>
            </a:prstGeom>
            <a:noFill/>
            <a:ln w="38100">
              <a:solidFill>
                <a:srgbClr val="2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224" name="Text Box 131"/>
          <p:cNvSpPr txBox="1">
            <a:spLocks noChangeArrowheads="1"/>
          </p:cNvSpPr>
          <p:nvPr/>
        </p:nvSpPr>
        <p:spPr bwMode="auto">
          <a:xfrm>
            <a:off x="4508500" y="3081338"/>
            <a:ext cx="2320925" cy="8223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>
                <a:solidFill>
                  <a:schemeClr val="bg1"/>
                </a:solidFill>
              </a:rPr>
              <a:t>Processing Unit</a:t>
            </a:r>
          </a:p>
          <a:p>
            <a:pPr defTabSz="914400"/>
            <a:r>
              <a:rPr lang="en-US" sz="2400">
                <a:solidFill>
                  <a:srgbClr val="FF0000"/>
                </a:solidFill>
              </a:rPr>
              <a:t>Pisa</a:t>
            </a:r>
            <a:r>
              <a:rPr lang="en-US" sz="2400">
                <a:solidFill>
                  <a:schemeClr val="bg1"/>
                </a:solidFill>
              </a:rPr>
              <a:t> +</a:t>
            </a:r>
            <a:r>
              <a:rPr lang="en-US" sz="2400">
                <a:solidFill>
                  <a:schemeClr val="hlink"/>
                </a:solidFill>
              </a:rPr>
              <a:t>Chicago</a:t>
            </a:r>
            <a:endParaRPr lang="it-IT" sz="2400">
              <a:solidFill>
                <a:schemeClr val="hlink"/>
              </a:solidFill>
            </a:endParaRPr>
          </a:p>
        </p:txBody>
      </p:sp>
      <p:sp>
        <p:nvSpPr>
          <p:cNvPr id="9225" name="Line 135"/>
          <p:cNvSpPr>
            <a:spLocks noChangeShapeType="1"/>
          </p:cNvSpPr>
          <p:nvPr/>
        </p:nvSpPr>
        <p:spPr bwMode="auto">
          <a:xfrm>
            <a:off x="6459538" y="3787775"/>
            <a:ext cx="1127125" cy="835025"/>
          </a:xfrm>
          <a:prstGeom prst="line">
            <a:avLst/>
          </a:prstGeom>
          <a:noFill/>
          <a:ln w="38100">
            <a:solidFill>
              <a:srgbClr val="2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30"/>
          <p:cNvSpPr>
            <a:spLocks noChangeShapeType="1"/>
          </p:cNvSpPr>
          <p:nvPr/>
        </p:nvSpPr>
        <p:spPr bwMode="auto">
          <a:xfrm flipH="1">
            <a:off x="6954838" y="2497138"/>
            <a:ext cx="1654175" cy="1144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Text Box 145"/>
          <p:cNvSpPr txBox="1">
            <a:spLocks noChangeArrowheads="1"/>
          </p:cNvSpPr>
          <p:nvPr/>
        </p:nvSpPr>
        <p:spPr bwMode="auto">
          <a:xfrm>
            <a:off x="212725" y="227013"/>
            <a:ext cx="3060700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>
                <a:solidFill>
                  <a:schemeClr val="bg1"/>
                </a:solidFill>
              </a:rPr>
              <a:t>ITALIAN  DUTIES for</a:t>
            </a:r>
          </a:p>
          <a:p>
            <a:pPr defTabSz="914400"/>
            <a:r>
              <a:rPr lang="en-US" sz="2400">
                <a:solidFill>
                  <a:schemeClr val="bg1"/>
                </a:solidFill>
              </a:rPr>
              <a:t>3x10**34</a:t>
            </a:r>
            <a:endParaRPr lang="it-IT" sz="2400">
              <a:solidFill>
                <a:schemeClr val="bg1"/>
              </a:solidFill>
            </a:endParaRPr>
          </a:p>
        </p:txBody>
      </p:sp>
      <p:sp>
        <p:nvSpPr>
          <p:cNvPr id="9228" name="Text Box 147"/>
          <p:cNvSpPr txBox="1">
            <a:spLocks noChangeArrowheads="1"/>
          </p:cNvSpPr>
          <p:nvPr/>
        </p:nvSpPr>
        <p:spPr bwMode="auto">
          <a:xfrm>
            <a:off x="120650" y="925513"/>
            <a:ext cx="531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PISA</a:t>
            </a:r>
            <a:endParaRPr lang="it-IT"/>
          </a:p>
        </p:txBody>
      </p:sp>
      <p:sp>
        <p:nvSpPr>
          <p:cNvPr id="9229" name="Line 149"/>
          <p:cNvSpPr>
            <a:spLocks noChangeShapeType="1"/>
          </p:cNvSpPr>
          <p:nvPr/>
        </p:nvSpPr>
        <p:spPr bwMode="auto">
          <a:xfrm>
            <a:off x="1295400" y="1690688"/>
            <a:ext cx="457200" cy="298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0" name="Text Box 150"/>
          <p:cNvSpPr txBox="1">
            <a:spLocks noChangeArrowheads="1"/>
          </p:cNvSpPr>
          <p:nvPr/>
        </p:nvSpPr>
        <p:spPr bwMode="auto">
          <a:xfrm>
            <a:off x="44450" y="1049338"/>
            <a:ext cx="231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 b="1">
                <a:solidFill>
                  <a:srgbClr val="FF0000"/>
                </a:solidFill>
              </a:rPr>
              <a:t>DATA FORMATTER</a:t>
            </a:r>
          </a:p>
          <a:p>
            <a:pPr defTabSz="914400"/>
            <a:r>
              <a:rPr lang="en-US" sz="1800" b="1">
                <a:solidFill>
                  <a:srgbClr val="FF0000"/>
                </a:solidFill>
              </a:rPr>
              <a:t>FRASCATI</a:t>
            </a:r>
            <a:endParaRPr lang="it-IT" sz="1800" b="1">
              <a:solidFill>
                <a:srgbClr val="FF0000"/>
              </a:solidFill>
            </a:endParaRPr>
          </a:p>
        </p:txBody>
      </p:sp>
      <p:sp>
        <p:nvSpPr>
          <p:cNvPr id="9231" name="Line 151"/>
          <p:cNvSpPr>
            <a:spLocks noChangeShapeType="1"/>
          </p:cNvSpPr>
          <p:nvPr/>
        </p:nvSpPr>
        <p:spPr bwMode="auto">
          <a:xfrm flipV="1">
            <a:off x="1752600" y="3217863"/>
            <a:ext cx="609600" cy="938212"/>
          </a:xfrm>
          <a:prstGeom prst="line">
            <a:avLst/>
          </a:prstGeom>
          <a:noFill/>
          <a:ln w="38100">
            <a:solidFill>
              <a:srgbClr val="2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2" name="Text Box 152"/>
          <p:cNvSpPr txBox="1">
            <a:spLocks noChangeArrowheads="1"/>
          </p:cNvSpPr>
          <p:nvPr/>
        </p:nvSpPr>
        <p:spPr bwMode="auto">
          <a:xfrm>
            <a:off x="1057275" y="421481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 b="1">
                <a:solidFill>
                  <a:srgbClr val="2600FF"/>
                </a:solidFill>
              </a:rPr>
              <a:t>FERMILAB</a:t>
            </a:r>
            <a:endParaRPr lang="it-IT" sz="1800" b="1">
              <a:solidFill>
                <a:srgbClr val="2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41" y="0"/>
            <a:ext cx="8599459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itchFamily="34" charset="0"/>
              </a:rPr>
              <a:t>Next Steps</a:t>
            </a: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7067550" y="64912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DA64907-D9EE-4354-8928-776D0C484F31}" type="slidenum">
              <a:rPr lang="en-US"/>
              <a:pPr/>
              <a:t>2</a:t>
            </a:fld>
            <a:endParaRPr lang="en-US"/>
          </a:p>
        </p:txBody>
      </p:sp>
      <p:sp>
        <p:nvSpPr>
          <p:cNvPr id="5128" name="AutoShape 12"/>
          <p:cNvSpPr>
            <a:spLocks noChangeArrowheads="1"/>
          </p:cNvSpPr>
          <p:nvPr/>
        </p:nvSpPr>
        <p:spPr bwMode="auto">
          <a:xfrm>
            <a:off x="0" y="2286000"/>
            <a:ext cx="9031288" cy="441960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2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33400" y="3048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 CERN/ATLAS:   Approval </a:t>
            </a:r>
            <a:r>
              <a:rPr lang="en-US" sz="2400" b="1" dirty="0">
                <a:solidFill>
                  <a:schemeClr val="bg1"/>
                </a:solidFill>
              </a:rPr>
              <a:t>at the </a:t>
            </a:r>
            <a:r>
              <a:rPr lang="en-US" sz="2400" b="1" dirty="0">
                <a:solidFill>
                  <a:srgbClr val="FF0000"/>
                </a:solidFill>
              </a:rPr>
              <a:t>June CB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TDR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with tested prototypes </a:t>
            </a:r>
            <a:r>
              <a:rPr lang="en-US" sz="2400" b="1" dirty="0" smtClean="0">
                <a:solidFill>
                  <a:schemeClr val="bg1"/>
                </a:solidFill>
              </a:rPr>
              <a:t>confirming performance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EB/CB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approval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LHCC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approval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17512" y="2438401"/>
            <a:ext cx="8497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USA funds: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	</a:t>
            </a:r>
            <a:r>
              <a:rPr lang="en-US" sz="1800" b="1" dirty="0" smtClean="0">
                <a:solidFill>
                  <a:srgbClr val="00B0F0"/>
                </a:solidFill>
              </a:rPr>
              <a:t>FY11</a:t>
            </a:r>
            <a:r>
              <a:rPr lang="en-US" sz="1800" b="1" dirty="0" smtClean="0">
                <a:solidFill>
                  <a:schemeClr val="bg1"/>
                </a:solidFill>
              </a:rPr>
              <a:t>: </a:t>
            </a:r>
            <a:r>
              <a:rPr lang="en-US" sz="1800" b="1" dirty="0" smtClean="0">
                <a:solidFill>
                  <a:srgbClr val="00B0F0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Engineering </a:t>
            </a:r>
            <a:r>
              <a:rPr lang="en-US" sz="1800" b="1" dirty="0">
                <a:solidFill>
                  <a:schemeClr val="bg1"/>
                </a:solidFill>
              </a:rPr>
              <a:t>funds were delayed because there was no </a:t>
            </a:r>
            <a:r>
              <a:rPr lang="en-US" sz="1800" b="1" dirty="0" smtClean="0">
                <a:solidFill>
                  <a:schemeClr val="bg1"/>
                </a:solidFill>
              </a:rPr>
              <a:t>	Congressionally </a:t>
            </a:r>
            <a:r>
              <a:rPr lang="en-US" sz="1800" b="1" dirty="0">
                <a:solidFill>
                  <a:schemeClr val="bg1"/>
                </a:solidFill>
              </a:rPr>
              <a:t>approved US budget until a few weeks ago.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We now have been told to expect ∼0.5 M$ for the remaining 6 months of the fiscal year for engineering and HOLAs.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⇒∼6 month delay in some </a:t>
            </a:r>
            <a:r>
              <a:rPr lang="en-US" sz="1800" dirty="0" smtClean="0">
                <a:solidFill>
                  <a:srgbClr val="FF0000"/>
                </a:solidFill>
              </a:rPr>
              <a:t>areas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1800" b="1" dirty="0" smtClean="0">
                <a:solidFill>
                  <a:srgbClr val="00B0F0"/>
                </a:solidFill>
              </a:rPr>
              <a:t>FY12-16</a:t>
            </a:r>
            <a:r>
              <a:rPr lang="en-US" sz="1800" b="1" dirty="0" smtClean="0">
                <a:solidFill>
                  <a:schemeClr val="bg1"/>
                </a:solidFill>
              </a:rPr>
              <a:t>:  </a:t>
            </a:r>
            <a:r>
              <a:rPr lang="en-US" sz="1800" b="1" dirty="0" smtClean="0">
                <a:solidFill>
                  <a:srgbClr val="FF0000"/>
                </a:solidFill>
              </a:rPr>
              <a:t>MRI </a:t>
            </a:r>
            <a:r>
              <a:rPr lang="en-US" sz="1800" b="1" dirty="0">
                <a:solidFill>
                  <a:schemeClr val="bg1"/>
                </a:solidFill>
              </a:rPr>
              <a:t>result expected by late summer.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NSF officials have suggested another source of (non-HEP) funding if the MRI doesn’t succeed –a new mid-scale instrumentation program being established in the NSF Physics Division.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US ATLAS, as part of its planning, is looking at how to fund FTK if non-HEP sources are not </a:t>
            </a:r>
            <a:r>
              <a:rPr lang="en-US" sz="1800" b="1" dirty="0" smtClean="0">
                <a:solidFill>
                  <a:schemeClr val="bg1"/>
                </a:solidFill>
              </a:rPr>
              <a:t>available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Japan funds: </a:t>
            </a:r>
            <a:r>
              <a:rPr lang="en-US" sz="1800" b="1" dirty="0">
                <a:solidFill>
                  <a:schemeClr val="bg1"/>
                </a:solidFill>
              </a:rPr>
              <a:t>Much smaller amount. Discussions are going well. Increased </a:t>
            </a:r>
            <a:r>
              <a:rPr lang="en-US" sz="1800" b="1" dirty="0" smtClean="0">
                <a:solidFill>
                  <a:schemeClr val="bg1"/>
                </a:solidFill>
              </a:rPr>
              <a:t>	responsibilities </a:t>
            </a:r>
            <a:r>
              <a:rPr lang="en-US" sz="1800" b="1" dirty="0">
                <a:solidFill>
                  <a:schemeClr val="bg1"/>
                </a:solidFill>
              </a:rPr>
              <a:t>are possible. </a:t>
            </a:r>
          </a:p>
          <a:p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772400" cy="594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52400" y="0"/>
            <a:ext cx="8092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NEXT: DELAY this schedule: TDR ~ at end of 2013 </a:t>
            </a:r>
            <a:endParaRPr lang="en-US" sz="28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81000" y="5181600"/>
            <a:ext cx="8001000" cy="1451329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ttore 4 10"/>
          <p:cNvCxnSpPr>
            <a:endCxn id="8" idx="1"/>
          </p:cNvCxnSpPr>
          <p:nvPr/>
        </p:nvCxnSpPr>
        <p:spPr>
          <a:xfrm rot="16200000" flipH="1">
            <a:off x="-2425322" y="3100943"/>
            <a:ext cx="5384044" cy="2286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ttangolo arrotondato 14"/>
          <p:cNvSpPr/>
          <p:nvPr/>
        </p:nvSpPr>
        <p:spPr>
          <a:xfrm>
            <a:off x="152400" y="1"/>
            <a:ext cx="8001000" cy="52322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896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4 12"/>
          <p:cNvCxnSpPr/>
          <p:nvPr/>
        </p:nvCxnSpPr>
        <p:spPr>
          <a:xfrm>
            <a:off x="6932613" y="2886075"/>
            <a:ext cx="1506537" cy="158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772400" y="2252990"/>
            <a:ext cx="102463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2013</a:t>
            </a:r>
            <a:endParaRPr lang="en-US" sz="2800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457200" y="3886200"/>
            <a:ext cx="56388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mezzanines (Chicago, LNF)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779" y="846565"/>
            <a:ext cx="6646834" cy="342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8766" y="2895600"/>
            <a:ext cx="353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DUAL OUTPUT HOLA</a:t>
            </a:r>
            <a:endParaRPr lang="en-US" sz="28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1" y="763781"/>
            <a:ext cx="6934200" cy="35034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mezzan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221" y="4419600"/>
            <a:ext cx="3191933" cy="239395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715000" y="4419600"/>
            <a:ext cx="2772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Annovi</a:t>
            </a:r>
            <a:r>
              <a:rPr lang="en-US" sz="1800" b="1" dirty="0" smtClean="0">
                <a:solidFill>
                  <a:srgbClr val="FF0000"/>
                </a:solidFill>
              </a:rPr>
              <a:t>, Beretta, </a:t>
            </a:r>
            <a:r>
              <a:rPr lang="en-US" sz="1800" b="1" dirty="0" err="1" smtClean="0">
                <a:solidFill>
                  <a:srgbClr val="FF0000"/>
                </a:solidFill>
              </a:rPr>
              <a:t>Gatta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81779" y="4572000"/>
            <a:ext cx="553322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Clustering Mezzanine: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Under stand-alone tests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Next: to be inserted in the vertical slice</a:t>
            </a:r>
          </a:p>
          <a:p>
            <a:pPr>
              <a:spcAft>
                <a:spcPts val="600"/>
              </a:spcAft>
            </a:pPr>
            <a:endParaRPr lang="en-US" sz="2800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58766" y="4335036"/>
            <a:ext cx="9026497" cy="2522964"/>
          </a:xfrm>
          <a:prstGeom prst="roundRect">
            <a:avLst/>
          </a:prstGeom>
          <a:noFill/>
          <a:ln w="57150">
            <a:solidFill>
              <a:srgbClr val="26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1143000" y="3418820"/>
            <a:ext cx="2297360" cy="338554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</a:rPr>
              <a:t>Kapliy</a:t>
            </a:r>
            <a:r>
              <a:rPr lang="en-US" sz="1600" b="1" dirty="0" smtClean="0">
                <a:solidFill>
                  <a:schemeClr val="bg1"/>
                </a:solidFill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</a:rPr>
              <a:t>Shochet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smtClean="0">
                <a:solidFill>
                  <a:schemeClr val="bg1"/>
                </a:solidFill>
              </a:rPr>
              <a:t>Tang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715000" y="6079093"/>
            <a:ext cx="3010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chemeClr val="bg1"/>
                </a:solidFill>
              </a:rPr>
              <a:t>Collaborazione</a:t>
            </a:r>
            <a:r>
              <a:rPr lang="en-US" sz="1800" b="1" dirty="0" smtClean="0">
                <a:solidFill>
                  <a:schemeClr val="bg1"/>
                </a:solidFill>
              </a:rPr>
              <a:t> con Bologna</a:t>
            </a:r>
            <a:r>
              <a:rPr lang="en-US" sz="1800" b="1" dirty="0" smtClean="0">
                <a:solidFill>
                  <a:srgbClr val="FF0000"/>
                </a:solidFill>
              </a:rPr>
              <a:t>: Villa e </a:t>
            </a:r>
            <a:r>
              <a:rPr lang="en-US" sz="1800" b="1" dirty="0" err="1" smtClean="0">
                <a:solidFill>
                  <a:srgbClr val="FF0000"/>
                </a:solidFill>
              </a:rPr>
              <a:t>Pellegrini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029575" cy="579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10848" y="6413440"/>
            <a:ext cx="352449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Lanza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Giannetti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Piendibene</a:t>
            </a:r>
            <a:endParaRPr lang="en-US"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5941" y="0"/>
            <a:ext cx="8534399" cy="609600"/>
          </a:xfrm>
        </p:spPr>
        <p:txBody>
          <a:bodyPr/>
          <a:lstStyle/>
          <a:p>
            <a:r>
              <a:rPr lang="en-US" dirty="0" smtClean="0"/>
              <a:t>The associative memory system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50129" y="6413440"/>
            <a:ext cx="4935134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Andreani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Citterio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Giannetti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Piendibene</a:t>
            </a:r>
            <a:endParaRPr lang="en-US"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arrotondato 27"/>
          <p:cNvSpPr/>
          <p:nvPr/>
        </p:nvSpPr>
        <p:spPr>
          <a:xfrm>
            <a:off x="0" y="1244253"/>
            <a:ext cx="4600575" cy="30991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5941" y="0"/>
            <a:ext cx="8534399" cy="1141220"/>
          </a:xfrm>
        </p:spPr>
        <p:txBody>
          <a:bodyPr/>
          <a:lstStyle/>
          <a:p>
            <a:r>
              <a:rPr lang="en-US" dirty="0" smtClean="0"/>
              <a:t>AMCHIP04 </a:t>
            </a:r>
            <a:r>
              <a:rPr lang="en-US" dirty="0" smtClean="0">
                <a:solidFill>
                  <a:schemeClr val="bg1"/>
                </a:solidFill>
              </a:rPr>
              <a:t>big Jump in technology!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(LNF, Pisa, Milano + ideas from USA)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92" y="1524001"/>
            <a:ext cx="4293784" cy="261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17817">
            <a:off x="515706" y="2819759"/>
            <a:ext cx="3280839" cy="46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 rot="19617817">
            <a:off x="535955" y="3015712"/>
            <a:ext cx="2915105" cy="22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dirty="0" smtClean="0">
                <a:solidFill>
                  <a:srgbClr val="FF0000"/>
                </a:solidFill>
                <a:latin typeface="Trebuchet MS" pitchFamily="34" charset="0"/>
              </a:rPr>
              <a:t>2010</a:t>
            </a:r>
            <a:endParaRPr lang="en-US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66718" y="2162175"/>
            <a:ext cx="633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180 </a:t>
            </a:r>
            <a:endParaRPr lang="en-US" sz="18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nm</a:t>
            </a:r>
            <a:endParaRPr lang="it-IT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505200" y="1839009"/>
            <a:ext cx="5309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</a:rPr>
              <a:t>90 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</a:rPr>
              <a:t>nm</a:t>
            </a:r>
            <a:endParaRPr lang="it-IT" sz="1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1887" y="3126766"/>
            <a:ext cx="4252399" cy="37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715000" y="3493522"/>
            <a:ext cx="530915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</a:rPr>
              <a:t>65 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</a:rPr>
              <a:t>nm</a:t>
            </a:r>
            <a:endParaRPr lang="it-IT" sz="1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3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17817">
            <a:off x="5942392" y="5352664"/>
            <a:ext cx="3280839" cy="46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 rot="19617817">
            <a:off x="5962641" y="5548617"/>
            <a:ext cx="2915105" cy="22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dirty="0" smtClean="0">
                <a:solidFill>
                  <a:srgbClr val="FF0000"/>
                </a:solidFill>
                <a:latin typeface="Trebuchet MS" pitchFamily="34" charset="0"/>
              </a:rPr>
              <a:t>2011</a:t>
            </a:r>
            <a:endParaRPr lang="en-US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4786007" y="2926711"/>
            <a:ext cx="4331311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278947" y="2726656"/>
            <a:ext cx="118654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3.80 mm</a:t>
            </a:r>
            <a:endParaRPr lang="en-US"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2833385" y="5005083"/>
            <a:ext cx="3686785" cy="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 rot="5400000">
            <a:off x="4038560" y="4889017"/>
            <a:ext cx="118654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3.31 mm</a:t>
            </a:r>
            <a:endParaRPr lang="en-US"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5753101" y="5029200"/>
            <a:ext cx="571500" cy="1238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ttore 2 23"/>
          <p:cNvCxnSpPr/>
          <p:nvPr/>
        </p:nvCxnSpPr>
        <p:spPr>
          <a:xfrm flipV="1">
            <a:off x="4036115" y="5029200"/>
            <a:ext cx="2045222" cy="1419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54651" y="6472703"/>
            <a:ext cx="379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64 patterns= 2 full </a:t>
            </a:r>
            <a:r>
              <a:rPr lang="en-US" sz="2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custum</a:t>
            </a:r>
            <a:r>
              <a:rPr lang="en-US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 cells</a:t>
            </a:r>
            <a:endParaRPr lang="en-US" sz="2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029201" y="1238846"/>
            <a:ext cx="4088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Annovi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, </a:t>
            </a:r>
            <a:r>
              <a:rPr lang="en-US" sz="2000" dirty="0" smtClean="0">
                <a:solidFill>
                  <a:srgbClr val="2600FF"/>
                </a:solidFill>
                <a:latin typeface="Trebuchet MS"/>
                <a:cs typeface="Trebuchet MS"/>
              </a:rPr>
              <a:t>Beretta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, </a:t>
            </a:r>
            <a:r>
              <a:rPr lang="en-US" sz="2000" dirty="0" err="1" smtClean="0">
                <a:solidFill>
                  <a:srgbClr val="2600FF"/>
                </a:solidFill>
                <a:latin typeface="Trebuchet MS"/>
                <a:cs typeface="Trebuchet MS"/>
              </a:rPr>
              <a:t>Crescioli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,</a:t>
            </a:r>
          </a:p>
          <a:p>
            <a:pPr algn="ctr">
              <a:spcAft>
                <a:spcPts val="600"/>
              </a:spcAft>
            </a:pP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Liberali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, Sacco, </a:t>
            </a:r>
            <a:r>
              <a:rPr lang="en-US" sz="2000" dirty="0" smtClean="0">
                <a:solidFill>
                  <a:srgbClr val="2600FF"/>
                </a:solidFill>
                <a:latin typeface="Trebuchet MS"/>
                <a:cs typeface="Trebuchet MS"/>
              </a:rPr>
              <a:t>Stabile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, Hoff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Consumption &amp; pattern density as expected</a:t>
            </a:r>
            <a:endParaRPr lang="en-US" sz="2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-3" y="4772147"/>
            <a:ext cx="4600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13 mm^2 = 8192 Patterns + 228 pads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Variable Resolution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: high fake rejection with smaller banks</a:t>
            </a:r>
            <a:endParaRPr lang="en-US" sz="2000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(Talk G.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Volpi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Animma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2011)</a:t>
            </a:r>
            <a:endParaRPr lang="en-US" sz="2000" dirty="0" smtClean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 descr="mezzan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556792"/>
            <a:ext cx="4320480" cy="3529678"/>
          </a:xfrm>
          <a:prstGeom prst="rect">
            <a:avLst/>
          </a:prstGeom>
        </p:spPr>
      </p:pic>
      <p:sp>
        <p:nvSpPr>
          <p:cNvPr id="2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Marco - FTK review 2-12-2010</a:t>
            </a:r>
            <a:endParaRPr lang="en-US" sz="1200">
              <a:solidFill>
                <a:srgbClr val="004080"/>
              </a:solidFill>
            </a:endParaRPr>
          </a:p>
        </p:txBody>
      </p:sp>
      <p:sp>
        <p:nvSpPr>
          <p:cNvPr id="2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9936-73FA-4D58-A641-2AC9FB50BBCB}" type="slidenum">
              <a:rPr lang="en-US"/>
              <a:pPr/>
              <a:t>8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rgbClr val="FFFF00"/>
          </a:solidFill>
          <a:ln/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Arial" charset="0"/>
              </a:rPr>
              <a:t>Vertical Slice plan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(I version – simplified):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>
                <a:solidFill>
                  <a:srgbClr val="FF0000"/>
                </a:solidFill>
                <a:latin typeface="Arial" charset="0"/>
              </a:rPr>
              <a:t>Bologna (EDRO)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Frascati (pixel clustering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sz="2800" dirty="0">
                <a:solidFill>
                  <a:srgbClr val="FF0000"/>
                </a:solidFill>
                <a:latin typeface="Palatino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Milano-Pavia-Pisa (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</a:rPr>
              <a:t>AMboard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). </a:t>
            </a:r>
            <a:r>
              <a:rPr lang="en-US" sz="2400" u="sng" dirty="0" smtClean="0">
                <a:solidFill>
                  <a:srgbClr val="FF0000"/>
                </a:solidFill>
                <a:latin typeface="Arial" charset="0"/>
              </a:rPr>
              <a:t>Today running @40 MHz</a:t>
            </a:r>
            <a:endParaRPr lang="it-IT" sz="2400" u="sng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243388"/>
            <a:ext cx="376237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593975" y="5170488"/>
            <a:ext cx="844550" cy="36988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/>
              <a:t>Pixel clust.</a:t>
            </a:r>
            <a:endParaRPr lang="it-IT" sz="1400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2595563" y="5664200"/>
            <a:ext cx="844550" cy="371475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/>
              <a:t>Pixel clust.</a:t>
            </a:r>
            <a:endParaRPr lang="it-IT" sz="1400"/>
          </a:p>
        </p:txBody>
      </p:sp>
      <p:sp>
        <p:nvSpPr>
          <p:cNvPr id="99335" name="Freeform 7"/>
          <p:cNvSpPr>
            <a:spLocks/>
          </p:cNvSpPr>
          <p:nvPr/>
        </p:nvSpPr>
        <p:spPr bwMode="auto">
          <a:xfrm>
            <a:off x="244475" y="5111750"/>
            <a:ext cx="1897063" cy="244475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86" y="62"/>
              </a:cxn>
              <a:cxn ang="0">
                <a:pos x="366" y="26"/>
              </a:cxn>
              <a:cxn ang="0">
                <a:pos x="792" y="32"/>
              </a:cxn>
              <a:cxn ang="0">
                <a:pos x="1062" y="74"/>
              </a:cxn>
              <a:cxn ang="0">
                <a:pos x="1326" y="104"/>
              </a:cxn>
              <a:cxn ang="0">
                <a:pos x="1458" y="164"/>
              </a:cxn>
              <a:cxn ang="0">
                <a:pos x="1614" y="164"/>
              </a:cxn>
            </a:cxnLst>
            <a:rect l="0" t="0" r="r" b="b"/>
            <a:pathLst>
              <a:path w="1614" h="167">
                <a:moveTo>
                  <a:pt x="0" y="80"/>
                </a:moveTo>
                <a:cubicBezTo>
                  <a:pt x="62" y="72"/>
                  <a:pt x="124" y="70"/>
                  <a:pt x="186" y="62"/>
                </a:cubicBezTo>
                <a:cubicBezTo>
                  <a:pt x="248" y="43"/>
                  <a:pt x="302" y="32"/>
                  <a:pt x="366" y="26"/>
                </a:cubicBezTo>
                <a:cubicBezTo>
                  <a:pt x="541" y="34"/>
                  <a:pt x="636" y="48"/>
                  <a:pt x="792" y="32"/>
                </a:cubicBezTo>
                <a:cubicBezTo>
                  <a:pt x="889" y="0"/>
                  <a:pt x="968" y="64"/>
                  <a:pt x="1062" y="74"/>
                </a:cubicBezTo>
                <a:cubicBezTo>
                  <a:pt x="1146" y="108"/>
                  <a:pt x="1236" y="99"/>
                  <a:pt x="1326" y="104"/>
                </a:cubicBezTo>
                <a:cubicBezTo>
                  <a:pt x="1371" y="122"/>
                  <a:pt x="1408" y="161"/>
                  <a:pt x="1458" y="164"/>
                </a:cubicBezTo>
                <a:cubicBezTo>
                  <a:pt x="1510" y="167"/>
                  <a:pt x="1562" y="164"/>
                  <a:pt x="1614" y="16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9336" name="Freeform 8"/>
          <p:cNvSpPr>
            <a:spLocks/>
          </p:cNvSpPr>
          <p:nvPr/>
        </p:nvSpPr>
        <p:spPr bwMode="auto">
          <a:xfrm>
            <a:off x="258763" y="5602288"/>
            <a:ext cx="1817687" cy="309562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86" y="62"/>
              </a:cxn>
              <a:cxn ang="0">
                <a:pos x="366" y="26"/>
              </a:cxn>
              <a:cxn ang="0">
                <a:pos x="792" y="32"/>
              </a:cxn>
              <a:cxn ang="0">
                <a:pos x="1062" y="74"/>
              </a:cxn>
              <a:cxn ang="0">
                <a:pos x="1326" y="104"/>
              </a:cxn>
              <a:cxn ang="0">
                <a:pos x="1458" y="164"/>
              </a:cxn>
              <a:cxn ang="0">
                <a:pos x="1614" y="164"/>
              </a:cxn>
            </a:cxnLst>
            <a:rect l="0" t="0" r="r" b="b"/>
            <a:pathLst>
              <a:path w="1614" h="167">
                <a:moveTo>
                  <a:pt x="0" y="80"/>
                </a:moveTo>
                <a:cubicBezTo>
                  <a:pt x="62" y="72"/>
                  <a:pt x="124" y="70"/>
                  <a:pt x="186" y="62"/>
                </a:cubicBezTo>
                <a:cubicBezTo>
                  <a:pt x="248" y="43"/>
                  <a:pt x="302" y="32"/>
                  <a:pt x="366" y="26"/>
                </a:cubicBezTo>
                <a:cubicBezTo>
                  <a:pt x="541" y="34"/>
                  <a:pt x="636" y="48"/>
                  <a:pt x="792" y="32"/>
                </a:cubicBezTo>
                <a:cubicBezTo>
                  <a:pt x="889" y="0"/>
                  <a:pt x="968" y="64"/>
                  <a:pt x="1062" y="74"/>
                </a:cubicBezTo>
                <a:cubicBezTo>
                  <a:pt x="1146" y="108"/>
                  <a:pt x="1236" y="99"/>
                  <a:pt x="1326" y="104"/>
                </a:cubicBezTo>
                <a:cubicBezTo>
                  <a:pt x="1371" y="122"/>
                  <a:pt x="1408" y="161"/>
                  <a:pt x="1458" y="164"/>
                </a:cubicBezTo>
                <a:cubicBezTo>
                  <a:pt x="1510" y="167"/>
                  <a:pt x="1562" y="164"/>
                  <a:pt x="1614" y="16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971600" y="5229200"/>
            <a:ext cx="877163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dirty="0" smtClean="0"/>
              <a:t>S-links</a:t>
            </a:r>
            <a:endParaRPr lang="it-IT" sz="1800" dirty="0"/>
          </a:p>
        </p:txBody>
      </p:sp>
      <p:sp>
        <p:nvSpPr>
          <p:cNvPr id="99338" name="AutoShape 10"/>
          <p:cNvSpPr>
            <a:spLocks noChangeArrowheads="1"/>
          </p:cNvSpPr>
          <p:nvPr/>
        </p:nvSpPr>
        <p:spPr bwMode="auto">
          <a:xfrm flipH="1">
            <a:off x="4995863" y="6157913"/>
            <a:ext cx="519112" cy="122237"/>
          </a:xfrm>
          <a:prstGeom prst="notchedRightArrow">
            <a:avLst>
              <a:gd name="adj1" fmla="val 50000"/>
              <a:gd name="adj2" fmla="val 106169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9339" name="AutoShape 11"/>
          <p:cNvSpPr>
            <a:spLocks noChangeArrowheads="1"/>
          </p:cNvSpPr>
          <p:nvPr/>
        </p:nvSpPr>
        <p:spPr bwMode="auto">
          <a:xfrm>
            <a:off x="4995863" y="6527800"/>
            <a:ext cx="519112" cy="123825"/>
          </a:xfrm>
          <a:prstGeom prst="notchedRightArrow">
            <a:avLst>
              <a:gd name="adj1" fmla="val 50000"/>
              <a:gd name="adj2" fmla="val 10480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99341" name="Picture 13" descr="P5110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4614863"/>
            <a:ext cx="3341688" cy="2111375"/>
          </a:xfrm>
          <a:prstGeom prst="rect">
            <a:avLst/>
          </a:prstGeom>
          <a:noFill/>
        </p:spPr>
      </p:pic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854750" y="5877272"/>
            <a:ext cx="797013" cy="60747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Pixels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Fired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channels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9347" name="Freeform 19"/>
          <p:cNvSpPr>
            <a:spLocks/>
          </p:cNvSpPr>
          <p:nvPr/>
        </p:nvSpPr>
        <p:spPr bwMode="auto">
          <a:xfrm>
            <a:off x="781050" y="2574925"/>
            <a:ext cx="1263650" cy="2287588"/>
          </a:xfrm>
          <a:custGeom>
            <a:avLst/>
            <a:gdLst/>
            <a:ahLst/>
            <a:cxnLst>
              <a:cxn ang="0">
                <a:pos x="1021" y="2532"/>
              </a:cxn>
              <a:cxn ang="0">
                <a:pos x="431" y="2215"/>
              </a:cxn>
              <a:cxn ang="0">
                <a:pos x="68" y="355"/>
              </a:cxn>
              <a:cxn ang="0">
                <a:pos x="839" y="83"/>
              </a:cxn>
            </a:cxnLst>
            <a:rect l="0" t="0" r="r" b="b"/>
            <a:pathLst>
              <a:path w="1021" h="2578">
                <a:moveTo>
                  <a:pt x="1021" y="2532"/>
                </a:moveTo>
                <a:cubicBezTo>
                  <a:pt x="805" y="2555"/>
                  <a:pt x="590" y="2578"/>
                  <a:pt x="431" y="2215"/>
                </a:cubicBezTo>
                <a:cubicBezTo>
                  <a:pt x="272" y="1852"/>
                  <a:pt x="0" y="710"/>
                  <a:pt x="68" y="355"/>
                </a:cubicBezTo>
                <a:cubicBezTo>
                  <a:pt x="136" y="0"/>
                  <a:pt x="711" y="128"/>
                  <a:pt x="839" y="8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71438" y="3351213"/>
            <a:ext cx="184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it-IT" sz="2400"/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1187624" y="3933056"/>
            <a:ext cx="851515" cy="34996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Roads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1851025" y="2574925"/>
            <a:ext cx="193675" cy="123825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1008063" y="2328863"/>
            <a:ext cx="7556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/>
              <a:t>S-link</a:t>
            </a:r>
            <a:endParaRPr lang="it-IT" sz="1800"/>
          </a:p>
        </p:txBody>
      </p:sp>
      <p:sp>
        <p:nvSpPr>
          <p:cNvPr id="99354" name="AutoShape 26"/>
          <p:cNvSpPr>
            <a:spLocks noChangeArrowheads="1"/>
          </p:cNvSpPr>
          <p:nvPr/>
        </p:nvSpPr>
        <p:spPr bwMode="auto">
          <a:xfrm>
            <a:off x="1835696" y="4365103"/>
            <a:ext cx="6984455" cy="2492897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32" name="Picture 8" descr="fil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276872"/>
            <a:ext cx="1196809" cy="7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9" descr="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916832"/>
            <a:ext cx="1214375" cy="1008111"/>
          </a:xfrm>
          <a:prstGeom prst="rect">
            <a:avLst/>
          </a:prstGeom>
          <a:noFill/>
        </p:spPr>
      </p:pic>
      <p:sp>
        <p:nvSpPr>
          <p:cNvPr id="33" name="Rettangolo 32"/>
          <p:cNvSpPr/>
          <p:nvPr/>
        </p:nvSpPr>
        <p:spPr>
          <a:xfrm>
            <a:off x="1259632" y="1412776"/>
            <a:ext cx="230425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</a:pPr>
            <a:r>
              <a:rPr lang="en-US" sz="1300" dirty="0" err="1" smtClean="0">
                <a:latin typeface="Helvetica" pitchFamily="34" charset="0"/>
              </a:rPr>
              <a:t>Filar</a:t>
            </a:r>
            <a:r>
              <a:rPr lang="en-US" sz="1300" dirty="0" smtClean="0">
                <a:latin typeface="Helvetica" pitchFamily="34" charset="0"/>
              </a:rPr>
              <a:t> board as interface between SLINK and PC</a:t>
            </a:r>
            <a:endParaRPr lang="en-US" sz="1100" dirty="0">
              <a:latin typeface="Helvetica" pitchFamily="34" charset="0"/>
            </a:endParaRPr>
          </a:p>
        </p:txBody>
      </p:sp>
      <p:pic>
        <p:nvPicPr>
          <p:cNvPr id="34" name="Picture 49" descr="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941168"/>
            <a:ext cx="1040893" cy="864095"/>
          </a:xfrm>
          <a:prstGeom prst="rect">
            <a:avLst/>
          </a:prstGeom>
          <a:noFill/>
        </p:spPr>
      </p:pic>
      <p:sp>
        <p:nvSpPr>
          <p:cNvPr id="99521" name="Line 193"/>
          <p:cNvSpPr>
            <a:spLocks noChangeShapeType="1"/>
          </p:cNvSpPr>
          <p:nvPr/>
        </p:nvSpPr>
        <p:spPr bwMode="auto">
          <a:xfrm flipV="1">
            <a:off x="3203575" y="3363913"/>
            <a:ext cx="2376488" cy="1865312"/>
          </a:xfrm>
          <a:prstGeom prst="line">
            <a:avLst/>
          </a:prstGeom>
          <a:noFill/>
          <a:ln w="57150">
            <a:solidFill>
              <a:srgbClr val="FF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2123728" y="3068960"/>
            <a:ext cx="1383136" cy="64633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NEXT: WE WILL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USE   A  TILAR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(A. </a:t>
            </a:r>
            <a:r>
              <a:rPr lang="en-US" b="1" dirty="0" err="1" smtClean="0">
                <a:solidFill>
                  <a:srgbClr val="FF0000"/>
                </a:solidFill>
              </a:rPr>
              <a:t>Negri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38" name="Connettore 2 37"/>
          <p:cNvCxnSpPr/>
          <p:nvPr/>
        </p:nvCxnSpPr>
        <p:spPr bwMode="auto">
          <a:xfrm rot="16200000" flipV="1">
            <a:off x="2663788" y="2960948"/>
            <a:ext cx="288032" cy="720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</a:rPr>
              <a:t>2011 Development of global test of </a:t>
            </a:r>
            <a:r>
              <a:rPr lang="en-US" sz="1800" dirty="0" smtClean="0">
                <a:solidFill>
                  <a:srgbClr val="FF0000"/>
                </a:solidFill>
              </a:rPr>
              <a:t>EDRO+AMBOARD </a:t>
            </a:r>
            <a:r>
              <a:rPr lang="en-US" sz="1800" dirty="0" smtClean="0">
                <a:solidFill>
                  <a:schemeClr val="bg1"/>
                </a:solidFill>
              </a:rPr>
              <a:t>(Villa, </a:t>
            </a:r>
            <a:r>
              <a:rPr lang="en-US" sz="1800" dirty="0" err="1" smtClean="0">
                <a:solidFill>
                  <a:schemeClr val="bg1"/>
                </a:solidFill>
              </a:rPr>
              <a:t>Giorgi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Annovi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Crescioli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Cervigni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Piendibene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Magalotti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Negri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Giannetti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Transfer  CDF tests into</a:t>
            </a:r>
            <a:r>
              <a:rPr lang="en-US" sz="1800" dirty="0" smtClean="0">
                <a:solidFill>
                  <a:srgbClr val="FF0000"/>
                </a:solidFill>
              </a:rPr>
              <a:t> TDAQ framework	</a:t>
            </a:r>
            <a:r>
              <a:rPr lang="en-US" sz="1800" b="1" i="1" dirty="0" smtClean="0">
                <a:solidFill>
                  <a:srgbClr val="2600FF"/>
                </a:solidFill>
              </a:rPr>
              <a:t>done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EDRO &amp; AMBOARD </a:t>
            </a:r>
            <a:r>
              <a:rPr lang="en-US" sz="1800" dirty="0" smtClean="0">
                <a:solidFill>
                  <a:schemeClr val="bg1"/>
                </a:solidFill>
              </a:rPr>
              <a:t>working in same crate </a:t>
            </a:r>
            <a:r>
              <a:rPr lang="en-US" sz="1800" dirty="0" smtClean="0">
                <a:solidFill>
                  <a:srgbClr val="FF0000"/>
                </a:solidFill>
              </a:rPr>
              <a:t>under unique TDAQ software </a:t>
            </a:r>
            <a:r>
              <a:rPr lang="en-US" sz="1800" b="1" i="1" dirty="0" smtClean="0">
                <a:solidFill>
                  <a:srgbClr val="2600FF"/>
                </a:solidFill>
              </a:rPr>
              <a:t>done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LNF Mezzanine  </a:t>
            </a:r>
            <a:r>
              <a:rPr lang="en-US" sz="1800" dirty="0" smtClean="0">
                <a:solidFill>
                  <a:schemeClr val="bg1"/>
                </a:solidFill>
              </a:rPr>
              <a:t>available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r>
              <a:rPr lang="en-US" sz="1800" b="1" i="1" dirty="0" smtClean="0">
                <a:solidFill>
                  <a:srgbClr val="2600FF"/>
                </a:solidFill>
              </a:rPr>
              <a:t>ongoing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tests with </a:t>
            </a:r>
            <a:r>
              <a:rPr lang="en-US" sz="1800" dirty="0" err="1" smtClean="0">
                <a:solidFill>
                  <a:srgbClr val="FF0000"/>
                </a:solidFill>
              </a:rPr>
              <a:t>Filar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connections to PCs.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FULL tests with</a:t>
            </a:r>
            <a:r>
              <a:rPr lang="en-US" sz="1800" dirty="0" smtClean="0">
                <a:solidFill>
                  <a:srgbClr val="FF0000"/>
                </a:solidFill>
              </a:rPr>
              <a:t> EDRO </a:t>
            </a:r>
            <a:r>
              <a:rPr lang="en-US" sz="1800" dirty="0" smtClean="0">
                <a:solidFill>
                  <a:schemeClr val="bg1"/>
                </a:solidFill>
              </a:rPr>
              <a:t>&amp;</a:t>
            </a:r>
            <a:r>
              <a:rPr lang="en-US" sz="1800" dirty="0" smtClean="0">
                <a:solidFill>
                  <a:srgbClr val="FF0000"/>
                </a:solidFill>
              </a:rPr>
              <a:t> AMBOARD </a:t>
            </a:r>
            <a:r>
              <a:rPr lang="en-US" sz="1800" dirty="0" smtClean="0">
                <a:solidFill>
                  <a:schemeClr val="bg1"/>
                </a:solidFill>
              </a:rPr>
              <a:t>&amp; </a:t>
            </a:r>
            <a:r>
              <a:rPr lang="en-US" sz="1800" dirty="0" smtClean="0">
                <a:solidFill>
                  <a:srgbClr val="FF0000"/>
                </a:solidFill>
              </a:rPr>
              <a:t>clustering Mezzanine </a:t>
            </a:r>
            <a:r>
              <a:rPr lang="en-US" sz="1800" b="1" i="1" dirty="0" smtClean="0">
                <a:solidFill>
                  <a:srgbClr val="2600FF"/>
                </a:solidFill>
              </a:rPr>
              <a:t>next</a:t>
            </a:r>
            <a:endParaRPr lang="en-US" sz="1800" dirty="0" smtClean="0">
              <a:solidFill>
                <a:srgbClr val="2600FF"/>
              </a:solidFill>
            </a:endParaRP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Use of </a:t>
            </a:r>
            <a:r>
              <a:rPr lang="en-US" sz="1800" dirty="0" err="1" smtClean="0">
                <a:solidFill>
                  <a:srgbClr val="FF0000"/>
                </a:solidFill>
              </a:rPr>
              <a:t>Tilar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to connect to </a:t>
            </a:r>
            <a:r>
              <a:rPr lang="en-US" sz="1800" dirty="0" smtClean="0">
                <a:solidFill>
                  <a:srgbClr val="FF0000"/>
                </a:solidFill>
              </a:rPr>
              <a:t>ROS </a:t>
            </a:r>
            <a:r>
              <a:rPr lang="en-US" sz="1800" b="1" i="1" dirty="0" smtClean="0">
                <a:solidFill>
                  <a:srgbClr val="2600FF"/>
                </a:solidFill>
              </a:rPr>
              <a:t>next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Tests with </a:t>
            </a:r>
            <a:r>
              <a:rPr lang="en-US" sz="1800" dirty="0" smtClean="0">
                <a:solidFill>
                  <a:srgbClr val="FF0000"/>
                </a:solidFill>
              </a:rPr>
              <a:t>delivery of FTK data to many L2 CPUs  </a:t>
            </a:r>
            <a:r>
              <a:rPr lang="en-US" sz="1800" b="1" i="1" dirty="0" smtClean="0">
                <a:solidFill>
                  <a:srgbClr val="2600FF"/>
                </a:solidFill>
              </a:rPr>
              <a:t>when the CPUS will be in the lab</a:t>
            </a:r>
          </a:p>
          <a:p>
            <a:pPr lvl="1"/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Setup of a “5kW” test stand” for boards/cooling tests 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Giannetti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Lanza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Piendibene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en-US" sz="1400" i="1" dirty="0" smtClean="0">
                <a:solidFill>
                  <a:schemeClr val="bg2"/>
                </a:solidFill>
              </a:rPr>
              <a:t>PCB boards able to power 128 </a:t>
            </a:r>
            <a:r>
              <a:rPr lang="en-US" sz="1400" i="1" dirty="0" err="1" smtClean="0">
                <a:solidFill>
                  <a:schemeClr val="bg2"/>
                </a:solidFill>
              </a:rPr>
              <a:t>Amchips</a:t>
            </a:r>
            <a:r>
              <a:rPr lang="en-US" sz="1400" i="1" dirty="0" smtClean="0">
                <a:solidFill>
                  <a:schemeClr val="bg2"/>
                </a:solidFill>
              </a:rPr>
              <a:t> </a:t>
            </a:r>
            <a:r>
              <a:rPr lang="en-US" sz="1400" b="1" i="1" dirty="0" smtClean="0">
                <a:solidFill>
                  <a:srgbClr val="2600FF"/>
                </a:solidFill>
              </a:rPr>
              <a:t>done</a:t>
            </a:r>
            <a:r>
              <a:rPr lang="en-US" sz="1400" i="1" dirty="0" smtClean="0">
                <a:solidFill>
                  <a:schemeClr val="bg2"/>
                </a:solidFill>
              </a:rPr>
              <a:t>, </a:t>
            </a:r>
            <a:r>
              <a:rPr lang="en-US" sz="1400" i="1" dirty="0" smtClean="0">
                <a:solidFill>
                  <a:srgbClr val="2600FF"/>
                </a:solidFill>
              </a:rPr>
              <a:t>to be assembled </a:t>
            </a:r>
            <a:r>
              <a:rPr lang="en-US" sz="1400" i="1" dirty="0" smtClean="0">
                <a:solidFill>
                  <a:schemeClr val="bg2"/>
                </a:solidFill>
              </a:rPr>
              <a:t>(ordered chips, available in February). </a:t>
            </a:r>
          </a:p>
          <a:p>
            <a:pPr lvl="1">
              <a:buNone/>
            </a:pPr>
            <a:r>
              <a:rPr lang="en-US" sz="1400" b="1" i="1" dirty="0" smtClean="0">
                <a:solidFill>
                  <a:srgbClr val="FF0000"/>
                </a:solidFill>
              </a:rPr>
              <a:t>DELAY OF 1 COMPONENT (the DC-DC CONVERTERS) DUE TO JAPAN  DISASTER </a:t>
            </a:r>
          </a:p>
          <a:p>
            <a:pPr lvl="1"/>
            <a:r>
              <a:rPr lang="en-US" sz="1400" i="1" dirty="0" smtClean="0">
                <a:solidFill>
                  <a:schemeClr val="bg1"/>
                </a:solidFill>
              </a:rPr>
              <a:t>Crate able to provide 5 kW  to the boards    </a:t>
            </a:r>
            <a:r>
              <a:rPr lang="en-US" sz="1400" b="1" i="1" dirty="0" smtClean="0">
                <a:solidFill>
                  <a:srgbClr val="2600FF"/>
                </a:solidFill>
              </a:rPr>
              <a:t>AVAILABLE IN PISA – WILL BE AT CERN  SOON</a:t>
            </a:r>
          </a:p>
          <a:p>
            <a:pPr lvl="1"/>
            <a:r>
              <a:rPr lang="en-US" sz="1400" i="1" dirty="0" smtClean="0">
                <a:solidFill>
                  <a:schemeClr val="bg1"/>
                </a:solidFill>
              </a:rPr>
              <a:t>Test of new board &amp; production of  ~5 of them </a:t>
            </a:r>
            <a:r>
              <a:rPr lang="en-US" sz="1400" i="1" dirty="0" smtClean="0">
                <a:solidFill>
                  <a:srgbClr val="FF0000"/>
                </a:solidFill>
              </a:rPr>
              <a:t>-  </a:t>
            </a:r>
            <a:r>
              <a:rPr lang="en-US" sz="1400" b="1" i="1" dirty="0" smtClean="0">
                <a:solidFill>
                  <a:srgbClr val="2600FF"/>
                </a:solidFill>
              </a:rPr>
              <a:t>to be done</a:t>
            </a:r>
            <a:r>
              <a:rPr lang="en-US" sz="1400" i="1" dirty="0" smtClean="0">
                <a:solidFill>
                  <a:srgbClr val="2600FF"/>
                </a:solidFill>
              </a:rPr>
              <a:t> </a:t>
            </a:r>
            <a:endParaRPr lang="en-US" sz="1800" dirty="0" smtClean="0">
              <a:solidFill>
                <a:srgbClr val="2600FF"/>
              </a:solidFill>
            </a:endParaRPr>
          </a:p>
          <a:p>
            <a:pPr lvl="1"/>
            <a:endParaRPr lang="en-US" sz="1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Final crate choice: </a:t>
            </a:r>
            <a:r>
              <a:rPr lang="en-US" sz="2000" dirty="0" smtClean="0">
                <a:solidFill>
                  <a:schemeClr val="bg1"/>
                </a:solidFill>
              </a:rPr>
              <a:t>discussing custom solutions with </a:t>
            </a:r>
            <a:r>
              <a:rPr lang="en-US" sz="2000" dirty="0" smtClean="0">
                <a:solidFill>
                  <a:srgbClr val="FF0000"/>
                </a:solidFill>
              </a:rPr>
              <a:t>CAEN </a:t>
            </a:r>
            <a:r>
              <a:rPr lang="en-US" sz="2000" dirty="0" smtClean="0">
                <a:solidFill>
                  <a:schemeClr val="bg1"/>
                </a:solidFill>
              </a:rPr>
              <a:t>and</a:t>
            </a:r>
            <a:r>
              <a:rPr lang="en-US" sz="2000" dirty="0" smtClean="0">
                <a:solidFill>
                  <a:srgbClr val="FF0000"/>
                </a:solidFill>
              </a:rPr>
              <a:t> Wiener.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Possibility to use CDF crates under study </a:t>
            </a:r>
            <a:r>
              <a:rPr lang="en-US" sz="2000" dirty="0" smtClean="0">
                <a:solidFill>
                  <a:srgbClr val="FF0000"/>
                </a:solidFill>
              </a:rPr>
              <a:t>(A. </a:t>
            </a:r>
            <a:r>
              <a:rPr lang="en-US" sz="2000" dirty="0" err="1" smtClean="0">
                <a:solidFill>
                  <a:srgbClr val="FF0000"/>
                </a:solidFill>
              </a:rPr>
              <a:t>Lanza</a:t>
            </a:r>
            <a:r>
              <a:rPr lang="en-US" sz="2000" dirty="0" smtClean="0">
                <a:solidFill>
                  <a:srgbClr val="FF0000"/>
                </a:solidFill>
              </a:rPr>
              <a:t>, CAEN)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31A8-5AC5-48F9-99E4-8F92E0FD56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691680" y="0"/>
            <a:ext cx="6408712" cy="692696"/>
          </a:xfrm>
        </p:spPr>
        <p:txBody>
          <a:bodyPr/>
          <a:lstStyle/>
          <a:p>
            <a:r>
              <a:rPr lang="en-US" sz="2800" i="1" u="sng" dirty="0" smtClean="0">
                <a:solidFill>
                  <a:srgbClr val="FF0000"/>
                </a:solidFill>
              </a:rPr>
              <a:t>Vertical slice:   </a:t>
            </a:r>
            <a:r>
              <a:rPr lang="en-US" sz="2800" b="1" i="1" u="sng" dirty="0" smtClean="0">
                <a:solidFill>
                  <a:srgbClr val="0066FF"/>
                </a:solidFill>
              </a:rPr>
              <a:t>2011   </a:t>
            </a:r>
            <a:r>
              <a:rPr lang="en-US" sz="2800" b="1" i="1" u="sng" dirty="0" err="1" smtClean="0">
                <a:solidFill>
                  <a:srgbClr val="0066FF"/>
                </a:solidFill>
              </a:rPr>
              <a:t>workplan</a:t>
            </a:r>
            <a:endParaRPr lang="it-IT" sz="28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_DOE08_ms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sz="2800" dirty="0">
            <a:solidFill>
              <a:schemeClr val="bg1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ATLAS_DOE08_msn.thmx</Template>
  <TotalTime>13128</TotalTime>
  <Words>836</Words>
  <Application>Microsoft Office PowerPoint</Application>
  <PresentationFormat>Presentazione su schermo (4:3)</PresentationFormat>
  <Paragraphs>276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ATLAS_DOE08_msn</vt:lpstr>
      <vt:lpstr>Status of FTK &amp; requests 2012</vt:lpstr>
      <vt:lpstr>Next Steps</vt:lpstr>
      <vt:lpstr>Diapositiva 3</vt:lpstr>
      <vt:lpstr>Diapositiva 4</vt:lpstr>
      <vt:lpstr>New mezzanines (Chicago, LNF)</vt:lpstr>
      <vt:lpstr>The associative memory system</vt:lpstr>
      <vt:lpstr>AMCHIP04 big Jump in technology! (LNF, Pisa, Milano + ideas from USA)</vt:lpstr>
      <vt:lpstr>Vertical Slice plan (I version – simplified):  Bologna (EDRO) - Frascati (pixel clustering) - Milano-Pavia-Pisa (AMboard). Today running @40 MHz</vt:lpstr>
      <vt:lpstr>Vertical slice:   2011   workplan</vt:lpstr>
      <vt:lpstr>Diapositiva 10</vt:lpstr>
      <vt:lpstr>Vertical Slice plan II version (more complete):  + DO (Bologna) &amp; GigaFitter  (from CDF)     Today running @40 MHz</vt:lpstr>
      <vt:lpstr>Diapositiva 12</vt:lpstr>
      <vt:lpstr>Diapositiva 13</vt:lpstr>
      <vt:lpstr>Conclusions</vt:lpstr>
      <vt:lpstr>Diapositiva 15</vt:lpstr>
      <vt:lpstr>Diapositiva 16</vt:lpstr>
      <vt:lpstr>Diapositiva 17</vt:lpstr>
      <vt:lpstr>Diapositiva 18</vt:lpstr>
      <vt:lpstr>Diapositiva 19</vt:lpstr>
    </vt:vector>
  </TitlesOfParts>
  <Company>University of Illinois at Urbana-Champaign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@ Illinois</dc:title>
  <dc:creator>Mark Neubauer</dc:creator>
  <cp:lastModifiedBy> </cp:lastModifiedBy>
  <cp:revision>524</cp:revision>
  <cp:lastPrinted>2008-08-12T05:04:07Z</cp:lastPrinted>
  <dcterms:created xsi:type="dcterms:W3CDTF">2009-10-28T14:36:16Z</dcterms:created>
  <dcterms:modified xsi:type="dcterms:W3CDTF">2011-05-18T07:53:20Z</dcterms:modified>
</cp:coreProperties>
</file>