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9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89" r:id="rId4"/>
    <p:sldId id="290" r:id="rId5"/>
    <p:sldId id="288" r:id="rId6"/>
    <p:sldId id="261" r:id="rId7"/>
    <p:sldId id="257" r:id="rId8"/>
    <p:sldId id="262" r:id="rId9"/>
    <p:sldId id="304" r:id="rId10"/>
    <p:sldId id="282" r:id="rId11"/>
    <p:sldId id="265" r:id="rId12"/>
    <p:sldId id="266" r:id="rId13"/>
    <p:sldId id="267" r:id="rId14"/>
    <p:sldId id="268" r:id="rId15"/>
    <p:sldId id="293" r:id="rId16"/>
    <p:sldId id="294" r:id="rId17"/>
    <p:sldId id="301" r:id="rId18"/>
    <p:sldId id="271" r:id="rId19"/>
    <p:sldId id="272" r:id="rId20"/>
    <p:sldId id="302" r:id="rId21"/>
    <p:sldId id="279" r:id="rId22"/>
    <p:sldId id="276" r:id="rId23"/>
    <p:sldId id="287" r:id="rId24"/>
    <p:sldId id="275" r:id="rId25"/>
    <p:sldId id="303" r:id="rId26"/>
    <p:sldId id="299" r:id="rId27"/>
    <p:sldId id="300" r:id="rId28"/>
    <p:sldId id="277" r:id="rId29"/>
    <p:sldId id="280" r:id="rId30"/>
    <p:sldId id="305" r:id="rId31"/>
    <p:sldId id="307" r:id="rId32"/>
    <p:sldId id="281" r:id="rId33"/>
    <p:sldId id="283" r:id="rId34"/>
    <p:sldId id="284" r:id="rId35"/>
    <p:sldId id="285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BC710-AC3C-1A49-B342-C6A37CF6799E}" type="datetime1">
              <a:rPr lang="it-IT" smtClean="0"/>
              <a:t>18/05/11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F7598-FA42-9041-9EFC-4AE9BE09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84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85697-6988-1C4A-AEFD-0E12DD97478E}" type="datetime1">
              <a:rPr lang="it-IT" smtClean="0"/>
              <a:t>18/05/11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B101C-05C6-7343-AC47-B6D40E04B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9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DE0C3CCF-20AA-2C4D-A820-060011CF4FB9}" type="slidenum">
              <a:rPr lang="en-US" sz="1200" smtClean="0">
                <a:solidFill>
                  <a:srgbClr val="000000"/>
                </a:solidFill>
                <a:latin typeface="Arial Rounded MT Bold" charset="0"/>
              </a:rPr>
              <a:pPr eaLnBrk="1" hangingPunct="1">
                <a:defRPr/>
              </a:pPr>
              <a:t>23</a:t>
            </a:fld>
            <a:endParaRPr lang="en-US" sz="1200" smtClean="0">
              <a:solidFill>
                <a:srgbClr val="000000"/>
              </a:solidFill>
              <a:latin typeface="Arial Rounded MT Bold" charset="0"/>
            </a:endParaRPr>
          </a:p>
        </p:txBody>
      </p:sp>
      <p:sp>
        <p:nvSpPr>
          <p:cNvPr id="435202" name="Text Box 2"/>
          <p:cNvSpPr txBox="1">
            <a:spLocks noChangeArrowheads="1"/>
          </p:cNvSpPr>
          <p:nvPr/>
        </p:nvSpPr>
        <p:spPr bwMode="auto">
          <a:xfrm>
            <a:off x="3873021" y="8715927"/>
            <a:ext cx="3010908" cy="411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900" tIns="45628" rIns="90900" bIns="45628" anchor="b"/>
          <a:lstStyle>
            <a:lvl1pPr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F458A59E-147D-BF4C-9E0C-BEB909647155}" type="slidenum">
              <a:rPr lang="en-US" sz="12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</a:rPr>
              <a:pPr algn="r" eaLnBrk="1" hangingPunct="1">
                <a:defRPr/>
              </a:pPr>
              <a:t>23</a:t>
            </a:fld>
            <a:endParaRPr lang="en-US" sz="1200" b="1" i="1" u="sng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7210" y="703158"/>
            <a:ext cx="5059233" cy="34422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4"/>
          <p:cNvSpPr>
            <a:spLocks noGrp="1" noChangeArrowheads="1"/>
          </p:cNvSpPr>
          <p:nvPr>
            <p:ph type="body"/>
          </p:nvPr>
        </p:nvSpPr>
        <p:spPr>
          <a:xfrm>
            <a:off x="930173" y="4357228"/>
            <a:ext cx="5023582" cy="4151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6531190-47EC-C74C-B3BE-B5E8880D5731}" type="slidenum">
              <a:rPr lang="en-US" sz="1200" smtClean="0">
                <a:solidFill>
                  <a:srgbClr val="000000"/>
                </a:solidFill>
                <a:latin typeface="Arial Rounded MT Bold" charset="0"/>
              </a:rPr>
              <a:pPr eaLnBrk="1" hangingPunct="1">
                <a:defRPr/>
              </a:pPr>
              <a:t>33</a:t>
            </a:fld>
            <a:endParaRPr lang="en-US" sz="1200" smtClean="0">
              <a:solidFill>
                <a:srgbClr val="000000"/>
              </a:solidFill>
              <a:latin typeface="Arial Rounded MT Bold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8831" y="703159"/>
            <a:ext cx="5046269" cy="3433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2"/>
          <p:cNvSpPr>
            <a:spLocks noGrp="1" noChangeArrowheads="1"/>
          </p:cNvSpPr>
          <p:nvPr>
            <p:ph type="body"/>
          </p:nvPr>
        </p:nvSpPr>
        <p:spPr>
          <a:xfrm>
            <a:off x="930173" y="4357228"/>
            <a:ext cx="5023582" cy="4151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0544" tIns="45272" rIns="90544" bIns="45272" anchor="ctr"/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73021" y="8715927"/>
            <a:ext cx="3010908" cy="411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900" tIns="45628" rIns="90900" bIns="45628" anchor="b"/>
          <a:lstStyle>
            <a:lvl1pPr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860885BD-EDC3-404E-BC5E-4903ABFF9A6B}" type="slidenum">
              <a:rPr lang="en-US" sz="12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</a:rPr>
              <a:pPr algn="r" eaLnBrk="1" hangingPunct="1">
                <a:defRPr/>
              </a:pPr>
              <a:t>33</a:t>
            </a:fld>
            <a:endParaRPr lang="en-US" sz="1200" b="1" i="1" u="sng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F00CF66D-0992-0945-991A-65F87F3B025E}" type="slidenum">
              <a:rPr lang="en-US" sz="1200" smtClean="0">
                <a:solidFill>
                  <a:srgbClr val="000000"/>
                </a:solidFill>
                <a:latin typeface="Arial Rounded MT Bold" charset="0"/>
              </a:rPr>
              <a:pPr eaLnBrk="1" hangingPunct="1">
                <a:defRPr/>
              </a:pPr>
              <a:t>34</a:t>
            </a:fld>
            <a:endParaRPr lang="en-US" sz="1200" smtClean="0">
              <a:solidFill>
                <a:srgbClr val="000000"/>
              </a:solidFill>
              <a:latin typeface="Arial Rounded MT Bold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918831" y="703159"/>
            <a:ext cx="5046269" cy="3433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2"/>
          <p:cNvSpPr>
            <a:spLocks noGrp="1" noChangeArrowheads="1"/>
          </p:cNvSpPr>
          <p:nvPr>
            <p:ph type="body"/>
          </p:nvPr>
        </p:nvSpPr>
        <p:spPr>
          <a:xfrm>
            <a:off x="930173" y="4357228"/>
            <a:ext cx="5023582" cy="4151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0544" tIns="45272" rIns="90544" bIns="45272" anchor="ctr"/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73021" y="8715927"/>
            <a:ext cx="3010908" cy="411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900" tIns="45628" rIns="90900" bIns="45628" anchor="b"/>
          <a:lstStyle>
            <a:lvl1pPr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DC2ECC05-BA51-4346-B9FA-C6364C60E551}" type="slidenum">
              <a:rPr lang="en-US" sz="12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</a:rPr>
              <a:pPr algn="r" eaLnBrk="1" hangingPunct="1">
                <a:defRPr/>
              </a:pPr>
              <a:t>34</a:t>
            </a:fld>
            <a:endParaRPr lang="en-US" sz="1200" b="1" i="1" u="sng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17C900B-1942-CD4C-A93F-BEB6235233C5}" type="slidenum">
              <a:rPr lang="en-US" sz="1200" smtClean="0">
                <a:solidFill>
                  <a:srgbClr val="000000"/>
                </a:solidFill>
                <a:latin typeface="Arial Rounded MT Bold" charset="0"/>
              </a:rPr>
              <a:pPr eaLnBrk="1" hangingPunct="1">
                <a:defRPr/>
              </a:pPr>
              <a:t>35</a:t>
            </a:fld>
            <a:endParaRPr lang="en-US" sz="1200" smtClean="0">
              <a:solidFill>
                <a:srgbClr val="000000"/>
              </a:solidFill>
              <a:latin typeface="Arial Rounded MT Bold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18831" y="703159"/>
            <a:ext cx="5046269" cy="3433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2"/>
          <p:cNvSpPr>
            <a:spLocks noGrp="1" noChangeArrowheads="1"/>
          </p:cNvSpPr>
          <p:nvPr>
            <p:ph type="body"/>
          </p:nvPr>
        </p:nvSpPr>
        <p:spPr>
          <a:xfrm>
            <a:off x="930173" y="4357228"/>
            <a:ext cx="5023582" cy="4151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0544" tIns="45272" rIns="90544" bIns="45272" anchor="ctr"/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73021" y="8715927"/>
            <a:ext cx="3010908" cy="411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900" tIns="45628" rIns="90900" bIns="45628" anchor="b"/>
          <a:lstStyle>
            <a:lvl1pPr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 defTabSz="452438"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87413" algn="l"/>
                <a:tab pos="1333500" algn="l"/>
                <a:tab pos="1778000" algn="l"/>
                <a:tab pos="2222500" algn="l"/>
                <a:tab pos="2667000" algn="l"/>
                <a:tab pos="3113088" algn="l"/>
                <a:tab pos="3557588" algn="l"/>
                <a:tab pos="4002088" algn="l"/>
                <a:tab pos="4446588" algn="l"/>
                <a:tab pos="4892675" algn="l"/>
                <a:tab pos="5337175" algn="l"/>
                <a:tab pos="5781675" algn="l"/>
                <a:tab pos="6226175" algn="l"/>
                <a:tab pos="6670675" algn="l"/>
                <a:tab pos="7116763" algn="l"/>
                <a:tab pos="7561263" algn="l"/>
                <a:tab pos="8005763" algn="l"/>
                <a:tab pos="8450263" algn="l"/>
                <a:tab pos="8896350" algn="l"/>
              </a:tabLst>
              <a:defRPr sz="32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212FADFA-4EE7-2E47-8D80-F9E9A9141EB2}" type="slidenum">
              <a:rPr lang="en-US" sz="12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</a:rPr>
              <a:pPr algn="r" eaLnBrk="1" hangingPunct="1">
                <a:defRPr/>
              </a:pPr>
              <a:t>35</a:t>
            </a:fld>
            <a:endParaRPr lang="en-US" sz="1200" b="1" i="1" u="sng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01C-05C6-7343-AC47-B6D40E04B8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4591-F0FA-1244-83CE-7E1DBDF0E18F}" type="datetime1">
              <a:rPr lang="it-IT" smtClean="0"/>
              <a:t>18/05/11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E2E7-EE5A-EE44-97AF-8741C22DF97B}" type="datetime1">
              <a:rPr lang="it-IT" smtClean="0"/>
              <a:t>18/05/11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469B-D8BC-0A43-ACB4-5F2FF7CD2430}" type="datetime1">
              <a:rPr lang="it-IT" smtClean="0"/>
              <a:t>18/05/11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5A2D-D1F5-AC48-B423-057BB602622C}" type="datetime1">
              <a:rPr lang="it-IT" smtClean="0"/>
              <a:t>18/05/11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7B54-FDC7-6D41-8428-56A9780C06C7}" type="datetime1">
              <a:rPr lang="it-IT" smtClean="0"/>
              <a:t>18/05/11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3995-1C75-EE42-90CD-ED1DEF714140}" type="datetime1">
              <a:rPr lang="it-IT" smtClean="0"/>
              <a:t>18/05/11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06A8-8C17-014D-B5A3-02D30B8CC8E6}" type="datetime1">
              <a:rPr lang="it-IT" smtClean="0"/>
              <a:t>18/05/11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6587-3475-A64A-A910-2832DA9746FD}" type="datetime1">
              <a:rPr lang="it-IT" smtClean="0"/>
              <a:t>18/05/11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168-EF86-2245-8D76-3A4F6F59724C}" type="datetime1">
              <a:rPr lang="it-IT" smtClean="0"/>
              <a:t>18/05/11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0694-2EDF-5748-B783-170D49A61F02}" type="datetime1">
              <a:rPr lang="it-IT" smtClean="0"/>
              <a:t>18/05/11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05F9-3563-0343-9EA2-14E96F009531}" type="datetime1">
              <a:rPr lang="it-IT" smtClean="0"/>
              <a:t>18/05/11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E89FA9-FA84-044F-9B76-128701534972}" type="datetime1">
              <a:rPr lang="it-IT" smtClean="0"/>
              <a:t>18/05/11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9.emf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4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42.emf"/><Relationship Id="rId9" Type="http://schemas.openxmlformats.org/officeDocument/2006/relationships/image" Target="../media/image4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</a:t>
            </a:r>
            <a:r>
              <a:rPr lang="en-US" b="1" baseline="-25000" dirty="0" err="1" smtClean="0"/>
              <a:t>T</a:t>
            </a:r>
            <a:r>
              <a:rPr lang="en-US" b="1" baseline="30000" dirty="0" err="1" smtClean="0"/>
              <a:t>miss</a:t>
            </a:r>
            <a:r>
              <a:rPr lang="en-US" b="1" dirty="0" smtClean="0"/>
              <a:t> Performance in </a:t>
            </a:r>
            <a:r>
              <a:rPr lang="en-US" b="1" dirty="0"/>
              <a:t>ATLAS </a:t>
            </a:r>
            <a:r>
              <a:rPr lang="en-US" b="1" dirty="0" smtClean="0"/>
              <a:t>data 2010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Rosa Simoniello</a:t>
            </a:r>
          </a:p>
          <a:p>
            <a:r>
              <a:rPr lang="en-US" sz="2400" b="1" dirty="0" err="1" smtClean="0">
                <a:solidFill>
                  <a:srgbClr val="800000"/>
                </a:solidFill>
              </a:rPr>
              <a:t>Università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degli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Studi</a:t>
            </a:r>
            <a:r>
              <a:rPr lang="en-US" sz="2400" b="1" dirty="0" smtClean="0">
                <a:solidFill>
                  <a:srgbClr val="800000"/>
                </a:solidFill>
              </a:rPr>
              <a:t> di Milano &amp; INFN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0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RefFinal</a:t>
            </a:r>
            <a:r>
              <a:rPr lang="en-US" dirty="0"/>
              <a:t> </a:t>
            </a: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0" y="1552514"/>
            <a:ext cx="8317168" cy="211481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640" y="3897496"/>
            <a:ext cx="7965560" cy="2823165"/>
          </a:xfrm>
        </p:spPr>
        <p:txBody>
          <a:bodyPr/>
          <a:lstStyle/>
          <a:p>
            <a:r>
              <a:rPr lang="en-US" dirty="0" smtClean="0"/>
              <a:t>This configuration gives the best performance (see CONF note)</a:t>
            </a:r>
          </a:p>
          <a:p>
            <a:r>
              <a:rPr lang="en-US" dirty="0" smtClean="0"/>
              <a:t>Recently recommended for future analysis in ATLAS </a:t>
            </a:r>
          </a:p>
          <a:p>
            <a:r>
              <a:rPr lang="en-US" dirty="0" smtClean="0"/>
              <a:t>It is based on LCW (Local Hadron) calibration</a:t>
            </a:r>
          </a:p>
          <a:p>
            <a:r>
              <a:rPr lang="en-US" dirty="0" smtClean="0"/>
              <a:t>Calibration of </a:t>
            </a:r>
            <a:r>
              <a:rPr lang="en-US" dirty="0" err="1" smtClean="0"/>
              <a:t>topoclusters</a:t>
            </a:r>
            <a:r>
              <a:rPr lang="en-US" dirty="0" smtClean="0"/>
              <a:t> outside reconstructed objects improved adding tracks information    </a:t>
            </a:r>
            <a:r>
              <a:rPr lang="en-US" dirty="0" smtClean="0">
                <a:sym typeface="Wingdings"/>
              </a:rPr>
              <a:t>  next slide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6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11</a:t>
            </a:fld>
            <a:endParaRPr lang="en-US"/>
          </a:p>
        </p:txBody>
      </p:sp>
      <p:pic>
        <p:nvPicPr>
          <p:cNvPr id="47" name="Picture 1" descr="eflow_sketc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5" y="544313"/>
            <a:ext cx="7093180" cy="46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6013428" cy="8086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i="1" dirty="0" err="1" smtClean="0"/>
              <a:t>Eflow</a:t>
            </a:r>
            <a:r>
              <a:rPr lang="en-US" dirty="0" smtClean="0"/>
              <a:t> Algorithm for </a:t>
            </a:r>
            <a:r>
              <a:rPr lang="en-US" dirty="0" err="1" smtClean="0"/>
              <a:t>CellOut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60" y="4940690"/>
            <a:ext cx="7812278" cy="1917310"/>
          </a:xfrm>
        </p:spPr>
        <p:txBody>
          <a:bodyPr>
            <a:normAutofit fontScale="92500"/>
          </a:bodyPr>
          <a:lstStyle/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fr-FR" sz="2600" dirty="0" smtClean="0"/>
              <a:t>The </a:t>
            </a:r>
            <a:r>
              <a:rPr lang="fr-FR" sz="2600" dirty="0" err="1"/>
              <a:t>CellOut</a:t>
            </a:r>
            <a:r>
              <a:rPr lang="fr-FR" sz="2600" dirty="0"/>
              <a:t> </a:t>
            </a:r>
            <a:r>
              <a:rPr lang="fr-FR" sz="2600" dirty="0" err="1"/>
              <a:t>term</a:t>
            </a:r>
            <a:r>
              <a:rPr lang="fr-FR" sz="2600" dirty="0"/>
              <a:t> </a:t>
            </a:r>
            <a:r>
              <a:rPr lang="fr-FR" sz="2600" dirty="0" err="1"/>
              <a:t>is</a:t>
            </a:r>
            <a:r>
              <a:rPr lang="fr-FR" sz="2600" dirty="0"/>
              <a:t> </a:t>
            </a:r>
            <a:r>
              <a:rPr lang="fr-FR" sz="2600" dirty="0" err="1"/>
              <a:t>improved</a:t>
            </a:r>
            <a:r>
              <a:rPr lang="fr-FR" sz="2600" dirty="0"/>
              <a:t> </a:t>
            </a:r>
            <a:r>
              <a:rPr lang="fr-FR" sz="2600" dirty="0" err="1"/>
              <a:t>using</a:t>
            </a:r>
            <a:r>
              <a:rPr lang="fr-FR" sz="2600" dirty="0"/>
              <a:t> </a:t>
            </a:r>
            <a:r>
              <a:rPr lang="fr-FR" sz="2600" dirty="0" err="1"/>
              <a:t>reconstructed</a:t>
            </a:r>
            <a:r>
              <a:rPr lang="fr-FR" sz="2600" dirty="0"/>
              <a:t> </a:t>
            </a:r>
            <a:r>
              <a:rPr lang="fr-FR" sz="2600" dirty="0" err="1" smtClean="0"/>
              <a:t>tracks</a:t>
            </a:r>
            <a:r>
              <a:rPr lang="en-US" sz="2600" dirty="0" smtClean="0"/>
              <a:t>: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fr-FR" sz="2100" dirty="0" err="1" smtClean="0"/>
              <a:t>add</a:t>
            </a:r>
            <a:r>
              <a:rPr lang="fr-FR" sz="2100" dirty="0" smtClean="0"/>
              <a:t> </a:t>
            </a:r>
            <a:r>
              <a:rPr lang="fr-FR" sz="2100" dirty="0" err="1"/>
              <a:t>tracks</a:t>
            </a:r>
            <a:r>
              <a:rPr lang="fr-FR" sz="2100" dirty="0"/>
              <a:t> </a:t>
            </a:r>
            <a:r>
              <a:rPr lang="fr-FR" sz="2100" dirty="0" err="1"/>
              <a:t>which</a:t>
            </a:r>
            <a:r>
              <a:rPr lang="fr-FR" sz="2100" dirty="0"/>
              <a:t> do not </a:t>
            </a:r>
            <a:r>
              <a:rPr lang="fr-FR" sz="2100" dirty="0" err="1"/>
              <a:t>reach</a:t>
            </a:r>
            <a:r>
              <a:rPr lang="fr-FR" sz="2100" dirty="0"/>
              <a:t> the </a:t>
            </a:r>
            <a:r>
              <a:rPr lang="fr-FR" sz="2100" dirty="0" err="1"/>
              <a:t>calorimeter</a:t>
            </a:r>
            <a:r>
              <a:rPr lang="fr-FR" sz="2100" dirty="0"/>
              <a:t> or do not </a:t>
            </a:r>
            <a:r>
              <a:rPr lang="fr-FR" sz="2100" dirty="0" err="1"/>
              <a:t>seed</a:t>
            </a:r>
            <a:r>
              <a:rPr lang="fr-FR" sz="2100" dirty="0"/>
              <a:t> a </a:t>
            </a:r>
            <a:r>
              <a:rPr lang="fr-FR" sz="2100" dirty="0" err="1"/>
              <a:t>topocluster</a:t>
            </a:r>
            <a:r>
              <a:rPr lang="fr-FR" sz="2100" dirty="0"/>
              <a:t> 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fr-FR" sz="2100" dirty="0" err="1"/>
              <a:t>when</a:t>
            </a:r>
            <a:r>
              <a:rPr lang="fr-FR" sz="2100" dirty="0"/>
              <a:t> a </a:t>
            </a:r>
            <a:r>
              <a:rPr lang="fr-FR" sz="2100" dirty="0" err="1"/>
              <a:t>track</a:t>
            </a:r>
            <a:r>
              <a:rPr lang="fr-FR" sz="2100" dirty="0"/>
              <a:t> </a:t>
            </a:r>
            <a:r>
              <a:rPr lang="fr-FR" sz="2100" dirty="0" err="1"/>
              <a:t>is</a:t>
            </a:r>
            <a:r>
              <a:rPr lang="fr-FR" sz="2100" dirty="0"/>
              <a:t> </a:t>
            </a:r>
            <a:r>
              <a:rPr lang="fr-FR" sz="2100" dirty="0" err="1"/>
              <a:t>associated</a:t>
            </a:r>
            <a:r>
              <a:rPr lang="fr-FR" sz="2100" dirty="0"/>
              <a:t> to a </a:t>
            </a:r>
            <a:r>
              <a:rPr lang="fr-FR" sz="2100" dirty="0" err="1"/>
              <a:t>topocuster</a:t>
            </a:r>
            <a:r>
              <a:rPr lang="fr-FR" sz="2100" dirty="0"/>
              <a:t> the </a:t>
            </a:r>
            <a:r>
              <a:rPr lang="fr-FR" sz="2100" dirty="0" err="1"/>
              <a:t>track</a:t>
            </a:r>
            <a:r>
              <a:rPr lang="fr-FR" sz="2100" dirty="0"/>
              <a:t> </a:t>
            </a:r>
            <a:r>
              <a:rPr lang="fr-FR" sz="2100" dirty="0" err="1"/>
              <a:t>momentum</a:t>
            </a:r>
            <a:r>
              <a:rPr lang="fr-FR" sz="2100" dirty="0"/>
              <a:t> </a:t>
            </a:r>
            <a:r>
              <a:rPr lang="fr-FR" sz="2100" dirty="0" err="1"/>
              <a:t>is</a:t>
            </a:r>
            <a:r>
              <a:rPr lang="fr-FR" sz="2100" dirty="0"/>
              <a:t> </a:t>
            </a:r>
            <a:r>
              <a:rPr lang="fr-FR" sz="2100" dirty="0" err="1"/>
              <a:t>used</a:t>
            </a:r>
            <a:r>
              <a:rPr lang="fr-FR" sz="2100" dirty="0"/>
              <a:t>  </a:t>
            </a:r>
            <a:r>
              <a:rPr lang="fr-FR" sz="2100" dirty="0" err="1"/>
              <a:t>instead</a:t>
            </a:r>
            <a:r>
              <a:rPr lang="fr-FR" sz="2100" dirty="0"/>
              <a:t> of the </a:t>
            </a:r>
            <a:r>
              <a:rPr lang="fr-FR" sz="2100" dirty="0" err="1"/>
              <a:t>topocluster</a:t>
            </a:r>
            <a:r>
              <a:rPr lang="fr-FR" sz="2100" dirty="0"/>
              <a:t> </a:t>
            </a:r>
            <a:r>
              <a:rPr lang="fr-FR" sz="2100" dirty="0" err="1"/>
              <a:t>energy</a:t>
            </a:r>
            <a:r>
              <a:rPr lang="fr-FR" sz="2100" dirty="0" smtClean="0"/>
              <a:t>.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232394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performance in W/Z/</a:t>
            </a:r>
            <a:r>
              <a:rPr lang="en-US" dirty="0" err="1" smtClean="0"/>
              <a:t>Dijets</a:t>
            </a:r>
            <a:r>
              <a:rPr lang="en-US" dirty="0" smtClean="0"/>
              <a:t>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distributions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err="1" smtClean="0"/>
              <a:t>miss</a:t>
            </a:r>
            <a:r>
              <a:rPr lang="en-US" dirty="0" smtClean="0"/>
              <a:t> distributions</a:t>
            </a:r>
          </a:p>
          <a:p>
            <a:r>
              <a:rPr lang="en-US" dirty="0" smtClean="0"/>
              <a:t>Diagnostic plot</a:t>
            </a:r>
          </a:p>
          <a:p>
            <a:r>
              <a:rPr lang="en-US" dirty="0" smtClean="0"/>
              <a:t>Resolution curves</a:t>
            </a:r>
          </a:p>
          <a:p>
            <a:r>
              <a:rPr lang="en-US" dirty="0" smtClean="0"/>
              <a:t>Linearity</a:t>
            </a:r>
          </a:p>
          <a:p>
            <a:r>
              <a:rPr lang="en-US" dirty="0" smtClean="0"/>
              <a:t>∑E</a:t>
            </a:r>
            <a:r>
              <a:rPr lang="en-US" baseline="-25000" dirty="0" smtClean="0"/>
              <a:t>T</a:t>
            </a:r>
            <a:r>
              <a:rPr lang="en-US" dirty="0" smtClean="0"/>
              <a:t> distribution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07364" y="3669214"/>
            <a:ext cx="3126373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and MC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668"/>
            <a:ext cx="7620000" cy="37078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Analyzed </a:t>
            </a:r>
            <a:r>
              <a:rPr lang="en-US" b="1" dirty="0" smtClean="0">
                <a:solidFill>
                  <a:srgbClr val="800000"/>
                </a:solidFill>
              </a:rPr>
              <a:t>data 2010</a:t>
            </a:r>
            <a:r>
              <a:rPr lang="en-US" dirty="0" smtClean="0"/>
              <a:t>: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err="1" smtClean="0"/>
              <a:t>Z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ll</a:t>
            </a:r>
            <a:r>
              <a:rPr lang="en-US" dirty="0" smtClean="0"/>
              <a:t>, </a:t>
            </a:r>
            <a:r>
              <a:rPr lang="en-US" dirty="0" err="1" smtClean="0"/>
              <a:t>W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: 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 </a:t>
            </a:r>
            <a:r>
              <a:rPr lang="en-US" dirty="0" smtClean="0"/>
              <a:t>           ≈ 36pb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similar selections used by WZ group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Dijets</a:t>
            </a:r>
            <a:r>
              <a:rPr lang="en-US" dirty="0" smtClean="0"/>
              <a:t>: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 </a:t>
            </a:r>
            <a:r>
              <a:rPr lang="en-US" dirty="0" smtClean="0"/>
              <a:t>          ≈ 600nb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 (</a:t>
            </a:r>
            <a:r>
              <a:rPr lang="en-US" dirty="0" err="1" smtClean="0"/>
              <a:t>prescaled</a:t>
            </a:r>
            <a:r>
              <a:rPr lang="en-US" dirty="0" smtClean="0"/>
              <a:t> trigger) 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2 jets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&gt;25GeV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err="1" smtClean="0"/>
              <a:t>Minbias</a:t>
            </a:r>
            <a:r>
              <a:rPr lang="en-US" dirty="0" smtClean="0"/>
              <a:t>: </a:t>
            </a:r>
          </a:p>
          <a:p>
            <a:pPr lvl="1">
              <a:buClr>
                <a:schemeClr val="accent1"/>
              </a:buClr>
            </a:pPr>
            <a:r>
              <a:rPr lang="en-US" dirty="0" smtClean="0">
                <a:sym typeface="Wingdings"/>
              </a:rPr>
              <a:t>           </a:t>
            </a:r>
            <a:r>
              <a:rPr lang="en-US" dirty="0" smtClean="0"/>
              <a:t> </a:t>
            </a:r>
            <a:r>
              <a:rPr lang="en-US" dirty="0"/>
              <a:t>≈ </a:t>
            </a:r>
            <a:r>
              <a:rPr lang="en-US" dirty="0" smtClean="0">
                <a:sym typeface="Wingdings"/>
              </a:rPr>
              <a:t>0.3nb</a:t>
            </a:r>
            <a:r>
              <a:rPr lang="en-US" baseline="30000" dirty="0" smtClean="0">
                <a:sym typeface="Wingdings"/>
              </a:rPr>
              <a:t>-1</a:t>
            </a:r>
            <a:r>
              <a:rPr lang="en-US" dirty="0" smtClean="0">
                <a:sym typeface="Wingdings"/>
              </a:rPr>
              <a:t>  period A</a:t>
            </a:r>
          </a:p>
          <a:p>
            <a:pPr lvl="1">
              <a:buClr>
                <a:schemeClr val="accent1"/>
              </a:buClr>
            </a:pPr>
            <a:endParaRPr lang="en-US" dirty="0">
              <a:sym typeface="Wingdings"/>
            </a:endParaRPr>
          </a:p>
          <a:p>
            <a:pPr lvl="1">
              <a:buClr>
                <a:schemeClr val="accent1"/>
              </a:buClr>
            </a:pPr>
            <a:endParaRPr lang="en-US" dirty="0" smtClean="0">
              <a:sym typeface="Wingdings"/>
            </a:endParaRPr>
          </a:p>
          <a:p>
            <a:pPr lvl="1">
              <a:buClr>
                <a:schemeClr val="accent1"/>
              </a:buClr>
            </a:pPr>
            <a:endParaRPr lang="en-US" dirty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472034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700849"/>
              </p:ext>
            </p:extLst>
          </p:nvPr>
        </p:nvGraphicFramePr>
        <p:xfrm>
          <a:off x="1118143" y="2010438"/>
          <a:ext cx="666350" cy="4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7" name="Equation" r:id="rId4" imgW="406400" imgH="279400" progId="Equation.3">
                  <p:embed/>
                </p:oleObj>
              </mc:Choice>
              <mc:Fallback>
                <p:oleObj name="Equation" r:id="rId4" imgW="406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8143" y="2010438"/>
                        <a:ext cx="666350" cy="46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378250"/>
              </p:ext>
            </p:extLst>
          </p:nvPr>
        </p:nvGraphicFramePr>
        <p:xfrm>
          <a:off x="1157159" y="3125854"/>
          <a:ext cx="666350" cy="4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8" name="Equation" r:id="rId6" imgW="406400" imgH="279400" progId="Equation.3">
                  <p:embed/>
                </p:oleObj>
              </mc:Choice>
              <mc:Fallback>
                <p:oleObj name="Equation" r:id="rId6" imgW="406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7159" y="3125854"/>
                        <a:ext cx="666350" cy="46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377683"/>
              </p:ext>
            </p:extLst>
          </p:nvPr>
        </p:nvGraphicFramePr>
        <p:xfrm>
          <a:off x="1156054" y="4269201"/>
          <a:ext cx="666350" cy="4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9" name="Equation" r:id="rId7" imgW="406400" imgH="279400" progId="Equation.3">
                  <p:embed/>
                </p:oleObj>
              </mc:Choice>
              <mc:Fallback>
                <p:oleObj name="Equation" r:id="rId7" imgW="406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6054" y="4269201"/>
                        <a:ext cx="666350" cy="46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5083295"/>
            <a:ext cx="7620000" cy="138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Monte Carlo</a:t>
            </a:r>
            <a:r>
              <a:rPr lang="en-US" sz="2400" dirty="0" smtClean="0"/>
              <a:t>:</a:t>
            </a:r>
          </a:p>
          <a:p>
            <a:r>
              <a:rPr lang="en-US" dirty="0" err="1" smtClean="0"/>
              <a:t>Pythia</a:t>
            </a:r>
            <a:r>
              <a:rPr lang="en-US" dirty="0" smtClean="0"/>
              <a:t>/MC@NLO samples (</a:t>
            </a:r>
            <a:r>
              <a:rPr lang="en-US" dirty="0" err="1"/>
              <a:t>Z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ll</a:t>
            </a:r>
            <a:r>
              <a:rPr lang="en-US" dirty="0"/>
              <a:t>, </a:t>
            </a:r>
            <a:r>
              <a:rPr lang="en-US" dirty="0" err="1"/>
              <a:t>W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err="1" smtClean="0">
                <a:cs typeface="Symbol" charset="2"/>
              </a:rPr>
              <a:t>Jx</a:t>
            </a:r>
            <a:r>
              <a:rPr lang="en-US" dirty="0" smtClean="0">
                <a:cs typeface="Symbol" charset="2"/>
              </a:rPr>
              <a:t>, </a:t>
            </a:r>
            <a:r>
              <a:rPr lang="en-US" dirty="0" err="1" smtClean="0">
                <a:cs typeface="Symbol" charset="2"/>
              </a:rPr>
              <a:t>minbias</a:t>
            </a:r>
            <a:r>
              <a:rPr lang="en-US" dirty="0" smtClean="0">
                <a:cs typeface="Symbol" charset="2"/>
              </a:rPr>
              <a:t>, EW backgrounds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Same selection applied for data</a:t>
            </a:r>
          </a:p>
          <a:p>
            <a:r>
              <a:rPr lang="en-US" dirty="0" smtClean="0"/>
              <a:t>In-time pileup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3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34" y="-68609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distribution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 descr="RefFinal_MET_rew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0" y="779703"/>
            <a:ext cx="3259901" cy="2340000"/>
          </a:xfrm>
          <a:prstGeom prst="rect">
            <a:avLst/>
          </a:prstGeom>
        </p:spPr>
      </p:pic>
      <p:pic>
        <p:nvPicPr>
          <p:cNvPr id="10" name="Picture 9" descr="RefFinal_MET_rew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48" y="779703"/>
            <a:ext cx="3259901" cy="2340000"/>
          </a:xfrm>
          <a:prstGeom prst="rect">
            <a:avLst/>
          </a:prstGeom>
        </p:spPr>
      </p:pic>
      <p:pic>
        <p:nvPicPr>
          <p:cNvPr id="11" name="Picture 10" descr="RefFinal_MET_rew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0" y="3158885"/>
            <a:ext cx="3259901" cy="2340000"/>
          </a:xfrm>
          <a:prstGeom prst="rect">
            <a:avLst/>
          </a:prstGeom>
        </p:spPr>
      </p:pic>
      <p:pic>
        <p:nvPicPr>
          <p:cNvPr id="12" name="Picture 11" descr="RefFinal_MET_rew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48" y="3158885"/>
            <a:ext cx="3259901" cy="23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6520" y="509863"/>
            <a:ext cx="879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Z</a:t>
            </a:r>
            <a:r>
              <a:rPr lang="en-US" sz="2200" b="1" dirty="0" err="1" smtClean="0">
                <a:sym typeface="Wingdings"/>
              </a:rPr>
              <a:t></a:t>
            </a:r>
            <a:r>
              <a:rPr lang="en-US" sz="2200" b="1" dirty="0" err="1" smtClean="0"/>
              <a:t>ee</a:t>
            </a:r>
            <a:endParaRPr 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80720" y="511943"/>
            <a:ext cx="913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Z</a:t>
            </a:r>
            <a:r>
              <a:rPr lang="en-US" sz="2200" b="1" dirty="0" smtClean="0">
                <a:sym typeface="Wingdings"/>
              </a:rPr>
              <a:t>µµ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46520" y="2889140"/>
            <a:ext cx="1010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ym typeface="Wingdings"/>
              </a:rPr>
              <a:t>W</a:t>
            </a:r>
            <a:r>
              <a:rPr lang="en-US" sz="2200" b="1" dirty="0" err="1" smtClean="0">
                <a:sym typeface="Wingdings"/>
              </a:rPr>
              <a:t></a:t>
            </a:r>
            <a:r>
              <a:rPr lang="en-US" sz="2200" b="1" dirty="0" err="1" smtClean="0"/>
              <a:t>e</a:t>
            </a:r>
            <a:r>
              <a:rPr lang="en-US" sz="2200" b="1" dirty="0" err="1" smtClean="0">
                <a:latin typeface="Symbol" charset="2"/>
                <a:cs typeface="Symbol" charset="2"/>
              </a:rPr>
              <a:t>n</a:t>
            </a:r>
            <a:endParaRPr lang="en-US" sz="2200" b="1" dirty="0">
              <a:latin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7483" y="2909100"/>
            <a:ext cx="1027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ym typeface="Wingdings"/>
              </a:rPr>
              <a:t>W</a:t>
            </a:r>
            <a:r>
              <a:rPr lang="en-US" sz="2200" b="1" dirty="0" smtClean="0">
                <a:sym typeface="Wingdings"/>
              </a:rPr>
              <a:t></a:t>
            </a:r>
            <a:r>
              <a:rPr lang="en-US" sz="2200" b="1" dirty="0">
                <a:sym typeface="Wingdings"/>
              </a:rPr>
              <a:t>µ</a:t>
            </a:r>
            <a:r>
              <a:rPr lang="en-US" sz="2200" b="1" dirty="0" smtClean="0">
                <a:latin typeface="Symbol" charset="2"/>
                <a:cs typeface="Symbol" charset="2"/>
              </a:rPr>
              <a:t>n</a:t>
            </a:r>
            <a:endParaRPr lang="en-US" sz="2200" b="1" dirty="0">
              <a:latin typeface="Symbol" charset="2"/>
              <a:cs typeface="Symbol" charset="2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4166" y="5450728"/>
            <a:ext cx="8417622" cy="1516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MC </a:t>
            </a:r>
            <a:r>
              <a:rPr lang="en-US" dirty="0" err="1" smtClean="0"/>
              <a:t>normalised</a:t>
            </a:r>
            <a:r>
              <a:rPr lang="en-US" dirty="0" smtClean="0"/>
              <a:t> </a:t>
            </a:r>
            <a:r>
              <a:rPr lang="en-US" dirty="0"/>
              <a:t>to data, after each MC sample is weighted with its </a:t>
            </a:r>
            <a:r>
              <a:rPr lang="en-US" dirty="0" smtClean="0"/>
              <a:t>cross</a:t>
            </a:r>
            <a:r>
              <a:rPr lang="en-US" dirty="0"/>
              <a:t>-</a:t>
            </a:r>
            <a:r>
              <a:rPr lang="en-US" dirty="0" smtClean="0"/>
              <a:t>section and reweighted to the data </a:t>
            </a:r>
            <a:r>
              <a:rPr lang="en-US" dirty="0" err="1" smtClean="0"/>
              <a:t>nVertex</a:t>
            </a:r>
            <a:r>
              <a:rPr lang="en-US" dirty="0" smtClean="0"/>
              <a:t> distribution</a:t>
            </a:r>
            <a:endParaRPr lang="en-US" dirty="0"/>
          </a:p>
          <a:p>
            <a:r>
              <a:rPr lang="en-US" dirty="0" smtClean="0"/>
              <a:t>Good data-MC agreement</a:t>
            </a:r>
          </a:p>
          <a:p>
            <a:r>
              <a:rPr lang="en-US" dirty="0" smtClean="0"/>
              <a:t>Tails (in Z events) well understood (SM backgrounds, </a:t>
            </a:r>
            <a:r>
              <a:rPr lang="en-US" dirty="0" err="1" smtClean="0"/>
              <a:t>mis</a:t>
            </a:r>
            <a:r>
              <a:rPr lang="en-US" dirty="0" smtClean="0"/>
              <a:t>-measured jets)</a:t>
            </a:r>
          </a:p>
          <a:p>
            <a:r>
              <a:rPr lang="en-US" dirty="0" smtClean="0"/>
              <a:t>QCD background not shown in the plots: ~ 1% in Z events</a:t>
            </a:r>
            <a:r>
              <a:rPr lang="en-US" dirty="0"/>
              <a:t>, </a:t>
            </a:r>
            <a:r>
              <a:rPr lang="en-US" dirty="0" smtClean="0"/>
              <a:t>~ 2-3% in W events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9623" y="885086"/>
            <a:ext cx="113486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47923" y="871054"/>
            <a:ext cx="113486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2733364" y="3264802"/>
            <a:ext cx="800683" cy="1080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71667" y="3264338"/>
            <a:ext cx="800683" cy="1080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23428" y="3169304"/>
            <a:ext cx="113486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361729" y="3172691"/>
            <a:ext cx="113486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314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err="1" smtClean="0"/>
              <a:t>miss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8" y="4294945"/>
            <a:ext cx="7856322" cy="229264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err="1" smtClean="0"/>
              <a:t>miss</a:t>
            </a:r>
            <a:r>
              <a:rPr lang="en-US" dirty="0" smtClean="0"/>
              <a:t> very sensitive to all problems/non-uniformities in calorimeters</a:t>
            </a:r>
          </a:p>
          <a:p>
            <a:r>
              <a:rPr lang="en-US" dirty="0" smtClean="0"/>
              <a:t>data-MC good agreement (improvements in </a:t>
            </a:r>
            <a:r>
              <a:rPr lang="en-US" dirty="0"/>
              <a:t>rel16, data and MC have cell coordinates updated to reflect the measured position of </a:t>
            </a:r>
            <a:r>
              <a:rPr lang="en-US" dirty="0" err="1"/>
              <a:t>FCal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All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 smtClean="0"/>
              <a:t> distributions shown are calculated in |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|&lt;4.5 due a still not perfect description of </a:t>
            </a:r>
            <a:r>
              <a:rPr lang="en-US" dirty="0" err="1" smtClean="0"/>
              <a:t>FCal</a:t>
            </a:r>
            <a:r>
              <a:rPr lang="en-US" dirty="0" smtClean="0"/>
              <a:t> in MC. Distributions </a:t>
            </a:r>
            <a:r>
              <a:rPr lang="en-US" dirty="0"/>
              <a:t>in |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/>
              <a:t>|&lt;</a:t>
            </a:r>
            <a:r>
              <a:rPr lang="en-US" dirty="0" smtClean="0"/>
              <a:t>4.5 are still better then the ones in |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|&lt;5 which, however, show a big improvement.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" y="1425963"/>
            <a:ext cx="3510664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20" y="1425963"/>
            <a:ext cx="3510663" cy="25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8714" y="1151977"/>
            <a:ext cx="879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Z</a:t>
            </a:r>
            <a:r>
              <a:rPr lang="en-US" sz="2200" b="1" dirty="0" err="1" smtClean="0">
                <a:sym typeface="Wingdings"/>
              </a:rPr>
              <a:t></a:t>
            </a:r>
            <a:r>
              <a:rPr lang="en-US" sz="2200" b="1" dirty="0" err="1" smtClean="0"/>
              <a:t>ee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98198" y="1151977"/>
            <a:ext cx="1010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ym typeface="Wingdings"/>
              </a:rPr>
              <a:t>W</a:t>
            </a:r>
            <a:r>
              <a:rPr lang="en-US" sz="2200" b="1" dirty="0" err="1" smtClean="0">
                <a:sym typeface="Wingdings"/>
              </a:rPr>
              <a:t></a:t>
            </a:r>
            <a:r>
              <a:rPr lang="en-US" sz="2200" b="1" dirty="0" err="1" smtClean="0"/>
              <a:t>e</a:t>
            </a:r>
            <a:r>
              <a:rPr lang="en-US" sz="2200" b="1" dirty="0" err="1" smtClean="0">
                <a:latin typeface="Symbol" charset="2"/>
                <a:cs typeface="Symbol" charset="2"/>
              </a:rPr>
              <a:t>n</a:t>
            </a:r>
            <a:endParaRPr lang="en-US" sz="2200" b="1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9086" y="1514977"/>
            <a:ext cx="113486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6695361" y="1570200"/>
            <a:ext cx="966887" cy="1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96956" y="1490126"/>
            <a:ext cx="113486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870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00221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19371D3E-5A18-49EB-AD2A-429AF165759F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8" y="1411369"/>
            <a:ext cx="3259901" cy="23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75" y="1453240"/>
            <a:ext cx="3259901" cy="2340000"/>
          </a:xfrm>
          <a:prstGeom prst="rect">
            <a:avLst/>
          </a:prstGeom>
        </p:spPr>
      </p:pic>
      <p:pic>
        <p:nvPicPr>
          <p:cNvPr id="7" name="Picture 6" descr="SoftJets_MET_rew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7" y="4013190"/>
            <a:ext cx="3259902" cy="2340000"/>
          </a:xfrm>
          <a:prstGeom prst="rect">
            <a:avLst/>
          </a:prstGeom>
        </p:spPr>
      </p:pic>
      <p:pic>
        <p:nvPicPr>
          <p:cNvPr id="8" name="Picture 7" descr="CellOut_Eflow_MET_rew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83" y="4013190"/>
            <a:ext cx="3259902" cy="2340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814468" y="1299713"/>
            <a:ext cx="13955" cy="23818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2913" y="1298586"/>
            <a:ext cx="13955" cy="238187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77169" y="1117479"/>
            <a:ext cx="69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 jets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7008" y="84553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 balanced jets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0126" y="110109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dirty="0" smtClean="0">
                <a:solidFill>
                  <a:srgbClr val="008000"/>
                </a:solidFill>
              </a:rPr>
              <a:t>nbalanced jets </a:t>
            </a:r>
            <a:r>
              <a:rPr lang="en-US" dirty="0" err="1" smtClean="0">
                <a:solidFill>
                  <a:srgbClr val="008000"/>
                </a:solidFill>
              </a:rPr>
              <a:t>pt</a:t>
            </a:r>
            <a:r>
              <a:rPr lang="en-US" dirty="0" smtClean="0">
                <a:solidFill>
                  <a:srgbClr val="008000"/>
                </a:solidFill>
              </a:rPr>
              <a:t>&gt;20GeV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465593" y="1411369"/>
            <a:ext cx="181415" cy="18064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84243" y="1131436"/>
            <a:ext cx="0" cy="23806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88937" y="1327627"/>
            <a:ext cx="307009" cy="1256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13858" y="6379175"/>
            <a:ext cx="7620000" cy="543260"/>
          </a:xfrm>
        </p:spPr>
        <p:txBody>
          <a:bodyPr>
            <a:normAutofit/>
          </a:bodyPr>
          <a:lstStyle/>
          <a:p>
            <a:r>
              <a:rPr lang="en-US" dirty="0" smtClean="0"/>
              <a:t>Good agreement data-MC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516" y="1145705"/>
            <a:ext cx="1742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Electrons term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70516" y="3764413"/>
            <a:ext cx="3022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Jets 7GeV&lt;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T</a:t>
            </a:r>
            <a:r>
              <a:rPr lang="en-US" sz="2000" b="1" dirty="0" smtClean="0"/>
              <a:t>&lt;20GeV term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350649" y="3773834"/>
            <a:ext cx="400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Cells in </a:t>
            </a:r>
            <a:r>
              <a:rPr lang="en-US" sz="2000" b="1" dirty="0" err="1" smtClean="0"/>
              <a:t>topoclusters</a:t>
            </a:r>
            <a:r>
              <a:rPr lang="en-US" sz="2000" b="1" dirty="0" smtClean="0"/>
              <a:t> outside objects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295797" y="1524587"/>
            <a:ext cx="12875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Jets </a:t>
            </a:r>
          </a:p>
          <a:p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T</a:t>
            </a:r>
            <a:r>
              <a:rPr lang="en-US" sz="2000" b="1" dirty="0" smtClean="0"/>
              <a:t>&gt;20GeV </a:t>
            </a:r>
          </a:p>
          <a:p>
            <a:r>
              <a:rPr lang="en-US" sz="2000" b="1" dirty="0" smtClean="0"/>
              <a:t>term</a:t>
            </a:r>
            <a:endParaRPr lang="en-US" sz="2000" b="1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65603" y="202502"/>
            <a:ext cx="7978049" cy="66718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/>
              <a:t>distributions </a:t>
            </a:r>
            <a:r>
              <a:rPr lang="en-US" dirty="0" smtClean="0"/>
              <a:t>of </a:t>
            </a:r>
            <a:r>
              <a:rPr lang="en-US" i="1" dirty="0" err="1" smtClean="0"/>
              <a:t>RefFinal</a:t>
            </a:r>
            <a:r>
              <a:rPr lang="en-US" dirty="0" smtClean="0"/>
              <a:t> terms (</a:t>
            </a:r>
            <a:r>
              <a:rPr lang="en-US" dirty="0" err="1"/>
              <a:t>Z</a:t>
            </a:r>
            <a:r>
              <a:rPr lang="en-US" dirty="0" err="1" smtClean="0">
                <a:sym typeface="Wingdings"/>
              </a:rPr>
              <a:t>e</a:t>
            </a:r>
            <a:r>
              <a:rPr lang="en-US" dirty="0" err="1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30158" y="1520162"/>
            <a:ext cx="113486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147130" y="1552199"/>
            <a:ext cx="113486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330158" y="4119863"/>
            <a:ext cx="113486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6160935" y="4106057"/>
            <a:ext cx="113486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3891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00221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19371D3E-5A18-49EB-AD2A-429AF165759F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64" y="1853705"/>
            <a:ext cx="4012188" cy="28800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13858" y="5981734"/>
            <a:ext cx="7620000" cy="543260"/>
          </a:xfrm>
        </p:spPr>
        <p:txBody>
          <a:bodyPr>
            <a:normAutofit/>
          </a:bodyPr>
          <a:lstStyle/>
          <a:p>
            <a:r>
              <a:rPr lang="en-US" dirty="0" smtClean="0"/>
              <a:t>Good agreement data-MC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65603" y="257726"/>
            <a:ext cx="7978049" cy="66718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/>
              <a:t>distributions </a:t>
            </a:r>
            <a:r>
              <a:rPr lang="en-US" dirty="0" smtClean="0"/>
              <a:t>of </a:t>
            </a:r>
            <a:r>
              <a:rPr lang="en-US" i="1" dirty="0" err="1" smtClean="0"/>
              <a:t>RefFinal</a:t>
            </a:r>
            <a:r>
              <a:rPr lang="en-US" dirty="0" smtClean="0"/>
              <a:t> terms (</a:t>
            </a:r>
            <a:r>
              <a:rPr lang="en-US" dirty="0"/>
              <a:t>Z</a:t>
            </a:r>
            <a:r>
              <a:rPr lang="en-US" dirty="0" smtClean="0">
                <a:sym typeface="Wingdings"/>
              </a:rPr>
              <a:t>µµ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 descr="RefMuon_MET_rew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6" y="1853705"/>
            <a:ext cx="4012187" cy="28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7808" y="1571938"/>
            <a:ext cx="1903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Calo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muon</a:t>
            </a:r>
            <a:r>
              <a:rPr lang="en-US" sz="2000" b="1" dirty="0" smtClean="0"/>
              <a:t> term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947377" y="1595628"/>
            <a:ext cx="1397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M</a:t>
            </a:r>
            <a:r>
              <a:rPr lang="en-US" sz="2000" b="1" dirty="0" err="1" smtClean="0"/>
              <a:t>uon</a:t>
            </a:r>
            <a:r>
              <a:rPr lang="en-US" sz="2000" b="1" dirty="0" smtClean="0"/>
              <a:t> term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2635" y="4712375"/>
            <a:ext cx="3069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computed </a:t>
            </a:r>
          </a:p>
          <a:p>
            <a:r>
              <a:rPr lang="en-US" dirty="0" smtClean="0"/>
              <a:t>with cells crossed by 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calorimeter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0362" y="4844871"/>
            <a:ext cx="3069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computed </a:t>
            </a:r>
          </a:p>
          <a:p>
            <a:r>
              <a:rPr lang="en-US" dirty="0"/>
              <a:t>f</a:t>
            </a:r>
            <a:r>
              <a:rPr lang="en-US" dirty="0" smtClean="0"/>
              <a:t>rom reconstructed </a:t>
            </a:r>
            <a:r>
              <a:rPr lang="en-US" dirty="0" err="1" smtClean="0"/>
              <a:t>muons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07871" y="1972048"/>
            <a:ext cx="113486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99570" y="1983462"/>
            <a:ext cx="113486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70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Diagnostic plot (Z events)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3" y="1290146"/>
            <a:ext cx="3629658" cy="245818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802720" y="1269007"/>
            <a:ext cx="3075612" cy="2405521"/>
            <a:chOff x="6660232" y="1125538"/>
            <a:chExt cx="2304381" cy="1639887"/>
          </a:xfrm>
        </p:grpSpPr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7524750" y="1125538"/>
              <a:ext cx="3561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Mistral"/>
                  <a:cs typeface="Mistral"/>
                </a:rPr>
                <a:t>l</a:t>
              </a:r>
              <a:r>
                <a:rPr lang="en-US" sz="1600" dirty="0" smtClean="0">
                  <a:solidFill>
                    <a:schemeClr val="tx1"/>
                  </a:solidFill>
                  <a:latin typeface="Calibri" charset="0"/>
                </a:rPr>
                <a:t>+</a:t>
              </a:r>
              <a:endParaRPr lang="en-US" sz="1600" dirty="0">
                <a:solidFill>
                  <a:schemeClr val="tx1"/>
                </a:solidFill>
                <a:latin typeface="Calibri" charset="0"/>
              </a:endParaRPr>
            </a:p>
          </p:txBody>
        </p: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>
              <a:off x="6660232" y="1125538"/>
              <a:ext cx="2304381" cy="1639887"/>
              <a:chOff x="3350" y="1824"/>
              <a:chExt cx="1848" cy="1033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10800000">
                <a:off x="3789" y="1824"/>
                <a:ext cx="476" cy="3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V="1">
                <a:off x="3789" y="2194"/>
                <a:ext cx="476" cy="43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14"/>
              <p:cNvSpPr txBox="1">
                <a:spLocks noChangeArrowheads="1"/>
              </p:cNvSpPr>
              <p:nvPr/>
            </p:nvSpPr>
            <p:spPr bwMode="auto">
              <a:xfrm>
                <a:off x="3870" y="2504"/>
                <a:ext cx="25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Mistral"/>
                    <a:cs typeface="Mistral"/>
                  </a:rPr>
                  <a:t>l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charset="0"/>
                  </a:rPr>
                  <a:t>-</a:t>
                </a:r>
                <a:endParaRPr lang="en-US" sz="1600" dirty="0">
                  <a:solidFill>
                    <a:schemeClr val="tx1"/>
                  </a:solidFill>
                  <a:latin typeface="Calibri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rot="10800000">
                <a:off x="3663" y="2194"/>
                <a:ext cx="602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17"/>
              <p:cNvSpPr txBox="1">
                <a:spLocks noChangeArrowheads="1"/>
              </p:cNvSpPr>
              <p:nvPr/>
            </p:nvSpPr>
            <p:spPr bwMode="auto">
              <a:xfrm>
                <a:off x="3350" y="2096"/>
                <a:ext cx="866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400" dirty="0" err="1">
                    <a:solidFill>
                      <a:srgbClr val="FF0000"/>
                    </a:solidFill>
                    <a:latin typeface="Calibri" charset="0"/>
                  </a:rPr>
                  <a:t>p</a:t>
                </a:r>
                <a:r>
                  <a:rPr lang="en-US" sz="1400" baseline="-25000" dirty="0" err="1">
                    <a:solidFill>
                      <a:srgbClr val="FF0000"/>
                    </a:solidFill>
                    <a:latin typeface="Calibri" charset="0"/>
                  </a:rPr>
                  <a:t>T</a:t>
                </a:r>
                <a:r>
                  <a:rPr lang="en-US" sz="1400" dirty="0">
                    <a:solidFill>
                      <a:srgbClr val="FF0000"/>
                    </a:solidFill>
                    <a:latin typeface="Calibri" charset="0"/>
                  </a:rPr>
                  <a:t>(Z)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alibri" charset="0"/>
                  </a:rPr>
                  <a:t>Longitudinal axis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4297" y="2194"/>
                <a:ext cx="699" cy="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20"/>
              <p:cNvSpPr txBox="1">
                <a:spLocks noChangeArrowheads="1"/>
              </p:cNvSpPr>
              <p:nvPr/>
            </p:nvSpPr>
            <p:spPr bwMode="auto">
              <a:xfrm>
                <a:off x="4391" y="2228"/>
                <a:ext cx="8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 err="1">
                    <a:solidFill>
                      <a:srgbClr val="FFC000"/>
                    </a:solidFill>
                    <a:latin typeface="Calibri" charset="0"/>
                  </a:rPr>
                  <a:t>Hadronic</a:t>
                </a:r>
                <a:r>
                  <a:rPr lang="en-US" sz="1400" dirty="0">
                    <a:solidFill>
                      <a:srgbClr val="FFC000"/>
                    </a:solidFill>
                    <a:latin typeface="Calibri" charset="0"/>
                  </a:rPr>
                  <a:t> recoil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3979" y="2480"/>
                <a:ext cx="573" cy="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25"/>
              <p:cNvSpPr txBox="1">
                <a:spLocks noChangeArrowheads="1"/>
              </p:cNvSpPr>
              <p:nvPr/>
            </p:nvSpPr>
            <p:spPr bwMode="auto">
              <a:xfrm>
                <a:off x="4297" y="2531"/>
                <a:ext cx="753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70C0"/>
                    </a:solidFill>
                    <a:latin typeface="Calibri" charset="0"/>
                  </a:rPr>
                  <a:t>Perpendicular</a:t>
                </a:r>
              </a:p>
              <a:p>
                <a:r>
                  <a:rPr lang="en-US" sz="1400" dirty="0">
                    <a:solidFill>
                      <a:srgbClr val="0070C0"/>
                    </a:solidFill>
                    <a:latin typeface="Calibri" charset="0"/>
                  </a:rPr>
                  <a:t>axis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4265" y="1959"/>
                <a:ext cx="635" cy="235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4488" y="1824"/>
                <a:ext cx="4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solidFill>
                      <a:srgbClr val="92D050"/>
                    </a:solidFill>
                    <a:latin typeface="Calibri" charset="0"/>
                  </a:rPr>
                  <a:t>E</a:t>
                </a:r>
                <a:r>
                  <a:rPr lang="en-US" sz="2000" baseline="-25000" dirty="0" err="1">
                    <a:solidFill>
                      <a:srgbClr val="92D050"/>
                    </a:solidFill>
                    <a:latin typeface="Calibri" charset="0"/>
                  </a:rPr>
                  <a:t>T</a:t>
                </a:r>
                <a:r>
                  <a:rPr lang="en-US" sz="2000" baseline="30000" dirty="0" err="1">
                    <a:solidFill>
                      <a:srgbClr val="92D050"/>
                    </a:solidFill>
                    <a:latin typeface="Calibri" charset="0"/>
                  </a:rPr>
                  <a:t>miss</a:t>
                </a:r>
                <a:endParaRPr lang="en-US" sz="2000" dirty="0">
                  <a:solidFill>
                    <a:srgbClr val="92D050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058929" y="1068235"/>
            <a:ext cx="913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Z</a:t>
            </a:r>
            <a:r>
              <a:rPr lang="en-US" sz="2200" b="1" dirty="0" smtClean="0">
                <a:sym typeface="Wingdings"/>
              </a:rPr>
              <a:t>µµ</a:t>
            </a:r>
            <a:endParaRPr lang="en-US" sz="2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7220"/>
            <a:ext cx="4262942" cy="3059995"/>
          </a:xfrm>
          <a:prstGeom prst="rect">
            <a:avLst/>
          </a:prstGeom>
        </p:spPr>
      </p:pic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171832" y="3603139"/>
            <a:ext cx="4204173" cy="31360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err="1" smtClean="0"/>
              <a:t>E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miss</a:t>
            </a:r>
            <a:r>
              <a:rPr lang="en-US" sz="1800" dirty="0" smtClean="0"/>
              <a:t> should be balanced along the longitudinal axis </a:t>
            </a:r>
          </a:p>
          <a:p>
            <a:pPr>
              <a:defRPr/>
            </a:pPr>
            <a:r>
              <a:rPr lang="en-US" sz="1800" dirty="0" err="1" smtClean="0"/>
              <a:t>E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miss</a:t>
            </a:r>
            <a:r>
              <a:rPr lang="en-US" sz="1800" dirty="0" smtClean="0"/>
              <a:t> </a:t>
            </a:r>
            <a:r>
              <a:rPr lang="en-US" sz="1800" dirty="0"/>
              <a:t>along longitudinal axis has a negative bias for low values of </a:t>
            </a:r>
            <a:r>
              <a:rPr lang="en-US" sz="1800" dirty="0" err="1"/>
              <a:t>p</a:t>
            </a:r>
            <a:r>
              <a:rPr lang="en-US" sz="1800" baseline="-25000" dirty="0" err="1"/>
              <a:t>T</a:t>
            </a:r>
            <a:r>
              <a:rPr lang="en-US" sz="1800" baseline="30000" dirty="0" err="1"/>
              <a:t>Z</a:t>
            </a:r>
            <a:r>
              <a:rPr lang="en-US" sz="1800" dirty="0"/>
              <a:t>, </a:t>
            </a:r>
            <a:r>
              <a:rPr lang="en-US" sz="1800" dirty="0" smtClean="0"/>
              <a:t>probably </a:t>
            </a:r>
            <a:r>
              <a:rPr lang="en-US" sz="1800" dirty="0"/>
              <a:t>due to underestimation of </a:t>
            </a:r>
            <a:r>
              <a:rPr lang="en-US" sz="1800" dirty="0" err="1"/>
              <a:t>hadronic</a:t>
            </a:r>
            <a:r>
              <a:rPr lang="en-US" sz="1800" dirty="0"/>
              <a:t> </a:t>
            </a:r>
            <a:r>
              <a:rPr lang="en-US" sz="1800" dirty="0" smtClean="0"/>
              <a:t>recoil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sym typeface="Wingdings"/>
              </a:rPr>
              <a:t>imperfections in </a:t>
            </a:r>
            <a:r>
              <a:rPr lang="en-US" sz="1800" dirty="0" err="1">
                <a:solidFill>
                  <a:srgbClr val="000000"/>
                </a:solidFill>
                <a:sym typeface="Wingdings"/>
              </a:rPr>
              <a:t>CellOut</a:t>
            </a:r>
            <a:r>
              <a:rPr lang="en-US" sz="1800" dirty="0">
                <a:solidFill>
                  <a:srgbClr val="000000"/>
                </a:solidFill>
                <a:sym typeface="Wingdings"/>
              </a:rPr>
              <a:t> and </a:t>
            </a:r>
            <a:r>
              <a:rPr lang="en-US" sz="1800" dirty="0" err="1" smtClean="0">
                <a:solidFill>
                  <a:srgbClr val="000000"/>
                </a:solidFill>
                <a:sym typeface="Wingdings"/>
              </a:rPr>
              <a:t>SoftJets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800" dirty="0">
                <a:solidFill>
                  <a:srgbClr val="000000"/>
                </a:solidFill>
                <a:sym typeface="Wingdings"/>
              </a:rPr>
              <a:t>terms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calibration</a:t>
            </a:r>
          </a:p>
          <a:p>
            <a:pPr>
              <a:defRPr/>
            </a:pPr>
            <a:r>
              <a:rPr lang="en-US" sz="1800" dirty="0" err="1" smtClean="0">
                <a:solidFill>
                  <a:srgbClr val="000000"/>
                </a:solidFill>
              </a:rPr>
              <a:t>CellOut</a:t>
            </a:r>
            <a:r>
              <a:rPr lang="en-US" sz="1800" dirty="0" smtClean="0">
                <a:solidFill>
                  <a:srgbClr val="000000"/>
                </a:solidFill>
              </a:rPr>
              <a:t> improved with tracks (black dots) reduces the </a:t>
            </a:r>
            <a:r>
              <a:rPr lang="en-US" sz="1800" dirty="0">
                <a:solidFill>
                  <a:srgbClr val="000000"/>
                </a:solidFill>
              </a:rPr>
              <a:t>bias in events where there are </a:t>
            </a:r>
            <a:r>
              <a:rPr lang="en-US" sz="1800" dirty="0" smtClean="0">
                <a:solidFill>
                  <a:srgbClr val="000000"/>
                </a:solidFill>
              </a:rPr>
              <a:t>no jets with </a:t>
            </a:r>
            <a:r>
              <a:rPr lang="en-US" sz="1800" dirty="0" err="1" smtClean="0">
                <a:solidFill>
                  <a:srgbClr val="000000"/>
                </a:solidFill>
              </a:rPr>
              <a:t>p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&gt;7GeV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9877" y="3650445"/>
            <a:ext cx="913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Z</a:t>
            </a:r>
            <a:r>
              <a:rPr lang="en-US" sz="2200" b="1" dirty="0" smtClean="0">
                <a:sym typeface="Wingdings"/>
              </a:rPr>
              <a:t>µµ</a:t>
            </a:r>
            <a:endParaRPr lang="en-US" sz="2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08005" y="2397179"/>
            <a:ext cx="322496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5192" y="5175060"/>
            <a:ext cx="322496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65192" y="3348514"/>
            <a:ext cx="242563" cy="6275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800292" y="3323104"/>
            <a:ext cx="2204134" cy="6529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08005" y="4081332"/>
            <a:ext cx="1331750" cy="1708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03480" y="4017470"/>
            <a:ext cx="113486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1084650" y="1500144"/>
            <a:ext cx="1331750" cy="1708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80125" y="1436282"/>
            <a:ext cx="113486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ATLAS</a:t>
            </a:r>
            <a:r>
              <a:rPr lang="en-US" sz="1000" dirty="0" smtClean="0"/>
              <a:t> Preliminary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009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Resolution curves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curva_data_piuPtMu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5" y="1264381"/>
            <a:ext cx="4363249" cy="3131997"/>
          </a:xfrm>
          <a:prstGeom prst="rect">
            <a:avLst/>
          </a:prstGeom>
        </p:spPr>
      </p:pic>
      <p:pic>
        <p:nvPicPr>
          <p:cNvPr id="6" name="Picture 5" descr="curva_dataMC_piuPtMu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33" y="1284027"/>
            <a:ext cx="4363253" cy="313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396378"/>
            <a:ext cx="7620000" cy="21912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x-axis there’s the ∑E</a:t>
            </a:r>
            <a:r>
              <a:rPr lang="en-US" baseline="-25000" dirty="0" smtClean="0"/>
              <a:t>T</a:t>
            </a:r>
            <a:r>
              <a:rPr lang="en-US" dirty="0" smtClean="0"/>
              <a:t> of the whole event (</a:t>
            </a:r>
            <a:r>
              <a:rPr lang="en-US" dirty="0" err="1" smtClean="0"/>
              <a:t>calo+muon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For W events the resolution is calculated only for MC because it is necessary the </a:t>
            </a:r>
            <a:r>
              <a:rPr lang="en-US" dirty="0" err="1" smtClean="0"/>
              <a:t>E</a:t>
            </a:r>
            <a:r>
              <a:rPr lang="en-US" baseline="-25000" dirty="0" err="1"/>
              <a:t>T</a:t>
            </a:r>
            <a:r>
              <a:rPr lang="en-US" baseline="30000" dirty="0" err="1" smtClean="0"/>
              <a:t>miss,truth</a:t>
            </a:r>
            <a:r>
              <a:rPr lang="en-US" dirty="0" smtClean="0"/>
              <a:t> value. </a:t>
            </a:r>
          </a:p>
          <a:p>
            <a:r>
              <a:rPr lang="en-US" dirty="0" smtClean="0"/>
              <a:t>Leptons are better measured: Z events (two leptons) has a better resolution then W events (one lepton) which have a slightly better resolution then </a:t>
            </a:r>
            <a:r>
              <a:rPr lang="en-US" dirty="0" err="1" smtClean="0"/>
              <a:t>MinBias</a:t>
            </a:r>
            <a:r>
              <a:rPr lang="en-US" dirty="0" smtClean="0"/>
              <a:t> and QCD events.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7074" y="1110106"/>
            <a:ext cx="738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Data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80223" y="1137718"/>
            <a:ext cx="5805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MC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48622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Italian groups working on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599"/>
            <a:ext cx="7620000" cy="5147457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b="1" dirty="0" smtClean="0">
                <a:solidFill>
                  <a:srgbClr val="800000"/>
                </a:solidFill>
              </a:rPr>
              <a:t>Milano group</a:t>
            </a:r>
            <a:r>
              <a:rPr lang="en-US" dirty="0"/>
              <a:t> </a:t>
            </a:r>
            <a:r>
              <a:rPr lang="en-US" dirty="0" smtClean="0"/>
              <a:t>(Donatella </a:t>
            </a:r>
            <a:r>
              <a:rPr lang="en-US" dirty="0" err="1" smtClean="0"/>
              <a:t>Cavalli</a:t>
            </a:r>
            <a:r>
              <a:rPr lang="en-US" dirty="0" smtClean="0"/>
              <a:t>, Silvia </a:t>
            </a:r>
            <a:r>
              <a:rPr lang="en-US" dirty="0" err="1" smtClean="0"/>
              <a:t>Resconi</a:t>
            </a:r>
            <a:r>
              <a:rPr lang="en-US" dirty="0" smtClean="0"/>
              <a:t>, </a:t>
            </a:r>
            <a:r>
              <a:rPr lang="en-US" dirty="0" err="1" smtClean="0"/>
              <a:t>Caterina</a:t>
            </a:r>
            <a:r>
              <a:rPr lang="en-US" dirty="0" smtClean="0"/>
              <a:t> </a:t>
            </a:r>
            <a:r>
              <a:rPr lang="en-US" dirty="0" err="1" smtClean="0"/>
              <a:t>Pizio</a:t>
            </a:r>
            <a:r>
              <a:rPr lang="en-US" dirty="0" smtClean="0"/>
              <a:t>, Rosa Simoniello):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Developed the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algorithm </a:t>
            </a:r>
            <a:r>
              <a:rPr lang="en-US" dirty="0" smtClean="0">
                <a:sym typeface="Wingdings"/>
              </a:rPr>
              <a:t> </a:t>
            </a:r>
            <a:r>
              <a:rPr lang="it-IT" dirty="0">
                <a:sym typeface="Wingdings"/>
              </a:rPr>
              <a:t>C</a:t>
            </a:r>
            <a:r>
              <a:rPr lang="it-IT" dirty="0" smtClean="0"/>
              <a:t>ollaboration</a:t>
            </a:r>
            <a:r>
              <a:rPr lang="it-IT" dirty="0"/>
              <a:t> </a:t>
            </a:r>
            <a:r>
              <a:rPr lang="it-IT" dirty="0" smtClean="0"/>
              <a:t>with:</a:t>
            </a:r>
            <a:r>
              <a:rPr lang="it-IT" b="1" dirty="0" smtClean="0">
                <a:solidFill>
                  <a:srgbClr val="800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Peter </a:t>
            </a:r>
            <a:r>
              <a:rPr lang="it-IT" dirty="0">
                <a:solidFill>
                  <a:srgbClr val="000000"/>
                </a:solidFill>
              </a:rPr>
              <a:t>Lock (Arizona), Adam </a:t>
            </a:r>
            <a:r>
              <a:rPr lang="it-IT" dirty="0" err="1">
                <a:solidFill>
                  <a:srgbClr val="000000"/>
                </a:solidFill>
              </a:rPr>
              <a:t>Yurkewicz</a:t>
            </a:r>
            <a:r>
              <a:rPr lang="it-IT" dirty="0">
                <a:solidFill>
                  <a:srgbClr val="000000"/>
                </a:solidFill>
              </a:rPr>
              <a:t> (</a:t>
            </a:r>
            <a:r>
              <a:rPr lang="it-IT" dirty="0" err="1">
                <a:solidFill>
                  <a:srgbClr val="000000"/>
                </a:solidFill>
              </a:rPr>
              <a:t>Stony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Brook</a:t>
            </a:r>
            <a:r>
              <a:rPr lang="it-IT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en-US" dirty="0" err="1" smtClean="0"/>
              <a:t>MissingET</a:t>
            </a:r>
            <a:r>
              <a:rPr lang="en-US" dirty="0" smtClean="0"/>
              <a:t> package maintenance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Silvia </a:t>
            </a:r>
            <a:r>
              <a:rPr lang="en-US" dirty="0" err="1" smtClean="0"/>
              <a:t>Resconi</a:t>
            </a:r>
            <a:r>
              <a:rPr lang="en-US" dirty="0" smtClean="0"/>
              <a:t> co-convener of “</a:t>
            </a:r>
            <a:r>
              <a:rPr lang="en-US" dirty="0" err="1" smtClean="0"/>
              <a:t>JetEtmiss</a:t>
            </a:r>
            <a:r>
              <a:rPr lang="en-US" dirty="0" smtClean="0"/>
              <a:t> data preparation Task Force” 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Strongly involved in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commissioning since first data taking (co-editors of </a:t>
            </a:r>
            <a:r>
              <a:rPr lang="en-US" dirty="0"/>
              <a:t>all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 smtClean="0"/>
              <a:t> CONF notes in ATLAS)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b="1" dirty="0" err="1" smtClean="0">
                <a:solidFill>
                  <a:srgbClr val="800000"/>
                </a:solidFill>
              </a:rPr>
              <a:t>Frascati</a:t>
            </a:r>
            <a:r>
              <a:rPr lang="en-US" b="1" dirty="0" smtClean="0">
                <a:solidFill>
                  <a:srgbClr val="800000"/>
                </a:solidFill>
              </a:rPr>
              <a:t> group </a:t>
            </a:r>
            <a:r>
              <a:rPr lang="en-US" dirty="0" smtClean="0"/>
              <a:t>(Mario </a:t>
            </a:r>
            <a:r>
              <a:rPr lang="en-US" dirty="0" err="1" smtClean="0"/>
              <a:t>Antonelli</a:t>
            </a:r>
            <a:r>
              <a:rPr lang="en-US" dirty="0" smtClean="0"/>
              <a:t>, Marianna </a:t>
            </a:r>
            <a:r>
              <a:rPr lang="en-US" dirty="0" err="1" smtClean="0"/>
              <a:t>Testa</a:t>
            </a:r>
            <a:r>
              <a:rPr lang="en-US" dirty="0" smtClean="0"/>
              <a:t>):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Developed </a:t>
            </a:r>
            <a:r>
              <a:rPr lang="en-US" dirty="0"/>
              <a:t>e</a:t>
            </a:r>
            <a:r>
              <a:rPr lang="en-US" dirty="0" smtClean="0"/>
              <a:t>nergy flow calibration for the low energy contribution to the </a:t>
            </a:r>
            <a:r>
              <a:rPr lang="en-US" dirty="0" err="1" smtClean="0"/>
              <a:t>E</a:t>
            </a:r>
            <a:r>
              <a:rPr lang="en-US" baseline="-25000" dirty="0" err="1"/>
              <a:t>T</a:t>
            </a:r>
            <a:r>
              <a:rPr lang="en-US" baseline="30000" dirty="0" err="1" smtClean="0"/>
              <a:t>miss</a:t>
            </a:r>
            <a:endParaRPr lang="en-US" dirty="0" smtClean="0"/>
          </a:p>
          <a:p>
            <a:pPr lvl="1">
              <a:buClr>
                <a:schemeClr val="accent1"/>
              </a:buClr>
            </a:pPr>
            <a:r>
              <a:rPr lang="en-US" dirty="0" smtClean="0"/>
              <a:t>Determination </a:t>
            </a:r>
            <a:r>
              <a:rPr lang="en-US" dirty="0"/>
              <a:t>of the </a:t>
            </a:r>
            <a:r>
              <a:rPr lang="en-US" dirty="0" err="1" smtClean="0"/>
              <a:t>E</a:t>
            </a:r>
            <a:r>
              <a:rPr lang="en-US" baseline="-25000" dirty="0" err="1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absolute </a:t>
            </a:r>
            <a:r>
              <a:rPr lang="en-US" dirty="0"/>
              <a:t>scale </a:t>
            </a:r>
            <a:r>
              <a:rPr lang="en-US" dirty="0" smtClean="0"/>
              <a:t>using </a:t>
            </a:r>
            <a:r>
              <a:rPr lang="en-US" i="1" dirty="0" smtClean="0"/>
              <a:t>W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ℓ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events (taking over from </a:t>
            </a:r>
            <a:r>
              <a:rPr lang="en-US" dirty="0" err="1" smtClean="0"/>
              <a:t>Caterina</a:t>
            </a:r>
            <a:r>
              <a:rPr lang="en-US" dirty="0" smtClean="0"/>
              <a:t> </a:t>
            </a:r>
            <a:r>
              <a:rPr lang="en-US" dirty="0" err="1" smtClean="0"/>
              <a:t>Pizio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0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873424"/>
            <a:ext cx="7620000" cy="1929352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Linearity from MC W events</a:t>
            </a:r>
            <a:endParaRPr lang="en-US" dirty="0" smtClean="0"/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miss,reco</a:t>
            </a:r>
            <a:r>
              <a:rPr lang="en-US" baseline="30000" dirty="0" smtClean="0"/>
              <a:t> </a:t>
            </a:r>
            <a:r>
              <a:rPr lang="en-US" dirty="0" smtClean="0"/>
              <a:t>is positive by definition, so </a:t>
            </a:r>
            <a:r>
              <a:rPr lang="en-US" dirty="0"/>
              <a:t>the linearity is negative </a:t>
            </a:r>
            <a:r>
              <a:rPr lang="en-US" dirty="0" smtClean="0"/>
              <a:t>for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/>
              <a:t>values near 0GeV (&lt;40GeV) </a:t>
            </a:r>
            <a:endParaRPr lang="en-US" dirty="0" smtClean="0"/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Due to the finite detector resolution linearity distributions show a displacement from 0: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dirty="0" smtClean="0"/>
              <a:t>We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at most 1%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dirty="0" err="1" smtClean="0"/>
              <a:t>Wµ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at </a:t>
            </a:r>
            <a:r>
              <a:rPr lang="en-US" dirty="0"/>
              <a:t>most </a:t>
            </a:r>
            <a:r>
              <a:rPr lang="en-US" dirty="0" smtClean="0"/>
              <a:t>4%  (tune better the contribution of </a:t>
            </a:r>
            <a:r>
              <a:rPr lang="en-US" dirty="0" err="1" smtClean="0"/>
              <a:t>muons</a:t>
            </a:r>
            <a:r>
              <a:rPr lang="en-US" dirty="0" smtClean="0"/>
              <a:t> in </a:t>
            </a:r>
            <a:r>
              <a:rPr lang="en-US" dirty="0" err="1" smtClean="0"/>
              <a:t>calo</a:t>
            </a:r>
            <a:r>
              <a:rPr lang="en-US" dirty="0" smtClean="0"/>
              <a:t>?)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99575"/>
              </p:ext>
            </p:extLst>
          </p:nvPr>
        </p:nvGraphicFramePr>
        <p:xfrm>
          <a:off x="803275" y="1044432"/>
          <a:ext cx="4854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9" name="Equation" r:id="rId4" imgW="2425700" imgH="228600" progId="Equation.3">
                  <p:embed/>
                </p:oleObj>
              </mc:Choice>
              <mc:Fallback>
                <p:oleObj name="Equation" r:id="rId4" imgW="2425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275" y="1044432"/>
                        <a:ext cx="48545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6" y="1695386"/>
            <a:ext cx="4309581" cy="3059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500" y="1695386"/>
            <a:ext cx="4183290" cy="305999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983558" y="3271958"/>
            <a:ext cx="3257949" cy="0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8501" y="3106825"/>
            <a:ext cx="3257949" cy="0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7074" y="1535166"/>
            <a:ext cx="1010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ym typeface="Wingdings"/>
              </a:rPr>
              <a:t>W</a:t>
            </a:r>
            <a:r>
              <a:rPr lang="en-US" sz="2200" b="1" dirty="0" err="1" smtClean="0">
                <a:sym typeface="Wingdings"/>
              </a:rPr>
              <a:t>e</a:t>
            </a:r>
            <a:r>
              <a:rPr lang="en-US" sz="2200" b="1" dirty="0" err="1" smtClean="0">
                <a:latin typeface="Symbol" charset="2"/>
                <a:cs typeface="Symbol" charset="2"/>
                <a:sym typeface="Wingdings"/>
              </a:rPr>
              <a:t>n</a:t>
            </a:r>
            <a:endParaRPr lang="en-US" sz="2200" b="1" dirty="0">
              <a:latin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2794" y="1535166"/>
            <a:ext cx="1022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ym typeface="Wingdings"/>
              </a:rPr>
              <a:t>W</a:t>
            </a:r>
            <a:r>
              <a:rPr lang="en-US" sz="2200" b="1" dirty="0" smtClean="0">
                <a:sym typeface="Wingdings"/>
              </a:rPr>
              <a:t></a:t>
            </a:r>
            <a:r>
              <a:rPr lang="en-US" sz="2200" b="1" dirty="0">
                <a:sym typeface="Wingdings"/>
              </a:rPr>
              <a:t>µ</a:t>
            </a:r>
            <a:r>
              <a:rPr lang="en-US" sz="2200" b="1" dirty="0" smtClean="0">
                <a:latin typeface="Symbol" charset="2"/>
                <a:cs typeface="Symbol" charset="2"/>
                <a:sym typeface="Wingdings"/>
              </a:rPr>
              <a:t>n</a:t>
            </a:r>
            <a:endParaRPr lang="en-US" sz="2200" b="1" dirty="0"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5316" y="1966053"/>
            <a:ext cx="140636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ATLAS</a:t>
            </a:r>
            <a:r>
              <a:rPr lang="en-US" sz="1200" dirty="0" smtClean="0"/>
              <a:t> Preliminary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724701" y="1993665"/>
            <a:ext cx="140636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ATLAS</a:t>
            </a:r>
            <a:r>
              <a:rPr lang="en-US" sz="1200" dirty="0" smtClean="0"/>
              <a:t> Preliminary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458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6076" y="0"/>
            <a:ext cx="7620000" cy="1143000"/>
          </a:xfrm>
        </p:spPr>
        <p:txBody>
          <a:bodyPr/>
          <a:lstStyle/>
          <a:p>
            <a:r>
              <a:rPr lang="en-US" dirty="0"/>
              <a:t>∑</a:t>
            </a:r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5" y="1220268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RefFinal_SET_to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45" y="1144068"/>
            <a:ext cx="34290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810590" y="1074504"/>
            <a:ext cx="2413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 dirty="0" err="1" smtClean="0"/>
              <a:t>Pythia</a:t>
            </a:r>
            <a:r>
              <a:rPr lang="en-GB" b="1" dirty="0" smtClean="0"/>
              <a:t> MC09 (last year)</a:t>
            </a:r>
            <a:endParaRPr lang="en-US" b="1" dirty="0"/>
          </a:p>
        </p:txBody>
      </p:sp>
      <p:pic>
        <p:nvPicPr>
          <p:cNvPr id="11" name="Picture 20" descr="RefFinal_SE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5" y="3811068"/>
            <a:ext cx="3575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924987" y="987014"/>
            <a:ext cx="2017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 dirty="0" err="1" smtClean="0"/>
              <a:t>Pythia</a:t>
            </a:r>
            <a:r>
              <a:rPr lang="en-GB" b="1" dirty="0" smtClean="0"/>
              <a:t> MC10 (now)</a:t>
            </a:r>
            <a:endParaRPr lang="en-US" b="1" dirty="0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824940" y="3649360"/>
            <a:ext cx="2033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 dirty="0" smtClean="0"/>
              <a:t>Pythia8 (CMS tune)</a:t>
            </a:r>
            <a:endParaRPr lang="en-US" b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58045" y="4012680"/>
            <a:ext cx="4526358" cy="28453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 yet published by ATLAS</a:t>
            </a:r>
          </a:p>
          <a:p>
            <a:r>
              <a:rPr lang="en-US" b="1" dirty="0" err="1" smtClean="0"/>
              <a:t>Pythia</a:t>
            </a:r>
            <a:r>
              <a:rPr lang="en-US" b="1" dirty="0" smtClean="0"/>
              <a:t> MC09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mismodelling</a:t>
            </a:r>
            <a:r>
              <a:rPr lang="en-US" dirty="0" smtClean="0">
                <a:sym typeface="Wingdings"/>
              </a:rPr>
              <a:t> in the soft physics</a:t>
            </a:r>
            <a:endParaRPr lang="en-US" dirty="0" smtClean="0"/>
          </a:p>
          <a:p>
            <a:r>
              <a:rPr lang="en-US" b="1" dirty="0" err="1" smtClean="0"/>
              <a:t>Pythia</a:t>
            </a:r>
            <a:r>
              <a:rPr lang="en-US" b="1" dirty="0" smtClean="0"/>
              <a:t> MC10 </a:t>
            </a:r>
            <a:r>
              <a:rPr lang="en-US" dirty="0" smtClean="0">
                <a:sym typeface="Wingdings"/>
              </a:rPr>
              <a:t> new tune to increase the underline event activity  improvements in data-MC agreements</a:t>
            </a:r>
          </a:p>
          <a:p>
            <a:r>
              <a:rPr lang="en-US" b="1" dirty="0" smtClean="0">
                <a:sym typeface="Wingdings"/>
              </a:rPr>
              <a:t>Pythia8</a:t>
            </a:r>
            <a:r>
              <a:rPr lang="en-US" dirty="0" smtClean="0">
                <a:sym typeface="Wingdings"/>
              </a:rPr>
              <a:t> (used by CMS)</a:t>
            </a:r>
          </a:p>
          <a:p>
            <a:pPr marL="411480" lvl="1" indent="0">
              <a:buNone/>
            </a:pPr>
            <a:r>
              <a:rPr lang="en-US" dirty="0" smtClean="0">
                <a:sym typeface="Wingdings"/>
              </a:rPr>
              <a:t> Lower statistics available =&gt; compared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    with data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from only one run </a:t>
            </a:r>
          </a:p>
          <a:p>
            <a:pPr marL="411480" lvl="1" indent="0">
              <a:buNone/>
            </a:pPr>
            <a:r>
              <a:rPr lang="en-US" dirty="0" smtClean="0">
                <a:sym typeface="Wingdings"/>
              </a:rPr>
              <a:t> good agreement data-MC but still not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   perfect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1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7381145" cy="1633538"/>
          </a:xfrm>
        </p:spPr>
        <p:txBody>
          <a:bodyPr>
            <a:normAutofit/>
          </a:bodyPr>
          <a:lstStyle/>
          <a:p>
            <a:r>
              <a:rPr lang="en-US" dirty="0" smtClean="0"/>
              <a:t>Systematic uncertainty from MC </a:t>
            </a:r>
          </a:p>
          <a:p>
            <a:r>
              <a:rPr lang="en-US" dirty="0"/>
              <a:t>Systematic </a:t>
            </a:r>
            <a:r>
              <a:rPr lang="en-US" dirty="0" smtClean="0"/>
              <a:t>uncertainty </a:t>
            </a:r>
            <a:r>
              <a:rPr lang="en-US" dirty="0"/>
              <a:t>from </a:t>
            </a:r>
            <a:r>
              <a:rPr lang="en-US" dirty="0" err="1" smtClean="0"/>
              <a:t>topoclusters</a:t>
            </a:r>
            <a:r>
              <a:rPr lang="en-US" dirty="0" smtClean="0"/>
              <a:t> energy scale uncertainty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07364" y="3669214"/>
            <a:ext cx="3126373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8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0743" y="1266455"/>
            <a:ext cx="8097662" cy="50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674688" indent="-446088" eaLnBrk="0" hangingPunct="0"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The refined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000" baseline="30000" dirty="0" err="1" smtClean="0">
                <a:solidFill>
                  <a:srgbClr val="000000"/>
                </a:solidFill>
                <a:latin typeface="+mn-lt"/>
              </a:rPr>
              <a:t>miss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makes use of  reconstructed objects, so its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systematic uncertainty can be calculated from the uncertainty on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each high-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pt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reconstructed objects (provided by CP ATLAS groups) and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from the uncertainty on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SoftJets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CellOut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terms.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The contribution of each term varies for different channels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in Z and W events the contribution of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SoftJets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CellOut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is important.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  <a:sym typeface="Wingdings"/>
              </a:rPr>
              <a:t>What is done i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 the CONF note: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  Evaluation of systematic uncertainty on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SoftJets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CellOut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term: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ame approach as for evaluation of JES uncertainty: </a:t>
            </a:r>
          </a:p>
          <a:p>
            <a:pPr marL="228600" indent="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ystematic uncertainties from various sources estimated with MC dedicated simulation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same approach as for W/Z cross-section paper: </a:t>
            </a:r>
          </a:p>
          <a:p>
            <a:pPr marL="228600" indent="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ystematic uncertainty on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SoftJets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CellOut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is evaluated from the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topocluster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energy scale uncertainty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Systematic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07364" y="3903916"/>
            <a:ext cx="3126373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95859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425" y="1600200"/>
            <a:ext cx="3510076" cy="4830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1900" b="1" dirty="0" smtClean="0">
                <a:solidFill>
                  <a:srgbClr val="000000"/>
                </a:solidFill>
                <a:latin typeface="Arial" charset="0"/>
              </a:rPr>
              <a:t>Evaluation from </a:t>
            </a:r>
            <a:r>
              <a:rPr lang="en-GB" sz="1900" b="1" dirty="0">
                <a:solidFill>
                  <a:srgbClr val="000000"/>
                </a:solidFill>
                <a:latin typeface="Arial" charset="0"/>
              </a:rPr>
              <a:t>MC</a:t>
            </a:r>
            <a:endParaRPr lang="en-US" sz="19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7679"/>
            <a:ext cx="7620000" cy="1143000"/>
          </a:xfrm>
        </p:spPr>
        <p:txBody>
          <a:bodyPr/>
          <a:lstStyle/>
          <a:p>
            <a:r>
              <a:rPr lang="en-US" dirty="0" smtClean="0"/>
              <a:t>Systematic Uncertainty on </a:t>
            </a:r>
            <a:r>
              <a:rPr lang="en-US" dirty="0" err="1" smtClean="0"/>
              <a:t>CellOut</a:t>
            </a:r>
            <a:r>
              <a:rPr lang="en-US" dirty="0" smtClean="0"/>
              <a:t> and </a:t>
            </a:r>
            <a:r>
              <a:rPr lang="en-US" dirty="0" err="1" smtClean="0"/>
              <a:t>SoftJets</a:t>
            </a:r>
            <a:r>
              <a:rPr lang="en-US" dirty="0" smtClean="0"/>
              <a:t> terms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405626" y="1600199"/>
            <a:ext cx="3671573" cy="925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5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900" b="1" dirty="0" smtClean="0">
                <a:solidFill>
                  <a:srgbClr val="000000"/>
                </a:solidFill>
                <a:latin typeface="Arial" charset="0"/>
              </a:rPr>
              <a:t>Evaluation </a:t>
            </a:r>
            <a:r>
              <a:rPr lang="en-GB" sz="1900" b="1" dirty="0">
                <a:solidFill>
                  <a:srgbClr val="000000"/>
                </a:solidFill>
                <a:latin typeface="Arial" charset="0"/>
              </a:rPr>
              <a:t>from </a:t>
            </a:r>
            <a:r>
              <a:rPr lang="en-GB" sz="1900" b="1" dirty="0" err="1">
                <a:solidFill>
                  <a:srgbClr val="000000"/>
                </a:solidFill>
                <a:latin typeface="Arial" charset="0"/>
              </a:rPr>
              <a:t>topocluster</a:t>
            </a:r>
            <a:r>
              <a:rPr lang="en-GB" sz="1900" b="1" dirty="0">
                <a:solidFill>
                  <a:srgbClr val="000000"/>
                </a:solidFill>
                <a:latin typeface="Arial" charset="0"/>
              </a:rPr>
              <a:t> energy scale </a:t>
            </a:r>
            <a:r>
              <a:rPr lang="en-GB" sz="1900" b="1" dirty="0" smtClean="0">
                <a:solidFill>
                  <a:srgbClr val="000000"/>
                </a:solidFill>
                <a:latin typeface="Arial" charset="0"/>
              </a:rPr>
              <a:t>uncertainty </a:t>
            </a:r>
            <a:r>
              <a:rPr lang="en-GB" sz="1600" b="1" dirty="0" smtClean="0">
                <a:solidFill>
                  <a:srgbClr val="000000"/>
                </a:solidFill>
                <a:latin typeface="Arial" charset="0"/>
              </a:rPr>
              <a:t>(very conservative estimation to be improved)</a:t>
            </a:r>
          </a:p>
          <a:p>
            <a:pPr>
              <a:spcBef>
                <a:spcPts val="5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1900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61301" y="4387677"/>
            <a:ext cx="3886999" cy="133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/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spcBef>
                <a:spcPts val="500"/>
              </a:spcBef>
              <a:buFont typeface="Wingdings" charset="0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CellOut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Uncertainty</a:t>
            </a:r>
            <a:r>
              <a:rPr lang="it-IT" dirty="0" smtClean="0">
                <a:solidFill>
                  <a:srgbClr val="000000"/>
                </a:solidFill>
              </a:rPr>
              <a:t>  ~ 13%  </a:t>
            </a:r>
            <a:endParaRPr lang="it-IT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500"/>
              </a:spcBef>
              <a:buFont typeface="Wingdings" charset="0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dirty="0" err="1" smtClean="0">
                <a:solidFill>
                  <a:srgbClr val="000000"/>
                </a:solidFill>
                <a:cs typeface="Arial"/>
              </a:rPr>
              <a:t>combining</a:t>
            </a:r>
            <a:r>
              <a:rPr lang="it-IT" dirty="0" smtClean="0">
                <a:solidFill>
                  <a:srgbClr val="000000"/>
                </a:solidFill>
                <a:cs typeface="Arial"/>
              </a:rPr>
              <a:t> with MC </a:t>
            </a:r>
            <a:r>
              <a:rPr lang="it-IT" dirty="0" err="1" smtClean="0">
                <a:solidFill>
                  <a:srgbClr val="000000"/>
                </a:solidFill>
                <a:cs typeface="Arial"/>
              </a:rPr>
              <a:t>uncertainties</a:t>
            </a:r>
            <a:r>
              <a:rPr lang="it-IT" dirty="0" smtClean="0">
                <a:solidFill>
                  <a:srgbClr val="000000"/>
                </a:solidFill>
                <a:cs typeface="Arial"/>
              </a:rPr>
              <a:t>: 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CellOut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Uncertainty</a:t>
            </a:r>
            <a:r>
              <a:rPr lang="it-IT" dirty="0" smtClean="0">
                <a:solidFill>
                  <a:srgbClr val="000000"/>
                </a:solidFill>
              </a:rPr>
              <a:t> ~ </a:t>
            </a:r>
            <a:r>
              <a:rPr lang="it-IT" b="1" dirty="0" smtClean="0">
                <a:solidFill>
                  <a:srgbClr val="000000"/>
                </a:solidFill>
              </a:rPr>
              <a:t>13.2%  </a:t>
            </a:r>
            <a:endParaRPr lang="it-IT" b="1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500"/>
              </a:spcBef>
              <a:buClr>
                <a:schemeClr val="tx1"/>
              </a:buClr>
              <a:buFont typeface="Wingdings" charset="0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b="1" dirty="0" smtClean="0">
                <a:solidFill>
                  <a:srgbClr val="800000"/>
                </a:solidFill>
                <a:sym typeface="Wingdings" charset="0"/>
              </a:rPr>
              <a:t>&lt; 1 % </a:t>
            </a:r>
            <a:r>
              <a:rPr lang="it-IT" b="1" dirty="0">
                <a:solidFill>
                  <a:srgbClr val="800000"/>
                </a:solidFill>
                <a:sym typeface="Wingdings" charset="0"/>
              </a:rPr>
              <a:t>on </a:t>
            </a:r>
            <a:r>
              <a:rPr lang="it-IT" b="1" dirty="0" err="1" smtClean="0">
                <a:solidFill>
                  <a:srgbClr val="800000"/>
                </a:solidFill>
                <a:sym typeface="Wingdings" charset="0"/>
              </a:rPr>
              <a:t>RefFinal</a:t>
            </a:r>
            <a:endParaRPr lang="it-IT" b="1" dirty="0">
              <a:solidFill>
                <a:srgbClr val="800000"/>
              </a:solidFill>
              <a:sym typeface="Wingding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09" y="3292419"/>
            <a:ext cx="2275133" cy="4585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319" y="3669063"/>
            <a:ext cx="3454532" cy="306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496" y="3982482"/>
            <a:ext cx="2432246" cy="353781"/>
          </a:xfrm>
          <a:prstGeom prst="rect">
            <a:avLst/>
          </a:prstGeom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4567124" y="2748348"/>
            <a:ext cx="3510076" cy="78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500"/>
              </a:spcBef>
              <a:buClrTx/>
              <a:buFont typeface="Wingdings" charset="0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Shift </a:t>
            </a:r>
            <a:r>
              <a:rPr lang="en-GB" sz="1800" dirty="0" err="1" smtClean="0">
                <a:solidFill>
                  <a:srgbClr val="000000"/>
                </a:solidFill>
                <a:latin typeface="Arial" charset="0"/>
              </a:rPr>
              <a:t>topocluster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energy scale with the formula: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05627" y="1600200"/>
            <a:ext cx="3928506" cy="4445000"/>
          </a:xfrm>
          <a:prstGeom prst="rect">
            <a:avLst/>
          </a:prstGeom>
          <a:noFill/>
          <a:ln w="57150" cmpd="sng"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93633" y="5051365"/>
            <a:ext cx="400578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/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/>
              <a:t>It gives </a:t>
            </a:r>
            <a:r>
              <a:rPr lang="en-US" dirty="0"/>
              <a:t>an uncertainty on </a:t>
            </a:r>
            <a:r>
              <a:rPr lang="en-US" dirty="0" err="1"/>
              <a:t>CellOut</a:t>
            </a:r>
            <a:r>
              <a:rPr lang="en-US" dirty="0"/>
              <a:t> term of </a:t>
            </a:r>
            <a:r>
              <a:rPr lang="en-US" b="1" dirty="0"/>
              <a:t>2.6%</a:t>
            </a:r>
            <a:r>
              <a:rPr lang="en-US" dirty="0" smtClean="0"/>
              <a:t>.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168" y="6136881"/>
            <a:ext cx="709257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In the </a:t>
            </a:r>
            <a:r>
              <a:rPr lang="it-IT" dirty="0" err="1" smtClean="0">
                <a:solidFill>
                  <a:srgbClr val="000000"/>
                </a:solidFill>
                <a:latin typeface="Arial" charset="0"/>
              </a:rPr>
              <a:t>same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way, on </a:t>
            </a:r>
            <a:r>
              <a:rPr lang="it-IT" dirty="0" err="1" smtClean="0">
                <a:solidFill>
                  <a:srgbClr val="000000"/>
                </a:solidFill>
                <a:latin typeface="Arial" charset="0"/>
              </a:rPr>
              <a:t>SoftJets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 charset="0"/>
              </a:rPr>
              <a:t>term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 charset="0"/>
              </a:rPr>
              <a:t>we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 charset="0"/>
              </a:rPr>
              <a:t>get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85750" indent="-285750">
              <a:spcBef>
                <a:spcPts val="500"/>
              </a:spcBef>
              <a:buFont typeface="Wingdings" charset="0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SoftJets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 charset="0"/>
              </a:rPr>
              <a:t>Uncertainty</a:t>
            </a:r>
            <a:r>
              <a:rPr lang="it-IT" dirty="0" smtClean="0">
                <a:solidFill>
                  <a:srgbClr val="000000"/>
                </a:solidFill>
                <a:latin typeface="Arial" charset="0"/>
              </a:rPr>
              <a:t> ~ </a:t>
            </a:r>
            <a:r>
              <a:rPr lang="it-IT" b="1" dirty="0" smtClean="0">
                <a:solidFill>
                  <a:srgbClr val="000000"/>
                </a:solidFill>
                <a:latin typeface="Arial" charset="0"/>
              </a:rPr>
              <a:t>10.5</a:t>
            </a:r>
            <a:r>
              <a:rPr lang="it-IT" b="1" dirty="0">
                <a:solidFill>
                  <a:srgbClr val="000000"/>
                </a:solidFill>
                <a:latin typeface="Arial" charset="0"/>
              </a:rPr>
              <a:t>%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it-IT" dirty="0" smtClean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it-IT" b="1" dirty="0" smtClean="0">
                <a:solidFill>
                  <a:srgbClr val="800000"/>
                </a:solidFill>
                <a:latin typeface="Arial" charset="0"/>
                <a:sym typeface="Wingdings" charset="0"/>
              </a:rPr>
              <a:t>&lt; 0.5 % on </a:t>
            </a:r>
            <a:r>
              <a:rPr lang="it-IT" b="1" dirty="0" err="1" smtClean="0">
                <a:solidFill>
                  <a:srgbClr val="800000"/>
                </a:solidFill>
                <a:latin typeface="Arial" charset="0"/>
                <a:sym typeface="Wingdings" charset="0"/>
              </a:rPr>
              <a:t>RefFinal</a:t>
            </a:r>
            <a:endParaRPr lang="it-IT" b="1" dirty="0">
              <a:solidFill>
                <a:srgbClr val="800000"/>
              </a:solidFill>
              <a:latin typeface="Arial"/>
              <a:cs typeface="Arial"/>
              <a:sym typeface="Wingdings" charset="0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315827" y="2377200"/>
            <a:ext cx="3510076" cy="1098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500"/>
              </a:spcBef>
              <a:buClrTx/>
              <a:buFont typeface="Wingdings" charset="0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Used MC with different dead material description, shower models, underlying event and FSR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50" y="3496982"/>
            <a:ext cx="4134217" cy="128658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4168" y="1606372"/>
            <a:ext cx="4134217" cy="4438828"/>
          </a:xfrm>
          <a:prstGeom prst="rect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7679"/>
            <a:ext cx="7620000" cy="1143000"/>
          </a:xfrm>
        </p:spPr>
        <p:txBody>
          <a:bodyPr/>
          <a:lstStyle/>
          <a:p>
            <a:r>
              <a:rPr lang="en-US" dirty="0" smtClean="0"/>
              <a:t>Systematic Uncertainty on </a:t>
            </a:r>
            <a:r>
              <a:rPr lang="en-US" dirty="0" err="1" smtClean="0"/>
              <a:t>CellOut</a:t>
            </a:r>
            <a:r>
              <a:rPr lang="en-US" dirty="0" smtClean="0"/>
              <a:t> and on </a:t>
            </a:r>
            <a:r>
              <a:rPr lang="en-US" dirty="0" err="1" smtClean="0"/>
              <a:t>RefFinal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7243" y="4990623"/>
            <a:ext cx="821756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700" dirty="0" err="1" smtClean="0">
                <a:solidFill>
                  <a:srgbClr val="000000"/>
                </a:solidFill>
              </a:rPr>
              <a:t>Despite</a:t>
            </a:r>
            <a:r>
              <a:rPr lang="it-IT" sz="1700" dirty="0" smtClean="0">
                <a:solidFill>
                  <a:srgbClr val="000000"/>
                </a:solidFill>
              </a:rPr>
              <a:t> the </a:t>
            </a:r>
            <a:r>
              <a:rPr lang="it-IT" sz="1700" dirty="0" err="1" smtClean="0">
                <a:solidFill>
                  <a:srgbClr val="000000"/>
                </a:solidFill>
              </a:rPr>
              <a:t>uncertainty</a:t>
            </a:r>
            <a:r>
              <a:rPr lang="it-IT" sz="1700" dirty="0" smtClean="0">
                <a:solidFill>
                  <a:srgbClr val="000000"/>
                </a:solidFill>
              </a:rPr>
              <a:t> on </a:t>
            </a:r>
            <a:r>
              <a:rPr lang="it-IT" sz="1700" dirty="0" err="1" smtClean="0">
                <a:solidFill>
                  <a:srgbClr val="000000"/>
                </a:solidFill>
              </a:rPr>
              <a:t>SoftJets</a:t>
            </a:r>
            <a:r>
              <a:rPr lang="it-IT" sz="1700" dirty="0" smtClean="0">
                <a:solidFill>
                  <a:srgbClr val="000000"/>
                </a:solidFill>
              </a:rPr>
              <a:t> and </a:t>
            </a:r>
            <a:r>
              <a:rPr lang="it-IT" sz="1700" dirty="0" err="1" smtClean="0">
                <a:solidFill>
                  <a:srgbClr val="000000"/>
                </a:solidFill>
              </a:rPr>
              <a:t>CellOut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terms</a:t>
            </a:r>
            <a:r>
              <a:rPr lang="it-IT" sz="1700" dirty="0" smtClean="0">
                <a:solidFill>
                  <a:srgbClr val="000000"/>
                </a:solidFill>
              </a:rPr>
              <a:t> are </a:t>
            </a:r>
            <a:r>
              <a:rPr lang="it-IT" sz="1700" dirty="0" err="1" smtClean="0">
                <a:solidFill>
                  <a:srgbClr val="000000"/>
                </a:solidFill>
              </a:rPr>
              <a:t>quite</a:t>
            </a:r>
            <a:r>
              <a:rPr lang="it-IT" sz="1700" dirty="0" smtClean="0">
                <a:solidFill>
                  <a:srgbClr val="000000"/>
                </a:solidFill>
              </a:rPr>
              <a:t> large (due to a </a:t>
            </a:r>
            <a:r>
              <a:rPr lang="it-IT" sz="1700" dirty="0" err="1" smtClean="0">
                <a:solidFill>
                  <a:srgbClr val="000000"/>
                </a:solidFill>
              </a:rPr>
              <a:t>very</a:t>
            </a:r>
            <a:r>
              <a:rPr lang="it-IT" sz="1700" dirty="0" smtClean="0">
                <a:solidFill>
                  <a:srgbClr val="000000"/>
                </a:solidFill>
              </a:rPr>
              <a:t> conservative </a:t>
            </a:r>
            <a:r>
              <a:rPr lang="it-IT" sz="1700" dirty="0" err="1" smtClean="0">
                <a:solidFill>
                  <a:srgbClr val="000000"/>
                </a:solidFill>
              </a:rPr>
              <a:t>estimation</a:t>
            </a:r>
            <a:r>
              <a:rPr lang="it-IT" sz="1700" dirty="0" smtClean="0">
                <a:solidFill>
                  <a:srgbClr val="000000"/>
                </a:solidFill>
              </a:rPr>
              <a:t>) , </a:t>
            </a:r>
            <a:r>
              <a:rPr lang="it-IT" sz="1700" dirty="0" err="1" smtClean="0">
                <a:solidFill>
                  <a:srgbClr val="000000"/>
                </a:solidFill>
              </a:rPr>
              <a:t>their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effect</a:t>
            </a:r>
            <a:r>
              <a:rPr lang="it-IT" sz="1700" dirty="0" smtClean="0">
                <a:solidFill>
                  <a:srgbClr val="000000"/>
                </a:solidFill>
              </a:rPr>
              <a:t> on the </a:t>
            </a:r>
            <a:r>
              <a:rPr lang="it-IT" sz="1700" dirty="0" err="1" smtClean="0">
                <a:solidFill>
                  <a:srgbClr val="000000"/>
                </a:solidFill>
              </a:rPr>
              <a:t>whole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E</a:t>
            </a:r>
            <a:r>
              <a:rPr lang="it-IT" sz="1700" baseline="-25000" dirty="0" err="1" smtClean="0">
                <a:solidFill>
                  <a:srgbClr val="000000"/>
                </a:solidFill>
              </a:rPr>
              <a:t>T</a:t>
            </a:r>
            <a:r>
              <a:rPr lang="it-IT" sz="1700" baseline="30000" dirty="0" err="1" smtClean="0">
                <a:solidFill>
                  <a:srgbClr val="000000"/>
                </a:solidFill>
              </a:rPr>
              <a:t>miss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RefFinal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is</a:t>
            </a:r>
            <a:r>
              <a:rPr lang="it-IT" sz="1700" dirty="0" smtClean="0">
                <a:solidFill>
                  <a:srgbClr val="000000"/>
                </a:solidFill>
              </a:rPr>
              <a:t> small </a:t>
            </a:r>
          </a:p>
          <a:p>
            <a:pPr marL="285750" indent="-285750"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In Top and SUSY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events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(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where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it-IT" sz="1700" dirty="0" err="1">
                <a:solidFill>
                  <a:srgbClr val="000000"/>
                </a:solidFill>
              </a:rPr>
              <a:t>SoftJets</a:t>
            </a:r>
            <a:r>
              <a:rPr lang="it-IT" sz="1700" dirty="0">
                <a:solidFill>
                  <a:srgbClr val="000000"/>
                </a:solidFill>
              </a:rPr>
              <a:t> and </a:t>
            </a:r>
            <a:r>
              <a:rPr lang="it-IT" sz="1700" dirty="0" err="1">
                <a:solidFill>
                  <a:srgbClr val="000000"/>
                </a:solidFill>
              </a:rPr>
              <a:t>CellOut</a:t>
            </a:r>
            <a:r>
              <a:rPr lang="it-IT" sz="1700" dirty="0">
                <a:solidFill>
                  <a:srgbClr val="000000"/>
                </a:solidFill>
              </a:rPr>
              <a:t> </a:t>
            </a:r>
            <a:r>
              <a:rPr lang="it-IT" sz="1700" dirty="0" err="1">
                <a:solidFill>
                  <a:srgbClr val="000000"/>
                </a:solidFill>
              </a:rPr>
              <a:t>terms</a:t>
            </a:r>
            <a:r>
              <a:rPr lang="it-IT" sz="1700" dirty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have</a:t>
            </a:r>
            <a:r>
              <a:rPr lang="it-IT" sz="1700" dirty="0" smtClean="0">
                <a:solidFill>
                  <a:srgbClr val="000000"/>
                </a:solidFill>
              </a:rPr>
              <a:t> a </a:t>
            </a:r>
            <a:r>
              <a:rPr lang="it-IT" sz="1700" dirty="0" err="1" smtClean="0">
                <a:solidFill>
                  <a:srgbClr val="000000"/>
                </a:solidFill>
              </a:rPr>
              <a:t>smaller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contribution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than</a:t>
            </a:r>
            <a:r>
              <a:rPr lang="it-IT" sz="1700" dirty="0" smtClean="0">
                <a:solidFill>
                  <a:srgbClr val="000000"/>
                </a:solidFill>
              </a:rPr>
              <a:t> the </a:t>
            </a:r>
            <a:r>
              <a:rPr lang="it-IT" sz="1700" dirty="0" err="1" smtClean="0">
                <a:solidFill>
                  <a:srgbClr val="000000"/>
                </a:solidFill>
              </a:rPr>
              <a:t>ones</a:t>
            </a:r>
            <a:r>
              <a:rPr lang="it-IT" sz="1700" dirty="0" smtClean="0">
                <a:solidFill>
                  <a:srgbClr val="000000"/>
                </a:solidFill>
              </a:rPr>
              <a:t> in </a:t>
            </a:r>
            <a:r>
              <a:rPr lang="it-IT" sz="1700" dirty="0" err="1" smtClean="0">
                <a:solidFill>
                  <a:srgbClr val="000000"/>
                </a:solidFill>
              </a:rPr>
              <a:t>W</a:t>
            </a:r>
            <a:r>
              <a:rPr lang="it-IT" sz="1700" dirty="0" smtClean="0">
                <a:solidFill>
                  <a:srgbClr val="000000"/>
                </a:solidFill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</a:rPr>
              <a:t>events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) the impact on the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RefFinal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systematics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uncertainty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is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smaller</a:t>
            </a:r>
            <a:endParaRPr lang="it-IT" sz="1700" dirty="0" smtClean="0">
              <a:solidFill>
                <a:srgbClr val="000000"/>
              </a:solidFill>
              <a:cs typeface="Arial"/>
              <a:sym typeface="Wingdings" charset="0"/>
            </a:endParaRPr>
          </a:p>
          <a:p>
            <a:pPr marL="285750" indent="-285750"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1700" dirty="0" err="1">
                <a:solidFill>
                  <a:srgbClr val="000000"/>
                </a:solidFill>
                <a:cs typeface="Arial"/>
                <a:sym typeface="Wingdings" charset="0"/>
              </a:rPr>
              <a:t>S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ystematic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uncertainty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on LCW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Jets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given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yesterday</a:t>
            </a:r>
            <a:r>
              <a:rPr lang="it-IT" sz="1700" dirty="0" smtClean="0">
                <a:solidFill>
                  <a:srgbClr val="000000"/>
                </a:solidFill>
                <a:cs typeface="Arial"/>
                <a:sym typeface="Wingdings" charset="0"/>
              </a:rPr>
              <a:t> by jet </a:t>
            </a:r>
            <a:r>
              <a:rPr lang="it-IT" sz="1700" dirty="0" err="1" smtClean="0">
                <a:solidFill>
                  <a:srgbClr val="000000"/>
                </a:solidFill>
                <a:cs typeface="Arial"/>
                <a:sym typeface="Wingdings" charset="0"/>
              </a:rPr>
              <a:t>group</a:t>
            </a:r>
            <a:endParaRPr lang="it-IT" sz="1700" dirty="0" smtClean="0">
              <a:solidFill>
                <a:srgbClr val="000000"/>
              </a:solidFill>
              <a:cs typeface="Arial"/>
              <a:sym typeface="Wingdings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8092"/>
            <a:ext cx="4376143" cy="3212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37" y="1791898"/>
            <a:ext cx="4232096" cy="32125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4021" y="1473456"/>
            <a:ext cx="113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CellOut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88482" y="1514874"/>
            <a:ext cx="392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Impact of </a:t>
            </a:r>
            <a:r>
              <a:rPr lang="en-US" sz="2400" b="1" dirty="0" err="1" smtClean="0"/>
              <a:t>CellOut</a:t>
            </a:r>
            <a:r>
              <a:rPr lang="en-US" sz="2400" b="1" dirty="0" smtClean="0"/>
              <a:t> on </a:t>
            </a:r>
            <a:r>
              <a:rPr lang="en-US" sz="2400" b="1" dirty="0" err="1" smtClean="0"/>
              <a:t>RefFinal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3046" y="3789155"/>
            <a:ext cx="169041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ATLAS</a:t>
            </a:r>
            <a:r>
              <a:rPr lang="en-US" sz="1400" dirty="0" smtClean="0"/>
              <a:t> Preliminary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5052" y="3801472"/>
            <a:ext cx="169041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ATLAS</a:t>
            </a:r>
            <a:r>
              <a:rPr lang="en-US" sz="1400" dirty="0" smtClean="0"/>
              <a:t> Preliminary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268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 err="1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T</a:t>
            </a:r>
            <a:r>
              <a:rPr lang="en-US" dirty="0" smtClean="0"/>
              <a:t>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07364" y="3669214"/>
            <a:ext cx="3126373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2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7582"/>
            <a:ext cx="7620000" cy="1143000"/>
          </a:xfrm>
        </p:spPr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Scale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64" y="2299143"/>
            <a:ext cx="4132136" cy="279848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827044"/>
              </p:ext>
            </p:extLst>
          </p:nvPr>
        </p:nvGraphicFramePr>
        <p:xfrm>
          <a:off x="4379736" y="1665639"/>
          <a:ext cx="3990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5" name="Equation" r:id="rId5" imgW="1993900" imgH="266700" progId="Equation.3">
                  <p:embed/>
                </p:oleObj>
              </mc:Choice>
              <mc:Fallback>
                <p:oleObj name="Equation" r:id="rId5" imgW="1993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9736" y="1665639"/>
                        <a:ext cx="39909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5168" y="1139513"/>
            <a:ext cx="4287838" cy="363356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T</a:t>
            </a:r>
            <a:r>
              <a:rPr lang="en-US" baseline="30000" dirty="0" err="1">
                <a:sym typeface="Wingdings"/>
              </a:rPr>
              <a:t>miss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scale determined </a:t>
            </a:r>
            <a:r>
              <a:rPr lang="en-US" dirty="0"/>
              <a:t>from the study of the shape of </a:t>
            </a:r>
            <a:r>
              <a:rPr lang="en-US" dirty="0" smtClean="0"/>
              <a:t>the lepton</a:t>
            </a:r>
            <a:r>
              <a:rPr lang="en-US" dirty="0"/>
              <a:t>-</a:t>
            </a:r>
            <a:r>
              <a:rPr lang="en-US" dirty="0" smtClean="0"/>
              <a:t>neutrino transverse </a:t>
            </a:r>
            <a:r>
              <a:rPr lang="en-US" dirty="0"/>
              <a:t>mass distribution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 </a:t>
            </a:r>
            <a:r>
              <a:rPr lang="en-US" dirty="0"/>
              <a:t>→ </a:t>
            </a:r>
            <a:r>
              <a:rPr lang="en-US" dirty="0" err="1"/>
              <a:t>lν</a:t>
            </a:r>
            <a:r>
              <a:rPr lang="en-US" dirty="0"/>
              <a:t> </a:t>
            </a:r>
            <a:r>
              <a:rPr lang="en-US" dirty="0" smtClean="0"/>
              <a:t>events</a:t>
            </a:r>
            <a:r>
              <a:rPr lang="en-US" dirty="0" smtClean="0">
                <a:sym typeface="Wingdings"/>
              </a:rPr>
              <a:t> </a:t>
            </a:r>
          </a:p>
          <a:p>
            <a:r>
              <a:rPr lang="en-US" dirty="0" smtClean="0">
                <a:sym typeface="Wingdings"/>
              </a:rPr>
              <a:t>Method sensitive to </a:t>
            </a:r>
            <a:r>
              <a:rPr lang="en-US" dirty="0">
                <a:sym typeface="Wingdings"/>
              </a:rPr>
              <a:t>both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T</a:t>
            </a:r>
            <a:r>
              <a:rPr lang="en-US" baseline="30000" dirty="0" err="1">
                <a:sym typeface="Wingdings"/>
              </a:rPr>
              <a:t>miss</a:t>
            </a:r>
            <a:r>
              <a:rPr lang="en-US" dirty="0" smtClean="0">
                <a:sym typeface="Wingdings"/>
              </a:rPr>
              <a:t> scale (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) and resolution (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baseline="30000" dirty="0" err="1" smtClean="0">
                <a:sym typeface="Wingdings"/>
              </a:rPr>
              <a:t>miss,true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baseline="30000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) scaled and smeared</a:t>
            </a:r>
          </a:p>
          <a:p>
            <a:r>
              <a:rPr lang="en-US" dirty="0" smtClean="0"/>
              <a:t>Estimate </a:t>
            </a:r>
            <a:r>
              <a:rPr lang="en-US" dirty="0"/>
              <a:t>background by fit data using a linear </a:t>
            </a:r>
            <a:r>
              <a:rPr lang="en-US" dirty="0" smtClean="0"/>
              <a:t>combination of </a:t>
            </a:r>
            <a:r>
              <a:rPr lang="en-US" dirty="0"/>
              <a:t>signal and background M</a:t>
            </a:r>
            <a:r>
              <a:rPr lang="en-US" baseline="-25000" dirty="0"/>
              <a:t>T</a:t>
            </a:r>
            <a:r>
              <a:rPr lang="en-US" dirty="0"/>
              <a:t> distributions obtained from the MC </a:t>
            </a:r>
            <a:r>
              <a:rPr lang="en-US" dirty="0" smtClean="0"/>
              <a:t>simulation (</a:t>
            </a:r>
            <a:r>
              <a:rPr lang="en-US" dirty="0"/>
              <a:t>Ratio of Electroweak background fixed through ratio of cross sections</a:t>
            </a:r>
            <a:r>
              <a:rPr lang="en-US" dirty="0" smtClean="0"/>
              <a:t>)</a:t>
            </a: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900870"/>
              </p:ext>
            </p:extLst>
          </p:nvPr>
        </p:nvGraphicFramePr>
        <p:xfrm>
          <a:off x="4602691" y="985396"/>
          <a:ext cx="3731046" cy="62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6" name="Equation" r:id="rId7" imgW="2184400" imgH="368300" progId="Equation.3">
                  <p:embed/>
                </p:oleObj>
              </mc:Choice>
              <mc:Fallback>
                <p:oleObj name="Equation" r:id="rId7" imgW="2184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2691" y="985396"/>
                        <a:ext cx="3731046" cy="629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5"/>
          <p:cNvSpPr txBox="1">
            <a:spLocks/>
          </p:cNvSpPr>
          <p:nvPr/>
        </p:nvSpPr>
        <p:spPr>
          <a:xfrm>
            <a:off x="3199742" y="4930217"/>
            <a:ext cx="4287838" cy="583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b="1" dirty="0" err="1" smtClean="0">
                <a:solidFill>
                  <a:srgbClr val="800000"/>
                </a:solidFill>
                <a:sym typeface="Wingdings"/>
              </a:rPr>
              <a:t>E</a:t>
            </a:r>
            <a:r>
              <a:rPr lang="en-US" b="1" baseline="-25000" dirty="0" err="1" smtClean="0">
                <a:solidFill>
                  <a:srgbClr val="800000"/>
                </a:solidFill>
                <a:sym typeface="Wingdings"/>
              </a:rPr>
              <a:t>T</a:t>
            </a:r>
            <a:r>
              <a:rPr lang="en-US" b="1" baseline="30000" dirty="0" err="1" smtClean="0">
                <a:solidFill>
                  <a:srgbClr val="800000"/>
                </a:solidFill>
                <a:sym typeface="Wingdings"/>
              </a:rPr>
              <a:t>miss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b="1" dirty="0">
                <a:solidFill>
                  <a:srgbClr val="800000"/>
                </a:solidFill>
                <a:sym typeface="Wingdings"/>
              </a:rPr>
              <a:t>scale results in agreement with Linearity results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347579"/>
            <a:ext cx="2419852" cy="14040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99742" y="5586245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statistical uncertainty </a:t>
            </a:r>
          </a:p>
          <a:p>
            <a:r>
              <a:rPr lang="en-US" dirty="0" smtClean="0"/>
              <a:t>Systematic uncertainty ~ 1% </a:t>
            </a:r>
          </a:p>
          <a:p>
            <a:r>
              <a:rPr lang="en-US" dirty="0" smtClean="0"/>
              <a:t>=&gt; Total uncertainty ~ 2%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23444" y="5770910"/>
            <a:ext cx="462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2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10274"/>
            <a:ext cx="7620000" cy="26381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 validation plots in the last CONF note the </a:t>
            </a:r>
            <a:r>
              <a:rPr lang="en-US" dirty="0" err="1" smtClean="0"/>
              <a:t>RefFinal</a:t>
            </a:r>
            <a:r>
              <a:rPr lang="en-US" dirty="0" smtClean="0"/>
              <a:t> calibration is recommend for physical </a:t>
            </a:r>
            <a:r>
              <a:rPr lang="en-US" dirty="0"/>
              <a:t>analysis  in data 2010</a:t>
            </a:r>
          </a:p>
          <a:p>
            <a:r>
              <a:rPr lang="en-US" dirty="0" smtClean="0"/>
              <a:t>The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err="1"/>
              <a:t>m</a:t>
            </a:r>
            <a:r>
              <a:rPr lang="en-US" baseline="30000" dirty="0" err="1" smtClean="0"/>
              <a:t>iss</a:t>
            </a:r>
            <a:r>
              <a:rPr lang="en-US" dirty="0" smtClean="0"/>
              <a:t> and </a:t>
            </a:r>
            <a:r>
              <a:rPr lang="en-US" dirty="0"/>
              <a:t>∑</a:t>
            </a:r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 distributions show improvements</a:t>
            </a:r>
          </a:p>
          <a:p>
            <a:r>
              <a:rPr lang="en-US" dirty="0" smtClean="0"/>
              <a:t>The systematics uncertainties for </a:t>
            </a:r>
            <a:r>
              <a:rPr lang="en-US" dirty="0" err="1" smtClean="0"/>
              <a:t>CellOut</a:t>
            </a:r>
            <a:r>
              <a:rPr lang="en-US" dirty="0" smtClean="0"/>
              <a:t> and </a:t>
            </a:r>
            <a:r>
              <a:rPr lang="en-US" dirty="0" err="1" smtClean="0"/>
              <a:t>softjets</a:t>
            </a:r>
            <a:r>
              <a:rPr lang="en-US" dirty="0" smtClean="0"/>
              <a:t> terms are also provided.</a:t>
            </a:r>
          </a:p>
          <a:p>
            <a:r>
              <a:rPr lang="en-US" dirty="0" smtClean="0"/>
              <a:t>A </a:t>
            </a:r>
            <a:r>
              <a:rPr lang="en-US" dirty="0"/>
              <a:t>first and preliminary evaluation of the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/>
              <a:t> absolute scale is </a:t>
            </a:r>
            <a:r>
              <a:rPr lang="en-US" dirty="0" smtClean="0"/>
              <a:t>done in-situ </a:t>
            </a:r>
            <a:r>
              <a:rPr lang="en-US" dirty="0"/>
              <a:t>using W events. </a:t>
            </a:r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43943" y="4596574"/>
            <a:ext cx="7620000" cy="2137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Wingdings"/>
              </a:rPr>
              <a:t>Tool to provide </a:t>
            </a:r>
            <a:r>
              <a:rPr lang="en-US" dirty="0" err="1" smtClean="0">
                <a:sym typeface="Wingdings"/>
              </a:rPr>
              <a:t>MET_RefFinal</a:t>
            </a:r>
            <a:r>
              <a:rPr lang="en-US" dirty="0" smtClean="0">
                <a:sym typeface="Wingdings"/>
              </a:rPr>
              <a:t> systematic uncertainty</a:t>
            </a:r>
          </a:p>
          <a:p>
            <a:r>
              <a:rPr lang="en-US" dirty="0" smtClean="0">
                <a:sym typeface="Wingdings"/>
              </a:rPr>
              <a:t>Study of the pileup in data 2011</a:t>
            </a:r>
          </a:p>
          <a:p>
            <a:r>
              <a:rPr lang="en-US" dirty="0" smtClean="0">
                <a:sym typeface="Wingdings"/>
              </a:rPr>
              <a:t>Move the Milano group in the A/</a:t>
            </a:r>
            <a:r>
              <a:rPr lang="en-US" dirty="0" err="1" smtClean="0">
                <a:sym typeface="Wingdings"/>
              </a:rPr>
              <a:t>H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tt</a:t>
            </a:r>
            <a:r>
              <a:rPr lang="en-US" dirty="0" smtClean="0">
                <a:sym typeface="Wingdings"/>
              </a:rPr>
              <a:t> analysis where the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baseline="30000" dirty="0" err="1" smtClean="0">
                <a:sym typeface="Wingdings"/>
              </a:rPr>
              <a:t>miss</a:t>
            </a:r>
            <a:r>
              <a:rPr lang="en-US" dirty="0" smtClean="0">
                <a:sym typeface="Wingdings"/>
              </a:rPr>
              <a:t> performance are crucial in invariant mass reconstruction (see Sofia’s talk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err="1" smtClean="0">
                <a:sym typeface="Wingdings"/>
              </a:rPr>
              <a:t>Frascati</a:t>
            </a:r>
            <a:r>
              <a:rPr lang="en-US" dirty="0" smtClean="0">
                <a:sym typeface="Wingdings"/>
              </a:rPr>
              <a:t> group: optimization of the </a:t>
            </a:r>
            <a:r>
              <a:rPr lang="en-US" dirty="0" err="1" smtClean="0">
                <a:sym typeface="Wingdings"/>
              </a:rPr>
              <a:t>eflow</a:t>
            </a:r>
            <a:r>
              <a:rPr lang="en-US" dirty="0" smtClean="0">
                <a:sym typeface="Wingdings"/>
              </a:rPr>
              <a:t> algorithm and determination of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baseline="30000" dirty="0" err="1" smtClean="0">
                <a:sym typeface="Wingdings"/>
              </a:rPr>
              <a:t>miss</a:t>
            </a:r>
            <a:r>
              <a:rPr lang="en-US" dirty="0" smtClean="0">
                <a:sym typeface="Wingdings"/>
              </a:rPr>
              <a:t> scale with data 2011</a:t>
            </a:r>
            <a:endParaRPr lang="en-US" baseline="30000" dirty="0" smtClean="0">
              <a:sym typeface="Wingdings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71553" y="354713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9234" y="3711084"/>
            <a:ext cx="3042633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4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 smtClean="0"/>
              <a:t> CONF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7620000" cy="5276298"/>
          </a:xfrm>
        </p:spPr>
        <p:txBody>
          <a:bodyPr>
            <a:noAutofit/>
          </a:bodyPr>
          <a:lstStyle/>
          <a:p>
            <a:pPr marL="114300" indent="0">
              <a:lnSpc>
                <a:spcPct val="80000"/>
              </a:lnSpc>
              <a:buNone/>
            </a:pPr>
            <a:r>
              <a:rPr lang="it-IT" sz="1600" b="1" dirty="0"/>
              <a:t>Note:      </a:t>
            </a:r>
            <a:r>
              <a:rPr lang="it-IT" sz="1600" b="1" dirty="0">
                <a:solidFill>
                  <a:srgbClr val="800000"/>
                </a:solidFill>
              </a:rPr>
              <a:t>ATLAS-COM-CONF-2010-008 </a:t>
            </a:r>
          </a:p>
          <a:p>
            <a:pPr marL="114300" indent="0">
              <a:lnSpc>
                <a:spcPct val="60000"/>
              </a:lnSpc>
              <a:buNone/>
            </a:pPr>
            <a:r>
              <a:rPr lang="it-IT" sz="1600" b="1" dirty="0"/>
              <a:t>Title:       </a:t>
            </a:r>
            <a:r>
              <a:rPr lang="it-IT" sz="1600" dirty="0"/>
              <a:t>Performance of the </a:t>
            </a:r>
            <a:r>
              <a:rPr lang="it-IT" sz="1600" dirty="0" err="1"/>
              <a:t>missing</a:t>
            </a:r>
            <a:r>
              <a:rPr lang="it-IT" sz="1600" dirty="0"/>
              <a:t> </a:t>
            </a:r>
            <a:r>
              <a:rPr lang="it-IT" sz="1600" dirty="0" err="1"/>
              <a:t>transverse</a:t>
            </a:r>
            <a:r>
              <a:rPr lang="it-IT" sz="1600" dirty="0"/>
              <a:t> </a:t>
            </a:r>
            <a:r>
              <a:rPr lang="it-IT" sz="1600" dirty="0" err="1"/>
              <a:t>energy</a:t>
            </a:r>
            <a:r>
              <a:rPr lang="it-IT" sz="1600" dirty="0"/>
              <a:t> </a:t>
            </a:r>
            <a:r>
              <a:rPr lang="it-IT" sz="1600" dirty="0" err="1"/>
              <a:t>reconstruction</a:t>
            </a:r>
            <a:r>
              <a:rPr lang="it-IT" sz="1600" dirty="0"/>
              <a:t> </a:t>
            </a:r>
            <a:r>
              <a:rPr lang="it-IT" sz="1600" dirty="0" smtClean="0"/>
              <a:t>in minimum </a:t>
            </a:r>
            <a:r>
              <a:rPr lang="it-IT" sz="1600" dirty="0" err="1" smtClean="0"/>
              <a:t>bias</a:t>
            </a:r>
            <a:r>
              <a:rPr lang="it-IT" sz="1600" dirty="0" smtClean="0"/>
              <a:t> </a:t>
            </a:r>
          </a:p>
          <a:p>
            <a:pPr marL="114300" indent="0">
              <a:lnSpc>
                <a:spcPct val="60000"/>
              </a:lnSpc>
              <a:buNone/>
            </a:pPr>
            <a:r>
              <a:rPr lang="it-IT" sz="1600" dirty="0" smtClean="0"/>
              <a:t>                </a:t>
            </a:r>
            <a:r>
              <a:rPr lang="it-IT" sz="1600" dirty="0" err="1" smtClean="0"/>
              <a:t>events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a Center-of-Mass Energy of 900 </a:t>
            </a:r>
            <a:r>
              <a:rPr lang="it-IT" sz="1600" dirty="0" err="1" smtClean="0"/>
              <a:t>GeV</a:t>
            </a:r>
            <a:r>
              <a:rPr lang="it-IT" sz="1600" dirty="0" smtClean="0"/>
              <a:t> and 2.36 </a:t>
            </a:r>
            <a:r>
              <a:rPr lang="it-IT" sz="1600" dirty="0" err="1"/>
              <a:t>TeV</a:t>
            </a:r>
            <a:r>
              <a:rPr lang="it-IT" sz="1600" dirty="0"/>
              <a:t> with the ATLAS </a:t>
            </a:r>
            <a:endParaRPr lang="it-IT" sz="1600" dirty="0" smtClean="0"/>
          </a:p>
          <a:p>
            <a:pPr marL="114300" indent="0">
              <a:lnSpc>
                <a:spcPct val="60000"/>
              </a:lnSpc>
              <a:buNone/>
            </a:pPr>
            <a:r>
              <a:rPr lang="it-IT" sz="1600" dirty="0"/>
              <a:t> </a:t>
            </a:r>
            <a:r>
              <a:rPr lang="it-IT" sz="1600" dirty="0" smtClean="0"/>
              <a:t>               detector </a:t>
            </a:r>
            <a:r>
              <a:rPr lang="it-IT" sz="1600" dirty="0"/>
              <a:t>(15 </a:t>
            </a:r>
            <a:r>
              <a:rPr lang="it-IT" sz="1600" dirty="0" err="1"/>
              <a:t>Feb</a:t>
            </a:r>
            <a:r>
              <a:rPr lang="it-IT" sz="1600" dirty="0"/>
              <a:t> 2010)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 err="1"/>
              <a:t>Editors</a:t>
            </a:r>
            <a:r>
              <a:rPr lang="it-IT" sz="1600" b="1" dirty="0"/>
              <a:t>:</a:t>
            </a:r>
            <a:r>
              <a:rPr lang="it-IT" sz="1600" dirty="0"/>
              <a:t>  </a:t>
            </a:r>
            <a:r>
              <a:rPr lang="it-IT" sz="1600" b="1" dirty="0">
                <a:solidFill>
                  <a:srgbClr val="800000"/>
                </a:solidFill>
              </a:rPr>
              <a:t>Cavalli, D.</a:t>
            </a:r>
            <a:r>
              <a:rPr lang="it-IT" sz="1600" dirty="0"/>
              <a:t>; </a:t>
            </a:r>
            <a:r>
              <a:rPr lang="it-IT" sz="1600" dirty="0" err="1" smtClean="0"/>
              <a:t>Pralavorio</a:t>
            </a:r>
            <a:r>
              <a:rPr lang="it-IT" sz="1600" dirty="0"/>
              <a:t>, P.    </a:t>
            </a:r>
          </a:p>
          <a:p>
            <a:pPr marL="114300" indent="0">
              <a:lnSpc>
                <a:spcPct val="80000"/>
              </a:lnSpc>
              <a:buNone/>
            </a:pPr>
            <a:endParaRPr lang="it-IT" sz="1600" b="1" dirty="0" smtClean="0"/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 smtClean="0"/>
              <a:t>Note</a:t>
            </a:r>
            <a:r>
              <a:rPr lang="it-IT" sz="1600" b="1" dirty="0"/>
              <a:t>:      </a:t>
            </a:r>
            <a:r>
              <a:rPr lang="it-IT" sz="1600" b="1" dirty="0">
                <a:solidFill>
                  <a:srgbClr val="800000"/>
                </a:solidFill>
              </a:rPr>
              <a:t>ATLAS-COM-CONF-2010-</a:t>
            </a:r>
            <a:r>
              <a:rPr lang="it-IT" sz="1600" b="1" dirty="0" smtClean="0">
                <a:solidFill>
                  <a:srgbClr val="800000"/>
                </a:solidFill>
              </a:rPr>
              <a:t>039</a:t>
            </a:r>
            <a:endParaRPr lang="it-IT" sz="1600" b="1" dirty="0">
              <a:solidFill>
                <a:srgbClr val="800000"/>
              </a:solidFill>
            </a:endParaRPr>
          </a:p>
          <a:p>
            <a:pPr marL="114300" indent="0">
              <a:lnSpc>
                <a:spcPct val="60000"/>
              </a:lnSpc>
              <a:buNone/>
            </a:pPr>
            <a:r>
              <a:rPr lang="it-IT" sz="1600" b="1" dirty="0"/>
              <a:t>Title:       </a:t>
            </a:r>
            <a:r>
              <a:rPr lang="it-IT" sz="1600" dirty="0"/>
              <a:t>Performance of the </a:t>
            </a:r>
            <a:r>
              <a:rPr lang="it-IT" sz="1600" dirty="0" err="1"/>
              <a:t>missing</a:t>
            </a:r>
            <a:r>
              <a:rPr lang="it-IT" sz="1600" dirty="0"/>
              <a:t> </a:t>
            </a:r>
            <a:r>
              <a:rPr lang="it-IT" sz="1600" dirty="0" err="1"/>
              <a:t>transverse</a:t>
            </a:r>
            <a:r>
              <a:rPr lang="it-IT" sz="1600" dirty="0"/>
              <a:t> </a:t>
            </a:r>
            <a:r>
              <a:rPr lang="it-IT" sz="1600" dirty="0" err="1"/>
              <a:t>energy</a:t>
            </a:r>
            <a:r>
              <a:rPr lang="it-IT" sz="1600" dirty="0"/>
              <a:t> </a:t>
            </a:r>
            <a:r>
              <a:rPr lang="it-IT" sz="1600" dirty="0" err="1"/>
              <a:t>reconstruction</a:t>
            </a:r>
            <a:r>
              <a:rPr lang="it-IT" sz="1600" dirty="0"/>
              <a:t> in </a:t>
            </a:r>
            <a:r>
              <a:rPr lang="it-IT" sz="1600" dirty="0" err="1"/>
              <a:t>proton-</a:t>
            </a:r>
            <a:r>
              <a:rPr lang="it-IT" sz="1600" dirty="0" err="1" smtClean="0"/>
              <a:t>proton</a:t>
            </a:r>
            <a:endParaRPr lang="it-IT" sz="1600" dirty="0" smtClean="0"/>
          </a:p>
          <a:p>
            <a:pPr marL="114300" indent="0">
              <a:lnSpc>
                <a:spcPct val="60000"/>
              </a:lnSpc>
              <a:buNone/>
            </a:pPr>
            <a:r>
              <a:rPr lang="it-IT" sz="1600" dirty="0"/>
              <a:t> </a:t>
            </a:r>
            <a:r>
              <a:rPr lang="it-IT" sz="1600" dirty="0" smtClean="0"/>
              <a:t>                </a:t>
            </a:r>
            <a:r>
              <a:rPr lang="it-IT" sz="1600" dirty="0" err="1"/>
              <a:t>collisions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center-of-mass </a:t>
            </a:r>
            <a:r>
              <a:rPr lang="it-IT" sz="1600" dirty="0" err="1"/>
              <a:t>energy</a:t>
            </a:r>
            <a:r>
              <a:rPr lang="it-IT" sz="1600" dirty="0"/>
              <a:t> </a:t>
            </a:r>
            <a:r>
              <a:rPr lang="it-IT" sz="1600" dirty="0" smtClean="0"/>
              <a:t>of </a:t>
            </a:r>
            <a:r>
              <a:rPr lang="it-IT" sz="1600" dirty="0"/>
              <a:t>7 </a:t>
            </a:r>
            <a:r>
              <a:rPr lang="it-IT" sz="1600" dirty="0" err="1"/>
              <a:t>TeV</a:t>
            </a:r>
            <a:r>
              <a:rPr lang="it-IT" sz="1600" dirty="0"/>
              <a:t> with the ATLAS </a:t>
            </a:r>
            <a:r>
              <a:rPr lang="it-IT" sz="1600" dirty="0" smtClean="0"/>
              <a:t>detector </a:t>
            </a:r>
          </a:p>
          <a:p>
            <a:pPr marL="114300" indent="0">
              <a:lnSpc>
                <a:spcPct val="60000"/>
              </a:lnSpc>
              <a:buNone/>
            </a:pPr>
            <a:r>
              <a:rPr lang="it-IT" sz="1600" dirty="0"/>
              <a:t> </a:t>
            </a:r>
            <a:r>
              <a:rPr lang="it-IT" sz="1600" dirty="0" smtClean="0"/>
              <a:t>                (</a:t>
            </a:r>
            <a:r>
              <a:rPr lang="it-IT" sz="1600" dirty="0"/>
              <a:t>12 </a:t>
            </a:r>
            <a:r>
              <a:rPr lang="it-IT" sz="1600" dirty="0" err="1"/>
              <a:t>May</a:t>
            </a:r>
            <a:r>
              <a:rPr lang="it-IT" sz="1600" dirty="0"/>
              <a:t> </a:t>
            </a:r>
            <a:r>
              <a:rPr lang="it-IT" sz="1600" dirty="0" smtClean="0"/>
              <a:t>2010)</a:t>
            </a:r>
            <a:endParaRPr lang="it-IT" sz="1600" dirty="0"/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 err="1"/>
              <a:t>Editors</a:t>
            </a:r>
            <a:r>
              <a:rPr lang="it-IT" sz="1600" b="1" dirty="0" smtClean="0"/>
              <a:t>: </a:t>
            </a:r>
            <a:r>
              <a:rPr lang="it-IT" sz="1600" dirty="0"/>
              <a:t> </a:t>
            </a:r>
            <a:r>
              <a:rPr lang="it-IT" sz="1600" dirty="0" err="1" smtClean="0"/>
              <a:t>Baak</a:t>
            </a:r>
            <a:r>
              <a:rPr lang="it-IT" sz="1600" dirty="0" smtClean="0"/>
              <a:t>, M.; </a:t>
            </a:r>
            <a:r>
              <a:rPr lang="it-IT" sz="1600" b="1" dirty="0" err="1" smtClean="0">
                <a:solidFill>
                  <a:srgbClr val="800000"/>
                </a:solidFill>
              </a:rPr>
              <a:t>Resconi</a:t>
            </a:r>
            <a:r>
              <a:rPr lang="it-IT" sz="1600" b="1" dirty="0" smtClean="0">
                <a:solidFill>
                  <a:srgbClr val="800000"/>
                </a:solidFill>
              </a:rPr>
              <a:t>, S.</a:t>
            </a:r>
            <a:endParaRPr lang="it-IT" sz="1600" b="1" dirty="0">
              <a:solidFill>
                <a:srgbClr val="800000"/>
              </a:solidFill>
            </a:endParaRPr>
          </a:p>
          <a:p>
            <a:pPr marL="114300" indent="0">
              <a:lnSpc>
                <a:spcPct val="80000"/>
              </a:lnSpc>
              <a:buNone/>
            </a:pPr>
            <a:endParaRPr lang="it-IT" sz="1600" b="1" dirty="0" smtClean="0"/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 smtClean="0"/>
              <a:t>Note</a:t>
            </a:r>
            <a:r>
              <a:rPr lang="it-IT" sz="1600" b="1" dirty="0"/>
              <a:t>:      </a:t>
            </a:r>
            <a:r>
              <a:rPr lang="it-IT" sz="1600" b="1" dirty="0">
                <a:solidFill>
                  <a:srgbClr val="800000"/>
                </a:solidFill>
              </a:rPr>
              <a:t>ATLAS-COM-CONF-2010-059 </a:t>
            </a:r>
          </a:p>
          <a:p>
            <a:pPr marL="114300" indent="0">
              <a:lnSpc>
                <a:spcPct val="60000"/>
              </a:lnSpc>
              <a:buNone/>
            </a:pPr>
            <a:r>
              <a:rPr lang="it-IT" sz="1600" b="1" dirty="0"/>
              <a:t>Title:       </a:t>
            </a:r>
            <a:r>
              <a:rPr lang="it-IT" sz="1600" dirty="0">
                <a:solidFill>
                  <a:srgbClr val="000000"/>
                </a:solidFill>
              </a:rPr>
              <a:t>Performance of the </a:t>
            </a:r>
            <a:r>
              <a:rPr lang="it-IT" sz="1600" dirty="0" err="1">
                <a:solidFill>
                  <a:srgbClr val="000000"/>
                </a:solidFill>
              </a:rPr>
              <a:t>Missing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Transverse</a:t>
            </a:r>
            <a:r>
              <a:rPr lang="it-IT" sz="1600" dirty="0">
                <a:solidFill>
                  <a:srgbClr val="000000"/>
                </a:solidFill>
              </a:rPr>
              <a:t> Energy </a:t>
            </a:r>
            <a:r>
              <a:rPr lang="it-IT" sz="1600" dirty="0" err="1">
                <a:solidFill>
                  <a:srgbClr val="000000"/>
                </a:solidFill>
              </a:rPr>
              <a:t>Reconstruction</a:t>
            </a:r>
            <a:r>
              <a:rPr lang="it-IT" sz="1600" dirty="0">
                <a:solidFill>
                  <a:srgbClr val="000000"/>
                </a:solidFill>
              </a:rPr>
              <a:t>  </a:t>
            </a:r>
            <a:r>
              <a:rPr lang="it-IT" sz="1600" dirty="0" smtClean="0">
                <a:solidFill>
                  <a:srgbClr val="000000"/>
                </a:solidFill>
              </a:rPr>
              <a:t>and </a:t>
            </a:r>
            <a:r>
              <a:rPr lang="it-IT" sz="1600" dirty="0" err="1">
                <a:solidFill>
                  <a:srgbClr val="000000"/>
                </a:solidFill>
              </a:rPr>
              <a:t>Calibration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endParaRPr lang="it-IT" sz="1600" dirty="0" smtClean="0">
              <a:solidFill>
                <a:srgbClr val="000000"/>
              </a:solidFill>
            </a:endParaRPr>
          </a:p>
          <a:p>
            <a:pPr marL="114300" indent="0">
              <a:lnSpc>
                <a:spcPct val="60000"/>
              </a:lnSpc>
              <a:buNone/>
            </a:pP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smtClean="0">
                <a:solidFill>
                  <a:srgbClr val="000000"/>
                </a:solidFill>
              </a:rPr>
              <a:t>                in </a:t>
            </a:r>
            <a:r>
              <a:rPr lang="it-IT" sz="1600" dirty="0">
                <a:solidFill>
                  <a:srgbClr val="000000"/>
                </a:solidFill>
              </a:rPr>
              <a:t>Proton-Proton </a:t>
            </a:r>
            <a:r>
              <a:rPr lang="it-IT" sz="1600" dirty="0" err="1">
                <a:solidFill>
                  <a:srgbClr val="000000"/>
                </a:solidFill>
              </a:rPr>
              <a:t>Collisions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at</a:t>
            </a:r>
            <a:r>
              <a:rPr lang="it-IT" sz="1600" dirty="0">
                <a:solidFill>
                  <a:srgbClr val="000000"/>
                </a:solidFill>
              </a:rPr>
              <a:t> a Center-of-</a:t>
            </a:r>
            <a:r>
              <a:rPr lang="it-IT" sz="1600" dirty="0" smtClean="0">
                <a:solidFill>
                  <a:srgbClr val="000000"/>
                </a:solidFill>
              </a:rPr>
              <a:t>Mass Energy </a:t>
            </a:r>
            <a:r>
              <a:rPr lang="it-IT" sz="1600" dirty="0">
                <a:solidFill>
                  <a:srgbClr val="000000"/>
                </a:solidFill>
              </a:rPr>
              <a:t>of 7 </a:t>
            </a:r>
            <a:r>
              <a:rPr lang="it-IT" sz="1600" dirty="0" err="1">
                <a:solidFill>
                  <a:srgbClr val="000000"/>
                </a:solidFill>
              </a:rPr>
              <a:t>TeV</a:t>
            </a:r>
            <a:r>
              <a:rPr lang="it-IT" sz="1600" dirty="0">
                <a:solidFill>
                  <a:srgbClr val="000000"/>
                </a:solidFill>
              </a:rPr>
              <a:t> with the </a:t>
            </a:r>
            <a:r>
              <a:rPr lang="it-IT" sz="1600" dirty="0" smtClean="0">
                <a:solidFill>
                  <a:srgbClr val="000000"/>
                </a:solidFill>
              </a:rPr>
              <a:t>ATLAS</a:t>
            </a:r>
          </a:p>
          <a:p>
            <a:pPr marL="114300" indent="0">
              <a:lnSpc>
                <a:spcPct val="60000"/>
              </a:lnSpc>
              <a:buNone/>
            </a:pP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smtClean="0">
                <a:solidFill>
                  <a:srgbClr val="000000"/>
                </a:solidFill>
              </a:rPr>
              <a:t>                </a:t>
            </a:r>
            <a:r>
              <a:rPr lang="it-IT" sz="1600" dirty="0">
                <a:solidFill>
                  <a:srgbClr val="000000"/>
                </a:solidFill>
              </a:rPr>
              <a:t>Detector (15 </a:t>
            </a:r>
            <a:r>
              <a:rPr lang="it-IT" sz="1600" dirty="0" err="1">
                <a:solidFill>
                  <a:srgbClr val="000000"/>
                </a:solidFill>
              </a:rPr>
              <a:t>Jun</a:t>
            </a:r>
            <a:r>
              <a:rPr lang="it-IT" sz="1600" dirty="0">
                <a:solidFill>
                  <a:srgbClr val="000000"/>
                </a:solidFill>
              </a:rPr>
              <a:t> 2010)</a:t>
            </a:r>
          </a:p>
          <a:p>
            <a:pPr marL="114300" indent="0">
              <a:lnSpc>
                <a:spcPct val="60000"/>
              </a:lnSpc>
              <a:buNone/>
            </a:pPr>
            <a:r>
              <a:rPr lang="it-IT" sz="1600" b="1" dirty="0" err="1"/>
              <a:t>Editors</a:t>
            </a:r>
            <a:r>
              <a:rPr lang="it-IT" sz="1600" b="1" dirty="0"/>
              <a:t>:</a:t>
            </a:r>
            <a:r>
              <a:rPr lang="it-IT" sz="1600" dirty="0"/>
              <a:t>  </a:t>
            </a:r>
            <a:r>
              <a:rPr lang="it-IT" sz="1600" b="1" dirty="0">
                <a:solidFill>
                  <a:srgbClr val="800000"/>
                </a:solidFill>
              </a:rPr>
              <a:t>Cavalli, D.</a:t>
            </a:r>
            <a:r>
              <a:rPr lang="it-IT" sz="1600" dirty="0"/>
              <a:t>; </a:t>
            </a:r>
            <a:r>
              <a:rPr lang="it-IT" sz="1600" dirty="0" err="1"/>
              <a:t>Liang</a:t>
            </a:r>
            <a:r>
              <a:rPr lang="it-IT" sz="1600" dirty="0"/>
              <a:t>, </a:t>
            </a:r>
            <a:r>
              <a:rPr lang="it-IT" sz="1600" dirty="0" err="1"/>
              <a:t>Z</a:t>
            </a:r>
            <a:r>
              <a:rPr lang="it-IT" sz="1600" dirty="0" smtClean="0"/>
              <a:t>.; </a:t>
            </a:r>
            <a:r>
              <a:rPr lang="it-IT" sz="1600" dirty="0" err="1"/>
              <a:t>Yurkewicz</a:t>
            </a:r>
            <a:r>
              <a:rPr lang="it-IT" sz="1600" dirty="0"/>
              <a:t>, A</a:t>
            </a:r>
            <a:r>
              <a:rPr lang="it-IT" sz="1600" dirty="0" smtClean="0"/>
              <a:t>.  </a:t>
            </a:r>
            <a:endParaRPr lang="it-IT" sz="1600" dirty="0"/>
          </a:p>
          <a:p>
            <a:pPr marL="114300" indent="0">
              <a:lnSpc>
                <a:spcPct val="80000"/>
              </a:lnSpc>
              <a:buNone/>
            </a:pPr>
            <a:endParaRPr lang="it-IT" sz="1600" b="1" dirty="0"/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/>
              <a:t>Note:      </a:t>
            </a:r>
            <a:r>
              <a:rPr lang="it-IT" sz="1600" b="1" dirty="0">
                <a:solidFill>
                  <a:srgbClr val="800000"/>
                </a:solidFill>
              </a:rPr>
              <a:t>ATLAS-COM-CONF-</a:t>
            </a:r>
            <a:r>
              <a:rPr lang="it-IT" sz="1600" b="1" dirty="0" smtClean="0">
                <a:solidFill>
                  <a:srgbClr val="800000"/>
                </a:solidFill>
              </a:rPr>
              <a:t>2011-035 </a:t>
            </a:r>
            <a:endParaRPr lang="it-IT" sz="1600" b="1" dirty="0">
              <a:solidFill>
                <a:srgbClr val="800000"/>
              </a:solidFill>
            </a:endParaRPr>
          </a:p>
          <a:p>
            <a:pPr marL="114300" indent="0">
              <a:lnSpc>
                <a:spcPct val="60000"/>
              </a:lnSpc>
              <a:buNone/>
            </a:pPr>
            <a:r>
              <a:rPr lang="it-IT" sz="1600" b="1" dirty="0"/>
              <a:t>Title:      </a:t>
            </a:r>
            <a:r>
              <a:rPr lang="en-US" sz="1600" dirty="0" smtClean="0"/>
              <a:t>Reconstruction </a:t>
            </a:r>
            <a:r>
              <a:rPr lang="en-US" sz="1600" dirty="0"/>
              <a:t>and Calibration of Missing Transverse Energy and Performance </a:t>
            </a:r>
            <a:endParaRPr lang="en-US" sz="1600" dirty="0" smtClean="0"/>
          </a:p>
          <a:p>
            <a:pPr marL="114300" indent="0">
              <a:lnSpc>
                <a:spcPct val="6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in </a:t>
            </a:r>
            <a:r>
              <a:rPr lang="en-US" sz="1600" dirty="0"/>
              <a:t>Z and W events in ATLAS Proton-Proton Collisions at √s=7 </a:t>
            </a:r>
            <a:r>
              <a:rPr lang="en-US" sz="1600" dirty="0" err="1" smtClean="0"/>
              <a:t>TeV</a:t>
            </a:r>
            <a:r>
              <a:rPr lang="en-US" sz="1600" dirty="0" smtClean="0"/>
              <a:t> </a:t>
            </a:r>
          </a:p>
          <a:p>
            <a:pPr marL="114300" indent="0">
              <a:lnSpc>
                <a:spcPct val="6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(approved 17 May 2011</a:t>
            </a:r>
            <a:r>
              <a:rPr lang="it-IT" sz="1600" dirty="0" smtClean="0">
                <a:solidFill>
                  <a:srgbClr val="000000"/>
                </a:solidFill>
              </a:rPr>
              <a:t>)</a:t>
            </a:r>
            <a:endParaRPr lang="it-IT" sz="1600" dirty="0">
              <a:solidFill>
                <a:srgbClr val="000000"/>
              </a:solidFill>
            </a:endParaRPr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 err="1"/>
              <a:t>Editors</a:t>
            </a:r>
            <a:r>
              <a:rPr lang="it-IT" sz="1600" b="1" dirty="0"/>
              <a:t>:</a:t>
            </a:r>
            <a:r>
              <a:rPr lang="it-IT" sz="1600" dirty="0"/>
              <a:t>  </a:t>
            </a:r>
            <a:r>
              <a:rPr lang="it-IT" sz="1600" b="1" dirty="0">
                <a:solidFill>
                  <a:srgbClr val="800000"/>
                </a:solidFill>
              </a:rPr>
              <a:t>Cavalli, D.</a:t>
            </a:r>
            <a:r>
              <a:rPr lang="it-IT" sz="1600" dirty="0"/>
              <a:t>; </a:t>
            </a:r>
            <a:r>
              <a:rPr lang="it-IT" sz="1600" dirty="0" err="1" smtClean="0"/>
              <a:t>Dobson</a:t>
            </a:r>
            <a:r>
              <a:rPr lang="it-IT" sz="1600" dirty="0" smtClean="0"/>
              <a:t>, E.  </a:t>
            </a:r>
            <a:endParaRPr lang="it-IT" sz="1600" dirty="0"/>
          </a:p>
          <a:p>
            <a:pPr marL="114300" indent="0">
              <a:lnSpc>
                <a:spcPct val="80000"/>
              </a:lnSpc>
              <a:buNone/>
            </a:pPr>
            <a:endParaRPr lang="it-IT" sz="1600" dirty="0"/>
          </a:p>
          <a:p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1040" y="5036929"/>
            <a:ext cx="7720431" cy="1483969"/>
          </a:xfrm>
          <a:prstGeom prst="round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68" y="1600199"/>
            <a:ext cx="5708182" cy="4048761"/>
          </a:xfrm>
        </p:spPr>
        <p:txBody>
          <a:bodyPr>
            <a:normAutofit/>
          </a:bodyPr>
          <a:lstStyle/>
          <a:p>
            <a:r>
              <a:rPr lang="en-US" dirty="0" err="1"/>
              <a:t>Topo</a:t>
            </a:r>
            <a:r>
              <a:rPr lang="en-US" dirty="0"/>
              <a:t>-Clusters are groups of calorimeter </a:t>
            </a:r>
            <a:r>
              <a:rPr lang="en-US" dirty="0" smtClean="0"/>
              <a:t>cells topologically </a:t>
            </a:r>
            <a:r>
              <a:rPr lang="en-US" dirty="0"/>
              <a:t>connected</a:t>
            </a:r>
            <a:endParaRPr lang="en-US" dirty="0" smtClean="0"/>
          </a:p>
          <a:p>
            <a:r>
              <a:rPr lang="en-US" dirty="0" smtClean="0"/>
              <a:t>Noise </a:t>
            </a:r>
            <a:r>
              <a:rPr lang="en-US" dirty="0"/>
              <a:t>suppression via noise-driven clustering thresholds:</a:t>
            </a:r>
          </a:p>
          <a:p>
            <a:pPr lvl="1"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Seed, </a:t>
            </a:r>
            <a:r>
              <a:rPr lang="en-US" dirty="0" err="1"/>
              <a:t>Neighbour</a:t>
            </a:r>
            <a:r>
              <a:rPr lang="en-US" dirty="0"/>
              <a:t>, Perimeter cells (</a:t>
            </a:r>
            <a:r>
              <a:rPr lang="en-US" i="1" dirty="0"/>
              <a:t>S</a:t>
            </a:r>
            <a:r>
              <a:rPr lang="en-US" dirty="0"/>
              <a:t>,</a:t>
            </a:r>
            <a:r>
              <a:rPr lang="en-US" i="1" dirty="0"/>
              <a:t>N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dirty="0"/>
              <a:t>) = (4,2,0)</a:t>
            </a:r>
          </a:p>
          <a:p>
            <a:pPr lvl="1"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seed </a:t>
            </a:r>
            <a:r>
              <a:rPr lang="en-US" dirty="0"/>
              <a:t>cells with |</a:t>
            </a:r>
            <a:r>
              <a:rPr lang="en-US" i="1" dirty="0" err="1"/>
              <a:t>E</a:t>
            </a:r>
            <a:r>
              <a:rPr lang="en-US" baseline="-25000" dirty="0" err="1"/>
              <a:t>cell</a:t>
            </a:r>
            <a:r>
              <a:rPr lang="en-US" dirty="0"/>
              <a:t>| &gt; </a:t>
            </a:r>
            <a:r>
              <a:rPr lang="en-US" i="1" dirty="0" err="1"/>
              <a:t>Sσ</a:t>
            </a:r>
            <a:r>
              <a:rPr lang="en-US" baseline="-25000" dirty="0" err="1"/>
              <a:t>noise</a:t>
            </a:r>
            <a:r>
              <a:rPr lang="en-US" dirty="0"/>
              <a:t> (</a:t>
            </a:r>
            <a:r>
              <a:rPr lang="en-US" i="1" dirty="0"/>
              <a:t>S </a:t>
            </a:r>
            <a:r>
              <a:rPr lang="en-US" dirty="0"/>
              <a:t>= 4)</a:t>
            </a:r>
          </a:p>
          <a:p>
            <a:pPr lvl="1"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expand </a:t>
            </a:r>
            <a:r>
              <a:rPr lang="en-US" dirty="0"/>
              <a:t>in 3D; add </a:t>
            </a:r>
            <a:r>
              <a:rPr lang="en-US" dirty="0" err="1"/>
              <a:t>neighbours</a:t>
            </a:r>
            <a:r>
              <a:rPr lang="en-US" dirty="0"/>
              <a:t> with |</a:t>
            </a:r>
            <a:r>
              <a:rPr lang="en-US" i="1" dirty="0" err="1"/>
              <a:t>E</a:t>
            </a:r>
            <a:r>
              <a:rPr lang="en-US" baseline="-25000" dirty="0" err="1"/>
              <a:t>cell</a:t>
            </a:r>
            <a:r>
              <a:rPr lang="en-US" dirty="0"/>
              <a:t>|&gt;</a:t>
            </a:r>
            <a:r>
              <a:rPr lang="en-US" i="1" dirty="0" err="1"/>
              <a:t>Nσ</a:t>
            </a:r>
            <a:r>
              <a:rPr lang="en-US" baseline="-25000" dirty="0" err="1"/>
              <a:t>noise</a:t>
            </a:r>
            <a:r>
              <a:rPr lang="en-US" dirty="0"/>
              <a:t> (</a:t>
            </a:r>
            <a:r>
              <a:rPr lang="en-US" i="1" dirty="0"/>
              <a:t>N </a:t>
            </a:r>
            <a:r>
              <a:rPr lang="en-US" dirty="0"/>
              <a:t>= 2)</a:t>
            </a:r>
          </a:p>
          <a:p>
            <a:pPr lvl="1"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merge </a:t>
            </a:r>
            <a:r>
              <a:rPr lang="en-US" dirty="0"/>
              <a:t>clusters with common </a:t>
            </a:r>
            <a:r>
              <a:rPr lang="en-US" dirty="0" err="1"/>
              <a:t>neighbours</a:t>
            </a:r>
            <a:endParaRPr lang="en-US" dirty="0"/>
          </a:p>
          <a:p>
            <a:pPr lvl="1"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add </a:t>
            </a:r>
            <a:r>
              <a:rPr lang="en-US" dirty="0"/>
              <a:t>perimeter cells with |</a:t>
            </a:r>
            <a:r>
              <a:rPr lang="en-US" i="1" dirty="0" err="1"/>
              <a:t>E</a:t>
            </a:r>
            <a:r>
              <a:rPr lang="en-US" baseline="-25000" dirty="0" err="1"/>
              <a:t>cell</a:t>
            </a:r>
            <a:r>
              <a:rPr lang="en-US" dirty="0"/>
              <a:t>|&gt;</a:t>
            </a:r>
            <a:r>
              <a:rPr lang="en-US" i="1" dirty="0" err="1"/>
              <a:t>Pσ</a:t>
            </a:r>
            <a:r>
              <a:rPr lang="en-US" baseline="-25000" dirty="0" err="1"/>
              <a:t>noise</a:t>
            </a:r>
            <a:r>
              <a:rPr lang="en-US" dirty="0"/>
              <a:t> (</a:t>
            </a:r>
            <a:r>
              <a:rPr lang="en-US" i="1" dirty="0"/>
              <a:t>P </a:t>
            </a:r>
            <a:r>
              <a:rPr lang="en-US" dirty="0"/>
              <a:t>= 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30</a:t>
            </a:fld>
            <a:endParaRPr lang="en-US"/>
          </a:p>
        </p:txBody>
      </p:sp>
      <p:pic>
        <p:nvPicPr>
          <p:cNvPr id="6" name="Immagine 10" descr="top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010" y="1568857"/>
            <a:ext cx="253468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6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indent="0"/>
            <a:r>
              <a:rPr lang="en-US" sz="2800" dirty="0"/>
              <a:t>Local cluster weighting calibration scheme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Local </a:t>
            </a:r>
            <a:r>
              <a:rPr lang="en-US" sz="2800" dirty="0" err="1"/>
              <a:t>hadronic</a:t>
            </a:r>
            <a:r>
              <a:rPr lang="en-US" sz="2800" dirty="0"/>
              <a:t> calibration or LCW)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19" y="1598932"/>
            <a:ext cx="6874824" cy="404876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dirty="0"/>
              <a:t>Local </a:t>
            </a:r>
            <a:r>
              <a:rPr lang="it-IT" dirty="0" err="1"/>
              <a:t>Hadron</a:t>
            </a:r>
            <a:r>
              <a:rPr lang="it-IT" dirty="0"/>
              <a:t>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 smtClean="0"/>
              <a:t>classifies</a:t>
            </a:r>
            <a:r>
              <a:rPr lang="it-IT" dirty="0" smtClean="0"/>
              <a:t> </a:t>
            </a:r>
            <a:r>
              <a:rPr lang="it-IT" dirty="0" err="1"/>
              <a:t>calorimeter</a:t>
            </a:r>
            <a:r>
              <a:rPr lang="it-IT" dirty="0"/>
              <a:t> </a:t>
            </a:r>
            <a:r>
              <a:rPr lang="it-IT" dirty="0" smtClean="0"/>
              <a:t>clusters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hadronic</a:t>
            </a:r>
            <a:r>
              <a:rPr lang="it-IT" dirty="0"/>
              <a:t> and </a:t>
            </a:r>
            <a:r>
              <a:rPr lang="it-IT" dirty="0" err="1"/>
              <a:t>electromagnetic</a:t>
            </a:r>
            <a:r>
              <a:rPr lang="it-IT" dirty="0"/>
              <a:t>, </a:t>
            </a:r>
            <a:r>
              <a:rPr lang="it-IT" dirty="0" err="1"/>
              <a:t>according</a:t>
            </a:r>
            <a:r>
              <a:rPr lang="it-IT" dirty="0"/>
              <a:t> to cluster </a:t>
            </a:r>
            <a:r>
              <a:rPr lang="it-IT" dirty="0" err="1"/>
              <a:t>topology</a:t>
            </a:r>
            <a:r>
              <a:rPr lang="it-IT" dirty="0"/>
              <a:t> and </a:t>
            </a:r>
            <a:r>
              <a:rPr lang="it-IT" dirty="0" err="1"/>
              <a:t>weights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in clusters </a:t>
            </a:r>
            <a:r>
              <a:rPr lang="it-IT" dirty="0" err="1"/>
              <a:t>according</a:t>
            </a:r>
            <a:r>
              <a:rPr lang="it-IT" dirty="0"/>
              <a:t> to the cluster </a:t>
            </a:r>
            <a:r>
              <a:rPr lang="it-IT" dirty="0" err="1" smtClean="0"/>
              <a:t>energy</a:t>
            </a:r>
            <a:r>
              <a:rPr lang="it-IT" dirty="0"/>
              <a:t>,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, </a:t>
            </a:r>
            <a:r>
              <a:rPr lang="en-US" dirty="0" smtClean="0"/>
              <a:t>the </a:t>
            </a:r>
            <a:r>
              <a:rPr lang="en-US" dirty="0" err="1" smtClean="0"/>
              <a:t>pseudorapidity</a:t>
            </a:r>
            <a:r>
              <a:rPr lang="en-US" dirty="0" smtClean="0"/>
              <a:t>, the </a:t>
            </a:r>
            <a:r>
              <a:rPr lang="en-US" dirty="0"/>
              <a:t>isolation and </a:t>
            </a:r>
            <a:r>
              <a:rPr lang="en-US" dirty="0" smtClean="0"/>
              <a:t>the depth </a:t>
            </a:r>
            <a:r>
              <a:rPr lang="en-US" dirty="0"/>
              <a:t>in calorimeter</a:t>
            </a:r>
            <a:r>
              <a:rPr lang="it-IT" dirty="0" smtClean="0"/>
              <a:t>. </a:t>
            </a:r>
            <a:r>
              <a:rPr lang="it-IT" dirty="0" err="1"/>
              <a:t>Additional</a:t>
            </a:r>
            <a:r>
              <a:rPr lang="it-IT" dirty="0"/>
              <a:t> </a:t>
            </a:r>
            <a:r>
              <a:rPr lang="it-IT" dirty="0" err="1"/>
              <a:t>corrections</a:t>
            </a:r>
            <a:r>
              <a:rPr lang="it-IT" dirty="0"/>
              <a:t> are </a:t>
            </a:r>
            <a:r>
              <a:rPr lang="it-IT" dirty="0" err="1"/>
              <a:t>applied</a:t>
            </a:r>
            <a:r>
              <a:rPr lang="it-IT" dirty="0"/>
              <a:t> for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deposited</a:t>
            </a:r>
            <a:r>
              <a:rPr lang="it-IT" dirty="0"/>
              <a:t> in </a:t>
            </a:r>
            <a:r>
              <a:rPr lang="it-IT" dirty="0" err="1"/>
              <a:t>calorimeters</a:t>
            </a:r>
            <a:r>
              <a:rPr lang="it-IT" dirty="0"/>
              <a:t> </a:t>
            </a:r>
            <a:r>
              <a:rPr lang="it-IT" dirty="0" err="1"/>
              <a:t>outside</a:t>
            </a:r>
            <a:r>
              <a:rPr lang="it-IT" dirty="0"/>
              <a:t> of clusters and the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deposited</a:t>
            </a:r>
            <a:r>
              <a:rPr lang="it-IT" dirty="0"/>
              <a:t> in dead </a:t>
            </a:r>
            <a:r>
              <a:rPr lang="it-IT" dirty="0" err="1"/>
              <a:t>material</a:t>
            </a:r>
            <a:r>
              <a:rPr lang="it-IT" dirty="0"/>
              <a:t>. </a:t>
            </a:r>
            <a:endParaRPr lang="it-IT" dirty="0" smtClean="0"/>
          </a:p>
          <a:p>
            <a:pPr marL="114300" indent="0">
              <a:buNone/>
            </a:pPr>
            <a:r>
              <a:rPr lang="en-US" dirty="0" smtClean="0"/>
              <a:t>Finally</a:t>
            </a:r>
            <a:r>
              <a:rPr lang="en-US" dirty="0"/>
              <a:t>, for the proper jet calibration, a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/>
              <a:t> </a:t>
            </a:r>
            <a:r>
              <a:rPr lang="en-US" dirty="0" smtClean="0"/>
              <a:t>dependent </a:t>
            </a:r>
            <a:r>
              <a:rPr lang="en-US" dirty="0"/>
              <a:t>correction </a:t>
            </a:r>
            <a:r>
              <a:rPr lang="en-US" dirty="0" smtClean="0"/>
              <a:t>is applied </a:t>
            </a:r>
            <a:r>
              <a:rPr lang="en-US" dirty="0"/>
              <a:t>to reach the calibrated jet energy </a:t>
            </a:r>
            <a:r>
              <a:rPr lang="en-US" dirty="0" smtClean="0"/>
              <a:t>scale.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ATLAS ITALIA - Rosa Simoniello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1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RefFinal</a:t>
            </a:r>
            <a:r>
              <a:rPr lang="en-US" dirty="0"/>
              <a:t> </a:t>
            </a:r>
            <a:r>
              <a:rPr lang="en-US" dirty="0" smtClean="0"/>
              <a:t>Calibrations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97743"/>
              </p:ext>
            </p:extLst>
          </p:nvPr>
        </p:nvGraphicFramePr>
        <p:xfrm>
          <a:off x="265145" y="1211666"/>
          <a:ext cx="8038068" cy="377951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97877"/>
                <a:gridCol w="907074"/>
                <a:gridCol w="1088488"/>
                <a:gridCol w="1074533"/>
                <a:gridCol w="1521093"/>
                <a:gridCol w="921029"/>
                <a:gridCol w="6279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RefMuon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Jet 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pt</a:t>
                      </a:r>
                      <a:r>
                        <a:rPr lang="en-US" sz="1400" dirty="0" smtClean="0"/>
                        <a:t>&gt;20GeV)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Softjets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(7GeV&lt;</a:t>
                      </a:r>
                      <a:r>
                        <a:rPr lang="en-US" sz="1400" baseline="0" dirty="0" err="1" smtClean="0"/>
                        <a:t>pt</a:t>
                      </a:r>
                      <a:r>
                        <a:rPr lang="en-US" sz="1400" baseline="0" dirty="0" smtClean="0"/>
                        <a:t>&lt;20GeV)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CellOut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RefFinal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default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STACO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AntiKt6 LCW+JES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AntiKt6 </a:t>
                      </a:r>
                    </a:p>
                    <a:p>
                      <a:pPr algn="ctr"/>
                      <a:r>
                        <a:rPr lang="en-US" b="1" dirty="0" smtClean="0"/>
                        <a:t>LCW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LCW+eflow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LCW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RefFinal_em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AntiKt4</a:t>
                      </a:r>
                      <a:r>
                        <a:rPr lang="en-US" baseline="0" dirty="0" smtClean="0"/>
                        <a:t> EM</a:t>
                      </a:r>
                      <a:r>
                        <a:rPr lang="en-US" dirty="0" smtClean="0"/>
                        <a:t>+JES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AntiKt4 </a:t>
                      </a:r>
                    </a:p>
                    <a:p>
                      <a:pPr algn="ctr"/>
                      <a:r>
                        <a:rPr lang="en-US" dirty="0" smtClean="0"/>
                        <a:t>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RefFinal_GCW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AntiKt6</a:t>
                      </a:r>
                    </a:p>
                    <a:p>
                      <a:pPr algn="ctr"/>
                      <a:r>
                        <a:rPr lang="en-US" dirty="0" smtClean="0"/>
                        <a:t>GCW+JES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AntiKt6</a:t>
                      </a:r>
                    </a:p>
                    <a:p>
                      <a:pPr algn="ctr"/>
                      <a:r>
                        <a:rPr lang="en-US" dirty="0" smtClean="0"/>
                        <a:t>GCW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LCW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RefFinal_LCW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AntiKt6</a:t>
                      </a:r>
                    </a:p>
                    <a:p>
                      <a:pPr algn="ctr"/>
                      <a:r>
                        <a:rPr lang="en-US" dirty="0" smtClean="0"/>
                        <a:t>LCW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AntiKt6</a:t>
                      </a:r>
                    </a:p>
                    <a:p>
                      <a:pPr algn="ctr"/>
                      <a:r>
                        <a:rPr lang="en-US" dirty="0" smtClean="0"/>
                        <a:t>LCW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LCW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RefFinal_noTracks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AntiKt6</a:t>
                      </a:r>
                    </a:p>
                    <a:p>
                      <a:pPr algn="ctr"/>
                      <a:r>
                        <a:rPr lang="en-US" dirty="0" smtClean="0"/>
                        <a:t>LCW+JES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AntiKt6</a:t>
                      </a:r>
                    </a:p>
                    <a:p>
                      <a:pPr algn="ctr"/>
                      <a:r>
                        <a:rPr lang="en-US" dirty="0" smtClean="0"/>
                        <a:t>LCW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LCW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5145" y="1744594"/>
            <a:ext cx="8038068" cy="683881"/>
          </a:xfrm>
          <a:prstGeom prst="round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5030788" y="1182688"/>
            <a:ext cx="587375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40" y="1732240"/>
            <a:ext cx="8208962" cy="231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674688" indent="-446088" eaLnBrk="0" hangingPunct="0"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76275" algn="l"/>
                <a:tab pos="1123950" algn="l"/>
                <a:tab pos="1573213" algn="l"/>
                <a:tab pos="2022475" algn="l"/>
                <a:tab pos="2471738" algn="l"/>
                <a:tab pos="2921000" algn="l"/>
                <a:tab pos="3370263" algn="l"/>
                <a:tab pos="3819525" algn="l"/>
                <a:tab pos="4268788" algn="l"/>
                <a:tab pos="4718050" algn="l"/>
                <a:tab pos="5167313" algn="l"/>
                <a:tab pos="5616575" algn="l"/>
                <a:tab pos="6065838" algn="l"/>
                <a:tab pos="6515100" algn="l"/>
                <a:tab pos="6964363" algn="l"/>
                <a:tab pos="7413625" algn="l"/>
                <a:tab pos="7862888" algn="l"/>
                <a:tab pos="8312150" algn="l"/>
                <a:tab pos="8761413" algn="l"/>
                <a:tab pos="9210675" algn="l"/>
                <a:tab pos="9659938" algn="l"/>
              </a:tabLst>
              <a:defRPr sz="3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50"/>
              </a:spcBef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mic Sans MS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250"/>
              </a:spcBef>
              <a:buClr>
                <a:srgbClr val="FF0000"/>
              </a:buClr>
              <a:buFont typeface="Wingdings" charset="0"/>
              <a:buChar char=""/>
              <a:defRPr/>
            </a:pPr>
            <a:r>
              <a:rPr lang="fr-FR" sz="180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GRL  inclusive for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both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electron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and muon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analysis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ts val="1250"/>
              </a:spcBef>
              <a:buClr>
                <a:srgbClr val="FF0000"/>
              </a:buClr>
              <a:buFont typeface="Wingdings" charset="0"/>
              <a:buChar char=""/>
              <a:defRPr/>
            </a:pP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At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least 1 good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primary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vertex, |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vxp_z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|&lt;200mm,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with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Ntrack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&gt;=3</a:t>
            </a:r>
          </a:p>
          <a:p>
            <a:pPr eaLnBrk="1" hangingPunct="1">
              <a:lnSpc>
                <a:spcPct val="90000"/>
              </a:lnSpc>
              <a:spcBef>
                <a:spcPts val="1250"/>
              </a:spcBef>
              <a:buClr>
                <a:srgbClr val="FF0000"/>
              </a:buClr>
              <a:buFont typeface="Wingdings" charset="0"/>
              <a:buChar char=""/>
              <a:defRPr/>
            </a:pPr>
            <a:r>
              <a:rPr lang="fr-FR" sz="180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Jet-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Cleaning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: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remove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events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with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at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least 1 jet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with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pT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&gt;20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GeV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with</a:t>
            </a:r>
            <a:endParaRPr lang="fr-FR" sz="1800" dirty="0" smtClean="0">
              <a:solidFill>
                <a:schemeClr val="tx1"/>
              </a:solidFill>
              <a:latin typeface="Arial" charset="0"/>
            </a:endParaRPr>
          </a:p>
          <a:p>
            <a:pPr marL="228600" indent="0" eaLnBrk="1" hangingPunct="1">
              <a:lnSpc>
                <a:spcPct val="90000"/>
              </a:lnSpc>
              <a:spcBef>
                <a:spcPts val="1250"/>
              </a:spcBef>
              <a:buClr>
                <a:srgbClr val="FF0000"/>
              </a:buClr>
              <a:defRPr/>
            </a:pP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Antikt6TopoEM_IsBadMedium=1 (do not use jets if DR&lt;=0.4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with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electrons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lang="fr-FR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450"/>
              </a:spcBef>
              <a:buClrTx/>
              <a:buSzTx/>
              <a:buFontTx/>
              <a:buNone/>
              <a:defRPr/>
            </a:pPr>
            <a:r>
              <a:rPr lang="fr-FR" sz="1800" dirty="0" smtClean="0">
                <a:solidFill>
                  <a:srgbClr val="FF0000"/>
                </a:solidFill>
                <a:latin typeface="Arial" charset="0"/>
              </a:rPr>
              <a:t>   	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8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FF0000"/>
                </a:solidFill>
              </a:rPr>
              <a:t>         </a:t>
            </a:r>
            <a:r>
              <a:rPr lang="it-IT" sz="2400" dirty="0">
                <a:solidFill>
                  <a:srgbClr val="FF0000"/>
                </a:solidFill>
                <a:latin typeface="Arial" charset="0"/>
                <a:cs typeface="Arial" charset="0"/>
              </a:rPr>
              <a:t>DATA 2010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: 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periods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F-I    ~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36pb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-1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--7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TeV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e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/</a:t>
            </a:r>
            <a:r>
              <a:rPr lang="it-IT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and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muon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Streams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 - 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W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/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Z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official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skims</a:t>
            </a: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 </a:t>
            </a:r>
            <a:r>
              <a:rPr lang="it-IT" sz="20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JetEtmiss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D3PD</a:t>
            </a:r>
            <a:endParaRPr lang="it-IT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114525" y="192153"/>
            <a:ext cx="882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Data and Montecarlo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samples</a:t>
            </a: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used</a:t>
            </a:r>
            <a:endParaRPr lang="it-IT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4077072"/>
            <a:ext cx="9036050" cy="151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FF0000"/>
                </a:solidFill>
              </a:rPr>
              <a:t>        </a:t>
            </a:r>
            <a:r>
              <a:rPr lang="it-IT" sz="2400" dirty="0">
                <a:solidFill>
                  <a:srgbClr val="FF0000"/>
                </a:solidFill>
                <a:latin typeface="Arial" charset="0"/>
                <a:cs typeface="Arial" charset="0"/>
              </a:rPr>
              <a:t>MONTE CARLO </a:t>
            </a:r>
            <a:r>
              <a:rPr lang="it-IT" sz="2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Pythia</a:t>
            </a:r>
            <a:r>
              <a:rPr lang="it-IT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MC10 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it-IT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--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Z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</a:rPr>
              <a:t>/</a:t>
            </a:r>
            <a:r>
              <a:rPr lang="it-IT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W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events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</a:rPr>
              <a:t>   100 + 100 </a:t>
            </a:r>
            <a:r>
              <a:rPr lang="it-IT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Kevts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</a:rPr>
              <a:t>/ 140+140  </a:t>
            </a:r>
            <a:r>
              <a:rPr lang="it-IT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Kevts</a:t>
            </a:r>
            <a:endParaRPr lang="it-IT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events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</a:rPr>
              <a:t>with in-time </a:t>
            </a:r>
            <a:r>
              <a:rPr lang="it-IT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pileup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re-</a:t>
            </a:r>
            <a:r>
              <a:rPr lang="it-IT" sz="1800" dirty="0" err="1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weight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 to match 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the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number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of </a:t>
            </a:r>
            <a:r>
              <a:rPr lang="it-IT" sz="1800" dirty="0" err="1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vertex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 </a:t>
            </a:r>
            <a:endParaRPr lang="it-IT" sz="1800" dirty="0" smtClean="0">
              <a:solidFill>
                <a:schemeClr val="tx1"/>
              </a:solidFill>
              <a:latin typeface="Arial" charset="0"/>
              <a:cs typeface="Arial" charset="0"/>
              <a:sym typeface="Wingdings" charset="0"/>
            </a:endParaRP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     </a:t>
            </a:r>
            <a:r>
              <a:rPr lang="it-IT" sz="1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distribution</a:t>
            </a:r>
            <a:r>
              <a:rPr lang="it-IT" sz="18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in data</a:t>
            </a:r>
            <a:endParaRPr lang="it-IT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14396" y="5589240"/>
            <a:ext cx="8208962" cy="70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450"/>
              </a:spcBef>
              <a:buClrTx/>
              <a:buSzTx/>
              <a:buFontTx/>
              <a:buNone/>
            </a:pP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fr-FR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latin typeface="Arial" charset="0"/>
              </a:rPr>
              <a:t>--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tt, WW, WZ,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W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  <a:sym typeface="Wingdings"/>
              </a:rPr>
              <a:t></a:t>
            </a:r>
            <a:r>
              <a:rPr lang="fr-FR" sz="1800" dirty="0" err="1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tn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  <a:sym typeface="Wingdings"/>
              </a:rPr>
              <a:t> for background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  <a:sym typeface="Wingdings"/>
              </a:rPr>
              <a:t>evaluation</a:t>
            </a:r>
            <a:endParaRPr lang="fr-FR" sz="1800" dirty="0" smtClean="0">
              <a:solidFill>
                <a:schemeClr val="tx1"/>
              </a:solidFill>
              <a:latin typeface="Arial" charset="0"/>
              <a:sym typeface="Wingdings"/>
            </a:endParaRPr>
          </a:p>
          <a:p>
            <a:pPr>
              <a:spcBef>
                <a:spcPts val="450"/>
              </a:spcBef>
              <a:buClrTx/>
              <a:buSzTx/>
              <a:buFontTx/>
              <a:buNone/>
            </a:pPr>
            <a:r>
              <a:rPr lang="fr-FR" sz="1800" dirty="0">
                <a:solidFill>
                  <a:schemeClr val="tx1"/>
                </a:solidFill>
                <a:latin typeface="Arial" charset="0"/>
                <a:sym typeface="Wingdings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  <a:sym typeface="Wingdings"/>
              </a:rPr>
              <a:t>  </a:t>
            </a:r>
            <a:r>
              <a:rPr lang="fr-FR" sz="1800" dirty="0" smtClean="0">
                <a:solidFill>
                  <a:srgbClr val="FF0000"/>
                </a:solidFill>
                <a:latin typeface="Arial" charset="0"/>
                <a:sym typeface="Wingdings"/>
              </a:rPr>
              <a:t>--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Minimum </a:t>
            </a:r>
            <a:r>
              <a:rPr lang="fr-FR" sz="1800" dirty="0" err="1">
                <a:solidFill>
                  <a:schemeClr val="tx1"/>
                </a:solidFill>
                <a:latin typeface="Arial" charset="0"/>
              </a:rPr>
              <a:t>Bias</a:t>
            </a:r>
            <a:r>
              <a:rPr lang="fr-FR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resolution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charset="0"/>
              </a:rPr>
              <a:t>comparison</a:t>
            </a:r>
            <a:r>
              <a:rPr lang="fr-FR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fr-FR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01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5030788" y="1182688"/>
            <a:ext cx="587375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128480" y="150282"/>
            <a:ext cx="8820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</a:rPr>
              <a:t>Z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  <a:sym typeface="Wingdings" charset="0"/>
              </a:rPr>
              <a:t>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  <a:cs typeface="Arial" charset="0"/>
                <a:sym typeface="Wingdings" charset="0"/>
              </a:rPr>
              <a:t>ll</a:t>
            </a:r>
            <a:r>
              <a:rPr lang="it-IT" sz="2400" dirty="0">
                <a:solidFill>
                  <a:srgbClr val="000000"/>
                </a:solidFill>
                <a:latin typeface="Arial" charset="0"/>
                <a:cs typeface="Arial" charset="0"/>
                <a:sym typeface="Wingdings" charset="0"/>
              </a:rPr>
              <a:t> 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  <a:sym typeface="Wingdings" charset="0"/>
              </a:rPr>
              <a:t>selection</a:t>
            </a:r>
            <a:r>
              <a:rPr lang="it-IT" sz="2400" dirty="0">
                <a:solidFill>
                  <a:srgbClr val="000000"/>
                </a:solidFill>
                <a:latin typeface="Arial" charset="0"/>
                <a:sym typeface="Wingdings" charset="0"/>
              </a:rPr>
              <a:t>    </a:t>
            </a:r>
            <a:r>
              <a:rPr lang="it-IT" sz="1800" dirty="0">
                <a:solidFill>
                  <a:srgbClr val="33CC33"/>
                </a:solidFill>
                <a:latin typeface="Arial" charset="0"/>
                <a:sym typeface="Wingdings" charset="0"/>
              </a:rPr>
              <a:t>“</a:t>
            </a:r>
            <a:r>
              <a:rPr lang="it-IT" altLang="ja-JP" sz="1800" dirty="0" err="1">
                <a:solidFill>
                  <a:srgbClr val="33CC33"/>
                </a:solidFill>
                <a:latin typeface="Arial" charset="0"/>
                <a:sym typeface="Wingdings" charset="0"/>
              </a:rPr>
              <a:t>similar</a:t>
            </a:r>
            <a:r>
              <a:rPr lang="it-IT" sz="1800" dirty="0">
                <a:solidFill>
                  <a:srgbClr val="33CC33"/>
                </a:solidFill>
                <a:latin typeface="Arial" charset="0"/>
                <a:sym typeface="Wingdings" charset="0"/>
              </a:rPr>
              <a:t>”</a:t>
            </a:r>
            <a:r>
              <a:rPr lang="it-IT" altLang="ja-JP" sz="1800" dirty="0">
                <a:solidFill>
                  <a:srgbClr val="33CC33"/>
                </a:solidFill>
                <a:latin typeface="Arial" charset="0"/>
                <a:sym typeface="Wingdings" charset="0"/>
              </a:rPr>
              <a:t> to the </a:t>
            </a:r>
            <a:r>
              <a:rPr lang="it-IT" altLang="ja-JP" sz="1800" dirty="0" err="1">
                <a:solidFill>
                  <a:srgbClr val="33CC33"/>
                </a:solidFill>
                <a:latin typeface="Arial" charset="0"/>
                <a:sym typeface="Wingdings" charset="0"/>
              </a:rPr>
              <a:t>ones</a:t>
            </a:r>
            <a:r>
              <a:rPr lang="it-IT" altLang="ja-JP" sz="1800" dirty="0">
                <a:solidFill>
                  <a:srgbClr val="33CC33"/>
                </a:solidFill>
                <a:latin typeface="Arial" charset="0"/>
                <a:sym typeface="Wingdings" charset="0"/>
              </a:rPr>
              <a:t> </a:t>
            </a:r>
            <a:r>
              <a:rPr lang="it-IT" altLang="ja-JP" sz="1800" dirty="0" err="1">
                <a:solidFill>
                  <a:srgbClr val="33CC33"/>
                </a:solidFill>
                <a:latin typeface="Arial" charset="0"/>
                <a:sym typeface="Wingdings" charset="0"/>
              </a:rPr>
              <a:t>adopted</a:t>
            </a:r>
            <a:r>
              <a:rPr lang="it-IT" altLang="ja-JP" sz="1800" dirty="0">
                <a:solidFill>
                  <a:srgbClr val="33CC33"/>
                </a:solidFill>
                <a:latin typeface="Arial" charset="0"/>
                <a:sym typeface="Wingdings" charset="0"/>
              </a:rPr>
              <a:t> for </a:t>
            </a:r>
            <a:r>
              <a:rPr lang="it-IT" altLang="ja-JP" sz="1800" dirty="0" err="1">
                <a:solidFill>
                  <a:srgbClr val="33CC33"/>
                </a:solidFill>
                <a:latin typeface="Arial" charset="0"/>
                <a:sym typeface="Wingdings" charset="0"/>
              </a:rPr>
              <a:t>Z</a:t>
            </a:r>
            <a:r>
              <a:rPr lang="it-IT" altLang="ja-JP" sz="1800" dirty="0">
                <a:solidFill>
                  <a:srgbClr val="33CC33"/>
                </a:solidFill>
                <a:latin typeface="Arial" charset="0"/>
                <a:sym typeface="Wingdings" charset="0"/>
              </a:rPr>
              <a:t> </a:t>
            </a:r>
            <a:r>
              <a:rPr lang="it-IT" altLang="ja-JP" sz="1800" dirty="0" err="1">
                <a:solidFill>
                  <a:srgbClr val="33CC33"/>
                </a:solidFill>
                <a:latin typeface="Arial" charset="0"/>
                <a:sym typeface="Wingdings" charset="0"/>
              </a:rPr>
              <a:t>analysis</a:t>
            </a:r>
            <a:r>
              <a:rPr lang="it-IT" altLang="ja-JP" sz="1800" dirty="0">
                <a:solidFill>
                  <a:srgbClr val="33CC33"/>
                </a:solidFill>
                <a:latin typeface="Arial" charset="0"/>
                <a:sym typeface="Wingdings" charset="0"/>
              </a:rPr>
              <a:t> in rel16</a:t>
            </a:r>
            <a:endParaRPr lang="it-IT" sz="1800" dirty="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179388" y="692150"/>
            <a:ext cx="532923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Trigger</a:t>
            </a:r>
          </a:p>
          <a:p>
            <a:r>
              <a:rPr lang="en-US" sz="1600" u="sng">
                <a:solidFill>
                  <a:schemeClr val="tx1"/>
                </a:solidFill>
                <a:latin typeface="Arial" charset="0"/>
                <a:cs typeface="Arial" charset="0"/>
              </a:rPr>
              <a:t>Muon Data: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Period F-G1 (runs 162347 to 165632) : EF_mu10_MG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Period G2-I1 (up to run 16757) : EF_mu13_MG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Period I1 (from run 167607) - I2 : EF_mu15</a:t>
            </a:r>
          </a:p>
          <a:p>
            <a:r>
              <a:rPr lang="en-US" sz="1600" u="sng">
                <a:solidFill>
                  <a:schemeClr val="tx1"/>
                </a:solidFill>
                <a:latin typeface="Arial" charset="0"/>
                <a:cs typeface="Arial" charset="0"/>
              </a:rPr>
              <a:t>Muon MC:</a:t>
            </a:r>
          </a:p>
          <a:p>
            <a:r>
              <a:rPr lang="en-US" sz="1600">
                <a:solidFill>
                  <a:srgbClr val="800000"/>
                </a:solidFill>
                <a:latin typeface="Arial" charset="0"/>
                <a:cs typeface="Arial" charset="0"/>
              </a:rPr>
              <a:t>EF_mu10_MG</a:t>
            </a:r>
          </a:p>
          <a:p>
            <a:endParaRPr lang="en-US" sz="1800">
              <a:solidFill>
                <a:schemeClr val="tx1"/>
              </a:solidFill>
            </a:endParaRPr>
          </a:p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5795963" y="981075"/>
            <a:ext cx="30241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u="sng">
                <a:solidFill>
                  <a:schemeClr val="tx1"/>
                </a:solidFill>
                <a:latin typeface="Arial" charset="0"/>
                <a:cs typeface="Arial" charset="0"/>
              </a:rPr>
              <a:t>Electron Data: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EF_e15_medium</a:t>
            </a:r>
          </a:p>
          <a:p>
            <a:r>
              <a:rPr lang="en-US" sz="1600" u="sng">
                <a:solidFill>
                  <a:schemeClr val="tx1"/>
                </a:solidFill>
                <a:latin typeface="Arial" charset="0"/>
                <a:cs typeface="Arial" charset="0"/>
              </a:rPr>
              <a:t>Electron MC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EF_e15_medium</a:t>
            </a:r>
          </a:p>
        </p:txBody>
      </p:sp>
      <p:sp>
        <p:nvSpPr>
          <p:cNvPr id="23559" name="Rectangle 15"/>
          <p:cNvSpPr>
            <a:spLocks noChangeArrowheads="1"/>
          </p:cNvSpPr>
          <p:nvPr/>
        </p:nvSpPr>
        <p:spPr bwMode="auto">
          <a:xfrm>
            <a:off x="69776" y="5735573"/>
            <a:ext cx="8243888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~9000 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Z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  <a:sym typeface="Wingdings" charset="0"/>
              </a:rPr>
              <a:t>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ee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 events   and ~13000 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Z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  <a:sym typeface="Wingdings" charset="0"/>
              </a:rPr>
              <a:t></a:t>
            </a:r>
            <a:r>
              <a:rPr lang="en-US" sz="1800" dirty="0" err="1">
                <a:solidFill>
                  <a:srgbClr val="FF0000"/>
                </a:solidFill>
                <a:latin typeface="Symbol" charset="0"/>
                <a:cs typeface="Arial" charset="0"/>
              </a:rPr>
              <a:t>mm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 events  in data  (~2% background expected)</a:t>
            </a:r>
            <a:endParaRPr lang="en-US" sz="1800" u="sng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~27000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Z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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ee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events   and ~36000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Z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</a:t>
            </a:r>
            <a:r>
              <a:rPr lang="en-US" sz="1800" dirty="0" err="1">
                <a:solidFill>
                  <a:schemeClr val="tx1"/>
                </a:solidFill>
                <a:latin typeface="Symbol" charset="0"/>
                <a:cs typeface="Arial" charset="0"/>
              </a:rPr>
              <a:t>mm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events   in MC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107950" y="2420938"/>
            <a:ext cx="8135938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Z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  <a:sym typeface="Wingdings" charset="0"/>
              </a:rPr>
              <a:t> </a:t>
            </a:r>
            <a:r>
              <a:rPr lang="en-US" sz="1800" dirty="0">
                <a:solidFill>
                  <a:srgbClr val="FF0000"/>
                </a:solidFill>
                <a:latin typeface="Symbol" charset="0"/>
                <a:cs typeface="Arial" charset="0"/>
              </a:rPr>
              <a:t>mm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: exactly 2 good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muons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of opposite charge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Combined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muons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pT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&gt;20GeV and |</a:t>
            </a:r>
            <a:r>
              <a:rPr lang="en-US" sz="1800" dirty="0">
                <a:solidFill>
                  <a:schemeClr val="tx1"/>
                </a:solidFill>
                <a:latin typeface="Symbol" charset="0"/>
                <a:cs typeface="Arial" charset="0"/>
              </a:rPr>
              <a:t>h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|&lt;2.5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Cuts on number of hits used to reconstruct inner track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z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displament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from vertex &lt;10mm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Isolation: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ptcone20/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pt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&lt;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0.1. </a:t>
            </a:r>
          </a:p>
          <a:p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Z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  <a:sym typeface="Wingdings" charset="0"/>
              </a:rPr>
              <a:t>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ee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: exactly 2 electrons of opposite charge</a:t>
            </a:r>
          </a:p>
          <a:p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ElectronMedium_WithTrackMatch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electrons with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pT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&gt;=20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GeV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and |</a:t>
            </a:r>
            <a:r>
              <a:rPr lang="en-US" sz="1800" dirty="0">
                <a:solidFill>
                  <a:schemeClr val="tx1"/>
                </a:solidFill>
                <a:latin typeface="Symbol" charset="0"/>
                <a:cs typeface="Arial" charset="0"/>
              </a:rPr>
              <a:t>h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|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&lt;=2.47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not in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cracks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Remove electron clusters if in OTX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Z reconstructed mass in 66-116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GeV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128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5030788" y="1182688"/>
            <a:ext cx="587375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212210" y="261938"/>
            <a:ext cx="88201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400" dirty="0">
                <a:solidFill>
                  <a:srgbClr val="000000"/>
                </a:solidFill>
                <a:latin typeface="Arial" charset="0"/>
                <a:sym typeface="Wingding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  <a:sym typeface="Wingdings" charset="0"/>
              </a:rPr>
              <a:t>Wl</a:t>
            </a:r>
            <a:r>
              <a:rPr lang="it-IT" sz="2400" dirty="0" err="1">
                <a:solidFill>
                  <a:srgbClr val="000000"/>
                </a:solidFill>
                <a:latin typeface="Symbol" charset="0"/>
                <a:sym typeface="Wingdings" charset="0"/>
              </a:rPr>
              <a:t>n</a:t>
            </a:r>
            <a:r>
              <a:rPr lang="it-IT" sz="2400" dirty="0">
                <a:solidFill>
                  <a:srgbClr val="000000"/>
                </a:solidFill>
                <a:latin typeface="Arial" charset="0"/>
                <a:sym typeface="Wingdings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Arial" charset="0"/>
                <a:sym typeface="Wingdings" charset="0"/>
              </a:rPr>
              <a:t>selection</a:t>
            </a:r>
            <a:r>
              <a:rPr lang="it-IT" sz="2400" dirty="0">
                <a:solidFill>
                  <a:srgbClr val="000000"/>
                </a:solidFill>
                <a:latin typeface="Arial" charset="0"/>
                <a:sym typeface="Wingdings" charset="0"/>
              </a:rPr>
              <a:t>  </a:t>
            </a:r>
            <a:r>
              <a:rPr lang="it-IT" sz="2000" dirty="0">
                <a:solidFill>
                  <a:srgbClr val="33CC33"/>
                </a:solidFill>
                <a:latin typeface="Arial" charset="0"/>
                <a:sym typeface="Wingdings" charset="0"/>
              </a:rPr>
              <a:t>“</a:t>
            </a:r>
            <a:r>
              <a:rPr lang="it-IT" altLang="ja-JP" sz="2000" dirty="0" err="1">
                <a:solidFill>
                  <a:srgbClr val="33CC33"/>
                </a:solidFill>
                <a:latin typeface="Arial" charset="0"/>
                <a:sym typeface="Wingdings" charset="0"/>
              </a:rPr>
              <a:t>similar</a:t>
            </a:r>
            <a:r>
              <a:rPr lang="it-IT" sz="2000" dirty="0">
                <a:solidFill>
                  <a:srgbClr val="33CC33"/>
                </a:solidFill>
                <a:latin typeface="Arial" charset="0"/>
                <a:sym typeface="Wingdings" charset="0"/>
              </a:rPr>
              <a:t>”</a:t>
            </a:r>
            <a:r>
              <a:rPr lang="it-IT" altLang="ja-JP" sz="2000" dirty="0">
                <a:solidFill>
                  <a:srgbClr val="33CC33"/>
                </a:solidFill>
                <a:latin typeface="Arial" charset="0"/>
                <a:sym typeface="Wingdings" charset="0"/>
              </a:rPr>
              <a:t> to the </a:t>
            </a:r>
            <a:r>
              <a:rPr lang="it-IT" altLang="ja-JP" sz="2000" dirty="0" err="1">
                <a:solidFill>
                  <a:srgbClr val="33CC33"/>
                </a:solidFill>
                <a:latin typeface="Arial" charset="0"/>
                <a:sym typeface="Wingdings" charset="0"/>
              </a:rPr>
              <a:t>ones</a:t>
            </a:r>
            <a:r>
              <a:rPr lang="it-IT" altLang="ja-JP" sz="2000" dirty="0">
                <a:solidFill>
                  <a:srgbClr val="33CC33"/>
                </a:solidFill>
                <a:latin typeface="Arial" charset="0"/>
                <a:sym typeface="Wingdings" charset="0"/>
              </a:rPr>
              <a:t> </a:t>
            </a:r>
            <a:r>
              <a:rPr lang="it-IT" altLang="ja-JP" sz="2000" dirty="0" err="1">
                <a:solidFill>
                  <a:srgbClr val="33CC33"/>
                </a:solidFill>
                <a:latin typeface="Arial" charset="0"/>
                <a:sym typeface="Wingdings" charset="0"/>
              </a:rPr>
              <a:t>adopted</a:t>
            </a:r>
            <a:r>
              <a:rPr lang="it-IT" altLang="ja-JP" sz="2000" dirty="0">
                <a:solidFill>
                  <a:srgbClr val="33CC33"/>
                </a:solidFill>
                <a:latin typeface="Arial" charset="0"/>
                <a:sym typeface="Wingdings" charset="0"/>
              </a:rPr>
              <a:t> for </a:t>
            </a:r>
            <a:r>
              <a:rPr lang="it-IT" altLang="ja-JP" sz="2000" dirty="0" err="1">
                <a:solidFill>
                  <a:srgbClr val="33CC33"/>
                </a:solidFill>
                <a:latin typeface="Arial" charset="0"/>
                <a:sym typeface="Wingdings" charset="0"/>
              </a:rPr>
              <a:t>Z</a:t>
            </a:r>
            <a:r>
              <a:rPr lang="it-IT" altLang="ja-JP" sz="2000" dirty="0">
                <a:solidFill>
                  <a:srgbClr val="33CC33"/>
                </a:solidFill>
                <a:latin typeface="Arial" charset="0"/>
                <a:sym typeface="Wingdings" charset="0"/>
              </a:rPr>
              <a:t> </a:t>
            </a:r>
            <a:r>
              <a:rPr lang="it-IT" altLang="ja-JP" sz="2000" dirty="0" err="1">
                <a:solidFill>
                  <a:srgbClr val="33CC33"/>
                </a:solidFill>
                <a:latin typeface="Arial" charset="0"/>
                <a:sym typeface="Wingdings" charset="0"/>
              </a:rPr>
              <a:t>analysis</a:t>
            </a:r>
            <a:r>
              <a:rPr lang="it-IT" altLang="ja-JP" sz="2000" dirty="0">
                <a:solidFill>
                  <a:srgbClr val="33CC33"/>
                </a:solidFill>
                <a:latin typeface="Arial" charset="0"/>
                <a:sym typeface="Wingdings" charset="0"/>
              </a:rPr>
              <a:t> in rel16</a:t>
            </a:r>
            <a:endParaRPr lang="it-IT" altLang="ja-JP" sz="2000" dirty="0">
              <a:solidFill>
                <a:srgbClr val="33CC33"/>
              </a:solidFill>
              <a:latin typeface="Arial" charset="0"/>
            </a:endParaRPr>
          </a:p>
          <a:p>
            <a:pPr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250825" y="3284538"/>
            <a:ext cx="79930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 b="1">
              <a:solidFill>
                <a:schemeClr val="tx1"/>
              </a:solidFill>
            </a:endParaRPr>
          </a:p>
          <a:p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~85000 W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  <a:sym typeface="Wingdings" charset="0"/>
              </a:rPr>
              <a:t>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en-US" sz="1800">
                <a:solidFill>
                  <a:srgbClr val="FF0000"/>
                </a:solidFill>
                <a:latin typeface="Symbol" charset="0"/>
                <a:cs typeface="Arial" charset="0"/>
              </a:rPr>
              <a:t>n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 events   and ~105000 W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  <a:sym typeface="Wingdings" charset="0"/>
              </a:rPr>
              <a:t></a:t>
            </a:r>
            <a:r>
              <a:rPr lang="en-US" sz="1800">
                <a:solidFill>
                  <a:srgbClr val="FF0000"/>
                </a:solidFill>
                <a:latin typeface="Symbol" charset="0"/>
                <a:cs typeface="Arial" charset="0"/>
              </a:rPr>
              <a:t>mn 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events  selected in data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 (~5% background expected)</a:t>
            </a:r>
            <a:endParaRPr lang="en-US" sz="1800" u="sng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~40000 W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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e</a:t>
            </a:r>
            <a:r>
              <a:rPr lang="en-US" sz="1800">
                <a:solidFill>
                  <a:schemeClr val="tx1"/>
                </a:solidFill>
                <a:latin typeface="Symbol" charset="0"/>
                <a:cs typeface="Arial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 events   and ~51000 W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</a:t>
            </a:r>
            <a:r>
              <a:rPr lang="en-US" sz="1800">
                <a:solidFill>
                  <a:schemeClr val="tx1"/>
                </a:solidFill>
                <a:latin typeface="Symbol" charset="0"/>
                <a:cs typeface="Arial" charset="0"/>
              </a:rPr>
              <a:t>mn 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events  selected in MC</a:t>
            </a:r>
          </a:p>
          <a:p>
            <a:endParaRPr lang="en-US" sz="1800">
              <a:solidFill>
                <a:schemeClr val="tx1"/>
              </a:solidFill>
            </a:endParaRPr>
          </a:p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6" name="Rectangle 15"/>
          <p:cNvSpPr>
            <a:spLocks noChangeArrowheads="1"/>
          </p:cNvSpPr>
          <p:nvPr/>
        </p:nvSpPr>
        <p:spPr bwMode="auto">
          <a:xfrm>
            <a:off x="179388" y="908050"/>
            <a:ext cx="835305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Muons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use same criteria as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Z</a:t>
            </a:r>
            <a:r>
              <a:rPr lang="en-US" sz="1800" dirty="0" err="1">
                <a:solidFill>
                  <a:schemeClr val="tx1"/>
                </a:solidFill>
                <a:latin typeface="Symbol"/>
                <a:cs typeface="Arial" charset="0"/>
              </a:rPr>
              <a:t>mm</a:t>
            </a:r>
            <a:endParaRPr lang="en-US" sz="1800" dirty="0">
              <a:solidFill>
                <a:schemeClr val="tx1"/>
              </a:solidFill>
              <a:latin typeface="Symbol"/>
              <a:cs typeface="Arial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Electrons: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use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ElectronTight_WithTrackMatch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and Isolation: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Etcone40/Et&lt;0.5. 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Di-lepton veto applied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 - no other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electrons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medium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pT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&gt;10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 - no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muon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combined</a:t>
            </a:r>
          </a:p>
          <a:p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EtMiss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&gt;25GeV</a:t>
            </a: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mT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(lepton-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EtMiss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)&gt;50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GeV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189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35" y="-15288"/>
            <a:ext cx="8074588" cy="1143000"/>
          </a:xfrm>
        </p:spPr>
        <p:txBody>
          <a:bodyPr/>
          <a:lstStyle/>
          <a:p>
            <a:r>
              <a:rPr lang="en-US" dirty="0" smtClean="0"/>
              <a:t>Systematic uncertainty on </a:t>
            </a:r>
            <a:r>
              <a:rPr lang="en-US" dirty="0" err="1" smtClean="0"/>
              <a:t>RefJet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68" y="5414015"/>
            <a:ext cx="6985264" cy="1188560"/>
          </a:xfrm>
        </p:spPr>
        <p:txBody>
          <a:bodyPr>
            <a:normAutofit/>
          </a:bodyPr>
          <a:lstStyle/>
          <a:p>
            <a:r>
              <a:rPr lang="en-US" dirty="0" smtClean="0"/>
              <a:t>Systematic uncertainty on </a:t>
            </a:r>
            <a:r>
              <a:rPr lang="en-US" dirty="0" err="1" smtClean="0"/>
              <a:t>RefJet</a:t>
            </a:r>
            <a:r>
              <a:rPr lang="en-US" dirty="0" smtClean="0"/>
              <a:t> ~ 3-4%</a:t>
            </a:r>
            <a:br>
              <a:rPr lang="en-US" dirty="0" smtClean="0"/>
            </a:br>
            <a:r>
              <a:rPr lang="en-US" dirty="0" smtClean="0"/>
              <a:t>=&gt; on </a:t>
            </a:r>
            <a:r>
              <a:rPr lang="en-US" dirty="0" err="1" smtClean="0"/>
              <a:t>RefFinal</a:t>
            </a:r>
            <a:r>
              <a:rPr lang="en-US" dirty="0" smtClean="0"/>
              <a:t>: ~ 1% slightly increasing with ∑E</a:t>
            </a:r>
            <a:r>
              <a:rPr lang="en-US" baseline="-25000" dirty="0" smtClean="0"/>
              <a:t>T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in agreement with the ones obtained by jet group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 descr="sist_refj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862"/>
            <a:ext cx="4293314" cy="2711446"/>
          </a:xfrm>
          <a:prstGeom prst="rect">
            <a:avLst/>
          </a:prstGeom>
        </p:spPr>
      </p:pic>
      <p:pic>
        <p:nvPicPr>
          <p:cNvPr id="8" name="Picture 7" descr="sist_refjets_on_reffin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14" y="2070863"/>
            <a:ext cx="4100046" cy="27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2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Towards the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152"/>
            <a:ext cx="7620000" cy="56134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All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  <a:sym typeface="Wingdings"/>
              </a:rPr>
              <a:t>T</a:t>
            </a:r>
            <a:r>
              <a:rPr lang="en-US" sz="2000" baseline="30000" dirty="0" err="1" smtClean="0">
                <a:solidFill>
                  <a:srgbClr val="000000"/>
                </a:solidFill>
                <a:sym typeface="Wingdings"/>
              </a:rPr>
              <a:t>miss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results will enter in the </a:t>
            </a:r>
            <a:r>
              <a:rPr lang="en-US" b="1" dirty="0" err="1" smtClean="0">
                <a:solidFill>
                  <a:srgbClr val="800000"/>
                </a:solidFill>
                <a:sym typeface="Wingdings"/>
              </a:rPr>
              <a:t>E</a:t>
            </a:r>
            <a:r>
              <a:rPr lang="en-US" b="1" baseline="-25000" dirty="0" err="1" smtClean="0">
                <a:solidFill>
                  <a:srgbClr val="800000"/>
                </a:solidFill>
                <a:sym typeface="Wingdings"/>
              </a:rPr>
              <a:t>T</a:t>
            </a:r>
            <a:r>
              <a:rPr lang="en-US" b="1" baseline="30000" dirty="0" err="1" smtClean="0">
                <a:solidFill>
                  <a:srgbClr val="800000"/>
                </a:solidFill>
                <a:sym typeface="Wingdings"/>
              </a:rPr>
              <a:t>miss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 PAPER (PERF-2011-007)</a:t>
            </a:r>
            <a:br>
              <a:rPr lang="en-US" b="1" dirty="0" smtClean="0">
                <a:solidFill>
                  <a:srgbClr val="800000"/>
                </a:solidFill>
                <a:sym typeface="Wingdings"/>
              </a:rPr>
            </a:br>
            <a:r>
              <a:rPr lang="en-US" sz="2000" dirty="0" smtClean="0">
                <a:sym typeface="Wingdings"/>
              </a:rPr>
              <a:t>(</a:t>
            </a:r>
            <a:r>
              <a:rPr lang="en-US" sz="2000" dirty="0">
                <a:sym typeface="Wingdings"/>
              </a:rPr>
              <a:t>D. </a:t>
            </a:r>
            <a:r>
              <a:rPr lang="en-US" sz="2000" dirty="0" err="1">
                <a:sym typeface="Wingdings"/>
              </a:rPr>
              <a:t>Cavalli</a:t>
            </a:r>
            <a:r>
              <a:rPr lang="en-US" sz="2000" dirty="0">
                <a:sym typeface="Wingdings"/>
              </a:rPr>
              <a:t>, S. </a:t>
            </a:r>
            <a:r>
              <a:rPr lang="en-US" sz="2000" dirty="0" err="1">
                <a:sym typeface="Wingdings"/>
              </a:rPr>
              <a:t>Resconi</a:t>
            </a:r>
            <a:r>
              <a:rPr lang="en-US" sz="2000" dirty="0">
                <a:sym typeface="Wingdings"/>
              </a:rPr>
              <a:t> co-editors</a:t>
            </a:r>
            <a:r>
              <a:rPr lang="en-US" sz="2000" dirty="0" smtClean="0">
                <a:sym typeface="Wingdings"/>
              </a:rPr>
              <a:t>) that should be published in June.</a:t>
            </a:r>
            <a:r>
              <a:rPr lang="en-US" sz="20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Supporting note: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/>
              <a:t>Note:     </a:t>
            </a:r>
            <a:r>
              <a:rPr lang="it-IT" sz="1600" b="1" dirty="0" smtClean="0"/>
              <a:t>  </a:t>
            </a:r>
            <a:r>
              <a:rPr lang="en-US" sz="1600" b="1" dirty="0" smtClean="0">
                <a:solidFill>
                  <a:srgbClr val="800000"/>
                </a:solidFill>
              </a:rPr>
              <a:t>ATL</a:t>
            </a:r>
            <a:r>
              <a:rPr lang="en-US" sz="1600" b="1" dirty="0">
                <a:solidFill>
                  <a:srgbClr val="800000"/>
                </a:solidFill>
              </a:rPr>
              <a:t>-COM-PHYS-2011-417</a:t>
            </a:r>
            <a:endParaRPr lang="it-IT" sz="1600" b="1" dirty="0">
              <a:solidFill>
                <a:srgbClr val="800000"/>
              </a:solidFill>
            </a:endParaRPr>
          </a:p>
          <a:p>
            <a:pPr marL="114300" indent="0">
              <a:lnSpc>
                <a:spcPct val="60000"/>
              </a:lnSpc>
              <a:buNone/>
            </a:pPr>
            <a:r>
              <a:rPr lang="it-IT" sz="1600" b="1" dirty="0"/>
              <a:t>Title:      </a:t>
            </a:r>
            <a:r>
              <a:rPr lang="it-IT" sz="1600" b="1" dirty="0" smtClean="0"/>
              <a:t>  </a:t>
            </a:r>
            <a:r>
              <a:rPr lang="en-US" sz="1600" dirty="0" smtClean="0"/>
              <a:t>Reconstruction </a:t>
            </a:r>
            <a:r>
              <a:rPr lang="en-US" sz="1600" dirty="0"/>
              <a:t>and Calibration of Missing Transverse Energy and Performance </a:t>
            </a:r>
          </a:p>
          <a:p>
            <a:pPr marL="114300" indent="0">
              <a:lnSpc>
                <a:spcPct val="60000"/>
              </a:lnSpc>
              <a:buNone/>
            </a:pPr>
            <a:r>
              <a:rPr lang="en-US" sz="1600" dirty="0"/>
              <a:t>                </a:t>
            </a:r>
            <a:r>
              <a:rPr lang="en-US" sz="1600" dirty="0" smtClean="0"/>
              <a:t> in </a:t>
            </a:r>
            <a:r>
              <a:rPr lang="en-US" sz="1600" dirty="0"/>
              <a:t>Z and W events in ATLAS Proton-Proton Collisions at √s=7 </a:t>
            </a:r>
            <a:r>
              <a:rPr lang="en-US" sz="1600" dirty="0" err="1"/>
              <a:t>TeV</a:t>
            </a:r>
            <a:r>
              <a:rPr lang="en-US" sz="1600" dirty="0"/>
              <a:t>  </a:t>
            </a:r>
          </a:p>
          <a:p>
            <a:pPr marL="114300" indent="0">
              <a:lnSpc>
                <a:spcPct val="60000"/>
              </a:lnSpc>
              <a:buNone/>
            </a:pPr>
            <a:r>
              <a:rPr lang="en-US" sz="1600" dirty="0"/>
              <a:t>               </a:t>
            </a:r>
            <a:r>
              <a:rPr lang="en-US" sz="1600" dirty="0" smtClean="0"/>
              <a:t>  (</a:t>
            </a:r>
            <a:r>
              <a:rPr lang="en-US" sz="1600" dirty="0"/>
              <a:t>supporting the respective CONF note)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 err="1" smtClean="0"/>
              <a:t>Authors</a:t>
            </a:r>
            <a:r>
              <a:rPr lang="it-IT" sz="1600" b="1" dirty="0" smtClean="0"/>
              <a:t>: </a:t>
            </a:r>
            <a:r>
              <a:rPr lang="it-IT" sz="1600" dirty="0" smtClean="0"/>
              <a:t>16 </a:t>
            </a:r>
            <a:r>
              <a:rPr lang="it-IT" sz="1600" dirty="0" smtClean="0">
                <a:sym typeface="Wingdings"/>
              </a:rPr>
              <a:t> </a:t>
            </a:r>
            <a:r>
              <a:rPr lang="it-IT" sz="1600" dirty="0" err="1" smtClean="0">
                <a:sym typeface="Wingdings"/>
              </a:rPr>
              <a:t>Italians</a:t>
            </a:r>
            <a:r>
              <a:rPr lang="it-IT" sz="1600" dirty="0" smtClean="0">
                <a:sym typeface="Wingdings"/>
              </a:rPr>
              <a:t>: </a:t>
            </a:r>
            <a:r>
              <a:rPr lang="it-IT" sz="1600" dirty="0" smtClean="0">
                <a:sym typeface="Wingdings"/>
              </a:rPr>
              <a:t>Antonelli, M.; </a:t>
            </a:r>
            <a:r>
              <a:rPr lang="it-IT" sz="1600" dirty="0" smtClean="0"/>
              <a:t>Cavalli</a:t>
            </a:r>
            <a:r>
              <a:rPr lang="it-IT" sz="1600" dirty="0" smtClean="0"/>
              <a:t>, D.</a:t>
            </a:r>
            <a:r>
              <a:rPr lang="it-IT" sz="1600" dirty="0"/>
              <a:t>;</a:t>
            </a:r>
            <a:r>
              <a:rPr lang="it-IT" sz="1600" dirty="0" smtClean="0"/>
              <a:t> Pizio, C.; </a:t>
            </a:r>
            <a:r>
              <a:rPr lang="it-IT" sz="1600" dirty="0" err="1" smtClean="0"/>
              <a:t>Resconi</a:t>
            </a:r>
            <a:r>
              <a:rPr lang="it-IT" sz="1600" dirty="0" smtClean="0"/>
              <a:t>, S.; Simoniello, </a:t>
            </a:r>
            <a:r>
              <a:rPr lang="it-IT" sz="1600" dirty="0" err="1" smtClean="0"/>
              <a:t>R</a:t>
            </a:r>
            <a:r>
              <a:rPr lang="it-IT" sz="1600" dirty="0" smtClean="0"/>
              <a:t>., </a:t>
            </a:r>
            <a:br>
              <a:rPr lang="it-IT" sz="1600" dirty="0" smtClean="0"/>
            </a:br>
            <a:r>
              <a:rPr lang="it-IT" sz="1600" dirty="0" smtClean="0"/>
              <a:t>                            Testa, M.</a:t>
            </a:r>
            <a:endParaRPr lang="it-IT" sz="1600" dirty="0"/>
          </a:p>
          <a:p>
            <a:pPr marL="114300" indent="0">
              <a:lnSpc>
                <a:spcPct val="80000"/>
              </a:lnSpc>
              <a:buNone/>
            </a:pPr>
            <a:endParaRPr lang="it-IT" sz="1800" b="1" dirty="0" smtClean="0"/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 smtClean="0"/>
              <a:t>Note:       </a:t>
            </a:r>
            <a:r>
              <a:rPr lang="en-US" sz="1600" b="1" dirty="0" smtClean="0">
                <a:solidFill>
                  <a:srgbClr val="800000"/>
                </a:solidFill>
              </a:rPr>
              <a:t>ATL-COM-PHYS-2011-496</a:t>
            </a:r>
            <a:endParaRPr lang="it-IT" sz="1600" b="1" dirty="0" smtClean="0">
              <a:solidFill>
                <a:srgbClr val="800000"/>
              </a:solidFill>
            </a:endParaRPr>
          </a:p>
          <a:p>
            <a:pPr marL="114300" indent="0">
              <a:lnSpc>
                <a:spcPct val="60000"/>
              </a:lnSpc>
              <a:buNone/>
            </a:pPr>
            <a:r>
              <a:rPr lang="it-IT" sz="1600" b="1" dirty="0" smtClean="0"/>
              <a:t>Title:        </a:t>
            </a:r>
            <a:r>
              <a:rPr lang="en-US" sz="1600" dirty="0" smtClean="0"/>
              <a:t>Performance of Missing Transverse Energy Reconstruction and Calibration in</a:t>
            </a:r>
          </a:p>
          <a:p>
            <a:pPr marL="114300" indent="0">
              <a:lnSpc>
                <a:spcPct val="60000"/>
              </a:lnSpc>
              <a:buNone/>
            </a:pPr>
            <a:r>
              <a:rPr lang="en-US" sz="1600" dirty="0" smtClean="0"/>
              <a:t>                  QCD and minimum bias events in ATLAS Proton-Proton Collisions at √s=7TeV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 err="1" smtClean="0"/>
              <a:t>Authors</a:t>
            </a:r>
            <a:r>
              <a:rPr lang="it-IT" sz="1600" b="1" dirty="0" smtClean="0"/>
              <a:t>:  </a:t>
            </a:r>
            <a:r>
              <a:rPr lang="it-IT" sz="1600" dirty="0" smtClean="0"/>
              <a:t>5 </a:t>
            </a:r>
            <a:r>
              <a:rPr lang="it-IT" sz="1600" dirty="0" smtClean="0">
                <a:sym typeface="Wingdings"/>
              </a:rPr>
              <a:t> </a:t>
            </a:r>
            <a:r>
              <a:rPr lang="it-IT" sz="1600" dirty="0" err="1" smtClean="0">
                <a:sym typeface="Wingdings"/>
              </a:rPr>
              <a:t>Italians</a:t>
            </a:r>
            <a:r>
              <a:rPr lang="it-IT" sz="1600" dirty="0" smtClean="0">
                <a:sym typeface="Wingdings"/>
              </a:rPr>
              <a:t>: </a:t>
            </a:r>
            <a:r>
              <a:rPr lang="it-IT" sz="1600" dirty="0" smtClean="0"/>
              <a:t>Cavalli</a:t>
            </a:r>
            <a:r>
              <a:rPr lang="it-IT" sz="1600" dirty="0"/>
              <a:t>, D.; </a:t>
            </a:r>
            <a:r>
              <a:rPr lang="it-IT" sz="1600" dirty="0" err="1" smtClean="0"/>
              <a:t>Resconi</a:t>
            </a:r>
            <a:r>
              <a:rPr lang="it-IT" sz="1600" dirty="0"/>
              <a:t>, S.; Simoniello, </a:t>
            </a:r>
            <a:r>
              <a:rPr lang="it-IT" sz="1600" dirty="0" err="1"/>
              <a:t>R</a:t>
            </a:r>
            <a:r>
              <a:rPr lang="it-IT" sz="1600" dirty="0" smtClean="0"/>
              <a:t>.</a:t>
            </a:r>
          </a:p>
          <a:p>
            <a:pPr marL="114300" indent="0">
              <a:lnSpc>
                <a:spcPct val="80000"/>
              </a:lnSpc>
              <a:buNone/>
            </a:pPr>
            <a:endParaRPr lang="it-IT" sz="1600" dirty="0" smtClean="0"/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 smtClean="0"/>
              <a:t>Note</a:t>
            </a:r>
            <a:r>
              <a:rPr lang="it-IT" sz="1600" b="1" dirty="0"/>
              <a:t>:     </a:t>
            </a:r>
            <a:r>
              <a:rPr lang="it-IT" sz="1600" b="1" dirty="0" smtClean="0"/>
              <a:t>  </a:t>
            </a:r>
            <a:r>
              <a:rPr lang="en-US" sz="1600" b="1" dirty="0" smtClean="0">
                <a:solidFill>
                  <a:srgbClr val="800000"/>
                </a:solidFill>
              </a:rPr>
              <a:t>ATL</a:t>
            </a:r>
            <a:r>
              <a:rPr lang="en-US" sz="1600" b="1" dirty="0">
                <a:solidFill>
                  <a:srgbClr val="800000"/>
                </a:solidFill>
              </a:rPr>
              <a:t>-COM-PHYS-2011-</a:t>
            </a:r>
            <a:r>
              <a:rPr lang="en-US" sz="1600" b="1" dirty="0" smtClean="0">
                <a:solidFill>
                  <a:srgbClr val="800000"/>
                </a:solidFill>
              </a:rPr>
              <a:t>495</a:t>
            </a:r>
            <a:endParaRPr lang="it-IT" sz="1600" b="1" dirty="0">
              <a:solidFill>
                <a:srgbClr val="800000"/>
              </a:solidFill>
            </a:endParaRPr>
          </a:p>
          <a:p>
            <a:pPr marL="114300" indent="0">
              <a:lnSpc>
                <a:spcPct val="60000"/>
              </a:lnSpc>
              <a:buNone/>
            </a:pPr>
            <a:r>
              <a:rPr lang="it-IT" sz="1600" b="1" dirty="0"/>
              <a:t>Title:      </a:t>
            </a:r>
            <a:r>
              <a:rPr lang="it-IT" sz="1600" b="1" dirty="0" smtClean="0"/>
              <a:t>  </a:t>
            </a:r>
            <a:r>
              <a:rPr lang="en-US" sz="1600" dirty="0" smtClean="0"/>
              <a:t>Determination </a:t>
            </a:r>
            <a:r>
              <a:rPr lang="en-US" sz="1600" dirty="0"/>
              <a:t>of the absolute scale of the Missing Transverse Energy using </a:t>
            </a:r>
            <a:endParaRPr lang="en-US" sz="1600" dirty="0" smtClean="0"/>
          </a:p>
          <a:p>
            <a:pPr marL="114300" indent="0">
              <a:lnSpc>
                <a:spcPct val="60000"/>
              </a:lnSpc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            W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ℓ</a:t>
            </a:r>
            <a:r>
              <a:rPr lang="en-US" sz="1600" dirty="0">
                <a:latin typeface="Symbol" charset="2"/>
                <a:cs typeface="Symbol" charset="2"/>
              </a:rPr>
              <a:t>n</a:t>
            </a:r>
            <a:r>
              <a:rPr lang="en-US" sz="1600" dirty="0"/>
              <a:t> events selected by ATLAS in Proton-Proton Collisions at √</a:t>
            </a:r>
            <a:r>
              <a:rPr lang="en-US" sz="1600" i="1" dirty="0"/>
              <a:t>s</a:t>
            </a:r>
            <a:r>
              <a:rPr lang="en-US" sz="1600" dirty="0"/>
              <a:t>=7 </a:t>
            </a:r>
            <a:r>
              <a:rPr lang="en-US" sz="1600" dirty="0" err="1"/>
              <a:t>TeV</a:t>
            </a:r>
            <a:endParaRPr lang="it-IT" sz="1600" b="1" dirty="0" smtClean="0"/>
          </a:p>
          <a:p>
            <a:pPr marL="114300" indent="0">
              <a:lnSpc>
                <a:spcPct val="80000"/>
              </a:lnSpc>
              <a:buNone/>
            </a:pPr>
            <a:r>
              <a:rPr lang="it-IT" sz="1600" b="1" dirty="0" err="1" smtClean="0"/>
              <a:t>Authors</a:t>
            </a:r>
            <a:r>
              <a:rPr lang="it-IT" sz="1600" b="1" dirty="0" smtClean="0"/>
              <a:t>:  </a:t>
            </a:r>
            <a:r>
              <a:rPr lang="it-IT" sz="1600" dirty="0" smtClean="0"/>
              <a:t>4 </a:t>
            </a:r>
            <a:r>
              <a:rPr lang="it-IT" sz="1600" dirty="0" smtClean="0">
                <a:sym typeface="Wingdings"/>
              </a:rPr>
              <a:t> </a:t>
            </a:r>
            <a:r>
              <a:rPr lang="it-IT" sz="1600" dirty="0" err="1" smtClean="0">
                <a:sym typeface="Wingdings"/>
              </a:rPr>
              <a:t>Italians</a:t>
            </a:r>
            <a:r>
              <a:rPr lang="it-IT" sz="1600" dirty="0" smtClean="0">
                <a:sym typeface="Wingdings"/>
              </a:rPr>
              <a:t>: </a:t>
            </a:r>
            <a:r>
              <a:rPr lang="it-IT" sz="1600" dirty="0" smtClean="0"/>
              <a:t>Antonelli, M., Pizio; C.; Testa, M.</a:t>
            </a:r>
            <a:endParaRPr lang="it-IT" sz="1600" dirty="0"/>
          </a:p>
          <a:p>
            <a:pPr marL="114300" indent="0">
              <a:lnSpc>
                <a:spcPct val="60000"/>
              </a:lnSpc>
              <a:buNone/>
            </a:pPr>
            <a:endParaRPr lang="it-IT" sz="1600" dirty="0"/>
          </a:p>
          <a:p>
            <a:pPr marL="114300" indent="0">
              <a:lnSpc>
                <a:spcPct val="80000"/>
              </a:lnSpc>
              <a:buNone/>
            </a:pPr>
            <a:endParaRPr lang="it-IT" sz="1600" dirty="0"/>
          </a:p>
          <a:p>
            <a:pPr marL="114300" indent="0">
              <a:lnSpc>
                <a:spcPct val="80000"/>
              </a:lnSpc>
              <a:buNone/>
            </a:pPr>
            <a:endParaRPr lang="it-IT" sz="1600" dirty="0"/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lnSpc>
                <a:spcPct val="90000"/>
              </a:lnSpc>
              <a:buFont typeface="Arial"/>
              <a:buChar char="•"/>
            </a:pPr>
            <a:endParaRPr lang="it-IT" sz="1800" dirty="0" smtClean="0"/>
          </a:p>
          <a:p>
            <a:pPr marL="114300" indent="0">
              <a:lnSpc>
                <a:spcPct val="80000"/>
              </a:lnSpc>
              <a:buNone/>
            </a:pPr>
            <a:endParaRPr lang="it-IT" sz="1600" b="1" dirty="0"/>
          </a:p>
          <a:p>
            <a:pPr marL="114300" indent="0">
              <a:lnSpc>
                <a:spcPct val="80000"/>
              </a:lnSpc>
              <a:buNone/>
            </a:pPr>
            <a:endParaRPr lang="it-IT" sz="1600" dirty="0"/>
          </a:p>
          <a:p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7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information </a:t>
            </a:r>
            <a:r>
              <a:rPr lang="en-US" dirty="0"/>
              <a:t>about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econstruction</a:t>
            </a:r>
          </a:p>
          <a:p>
            <a:r>
              <a:rPr lang="en-US" dirty="0" err="1" smtClean="0"/>
              <a:t>RefFinal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Performance in events with different topologies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err="1" smtClean="0"/>
              <a:t>miss</a:t>
            </a:r>
            <a:r>
              <a:rPr lang="en-US" dirty="0" smtClean="0"/>
              <a:t> and ∑E</a:t>
            </a:r>
            <a:r>
              <a:rPr lang="en-US" baseline="-25000" dirty="0" smtClean="0"/>
              <a:t>T</a:t>
            </a:r>
            <a:r>
              <a:rPr lang="en-US" dirty="0" smtClean="0"/>
              <a:t> distributions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Systematic Uncertainty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/>
              <a:t> scale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 smtClean="0"/>
              <a:t> reconstruction in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25" y="4110090"/>
            <a:ext cx="7620000" cy="521227"/>
          </a:xfrm>
        </p:spPr>
        <p:txBody>
          <a:bodyPr/>
          <a:lstStyle/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Missing Transverse Energy: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63133"/>
            <a:ext cx="7620000" cy="2066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is a complex event quantity: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It’s calculated adding all significant signals from all detectors:</a:t>
            </a:r>
          </a:p>
          <a:p>
            <a:pPr lvl="2">
              <a:buClr>
                <a:schemeClr val="accent5">
                  <a:lumMod val="75000"/>
                </a:schemeClr>
              </a:buClr>
              <a:buSzPct val="60000"/>
              <a:buFont typeface="Wingdings" charset="2"/>
              <a:buChar char="u"/>
            </a:pPr>
            <a:r>
              <a:rPr lang="en-US" dirty="0" smtClean="0"/>
              <a:t>Calorimeters signals (input: cells, </a:t>
            </a:r>
            <a:r>
              <a:rPr lang="en-US" dirty="0" err="1" smtClean="0"/>
              <a:t>TopoClusters</a:t>
            </a:r>
            <a:r>
              <a:rPr lang="en-US" dirty="0" smtClean="0"/>
              <a:t>) </a:t>
            </a:r>
          </a:p>
          <a:p>
            <a:pPr lvl="2">
              <a:buClr>
                <a:schemeClr val="accent5">
                  <a:lumMod val="75000"/>
                </a:schemeClr>
              </a:buClr>
              <a:buSzPct val="60000"/>
              <a:buFont typeface="Wingdings" charset="2"/>
              <a:buChar char="u"/>
            </a:pPr>
            <a:r>
              <a:rPr lang="en-US" dirty="0" err="1" smtClean="0"/>
              <a:t>Muon</a:t>
            </a:r>
            <a:r>
              <a:rPr lang="en-US" dirty="0" smtClean="0"/>
              <a:t> signals</a:t>
            </a:r>
          </a:p>
          <a:p>
            <a:pPr lvl="2">
              <a:buClr>
                <a:schemeClr val="accent5">
                  <a:lumMod val="75000"/>
                </a:schemeClr>
              </a:buClr>
              <a:buSzPct val="60000"/>
              <a:buFont typeface="Wingdings" charset="2"/>
              <a:buChar char="u"/>
            </a:pPr>
            <a:r>
              <a:rPr lang="en-US" dirty="0" smtClean="0"/>
              <a:t>Tracks in region where the Calorimeter and the </a:t>
            </a:r>
            <a:r>
              <a:rPr lang="en-US" dirty="0" err="1" smtClean="0"/>
              <a:t>Muon</a:t>
            </a:r>
            <a:r>
              <a:rPr lang="en-US" dirty="0" smtClean="0"/>
              <a:t> Spectrometer are inefficient</a:t>
            </a:r>
          </a:p>
          <a:p>
            <a:pPr lvl="2"/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706308"/>
              </p:ext>
            </p:extLst>
          </p:nvPr>
        </p:nvGraphicFramePr>
        <p:xfrm>
          <a:off x="457200" y="5582711"/>
          <a:ext cx="3128538" cy="59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1" name="Equation" r:id="rId4" imgW="1600200" imgH="304800" progId="Equation.3">
                  <p:embed/>
                </p:oleObj>
              </mc:Choice>
              <mc:Fallback>
                <p:oleObj name="Equation" r:id="rId4" imgW="1600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582711"/>
                        <a:ext cx="3128538" cy="59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394033"/>
              </p:ext>
            </p:extLst>
          </p:nvPr>
        </p:nvGraphicFramePr>
        <p:xfrm>
          <a:off x="457200" y="4622800"/>
          <a:ext cx="17938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2" name="Equation" r:id="rId6" imgW="952500" imgH="279400" progId="Equation.3">
                  <p:embed/>
                </p:oleObj>
              </mc:Choice>
              <mc:Fallback>
                <p:oleObj name="Equation" r:id="rId6" imgW="952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622800"/>
                        <a:ext cx="179387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227166"/>
              </p:ext>
            </p:extLst>
          </p:nvPr>
        </p:nvGraphicFramePr>
        <p:xfrm>
          <a:off x="457200" y="6190310"/>
          <a:ext cx="29686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3" name="Equation" r:id="rId8" imgW="1612900" imgH="254000" progId="Equation.3">
                  <p:embed/>
                </p:oleObj>
              </mc:Choice>
              <mc:Fallback>
                <p:oleObj name="Equation" r:id="rId8" imgW="1612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6190310"/>
                        <a:ext cx="2968625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magine 29" descr="bea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7460" y="4276507"/>
            <a:ext cx="4104456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0952" y="4455734"/>
            <a:ext cx="2066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of energy of all</a:t>
            </a:r>
          </a:p>
          <a:p>
            <a:r>
              <a:rPr lang="en-US" dirty="0"/>
              <a:t>particles seen in the</a:t>
            </a:r>
          </a:p>
          <a:p>
            <a:r>
              <a:rPr lang="en-US" dirty="0"/>
              <a:t>detector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8556" y="4130085"/>
            <a:ext cx="800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Courier New"/>
                <a:cs typeface="Courier New"/>
              </a:rPr>
              <a:t>{</a:t>
            </a:r>
            <a:endParaRPr lang="en-US" sz="8000" dirty="0">
              <a:latin typeface="Courier New"/>
              <a:cs typeface="Courier New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06189"/>
              </p:ext>
            </p:extLst>
          </p:nvPr>
        </p:nvGraphicFramePr>
        <p:xfrm>
          <a:off x="2651505" y="3385594"/>
          <a:ext cx="3356690" cy="49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4" name="Equation" r:id="rId11" imgW="1549400" imgH="228600" progId="Equation.3">
                  <p:embed/>
                </p:oleObj>
              </mc:Choice>
              <mc:Fallback>
                <p:oleObj name="Equation" r:id="rId11" imgW="1549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51505" y="3385594"/>
                        <a:ext cx="3356690" cy="495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30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61" y="4410326"/>
            <a:ext cx="3182142" cy="2410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78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importance in ATLAS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0" y="1404802"/>
            <a:ext cx="4161898" cy="2935748"/>
          </a:xfrm>
          <a:ln w="38100" cmpd="sng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True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is due to not interacting particles in the detectors (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, LSP)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good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 smtClean="0"/>
              <a:t> measurements is crucial for studies of many physics channels in ATLAS: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dirty="0" smtClean="0"/>
              <a:t>W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l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Z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tt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ttbar</a:t>
            </a:r>
            <a:endParaRPr lang="en-US" dirty="0" smtClean="0">
              <a:sym typeface="Wingdings"/>
            </a:endParaRP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sym typeface="Wingdings"/>
              </a:rPr>
              <a:t>SM Higgs (</a:t>
            </a:r>
            <a:r>
              <a:rPr lang="en-US" dirty="0" err="1" smtClean="0">
                <a:sym typeface="Wingdings"/>
              </a:rPr>
              <a:t>VBFh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tt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tth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tt</a:t>
            </a:r>
            <a:r>
              <a:rPr lang="en-US" dirty="0" smtClean="0">
                <a:sym typeface="Wingdings"/>
              </a:rPr>
              <a:t>)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sz="2100" b="1" dirty="0" smtClean="0">
                <a:sym typeface="Wingdings"/>
              </a:rPr>
              <a:t>MSSM Higgs (A/</a:t>
            </a:r>
            <a:r>
              <a:rPr lang="en-US" sz="2100" b="1" dirty="0" err="1" smtClean="0">
                <a:sym typeface="Wingdings"/>
              </a:rPr>
              <a:t>H</a:t>
            </a:r>
            <a:r>
              <a:rPr lang="en-US" sz="2100" b="1" dirty="0" err="1" smtClean="0">
                <a:latin typeface="Symbol" charset="2"/>
                <a:cs typeface="Symbol" charset="2"/>
                <a:sym typeface="Wingdings"/>
              </a:rPr>
              <a:t>tt</a:t>
            </a:r>
            <a:r>
              <a:rPr lang="en-US" sz="2100" b="1" dirty="0" smtClean="0">
                <a:sym typeface="Wingdings"/>
              </a:rPr>
              <a:t>, H</a:t>
            </a:r>
            <a:r>
              <a:rPr lang="en-US" sz="2100" b="1" baseline="30000" dirty="0" smtClean="0">
                <a:sym typeface="Wingdings"/>
              </a:rPr>
              <a:t>±</a:t>
            </a:r>
            <a:r>
              <a:rPr lang="en-US" sz="2100" b="1" dirty="0" smtClean="0">
                <a:sym typeface="Wingdings"/>
              </a:rPr>
              <a:t></a:t>
            </a:r>
            <a:r>
              <a:rPr lang="en-US" sz="2100" b="1" dirty="0" err="1" smtClean="0">
                <a:latin typeface="Symbol" charset="2"/>
                <a:cs typeface="Symbol" charset="2"/>
                <a:sym typeface="Wingdings"/>
              </a:rPr>
              <a:t>tn</a:t>
            </a:r>
            <a:r>
              <a:rPr lang="en-US" sz="2100" b="1" dirty="0" smtClean="0">
                <a:sym typeface="Wingdings"/>
              </a:rPr>
              <a:t>)</a:t>
            </a:r>
          </a:p>
          <a:p>
            <a:pPr marL="777240" lvl="2" indent="0">
              <a:buClr>
                <a:schemeClr val="accent1"/>
              </a:buClr>
              <a:buNone/>
            </a:pPr>
            <a:r>
              <a:rPr lang="en-US" b="1" dirty="0" smtClean="0">
                <a:sym typeface="Wingdings"/>
              </a:rPr>
              <a:t> reconstruct the invariant </a:t>
            </a:r>
            <a:r>
              <a:rPr lang="en-US" b="1" dirty="0" err="1" smtClean="0">
                <a:latin typeface="Symbol" charset="2"/>
                <a:cs typeface="Symbol" charset="2"/>
                <a:sym typeface="Wingdings"/>
              </a:rPr>
              <a:t>tt</a:t>
            </a:r>
            <a:r>
              <a:rPr lang="en-US" b="1" dirty="0" smtClean="0">
                <a:sym typeface="Wingdings"/>
              </a:rPr>
              <a:t> mass</a:t>
            </a:r>
          </a:p>
          <a:p>
            <a:pPr lvl="1"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sym typeface="Wingdings"/>
              </a:rPr>
              <a:t>SUSY (R-parity conservation) large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baseline="30000" dirty="0" err="1" smtClean="0">
                <a:sym typeface="Wingdings"/>
              </a:rPr>
              <a:t>miss</a:t>
            </a:r>
            <a:r>
              <a:rPr lang="en-US" dirty="0" smtClean="0">
                <a:sym typeface="Wingdings"/>
              </a:rPr>
              <a:t> signature  LPS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479" y="1091298"/>
            <a:ext cx="14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TRUE ETMISS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0758" y="1404802"/>
            <a:ext cx="3982193" cy="2935748"/>
          </a:xfrm>
          <a:prstGeom prst="rect">
            <a:avLst/>
          </a:prstGeom>
          <a:ln w="38100" cap="flat" cmpd="sng" algn="ctr">
            <a:solidFill>
              <a:srgbClr val="80000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Particles outside the detector acceptance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Other particles arriving at the detector 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Energy lost in dead materials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Electronic noise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Pileup</a:t>
            </a:r>
          </a:p>
          <a:p>
            <a:pPr>
              <a:buClr>
                <a:schemeClr val="tx2"/>
              </a:buClr>
              <a:buFont typeface="Wingdings" charset="2"/>
              <a:buChar char="§"/>
            </a:pPr>
            <a:r>
              <a:rPr lang="en-US" dirty="0" smtClean="0"/>
              <a:t>Problems in the detectors</a:t>
            </a:r>
          </a:p>
          <a:p>
            <a:pPr marL="114300" indent="0">
              <a:buClr>
                <a:schemeClr val="tx2"/>
              </a:buClr>
              <a:buNone/>
            </a:pPr>
            <a:r>
              <a:rPr lang="en-US" dirty="0" smtClean="0"/>
              <a:t>A bad measurements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could fake a non-zero reconstructed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baseline="30000" dirty="0" smtClean="0"/>
              <a:t> </a:t>
            </a:r>
            <a:r>
              <a:rPr lang="en-US" dirty="0" smtClean="0"/>
              <a:t>in the event with no physical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QCD with fake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30000" dirty="0" err="1"/>
              <a:t>miss</a:t>
            </a:r>
            <a:r>
              <a:rPr lang="en-US" dirty="0" smtClean="0">
                <a:sym typeface="Wingdings"/>
              </a:rPr>
              <a:t> are a background for inclusive no-lepton SUSY events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79947" y="1091298"/>
            <a:ext cx="14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FAKE ETMISS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10" name="Picture 9" descr="figaux_03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19" y="4415622"/>
            <a:ext cx="3435049" cy="246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 err="1" smtClean="0"/>
              <a:t>RefFinal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RefFinal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Best configuration</a:t>
            </a:r>
          </a:p>
          <a:p>
            <a:r>
              <a:rPr lang="en-US" dirty="0" err="1" smtClean="0"/>
              <a:t>Eflow</a:t>
            </a:r>
            <a:r>
              <a:rPr lang="en-US" dirty="0" smtClean="0"/>
              <a:t> algorithm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179451" y="3641301"/>
            <a:ext cx="3182200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667183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RefFinal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60" y="5124057"/>
            <a:ext cx="7812278" cy="14474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cells are calibrated on the basis of the reconstructed physics object to which they </a:t>
            </a:r>
            <a:r>
              <a:rPr lang="en-US" dirty="0" smtClean="0"/>
              <a:t>belong</a:t>
            </a:r>
          </a:p>
          <a:p>
            <a:r>
              <a:rPr lang="en-US" b="1" dirty="0" smtClean="0"/>
              <a:t>Very flexible algorithm </a:t>
            </a:r>
            <a:r>
              <a:rPr lang="en-US" dirty="0" smtClean="0">
                <a:sym typeface="Wingdings"/>
              </a:rPr>
              <a:t> it allows to use the best calibration for each object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242286" y="3871566"/>
            <a:ext cx="3056529" cy="365760"/>
          </a:xfrm>
        </p:spPr>
        <p:txBody>
          <a:bodyPr/>
          <a:lstStyle/>
          <a:p>
            <a:r>
              <a:rPr lang="en-US" sz="1600" dirty="0" smtClean="0"/>
              <a:t>V ATLAS ITALIA - Rosa Simoniello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9</a:t>
            </a:fld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125428" y="1290167"/>
            <a:ext cx="8242064" cy="2626745"/>
            <a:chOff x="0" y="2276872"/>
            <a:chExt cx="9164566" cy="2261948"/>
          </a:xfrm>
        </p:grpSpPr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0" y="3733800"/>
              <a:ext cx="1287129" cy="3405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84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sz="1600" baseline="0" dirty="0" err="1">
                  <a:solidFill>
                    <a:srgbClr val="000000"/>
                  </a:solidFill>
                  <a:latin typeface="+mj-lt"/>
                </a:rPr>
                <a:t>MET_RefEle</a:t>
              </a:r>
              <a:r>
                <a:rPr lang="en-GB" sz="1600" baseline="0" dirty="0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48479" y="2276872"/>
              <a:ext cx="9016087" cy="2261948"/>
              <a:chOff x="148479" y="2276872"/>
              <a:chExt cx="9016087" cy="2261948"/>
            </a:xfrm>
          </p:grpSpPr>
          <p:sp>
            <p:nvSpPr>
              <p:cNvPr id="90" name="Text Box 5"/>
              <p:cNvSpPr txBox="1">
                <a:spLocks noChangeArrowheads="1"/>
              </p:cNvSpPr>
              <p:nvPr/>
            </p:nvSpPr>
            <p:spPr bwMode="auto">
              <a:xfrm>
                <a:off x="1524000" y="3733800"/>
                <a:ext cx="1247775" cy="3405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6084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GB" sz="1600" baseline="0" dirty="0" err="1">
                    <a:solidFill>
                      <a:srgbClr val="000000"/>
                    </a:solidFill>
                    <a:latin typeface="+mj-lt"/>
                  </a:rPr>
                  <a:t>MET_Ref</a:t>
                </a:r>
                <a:endParaRPr lang="en-GB" sz="1600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1" name="Text Box 6"/>
              <p:cNvSpPr txBox="1">
                <a:spLocks noChangeArrowheads="1"/>
              </p:cNvSpPr>
              <p:nvPr/>
            </p:nvSpPr>
            <p:spPr bwMode="auto">
              <a:xfrm>
                <a:off x="3048000" y="3733800"/>
                <a:ext cx="1318387" cy="3405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4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3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GB" sz="1600" baseline="0" dirty="0" err="1">
                    <a:solidFill>
                      <a:srgbClr val="000000"/>
                    </a:solidFill>
                    <a:latin typeface="+mj-lt"/>
                  </a:rPr>
                  <a:t>MET_RefTau</a:t>
                </a:r>
                <a:endParaRPr lang="en-GB" sz="1600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2" name="Text Box 7"/>
              <p:cNvSpPr txBox="1">
                <a:spLocks noChangeArrowheads="1"/>
              </p:cNvSpPr>
              <p:nvPr/>
            </p:nvSpPr>
            <p:spPr bwMode="auto">
              <a:xfrm>
                <a:off x="4606925" y="3740150"/>
                <a:ext cx="1241643" cy="3405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4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GB" sz="1600" baseline="0" dirty="0" err="1">
                    <a:solidFill>
                      <a:srgbClr val="000000"/>
                    </a:solidFill>
                    <a:latin typeface="+mj-lt"/>
                  </a:rPr>
                  <a:t>MET_RefJet</a:t>
                </a:r>
                <a:endParaRPr lang="en-GB" sz="1600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3" name="Text Box 8"/>
              <p:cNvSpPr txBox="1">
                <a:spLocks noChangeArrowheads="1"/>
              </p:cNvSpPr>
              <p:nvPr/>
            </p:nvSpPr>
            <p:spPr bwMode="auto">
              <a:xfrm>
                <a:off x="6061447" y="3740150"/>
                <a:ext cx="1287429" cy="3405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4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GB" sz="1600" baseline="0" dirty="0" err="1" smtClean="0">
                    <a:solidFill>
                      <a:srgbClr val="000000"/>
                    </a:solidFill>
                    <a:latin typeface="+mj-lt"/>
                  </a:rPr>
                  <a:t>MET_SoftJet</a:t>
                </a:r>
                <a:endParaRPr lang="en-GB" sz="1600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4" name="Text Box 9"/>
              <p:cNvSpPr txBox="1">
                <a:spLocks noChangeArrowheads="1"/>
              </p:cNvSpPr>
              <p:nvPr/>
            </p:nvSpPr>
            <p:spPr bwMode="auto">
              <a:xfrm>
                <a:off x="7582457" y="3717032"/>
                <a:ext cx="1561543" cy="3405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4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GB" sz="1600" baseline="0" dirty="0" err="1" smtClean="0">
                    <a:solidFill>
                      <a:srgbClr val="000000"/>
                    </a:solidFill>
                    <a:latin typeface="+mj-lt"/>
                  </a:rPr>
                  <a:t>MET_RefMuon</a:t>
                </a:r>
                <a:endParaRPr lang="en-GB" sz="1600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5" name="Line 10"/>
              <p:cNvSpPr>
                <a:spLocks noChangeShapeType="1"/>
              </p:cNvSpPr>
              <p:nvPr/>
            </p:nvSpPr>
            <p:spPr bwMode="auto">
              <a:xfrm>
                <a:off x="1058863" y="3359150"/>
                <a:ext cx="1587" cy="3810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2362200" y="3352800"/>
                <a:ext cx="1588" cy="3810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>
                <a:off x="3994150" y="3359150"/>
                <a:ext cx="1588" cy="3810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"/>
              <p:cNvSpPr>
                <a:spLocks noChangeShapeType="1"/>
              </p:cNvSpPr>
              <p:nvPr/>
            </p:nvSpPr>
            <p:spPr bwMode="auto">
              <a:xfrm>
                <a:off x="5167313" y="3359150"/>
                <a:ext cx="1587" cy="3810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"/>
              <p:cNvSpPr>
                <a:spLocks noChangeShapeType="1"/>
              </p:cNvSpPr>
              <p:nvPr/>
            </p:nvSpPr>
            <p:spPr bwMode="auto">
              <a:xfrm>
                <a:off x="6342063" y="3359150"/>
                <a:ext cx="1587" cy="3810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5"/>
              <p:cNvSpPr>
                <a:spLocks noChangeShapeType="1"/>
              </p:cNvSpPr>
              <p:nvPr/>
            </p:nvSpPr>
            <p:spPr bwMode="auto">
              <a:xfrm>
                <a:off x="7661275" y="3359150"/>
                <a:ext cx="1588" cy="3810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Text Box 16"/>
              <p:cNvSpPr txBox="1">
                <a:spLocks noChangeArrowheads="1"/>
              </p:cNvSpPr>
              <p:nvPr/>
            </p:nvSpPr>
            <p:spPr bwMode="auto">
              <a:xfrm>
                <a:off x="2209800" y="4191000"/>
                <a:ext cx="1293217" cy="3478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6804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GB" sz="1600" baseline="0" dirty="0" err="1" smtClean="0">
                    <a:solidFill>
                      <a:srgbClr val="000000"/>
                    </a:solidFill>
                    <a:latin typeface="+mj-lt"/>
                  </a:rPr>
                  <a:t>MET_Muon</a:t>
                </a:r>
                <a:r>
                  <a:rPr lang="en-GB" sz="1600" baseline="0" dirty="0" smtClean="0">
                    <a:solidFill>
                      <a:srgbClr val="000000"/>
                    </a:solidFill>
                    <a:latin typeface="Times New Roman" charset="0"/>
                  </a:rPr>
                  <a:t> </a:t>
                </a:r>
                <a:endParaRPr lang="en-GB" sz="1600" baseline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02" name="Rectangle 19"/>
              <p:cNvSpPr>
                <a:spLocks noChangeArrowheads="1"/>
              </p:cNvSpPr>
              <p:nvPr/>
            </p:nvSpPr>
            <p:spPr bwMode="auto">
              <a:xfrm>
                <a:off x="1219200" y="3810000"/>
                <a:ext cx="293687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55800" rIns="90000" bIns="46800" anchor="ctr"/>
              <a:lstStyle/>
              <a:p>
                <a:pPr eaLnBrk="0" hangingPunct="0">
                  <a:lnSpc>
                    <a:spcPct val="98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aseline="0" dirty="0">
                    <a:solidFill>
                      <a:srgbClr val="000000"/>
                    </a:solidFill>
                    <a:latin typeface="Arial Rounded MT Bold" charset="0"/>
                  </a:rPr>
                  <a:t>+</a:t>
                </a:r>
              </a:p>
            </p:txBody>
          </p:sp>
          <p:sp>
            <p:nvSpPr>
              <p:cNvPr id="103" name="Rectangle 20"/>
              <p:cNvSpPr>
                <a:spLocks noChangeArrowheads="1"/>
              </p:cNvSpPr>
              <p:nvPr/>
            </p:nvSpPr>
            <p:spPr bwMode="auto">
              <a:xfrm>
                <a:off x="2743200" y="3810000"/>
                <a:ext cx="293687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55800" rIns="90000" bIns="46800" anchor="ctr"/>
              <a:lstStyle/>
              <a:p>
                <a:pPr eaLnBrk="0" hangingPunct="0">
                  <a:lnSpc>
                    <a:spcPct val="98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aseline="0" dirty="0">
                    <a:solidFill>
                      <a:srgbClr val="000000"/>
                    </a:solidFill>
                    <a:latin typeface="Arial Rounded MT Bold" charset="0"/>
                  </a:rPr>
                  <a:t>+</a:t>
                </a:r>
              </a:p>
            </p:txBody>
          </p:sp>
          <p:sp>
            <p:nvSpPr>
              <p:cNvPr id="104" name="Rectangle 21"/>
              <p:cNvSpPr>
                <a:spLocks noChangeArrowheads="1"/>
              </p:cNvSpPr>
              <p:nvPr/>
            </p:nvSpPr>
            <p:spPr bwMode="auto">
              <a:xfrm>
                <a:off x="4343400" y="3810000"/>
                <a:ext cx="293687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55800" rIns="90000" bIns="46800" anchor="ctr"/>
              <a:lstStyle/>
              <a:p>
                <a:pPr eaLnBrk="0" hangingPunct="0">
                  <a:lnSpc>
                    <a:spcPct val="98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aseline="0" dirty="0">
                    <a:solidFill>
                      <a:srgbClr val="000000"/>
                    </a:solidFill>
                    <a:latin typeface="Arial Rounded MT Bold" charset="0"/>
                  </a:rPr>
                  <a:t>+</a:t>
                </a:r>
              </a:p>
            </p:txBody>
          </p:sp>
          <p:sp>
            <p:nvSpPr>
              <p:cNvPr id="105" name="Rectangle 22"/>
              <p:cNvSpPr>
                <a:spLocks noChangeArrowheads="1"/>
              </p:cNvSpPr>
              <p:nvPr/>
            </p:nvSpPr>
            <p:spPr bwMode="auto">
              <a:xfrm>
                <a:off x="5827713" y="3816350"/>
                <a:ext cx="293687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55800" rIns="90000" bIns="46800" anchor="ctr"/>
              <a:lstStyle/>
              <a:p>
                <a:pPr eaLnBrk="0" hangingPunct="0">
                  <a:lnSpc>
                    <a:spcPct val="98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aseline="0">
                    <a:solidFill>
                      <a:srgbClr val="000000"/>
                    </a:solidFill>
                    <a:latin typeface="Arial Rounded MT Bold" charset="0"/>
                  </a:rPr>
                  <a:t>+</a:t>
                </a:r>
              </a:p>
            </p:txBody>
          </p:sp>
          <p:sp>
            <p:nvSpPr>
              <p:cNvPr id="106" name="Rectangle 23"/>
              <p:cNvSpPr>
                <a:spLocks noChangeArrowheads="1"/>
              </p:cNvSpPr>
              <p:nvPr/>
            </p:nvSpPr>
            <p:spPr bwMode="auto">
              <a:xfrm>
                <a:off x="7367588" y="3816350"/>
                <a:ext cx="293687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55800" rIns="90000" bIns="46800" anchor="ctr"/>
              <a:lstStyle/>
              <a:p>
                <a:pPr eaLnBrk="0" hangingPunct="0">
                  <a:lnSpc>
                    <a:spcPct val="98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aseline="0">
                    <a:solidFill>
                      <a:srgbClr val="000000"/>
                    </a:solidFill>
                    <a:latin typeface="Arial Rounded MT Bold" charset="0"/>
                  </a:rPr>
                  <a:t>+</a:t>
                </a:r>
              </a:p>
            </p:txBody>
          </p: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152400" y="4267200"/>
                <a:ext cx="293687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55800" rIns="90000" bIns="46800" anchor="ctr"/>
              <a:lstStyle/>
              <a:p>
                <a:pPr eaLnBrk="0" hangingPunct="0">
                  <a:lnSpc>
                    <a:spcPct val="98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aseline="0" dirty="0">
                    <a:solidFill>
                      <a:srgbClr val="000000"/>
                    </a:solidFill>
                    <a:latin typeface="Arial Rounded MT Bold" charset="0"/>
                  </a:rPr>
                  <a:t>+</a:t>
                </a:r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/>
            </p:nvSpPr>
            <p:spPr bwMode="auto">
              <a:xfrm>
                <a:off x="3505200" y="4267200"/>
                <a:ext cx="293687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55800" rIns="90000" bIns="46800" anchor="ctr"/>
              <a:lstStyle/>
              <a:p>
                <a:pPr eaLnBrk="0" hangingPunct="0">
                  <a:lnSpc>
                    <a:spcPct val="98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aseline="0" dirty="0">
                    <a:solidFill>
                      <a:srgbClr val="000000"/>
                    </a:solidFill>
                    <a:latin typeface="Arial Rounded MT Bold" charset="0"/>
                  </a:rPr>
                  <a:t>=</a:t>
                </a:r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/>
            </p:nvSpPr>
            <p:spPr bwMode="auto">
              <a:xfrm>
                <a:off x="148479" y="2901950"/>
                <a:ext cx="9016087" cy="490439"/>
              </a:xfrm>
              <a:prstGeom prst="rect">
                <a:avLst/>
              </a:prstGeom>
              <a:solidFill>
                <a:srgbClr val="FFD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60840" rIns="90000" bIns="46800">
                <a:spAutoFit/>
              </a:bodyPr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 baseline="0" dirty="0">
                    <a:solidFill>
                      <a:srgbClr val="000000"/>
                    </a:solidFill>
                  </a:rPr>
                  <a:t>Go back to constituent </a:t>
                </a:r>
                <a:r>
                  <a:rPr lang="en-GB" sz="1600" baseline="0" dirty="0" smtClean="0">
                    <a:solidFill>
                      <a:srgbClr val="000000"/>
                    </a:solidFill>
                  </a:rPr>
                  <a:t>Calorimeter </a:t>
                </a:r>
                <a:r>
                  <a:rPr lang="en-GB" sz="1600" baseline="0" dirty="0" err="1" smtClean="0">
                    <a:solidFill>
                      <a:srgbClr val="000000"/>
                    </a:solidFill>
                  </a:rPr>
                  <a:t>Topoclusters</a:t>
                </a:r>
                <a:r>
                  <a:rPr lang="en-GB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600" dirty="0" smtClean="0">
                    <a:solidFill>
                      <a:srgbClr val="000000"/>
                    </a:solidFill>
                    <a:sym typeface="Wingdings"/>
                  </a:rPr>
                  <a:t></a:t>
                </a:r>
                <a:r>
                  <a:rPr lang="en-GB" sz="1600" baseline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sz="1600" baseline="0" dirty="0">
                    <a:solidFill>
                      <a:srgbClr val="000000"/>
                    </a:solidFill>
                  </a:rPr>
                  <a:t>Cells →  apply overlap removal at Cell </a:t>
                </a:r>
                <a:r>
                  <a:rPr lang="en-GB" sz="1600" baseline="0" dirty="0" smtClean="0">
                    <a:solidFill>
                      <a:srgbClr val="000000"/>
                    </a:solidFill>
                  </a:rPr>
                  <a:t>level</a:t>
                </a:r>
              </a:p>
              <a:p>
                <a:pPr>
                  <a:lnSpc>
                    <a:spcPct val="93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 baseline="0" dirty="0" smtClean="0">
                    <a:solidFill>
                      <a:srgbClr val="000000"/>
                    </a:solidFill>
                  </a:rPr>
                  <a:t>→ Cell </a:t>
                </a:r>
                <a:r>
                  <a:rPr lang="en-GB" sz="1600" baseline="0" dirty="0">
                    <a:solidFill>
                      <a:srgbClr val="000000"/>
                    </a:solidFill>
                  </a:rPr>
                  <a:t>calibration weights dependent on the object → add them to calculate partial terms</a:t>
                </a:r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899592" y="2636912"/>
                <a:ext cx="1587" cy="3143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203848" y="2636912"/>
                <a:ext cx="1588" cy="29527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4211960" y="2636912"/>
                <a:ext cx="1588" cy="3048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>
                <a:off x="5292080" y="2636912"/>
                <a:ext cx="1587" cy="3048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7956376" y="2636912"/>
                <a:ext cx="1588" cy="3048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" name="Group 33"/>
              <p:cNvGrpSpPr>
                <a:grpSpLocks/>
              </p:cNvGrpSpPr>
              <p:nvPr/>
            </p:nvGrpSpPr>
            <p:grpSpPr bwMode="auto">
              <a:xfrm>
                <a:off x="179512" y="2276872"/>
                <a:ext cx="8856772" cy="449263"/>
                <a:chOff x="206" y="1434"/>
                <a:chExt cx="5057" cy="283"/>
              </a:xfrm>
            </p:grpSpPr>
            <p:sp>
              <p:nvSpPr>
                <p:cNvPr id="122" name="Rectangle 34"/>
                <p:cNvSpPr>
                  <a:spLocks noChangeArrowheads="1"/>
                </p:cNvSpPr>
                <p:nvPr/>
              </p:nvSpPr>
              <p:spPr bwMode="auto">
                <a:xfrm>
                  <a:off x="206" y="1445"/>
                  <a:ext cx="637" cy="27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60840" rIns="90000" bIns="46800" anchor="ctr"/>
                <a:lstStyle/>
                <a:p>
                  <a:pPr algn="ctr" eaLnBrk="0" hangingPunct="0">
                    <a:lnSpc>
                      <a:spcPct val="93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aseline="0" dirty="0">
                      <a:solidFill>
                        <a:srgbClr val="000000"/>
                      </a:solidFill>
                    </a:rPr>
                    <a:t>Electrons</a:t>
                  </a:r>
                </a:p>
              </p:txBody>
            </p:sp>
            <p:sp>
              <p:nvSpPr>
                <p:cNvPr id="123" name="Rectangle 35"/>
                <p:cNvSpPr>
                  <a:spLocks noChangeArrowheads="1"/>
                </p:cNvSpPr>
                <p:nvPr/>
              </p:nvSpPr>
              <p:spPr bwMode="auto">
                <a:xfrm>
                  <a:off x="2200" y="1434"/>
                  <a:ext cx="571" cy="273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60840" rIns="90000" bIns="46800" anchor="ctr"/>
                <a:lstStyle/>
                <a:p>
                  <a:pPr algn="ctr" eaLnBrk="0" hangingPunct="0">
                    <a:lnSpc>
                      <a:spcPct val="93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aseline="0" dirty="0">
                      <a:solidFill>
                        <a:srgbClr val="000000"/>
                      </a:solidFill>
                    </a:rPr>
                    <a:t>Jets</a:t>
                  </a:r>
                </a:p>
              </p:txBody>
            </p:sp>
            <p:sp>
              <p:nvSpPr>
                <p:cNvPr id="124" name="Rectangle 36"/>
                <p:cNvSpPr>
                  <a:spLocks noChangeArrowheads="1"/>
                </p:cNvSpPr>
                <p:nvPr/>
              </p:nvSpPr>
              <p:spPr bwMode="auto">
                <a:xfrm>
                  <a:off x="3515" y="1434"/>
                  <a:ext cx="535" cy="27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60840" rIns="90000" bIns="46800" anchor="ctr"/>
                <a:lstStyle/>
                <a:p>
                  <a:pPr algn="ctr" eaLnBrk="0" hangingPunct="0">
                    <a:lnSpc>
                      <a:spcPct val="93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aseline="0" dirty="0" err="1">
                      <a:solidFill>
                        <a:srgbClr val="000000"/>
                      </a:solidFill>
                    </a:rPr>
                    <a:t>Muons</a:t>
                  </a:r>
                  <a:endParaRPr lang="en-GB" sz="1600" baseline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3" y="1434"/>
                  <a:ext cx="1090" cy="27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59040" rIns="90000" bIns="46800" anchor="ctr"/>
                <a:lstStyle/>
                <a:p>
                  <a:pPr algn="ctr" eaLnBrk="0" hangingPunct="0">
                    <a:lnSpc>
                      <a:spcPct val="93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aseline="0" dirty="0" err="1" smtClean="0">
                      <a:solidFill>
                        <a:srgbClr val="000000"/>
                      </a:solidFill>
                    </a:rPr>
                    <a:t>TopoClusters</a:t>
                  </a:r>
                  <a:r>
                    <a:rPr lang="en-GB" sz="1600" baseline="0" dirty="0" smtClean="0">
                      <a:solidFill>
                        <a:srgbClr val="000000"/>
                      </a:solidFill>
                    </a:rPr>
                    <a:t> </a:t>
                  </a:r>
                </a:p>
                <a:p>
                  <a:pPr algn="ctr" eaLnBrk="0" hangingPunct="0">
                    <a:lnSpc>
                      <a:spcPct val="93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aseline="0" dirty="0" smtClean="0">
                      <a:solidFill>
                        <a:srgbClr val="000000"/>
                      </a:solidFill>
                    </a:rPr>
                    <a:t>not in objects</a:t>
                  </a:r>
                  <a:endParaRPr lang="en-GB" sz="1600" baseline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Rectangle 38"/>
                <p:cNvSpPr>
                  <a:spLocks noChangeArrowheads="1"/>
                </p:cNvSpPr>
                <p:nvPr/>
              </p:nvSpPr>
              <p:spPr bwMode="auto">
                <a:xfrm>
                  <a:off x="1583" y="1434"/>
                  <a:ext cx="554" cy="273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60840" rIns="90000" bIns="46800" anchor="ctr"/>
                <a:lstStyle/>
                <a:p>
                  <a:pPr algn="ctr" eaLnBrk="0" hangingPunct="0">
                    <a:lnSpc>
                      <a:spcPct val="93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aseline="0" dirty="0" err="1">
                      <a:solidFill>
                        <a:srgbClr val="000000"/>
                      </a:solidFill>
                    </a:rPr>
                    <a:t>Taus</a:t>
                  </a:r>
                  <a:endParaRPr lang="en-GB" sz="1600" baseline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7" name="Rectangle 39"/>
                <p:cNvSpPr>
                  <a:spLocks noChangeArrowheads="1"/>
                </p:cNvSpPr>
                <p:nvPr/>
              </p:nvSpPr>
              <p:spPr bwMode="auto">
                <a:xfrm>
                  <a:off x="884" y="1434"/>
                  <a:ext cx="658" cy="27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60840" rIns="90000" bIns="46800" anchor="ctr"/>
                <a:lstStyle/>
                <a:p>
                  <a:pPr algn="ctr" eaLnBrk="0" hangingPunct="0">
                    <a:lnSpc>
                      <a:spcPct val="93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 baseline="0" dirty="0">
                      <a:solidFill>
                        <a:srgbClr val="000000"/>
                      </a:solidFill>
                    </a:rPr>
                    <a:t>Photons</a:t>
                  </a:r>
                </a:p>
              </p:txBody>
            </p:sp>
          </p:grpSp>
          <p:sp>
            <p:nvSpPr>
              <p:cNvPr id="116" name="Rectangle 35"/>
              <p:cNvSpPr>
                <a:spLocks noChangeArrowheads="1"/>
              </p:cNvSpPr>
              <p:nvPr/>
            </p:nvSpPr>
            <p:spPr bwMode="auto">
              <a:xfrm>
                <a:off x="4788024" y="2276872"/>
                <a:ext cx="1000043" cy="4333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40" rIns="90000" bIns="46800" anchor="ctr"/>
              <a:lstStyle/>
              <a:p>
                <a:pPr algn="ctr" eaLnBrk="0" hangingPunct="0">
                  <a:lnSpc>
                    <a:spcPct val="93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 baseline="0" dirty="0" err="1" smtClean="0">
                    <a:solidFill>
                      <a:srgbClr val="000000"/>
                    </a:solidFill>
                  </a:rPr>
                  <a:t>SoftJets</a:t>
                </a:r>
                <a:endParaRPr lang="en-GB" sz="1600" baseline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Text Box 16"/>
              <p:cNvSpPr txBox="1">
                <a:spLocks noChangeArrowheads="1"/>
              </p:cNvSpPr>
              <p:nvPr/>
            </p:nvSpPr>
            <p:spPr bwMode="auto">
              <a:xfrm>
                <a:off x="457200" y="4191000"/>
                <a:ext cx="1512168" cy="3478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0000" tIns="6804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GB" sz="1600" baseline="0" dirty="0" err="1" smtClean="0">
                    <a:solidFill>
                      <a:srgbClr val="000000"/>
                    </a:solidFill>
                    <a:latin typeface="+mj-lt"/>
                  </a:rPr>
                  <a:t>MET_CellOut</a:t>
                </a:r>
                <a:endParaRPr lang="en-GB" sz="1600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18" name="Rectangle 24"/>
              <p:cNvSpPr>
                <a:spLocks noChangeArrowheads="1"/>
              </p:cNvSpPr>
              <p:nvPr/>
            </p:nvSpPr>
            <p:spPr bwMode="auto">
              <a:xfrm>
                <a:off x="1905000" y="4267200"/>
                <a:ext cx="293687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55800" rIns="90000" bIns="46800" anchor="ctr"/>
              <a:lstStyle/>
              <a:p>
                <a:pPr eaLnBrk="0" hangingPunct="0">
                  <a:lnSpc>
                    <a:spcPct val="98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400" baseline="0" dirty="0">
                    <a:solidFill>
                      <a:srgbClr val="000000"/>
                    </a:solidFill>
                    <a:latin typeface="Arial Rounded MT Bold" charset="0"/>
                  </a:rPr>
                  <a:t>+</a:t>
                </a:r>
              </a:p>
            </p:txBody>
          </p:sp>
          <p:sp>
            <p:nvSpPr>
              <p:cNvPr id="119" name="Line 28"/>
              <p:cNvSpPr>
                <a:spLocks noChangeShapeType="1"/>
              </p:cNvSpPr>
              <p:nvPr/>
            </p:nvSpPr>
            <p:spPr bwMode="auto">
              <a:xfrm>
                <a:off x="1907704" y="2708920"/>
                <a:ext cx="1587" cy="2423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Text Box 7"/>
              <p:cNvSpPr txBox="1">
                <a:spLocks noChangeArrowheads="1"/>
              </p:cNvSpPr>
              <p:nvPr/>
            </p:nvSpPr>
            <p:spPr bwMode="auto">
              <a:xfrm>
                <a:off x="3886200" y="4191000"/>
                <a:ext cx="1435507" cy="3405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6084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3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GB" sz="1600" baseline="0" dirty="0" err="1" smtClean="0">
                    <a:solidFill>
                      <a:srgbClr val="000000"/>
                    </a:solidFill>
                    <a:latin typeface="+mj-lt"/>
                  </a:rPr>
                  <a:t>MET_RefFinal</a:t>
                </a:r>
                <a:endParaRPr lang="en-GB" sz="1600" baseline="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1" name="Line 3"/>
              <p:cNvSpPr>
                <a:spLocks noChangeShapeType="1"/>
              </p:cNvSpPr>
              <p:nvPr/>
            </p:nvSpPr>
            <p:spPr bwMode="auto">
              <a:xfrm>
                <a:off x="6444208" y="2636912"/>
                <a:ext cx="1588" cy="3048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" name="L-Shape 6"/>
          <p:cNvSpPr/>
          <p:nvPr/>
        </p:nvSpPr>
        <p:spPr>
          <a:xfrm flipV="1">
            <a:off x="129969" y="2774750"/>
            <a:ext cx="8237523" cy="1237129"/>
          </a:xfrm>
          <a:prstGeom prst="corner">
            <a:avLst>
              <a:gd name="adj1" fmla="val 51415"/>
              <a:gd name="adj2" fmla="val 138823"/>
            </a:avLst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768692"/>
              </p:ext>
            </p:extLst>
          </p:nvPr>
        </p:nvGraphicFramePr>
        <p:xfrm>
          <a:off x="801491" y="4394106"/>
          <a:ext cx="3356690" cy="49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4" name="Equation" r:id="rId4" imgW="1549400" imgH="228600" progId="Equation.3">
                  <p:embed/>
                </p:oleObj>
              </mc:Choice>
              <mc:Fallback>
                <p:oleObj name="Equation" r:id="rId4" imgW="1549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1491" y="4394106"/>
                        <a:ext cx="3356690" cy="495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209929" y="4067103"/>
            <a:ext cx="0" cy="368421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75186" y="3481550"/>
            <a:ext cx="1202610" cy="532004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701401" y="4067103"/>
            <a:ext cx="0" cy="368421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5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3353</TotalTime>
  <Words>2927</Words>
  <Application>Microsoft Macintosh PowerPoint</Application>
  <PresentationFormat>On-screen Show (4:3)</PresentationFormat>
  <Paragraphs>538</Paragraphs>
  <Slides>36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Adjacency</vt:lpstr>
      <vt:lpstr>Equation</vt:lpstr>
      <vt:lpstr>ETmiss Performance in ATLAS data 2010</vt:lpstr>
      <vt:lpstr>Italian groups working on ETmiss</vt:lpstr>
      <vt:lpstr>ETmiss CONF notes</vt:lpstr>
      <vt:lpstr>Towards the ETmiss PAPER</vt:lpstr>
      <vt:lpstr>Outline</vt:lpstr>
      <vt:lpstr>ETmiss reconstruction in ATLAS</vt:lpstr>
      <vt:lpstr>ETmiss importance in ATLAS physics</vt:lpstr>
      <vt:lpstr>RefFinal algorithm</vt:lpstr>
      <vt:lpstr>RefFinal Algorithm</vt:lpstr>
      <vt:lpstr>RefFinal Configuration</vt:lpstr>
      <vt:lpstr>Eflow Algorithm for CellOut</vt:lpstr>
      <vt:lpstr>Etmiss performance in W/Z/Dijets events</vt:lpstr>
      <vt:lpstr>Data and MC samples</vt:lpstr>
      <vt:lpstr>ETmiss distribution</vt:lpstr>
      <vt:lpstr>fmiss distribution</vt:lpstr>
      <vt:lpstr>ETmiss distributions of RefFinal terms (Zee)</vt:lpstr>
      <vt:lpstr>ETmiss distributions of RefFinal terms (Zµµ)</vt:lpstr>
      <vt:lpstr>Diagnostic plot (Z events)</vt:lpstr>
      <vt:lpstr>Resolution curves</vt:lpstr>
      <vt:lpstr>Linearity</vt:lpstr>
      <vt:lpstr>∑ET distribution</vt:lpstr>
      <vt:lpstr>Etmiss Systematics</vt:lpstr>
      <vt:lpstr>PowerPoint Presentation</vt:lpstr>
      <vt:lpstr>Systematic Uncertainty on CellOut and SoftJets terms</vt:lpstr>
      <vt:lpstr>Systematic Uncertainty on CellOut and on RefFinal</vt:lpstr>
      <vt:lpstr>Etmiss SCAlE</vt:lpstr>
      <vt:lpstr>ETmiss Scale</vt:lpstr>
      <vt:lpstr>Conclusions</vt:lpstr>
      <vt:lpstr>Back up</vt:lpstr>
      <vt:lpstr>Topoclusters</vt:lpstr>
      <vt:lpstr>Local cluster weighting calibration scheme  (Local hadronic calibration or LCW)</vt:lpstr>
      <vt:lpstr>RefFinal Calibrations</vt:lpstr>
      <vt:lpstr>PowerPoint Presentation</vt:lpstr>
      <vt:lpstr>PowerPoint Presentation</vt:lpstr>
      <vt:lpstr>PowerPoint Presentation</vt:lpstr>
      <vt:lpstr>Systematic uncertainty on RefJet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Etmiss studies</dc:title>
  <dc:creator>Rosa Simoniello</dc:creator>
  <cp:lastModifiedBy>Rosa Simoniello</cp:lastModifiedBy>
  <cp:revision>495</cp:revision>
  <dcterms:created xsi:type="dcterms:W3CDTF">2011-05-11T16:24:40Z</dcterms:created>
  <dcterms:modified xsi:type="dcterms:W3CDTF">2011-05-18T08:09:43Z</dcterms:modified>
</cp:coreProperties>
</file>