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  <p:sldMasterId id="2147483758" r:id="rId2"/>
  </p:sldMasterIdLst>
  <p:notesMasterIdLst>
    <p:notesMasterId r:id="rId29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70" r:id="rId16"/>
    <p:sldId id="283" r:id="rId17"/>
    <p:sldId id="285" r:id="rId18"/>
    <p:sldId id="286" r:id="rId19"/>
    <p:sldId id="282" r:id="rId20"/>
    <p:sldId id="279" r:id="rId21"/>
    <p:sldId id="280" r:id="rId22"/>
    <p:sldId id="281" r:id="rId23"/>
    <p:sldId id="287" r:id="rId24"/>
    <p:sldId id="289" r:id="rId25"/>
    <p:sldId id="292" r:id="rId26"/>
    <p:sldId id="293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DB63C"/>
    <a:srgbClr val="7A0091"/>
    <a:srgbClr val="3C00B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168" autoAdjust="0"/>
  </p:normalViewPr>
  <p:slideViewPr>
    <p:cSldViewPr snapToGrid="0" snapToObjects="1">
      <p:cViewPr>
        <p:scale>
          <a:sx n="85" d="100"/>
          <a:sy n="85" d="100"/>
        </p:scale>
        <p:origin x="-1560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00E6-1830-1B48-9457-EB4E372D33DC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10C82-4A10-9947-B630-308FEDA52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30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Come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riporto</a:t>
            </a:r>
            <a:r>
              <a:rPr lang="en-US" dirty="0" smtClean="0"/>
              <a:t> </a:t>
            </a:r>
            <a:r>
              <a:rPr lang="en-US" dirty="0" err="1" smtClean="0"/>
              <a:t>l’esperinza</a:t>
            </a:r>
            <a:r>
              <a:rPr lang="en-US" dirty="0" smtClean="0"/>
              <a:t> del </a:t>
            </a:r>
            <a:r>
              <a:rPr lang="en-US" dirty="0" err="1" smtClean="0"/>
              <a:t>gruppo</a:t>
            </a:r>
            <a:r>
              <a:rPr lang="en-US" dirty="0" smtClean="0"/>
              <a:t> di Napoli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ad </a:t>
            </a:r>
            <a:r>
              <a:rPr lang="en-US" dirty="0" err="1" smtClean="0"/>
              <a:t>analisi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propriamente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fisica</a:t>
            </a:r>
            <a:r>
              <a:rPr lang="en-US" baseline="0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ampiamente</a:t>
            </a:r>
            <a:r>
              <a:rPr lang="en-US" dirty="0" smtClean="0"/>
              <a:t> </a:t>
            </a:r>
            <a:r>
              <a:rPr lang="en-US" dirty="0" err="1" smtClean="0"/>
              <a:t>coinvolto</a:t>
            </a:r>
            <a:r>
              <a:rPr lang="en-US" dirty="0" smtClean="0"/>
              <a:t> in </a:t>
            </a:r>
            <a:r>
              <a:rPr lang="en-US" dirty="0" err="1" smtClean="0"/>
              <a:t>studi</a:t>
            </a:r>
            <a:r>
              <a:rPr lang="en-US" dirty="0" smtClean="0"/>
              <a:t> di performance del trigger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muonico</a:t>
            </a:r>
            <a:r>
              <a:rPr lang="en-US" baseline="0" dirty="0" smtClean="0"/>
              <a:t>. </a:t>
            </a:r>
            <a:r>
              <a:rPr lang="en-US" dirty="0" smtClean="0"/>
              <a:t>La nostra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molto </a:t>
            </a:r>
            <a:r>
              <a:rPr lang="en-US" dirty="0" err="1" smtClean="0"/>
              <a:t>vicina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studio  Detector e per tale </a:t>
            </a:r>
            <a:r>
              <a:rPr lang="en-US" dirty="0" err="1" smtClean="0"/>
              <a:t>motivo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bisogno</a:t>
            </a:r>
            <a:r>
              <a:rPr lang="en-US" dirty="0" smtClean="0"/>
              <a:t> di gran parte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ESD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perché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vengono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effettuate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sottoscrizioni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0C82-4A10-9947-B630-308FEDA526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67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15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18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19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20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21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06C35A05-F8CB-0A4F-A5F2-70C8082A8E2E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812800"/>
            <a:ext cx="1066800" cy="329184"/>
          </a:xfrm>
          <a:prstGeom prst="rect">
            <a:avLst/>
          </a:prstGeom>
        </p:spPr>
        <p:txBody>
          <a:bodyPr/>
          <a:lstStyle/>
          <a:p>
            <a:fld id="{21F253CF-3B42-CC42-B684-2364F9271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9600" y="56194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18/05/11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581400" y="43683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Gianpaolo Carlino- Workshop ATLAS Italia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253CF-3B42-CC42-B684-2364F92716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18/05/11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F253CF-3B42-CC42-B684-2364F92716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Relationship Id="rId3" Type="http://schemas.openxmlformats.org/officeDocument/2006/relationships/hyperlink" Target="http://event.twgrid.org/isgc2011/slides/opening/1/K2_Bonacorsi_presentatio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hyperlink" Target="http://event.twgrid.org/isgc2011/slides/opening/1/K2_Bonacorsi_presentation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twiki.cern.ch/twiki/bin/viewauth/Atlas/Dis%20tributedAnalysisSurvey2011" TargetMode="Externa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Analisi</a:t>
            </a:r>
            <a:r>
              <a:rPr lang="en-US" sz="4000" dirty="0" smtClean="0"/>
              <a:t> </a:t>
            </a:r>
            <a:r>
              <a:rPr lang="en-US" sz="4000" dirty="0" err="1" smtClean="0"/>
              <a:t>Distribuita</a:t>
            </a:r>
            <a:r>
              <a:rPr lang="en-US" sz="4000" dirty="0" smtClean="0"/>
              <a:t> in Atlas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L’esperienza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utenti</a:t>
            </a:r>
            <a:endParaRPr lang="en-US" dirty="0" smtClean="0"/>
          </a:p>
          <a:p>
            <a:endParaRPr lang="en-US" dirty="0"/>
          </a:p>
          <a:p>
            <a:r>
              <a:rPr lang="it-IT" dirty="0"/>
              <a:t>Attilio Picazio</a:t>
            </a:r>
          </a:p>
          <a:p>
            <a:r>
              <a:rPr lang="en-US" dirty="0" err="1" smtClean="0"/>
              <a:t>Università</a:t>
            </a:r>
            <a:r>
              <a:rPr lang="en-US" dirty="0" smtClean="0"/>
              <a:t> di Napoli “Federico II” – INFN Napoli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782232" y="5798113"/>
            <a:ext cx="975540" cy="951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333" y="5783041"/>
            <a:ext cx="1051262" cy="9372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88" y="5789915"/>
            <a:ext cx="1152275" cy="930391"/>
          </a:xfrm>
          <a:prstGeom prst="rect">
            <a:avLst/>
          </a:prstGeom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804" y="718343"/>
            <a:ext cx="1804371" cy="1238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55986" y="1076556"/>
            <a:ext cx="480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ATLAS Italia Physics Workshop 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Napoli 18 e 19 </a:t>
            </a:r>
            <a:r>
              <a:rPr lang="en-US" sz="2000" b="1" dirty="0" err="1" smtClean="0">
                <a:solidFill>
                  <a:schemeClr val="tx2"/>
                </a:solidFill>
              </a:rPr>
              <a:t>maggio</a:t>
            </a:r>
            <a:r>
              <a:rPr lang="en-US" sz="2000" b="1" dirty="0" smtClean="0">
                <a:solidFill>
                  <a:schemeClr val="tx2"/>
                </a:solidFill>
              </a:rPr>
              <a:t> 2011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053" y="492126"/>
            <a:ext cx="8229600" cy="6778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Selezione</a:t>
            </a:r>
            <a:r>
              <a:rPr lang="en-US" sz="3600" dirty="0" smtClean="0"/>
              <a:t> di </a:t>
            </a:r>
            <a:r>
              <a:rPr lang="en-US" sz="3600" dirty="0" err="1" smtClean="0"/>
              <a:t>Siti</a:t>
            </a:r>
            <a:r>
              <a:rPr lang="en-US" sz="3600" dirty="0" smtClean="0"/>
              <a:t> e Clouds </a:t>
            </a:r>
            <a:r>
              <a:rPr lang="en-US" sz="3600" dirty="0" err="1" smtClean="0"/>
              <a:t>Utilizzate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7250" y="1460500"/>
            <a:ext cx="7413625" cy="4955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Molti</a:t>
            </a:r>
            <a:r>
              <a:rPr lang="en-US" sz="2400" dirty="0" smtClean="0"/>
              <a:t> users </a:t>
            </a:r>
            <a:r>
              <a:rPr lang="en-US" sz="2400" dirty="0" err="1" smtClean="0"/>
              <a:t>hanno</a:t>
            </a:r>
            <a:r>
              <a:rPr lang="en-US" sz="2400" dirty="0" smtClean="0"/>
              <a:t> </a:t>
            </a:r>
            <a:r>
              <a:rPr lang="en-US" sz="2400" dirty="0" err="1" smtClean="0"/>
              <a:t>personali</a:t>
            </a:r>
            <a:r>
              <a:rPr lang="en-US" sz="2400" dirty="0" smtClean="0"/>
              <a:t> “Black-list”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siti</a:t>
            </a:r>
            <a:r>
              <a:rPr lang="en-US" sz="2400" dirty="0" smtClean="0"/>
              <a:t> (da </a:t>
            </a:r>
            <a:r>
              <a:rPr lang="en-US" sz="2400" dirty="0" err="1" smtClean="0"/>
              <a:t>esperienza</a:t>
            </a:r>
            <a:r>
              <a:rPr lang="en-US" sz="2400" dirty="0" smtClean="0"/>
              <a:t> </a:t>
            </a:r>
            <a:r>
              <a:rPr lang="en-US" sz="2400" dirty="0" err="1" smtClean="0"/>
              <a:t>maturata</a:t>
            </a:r>
            <a:r>
              <a:rPr lang="en-US" sz="2400" dirty="0" smtClean="0"/>
              <a:t>) e </a:t>
            </a:r>
            <a:r>
              <a:rPr lang="en-US" sz="2400" dirty="0" err="1" smtClean="0"/>
              <a:t>preferiscono</a:t>
            </a:r>
            <a:r>
              <a:rPr lang="en-US" sz="2400" dirty="0" smtClean="0"/>
              <a:t> </a:t>
            </a:r>
            <a:r>
              <a:rPr lang="en-US" sz="2400" dirty="0" err="1" smtClean="0"/>
              <a:t>l’utilizzo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Clouds: US, DE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Buona</a:t>
            </a:r>
            <a:r>
              <a:rPr lang="en-US" sz="2400" dirty="0" smtClean="0"/>
              <a:t> </a:t>
            </a:r>
            <a:r>
              <a:rPr lang="en-US" sz="2400" dirty="0" err="1" smtClean="0"/>
              <a:t>percentuale</a:t>
            </a:r>
            <a:r>
              <a:rPr lang="en-US" sz="2400" dirty="0" smtClean="0"/>
              <a:t> di users </a:t>
            </a:r>
            <a:r>
              <a:rPr lang="en-US" sz="2400" dirty="0" err="1" smtClean="0"/>
              <a:t>preferiscono</a:t>
            </a:r>
            <a:r>
              <a:rPr lang="en-US" sz="2400" dirty="0" smtClean="0"/>
              <a:t> la Cloud IT e TRIUMF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C</a:t>
            </a:r>
            <a:r>
              <a:rPr lang="en-US" sz="2400" dirty="0" err="1" smtClean="0"/>
              <a:t>onsiderevole</a:t>
            </a:r>
            <a:r>
              <a:rPr lang="en-US" sz="2400" dirty="0" smtClean="0"/>
              <a:t> </a:t>
            </a:r>
            <a:r>
              <a:rPr lang="en-US" sz="2400" dirty="0" err="1" smtClean="0"/>
              <a:t>quantità</a:t>
            </a:r>
            <a:r>
              <a:rPr lang="en-US" sz="2400" dirty="0" smtClean="0"/>
              <a:t> di jobs </a:t>
            </a:r>
            <a:r>
              <a:rPr lang="en-US" sz="2400" dirty="0" err="1" smtClean="0"/>
              <a:t>mandati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T2, data la </a:t>
            </a:r>
            <a:r>
              <a:rPr lang="en-US" sz="2400" dirty="0" err="1" smtClean="0"/>
              <a:t>disponibilità</a:t>
            </a:r>
            <a:r>
              <a:rPr lang="en-US" sz="2400" dirty="0" smtClean="0"/>
              <a:t> di </a:t>
            </a:r>
            <a:r>
              <a:rPr lang="en-US" sz="2400" dirty="0" err="1" smtClean="0"/>
              <a:t>dati</a:t>
            </a:r>
            <a:r>
              <a:rPr lang="en-US" sz="2400" dirty="0" smtClean="0"/>
              <a:t> sui LOCALGROUPDISK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 </a:t>
            </a:r>
            <a:r>
              <a:rPr lang="en-US" sz="2400" dirty="0" err="1" smtClean="0"/>
              <a:t>risposta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frequente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utenti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selezione</a:t>
            </a:r>
            <a:r>
              <a:rPr lang="en-US" sz="2400" dirty="0" smtClean="0"/>
              <a:t> di </a:t>
            </a:r>
            <a:r>
              <a:rPr lang="en-US" sz="2400" dirty="0" err="1" smtClean="0"/>
              <a:t>siti</a:t>
            </a:r>
            <a:r>
              <a:rPr lang="en-US" sz="2400" dirty="0" smtClean="0"/>
              <a:t> e cloud </a:t>
            </a:r>
            <a:r>
              <a:rPr lang="en-US" sz="2400" dirty="0" err="1" smtClean="0"/>
              <a:t>è</a:t>
            </a:r>
            <a:r>
              <a:rPr lang="en-US" sz="2400" dirty="0" smtClean="0"/>
              <a:t> </a:t>
            </a:r>
            <a:r>
              <a:rPr lang="en-US" sz="2400" dirty="0" err="1" smtClean="0"/>
              <a:t>stata</a:t>
            </a:r>
            <a:r>
              <a:rPr lang="en-US" sz="2400" dirty="0" smtClean="0"/>
              <a:t>: “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disponibile</a:t>
            </a:r>
            <a:r>
              <a:rPr lang="en-US" sz="2400" dirty="0" smtClean="0"/>
              <a:t> al </a:t>
            </a:r>
            <a:r>
              <a:rPr lang="en-US" sz="2400" dirty="0" err="1" smtClean="0"/>
              <a:t>momento</a:t>
            </a:r>
            <a:r>
              <a:rPr lang="en-US" sz="2800" dirty="0" smtClean="0"/>
              <a:t>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24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1196201"/>
            <a:ext cx="9144000" cy="5635625"/>
          </a:xfrm>
          <a:prstGeom prst="roundRect">
            <a:avLst>
              <a:gd name="adj" fmla="val 108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25" y="211138"/>
            <a:ext cx="89281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Un </a:t>
            </a:r>
            <a:r>
              <a:rPr lang="en-US" sz="2800" dirty="0" err="1"/>
              <a:t>esempio</a:t>
            </a:r>
            <a:r>
              <a:rPr lang="en-US" sz="2800" dirty="0"/>
              <a:t> di </a:t>
            </a:r>
            <a:r>
              <a:rPr lang="en-US" sz="2800" dirty="0" smtClean="0"/>
              <a:t>workflow: </a:t>
            </a:r>
            <a:r>
              <a:rPr lang="en-US" sz="2400" i="1" dirty="0" err="1" smtClean="0">
                <a:solidFill>
                  <a:srgbClr val="7A0091"/>
                </a:solidFill>
              </a:rPr>
              <a:t>l’esperienza</a:t>
            </a:r>
            <a:r>
              <a:rPr lang="en-US" sz="2400" i="1" dirty="0" smtClean="0">
                <a:solidFill>
                  <a:srgbClr val="7A0091"/>
                </a:solidFill>
              </a:rPr>
              <a:t> del </a:t>
            </a:r>
            <a:r>
              <a:rPr lang="en-US" sz="2400" i="1" dirty="0" err="1" smtClean="0">
                <a:solidFill>
                  <a:srgbClr val="7A0091"/>
                </a:solidFill>
              </a:rPr>
              <a:t>gruppo</a:t>
            </a:r>
            <a:r>
              <a:rPr lang="en-US" sz="2400" i="1" dirty="0" smtClean="0">
                <a:solidFill>
                  <a:srgbClr val="7A0091"/>
                </a:solidFill>
              </a:rPr>
              <a:t> di Napoli per </a:t>
            </a:r>
            <a:r>
              <a:rPr lang="en-US" sz="2400" i="1" dirty="0" err="1" smtClean="0">
                <a:solidFill>
                  <a:srgbClr val="7A0091"/>
                </a:solidFill>
              </a:rPr>
              <a:t>gli</a:t>
            </a:r>
            <a:r>
              <a:rPr lang="en-US" sz="2400" i="1" dirty="0" smtClean="0">
                <a:solidFill>
                  <a:srgbClr val="7A0091"/>
                </a:solidFill>
              </a:rPr>
              <a:t> </a:t>
            </a:r>
            <a:r>
              <a:rPr lang="en-US" sz="2400" i="1" dirty="0" err="1" smtClean="0">
                <a:solidFill>
                  <a:srgbClr val="7A0091"/>
                </a:solidFill>
              </a:rPr>
              <a:t>studi</a:t>
            </a:r>
            <a:r>
              <a:rPr lang="en-US" sz="2400" i="1" dirty="0" smtClean="0">
                <a:solidFill>
                  <a:srgbClr val="7A0091"/>
                </a:solidFill>
              </a:rPr>
              <a:t> </a:t>
            </a:r>
            <a:r>
              <a:rPr lang="en-US" sz="2400" i="1" dirty="0" err="1" smtClean="0">
                <a:solidFill>
                  <a:srgbClr val="7A0091"/>
                </a:solidFill>
              </a:rPr>
              <a:t>sulle</a:t>
            </a:r>
            <a:r>
              <a:rPr lang="en-US" sz="2400" i="1" dirty="0" smtClean="0">
                <a:solidFill>
                  <a:srgbClr val="7A0091"/>
                </a:solidFill>
              </a:rPr>
              <a:t> performance del trigger </a:t>
            </a:r>
            <a:r>
              <a:rPr lang="en-US" sz="2400" i="1" dirty="0" err="1" smtClean="0">
                <a:solidFill>
                  <a:srgbClr val="7A0091"/>
                </a:solidFill>
              </a:rPr>
              <a:t>muonico</a:t>
            </a:r>
            <a:endParaRPr lang="en-US" sz="2400" i="1" dirty="0">
              <a:solidFill>
                <a:srgbClr val="7A009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566" y="1408236"/>
            <a:ext cx="5592192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data10_7TeV.00167776.physics_Muons.recon.ESD.f299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3781" y="2639932"/>
            <a:ext cx="1122498" cy="523220"/>
          </a:xfrm>
          <a:prstGeom prst="rect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JpsiIt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626" y="4154675"/>
            <a:ext cx="2228992" cy="461665"/>
          </a:xfrm>
          <a:prstGeom prst="rect">
            <a:avLst/>
          </a:prstGeom>
          <a:ln w="28575" cmpd="sng">
            <a:solidFill>
              <a:srgbClr val="00009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0"/>
                </a:solidFill>
              </a:rPr>
              <a:t>JpsiItDumper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2234015"/>
            <a:ext cx="3143248" cy="1631216"/>
          </a:xfrm>
          <a:prstGeom prst="rect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/>
              <a:t>JpsiIT</a:t>
            </a:r>
            <a:r>
              <a:rPr lang="en-US" sz="2000" b="1" dirty="0" smtClean="0"/>
              <a:t>: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nostro</a:t>
            </a:r>
            <a:r>
              <a:rPr lang="en-US" sz="1600" dirty="0" smtClean="0"/>
              <a:t> tool di </a:t>
            </a:r>
            <a:r>
              <a:rPr lang="en-US" sz="1600" dirty="0" err="1" smtClean="0"/>
              <a:t>analisi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Girato</a:t>
            </a:r>
            <a:r>
              <a:rPr lang="en-US" sz="1600" dirty="0" smtClean="0"/>
              <a:t> con </a:t>
            </a:r>
            <a:r>
              <a:rPr lang="en-US" sz="1600" dirty="0" err="1" smtClean="0"/>
              <a:t>pAthena</a:t>
            </a:r>
            <a:r>
              <a:rPr lang="en-US" sz="1600" dirty="0" smtClean="0"/>
              <a:t> </a:t>
            </a:r>
            <a:r>
              <a:rPr lang="en-US" sz="1600" dirty="0" err="1" smtClean="0"/>
              <a:t>sulla</a:t>
            </a:r>
            <a:r>
              <a:rPr lang="en-US" sz="1600" dirty="0" smtClean="0"/>
              <a:t> grid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Produce N-tuple di </a:t>
            </a:r>
            <a:r>
              <a:rPr lang="en-US" sz="1600" dirty="0" err="1" smtClean="0"/>
              <a:t>grandi</a:t>
            </a:r>
            <a:r>
              <a:rPr lang="en-US" sz="1600" dirty="0" smtClean="0"/>
              <a:t> </a:t>
            </a:r>
            <a:r>
              <a:rPr lang="en-US" sz="1600" dirty="0" err="1" smtClean="0"/>
              <a:t>dimensioni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non </a:t>
            </a:r>
            <a:r>
              <a:rPr lang="en-US" sz="1600" dirty="0" err="1" smtClean="0"/>
              <a:t>selezioniamo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cloud </a:t>
            </a:r>
            <a:r>
              <a:rPr lang="en-US" sz="1600" dirty="0" err="1" smtClean="0"/>
              <a:t>preferita</a:t>
            </a:r>
            <a:r>
              <a:rPr lang="en-US" sz="1600" dirty="0" smtClean="0"/>
              <a:t> 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3175000" y="2786943"/>
            <a:ext cx="412748" cy="216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3"/>
          <p:cNvGrpSpPr/>
          <p:nvPr/>
        </p:nvGrpSpPr>
        <p:grpSpPr>
          <a:xfrm>
            <a:off x="3359047" y="5550176"/>
            <a:ext cx="1931966" cy="1193259"/>
            <a:chOff x="5466699" y="5083311"/>
            <a:chExt cx="2558639" cy="15669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6699" y="5083311"/>
              <a:ext cx="2558639" cy="1566991"/>
            </a:xfrm>
            <a:prstGeom prst="rect">
              <a:avLst/>
            </a:prstGeom>
          </p:spPr>
        </p:pic>
        <p:pic>
          <p:nvPicPr>
            <p:cNvPr id="15" name="Picture 14" descr="massa inv con q=0 e diverso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6200000">
              <a:off x="6271822" y="4971968"/>
              <a:ext cx="931547" cy="145308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093757" y="1461040"/>
            <a:ext cx="192324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Formato</a:t>
            </a:r>
            <a:r>
              <a:rPr lang="en-US" sz="1400" dirty="0" smtClean="0"/>
              <a:t> </a:t>
            </a:r>
            <a:r>
              <a:rPr lang="en-US" sz="1400" dirty="0" err="1" smtClean="0"/>
              <a:t>dati</a:t>
            </a:r>
            <a:r>
              <a:rPr lang="en-US" sz="1400" dirty="0" smtClean="0"/>
              <a:t> </a:t>
            </a:r>
            <a:r>
              <a:rPr lang="en-US" sz="1400" b="1" u="sng" dirty="0" smtClean="0"/>
              <a:t>ESD: </a:t>
            </a:r>
            <a:endParaRPr lang="en-US" sz="1400" dirty="0" smtClean="0"/>
          </a:p>
          <a:p>
            <a:pPr marL="285750" indent="-285750">
              <a:buFont typeface="Wingdings" charset="2"/>
              <a:buChar char="²"/>
            </a:pPr>
            <a:r>
              <a:rPr lang="en-US" sz="1400" dirty="0"/>
              <a:t>6 pb</a:t>
            </a:r>
            <a:r>
              <a:rPr lang="en-US" sz="1400" baseline="30000" dirty="0"/>
              <a:t>-1</a:t>
            </a:r>
            <a:endParaRPr lang="en-US" sz="1400" dirty="0"/>
          </a:p>
          <a:p>
            <a:pPr marL="285750" indent="-285750" algn="l">
              <a:buFont typeface="Wingdings" charset="2"/>
              <a:buChar char="²"/>
            </a:pPr>
            <a:r>
              <a:rPr lang="en-US" sz="1400" dirty="0" err="1" smtClean="0"/>
              <a:t>Spazio</a:t>
            </a:r>
            <a:r>
              <a:rPr lang="en-US" sz="1400" dirty="0" smtClean="0"/>
              <a:t> disco ~3.6 TB</a:t>
            </a:r>
          </a:p>
          <a:p>
            <a:pPr marL="285750" indent="-285750" algn="l">
              <a:buFont typeface="Wingdings" charset="2"/>
              <a:buChar char="²"/>
            </a:pPr>
            <a:r>
              <a:rPr lang="en-US" sz="1400" dirty="0" smtClean="0"/>
              <a:t>N </a:t>
            </a:r>
            <a:r>
              <a:rPr lang="en-US" sz="1400" dirty="0" err="1" smtClean="0"/>
              <a:t>Eventi</a:t>
            </a:r>
            <a:r>
              <a:rPr lang="en-US" sz="1400" dirty="0"/>
              <a:t> </a:t>
            </a:r>
            <a:r>
              <a:rPr lang="en-US" sz="1400" dirty="0" smtClean="0"/>
              <a:t>7318938</a:t>
            </a:r>
          </a:p>
          <a:p>
            <a:pPr marL="285750" indent="-285750" algn="l">
              <a:buFont typeface="Wingdings" charset="2"/>
              <a:buChar char="²"/>
            </a:pPr>
            <a:r>
              <a:rPr lang="en-US" sz="1400" dirty="0"/>
              <a:t>N Files 4015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7134" y="4765346"/>
            <a:ext cx="2942241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0090"/>
                </a:solidFill>
              </a:rPr>
              <a:t>JpsiItDumper</a:t>
            </a:r>
            <a:r>
              <a:rPr lang="en-US" sz="2000" b="1" dirty="0" smtClean="0">
                <a:solidFill>
                  <a:srgbClr val="000090"/>
                </a:solidFill>
              </a:rPr>
              <a:t>: </a:t>
            </a:r>
            <a:r>
              <a:rPr lang="en-US" sz="1600" dirty="0" smtClean="0">
                <a:solidFill>
                  <a:srgbClr val="000090"/>
                </a:solidFill>
              </a:rPr>
              <a:t>Macro di Root </a:t>
            </a:r>
            <a:r>
              <a:rPr lang="en-US" sz="1600" dirty="0" err="1" smtClean="0">
                <a:solidFill>
                  <a:srgbClr val="000090"/>
                </a:solidFill>
              </a:rPr>
              <a:t>che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esegue</a:t>
            </a:r>
            <a:r>
              <a:rPr lang="en-US" sz="1600" dirty="0" smtClean="0">
                <a:solidFill>
                  <a:srgbClr val="000090"/>
                </a:solidFill>
              </a:rPr>
              <a:t> un </a:t>
            </a:r>
            <a:r>
              <a:rPr lang="en-US" sz="1600" dirty="0" err="1" smtClean="0">
                <a:solidFill>
                  <a:srgbClr val="000090"/>
                </a:solidFill>
              </a:rPr>
              <a:t>ulteriore</a:t>
            </a:r>
            <a:r>
              <a:rPr lang="en-US" sz="1600" dirty="0" smtClean="0">
                <a:solidFill>
                  <a:srgbClr val="000090"/>
                </a:solidFill>
              </a:rPr>
              <a:t> skimming </a:t>
            </a:r>
            <a:r>
              <a:rPr lang="en-US" sz="1600" dirty="0" err="1" smtClean="0">
                <a:solidFill>
                  <a:srgbClr val="000090"/>
                </a:solidFill>
              </a:rPr>
              <a:t>degli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eventi</a:t>
            </a:r>
            <a:endParaRPr lang="en-US" sz="16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600" smtClean="0">
                <a:solidFill>
                  <a:srgbClr val="000090"/>
                </a:solidFill>
              </a:rPr>
              <a:t>Girato</a:t>
            </a:r>
            <a:r>
              <a:rPr lang="en-US" sz="1600" dirty="0" smtClean="0">
                <a:solidFill>
                  <a:srgbClr val="000090"/>
                </a:solidFill>
              </a:rPr>
              <a:t> con </a:t>
            </a:r>
            <a:r>
              <a:rPr lang="en-US" sz="1600" dirty="0" err="1" smtClean="0">
                <a:solidFill>
                  <a:srgbClr val="000090"/>
                </a:solidFill>
              </a:rPr>
              <a:t>pRun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sulla</a:t>
            </a:r>
            <a:r>
              <a:rPr lang="en-US" sz="1600" dirty="0" smtClean="0">
                <a:solidFill>
                  <a:srgbClr val="000090"/>
                </a:solidFill>
              </a:rPr>
              <a:t> grid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>
                <a:solidFill>
                  <a:srgbClr val="000090"/>
                </a:solidFill>
              </a:rPr>
              <a:t>Gira</a:t>
            </a:r>
            <a:r>
              <a:rPr lang="en-US" sz="1600" dirty="0" smtClean="0">
                <a:solidFill>
                  <a:srgbClr val="000090"/>
                </a:solidFill>
              </a:rPr>
              <a:t> sui Datasets di output di </a:t>
            </a:r>
            <a:r>
              <a:rPr lang="en-US" sz="1600" dirty="0" err="1" smtClean="0">
                <a:solidFill>
                  <a:srgbClr val="000090"/>
                </a:solidFill>
              </a:rPr>
              <a:t>JpsiIt</a:t>
            </a:r>
            <a:endParaRPr lang="en-US" sz="1600" dirty="0" smtClean="0">
              <a:solidFill>
                <a:srgbClr val="00009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H="1">
            <a:off x="5608064" y="4246640"/>
            <a:ext cx="1900810" cy="461665"/>
          </a:xfrm>
          <a:prstGeom prst="bentArrow">
            <a:avLst/>
          </a:prstGeom>
          <a:ln w="28575" cmpd="sng">
            <a:solidFill>
              <a:srgbClr val="00009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725427" y="1461040"/>
            <a:ext cx="304830" cy="285750"/>
          </a:xfrm>
          <a:prstGeom prst="rightArrow">
            <a:avLst/>
          </a:prstGeom>
          <a:gradFill>
            <a:gsLst>
              <a:gs pos="57000">
                <a:schemeClr val="accent3">
                  <a:lumMod val="75000"/>
                </a:schemeClr>
              </a:gs>
              <a:gs pos="98000">
                <a:schemeClr val="bg1"/>
              </a:gs>
              <a:gs pos="99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116594" y="4857750"/>
            <a:ext cx="416873" cy="542360"/>
          </a:xfrm>
          <a:prstGeom prst="downArrow">
            <a:avLst/>
          </a:prstGeom>
          <a:gradFill flip="none" rotWithShape="1">
            <a:gsLst>
              <a:gs pos="3800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116594" y="3471654"/>
            <a:ext cx="416873" cy="542360"/>
          </a:xfrm>
          <a:prstGeom prst="downArrow">
            <a:avLst/>
          </a:prstGeom>
          <a:gradFill flip="none" rotWithShape="1">
            <a:gsLst>
              <a:gs pos="3800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116594" y="1866900"/>
            <a:ext cx="416873" cy="542360"/>
          </a:xfrm>
          <a:prstGeom prst="downArrow">
            <a:avLst/>
          </a:prstGeom>
          <a:gradFill flip="none" rotWithShape="1">
            <a:gsLst>
              <a:gs pos="3800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079" y="4857750"/>
            <a:ext cx="3200297" cy="1569660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Principali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utilizzi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nostro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codice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285750" indent="-285750" algn="just">
              <a:buFont typeface="Wingdings" charset="2"/>
              <a:buChar char="²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&amp;P per lo studio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delle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effiienze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trigger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muonico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charset="2"/>
              <a:buChar char="²"/>
            </a:pP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analisi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della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J/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ψ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protone-protone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e in Heavy Ions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4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29600" cy="83661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Esperienza</a:t>
            </a:r>
            <a:r>
              <a:rPr lang="en-US" sz="3600" dirty="0" smtClean="0"/>
              <a:t> di </a:t>
            </a:r>
            <a:r>
              <a:rPr lang="en-US" sz="3600" dirty="0" err="1" smtClean="0"/>
              <a:t>altri</a:t>
            </a:r>
            <a:r>
              <a:rPr lang="en-US" sz="3600" dirty="0" smtClean="0"/>
              <a:t> </a:t>
            </a:r>
            <a:r>
              <a:rPr lang="en-US" sz="3600" dirty="0" err="1" smtClean="0"/>
              <a:t>utenti</a:t>
            </a:r>
            <a:r>
              <a:rPr lang="en-US" sz="3600" dirty="0" smtClean="0"/>
              <a:t> </a:t>
            </a:r>
            <a:r>
              <a:rPr lang="en-US" sz="3600" dirty="0" err="1" smtClean="0"/>
              <a:t>italiani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1112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Tra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utenti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italiani</a:t>
            </a:r>
            <a:r>
              <a:rPr lang="en-US" sz="2000" dirty="0" smtClean="0">
                <a:solidFill>
                  <a:srgbClr val="000090"/>
                </a:solidFill>
              </a:rPr>
              <a:t> “</a:t>
            </a:r>
            <a:r>
              <a:rPr lang="en-US" sz="2000" dirty="0" err="1" smtClean="0">
                <a:solidFill>
                  <a:srgbClr val="000090"/>
                </a:solidFill>
              </a:rPr>
              <a:t>intervistati</a:t>
            </a:r>
            <a:r>
              <a:rPr lang="en-US" sz="2000" dirty="0" smtClean="0">
                <a:solidFill>
                  <a:srgbClr val="000090"/>
                </a:solidFill>
              </a:rPr>
              <a:t>”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distinguere</a:t>
            </a:r>
            <a:r>
              <a:rPr lang="en-US" sz="2000" dirty="0" smtClean="0">
                <a:solidFill>
                  <a:srgbClr val="000090"/>
                </a:solidFill>
              </a:rPr>
              <a:t> due </a:t>
            </a:r>
            <a:r>
              <a:rPr lang="en-US" sz="2000" dirty="0" err="1" smtClean="0">
                <a:solidFill>
                  <a:srgbClr val="000090"/>
                </a:solidFill>
              </a:rPr>
              <a:t>categorie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analisi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50" y="2041474"/>
            <a:ext cx="294224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Performance e trigger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9208" y="1804726"/>
            <a:ext cx="3540791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nalisi</a:t>
            </a:r>
            <a:r>
              <a:rPr lang="en-US" sz="1600" dirty="0" smtClean="0"/>
              <a:t> di </a:t>
            </a:r>
            <a:r>
              <a:rPr lang="en-US" sz="1600" dirty="0" err="1" smtClean="0"/>
              <a:t>fisica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Bphys</a:t>
            </a:r>
            <a:r>
              <a:rPr lang="en-US" sz="1600" dirty="0" smtClean="0"/>
              <a:t>, SM, Higgs, SUSY…)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5" y="260137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utilizzato</a:t>
            </a:r>
            <a:r>
              <a:rPr lang="en-US" dirty="0" smtClean="0"/>
              <a:t>: ESD e AOD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5375" y="2625166"/>
            <a:ext cx="397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: D3PD </a:t>
            </a:r>
            <a:r>
              <a:rPr lang="en-US" dirty="0" smtClean="0"/>
              <a:t>e AOD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250" y="3217921"/>
            <a:ext cx="294224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La </a:t>
            </a:r>
            <a:r>
              <a:rPr lang="en-US" sz="1600" dirty="0" err="1" smtClean="0"/>
              <a:t>dislocazione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datasets (</a:t>
            </a:r>
            <a:r>
              <a:rPr lang="en-US" sz="1600" dirty="0" err="1" smtClean="0"/>
              <a:t>soprattutto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ESD), non </a:t>
            </a:r>
            <a:r>
              <a:rPr lang="en-US" sz="1600" dirty="0" err="1" smtClean="0"/>
              <a:t>permette</a:t>
            </a:r>
            <a:r>
              <a:rPr lang="en-US" sz="1600" dirty="0" smtClean="0"/>
              <a:t> di </a:t>
            </a:r>
            <a:r>
              <a:rPr lang="en-US" sz="1600" dirty="0" err="1" smtClean="0"/>
              <a:t>scegliere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particolare</a:t>
            </a:r>
            <a:r>
              <a:rPr lang="en-US" sz="1600" dirty="0" smtClean="0"/>
              <a:t> cloud. </a:t>
            </a:r>
          </a:p>
          <a:p>
            <a:pPr algn="just"/>
            <a:r>
              <a:rPr lang="en-US" sz="1600" dirty="0" err="1" smtClean="0"/>
              <a:t>Gli</a:t>
            </a:r>
            <a:r>
              <a:rPr lang="en-US" sz="1600" dirty="0" smtClean="0"/>
              <a:t> </a:t>
            </a:r>
            <a:r>
              <a:rPr lang="en-US" sz="1600" dirty="0" err="1" smtClean="0"/>
              <a:t>utenti</a:t>
            </a:r>
            <a:r>
              <a:rPr lang="en-US" sz="1600" dirty="0" smtClean="0"/>
              <a:t> </a:t>
            </a:r>
            <a:r>
              <a:rPr lang="en-US" sz="1600" dirty="0" err="1" smtClean="0"/>
              <a:t>scrivono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liste</a:t>
            </a:r>
            <a:r>
              <a:rPr lang="en-US" sz="1600" dirty="0" smtClean="0"/>
              <a:t> </a:t>
            </a:r>
            <a:r>
              <a:rPr lang="en-US" sz="1600" dirty="0" err="1" smtClean="0"/>
              <a:t>personali</a:t>
            </a:r>
            <a:r>
              <a:rPr lang="en-US" sz="1600" dirty="0" smtClean="0"/>
              <a:t> con </a:t>
            </a:r>
            <a:r>
              <a:rPr lang="en-US" sz="1600" dirty="0" err="1" smtClean="0"/>
              <a:t>l’elenco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siti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problematici</a:t>
            </a:r>
            <a:r>
              <a:rPr lang="en-US" sz="1600" dirty="0" smtClean="0"/>
              <a:t> al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dell’analisi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6875" y="3217921"/>
            <a:ext cx="3095625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Per </a:t>
            </a:r>
            <a:r>
              <a:rPr lang="en-US" sz="1600" dirty="0" err="1" smtClean="0"/>
              <a:t>queste</a:t>
            </a:r>
            <a:r>
              <a:rPr lang="en-US" sz="1600" dirty="0" smtClean="0"/>
              <a:t> </a:t>
            </a:r>
            <a:r>
              <a:rPr lang="en-US" sz="1600" dirty="0" err="1" smtClean="0"/>
              <a:t>analisi</a:t>
            </a:r>
            <a:r>
              <a:rPr lang="en-US" sz="1600" dirty="0"/>
              <a:t> </a:t>
            </a:r>
            <a:r>
              <a:rPr lang="en-US" sz="1600" dirty="0" err="1" smtClean="0"/>
              <a:t>spesso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ricorre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sottoscrizione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datasets </a:t>
            </a:r>
            <a:r>
              <a:rPr lang="en-US" sz="1600" dirty="0" err="1" smtClean="0"/>
              <a:t>nei</a:t>
            </a:r>
            <a:r>
              <a:rPr lang="en-US" sz="1600" dirty="0" smtClean="0"/>
              <a:t> local group disk per </a:t>
            </a:r>
            <a:r>
              <a:rPr lang="en-US" sz="1600" dirty="0" err="1" smtClean="0"/>
              <a:t>usufruire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risorse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T2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0" y="5956815"/>
            <a:ext cx="79375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Affidabilità</a:t>
            </a:r>
            <a:r>
              <a:rPr lang="en-US" b="1" dirty="0" smtClean="0"/>
              <a:t> </a:t>
            </a:r>
            <a:r>
              <a:rPr lang="en-US" b="1" dirty="0" err="1" smtClean="0"/>
              <a:t>riscontrata</a:t>
            </a:r>
            <a:r>
              <a:rPr lang="en-US" b="1" dirty="0" smtClean="0"/>
              <a:t> </a:t>
            </a:r>
            <a:r>
              <a:rPr lang="en-US" b="1" dirty="0" err="1" smtClean="0"/>
              <a:t>dagli</a:t>
            </a:r>
            <a:r>
              <a:rPr lang="en-US" b="1" dirty="0" smtClean="0"/>
              <a:t> </a:t>
            </a:r>
            <a:r>
              <a:rPr lang="en-US" b="1" dirty="0" err="1" smtClean="0"/>
              <a:t>utenti</a:t>
            </a:r>
            <a:r>
              <a:rPr lang="en-US" b="1" dirty="0" smtClean="0"/>
              <a:t> </a:t>
            </a:r>
            <a:r>
              <a:rPr lang="en-US" b="1" dirty="0" err="1" smtClean="0"/>
              <a:t>italiani</a:t>
            </a:r>
            <a:r>
              <a:rPr lang="en-US" b="1" dirty="0" smtClean="0"/>
              <a:t> </a:t>
            </a:r>
            <a:r>
              <a:rPr lang="en-US" b="1" dirty="0" err="1" smtClean="0"/>
              <a:t>contattati</a:t>
            </a:r>
            <a:r>
              <a:rPr lang="en-US" b="1" dirty="0" smtClean="0"/>
              <a:t> </a:t>
            </a:r>
            <a:r>
              <a:rPr lang="en-US" b="1" dirty="0" err="1" smtClean="0"/>
              <a:t>dell’ordine</a:t>
            </a:r>
            <a:r>
              <a:rPr lang="en-US" b="1" dirty="0" smtClean="0"/>
              <a:t> del 90%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359" y="833914"/>
            <a:ext cx="7148513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La Grid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è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uno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strumento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essenziale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per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l’analisi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dei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dati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ad LHC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ma…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c’è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qualche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perplessità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sull’attuale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modello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calcolo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347" y="1628338"/>
            <a:ext cx="7121525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90"/>
                </a:solidFill>
              </a:rPr>
              <a:t>La </a:t>
            </a:r>
            <a:r>
              <a:rPr lang="en-US" dirty="0" err="1" smtClean="0">
                <a:solidFill>
                  <a:srgbClr val="000090"/>
                </a:solidFill>
              </a:rPr>
              <a:t>tendenza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degli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utenti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negli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ultimi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mesi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è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quella</a:t>
            </a:r>
            <a:r>
              <a:rPr lang="en-US" dirty="0" smtClean="0">
                <a:solidFill>
                  <a:srgbClr val="000090"/>
                </a:solidFill>
              </a:rPr>
              <a:t> di </a:t>
            </a:r>
            <a:r>
              <a:rPr lang="en-US" dirty="0" err="1" smtClean="0">
                <a:solidFill>
                  <a:srgbClr val="000090"/>
                </a:solidFill>
              </a:rPr>
              <a:t>creare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delle</a:t>
            </a:r>
            <a:r>
              <a:rPr lang="en-US" dirty="0" smtClean="0">
                <a:solidFill>
                  <a:srgbClr val="000090"/>
                </a:solidFill>
              </a:rPr>
              <a:t> n-</a:t>
            </a:r>
            <a:r>
              <a:rPr lang="en-US" dirty="0">
                <a:solidFill>
                  <a:srgbClr val="000090"/>
                </a:solidFill>
              </a:rPr>
              <a:t>tuple </a:t>
            </a:r>
            <a:r>
              <a:rPr lang="en-US" dirty="0" smtClean="0">
                <a:solidFill>
                  <a:srgbClr val="000090"/>
                </a:solidFill>
              </a:rPr>
              <a:t>o D3PD </a:t>
            </a:r>
            <a:r>
              <a:rPr lang="en-US" dirty="0" err="1" smtClean="0">
                <a:solidFill>
                  <a:srgbClr val="000090"/>
                </a:solidFill>
              </a:rPr>
              <a:t>comuni</a:t>
            </a:r>
            <a:r>
              <a:rPr lang="en-US" dirty="0" smtClean="0">
                <a:solidFill>
                  <a:srgbClr val="000090"/>
                </a:solidFill>
              </a:rPr>
              <a:t> per </a:t>
            </a:r>
            <a:r>
              <a:rPr lang="en-US" dirty="0" err="1" smtClean="0">
                <a:solidFill>
                  <a:srgbClr val="000090"/>
                </a:solidFill>
              </a:rPr>
              <a:t>gruppi</a:t>
            </a:r>
            <a:r>
              <a:rPr lang="en-US" dirty="0" smtClean="0">
                <a:solidFill>
                  <a:srgbClr val="000090"/>
                </a:solidFill>
              </a:rPr>
              <a:t> di </a:t>
            </a:r>
            <a:r>
              <a:rPr lang="en-US" dirty="0" err="1" smtClean="0">
                <a:solidFill>
                  <a:srgbClr val="000090"/>
                </a:solidFill>
              </a:rPr>
              <a:t>analisi</a:t>
            </a:r>
            <a:r>
              <a:rPr lang="en-US" dirty="0" smtClean="0">
                <a:solidFill>
                  <a:srgbClr val="000090"/>
                </a:solidFill>
              </a:rPr>
              <a:t>. </a:t>
            </a:r>
            <a:r>
              <a:rPr lang="en-US" dirty="0" err="1" smtClean="0">
                <a:solidFill>
                  <a:srgbClr val="000090"/>
                </a:solidFill>
              </a:rPr>
              <a:t>Questo</a:t>
            </a:r>
            <a:r>
              <a:rPr lang="en-US" dirty="0" smtClean="0">
                <a:solidFill>
                  <a:srgbClr val="000090"/>
                </a:solidFill>
              </a:rPr>
              <a:t> c</a:t>
            </a:r>
            <a:r>
              <a:rPr lang="it-IT" dirty="0" err="1" smtClean="0">
                <a:solidFill>
                  <a:srgbClr val="000090"/>
                </a:solidFill>
              </a:rPr>
              <a:t>omporta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>
                <a:solidFill>
                  <a:srgbClr val="000090"/>
                </a:solidFill>
              </a:rPr>
              <a:t>una diminuzione dell’utilizzo complessivo della </a:t>
            </a:r>
            <a:r>
              <a:rPr lang="it-IT" dirty="0" err="1" smtClean="0">
                <a:solidFill>
                  <a:srgbClr val="000090"/>
                </a:solidFill>
              </a:rPr>
              <a:t>grid</a:t>
            </a:r>
            <a:r>
              <a:rPr lang="it-IT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88" y="3226967"/>
            <a:ext cx="30158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code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meno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affollate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0750" y="3147457"/>
            <a:ext cx="42068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84807"/>
                </a:solidFill>
              </a:rPr>
              <a:t>No, </a:t>
            </a:r>
            <a:r>
              <a:rPr lang="en-US" dirty="0" err="1" smtClean="0">
                <a:solidFill>
                  <a:srgbClr val="984807"/>
                </a:solidFill>
              </a:rPr>
              <a:t>perché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i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dati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ultimamente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sono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replicati</a:t>
            </a:r>
            <a:r>
              <a:rPr lang="en-US" dirty="0" smtClean="0">
                <a:solidFill>
                  <a:srgbClr val="984807"/>
                </a:solidFill>
              </a:rPr>
              <a:t> solo </a:t>
            </a:r>
            <a:r>
              <a:rPr lang="en-US" dirty="0" err="1" smtClean="0">
                <a:solidFill>
                  <a:srgbClr val="984807"/>
                </a:solidFill>
              </a:rPr>
              <a:t>ai</a:t>
            </a:r>
            <a:r>
              <a:rPr lang="en-US" dirty="0" smtClean="0">
                <a:solidFill>
                  <a:srgbClr val="984807"/>
                </a:solidFill>
              </a:rPr>
              <a:t> T1  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7485" y="4554498"/>
            <a:ext cx="60317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La replica </a:t>
            </a:r>
            <a:r>
              <a:rPr lang="en-US" dirty="0" err="1" smtClean="0">
                <a:solidFill>
                  <a:srgbClr val="984807"/>
                </a:solidFill>
              </a:rPr>
              <a:t>ai</a:t>
            </a:r>
            <a:r>
              <a:rPr lang="en-US" dirty="0" smtClean="0">
                <a:solidFill>
                  <a:srgbClr val="984807"/>
                </a:solidFill>
              </a:rPr>
              <a:t> T2 </a:t>
            </a:r>
            <a:r>
              <a:rPr lang="en-US" dirty="0" err="1" smtClean="0">
                <a:solidFill>
                  <a:srgbClr val="984807"/>
                </a:solidFill>
              </a:rPr>
              <a:t>è</a:t>
            </a:r>
            <a:r>
              <a:rPr lang="en-US" dirty="0" smtClean="0">
                <a:solidFill>
                  <a:srgbClr val="984807"/>
                </a:solidFill>
              </a:rPr>
              <a:t> solo a </a:t>
            </a:r>
            <a:r>
              <a:rPr lang="en-US" dirty="0" err="1" smtClean="0">
                <a:solidFill>
                  <a:srgbClr val="984807"/>
                </a:solidFill>
              </a:rPr>
              <a:t>valle</a:t>
            </a:r>
            <a:r>
              <a:rPr lang="en-US" dirty="0" smtClean="0">
                <a:solidFill>
                  <a:srgbClr val="984807"/>
                </a:solidFill>
              </a:rPr>
              <a:t> di </a:t>
            </a:r>
            <a:r>
              <a:rPr lang="en-US" dirty="0" err="1" smtClean="0">
                <a:solidFill>
                  <a:srgbClr val="984807"/>
                </a:solidFill>
              </a:rPr>
              <a:t>una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err="1" smtClean="0">
                <a:solidFill>
                  <a:srgbClr val="984807"/>
                </a:solidFill>
              </a:rPr>
              <a:t>procedura</a:t>
            </a:r>
            <a:r>
              <a:rPr lang="en-US" dirty="0" smtClean="0">
                <a:solidFill>
                  <a:srgbClr val="984807"/>
                </a:solidFill>
              </a:rPr>
              <a:t> di ranking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00" y="5639832"/>
            <a:ext cx="66990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gira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o </a:t>
            </a:r>
            <a:r>
              <a:rPr lang="en-US" dirty="0" err="1" smtClean="0"/>
              <a:t>niente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T2 e </a:t>
            </a:r>
            <a:r>
              <a:rPr lang="en-US" dirty="0" err="1" smtClean="0"/>
              <a:t>l’analisi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ne </a:t>
            </a:r>
            <a:r>
              <a:rPr lang="en-US" dirty="0" err="1" smtClean="0"/>
              <a:t>risulta</a:t>
            </a:r>
            <a:r>
              <a:rPr lang="en-US" dirty="0" smtClean="0"/>
              <a:t> </a:t>
            </a:r>
            <a:r>
              <a:rPr lang="en-US" dirty="0" err="1" smtClean="0"/>
              <a:t>rallentata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797911">
            <a:off x="2069034" y="2551670"/>
            <a:ext cx="523875" cy="595789"/>
          </a:xfrm>
          <a:prstGeom prst="downArrow">
            <a:avLst>
              <a:gd name="adj1" fmla="val 42794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4000">
                <a:schemeClr val="bg1"/>
              </a:gs>
              <a:gs pos="55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3972672" y="3290050"/>
            <a:ext cx="448018" cy="329140"/>
          </a:xfrm>
          <a:prstGeom prst="downArrow">
            <a:avLst>
              <a:gd name="adj1" fmla="val 42794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4000">
                <a:schemeClr val="bg1"/>
              </a:gs>
              <a:gs pos="55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97911">
            <a:off x="5999684" y="3884799"/>
            <a:ext cx="523875" cy="595789"/>
          </a:xfrm>
          <a:prstGeom prst="downArrow">
            <a:avLst>
              <a:gd name="adj1" fmla="val 42794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4000">
                <a:schemeClr val="bg1"/>
              </a:gs>
              <a:gs pos="55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4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Analisi</a:t>
            </a:r>
            <a:r>
              <a:rPr lang="en-US" sz="4000" dirty="0" smtClean="0"/>
              <a:t> </a:t>
            </a:r>
            <a:r>
              <a:rPr lang="en-US" sz="4000" dirty="0" err="1" smtClean="0"/>
              <a:t>Distribuita</a:t>
            </a:r>
            <a:r>
              <a:rPr lang="en-US" sz="4000" dirty="0" smtClean="0"/>
              <a:t> in Atlas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Computing Point of View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G. Carlino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INFN Napoli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913" y="960783"/>
            <a:ext cx="773043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Presa dati 2010. Sufficiente esperienza per una valutazione critica del </a:t>
            </a:r>
            <a:r>
              <a:rPr lang="it-IT" dirty="0" err="1" smtClean="0"/>
              <a:t>CM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La griglia sembra funzionare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scala oltre i livelli testati nelle varie fasi di </a:t>
            </a:r>
            <a:r>
              <a:rPr lang="it-IT" dirty="0" err="1" smtClean="0">
                <a:solidFill>
                  <a:srgbClr val="008000"/>
                </a:solidFill>
              </a:rPr>
              <a:t>commissioning</a:t>
            </a:r>
            <a:endParaRPr lang="it-IT" dirty="0" smtClean="0">
              <a:solidFill>
                <a:srgbClr val="008000"/>
              </a:solidFill>
            </a:endParaRP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gli utenti stanno familiarizzando con i </a:t>
            </a:r>
            <a:r>
              <a:rPr lang="it-IT" dirty="0" err="1" smtClean="0">
                <a:solidFill>
                  <a:srgbClr val="008000"/>
                </a:solidFill>
              </a:rPr>
              <a:t>tool</a:t>
            </a:r>
            <a:r>
              <a:rPr lang="it-IT" dirty="0" smtClean="0">
                <a:solidFill>
                  <a:srgbClr val="008000"/>
                </a:solidFill>
              </a:rPr>
              <a:t> di analisi e gestione dei dati, selezionando quelli migliori (panda vs. WMS), sono mediamente soddisfatti</a:t>
            </a:r>
          </a:p>
          <a:p>
            <a:pPr lvl="1"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Critiche negli anni al nostro </a:t>
            </a:r>
            <a:r>
              <a:rPr lang="it-IT" dirty="0" err="1" smtClean="0">
                <a:solidFill>
                  <a:srgbClr val="FF0000"/>
                </a:solidFill>
              </a:rPr>
              <a:t>CM</a:t>
            </a:r>
            <a:endParaRPr lang="it-IT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richiesta eccessiva di spazio disco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proliferazione del formato dei dati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eccesso di repliche dei dati</a:t>
            </a:r>
          </a:p>
          <a:p>
            <a:pPr lvl="1"/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Superamento dei punti deboli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accounting dell’accesso ai dati: determinazione della loro popolarità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cancellazione automatica dei dati meno popolari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replica dinamica ai Tier2 solo dei dati utilizzati dagli utenti</a:t>
            </a:r>
          </a:p>
          <a:p>
            <a:endParaRPr lang="it-IT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7682" y="40746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IL CM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critica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sviluppi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385002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popularity &amp; deletion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06" y="846667"/>
            <a:ext cx="870712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1600" dirty="0" smtClean="0"/>
              <a:t>Accounting dell’accesso ai dati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Alla base del sistema di cancellazione delle repliche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Fornisce una statistica dei formati più utilizzati (</a:t>
            </a:r>
            <a:r>
              <a:rPr lang="it-IT" sz="1600" i="1" dirty="0" smtClean="0">
                <a:solidFill>
                  <a:srgbClr val="FF0000"/>
                </a:solidFill>
              </a:rPr>
              <a:t>popolari</a:t>
            </a:r>
            <a:r>
              <a:rPr lang="it-IT" sz="1600" dirty="0" smtClean="0">
                <a:solidFill>
                  <a:srgbClr val="FF0000"/>
                </a:solidFill>
              </a:rPr>
              <a:t>) per l’analisi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Fornisce una statistica dell’uso dei siti 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Fornisce una statistica dei </a:t>
            </a:r>
            <a:r>
              <a:rPr lang="it-IT" sz="1600" dirty="0" err="1" smtClean="0">
                <a:solidFill>
                  <a:srgbClr val="FF0000"/>
                </a:solidFill>
              </a:rPr>
              <a:t>tool</a:t>
            </a:r>
            <a:r>
              <a:rPr lang="it-IT" sz="1600" dirty="0" smtClean="0">
                <a:solidFill>
                  <a:srgbClr val="FF0000"/>
                </a:solidFill>
              </a:rPr>
              <a:t> di analisi più usati</a:t>
            </a:r>
          </a:p>
          <a:p>
            <a:pPr>
              <a:buFont typeface="Arial"/>
              <a:buChar char="•"/>
            </a:pPr>
            <a:endParaRPr lang="it-IT" sz="1600" dirty="0" smtClean="0"/>
          </a:p>
          <a:p>
            <a:pPr algn="ctr"/>
            <a:r>
              <a:rPr lang="it-IT" sz="1600" dirty="0" smtClean="0"/>
              <a:t> I dataset meno popolari possono essere cancellati dopo essere stati replicati nei siti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bisogna assicurare la </a:t>
            </a:r>
            <a:r>
              <a:rPr lang="it-IT" sz="1600" i="1" dirty="0" err="1" smtClean="0">
                <a:solidFill>
                  <a:srgbClr val="008000"/>
                </a:solidFill>
              </a:rPr>
              <a:t>custodialità</a:t>
            </a:r>
            <a:r>
              <a:rPr lang="it-IT" sz="1600" i="1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>
                <a:solidFill>
                  <a:srgbClr val="008000"/>
                </a:solidFill>
              </a:rPr>
              <a:t>prevista dal </a:t>
            </a:r>
            <a:r>
              <a:rPr lang="it-IT" sz="1600" dirty="0" err="1" smtClean="0">
                <a:solidFill>
                  <a:srgbClr val="008000"/>
                </a:solidFill>
              </a:rPr>
              <a:t>Computing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Model</a:t>
            </a:r>
            <a:endParaRPr lang="it-IT" sz="16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replica sempre tutti i dati nuovi per l’analisi senza penalizzare le cloud più piccole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risparmio significativo di spazio disco</a:t>
            </a:r>
          </a:p>
          <a:p>
            <a:pPr lvl="1">
              <a:buFont typeface="Arial"/>
              <a:buChar char="•"/>
            </a:pPr>
            <a:endParaRPr lang="it-IT" sz="1600" dirty="0" smtClean="0"/>
          </a:p>
          <a:p>
            <a:r>
              <a:rPr lang="it-IT" sz="1600" dirty="0" smtClean="0">
                <a:solidFill>
                  <a:srgbClr val="FF0000"/>
                </a:solidFill>
              </a:rPr>
              <a:t>ATLAS usa un sistema automatico di cancellazione basato sulla classificazione dei </a:t>
            </a:r>
            <a:r>
              <a:rPr lang="it-IT" sz="1600" dirty="0" err="1" smtClean="0">
                <a:solidFill>
                  <a:srgbClr val="FF0000"/>
                </a:solidFill>
              </a:rPr>
              <a:t>dataset</a:t>
            </a:r>
            <a:r>
              <a:rPr lang="it-IT" sz="1600" dirty="0" smtClean="0">
                <a:solidFill>
                  <a:srgbClr val="FF0000"/>
                </a:solidFill>
              </a:rPr>
              <a:t> e la misura del numero di accessi </a:t>
            </a: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custodial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 cancellabili solo se obsoleti (RAW, ESD o AOD prodotti nella </a:t>
            </a:r>
            <a:r>
              <a:rPr lang="it-IT" sz="1600" dirty="0" err="1" smtClean="0">
                <a:solidFill>
                  <a:schemeClr val="tx2"/>
                </a:solidFill>
              </a:rPr>
              <a:t>cloud</a:t>
            </a:r>
            <a:r>
              <a:rPr lang="it-IT" sz="1600" dirty="0" smtClean="0">
                <a:solidFill>
                  <a:schemeClr val="tx2"/>
                </a:solidFill>
              </a:rPr>
              <a:t>)</a:t>
            </a:r>
            <a:endParaRPr lang="it-IT" sz="1600" i="1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primary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cancellabili solo se diventano </a:t>
            </a:r>
            <a:r>
              <a:rPr lang="it-IT" sz="1600" dirty="0" err="1" smtClean="0">
                <a:solidFill>
                  <a:schemeClr val="tx2"/>
                </a:solidFill>
              </a:rPr>
              <a:t>secondary</a:t>
            </a: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(dati previsti dal </a:t>
            </a:r>
            <a:r>
              <a:rPr lang="it-IT" sz="1600" dirty="0" err="1" smtClean="0">
                <a:solidFill>
                  <a:schemeClr val="tx2"/>
                </a:solidFill>
              </a:rPr>
              <a:t>CM</a:t>
            </a:r>
            <a:r>
              <a:rPr lang="it-IT" sz="1600" dirty="0" smtClean="0">
                <a:solidFill>
                  <a:schemeClr val="tx2"/>
                </a:solidFill>
              </a:rPr>
              <a:t>)</a:t>
            </a:r>
            <a:endParaRPr lang="it-IT" sz="1600" i="1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secondary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solo questi possono essere cancellati se non popolari in base alla loro anzianità</a:t>
            </a:r>
            <a:endParaRPr lang="it-IT" sz="1600" i="1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733" y="4836276"/>
            <a:ext cx="3869267" cy="20217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506" y="5240867"/>
            <a:ext cx="3952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Cancellazione dei dati secondari meno popolari quando lo spazio disco occupato supera una soglia di sicurezza</a:t>
            </a:r>
          </a:p>
          <a:p>
            <a:endParaRPr lang="it-IT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Permette una continua rotazione dei dati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Callout 7"/>
          <p:cNvSpPr/>
          <p:nvPr/>
        </p:nvSpPr>
        <p:spPr>
          <a:xfrm>
            <a:off x="599738" y="5561167"/>
            <a:ext cx="2947796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7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37359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Evoluzione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del Computing Model – PD2P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308" y="790779"/>
            <a:ext cx="87071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Perché replicare i dati se poi vengono cancellati?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Nel 2010 si sono replicati milioni di file (spesso molto piccoli)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replica in tutti i siti (70+) e solo in pochi sono stati realmente acceduti</a:t>
            </a:r>
            <a:endParaRPr lang="it-IT" sz="1600" dirty="0" smtClean="0"/>
          </a:p>
          <a:p>
            <a:r>
              <a:rPr lang="it-IT" sz="1600" dirty="0" smtClean="0"/>
              <a:t>Non esiste un metodo più intelligente?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Evoluzione del Computing Model verso un modello meno rigido che ottimizzi le risorse disponibili: riduzione del disco necessario e utilizzo di tutte le CPU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il paradigma è invariato: i job vanno dove sono i dati ma, sfruttando l’efficienza del sistema di data management e le performance della rete,  la replica dei dati è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triggerata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dai job stessi</a:t>
            </a:r>
          </a:p>
          <a:p>
            <a:pPr lvl="1">
              <a:buFont typeface="Arial"/>
              <a:buChar char="•"/>
            </a:pPr>
            <a:endParaRPr lang="it-IT" sz="1600" dirty="0" smtClean="0"/>
          </a:p>
          <a:p>
            <a:pPr lvl="1" algn="ctr"/>
            <a:r>
              <a:rPr lang="it-IT" sz="1600" dirty="0" smtClean="0">
                <a:solidFill>
                  <a:srgbClr val="FF0000"/>
                </a:solidFill>
              </a:rPr>
              <a:t> Panda </a:t>
            </a:r>
            <a:r>
              <a:rPr lang="it-IT" sz="1600" dirty="0" err="1" smtClean="0">
                <a:solidFill>
                  <a:srgbClr val="FF0000"/>
                </a:solidFill>
              </a:rPr>
              <a:t>Dynamic</a:t>
            </a:r>
            <a:r>
              <a:rPr lang="it-IT" sz="1600" dirty="0" smtClean="0">
                <a:solidFill>
                  <a:srgbClr val="FF0000"/>
                </a:solidFill>
              </a:rPr>
              <a:t> Data </a:t>
            </a:r>
            <a:r>
              <a:rPr lang="it-IT" sz="1600" dirty="0" err="1" smtClean="0">
                <a:solidFill>
                  <a:srgbClr val="FF0000"/>
                </a:solidFill>
              </a:rPr>
              <a:t>Placement</a:t>
            </a:r>
            <a:r>
              <a:rPr lang="it-IT" sz="1600" dirty="0" smtClean="0">
                <a:solidFill>
                  <a:srgbClr val="FF0000"/>
                </a:solidFill>
              </a:rPr>
              <a:t> Model (PD2P)</a:t>
            </a:r>
          </a:p>
          <a:p>
            <a:r>
              <a:rPr lang="it-IT" sz="1600" dirty="0" smtClean="0"/>
              <a:t>Modello di distribuzione dei dati basato sull’idea di considerare gli storage dei T2 come cache</a:t>
            </a:r>
            <a:endParaRPr lang="it-IT" sz="1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nessun dato </a:t>
            </a:r>
            <a:r>
              <a:rPr lang="it-IT" sz="1600" b="1" dirty="0" err="1" smtClean="0">
                <a:solidFill>
                  <a:schemeClr val="accent3">
                    <a:lumMod val="50000"/>
                  </a:schemeClr>
                </a:solidFill>
              </a:rPr>
              <a:t>pre-placed</a:t>
            </a: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nei Tier2, stop alle repliche automatiche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immutata la distribuzione automatica dei dati nei Tier1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Panda esegue la replica dei dati verso un Tier2 della stessa cloud quando c’è  un job al Tier1 che li richiede</a:t>
            </a:r>
          </a:p>
          <a:p>
            <a:pPr lvl="1">
              <a:buFont typeface="Arial"/>
              <a:buChar char="•"/>
            </a:pPr>
            <a:r>
              <a:rPr lang="it-IT" sz="1400" dirty="0" smtClean="0">
                <a:solidFill>
                  <a:srgbClr val="660066"/>
                </a:solidFill>
              </a:rPr>
              <a:t> i successivi job girano o al Tier1 o  al Tier2 dove è stata eseguita e completata la replica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clean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up dei Tier2 quando lo storage </a:t>
            </a:r>
          </a:p>
          <a:p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è pieno basato sul sistema di popolarità</a:t>
            </a:r>
            <a:endParaRPr lang="it-IT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867" t="2833"/>
          <a:stretch>
            <a:fillRect/>
          </a:stretch>
        </p:blipFill>
        <p:spPr>
          <a:xfrm>
            <a:off x="4076150" y="4749861"/>
            <a:ext cx="5042449" cy="2060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5561167"/>
            <a:ext cx="256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Evitata la catastrofe ultravioletta nei Tier2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18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40111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PD2P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nel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en-US" sz="2400" b="1" i="1" baseline="30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838192"/>
            <a:ext cx="8517467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600" dirty="0" err="1" smtClean="0"/>
              <a:t>Nel</a:t>
            </a:r>
            <a:r>
              <a:rPr lang="en-US" sz="1600" dirty="0" smtClean="0"/>
              <a:t> 2010 </a:t>
            </a:r>
            <a:r>
              <a:rPr lang="en-US" sz="1600" dirty="0" err="1" smtClean="0"/>
              <a:t>il</a:t>
            </a:r>
            <a:r>
              <a:rPr lang="en-US" sz="1600" dirty="0" smtClean="0"/>
              <a:t> PD2P ha </a:t>
            </a:r>
            <a:r>
              <a:rPr lang="en-US" sz="1600" dirty="0" err="1" smtClean="0"/>
              <a:t>dato</a:t>
            </a:r>
            <a:r>
              <a:rPr lang="en-US" sz="1600" dirty="0" smtClean="0"/>
              <a:t> </a:t>
            </a:r>
            <a:r>
              <a:rPr lang="en-US" sz="1600" dirty="0" err="1" smtClean="0"/>
              <a:t>risultati</a:t>
            </a:r>
            <a:r>
              <a:rPr lang="en-US" sz="1600" dirty="0" smtClean="0"/>
              <a:t> </a:t>
            </a:r>
            <a:r>
              <a:rPr lang="en-US" sz="1600" dirty="0" err="1" smtClean="0"/>
              <a:t>positivi</a:t>
            </a:r>
            <a:r>
              <a:rPr lang="en-US" sz="1600" dirty="0" smtClean="0"/>
              <a:t>. </a:t>
            </a:r>
            <a:r>
              <a:rPr lang="en-US" sz="1600" dirty="0" err="1" smtClean="0"/>
              <a:t>Estensione</a:t>
            </a:r>
            <a:r>
              <a:rPr lang="en-US" sz="1600" dirty="0" smtClean="0"/>
              <a:t> del </a:t>
            </a:r>
            <a:r>
              <a:rPr lang="en-US" sz="1600" dirty="0" err="1" smtClean="0"/>
              <a:t>modello</a:t>
            </a:r>
            <a:r>
              <a:rPr lang="en-US" sz="1600" dirty="0" smtClean="0"/>
              <a:t> </a:t>
            </a:r>
            <a:r>
              <a:rPr lang="en-US" sz="1600" dirty="0" err="1" smtClean="0"/>
              <a:t>anche</a:t>
            </a:r>
            <a:r>
              <a:rPr lang="en-US" sz="1600" dirty="0" smtClean="0"/>
              <a:t> a </a:t>
            </a:r>
            <a:r>
              <a:rPr lang="en-US" sz="1600" dirty="0" err="1" smtClean="0"/>
              <a:t>causa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</a:p>
          <a:p>
            <a:pPr marL="285750" indent="-285750"/>
            <a:r>
              <a:rPr lang="en-US" sz="1600" dirty="0" err="1" smtClean="0"/>
              <a:t>nuove</a:t>
            </a:r>
            <a:r>
              <a:rPr lang="en-US" sz="1600" dirty="0" smtClean="0"/>
              <a:t> </a:t>
            </a:r>
            <a:r>
              <a:rPr lang="en-US" sz="1600" dirty="0" err="1" smtClean="0"/>
              <a:t>condizioni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run </a:t>
            </a:r>
            <a:r>
              <a:rPr lang="en-US" sz="1600" dirty="0" err="1" smtClean="0"/>
              <a:t>di</a:t>
            </a:r>
            <a:r>
              <a:rPr lang="en-US" sz="1600" dirty="0" smtClean="0"/>
              <a:t> LHC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hanno</a:t>
            </a:r>
            <a:r>
              <a:rPr lang="en-US" sz="1600" dirty="0" smtClean="0"/>
              <a:t> </a:t>
            </a:r>
            <a:r>
              <a:rPr lang="en-US" sz="1600" dirty="0" err="1" smtClean="0"/>
              <a:t>reso</a:t>
            </a:r>
            <a:r>
              <a:rPr lang="en-US" sz="1600" dirty="0" smtClean="0"/>
              <a:t> </a:t>
            </a:r>
            <a:r>
              <a:rPr lang="en-US" sz="1600" dirty="0" err="1" smtClean="0"/>
              <a:t>necessaria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sensibile</a:t>
            </a:r>
            <a:r>
              <a:rPr lang="en-US" sz="1600" dirty="0" smtClean="0"/>
              <a:t>  </a:t>
            </a:r>
            <a:r>
              <a:rPr lang="en-US" sz="1600" dirty="0" err="1" smtClean="0"/>
              <a:t>riduzione</a:t>
            </a:r>
            <a:r>
              <a:rPr lang="en-US" sz="1600" dirty="0" smtClean="0"/>
              <a:t> del </a:t>
            </a:r>
          </a:p>
          <a:p>
            <a:pPr marL="285750" indent="-285750"/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repliche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</a:t>
            </a:r>
            <a:r>
              <a:rPr lang="en-US" sz="1600" dirty="0" err="1" smtClean="0"/>
              <a:t>nella</a:t>
            </a:r>
            <a:r>
              <a:rPr lang="en-US" sz="1600" dirty="0" smtClean="0"/>
              <a:t> </a:t>
            </a:r>
            <a:r>
              <a:rPr lang="en-US" sz="1600" dirty="0" err="1" smtClean="0"/>
              <a:t>griglia</a:t>
            </a:r>
            <a:endParaRPr lang="en-US" sz="1600" dirty="0" smtClean="0"/>
          </a:p>
          <a:p>
            <a:pPr marL="285750" indent="-285750"/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Cancellazione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dei</a:t>
            </a:r>
            <a:r>
              <a:rPr lang="en-US" sz="1600" dirty="0" smtClean="0">
                <a:solidFill>
                  <a:schemeClr val="tx2"/>
                </a:solidFill>
              </a:rPr>
              <a:t> cloud boundaries: </a:t>
            </a:r>
            <a:r>
              <a:rPr lang="en-US" sz="1600" dirty="0" err="1" smtClean="0">
                <a:solidFill>
                  <a:schemeClr val="tx2"/>
                </a:solidFill>
              </a:rPr>
              <a:t>trasferimenti</a:t>
            </a:r>
            <a:r>
              <a:rPr lang="en-US" sz="1600" dirty="0" smtClean="0">
                <a:solidFill>
                  <a:schemeClr val="tx2"/>
                </a:solidFill>
              </a:rPr>
              <a:t> infra-cloud </a:t>
            </a:r>
            <a:r>
              <a:rPr lang="en-US" sz="1600" dirty="0" err="1" smtClean="0">
                <a:solidFill>
                  <a:schemeClr val="tx2"/>
                </a:solidFill>
              </a:rPr>
              <a:t>tra</a:t>
            </a:r>
            <a:r>
              <a:rPr lang="en-US" sz="1600" dirty="0" smtClean="0">
                <a:solidFill>
                  <a:schemeClr val="tx2"/>
                </a:solidFill>
              </a:rPr>
              <a:t> Tier1 </a:t>
            </a:r>
            <a:r>
              <a:rPr lang="en-US" sz="1600" dirty="0" err="1" smtClean="0">
                <a:solidFill>
                  <a:schemeClr val="tx2"/>
                </a:solidFill>
              </a:rPr>
              <a:t>e</a:t>
            </a:r>
            <a:r>
              <a:rPr lang="en-US" sz="1600" dirty="0" smtClean="0">
                <a:solidFill>
                  <a:schemeClr val="tx2"/>
                </a:solidFill>
              </a:rPr>
              <a:t> Tier2 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Trasferimenti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anche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tra</a:t>
            </a:r>
            <a:r>
              <a:rPr lang="en-US" sz="1600" dirty="0" smtClean="0">
                <a:solidFill>
                  <a:schemeClr val="tx2"/>
                </a:solidFill>
              </a:rPr>
              <a:t> Tier1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Extra </a:t>
            </a:r>
            <a:r>
              <a:rPr lang="en-US" sz="1600" dirty="0" err="1" smtClean="0">
                <a:solidFill>
                  <a:schemeClr val="tx2"/>
                </a:solidFill>
              </a:rPr>
              <a:t>repliche</a:t>
            </a:r>
            <a:r>
              <a:rPr lang="en-US" sz="1600" dirty="0" smtClean="0">
                <a:solidFill>
                  <a:schemeClr val="tx2"/>
                </a:solidFill>
              </a:rPr>
              <a:t> in base al </a:t>
            </a:r>
            <a:r>
              <a:rPr lang="en-US" sz="1600" dirty="0" err="1" smtClean="0">
                <a:solidFill>
                  <a:schemeClr val="tx2"/>
                </a:solidFill>
              </a:rPr>
              <a:t>riutilizzo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dei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dati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già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trasferiti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</a:t>
            </a:r>
            <a:r>
              <a:rPr lang="en-US" sz="1600" dirty="0" smtClean="0">
                <a:solidFill>
                  <a:schemeClr val="tx2"/>
                </a:solidFill>
              </a:rPr>
              <a:t> al </a:t>
            </a:r>
            <a:r>
              <a:rPr lang="en-US" sz="1600" dirty="0" err="1" smtClean="0">
                <a:solidFill>
                  <a:schemeClr val="tx2"/>
                </a:solidFill>
              </a:rPr>
              <a:t>numero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richieste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accesso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contemporanee</a:t>
            </a:r>
            <a:r>
              <a:rPr lang="en-US" sz="1600" dirty="0" smtClean="0">
                <a:solidFill>
                  <a:schemeClr val="tx2"/>
                </a:solidFill>
              </a:rPr>
              <a:t> al </a:t>
            </a:r>
            <a:r>
              <a:rPr lang="en-US" sz="1600" dirty="0" err="1" smtClean="0">
                <a:solidFill>
                  <a:schemeClr val="tx2"/>
                </a:solidFill>
              </a:rPr>
              <a:t>singolo</a:t>
            </a:r>
            <a:r>
              <a:rPr lang="en-US" sz="1600" dirty="0" smtClean="0">
                <a:solidFill>
                  <a:schemeClr val="tx2"/>
                </a:solidFill>
              </a:rPr>
              <a:t> dataset</a:t>
            </a:r>
          </a:p>
          <a:p>
            <a:pPr marL="285750" lvl="1" indent="-285750"/>
            <a:endParaRPr lang="en-US" sz="1600" dirty="0" smtClean="0">
              <a:sym typeface="Wingdings"/>
            </a:endParaRPr>
          </a:p>
          <a:p>
            <a:pPr marL="285750" lvl="1" indent="-285750" algn="ctr"/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Primi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risultati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del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nuovo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modello</a:t>
            </a:r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pPr marL="285750" lvl="1" indent="-285750" algn="ctr"/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L’algoritmo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 brokering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dei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dei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job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basato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sul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numero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job running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nei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siti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sembra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stia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favorendo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troppo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Tier1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penalizzando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Tier2.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Pochi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Tier2 (in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tutte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le cloud)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Pochi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job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nei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Tier2 (in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tutte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le cloud) 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Utilizzo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non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efficiente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delle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risorse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ATLAS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insoddisfazione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parte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degli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utenti</a:t>
            </a:r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pPr marL="285750" lvl="1" indent="-285750"/>
            <a:endParaRPr lang="en-US" sz="1600" dirty="0" smtClean="0">
              <a:solidFill>
                <a:srgbClr val="000000"/>
              </a:solidFill>
              <a:sym typeface="Wingdings"/>
            </a:endParaRPr>
          </a:p>
          <a:p>
            <a:pPr marL="285750" lvl="1" indent="-285750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L’ ADC team in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collaborazione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con le cloud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sta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analizzando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il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modello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per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verificarne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la </a:t>
            </a:r>
          </a:p>
          <a:p>
            <a:pPr marL="285750" lvl="1" indent="-285750"/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bontà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determinare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le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modifiche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necessarie</a:t>
            </a:r>
            <a:endParaRPr lang="en-US" sz="1600" dirty="0" smtClean="0">
              <a:solidFill>
                <a:srgbClr val="000000"/>
              </a:solidFill>
              <a:sym typeface="Wingdings"/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modifiche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dell’algoritmo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brokering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preplacement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una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frazione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nei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T2D</a:t>
            </a:r>
          </a:p>
          <a:p>
            <a:pPr marL="285750" lvl="1" indent="-285750"/>
            <a:r>
              <a:rPr lang="en-US" sz="1600" dirty="0" smtClean="0">
                <a:sym typeface="Wingdings"/>
              </a:rPr>
              <a:t>TIM Workshop a </a:t>
            </a:r>
            <a:r>
              <a:rPr lang="en-US" sz="1600" dirty="0" err="1" smtClean="0">
                <a:sym typeface="Wingdings"/>
              </a:rPr>
              <a:t>Dubna</a:t>
            </a:r>
            <a:r>
              <a:rPr lang="en-US" sz="1600" dirty="0" smtClean="0">
                <a:sym typeface="Wingdings"/>
              </a:rPr>
              <a:t>  a </a:t>
            </a:r>
            <a:r>
              <a:rPr lang="en-US" sz="1600" dirty="0" err="1" smtClean="0">
                <a:sym typeface="Wingdings"/>
              </a:rPr>
              <a:t>inizi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giugno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nel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quale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descriverò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l’esperienza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degli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utenti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italiani</a:t>
            </a:r>
            <a:r>
              <a:rPr lang="en-US" sz="1600" dirty="0" smtClean="0">
                <a:sym typeface="Wingdings"/>
              </a:rPr>
              <a:t> </a:t>
            </a:r>
          </a:p>
          <a:p>
            <a:pPr marL="285750" lvl="1" indent="-285750"/>
            <a:r>
              <a:rPr lang="en-US" sz="1600" dirty="0" smtClean="0">
                <a:sym typeface="Wingdings"/>
              </a:rPr>
              <a:t>(feedback very welcome)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19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4653" y="687464"/>
            <a:ext cx="4376096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ATLAS Cloud Model</a:t>
            </a:r>
            <a:endParaRPr lang="en-US" sz="2400" b="1" i="1" baseline="30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42978" y="1049703"/>
            <a:ext cx="4923425" cy="5172487"/>
            <a:chOff x="1480441" y="1126553"/>
            <a:chExt cx="4236334" cy="5076899"/>
          </a:xfrm>
        </p:grpSpPr>
        <p:grpSp>
          <p:nvGrpSpPr>
            <p:cNvPr id="4" name="Group 23"/>
            <p:cNvGrpSpPr/>
            <p:nvPr/>
          </p:nvGrpSpPr>
          <p:grpSpPr>
            <a:xfrm>
              <a:off x="1480441" y="1126553"/>
              <a:ext cx="4236334" cy="5076899"/>
              <a:chOff x="1789556" y="1212525"/>
              <a:chExt cx="5659438" cy="5804552"/>
            </a:xfrm>
          </p:grpSpPr>
          <p:pic>
            <p:nvPicPr>
              <p:cNvPr id="22" name="Picture 21" descr="Cloud model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9556" y="1212525"/>
                <a:ext cx="5659438" cy="5804552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6411980" y="4419602"/>
                <a:ext cx="685800" cy="7620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Multiply 23"/>
              <p:cNvSpPr/>
              <p:nvPr/>
            </p:nvSpPr>
            <p:spPr>
              <a:xfrm>
                <a:off x="6559360" y="4319275"/>
                <a:ext cx="385976" cy="431313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cxnSp>
          <p:nvCxnSpPr>
            <p:cNvPr id="20" name="Straight Connector 19"/>
            <p:cNvCxnSpPr/>
            <p:nvPr/>
          </p:nvCxnSpPr>
          <p:spPr>
            <a:xfrm flipV="1">
              <a:off x="4146913" y="4760893"/>
              <a:ext cx="903939" cy="212414"/>
            </a:xfrm>
            <a:prstGeom prst="line">
              <a:avLst/>
            </a:prstGeom>
            <a:ln>
              <a:solidFill>
                <a:schemeClr val="tx1"/>
              </a:solidFill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ultiply 20"/>
            <p:cNvSpPr/>
            <p:nvPr/>
          </p:nvSpPr>
          <p:spPr>
            <a:xfrm>
              <a:off x="4396773" y="4642197"/>
              <a:ext cx="385977" cy="43131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/>
          <p:cNvSpPr/>
          <p:nvPr/>
        </p:nvSpPr>
        <p:spPr>
          <a:xfrm>
            <a:off x="5066403" y="867495"/>
            <a:ext cx="3598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 err="1" smtClean="0"/>
              <a:t>Modello</a:t>
            </a:r>
            <a:r>
              <a:rPr lang="en-US" dirty="0" smtClean="0"/>
              <a:t>  </a:t>
            </a:r>
            <a:r>
              <a:rPr lang="en-US" dirty="0" err="1" smtClean="0"/>
              <a:t>gerarchico</a:t>
            </a:r>
            <a:r>
              <a:rPr lang="en-US" dirty="0" smtClean="0"/>
              <a:t>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</a:p>
          <a:p>
            <a:pPr marL="285750" indent="-285750"/>
            <a:r>
              <a:rPr lang="en-US" dirty="0" err="1" smtClean="0"/>
              <a:t>topologia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Monarc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Comunicazioni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possibili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T0-T1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T1-T1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Intra-cloud T1-T2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Comunicazioni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vietate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Inter-cloud T1-T2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Inter-cloud </a:t>
            </a:r>
            <a:r>
              <a:rPr lang="en-US" dirty="0" smtClean="0">
                <a:solidFill>
                  <a:srgbClr val="1F497D"/>
                </a:solidFill>
              </a:rPr>
              <a:t>T2-T2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30749" y="3839889"/>
            <a:ext cx="40851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dirty="0" err="1" smtClean="0"/>
              <a:t>Limitazioni</a:t>
            </a:r>
            <a:r>
              <a:rPr lang="en-US" dirty="0" smtClean="0"/>
              <a:t>:</a:t>
            </a:r>
          </a:p>
          <a:p>
            <a:pPr marL="285750" indent="-285750" algn="ctr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Impossibile</a:t>
            </a:r>
            <a:r>
              <a:rPr lang="en-US" sz="1600" dirty="0" smtClean="0"/>
              <a:t> </a:t>
            </a:r>
            <a:r>
              <a:rPr lang="en-US" sz="1600" dirty="0" err="1" smtClean="0"/>
              <a:t>fornire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replica </a:t>
            </a:r>
            <a:r>
              <a:rPr lang="en-US" sz="1600" dirty="0" err="1" smtClean="0"/>
              <a:t>completa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per </a:t>
            </a:r>
            <a:r>
              <a:rPr lang="en-US" sz="1600" dirty="0" err="1" smtClean="0"/>
              <a:t>l’analisi</a:t>
            </a:r>
            <a:r>
              <a:rPr lang="en-US" sz="1600" dirty="0" smtClean="0"/>
              <a:t> ad </a:t>
            </a:r>
            <a:r>
              <a:rPr lang="en-US" sz="1600" dirty="0" err="1" smtClean="0"/>
              <a:t>ogni</a:t>
            </a:r>
            <a:r>
              <a:rPr lang="en-US" sz="1600" dirty="0" smtClean="0"/>
              <a:t> cloud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Trasferimenti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le cloud </a:t>
            </a:r>
            <a:r>
              <a:rPr lang="en-US" sz="1600" dirty="0" err="1" smtClean="0"/>
              <a:t>attraverso</a:t>
            </a:r>
            <a:r>
              <a:rPr lang="en-US" sz="1600" dirty="0" smtClean="0"/>
              <a:t> </a:t>
            </a:r>
            <a:r>
              <a:rPr lang="en-US" sz="1600" dirty="0" err="1" smtClean="0"/>
              <a:t>salti</a:t>
            </a:r>
            <a:r>
              <a:rPr lang="en-US" sz="1600" dirty="0" smtClean="0"/>
              <a:t> </a:t>
            </a:r>
            <a:r>
              <a:rPr lang="en-US" sz="1600" dirty="0" err="1" smtClean="0"/>
              <a:t>multipli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Tier1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User analysis outputs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Tier2 non </a:t>
            </a:r>
            <a:r>
              <a:rPr lang="en-US" sz="1600" dirty="0" err="1" smtClean="0">
                <a:solidFill>
                  <a:srgbClr val="FF0000"/>
                </a:solidFill>
              </a:rPr>
              <a:t>utilizzabili</a:t>
            </a:r>
            <a:r>
              <a:rPr lang="en-US" sz="1600" dirty="0" smtClean="0">
                <a:solidFill>
                  <a:srgbClr val="FF0000"/>
                </a:solidFill>
              </a:rPr>
              <a:t> come repository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dati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primari</a:t>
            </a:r>
            <a:r>
              <a:rPr lang="en-US" sz="1600" dirty="0" smtClean="0">
                <a:solidFill>
                  <a:srgbClr val="FF0000"/>
                </a:solidFill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</a:rPr>
              <a:t>il</a:t>
            </a:r>
            <a:r>
              <a:rPr lang="en-US" sz="1600" dirty="0" smtClean="0">
                <a:solidFill>
                  <a:srgbClr val="FF0000"/>
                </a:solidFill>
              </a:rPr>
              <a:t> PD2P </a:t>
            </a:r>
            <a:r>
              <a:rPr lang="en-US" sz="1600" dirty="0" err="1" smtClean="0">
                <a:solidFill>
                  <a:srgbClr val="FF0000"/>
                </a:solidFill>
              </a:rPr>
              <a:t>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gruppo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742950" lvl="1" indent="-2857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Grid Computing </a:t>
            </a:r>
            <a:r>
              <a:rPr lang="en-US" sz="2400" dirty="0" err="1" smtClean="0"/>
              <a:t>nel</a:t>
            </a:r>
            <a:r>
              <a:rPr lang="en-US" sz="2400" dirty="0" smtClean="0"/>
              <a:t> 2011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Risultati</a:t>
            </a:r>
            <a:r>
              <a:rPr lang="en-US" sz="2400" dirty="0" smtClean="0"/>
              <a:t> dell’ “</a:t>
            </a:r>
            <a:r>
              <a:rPr lang="en-US" sz="2400" b="1" dirty="0" smtClean="0"/>
              <a:t>ATLAS </a:t>
            </a:r>
            <a:r>
              <a:rPr lang="en-US" sz="2400" b="1" dirty="0"/>
              <a:t>Distributed Analysis User </a:t>
            </a:r>
            <a:r>
              <a:rPr lang="en-US" sz="2400" b="1" dirty="0" smtClean="0"/>
              <a:t>Survey”</a:t>
            </a:r>
          </a:p>
          <a:p>
            <a:endParaRPr lang="en-US" sz="2400" b="1" dirty="0" smtClean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esempio</a:t>
            </a:r>
            <a:r>
              <a:rPr lang="en-US" sz="2400" dirty="0" smtClean="0"/>
              <a:t> di </a:t>
            </a:r>
            <a:r>
              <a:rPr lang="en-US" sz="2400" dirty="0" err="1" smtClean="0"/>
              <a:t>analisi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Esperienza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utenti</a:t>
            </a:r>
            <a:r>
              <a:rPr lang="en-US" sz="2400" dirty="0" smtClean="0"/>
              <a:t> </a:t>
            </a:r>
            <a:r>
              <a:rPr lang="en-US" sz="2400" dirty="0" err="1" smtClean="0"/>
              <a:t>italiani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0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20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58204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ATLAS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Cloud(less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) Model</a:t>
            </a:r>
            <a:endParaRPr lang="en-US" sz="2400" b="1" i="1" baseline="30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0104" y="1256437"/>
            <a:ext cx="368306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600" dirty="0" smtClean="0"/>
              <a:t>Breaking the Wall</a:t>
            </a:r>
          </a:p>
          <a:p>
            <a:pPr marL="285750" indent="-285750"/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La </a:t>
            </a:r>
            <a:r>
              <a:rPr lang="en-US" sz="1600" dirty="0" err="1" smtClean="0">
                <a:solidFill>
                  <a:srgbClr val="FF0000"/>
                </a:solidFill>
              </a:rPr>
              <a:t>rete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attuale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permette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superamento</a:t>
            </a:r>
            <a:r>
              <a:rPr lang="en-US" sz="1600" dirty="0" smtClean="0">
                <a:solidFill>
                  <a:srgbClr val="FF0000"/>
                </a:solidFill>
              </a:rPr>
              <a:t> del </a:t>
            </a:r>
            <a:r>
              <a:rPr lang="en-US" sz="1600" dirty="0" err="1" smtClean="0">
                <a:solidFill>
                  <a:srgbClr val="FF0000"/>
                </a:solidFill>
              </a:rPr>
              <a:t>modello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Monarc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molti</a:t>
            </a:r>
            <a:r>
              <a:rPr lang="en-US" sz="1600" dirty="0" smtClean="0">
                <a:solidFill>
                  <a:schemeClr val="tx2"/>
                </a:solidFill>
              </a:rPr>
              <a:t> Tier2 </a:t>
            </a:r>
            <a:r>
              <a:rPr lang="en-US" sz="1600" dirty="0" err="1" smtClean="0">
                <a:solidFill>
                  <a:schemeClr val="tx2"/>
                </a:solidFill>
              </a:rPr>
              <a:t>sono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già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ben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connessi</a:t>
            </a:r>
            <a:r>
              <a:rPr lang="en-US" sz="1600" dirty="0" smtClean="0">
                <a:solidFill>
                  <a:schemeClr val="tx2"/>
                </a:solidFill>
              </a:rPr>
              <a:t> con </a:t>
            </a:r>
            <a:r>
              <a:rPr lang="en-US" sz="1600" dirty="0" err="1" smtClean="0">
                <a:solidFill>
                  <a:schemeClr val="tx2"/>
                </a:solidFill>
              </a:rPr>
              <a:t>molti</a:t>
            </a:r>
            <a:r>
              <a:rPr lang="en-US" sz="1600" dirty="0" smtClean="0">
                <a:solidFill>
                  <a:schemeClr val="tx2"/>
                </a:solidFill>
              </a:rPr>
              <a:t> Tier1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Abilitazione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delle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connessioni</a:t>
            </a:r>
            <a:r>
              <a:rPr lang="en-US" sz="1600" dirty="0" smtClean="0">
                <a:solidFill>
                  <a:schemeClr val="tx2"/>
                </a:solidFill>
              </a:rPr>
              <a:t> inter cloud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0000"/>
                </a:solidFill>
              </a:rPr>
              <a:t>Superamento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una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gerarchia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stretta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tra</a:t>
            </a:r>
            <a:r>
              <a:rPr lang="en-US" sz="1600" dirty="0" smtClean="0">
                <a:solidFill>
                  <a:srgbClr val="FF0000"/>
                </a:solidFill>
              </a:rPr>
              <a:t> Tier1 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 Tier2</a:t>
            </a:r>
          </a:p>
          <a:p>
            <a:pPr marL="742950" lvl="1" indent="-285750"/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Scelta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Tier2 </a:t>
            </a:r>
            <a:r>
              <a:rPr lang="en-US" sz="1600" dirty="0" err="1" smtClean="0"/>
              <a:t>adatti</a:t>
            </a:r>
            <a:endParaRPr lang="en-US" sz="1600" dirty="0" smtClean="0"/>
          </a:p>
          <a:p>
            <a:pPr marL="285750" indent="-285750"/>
            <a:endParaRPr lang="en-US" sz="1600" dirty="0" smtClean="0"/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>
                <a:solidFill>
                  <a:srgbClr val="008000"/>
                </a:solidFill>
              </a:rPr>
              <a:t>alcuni</a:t>
            </a:r>
            <a:r>
              <a:rPr lang="en-US" sz="1600" dirty="0" smtClean="0">
                <a:solidFill>
                  <a:srgbClr val="008000"/>
                </a:solidFill>
              </a:rPr>
              <a:t> Tier2 </a:t>
            </a:r>
            <a:r>
              <a:rPr lang="en-US" sz="1600" dirty="0" err="1" smtClean="0">
                <a:solidFill>
                  <a:srgbClr val="008000"/>
                </a:solidFill>
              </a:rPr>
              <a:t>sono</a:t>
            </a:r>
            <a:r>
              <a:rPr lang="en-US" sz="1600" dirty="0" smtClean="0">
                <a:solidFill>
                  <a:srgbClr val="008000"/>
                </a:solidFill>
              </a:rPr>
              <a:t> mal </a:t>
            </a:r>
            <a:r>
              <a:rPr lang="en-US" sz="1600" dirty="0" err="1" smtClean="0">
                <a:solidFill>
                  <a:srgbClr val="008000"/>
                </a:solidFill>
              </a:rPr>
              <a:t>collegati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anche</a:t>
            </a:r>
            <a:r>
              <a:rPr lang="en-US" sz="1600" dirty="0" smtClean="0">
                <a:solidFill>
                  <a:srgbClr val="008000"/>
                </a:solidFill>
              </a:rPr>
              <a:t> con </a:t>
            </a:r>
            <a:r>
              <a:rPr lang="en-US" sz="1600" dirty="0" err="1" smtClean="0">
                <a:solidFill>
                  <a:srgbClr val="008000"/>
                </a:solidFill>
              </a:rPr>
              <a:t>il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proprio</a:t>
            </a:r>
            <a:r>
              <a:rPr lang="en-US" sz="1600" dirty="0" smtClean="0">
                <a:solidFill>
                  <a:srgbClr val="008000"/>
                </a:solidFill>
              </a:rPr>
              <a:t> Tier1  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Non </a:t>
            </a:r>
            <a:r>
              <a:rPr lang="en-US" sz="1600" dirty="0" err="1" smtClean="0">
                <a:solidFill>
                  <a:srgbClr val="008000"/>
                </a:solidFill>
              </a:rPr>
              <a:t>tutti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Tier2 </a:t>
            </a:r>
            <a:r>
              <a:rPr lang="en-US" sz="1600" dirty="0" err="1" smtClean="0">
                <a:solidFill>
                  <a:srgbClr val="008000"/>
                </a:solidFill>
              </a:rPr>
              <a:t>hanno</a:t>
            </a:r>
            <a:r>
              <a:rPr lang="en-US" sz="1600" dirty="0" smtClean="0">
                <a:solidFill>
                  <a:srgbClr val="008000"/>
                </a:solidFill>
              </a:rPr>
              <a:t> le </a:t>
            </a:r>
            <a:r>
              <a:rPr lang="en-US" sz="1600" dirty="0" err="1" smtClean="0">
                <a:solidFill>
                  <a:srgbClr val="008000"/>
                </a:solidFill>
              </a:rPr>
              <a:t>dimensioni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e</a:t>
            </a:r>
            <a:r>
              <a:rPr lang="en-US" sz="1600" dirty="0" smtClean="0">
                <a:solidFill>
                  <a:srgbClr val="008000"/>
                </a:solidFill>
              </a:rPr>
              <a:t> le performance </a:t>
            </a:r>
            <a:r>
              <a:rPr lang="en-US" sz="1600" dirty="0" err="1" smtClean="0">
                <a:solidFill>
                  <a:srgbClr val="008000"/>
                </a:solidFill>
              </a:rPr>
              <a:t>necessarie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5" y="1672169"/>
            <a:ext cx="4743802" cy="358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21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5656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Diretti</a:t>
            </a:r>
            <a:endParaRPr lang="en-US" sz="2400" b="1" i="1" baseline="30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423" y="818232"/>
            <a:ext cx="5715000" cy="307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b="1" dirty="0" smtClean="0">
                <a:solidFill>
                  <a:srgbClr val="FF0000"/>
                </a:solidFill>
              </a:rPr>
              <a:t>T2D – Tier2 “Directly Connected”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Tier2 </a:t>
            </a:r>
            <a:r>
              <a:rPr lang="en-US" sz="1600" dirty="0" err="1" smtClean="0">
                <a:solidFill>
                  <a:srgbClr val="FF0000"/>
                </a:solidFill>
              </a:rPr>
              <a:t>connessi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direttamente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tra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loro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</a:rPr>
              <a:t>tutti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 Tier1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Storage per </a:t>
            </a:r>
            <a:r>
              <a:rPr lang="en-US" sz="1600" dirty="0" err="1" smtClean="0">
                <a:solidFill>
                  <a:schemeClr val="tx2"/>
                </a:solidFill>
              </a:rPr>
              <a:t>dati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primari</a:t>
            </a:r>
            <a:r>
              <a:rPr lang="en-US" sz="1600" dirty="0" smtClean="0">
                <a:solidFill>
                  <a:schemeClr val="tx2"/>
                </a:solidFill>
              </a:rPr>
              <a:t> come </a:t>
            </a:r>
            <a:r>
              <a:rPr lang="en-US" sz="1600" dirty="0" err="1" smtClean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 Tier1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Preplacement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quota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Data source per </a:t>
            </a:r>
            <a:r>
              <a:rPr lang="en-US" sz="1600" dirty="0" err="1" smtClean="0"/>
              <a:t>il</a:t>
            </a:r>
            <a:r>
              <a:rPr lang="en-US" sz="1600" dirty="0" smtClean="0"/>
              <a:t> PD2P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Group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Disponibilità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quota </a:t>
            </a:r>
            <a:r>
              <a:rPr lang="en-US" sz="1600" dirty="0" err="1" smtClean="0"/>
              <a:t>di</a:t>
            </a:r>
            <a:r>
              <a:rPr lang="en-US" sz="1600" dirty="0" smtClean="0"/>
              <a:t> disco </a:t>
            </a:r>
            <a:r>
              <a:rPr lang="en-US" sz="1600" dirty="0" err="1" smtClean="0"/>
              <a:t>nei</a:t>
            </a:r>
            <a:r>
              <a:rPr lang="en-US" sz="1600" dirty="0" smtClean="0"/>
              <a:t> Tier1 come cache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Requirement molto </a:t>
            </a:r>
            <a:r>
              <a:rPr lang="en-US" sz="1600" dirty="0" err="1" smtClean="0">
                <a:solidFill>
                  <a:srgbClr val="1F497D"/>
                </a:solidFill>
              </a:rPr>
              <a:t>stretti</a:t>
            </a:r>
            <a:endParaRPr lang="en-US" sz="1600" dirty="0" smtClean="0">
              <a:solidFill>
                <a:srgbClr val="1F497D"/>
              </a:solidFill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/>
              <a:t>Metriche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trasferimento</a:t>
            </a:r>
            <a:r>
              <a:rPr lang="en-US" sz="1600" dirty="0" smtClean="0"/>
              <a:t> con </a:t>
            </a:r>
            <a:r>
              <a:rPr lang="en-US" sz="1600" dirty="0" err="1" smtClean="0"/>
              <a:t>tutti</a:t>
            </a:r>
            <a:r>
              <a:rPr lang="en-US" sz="1600" dirty="0" smtClean="0"/>
              <a:t> I Tier1  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err="1" smtClean="0"/>
              <a:t>Livello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commitment </a:t>
            </a:r>
            <a:r>
              <a:rPr lang="en-US" sz="1600" dirty="0" err="1" smtClean="0"/>
              <a:t>e</a:t>
            </a:r>
            <a:r>
              <a:rPr lang="en-US" sz="1600" dirty="0" smtClean="0"/>
              <a:t> reliability </a:t>
            </a:r>
            <a:r>
              <a:rPr lang="en-US" sz="1600" dirty="0" err="1" smtClean="0"/>
              <a:t>adeguato</a:t>
            </a:r>
            <a:endParaRPr lang="en-US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234016"/>
              </p:ext>
            </p:extLst>
          </p:nvPr>
        </p:nvGraphicFramePr>
        <p:xfrm>
          <a:off x="5376326" y="2896694"/>
          <a:ext cx="3630084" cy="1500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917"/>
                <a:gridCol w="984250"/>
                <a:gridCol w="920750"/>
                <a:gridCol w="783167"/>
              </a:tblGrid>
              <a:tr h="34765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Byterate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)+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Byterate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SMALL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&lt;0.05MB/s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&lt;0.1MB/s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≥0.1MB/s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  <a:tr h="34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&lt;2MB/s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≥2MB/s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  <a:tr h="347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LARGE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&lt;10MB/s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&lt;15MB/s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≥15MB/s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490" y="4340382"/>
            <a:ext cx="5531265" cy="240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T2D </a:t>
            </a:r>
            <a:r>
              <a:rPr lang="en-US" dirty="0" err="1" smtClean="0">
                <a:solidFill>
                  <a:srgbClr val="FF0000"/>
                </a:solidFill>
              </a:rPr>
              <a:t>approvati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INFN-NAPOLI- ATLAS, INFN-MILANO-ATLASC, INFN-ROMA1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IFIC-LCG2, IFAE, UAM-LCG2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GRIF-LPNHE, GRIF-LAL, TOKYO-LCG2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DESY-HH, DESY-ZN, LRZ-LMU, MPPMU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MWT2_UC,WT2, AGLT2,BU_ATLAS_Tier2, SWT2_CPB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UKI</a:t>
            </a:r>
            <a:r>
              <a:rPr lang="en-US" sz="1400" dirty="0">
                <a:solidFill>
                  <a:schemeClr val="accent1"/>
                </a:solidFill>
              </a:rPr>
              <a:t>-LT2-QMUL, UKI-NORTHGRID-LANCS-HEP, UKI-NORTHGRID-MAN-HEP, UKI-SCOTGRID-</a:t>
            </a:r>
            <a:r>
              <a:rPr lang="en-US" sz="1400" dirty="0" smtClean="0">
                <a:solidFill>
                  <a:schemeClr val="accent1"/>
                </a:solidFill>
              </a:rPr>
              <a:t>GLASGOW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749" y="5181084"/>
            <a:ext cx="251671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Siti che faranno parte da subito di LHCOne</a:t>
            </a: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49" y="1339553"/>
            <a:ext cx="4777961" cy="1056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8" y="710376"/>
            <a:ext cx="5852288" cy="350308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ATLAS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CasellaDiTesto 15"/>
          <p:cNvSpPr txBox="1"/>
          <p:nvPr/>
        </p:nvSpPr>
        <p:spPr>
          <a:xfrm>
            <a:off x="2173847" y="710376"/>
            <a:ext cx="523448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Numero medio di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di produzione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running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per cloud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397" y="1168400"/>
            <a:ext cx="2901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400" dirty="0" smtClean="0"/>
              <a:t> &gt; 50k job simultanei. </a:t>
            </a:r>
          </a:p>
          <a:p>
            <a:pPr>
              <a:buFont typeface="Arial"/>
              <a:buChar char="•"/>
            </a:pPr>
            <a:r>
              <a:rPr lang="it-IT" sz="1400" dirty="0" smtClean="0"/>
              <a:t> Produzione:  Ricostruzione (T1), Simulazione e Analisi di gruppo (produzione centralizzata di D3PD in alcuni gruppi)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96" y="3638947"/>
            <a:ext cx="5302250" cy="3173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471" y="4454345"/>
            <a:ext cx="3511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400" dirty="0" smtClean="0"/>
              <a:t> ~ 10k job simultanei. riduzione analisi nel 2011. </a:t>
            </a:r>
          </a:p>
          <a:p>
            <a:pPr>
              <a:buFont typeface="Arial"/>
              <a:buChar char="•"/>
            </a:pPr>
            <a:r>
              <a:rPr lang="it-IT" sz="1400" dirty="0" smtClean="0"/>
              <a:t> aumento attività analisi di gruppo: </a:t>
            </a:r>
          </a:p>
          <a:p>
            <a:pPr lvl="1">
              <a:buFont typeface="Arial"/>
              <a:buChar char="•"/>
            </a:pPr>
            <a:r>
              <a:rPr lang="it-IT" sz="1400" dirty="0" smtClean="0"/>
              <a:t> aumento della coordinazione. Minore </a:t>
            </a:r>
            <a:r>
              <a:rPr lang="it-IT" sz="1400" dirty="0" err="1" smtClean="0"/>
              <a:t>caoticità</a:t>
            </a:r>
            <a:r>
              <a:rPr lang="it-IT" sz="1400" dirty="0" smtClean="0"/>
              <a:t> e duplicazione dei dati</a:t>
            </a:r>
          </a:p>
          <a:p>
            <a:pPr lvl="1">
              <a:buFont typeface="Arial"/>
              <a:buChar char="•"/>
            </a:pPr>
            <a:r>
              <a:rPr lang="it-IT" sz="1400" dirty="0" smtClean="0"/>
              <a:t> centralizzazione della produzione: in molti casi </a:t>
            </a:r>
            <a:r>
              <a:rPr lang="it-IT" sz="1400" dirty="0" err="1" smtClean="0"/>
              <a:t>accountata</a:t>
            </a:r>
            <a:r>
              <a:rPr lang="it-IT" sz="1400" dirty="0" smtClean="0"/>
              <a:t> come produzione</a:t>
            </a:r>
          </a:p>
          <a:p>
            <a:pPr lvl="1">
              <a:buFont typeface="Arial"/>
              <a:buChar char="•"/>
            </a:pPr>
            <a:r>
              <a:rPr lang="it-IT" sz="1400" dirty="0" smtClean="0"/>
              <a:t> analisi finale off </a:t>
            </a:r>
            <a:r>
              <a:rPr lang="it-IT" sz="1400" dirty="0" err="1" smtClean="0"/>
              <a:t>grid</a:t>
            </a:r>
            <a:r>
              <a:rPr lang="it-IT" sz="1400" dirty="0" smtClean="0"/>
              <a:t> su </a:t>
            </a:r>
            <a:r>
              <a:rPr lang="it-IT" sz="1400" dirty="0" err="1" smtClean="0"/>
              <a:t>ntuple</a:t>
            </a:r>
            <a:r>
              <a:rPr lang="it-IT" sz="1400" dirty="0" smtClean="0"/>
              <a:t>  </a:t>
            </a:r>
            <a:endParaRPr lang="it-IT" sz="1400" dirty="0"/>
          </a:p>
        </p:txBody>
      </p:sp>
      <p:sp>
        <p:nvSpPr>
          <p:cNvPr id="13" name="CasellaDiTesto 15"/>
          <p:cNvSpPr txBox="1"/>
          <p:nvPr/>
        </p:nvSpPr>
        <p:spPr>
          <a:xfrm>
            <a:off x="4368801" y="3638947"/>
            <a:ext cx="465391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Numero medio di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di analisi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running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per cloud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43085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Utilizzo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Italia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514605" y="3639142"/>
            <a:ext cx="4568965" cy="5847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omic Sans MS"/>
                <a:cs typeface="Comic Sans MS"/>
              </a:rPr>
              <a:t>WCT </a:t>
            </a:r>
            <a:r>
              <a:rPr lang="it-IT" sz="1600" dirty="0" err="1" smtClean="0">
                <a:latin typeface="Comic Sans MS"/>
                <a:cs typeface="Comic Sans MS"/>
              </a:rPr>
              <a:t>consumptions</a:t>
            </a:r>
            <a:r>
              <a:rPr lang="it-IT" sz="1600" dirty="0" smtClean="0">
                <a:latin typeface="Comic Sans MS"/>
                <a:cs typeface="Comic Sans MS"/>
              </a:rPr>
              <a:t> dei job di produzione. </a:t>
            </a:r>
          </a:p>
          <a:p>
            <a:pPr algn="ctr"/>
            <a:r>
              <a:rPr lang="it-IT" sz="1600" dirty="0" smtClean="0">
                <a:latin typeface="Comic Sans MS"/>
                <a:cs typeface="Comic Sans MS"/>
              </a:rPr>
              <a:t> Giugno 2010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Maggio 2011</a:t>
            </a:r>
          </a:p>
        </p:txBody>
      </p:sp>
      <p:pic>
        <p:nvPicPr>
          <p:cNvPr id="14" name="Picture 13" descr="Prod cloud.jpg"/>
          <p:cNvPicPr>
            <a:picLocks noChangeAspect="1"/>
          </p:cNvPicPr>
          <p:nvPr/>
        </p:nvPicPr>
        <p:blipFill>
          <a:blip r:embed="rId2"/>
          <a:srcRect l="20627" t="3351" r="8581" b="2737"/>
          <a:stretch>
            <a:fillRect/>
          </a:stretch>
        </p:blipFill>
        <p:spPr>
          <a:xfrm>
            <a:off x="1432109" y="1182831"/>
            <a:ext cx="3623734" cy="2855769"/>
          </a:xfrm>
          <a:prstGeom prst="rect">
            <a:avLst/>
          </a:prstGeom>
        </p:spPr>
      </p:pic>
      <p:pic>
        <p:nvPicPr>
          <p:cNvPr id="9" name="Picture 8" descr="Analysis Cloud.jpg"/>
          <p:cNvPicPr>
            <a:picLocks noChangeAspect="1"/>
          </p:cNvPicPr>
          <p:nvPr/>
        </p:nvPicPr>
        <p:blipFill>
          <a:blip r:embed="rId3"/>
          <a:srcRect l="18228" t="3840" r="2578" b="2721"/>
          <a:stretch>
            <a:fillRect/>
          </a:stretch>
        </p:blipFill>
        <p:spPr>
          <a:xfrm>
            <a:off x="5055843" y="1182831"/>
            <a:ext cx="3813092" cy="2709333"/>
          </a:xfrm>
          <a:prstGeom prst="rect">
            <a:avLst/>
          </a:prstGeom>
        </p:spPr>
      </p:pic>
      <p:pic>
        <p:nvPicPr>
          <p:cNvPr id="13" name="Picture 12" descr="Prod IT sites.jpg"/>
          <p:cNvPicPr>
            <a:picLocks noChangeAspect="1"/>
          </p:cNvPicPr>
          <p:nvPr/>
        </p:nvPicPr>
        <p:blipFill>
          <a:blip r:embed="rId4"/>
          <a:srcRect l="4719" t="4666" r="3012" b="2877"/>
          <a:stretch>
            <a:fillRect/>
          </a:stretch>
        </p:blipFill>
        <p:spPr>
          <a:xfrm>
            <a:off x="1062266" y="4177061"/>
            <a:ext cx="3993577" cy="2452340"/>
          </a:xfrm>
          <a:prstGeom prst="rect">
            <a:avLst/>
          </a:prstGeom>
        </p:spPr>
      </p:pic>
      <p:pic>
        <p:nvPicPr>
          <p:cNvPr id="15" name="Picture 14" descr="Analysis IT sites.jpg"/>
          <p:cNvPicPr>
            <a:picLocks noChangeAspect="1"/>
          </p:cNvPicPr>
          <p:nvPr/>
        </p:nvPicPr>
        <p:blipFill>
          <a:blip r:embed="rId5"/>
          <a:srcRect l="12045" t="5891" r="3522" b="6045"/>
          <a:stretch>
            <a:fillRect/>
          </a:stretch>
        </p:blipFill>
        <p:spPr>
          <a:xfrm>
            <a:off x="4701657" y="4177061"/>
            <a:ext cx="4064435" cy="255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394766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 descr="Analy Eff 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86" y="3722433"/>
            <a:ext cx="4355976" cy="2508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5302" y="888998"/>
            <a:ext cx="4533699" cy="2773709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641036" y="1303870"/>
            <a:ext cx="3384426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Job </a:t>
            </a:r>
            <a:r>
              <a:rPr lang="it-IT" sz="1400" dirty="0" err="1" smtClean="0"/>
              <a:t>running</a:t>
            </a:r>
            <a:r>
              <a:rPr lang="it-IT" sz="1400" dirty="0" smtClean="0"/>
              <a:t> su un Tier2</a:t>
            </a:r>
          </a:p>
          <a:p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Produzione</a:t>
            </a:r>
            <a:endParaRPr lang="it-IT" sz="1400" dirty="0" smtClean="0">
              <a:solidFill>
                <a:srgbClr val="39C92E"/>
              </a:solidFill>
            </a:endParaRP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 Analisi WMS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39C92E"/>
                </a:solidFill>
              </a:rPr>
              <a:t> Analisi Panda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FF00"/>
                </a:solidFill>
              </a:rPr>
              <a:t> Analisi Panda ruolo italiano</a:t>
            </a:r>
          </a:p>
          <a:p>
            <a:r>
              <a:rPr lang="it-IT" sz="1400" dirty="0" smtClean="0"/>
              <a:t>(Gli italiani vengono mappati sia su panda che su panda/</a:t>
            </a:r>
            <a:r>
              <a:rPr lang="it-IT" sz="1400" dirty="0" err="1" smtClean="0"/>
              <a:t>it</a:t>
            </a:r>
            <a:r>
              <a:rPr lang="it-IT" sz="1400" dirty="0" smtClean="0"/>
              <a:t>, risorse dedicate) 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734859" y="1860354"/>
            <a:ext cx="2773708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omic Sans MS"/>
                <a:cs typeface="Comic Sans MS"/>
              </a:rPr>
              <a:t>Sharing</a:t>
            </a:r>
            <a:r>
              <a:rPr lang="it-IT" sz="1600" dirty="0" smtClean="0">
                <a:latin typeface="Comic Sans MS"/>
                <a:cs typeface="Comic Sans MS"/>
              </a:rPr>
              <a:t> delle risorse </a:t>
            </a:r>
          </a:p>
          <a:p>
            <a:pPr algn="ctr"/>
            <a:r>
              <a:rPr lang="it-IT" sz="1600" dirty="0" smtClean="0">
                <a:latin typeface="Comic Sans MS"/>
                <a:cs typeface="Comic Sans MS"/>
              </a:rPr>
              <a:t>Tra le attività </a:t>
            </a:r>
          </a:p>
          <a:p>
            <a:pPr algn="ctr"/>
            <a:r>
              <a:rPr lang="it-IT" sz="1600" dirty="0" smtClean="0">
                <a:latin typeface="Comic Sans MS"/>
                <a:cs typeface="Comic Sans MS"/>
              </a:rPr>
              <a:t> nei Tier2</a:t>
            </a:r>
          </a:p>
        </p:txBody>
      </p:sp>
      <p:pic>
        <p:nvPicPr>
          <p:cNvPr id="14" name="Picture 13" descr="Prod E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8" y="3697032"/>
            <a:ext cx="4224866" cy="25442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274" y="6310875"/>
            <a:ext cx="6990015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Buona efficienza in tutti i siti, superiore alla media, anche per i job di analisi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25</a:t>
            </a:fld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347472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Reliability &amp; Availability – 2010/11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4945" y="1037166"/>
          <a:ext cx="2424644" cy="1920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06161"/>
                <a:gridCol w="606161"/>
                <a:gridCol w="606161"/>
                <a:gridCol w="606161"/>
              </a:tblGrid>
              <a:tr h="229306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Valori</a:t>
                      </a:r>
                      <a:r>
                        <a:rPr lang="it-IT" sz="1200" baseline="0" dirty="0" smtClean="0"/>
                        <a:t> medi 2011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Frascati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Milano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95%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94%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93%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93%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Napoli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Roma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93%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92%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98%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97%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2389" y="5442227"/>
            <a:ext cx="2769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/>
              <a:t>Availability</a:t>
            </a:r>
            <a:r>
              <a:rPr lang="it-IT" sz="1400" dirty="0" smtClean="0"/>
              <a:t> =</a:t>
            </a:r>
          </a:p>
          <a:p>
            <a:r>
              <a:rPr lang="it-IT" sz="1400" dirty="0" smtClean="0"/>
              <a:t>time_site_is_available/</a:t>
            </a:r>
            <a:r>
              <a:rPr lang="it-IT" sz="1400" dirty="0" err="1" smtClean="0"/>
              <a:t>total_time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761" y="5984668"/>
            <a:ext cx="3198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/>
              <a:t>Reliability</a:t>
            </a:r>
            <a:r>
              <a:rPr lang="it-IT" sz="1400" dirty="0" smtClean="0"/>
              <a:t> =</a:t>
            </a:r>
          </a:p>
          <a:p>
            <a:r>
              <a:rPr lang="it-IT" sz="1400" dirty="0" smtClean="0"/>
              <a:t>time_site_is_available/</a:t>
            </a:r>
          </a:p>
          <a:p>
            <a:r>
              <a:rPr lang="it-IT" sz="1400" dirty="0" smtClean="0"/>
              <a:t>(total_time-time_site_is_sched_down)</a:t>
            </a:r>
            <a:endParaRPr lang="it-IT" sz="1400" dirty="0"/>
          </a:p>
        </p:txBody>
      </p:sp>
      <p:pic>
        <p:nvPicPr>
          <p:cNvPr id="12" name="Picture 11" descr="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93" y="3733296"/>
            <a:ext cx="4478145" cy="3026283"/>
          </a:xfrm>
          <a:prstGeom prst="rect">
            <a:avLst/>
          </a:prstGeom>
        </p:spPr>
      </p:pic>
      <p:pic>
        <p:nvPicPr>
          <p:cNvPr id="11" name="Picture 10" descr="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" y="811974"/>
            <a:ext cx="4868333" cy="3252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874" y="4241800"/>
            <a:ext cx="4072459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Buona affidabilità in tutti i siti, superiore alla media WLCG. Molto spesso i problemi ai siti sono dovuti a cause esterne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601133"/>
            <a:ext cx="79078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 </a:t>
            </a:r>
          </a:p>
          <a:p>
            <a:pPr>
              <a:buFont typeface="Arial"/>
              <a:buChar char="•"/>
            </a:pPr>
            <a:endParaRPr lang="it-IT" sz="1400" dirty="0" smtClean="0"/>
          </a:p>
          <a:p>
            <a:r>
              <a:rPr lang="it-IT" sz="1400" dirty="0" smtClean="0"/>
              <a:t>L’attività di </a:t>
            </a:r>
            <a:r>
              <a:rPr lang="it-IT" sz="1400" dirty="0" err="1" smtClean="0"/>
              <a:t>computing</a:t>
            </a:r>
            <a:r>
              <a:rPr lang="it-IT" sz="1400" dirty="0" smtClean="0"/>
              <a:t> in ATLAS è soddisfacente ma il frequente cambiamento delle condizioni al contorno comporta la necessità di continue modifiche al </a:t>
            </a:r>
            <a:r>
              <a:rPr lang="it-IT" sz="1400" dirty="0" err="1" smtClean="0"/>
              <a:t>CM</a:t>
            </a:r>
            <a:r>
              <a:rPr lang="it-IT" sz="1400" dirty="0" smtClean="0"/>
              <a:t> per adattarsi ad esse e alle necessità degli utenti. Reazioni sufficientemente veloci nei limiti del possibile </a:t>
            </a:r>
          </a:p>
          <a:p>
            <a:pPr>
              <a:buFont typeface="Arial"/>
              <a:buChar char="•"/>
            </a:pPr>
            <a:endParaRPr lang="it-IT" sz="1400" dirty="0" smtClean="0"/>
          </a:p>
          <a:p>
            <a:pPr>
              <a:buFont typeface="Arial"/>
              <a:buChar char="•"/>
            </a:pPr>
            <a:endParaRPr lang="it-IT" sz="1400" dirty="0" smtClean="0"/>
          </a:p>
          <a:p>
            <a:pPr algn="ctr"/>
            <a:r>
              <a:rPr lang="it-IT" sz="1600" dirty="0" smtClean="0"/>
              <a:t>Analisi </a:t>
            </a:r>
            <a:r>
              <a:rPr lang="it-IT" sz="1400" dirty="0" smtClean="0"/>
              <a:t> </a:t>
            </a:r>
          </a:p>
          <a:p>
            <a:pPr algn="ctr"/>
            <a:endParaRPr lang="it-IT" sz="1400" dirty="0" smtClean="0"/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appartente</a:t>
            </a:r>
            <a:r>
              <a:rPr lang="it-IT" sz="1400" dirty="0" smtClean="0">
                <a:solidFill>
                  <a:srgbClr val="FF0000"/>
                </a:solidFill>
              </a:rPr>
              <a:t> variazione del </a:t>
            </a:r>
            <a:r>
              <a:rPr lang="it-IT" sz="1400" dirty="0" err="1" smtClean="0">
                <a:solidFill>
                  <a:srgbClr val="FF0000"/>
                </a:solidFill>
              </a:rPr>
              <a:t>workflow</a:t>
            </a:r>
            <a:r>
              <a:rPr lang="it-IT" sz="1400" dirty="0" smtClean="0">
                <a:solidFill>
                  <a:srgbClr val="FF0000"/>
                </a:solidFill>
              </a:rPr>
              <a:t> di molte analisi comportano una riduzione dell’</a:t>
            </a:r>
            <a:r>
              <a:rPr lang="it-IT" sz="1400" dirty="0" err="1" smtClean="0">
                <a:solidFill>
                  <a:srgbClr val="FF0000"/>
                </a:solidFill>
              </a:rPr>
              <a:t>attvità</a:t>
            </a:r>
            <a:r>
              <a:rPr lang="it-IT" sz="1400" dirty="0" smtClean="0">
                <a:solidFill>
                  <a:srgbClr val="FF0000"/>
                </a:solidFill>
              </a:rPr>
              <a:t> nella griglia, temporanea?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 utilizzo delle risorse tra Tier1 e Tier2 al momento sbilanciato, </a:t>
            </a:r>
            <a:r>
              <a:rPr lang="it-IT" sz="1400" dirty="0" err="1" smtClean="0">
                <a:solidFill>
                  <a:srgbClr val="FF0000"/>
                </a:solidFill>
              </a:rPr>
              <a:t>tuning</a:t>
            </a:r>
            <a:r>
              <a:rPr lang="it-IT" sz="1400" dirty="0" smtClean="0">
                <a:solidFill>
                  <a:srgbClr val="FF0000"/>
                </a:solidFill>
              </a:rPr>
              <a:t> in corso</a:t>
            </a:r>
          </a:p>
          <a:p>
            <a:pPr>
              <a:buFont typeface="Arial"/>
              <a:buChar char="•"/>
            </a:pPr>
            <a:endParaRPr lang="it-IT" sz="1400" dirty="0" smtClean="0"/>
          </a:p>
          <a:p>
            <a:pPr algn="ctr"/>
            <a:r>
              <a:rPr lang="it-IT" sz="1600" dirty="0" smtClean="0"/>
              <a:t>Tier1 e Tier2 italiani</a:t>
            </a:r>
          </a:p>
          <a:p>
            <a:pPr algn="ctr"/>
            <a:endParaRPr lang="it-IT" sz="1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chemeClr val="tx2"/>
                </a:solidFill>
              </a:rPr>
              <a:t> Il CNAF è tra i migliori Tier1 di ATLAS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chemeClr val="tx2"/>
                </a:solidFill>
              </a:rPr>
              <a:t> le CPU al CNAF e ai Tier2 sono quasi sempre sature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chemeClr val="tx2"/>
                </a:solidFill>
              </a:rPr>
              <a:t> Le efficienze e le </a:t>
            </a:r>
            <a:r>
              <a:rPr lang="it-IT" sz="1400" dirty="0" err="1" smtClean="0">
                <a:solidFill>
                  <a:schemeClr val="tx2"/>
                </a:solidFill>
              </a:rPr>
              <a:t>affidibilità</a:t>
            </a:r>
            <a:r>
              <a:rPr lang="it-IT" sz="1400" dirty="0" smtClean="0">
                <a:solidFill>
                  <a:schemeClr val="tx2"/>
                </a:solidFill>
              </a:rPr>
              <a:t> dei siti sono superiori alla media</a:t>
            </a:r>
          </a:p>
          <a:p>
            <a:pPr>
              <a:buFont typeface="Arial"/>
              <a:buChar char="•"/>
            </a:pPr>
            <a:endParaRPr lang="it-IT" sz="1400" dirty="0" smtClean="0"/>
          </a:p>
          <a:p>
            <a:pPr lvl="5"/>
            <a:r>
              <a:rPr lang="it-IT" sz="1600" dirty="0" smtClean="0"/>
              <a:t>Utilizzo delle risorse italiane</a:t>
            </a:r>
          </a:p>
          <a:p>
            <a:pPr lvl="5"/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 la riduzione del numero di repliche di dati nella griglia e l’uso dei container di dataset non permettono di selezionare i siti o la cloud su cui </a:t>
            </a:r>
            <a:r>
              <a:rPr lang="it-IT" sz="1400" dirty="0" err="1" smtClean="0">
                <a:solidFill>
                  <a:srgbClr val="FF0000"/>
                </a:solidFill>
              </a:rPr>
              <a:t>runnare</a:t>
            </a:r>
            <a:r>
              <a:rPr lang="it-IT" sz="1400" dirty="0" smtClean="0">
                <a:solidFill>
                  <a:srgbClr val="FF0000"/>
                </a:solidFill>
              </a:rPr>
              <a:t> i propri job  </a:t>
            </a:r>
          </a:p>
          <a:p>
            <a:pPr>
              <a:buFont typeface="Arial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 può però essere  intensificato l’uso dei Tier2 italiani per le attività dei nostri gruppi in modo da sfruttare le risorse di CPU e disco dedicate agli utenti sottoscrivendo gli output del primo </a:t>
            </a:r>
            <a:r>
              <a:rPr lang="it-IT" sz="1400" dirty="0" err="1" smtClean="0">
                <a:solidFill>
                  <a:srgbClr val="FF0000"/>
                </a:solidFill>
              </a:rPr>
              <a:t>step</a:t>
            </a:r>
            <a:r>
              <a:rPr lang="it-IT" sz="1400" dirty="0" smtClean="0">
                <a:solidFill>
                  <a:srgbClr val="FF0000"/>
                </a:solidFill>
              </a:rPr>
              <a:t> delle analisi nei LOCALGROUP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550" y="37571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Osservazioni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conclusive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Grid Computing </a:t>
            </a:r>
            <a:r>
              <a:rPr lang="en-US" sz="3200" dirty="0" err="1" smtClean="0"/>
              <a:t>nel</a:t>
            </a:r>
            <a:r>
              <a:rPr lang="en-US" sz="3200" dirty="0" smtClean="0"/>
              <a:t> 2011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1323099"/>
            <a:ext cx="8842375" cy="4579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25" y="942459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WLCG </a:t>
            </a:r>
            <a:r>
              <a:rPr lang="en-US" dirty="0" err="1" smtClean="0"/>
              <a:t>oggi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r>
              <a:rPr lang="en-US" dirty="0" smtClean="0"/>
              <a:t> di LHC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124" y="5966090"/>
            <a:ext cx="7905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event.twgrid.org</a:t>
            </a:r>
            <a:r>
              <a:rPr lang="en-US" sz="1400" dirty="0">
                <a:hlinkClick r:id="rId3"/>
              </a:rPr>
              <a:t>/isgc2011/slides/opening/1/K2_Bonacorsi_presentation.pdf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5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Affidabilità</a:t>
            </a:r>
            <a:r>
              <a:rPr lang="en-US" sz="3600" dirty="0" smtClean="0"/>
              <a:t> </a:t>
            </a:r>
            <a:r>
              <a:rPr lang="en-US" sz="3600" dirty="0" err="1" smtClean="0"/>
              <a:t>dei</a:t>
            </a:r>
            <a:r>
              <a:rPr lang="en-US" sz="3600" dirty="0" smtClean="0"/>
              <a:t> </a:t>
            </a:r>
            <a:r>
              <a:rPr lang="en-US" sz="3600" dirty="0" err="1" smtClean="0"/>
              <a:t>siti</a:t>
            </a:r>
            <a:r>
              <a:rPr lang="en-US" sz="3600" dirty="0" smtClean="0"/>
              <a:t> in WLCG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190623"/>
            <a:ext cx="8433958" cy="228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3742721"/>
            <a:ext cx="4794251" cy="2525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375" y="3901043"/>
            <a:ext cx="377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Monitoraggio</a:t>
            </a:r>
            <a:r>
              <a:rPr lang="en-US" dirty="0" smtClean="0"/>
              <a:t> di base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WLCG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Ai T0/T1/T2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2375" y="4720272"/>
            <a:ext cx="3779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L’affidabilità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ingrediente</a:t>
            </a:r>
            <a:r>
              <a:rPr lang="en-US" dirty="0" smtClean="0"/>
              <a:t> </a:t>
            </a:r>
            <a:r>
              <a:rPr lang="en-US" dirty="0" err="1" smtClean="0"/>
              <a:t>chiave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successo</a:t>
            </a:r>
            <a:r>
              <a:rPr lang="en-US" dirty="0" smtClean="0"/>
              <a:t> del Computing di LHC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Risultato</a:t>
            </a:r>
            <a:r>
              <a:rPr lang="en-US" dirty="0" smtClean="0"/>
              <a:t> di un </a:t>
            </a:r>
            <a:r>
              <a:rPr lang="en-US" dirty="0" err="1" smtClean="0"/>
              <a:t>enorme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di </a:t>
            </a:r>
            <a:r>
              <a:rPr lang="en-US" dirty="0" err="1" smtClean="0"/>
              <a:t>collaborazione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1124" y="6286832"/>
            <a:ext cx="7905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event.twgrid.org</a:t>
            </a:r>
            <a:r>
              <a:rPr lang="en-US" sz="1400" dirty="0">
                <a:hlinkClick r:id="rId4"/>
              </a:rPr>
              <a:t>/isgc2011/slides/opening/1/K2_Bonacorsi_presentation.pdf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0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ATLAS Distributed Analysis User Survey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885826"/>
            <a:ext cx="8655049" cy="2082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Obiettivi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en-US" sz="2200" dirty="0" err="1" smtClean="0"/>
              <a:t>Valutazione</a:t>
            </a:r>
            <a:r>
              <a:rPr lang="en-US" sz="2200" dirty="0" smtClean="0"/>
              <a:t> </a:t>
            </a:r>
            <a:r>
              <a:rPr lang="en-US" sz="2200" dirty="0" err="1" smtClean="0"/>
              <a:t>generale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dell’esperienza</a:t>
            </a:r>
            <a:r>
              <a:rPr lang="en-US" sz="2200" dirty="0" smtClean="0"/>
              <a:t> </a:t>
            </a:r>
            <a:r>
              <a:rPr lang="en-US" sz="2200" dirty="0" err="1" smtClean="0"/>
              <a:t>degli</a:t>
            </a:r>
            <a:r>
              <a:rPr lang="en-US" sz="2200" dirty="0" smtClean="0"/>
              <a:t> </a:t>
            </a:r>
            <a:r>
              <a:rPr lang="en-US" sz="2200" dirty="0" err="1" smtClean="0"/>
              <a:t>utenti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dell’Analisi</a:t>
            </a:r>
            <a:r>
              <a:rPr lang="en-US" sz="2200" dirty="0" smtClean="0"/>
              <a:t> </a:t>
            </a:r>
            <a:r>
              <a:rPr lang="en-US" sz="2200" dirty="0" err="1" smtClean="0"/>
              <a:t>Distribuita</a:t>
            </a:r>
            <a:endParaRPr lang="en-US" sz="2200" dirty="0" smtClean="0"/>
          </a:p>
          <a:p>
            <a:pPr marL="400050" lvl="1" indent="0">
              <a:buNone/>
            </a:pPr>
            <a:r>
              <a:rPr lang="en-US" sz="2200" dirty="0" err="1" smtClean="0"/>
              <a:t>Idee</a:t>
            </a:r>
            <a:r>
              <a:rPr lang="en-US" sz="2200" dirty="0" smtClean="0"/>
              <a:t> per </a:t>
            </a:r>
            <a:r>
              <a:rPr lang="en-US" sz="2200" dirty="0" err="1" smtClean="0"/>
              <a:t>possibili</a:t>
            </a:r>
            <a:r>
              <a:rPr lang="en-US" sz="2200" dirty="0" smtClean="0"/>
              <a:t> </a:t>
            </a:r>
            <a:r>
              <a:rPr lang="en-US" sz="2200" dirty="0" err="1" smtClean="0"/>
              <a:t>sviluppi</a:t>
            </a:r>
            <a:r>
              <a:rPr lang="en-US" sz="2200" dirty="0" smtClean="0"/>
              <a:t> </a:t>
            </a:r>
            <a:r>
              <a:rPr lang="en-US" sz="2200" dirty="0" err="1" smtClean="0"/>
              <a:t>futuri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dell’Analisi</a:t>
            </a:r>
            <a:r>
              <a:rPr lang="en-US" sz="2200" dirty="0" smtClean="0"/>
              <a:t> </a:t>
            </a:r>
            <a:r>
              <a:rPr lang="en-US" sz="2200" dirty="0" err="1" smtClean="0"/>
              <a:t>Distribuita</a:t>
            </a:r>
            <a:r>
              <a:rPr lang="en-US" sz="2200" dirty="0" smtClean="0"/>
              <a:t> </a:t>
            </a:r>
          </a:p>
          <a:p>
            <a:r>
              <a:rPr lang="en-US" sz="2400" b="1" dirty="0" err="1" smtClean="0">
                <a:solidFill>
                  <a:srgbClr val="376092"/>
                </a:solidFill>
              </a:rPr>
              <a:t>Modalità</a:t>
            </a:r>
            <a:r>
              <a:rPr lang="en-US" sz="2400" b="1" dirty="0" smtClean="0">
                <a:solidFill>
                  <a:srgbClr val="376092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en-US" sz="2200" dirty="0" smtClean="0"/>
              <a:t>43 </a:t>
            </a:r>
            <a:r>
              <a:rPr lang="en-US" sz="2200" dirty="0" err="1" smtClean="0"/>
              <a:t>domande</a:t>
            </a:r>
            <a:r>
              <a:rPr lang="en-US" sz="2200" dirty="0" smtClean="0"/>
              <a:t> </a:t>
            </a:r>
          </a:p>
          <a:p>
            <a:pPr marL="400050" lvl="1" indent="0">
              <a:buNone/>
            </a:pPr>
            <a:r>
              <a:rPr lang="en-US" sz="2200" dirty="0" err="1" smtClean="0"/>
              <a:t>Risposta</a:t>
            </a:r>
            <a:r>
              <a:rPr lang="en-US" sz="2200" dirty="0" smtClean="0"/>
              <a:t> </a:t>
            </a:r>
            <a:r>
              <a:rPr lang="en-US" sz="2200" dirty="0" err="1" smtClean="0"/>
              <a:t>multipla</a:t>
            </a:r>
            <a:r>
              <a:rPr lang="en-US" sz="2200" dirty="0" smtClean="0"/>
              <a:t> o </a:t>
            </a:r>
            <a:r>
              <a:rPr lang="en-US" sz="2200" dirty="0" err="1" smtClean="0"/>
              <a:t>aperta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44500" y="6091019"/>
            <a:ext cx="75247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 </a:t>
            </a:r>
            <a:r>
              <a:rPr lang="en-US" sz="1600" dirty="0" err="1" smtClean="0"/>
              <a:t>risultati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integrali</a:t>
            </a:r>
            <a:r>
              <a:rPr lang="en-US" sz="1600" dirty="0" smtClean="0"/>
              <a:t> del test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trovano</a:t>
            </a:r>
            <a:r>
              <a:rPr lang="en-US" sz="1600" dirty="0" smtClean="0"/>
              <a:t> al link: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://twiki.cern.ch/twiki/bin/viewauth/Atlas/Dis tributedAnalysisSurvey2011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4311" y="3128745"/>
            <a:ext cx="3294063" cy="1903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376092"/>
                </a:solidFill>
              </a:rPr>
              <a:t>Campione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en-US" sz="2000" b="1" dirty="0" err="1" smtClean="0">
                <a:solidFill>
                  <a:srgbClr val="376092"/>
                </a:solidFill>
              </a:rPr>
              <a:t>analizzato</a:t>
            </a:r>
            <a:r>
              <a:rPr lang="en-US" sz="2000" b="1" dirty="0" smtClean="0">
                <a:solidFill>
                  <a:srgbClr val="376092"/>
                </a:solidFill>
              </a:rPr>
              <a:t>:</a:t>
            </a:r>
          </a:p>
          <a:p>
            <a:pPr marL="914400" lvl="1" indent="-514350"/>
            <a:r>
              <a:rPr lang="en-US" sz="1800" dirty="0" smtClean="0"/>
              <a:t>241 </a:t>
            </a:r>
            <a:r>
              <a:rPr lang="en-US" sz="1800" dirty="0" err="1" smtClean="0"/>
              <a:t>Utenti</a:t>
            </a:r>
            <a:r>
              <a:rPr lang="en-US" sz="1800" dirty="0"/>
              <a:t> </a:t>
            </a:r>
            <a:endParaRPr lang="en-US" sz="1800" dirty="0" smtClean="0"/>
          </a:p>
          <a:p>
            <a:pPr marL="914400" lvl="1" indent="-514350"/>
            <a:r>
              <a:rPr lang="en-US" sz="1800" dirty="0" smtClean="0"/>
              <a:t>circa </a:t>
            </a:r>
            <a:r>
              <a:rPr lang="en-US" sz="1800" dirty="0" err="1" smtClean="0"/>
              <a:t>il</a:t>
            </a:r>
            <a:r>
              <a:rPr lang="en-US" sz="1800" dirty="0" smtClean="0"/>
              <a:t> 70% </a:t>
            </a:r>
            <a:r>
              <a:rPr lang="en-US" sz="1800" dirty="0" err="1" smtClean="0"/>
              <a:t>Dottorandi</a:t>
            </a:r>
            <a:r>
              <a:rPr lang="en-US" sz="1800" dirty="0" smtClean="0"/>
              <a:t> e </a:t>
            </a:r>
            <a:r>
              <a:rPr lang="en-US" sz="1800" dirty="0" err="1" smtClean="0"/>
              <a:t>PostDoc</a:t>
            </a:r>
            <a:endParaRPr lang="en-US" sz="1800" dirty="0" smtClean="0"/>
          </a:p>
          <a:p>
            <a:pPr marL="914400" lvl="1" indent="-514350"/>
            <a:r>
              <a:rPr lang="en-US" sz="1800" dirty="0" err="1" smtClean="0"/>
              <a:t>Diversi</a:t>
            </a:r>
            <a:r>
              <a:rPr lang="en-US" sz="1800" dirty="0"/>
              <a:t> </a:t>
            </a:r>
            <a:r>
              <a:rPr lang="en-US" sz="1800" dirty="0" err="1" smtClean="0"/>
              <a:t>gruppi</a:t>
            </a:r>
            <a:r>
              <a:rPr lang="en-US" sz="1800" dirty="0" smtClean="0"/>
              <a:t> di </a:t>
            </a:r>
            <a:r>
              <a:rPr lang="en-US" sz="1800" dirty="0" err="1" smtClean="0"/>
              <a:t>lavoro</a:t>
            </a:r>
            <a:r>
              <a:rPr lang="en-US" sz="1800" dirty="0" smtClean="0"/>
              <a:t>  </a:t>
            </a:r>
          </a:p>
          <a:p>
            <a:pPr marL="800100" lvl="2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4" y="2968626"/>
            <a:ext cx="5635625" cy="33241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195263"/>
            <a:ext cx="8559800" cy="6778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Formato</a:t>
            </a:r>
            <a:r>
              <a:rPr lang="en-US" sz="3600" dirty="0" smtClean="0"/>
              <a:t> </a:t>
            </a:r>
            <a:r>
              <a:rPr lang="en-US" sz="3600" dirty="0" err="1" smtClean="0"/>
              <a:t>dei</a:t>
            </a:r>
            <a:r>
              <a:rPr lang="en-US" sz="3600" dirty="0" smtClean="0"/>
              <a:t> </a:t>
            </a:r>
            <a:r>
              <a:rPr lang="en-US" sz="3600" dirty="0" err="1" smtClean="0"/>
              <a:t>dati</a:t>
            </a:r>
            <a:r>
              <a:rPr lang="en-US" sz="3600" dirty="0" smtClean="0"/>
              <a:t> </a:t>
            </a:r>
            <a:r>
              <a:rPr lang="en-US" sz="3600" dirty="0" err="1" smtClean="0"/>
              <a:t>utilizzati</a:t>
            </a:r>
            <a:r>
              <a:rPr lang="en-US" sz="3600" dirty="0" smtClean="0"/>
              <a:t> per le </a:t>
            </a:r>
            <a:r>
              <a:rPr lang="en-US" sz="3600" dirty="0" err="1" smtClean="0"/>
              <a:t>analisi</a:t>
            </a:r>
            <a:endParaRPr lang="en-US" sz="36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32" y="1291120"/>
            <a:ext cx="3960000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668" y="1502165"/>
            <a:ext cx="29083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Formato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prevalentemente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analizzati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sulla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Grid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32" y="3613150"/>
            <a:ext cx="3960000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074" y="3798785"/>
            <a:ext cx="29083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Formato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dei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dati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prevalentemente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analizzati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su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workstation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locali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sistemi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batch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6374" y="3451120"/>
            <a:ext cx="619125" cy="216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825" y="5786892"/>
            <a:ext cx="7943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ESD: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</a:rPr>
              <a:t>Event Summary Data   </a:t>
            </a:r>
            <a:r>
              <a:rPr lang="en-US" sz="1400" dirty="0" smtClean="0">
                <a:solidFill>
                  <a:srgbClr val="0000FF"/>
                </a:solidFill>
              </a:rPr>
              <a:t>-&gt; </a:t>
            </a:r>
            <a:r>
              <a:rPr lang="en-US" sz="1400" dirty="0" err="1" smtClean="0">
                <a:solidFill>
                  <a:srgbClr val="0000FF"/>
                </a:solidFill>
              </a:rPr>
              <a:t>Contengono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tutte</a:t>
            </a:r>
            <a:r>
              <a:rPr lang="en-US" sz="1400" dirty="0" smtClean="0">
                <a:solidFill>
                  <a:srgbClr val="0000FF"/>
                </a:solidFill>
              </a:rPr>
              <a:t> le </a:t>
            </a:r>
            <a:r>
              <a:rPr lang="en-US" sz="1400" dirty="0" err="1" smtClean="0">
                <a:solidFill>
                  <a:srgbClr val="0000FF"/>
                </a:solidFill>
              </a:rPr>
              <a:t>informazioni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dell’evento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AOD</a:t>
            </a:r>
            <a:r>
              <a:rPr lang="en-US" sz="1400" dirty="0" smtClean="0">
                <a:solidFill>
                  <a:srgbClr val="0000FF"/>
                </a:solidFill>
              </a:rPr>
              <a:t>: </a:t>
            </a:r>
            <a:r>
              <a:rPr lang="en-US" sz="1400" i="1" dirty="0" smtClean="0">
                <a:solidFill>
                  <a:srgbClr val="0000FF"/>
                </a:solidFill>
              </a:rPr>
              <a:t>Analysis Object Data   </a:t>
            </a:r>
            <a:r>
              <a:rPr lang="en-US" sz="1400" dirty="0" smtClean="0">
                <a:solidFill>
                  <a:srgbClr val="0000FF"/>
                </a:solidFill>
              </a:rPr>
              <a:t>-&gt; </a:t>
            </a:r>
            <a:r>
              <a:rPr lang="en-US" sz="1400" dirty="0" err="1" smtClean="0">
                <a:solidFill>
                  <a:srgbClr val="0000FF"/>
                </a:solidFill>
              </a:rPr>
              <a:t>Contengono</a:t>
            </a:r>
            <a:r>
              <a:rPr lang="en-US" sz="1400" dirty="0" smtClean="0">
                <a:solidFill>
                  <a:srgbClr val="0000FF"/>
                </a:solidFill>
              </a:rPr>
              <a:t> le </a:t>
            </a:r>
            <a:r>
              <a:rPr lang="en-US" sz="1400" dirty="0" err="1" smtClean="0">
                <a:solidFill>
                  <a:srgbClr val="0000FF"/>
                </a:solidFill>
              </a:rPr>
              <a:t>informazioni</a:t>
            </a:r>
            <a:r>
              <a:rPr lang="en-US" sz="1400" dirty="0" smtClean="0">
                <a:solidFill>
                  <a:srgbClr val="0000FF"/>
                </a:solidFill>
              </a:rPr>
              <a:t> di </a:t>
            </a:r>
            <a:r>
              <a:rPr lang="en-US" sz="1400" dirty="0" err="1" smtClean="0">
                <a:solidFill>
                  <a:srgbClr val="0000FF"/>
                </a:solidFill>
              </a:rPr>
              <a:t>maggiore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interesse</a:t>
            </a:r>
            <a:r>
              <a:rPr lang="en-US" sz="1400" dirty="0" smtClean="0">
                <a:solidFill>
                  <a:srgbClr val="0000FF"/>
                </a:solidFill>
              </a:rPr>
              <a:t> per </a:t>
            </a:r>
            <a:r>
              <a:rPr lang="en-US" sz="1400" dirty="0" err="1" smtClean="0">
                <a:solidFill>
                  <a:srgbClr val="0000FF"/>
                </a:solidFill>
              </a:rPr>
              <a:t>l’analisi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D3PD</a:t>
            </a:r>
            <a:r>
              <a:rPr lang="en-US" sz="1400" dirty="0" smtClean="0">
                <a:solidFill>
                  <a:srgbClr val="0000FF"/>
                </a:solidFill>
              </a:rPr>
              <a:t>: </a:t>
            </a:r>
            <a:r>
              <a:rPr lang="en-US" sz="1400" i="1" dirty="0" smtClean="0">
                <a:solidFill>
                  <a:srgbClr val="0000FF"/>
                </a:solidFill>
              </a:rPr>
              <a:t>Derived Physics Data </a:t>
            </a:r>
            <a:r>
              <a:rPr lang="en-US" sz="1400" dirty="0" smtClean="0">
                <a:solidFill>
                  <a:srgbClr val="0000FF"/>
                </a:solidFill>
              </a:rPr>
              <a:t>-&gt; </a:t>
            </a:r>
            <a:r>
              <a:rPr lang="en-US" sz="1400" dirty="0" err="1" smtClean="0">
                <a:solidFill>
                  <a:srgbClr val="0000FF"/>
                </a:solidFill>
              </a:rPr>
              <a:t>Formato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in </a:t>
            </a:r>
            <a:r>
              <a:rPr lang="en-US" sz="1400" dirty="0" err="1" smtClean="0">
                <a:solidFill>
                  <a:srgbClr val="0000FF"/>
                </a:solidFill>
              </a:rPr>
              <a:t>rappresentazione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tipo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ennupla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derivato</a:t>
            </a:r>
            <a:r>
              <a:rPr lang="en-US" sz="1400" dirty="0" smtClean="0">
                <a:solidFill>
                  <a:srgbClr val="0000FF"/>
                </a:solidFill>
              </a:rPr>
              <a:t> da </a:t>
            </a:r>
            <a:r>
              <a:rPr lang="en-US" sz="1400" dirty="0" err="1" smtClean="0">
                <a:solidFill>
                  <a:srgbClr val="0000FF"/>
                </a:solidFill>
              </a:rPr>
              <a:t>gli</a:t>
            </a:r>
            <a:r>
              <a:rPr lang="en-US" sz="1400" dirty="0" smtClean="0">
                <a:solidFill>
                  <a:srgbClr val="0000FF"/>
                </a:solidFill>
              </a:rPr>
              <a:t> AOD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err="1" smtClean="0">
                <a:solidFill>
                  <a:srgbClr val="0000FF"/>
                </a:solidFill>
              </a:rPr>
              <a:t>dAOD</a:t>
            </a:r>
            <a:r>
              <a:rPr lang="en-US" sz="1400" b="1" dirty="0" smtClean="0">
                <a:solidFill>
                  <a:srgbClr val="0000FF"/>
                </a:solidFill>
              </a:rPr>
              <a:t> e </a:t>
            </a:r>
            <a:r>
              <a:rPr lang="en-US" sz="1400" b="1" dirty="0" err="1" smtClean="0">
                <a:solidFill>
                  <a:srgbClr val="0000FF"/>
                </a:solidFill>
              </a:rPr>
              <a:t>dESD</a:t>
            </a:r>
            <a:r>
              <a:rPr lang="en-US" sz="1400" dirty="0" smtClean="0">
                <a:solidFill>
                  <a:srgbClr val="0000FF"/>
                </a:solidFill>
              </a:rPr>
              <a:t>: </a:t>
            </a:r>
            <a:r>
              <a:rPr lang="en-US" sz="1400" dirty="0" err="1" smtClean="0">
                <a:solidFill>
                  <a:srgbClr val="0000FF"/>
                </a:solidFill>
              </a:rPr>
              <a:t>equivalenti</a:t>
            </a:r>
            <a:r>
              <a:rPr lang="en-US" sz="1400" dirty="0" smtClean="0">
                <a:solidFill>
                  <a:srgbClr val="0000FF"/>
                </a:solidFill>
              </a:rPr>
              <a:t> a </a:t>
            </a:r>
            <a:r>
              <a:rPr lang="en-US" sz="1400" dirty="0">
                <a:solidFill>
                  <a:srgbClr val="0000FF"/>
                </a:solidFill>
              </a:rPr>
              <a:t>AOD e </a:t>
            </a:r>
            <a:r>
              <a:rPr lang="en-US" sz="1400" dirty="0" smtClean="0">
                <a:solidFill>
                  <a:srgbClr val="0000FF"/>
                </a:solidFill>
              </a:rPr>
              <a:t>ESD </a:t>
            </a:r>
            <a:r>
              <a:rPr lang="en-US" sz="1400" dirty="0" err="1" smtClean="0">
                <a:solidFill>
                  <a:srgbClr val="0000FF"/>
                </a:solidFill>
              </a:rPr>
              <a:t>rispettivamente</a:t>
            </a:r>
            <a:r>
              <a:rPr lang="en-US" sz="1400" dirty="0" smtClean="0">
                <a:solidFill>
                  <a:srgbClr val="0000FF"/>
                </a:solidFill>
              </a:rPr>
              <a:t> ma con </a:t>
            </a:r>
            <a:r>
              <a:rPr lang="en-US" sz="1400" dirty="0" err="1" smtClean="0">
                <a:solidFill>
                  <a:srgbClr val="0000FF"/>
                </a:solidFill>
              </a:rPr>
              <a:t>selezioni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sugli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eventi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95780" y="1291120"/>
            <a:ext cx="619125" cy="216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401379" y="1819665"/>
            <a:ext cx="304830" cy="285750"/>
          </a:xfrm>
          <a:prstGeom prst="rightArrow">
            <a:avLst/>
          </a:prstGeom>
          <a:gradFill>
            <a:gsLst>
              <a:gs pos="29000">
                <a:srgbClr val="FF6600"/>
              </a:gs>
              <a:gs pos="92000">
                <a:schemeClr val="bg1"/>
              </a:gs>
              <a:gs pos="99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07776" y="4227410"/>
            <a:ext cx="304830" cy="285750"/>
          </a:xfrm>
          <a:prstGeom prst="rightArrow">
            <a:avLst/>
          </a:prstGeom>
          <a:gradFill>
            <a:gsLst>
              <a:gs pos="57000">
                <a:schemeClr val="accent3">
                  <a:lumMod val="75000"/>
                </a:schemeClr>
              </a:gs>
              <a:gs pos="98000">
                <a:schemeClr val="bg1"/>
              </a:gs>
              <a:gs pos="99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6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751" y="211138"/>
            <a:ext cx="9001124" cy="67786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Formato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dati</a:t>
            </a:r>
            <a:r>
              <a:rPr lang="en-US" sz="3600" dirty="0"/>
              <a:t> </a:t>
            </a:r>
            <a:r>
              <a:rPr lang="en-US" sz="3600" dirty="0" smtClean="0"/>
              <a:t>di output e Tools </a:t>
            </a:r>
            <a:r>
              <a:rPr lang="en-US" sz="3600" dirty="0" err="1" smtClean="0"/>
              <a:t>usati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1" y="870125"/>
            <a:ext cx="5046377" cy="26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950" y="1133650"/>
            <a:ext cx="29083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di </a:t>
            </a:r>
            <a:r>
              <a:rPr lang="en-US" b="1" dirty="0" smtClean="0"/>
              <a:t>Outputs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jobs </a:t>
            </a:r>
            <a:r>
              <a:rPr lang="en-US" dirty="0" err="1" smtClean="0"/>
              <a:t>eseguiti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Grid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1" y="3600800"/>
            <a:ext cx="5386103" cy="266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950" y="4070350"/>
            <a:ext cx="29083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Tools di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Distribuita</a:t>
            </a:r>
            <a:r>
              <a:rPr lang="en-US" dirty="0" smtClean="0"/>
              <a:t> </a:t>
            </a:r>
            <a:r>
              <a:rPr lang="en-US" dirty="0" err="1" smtClean="0"/>
              <a:t>prevalentemente</a:t>
            </a:r>
            <a:r>
              <a:rPr lang="en-US" dirty="0" smtClean="0"/>
              <a:t> </a:t>
            </a:r>
            <a:r>
              <a:rPr lang="en-US" dirty="0" err="1" smtClean="0"/>
              <a:t>utilizzati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51625" y="3438875"/>
            <a:ext cx="1063625" cy="23078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51479" y="3617025"/>
            <a:ext cx="567022" cy="184397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67004" y="4206875"/>
            <a:ext cx="567022" cy="136525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4502" y="5969000"/>
            <a:ext cx="698500" cy="825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44851" y="4206875"/>
            <a:ext cx="304830" cy="285750"/>
          </a:xfrm>
          <a:prstGeom prst="rightArrow">
            <a:avLst/>
          </a:prstGeom>
          <a:gradFill>
            <a:gsLst>
              <a:gs pos="29000">
                <a:srgbClr val="FF6600"/>
              </a:gs>
              <a:gs pos="92000">
                <a:schemeClr val="bg1"/>
              </a:gs>
              <a:gs pos="99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32152" y="1285865"/>
            <a:ext cx="304830" cy="285750"/>
          </a:xfrm>
          <a:prstGeom prst="rightArrow">
            <a:avLst/>
          </a:prstGeom>
          <a:gradFill>
            <a:gsLst>
              <a:gs pos="57000">
                <a:schemeClr val="accent3">
                  <a:lumMod val="75000"/>
                </a:schemeClr>
              </a:gs>
              <a:gs pos="98000">
                <a:schemeClr val="bg1"/>
              </a:gs>
              <a:gs pos="99000">
                <a:schemeClr val="bg1"/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</a:gradFill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950" y="6148170"/>
            <a:ext cx="695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0000FF"/>
                </a:solidFill>
              </a:rPr>
              <a:t>pAthena</a:t>
            </a:r>
            <a:r>
              <a:rPr lang="en-US" b="1" u="sng" dirty="0">
                <a:solidFill>
                  <a:srgbClr val="0000FF"/>
                </a:solidFill>
              </a:rPr>
              <a:t> e Ganga:</a:t>
            </a:r>
            <a:r>
              <a:rPr lang="en-US" dirty="0">
                <a:solidFill>
                  <a:srgbClr val="0000FF"/>
                </a:solidFill>
              </a:rPr>
              <a:t> tools per </a:t>
            </a:r>
            <a:r>
              <a:rPr lang="en-US" dirty="0" err="1">
                <a:solidFill>
                  <a:srgbClr val="0000FF"/>
                </a:solidFill>
              </a:rPr>
              <a:t>girare</a:t>
            </a:r>
            <a:r>
              <a:rPr lang="en-US" dirty="0">
                <a:solidFill>
                  <a:srgbClr val="0000FF"/>
                </a:solidFill>
              </a:rPr>
              <a:t> Athena </a:t>
            </a:r>
            <a:r>
              <a:rPr lang="en-US" dirty="0" err="1">
                <a:solidFill>
                  <a:srgbClr val="0000FF"/>
                </a:solidFill>
              </a:rPr>
              <a:t>sulla</a:t>
            </a:r>
            <a:r>
              <a:rPr lang="en-US" dirty="0">
                <a:solidFill>
                  <a:srgbClr val="0000FF"/>
                </a:solidFill>
              </a:rPr>
              <a:t> Grid</a:t>
            </a:r>
          </a:p>
          <a:p>
            <a:r>
              <a:rPr lang="en-US" b="1" u="sng" dirty="0" err="1" smtClean="0">
                <a:solidFill>
                  <a:srgbClr val="0000FF"/>
                </a:solidFill>
              </a:rPr>
              <a:t>pRun</a:t>
            </a:r>
            <a:r>
              <a:rPr lang="en-US" b="1" u="sng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FF"/>
                </a:solidFill>
              </a:rPr>
              <a:t> tool per </a:t>
            </a:r>
            <a:r>
              <a:rPr lang="en-US" dirty="0" err="1" smtClean="0">
                <a:solidFill>
                  <a:srgbClr val="0000FF"/>
                </a:solidFill>
              </a:rPr>
              <a:t>girare</a:t>
            </a:r>
            <a:r>
              <a:rPr lang="en-US" dirty="0" smtClean="0">
                <a:solidFill>
                  <a:srgbClr val="0000FF"/>
                </a:solidFill>
              </a:rPr>
              <a:t> macro di root e </a:t>
            </a:r>
            <a:r>
              <a:rPr lang="en-US" dirty="0" err="1" smtClean="0">
                <a:solidFill>
                  <a:srgbClr val="0000FF"/>
                </a:solidFill>
              </a:rPr>
              <a:t>programmi</a:t>
            </a:r>
            <a:r>
              <a:rPr lang="en-US" dirty="0" smtClean="0">
                <a:solidFill>
                  <a:srgbClr val="0000FF"/>
                </a:solidFill>
              </a:rPr>
              <a:t> in C++ </a:t>
            </a:r>
            <a:r>
              <a:rPr lang="en-US" dirty="0" err="1" smtClean="0">
                <a:solidFill>
                  <a:srgbClr val="0000FF"/>
                </a:solidFill>
              </a:rPr>
              <a:t>sulla</a:t>
            </a:r>
            <a:r>
              <a:rPr lang="en-US" dirty="0" smtClean="0">
                <a:solidFill>
                  <a:srgbClr val="0000FF"/>
                </a:solidFill>
              </a:rPr>
              <a:t> grid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8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41362"/>
          </a:xfrm>
        </p:spPr>
        <p:txBody>
          <a:bodyPr>
            <a:norm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ottomissione</a:t>
            </a:r>
            <a:r>
              <a:rPr lang="en-US" sz="3600" dirty="0" smtClean="0"/>
              <a:t> </a:t>
            </a:r>
            <a:r>
              <a:rPr lang="en-US" sz="3600" dirty="0" err="1" smtClean="0"/>
              <a:t>dei</a:t>
            </a:r>
            <a:r>
              <a:rPr lang="en-US" sz="3600" dirty="0" smtClean="0"/>
              <a:t> Job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1000125"/>
            <a:ext cx="40640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1603374"/>
            <a:ext cx="40798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spesso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Jobs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indirizzati</a:t>
            </a:r>
            <a:r>
              <a:rPr lang="en-US" dirty="0" smtClean="0"/>
              <a:t> verso </a:t>
            </a:r>
            <a:r>
              <a:rPr lang="en-US" dirty="0" err="1" smtClean="0"/>
              <a:t>particolari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r>
              <a:rPr lang="en-US" dirty="0" smtClean="0"/>
              <a:t> o clouds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49" y="3067050"/>
            <a:ext cx="4194176" cy="138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3422649"/>
            <a:ext cx="39687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Affidabilità</a:t>
            </a:r>
            <a:r>
              <a:rPr lang="en-US" dirty="0" smtClean="0"/>
              <a:t> </a:t>
            </a:r>
            <a:r>
              <a:rPr lang="en-US" dirty="0" err="1" smtClean="0"/>
              <a:t>complessiva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Grid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626" y="4451350"/>
            <a:ext cx="4215411" cy="2165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4567017"/>
            <a:ext cx="39687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Frazione</a:t>
            </a:r>
            <a:r>
              <a:rPr lang="en-US" dirty="0" smtClean="0"/>
              <a:t> di </a:t>
            </a:r>
            <a:r>
              <a:rPr lang="en-US" dirty="0" err="1" smtClean="0"/>
              <a:t>subjobs</a:t>
            </a:r>
            <a:r>
              <a:rPr lang="en-US" dirty="0" smtClean="0"/>
              <a:t> </a:t>
            </a:r>
            <a:r>
              <a:rPr lang="en-US" dirty="0" err="1" smtClean="0"/>
              <a:t>falliti</a:t>
            </a:r>
            <a:r>
              <a:rPr lang="en-US" dirty="0" smtClean="0"/>
              <a:t> per </a:t>
            </a:r>
            <a:r>
              <a:rPr lang="en-US" dirty="0" err="1" smtClean="0"/>
              <a:t>sottomissione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5667374"/>
            <a:ext cx="36195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Il </a:t>
            </a:r>
            <a:r>
              <a:rPr lang="en-US" sz="1400" dirty="0" err="1" smtClean="0"/>
              <a:t>fallimeto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subjobs</a:t>
            </a:r>
            <a:r>
              <a:rPr lang="en-US" sz="1400" dirty="0" smtClean="0"/>
              <a:t> </a:t>
            </a:r>
            <a:r>
              <a:rPr lang="en-US" sz="1400" dirty="0" err="1"/>
              <a:t>è</a:t>
            </a:r>
            <a:r>
              <a:rPr lang="en-US" sz="1400" dirty="0" smtClean="0"/>
              <a:t> </a:t>
            </a:r>
            <a:r>
              <a:rPr lang="en-US" sz="1400" dirty="0" err="1"/>
              <a:t>s</a:t>
            </a:r>
            <a:r>
              <a:rPr lang="en-US" sz="1400" dirty="0" err="1" smtClean="0"/>
              <a:t>pesso</a:t>
            </a:r>
            <a:r>
              <a:rPr lang="en-US" sz="1400" dirty="0" smtClean="0"/>
              <a:t> </a:t>
            </a:r>
            <a:r>
              <a:rPr lang="en-US" sz="1400" dirty="0" err="1" smtClean="0"/>
              <a:t>dovuto</a:t>
            </a:r>
            <a:r>
              <a:rPr lang="en-US" sz="1400" dirty="0" smtClean="0"/>
              <a:t> a </a:t>
            </a:r>
            <a:r>
              <a:rPr lang="en-US" sz="1400" dirty="0" err="1" smtClean="0"/>
              <a:t>problemi</a:t>
            </a:r>
            <a:r>
              <a:rPr lang="en-US" sz="1400" dirty="0" smtClean="0"/>
              <a:t> di </a:t>
            </a:r>
            <a:r>
              <a:rPr lang="en-US" sz="1400" dirty="0" err="1" smtClean="0"/>
              <a:t>accesso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</a:t>
            </a:r>
            <a:r>
              <a:rPr lang="en-US" sz="1400" dirty="0" err="1" smtClean="0"/>
              <a:t>risorse</a:t>
            </a:r>
            <a:r>
              <a:rPr lang="en-US" sz="1400" dirty="0" smtClean="0"/>
              <a:t> di Storage 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2079625" y="5270500"/>
            <a:ext cx="254000" cy="3016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61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39" y="1085850"/>
            <a:ext cx="4147414" cy="262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053" y="333376"/>
            <a:ext cx="8229600" cy="6778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Recupero</a:t>
            </a:r>
            <a:r>
              <a:rPr lang="en-US" sz="3600" dirty="0" smtClean="0"/>
              <a:t> </a:t>
            </a:r>
            <a:r>
              <a:rPr lang="en-US" sz="3600" dirty="0" err="1" smtClean="0"/>
              <a:t>dei</a:t>
            </a:r>
            <a:r>
              <a:rPr lang="en-US" sz="3600" dirty="0" smtClean="0"/>
              <a:t> </a:t>
            </a:r>
            <a:r>
              <a:rPr lang="en-US" sz="3600" dirty="0" err="1" smtClean="0"/>
              <a:t>dati</a:t>
            </a:r>
            <a:r>
              <a:rPr lang="en-US" sz="3600" dirty="0" smtClean="0"/>
              <a:t> in </a:t>
            </a:r>
            <a:r>
              <a:rPr lang="en-US" sz="3600" dirty="0" err="1" smtClean="0"/>
              <a:t>uscita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7053" y="1755775"/>
            <a:ext cx="29083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operazioni</a:t>
            </a:r>
            <a:r>
              <a:rPr lang="en-US" dirty="0" smtClean="0"/>
              <a:t> </a:t>
            </a:r>
            <a:r>
              <a:rPr lang="en-US" dirty="0" err="1" smtClean="0"/>
              <a:t>fatte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outputs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052" y="3799959"/>
            <a:ext cx="479294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Come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apprende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l’uso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Grid?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7988300" y="1470025"/>
            <a:ext cx="567022" cy="14827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3654" y="931862"/>
            <a:ext cx="567022" cy="201612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37151" y="2920099"/>
            <a:ext cx="698500" cy="825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0" y="4230000"/>
            <a:ext cx="4009011" cy="262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60781" y="6167224"/>
            <a:ext cx="698500" cy="4127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7426" y="3920225"/>
            <a:ext cx="698500" cy="249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0478" y="4699000"/>
            <a:ext cx="385632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0090"/>
                </a:solidFill>
              </a:rPr>
              <a:t>Percentuali</a:t>
            </a:r>
            <a:r>
              <a:rPr lang="en-US" dirty="0" smtClean="0">
                <a:solidFill>
                  <a:srgbClr val="000090"/>
                </a:solidFill>
              </a:rPr>
              <a:t> molto </a:t>
            </a:r>
            <a:r>
              <a:rPr lang="en-US" dirty="0" err="1" smtClean="0">
                <a:solidFill>
                  <a:srgbClr val="000090"/>
                </a:solidFill>
              </a:rPr>
              <a:t>alte</a:t>
            </a:r>
            <a:r>
              <a:rPr lang="en-US" dirty="0" smtClean="0">
                <a:solidFill>
                  <a:srgbClr val="000090"/>
                </a:solidFill>
              </a:rPr>
              <a:t> di </a:t>
            </a:r>
            <a:r>
              <a:rPr lang="en-US" dirty="0" err="1" smtClean="0">
                <a:solidFill>
                  <a:srgbClr val="000090"/>
                </a:solidFill>
              </a:rPr>
              <a:t>utenti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hanno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imparato</a:t>
            </a:r>
            <a:r>
              <a:rPr lang="en-US" dirty="0" smtClean="0">
                <a:solidFill>
                  <a:srgbClr val="000090"/>
                </a:solidFill>
              </a:rPr>
              <a:t> ad </a:t>
            </a:r>
            <a:r>
              <a:rPr lang="en-US" dirty="0" err="1" smtClean="0">
                <a:solidFill>
                  <a:srgbClr val="000090"/>
                </a:solidFill>
              </a:rPr>
              <a:t>usare</a:t>
            </a:r>
            <a:r>
              <a:rPr lang="en-US" dirty="0" smtClean="0">
                <a:solidFill>
                  <a:srgbClr val="000090"/>
                </a:solidFill>
              </a:rPr>
              <a:t> la Grid grazie </a:t>
            </a:r>
            <a:r>
              <a:rPr lang="en-US" dirty="0" err="1" smtClean="0">
                <a:solidFill>
                  <a:srgbClr val="000090"/>
                </a:solidFill>
              </a:rPr>
              <a:t>ai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documenti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delle</a:t>
            </a:r>
            <a:r>
              <a:rPr lang="en-US" dirty="0" smtClean="0">
                <a:solidFill>
                  <a:srgbClr val="000090"/>
                </a:solidFill>
              </a:rPr>
              <a:t> T</a:t>
            </a:r>
            <a:r>
              <a:rPr lang="pl-PL" dirty="0" smtClean="0">
                <a:solidFill>
                  <a:srgbClr val="000090"/>
                </a:solidFill>
              </a:rPr>
              <a:t>w</a:t>
            </a:r>
            <a:r>
              <a:rPr lang="en-US" dirty="0" err="1" smtClean="0">
                <a:solidFill>
                  <a:srgbClr val="000090"/>
                </a:solidFill>
              </a:rPr>
              <a:t>iki</a:t>
            </a:r>
            <a:r>
              <a:rPr lang="en-US" dirty="0" smtClean="0">
                <a:solidFill>
                  <a:srgbClr val="000090"/>
                </a:solidFill>
              </a:rPr>
              <a:t> e a </a:t>
            </a:r>
            <a:r>
              <a:rPr lang="en-US" dirty="0" err="1" smtClean="0">
                <a:solidFill>
                  <a:srgbClr val="000090"/>
                </a:solidFill>
              </a:rPr>
              <a:t>informazioni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fornite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dai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colleghi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18/05/11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Attilio Picazio - Workshop ATLAS Italia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53CF-3B42-CC42-B684-2364F92716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3178</TotalTime>
  <Words>2589</Words>
  <Application>Microsoft Macintosh PowerPoint</Application>
  <PresentationFormat>On-screen Show (4:3)</PresentationFormat>
  <Paragraphs>369</Paragraphs>
  <Slides>26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Clarity</vt:lpstr>
      <vt:lpstr>1_Clarity</vt:lpstr>
      <vt:lpstr>Analisi Distribuita in Atlas</vt:lpstr>
      <vt:lpstr>Introduzione</vt:lpstr>
      <vt:lpstr>Grid Computing nel 2011</vt:lpstr>
      <vt:lpstr>Affidabilità dei siti in WLCG</vt:lpstr>
      <vt:lpstr>ATLAS Distributed Analysis User Survey</vt:lpstr>
      <vt:lpstr>Formato dei dati utilizzati per le analisi</vt:lpstr>
      <vt:lpstr>Formato dei dati di output e Tools usati</vt:lpstr>
      <vt:lpstr>Sottomissione dei Job </vt:lpstr>
      <vt:lpstr>Recupero dei dati in uscita</vt:lpstr>
      <vt:lpstr>Selezione di Siti e Clouds Utilizzate</vt:lpstr>
      <vt:lpstr>Un esempio di workflow: l’esperienza del gruppo di Napoli per gli studi sulle performance del trigger muonico</vt:lpstr>
      <vt:lpstr>Esperienza di altri utenti italiani</vt:lpstr>
      <vt:lpstr>Slide 13</vt:lpstr>
      <vt:lpstr>Analisi Distribuita in Atlas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Infn-CERN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Attilio Picazio</dc:creator>
  <cp:lastModifiedBy>Gianpaolo Carlino</cp:lastModifiedBy>
  <cp:revision>88</cp:revision>
  <dcterms:created xsi:type="dcterms:W3CDTF">2011-05-18T09:06:25Z</dcterms:created>
  <dcterms:modified xsi:type="dcterms:W3CDTF">2011-05-18T09:07:11Z</dcterms:modified>
</cp:coreProperties>
</file>