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07" r:id="rId3"/>
    <p:sldId id="300" r:id="rId4"/>
    <p:sldId id="309" r:id="rId5"/>
    <p:sldId id="308" r:id="rId6"/>
    <p:sldId id="312" r:id="rId7"/>
    <p:sldId id="311" r:id="rId8"/>
    <p:sldId id="321" r:id="rId9"/>
    <p:sldId id="320" r:id="rId10"/>
    <p:sldId id="313" r:id="rId11"/>
    <p:sldId id="316" r:id="rId12"/>
    <p:sldId id="317" r:id="rId13"/>
    <p:sldId id="319" r:id="rId14"/>
    <p:sldId id="318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094336-4921-42D1-8652-3CF25F3F6DF6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4A05A8-6447-411C-80FA-55E5007DB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472" y="4343400"/>
            <a:ext cx="8115328" cy="1975104"/>
          </a:xfrm>
        </p:spPr>
        <p:txBody>
          <a:bodyPr/>
          <a:lstStyle>
            <a:lvl1pPr marR="9144" algn="l">
              <a:lnSpc>
                <a:spcPts val="6000"/>
              </a:lnSpc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12959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025" y="6416675"/>
            <a:ext cx="59055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50816-1A7D-4AA1-9A79-4603F8253A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19/5/2011</a:t>
            </a:r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7617-3CD9-43E9-9CEE-AC0FCED1B28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19/5/2011</a:t>
            </a:r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73C9-4F2F-42CF-A541-D9C80AE0183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  <a:extLst/>
          </a:lstStyle>
          <a:p>
            <a:pPr>
              <a:defRPr/>
            </a:pPr>
            <a:fld id="{8D5CB12F-3906-47CA-A57B-12F8B79D172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EF80A-2EFF-4222-A0AD-ABAA8E36C7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5B99A-069D-42B3-9DB3-2672518CA8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3C2C6-B38E-4C2F-8DEB-243F6B270B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19/5/2011</a:t>
            </a:r>
            <a:endParaRPr lang="it-IT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3871-FE90-4BFD-9D48-A0B38E2F148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FBF3C-8FE2-4198-819E-7A6830B679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19/5/2011</a:t>
            </a:r>
            <a:endParaRPr lang="it-IT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8839-334D-4EE2-A728-90A44973594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F7C12-97FD-4EFC-807C-CB754D0975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043862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804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865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19/5/2011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5750" y="6421438"/>
            <a:ext cx="5905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01063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591C80-3EDF-483C-A3F2-7D0003685B9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87" r:id="rId6"/>
    <p:sldLayoutId id="2147484096" r:id="rId7"/>
    <p:sldLayoutId id="2147484088" r:id="rId8"/>
    <p:sldLayoutId id="2147484097" r:id="rId9"/>
    <p:sldLayoutId id="2147484089" r:id="rId10"/>
    <p:sldLayoutId id="214748409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EB80A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EB80A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Remote Control Rooms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71500" y="2786063"/>
            <a:ext cx="8129588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noProof="0" smtClean="0"/>
              <a:t>P. Morettini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787EF-CE38-4C9C-8359-DA4EB5B514F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UDINE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6355" r="2421" b="11744"/>
          <a:stretch/>
        </p:blipFill>
        <p:spPr>
          <a:xfrm>
            <a:off x="3543020" y="116632"/>
            <a:ext cx="5479957" cy="3960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1815" r="9366" b="22584"/>
          <a:stretch/>
        </p:blipFill>
        <p:spPr>
          <a:xfrm>
            <a:off x="107504" y="1667045"/>
            <a:ext cx="3977062" cy="241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9135" r="2946" b="8728"/>
          <a:stretch/>
        </p:blipFill>
        <p:spPr>
          <a:xfrm>
            <a:off x="2554974" y="3446578"/>
            <a:ext cx="5256584" cy="29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NAPOLI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1" t="24527" r="31380" b="18913"/>
          <a:stretch>
            <a:fillRect/>
          </a:stretch>
        </p:blipFill>
        <p:spPr bwMode="auto">
          <a:xfrm>
            <a:off x="323528" y="1412776"/>
            <a:ext cx="346035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Documents and Settings\passeggi\Documenti\Bluetooth Exchange Folder\IMAG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00" y="1639686"/>
            <a:ext cx="2434950" cy="18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passeggi\Documenti\Bluetooth Exchange Folder\IMAG0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50" y="1628800"/>
            <a:ext cx="2468844" cy="18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Documents and Settings\passeggi\Documenti\Bluetooth Exchange Folder\IMAG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23" y="3881944"/>
            <a:ext cx="2452926" cy="18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Documents and Settings\passeggi\Documenti\Bluetooth Exchange Folder\IMAG01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03" y="3881944"/>
            <a:ext cx="2454777" cy="18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31894" cy="914400"/>
          </a:xfrm>
        </p:spPr>
        <p:txBody>
          <a:bodyPr/>
          <a:lstStyle/>
          <a:p>
            <a:r>
              <a:rPr lang="it-IT" noProof="0" smtClean="0"/>
              <a:t>Problemi e osservazioni comuni (1)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375622"/>
          </a:xfrm>
        </p:spPr>
        <p:txBody>
          <a:bodyPr/>
          <a:lstStyle/>
          <a:p>
            <a:pPr algn="just"/>
            <a:r>
              <a:rPr lang="it-IT" sz="2200" dirty="0" smtClean="0">
                <a:solidFill>
                  <a:schemeClr val="accent3"/>
                </a:solidFill>
              </a:rPr>
              <a:t>Trovare spazi adeguati nelle sezioni è spesso molto difficile…</a:t>
            </a:r>
          </a:p>
          <a:p>
            <a:pPr algn="just"/>
            <a:r>
              <a:rPr lang="it-IT" sz="2200" noProof="0" dirty="0" smtClean="0"/>
              <a:t>Il setup di </a:t>
            </a:r>
            <a:r>
              <a:rPr lang="it-IT" sz="2200" noProof="0" dirty="0" smtClean="0">
                <a:solidFill>
                  <a:schemeClr val="accent3"/>
                </a:solidFill>
              </a:rPr>
              <a:t>PC con più di due display collegati è in generale un po’ laborioso</a:t>
            </a:r>
            <a:r>
              <a:rPr lang="it-IT" sz="2200" noProof="0" dirty="0" smtClean="0"/>
              <a:t>, specie con SLC5, e non sempre possibile con una qualunque combinazione hardware.</a:t>
            </a:r>
          </a:p>
          <a:p>
            <a:pPr algn="just"/>
            <a:r>
              <a:rPr lang="it-IT" sz="2200" noProof="0" dirty="0" smtClean="0">
                <a:solidFill>
                  <a:schemeClr val="accent3"/>
                </a:solidFill>
              </a:rPr>
              <a:t>Qualche idiosincrasia HW di troppo </a:t>
            </a:r>
            <a:r>
              <a:rPr lang="it-IT" sz="2200" noProof="0" dirty="0" smtClean="0"/>
              <a:t>(io ad esempio devo avere un problema di protocollo HDMI, per cui I colori degli schermi da 46” di tanto in tanto virano al violetta…).</a:t>
            </a:r>
          </a:p>
          <a:p>
            <a:pPr algn="just"/>
            <a:r>
              <a:rPr lang="it-IT" sz="2200" noProof="0" dirty="0" smtClean="0">
                <a:solidFill>
                  <a:schemeClr val="accent3"/>
                </a:solidFill>
              </a:rPr>
              <a:t>Il setup implementato sembra adeguato per lo svolgimento di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shift</a:t>
            </a:r>
            <a:r>
              <a:rPr lang="it-IT" sz="2200" noProof="0" dirty="0" smtClean="0">
                <a:solidFill>
                  <a:schemeClr val="accent3"/>
                </a:solidFill>
              </a:rPr>
              <a:t> di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monitoring</a:t>
            </a:r>
            <a:r>
              <a:rPr lang="it-IT" sz="2200" noProof="0" dirty="0" smtClean="0">
                <a:solidFill>
                  <a:schemeClr val="accent3"/>
                </a:solidFill>
              </a:rPr>
              <a:t> on-line e off-line</a:t>
            </a:r>
            <a:r>
              <a:rPr lang="it-IT" sz="2200" noProof="0" dirty="0" smtClean="0"/>
              <a:t>. Io ho anche fatto qualche sessione di test remota del DAQ dei Pixel, e credo che anche I turni di calibrazione potrebbero essere fatti in modo remoto.</a:t>
            </a:r>
          </a:p>
          <a:p>
            <a:pPr algn="just"/>
            <a:r>
              <a:rPr lang="it-IT" sz="2200" noProof="0" dirty="0" smtClean="0">
                <a:solidFill>
                  <a:schemeClr val="accent3"/>
                </a:solidFill>
              </a:rPr>
              <a:t>Un sistema di audio/video conferenza è utile</a:t>
            </a:r>
            <a:r>
              <a:rPr lang="it-IT" sz="2200" noProof="0" dirty="0" smtClean="0"/>
              <a:t>, oltre che per usi paralleli (meeting) anche per migliorare la partecipazione degli </a:t>
            </a:r>
            <a:r>
              <a:rPr lang="it-IT" sz="2200" noProof="0" dirty="0" err="1" smtClean="0"/>
              <a:t>shifter</a:t>
            </a:r>
            <a:r>
              <a:rPr lang="it-IT" sz="2200" noProof="0" dirty="0" smtClean="0"/>
              <a:t> remoti (durante lo </a:t>
            </a:r>
            <a:r>
              <a:rPr lang="it-IT" sz="2200" noProof="0" dirty="0" err="1" smtClean="0"/>
              <a:t>shift</a:t>
            </a:r>
            <a:r>
              <a:rPr lang="it-IT" sz="2200" noProof="0" dirty="0" smtClean="0"/>
              <a:t> o ai meeting di coordinamento).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730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31894" cy="914400"/>
          </a:xfrm>
        </p:spPr>
        <p:txBody>
          <a:bodyPr/>
          <a:lstStyle/>
          <a:p>
            <a:r>
              <a:rPr lang="it-IT" noProof="0" smtClean="0"/>
              <a:t>Problemi e osservazioni comuni (2)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5688632"/>
          </a:xfrm>
        </p:spPr>
        <p:txBody>
          <a:bodyPr/>
          <a:lstStyle/>
          <a:p>
            <a:pPr marL="271463" indent="-203200" algn="just"/>
            <a:r>
              <a:rPr lang="it-IT" sz="2200" noProof="0" dirty="0" smtClean="0"/>
              <a:t>Io penso che la </a:t>
            </a:r>
            <a:r>
              <a:rPr lang="it-IT" sz="2200" noProof="0" dirty="0" smtClean="0">
                <a:solidFill>
                  <a:schemeClr val="accent3"/>
                </a:solidFill>
              </a:rPr>
              <a:t>capacità di partecipare in modo remoto ma efficace a meeting e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shift</a:t>
            </a:r>
            <a:r>
              <a:rPr lang="it-IT" sz="2200" noProof="0" dirty="0" smtClean="0"/>
              <a:t> sia un elemento chiave per mantenere un adeguato livello di presenza nell’esperimento in tempi di ristrettezze economiche. </a:t>
            </a:r>
            <a:r>
              <a:rPr lang="it-IT" sz="2200" noProof="0" dirty="0" smtClean="0">
                <a:solidFill>
                  <a:schemeClr val="accent3"/>
                </a:solidFill>
              </a:rPr>
              <a:t>Sono molto soddisfatto dei mixer audio automatici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ClearOne</a:t>
            </a:r>
            <a:r>
              <a:rPr lang="it-IT" sz="2200" noProof="0" dirty="0" smtClean="0"/>
              <a:t>, che garantiscono una buona copertura audio per gruppi fino a 15-20 persone. Certo però è che se i vostri interlocutori non hanno sistemi con cancellazione d’eco o hanno pochi microfoni e non li usano, la qualità del vostro meeting sarà sempre bassa. </a:t>
            </a:r>
            <a:r>
              <a:rPr lang="it-IT" sz="2200" noProof="0" dirty="0" smtClean="0">
                <a:solidFill>
                  <a:schemeClr val="accent3"/>
                </a:solidFill>
              </a:rPr>
              <a:t>Credo si dovrebbe investire di più nel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tuning</a:t>
            </a:r>
            <a:r>
              <a:rPr lang="it-IT" sz="2200" noProof="0" dirty="0" smtClean="0">
                <a:solidFill>
                  <a:schemeClr val="accent3"/>
                </a:solidFill>
              </a:rPr>
              <a:t> dell’audio nelle sale</a:t>
            </a:r>
            <a:r>
              <a:rPr lang="it-IT" sz="2200" noProof="0" dirty="0" smtClean="0"/>
              <a:t>.</a:t>
            </a:r>
            <a:r>
              <a:rPr lang="it-IT" sz="2200" noProof="0" dirty="0" smtClean="0"/>
              <a:t> </a:t>
            </a:r>
          </a:p>
          <a:p>
            <a:pPr marL="271463" indent="-203200" algn="just"/>
            <a:r>
              <a:rPr lang="it-IT" sz="2200" noProof="0" dirty="0" err="1" smtClean="0">
                <a:solidFill>
                  <a:schemeClr val="accent3"/>
                </a:solidFill>
              </a:rPr>
              <a:t>Vidyo</a:t>
            </a:r>
            <a:r>
              <a:rPr lang="it-IT" sz="2200" noProof="0" dirty="0" smtClean="0">
                <a:solidFill>
                  <a:schemeClr val="accent3"/>
                </a:solidFill>
              </a:rPr>
              <a:t> sembra fornire una qualità  migliore di EVO</a:t>
            </a:r>
            <a:r>
              <a:rPr lang="it-IT" sz="2200" noProof="0" dirty="0" smtClean="0"/>
              <a:t>, in termini di connessione audio/video, ma forse è un po’ meno flessibile in termini  di organizzazione dei </a:t>
            </a:r>
            <a:r>
              <a:rPr lang="it-IT" sz="2200" noProof="0" dirty="0" err="1" smtClean="0"/>
              <a:t>meetings</a:t>
            </a:r>
            <a:r>
              <a:rPr lang="it-IT" sz="2200" noProof="0" dirty="0" smtClean="0"/>
              <a:t>. </a:t>
            </a:r>
            <a:r>
              <a:rPr lang="it-IT" sz="2200" noProof="0" dirty="0" smtClean="0"/>
              <a:t>N</a:t>
            </a:r>
            <a:r>
              <a:rPr lang="it-IT" sz="2200" noProof="0" dirty="0" smtClean="0"/>
              <a:t>on mi è (ancora) chiaro se l’integrazione di apparati H323 richiederà investimenti da parte dell’INFN.</a:t>
            </a:r>
          </a:p>
          <a:p>
            <a:pPr marL="271463" indent="-203200" algn="just"/>
            <a:r>
              <a:rPr lang="it-IT" sz="2200" dirty="0">
                <a:solidFill>
                  <a:schemeClr val="accent3"/>
                </a:solidFill>
              </a:rPr>
              <a:t>C'è disponibilità alla creazione di </a:t>
            </a:r>
            <a:r>
              <a:rPr lang="it-IT" sz="2200" dirty="0" err="1">
                <a:solidFill>
                  <a:schemeClr val="accent3"/>
                </a:solidFill>
              </a:rPr>
              <a:t>stream</a:t>
            </a:r>
            <a:r>
              <a:rPr lang="it-IT" sz="2200" dirty="0">
                <a:solidFill>
                  <a:schemeClr val="accent3"/>
                </a:solidFill>
              </a:rPr>
              <a:t> “ATLAS Live” specifiche</a:t>
            </a:r>
            <a:r>
              <a:rPr lang="it-IT" sz="2200" dirty="0"/>
              <a:t> per le esigenze dei gruppi.</a:t>
            </a:r>
          </a:p>
          <a:p>
            <a:pPr marL="271463" indent="-203200" algn="just"/>
            <a:endParaRPr lang="it-IT" sz="2200" noProof="0" dirty="0" smtClean="0"/>
          </a:p>
          <a:p>
            <a:pPr algn="just"/>
            <a:endParaRPr lang="it-IT" sz="22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53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31894" cy="914400"/>
          </a:xfrm>
        </p:spPr>
        <p:txBody>
          <a:bodyPr/>
          <a:lstStyle/>
          <a:p>
            <a:r>
              <a:rPr lang="it-IT" noProof="0" smtClean="0"/>
              <a:t>…e adesso ??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5472608"/>
          </a:xfrm>
        </p:spPr>
        <p:txBody>
          <a:bodyPr/>
          <a:lstStyle/>
          <a:p>
            <a:pPr marL="68263" indent="0" algn="just">
              <a:buNone/>
            </a:pPr>
            <a:r>
              <a:rPr lang="it-IT" sz="2200" noProof="0" dirty="0" smtClean="0"/>
              <a:t>La mia impressione è che per far decollare in modo soddisfacente le CR remote </a:t>
            </a:r>
            <a:r>
              <a:rPr lang="it-IT" sz="2200" noProof="0" dirty="0" smtClean="0">
                <a:solidFill>
                  <a:schemeClr val="accent3"/>
                </a:solidFill>
              </a:rPr>
              <a:t>si debba fare un po’ di lavoro sia da parte nostra che da parte di ATLAS</a:t>
            </a:r>
            <a:r>
              <a:rPr lang="it-IT" sz="2200" noProof="0" dirty="0" smtClean="0"/>
              <a:t>. </a:t>
            </a:r>
          </a:p>
          <a:p>
            <a:pPr marL="68263" indent="0" algn="just">
              <a:buNone/>
            </a:pPr>
            <a:r>
              <a:rPr lang="it-IT" sz="2200" noProof="0" dirty="0" smtClean="0"/>
              <a:t>In particolare si deve cercare di </a:t>
            </a:r>
            <a:r>
              <a:rPr lang="it-IT" sz="2200" noProof="0" dirty="0" smtClean="0">
                <a:solidFill>
                  <a:schemeClr val="accent3"/>
                </a:solidFill>
              </a:rPr>
              <a:t>compilare un elenco, il più ampio possibile, di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shifts</a:t>
            </a:r>
            <a:r>
              <a:rPr lang="it-IT" sz="2200" noProof="0" dirty="0" smtClean="0">
                <a:solidFill>
                  <a:schemeClr val="accent3"/>
                </a:solidFill>
              </a:rPr>
              <a:t> che si possono eseguire remotamente</a:t>
            </a:r>
            <a:r>
              <a:rPr lang="it-IT" sz="2200" noProof="0" dirty="0" smtClean="0"/>
              <a:t>. </a:t>
            </a:r>
            <a:r>
              <a:rPr lang="it-IT" sz="2200" dirty="0" smtClean="0"/>
              <a:t>Mi pare</a:t>
            </a:r>
            <a:r>
              <a:rPr lang="it-IT" sz="2200" noProof="0" dirty="0" smtClean="0"/>
              <a:t> che ci sia disponibilità da parte dei </a:t>
            </a:r>
            <a:r>
              <a:rPr lang="it-IT" sz="2200" noProof="0" dirty="0" err="1" smtClean="0"/>
              <a:t>run</a:t>
            </a:r>
            <a:r>
              <a:rPr lang="it-IT" sz="2200" noProof="0" dirty="0" smtClean="0"/>
              <a:t> </a:t>
            </a:r>
            <a:r>
              <a:rPr lang="it-IT" sz="2200" noProof="0" dirty="0" err="1" smtClean="0"/>
              <a:t>coordinators</a:t>
            </a:r>
            <a:r>
              <a:rPr lang="it-IT" sz="2200" noProof="0" dirty="0" smtClean="0"/>
              <a:t>, ma da parte nostra sarebbe utile cercare di </a:t>
            </a:r>
            <a:r>
              <a:rPr lang="it-IT" sz="2200" noProof="0" dirty="0" smtClean="0">
                <a:solidFill>
                  <a:schemeClr val="accent3"/>
                </a:solidFill>
              </a:rPr>
              <a:t>proporre le tipologie che poi siamo effettivamente impegnati a svolgere</a:t>
            </a:r>
            <a:r>
              <a:rPr lang="it-IT" sz="2200" noProof="0" dirty="0" smtClean="0"/>
              <a:t>, altrimenti il beneficio della </a:t>
            </a:r>
            <a:r>
              <a:rPr lang="it-IT" sz="2200" noProof="0" dirty="0" err="1" smtClean="0"/>
              <a:t>remotizzazione</a:t>
            </a:r>
            <a:r>
              <a:rPr lang="it-IT" sz="2200" noProof="0" dirty="0" smtClean="0"/>
              <a:t> rimarrà sempre limitato.</a:t>
            </a:r>
          </a:p>
          <a:p>
            <a:pPr marL="68263" indent="0" algn="just">
              <a:buNone/>
            </a:pPr>
            <a:r>
              <a:rPr lang="it-IT" sz="2200" noProof="0" dirty="0" smtClean="0"/>
              <a:t>Credo anche che valga la pena di </a:t>
            </a:r>
            <a:r>
              <a:rPr lang="it-IT" sz="2200" noProof="0" dirty="0" smtClean="0">
                <a:solidFill>
                  <a:schemeClr val="accent3"/>
                </a:solidFill>
              </a:rPr>
              <a:t>proporre tipologie di </a:t>
            </a:r>
            <a:r>
              <a:rPr lang="it-IT" sz="2200" noProof="0" dirty="0" err="1" smtClean="0">
                <a:solidFill>
                  <a:schemeClr val="accent3"/>
                </a:solidFill>
              </a:rPr>
              <a:t>shift</a:t>
            </a:r>
            <a:r>
              <a:rPr lang="it-IT" sz="2200" noProof="0" dirty="0" smtClean="0">
                <a:solidFill>
                  <a:schemeClr val="accent3"/>
                </a:solidFill>
              </a:rPr>
              <a:t> che prevedano una maggiore interazione con la CR principale</a:t>
            </a:r>
            <a:r>
              <a:rPr lang="it-IT" sz="2200" noProof="0" dirty="0" smtClean="0"/>
              <a:t>. Probabilmente questa strada sarà più lenta da percorrere, anche perché</a:t>
            </a:r>
            <a:r>
              <a:rPr lang="it-IT" sz="2200" noProof="0" dirty="0" smtClean="0"/>
              <a:t>’ richiede qualche adeguamento della ACR (ad es. qualche apparato di </a:t>
            </a:r>
            <a:r>
              <a:rPr lang="it-IT" sz="2200" noProof="0" dirty="0" err="1" smtClean="0"/>
              <a:t>audioconf</a:t>
            </a:r>
            <a:r>
              <a:rPr lang="it-IT" sz="2200" noProof="0" dirty="0" smtClean="0"/>
              <a:t>), ma alla lunga </a:t>
            </a:r>
            <a:r>
              <a:rPr lang="it-IT" sz="2200" noProof="0" dirty="0" err="1" smtClean="0"/>
              <a:t>e’</a:t>
            </a:r>
            <a:r>
              <a:rPr lang="it-IT" sz="2200" noProof="0" dirty="0" smtClean="0"/>
              <a:t> il modo corretto di ridurre le presenze fisiche in ACR.</a:t>
            </a:r>
            <a:endParaRPr lang="it-IT" sz="22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600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31894" cy="914400"/>
          </a:xfrm>
        </p:spPr>
        <p:txBody>
          <a:bodyPr/>
          <a:lstStyle/>
          <a:p>
            <a:r>
              <a:rPr lang="it-IT" noProof="0" smtClean="0"/>
              <a:t>Stato delle installazioni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/>
          <a:lstStyle/>
          <a:p>
            <a:pPr marL="68263" indent="0" algn="just">
              <a:buNone/>
            </a:pPr>
            <a:r>
              <a:rPr lang="it-IT" sz="2200" noProof="0" dirty="0" smtClean="0"/>
              <a:t>Grazie all’aiuto dei colleghi che si sono occupati dell’installazione delle Control Room remote, ho potuto compilare un quadro quasi completo dello stato nelle varie sedi:</a:t>
            </a:r>
          </a:p>
          <a:p>
            <a:pPr marL="271463" indent="-271463" algn="just">
              <a:tabLst>
                <a:tab pos="271463" algn="l"/>
              </a:tabLst>
            </a:pPr>
            <a:r>
              <a:rPr lang="it-IT" sz="2200" noProof="0" dirty="0" smtClean="0"/>
              <a:t>c'è</a:t>
            </a:r>
            <a:r>
              <a:rPr lang="it-IT" sz="2200" noProof="0" dirty="0" smtClean="0"/>
              <a:t> una </a:t>
            </a:r>
            <a:r>
              <a:rPr lang="it-IT" sz="2200" noProof="0" dirty="0" smtClean="0">
                <a:solidFill>
                  <a:schemeClr val="accent3"/>
                </a:solidFill>
              </a:rPr>
              <a:t>sostanziale uniformità delle installazioni</a:t>
            </a:r>
            <a:r>
              <a:rPr lang="it-IT" sz="2200" noProof="0" dirty="0" smtClean="0"/>
              <a:t>: due PC multi-display per gli </a:t>
            </a:r>
            <a:r>
              <a:rPr lang="it-IT" sz="2200" noProof="0" dirty="0" err="1" smtClean="0"/>
              <a:t>shifters</a:t>
            </a:r>
            <a:r>
              <a:rPr lang="it-IT" sz="2200" noProof="0" dirty="0" smtClean="0"/>
              <a:t>, grandi display e/o proiettori per contenuti multimediali o </a:t>
            </a:r>
            <a:r>
              <a:rPr lang="it-IT" sz="2200" noProof="0" dirty="0" err="1" smtClean="0"/>
              <a:t>continous</a:t>
            </a:r>
            <a:r>
              <a:rPr lang="it-IT" sz="2200" noProof="0" dirty="0" smtClean="0"/>
              <a:t> </a:t>
            </a:r>
            <a:r>
              <a:rPr lang="it-IT" sz="2200" noProof="0" dirty="0" err="1" smtClean="0"/>
              <a:t>monitoring</a:t>
            </a:r>
            <a:r>
              <a:rPr lang="it-IT" sz="2200" noProof="0" dirty="0" smtClean="0"/>
              <a:t>, sistema audio/video </a:t>
            </a:r>
            <a:r>
              <a:rPr lang="it-IT" sz="2200" noProof="0" dirty="0" err="1" smtClean="0"/>
              <a:t>confrence</a:t>
            </a:r>
            <a:r>
              <a:rPr lang="it-IT" sz="2200" noProof="0" dirty="0" smtClean="0"/>
              <a:t> (EVO, </a:t>
            </a:r>
            <a:r>
              <a:rPr lang="it-IT" sz="2200" noProof="0" dirty="0" err="1" smtClean="0"/>
              <a:t>Vidyo</a:t>
            </a:r>
            <a:r>
              <a:rPr lang="it-IT" sz="2200" noProof="0" dirty="0" smtClean="0"/>
              <a:t>).</a:t>
            </a:r>
          </a:p>
          <a:p>
            <a:pPr marL="271463" indent="-271463" algn="just">
              <a:tabLst>
                <a:tab pos="271463" algn="l"/>
              </a:tabLst>
            </a:pPr>
            <a:r>
              <a:rPr lang="it-IT" sz="2200" dirty="0">
                <a:solidFill>
                  <a:schemeClr val="accent3"/>
                </a:solidFill>
              </a:rPr>
              <a:t>8</a:t>
            </a:r>
            <a:r>
              <a:rPr lang="it-IT" sz="2200" noProof="0" dirty="0" smtClean="0">
                <a:solidFill>
                  <a:schemeClr val="accent3"/>
                </a:solidFill>
              </a:rPr>
              <a:t> installazioni sono essenzialmente pronte a partire</a:t>
            </a:r>
            <a:r>
              <a:rPr lang="it-IT" sz="2200" noProof="0" dirty="0" smtClean="0"/>
              <a:t>. In generale la parte informatica è pronta, mentre gli arredi sono migliorabili e in alcuni casi  sono necessari  lavori alle infrastrutture.</a:t>
            </a:r>
          </a:p>
          <a:p>
            <a:pPr marL="271463" indent="-271463" algn="just">
              <a:tabLst>
                <a:tab pos="271463" algn="l"/>
              </a:tabLst>
            </a:pPr>
            <a:r>
              <a:rPr lang="it-IT" sz="2200" noProof="0" dirty="0" smtClean="0">
                <a:solidFill>
                  <a:schemeClr val="accent3"/>
                </a:solidFill>
              </a:rPr>
              <a:t>2 installazioni </a:t>
            </a:r>
            <a:r>
              <a:rPr lang="it-IT" sz="2200" noProof="0" dirty="0" smtClean="0"/>
              <a:t>(NA, PV) </a:t>
            </a:r>
            <a:r>
              <a:rPr lang="it-IT" sz="2200" noProof="0" dirty="0" smtClean="0">
                <a:solidFill>
                  <a:schemeClr val="accent3"/>
                </a:solidFill>
              </a:rPr>
              <a:t>sono in attesa di lavori infrastrutturali</a:t>
            </a:r>
            <a:r>
              <a:rPr lang="it-IT" sz="2200" noProof="0" dirty="0" smtClean="0"/>
              <a:t> e due (RM1, LNF) in attesa di finanziamento.</a:t>
            </a:r>
          </a:p>
          <a:p>
            <a:pPr marL="271463" indent="-271463" algn="just">
              <a:tabLst>
                <a:tab pos="271463" algn="l"/>
              </a:tabLst>
            </a:pPr>
            <a:r>
              <a:rPr lang="it-IT" sz="2200" dirty="0" smtClean="0">
                <a:solidFill>
                  <a:schemeClr val="accent3"/>
                </a:solidFill>
              </a:rPr>
              <a:t>Da un punto di vista SW, per cominciare basta un WEB browser</a:t>
            </a:r>
            <a:r>
              <a:rPr lang="it-IT" sz="2200" dirty="0" smtClean="0"/>
              <a:t>. Ci sono altri </a:t>
            </a:r>
            <a:r>
              <a:rPr lang="it-IT" sz="2200" dirty="0" err="1" smtClean="0"/>
              <a:t>tools</a:t>
            </a:r>
            <a:r>
              <a:rPr lang="it-IT" sz="2200" dirty="0" smtClean="0"/>
              <a:t> (ad esempio per la replica di informazioni IS o per la ricezione di canali in streaming o per il </a:t>
            </a:r>
            <a:r>
              <a:rPr lang="it-IT" sz="2200" dirty="0" err="1" smtClean="0"/>
              <a:t>tunneling</a:t>
            </a:r>
            <a:r>
              <a:rPr lang="it-IT" sz="2200" dirty="0" smtClean="0"/>
              <a:t> di intere sessioni) che saranno provati a breve.</a:t>
            </a:r>
            <a:endParaRPr lang="it-IT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Paolo Morettini    -    ATLAS Italia - Napoli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9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BOLOGNA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376598" cy="4032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4" y="3095703"/>
            <a:ext cx="4572856" cy="34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GENOVA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/>
          <a:stretch/>
        </p:blipFill>
        <p:spPr bwMode="auto">
          <a:xfrm>
            <a:off x="251520" y="2141630"/>
            <a:ext cx="5631971" cy="41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584" y="3275794"/>
            <a:ext cx="4087853" cy="27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597" y="535500"/>
            <a:ext cx="4071840" cy="27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LECCE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717" y="188640"/>
            <a:ext cx="5727771" cy="429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011151"/>
            <a:ext cx="4487950" cy="337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MILANO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02" y="1340767"/>
            <a:ext cx="6563774" cy="49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noProof="0" smtClean="0">
                <a:solidFill>
                  <a:schemeClr val="accent3"/>
                </a:solidFill>
              </a:rPr>
              <a:t>PISA</a:t>
            </a:r>
            <a:endParaRPr lang="it-IT" sz="3600" noProof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2813" r="15414" b="3541"/>
          <a:stretch/>
        </p:blipFill>
        <p:spPr>
          <a:xfrm>
            <a:off x="312642" y="2675014"/>
            <a:ext cx="4968552" cy="359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9470"/>
          <a:stretch/>
        </p:blipFill>
        <p:spPr>
          <a:xfrm>
            <a:off x="3995936" y="332655"/>
            <a:ext cx="4896544" cy="35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/>
                </a:solidFill>
              </a:rPr>
              <a:t>ROMA 2</a:t>
            </a:r>
            <a:endParaRPr lang="it-IT" sz="3600" noProof="0" dirty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429000"/>
            <a:ext cx="412642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770" y="292059"/>
            <a:ext cx="5720792" cy="42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/>
                </a:solidFill>
              </a:rPr>
              <a:t>ROMA 3</a:t>
            </a:r>
            <a:endParaRPr lang="it-IT" sz="3600" noProof="0" dirty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50" y="1052736"/>
            <a:ext cx="4934322" cy="1080120"/>
          </a:xfrm>
        </p:spPr>
        <p:txBody>
          <a:bodyPr/>
          <a:lstStyle/>
          <a:p>
            <a:pPr marL="61912" lvl="1" indent="0" algn="just" eaLnBrk="1" hangingPunct="1">
              <a:buNone/>
              <a:tabLst>
                <a:tab pos="576263" algn="l"/>
              </a:tabLst>
            </a:pPr>
            <a:endParaRPr lang="it-IT" noProof="0" smtClean="0"/>
          </a:p>
          <a:p>
            <a:pPr marL="61912" lvl="1" indent="0" algn="just" eaLnBrk="1" hangingPunct="1">
              <a:buNone/>
              <a:tabLst>
                <a:tab pos="576263" algn="l"/>
              </a:tabLst>
            </a:pPr>
            <a:r>
              <a:rPr lang="it-IT" noProof="0" smtClean="0"/>
              <a:t> </a:t>
            </a:r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19/5/2011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ATLAS Italia - Napoli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2" t="50000" r="11871" b="6174"/>
          <a:stretch/>
        </p:blipFill>
        <p:spPr>
          <a:xfrm>
            <a:off x="467544" y="2540656"/>
            <a:ext cx="2952328" cy="3658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29625" r="53800" b="23858"/>
          <a:stretch/>
        </p:blipFill>
        <p:spPr>
          <a:xfrm>
            <a:off x="2771800" y="476672"/>
            <a:ext cx="5806075" cy="49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12965</TotalTime>
  <Words>816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Remote Control Rooms</vt:lpstr>
      <vt:lpstr>Stato delle installazioni</vt:lpstr>
      <vt:lpstr>BOLOGNA</vt:lpstr>
      <vt:lpstr>GENOVA</vt:lpstr>
      <vt:lpstr>LECCE</vt:lpstr>
      <vt:lpstr>MILANO</vt:lpstr>
      <vt:lpstr>PISA</vt:lpstr>
      <vt:lpstr>ROMA 2</vt:lpstr>
      <vt:lpstr>ROMA 3</vt:lpstr>
      <vt:lpstr>UDINE</vt:lpstr>
      <vt:lpstr>NAPOLI</vt:lpstr>
      <vt:lpstr>Problemi e osservazioni comuni (1)</vt:lpstr>
      <vt:lpstr>Problemi e osservazioni comuni (2)</vt:lpstr>
      <vt:lpstr>…e adesso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della CCR</dc:title>
  <dc:creator>Paolo Morettini</dc:creator>
  <cp:lastModifiedBy>Paolo Morettini</cp:lastModifiedBy>
  <cp:revision>127</cp:revision>
  <dcterms:created xsi:type="dcterms:W3CDTF">2007-11-19T10:01:46Z</dcterms:created>
  <dcterms:modified xsi:type="dcterms:W3CDTF">2011-05-19T09:12:18Z</dcterms:modified>
</cp:coreProperties>
</file>