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9" r:id="rId2"/>
    <p:sldId id="270" r:id="rId3"/>
    <p:sldId id="273" r:id="rId4"/>
    <p:sldId id="274" r:id="rId5"/>
    <p:sldId id="275" r:id="rId6"/>
    <p:sldId id="257" r:id="rId7"/>
    <p:sldId id="261" r:id="rId8"/>
    <p:sldId id="263" r:id="rId9"/>
    <p:sldId id="259" r:id="rId10"/>
    <p:sldId id="262" r:id="rId11"/>
    <p:sldId id="267" r:id="rId12"/>
    <p:sldId id="268" r:id="rId13"/>
    <p:sldId id="265" r:id="rId14"/>
    <p:sldId id="271" r:id="rId15"/>
    <p:sldId id="272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9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nacobal:Desktop:talks_italia_201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nacobal:Desktop:talks_italia_2011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Users:marinacobal:Desktop:talks_italia_201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nacobal:Desktop:talks_italia_2011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nacobal:Desktop:talks_italia_2011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nacobal:Desktop:talks_italia_2011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nacobal:Desktop:talks_italia_2011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nacobal:Desktop:talks_italia_2011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nacobal:Desktop:talks_italia_2011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nacobal:Desktop:talks_italia_2011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nacobal:Desktop:talks_italia_201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nacobal:Desktop:talks_italia_20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nacobal:Desktop:talks_italia_201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marinacobal:Desktop:talks_italia_201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nacobal:Desktop:talks_italia_201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nacobal:Desktop:talks_italia_201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nacobal:Desktop:talks_italia_201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nacobal:Desktop:talks_italia_201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nacobal:Desktop:talks_italia_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/>
              <a:t> </a:t>
            </a:r>
            <a:r>
              <a:rPr lang="it-IT" dirty="0" err="1" smtClean="0"/>
              <a:t>Talks</a:t>
            </a:r>
            <a:r>
              <a:rPr lang="it-IT" dirty="0" smtClean="0"/>
              <a:t>/</a:t>
            </a:r>
            <a:r>
              <a:rPr lang="it-IT" dirty="0"/>
              <a:t>FTE</a:t>
            </a:r>
            <a:r>
              <a:rPr lang="it-IT" baseline="0" dirty="0"/>
              <a:t> </a:t>
            </a:r>
            <a:r>
              <a:rPr lang="it-IT" baseline="0" dirty="0" err="1"/>
              <a:t>given</a:t>
            </a:r>
            <a:r>
              <a:rPr lang="it-IT" baseline="0" dirty="0"/>
              <a:t> in 2011</a:t>
            </a:r>
            <a:endParaRPr lang="it-IT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Talk Fisica</c:v>
          </c:tx>
          <c:invertIfNegative val="0"/>
          <c:cat>
            <c:strRef>
              <c:f>Foglio1!$H$2:$H$14</c:f>
              <c:strCache>
                <c:ptCount val="13"/>
                <c:pt idx="0">
                  <c:v>bologna</c:v>
                </c:pt>
                <c:pt idx="1">
                  <c:v>cosenza</c:v>
                </c:pt>
                <c:pt idx="2">
                  <c:v>frascati</c:v>
                </c:pt>
                <c:pt idx="3">
                  <c:v>genova </c:v>
                </c:pt>
                <c:pt idx="4">
                  <c:v>lecce</c:v>
                </c:pt>
                <c:pt idx="5">
                  <c:v>milano </c:v>
                </c:pt>
                <c:pt idx="6">
                  <c:v>napoli</c:v>
                </c:pt>
                <c:pt idx="7">
                  <c:v>pavia </c:v>
                </c:pt>
                <c:pt idx="8">
                  <c:v>pisa</c:v>
                </c:pt>
                <c:pt idx="9">
                  <c:v>roma I </c:v>
                </c:pt>
                <c:pt idx="10">
                  <c:v>roma II</c:v>
                </c:pt>
                <c:pt idx="11">
                  <c:v>roma III</c:v>
                </c:pt>
                <c:pt idx="12">
                  <c:v>udine</c:v>
                </c:pt>
              </c:strCache>
            </c:strRef>
          </c:cat>
          <c:val>
            <c:numRef>
              <c:f>Foglio1!$I$2:$I$14</c:f>
              <c:numCache>
                <c:formatCode>General</c:formatCode>
                <c:ptCount val="13"/>
                <c:pt idx="0">
                  <c:v>0.122950819672131</c:v>
                </c:pt>
                <c:pt idx="1">
                  <c:v>0.0</c:v>
                </c:pt>
                <c:pt idx="2">
                  <c:v>0.0</c:v>
                </c:pt>
                <c:pt idx="3">
                  <c:v>0.0847457627118644</c:v>
                </c:pt>
                <c:pt idx="4">
                  <c:v>0.235294117647059</c:v>
                </c:pt>
                <c:pt idx="5">
                  <c:v>0.0460829493087558</c:v>
                </c:pt>
                <c:pt idx="6">
                  <c:v>0.0549450549450549</c:v>
                </c:pt>
                <c:pt idx="7">
                  <c:v>0.0</c:v>
                </c:pt>
                <c:pt idx="8">
                  <c:v>0.206185567010309</c:v>
                </c:pt>
                <c:pt idx="9">
                  <c:v>0.1953125</c:v>
                </c:pt>
                <c:pt idx="10">
                  <c:v>0.289855072463768</c:v>
                </c:pt>
                <c:pt idx="11">
                  <c:v>0.0</c:v>
                </c:pt>
                <c:pt idx="12">
                  <c:v>0.104166666666667</c:v>
                </c:pt>
              </c:numCache>
            </c:numRef>
          </c:val>
        </c:ser>
        <c:ser>
          <c:idx val="1"/>
          <c:order val="1"/>
          <c:tx>
            <c:v>Altri Talk</c:v>
          </c:tx>
          <c:invertIfNegative val="0"/>
          <c:val>
            <c:numRef>
              <c:f>Foglio1!$L$2:$L$14</c:f>
              <c:numCache>
                <c:formatCode>General</c:formatCode>
                <c:ptCount val="1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0.0847457627118644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2589016"/>
        <c:axId val="969047528"/>
      </c:barChart>
      <c:catAx>
        <c:axId val="582589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it-IT"/>
          </a:p>
        </c:txPr>
        <c:crossAx val="969047528"/>
        <c:crosses val="autoZero"/>
        <c:auto val="1"/>
        <c:lblAlgn val="ctr"/>
        <c:lblOffset val="100"/>
        <c:noMultiLvlLbl val="0"/>
      </c:catAx>
      <c:valAx>
        <c:axId val="969047528"/>
        <c:scaling>
          <c:orientation val="minMax"/>
          <c:max val="0.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25890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="1" i="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% Talk given in 2010+2011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684175956965775"/>
          <c:y val="0.16018242146088"/>
          <c:w val="0.745020997375328"/>
          <c:h val="0.563692647578503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Foglio3!$AF$2:$AF$10</c:f>
              <c:strCache>
                <c:ptCount val="9"/>
                <c:pt idx="0">
                  <c:v>cern</c:v>
                </c:pt>
                <c:pt idx="1">
                  <c:v>francia </c:v>
                </c:pt>
                <c:pt idx="2">
                  <c:v>germania</c:v>
                </c:pt>
                <c:pt idx="3">
                  <c:v>Inghilterra</c:v>
                </c:pt>
                <c:pt idx="4">
                  <c:v>Italia</c:v>
                </c:pt>
                <c:pt idx="5">
                  <c:v>olanda</c:v>
                </c:pt>
                <c:pt idx="6">
                  <c:v>spagna</c:v>
                </c:pt>
                <c:pt idx="7">
                  <c:v>svizzera</c:v>
                </c:pt>
                <c:pt idx="8">
                  <c:v>USA</c:v>
                </c:pt>
              </c:strCache>
            </c:strRef>
          </c:cat>
          <c:val>
            <c:numRef>
              <c:f>Foglio3!$AG$2:$AG$10</c:f>
              <c:numCache>
                <c:formatCode>General</c:formatCode>
                <c:ptCount val="9"/>
                <c:pt idx="0">
                  <c:v>4.21875</c:v>
                </c:pt>
                <c:pt idx="1">
                  <c:v>7.34375</c:v>
                </c:pt>
                <c:pt idx="2">
                  <c:v>13.125</c:v>
                </c:pt>
                <c:pt idx="3">
                  <c:v>11.71875</c:v>
                </c:pt>
                <c:pt idx="4">
                  <c:v>7.34375</c:v>
                </c:pt>
                <c:pt idx="5">
                  <c:v>1.40625</c:v>
                </c:pt>
                <c:pt idx="6">
                  <c:v>2.1875</c:v>
                </c:pt>
                <c:pt idx="7">
                  <c:v>1.875</c:v>
                </c:pt>
                <c:pt idx="8">
                  <c:v>26.40625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8187592"/>
        <c:axId val="808316680"/>
      </c:barChart>
      <c:catAx>
        <c:axId val="578187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it-IT"/>
          </a:p>
        </c:txPr>
        <c:crossAx val="808316680"/>
        <c:crosses val="autoZero"/>
        <c:auto val="1"/>
        <c:lblAlgn val="ctr"/>
        <c:lblOffset val="100"/>
        <c:noMultiLvlLbl val="0"/>
      </c:catAx>
      <c:valAx>
        <c:axId val="808316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78187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%</a:t>
            </a:r>
            <a:r>
              <a:rPr lang="it-IT" baseline="0"/>
              <a:t> Talk/ % M&amp;O in 2009</a:t>
            </a:r>
            <a:endParaRPr lang="it-IT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Foglio3!$F$2:$F$10</c:f>
              <c:strCache>
                <c:ptCount val="9"/>
                <c:pt idx="0">
                  <c:v>cern</c:v>
                </c:pt>
                <c:pt idx="1">
                  <c:v>francia </c:v>
                </c:pt>
                <c:pt idx="2">
                  <c:v>germania</c:v>
                </c:pt>
                <c:pt idx="3">
                  <c:v>Inghilterra</c:v>
                </c:pt>
                <c:pt idx="4">
                  <c:v>Italia</c:v>
                </c:pt>
                <c:pt idx="5">
                  <c:v>olanda</c:v>
                </c:pt>
                <c:pt idx="6">
                  <c:v>spagna</c:v>
                </c:pt>
                <c:pt idx="7">
                  <c:v>svizzera</c:v>
                </c:pt>
                <c:pt idx="8">
                  <c:v>USA</c:v>
                </c:pt>
              </c:strCache>
            </c:strRef>
          </c:cat>
          <c:val>
            <c:numRef>
              <c:f>Foglio3!$G$2:$G$10</c:f>
              <c:numCache>
                <c:formatCode>General</c:formatCode>
                <c:ptCount val="9"/>
                <c:pt idx="0">
                  <c:v>0.904880478087649</c:v>
                </c:pt>
                <c:pt idx="1">
                  <c:v>1.07245093699277</c:v>
                </c:pt>
                <c:pt idx="2">
                  <c:v>1.636969709103285</c:v>
                </c:pt>
                <c:pt idx="3">
                  <c:v>0.972989761384569</c:v>
                </c:pt>
                <c:pt idx="4">
                  <c:v>0.978249165500162</c:v>
                </c:pt>
                <c:pt idx="5">
                  <c:v>1.07245093699277</c:v>
                </c:pt>
                <c:pt idx="6">
                  <c:v>0.546342930166128</c:v>
                </c:pt>
                <c:pt idx="7">
                  <c:v>1.378865490419275</c:v>
                </c:pt>
                <c:pt idx="8">
                  <c:v>0.909338017388574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2595624"/>
        <c:axId val="808758632"/>
      </c:barChart>
      <c:catAx>
        <c:axId val="802595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it-IT"/>
          </a:p>
        </c:txPr>
        <c:crossAx val="808758632"/>
        <c:crosses val="autoZero"/>
        <c:auto val="1"/>
        <c:lblAlgn val="ctr"/>
        <c:lblOffset val="100"/>
        <c:noMultiLvlLbl val="0"/>
      </c:catAx>
      <c:valAx>
        <c:axId val="808758632"/>
        <c:scaling>
          <c:orientation val="minMax"/>
          <c:max val="2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2595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% Talk given</a:t>
            </a:r>
            <a:r>
              <a:rPr lang="it-IT" baseline="0"/>
              <a:t> in 2009</a:t>
            </a:r>
            <a:endParaRPr lang="it-IT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Foglio3!$D$2:$D$10</c:f>
              <c:strCache>
                <c:ptCount val="9"/>
                <c:pt idx="0">
                  <c:v>cern</c:v>
                </c:pt>
                <c:pt idx="1">
                  <c:v>francia </c:v>
                </c:pt>
                <c:pt idx="2">
                  <c:v>germania</c:v>
                </c:pt>
                <c:pt idx="3">
                  <c:v>Inghilterra</c:v>
                </c:pt>
                <c:pt idx="4">
                  <c:v>Italia</c:v>
                </c:pt>
                <c:pt idx="5">
                  <c:v>olanda</c:v>
                </c:pt>
                <c:pt idx="6">
                  <c:v>spagna</c:v>
                </c:pt>
                <c:pt idx="7">
                  <c:v>svizzera</c:v>
                </c:pt>
                <c:pt idx="8">
                  <c:v>USA</c:v>
                </c:pt>
              </c:strCache>
            </c:strRef>
          </c:cat>
          <c:val>
            <c:numRef>
              <c:f>Foglio3!$E$2:$E$10</c:f>
              <c:numCache>
                <c:formatCode>General</c:formatCode>
                <c:ptCount val="9"/>
                <c:pt idx="0">
                  <c:v>6.374501992031872</c:v>
                </c:pt>
                <c:pt idx="1">
                  <c:v>6.374501992031872</c:v>
                </c:pt>
                <c:pt idx="2">
                  <c:v>17.9282868525896</c:v>
                </c:pt>
                <c:pt idx="3">
                  <c:v>9.9601593625498</c:v>
                </c:pt>
                <c:pt idx="4">
                  <c:v>9.9601593625498</c:v>
                </c:pt>
                <c:pt idx="5">
                  <c:v>1.593625498007968</c:v>
                </c:pt>
                <c:pt idx="6">
                  <c:v>1.593625498007968</c:v>
                </c:pt>
                <c:pt idx="7">
                  <c:v>1.593625498007968</c:v>
                </c:pt>
                <c:pt idx="8">
                  <c:v>20.31872509960159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2708376"/>
        <c:axId val="591999240"/>
      </c:barChart>
      <c:catAx>
        <c:axId val="802708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it-IT"/>
          </a:p>
        </c:txPr>
        <c:crossAx val="591999240"/>
        <c:crosses val="autoZero"/>
        <c:auto val="1"/>
        <c:lblAlgn val="ctr"/>
        <c:lblOffset val="100"/>
        <c:noMultiLvlLbl val="0"/>
      </c:catAx>
      <c:valAx>
        <c:axId val="591999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2708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Ed boards/FTE in 2010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Foglio2!$E$2:$E$14</c:f>
              <c:strCache>
                <c:ptCount val="13"/>
                <c:pt idx="0">
                  <c:v>bologna</c:v>
                </c:pt>
                <c:pt idx="1">
                  <c:v>cosenza</c:v>
                </c:pt>
                <c:pt idx="2">
                  <c:v>frascati</c:v>
                </c:pt>
                <c:pt idx="3">
                  <c:v>genova</c:v>
                </c:pt>
                <c:pt idx="4">
                  <c:v>lecce</c:v>
                </c:pt>
                <c:pt idx="5">
                  <c:v>milano</c:v>
                </c:pt>
                <c:pt idx="6">
                  <c:v>napoli</c:v>
                </c:pt>
                <c:pt idx="7">
                  <c:v>pavia</c:v>
                </c:pt>
                <c:pt idx="8">
                  <c:v>pisa</c:v>
                </c:pt>
                <c:pt idx="9">
                  <c:v>roma I</c:v>
                </c:pt>
                <c:pt idx="10">
                  <c:v>roma II</c:v>
                </c:pt>
                <c:pt idx="11">
                  <c:v>roma III</c:v>
                </c:pt>
                <c:pt idx="12">
                  <c:v>udine </c:v>
                </c:pt>
              </c:strCache>
            </c:strRef>
          </c:cat>
          <c:val>
            <c:numRef>
              <c:f>Foglio2!$F$2:$F$14</c:f>
              <c:numCache>
                <c:formatCode>General</c:formatCode>
                <c:ptCount val="13"/>
                <c:pt idx="0">
                  <c:v>0.136986301369863</c:v>
                </c:pt>
                <c:pt idx="1">
                  <c:v>0.0</c:v>
                </c:pt>
                <c:pt idx="2">
                  <c:v>0.087719298245614</c:v>
                </c:pt>
                <c:pt idx="3">
                  <c:v>1.186440677966102</c:v>
                </c:pt>
                <c:pt idx="4">
                  <c:v>0.105263157894737</c:v>
                </c:pt>
                <c:pt idx="5">
                  <c:v>0.975609756097561</c:v>
                </c:pt>
                <c:pt idx="6">
                  <c:v>0.0581395348837209</c:v>
                </c:pt>
                <c:pt idx="7">
                  <c:v>0.0934579439252336</c:v>
                </c:pt>
                <c:pt idx="8">
                  <c:v>0.769230769230769</c:v>
                </c:pt>
                <c:pt idx="9">
                  <c:v>0.23696682464455</c:v>
                </c:pt>
                <c:pt idx="10">
                  <c:v>0.434782608695652</c:v>
                </c:pt>
                <c:pt idx="11">
                  <c:v>0.0</c:v>
                </c:pt>
                <c:pt idx="12">
                  <c:v>1.195652173913044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8260088"/>
        <c:axId val="706352072"/>
      </c:barChart>
      <c:catAx>
        <c:axId val="828260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it-IT"/>
          </a:p>
        </c:txPr>
        <c:crossAx val="706352072"/>
        <c:crosses val="autoZero"/>
        <c:auto val="1"/>
        <c:lblAlgn val="ctr"/>
        <c:lblOffset val="100"/>
        <c:noMultiLvlLbl val="0"/>
      </c:catAx>
      <c:valAx>
        <c:axId val="706352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8260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Ed boards/FTE in</a:t>
            </a:r>
            <a:r>
              <a:rPr lang="it-IT" baseline="0"/>
              <a:t> 2010+2011</a:t>
            </a:r>
            <a:endParaRPr lang="it-IT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Foglio2!$V$2:$V$14</c:f>
              <c:strCache>
                <c:ptCount val="13"/>
                <c:pt idx="0">
                  <c:v>bologna</c:v>
                </c:pt>
                <c:pt idx="1">
                  <c:v>cosenza</c:v>
                </c:pt>
                <c:pt idx="2">
                  <c:v>frascati</c:v>
                </c:pt>
                <c:pt idx="3">
                  <c:v>genova</c:v>
                </c:pt>
                <c:pt idx="4">
                  <c:v>lecce</c:v>
                </c:pt>
                <c:pt idx="5">
                  <c:v>milano</c:v>
                </c:pt>
                <c:pt idx="6">
                  <c:v>napoli</c:v>
                </c:pt>
                <c:pt idx="7">
                  <c:v>pavia</c:v>
                </c:pt>
                <c:pt idx="8">
                  <c:v>pisa</c:v>
                </c:pt>
                <c:pt idx="9">
                  <c:v>roma I</c:v>
                </c:pt>
                <c:pt idx="10">
                  <c:v>roma II</c:v>
                </c:pt>
                <c:pt idx="11">
                  <c:v>roma III</c:v>
                </c:pt>
                <c:pt idx="12">
                  <c:v>udine </c:v>
                </c:pt>
              </c:strCache>
            </c:strRef>
          </c:cat>
          <c:val>
            <c:numRef>
              <c:f>Foglio2!$W$2:$W$14</c:f>
              <c:numCache>
                <c:formatCode>General</c:formatCode>
                <c:ptCount val="13"/>
                <c:pt idx="0">
                  <c:v>0.129589632829374</c:v>
                </c:pt>
                <c:pt idx="1">
                  <c:v>0.0</c:v>
                </c:pt>
                <c:pt idx="2">
                  <c:v>0.0425531914893617</c:v>
                </c:pt>
                <c:pt idx="3">
                  <c:v>1.059322033898305</c:v>
                </c:pt>
                <c:pt idx="4">
                  <c:v>0.0555555555555555</c:v>
                </c:pt>
                <c:pt idx="5">
                  <c:v>0.734597156398104</c:v>
                </c:pt>
                <c:pt idx="6">
                  <c:v>0.0282485875706215</c:v>
                </c:pt>
                <c:pt idx="7">
                  <c:v>0.0869565217391304</c:v>
                </c:pt>
                <c:pt idx="8">
                  <c:v>0.654205607476635</c:v>
                </c:pt>
                <c:pt idx="9">
                  <c:v>0.19271948608137</c:v>
                </c:pt>
                <c:pt idx="10">
                  <c:v>0.36231884057971</c:v>
                </c:pt>
                <c:pt idx="11">
                  <c:v>0.29585798816568</c:v>
                </c:pt>
                <c:pt idx="12">
                  <c:v>0.691489361702128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7606152"/>
        <c:axId val="706094696"/>
      </c:barChart>
      <c:catAx>
        <c:axId val="577606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it-IT"/>
          </a:p>
        </c:txPr>
        <c:crossAx val="706094696"/>
        <c:crosses val="autoZero"/>
        <c:auto val="1"/>
        <c:lblAlgn val="ctr"/>
        <c:lblOffset val="100"/>
        <c:noMultiLvlLbl val="0"/>
      </c:catAx>
      <c:valAx>
        <c:axId val="706094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77606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Editors/FTE</a:t>
            </a:r>
            <a:r>
              <a:rPr lang="it-IT" baseline="0"/>
              <a:t> in 2011</a:t>
            </a:r>
            <a:endParaRPr lang="it-IT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Foglio2!$I$2:$I$14</c:f>
              <c:strCache>
                <c:ptCount val="13"/>
                <c:pt idx="0">
                  <c:v>bologna</c:v>
                </c:pt>
                <c:pt idx="1">
                  <c:v>cosenza</c:v>
                </c:pt>
                <c:pt idx="2">
                  <c:v>frascati</c:v>
                </c:pt>
                <c:pt idx="3">
                  <c:v>genova</c:v>
                </c:pt>
                <c:pt idx="4">
                  <c:v>lecce</c:v>
                </c:pt>
                <c:pt idx="5">
                  <c:v>milano</c:v>
                </c:pt>
                <c:pt idx="6">
                  <c:v>napoli</c:v>
                </c:pt>
                <c:pt idx="7">
                  <c:v>pavia</c:v>
                </c:pt>
                <c:pt idx="8">
                  <c:v>pisa</c:v>
                </c:pt>
                <c:pt idx="9">
                  <c:v>roma I</c:v>
                </c:pt>
                <c:pt idx="10">
                  <c:v>roma II</c:v>
                </c:pt>
                <c:pt idx="11">
                  <c:v>roma III</c:v>
                </c:pt>
                <c:pt idx="12">
                  <c:v>udine </c:v>
                </c:pt>
              </c:strCache>
            </c:strRef>
          </c:cat>
          <c:val>
            <c:numRef>
              <c:f>Foglio2!$J$2:$J$14</c:f>
              <c:numCache>
                <c:formatCode>General</c:formatCode>
                <c:ptCount val="1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0.254237288135593</c:v>
                </c:pt>
                <c:pt idx="4">
                  <c:v>0.0</c:v>
                </c:pt>
                <c:pt idx="5">
                  <c:v>0.276497695852535</c:v>
                </c:pt>
                <c:pt idx="6">
                  <c:v>0.0549450549450549</c:v>
                </c:pt>
                <c:pt idx="7">
                  <c:v>0.0813008130081301</c:v>
                </c:pt>
                <c:pt idx="8">
                  <c:v>0.206185567010309</c:v>
                </c:pt>
                <c:pt idx="9">
                  <c:v>0.3515625</c:v>
                </c:pt>
                <c:pt idx="10">
                  <c:v>0.0</c:v>
                </c:pt>
                <c:pt idx="11">
                  <c:v>0.0</c:v>
                </c:pt>
                <c:pt idx="12">
                  <c:v>0.208333333333333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5034456"/>
        <c:axId val="1038995064"/>
      </c:barChart>
      <c:catAx>
        <c:axId val="1035034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it-IT"/>
          </a:p>
        </c:txPr>
        <c:crossAx val="1038995064"/>
        <c:crosses val="autoZero"/>
        <c:auto val="1"/>
        <c:lblAlgn val="ctr"/>
        <c:lblOffset val="100"/>
        <c:noMultiLvlLbl val="0"/>
      </c:catAx>
      <c:valAx>
        <c:axId val="1038995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5034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Editors/FTE in 2010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Foglio2!$A$2:$A$14</c:f>
              <c:strCache>
                <c:ptCount val="13"/>
                <c:pt idx="0">
                  <c:v>bologna</c:v>
                </c:pt>
                <c:pt idx="1">
                  <c:v>cosenza</c:v>
                </c:pt>
                <c:pt idx="2">
                  <c:v>frascati</c:v>
                </c:pt>
                <c:pt idx="3">
                  <c:v>genova</c:v>
                </c:pt>
                <c:pt idx="4">
                  <c:v>lecce</c:v>
                </c:pt>
                <c:pt idx="5">
                  <c:v>milano</c:v>
                </c:pt>
                <c:pt idx="6">
                  <c:v>napoli</c:v>
                </c:pt>
                <c:pt idx="7">
                  <c:v>pavia</c:v>
                </c:pt>
                <c:pt idx="8">
                  <c:v>pisa</c:v>
                </c:pt>
                <c:pt idx="9">
                  <c:v>roma I</c:v>
                </c:pt>
                <c:pt idx="10">
                  <c:v>roma II</c:v>
                </c:pt>
                <c:pt idx="11">
                  <c:v>roma III</c:v>
                </c:pt>
                <c:pt idx="12">
                  <c:v>udine </c:v>
                </c:pt>
              </c:strCache>
            </c:strRef>
          </c:cat>
          <c:val>
            <c:numRef>
              <c:f>Foglio2!$B$2:$B$14</c:f>
              <c:numCache>
                <c:formatCode>General</c:formatCode>
                <c:ptCount val="13"/>
                <c:pt idx="0">
                  <c:v>0.045662100456621</c:v>
                </c:pt>
                <c:pt idx="1">
                  <c:v>0.0</c:v>
                </c:pt>
                <c:pt idx="2">
                  <c:v>0.087719298245614</c:v>
                </c:pt>
                <c:pt idx="3">
                  <c:v>0.0847457627118644</c:v>
                </c:pt>
                <c:pt idx="4">
                  <c:v>0.105263157894737</c:v>
                </c:pt>
                <c:pt idx="5">
                  <c:v>0.24390243902439</c:v>
                </c:pt>
                <c:pt idx="6">
                  <c:v>0.232558139534884</c:v>
                </c:pt>
                <c:pt idx="7">
                  <c:v>0.186915887850467</c:v>
                </c:pt>
                <c:pt idx="8">
                  <c:v>0.0</c:v>
                </c:pt>
                <c:pt idx="9">
                  <c:v>0.14218009478673</c:v>
                </c:pt>
                <c:pt idx="10">
                  <c:v>0.0</c:v>
                </c:pt>
                <c:pt idx="11">
                  <c:v>0.108695652173913</c:v>
                </c:pt>
                <c:pt idx="12">
                  <c:v>0.108695652173913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8139880"/>
        <c:axId val="787720680"/>
      </c:barChart>
      <c:catAx>
        <c:axId val="1058139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it-IT"/>
          </a:p>
        </c:txPr>
        <c:crossAx val="787720680"/>
        <c:crosses val="autoZero"/>
        <c:auto val="1"/>
        <c:lblAlgn val="ctr"/>
        <c:lblOffset val="100"/>
        <c:noMultiLvlLbl val="0"/>
      </c:catAx>
      <c:valAx>
        <c:axId val="787720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8139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Editors/FTE</a:t>
            </a:r>
            <a:r>
              <a:rPr lang="it-IT" baseline="0"/>
              <a:t> in 2011</a:t>
            </a:r>
            <a:endParaRPr lang="it-IT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Foglio2!$I$2:$I$14</c:f>
              <c:strCache>
                <c:ptCount val="13"/>
                <c:pt idx="0">
                  <c:v>bologna</c:v>
                </c:pt>
                <c:pt idx="1">
                  <c:v>cosenza</c:v>
                </c:pt>
                <c:pt idx="2">
                  <c:v>frascati</c:v>
                </c:pt>
                <c:pt idx="3">
                  <c:v>genova</c:v>
                </c:pt>
                <c:pt idx="4">
                  <c:v>lecce</c:v>
                </c:pt>
                <c:pt idx="5">
                  <c:v>milano</c:v>
                </c:pt>
                <c:pt idx="6">
                  <c:v>napoli</c:v>
                </c:pt>
                <c:pt idx="7">
                  <c:v>pavia</c:v>
                </c:pt>
                <c:pt idx="8">
                  <c:v>pisa</c:v>
                </c:pt>
                <c:pt idx="9">
                  <c:v>roma I</c:v>
                </c:pt>
                <c:pt idx="10">
                  <c:v>roma II</c:v>
                </c:pt>
                <c:pt idx="11">
                  <c:v>roma III</c:v>
                </c:pt>
                <c:pt idx="12">
                  <c:v>udine </c:v>
                </c:pt>
              </c:strCache>
            </c:strRef>
          </c:cat>
          <c:val>
            <c:numRef>
              <c:f>Foglio2!$J$2:$J$14</c:f>
              <c:numCache>
                <c:formatCode>General</c:formatCode>
                <c:ptCount val="1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0.254237288135593</c:v>
                </c:pt>
                <c:pt idx="4">
                  <c:v>0.0</c:v>
                </c:pt>
                <c:pt idx="5">
                  <c:v>0.276497695852535</c:v>
                </c:pt>
                <c:pt idx="6">
                  <c:v>0.0549450549450549</c:v>
                </c:pt>
                <c:pt idx="7">
                  <c:v>0.0813008130081301</c:v>
                </c:pt>
                <c:pt idx="8">
                  <c:v>0.206185567010309</c:v>
                </c:pt>
                <c:pt idx="9">
                  <c:v>0.3515625</c:v>
                </c:pt>
                <c:pt idx="10">
                  <c:v>0.0</c:v>
                </c:pt>
                <c:pt idx="11">
                  <c:v>0.0</c:v>
                </c:pt>
                <c:pt idx="12">
                  <c:v>0.208333333333333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6983864"/>
        <c:axId val="605213512"/>
      </c:barChart>
      <c:catAx>
        <c:axId val="576983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it-IT"/>
          </a:p>
        </c:txPr>
        <c:crossAx val="605213512"/>
        <c:crosses val="autoZero"/>
        <c:auto val="1"/>
        <c:lblAlgn val="ctr"/>
        <c:lblOffset val="100"/>
        <c:noMultiLvlLbl val="0"/>
      </c:catAx>
      <c:valAx>
        <c:axId val="605213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76983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Editors/FTE</a:t>
            </a:r>
            <a:r>
              <a:rPr lang="it-IT" baseline="0"/>
              <a:t> in 2010+2011</a:t>
            </a:r>
            <a:endParaRPr lang="it-IT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Foglio2!$T$2:$T$14</c:f>
              <c:strCache>
                <c:ptCount val="13"/>
                <c:pt idx="0">
                  <c:v>bologna</c:v>
                </c:pt>
                <c:pt idx="1">
                  <c:v>cosenza</c:v>
                </c:pt>
                <c:pt idx="2">
                  <c:v>frascati</c:v>
                </c:pt>
                <c:pt idx="3">
                  <c:v>genova</c:v>
                </c:pt>
                <c:pt idx="4">
                  <c:v>lecce</c:v>
                </c:pt>
                <c:pt idx="5">
                  <c:v>milano</c:v>
                </c:pt>
                <c:pt idx="6">
                  <c:v>napoli</c:v>
                </c:pt>
                <c:pt idx="7">
                  <c:v>pavia</c:v>
                </c:pt>
                <c:pt idx="8">
                  <c:v>pisa</c:v>
                </c:pt>
                <c:pt idx="9">
                  <c:v>roma I</c:v>
                </c:pt>
                <c:pt idx="10">
                  <c:v>roma II</c:v>
                </c:pt>
                <c:pt idx="11">
                  <c:v>roma III</c:v>
                </c:pt>
                <c:pt idx="12">
                  <c:v>udine </c:v>
                </c:pt>
              </c:strCache>
            </c:strRef>
          </c:cat>
          <c:val>
            <c:numRef>
              <c:f>Foglio2!$U$2:$U$14</c:f>
              <c:numCache>
                <c:formatCode>General</c:formatCode>
                <c:ptCount val="13"/>
                <c:pt idx="0">
                  <c:v>0.0215982721382289</c:v>
                </c:pt>
                <c:pt idx="1">
                  <c:v>0.0</c:v>
                </c:pt>
                <c:pt idx="2">
                  <c:v>0.0425531914893617</c:v>
                </c:pt>
                <c:pt idx="3">
                  <c:v>0.169491525423729</c:v>
                </c:pt>
                <c:pt idx="4">
                  <c:v>0.0555555555555555</c:v>
                </c:pt>
                <c:pt idx="5">
                  <c:v>0.260663507109005</c:v>
                </c:pt>
                <c:pt idx="6">
                  <c:v>0.141242937853107</c:v>
                </c:pt>
                <c:pt idx="7">
                  <c:v>0.130434782608696</c:v>
                </c:pt>
                <c:pt idx="8">
                  <c:v>0.0934579439252336</c:v>
                </c:pt>
                <c:pt idx="9">
                  <c:v>0.256959314775161</c:v>
                </c:pt>
                <c:pt idx="10">
                  <c:v>0.0</c:v>
                </c:pt>
                <c:pt idx="11">
                  <c:v>0.0591715976331361</c:v>
                </c:pt>
                <c:pt idx="12">
                  <c:v>0.159574468085106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9010472"/>
        <c:axId val="969721256"/>
      </c:barChart>
      <c:catAx>
        <c:axId val="1039010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it-IT"/>
          </a:p>
        </c:txPr>
        <c:crossAx val="969721256"/>
        <c:crosses val="autoZero"/>
        <c:auto val="1"/>
        <c:lblAlgn val="ctr"/>
        <c:lblOffset val="100"/>
        <c:noMultiLvlLbl val="0"/>
      </c:catAx>
      <c:valAx>
        <c:axId val="969721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9010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Foglio4!$A$2:$A$14</c:f>
              <c:strCache>
                <c:ptCount val="13"/>
                <c:pt idx="0">
                  <c:v>bologna</c:v>
                </c:pt>
                <c:pt idx="1">
                  <c:v>cosenza</c:v>
                </c:pt>
                <c:pt idx="2">
                  <c:v>frascati</c:v>
                </c:pt>
                <c:pt idx="3">
                  <c:v>genova</c:v>
                </c:pt>
                <c:pt idx="4">
                  <c:v>lecce</c:v>
                </c:pt>
                <c:pt idx="5">
                  <c:v>milano</c:v>
                </c:pt>
                <c:pt idx="6">
                  <c:v>napoli</c:v>
                </c:pt>
                <c:pt idx="7">
                  <c:v>pavia</c:v>
                </c:pt>
                <c:pt idx="8">
                  <c:v>pisa</c:v>
                </c:pt>
                <c:pt idx="9">
                  <c:v>roma I</c:v>
                </c:pt>
                <c:pt idx="10">
                  <c:v>roma II</c:v>
                </c:pt>
                <c:pt idx="11">
                  <c:v>roma III</c:v>
                </c:pt>
                <c:pt idx="12">
                  <c:v>udine </c:v>
                </c:pt>
              </c:strCache>
            </c:strRef>
          </c:cat>
          <c:val>
            <c:numRef>
              <c:f>Foglio4!$B$2:$B$14</c:f>
              <c:numCache>
                <c:formatCode>General</c:formatCode>
                <c:ptCount val="13"/>
                <c:pt idx="0">
                  <c:v>2.0</c:v>
                </c:pt>
                <c:pt idx="1">
                  <c:v>0.0</c:v>
                </c:pt>
                <c:pt idx="2">
                  <c:v>0.0</c:v>
                </c:pt>
                <c:pt idx="3">
                  <c:v>2.0</c:v>
                </c:pt>
                <c:pt idx="4">
                  <c:v>0.0</c:v>
                </c:pt>
                <c:pt idx="5">
                  <c:v>5.0</c:v>
                </c:pt>
                <c:pt idx="6">
                  <c:v>3.0</c:v>
                </c:pt>
                <c:pt idx="7">
                  <c:v>1.0</c:v>
                </c:pt>
                <c:pt idx="8">
                  <c:v>3.0</c:v>
                </c:pt>
                <c:pt idx="9">
                  <c:v>2.0</c:v>
                </c:pt>
                <c:pt idx="10">
                  <c:v>1.0</c:v>
                </c:pt>
                <c:pt idx="11">
                  <c:v>1.0</c:v>
                </c:pt>
                <c:pt idx="12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0427048"/>
        <c:axId val="519992520"/>
      </c:barChart>
      <c:catAx>
        <c:axId val="460427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 i="0"/>
            </a:pPr>
            <a:endParaRPr lang="it-IT"/>
          </a:p>
        </c:txPr>
        <c:crossAx val="519992520"/>
        <c:crosses val="autoZero"/>
        <c:auto val="1"/>
        <c:lblAlgn val="ctr"/>
        <c:lblOffset val="100"/>
        <c:noMultiLvlLbl val="0"/>
      </c:catAx>
      <c:valAx>
        <c:axId val="519992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0427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0" i="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 err="1" smtClean="0"/>
              <a:t>Talks</a:t>
            </a:r>
            <a:r>
              <a:rPr lang="it-IT" baseline="0" dirty="0" smtClean="0"/>
              <a:t> </a:t>
            </a:r>
            <a:r>
              <a:rPr lang="it-IT" baseline="0" dirty="0" err="1"/>
              <a:t>given</a:t>
            </a:r>
            <a:r>
              <a:rPr lang="it-IT" baseline="0" dirty="0"/>
              <a:t> in 2011</a:t>
            </a:r>
            <a:endParaRPr lang="it-IT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Talk Fisica</c:v>
          </c:tx>
          <c:invertIfNegative val="0"/>
          <c:cat>
            <c:strRef>
              <c:f>Foglio1!$F$2:$F$14</c:f>
              <c:strCache>
                <c:ptCount val="13"/>
                <c:pt idx="0">
                  <c:v>bologna</c:v>
                </c:pt>
                <c:pt idx="1">
                  <c:v>cosenza</c:v>
                </c:pt>
                <c:pt idx="2">
                  <c:v>frascati</c:v>
                </c:pt>
                <c:pt idx="3">
                  <c:v>genova </c:v>
                </c:pt>
                <c:pt idx="4">
                  <c:v>lecce</c:v>
                </c:pt>
                <c:pt idx="5">
                  <c:v>milano </c:v>
                </c:pt>
                <c:pt idx="6">
                  <c:v>napoli</c:v>
                </c:pt>
                <c:pt idx="7">
                  <c:v>pavia </c:v>
                </c:pt>
                <c:pt idx="8">
                  <c:v>pisa</c:v>
                </c:pt>
                <c:pt idx="9">
                  <c:v>roma I </c:v>
                </c:pt>
                <c:pt idx="10">
                  <c:v>roma II</c:v>
                </c:pt>
                <c:pt idx="11">
                  <c:v>roma III</c:v>
                </c:pt>
                <c:pt idx="12">
                  <c:v>udine</c:v>
                </c:pt>
              </c:strCache>
            </c:strRef>
          </c:cat>
          <c:val>
            <c:numRef>
              <c:f>Foglio1!$G$2:$G$14</c:f>
              <c:numCache>
                <c:formatCode>General</c:formatCode>
                <c:ptCount val="13"/>
                <c:pt idx="0">
                  <c:v>3.0</c:v>
                </c:pt>
                <c:pt idx="1">
                  <c:v>0.0</c:v>
                </c:pt>
                <c:pt idx="2">
                  <c:v>0.0</c:v>
                </c:pt>
                <c:pt idx="3">
                  <c:v>1.0</c:v>
                </c:pt>
                <c:pt idx="4">
                  <c:v>2.0</c:v>
                </c:pt>
                <c:pt idx="5">
                  <c:v>1.0</c:v>
                </c:pt>
                <c:pt idx="6">
                  <c:v>1.0</c:v>
                </c:pt>
                <c:pt idx="7">
                  <c:v>0.0</c:v>
                </c:pt>
                <c:pt idx="8">
                  <c:v>2.0</c:v>
                </c:pt>
                <c:pt idx="9">
                  <c:v>5.0</c:v>
                </c:pt>
                <c:pt idx="10">
                  <c:v>2.0</c:v>
                </c:pt>
                <c:pt idx="11">
                  <c:v>0.0</c:v>
                </c:pt>
                <c:pt idx="12">
                  <c:v>1.0</c:v>
                </c:pt>
              </c:numCache>
            </c:numRef>
          </c:val>
        </c:ser>
        <c:ser>
          <c:idx val="1"/>
          <c:order val="1"/>
          <c:tx>
            <c:v>Altri talk</c:v>
          </c:tx>
          <c:invertIfNegative val="0"/>
          <c:val>
            <c:numRef>
              <c:f>Foglio1!$K$2:$K$13</c:f>
              <c:numCache>
                <c:formatCode>General</c:formatCode>
                <c:ptCount val="1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1.0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1285608"/>
        <c:axId val="501975384"/>
      </c:barChart>
      <c:catAx>
        <c:axId val="501285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it-IT"/>
          </a:p>
        </c:txPr>
        <c:crossAx val="501975384"/>
        <c:crosses val="autoZero"/>
        <c:auto val="1"/>
        <c:lblAlgn val="ctr"/>
        <c:lblOffset val="100"/>
        <c:noMultiLvlLbl val="0"/>
      </c:catAx>
      <c:valAx>
        <c:axId val="501975384"/>
        <c:scaling>
          <c:orientation val="minMax"/>
          <c:max val="6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1285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% Talk given in 2011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0549497244806652"/>
          <c:y val="0.135812759541928"/>
          <c:w val="0.745020997375328"/>
          <c:h val="0.561010498687664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Foglio3!$X$2:$X$10</c:f>
              <c:strCache>
                <c:ptCount val="9"/>
                <c:pt idx="0">
                  <c:v>cern</c:v>
                </c:pt>
                <c:pt idx="1">
                  <c:v>francia </c:v>
                </c:pt>
                <c:pt idx="2">
                  <c:v>germania</c:v>
                </c:pt>
                <c:pt idx="3">
                  <c:v>Inghilterra</c:v>
                </c:pt>
                <c:pt idx="4">
                  <c:v>Italia</c:v>
                </c:pt>
                <c:pt idx="5">
                  <c:v>olanda</c:v>
                </c:pt>
                <c:pt idx="6">
                  <c:v>spagna</c:v>
                </c:pt>
                <c:pt idx="7">
                  <c:v>svizzera</c:v>
                </c:pt>
                <c:pt idx="8">
                  <c:v>USA</c:v>
                </c:pt>
              </c:strCache>
            </c:strRef>
          </c:cat>
          <c:val>
            <c:numRef>
              <c:f>Foglio3!$Y$2:$Y$10</c:f>
              <c:numCache>
                <c:formatCode>General</c:formatCode>
                <c:ptCount val="9"/>
                <c:pt idx="0">
                  <c:v>3.409090909090909</c:v>
                </c:pt>
                <c:pt idx="1">
                  <c:v>5.303030303030303</c:v>
                </c:pt>
                <c:pt idx="2">
                  <c:v>11.74242424242424</c:v>
                </c:pt>
                <c:pt idx="3">
                  <c:v>14.3939393939394</c:v>
                </c:pt>
                <c:pt idx="4">
                  <c:v>7.196969696969697</c:v>
                </c:pt>
                <c:pt idx="5">
                  <c:v>1.515151515151515</c:v>
                </c:pt>
                <c:pt idx="6">
                  <c:v>2.651515151515151</c:v>
                </c:pt>
                <c:pt idx="7">
                  <c:v>1.136363636363636</c:v>
                </c:pt>
                <c:pt idx="8">
                  <c:v>27.27272727272723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0036936"/>
        <c:axId val="582745144"/>
      </c:barChart>
      <c:catAx>
        <c:axId val="570036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it-IT"/>
          </a:p>
        </c:txPr>
        <c:crossAx val="582745144"/>
        <c:crosses val="autoZero"/>
        <c:auto val="1"/>
        <c:lblAlgn val="ctr"/>
        <c:lblOffset val="100"/>
        <c:noMultiLvlLbl val="0"/>
      </c:catAx>
      <c:valAx>
        <c:axId val="582745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70036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/>
              <a:t>% Talk/ % M&amp;O</a:t>
            </a:r>
            <a:r>
              <a:rPr lang="it-IT" baseline="0" dirty="0"/>
              <a:t> in 2011</a:t>
            </a:r>
            <a:endParaRPr lang="it-IT" dirty="0"/>
          </a:p>
        </c:rich>
      </c:tx>
      <c:layout>
        <c:manualLayout>
          <c:xMode val="edge"/>
          <c:yMode val="edge"/>
          <c:x val="0.224268855121752"/>
          <c:y val="0.067634534703551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909438658877318"/>
          <c:y val="0.190343998437933"/>
          <c:w val="0.906223520447041"/>
          <c:h val="0.59211441408961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Foglio3!$AD$2:$AD$10</c:f>
              <c:strCache>
                <c:ptCount val="9"/>
                <c:pt idx="0">
                  <c:v>cern</c:v>
                </c:pt>
                <c:pt idx="1">
                  <c:v>francia </c:v>
                </c:pt>
                <c:pt idx="2">
                  <c:v>germania</c:v>
                </c:pt>
                <c:pt idx="3">
                  <c:v>Inghilterra</c:v>
                </c:pt>
                <c:pt idx="4">
                  <c:v>Italia</c:v>
                </c:pt>
                <c:pt idx="5">
                  <c:v>olanda</c:v>
                </c:pt>
                <c:pt idx="6">
                  <c:v>spagna</c:v>
                </c:pt>
                <c:pt idx="7">
                  <c:v>svizzera</c:v>
                </c:pt>
                <c:pt idx="8">
                  <c:v>USA</c:v>
                </c:pt>
              </c:strCache>
            </c:strRef>
          </c:cat>
          <c:val>
            <c:numRef>
              <c:f>Foglio3!$AE$2:$AE$10</c:f>
              <c:numCache>
                <c:formatCode>General</c:formatCode>
                <c:ptCount val="9"/>
                <c:pt idx="0">
                  <c:v>0.482822410147992</c:v>
                </c:pt>
                <c:pt idx="1">
                  <c:v>0.67282196969697</c:v>
                </c:pt>
                <c:pt idx="2">
                  <c:v>1.041427625772286</c:v>
                </c:pt>
                <c:pt idx="3">
                  <c:v>1.413856304985337</c:v>
                </c:pt>
                <c:pt idx="4">
                  <c:v>0.821803977272727</c:v>
                </c:pt>
                <c:pt idx="5">
                  <c:v>0.922727272727273</c:v>
                </c:pt>
                <c:pt idx="6">
                  <c:v>1.053112648221344</c:v>
                </c:pt>
                <c:pt idx="7">
                  <c:v>0.943698347107438</c:v>
                </c:pt>
                <c:pt idx="8">
                  <c:v>1.297585227272727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8621960"/>
        <c:axId val="633538760"/>
      </c:barChart>
      <c:catAx>
        <c:axId val="578621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it-IT"/>
          </a:p>
        </c:txPr>
        <c:crossAx val="633538760"/>
        <c:crosses val="autoZero"/>
        <c:auto val="1"/>
        <c:lblAlgn val="ctr"/>
        <c:lblOffset val="100"/>
        <c:noMultiLvlLbl val="0"/>
      </c:catAx>
      <c:valAx>
        <c:axId val="633538760"/>
        <c:scaling>
          <c:orientation val="minMax"/>
          <c:max val="2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78621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 err="1" smtClean="0"/>
              <a:t>Talks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given</a:t>
            </a:r>
            <a:r>
              <a:rPr lang="it-IT" baseline="0" dirty="0" smtClean="0"/>
              <a:t> in 2010</a:t>
            </a:r>
            <a:endParaRPr lang="it-IT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Talk Fisica</c:v>
          </c:tx>
          <c:invertIfNegative val="0"/>
          <c:cat>
            <c:strRef>
              <c:f>Foglio1!$V$2:$V$14</c:f>
              <c:strCache>
                <c:ptCount val="13"/>
                <c:pt idx="0">
                  <c:v>bologna</c:v>
                </c:pt>
                <c:pt idx="1">
                  <c:v>cosenza</c:v>
                </c:pt>
                <c:pt idx="2">
                  <c:v>frascati</c:v>
                </c:pt>
                <c:pt idx="3">
                  <c:v>genova</c:v>
                </c:pt>
                <c:pt idx="4">
                  <c:v>lecce</c:v>
                </c:pt>
                <c:pt idx="5">
                  <c:v>milano</c:v>
                </c:pt>
                <c:pt idx="6">
                  <c:v>napoli</c:v>
                </c:pt>
                <c:pt idx="7">
                  <c:v>pavia</c:v>
                </c:pt>
                <c:pt idx="8">
                  <c:v>pisa</c:v>
                </c:pt>
                <c:pt idx="9">
                  <c:v>roma I</c:v>
                </c:pt>
                <c:pt idx="10">
                  <c:v>roma II</c:v>
                </c:pt>
                <c:pt idx="11">
                  <c:v>roma III</c:v>
                </c:pt>
                <c:pt idx="12">
                  <c:v>udine </c:v>
                </c:pt>
              </c:strCache>
            </c:strRef>
          </c:cat>
          <c:val>
            <c:numRef>
              <c:f>Foglio1!$W$2:$W$14</c:f>
              <c:numCache>
                <c:formatCode>General</c:formatCode>
                <c:ptCount val="1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2.0</c:v>
                </c:pt>
                <c:pt idx="4">
                  <c:v>0.0</c:v>
                </c:pt>
                <c:pt idx="5">
                  <c:v>2.0</c:v>
                </c:pt>
                <c:pt idx="6">
                  <c:v>1.0</c:v>
                </c:pt>
                <c:pt idx="7">
                  <c:v>2.0</c:v>
                </c:pt>
                <c:pt idx="8">
                  <c:v>4.0</c:v>
                </c:pt>
                <c:pt idx="9">
                  <c:v>4.0</c:v>
                </c:pt>
                <c:pt idx="10">
                  <c:v>3.0</c:v>
                </c:pt>
                <c:pt idx="11">
                  <c:v>0.0</c:v>
                </c:pt>
                <c:pt idx="12">
                  <c:v>1.0</c:v>
                </c:pt>
              </c:numCache>
            </c:numRef>
          </c:val>
        </c:ser>
        <c:ser>
          <c:idx val="1"/>
          <c:order val="1"/>
          <c:tx>
            <c:v>Altri Talk</c:v>
          </c:tx>
          <c:invertIfNegative val="0"/>
          <c:val>
            <c:numRef>
              <c:f>Foglio1!$AB$2:$AB$14</c:f>
              <c:numCache>
                <c:formatCode>General</c:formatCode>
                <c:ptCount val="13"/>
                <c:pt idx="0">
                  <c:v>3.0</c:v>
                </c:pt>
                <c:pt idx="1">
                  <c:v>0.0</c:v>
                </c:pt>
                <c:pt idx="2">
                  <c:v>0.0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0.0</c:v>
                </c:pt>
                <c:pt idx="8">
                  <c:v>1.0</c:v>
                </c:pt>
                <c:pt idx="9">
                  <c:v>0.0</c:v>
                </c:pt>
                <c:pt idx="10">
                  <c:v>1.0</c:v>
                </c:pt>
                <c:pt idx="11">
                  <c:v>0.0</c:v>
                </c:pt>
                <c:pt idx="12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0430040"/>
        <c:axId val="969380024"/>
      </c:barChart>
      <c:catAx>
        <c:axId val="570430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it-IT"/>
          </a:p>
        </c:txPr>
        <c:crossAx val="969380024"/>
        <c:crosses val="autoZero"/>
        <c:auto val="1"/>
        <c:lblAlgn val="ctr"/>
        <c:lblOffset val="100"/>
        <c:noMultiLvlLbl val="0"/>
      </c:catAx>
      <c:valAx>
        <c:axId val="969380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704300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="1" i="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 err="1" smtClean="0"/>
              <a:t>Talks</a:t>
            </a:r>
            <a:r>
              <a:rPr lang="it-IT" dirty="0" smtClean="0"/>
              <a:t>/FTE </a:t>
            </a:r>
            <a:r>
              <a:rPr lang="it-IT" dirty="0" err="1" smtClean="0"/>
              <a:t>given</a:t>
            </a:r>
            <a:r>
              <a:rPr lang="it-IT" dirty="0" smtClean="0"/>
              <a:t> in 2010</a:t>
            </a:r>
            <a:endParaRPr lang="it-IT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Talk Fisica</c:v>
          </c:tx>
          <c:invertIfNegative val="0"/>
          <c:cat>
            <c:strRef>
              <c:f>Foglio1!$R$2:$R$14</c:f>
              <c:strCache>
                <c:ptCount val="13"/>
                <c:pt idx="0">
                  <c:v>bologna</c:v>
                </c:pt>
                <c:pt idx="1">
                  <c:v>cosenza</c:v>
                </c:pt>
                <c:pt idx="2">
                  <c:v>frascati</c:v>
                </c:pt>
                <c:pt idx="3">
                  <c:v>genova</c:v>
                </c:pt>
                <c:pt idx="4">
                  <c:v>lecce</c:v>
                </c:pt>
                <c:pt idx="5">
                  <c:v>milano</c:v>
                </c:pt>
                <c:pt idx="6">
                  <c:v>napoli</c:v>
                </c:pt>
                <c:pt idx="7">
                  <c:v>pavia</c:v>
                </c:pt>
                <c:pt idx="8">
                  <c:v>pisa</c:v>
                </c:pt>
                <c:pt idx="9">
                  <c:v>roma I</c:v>
                </c:pt>
                <c:pt idx="10">
                  <c:v>roma II</c:v>
                </c:pt>
                <c:pt idx="11">
                  <c:v>roma III</c:v>
                </c:pt>
                <c:pt idx="12">
                  <c:v>udine </c:v>
                </c:pt>
              </c:strCache>
            </c:strRef>
          </c:cat>
          <c:val>
            <c:numRef>
              <c:f>Foglio1!$S$2:$S$14</c:f>
              <c:numCache>
                <c:formatCode>General</c:formatCode>
                <c:ptCount val="1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0.169491525423729</c:v>
                </c:pt>
                <c:pt idx="4">
                  <c:v>0.0</c:v>
                </c:pt>
                <c:pt idx="5">
                  <c:v>0.0975609756097561</c:v>
                </c:pt>
                <c:pt idx="6">
                  <c:v>0.0581395348837209</c:v>
                </c:pt>
                <c:pt idx="7">
                  <c:v>0.186915887850467</c:v>
                </c:pt>
                <c:pt idx="8">
                  <c:v>0.341880341880342</c:v>
                </c:pt>
                <c:pt idx="9">
                  <c:v>0.18957345971564</c:v>
                </c:pt>
                <c:pt idx="10">
                  <c:v>0.434782608695652</c:v>
                </c:pt>
                <c:pt idx="11">
                  <c:v>0.0</c:v>
                </c:pt>
                <c:pt idx="12">
                  <c:v>0.108695652173913</c:v>
                </c:pt>
              </c:numCache>
            </c:numRef>
          </c:val>
        </c:ser>
        <c:ser>
          <c:idx val="1"/>
          <c:order val="1"/>
          <c:tx>
            <c:v>Altri Talk</c:v>
          </c:tx>
          <c:invertIfNegative val="0"/>
          <c:val>
            <c:numRef>
              <c:f>Foglio1!$X$2:$X$14</c:f>
              <c:numCache>
                <c:formatCode>General</c:formatCode>
                <c:ptCount val="13"/>
                <c:pt idx="0">
                  <c:v>0.136986301369863</c:v>
                </c:pt>
                <c:pt idx="1">
                  <c:v>0.0</c:v>
                </c:pt>
                <c:pt idx="2">
                  <c:v>0.0</c:v>
                </c:pt>
                <c:pt idx="3">
                  <c:v>0.0847457627118644</c:v>
                </c:pt>
                <c:pt idx="4">
                  <c:v>0.105263157894737</c:v>
                </c:pt>
                <c:pt idx="5">
                  <c:v>0.048780487804878</c:v>
                </c:pt>
                <c:pt idx="6">
                  <c:v>0.0581395348837209</c:v>
                </c:pt>
                <c:pt idx="7">
                  <c:v>0.0</c:v>
                </c:pt>
                <c:pt idx="8">
                  <c:v>0.0854700854700855</c:v>
                </c:pt>
                <c:pt idx="9">
                  <c:v>0.0</c:v>
                </c:pt>
                <c:pt idx="10">
                  <c:v>0.144927536231884</c:v>
                </c:pt>
                <c:pt idx="11">
                  <c:v>0.0</c:v>
                </c:pt>
                <c:pt idx="12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3582664"/>
        <c:axId val="577144408"/>
      </c:barChart>
      <c:catAx>
        <c:axId val="803582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it-IT"/>
          </a:p>
        </c:txPr>
        <c:crossAx val="577144408"/>
        <c:crosses val="autoZero"/>
        <c:auto val="1"/>
        <c:lblAlgn val="ctr"/>
        <c:lblOffset val="100"/>
        <c:noMultiLvlLbl val="0"/>
      </c:catAx>
      <c:valAx>
        <c:axId val="577144408"/>
        <c:scaling>
          <c:orientation val="minMax"/>
          <c:max val="0.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3582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/>
              <a:t>%</a:t>
            </a:r>
            <a:r>
              <a:rPr lang="it-IT" baseline="0" dirty="0"/>
              <a:t> </a:t>
            </a:r>
            <a:r>
              <a:rPr lang="it-IT" baseline="0" dirty="0" err="1" smtClean="0"/>
              <a:t>Talks</a:t>
            </a:r>
            <a:r>
              <a:rPr lang="it-IT" baseline="0" dirty="0" smtClean="0"/>
              <a:t> </a:t>
            </a:r>
            <a:r>
              <a:rPr lang="it-IT" baseline="0" dirty="0" err="1"/>
              <a:t>given</a:t>
            </a:r>
            <a:r>
              <a:rPr lang="it-IT" baseline="0" dirty="0"/>
              <a:t> in 2010</a:t>
            </a:r>
            <a:endParaRPr lang="it-IT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talk given</c:v>
          </c:tx>
          <c:invertIfNegative val="0"/>
          <c:cat>
            <c:strRef>
              <c:f>Foglio3!$N$2:$N$10</c:f>
              <c:strCache>
                <c:ptCount val="9"/>
                <c:pt idx="0">
                  <c:v>cern</c:v>
                </c:pt>
                <c:pt idx="1">
                  <c:v>francia </c:v>
                </c:pt>
                <c:pt idx="2">
                  <c:v>germania</c:v>
                </c:pt>
                <c:pt idx="3">
                  <c:v>Inghilterra</c:v>
                </c:pt>
                <c:pt idx="4">
                  <c:v>Italia</c:v>
                </c:pt>
                <c:pt idx="5">
                  <c:v>olanda</c:v>
                </c:pt>
                <c:pt idx="6">
                  <c:v>spagna</c:v>
                </c:pt>
                <c:pt idx="7">
                  <c:v>svizzera</c:v>
                </c:pt>
                <c:pt idx="8">
                  <c:v>USA</c:v>
                </c:pt>
              </c:strCache>
            </c:strRef>
          </c:cat>
          <c:val>
            <c:numRef>
              <c:f>Foglio3!$O$2:$O$10</c:f>
              <c:numCache>
                <c:formatCode>General</c:formatCode>
                <c:ptCount val="9"/>
                <c:pt idx="0">
                  <c:v>4.787234042553192</c:v>
                </c:pt>
                <c:pt idx="1">
                  <c:v>8.776595744680851</c:v>
                </c:pt>
                <c:pt idx="2">
                  <c:v>14.09574468085106</c:v>
                </c:pt>
                <c:pt idx="3">
                  <c:v>9.840425531914894</c:v>
                </c:pt>
                <c:pt idx="4">
                  <c:v>7.446808510638298</c:v>
                </c:pt>
                <c:pt idx="5">
                  <c:v>1.329787234042553</c:v>
                </c:pt>
                <c:pt idx="6">
                  <c:v>1.861702127659574</c:v>
                </c:pt>
                <c:pt idx="7">
                  <c:v>2.393617021276596</c:v>
                </c:pt>
                <c:pt idx="8">
                  <c:v>25.79787234042553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1779816"/>
        <c:axId val="592254040"/>
      </c:barChart>
      <c:catAx>
        <c:axId val="521779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it-IT"/>
          </a:p>
        </c:txPr>
        <c:crossAx val="592254040"/>
        <c:crosses val="autoZero"/>
        <c:auto val="1"/>
        <c:lblAlgn val="ctr"/>
        <c:lblOffset val="100"/>
        <c:noMultiLvlLbl val="0"/>
      </c:catAx>
      <c:valAx>
        <c:axId val="592254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1779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 smtClean="0"/>
              <a:t>% </a:t>
            </a:r>
            <a:r>
              <a:rPr lang="it-IT" dirty="0" err="1" smtClean="0"/>
              <a:t>Talks</a:t>
            </a:r>
            <a:r>
              <a:rPr lang="it-IT" dirty="0" smtClean="0"/>
              <a:t>/ %M&amp;O</a:t>
            </a:r>
            <a:r>
              <a:rPr lang="it-IT" baseline="0" dirty="0" smtClean="0"/>
              <a:t> in  2010</a:t>
            </a:r>
            <a:endParaRPr lang="it-IT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Foglio3!$T$2:$T$10</c:f>
              <c:strCache>
                <c:ptCount val="9"/>
                <c:pt idx="0">
                  <c:v>cern</c:v>
                </c:pt>
                <c:pt idx="1">
                  <c:v>francia </c:v>
                </c:pt>
                <c:pt idx="2">
                  <c:v>germania</c:v>
                </c:pt>
                <c:pt idx="3">
                  <c:v>Inghilterra</c:v>
                </c:pt>
                <c:pt idx="4">
                  <c:v>Italia</c:v>
                </c:pt>
                <c:pt idx="5">
                  <c:v>olanda</c:v>
                </c:pt>
                <c:pt idx="6">
                  <c:v>spagna</c:v>
                </c:pt>
                <c:pt idx="7">
                  <c:v>svizzera</c:v>
                </c:pt>
                <c:pt idx="8">
                  <c:v>USA</c:v>
                </c:pt>
              </c:strCache>
            </c:strRef>
          </c:cat>
          <c:val>
            <c:numRef>
              <c:f>Foglio3!$U$2:$U$10</c:f>
              <c:numCache>
                <c:formatCode>General</c:formatCode>
                <c:ptCount val="9"/>
                <c:pt idx="0">
                  <c:v>0.732047872340425</c:v>
                </c:pt>
                <c:pt idx="1">
                  <c:v>1.192966903073286</c:v>
                </c:pt>
                <c:pt idx="2">
                  <c:v>1.23169959473151</c:v>
                </c:pt>
                <c:pt idx="3">
                  <c:v>0.950377939529675</c:v>
                </c:pt>
                <c:pt idx="4">
                  <c:v>0.818257102815645</c:v>
                </c:pt>
                <c:pt idx="5">
                  <c:v>0.813386524822695</c:v>
                </c:pt>
                <c:pt idx="6">
                  <c:v>0.742657261794635</c:v>
                </c:pt>
                <c:pt idx="7">
                  <c:v>1.99649419729207</c:v>
                </c:pt>
                <c:pt idx="8">
                  <c:v>1.157435103781928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5191096"/>
        <c:axId val="593937304"/>
      </c:barChart>
      <c:catAx>
        <c:axId val="605191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it-IT"/>
          </a:p>
        </c:txPr>
        <c:crossAx val="593937304"/>
        <c:crosses val="autoZero"/>
        <c:auto val="1"/>
        <c:lblAlgn val="ctr"/>
        <c:lblOffset val="100"/>
        <c:noMultiLvlLbl val="0"/>
      </c:catAx>
      <c:valAx>
        <c:axId val="593937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5191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% Talk</a:t>
            </a:r>
            <a:r>
              <a:rPr lang="it-IT" baseline="0"/>
              <a:t> / % M&amp;0 in 2010+2011</a:t>
            </a:r>
            <a:endParaRPr lang="it-IT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Foglio3!$AL$2:$AL$10</c:f>
              <c:strCache>
                <c:ptCount val="9"/>
                <c:pt idx="0">
                  <c:v>cern</c:v>
                </c:pt>
                <c:pt idx="1">
                  <c:v>francia </c:v>
                </c:pt>
                <c:pt idx="2">
                  <c:v>germania</c:v>
                </c:pt>
                <c:pt idx="3">
                  <c:v>Inghilterra</c:v>
                </c:pt>
                <c:pt idx="4">
                  <c:v>Italia</c:v>
                </c:pt>
                <c:pt idx="5">
                  <c:v>olanda</c:v>
                </c:pt>
                <c:pt idx="6">
                  <c:v>spagna</c:v>
                </c:pt>
                <c:pt idx="7">
                  <c:v>svizzera</c:v>
                </c:pt>
                <c:pt idx="8">
                  <c:v>USA</c:v>
                </c:pt>
              </c:strCache>
            </c:strRef>
          </c:cat>
          <c:val>
            <c:numRef>
              <c:f>Foglio3!$AM$2:$AM$10</c:f>
              <c:numCache>
                <c:formatCode>General</c:formatCode>
                <c:ptCount val="9"/>
                <c:pt idx="0">
                  <c:v>0.620444277108434</c:v>
                </c:pt>
                <c:pt idx="1">
                  <c:v>0.963900089605735</c:v>
                </c:pt>
                <c:pt idx="2">
                  <c:v>1.155378605769231</c:v>
                </c:pt>
                <c:pt idx="3">
                  <c:v>1.141331449468085</c:v>
                </c:pt>
                <c:pt idx="4">
                  <c:v>0.822410168195719</c:v>
                </c:pt>
                <c:pt idx="5">
                  <c:v>0.85828125</c:v>
                </c:pt>
                <c:pt idx="6">
                  <c:v>0.870720108695652</c:v>
                </c:pt>
                <c:pt idx="7">
                  <c:v>1.560511363636364</c:v>
                </c:pt>
                <c:pt idx="8">
                  <c:v>1.219415983606557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1431416"/>
        <c:axId val="1038685944"/>
      </c:barChart>
      <c:catAx>
        <c:axId val="571431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it-IT"/>
          </a:p>
        </c:txPr>
        <c:crossAx val="1038685944"/>
        <c:crosses val="autoZero"/>
        <c:auto val="1"/>
        <c:lblAlgn val="ctr"/>
        <c:lblOffset val="100"/>
        <c:noMultiLvlLbl val="0"/>
      </c:catAx>
      <c:valAx>
        <c:axId val="1038685944"/>
        <c:scaling>
          <c:orientation val="minMax"/>
          <c:max val="2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71431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0.55537</cdr:x>
      <cdr:y>0.44364</cdr:y>
    </cdr:from>
    <cdr:to>
      <cdr:x>0.55537</cdr:x>
      <cdr:y>0.53134</cdr:y>
    </cdr:to>
    <cdr:cxnSp macro="">
      <cdr:nvCxnSpPr>
        <cdr:cNvPr id="2" name="Connettore 2 1"/>
        <cdr:cNvCxnSpPr/>
      </cdr:nvCxnSpPr>
      <cdr:spPr>
        <a:xfrm xmlns:a="http://schemas.openxmlformats.org/drawingml/2006/main">
          <a:off x="2355147" y="1582781"/>
          <a:ext cx="0" cy="31287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0.48062</cdr:x>
      <cdr:y>0.30511</cdr:y>
    </cdr:from>
    <cdr:to>
      <cdr:x>0.6784</cdr:x>
      <cdr:y>0.40863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2038170" y="1088530"/>
          <a:ext cx="83869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dirty="0" smtClean="0">
              <a:ln w="12700" cmpd="sng">
                <a:solidFill>
                  <a:srgbClr val="FF0000"/>
                </a:solidFill>
              </a:ln>
              <a:solidFill>
                <a:srgbClr val="FF0000"/>
              </a:solidFill>
            </a:rPr>
            <a:t>0.82 %</a:t>
          </a:r>
          <a:endParaRPr lang="it-IT" dirty="0">
            <a:ln w="12700" cmpd="sng">
              <a:solidFill>
                <a:srgbClr val="FF0000"/>
              </a:solidFill>
            </a:ln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0.44434</cdr:x>
      <cdr:y>0.30974</cdr:y>
    </cdr:from>
    <cdr:to>
      <cdr:x>0.62237</cdr:x>
      <cdr:y>0.414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2093394" y="1097285"/>
          <a:ext cx="83872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dirty="0" smtClean="0">
              <a:ln w="12700" cmpd="sng">
                <a:solidFill>
                  <a:srgbClr val="FF0000"/>
                </a:solidFill>
              </a:ln>
              <a:solidFill>
                <a:srgbClr val="FF0000"/>
              </a:solidFill>
            </a:rPr>
            <a:t>0,98 %</a:t>
          </a:r>
          <a:endParaRPr lang="it-IT" dirty="0">
            <a:ln w="12700" cmpd="sng">
              <a:solidFill>
                <a:srgbClr val="FF0000"/>
              </a:solidFill>
            </a:ln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0.51992</cdr:x>
      <cdr:y>0.414</cdr:y>
    </cdr:from>
    <cdr:to>
      <cdr:x>0.51992</cdr:x>
      <cdr:y>0.50231</cdr:y>
    </cdr:to>
    <cdr:cxnSp macro="">
      <cdr:nvCxnSpPr>
        <cdr:cNvPr id="3" name="Connettore 2 2"/>
        <cdr:cNvCxnSpPr/>
      </cdr:nvCxnSpPr>
      <cdr:spPr>
        <a:xfrm xmlns:a="http://schemas.openxmlformats.org/drawingml/2006/main">
          <a:off x="2449446" y="1466617"/>
          <a:ext cx="0" cy="31287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A183D-A15B-5C4D-A004-72303E6EF5CB}" type="datetimeFigureOut">
              <a:rPr lang="it-IT" smtClean="0"/>
              <a:t>18/05/11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0FB3B-BC3C-5D41-8A9B-3EE27DD6061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390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0FB3B-BC3C-5D41-8A9B-3EE27DD6061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61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0FB3B-BC3C-5D41-8A9B-3EE27DD60612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692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788"/>
            <a:ext cx="1984375" cy="273050"/>
          </a:xfrm>
        </p:spPr>
        <p:txBody>
          <a:bodyPr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16C5678-EE20-4FA5-88E2-6E0BD67A2E26}" type="datetime1">
              <a:rPr lang="en-US" smtClean="0"/>
              <a:t>18/05/11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25" y="6300788"/>
            <a:ext cx="3813175" cy="273050"/>
          </a:xfrm>
        </p:spPr>
        <p:txBody>
          <a:bodyPr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300788"/>
            <a:ext cx="685800" cy="273050"/>
          </a:xfrm>
        </p:spPr>
        <p:txBody>
          <a:bodyPr/>
          <a:lstStyle>
            <a:lvl1pPr marL="0" algn="r" defTabSz="914400" rtl="0" eaLnBrk="1" latinLnBrk="0" hangingPunct="1">
              <a:defRPr sz="1100" kern="1200" smtClean="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A9B540C-44DA-4F69-89C9-7C84606640D3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227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B0C4986D-6BE9-4264-908F-02DB36FD8D6C}" type="datetime1">
              <a:rPr lang="en-US" smtClean="0"/>
              <a:t>18/05/11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BA9B540C-44DA-4F69-89C9-7C84606640D3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375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B0C4986D-6BE9-4264-908F-02DB36FD8D6C}" type="datetime1">
              <a:rPr lang="en-US" smtClean="0"/>
              <a:t>18/05/11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BA9B540C-44DA-4F69-89C9-7C84606640D3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4151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BAADF0-1749-4E8B-9691-B44A5F8C0895}" type="datetime1">
              <a:rPr lang="en-US" smtClean="0"/>
              <a:t>18/05/11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12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F628A-A867-4937-BBE5-207DB6F9C51A}" type="datetime1">
              <a:rPr lang="en-US" smtClean="0"/>
              <a:t>18/05/11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0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8BBB94-68E6-4675-A946-F1C5994EDBD7}" type="datetime1">
              <a:rPr lang="en-US" smtClean="0"/>
              <a:t>18/05/11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9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178369">
            <a:off x="628650" y="506413"/>
            <a:ext cx="3851275" cy="5514975"/>
            <a:chOff x="1524000" y="381000"/>
            <a:chExt cx="3657600" cy="4737978"/>
          </a:xfrm>
        </p:grpSpPr>
        <p:sp>
          <p:nvSpPr>
            <p:cNvPr id="6" name="Rectangle 9"/>
            <p:cNvSpPr/>
            <p:nvPr userDrawn="1"/>
          </p:nvSpPr>
          <p:spPr>
            <a:xfrm>
              <a:off x="1522886" y="380938"/>
              <a:ext cx="3657600" cy="47243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DC3B8377-21E3-4835-B75D-4E2847E2750F}" type="datetime1">
              <a:rPr lang="en-US" smtClean="0"/>
              <a:t>18/05/11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04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385649">
            <a:off x="312738" y="3521075"/>
            <a:ext cx="4089400" cy="3025775"/>
            <a:chOff x="1524000" y="381000"/>
            <a:chExt cx="3657600" cy="4737978"/>
          </a:xfrm>
        </p:grpSpPr>
        <p:sp>
          <p:nvSpPr>
            <p:cNvPr id="7" name="Rectangle 14"/>
            <p:cNvSpPr/>
            <p:nvPr userDrawn="1"/>
          </p:nvSpPr>
          <p:spPr>
            <a:xfrm>
              <a:off x="1522986" y="380761"/>
              <a:ext cx="3657600" cy="4725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232774">
            <a:off x="169863" y="241300"/>
            <a:ext cx="4087812" cy="3025775"/>
            <a:chOff x="1524000" y="381000"/>
            <a:chExt cx="3657600" cy="4737978"/>
          </a:xfrm>
        </p:grpSpPr>
        <p:sp>
          <p:nvSpPr>
            <p:cNvPr id="10" name="Rectangle 10"/>
            <p:cNvSpPr/>
            <p:nvPr userDrawn="1"/>
          </p:nvSpPr>
          <p:spPr>
            <a:xfrm>
              <a:off x="1523760" y="381014"/>
              <a:ext cx="3657600" cy="4725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1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B0C4986D-6BE9-4264-908F-02DB36FD8D6C}" type="datetime1">
              <a:rPr lang="en-US" smtClean="0"/>
              <a:t>18/05/11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BA9B540C-44DA-4F69-89C9-7C84606640D3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1631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232774">
            <a:off x="2058988" y="379413"/>
            <a:ext cx="5032375" cy="3443287"/>
            <a:chOff x="1524000" y="381000"/>
            <a:chExt cx="3657600" cy="4737978"/>
          </a:xfrm>
        </p:grpSpPr>
        <p:sp>
          <p:nvSpPr>
            <p:cNvPr id="6" name="Rectangle 9"/>
            <p:cNvSpPr/>
            <p:nvPr userDrawn="1"/>
          </p:nvSpPr>
          <p:spPr>
            <a:xfrm>
              <a:off x="1523766" y="381015"/>
              <a:ext cx="3657600" cy="47248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B0C4986D-6BE9-4264-908F-02DB36FD8D6C}" type="datetime1">
              <a:rPr lang="en-US" smtClean="0"/>
              <a:t>18/05/11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BA9B540C-44DA-4F69-89C9-7C84606640D3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11784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180000">
            <a:off x="114300" y="115888"/>
            <a:ext cx="3968750" cy="3705225"/>
            <a:chOff x="1524000" y="381000"/>
            <a:chExt cx="3657600" cy="4737978"/>
          </a:xfrm>
        </p:grpSpPr>
        <p:sp>
          <p:nvSpPr>
            <p:cNvPr id="7" name="Rectangle 14"/>
            <p:cNvSpPr/>
            <p:nvPr userDrawn="1"/>
          </p:nvSpPr>
          <p:spPr>
            <a:xfrm>
              <a:off x="1522807" y="380904"/>
              <a:ext cx="3657600" cy="47237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360000">
            <a:off x="4165600" y="323850"/>
            <a:ext cx="4792663" cy="3443288"/>
            <a:chOff x="1524000" y="381000"/>
            <a:chExt cx="3657600" cy="4737978"/>
          </a:xfrm>
        </p:grpSpPr>
        <p:sp>
          <p:nvSpPr>
            <p:cNvPr id="10" name="Rectangle 10"/>
            <p:cNvSpPr/>
            <p:nvPr userDrawn="1"/>
          </p:nvSpPr>
          <p:spPr>
            <a:xfrm>
              <a:off x="1523620" y="381036"/>
              <a:ext cx="3657600" cy="47248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1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B0C4986D-6BE9-4264-908F-02DB36FD8D6C}" type="datetime1">
              <a:rPr lang="en-US" smtClean="0"/>
              <a:t>18/05/11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BA9B540C-44DA-4F69-89C9-7C84606640D3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6082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051B39-B140-43FE-96DB-472A2B59CE7C}" type="datetime1">
              <a:rPr lang="en-US" smtClean="0"/>
              <a:t>18/05/11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2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1D738E-8962-435F-8C43-147B8DD7E819}" type="datetime1">
              <a:rPr lang="en-US" smtClean="0"/>
              <a:t>18/05/11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10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600BB2-27C5-458B-ABCE-839C88CF47CE}" type="datetime1">
              <a:rPr lang="en-US" smtClean="0"/>
              <a:t>18/05/11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0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filigran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299200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B0C4986D-6BE9-4264-908F-02DB36FD8D6C}" type="datetime1">
              <a:rPr lang="en-US" smtClean="0"/>
              <a:t>18/05/11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962400" y="6299200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4525" y="6311900"/>
            <a:ext cx="685800" cy="265113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tIns="0" rIns="45720" bIns="0" rtlCol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CAEA93-55E7-4DA9-90C2-089A26EEFEC4}" type="datetime1">
              <a:rPr lang="en-US" smtClean="0"/>
              <a:t>18/05/11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05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con filigran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0C4986D-6BE9-4264-908F-02DB36FD8D6C}" type="datetime1">
              <a:rPr lang="en-US" smtClean="0"/>
              <a:t>18/05/11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A9B540C-44DA-4F69-89C9-7C84606640D3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265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con immagin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-360000">
            <a:off x="654050" y="444500"/>
            <a:ext cx="5416550" cy="3630613"/>
            <a:chOff x="1524000" y="381000"/>
            <a:chExt cx="3657600" cy="4737978"/>
          </a:xfrm>
        </p:grpSpPr>
        <p:sp>
          <p:nvSpPr>
            <p:cNvPr id="6" name="Rectangle 9"/>
            <p:cNvSpPr/>
            <p:nvPr userDrawn="1"/>
          </p:nvSpPr>
          <p:spPr>
            <a:xfrm>
              <a:off x="1523326" y="380823"/>
              <a:ext cx="3657600" cy="4723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B0C4986D-6BE9-4264-908F-02DB36FD8D6C}" type="datetime1">
              <a:rPr lang="en-US" smtClean="0"/>
              <a:t>18/05/11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BA9B540C-44DA-4F69-89C9-7C84606640D3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352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4CF3C7-6809-4F39-BD67-A75817BDDE0A}" type="datetime1">
              <a:rPr lang="en-US" smtClean="0"/>
              <a:t>18/05/11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9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EAEB24-CE78-465C-A726-91D0868FA48F}" type="datetime1">
              <a:rPr lang="en-US" smtClean="0"/>
              <a:t>18/05/11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20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to, sopra e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0C4986D-6BE9-4264-908F-02DB36FD8D6C}" type="datetime1">
              <a:rPr lang="en-US" smtClean="0"/>
              <a:t>18/05/11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A9B540C-44DA-4F69-89C9-7C84606640D3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9876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4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8.png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735138"/>
            <a:ext cx="7313613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2863" y="6315075"/>
            <a:ext cx="1295400" cy="265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  <a:cs typeface="+mn-cs"/>
              </a:defRPr>
            </a:lvl1pPr>
          </a:lstStyle>
          <a:p>
            <a:fld id="{B0C4986D-6BE9-4264-908F-02DB36FD8D6C}" type="datetime1">
              <a:rPr lang="en-US" smtClean="0"/>
              <a:t>18/05/11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3350" y="6305550"/>
            <a:ext cx="3717925" cy="258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  <a:cs typeface="+mn-cs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575" y="5476875"/>
            <a:ext cx="1482725" cy="85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 smtClean="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  <a:cs typeface="+mn-cs"/>
              </a:defRPr>
            </a:lvl1pPr>
          </a:lstStyle>
          <a:p>
            <a:fld id="{BA9B540C-44DA-4F69-89C9-7C84606640D3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9pPr>
    </p:titleStyle>
    <p:bodyStyle>
      <a:lvl1pPr marL="463550" indent="-463550" algn="l" rtl="0" eaLnBrk="1" fontAlgn="base" hangingPunct="1">
        <a:spcBef>
          <a:spcPts val="2000"/>
        </a:spcBef>
        <a:spcAft>
          <a:spcPct val="0"/>
        </a:spcAft>
        <a:buSzPct val="90000"/>
        <a:buBlip>
          <a:blip r:embed="rId22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14400" indent="-457200" algn="l" rtl="0" eaLnBrk="1" fontAlgn="base" hangingPunct="1">
        <a:spcBef>
          <a:spcPts val="600"/>
        </a:spcBef>
        <a:spcAft>
          <a:spcPct val="0"/>
        </a:spcAft>
        <a:buSzPct val="90000"/>
        <a:buBlip>
          <a:blip r:embed="rId23"/>
        </a:buBlip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5713" indent="-341313" algn="l" rtl="0" eaLnBrk="1" fontAlgn="base" hangingPunct="1">
        <a:spcBef>
          <a:spcPts val="600"/>
        </a:spcBef>
        <a:spcAft>
          <a:spcPct val="0"/>
        </a:spcAft>
        <a:buSzPct val="90000"/>
        <a:buBlip>
          <a:blip r:embed="rId24"/>
        </a:buBlip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7025" indent="-341313" algn="l" rtl="0" eaLnBrk="1" fontAlgn="base" hangingPunct="1">
        <a:spcBef>
          <a:spcPts val="600"/>
        </a:spcBef>
        <a:spcAft>
          <a:spcPct val="0"/>
        </a:spcAft>
        <a:buSzPct val="90000"/>
        <a:buBlip>
          <a:blip r:embed="rId24"/>
        </a:buBlip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938338" indent="-341313" algn="l" rtl="0" eaLnBrk="1" fontAlgn="base" hangingPunct="1">
        <a:spcBef>
          <a:spcPts val="600"/>
        </a:spcBef>
        <a:spcAft>
          <a:spcPct val="0"/>
        </a:spcAft>
        <a:buSzPct val="90000"/>
        <a:buBlip>
          <a:blip r:embed="rId24"/>
        </a:buBlip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3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Relationship Id="rId3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6.xml"/><Relationship Id="rId3" Type="http://schemas.openxmlformats.org/officeDocument/2006/relationships/chart" Target="../charts/char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3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3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3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914400" y="3879602"/>
            <a:ext cx="7315200" cy="1162050"/>
          </a:xfrm>
        </p:spPr>
        <p:txBody>
          <a:bodyPr/>
          <a:lstStyle/>
          <a:p>
            <a:pPr algn="ctr"/>
            <a:r>
              <a:rPr lang="it-IT" dirty="0" smtClean="0"/>
              <a:t>Introduzione </a:t>
            </a:r>
            <a:br>
              <a:rPr lang="it-IT" dirty="0" smtClean="0"/>
            </a:br>
            <a:r>
              <a:rPr lang="it-IT" dirty="0" smtClean="0"/>
              <a:t>al Workshop di Fisica ATLAS Italia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2"/>
          </p:nvPr>
        </p:nvSpPr>
        <p:spPr>
          <a:xfrm>
            <a:off x="195385" y="5276108"/>
            <a:ext cx="8811845" cy="1518966"/>
          </a:xfrm>
        </p:spPr>
        <p:txBody>
          <a:bodyPr/>
          <a:lstStyle/>
          <a:p>
            <a:pPr algn="ctr"/>
            <a:r>
              <a:rPr lang="it-IT" dirty="0" smtClean="0"/>
              <a:t>M. Cobal, S. </a:t>
            </a:r>
            <a:r>
              <a:rPr lang="it-IT" dirty="0" err="1" smtClean="0"/>
              <a:t>Giagu</a:t>
            </a:r>
            <a:endParaRPr lang="it-IT" dirty="0" smtClean="0"/>
          </a:p>
          <a:p>
            <a:pPr algn="ctr"/>
            <a:r>
              <a:rPr lang="it-IT" dirty="0" smtClean="0"/>
              <a:t>Università di Udine e INFN, Università di Roma I e INFN </a:t>
            </a:r>
          </a:p>
          <a:p>
            <a:pPr algn="ctr"/>
            <a:endParaRPr lang="it-IT" dirty="0"/>
          </a:p>
          <a:p>
            <a:pPr algn="ctr"/>
            <a:r>
              <a:rPr lang="it-IT" b="1" dirty="0" smtClean="0"/>
              <a:t>Napoli, 18-19 Maggio 2011</a:t>
            </a:r>
            <a:endParaRPr lang="it-IT" b="1" dirty="0"/>
          </a:p>
        </p:txBody>
      </p:sp>
      <p:pic>
        <p:nvPicPr>
          <p:cNvPr id="7" name="Segnaposto immagine 6" descr="napoli.tiff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" r="328"/>
          <a:stretch>
            <a:fillRect/>
          </a:stretch>
        </p:blipFill>
        <p:spPr>
          <a:xfrm rot="232774">
            <a:off x="2248157" y="584102"/>
            <a:ext cx="4653577" cy="3072384"/>
          </a:xfrm>
        </p:spPr>
      </p:pic>
    </p:spTree>
    <p:extLst>
      <p:ext uri="{BB962C8B-B14F-4D97-AF65-F5344CB8AC3E}">
        <p14:creationId xmlns:p14="http://schemas.microsoft.com/office/powerpoint/2010/main" val="313968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a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846620"/>
              </p:ext>
            </p:extLst>
          </p:nvPr>
        </p:nvGraphicFramePr>
        <p:xfrm>
          <a:off x="4487420" y="1596174"/>
          <a:ext cx="4572000" cy="342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a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754233"/>
              </p:ext>
            </p:extLst>
          </p:nvPr>
        </p:nvGraphicFramePr>
        <p:xfrm>
          <a:off x="-50800" y="1537238"/>
          <a:ext cx="5130800" cy="3894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79929"/>
            <a:ext cx="7313613" cy="1318815"/>
          </a:xfrm>
        </p:spPr>
        <p:txBody>
          <a:bodyPr/>
          <a:lstStyle/>
          <a:p>
            <a:r>
              <a:rPr lang="it-IT" dirty="0" err="1" smtClean="0"/>
              <a:t>Summary</a:t>
            </a:r>
            <a:r>
              <a:rPr lang="it-IT" dirty="0" smtClean="0"/>
              <a:t> talk 2010+2011</a:t>
            </a:r>
            <a:br>
              <a:rPr lang="it-IT" dirty="0" smtClean="0"/>
            </a:br>
            <a:r>
              <a:rPr lang="it-IT" dirty="0" smtClean="0"/>
              <a:t>confronto con altri paesi</a:t>
            </a:r>
            <a:endParaRPr lang="it-IT" dirty="0"/>
          </a:p>
        </p:txBody>
      </p:sp>
      <p:sp>
        <p:nvSpPr>
          <p:cNvPr id="6" name="Ovale 5"/>
          <p:cNvSpPr/>
          <p:nvPr/>
        </p:nvSpPr>
        <p:spPr>
          <a:xfrm rot="19087803">
            <a:off x="1725797" y="4472312"/>
            <a:ext cx="828344" cy="31287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 rot="19087803">
            <a:off x="6318963" y="4380286"/>
            <a:ext cx="828344" cy="31287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4822809" y="3405978"/>
            <a:ext cx="43626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965573" y="2876161"/>
            <a:ext cx="72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n w="12700" cmpd="sng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7,3 %</a:t>
            </a:r>
            <a:endParaRPr lang="it-IT" dirty="0">
              <a:ln w="12700" cmpd="sng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>
          <a:xfrm>
            <a:off x="2199876" y="3349634"/>
            <a:ext cx="0" cy="3128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466490" y="2593805"/>
            <a:ext cx="83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n w="12700" cmpd="sng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0,82 %</a:t>
            </a:r>
            <a:endParaRPr lang="it-IT" dirty="0">
              <a:ln w="12700" cmpd="sng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95482" y="5156550"/>
            <a:ext cx="87639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 smtClean="0"/>
              <a:t>Negli ultimi due anni, talk assegnati all’ Italia in percentuale un </a:t>
            </a:r>
          </a:p>
          <a:p>
            <a:r>
              <a:rPr lang="it-IT" sz="2400" dirty="0" smtClean="0"/>
              <a:t>    </a:t>
            </a:r>
            <a:r>
              <a:rPr lang="it-IT" sz="2400" dirty="0" err="1" smtClean="0"/>
              <a:t>pò</a:t>
            </a:r>
            <a:r>
              <a:rPr lang="it-IT" sz="2400" dirty="0" smtClean="0"/>
              <a:t> più bassa: </a:t>
            </a:r>
            <a:r>
              <a:rPr lang="it-IT" sz="2400" b="1" dirty="0" smtClean="0">
                <a:solidFill>
                  <a:srgbClr val="FF0000"/>
                </a:solidFill>
              </a:rPr>
              <a:t>47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smtClean="0"/>
              <a:t>talk su </a:t>
            </a:r>
            <a:r>
              <a:rPr lang="it-IT" sz="2400" b="1" dirty="0" smtClean="0">
                <a:solidFill>
                  <a:srgbClr val="FF0000"/>
                </a:solidFill>
              </a:rPr>
              <a:t>640</a:t>
            </a:r>
            <a:endParaRPr lang="it-IT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it-IT" sz="2400" dirty="0" smtClean="0"/>
              <a:t>Germania (1.16%), Inghilterra (1.14%), Svizzera (1.6%), USA (1.2%)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smtClean="0"/>
              <a:t>Forse vale la pena monitorare le assegnazioni?</a:t>
            </a:r>
          </a:p>
        </p:txBody>
      </p:sp>
      <p:cxnSp>
        <p:nvCxnSpPr>
          <p:cNvPr id="19" name="Connettore 2 18"/>
          <p:cNvCxnSpPr/>
          <p:nvPr/>
        </p:nvCxnSpPr>
        <p:spPr>
          <a:xfrm>
            <a:off x="6865661" y="3093101"/>
            <a:ext cx="0" cy="3128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26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535069"/>
              </p:ext>
            </p:extLst>
          </p:nvPr>
        </p:nvGraphicFramePr>
        <p:xfrm>
          <a:off x="4432789" y="1735777"/>
          <a:ext cx="4711211" cy="3542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0792579"/>
              </p:ext>
            </p:extLst>
          </p:nvPr>
        </p:nvGraphicFramePr>
        <p:xfrm>
          <a:off x="0" y="1735777"/>
          <a:ext cx="4583505" cy="355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79929"/>
            <a:ext cx="7313613" cy="1318815"/>
          </a:xfrm>
        </p:spPr>
        <p:txBody>
          <a:bodyPr/>
          <a:lstStyle/>
          <a:p>
            <a:r>
              <a:rPr lang="it-IT" dirty="0" smtClean="0"/>
              <a:t>Talk dati nel 2009: </a:t>
            </a:r>
            <a:br>
              <a:rPr lang="it-IT" dirty="0" smtClean="0"/>
            </a:br>
            <a:r>
              <a:rPr lang="it-IT" dirty="0" smtClean="0"/>
              <a:t>confronto con altri paesi</a:t>
            </a:r>
            <a:endParaRPr lang="it-IT" dirty="0"/>
          </a:p>
        </p:txBody>
      </p:sp>
      <p:sp>
        <p:nvSpPr>
          <p:cNvPr id="6" name="Ovale 5"/>
          <p:cNvSpPr/>
          <p:nvPr/>
        </p:nvSpPr>
        <p:spPr>
          <a:xfrm rot="19087803">
            <a:off x="1807339" y="4657517"/>
            <a:ext cx="828344" cy="31287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 rot="19087803">
            <a:off x="6363689" y="4633147"/>
            <a:ext cx="828344" cy="31287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4759347" y="3622029"/>
            <a:ext cx="43626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081671" y="2686446"/>
            <a:ext cx="827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n w="12700" cmpd="sng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10,0 %</a:t>
            </a:r>
            <a:endParaRPr lang="it-IT" dirty="0">
              <a:ln w="12700" cmpd="sng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>
          <a:xfrm>
            <a:off x="2379108" y="3202394"/>
            <a:ext cx="0" cy="3128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295482" y="5156550"/>
            <a:ext cx="64940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 smtClean="0"/>
              <a:t>Nel 2009 miglior trattamento per l’ Italia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smtClean="0"/>
              <a:t>Germania sempre alta (1.6%) con Svizzera (1.4%)</a:t>
            </a:r>
          </a:p>
          <a:p>
            <a:pPr marL="342900" indent="-342900">
              <a:buFont typeface="Arial"/>
              <a:buChar char="•"/>
            </a:pPr>
            <a:r>
              <a:rPr lang="it-IT" sz="2400" b="1" dirty="0">
                <a:solidFill>
                  <a:srgbClr val="FF0000"/>
                </a:solidFill>
              </a:rPr>
              <a:t>Totale</a:t>
            </a:r>
            <a:r>
              <a:rPr lang="it-IT" sz="2400" dirty="0"/>
              <a:t> talk assegnati: </a:t>
            </a:r>
            <a:r>
              <a:rPr lang="it-IT" sz="2400" b="1" dirty="0" smtClean="0">
                <a:solidFill>
                  <a:srgbClr val="FF0000"/>
                </a:solidFill>
              </a:rPr>
              <a:t>251</a:t>
            </a:r>
            <a:endParaRPr lang="it-IT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it-IT" sz="2400" dirty="0"/>
              <a:t>Talk assegnati all’ </a:t>
            </a:r>
            <a:r>
              <a:rPr lang="it-IT" sz="2400" b="1" dirty="0">
                <a:solidFill>
                  <a:srgbClr val="FF0000"/>
                </a:solidFill>
              </a:rPr>
              <a:t>Italia</a:t>
            </a:r>
            <a:r>
              <a:rPr lang="it-IT" sz="2400" dirty="0"/>
              <a:t>: </a:t>
            </a:r>
            <a:r>
              <a:rPr lang="it-IT" sz="2400" b="1" dirty="0" smtClean="0">
                <a:solidFill>
                  <a:srgbClr val="FF0000"/>
                </a:solidFill>
              </a:rPr>
              <a:t>25</a:t>
            </a:r>
            <a:endParaRPr lang="it-IT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706659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1325" y="136766"/>
            <a:ext cx="7741138" cy="868362"/>
          </a:xfrm>
        </p:spPr>
        <p:txBody>
          <a:bodyPr/>
          <a:lstStyle/>
          <a:p>
            <a:r>
              <a:rPr lang="it-IT" dirty="0" smtClean="0"/>
              <a:t>Editori/membri di Ed Board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0770" y="1656986"/>
            <a:ext cx="8401538" cy="405606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it-IT" dirty="0" smtClean="0"/>
              <a:t>Statistica relativa agli articoli e alle CONF note (no INT note!!)</a:t>
            </a:r>
          </a:p>
          <a:p>
            <a:pPr>
              <a:buFont typeface="Arial"/>
              <a:buChar char="•"/>
            </a:pPr>
            <a:r>
              <a:rPr lang="it-IT" dirty="0" smtClean="0"/>
              <a:t>Consultati i vari istituti e fatto cross </a:t>
            </a:r>
            <a:r>
              <a:rPr lang="it-IT" dirty="0" err="1" smtClean="0"/>
              <a:t>check</a:t>
            </a:r>
            <a:r>
              <a:rPr lang="it-IT" dirty="0" smtClean="0"/>
              <a:t> con il GLANCE DB</a:t>
            </a:r>
          </a:p>
          <a:p>
            <a:pPr>
              <a:buFont typeface="Arial"/>
              <a:buChar char="•"/>
            </a:pPr>
            <a:r>
              <a:rPr lang="it-IT" dirty="0" smtClean="0"/>
              <a:t>In caso di incongruenze (GLANCE contiene degli errori), consultati i gruppi coinvolti</a:t>
            </a:r>
          </a:p>
          <a:p>
            <a:pPr>
              <a:buFont typeface="Arial"/>
              <a:buChar char="•"/>
            </a:pPr>
            <a:r>
              <a:rPr lang="it-IT" dirty="0" smtClean="0"/>
              <a:t>Se presenti più editori di un istituto, contato come un unico contributo</a:t>
            </a:r>
            <a:endParaRPr lang="it-IT" dirty="0"/>
          </a:p>
          <a:p>
            <a:pPr>
              <a:buFont typeface="Arial"/>
              <a:buChar char="•"/>
            </a:pPr>
            <a:r>
              <a:rPr lang="it-IT" dirty="0" smtClean="0"/>
              <a:t>Fa fede la data in cui l’editore/membro dell’ Ed Board è stato designato</a:t>
            </a:r>
          </a:p>
        </p:txBody>
      </p:sp>
    </p:spTree>
    <p:extLst>
      <p:ext uri="{BB962C8B-B14F-4D97-AF65-F5344CB8AC3E}">
        <p14:creationId xmlns:p14="http://schemas.microsoft.com/office/powerpoint/2010/main" val="4192902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79930"/>
            <a:ext cx="7313613" cy="711463"/>
          </a:xfrm>
        </p:spPr>
        <p:txBody>
          <a:bodyPr/>
          <a:lstStyle/>
          <a:p>
            <a:r>
              <a:rPr lang="it-IT" dirty="0" smtClean="0"/>
              <a:t>Membri di Ed Board</a:t>
            </a:r>
            <a:endParaRPr lang="it-IT" dirty="0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105172"/>
              </p:ext>
            </p:extLst>
          </p:nvPr>
        </p:nvGraphicFramePr>
        <p:xfrm>
          <a:off x="-35082" y="791394"/>
          <a:ext cx="4782928" cy="310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843716"/>
              </p:ext>
            </p:extLst>
          </p:nvPr>
        </p:nvGraphicFramePr>
        <p:xfrm>
          <a:off x="2151422" y="3894014"/>
          <a:ext cx="5004522" cy="2963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666248"/>
              </p:ext>
            </p:extLst>
          </p:nvPr>
        </p:nvGraphicFramePr>
        <p:xfrm>
          <a:off x="4535464" y="791394"/>
          <a:ext cx="4784382" cy="310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2806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79930"/>
            <a:ext cx="7313613" cy="711463"/>
          </a:xfrm>
        </p:spPr>
        <p:txBody>
          <a:bodyPr/>
          <a:lstStyle/>
          <a:p>
            <a:r>
              <a:rPr lang="it-IT" dirty="0" err="1" smtClean="0"/>
              <a:t>Editors</a:t>
            </a:r>
            <a:endParaRPr lang="it-IT" dirty="0"/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520144"/>
              </p:ext>
            </p:extLst>
          </p:nvPr>
        </p:nvGraphicFramePr>
        <p:xfrm>
          <a:off x="-73323" y="791393"/>
          <a:ext cx="4387054" cy="311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63257"/>
              </p:ext>
            </p:extLst>
          </p:nvPr>
        </p:nvGraphicFramePr>
        <p:xfrm>
          <a:off x="4575779" y="791393"/>
          <a:ext cx="4568221" cy="311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251313"/>
              </p:ext>
            </p:extLst>
          </p:nvPr>
        </p:nvGraphicFramePr>
        <p:xfrm>
          <a:off x="2347546" y="3748973"/>
          <a:ext cx="4848724" cy="2935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99313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1878" y="69057"/>
            <a:ext cx="8257317" cy="1422470"/>
          </a:xfrm>
        </p:spPr>
        <p:txBody>
          <a:bodyPr/>
          <a:lstStyle/>
          <a:p>
            <a:r>
              <a:rPr lang="it-IT" dirty="0" err="1" smtClean="0"/>
              <a:t>Similfellow</a:t>
            </a:r>
            <a:r>
              <a:rPr lang="it-IT" dirty="0" smtClean="0"/>
              <a:t> assegnati </a:t>
            </a:r>
            <a:br>
              <a:rPr lang="it-IT" dirty="0" smtClean="0"/>
            </a:br>
            <a:r>
              <a:rPr lang="it-IT" dirty="0" smtClean="0"/>
              <a:t>ultime 3 tornate</a:t>
            </a:r>
            <a:endParaRPr lang="it-IT"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468163"/>
              </p:ext>
            </p:extLst>
          </p:nvPr>
        </p:nvGraphicFramePr>
        <p:xfrm>
          <a:off x="1478813" y="2178333"/>
          <a:ext cx="5943600" cy="388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8534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6304" y="996467"/>
            <a:ext cx="4680917" cy="3731838"/>
          </a:xfrm>
          <a:solidFill>
            <a:srgbClr val="FFFF66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it-IT" b="1" dirty="0" smtClean="0">
                <a:solidFill>
                  <a:srgbClr val="000090"/>
                </a:solidFill>
              </a:rPr>
              <a:t>Nel 2009</a:t>
            </a:r>
          </a:p>
          <a:p>
            <a:pPr lvl="1">
              <a:buFont typeface="Arial"/>
              <a:buChar char="•"/>
            </a:pPr>
            <a:r>
              <a:rPr lang="it-IT" sz="2400" b="1" dirty="0">
                <a:solidFill>
                  <a:srgbClr val="FF0000"/>
                </a:solidFill>
              </a:rPr>
              <a:t> CP </a:t>
            </a:r>
            <a:r>
              <a:rPr lang="it-IT" sz="2400" b="1" dirty="0" err="1">
                <a:solidFill>
                  <a:srgbClr val="FF0000"/>
                </a:solidFill>
              </a:rPr>
              <a:t>convener</a:t>
            </a:r>
            <a:r>
              <a:rPr lang="it-IT" sz="2400" b="1" dirty="0">
                <a:solidFill>
                  <a:srgbClr val="FF0000"/>
                </a:solidFill>
              </a:rPr>
              <a:t>: </a:t>
            </a:r>
            <a:r>
              <a:rPr lang="it-IT" sz="2400" b="1" dirty="0" smtClean="0">
                <a:solidFill>
                  <a:srgbClr val="FF0000"/>
                </a:solidFill>
              </a:rPr>
              <a:t>2</a:t>
            </a:r>
            <a:endParaRPr lang="it-IT" sz="2400" b="1" dirty="0">
              <a:solidFill>
                <a:srgbClr val="FF0000"/>
              </a:solidFill>
            </a:endParaRPr>
          </a:p>
          <a:p>
            <a:pPr lvl="1">
              <a:buFont typeface="Arial"/>
              <a:buChar char="•"/>
            </a:pP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Phys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group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convener</a:t>
            </a:r>
            <a:r>
              <a:rPr lang="it-IT" sz="2400" b="1" dirty="0">
                <a:solidFill>
                  <a:srgbClr val="FF0000"/>
                </a:solidFill>
              </a:rPr>
              <a:t>: </a:t>
            </a:r>
            <a:r>
              <a:rPr lang="it-IT" sz="2400" b="1" dirty="0" smtClean="0">
                <a:solidFill>
                  <a:srgbClr val="FF0000"/>
                </a:solidFill>
              </a:rPr>
              <a:t>2</a:t>
            </a:r>
          </a:p>
          <a:p>
            <a:pPr lvl="1">
              <a:buFont typeface="Arial"/>
              <a:buChar char="•"/>
            </a:pP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smtClean="0">
                <a:solidFill>
                  <a:srgbClr val="000000"/>
                </a:solidFill>
              </a:rPr>
              <a:t>Computing </a:t>
            </a:r>
            <a:r>
              <a:rPr lang="it-IT" sz="2400" dirty="0" err="1" smtClean="0">
                <a:solidFill>
                  <a:srgbClr val="000000"/>
                </a:solidFill>
              </a:rPr>
              <a:t>coord</a:t>
            </a:r>
            <a:r>
              <a:rPr lang="it-IT" sz="2400" dirty="0" smtClean="0">
                <a:solidFill>
                  <a:srgbClr val="000000"/>
                </a:solidFill>
              </a:rPr>
              <a:t>: 1</a:t>
            </a:r>
          </a:p>
          <a:p>
            <a:pPr lvl="1">
              <a:buFont typeface="Arial"/>
              <a:buChar char="•"/>
            </a:pPr>
            <a:r>
              <a:rPr lang="it-IT" sz="2400" dirty="0" smtClean="0"/>
              <a:t> </a:t>
            </a:r>
            <a:r>
              <a:rPr lang="it-IT" sz="2400" dirty="0" err="1" smtClean="0"/>
              <a:t>Authoship</a:t>
            </a:r>
            <a:r>
              <a:rPr lang="it-IT" sz="2400" dirty="0" smtClean="0"/>
              <a:t> </a:t>
            </a:r>
            <a:r>
              <a:rPr lang="it-IT" sz="2400" dirty="0" err="1" smtClean="0"/>
              <a:t>comm</a:t>
            </a:r>
            <a:r>
              <a:rPr lang="it-IT" sz="2400" dirty="0" smtClean="0"/>
              <a:t> </a:t>
            </a:r>
            <a:r>
              <a:rPr lang="it-IT" sz="2400" dirty="0" err="1" smtClean="0"/>
              <a:t>member</a:t>
            </a:r>
            <a:r>
              <a:rPr lang="it-IT" sz="2400" dirty="0" smtClean="0"/>
              <a:t>: 1</a:t>
            </a:r>
          </a:p>
          <a:p>
            <a:pPr lvl="1">
              <a:buFont typeface="Arial"/>
              <a:buChar char="•"/>
            </a:pPr>
            <a:r>
              <a:rPr lang="it-IT" sz="2400" dirty="0"/>
              <a:t> </a:t>
            </a:r>
            <a:r>
              <a:rPr lang="it-IT" sz="2400" dirty="0" smtClean="0"/>
              <a:t>Pub </a:t>
            </a:r>
            <a:r>
              <a:rPr lang="it-IT" sz="2400" dirty="0" err="1" smtClean="0"/>
              <a:t>com</a:t>
            </a:r>
            <a:r>
              <a:rPr lang="it-IT" sz="2400" dirty="0" smtClean="0"/>
              <a:t> </a:t>
            </a:r>
            <a:r>
              <a:rPr lang="it-IT" sz="2400" dirty="0" err="1" smtClean="0"/>
              <a:t>member</a:t>
            </a:r>
            <a:r>
              <a:rPr lang="it-IT" sz="2400" dirty="0" smtClean="0"/>
              <a:t>: </a:t>
            </a:r>
            <a:r>
              <a:rPr lang="it-IT" sz="2400" dirty="0" smtClean="0"/>
              <a:t>2</a:t>
            </a:r>
            <a:endParaRPr lang="it-IT" sz="2400" dirty="0" smtClean="0"/>
          </a:p>
          <a:p>
            <a:pPr lvl="1">
              <a:buFont typeface="Arial"/>
              <a:buChar char="•"/>
            </a:pPr>
            <a:r>
              <a:rPr lang="it-IT" sz="2400" dirty="0"/>
              <a:t> </a:t>
            </a:r>
            <a:r>
              <a:rPr lang="it-IT" sz="2400" dirty="0" smtClean="0"/>
              <a:t>Speaker </a:t>
            </a:r>
            <a:r>
              <a:rPr lang="it-IT" sz="2400" dirty="0" err="1" smtClean="0"/>
              <a:t>com</a:t>
            </a:r>
            <a:r>
              <a:rPr lang="it-IT" sz="2400" dirty="0" smtClean="0"/>
              <a:t> </a:t>
            </a:r>
            <a:r>
              <a:rPr lang="it-IT" sz="2400" dirty="0" err="1" smtClean="0"/>
              <a:t>member</a:t>
            </a:r>
            <a:r>
              <a:rPr lang="it-IT" sz="2400" dirty="0" smtClean="0"/>
              <a:t>: 1</a:t>
            </a:r>
          </a:p>
          <a:p>
            <a:pPr lvl="1">
              <a:buFont typeface="Arial"/>
              <a:buChar char="•"/>
            </a:pPr>
            <a:r>
              <a:rPr lang="it-IT" sz="2400" dirty="0"/>
              <a:t> </a:t>
            </a:r>
            <a:r>
              <a:rPr lang="it-IT" sz="2400" dirty="0" smtClean="0"/>
              <a:t>POTS </a:t>
            </a:r>
            <a:r>
              <a:rPr lang="it-IT" sz="2400" dirty="0" err="1" smtClean="0"/>
              <a:t>member</a:t>
            </a:r>
            <a:r>
              <a:rPr lang="it-IT" sz="2400" dirty="0" smtClean="0"/>
              <a:t>: 1  </a:t>
            </a:r>
          </a:p>
          <a:p>
            <a:pPr marL="457200" lvl="1" indent="0">
              <a:buNone/>
            </a:pPr>
            <a:endParaRPr lang="it-IT" dirty="0" smtClean="0"/>
          </a:p>
          <a:p>
            <a:pPr>
              <a:buFont typeface="Arial"/>
              <a:buChar char="•"/>
            </a:pPr>
            <a:endParaRPr lang="it-IT" dirty="0" smtClean="0"/>
          </a:p>
          <a:p>
            <a:pPr lvl="1">
              <a:buFont typeface="Arial"/>
              <a:buChar char="•"/>
            </a:pPr>
            <a:endParaRPr lang="it-IT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1185133" y="70714"/>
            <a:ext cx="69915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/>
              <a:t>Nell’ organigramma di ATLAS </a:t>
            </a:r>
            <a:endParaRPr lang="it-IT" sz="4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013070" y="1436312"/>
            <a:ext cx="4006225" cy="2246769"/>
          </a:xfrm>
          <a:prstGeom prst="rect">
            <a:avLst/>
          </a:prstGeom>
          <a:solidFill>
            <a:srgbClr val="FFFF66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marL="463550" lvl="0" indent="-463550" fontAlgn="base">
              <a:spcBef>
                <a:spcPts val="2000"/>
              </a:spcBef>
              <a:spcAft>
                <a:spcPct val="0"/>
              </a:spcAft>
              <a:buSzPct val="90000"/>
              <a:buBlip>
                <a:blip r:embed="rId3"/>
              </a:buBlip>
            </a:pPr>
            <a:r>
              <a:rPr lang="it-IT" sz="2400" b="1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Nel 2010</a:t>
            </a:r>
          </a:p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SzPct val="90000"/>
              <a:buFont typeface="Arial"/>
              <a:buChar char="•"/>
            </a:pPr>
            <a:r>
              <a:rPr lang="it-IT" sz="2400" b="1" dirty="0">
                <a:solidFill>
                  <a:srgbClr val="FF0000"/>
                </a:solidFill>
                <a:ea typeface="ＭＳ Ｐゴシック" charset="0"/>
              </a:rPr>
              <a:t>CP </a:t>
            </a:r>
            <a:r>
              <a:rPr lang="it-IT" sz="2400" b="1" dirty="0" err="1">
                <a:solidFill>
                  <a:srgbClr val="FF0000"/>
                </a:solidFill>
                <a:ea typeface="ＭＳ Ｐゴシック" charset="0"/>
              </a:rPr>
              <a:t>convener</a:t>
            </a:r>
            <a:r>
              <a:rPr lang="it-IT" sz="2400" b="1" dirty="0">
                <a:solidFill>
                  <a:srgbClr val="FF0000"/>
                </a:solidFill>
                <a:ea typeface="ＭＳ Ｐゴシック" charset="0"/>
              </a:rPr>
              <a:t>: 1</a:t>
            </a:r>
          </a:p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SzPct val="90000"/>
              <a:buFont typeface="Arial"/>
              <a:buChar char="•"/>
            </a:pPr>
            <a:r>
              <a:rPr lang="it-IT" sz="2400" dirty="0">
                <a:solidFill>
                  <a:srgbClr val="000000"/>
                </a:solidFill>
                <a:ea typeface="ＭＳ Ｐゴシック" charset="0"/>
              </a:rPr>
              <a:t>Computing </a:t>
            </a:r>
            <a:r>
              <a:rPr lang="it-IT" sz="2400" dirty="0" err="1">
                <a:solidFill>
                  <a:srgbClr val="000000"/>
                </a:solidFill>
                <a:ea typeface="ＭＳ Ｐゴシック" charset="0"/>
              </a:rPr>
              <a:t>coord</a:t>
            </a:r>
            <a:r>
              <a:rPr lang="it-IT" sz="2400" dirty="0">
                <a:solidFill>
                  <a:srgbClr val="000000"/>
                </a:solidFill>
                <a:ea typeface="ＭＳ Ｐゴシック" charset="0"/>
              </a:rPr>
              <a:t> : 1</a:t>
            </a:r>
          </a:p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SzPct val="90000"/>
              <a:buFont typeface="Arial"/>
              <a:buChar char="•"/>
            </a:pPr>
            <a:r>
              <a:rPr lang="it-IT" sz="2400" dirty="0">
                <a:solidFill>
                  <a:srgbClr val="000000"/>
                </a:solidFill>
                <a:ea typeface="ＭＳ Ｐゴシック" charset="0"/>
              </a:rPr>
              <a:t>Pub </a:t>
            </a:r>
            <a:r>
              <a:rPr lang="it-IT" sz="2400" dirty="0" err="1">
                <a:solidFill>
                  <a:srgbClr val="000000"/>
                </a:solidFill>
                <a:ea typeface="ＭＳ Ｐゴシック" charset="0"/>
              </a:rPr>
              <a:t>com</a:t>
            </a:r>
            <a:r>
              <a:rPr lang="it-IT" sz="24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ea typeface="ＭＳ Ｐゴシック" charset="0"/>
              </a:rPr>
              <a:t>member</a:t>
            </a:r>
            <a:r>
              <a:rPr lang="it-IT" sz="2400" dirty="0">
                <a:solidFill>
                  <a:srgbClr val="000000"/>
                </a:solidFill>
                <a:ea typeface="ＭＳ Ｐゴシック" charset="0"/>
              </a:rPr>
              <a:t>:  2 </a:t>
            </a:r>
          </a:p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SzPct val="90000"/>
              <a:buFont typeface="Arial"/>
              <a:buChar char="•"/>
            </a:pPr>
            <a:r>
              <a:rPr lang="it-IT" sz="2400" dirty="0">
                <a:solidFill>
                  <a:srgbClr val="000000"/>
                </a:solidFill>
                <a:ea typeface="ＭＳ Ｐゴシック" charset="0"/>
              </a:rPr>
              <a:t>Speaker </a:t>
            </a:r>
            <a:r>
              <a:rPr lang="it-IT" sz="2400" dirty="0" err="1">
                <a:solidFill>
                  <a:srgbClr val="000000"/>
                </a:solidFill>
                <a:ea typeface="ＭＳ Ｐゴシック" charset="0"/>
              </a:rPr>
              <a:t>com</a:t>
            </a:r>
            <a:r>
              <a:rPr lang="it-IT" sz="24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ea typeface="ＭＳ Ｐゴシック" charset="0"/>
              </a:rPr>
              <a:t>member</a:t>
            </a:r>
            <a:r>
              <a:rPr lang="it-IT" sz="2400" dirty="0">
                <a:solidFill>
                  <a:srgbClr val="000000"/>
                </a:solidFill>
                <a:ea typeface="ＭＳ Ｐゴシック" charset="0"/>
              </a:rPr>
              <a:t>: </a:t>
            </a:r>
            <a:r>
              <a:rPr lang="it-IT" sz="2400" dirty="0" smtClean="0">
                <a:solidFill>
                  <a:srgbClr val="000000"/>
                </a:solidFill>
                <a:ea typeface="ＭＳ Ｐゴシック" charset="0"/>
              </a:rPr>
              <a:t>1</a:t>
            </a:r>
            <a:endParaRPr lang="it-IT" sz="2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389077" y="44352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954456" y="4142154"/>
            <a:ext cx="4006225" cy="2246769"/>
          </a:xfrm>
          <a:prstGeom prst="rect">
            <a:avLst/>
          </a:prstGeom>
          <a:solidFill>
            <a:srgbClr val="FFFF66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marL="463550" lvl="0" indent="-463550" fontAlgn="base">
              <a:spcBef>
                <a:spcPts val="2000"/>
              </a:spcBef>
              <a:spcAft>
                <a:spcPct val="0"/>
              </a:spcAft>
              <a:buSzPct val="90000"/>
              <a:buBlip>
                <a:blip r:embed="rId3"/>
              </a:buBlip>
            </a:pPr>
            <a:r>
              <a:rPr lang="it-IT" sz="2400" b="1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Nel </a:t>
            </a:r>
            <a:r>
              <a:rPr lang="it-IT" sz="2400" b="1" dirty="0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2011</a:t>
            </a:r>
            <a:endParaRPr lang="it-IT" sz="2400" b="1" dirty="0">
              <a:solidFill>
                <a:srgbClr val="000090"/>
              </a:solidFill>
              <a:ea typeface="ＭＳ Ｐゴシック" charset="0"/>
              <a:cs typeface="ＭＳ Ｐゴシック" charset="0"/>
            </a:endParaRPr>
          </a:p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SzPct val="90000"/>
              <a:buFont typeface="Arial"/>
              <a:buChar char="•"/>
            </a:pPr>
            <a:r>
              <a:rPr lang="it-IT" sz="2400" b="1" dirty="0">
                <a:solidFill>
                  <a:srgbClr val="FF0000"/>
                </a:solidFill>
                <a:ea typeface="ＭＳ Ｐゴシック" charset="0"/>
              </a:rPr>
              <a:t>CP </a:t>
            </a:r>
            <a:r>
              <a:rPr lang="it-IT" sz="2400" b="1" dirty="0" err="1">
                <a:solidFill>
                  <a:srgbClr val="FF0000"/>
                </a:solidFill>
                <a:ea typeface="ＭＳ Ｐゴシック" charset="0"/>
              </a:rPr>
              <a:t>convener</a:t>
            </a:r>
            <a:r>
              <a:rPr lang="it-IT" sz="2400" b="1" dirty="0">
                <a:solidFill>
                  <a:srgbClr val="FF0000"/>
                </a:solidFill>
                <a:ea typeface="ＭＳ Ｐゴシック" charset="0"/>
              </a:rPr>
              <a:t>: 1</a:t>
            </a:r>
          </a:p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SzPct val="90000"/>
              <a:buFont typeface="Arial"/>
              <a:buChar char="•"/>
            </a:pPr>
            <a:r>
              <a:rPr lang="it-IT" sz="2400" b="1" dirty="0" err="1">
                <a:solidFill>
                  <a:srgbClr val="FF0000"/>
                </a:solidFill>
                <a:ea typeface="ＭＳ Ｐゴシック" charset="0"/>
              </a:rPr>
              <a:t>Phys</a:t>
            </a:r>
            <a:r>
              <a:rPr lang="it-IT" sz="2400" b="1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ea typeface="ＭＳ Ｐゴシック" charset="0"/>
              </a:rPr>
              <a:t>coord</a:t>
            </a:r>
            <a:r>
              <a:rPr lang="it-IT" sz="2400" b="1" dirty="0">
                <a:solidFill>
                  <a:srgbClr val="FF0000"/>
                </a:solidFill>
                <a:ea typeface="ＭＳ Ｐゴシック" charset="0"/>
              </a:rPr>
              <a:t>: 1 </a:t>
            </a:r>
          </a:p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SzPct val="90000"/>
              <a:buFont typeface="Arial"/>
              <a:buChar char="•"/>
            </a:pPr>
            <a:r>
              <a:rPr lang="it-IT" sz="2400" dirty="0">
                <a:solidFill>
                  <a:srgbClr val="000000"/>
                </a:solidFill>
                <a:ea typeface="ＭＳ Ｐゴシック" charset="0"/>
              </a:rPr>
              <a:t>Pub </a:t>
            </a:r>
            <a:r>
              <a:rPr lang="it-IT" sz="2400" dirty="0" err="1" smtClean="0">
                <a:solidFill>
                  <a:srgbClr val="000000"/>
                </a:solidFill>
                <a:ea typeface="ＭＳ Ｐゴシック" charset="0"/>
              </a:rPr>
              <a:t>com</a:t>
            </a:r>
            <a:r>
              <a:rPr lang="it-IT" sz="2400" dirty="0" smtClean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ea typeface="ＭＳ Ｐゴシック" charset="0"/>
              </a:rPr>
              <a:t>member</a:t>
            </a:r>
            <a:r>
              <a:rPr lang="it-IT" sz="2400" dirty="0">
                <a:solidFill>
                  <a:srgbClr val="000000"/>
                </a:solidFill>
                <a:ea typeface="ＭＳ Ｐゴシック" charset="0"/>
              </a:rPr>
              <a:t>: </a:t>
            </a:r>
            <a:r>
              <a:rPr lang="it-IT" sz="2400" dirty="0" smtClean="0">
                <a:solidFill>
                  <a:srgbClr val="000000"/>
                </a:solidFill>
                <a:ea typeface="ＭＳ Ｐゴシック" charset="0"/>
              </a:rPr>
              <a:t>2</a:t>
            </a:r>
          </a:p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SzPct val="90000"/>
              <a:buFont typeface="Arial"/>
              <a:buChar char="•"/>
            </a:pPr>
            <a:r>
              <a:rPr lang="it-IT" sz="2400" dirty="0" smtClean="0">
                <a:solidFill>
                  <a:srgbClr val="000000"/>
                </a:solidFill>
                <a:ea typeface="ＭＳ Ｐゴシック" charset="0"/>
              </a:rPr>
              <a:t>Speaker </a:t>
            </a:r>
            <a:r>
              <a:rPr lang="it-IT" sz="2400" dirty="0" err="1" smtClean="0">
                <a:solidFill>
                  <a:srgbClr val="000000"/>
                </a:solidFill>
                <a:ea typeface="ＭＳ Ｐゴシック" charset="0"/>
              </a:rPr>
              <a:t>com</a:t>
            </a:r>
            <a:r>
              <a:rPr lang="it-IT" sz="2400" dirty="0" smtClean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ea typeface="ＭＳ Ｐゴシック" charset="0"/>
              </a:rPr>
              <a:t>member</a:t>
            </a:r>
            <a:r>
              <a:rPr lang="it-IT" sz="2400" dirty="0" smtClean="0">
                <a:solidFill>
                  <a:srgbClr val="000000"/>
                </a:solidFill>
                <a:ea typeface="ＭＳ Ｐゴシック" charset="0"/>
              </a:rPr>
              <a:t>: 1 </a:t>
            </a:r>
            <a:endParaRPr lang="it-IT" sz="2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185133" y="4804563"/>
            <a:ext cx="29110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Occorre individuare buoni candidati e appoggiarli</a:t>
            </a:r>
          </a:p>
          <a:p>
            <a:pPr algn="ctr"/>
            <a:r>
              <a:rPr lang="it-IT" sz="2400" dirty="0" smtClean="0"/>
              <a:t>per le posizioni rilevanti per la fisica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5625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914400" y="210161"/>
            <a:ext cx="7313613" cy="868362"/>
          </a:xfrm>
        </p:spPr>
        <p:txBody>
          <a:bodyPr/>
          <a:lstStyle/>
          <a:p>
            <a:r>
              <a:rPr lang="it-IT" dirty="0" smtClean="0"/>
              <a:t>Scopo del Workshop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601784" y="1363908"/>
            <a:ext cx="8073293" cy="405606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it-IT" dirty="0" smtClean="0"/>
              <a:t>Fornire un quadro completo dell’attività di fisica in Italia, mostrando – nelle varie aree – l’inserimento a livello internazionale e la collaborazione tra gruppi in Italia</a:t>
            </a:r>
          </a:p>
          <a:p>
            <a:pPr>
              <a:buFont typeface="Arial"/>
              <a:buChar char="•"/>
            </a:pPr>
            <a:r>
              <a:rPr lang="it-IT" dirty="0" smtClean="0"/>
              <a:t>Ormai presenti “cluster” italiani nelle varie aree che mostrano una solida collaborazione: </a:t>
            </a:r>
            <a:r>
              <a:rPr lang="it-IT" dirty="0" err="1" smtClean="0"/>
              <a:t>eg</a:t>
            </a:r>
            <a:r>
              <a:rPr lang="it-IT" dirty="0" smtClean="0"/>
              <a:t>. Top (Bologna, Genova, Milano, Udine), Susy (Milano, Lecce, Pavia, Udine), </a:t>
            </a:r>
            <a:r>
              <a:rPr lang="it-IT" dirty="0" err="1" smtClean="0"/>
              <a:t>W</a:t>
            </a:r>
            <a:r>
              <a:rPr lang="it-IT" dirty="0" smtClean="0"/>
              <a:t>/</a:t>
            </a:r>
            <a:r>
              <a:rPr lang="it-IT" dirty="0" err="1" smtClean="0"/>
              <a:t>Z</a:t>
            </a:r>
            <a:r>
              <a:rPr lang="it-IT" dirty="0" smtClean="0"/>
              <a:t> (Roma1, Roma2, Bologna, Pavia, Frascati)</a:t>
            </a:r>
          </a:p>
          <a:p>
            <a:pPr>
              <a:buFont typeface="Arial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527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82062"/>
            <a:ext cx="7313613" cy="868362"/>
          </a:xfrm>
        </p:spPr>
        <p:txBody>
          <a:bodyPr/>
          <a:lstStyle/>
          <a:p>
            <a:r>
              <a:rPr lang="it-IT" dirty="0" smtClean="0"/>
              <a:t>Programma del Workshop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8094" r="8094"/>
          <a:stretch>
            <a:fillRect/>
          </a:stretch>
        </p:blipFill>
        <p:spPr>
          <a:xfrm>
            <a:off x="1817077" y="2142270"/>
            <a:ext cx="5629398" cy="3321538"/>
          </a:xfrm>
        </p:spPr>
      </p:pic>
      <p:sp>
        <p:nvSpPr>
          <p:cNvPr id="5" name="CasellaDiTesto 4"/>
          <p:cNvSpPr txBox="1"/>
          <p:nvPr/>
        </p:nvSpPr>
        <p:spPr>
          <a:xfrm>
            <a:off x="3321539" y="1351782"/>
            <a:ext cx="27689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18 Maggio 2011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39213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/>
          <a:srcRect l="-10007" r="-10007"/>
          <a:stretch>
            <a:fillRect/>
          </a:stretch>
        </p:blipFill>
        <p:spPr>
          <a:xfrm>
            <a:off x="914400" y="0"/>
            <a:ext cx="7313613" cy="4056062"/>
          </a:xfr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464" y="4016986"/>
            <a:ext cx="6056922" cy="28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14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22" y="839464"/>
            <a:ext cx="7951177" cy="582246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516923" y="113248"/>
            <a:ext cx="27721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19 Maggio 2011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3077162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914400" y="79929"/>
            <a:ext cx="7313613" cy="1024345"/>
          </a:xfrm>
        </p:spPr>
        <p:txBody>
          <a:bodyPr/>
          <a:lstStyle/>
          <a:p>
            <a:r>
              <a:rPr lang="it-IT" dirty="0" smtClean="0"/>
              <a:t>Talk dati nel 2011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95482" y="5172502"/>
            <a:ext cx="83022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 smtClean="0"/>
              <a:t>Elenco talk assegnati dallo Speaker </a:t>
            </a:r>
            <a:r>
              <a:rPr lang="it-IT" sz="2400" dirty="0" err="1" smtClean="0"/>
              <a:t>Committee</a:t>
            </a:r>
            <a:r>
              <a:rPr lang="it-IT" sz="2400" dirty="0" smtClean="0"/>
              <a:t> (non dai sistemi)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smtClean="0"/>
              <a:t>Altri talk: Detector, Performance, </a:t>
            </a:r>
            <a:r>
              <a:rPr lang="it-IT" sz="2400" dirty="0" err="1" smtClean="0"/>
              <a:t>Luminosity</a:t>
            </a:r>
            <a:endParaRPr lang="it-IT" sz="2400" dirty="0" smtClean="0"/>
          </a:p>
          <a:p>
            <a:pPr marL="342900" indent="-342900">
              <a:buFont typeface="Arial"/>
              <a:buChar char="•"/>
            </a:pPr>
            <a:r>
              <a:rPr lang="it-IT" sz="2400" dirty="0" smtClean="0"/>
              <a:t>FTE ricavati dai preventivi INFN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smtClean="0"/>
              <a:t>19 </a:t>
            </a:r>
            <a:r>
              <a:rPr lang="it-IT" sz="2400" dirty="0" err="1" smtClean="0"/>
              <a:t>talks</a:t>
            </a:r>
            <a:r>
              <a:rPr lang="it-IT" sz="2400" dirty="0" smtClean="0"/>
              <a:t> assegnati</a:t>
            </a:r>
            <a:endParaRPr lang="it-IT" sz="2400" dirty="0"/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6987775"/>
              </p:ext>
            </p:extLst>
          </p:nvPr>
        </p:nvGraphicFramePr>
        <p:xfrm>
          <a:off x="0" y="1185432"/>
          <a:ext cx="4572000" cy="3738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261579"/>
              </p:ext>
            </p:extLst>
          </p:nvPr>
        </p:nvGraphicFramePr>
        <p:xfrm>
          <a:off x="4572000" y="1159332"/>
          <a:ext cx="4572000" cy="331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404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0231208"/>
              </p:ext>
            </p:extLst>
          </p:nvPr>
        </p:nvGraphicFramePr>
        <p:xfrm>
          <a:off x="0" y="1500307"/>
          <a:ext cx="4826703" cy="361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a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189762"/>
              </p:ext>
            </p:extLst>
          </p:nvPr>
        </p:nvGraphicFramePr>
        <p:xfrm>
          <a:off x="4357077" y="1306736"/>
          <a:ext cx="4240678" cy="3567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79929"/>
            <a:ext cx="7313613" cy="1318815"/>
          </a:xfrm>
        </p:spPr>
        <p:txBody>
          <a:bodyPr/>
          <a:lstStyle/>
          <a:p>
            <a:r>
              <a:rPr lang="it-IT" dirty="0" smtClean="0"/>
              <a:t>Talk dati nel 2011: </a:t>
            </a:r>
            <a:br>
              <a:rPr lang="it-IT" dirty="0" smtClean="0"/>
            </a:br>
            <a:r>
              <a:rPr lang="it-IT" dirty="0" smtClean="0"/>
              <a:t>confronto con altri paesi</a:t>
            </a:r>
            <a:endParaRPr lang="it-IT" dirty="0"/>
          </a:p>
        </p:txBody>
      </p:sp>
      <p:sp>
        <p:nvSpPr>
          <p:cNvPr id="6" name="Ovale 5"/>
          <p:cNvSpPr/>
          <p:nvPr/>
        </p:nvSpPr>
        <p:spPr>
          <a:xfrm rot="19087803">
            <a:off x="1477341" y="4207845"/>
            <a:ext cx="828344" cy="31287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 rot="19087803">
            <a:off x="6126973" y="4246919"/>
            <a:ext cx="828344" cy="31287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4682026" y="3261028"/>
            <a:ext cx="41697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821095" y="2579932"/>
            <a:ext cx="72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n w="12700" cmpd="sng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7,2 %</a:t>
            </a:r>
            <a:endParaRPr lang="it-IT" dirty="0">
              <a:ln w="12700" cmpd="sng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>
          <a:xfrm>
            <a:off x="2065523" y="3102808"/>
            <a:ext cx="0" cy="3128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295482" y="5113885"/>
            <a:ext cx="83022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 smtClean="0"/>
              <a:t>Elenco talk assegnati dallo Speaker </a:t>
            </a:r>
            <a:r>
              <a:rPr lang="it-IT" sz="2400" dirty="0" err="1" smtClean="0"/>
              <a:t>Committee</a:t>
            </a:r>
            <a:r>
              <a:rPr lang="it-IT" sz="2400" dirty="0" smtClean="0"/>
              <a:t> (non dai sistemi)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smtClean="0"/>
              <a:t>Talk di ogni categoria (Fisica, Detector, Luminosità)</a:t>
            </a:r>
          </a:p>
          <a:p>
            <a:pPr marL="342900" indent="-342900">
              <a:buFont typeface="Arial"/>
              <a:buChar char="•"/>
            </a:pPr>
            <a:r>
              <a:rPr lang="it-IT" sz="2400" b="1" dirty="0" smtClean="0">
                <a:solidFill>
                  <a:srgbClr val="FF0000"/>
                </a:solidFill>
              </a:rPr>
              <a:t>Totale</a:t>
            </a:r>
            <a:r>
              <a:rPr lang="it-IT" sz="2400" dirty="0" smtClean="0"/>
              <a:t> talk assegnati: </a:t>
            </a:r>
            <a:r>
              <a:rPr lang="it-IT" sz="2400" b="1" dirty="0" smtClean="0">
                <a:solidFill>
                  <a:srgbClr val="FF0000"/>
                </a:solidFill>
              </a:rPr>
              <a:t>264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smtClean="0"/>
              <a:t>Talk assegnati all’ </a:t>
            </a:r>
            <a:r>
              <a:rPr lang="it-IT" sz="2400" b="1" dirty="0" smtClean="0">
                <a:solidFill>
                  <a:srgbClr val="FF0000"/>
                </a:solidFill>
              </a:rPr>
              <a:t>Italia</a:t>
            </a:r>
            <a:r>
              <a:rPr lang="it-IT" sz="2400" dirty="0" smtClean="0"/>
              <a:t>: </a:t>
            </a:r>
            <a:r>
              <a:rPr lang="it-IT" sz="2400" b="1" dirty="0" smtClean="0">
                <a:solidFill>
                  <a:srgbClr val="FF0000"/>
                </a:solidFill>
              </a:rPr>
              <a:t>19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67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738554" y="79929"/>
            <a:ext cx="7313613" cy="1024345"/>
          </a:xfrm>
        </p:spPr>
        <p:txBody>
          <a:bodyPr/>
          <a:lstStyle/>
          <a:p>
            <a:r>
              <a:rPr lang="it-IT" dirty="0" smtClean="0"/>
              <a:t>Talk dati nel 2010 </a:t>
            </a:r>
            <a:endParaRPr lang="it-IT"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530104"/>
              </p:ext>
            </p:extLst>
          </p:nvPr>
        </p:nvGraphicFramePr>
        <p:xfrm>
          <a:off x="4357078" y="1151458"/>
          <a:ext cx="4786922" cy="3839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328153"/>
              </p:ext>
            </p:extLst>
          </p:nvPr>
        </p:nvGraphicFramePr>
        <p:xfrm>
          <a:off x="0" y="1191770"/>
          <a:ext cx="4572000" cy="3463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295482" y="5172502"/>
            <a:ext cx="83022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 smtClean="0"/>
              <a:t>Elenco talk assegnati dallo Speaker </a:t>
            </a:r>
            <a:r>
              <a:rPr lang="it-IT" sz="2400" dirty="0" err="1" smtClean="0"/>
              <a:t>Committee</a:t>
            </a:r>
            <a:r>
              <a:rPr lang="it-IT" sz="2400" dirty="0" smtClean="0"/>
              <a:t> (non dai sistemi)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smtClean="0"/>
              <a:t>Altri talk: Detector, Performance, </a:t>
            </a:r>
            <a:r>
              <a:rPr lang="it-IT" sz="2400" dirty="0" err="1" smtClean="0"/>
              <a:t>Luminosity</a:t>
            </a:r>
            <a:endParaRPr lang="it-IT" sz="2400" dirty="0" smtClean="0"/>
          </a:p>
          <a:p>
            <a:pPr marL="342900" indent="-342900">
              <a:buFont typeface="Arial"/>
              <a:buChar char="•"/>
            </a:pPr>
            <a:r>
              <a:rPr lang="it-IT" sz="2400" dirty="0" smtClean="0"/>
              <a:t>FTE ricavati dai preventivi INFN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smtClean="0"/>
              <a:t>28 </a:t>
            </a:r>
            <a:r>
              <a:rPr lang="it-IT" sz="2400" dirty="0" err="1" smtClean="0"/>
              <a:t>talks</a:t>
            </a:r>
            <a:r>
              <a:rPr lang="it-IT" sz="2400" dirty="0" smtClean="0"/>
              <a:t> assegnati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49649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623647"/>
              </p:ext>
            </p:extLst>
          </p:nvPr>
        </p:nvGraphicFramePr>
        <p:xfrm>
          <a:off x="17921" y="1558147"/>
          <a:ext cx="4399914" cy="3389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a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739828"/>
              </p:ext>
            </p:extLst>
          </p:nvPr>
        </p:nvGraphicFramePr>
        <p:xfrm>
          <a:off x="4331645" y="1494605"/>
          <a:ext cx="4572000" cy="3453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79929"/>
            <a:ext cx="7313613" cy="1318815"/>
          </a:xfrm>
        </p:spPr>
        <p:txBody>
          <a:bodyPr/>
          <a:lstStyle/>
          <a:p>
            <a:r>
              <a:rPr lang="it-IT" dirty="0" smtClean="0"/>
              <a:t>Talk dati nel 2010: </a:t>
            </a:r>
            <a:br>
              <a:rPr lang="it-IT" dirty="0" smtClean="0"/>
            </a:br>
            <a:r>
              <a:rPr lang="it-IT" dirty="0" smtClean="0"/>
              <a:t>confronto con altri paesi</a:t>
            </a:r>
            <a:endParaRPr lang="it-IT" dirty="0"/>
          </a:p>
        </p:txBody>
      </p:sp>
      <p:sp>
        <p:nvSpPr>
          <p:cNvPr id="6" name="Ovale 5"/>
          <p:cNvSpPr/>
          <p:nvPr/>
        </p:nvSpPr>
        <p:spPr>
          <a:xfrm rot="19087803">
            <a:off x="1787801" y="4320540"/>
            <a:ext cx="828344" cy="31287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 rot="19087803">
            <a:off x="6163241" y="4359614"/>
            <a:ext cx="828344" cy="31287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4681195" y="3328959"/>
            <a:ext cx="43626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081671" y="2686446"/>
            <a:ext cx="72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n w="12700" cmpd="sng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7,4 %</a:t>
            </a:r>
            <a:endParaRPr lang="it-IT" dirty="0">
              <a:ln w="12700" cmpd="sng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>
          <a:xfrm>
            <a:off x="2300956" y="3202394"/>
            <a:ext cx="0" cy="3128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616794" y="5763845"/>
            <a:ext cx="3801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b="1" dirty="0" smtClean="0">
                <a:solidFill>
                  <a:srgbClr val="FF0000"/>
                </a:solidFill>
              </a:rPr>
              <a:t>Totale</a:t>
            </a:r>
            <a:r>
              <a:rPr lang="it-IT" sz="2400" dirty="0" smtClean="0"/>
              <a:t> talk assegnati: </a:t>
            </a:r>
            <a:r>
              <a:rPr lang="it-IT" sz="2400" b="1" dirty="0" smtClean="0">
                <a:solidFill>
                  <a:srgbClr val="FF0000"/>
                </a:solidFill>
              </a:rPr>
              <a:t>376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smtClean="0"/>
              <a:t>Talk assegnati all’ </a:t>
            </a:r>
            <a:r>
              <a:rPr lang="it-IT" sz="2400" b="1" dirty="0" smtClean="0">
                <a:solidFill>
                  <a:srgbClr val="FF0000"/>
                </a:solidFill>
              </a:rPr>
              <a:t>Italia</a:t>
            </a:r>
            <a:r>
              <a:rPr lang="it-IT" sz="2400" dirty="0" smtClean="0"/>
              <a:t>: </a:t>
            </a:r>
            <a:r>
              <a:rPr lang="it-IT" sz="2400" b="1" dirty="0" smtClean="0">
                <a:solidFill>
                  <a:srgbClr val="FF0000"/>
                </a:solidFill>
              </a:rPr>
              <a:t>28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375606" y="2654180"/>
            <a:ext cx="83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n w="12700" cmpd="sng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0,82 %</a:t>
            </a:r>
            <a:endParaRPr lang="it-IT" dirty="0">
              <a:ln w="12700" cmpd="sng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7" name="Connettore 2 16"/>
          <p:cNvCxnSpPr/>
          <p:nvPr/>
        </p:nvCxnSpPr>
        <p:spPr>
          <a:xfrm>
            <a:off x="6693194" y="3059803"/>
            <a:ext cx="0" cy="3128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71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5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moto_rettilineo">
  <a:themeElements>
    <a:clrScheme name="Impostazioni personalizz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amaio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Calama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1_moto_rettilineo.thmx</Template>
  <TotalTime>1840</TotalTime>
  <Words>651</Words>
  <Application>Microsoft Macintosh PowerPoint</Application>
  <PresentationFormat>Presentazione su schermo (4:3)</PresentationFormat>
  <Paragraphs>98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1_moto_rettilineo</vt:lpstr>
      <vt:lpstr>Introduzione  al Workshop di Fisica ATLAS Italia</vt:lpstr>
      <vt:lpstr>Scopo del Workshop</vt:lpstr>
      <vt:lpstr>Programma del Workshop</vt:lpstr>
      <vt:lpstr>Presentazione di PowerPoint</vt:lpstr>
      <vt:lpstr>Presentazione di PowerPoint</vt:lpstr>
      <vt:lpstr>Talk dati nel 2011 </vt:lpstr>
      <vt:lpstr>Talk dati nel 2011:  confronto con altri paesi</vt:lpstr>
      <vt:lpstr>Talk dati nel 2010 </vt:lpstr>
      <vt:lpstr>Talk dati nel 2010:  confronto con altri paesi</vt:lpstr>
      <vt:lpstr>Summary talk 2010+2011 confronto con altri paesi</vt:lpstr>
      <vt:lpstr>Talk dati nel 2009:  confronto con altri paesi</vt:lpstr>
      <vt:lpstr>Editori/membri di Ed Board</vt:lpstr>
      <vt:lpstr>Membri di Ed Board</vt:lpstr>
      <vt:lpstr>Editors</vt:lpstr>
      <vt:lpstr>Similfellow assegnati  ultime 3 tornate</vt:lpstr>
      <vt:lpstr>Presentazione di PowerPoint</vt:lpstr>
    </vt:vector>
  </TitlesOfParts>
  <Company>university of udine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 su ATLAS Italia  Fisica</dc:title>
  <dc:creator>marina cobal</dc:creator>
  <cp:lastModifiedBy>marina cobal</cp:lastModifiedBy>
  <cp:revision>77</cp:revision>
  <cp:lastPrinted>2011-05-15T08:23:53Z</cp:lastPrinted>
  <dcterms:created xsi:type="dcterms:W3CDTF">2011-05-10T17:15:36Z</dcterms:created>
  <dcterms:modified xsi:type="dcterms:W3CDTF">2011-05-18T08:57:10Z</dcterms:modified>
</cp:coreProperties>
</file>