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Layouts/slideLayout105.xml" ContentType="application/vnd.openxmlformats-officedocument.presentationml.slideLayout+xml"/>
  <Override PartName="/ppt/slides/slide18.xml" ContentType="application/vnd.openxmlformats-officedocument.presentationml.slide+xml"/>
  <Override PartName="/ppt/slideLayouts/slideLayout77.xml" ContentType="application/vnd.openxmlformats-officedocument.presentationml.slideLayout+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notesSlides/notesSlide2.xml" ContentType="application/vnd.openxmlformats-officedocument.presentationml.notesSlide+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slideLayouts/slideLayout72.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slideLayouts/slideLayout69.xml" ContentType="application/vnd.openxmlformats-officedocument.presentationml.slideLayout+xml"/>
  <Override PartName="/ppt/tableStyles.xml" ContentType="application/vnd.openxmlformats-officedocument.presentationml.tableStyles+xml"/>
  <Override PartName="/ppt/slideLayouts/slideLayout92.xml" ContentType="application/vnd.openxmlformats-officedocument.presentationml.slideLayout+xml"/>
  <Override PartName="/ppt/slideLayouts/slideLayout10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notesSlides/notesSlide4.xml" ContentType="application/vnd.openxmlformats-officedocument.presentationml.notesSlid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Layouts/slideLayout93.xml" ContentType="application/vnd.openxmlformats-officedocument.presentationml.slideLayout+xml"/>
  <Override PartName="/ppt/slideLayouts/slideLayout108.xml" ContentType="application/vnd.openxmlformats-officedocument.presentationml.slideLayout+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Layouts/slideLayout109.xml" ContentType="application/vnd.openxmlformats-officedocument.presentationml.slideLayout+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notesSlides/notesSlide10.xml" ContentType="application/vnd.openxmlformats-officedocument.presentationml.notesSlid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Layouts/slideLayout104.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notesSlides/notesSlide7.xml" ContentType="application/vnd.openxmlformats-officedocument.presentationml.notesSlide+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89" r:id="rId1"/>
    <p:sldMasterId id="2147483702" r:id="rId2"/>
    <p:sldMasterId id="2147483715" r:id="rId3"/>
    <p:sldMasterId id="2147483752" r:id="rId4"/>
    <p:sldMasterId id="2147483727" r:id="rId5"/>
    <p:sldMasterId id="2147483739" r:id="rId6"/>
    <p:sldMasterId id="2147483766" r:id="rId7"/>
    <p:sldMasterId id="2147483778" r:id="rId8"/>
    <p:sldMasterId id="2147483790" r:id="rId9"/>
  </p:sldMasterIdLst>
  <p:notesMasterIdLst>
    <p:notesMasterId r:id="rId56"/>
  </p:notesMasterIdLst>
  <p:handoutMasterIdLst>
    <p:handoutMasterId r:id="rId57"/>
  </p:handoutMasterIdLst>
  <p:sldIdLst>
    <p:sldId id="326" r:id="rId10"/>
    <p:sldId id="327" r:id="rId11"/>
    <p:sldId id="336" r:id="rId12"/>
    <p:sldId id="441" r:id="rId13"/>
    <p:sldId id="442" r:id="rId14"/>
    <p:sldId id="443" r:id="rId15"/>
    <p:sldId id="444" r:id="rId16"/>
    <p:sldId id="440" r:id="rId17"/>
    <p:sldId id="437" r:id="rId18"/>
    <p:sldId id="431" r:id="rId19"/>
    <p:sldId id="439" r:id="rId20"/>
    <p:sldId id="373" r:id="rId21"/>
    <p:sldId id="438" r:id="rId22"/>
    <p:sldId id="325" r:id="rId23"/>
    <p:sldId id="447" r:id="rId24"/>
    <p:sldId id="354" r:id="rId25"/>
    <p:sldId id="446" r:id="rId26"/>
    <p:sldId id="366" r:id="rId27"/>
    <p:sldId id="428" r:id="rId28"/>
    <p:sldId id="425" r:id="rId29"/>
    <p:sldId id="433" r:id="rId30"/>
    <p:sldId id="388" r:id="rId31"/>
    <p:sldId id="430" r:id="rId32"/>
    <p:sldId id="387" r:id="rId33"/>
    <p:sldId id="426" r:id="rId34"/>
    <p:sldId id="427" r:id="rId35"/>
    <p:sldId id="374" r:id="rId36"/>
    <p:sldId id="404" r:id="rId37"/>
    <p:sldId id="448" r:id="rId38"/>
    <p:sldId id="376" r:id="rId39"/>
    <p:sldId id="449" r:id="rId40"/>
    <p:sldId id="406" r:id="rId41"/>
    <p:sldId id="450" r:id="rId42"/>
    <p:sldId id="380" r:id="rId43"/>
    <p:sldId id="451" r:id="rId44"/>
    <p:sldId id="445" r:id="rId45"/>
    <p:sldId id="297" r:id="rId46"/>
    <p:sldId id="284" r:id="rId47"/>
    <p:sldId id="362" r:id="rId48"/>
    <p:sldId id="361" r:id="rId49"/>
    <p:sldId id="418" r:id="rId50"/>
    <p:sldId id="416" r:id="rId51"/>
    <p:sldId id="305" r:id="rId52"/>
    <p:sldId id="306" r:id="rId53"/>
    <p:sldId id="435" r:id="rId54"/>
    <p:sldId id="434" r:id="rId55"/>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9CDE5"/>
    <a:srgbClr val="ADADAD"/>
    <a:srgbClr val="39C92E"/>
    <a:srgbClr val="EAFF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02" autoAdjust="0"/>
    <p:restoredTop sz="94698" autoAdjust="0"/>
  </p:normalViewPr>
  <p:slideViewPr>
    <p:cSldViewPr snapToGrid="0" snapToObjects="1">
      <p:cViewPr>
        <p:scale>
          <a:sx n="100" d="100"/>
          <a:sy n="100" d="100"/>
        </p:scale>
        <p:origin x="-188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76"/>
    </p:cViewPr>
  </p:sorterViewPr>
  <p:notesViewPr>
    <p:cSldViewPr snapToGrid="0" snapToObjects="1">
      <p:cViewPr varScale="1">
        <p:scale>
          <a:sx n="79" d="100"/>
          <a:sy n="79" d="100"/>
        </p:scale>
        <p:origin x="-3096"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57F87A-89DD-9941-B141-4D6A5C590C12}" type="datetime1">
              <a:rPr lang="it-IT" smtClean="0"/>
              <a:pPr/>
              <a:t>5/13/11</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Roma, 2 Feb 2010 - Atlas Italia </a:t>
            </a:r>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49A5B2-B7EE-1A4B-86E5-F75D807642FB}" type="slidenum">
              <a:rPr lang="it-IT" smtClean="0"/>
              <a:pPr/>
              <a:t>‹#›</a:t>
            </a:fld>
            <a:endParaRPr lang="it-IT"/>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F2F325-FF6B-6F4C-A587-3B46B70DDFBD}" type="datetime1">
              <a:rPr lang="it-IT" smtClean="0"/>
              <a:pPr/>
              <a:t>5/13/11</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Roma, 2 Feb 2010 - Atlas Italia </a:t>
            </a:r>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811BF-3591-4741-BCE4-D258D5A66B66}" type="slidenum">
              <a:rPr lang="it-IT" smtClean="0"/>
              <a:pPr/>
              <a:t>‹#›</a:t>
            </a:fld>
            <a:endParaRPr lang="it-IT"/>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3FB811BF-3591-4741-BCE4-D258D5A66B66}" type="slidenum">
              <a:rPr lang="it-IT" smtClean="0"/>
              <a:pPr/>
              <a:t>1</a:t>
            </a:fld>
            <a:endParaRPr lang="it-IT"/>
          </a:p>
        </p:txBody>
      </p:sp>
      <p:sp>
        <p:nvSpPr>
          <p:cNvPr id="5" name="Footer Placeholder 4"/>
          <p:cNvSpPr>
            <a:spLocks noGrp="1"/>
          </p:cNvSpPr>
          <p:nvPr>
            <p:ph type="ftr" sz="quarter" idx="11"/>
          </p:nvPr>
        </p:nvSpPr>
        <p:spPr/>
        <p:txBody>
          <a:bodyPr/>
          <a:lstStyle/>
          <a:p>
            <a:r>
              <a:rPr lang="en-US" smtClean="0"/>
              <a:t>Roma, 2 Feb 2010 - Atlas Italia </a:t>
            </a:r>
            <a:endParaRPr lang="it-IT"/>
          </a:p>
        </p:txBody>
      </p:sp>
      <p:sp>
        <p:nvSpPr>
          <p:cNvPr id="6" name="Header Placeholder 5"/>
          <p:cNvSpPr>
            <a:spLocks noGrp="1"/>
          </p:cNvSpPr>
          <p:nvPr>
            <p:ph type="hdr" sz="quarter" idx="12"/>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7E90-E8BB-C447-9E41-AC8C97D16408}" type="slidenum">
              <a:rPr lang="it-IT"/>
              <a:pPr/>
              <a:t>42</a:t>
            </a:fld>
            <a:endParaRPr lang="it-IT"/>
          </a:p>
        </p:txBody>
      </p:sp>
      <p:sp>
        <p:nvSpPr>
          <p:cNvPr id="3914754" name="Rectangle 2"/>
          <p:cNvSpPr>
            <a:spLocks noGrp="1" noRot="1" noChangeAspect="1" noChangeArrowheads="1" noTextEdit="1"/>
          </p:cNvSpPr>
          <p:nvPr>
            <p:ph type="sldImg"/>
          </p:nvPr>
        </p:nvSpPr>
        <p:spPr>
          <a:ln/>
        </p:spPr>
      </p:sp>
      <p:sp>
        <p:nvSpPr>
          <p:cNvPr id="391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7E90-E8BB-C447-9E41-AC8C97D16408}" type="slidenum">
              <a:rPr lang="it-IT"/>
              <a:pPr/>
              <a:t>43</a:t>
            </a:fld>
            <a:endParaRPr lang="it-IT"/>
          </a:p>
        </p:txBody>
      </p:sp>
      <p:sp>
        <p:nvSpPr>
          <p:cNvPr id="3914754" name="Rectangle 2"/>
          <p:cNvSpPr>
            <a:spLocks noGrp="1" noRot="1" noChangeAspect="1" noChangeArrowheads="1" noTextEdit="1"/>
          </p:cNvSpPr>
          <p:nvPr>
            <p:ph type="sldImg"/>
          </p:nvPr>
        </p:nvSpPr>
        <p:spPr>
          <a:ln/>
        </p:spPr>
      </p:sp>
      <p:sp>
        <p:nvSpPr>
          <p:cNvPr id="391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7E90-E8BB-C447-9E41-AC8C97D16408}" type="slidenum">
              <a:rPr lang="it-IT"/>
              <a:pPr/>
              <a:t>44</a:t>
            </a:fld>
            <a:endParaRPr lang="it-IT"/>
          </a:p>
        </p:txBody>
      </p:sp>
      <p:sp>
        <p:nvSpPr>
          <p:cNvPr id="3914754" name="Rectangle 2"/>
          <p:cNvSpPr>
            <a:spLocks noGrp="1" noRot="1" noChangeAspect="1" noChangeArrowheads="1" noTextEdit="1"/>
          </p:cNvSpPr>
          <p:nvPr>
            <p:ph type="sldImg"/>
          </p:nvPr>
        </p:nvSpPr>
        <p:spPr>
          <a:ln/>
        </p:spPr>
      </p:sp>
      <p:sp>
        <p:nvSpPr>
          <p:cNvPr id="391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7E90-E8BB-C447-9E41-AC8C97D16408}" type="slidenum">
              <a:rPr lang="it-IT"/>
              <a:pPr/>
              <a:t>45</a:t>
            </a:fld>
            <a:endParaRPr lang="it-IT"/>
          </a:p>
        </p:txBody>
      </p:sp>
      <p:sp>
        <p:nvSpPr>
          <p:cNvPr id="3914754" name="Rectangle 2"/>
          <p:cNvSpPr>
            <a:spLocks noGrp="1" noRot="1" noChangeAspect="1" noChangeArrowheads="1" noTextEdit="1"/>
          </p:cNvSpPr>
          <p:nvPr>
            <p:ph type="sldImg"/>
          </p:nvPr>
        </p:nvSpPr>
        <p:spPr>
          <a:ln/>
        </p:spPr>
      </p:sp>
      <p:sp>
        <p:nvSpPr>
          <p:cNvPr id="391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A7E90-E8BB-C447-9E41-AC8C97D16408}" type="slidenum">
              <a:rPr lang="it-IT"/>
              <a:pPr/>
              <a:t>46</a:t>
            </a:fld>
            <a:endParaRPr lang="it-IT"/>
          </a:p>
        </p:txBody>
      </p:sp>
      <p:sp>
        <p:nvSpPr>
          <p:cNvPr id="3914754" name="Rectangle 2"/>
          <p:cNvSpPr>
            <a:spLocks noGrp="1" noRot="1" noChangeAspect="1" noChangeArrowheads="1" noTextEdit="1"/>
          </p:cNvSpPr>
          <p:nvPr>
            <p:ph type="sldImg"/>
          </p:nvPr>
        </p:nvSpPr>
        <p:spPr>
          <a:ln/>
        </p:spPr>
      </p:sp>
      <p:sp>
        <p:nvSpPr>
          <p:cNvPr id="391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2</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3</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4</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5</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6</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7</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8</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B256C-377C-F145-B013-1AC402820BE4}" type="slidenum">
              <a:rPr lang="it-IT"/>
              <a:pPr/>
              <a:t>36</a:t>
            </a:fld>
            <a:endParaRPr lang="it-IT"/>
          </a:p>
        </p:txBody>
      </p:sp>
      <p:sp>
        <p:nvSpPr>
          <p:cNvPr id="3805186" name="Rectangle 2"/>
          <p:cNvSpPr>
            <a:spLocks noGrp="1" noRot="1" noChangeAspect="1" noChangeArrowheads="1" noTextEdit="1"/>
          </p:cNvSpPr>
          <p:nvPr>
            <p:ph type="sldImg"/>
          </p:nvPr>
        </p:nvSpPr>
        <p:spPr>
          <a:ln/>
        </p:spPr>
      </p:sp>
      <p:sp>
        <p:nvSpPr>
          <p:cNvPr id="3805187"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Slide Number Placeholder 3"/>
          <p:cNvSpPr>
            <a:spLocks noGrp="1"/>
          </p:cNvSpPr>
          <p:nvPr>
            <p:ph type="sldNum" sz="quarter" idx="10"/>
          </p:nvPr>
        </p:nvSpPr>
        <p:spPr>
          <a:xfrm>
            <a:off x="7370233" y="5609167"/>
            <a:ext cx="609600" cy="304800"/>
          </a:xfrm>
          <a:prstGeom prst="rect">
            <a:avLst/>
          </a:prstGeom>
        </p:spPr>
        <p:txBody>
          <a:bodyPr/>
          <a:lstStyle>
            <a:lvl1pPr>
              <a:defRPr smtClean="0"/>
            </a:lvl1pPr>
          </a:lstStyle>
          <a:p>
            <a:fld id="{F59DA030-943A-734C-A8F9-24627CB79F8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7370233" y="5609167"/>
            <a:ext cx="609600" cy="304800"/>
          </a:xfrm>
          <a:prstGeom prst="rect">
            <a:avLst/>
          </a:prstGeom>
        </p:spPr>
        <p:txBody>
          <a:bodyPr/>
          <a:lstStyle>
            <a:lvl1pPr>
              <a:defRPr smtClean="0"/>
            </a:lvl1pPr>
          </a:lstStyle>
          <a:p>
            <a:fld id="{4450D18B-38B8-E84C-B481-9011B3193B65}" type="slidenum">
              <a:rPr lang="en-GB"/>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70301F-797C-934F-858B-223F1B07E14F}"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342DA3-B8D6-824E-BFC4-87A1343E1444}"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F01909-F23F-144E-8764-FC251E436DAA}"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E4A8B9-3F31-364C-BB1D-136065863C8D}" type="datetime1">
              <a:rPr lang="it-IT" smtClean="0"/>
              <a:pPr/>
              <a:t>5/13/11</a:t>
            </a:fld>
            <a:endParaRPr lang="it-IT"/>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C5F869-1549-7342-AC07-322B4F9D6CAE}" type="datetime1">
              <a:rPr lang="it-IT" smtClean="0"/>
              <a:pPr/>
              <a:t>5/13/11</a:t>
            </a:fld>
            <a:endParaRPr lang="it-IT"/>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76A2F3-20A5-3F4A-A3F9-B8D643003081}" type="datetime1">
              <a:rPr lang="it-IT" smtClean="0"/>
              <a:pPr/>
              <a:t>5/13/11</a:t>
            </a:fld>
            <a:endParaRPr lang="it-IT"/>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427A60-E3E5-004C-B3CA-F15E2C88DAB4}"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AE26AB-75AE-E846-ABC5-C18DED398905}"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CCC72-BB8F-C340-AC72-D2EFA6F1EB1D}"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19F060-95B2-B64D-94C3-DC1514EB3B08}"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7370233" y="5609167"/>
            <a:ext cx="609600" cy="304800"/>
          </a:xfrm>
          <a:prstGeom prst="rect">
            <a:avLst/>
          </a:prstGeom>
        </p:spPr>
        <p:txBody>
          <a:bodyPr/>
          <a:lstStyle>
            <a:lvl1pPr>
              <a:defRPr smtClean="0"/>
            </a:lvl1pPr>
          </a:lstStyle>
          <a:p>
            <a:fld id="{11485E7C-E71F-4644-8D4C-7398F61BE961}"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Slide Number Placeholder 2"/>
          <p:cNvSpPr>
            <a:spLocks noGrp="1"/>
          </p:cNvSpPr>
          <p:nvPr>
            <p:ph type="sldNum" sz="quarter" idx="10"/>
          </p:nvPr>
        </p:nvSpPr>
        <p:spPr>
          <a:xfrm>
            <a:off x="8534400" y="6524625"/>
            <a:ext cx="609600" cy="304800"/>
          </a:xfrm>
          <a:prstGeom prst="rect">
            <a:avLst/>
          </a:prstGeom>
        </p:spPr>
        <p:txBody>
          <a:bodyPr/>
          <a:lstStyle>
            <a:lvl1pPr>
              <a:defRPr smtClean="0"/>
            </a:lvl1pPr>
          </a:lstStyle>
          <a:p>
            <a:fld id="{DFE305D6-E2DF-6848-BCCB-BD5BF54C4A41}"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7" name="Slide Number Placeholder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7810E742-A5FD-1A4D-8C4D-15529EB2B7D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and Conten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D4776357-43F9-E74B-980F-7A72CFDCD5C4}"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Section Head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85F44DCA-B547-BE49-BC0F-4D6003818C1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wo Conten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E2CD6020-B567-ED48-81CA-701C5C12CEAE}"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mparison">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4DF9E555-B818-4340-9688-A62C1B1DA61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Title Only">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FD06AFE7-6FBD-224C-868C-04C2E22DC6C2}"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ntent">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1143000" y="6553200"/>
            <a:ext cx="4572000" cy="304800"/>
          </a:xfrm>
          <a:prstGeom prst="rect">
            <a:avLst/>
          </a:prstGeom>
          <a:ln/>
        </p:spPr>
        <p:txBody>
          <a:bodyPr/>
          <a:lstStyle>
            <a:lvl1pPr>
              <a:defRPr/>
            </a:lvl1pPr>
          </a:lstStyle>
          <a:p>
            <a:r>
              <a:rPr lang="en-US" smtClean="0"/>
              <a:t>J. Shank April 22, 2010 ICB @ CERN</a:t>
            </a:r>
            <a:endParaRPr lang="en-US"/>
          </a:p>
        </p:txBody>
      </p:sp>
      <p:sp>
        <p:nvSpPr>
          <p:cNvPr id="3" name="Rectangle 6"/>
          <p:cNvSpPr>
            <a:spLocks noGrp="1" noChangeArrowheads="1"/>
          </p:cNvSpPr>
          <p:nvPr>
            <p:ph type="sldNum" sz="quarter" idx="11"/>
          </p:nvPr>
        </p:nvSpPr>
        <p:spPr>
          <a:xfrm>
            <a:off x="7162800" y="6553200"/>
            <a:ext cx="1905000" cy="304800"/>
          </a:xfrm>
          <a:prstGeom prst="rect">
            <a:avLst/>
          </a:prstGeom>
          <a:ln/>
        </p:spPr>
        <p:txBody>
          <a:bodyPr/>
          <a:lstStyle>
            <a:lvl1pPr>
              <a:defRPr/>
            </a:lvl1pPr>
          </a:lstStyle>
          <a:p>
            <a:fld id="{0B0676B0-B0B7-4949-9785-461EA2125E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7370233" y="5609167"/>
            <a:ext cx="609600" cy="304800"/>
          </a:xfrm>
          <a:prstGeom prst="rect">
            <a:avLst/>
          </a:prstGeom>
        </p:spPr>
        <p:txBody>
          <a:bodyPr/>
          <a:lstStyle>
            <a:lvl1pPr>
              <a:defRPr smtClean="0"/>
            </a:lvl1pPr>
          </a:lstStyle>
          <a:p>
            <a:fld id="{91965722-0119-B148-9464-5534705BD327}"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Slide Number Placeholder 3"/>
          <p:cNvSpPr>
            <a:spLocks noGrp="1"/>
          </p:cNvSpPr>
          <p:nvPr>
            <p:ph type="sldNum" sz="quarter" idx="10"/>
          </p:nvPr>
        </p:nvSpPr>
        <p:spPr>
          <a:xfrm>
            <a:off x="8420100" y="5961592"/>
            <a:ext cx="609600" cy="304800"/>
          </a:xfrm>
          <a:prstGeom prst="rect">
            <a:avLst/>
          </a:prstGeom>
        </p:spPr>
        <p:txBody>
          <a:bodyPr/>
          <a:lstStyle>
            <a:lvl1pPr>
              <a:defRPr smtClean="0"/>
            </a:lvl1pPr>
          </a:lstStyle>
          <a:p>
            <a:fld id="{F59DA030-943A-734C-A8F9-24627CB79F8C}"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8420100" y="5961592"/>
            <a:ext cx="609600" cy="304800"/>
          </a:xfrm>
          <a:prstGeom prst="rect">
            <a:avLst/>
          </a:prstGeom>
        </p:spPr>
        <p:txBody>
          <a:bodyPr/>
          <a:lstStyle>
            <a:lvl1pPr>
              <a:defRPr smtClean="0"/>
            </a:lvl1pPr>
          </a:lstStyle>
          <a:p>
            <a:fld id="{91965722-0119-B148-9464-5534705BD327}"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8420100" y="5961592"/>
            <a:ext cx="609600" cy="304800"/>
          </a:xfrm>
          <a:prstGeom prst="rect">
            <a:avLst/>
          </a:prstGeom>
        </p:spPr>
        <p:txBody>
          <a:bodyPr/>
          <a:lstStyle>
            <a:lvl1pPr>
              <a:defRPr smtClean="0"/>
            </a:lvl1pPr>
          </a:lstStyle>
          <a:p>
            <a:fld id="{B04A8FD8-7B15-2D44-A52C-72722867C7C6}"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lide Number Placeholder 4"/>
          <p:cNvSpPr>
            <a:spLocks noGrp="1"/>
          </p:cNvSpPr>
          <p:nvPr>
            <p:ph type="sldNum" sz="quarter" idx="10"/>
          </p:nvPr>
        </p:nvSpPr>
        <p:spPr>
          <a:xfrm>
            <a:off x="8420100" y="5961592"/>
            <a:ext cx="609600" cy="304800"/>
          </a:xfrm>
          <a:prstGeom prst="rect">
            <a:avLst/>
          </a:prstGeom>
        </p:spPr>
        <p:txBody>
          <a:bodyPr/>
          <a:lstStyle>
            <a:lvl1pPr>
              <a:defRPr smtClean="0"/>
            </a:lvl1pPr>
          </a:lstStyle>
          <a:p>
            <a:fld id="{126C40E9-8D52-924D-9142-CC21718F19BE}"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lide Number Placeholder 6"/>
          <p:cNvSpPr>
            <a:spLocks noGrp="1"/>
          </p:cNvSpPr>
          <p:nvPr>
            <p:ph type="sldNum" sz="quarter" idx="10"/>
          </p:nvPr>
        </p:nvSpPr>
        <p:spPr>
          <a:xfrm>
            <a:off x="8420100" y="5961592"/>
            <a:ext cx="609600" cy="304800"/>
          </a:xfrm>
          <a:prstGeom prst="rect">
            <a:avLst/>
          </a:prstGeom>
        </p:spPr>
        <p:txBody>
          <a:bodyPr/>
          <a:lstStyle>
            <a:lvl1pPr>
              <a:defRPr smtClean="0"/>
            </a:lvl1pPr>
          </a:lstStyle>
          <a:p>
            <a:fld id="{E272C8D7-5F12-AA45-959A-FA81D88DBD5E}" type="slidenum">
              <a:rPr lang="en-GB"/>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Slide Number Placeholder 2"/>
          <p:cNvSpPr>
            <a:spLocks noGrp="1"/>
          </p:cNvSpPr>
          <p:nvPr>
            <p:ph type="sldNum" sz="quarter" idx="10"/>
          </p:nvPr>
        </p:nvSpPr>
        <p:spPr>
          <a:xfrm>
            <a:off x="8420100" y="5961592"/>
            <a:ext cx="609600" cy="304800"/>
          </a:xfrm>
          <a:prstGeom prst="rect">
            <a:avLst/>
          </a:prstGeom>
        </p:spPr>
        <p:txBody>
          <a:bodyPr/>
          <a:lstStyle>
            <a:lvl1pPr>
              <a:defRPr smtClean="0"/>
            </a:lvl1pPr>
          </a:lstStyle>
          <a:p>
            <a:fld id="{9B9E72E0-3CC0-994A-88F6-B6E1FA3C3146}"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420100" y="5961592"/>
            <a:ext cx="609600" cy="304800"/>
          </a:xfrm>
          <a:prstGeom prst="rect">
            <a:avLst/>
          </a:prstGeom>
        </p:spPr>
        <p:txBody>
          <a:bodyPr/>
          <a:lstStyle>
            <a:lvl1pPr>
              <a:defRPr smtClean="0"/>
            </a:lvl1pPr>
          </a:lstStyle>
          <a:p>
            <a:fld id="{9A6A4E3B-B4F8-9A4D-90FD-AFD2A390CCEA}"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420100" y="5961592"/>
            <a:ext cx="609600" cy="304800"/>
          </a:xfrm>
          <a:prstGeom prst="rect">
            <a:avLst/>
          </a:prstGeom>
        </p:spPr>
        <p:txBody>
          <a:bodyPr/>
          <a:lstStyle>
            <a:lvl1pPr>
              <a:defRPr smtClean="0"/>
            </a:lvl1pPr>
          </a:lstStyle>
          <a:p>
            <a:fld id="{2A1CB68E-FBA6-6548-9571-A2463927ABC8}"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8420100" y="5961592"/>
            <a:ext cx="609600" cy="304800"/>
          </a:xfrm>
          <a:prstGeom prst="rect">
            <a:avLst/>
          </a:prstGeom>
        </p:spPr>
        <p:txBody>
          <a:bodyPr/>
          <a:lstStyle>
            <a:lvl1pPr>
              <a:defRPr smtClean="0"/>
            </a:lvl1pPr>
          </a:lstStyle>
          <a:p>
            <a:fld id="{99F935F5-E739-694D-B121-E820AEA0B10E}"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8420100" y="5961592"/>
            <a:ext cx="609600" cy="304800"/>
          </a:xfrm>
          <a:prstGeom prst="rect">
            <a:avLst/>
          </a:prstGeom>
        </p:spPr>
        <p:txBody>
          <a:bodyPr/>
          <a:lstStyle>
            <a:lvl1pPr>
              <a:defRPr smtClean="0"/>
            </a:lvl1pPr>
          </a:lstStyle>
          <a:p>
            <a:fld id="{4450D18B-38B8-E84C-B481-9011B3193B6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7370233" y="5609167"/>
            <a:ext cx="609600" cy="304800"/>
          </a:xfrm>
          <a:prstGeom prst="rect">
            <a:avLst/>
          </a:prstGeom>
        </p:spPr>
        <p:txBody>
          <a:bodyPr/>
          <a:lstStyle>
            <a:lvl1pPr>
              <a:defRPr smtClean="0"/>
            </a:lvl1pPr>
          </a:lstStyle>
          <a:p>
            <a:fld id="{B04A8FD8-7B15-2D44-A52C-72722867C7C6}"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a:xfrm>
            <a:off x="8420100" y="5961592"/>
            <a:ext cx="609600" cy="304800"/>
          </a:xfrm>
          <a:prstGeom prst="rect">
            <a:avLst/>
          </a:prstGeom>
        </p:spPr>
        <p:txBody>
          <a:bodyPr/>
          <a:lstStyle>
            <a:lvl1pPr>
              <a:defRPr smtClean="0"/>
            </a:lvl1pPr>
          </a:lstStyle>
          <a:p>
            <a:fld id="{11485E7C-E71F-4644-8D4C-7398F61BE961}"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Slide Number Placeholder 2"/>
          <p:cNvSpPr>
            <a:spLocks noGrp="1"/>
          </p:cNvSpPr>
          <p:nvPr>
            <p:ph type="sldNum" sz="quarter" idx="10"/>
          </p:nvPr>
        </p:nvSpPr>
        <p:spPr>
          <a:xfrm>
            <a:off x="8534400" y="6524625"/>
            <a:ext cx="609600" cy="304800"/>
          </a:xfrm>
          <a:prstGeom prst="rect">
            <a:avLst/>
          </a:prstGeom>
        </p:spPr>
        <p:txBody>
          <a:bodyPr/>
          <a:lstStyle>
            <a:lvl1pPr>
              <a:defRPr smtClean="0"/>
            </a:lvl1pPr>
          </a:lstStyle>
          <a:p>
            <a:fld id="{DFE305D6-E2DF-6848-BCCB-BD5BF54C4A41}"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570E98-721B-9141-ABC7-4A60E5E73913}" type="datetime1">
              <a:rPr lang="en-US" smtClean="0"/>
              <a:pPr/>
              <a:t>5/13/11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A7B10F3-14D2-7840-A9E8-50FE4A368E27}" type="datetime1">
              <a:rPr lang="en-US" smtClean="0"/>
              <a:pPr/>
              <a:t>5/13/11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0BBEF4-A566-7249-8A07-C4944FCD8B93}" type="datetime1">
              <a:rPr lang="en-US" smtClean="0"/>
              <a:pPr/>
              <a:t>5/13/11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FDFCD1C-972C-F440-B30B-FA2D74105E2E}" type="datetime1">
              <a:rPr lang="en-US" smtClean="0"/>
              <a:pPr/>
              <a:t>5/13/11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0C5939E-09A9-6A4B-ACB0-A515CB29DCF4}" type="datetime1">
              <a:rPr lang="en-US" smtClean="0"/>
              <a:pPr/>
              <a:t>5/13/11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7340D86-74FB-5344-A4CE-32BC11C5CF5C}" type="datetime1">
              <a:rPr lang="en-US" smtClean="0"/>
              <a:pPr/>
              <a:t>5/13/11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A886044-3938-C74D-B344-C093D44F3584}" type="datetime1">
              <a:rPr lang="en-US" smtClean="0"/>
              <a:pPr/>
              <a:t>5/13/11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7515A61-9A5E-B842-A3EB-7D7A4D264FC6}" type="datetime1">
              <a:rPr lang="en-US" smtClean="0"/>
              <a:pPr/>
              <a:t>5/13/11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lide Number Placeholder 4"/>
          <p:cNvSpPr>
            <a:spLocks noGrp="1"/>
          </p:cNvSpPr>
          <p:nvPr>
            <p:ph type="sldNum" sz="quarter" idx="10"/>
          </p:nvPr>
        </p:nvSpPr>
        <p:spPr>
          <a:xfrm>
            <a:off x="7370233" y="5609167"/>
            <a:ext cx="609600" cy="304800"/>
          </a:xfrm>
          <a:prstGeom prst="rect">
            <a:avLst/>
          </a:prstGeom>
        </p:spPr>
        <p:txBody>
          <a:bodyPr/>
          <a:lstStyle>
            <a:lvl1pPr>
              <a:defRPr smtClean="0"/>
            </a:lvl1pPr>
          </a:lstStyle>
          <a:p>
            <a:fld id="{126C40E9-8D52-924D-9142-CC21718F19BE}"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148ECBD-6F49-CD40-9B70-B6B3D0C486D8}" type="datetime1">
              <a:rPr lang="en-US" smtClean="0"/>
              <a:pPr/>
              <a:t>5/13/11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19FCEA-31DF-C04D-B617-BBF5C3469572}" type="datetime1">
              <a:rPr lang="en-US" smtClean="0"/>
              <a:pPr/>
              <a:t>5/13/11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76D8DC7-3F36-F249-A936-75E68DB86903}" type="datetime1">
              <a:rPr lang="en-US" smtClean="0"/>
              <a:pPr/>
              <a:t>5/13/11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2CD770-72F4-2E45-B846-0B9A5C334F0F}"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
        <p:nvSpPr>
          <p:cNvPr id="4" name="Date Placeholder 3"/>
          <p:cNvSpPr>
            <a:spLocks noGrp="1"/>
          </p:cNvSpPr>
          <p:nvPr>
            <p:ph type="dt" sz="half" idx="10"/>
          </p:nvPr>
        </p:nvSpPr>
        <p:spPr/>
        <p:txBody>
          <a:bodyPr/>
          <a:lstStyle/>
          <a:p>
            <a:fld id="{3F78DA01-F296-4249-B090-65B7F3221103}" type="datetimeFigureOut">
              <a:rPr lang="it-IT" smtClean="0"/>
              <a:pPr/>
              <a:t>5/13/11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3F78DA01-F296-4249-B090-65B7F3221103}" type="datetimeFigureOut">
              <a:rPr lang="it-IT" smtClean="0"/>
              <a:pPr/>
              <a:t>5/13/11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3F78DA01-F296-4249-B090-65B7F3221103}" type="datetimeFigureOut">
              <a:rPr lang="it-IT" smtClean="0"/>
              <a:pPr/>
              <a:t>5/13/11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Date Placeholder 4"/>
          <p:cNvSpPr>
            <a:spLocks noGrp="1"/>
          </p:cNvSpPr>
          <p:nvPr>
            <p:ph type="dt" sz="half" idx="10"/>
          </p:nvPr>
        </p:nvSpPr>
        <p:spPr/>
        <p:txBody>
          <a:bodyPr/>
          <a:lstStyle/>
          <a:p>
            <a:fld id="{3F78DA01-F296-4249-B090-65B7F3221103}" type="datetimeFigureOut">
              <a:rPr lang="it-IT" smtClean="0"/>
              <a:pPr/>
              <a:t>5/13/11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7" name="Date Placeholder 6"/>
          <p:cNvSpPr>
            <a:spLocks noGrp="1"/>
          </p:cNvSpPr>
          <p:nvPr>
            <p:ph type="dt" sz="half" idx="10"/>
          </p:nvPr>
        </p:nvSpPr>
        <p:spPr/>
        <p:txBody>
          <a:bodyPr/>
          <a:lstStyle/>
          <a:p>
            <a:fld id="{3F78DA01-F296-4249-B090-65B7F3221103}" type="datetimeFigureOut">
              <a:rPr lang="it-IT" smtClean="0"/>
              <a:pPr/>
              <a:t>5/13/11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Date Placeholder 2"/>
          <p:cNvSpPr>
            <a:spLocks noGrp="1"/>
          </p:cNvSpPr>
          <p:nvPr>
            <p:ph type="dt" sz="half" idx="10"/>
          </p:nvPr>
        </p:nvSpPr>
        <p:spPr/>
        <p:txBody>
          <a:bodyPr/>
          <a:lstStyle/>
          <a:p>
            <a:fld id="{3F78DA01-F296-4249-B090-65B7F3221103}" type="datetimeFigureOut">
              <a:rPr lang="it-IT" smtClean="0"/>
              <a:pPr/>
              <a:t>5/13/11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8DA01-F296-4249-B090-65B7F3221103}" type="datetimeFigureOut">
              <a:rPr lang="it-IT" smtClean="0"/>
              <a:pPr/>
              <a:t>5/13/11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lide Number Placeholder 6"/>
          <p:cNvSpPr>
            <a:spLocks noGrp="1"/>
          </p:cNvSpPr>
          <p:nvPr>
            <p:ph type="sldNum" sz="quarter" idx="10"/>
          </p:nvPr>
        </p:nvSpPr>
        <p:spPr>
          <a:xfrm>
            <a:off x="7370233" y="5609167"/>
            <a:ext cx="609600" cy="304800"/>
          </a:xfrm>
          <a:prstGeom prst="rect">
            <a:avLst/>
          </a:prstGeom>
        </p:spPr>
        <p:txBody>
          <a:bodyPr/>
          <a:lstStyle>
            <a:lvl1pPr>
              <a:defRPr smtClean="0"/>
            </a:lvl1pPr>
          </a:lstStyle>
          <a:p>
            <a:fld id="{E272C8D7-5F12-AA45-959A-FA81D88DBD5E}"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F78DA01-F296-4249-B090-65B7F3221103}" type="datetimeFigureOut">
              <a:rPr lang="it-IT" smtClean="0"/>
              <a:pPr/>
              <a:t>5/13/11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3F78DA01-F296-4249-B090-65B7F3221103}" type="datetimeFigureOut">
              <a:rPr lang="it-IT" smtClean="0"/>
              <a:pPr/>
              <a:t>5/13/11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3F78DA01-F296-4249-B090-65B7F3221103}" type="datetimeFigureOut">
              <a:rPr lang="it-IT" smtClean="0"/>
              <a:pPr/>
              <a:t>5/13/11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a:lstStyle/>
          <a:p>
            <a:fld id="{3F78DA01-F296-4249-B090-65B7F3221103}" type="datetimeFigureOut">
              <a:rPr lang="it-IT" smtClean="0"/>
              <a:pPr/>
              <a:t>5/13/11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C67EBA-5CD3-B247-9109-836601CA7EFC}" type="slidenum">
              <a:rPr lang="it-IT" smtClean="0"/>
              <a:pPr/>
              <a:t>‹#›</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17B465-C01B-DC4A-AC49-6FCF5ACEDC0C}"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70301F-797C-934F-858B-223F1B07E14F}"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342DA3-B8D6-824E-BFC4-87A1343E1444}"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F01909-F23F-144E-8764-FC251E436DAA}"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E4A8B9-3F31-364C-BB1D-136065863C8D}" type="datetime1">
              <a:rPr lang="it-IT" smtClean="0"/>
              <a:pPr/>
              <a:t>5/13/11</a:t>
            </a:fld>
            <a:endParaRPr lang="it-IT"/>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C5F869-1549-7342-AC07-322B4F9D6CAE}" type="datetime1">
              <a:rPr lang="it-IT" smtClean="0"/>
              <a:pPr/>
              <a:t>5/13/11</a:t>
            </a:fld>
            <a:endParaRPr lang="it-IT"/>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Slide Number Placeholder 2"/>
          <p:cNvSpPr>
            <a:spLocks noGrp="1"/>
          </p:cNvSpPr>
          <p:nvPr>
            <p:ph type="sldNum" sz="quarter" idx="10"/>
          </p:nvPr>
        </p:nvSpPr>
        <p:spPr>
          <a:xfrm>
            <a:off x="7370233" y="5609167"/>
            <a:ext cx="609600" cy="304800"/>
          </a:xfrm>
          <a:prstGeom prst="rect">
            <a:avLst/>
          </a:prstGeom>
        </p:spPr>
        <p:txBody>
          <a:bodyPr/>
          <a:lstStyle>
            <a:lvl1pPr>
              <a:defRPr smtClean="0"/>
            </a:lvl1pPr>
          </a:lstStyle>
          <a:p>
            <a:fld id="{9B9E72E0-3CC0-994A-88F6-B6E1FA3C3146}"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76A2F3-20A5-3F4A-A3F9-B8D643003081}" type="datetime1">
              <a:rPr lang="it-IT" smtClean="0"/>
              <a:pPr/>
              <a:t>5/13/11</a:t>
            </a:fld>
            <a:endParaRPr lang="it-IT"/>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427A60-E3E5-004C-B3CA-F15E2C88DAB4}"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AE26AB-75AE-E846-ABC5-C18DED398905}"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CCC72-BB8F-C340-AC72-D2EFA6F1EB1D}"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19F060-95B2-B64D-94C3-DC1514EB3B08}"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Slide Number Placeholder 3"/>
          <p:cNvSpPr>
            <a:spLocks noGrp="1"/>
          </p:cNvSpPr>
          <p:nvPr>
            <p:ph type="sldNum" sz="quarter" idx="10"/>
          </p:nvPr>
        </p:nvSpPr>
        <p:spPr/>
        <p:txBody>
          <a:bodyPr/>
          <a:lstStyle>
            <a:lvl1pPr>
              <a:defRPr smtClean="0"/>
            </a:lvl1pPr>
          </a:lstStyle>
          <a:p>
            <a:fld id="{02E15579-1F9D-8D40-AB7D-2D9C17910CC2}" type="slidenum">
              <a:rPr lang="en-GB"/>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p:txBody>
          <a:bodyPr/>
          <a:lstStyle>
            <a:lvl1pPr>
              <a:defRPr smtClean="0"/>
            </a:lvl1pPr>
          </a:lstStyle>
          <a:p>
            <a:fld id="{5B2CF2FF-DA52-F942-9DC3-B875AA511282}" type="slidenum">
              <a:rPr lang="en-GB"/>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A9FE014C-9050-A542-AB6B-FBBDE96F9B8D}" type="slidenum">
              <a:rPr lang="en-GB"/>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Slide Number Placeholder 4"/>
          <p:cNvSpPr>
            <a:spLocks noGrp="1"/>
          </p:cNvSpPr>
          <p:nvPr>
            <p:ph type="sldNum" sz="quarter" idx="10"/>
          </p:nvPr>
        </p:nvSpPr>
        <p:spPr/>
        <p:txBody>
          <a:bodyPr/>
          <a:lstStyle>
            <a:lvl1pPr>
              <a:defRPr smtClean="0"/>
            </a:lvl1pPr>
          </a:lstStyle>
          <a:p>
            <a:fld id="{D43B5F34-37C4-DC43-A614-91C157977796}" type="slidenum">
              <a:rPr lang="en-GB"/>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Slide Number Placeholder 6"/>
          <p:cNvSpPr>
            <a:spLocks noGrp="1"/>
          </p:cNvSpPr>
          <p:nvPr>
            <p:ph type="sldNum" sz="quarter" idx="10"/>
          </p:nvPr>
        </p:nvSpPr>
        <p:spPr/>
        <p:txBody>
          <a:bodyPr/>
          <a:lstStyle>
            <a:lvl1pPr>
              <a:defRPr smtClean="0"/>
            </a:lvl1pPr>
          </a:lstStyle>
          <a:p>
            <a:fld id="{9AEF6D8C-BA67-6B46-AEEA-37659BF48E8E}"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370233" y="5609167"/>
            <a:ext cx="609600" cy="304800"/>
          </a:xfrm>
          <a:prstGeom prst="rect">
            <a:avLst/>
          </a:prstGeom>
        </p:spPr>
        <p:txBody>
          <a:bodyPr/>
          <a:lstStyle>
            <a:lvl1pPr>
              <a:defRPr smtClean="0"/>
            </a:lvl1pPr>
          </a:lstStyle>
          <a:p>
            <a:fld id="{9A6A4E3B-B4F8-9A4D-90FD-AFD2A390CCEA}" type="slidenum">
              <a:rPr lang="en-GB"/>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Slide Number Placeholder 2"/>
          <p:cNvSpPr>
            <a:spLocks noGrp="1"/>
          </p:cNvSpPr>
          <p:nvPr>
            <p:ph type="sldNum" sz="quarter" idx="10"/>
          </p:nvPr>
        </p:nvSpPr>
        <p:spPr/>
        <p:txBody>
          <a:bodyPr/>
          <a:lstStyle>
            <a:lvl1pPr>
              <a:defRPr smtClean="0"/>
            </a:lvl1pPr>
          </a:lstStyle>
          <a:p>
            <a:fld id="{3447BBB8-32D9-0445-A6F5-30B4C20B0F75}" type="slidenum">
              <a:rPr lang="en-GB"/>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9C863349-FCB6-CA44-81DD-B9DCAC9CD5F3}" type="slidenum">
              <a:rPr lang="en-GB"/>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E4FC78B8-18A2-5041-AEC5-4E2430BDE2E6}" type="slidenum">
              <a:rPr lang="en-GB"/>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E898ACCA-D4B2-1441-90F9-A96EBFEB8D31}" type="slidenum">
              <a:rPr lang="en-GB"/>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p:txBody>
          <a:bodyPr/>
          <a:lstStyle>
            <a:lvl1pPr>
              <a:defRPr smtClean="0"/>
            </a:lvl1pPr>
          </a:lstStyle>
          <a:p>
            <a:fld id="{DF461B2E-FF33-2944-9364-81909140EF38}" type="slidenum">
              <a:rPr lang="en-GB"/>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Slide Number Placeholder 3"/>
          <p:cNvSpPr>
            <a:spLocks noGrp="1"/>
          </p:cNvSpPr>
          <p:nvPr>
            <p:ph type="sldNum" sz="quarter" idx="10"/>
          </p:nvPr>
        </p:nvSpPr>
        <p:spPr/>
        <p:txBody>
          <a:bodyPr/>
          <a:lstStyle>
            <a:lvl1pPr>
              <a:defRPr smtClean="0"/>
            </a:lvl1pPr>
          </a:lstStyle>
          <a:p>
            <a:fld id="{D3B4934A-583F-E34A-A24D-5A06EB95F971}" type="slidenum">
              <a:rPr lang="en-GB"/>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Slide Number Placeholder 2"/>
          <p:cNvSpPr>
            <a:spLocks noGrp="1"/>
          </p:cNvSpPr>
          <p:nvPr>
            <p:ph type="sldNum" sz="quarter" idx="10"/>
          </p:nvPr>
        </p:nvSpPr>
        <p:spPr>
          <a:xfrm>
            <a:off x="8534400" y="6524625"/>
            <a:ext cx="609600" cy="304800"/>
          </a:xfrm>
        </p:spPr>
        <p:txBody>
          <a:bodyPr/>
          <a:lstStyle>
            <a:lvl1pPr>
              <a:defRPr smtClean="0"/>
            </a:lvl1pPr>
          </a:lstStyle>
          <a:p>
            <a:fld id="{9C2C310C-7B0A-D346-BD64-6EACFD2D130A}" type="slidenum">
              <a:rPr lang="en-GB"/>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17B465-C01B-DC4A-AC49-6FCF5ACEDC0C}"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70301F-797C-934F-858B-223F1B07E14F}"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342DA3-B8D6-824E-BFC4-87A1343E1444}"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370233" y="5609167"/>
            <a:ext cx="609600" cy="304800"/>
          </a:xfrm>
          <a:prstGeom prst="rect">
            <a:avLst/>
          </a:prstGeom>
        </p:spPr>
        <p:txBody>
          <a:bodyPr/>
          <a:lstStyle>
            <a:lvl1pPr>
              <a:defRPr smtClean="0"/>
            </a:lvl1pPr>
          </a:lstStyle>
          <a:p>
            <a:fld id="{2A1CB68E-FBA6-6548-9571-A2463927ABC8}" type="slidenum">
              <a:rPr lang="en-GB"/>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6F01909-F23F-144E-8764-FC251E436DAA}"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FE4A8B9-3F31-364C-BB1D-136065863C8D}" type="datetime1">
              <a:rPr lang="it-IT" smtClean="0"/>
              <a:pPr/>
              <a:t>5/13/11</a:t>
            </a:fld>
            <a:endParaRPr lang="it-IT"/>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C5F869-1549-7342-AC07-322B4F9D6CAE}" type="datetime1">
              <a:rPr lang="it-IT" smtClean="0"/>
              <a:pPr/>
              <a:t>5/13/11</a:t>
            </a:fld>
            <a:endParaRPr lang="it-IT"/>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A76A2F3-20A5-3F4A-A3F9-B8D643003081}" type="datetime1">
              <a:rPr lang="it-IT" smtClean="0"/>
              <a:pPr/>
              <a:t>5/13/11</a:t>
            </a:fld>
            <a:endParaRPr lang="it-IT"/>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427A60-E3E5-004C-B3CA-F15E2C88DAB4}"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AE26AB-75AE-E846-ABC5-C18DED398905}" type="datetime1">
              <a:rPr lang="it-IT" smtClean="0"/>
              <a:pPr/>
              <a:t>5/13/11</a:t>
            </a:fld>
            <a:endParaRPr lang="it-IT"/>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0CCC72-BB8F-C340-AC72-D2EFA6F1EB1D}"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19F060-95B2-B64D-94C3-DC1514EB3B08}"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Text Box 2"/>
          <p:cNvSpPr txBox="1">
            <a:spLocks noGrp="1" noChangeArrowheads="1"/>
          </p:cNvSpPr>
          <p:nvPr>
            <p:ph type="sldNum" sz="quarter" idx="10"/>
          </p:nvPr>
        </p:nvSpPr>
        <p:spPr>
          <a:ln/>
        </p:spPr>
        <p:txBody>
          <a:bodyPr/>
          <a:lstStyle>
            <a:lvl1pPr>
              <a:defRPr/>
            </a:lvl1pPr>
          </a:lstStyle>
          <a:p>
            <a:fld id="{D13C4313-9715-7441-AAA5-7197CAEC75BF}" type="slidenum">
              <a:rPr lang="en-GB"/>
              <a:pPr/>
              <a:t>‹#›</a:t>
            </a:fld>
            <a:endParaRPr lang="en-GB"/>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Box 2"/>
          <p:cNvSpPr txBox="1">
            <a:spLocks noGrp="1" noChangeArrowheads="1"/>
          </p:cNvSpPr>
          <p:nvPr>
            <p:ph type="sldNum" sz="quarter" idx="10"/>
          </p:nvPr>
        </p:nvSpPr>
        <p:spPr>
          <a:ln/>
        </p:spPr>
        <p:txBody>
          <a:bodyPr/>
          <a:lstStyle>
            <a:lvl1pPr>
              <a:defRPr/>
            </a:lvl1pPr>
          </a:lstStyle>
          <a:p>
            <a:fld id="{D645AC40-F8BF-1544-8D7B-93EA8B842DF3}" type="slidenum">
              <a:rPr lang="en-GB"/>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a:xfrm>
            <a:off x="7370233" y="5609167"/>
            <a:ext cx="609600" cy="304800"/>
          </a:xfrm>
          <a:prstGeom prst="rect">
            <a:avLst/>
          </a:prstGeom>
        </p:spPr>
        <p:txBody>
          <a:bodyPr/>
          <a:lstStyle>
            <a:lvl1pPr>
              <a:defRPr smtClean="0"/>
            </a:lvl1pPr>
          </a:lstStyle>
          <a:p>
            <a:fld id="{99F935F5-E739-694D-B121-E820AEA0B10E}" type="slidenum">
              <a:rPr lang="en-GB"/>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fld id="{EE8947AF-DDBB-A04E-8D90-B65C2517B263}" type="slidenum">
              <a:rPr lang="en-GB"/>
              <a:pPr/>
              <a:t>‹#›</a:t>
            </a:fld>
            <a:endParaRPr lang="en-GB"/>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Box 2"/>
          <p:cNvSpPr txBox="1">
            <a:spLocks noGrp="1" noChangeArrowheads="1"/>
          </p:cNvSpPr>
          <p:nvPr>
            <p:ph type="sldNum" sz="quarter" idx="10"/>
          </p:nvPr>
        </p:nvSpPr>
        <p:spPr>
          <a:ln/>
        </p:spPr>
        <p:txBody>
          <a:bodyPr/>
          <a:lstStyle>
            <a:lvl1pPr>
              <a:defRPr/>
            </a:lvl1pPr>
          </a:lstStyle>
          <a:p>
            <a:fld id="{C8CF72CC-6D9E-804B-8970-E1FB7C853F5A}" type="slidenum">
              <a:rPr lang="en-GB"/>
              <a:pPr/>
              <a:t>‹#›</a:t>
            </a:fld>
            <a:endParaRPr lang="en-GB"/>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Text Box 2"/>
          <p:cNvSpPr txBox="1">
            <a:spLocks noGrp="1" noChangeArrowheads="1"/>
          </p:cNvSpPr>
          <p:nvPr>
            <p:ph type="sldNum" sz="quarter" idx="10"/>
          </p:nvPr>
        </p:nvSpPr>
        <p:spPr>
          <a:ln/>
        </p:spPr>
        <p:txBody>
          <a:bodyPr/>
          <a:lstStyle>
            <a:lvl1pPr>
              <a:defRPr/>
            </a:lvl1pPr>
          </a:lstStyle>
          <a:p>
            <a:fld id="{06D47D55-2597-C041-A47B-77B6FB9A0E1A}" type="slidenum">
              <a:rPr lang="en-GB"/>
              <a:pPr/>
              <a:t>‹#›</a:t>
            </a:fld>
            <a:endParaRPr lang="en-GB"/>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Text Box 2"/>
          <p:cNvSpPr txBox="1">
            <a:spLocks noGrp="1" noChangeArrowheads="1"/>
          </p:cNvSpPr>
          <p:nvPr>
            <p:ph type="sldNum" sz="quarter" idx="10"/>
          </p:nvPr>
        </p:nvSpPr>
        <p:spPr>
          <a:ln/>
        </p:spPr>
        <p:txBody>
          <a:bodyPr/>
          <a:lstStyle>
            <a:lvl1pPr>
              <a:defRPr/>
            </a:lvl1pPr>
          </a:lstStyle>
          <a:p>
            <a:fld id="{B5B58334-1449-EB41-8AAE-77CBFC30CB6D}" type="slidenum">
              <a:rPr lang="en-GB"/>
              <a:pPr/>
              <a:t>‹#›</a:t>
            </a:fld>
            <a:endParaRPr lang="en-GB"/>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fld id="{52F8C7FA-4961-4248-9BF3-B2DE96F96E74}" type="slidenum">
              <a:rPr lang="en-GB"/>
              <a:pPr/>
              <a:t>‹#›</a:t>
            </a:fld>
            <a:endParaRPr lang="en-GB"/>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4011E156-64C0-714F-8171-E2B9CBD81228}" type="slidenum">
              <a:rPr lang="en-GB"/>
              <a:pPr/>
              <a:t>‹#›</a:t>
            </a:fld>
            <a:endParaRPr lang="en-GB"/>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fld id="{119F33B6-1A64-8C49-B499-3481B95B9944}" type="slidenum">
              <a:rPr lang="en-GB"/>
              <a:pPr/>
              <a:t>‹#›</a:t>
            </a:fld>
            <a:endParaRPr lang="en-GB"/>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Box 2"/>
          <p:cNvSpPr txBox="1">
            <a:spLocks noGrp="1" noChangeArrowheads="1"/>
          </p:cNvSpPr>
          <p:nvPr>
            <p:ph type="sldNum" sz="quarter" idx="10"/>
          </p:nvPr>
        </p:nvSpPr>
        <p:spPr>
          <a:ln/>
        </p:spPr>
        <p:txBody>
          <a:bodyPr/>
          <a:lstStyle>
            <a:lvl1pPr>
              <a:defRPr/>
            </a:lvl1pPr>
          </a:lstStyle>
          <a:p>
            <a:fld id="{2DB650D4-23F0-904A-8684-79B3F38D849C}" type="slidenum">
              <a:rPr lang="en-GB"/>
              <a:pPr/>
              <a:t>‹#›</a:t>
            </a:fld>
            <a:endParaRPr lang="en-GB"/>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Box 2"/>
          <p:cNvSpPr txBox="1">
            <a:spLocks noGrp="1" noChangeArrowheads="1"/>
          </p:cNvSpPr>
          <p:nvPr>
            <p:ph type="sldNum" sz="quarter" idx="10"/>
          </p:nvPr>
        </p:nvSpPr>
        <p:spPr>
          <a:ln/>
        </p:spPr>
        <p:txBody>
          <a:bodyPr/>
          <a:lstStyle>
            <a:lvl1pPr>
              <a:defRPr/>
            </a:lvl1pPr>
          </a:lstStyle>
          <a:p>
            <a:fld id="{946EFB1C-3740-FB4F-9BED-8C394B82F301}" type="slidenum">
              <a:rPr lang="en-GB"/>
              <a:pPr/>
              <a:t>‹#›</a:t>
            </a:fld>
            <a:endParaRPr lang="en-GB"/>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17B465-C01B-DC4A-AC49-6FCF5ACEDC0C}" type="datetime1">
              <a:rPr lang="it-IT" smtClean="0"/>
              <a:pPr/>
              <a:t>5/13/11</a:t>
            </a:fld>
            <a:endParaRPr lang="it-IT"/>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G. Carlino</a:t>
            </a:r>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D63982B-461A-4648-BBFE-84BFD787F696}" type="slidenum">
              <a:rPr lang="it-IT" smtClean="0"/>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4.xml"/><Relationship Id="rId12" Type="http://schemas.openxmlformats.org/officeDocument/2006/relationships/theme" Target="../theme/theme5.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 Id="rId9" Type="http://schemas.openxmlformats.org/officeDocument/2006/relationships/slideLayout" Target="../slideLayouts/slideLayout62.xml"/><Relationship Id="rId10"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6.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8.xml"/><Relationship Id="rId12" Type="http://schemas.openxmlformats.org/officeDocument/2006/relationships/theme" Target="../theme/theme8.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88.xml"/><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 Id="rId9" Type="http://schemas.openxmlformats.org/officeDocument/2006/relationships/slideLayout" Target="../slideLayouts/slideLayout96.xml"/><Relationship Id="rId10"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theme" Target="../theme/theme9.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611207" name="Picture 7" descr="logoinfn-piccolo"/>
          <p:cNvPicPr>
            <a:picLocks noChangeAspect="1" noChangeArrowheads="1"/>
          </p:cNvPicPr>
          <p:nvPr userDrawn="1"/>
        </p:nvPicPr>
        <p:blipFill>
          <a:blip r:embed="rId21">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2611208" name="Picture 8"/>
          <p:cNvPicPr>
            <a:picLocks noChangeAspect="1" noChangeArrowheads="1"/>
          </p:cNvPicPr>
          <p:nvPr userDrawn="1"/>
        </p:nvPicPr>
        <p:blipFill>
          <a:blip r:embed="rId22">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7"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CNAF, 13 </a:t>
            </a:r>
            <a:r>
              <a:rPr lang="en-GB" sz="1000" b="0" i="0" baseline="0" dirty="0" err="1" smtClean="0">
                <a:solidFill>
                  <a:schemeClr val="tx1"/>
                </a:solidFill>
                <a:effectLst>
                  <a:outerShdw blurRad="38100" dist="38100" dir="2700000" algn="tl">
                    <a:srgbClr val="DDDDDD"/>
                  </a:outerShdw>
                </a:effectLst>
              </a:rPr>
              <a:t>Maggio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2011</a:t>
            </a:r>
            <a:endParaRPr lang="en-GB" sz="1000" b="0" i="0" dirty="0">
              <a:solidFill>
                <a:schemeClr val="tx1"/>
              </a:solidFill>
              <a:effectLst>
                <a:outerShdw blurRad="38100" dist="38100" dir="2700000" algn="tl">
                  <a:srgbClr val="DDDDDD"/>
                </a:outerShdw>
              </a:effectLst>
            </a:endParaRPr>
          </a:p>
        </p:txBody>
      </p:sp>
      <p:sp>
        <p:nvSpPr>
          <p:cNvPr id="8"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dirty="0" smtClean="0">
                <a:solidFill>
                  <a:schemeClr val="tx1"/>
                </a:solidFill>
                <a:effectLst>
                  <a:outerShdw blurRad="38100" dist="38100" dir="2700000" algn="tl">
                    <a:srgbClr val="DDDDDD"/>
                  </a:outerShdw>
                </a:effectLst>
              </a:rPr>
              <a:t> Computing ATLAS</a:t>
            </a:r>
            <a:endParaRPr lang="en-GB" sz="1000" b="0" i="0" dirty="0">
              <a:solidFill>
                <a:schemeClr val="tx1"/>
              </a:solidFill>
              <a:effectLst>
                <a:outerShdw blurRad="38100" dist="38100" dir="2700000" algn="tl">
                  <a:srgbClr val="DDDDDD"/>
                </a:outerShdw>
              </a:effectLst>
            </a:endParaRPr>
          </a:p>
        </p:txBody>
      </p:sp>
      <p:sp>
        <p:nvSpPr>
          <p:cNvPr id="9"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65" r:id="rId13"/>
    <p:sldLayoutId id="2147483661" r:id="rId14"/>
    <p:sldLayoutId id="2147483662" r:id="rId15"/>
    <p:sldLayoutId id="2147483663" r:id="rId16"/>
    <p:sldLayoutId id="2147483664" r:id="rId17"/>
    <p:sldLayoutId id="2147483665" r:id="rId18"/>
    <p:sldLayoutId id="2147483671" r:id="rId19"/>
  </p:sldLayoutIdLst>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eaLnBrk="0" fontAlgn="base" hangingPunct="0">
        <a:spcBef>
          <a:spcPct val="0"/>
        </a:spcBef>
        <a:spcAft>
          <a:spcPct val="0"/>
        </a:spcAft>
        <a:defRPr sz="4400">
          <a:solidFill>
            <a:schemeClr val="tx1"/>
          </a:solidFill>
          <a:latin typeface="Calibri" charset="0"/>
        </a:defRPr>
      </a:lvl6pPr>
      <a:lvl7pPr marL="914400" algn="ctr" rtl="0" eaLnBrk="0" fontAlgn="base" hangingPunct="0">
        <a:spcBef>
          <a:spcPct val="0"/>
        </a:spcBef>
        <a:spcAft>
          <a:spcPct val="0"/>
        </a:spcAft>
        <a:defRPr sz="4400">
          <a:solidFill>
            <a:schemeClr val="tx1"/>
          </a:solidFill>
          <a:latin typeface="Calibri" charset="0"/>
        </a:defRPr>
      </a:lvl7pPr>
      <a:lvl8pPr marL="1371600" algn="ctr" rtl="0" eaLnBrk="0" fontAlgn="base" hangingPunct="0">
        <a:spcBef>
          <a:spcPct val="0"/>
        </a:spcBef>
        <a:spcAft>
          <a:spcPct val="0"/>
        </a:spcAft>
        <a:defRPr sz="4400">
          <a:solidFill>
            <a:schemeClr val="tx1"/>
          </a:solidFill>
          <a:latin typeface="Calibri" charset="0"/>
        </a:defRPr>
      </a:lvl8pPr>
      <a:lvl9pPr marL="1828800" algn="ctr" rtl="0" eaLnBrk="0" fontAlgn="base" hangingPunct="0">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611207" name="Picture 7" descr="logoinfn-piccolo"/>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2611208" name="Picture 8"/>
          <p:cNvPicPr>
            <a:picLocks noChangeAspect="1" noChangeArrowheads="1"/>
          </p:cNvPicPr>
          <p:nvPr userDrawn="1"/>
        </p:nvPicPr>
        <p:blipFill>
          <a:blip r:embed="rId15">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8"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Roma, 13 </a:t>
            </a:r>
            <a:r>
              <a:rPr lang="en-GB" sz="1000" b="0" i="0" baseline="0" dirty="0" err="1" smtClean="0">
                <a:solidFill>
                  <a:schemeClr val="tx1"/>
                </a:solidFill>
                <a:effectLst>
                  <a:outerShdw blurRad="38100" dist="38100" dir="2700000" algn="tl">
                    <a:srgbClr val="DDDDDD"/>
                  </a:outerShdw>
                </a:effectLst>
              </a:rPr>
              <a:t>Luglio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2010</a:t>
            </a:r>
            <a:endParaRPr lang="en-GB" sz="1000" b="0" i="0" dirty="0">
              <a:solidFill>
                <a:schemeClr val="tx1"/>
              </a:solidFill>
              <a:effectLst>
                <a:outerShdw blurRad="38100" dist="38100" dir="2700000" algn="tl">
                  <a:srgbClr val="DDDDDD"/>
                </a:outerShdw>
              </a:effectLst>
            </a:endParaRPr>
          </a:p>
        </p:txBody>
      </p:sp>
      <p:sp>
        <p:nvSpPr>
          <p:cNvPr id="11"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dirty="0" smtClean="0">
                <a:solidFill>
                  <a:schemeClr val="tx1"/>
                </a:solidFill>
                <a:effectLst>
                  <a:outerShdw blurRad="38100" dist="38100" dir="2700000" algn="tl">
                    <a:srgbClr val="DDDDDD"/>
                  </a:outerShdw>
                </a:effectLst>
              </a:rPr>
              <a:t> Tier2 ATLAS</a:t>
            </a:r>
            <a:endParaRPr lang="en-GB" sz="1000" b="0" i="0" dirty="0">
              <a:solidFill>
                <a:schemeClr val="tx1"/>
              </a:solidFill>
              <a:effectLst>
                <a:outerShdw blurRad="38100" dist="38100" dir="2700000" algn="tl">
                  <a:srgbClr val="DDDDDD"/>
                </a:outerShdw>
              </a:effectLst>
            </a:endParaRPr>
          </a:p>
        </p:txBody>
      </p:sp>
      <p:sp>
        <p:nvSpPr>
          <p:cNvPr id="12"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eaLnBrk="0" fontAlgn="base" hangingPunct="0">
        <a:spcBef>
          <a:spcPct val="0"/>
        </a:spcBef>
        <a:spcAft>
          <a:spcPct val="0"/>
        </a:spcAft>
        <a:defRPr sz="4400">
          <a:solidFill>
            <a:schemeClr val="tx1"/>
          </a:solidFill>
          <a:latin typeface="Calibri" charset="0"/>
        </a:defRPr>
      </a:lvl6pPr>
      <a:lvl7pPr marL="914400" algn="ctr" rtl="0" eaLnBrk="0" fontAlgn="base" hangingPunct="0">
        <a:spcBef>
          <a:spcPct val="0"/>
        </a:spcBef>
        <a:spcAft>
          <a:spcPct val="0"/>
        </a:spcAft>
        <a:defRPr sz="4400">
          <a:solidFill>
            <a:schemeClr val="tx1"/>
          </a:solidFill>
          <a:latin typeface="Calibri" charset="0"/>
        </a:defRPr>
      </a:lvl7pPr>
      <a:lvl8pPr marL="1371600" algn="ctr" rtl="0" eaLnBrk="0" fontAlgn="base" hangingPunct="0">
        <a:spcBef>
          <a:spcPct val="0"/>
        </a:spcBef>
        <a:spcAft>
          <a:spcPct val="0"/>
        </a:spcAft>
        <a:defRPr sz="4400">
          <a:solidFill>
            <a:schemeClr val="tx1"/>
          </a:solidFill>
          <a:latin typeface="Calibri" charset="0"/>
        </a:defRPr>
      </a:lvl8pPr>
      <a:lvl9pPr marL="1828800" algn="ctr" rtl="0" eaLnBrk="0" fontAlgn="base" hangingPunct="0">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7" descr="logoinfn-piccolo"/>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8" name="Picture 8"/>
          <p:cNvPicPr>
            <a:picLocks noChangeAspect="1" noChangeArrowheads="1"/>
          </p:cNvPicPr>
          <p:nvPr userDrawn="1"/>
        </p:nvPicPr>
        <p:blipFill>
          <a:blip r:embed="rId14">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13"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CNAF, 13 </a:t>
            </a:r>
            <a:r>
              <a:rPr lang="en-GB" sz="1000" b="0" i="0" baseline="0" dirty="0" err="1" smtClean="0">
                <a:solidFill>
                  <a:schemeClr val="tx1"/>
                </a:solidFill>
                <a:effectLst>
                  <a:outerShdw blurRad="38100" dist="38100" dir="2700000" algn="tl">
                    <a:srgbClr val="DDDDDD"/>
                  </a:outerShdw>
                </a:effectLst>
              </a:rPr>
              <a:t>Maggio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2011</a:t>
            </a:r>
            <a:endParaRPr lang="en-GB" sz="1000" b="0" i="0" dirty="0">
              <a:solidFill>
                <a:schemeClr val="tx1"/>
              </a:solidFill>
              <a:effectLst>
                <a:outerShdw blurRad="38100" dist="38100" dir="2700000" algn="tl">
                  <a:srgbClr val="DDDDDD"/>
                </a:outerShdw>
              </a:effectLst>
            </a:endParaRPr>
          </a:p>
        </p:txBody>
      </p:sp>
      <p:sp>
        <p:nvSpPr>
          <p:cNvPr id="14"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dirty="0" smtClean="0">
                <a:solidFill>
                  <a:schemeClr val="tx1"/>
                </a:solidFill>
                <a:effectLst>
                  <a:outerShdw blurRad="38100" dist="38100" dir="2700000" algn="tl">
                    <a:srgbClr val="DDDDDD"/>
                  </a:outerShdw>
                </a:effectLst>
              </a:rPr>
              <a:t> Computing ATLAS</a:t>
            </a:r>
            <a:endParaRPr lang="en-GB" sz="1000" b="0" i="0" dirty="0">
              <a:solidFill>
                <a:schemeClr val="tx1"/>
              </a:solidFill>
              <a:effectLst>
                <a:outerShdw blurRad="38100" dist="38100" dir="2700000" algn="tl">
                  <a:srgbClr val="DDDDDD"/>
                </a:outerShdw>
              </a:effectLst>
            </a:endParaRPr>
          </a:p>
        </p:txBody>
      </p:sp>
      <p:sp>
        <p:nvSpPr>
          <p:cNvPr id="15"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it-I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8DA01-F296-4249-B090-65B7F3221103}" type="datetimeFigureOut">
              <a:rPr lang="it-IT" smtClean="0"/>
              <a:pPr/>
              <a:t>5/13/11</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67EBA-5CD3-B247-9109-836601CA7EFC}"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7" descr="logoinfn-piccolo"/>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10" name="Picture 8"/>
          <p:cNvPicPr>
            <a:picLocks noChangeAspect="1" noChangeArrowheads="1"/>
          </p:cNvPicPr>
          <p:nvPr userDrawn="1"/>
        </p:nvPicPr>
        <p:blipFill>
          <a:blip r:embed="rId14">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13"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CNAF, 13 </a:t>
            </a:r>
            <a:r>
              <a:rPr lang="en-GB" sz="1000" b="0" i="0" baseline="0" dirty="0" err="1" smtClean="0">
                <a:solidFill>
                  <a:schemeClr val="tx1"/>
                </a:solidFill>
                <a:effectLst>
                  <a:outerShdw blurRad="38100" dist="38100" dir="2700000" algn="tl">
                    <a:srgbClr val="DDDDDD"/>
                  </a:outerShdw>
                </a:effectLst>
              </a:rPr>
              <a:t>Maggio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2011</a:t>
            </a:r>
            <a:endParaRPr lang="en-GB" sz="1000" b="0" i="0" dirty="0">
              <a:solidFill>
                <a:schemeClr val="tx1"/>
              </a:solidFill>
              <a:effectLst>
                <a:outerShdw blurRad="38100" dist="38100" dir="2700000" algn="tl">
                  <a:srgbClr val="DDDDDD"/>
                </a:outerShdw>
              </a:effectLst>
            </a:endParaRPr>
          </a:p>
        </p:txBody>
      </p:sp>
      <p:sp>
        <p:nvSpPr>
          <p:cNvPr id="14"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dirty="0" smtClean="0">
                <a:solidFill>
                  <a:schemeClr val="tx1"/>
                </a:solidFill>
                <a:effectLst>
                  <a:outerShdw blurRad="38100" dist="38100" dir="2700000" algn="tl">
                    <a:srgbClr val="DDDDDD"/>
                  </a:outerShdw>
                </a:effectLst>
              </a:rPr>
              <a:t> Computing ATLAS</a:t>
            </a:r>
            <a:endParaRPr lang="en-GB" sz="1000" b="0" i="0" dirty="0">
              <a:solidFill>
                <a:schemeClr val="tx1"/>
              </a:solidFill>
              <a:effectLst>
                <a:outerShdw blurRad="38100" dist="38100" dir="2700000" algn="tl">
                  <a:srgbClr val="DDDDDD"/>
                </a:outerShdw>
              </a:effectLst>
            </a:endParaRPr>
          </a:p>
        </p:txBody>
      </p:sp>
      <p:sp>
        <p:nvSpPr>
          <p:cNvPr id="16"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2611207" name="Picture 7" descr="logoinfn-piccolo"/>
          <p:cNvPicPr>
            <a:picLocks noChangeAspect="1" noChangeArrowheads="1"/>
          </p:cNvPicPr>
          <p:nvPr userDrawn="1"/>
        </p:nvPicPr>
        <p:blipFill>
          <a:blip r:embed="rId14">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2611208" name="Picture 8"/>
          <p:cNvPicPr>
            <a:picLocks noChangeAspect="1" noChangeArrowheads="1"/>
          </p:cNvPicPr>
          <p:nvPr userDrawn="1"/>
        </p:nvPicPr>
        <p:blipFill>
          <a:blip r:embed="rId15">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2611209" name="Text Box 9"/>
          <p:cNvSpPr txBox="1">
            <a:spLocks noGrp="1" noChangeArrowheads="1"/>
          </p:cNvSpPr>
          <p:nvPr>
            <p:ph type="sldNum" sz="quarter" idx="4"/>
          </p:nvPr>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fld id="{9336B747-E4F2-EF49-8A25-598A89516AC3}" type="slidenum">
              <a:rPr lang="en-GB"/>
              <a:pPr/>
              <a:t>‹#›</a:t>
            </a:fld>
            <a:endParaRPr lang="en-GB"/>
          </a:p>
        </p:txBody>
      </p:sp>
      <p:sp>
        <p:nvSpPr>
          <p:cNvPr id="2611210"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CNAF, 13 </a:t>
            </a:r>
            <a:r>
              <a:rPr lang="en-GB" sz="1000" b="0" i="0" baseline="0" dirty="0" err="1" smtClean="0">
                <a:solidFill>
                  <a:schemeClr val="tx1"/>
                </a:solidFill>
                <a:effectLst>
                  <a:outerShdw blurRad="38100" dist="38100" dir="2700000" algn="tl">
                    <a:srgbClr val="DDDDDD"/>
                  </a:outerShdw>
                </a:effectLst>
              </a:rPr>
              <a:t>Maggio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2011</a:t>
            </a:r>
            <a:endParaRPr lang="en-GB" sz="1000" b="0" i="0" dirty="0">
              <a:solidFill>
                <a:schemeClr val="tx1"/>
              </a:solidFill>
              <a:effectLst>
                <a:outerShdw blurRad="38100" dist="38100" dir="2700000" algn="tl">
                  <a:srgbClr val="DDDDDD"/>
                </a:outerShdw>
              </a:effectLst>
            </a:endParaRPr>
          </a:p>
        </p:txBody>
      </p:sp>
      <p:sp>
        <p:nvSpPr>
          <p:cNvPr id="7"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baseline="0" dirty="0" smtClean="0">
                <a:solidFill>
                  <a:schemeClr val="tx1"/>
                </a:solidFill>
                <a:effectLst>
                  <a:outerShdw blurRad="38100" dist="38100" dir="2700000" algn="tl">
                    <a:srgbClr val="DDDDDD"/>
                  </a:outerShdw>
                </a:effectLst>
              </a:rPr>
              <a:t> Computing ATLAS</a:t>
            </a:r>
            <a:endParaRPr lang="en-GB" sz="1000" b="0" i="0" dirty="0">
              <a:solidFill>
                <a:schemeClr val="tx1"/>
              </a:solidFill>
              <a:effectLst>
                <a:outerShdw blurRad="38100" dist="38100" dir="2700000" algn="tl">
                  <a:srgbClr val="DDDDDD"/>
                </a:outerShdw>
              </a:effectLst>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eaLnBrk="0" fontAlgn="base" hangingPunct="0">
        <a:spcBef>
          <a:spcPct val="0"/>
        </a:spcBef>
        <a:spcAft>
          <a:spcPct val="0"/>
        </a:spcAft>
        <a:defRPr sz="4400">
          <a:solidFill>
            <a:schemeClr val="tx1"/>
          </a:solidFill>
          <a:latin typeface="Calibri" charset="0"/>
        </a:defRPr>
      </a:lvl6pPr>
      <a:lvl7pPr marL="914400" algn="ctr" rtl="0" eaLnBrk="0" fontAlgn="base" hangingPunct="0">
        <a:spcBef>
          <a:spcPct val="0"/>
        </a:spcBef>
        <a:spcAft>
          <a:spcPct val="0"/>
        </a:spcAft>
        <a:defRPr sz="4400">
          <a:solidFill>
            <a:schemeClr val="tx1"/>
          </a:solidFill>
          <a:latin typeface="Calibri" charset="0"/>
        </a:defRPr>
      </a:lvl7pPr>
      <a:lvl8pPr marL="1371600" algn="ctr" rtl="0" eaLnBrk="0" fontAlgn="base" hangingPunct="0">
        <a:spcBef>
          <a:spcPct val="0"/>
        </a:spcBef>
        <a:spcAft>
          <a:spcPct val="0"/>
        </a:spcAft>
        <a:defRPr sz="4400">
          <a:solidFill>
            <a:schemeClr val="tx1"/>
          </a:solidFill>
          <a:latin typeface="Calibri" charset="0"/>
        </a:defRPr>
      </a:lvl8pPr>
      <a:lvl9pPr marL="1828800" algn="ctr" rtl="0" eaLnBrk="0" fontAlgn="base" hangingPunct="0">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7" name="Picture 7" descr="logoinfn-piccolo"/>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10" name="Picture 8"/>
          <p:cNvPicPr>
            <a:picLocks noChangeAspect="1" noChangeArrowheads="1"/>
          </p:cNvPicPr>
          <p:nvPr userDrawn="1"/>
        </p:nvPicPr>
        <p:blipFill>
          <a:blip r:embed="rId14">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9"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CNAF, 13 </a:t>
            </a:r>
            <a:r>
              <a:rPr lang="en-GB" sz="1000" b="0" i="0" baseline="0" dirty="0" err="1" smtClean="0">
                <a:solidFill>
                  <a:schemeClr val="tx1"/>
                </a:solidFill>
                <a:effectLst>
                  <a:outerShdw blurRad="38100" dist="38100" dir="2700000" algn="tl">
                    <a:srgbClr val="DDDDDD"/>
                  </a:outerShdw>
                </a:effectLst>
              </a:rPr>
              <a:t>Maggio</a:t>
            </a:r>
            <a:r>
              <a:rPr lang="en-GB" sz="1000" b="0" i="0" baseline="0" dirty="0" smtClean="0">
                <a:solidFill>
                  <a:schemeClr val="tx1"/>
                </a:solidFill>
                <a:effectLst>
                  <a:outerShdw blurRad="38100" dist="38100" dir="2700000" algn="tl">
                    <a:srgbClr val="DDDDDD"/>
                  </a:outerShdw>
                </a:effectLst>
              </a:rPr>
              <a:t> </a:t>
            </a:r>
            <a:r>
              <a:rPr lang="en-GB" sz="1000" b="0" i="0" dirty="0" smtClean="0">
                <a:solidFill>
                  <a:schemeClr val="tx1"/>
                </a:solidFill>
                <a:effectLst>
                  <a:outerShdw blurRad="38100" dist="38100" dir="2700000" algn="tl">
                    <a:srgbClr val="DDDDDD"/>
                  </a:outerShdw>
                </a:effectLst>
              </a:rPr>
              <a:t>2011</a:t>
            </a:r>
            <a:endParaRPr lang="en-GB" sz="1000" b="0" i="0" dirty="0">
              <a:solidFill>
                <a:schemeClr val="tx1"/>
              </a:solidFill>
              <a:effectLst>
                <a:outerShdw blurRad="38100" dist="38100" dir="2700000" algn="tl">
                  <a:srgbClr val="DDDDDD"/>
                </a:outerShdw>
              </a:effectLst>
            </a:endParaRPr>
          </a:p>
        </p:txBody>
      </p:sp>
      <p:sp>
        <p:nvSpPr>
          <p:cNvPr id="12"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Referaggio</a:t>
            </a:r>
            <a:r>
              <a:rPr lang="it-IT" sz="1000" b="0" i="0" dirty="0" smtClean="0">
                <a:solidFill>
                  <a:schemeClr val="tx1"/>
                </a:solidFill>
                <a:effectLst>
                  <a:outerShdw blurRad="38100" dist="38100" dir="2700000" algn="tl">
                    <a:srgbClr val="DDDDDD"/>
                  </a:outerShdw>
                </a:effectLst>
              </a:rPr>
              <a:t> Computing ATLAS</a:t>
            </a:r>
            <a:endParaRPr lang="en-GB" sz="1000" b="0" i="0" dirty="0">
              <a:solidFill>
                <a:schemeClr val="tx1"/>
              </a:solidFill>
              <a:effectLst>
                <a:outerShdw blurRad="38100" dist="38100" dir="2700000" algn="tl">
                  <a:srgbClr val="DDDDDD"/>
                </a:outerShdw>
              </a:effectLst>
            </a:endParaRPr>
          </a:p>
        </p:txBody>
      </p:sp>
      <p:sp>
        <p:nvSpPr>
          <p:cNvPr id="13"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74818" name="Text Box 2"/>
          <p:cNvSpPr txBox="1">
            <a:spLocks noGrp="1" noChangeArrowheads="1"/>
          </p:cNvSpPr>
          <p:nvPr>
            <p:ph type="sldNum" sz="quarter" idx="4"/>
          </p:nvPr>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lnSpc>
                <a:spcPts val="2000"/>
              </a:lnSpc>
              <a:spcBef>
                <a:spcPct val="0"/>
              </a:spcBef>
              <a:buClrTx/>
              <a:buSzTx/>
              <a:buFontTx/>
              <a:buNone/>
              <a:defRPr sz="1000">
                <a:effectLst>
                  <a:outerShdw blurRad="38100" dist="38100" dir="2700000" algn="tl">
                    <a:srgbClr val="DDDDDD"/>
                  </a:outerShdw>
                </a:effectLst>
                <a:latin typeface="Calibri"/>
                <a:cs typeface="Calibri"/>
              </a:defRPr>
            </a:lvl1pPr>
          </a:lstStyle>
          <a:p>
            <a:fld id="{0FAD0616-8A80-124B-B9D5-9B7DBAD4C68C}" type="slidenum">
              <a:rPr lang="en-GB" smtClean="0"/>
              <a:pPr/>
              <a:t>‹#›</a:t>
            </a:fld>
            <a:endParaRPr lang="en-GB" dirty="0"/>
          </a:p>
        </p:txBody>
      </p:sp>
      <p:sp>
        <p:nvSpPr>
          <p:cNvPr id="674819" name="Freeform 3"/>
          <p:cNvSpPr>
            <a:spLocks/>
          </p:cNvSpPr>
          <p:nvPr/>
        </p:nvSpPr>
        <p:spPr bwMode="auto">
          <a:xfrm>
            <a:off x="2732088" y="0"/>
            <a:ext cx="3684587" cy="339725"/>
          </a:xfrm>
          <a:custGeom>
            <a:avLst/>
            <a:gdLst/>
            <a:ahLst/>
            <a:cxnLst>
              <a:cxn ang="0">
                <a:pos x="0" y="0"/>
              </a:cxn>
              <a:cxn ang="0">
                <a:pos x="10000" y="0"/>
              </a:cxn>
              <a:cxn ang="0">
                <a:pos x="10000" y="10000"/>
              </a:cxn>
              <a:cxn ang="0">
                <a:pos x="0" y="10000"/>
              </a:cxn>
              <a:cxn ang="0">
                <a:pos x="0" y="0"/>
              </a:cxn>
            </a:cxnLst>
            <a:rect l="0" t="0" r="r" b="b"/>
            <a:pathLst>
              <a:path w="10000" h="10000">
                <a:moveTo>
                  <a:pt x="0" y="0"/>
                </a:moveTo>
                <a:lnTo>
                  <a:pt x="10000" y="0"/>
                </a:lnTo>
                <a:lnTo>
                  <a:pt x="10000" y="10000"/>
                </a:lnTo>
                <a:lnTo>
                  <a:pt x="0" y="10000"/>
                </a:lnTo>
                <a:close/>
                <a:moveTo>
                  <a:pt x="0" y="0"/>
                </a:moveTo>
              </a:path>
            </a:pathLst>
          </a:custGeom>
          <a:noFill/>
          <a:ln w="9525">
            <a:noFill/>
            <a:round/>
            <a:headEnd/>
            <a:tailEnd/>
          </a:ln>
          <a:effectLst/>
        </p:spPr>
        <p:txBody>
          <a:bodyPr>
            <a:prstTxWarp prst="textNoShape">
              <a:avLst/>
            </a:prstTxWarp>
          </a:bodyPr>
          <a:lstStyle/>
          <a:p>
            <a:pPr>
              <a:defRPr/>
            </a:pPr>
            <a:endParaRPr lang="it-IT"/>
          </a:p>
        </p:txBody>
      </p:sp>
      <p:pic>
        <p:nvPicPr>
          <p:cNvPr id="1028" name="Picture 4" descr="logoinfn-piccolo"/>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1029" name="Picture 7"/>
          <p:cNvPicPr>
            <a:picLocks noChangeAspect="1" noChangeArrowheads="1"/>
          </p:cNvPicPr>
          <p:nvPr/>
        </p:nvPicPr>
        <p:blipFill>
          <a:blip r:embed="rId14">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p:spPr>
      </p:pic>
      <p:sp>
        <p:nvSpPr>
          <p:cNvPr id="6"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latin typeface="Calibri"/>
                <a:cs typeface="Calibri"/>
              </a:rPr>
              <a:t>CNAF, 13 </a:t>
            </a:r>
            <a:r>
              <a:rPr lang="en-GB" sz="1000" b="0" i="0" baseline="0" dirty="0" err="1" smtClean="0">
                <a:solidFill>
                  <a:schemeClr val="tx1"/>
                </a:solidFill>
                <a:effectLst>
                  <a:outerShdw blurRad="38100" dist="38100" dir="2700000" algn="tl">
                    <a:srgbClr val="DDDDDD"/>
                  </a:outerShdw>
                </a:effectLst>
                <a:latin typeface="Calibri"/>
                <a:cs typeface="Calibri"/>
              </a:rPr>
              <a:t>Maggio</a:t>
            </a:r>
            <a:r>
              <a:rPr lang="en-GB" sz="1000" b="0" i="0" dirty="0" smtClean="0">
                <a:solidFill>
                  <a:schemeClr val="tx1"/>
                </a:solidFill>
                <a:effectLst>
                  <a:outerShdw blurRad="38100" dist="38100" dir="2700000" algn="tl">
                    <a:srgbClr val="DDDDDD"/>
                  </a:outerShdw>
                </a:effectLst>
                <a:latin typeface="Calibri"/>
                <a:cs typeface="Calibri"/>
              </a:rPr>
              <a:t>  2011</a:t>
            </a:r>
            <a:endParaRPr lang="en-GB" sz="1000" b="0" i="0" dirty="0">
              <a:solidFill>
                <a:schemeClr val="tx1"/>
              </a:solidFill>
              <a:effectLst>
                <a:outerShdw blurRad="38100" dist="38100" dir="2700000" algn="tl">
                  <a:srgbClr val="DDDDDD"/>
                </a:outerShdw>
              </a:effectLst>
              <a:latin typeface="Calibri"/>
              <a:cs typeface="Calibri"/>
            </a:endParaRPr>
          </a:p>
        </p:txBody>
      </p:sp>
      <p:sp>
        <p:nvSpPr>
          <p:cNvPr id="9"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latin typeface="Calibri"/>
                <a:cs typeface="Calibri"/>
              </a:rPr>
              <a:t>G. Carlino</a:t>
            </a:r>
            <a:r>
              <a:rPr lang="en-GB" sz="1000" b="0" i="0" dirty="0" smtClean="0">
                <a:solidFill>
                  <a:schemeClr val="tx1"/>
                </a:solidFill>
                <a:effectLst>
                  <a:outerShdw blurRad="38100" dist="38100" dir="2700000" algn="tl">
                    <a:srgbClr val="DDDDDD"/>
                  </a:outerShdw>
                </a:effectLst>
                <a:latin typeface="Calibri"/>
                <a:cs typeface="Calibri"/>
              </a:rPr>
              <a:t> </a:t>
            </a:r>
            <a:r>
              <a:rPr lang="it-IT" sz="1000" b="0" i="0" dirty="0" err="1" smtClean="0">
                <a:solidFill>
                  <a:schemeClr val="tx1"/>
                </a:solidFill>
                <a:effectLst>
                  <a:outerShdw blurRad="38100" dist="38100" dir="2700000" algn="tl">
                    <a:srgbClr val="DDDDDD"/>
                  </a:outerShdw>
                </a:effectLst>
                <a:latin typeface="Calibri"/>
                <a:cs typeface="Calibri"/>
              </a:rPr>
              <a:t>–</a:t>
            </a:r>
            <a:r>
              <a:rPr lang="it-IT" sz="1000" b="0" i="0" dirty="0" smtClean="0">
                <a:solidFill>
                  <a:schemeClr val="tx1"/>
                </a:solidFill>
                <a:effectLst>
                  <a:outerShdw blurRad="38100" dist="38100" dir="2700000" algn="tl">
                    <a:srgbClr val="DDDDDD"/>
                  </a:outerShdw>
                </a:effectLst>
                <a:latin typeface="Calibri"/>
                <a:cs typeface="Calibri"/>
              </a:rPr>
              <a:t> </a:t>
            </a:r>
            <a:r>
              <a:rPr lang="it-IT" sz="1000" b="0" i="0" dirty="0" err="1">
                <a:solidFill>
                  <a:schemeClr val="tx1"/>
                </a:solidFill>
                <a:effectLst>
                  <a:outerShdw blurRad="38100" dist="38100" dir="2700000" algn="tl">
                    <a:srgbClr val="DDDDDD"/>
                  </a:outerShdw>
                </a:effectLst>
                <a:latin typeface="Calibri"/>
                <a:cs typeface="Calibri"/>
              </a:rPr>
              <a:t>Referaggio</a:t>
            </a:r>
            <a:r>
              <a:rPr lang="it-IT" sz="1000" b="0" i="0" dirty="0" smtClean="0">
                <a:solidFill>
                  <a:schemeClr val="tx1"/>
                </a:solidFill>
                <a:effectLst>
                  <a:outerShdw blurRad="38100" dist="38100" dir="2700000" algn="tl">
                    <a:srgbClr val="DDDDDD"/>
                  </a:outerShdw>
                </a:effectLst>
                <a:latin typeface="Calibri"/>
                <a:cs typeface="Calibri"/>
              </a:rPr>
              <a:t> Computing ATLAS</a:t>
            </a:r>
            <a:endParaRPr lang="en-GB" sz="1000" b="0" i="0" dirty="0">
              <a:solidFill>
                <a:schemeClr val="tx1"/>
              </a:solidFill>
              <a:effectLst>
                <a:outerShdw blurRad="38100" dist="38100" dir="2700000" algn="tl">
                  <a:srgbClr val="DDDDDD"/>
                </a:outerShdw>
              </a:effectLst>
              <a:latin typeface="Calibri"/>
              <a:cs typeface="Calibri"/>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hf hdr="0" ftr="0" dt="0"/>
  <p:txStyles>
    <p:titleStyle>
      <a:lvl1pPr marL="53975" indent="-53975" algn="ctr" rtl="0" eaLnBrk="0" fontAlgn="base" hangingPunct="0">
        <a:lnSpc>
          <a:spcPts val="4400"/>
        </a:lnSpc>
        <a:spcBef>
          <a:spcPct val="0"/>
        </a:spcBef>
        <a:spcAft>
          <a:spcPct val="0"/>
        </a:spcAft>
        <a:defRPr sz="3200" b="1">
          <a:solidFill>
            <a:srgbClr val="FF0000"/>
          </a:solidFill>
          <a:latin typeface="+mj-lt"/>
          <a:ea typeface="ＭＳ Ｐゴシック" charset="-128"/>
          <a:cs typeface="ＭＳ Ｐゴシック" charset="-128"/>
        </a:defRPr>
      </a:lvl1pPr>
      <a:lvl2pPr marL="53975" indent="-53975" algn="ctr" rtl="0" eaLnBrk="0" fontAlgn="base" hangingPunct="0">
        <a:lnSpc>
          <a:spcPts val="4400"/>
        </a:lnSpc>
        <a:spcBef>
          <a:spcPct val="0"/>
        </a:spcBef>
        <a:spcAft>
          <a:spcPct val="0"/>
        </a:spcAft>
        <a:defRPr sz="3200" b="1">
          <a:solidFill>
            <a:srgbClr val="FF0000"/>
          </a:solidFill>
          <a:latin typeface="Comic Sans MS" charset="0"/>
          <a:ea typeface="ＭＳ Ｐゴシック" charset="-128"/>
          <a:cs typeface="ＭＳ Ｐゴシック" charset="-128"/>
        </a:defRPr>
      </a:lvl2pPr>
      <a:lvl3pPr marL="53975" indent="-53975" algn="ctr" rtl="0" eaLnBrk="0" fontAlgn="base" hangingPunct="0">
        <a:lnSpc>
          <a:spcPts val="4400"/>
        </a:lnSpc>
        <a:spcBef>
          <a:spcPct val="0"/>
        </a:spcBef>
        <a:spcAft>
          <a:spcPct val="0"/>
        </a:spcAft>
        <a:defRPr sz="3200" b="1">
          <a:solidFill>
            <a:srgbClr val="FF0000"/>
          </a:solidFill>
          <a:latin typeface="Comic Sans MS" charset="0"/>
          <a:ea typeface="ＭＳ Ｐゴシック" charset="-128"/>
          <a:cs typeface="ＭＳ Ｐゴシック" charset="-128"/>
        </a:defRPr>
      </a:lvl3pPr>
      <a:lvl4pPr marL="53975" indent="-53975" algn="ctr" rtl="0" eaLnBrk="0" fontAlgn="base" hangingPunct="0">
        <a:lnSpc>
          <a:spcPts val="4400"/>
        </a:lnSpc>
        <a:spcBef>
          <a:spcPct val="0"/>
        </a:spcBef>
        <a:spcAft>
          <a:spcPct val="0"/>
        </a:spcAft>
        <a:defRPr sz="3200" b="1">
          <a:solidFill>
            <a:srgbClr val="FF0000"/>
          </a:solidFill>
          <a:latin typeface="Comic Sans MS" charset="0"/>
          <a:ea typeface="ＭＳ Ｐゴシック" charset="-128"/>
          <a:cs typeface="ＭＳ Ｐゴシック" charset="-128"/>
        </a:defRPr>
      </a:lvl4pPr>
      <a:lvl5pPr marL="53975" indent="-53975" algn="ctr" rtl="0" eaLnBrk="0" fontAlgn="base" hangingPunct="0">
        <a:lnSpc>
          <a:spcPts val="4400"/>
        </a:lnSpc>
        <a:spcBef>
          <a:spcPct val="0"/>
        </a:spcBef>
        <a:spcAft>
          <a:spcPct val="0"/>
        </a:spcAft>
        <a:defRPr sz="3200" b="1">
          <a:solidFill>
            <a:srgbClr val="FF0000"/>
          </a:solidFill>
          <a:latin typeface="Comic Sans MS" charset="0"/>
          <a:ea typeface="ＭＳ Ｐゴシック" charset="-128"/>
          <a:cs typeface="ＭＳ Ｐゴシック" charset="-128"/>
        </a:defRPr>
      </a:lvl5pPr>
      <a:lvl6pPr marL="511175" algn="ctr" rtl="0" fontAlgn="base">
        <a:lnSpc>
          <a:spcPts val="4400"/>
        </a:lnSpc>
        <a:spcBef>
          <a:spcPct val="0"/>
        </a:spcBef>
        <a:spcAft>
          <a:spcPct val="0"/>
        </a:spcAft>
        <a:defRPr sz="3200" b="1">
          <a:solidFill>
            <a:srgbClr val="FF0000"/>
          </a:solidFill>
          <a:latin typeface="Comic Sans MS" charset="0"/>
        </a:defRPr>
      </a:lvl6pPr>
      <a:lvl7pPr marL="968375" algn="ctr" rtl="0" fontAlgn="base">
        <a:lnSpc>
          <a:spcPts val="4400"/>
        </a:lnSpc>
        <a:spcBef>
          <a:spcPct val="0"/>
        </a:spcBef>
        <a:spcAft>
          <a:spcPct val="0"/>
        </a:spcAft>
        <a:defRPr sz="3200" b="1">
          <a:solidFill>
            <a:srgbClr val="FF0000"/>
          </a:solidFill>
          <a:latin typeface="Comic Sans MS" charset="0"/>
        </a:defRPr>
      </a:lvl7pPr>
      <a:lvl8pPr marL="1425575" algn="ctr" rtl="0" fontAlgn="base">
        <a:lnSpc>
          <a:spcPts val="4400"/>
        </a:lnSpc>
        <a:spcBef>
          <a:spcPct val="0"/>
        </a:spcBef>
        <a:spcAft>
          <a:spcPct val="0"/>
        </a:spcAft>
        <a:defRPr sz="3200" b="1">
          <a:solidFill>
            <a:srgbClr val="FF0000"/>
          </a:solidFill>
          <a:latin typeface="Comic Sans MS" charset="0"/>
        </a:defRPr>
      </a:lvl8pPr>
      <a:lvl9pPr marL="1882775" algn="ctr" rtl="0" fontAlgn="base">
        <a:lnSpc>
          <a:spcPts val="4400"/>
        </a:lnSpc>
        <a:spcBef>
          <a:spcPct val="0"/>
        </a:spcBef>
        <a:spcAft>
          <a:spcPct val="0"/>
        </a:spcAft>
        <a:defRPr sz="3200" b="1">
          <a:solidFill>
            <a:srgbClr val="FF0000"/>
          </a:solidFill>
          <a:latin typeface="Comic Sans MS" charset="0"/>
        </a:defRPr>
      </a:lvl9pPr>
    </p:titleStyle>
    <p:bodyStyle>
      <a:lvl1pPr marL="533400" indent="-441325" algn="l" rtl="0" eaLnBrk="0" fontAlgn="base" hangingPunct="0">
        <a:lnSpc>
          <a:spcPct val="115000"/>
        </a:lnSpc>
        <a:spcBef>
          <a:spcPct val="15000"/>
        </a:spcBef>
        <a:spcAft>
          <a:spcPct val="0"/>
        </a:spcAft>
        <a:buClr>
          <a:schemeClr val="tx2"/>
        </a:buClr>
        <a:buSzPct val="75000"/>
        <a:buFont typeface="ZapfDingbats" pitchFamily="82" charset="2"/>
        <a:buChar char="l"/>
        <a:defRPr sz="2000">
          <a:solidFill>
            <a:schemeClr val="tx2"/>
          </a:solidFill>
          <a:latin typeface="+mn-lt"/>
          <a:ea typeface="ＭＳ Ｐゴシック" charset="-128"/>
          <a:cs typeface="ＭＳ Ｐゴシック" charset="-128"/>
        </a:defRPr>
      </a:lvl1pPr>
      <a:lvl2pPr marL="969963" indent="-411163" algn="l" rtl="0" eaLnBrk="0" fontAlgn="base" hangingPunct="0">
        <a:lnSpc>
          <a:spcPct val="115000"/>
        </a:lnSpc>
        <a:spcBef>
          <a:spcPct val="15000"/>
        </a:spcBef>
        <a:spcAft>
          <a:spcPct val="0"/>
        </a:spcAft>
        <a:buClr>
          <a:schemeClr val="accent1"/>
        </a:buClr>
        <a:buFont typeface="ZapfDingbats" pitchFamily="82" charset="2"/>
        <a:buChar char="n"/>
        <a:defRPr>
          <a:solidFill>
            <a:schemeClr val="accent1"/>
          </a:solidFill>
          <a:latin typeface="+mn-lt"/>
          <a:ea typeface="ＭＳ Ｐゴシック" charset="-128"/>
        </a:defRPr>
      </a:lvl2pPr>
      <a:lvl3pPr marL="1408113" indent="-401638" algn="l" rtl="0" eaLnBrk="0" fontAlgn="base" hangingPunct="0">
        <a:lnSpc>
          <a:spcPct val="115000"/>
        </a:lnSpc>
        <a:spcBef>
          <a:spcPct val="15000"/>
        </a:spcBef>
        <a:spcAft>
          <a:spcPct val="0"/>
        </a:spcAft>
        <a:buClr>
          <a:srgbClr val="003300"/>
        </a:buClr>
        <a:buFont typeface="Wingdings" charset="2"/>
        <a:buChar char="Ø"/>
        <a:defRPr sz="1600">
          <a:solidFill>
            <a:srgbClr val="003300"/>
          </a:solidFill>
          <a:latin typeface="+mn-lt"/>
          <a:ea typeface="ＭＳ Ｐゴシック" charset="-128"/>
        </a:defRPr>
      </a:lvl3pPr>
      <a:lvl4pPr marL="1866900" indent="-403225" algn="l" rtl="0" eaLnBrk="0" fontAlgn="base" hangingPunct="0">
        <a:lnSpc>
          <a:spcPct val="115000"/>
        </a:lnSpc>
        <a:spcBef>
          <a:spcPct val="15000"/>
        </a:spcBef>
        <a:spcAft>
          <a:spcPct val="0"/>
        </a:spcAft>
        <a:buClr>
          <a:srgbClr val="663300"/>
        </a:buClr>
        <a:buFont typeface="ZapfDingbats" pitchFamily="82" charset="2"/>
        <a:buChar char="l"/>
        <a:defRPr sz="1600">
          <a:solidFill>
            <a:srgbClr val="663300"/>
          </a:solidFill>
          <a:latin typeface="+mn-lt"/>
          <a:ea typeface="ＭＳ Ｐゴシック" charset="-128"/>
        </a:defRPr>
      </a:lvl4pPr>
      <a:lvl5pPr marL="2320925" indent="-400050" algn="l" rtl="0" eaLnBrk="0" fontAlgn="base" hangingPunct="0">
        <a:lnSpc>
          <a:spcPct val="115000"/>
        </a:lnSpc>
        <a:spcBef>
          <a:spcPct val="15000"/>
        </a:spcBef>
        <a:spcAft>
          <a:spcPct val="0"/>
        </a:spcAft>
        <a:buClr>
          <a:srgbClr val="000066"/>
        </a:buClr>
        <a:buFont typeface="ZapfDingbats" pitchFamily="82" charset="2"/>
        <a:buChar char="n"/>
        <a:defRPr sz="1600">
          <a:solidFill>
            <a:srgbClr val="000066"/>
          </a:solidFill>
          <a:latin typeface="+mn-lt"/>
          <a:ea typeface="ＭＳ Ｐゴシック" charset="-128"/>
        </a:defRPr>
      </a:lvl5pPr>
      <a:lvl6pPr marL="2778125" indent="-400050" algn="l" rtl="0" fontAlgn="base">
        <a:lnSpc>
          <a:spcPct val="115000"/>
        </a:lnSpc>
        <a:spcBef>
          <a:spcPct val="15000"/>
        </a:spcBef>
        <a:spcAft>
          <a:spcPct val="0"/>
        </a:spcAft>
        <a:buClr>
          <a:srgbClr val="000066"/>
        </a:buClr>
        <a:buFont typeface="ZapfDingbats" pitchFamily="82" charset="2"/>
        <a:buChar char="n"/>
        <a:defRPr sz="1600">
          <a:solidFill>
            <a:srgbClr val="000066"/>
          </a:solidFill>
          <a:latin typeface="+mn-lt"/>
          <a:ea typeface="ＭＳ Ｐゴシック" charset="-128"/>
        </a:defRPr>
      </a:lvl6pPr>
      <a:lvl7pPr marL="3235325" indent="-400050" algn="l" rtl="0" fontAlgn="base">
        <a:lnSpc>
          <a:spcPct val="115000"/>
        </a:lnSpc>
        <a:spcBef>
          <a:spcPct val="15000"/>
        </a:spcBef>
        <a:spcAft>
          <a:spcPct val="0"/>
        </a:spcAft>
        <a:buClr>
          <a:srgbClr val="000066"/>
        </a:buClr>
        <a:buFont typeface="ZapfDingbats" pitchFamily="82" charset="2"/>
        <a:buChar char="n"/>
        <a:defRPr sz="1600">
          <a:solidFill>
            <a:srgbClr val="000066"/>
          </a:solidFill>
          <a:latin typeface="+mn-lt"/>
          <a:ea typeface="ＭＳ Ｐゴシック" charset="-128"/>
        </a:defRPr>
      </a:lvl7pPr>
      <a:lvl8pPr marL="3692525" indent="-400050" algn="l" rtl="0" fontAlgn="base">
        <a:lnSpc>
          <a:spcPct val="115000"/>
        </a:lnSpc>
        <a:spcBef>
          <a:spcPct val="15000"/>
        </a:spcBef>
        <a:spcAft>
          <a:spcPct val="0"/>
        </a:spcAft>
        <a:buClr>
          <a:srgbClr val="000066"/>
        </a:buClr>
        <a:buFont typeface="ZapfDingbats" pitchFamily="82" charset="2"/>
        <a:buChar char="n"/>
        <a:defRPr sz="1600">
          <a:solidFill>
            <a:srgbClr val="000066"/>
          </a:solidFill>
          <a:latin typeface="+mn-lt"/>
          <a:ea typeface="ＭＳ Ｐゴシック" charset="-128"/>
        </a:defRPr>
      </a:lvl8pPr>
      <a:lvl9pPr marL="4149725" indent="-400050" algn="l" rtl="0" fontAlgn="base">
        <a:lnSpc>
          <a:spcPct val="115000"/>
        </a:lnSpc>
        <a:spcBef>
          <a:spcPct val="15000"/>
        </a:spcBef>
        <a:spcAft>
          <a:spcPct val="0"/>
        </a:spcAft>
        <a:buClr>
          <a:srgbClr val="000066"/>
        </a:buClr>
        <a:buFont typeface="ZapfDingbats" pitchFamily="82" charset="2"/>
        <a:buChar char="n"/>
        <a:defRPr sz="1600">
          <a:solidFill>
            <a:srgbClr val="000066"/>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Text Box 10"/>
          <p:cNvSpPr txBox="1">
            <a:spLocks noChangeArrowheads="1"/>
          </p:cNvSpPr>
          <p:nvPr userDrawn="1"/>
        </p:nvSpPr>
        <p:spPr bwMode="auto">
          <a:xfrm>
            <a:off x="36513" y="6508750"/>
            <a:ext cx="2879725" cy="304800"/>
          </a:xfrm>
          <a:prstGeom prst="rect">
            <a:avLst/>
          </a:prstGeom>
          <a:noFill/>
          <a:ln w="9525">
            <a:noFill/>
            <a:miter lim="800000"/>
            <a:headEnd/>
            <a:tailEnd/>
          </a:ln>
          <a:effectLst/>
        </p:spPr>
        <p:txBody>
          <a:bodyPr anchor="ctr">
            <a:prstTxWarp prst="textNoShape">
              <a:avLst/>
            </a:prstTxWarp>
          </a:bodyPr>
          <a:lstStyle/>
          <a:p>
            <a:pPr marL="28575" algn="l">
              <a:lnSpc>
                <a:spcPts val="2000"/>
              </a:lnSpc>
              <a:spcBef>
                <a:spcPct val="0"/>
              </a:spcBef>
              <a:buClrTx/>
              <a:buSzTx/>
              <a:buFontTx/>
              <a:buNone/>
              <a:tabLst>
                <a:tab pos="92075" algn="l"/>
              </a:tabLst>
            </a:pPr>
            <a:r>
              <a:rPr lang="en-GB" sz="1000" b="0" i="0" baseline="0" dirty="0" smtClean="0">
                <a:solidFill>
                  <a:schemeClr val="tx1"/>
                </a:solidFill>
                <a:effectLst>
                  <a:outerShdw blurRad="38100" dist="38100" dir="2700000" algn="tl">
                    <a:srgbClr val="DDDDDD"/>
                  </a:outerShdw>
                </a:effectLst>
              </a:rPr>
              <a:t>Roma, 13 </a:t>
            </a:r>
            <a:r>
              <a:rPr lang="en-GB" sz="1000" b="0" i="0" baseline="0" dirty="0" err="1" smtClean="0">
                <a:solidFill>
                  <a:schemeClr val="tx1"/>
                </a:solidFill>
                <a:effectLst>
                  <a:outerShdw blurRad="38100" dist="38100" dir="2700000" algn="tl">
                    <a:srgbClr val="DDDDDD"/>
                  </a:outerShdw>
                </a:effectLst>
              </a:rPr>
              <a:t>Luglio</a:t>
            </a:r>
            <a:r>
              <a:rPr lang="en-GB" sz="1000" b="0" i="0" baseline="0" dirty="0" smtClean="0">
                <a:solidFill>
                  <a:schemeClr val="tx1"/>
                </a:solidFill>
                <a:effectLst>
                  <a:outerShdw blurRad="38100" dist="38100" dir="2700000" algn="tl">
                    <a:srgbClr val="DDDDDD"/>
                  </a:outerShdw>
                </a:effectLst>
              </a:rPr>
              <a:t> 2010</a:t>
            </a:r>
            <a:endParaRPr lang="en-GB" sz="1000" b="0" i="0" dirty="0">
              <a:solidFill>
                <a:schemeClr val="tx1"/>
              </a:solidFill>
              <a:effectLst>
                <a:outerShdw blurRad="38100" dist="38100" dir="2700000" algn="tl">
                  <a:srgbClr val="DDDDDD"/>
                </a:outerShdw>
              </a:effectLst>
            </a:endParaRPr>
          </a:p>
        </p:txBody>
      </p:sp>
      <p:sp>
        <p:nvSpPr>
          <p:cNvPr id="6" name="Text Box 9"/>
          <p:cNvSpPr txBox="1">
            <a:spLocks noChangeArrowheads="1"/>
          </p:cNvSpPr>
          <p:nvPr userDrawn="1"/>
        </p:nvSpPr>
        <p:spPr bwMode="auto">
          <a:xfrm>
            <a:off x="8534400" y="6524625"/>
            <a:ext cx="609600" cy="304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28575" algn="r">
              <a:lnSpc>
                <a:spcPts val="2000"/>
              </a:lnSpc>
              <a:spcBef>
                <a:spcPct val="0"/>
              </a:spcBef>
              <a:buClrTx/>
              <a:buSzTx/>
              <a:buFontTx/>
              <a:buNone/>
              <a:tabLst>
                <a:tab pos="92075" algn="l"/>
              </a:tabLst>
              <a:defRPr sz="1000" b="0" i="0">
                <a:solidFill>
                  <a:schemeClr val="tx1"/>
                </a:solidFill>
                <a:effectLst>
                  <a:outerShdw blurRad="38100" dist="38100" dir="2700000" algn="tl">
                    <a:srgbClr val="DDDDDD"/>
                  </a:outerShdw>
                </a:effectLst>
              </a:defRPr>
            </a:lvl1pPr>
          </a:lstStyle>
          <a:p>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fld id="{9336B747-E4F2-EF49-8A25-598A89516AC3}" type="slidenum">
              <a:rPr kumimoji="0" lang="en-GB" sz="1000" b="0" i="0" u="none" strike="noStrike" kern="1200" cap="none" spc="0" normalizeH="0" baseline="0" noProof="0" smtClean="0">
                <a:ln>
                  <a:noFill/>
                </a:ln>
                <a:solidFill>
                  <a:schemeClr val="tx1"/>
                </a:solidFill>
                <a:effectLst>
                  <a:outerShdw blurRad="38100" dist="38100" dir="2700000" algn="tl">
                    <a:srgbClr val="DDDDDD"/>
                  </a:outerShdw>
                </a:effectLst>
                <a:uLnTx/>
                <a:uFillTx/>
                <a:latin typeface="+mn-lt"/>
                <a:ea typeface="+mn-ea"/>
                <a:cs typeface="+mn-cs"/>
              </a:rPr>
              <a:pPr marL="28575" marR="0" lvl="0" indent="0" algn="r" defTabSz="457200" rtl="0" eaLnBrk="1" fontAlgn="auto" latinLnBrk="0" hangingPunct="1">
                <a:lnSpc>
                  <a:spcPts val="2000"/>
                </a:lnSpc>
                <a:spcBef>
                  <a:spcPct val="0"/>
                </a:spcBef>
                <a:spcAft>
                  <a:spcPts val="0"/>
                </a:spcAft>
                <a:buClrTx/>
                <a:buSzTx/>
                <a:buFontTx/>
                <a:buNone/>
                <a:tabLst>
                  <a:tab pos="92075" algn="l"/>
                </a:tabLst>
                <a:defRPr/>
              </a:pPr>
              <a:t>‹#›</a:t>
            </a:fld>
            <a:endParaRPr kumimoji="0" lang="en-GB" sz="1000" b="0" i="0" u="none" strike="noStrike" kern="1200" cap="none" spc="0" normalizeH="0" baseline="0" noProof="0">
              <a:ln>
                <a:noFill/>
              </a:ln>
              <a:solidFill>
                <a:schemeClr val="tx1"/>
              </a:solidFill>
              <a:effectLst>
                <a:outerShdw blurRad="38100" dist="38100" dir="2700000" algn="tl">
                  <a:srgbClr val="DDDDDD"/>
                </a:outerShdw>
              </a:effectLst>
              <a:uLnTx/>
              <a:uFillTx/>
              <a:latin typeface="+mn-lt"/>
              <a:ea typeface="+mn-ea"/>
              <a:cs typeface="+mn-cs"/>
            </a:endParaRPr>
          </a:p>
        </p:txBody>
      </p:sp>
      <p:pic>
        <p:nvPicPr>
          <p:cNvPr id="7" name="Picture 7" descr="logoinfn-piccolo"/>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34925"/>
            <a:ext cx="1209675" cy="908050"/>
          </a:xfrm>
          <a:prstGeom prst="rect">
            <a:avLst/>
          </a:prstGeom>
          <a:noFill/>
          <a:ln w="9525">
            <a:noFill/>
            <a:miter lim="800000"/>
            <a:headEnd/>
            <a:tailEnd/>
          </a:ln>
        </p:spPr>
      </p:pic>
      <p:pic>
        <p:nvPicPr>
          <p:cNvPr id="10" name="Picture 8"/>
          <p:cNvPicPr>
            <a:picLocks noChangeAspect="1" noChangeArrowheads="1"/>
          </p:cNvPicPr>
          <p:nvPr userDrawn="1"/>
        </p:nvPicPr>
        <p:blipFill>
          <a:blip r:embed="rId14">
            <a:clrChange>
              <a:clrFrom>
                <a:srgbClr val="000000"/>
              </a:clrFrom>
              <a:clrTo>
                <a:srgbClr val="000000">
                  <a:alpha val="0"/>
                </a:srgbClr>
              </a:clrTo>
            </a:clrChange>
          </a:blip>
          <a:srcRect b="28410"/>
          <a:stretch>
            <a:fillRect/>
          </a:stretch>
        </p:blipFill>
        <p:spPr bwMode="auto">
          <a:xfrm>
            <a:off x="8420100" y="0"/>
            <a:ext cx="723900" cy="908050"/>
          </a:xfrm>
          <a:prstGeom prst="rect">
            <a:avLst/>
          </a:prstGeom>
          <a:noFill/>
          <a:ln w="25400">
            <a:noFill/>
            <a:miter lim="800000"/>
            <a:headEnd/>
            <a:tailEnd/>
          </a:ln>
          <a:effectLst/>
        </p:spPr>
      </p:pic>
      <p:sp>
        <p:nvSpPr>
          <p:cNvPr id="11" name="Text Box 12"/>
          <p:cNvSpPr txBox="1">
            <a:spLocks noChangeArrowheads="1"/>
          </p:cNvSpPr>
          <p:nvPr userDrawn="1"/>
        </p:nvSpPr>
        <p:spPr bwMode="auto">
          <a:xfrm>
            <a:off x="3503083" y="6524625"/>
            <a:ext cx="2688167" cy="304800"/>
          </a:xfrm>
          <a:prstGeom prst="rect">
            <a:avLst/>
          </a:prstGeom>
          <a:noFill/>
          <a:ln w="9525">
            <a:noFill/>
            <a:miter lim="800000"/>
            <a:headEnd/>
            <a:tailEnd/>
          </a:ln>
          <a:effectLst/>
        </p:spPr>
        <p:txBody>
          <a:bodyPr anchor="ctr">
            <a:prstTxWarp prst="textNoShape">
              <a:avLst/>
            </a:prstTxWarp>
          </a:bodyPr>
          <a:lstStyle/>
          <a:p>
            <a:pPr marL="28575">
              <a:tabLst>
                <a:tab pos="92075" algn="l"/>
              </a:tabLst>
            </a:pPr>
            <a:r>
              <a:rPr lang="en-GB" sz="1000" b="0" i="0" dirty="0">
                <a:solidFill>
                  <a:schemeClr val="tx1"/>
                </a:solidFill>
                <a:effectLst>
                  <a:outerShdw blurRad="38100" dist="38100" dir="2700000" algn="tl">
                    <a:srgbClr val="DDDDDD"/>
                  </a:outerShdw>
                </a:effectLst>
              </a:rPr>
              <a:t>G. Carlino</a:t>
            </a:r>
            <a:r>
              <a:rPr lang="en-GB" sz="1000" b="0" i="0" dirty="0" smtClean="0">
                <a:solidFill>
                  <a:schemeClr val="tx1"/>
                </a:solidFill>
                <a:effectLst>
                  <a:outerShdw blurRad="38100" dist="38100" dir="2700000" algn="tl">
                    <a:srgbClr val="DDDDDD"/>
                  </a:outerShdw>
                </a:effectLst>
              </a:rPr>
              <a:t> </a:t>
            </a:r>
            <a:r>
              <a:rPr lang="it-IT" sz="1000" b="0" i="0" dirty="0" err="1" smtClean="0">
                <a:solidFill>
                  <a:schemeClr val="tx1"/>
                </a:solidFill>
                <a:effectLst>
                  <a:outerShdw blurRad="38100" dist="38100" dir="2700000" algn="tl">
                    <a:srgbClr val="DDDDDD"/>
                  </a:outerShdw>
                </a:effectLst>
              </a:rPr>
              <a:t>–</a:t>
            </a:r>
            <a:r>
              <a:rPr lang="it-IT" sz="1000" b="0" i="0" dirty="0" smtClean="0">
                <a:solidFill>
                  <a:schemeClr val="tx1"/>
                </a:solidFill>
                <a:effectLst>
                  <a:outerShdw blurRad="38100" dist="38100" dir="2700000" algn="tl">
                    <a:srgbClr val="DDDDDD"/>
                  </a:outerShdw>
                </a:effectLst>
              </a:rPr>
              <a:t> </a:t>
            </a:r>
            <a:r>
              <a:rPr lang="it-IT" sz="1000" b="0" i="0" dirty="0" err="1">
                <a:solidFill>
                  <a:schemeClr val="tx1"/>
                </a:solidFill>
                <a:effectLst>
                  <a:outerShdw blurRad="38100" dist="38100" dir="2700000" algn="tl">
                    <a:srgbClr val="DDDDDD"/>
                  </a:outerShdw>
                </a:effectLst>
              </a:rPr>
              <a:t>Referaggio</a:t>
            </a:r>
            <a:r>
              <a:rPr lang="it-IT" sz="1000" b="0" i="0" dirty="0">
                <a:solidFill>
                  <a:schemeClr val="tx1"/>
                </a:solidFill>
                <a:effectLst>
                  <a:outerShdw blurRad="38100" dist="38100" dir="2700000" algn="tl">
                    <a:srgbClr val="DDDDDD"/>
                  </a:outerShdw>
                </a:effectLst>
              </a:rPr>
              <a:t> </a:t>
            </a:r>
            <a:r>
              <a:rPr lang="it-IT" sz="1000" b="0" i="0" dirty="0" smtClean="0">
                <a:solidFill>
                  <a:schemeClr val="tx1"/>
                </a:solidFill>
                <a:effectLst>
                  <a:outerShdw blurRad="38100" dist="38100" dir="2700000" algn="tl">
                    <a:srgbClr val="DDDDDD"/>
                  </a:outerShdw>
                </a:effectLst>
              </a:rPr>
              <a:t>Tier2 ATLAS</a:t>
            </a:r>
            <a:endParaRPr lang="en-GB" sz="1000" b="0" i="0" dirty="0">
              <a:solidFill>
                <a:schemeClr val="tx1"/>
              </a:solidFill>
              <a:effectLst>
                <a:outerShdw blurRad="38100" dist="38100" dir="2700000" algn="tl">
                  <a:srgbClr val="DDDDDD"/>
                </a:outerShdw>
              </a:effectLst>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8.png"/><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1.png"/><Relationship Id="rId1" Type="http://schemas.openxmlformats.org/officeDocument/2006/relationships/slideLayout" Target="../slideLayouts/slideLayout33.xml"/><Relationship Id="rId2"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0.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60.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35.jpeg"/><Relationship Id="rId3"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60.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1" Type="http://schemas.openxmlformats.org/officeDocument/2006/relationships/slideLayout" Target="../slideLayouts/slideLayout60.xml"/><Relationship Id="rId2" Type="http://schemas.openxmlformats.org/officeDocument/2006/relationships/image" Target="../media/image4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3.jpeg"/><Relationship Id="rId3"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45.jpeg"/><Relationship Id="rId3"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60.xml"/><Relationship Id="rId2"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50.jpeg"/><Relationship Id="rId3"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1" Type="http://schemas.openxmlformats.org/officeDocument/2006/relationships/slideLayout" Target="../slideLayouts/slideLayout105.xml"/><Relationship Id="rId2"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105.xml"/><Relationship Id="rId2"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jpeg"/><Relationship Id="rId5" Type="http://schemas.openxmlformats.org/officeDocument/2006/relationships/image" Target="../media/image63.png"/><Relationship Id="rId1" Type="http://schemas.openxmlformats.org/officeDocument/2006/relationships/slideLayout" Target="../slideLayouts/slideLayout105.xml"/><Relationship Id="rId2" Type="http://schemas.openxmlformats.org/officeDocument/2006/relationships/image" Target="../media/image6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jpeg"/><Relationship Id="rId5" Type="http://schemas.openxmlformats.org/officeDocument/2006/relationships/image" Target="../media/image67.png"/><Relationship Id="rId1" Type="http://schemas.openxmlformats.org/officeDocument/2006/relationships/slideLayout" Target="../slideLayouts/slideLayout105.xml"/><Relationship Id="rId2" Type="http://schemas.openxmlformats.org/officeDocument/2006/relationships/image" Target="../media/image6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6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33.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5" descr="LHC-ATLAS"/>
          <p:cNvPicPr>
            <a:picLocks noChangeAspect="1" noChangeArrowheads="1"/>
          </p:cNvPicPr>
          <p:nvPr/>
        </p:nvPicPr>
        <p:blipFill>
          <a:blip r:embed="rId3"/>
          <a:srcRect/>
          <a:stretch>
            <a:fillRect/>
          </a:stretch>
        </p:blipFill>
        <p:spPr bwMode="auto">
          <a:xfrm>
            <a:off x="14812" y="0"/>
            <a:ext cx="9144000" cy="6884988"/>
          </a:xfrm>
          <a:prstGeom prst="rect">
            <a:avLst/>
          </a:prstGeom>
          <a:noFill/>
          <a:ln w="9525">
            <a:noFill/>
            <a:miter lim="800000"/>
            <a:headEnd/>
            <a:tailEnd/>
          </a:ln>
        </p:spPr>
      </p:pic>
      <p:sp>
        <p:nvSpPr>
          <p:cNvPr id="5" name="Text Box 3"/>
          <p:cNvSpPr txBox="1">
            <a:spLocks noChangeArrowheads="1"/>
          </p:cNvSpPr>
          <p:nvPr/>
        </p:nvSpPr>
        <p:spPr bwMode="auto">
          <a:xfrm>
            <a:off x="2105025" y="671513"/>
            <a:ext cx="4968875" cy="1122359"/>
          </a:xfrm>
          <a:prstGeom prst="rect">
            <a:avLst/>
          </a:prstGeom>
          <a:solidFill>
            <a:srgbClr val="CCECFF">
              <a:alpha val="59000"/>
            </a:srgbClr>
          </a:solidFill>
          <a:ln w="22225">
            <a:solidFill>
              <a:schemeClr val="hlink"/>
            </a:solidFill>
            <a:miter lim="800000"/>
            <a:headEnd/>
            <a:tailEnd/>
          </a:ln>
        </p:spPr>
        <p:txBody>
          <a:bodyPr wrap="square">
            <a:prstTxWarp prst="textNoShape">
              <a:avLst/>
            </a:prstTxWarp>
            <a:spAutoFit/>
          </a:bodyPr>
          <a:lstStyle/>
          <a:p>
            <a:pPr algn="ctr">
              <a:lnSpc>
                <a:spcPct val="105000"/>
              </a:lnSpc>
            </a:pPr>
            <a:r>
              <a:rPr lang="en-US" sz="3200" dirty="0" smtClean="0">
                <a:solidFill>
                  <a:srgbClr val="FF0000"/>
                </a:solidFill>
                <a:effectLst>
                  <a:outerShdw blurRad="38100" dist="38100" dir="2700000" algn="tl">
                    <a:srgbClr val="000000"/>
                  </a:outerShdw>
                </a:effectLst>
                <a:latin typeface="Comic Sans MS"/>
                <a:cs typeface="Comic Sans MS"/>
              </a:rPr>
              <a:t>ATLAS</a:t>
            </a:r>
          </a:p>
          <a:p>
            <a:pPr algn="ctr">
              <a:lnSpc>
                <a:spcPct val="105000"/>
              </a:lnSpc>
            </a:pPr>
            <a:r>
              <a:rPr lang="en-US" sz="3200" dirty="0" err="1" smtClean="0">
                <a:solidFill>
                  <a:srgbClr val="FF0000"/>
                </a:solidFill>
                <a:effectLst>
                  <a:outerShdw blurRad="38100" dist="38100" dir="2700000" algn="tl">
                    <a:srgbClr val="000000"/>
                  </a:outerShdw>
                </a:effectLst>
                <a:latin typeface="Comic Sans MS"/>
                <a:cs typeface="Comic Sans MS"/>
              </a:rPr>
              <a:t>Referaggio</a:t>
            </a:r>
            <a:r>
              <a:rPr lang="en-US" sz="3200" dirty="0" smtClean="0">
                <a:solidFill>
                  <a:srgbClr val="FF0000"/>
                </a:solidFill>
                <a:effectLst>
                  <a:outerShdw blurRad="38100" dist="38100" dir="2700000" algn="tl">
                    <a:srgbClr val="000000"/>
                  </a:outerShdw>
                </a:effectLst>
                <a:latin typeface="Comic Sans MS"/>
                <a:cs typeface="Comic Sans MS"/>
              </a:rPr>
              <a:t> Tier2</a:t>
            </a:r>
            <a:endParaRPr lang="en-US" sz="3200" dirty="0">
              <a:solidFill>
                <a:srgbClr val="FF0000"/>
              </a:solidFill>
              <a:effectLst>
                <a:outerShdw blurRad="38100" dist="38100" dir="2700000" algn="tl">
                  <a:srgbClr val="000000"/>
                </a:outerShdw>
              </a:effectLst>
              <a:latin typeface="Comic Sans MS"/>
              <a:cs typeface="Comic Sans MS"/>
            </a:endParaRPr>
          </a:p>
        </p:txBody>
      </p:sp>
      <p:sp>
        <p:nvSpPr>
          <p:cNvPr id="6" name="Text Box 10"/>
          <p:cNvSpPr txBox="1">
            <a:spLocks noChangeArrowheads="1"/>
          </p:cNvSpPr>
          <p:nvPr/>
        </p:nvSpPr>
        <p:spPr bwMode="auto">
          <a:xfrm>
            <a:off x="5746750" y="5290615"/>
            <a:ext cx="3259667" cy="584776"/>
          </a:xfrm>
          <a:prstGeom prst="rect">
            <a:avLst/>
          </a:prstGeom>
          <a:gradFill rotWithShape="1">
            <a:gsLst>
              <a:gs pos="0">
                <a:srgbClr val="00FF00">
                  <a:gamma/>
                  <a:shade val="46275"/>
                  <a:invGamma/>
                </a:srgbClr>
              </a:gs>
              <a:gs pos="50000">
                <a:srgbClr val="00FF00">
                  <a:alpha val="78000"/>
                </a:srgbClr>
              </a:gs>
              <a:gs pos="100000">
                <a:srgbClr val="00FF00">
                  <a:gamma/>
                  <a:shade val="46275"/>
                  <a:invGamma/>
                </a:srgbClr>
              </a:gs>
            </a:gsLst>
            <a:lin ang="5400000" scaled="1"/>
          </a:gradFill>
          <a:ln w="25400">
            <a:solidFill>
              <a:schemeClr val="tx1"/>
            </a:solidFill>
            <a:miter lim="800000"/>
            <a:headEnd type="none" w="sm" len="sm"/>
            <a:tailEnd type="none" w="sm" len="sm"/>
          </a:ln>
          <a:effectLst/>
        </p:spPr>
        <p:txBody>
          <a:bodyPr wrap="square">
            <a:prstTxWarp prst="textNoShape">
              <a:avLst/>
            </a:prstTxWarp>
            <a:spAutoFit/>
          </a:bodyPr>
          <a:lstStyle/>
          <a:p>
            <a:pPr eaLnBrk="0" hangingPunct="0">
              <a:lnSpc>
                <a:spcPct val="100000"/>
              </a:lnSpc>
              <a:spcBef>
                <a:spcPct val="0"/>
              </a:spcBef>
              <a:buClrTx/>
              <a:buSzTx/>
              <a:buFont typeface="Arial"/>
              <a:buChar char="•"/>
            </a:pPr>
            <a:r>
              <a:rPr lang="it-IT" sz="1600" dirty="0" smtClean="0">
                <a:solidFill>
                  <a:schemeClr val="bg1"/>
                </a:solidFill>
                <a:effectLst>
                  <a:outerShdw blurRad="38100" dist="38100" dir="2700000" algn="tl">
                    <a:srgbClr val="000000"/>
                  </a:outerShdw>
                </a:effectLst>
                <a:latin typeface="Comic Sans MS"/>
                <a:cs typeface="Comic Sans MS"/>
              </a:rPr>
              <a:t> Attività di </a:t>
            </a:r>
            <a:r>
              <a:rPr lang="it-IT" sz="1600" dirty="0" err="1" smtClean="0">
                <a:solidFill>
                  <a:schemeClr val="bg1"/>
                </a:solidFill>
                <a:effectLst>
                  <a:outerShdw blurRad="38100" dist="38100" dir="2700000" algn="tl">
                    <a:srgbClr val="000000"/>
                  </a:outerShdw>
                </a:effectLst>
                <a:latin typeface="Comic Sans MS"/>
                <a:cs typeface="Comic Sans MS"/>
              </a:rPr>
              <a:t>Computing</a:t>
            </a:r>
            <a:r>
              <a:rPr lang="it-IT" sz="1600" dirty="0" smtClean="0">
                <a:solidFill>
                  <a:schemeClr val="bg1"/>
                </a:solidFill>
                <a:effectLst>
                  <a:outerShdw blurRad="38100" dist="38100" dir="2700000" algn="tl">
                    <a:srgbClr val="000000"/>
                  </a:outerShdw>
                </a:effectLst>
                <a:latin typeface="Comic Sans MS"/>
                <a:cs typeface="Comic Sans MS"/>
              </a:rPr>
              <a:t> @7 </a:t>
            </a:r>
            <a:r>
              <a:rPr lang="it-IT" sz="1600" dirty="0" err="1" smtClean="0">
                <a:solidFill>
                  <a:schemeClr val="bg1"/>
                </a:solidFill>
                <a:effectLst>
                  <a:outerShdw blurRad="38100" dist="38100" dir="2700000" algn="tl">
                    <a:srgbClr val="000000"/>
                  </a:outerShdw>
                </a:effectLst>
                <a:latin typeface="Comic Sans MS"/>
                <a:cs typeface="Comic Sans MS"/>
              </a:rPr>
              <a:t>TeV</a:t>
            </a:r>
            <a:endParaRPr lang="en-US" sz="1600" dirty="0" smtClean="0">
              <a:solidFill>
                <a:schemeClr val="bg1"/>
              </a:solidFill>
              <a:effectLst>
                <a:outerShdw blurRad="38100" dist="38100" dir="2700000" algn="tl">
                  <a:srgbClr val="000000"/>
                </a:outerShdw>
              </a:effectLst>
              <a:latin typeface="Comic Sans MS"/>
              <a:cs typeface="Comic Sans MS"/>
            </a:endParaRPr>
          </a:p>
          <a:p>
            <a:pPr eaLnBrk="0" hangingPunct="0">
              <a:spcBef>
                <a:spcPct val="0"/>
              </a:spcBef>
              <a:buFontTx/>
              <a:buChar char="•"/>
            </a:pPr>
            <a:r>
              <a:rPr lang="en-US" sz="1600" dirty="0" smtClean="0">
                <a:solidFill>
                  <a:schemeClr val="bg1"/>
                </a:solidFill>
                <a:effectLst>
                  <a:outerShdw blurRad="38100" dist="38100" dir="2700000" algn="tl">
                    <a:srgbClr val="000000"/>
                  </a:outerShdw>
                </a:effectLst>
                <a:latin typeface="Comic Sans MS"/>
                <a:cs typeface="Comic Sans MS"/>
              </a:rPr>
              <a:t> </a:t>
            </a:r>
            <a:r>
              <a:rPr lang="en-US" sz="1600" dirty="0" err="1" smtClean="0">
                <a:solidFill>
                  <a:schemeClr val="bg1"/>
                </a:solidFill>
                <a:effectLst>
                  <a:outerShdw blurRad="38100" dist="38100" dir="2700000" algn="tl">
                    <a:srgbClr val="000000"/>
                  </a:outerShdw>
                </a:effectLst>
                <a:latin typeface="Comic Sans MS"/>
                <a:cs typeface="Comic Sans MS"/>
              </a:rPr>
              <a:t>Richieste</a:t>
            </a:r>
            <a:r>
              <a:rPr lang="en-US" sz="1600" dirty="0" smtClean="0">
                <a:solidFill>
                  <a:schemeClr val="bg1"/>
                </a:solidFill>
                <a:effectLst>
                  <a:outerShdw blurRad="38100" dist="38100" dir="2700000" algn="tl">
                    <a:srgbClr val="000000"/>
                  </a:outerShdw>
                </a:effectLst>
                <a:latin typeface="Comic Sans MS"/>
                <a:cs typeface="Comic Sans MS"/>
              </a:rPr>
              <a:t> 2012</a:t>
            </a:r>
            <a:endParaRPr lang="it-IT" sz="1600" dirty="0">
              <a:solidFill>
                <a:schemeClr val="bg1"/>
              </a:solidFill>
              <a:effectLst>
                <a:outerShdw blurRad="38100" dist="38100" dir="2700000" algn="tl">
                  <a:srgbClr val="000000"/>
                </a:outerShdw>
              </a:effectLst>
              <a:latin typeface="Comic Sans MS"/>
              <a:cs typeface="Comic Sans MS"/>
            </a:endParaRPr>
          </a:p>
        </p:txBody>
      </p:sp>
      <p:sp>
        <p:nvSpPr>
          <p:cNvPr id="7" name="Text Box 9"/>
          <p:cNvSpPr txBox="1">
            <a:spLocks noChangeArrowheads="1"/>
          </p:cNvSpPr>
          <p:nvPr/>
        </p:nvSpPr>
        <p:spPr bwMode="auto">
          <a:xfrm>
            <a:off x="568026" y="2420938"/>
            <a:ext cx="2014900" cy="954237"/>
          </a:xfrm>
          <a:prstGeom prst="rect">
            <a:avLst/>
          </a:prstGeom>
          <a:gradFill rotWithShape="1">
            <a:gsLst>
              <a:gs pos="0">
                <a:srgbClr val="FF6600"/>
              </a:gs>
              <a:gs pos="100000">
                <a:srgbClr val="FF6600">
                  <a:gamma/>
                  <a:tint val="0"/>
                  <a:invGamma/>
                </a:srgbClr>
              </a:gs>
            </a:gsLst>
            <a:path path="rect">
              <a:fillToRect r="100000" b="100000"/>
            </a:path>
          </a:gradFill>
          <a:ln w="25400">
            <a:solidFill>
              <a:schemeClr val="accent2"/>
            </a:solidFill>
            <a:miter lim="800000"/>
            <a:headEnd/>
            <a:tailEnd/>
          </a:ln>
          <a:effectLst/>
        </p:spPr>
        <p:txBody>
          <a:bodyPr wrap="none" lIns="92075" tIns="46038" rIns="92075" bIns="46038">
            <a:prstTxWarp prst="textNoShape">
              <a:avLst/>
            </a:prstTxWarp>
            <a:spAutoFit/>
          </a:bodyPr>
          <a:lstStyle/>
          <a:p>
            <a:pPr algn="ctr" eaLnBrk="0" hangingPunct="0">
              <a:lnSpc>
                <a:spcPct val="120000"/>
              </a:lnSpc>
              <a:spcBef>
                <a:spcPct val="0"/>
              </a:spcBef>
              <a:buClrTx/>
              <a:buSzTx/>
              <a:buFontTx/>
              <a:buNone/>
            </a:pPr>
            <a:r>
              <a:rPr lang="en-US" sz="1800" dirty="0">
                <a:solidFill>
                  <a:srgbClr val="0000CC"/>
                </a:solidFill>
                <a:effectLst>
                  <a:outerShdw blurRad="38100" dist="38100" dir="2700000" algn="tl">
                    <a:srgbClr val="000000"/>
                  </a:outerShdw>
                </a:effectLst>
                <a:latin typeface="Comic Sans MS"/>
                <a:ea typeface="ＭＳ Ｐゴシック" charset="-128"/>
                <a:cs typeface="Comic Sans MS"/>
              </a:rPr>
              <a:t>Gianpaolo Carlino</a:t>
            </a:r>
          </a:p>
          <a:p>
            <a:pPr algn="ctr" eaLnBrk="0" hangingPunct="0">
              <a:lnSpc>
                <a:spcPct val="120000"/>
              </a:lnSpc>
              <a:spcBef>
                <a:spcPct val="0"/>
              </a:spcBef>
              <a:buClrTx/>
              <a:buSzTx/>
              <a:buFontTx/>
              <a:buNone/>
            </a:pPr>
            <a:r>
              <a:rPr lang="en-US" sz="1600" dirty="0">
                <a:solidFill>
                  <a:srgbClr val="0000CC"/>
                </a:solidFill>
                <a:effectLst>
                  <a:outerShdw blurRad="38100" dist="38100" dir="2700000" algn="tl">
                    <a:srgbClr val="000000"/>
                  </a:outerShdw>
                </a:effectLst>
                <a:latin typeface="Comic Sans MS"/>
                <a:ea typeface="ＭＳ Ｐゴシック" charset="-128"/>
                <a:cs typeface="Comic Sans MS"/>
              </a:rPr>
              <a:t>INFN </a:t>
            </a:r>
            <a:r>
              <a:rPr lang="en-US" sz="1600" dirty="0" smtClean="0">
                <a:solidFill>
                  <a:srgbClr val="0000CC"/>
                </a:solidFill>
                <a:effectLst>
                  <a:outerShdw blurRad="38100" dist="38100" dir="2700000" algn="tl">
                    <a:srgbClr val="000000"/>
                  </a:outerShdw>
                </a:effectLst>
                <a:latin typeface="Comic Sans MS"/>
                <a:ea typeface="ＭＳ Ｐゴシック" charset="-128"/>
                <a:cs typeface="Comic Sans MS"/>
              </a:rPr>
              <a:t>Napoli</a:t>
            </a:r>
            <a:endParaRPr lang="en-US" sz="1400" i="0" dirty="0" smtClean="0">
              <a:solidFill>
                <a:schemeClr val="tx1"/>
              </a:solidFill>
              <a:effectLst/>
              <a:latin typeface="Comic Sans MS"/>
              <a:ea typeface="ＭＳ Ｐゴシック" charset="-128"/>
              <a:cs typeface="Comic Sans MS"/>
            </a:endParaRPr>
          </a:p>
          <a:p>
            <a:pPr eaLnBrk="0" hangingPunct="0">
              <a:lnSpc>
                <a:spcPct val="120000"/>
              </a:lnSpc>
              <a:spcBef>
                <a:spcPct val="0"/>
              </a:spcBef>
              <a:buClrTx/>
              <a:buSzTx/>
              <a:buFontTx/>
              <a:buNone/>
            </a:pPr>
            <a:r>
              <a:rPr lang="en-US" sz="1300" dirty="0" smtClean="0">
                <a:ea typeface="ＭＳ Ｐゴシック" charset="-128"/>
                <a:cs typeface="ＭＳ Ｐゴシック" charset="-128"/>
              </a:rPr>
              <a:t>CNAF</a:t>
            </a:r>
            <a:r>
              <a:rPr lang="en-US" sz="1300" i="0" dirty="0" smtClean="0">
                <a:solidFill>
                  <a:schemeClr val="tx1"/>
                </a:solidFill>
                <a:effectLst/>
                <a:ea typeface="ＭＳ Ｐゴシック" charset="-128"/>
                <a:cs typeface="ＭＳ Ｐゴシック" charset="-128"/>
              </a:rPr>
              <a:t>, 13 </a:t>
            </a:r>
            <a:r>
              <a:rPr lang="en-US" sz="1300" dirty="0" err="1" smtClean="0">
                <a:ea typeface="ＭＳ Ｐゴシック" charset="-128"/>
                <a:cs typeface="ＭＳ Ｐゴシック" charset="-128"/>
              </a:rPr>
              <a:t>Maggio</a:t>
            </a:r>
            <a:r>
              <a:rPr lang="en-US" sz="1300" dirty="0" smtClean="0">
                <a:ea typeface="ＭＳ Ｐゴシック" charset="-128"/>
                <a:cs typeface="ＭＳ Ｐゴシック" charset="-128"/>
              </a:rPr>
              <a:t> 2011</a:t>
            </a:r>
            <a:endParaRPr lang="it-IT" sz="1300" i="0" dirty="0">
              <a:solidFill>
                <a:schemeClr val="tx1"/>
              </a:solidFill>
              <a:effectLs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2010 LHC – </a:t>
            </a:r>
            <a:r>
              <a:rPr lang="en-US" sz="2400" b="1" i="1" smtClean="0">
                <a:solidFill>
                  <a:srgbClr val="FF3300"/>
                </a:solidFill>
                <a:effectLst>
                  <a:outerShdw blurRad="38100" dist="38100" dir="2700000" algn="tl">
                    <a:srgbClr val="000000"/>
                  </a:outerShdw>
                </a:effectLst>
                <a:latin typeface="Comic Sans MS"/>
                <a:cs typeface="Comic Sans MS"/>
              </a:rPr>
              <a:t>Data Distribution</a:t>
            </a:r>
            <a:endParaRPr lang="en-US" sz="2400" b="1" i="1" dirty="0">
              <a:solidFill>
                <a:srgbClr val="FF3300"/>
              </a:solidFill>
              <a:effectLst>
                <a:outerShdw blurRad="38100" dist="38100" dir="2700000" algn="tl">
                  <a:srgbClr val="000000"/>
                </a:outerShdw>
              </a:effectLst>
              <a:latin typeface="Comic Sans MS"/>
              <a:cs typeface="Comic Sans MS"/>
            </a:endParaRPr>
          </a:p>
        </p:txBody>
      </p:sp>
      <p:grpSp>
        <p:nvGrpSpPr>
          <p:cNvPr id="2" name="Group 29"/>
          <p:cNvGrpSpPr/>
          <p:nvPr/>
        </p:nvGrpSpPr>
        <p:grpSpPr>
          <a:xfrm>
            <a:off x="241355" y="503986"/>
            <a:ext cx="8795141" cy="6189265"/>
            <a:chOff x="169347" y="355824"/>
            <a:chExt cx="8867149" cy="6189265"/>
          </a:xfrm>
        </p:grpSpPr>
        <p:pic>
          <p:nvPicPr>
            <p:cNvPr id="31" name="Picture 1"/>
            <p:cNvPicPr>
              <a:picLocks noChangeAspect="1" noChangeArrowheads="1"/>
            </p:cNvPicPr>
            <p:nvPr/>
          </p:nvPicPr>
          <p:blipFill>
            <a:blip r:embed="rId2" cstate="print"/>
            <a:srcRect l="1580" b="7635"/>
            <a:stretch>
              <a:fillRect/>
            </a:stretch>
          </p:blipFill>
          <p:spPr bwMode="auto">
            <a:xfrm>
              <a:off x="1064495" y="620688"/>
              <a:ext cx="6377660" cy="2476632"/>
            </a:xfrm>
            <a:prstGeom prst="rect">
              <a:avLst/>
            </a:prstGeom>
            <a:noFill/>
            <a:ln w="9525">
              <a:noFill/>
              <a:miter lim="800000"/>
              <a:headEnd/>
              <a:tailEnd/>
            </a:ln>
          </p:spPr>
        </p:pic>
        <p:pic>
          <p:nvPicPr>
            <p:cNvPr id="32" name="Picture 2"/>
            <p:cNvPicPr>
              <a:picLocks noChangeAspect="1" noChangeArrowheads="1"/>
            </p:cNvPicPr>
            <p:nvPr/>
          </p:nvPicPr>
          <p:blipFill>
            <a:blip r:embed="rId3" cstate="print"/>
            <a:srcRect l="1563" b="6647"/>
            <a:stretch>
              <a:fillRect/>
            </a:stretch>
          </p:blipFill>
          <p:spPr bwMode="auto">
            <a:xfrm>
              <a:off x="991397" y="3861048"/>
              <a:ext cx="6378750" cy="2489773"/>
            </a:xfrm>
            <a:prstGeom prst="rect">
              <a:avLst/>
            </a:prstGeom>
            <a:noFill/>
            <a:ln w="9525">
              <a:noFill/>
              <a:miter lim="800000"/>
              <a:headEnd/>
              <a:tailEnd/>
            </a:ln>
          </p:spPr>
        </p:pic>
        <p:sp>
          <p:nvSpPr>
            <p:cNvPr id="33" name="CasellaDiTesto 56"/>
            <p:cNvSpPr txBox="1"/>
            <p:nvPr/>
          </p:nvSpPr>
          <p:spPr>
            <a:xfrm>
              <a:off x="3265691" y="764704"/>
              <a:ext cx="1512168"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inizio presa dati @ 7 </a:t>
              </a:r>
              <a:r>
                <a:rPr lang="it-IT" sz="1400" dirty="0" err="1" smtClean="0">
                  <a:solidFill>
                    <a:schemeClr val="tx2"/>
                  </a:solidFill>
                </a:rPr>
                <a:t>TeV</a:t>
              </a:r>
              <a:endParaRPr lang="it-IT" sz="1400" dirty="0">
                <a:solidFill>
                  <a:schemeClr val="tx2"/>
                </a:solidFill>
              </a:endParaRPr>
            </a:p>
          </p:txBody>
        </p:sp>
        <p:sp>
          <p:nvSpPr>
            <p:cNvPr id="34" name="CasellaDiTesto 57"/>
            <p:cNvSpPr txBox="1"/>
            <p:nvPr/>
          </p:nvSpPr>
          <p:spPr>
            <a:xfrm>
              <a:off x="4993883" y="3573016"/>
              <a:ext cx="1296144"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2010 </a:t>
              </a:r>
              <a:r>
                <a:rPr lang="it-IT" sz="1400" dirty="0" err="1" smtClean="0">
                  <a:solidFill>
                    <a:schemeClr val="tx2"/>
                  </a:solidFill>
                </a:rPr>
                <a:t>pp</a:t>
              </a:r>
              <a:r>
                <a:rPr lang="it-IT" sz="1400" dirty="0" smtClean="0">
                  <a:solidFill>
                    <a:schemeClr val="tx2"/>
                  </a:solidFill>
                </a:rPr>
                <a:t> </a:t>
              </a:r>
              <a:r>
                <a:rPr lang="it-IT" sz="1400" dirty="0" err="1" smtClean="0">
                  <a:solidFill>
                    <a:schemeClr val="tx2"/>
                  </a:solidFill>
                </a:rPr>
                <a:t>reprocessing</a:t>
              </a:r>
              <a:endParaRPr lang="it-IT" sz="1400" dirty="0">
                <a:solidFill>
                  <a:schemeClr val="tx2"/>
                </a:solidFill>
              </a:endParaRPr>
            </a:p>
          </p:txBody>
        </p:sp>
        <p:pic>
          <p:nvPicPr>
            <p:cNvPr id="35" name="Picture 3"/>
            <p:cNvPicPr>
              <a:picLocks noChangeAspect="1" noChangeArrowheads="1"/>
            </p:cNvPicPr>
            <p:nvPr/>
          </p:nvPicPr>
          <p:blipFill>
            <a:blip r:embed="rId4" cstate="print"/>
            <a:srcRect l="7899" t="91625" r="68324"/>
            <a:stretch>
              <a:fillRect/>
            </a:stretch>
          </p:blipFill>
          <p:spPr bwMode="auto">
            <a:xfrm>
              <a:off x="1609507" y="3356992"/>
              <a:ext cx="2963997" cy="432000"/>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36" name="CasellaDiTesto 61"/>
            <p:cNvSpPr txBox="1"/>
            <p:nvPr/>
          </p:nvSpPr>
          <p:spPr>
            <a:xfrm>
              <a:off x="241355" y="620688"/>
              <a:ext cx="755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37" name="CasellaDiTesto 62"/>
            <p:cNvSpPr txBox="1"/>
            <p:nvPr/>
          </p:nvSpPr>
          <p:spPr>
            <a:xfrm>
              <a:off x="169347" y="3573016"/>
              <a:ext cx="755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38" name="CasellaDiTesto 63"/>
            <p:cNvSpPr txBox="1"/>
            <p:nvPr/>
          </p:nvSpPr>
          <p:spPr>
            <a:xfrm>
              <a:off x="6990943" y="646000"/>
              <a:ext cx="187220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1200" dirty="0" smtClean="0"/>
                <a:t>AVERAGE:2.3 GB/s </a:t>
              </a:r>
            </a:p>
            <a:p>
              <a:pPr algn="ctr"/>
              <a:r>
                <a:rPr lang="it-IT" sz="1200" dirty="0" smtClean="0"/>
                <a:t>MAX 7.5 GB/s</a:t>
              </a:r>
            </a:p>
          </p:txBody>
        </p:sp>
        <p:sp>
          <p:nvSpPr>
            <p:cNvPr id="39" name="CasellaDiTesto 39"/>
            <p:cNvSpPr txBox="1"/>
            <p:nvPr/>
          </p:nvSpPr>
          <p:spPr>
            <a:xfrm>
              <a:off x="3175463" y="2996952"/>
              <a:ext cx="1030669" cy="307777"/>
            </a:xfrm>
            <a:prstGeom prst="rect">
              <a:avLst/>
            </a:prstGeom>
            <a:noFill/>
          </p:spPr>
          <p:txBody>
            <a:bodyPr wrap="square" rtlCol="0">
              <a:spAutoFit/>
            </a:bodyPr>
            <a:lstStyle/>
            <a:p>
              <a:pPr algn="ctr"/>
              <a:r>
                <a:rPr lang="it-IT" sz="1400" dirty="0" smtClean="0">
                  <a:solidFill>
                    <a:srgbClr val="FF0000"/>
                  </a:solidFill>
                </a:rPr>
                <a:t>Marzo</a:t>
              </a:r>
              <a:endParaRPr lang="it-IT" sz="1400" dirty="0">
                <a:solidFill>
                  <a:srgbClr val="FF0000"/>
                </a:solidFill>
              </a:endParaRPr>
            </a:p>
          </p:txBody>
        </p:sp>
        <p:sp>
          <p:nvSpPr>
            <p:cNvPr id="40" name="CasellaDiTesto 40"/>
            <p:cNvSpPr txBox="1"/>
            <p:nvPr/>
          </p:nvSpPr>
          <p:spPr>
            <a:xfrm>
              <a:off x="4206132" y="2996952"/>
              <a:ext cx="1030669" cy="307777"/>
            </a:xfrm>
            <a:prstGeom prst="rect">
              <a:avLst/>
            </a:prstGeom>
            <a:noFill/>
          </p:spPr>
          <p:txBody>
            <a:bodyPr wrap="square" rtlCol="0">
              <a:spAutoFit/>
            </a:bodyPr>
            <a:lstStyle/>
            <a:p>
              <a:pPr algn="ctr"/>
              <a:r>
                <a:rPr lang="it-IT" sz="1400" dirty="0" smtClean="0">
                  <a:solidFill>
                    <a:srgbClr val="FF0000"/>
                  </a:solidFill>
                </a:rPr>
                <a:t>Aprile</a:t>
              </a:r>
              <a:endParaRPr lang="it-IT" sz="1400" dirty="0">
                <a:solidFill>
                  <a:srgbClr val="FF0000"/>
                </a:solidFill>
              </a:endParaRPr>
            </a:p>
          </p:txBody>
        </p:sp>
        <p:sp>
          <p:nvSpPr>
            <p:cNvPr id="41" name="CasellaDiTesto 41"/>
            <p:cNvSpPr txBox="1"/>
            <p:nvPr/>
          </p:nvSpPr>
          <p:spPr>
            <a:xfrm>
              <a:off x="5236801" y="2996952"/>
              <a:ext cx="1030670" cy="307777"/>
            </a:xfrm>
            <a:prstGeom prst="rect">
              <a:avLst/>
            </a:prstGeom>
            <a:noFill/>
          </p:spPr>
          <p:txBody>
            <a:bodyPr wrap="square" rtlCol="0">
              <a:spAutoFit/>
            </a:bodyPr>
            <a:lstStyle/>
            <a:p>
              <a:pPr algn="ctr"/>
              <a:r>
                <a:rPr lang="it-IT" sz="1400" dirty="0" smtClean="0">
                  <a:solidFill>
                    <a:srgbClr val="FF0000"/>
                  </a:solidFill>
                </a:rPr>
                <a:t>Maggio</a:t>
              </a:r>
              <a:endParaRPr lang="it-IT" sz="1400" dirty="0">
                <a:solidFill>
                  <a:srgbClr val="FF0000"/>
                </a:solidFill>
              </a:endParaRPr>
            </a:p>
          </p:txBody>
        </p:sp>
        <p:sp>
          <p:nvSpPr>
            <p:cNvPr id="42" name="CasellaDiTesto 42"/>
            <p:cNvSpPr txBox="1"/>
            <p:nvPr/>
          </p:nvSpPr>
          <p:spPr>
            <a:xfrm>
              <a:off x="6267470" y="2996952"/>
              <a:ext cx="1030669" cy="307777"/>
            </a:xfrm>
            <a:prstGeom prst="rect">
              <a:avLst/>
            </a:prstGeom>
            <a:noFill/>
          </p:spPr>
          <p:txBody>
            <a:bodyPr wrap="square" rtlCol="0">
              <a:spAutoFit/>
            </a:bodyPr>
            <a:lstStyle/>
            <a:p>
              <a:pPr algn="ctr"/>
              <a:r>
                <a:rPr lang="it-IT" sz="1400" dirty="0" smtClean="0">
                  <a:solidFill>
                    <a:srgbClr val="FF0000"/>
                  </a:solidFill>
                </a:rPr>
                <a:t>Giugno</a:t>
              </a:r>
              <a:endParaRPr lang="it-IT" sz="1400" dirty="0">
                <a:solidFill>
                  <a:srgbClr val="FF0000"/>
                </a:solidFill>
              </a:endParaRPr>
            </a:p>
          </p:txBody>
        </p:sp>
        <p:sp>
          <p:nvSpPr>
            <p:cNvPr id="43" name="CasellaDiTesto 68"/>
            <p:cNvSpPr txBox="1"/>
            <p:nvPr/>
          </p:nvSpPr>
          <p:spPr>
            <a:xfrm>
              <a:off x="2209211" y="2996952"/>
              <a:ext cx="966252" cy="307777"/>
            </a:xfrm>
            <a:prstGeom prst="rect">
              <a:avLst/>
            </a:prstGeom>
            <a:noFill/>
          </p:spPr>
          <p:txBody>
            <a:bodyPr wrap="square" rtlCol="0">
              <a:spAutoFit/>
            </a:bodyPr>
            <a:lstStyle/>
            <a:p>
              <a:pPr algn="ctr"/>
              <a:r>
                <a:rPr lang="it-IT" sz="1400" dirty="0" smtClean="0">
                  <a:solidFill>
                    <a:srgbClr val="FF0000"/>
                  </a:solidFill>
                </a:rPr>
                <a:t>Febbraio</a:t>
              </a:r>
              <a:endParaRPr lang="it-IT" sz="1400" dirty="0">
                <a:solidFill>
                  <a:srgbClr val="FF0000"/>
                </a:solidFill>
              </a:endParaRPr>
            </a:p>
          </p:txBody>
        </p:sp>
        <p:sp>
          <p:nvSpPr>
            <p:cNvPr id="44" name="CasellaDiTesto 69"/>
            <p:cNvSpPr txBox="1"/>
            <p:nvPr/>
          </p:nvSpPr>
          <p:spPr>
            <a:xfrm>
              <a:off x="1177460" y="2996952"/>
              <a:ext cx="1031750" cy="307777"/>
            </a:xfrm>
            <a:prstGeom prst="rect">
              <a:avLst/>
            </a:prstGeom>
            <a:noFill/>
          </p:spPr>
          <p:txBody>
            <a:bodyPr wrap="square" rtlCol="0">
              <a:spAutoFit/>
            </a:bodyPr>
            <a:lstStyle/>
            <a:p>
              <a:pPr algn="ctr"/>
              <a:r>
                <a:rPr lang="it-IT" sz="1400" dirty="0" smtClean="0">
                  <a:solidFill>
                    <a:srgbClr val="FF0000"/>
                  </a:solidFill>
                </a:rPr>
                <a:t>Gennaio</a:t>
              </a:r>
              <a:endParaRPr lang="it-IT" sz="1400" dirty="0">
                <a:solidFill>
                  <a:srgbClr val="FF0000"/>
                </a:solidFill>
              </a:endParaRPr>
            </a:p>
          </p:txBody>
        </p:sp>
        <p:sp>
          <p:nvSpPr>
            <p:cNvPr id="45" name="CasellaDiTesto 43"/>
            <p:cNvSpPr txBox="1"/>
            <p:nvPr/>
          </p:nvSpPr>
          <p:spPr>
            <a:xfrm>
              <a:off x="964493" y="6237312"/>
              <a:ext cx="1064005" cy="307777"/>
            </a:xfrm>
            <a:prstGeom prst="rect">
              <a:avLst/>
            </a:prstGeom>
            <a:noFill/>
          </p:spPr>
          <p:txBody>
            <a:bodyPr wrap="square" rtlCol="0">
              <a:spAutoFit/>
            </a:bodyPr>
            <a:lstStyle/>
            <a:p>
              <a:pPr algn="ctr"/>
              <a:r>
                <a:rPr lang="it-IT" sz="1400" dirty="0" smtClean="0">
                  <a:solidFill>
                    <a:srgbClr val="FF0000"/>
                  </a:solidFill>
                </a:rPr>
                <a:t>Luglio</a:t>
              </a:r>
              <a:endParaRPr lang="it-IT" sz="1400" dirty="0">
                <a:solidFill>
                  <a:srgbClr val="FF0000"/>
                </a:solidFill>
              </a:endParaRPr>
            </a:p>
          </p:txBody>
        </p:sp>
        <p:sp>
          <p:nvSpPr>
            <p:cNvPr id="46" name="CasellaDiTesto 51"/>
            <p:cNvSpPr txBox="1"/>
            <p:nvPr/>
          </p:nvSpPr>
          <p:spPr>
            <a:xfrm>
              <a:off x="2028498" y="6237312"/>
              <a:ext cx="997506" cy="307777"/>
            </a:xfrm>
            <a:prstGeom prst="rect">
              <a:avLst/>
            </a:prstGeom>
            <a:noFill/>
          </p:spPr>
          <p:txBody>
            <a:bodyPr wrap="square" rtlCol="0">
              <a:spAutoFit/>
            </a:bodyPr>
            <a:lstStyle/>
            <a:p>
              <a:pPr algn="ctr"/>
              <a:r>
                <a:rPr lang="it-IT" sz="1400" dirty="0" smtClean="0">
                  <a:solidFill>
                    <a:srgbClr val="FF0000"/>
                  </a:solidFill>
                </a:rPr>
                <a:t>Agosto</a:t>
              </a:r>
              <a:endParaRPr lang="it-IT" sz="1400" dirty="0">
                <a:solidFill>
                  <a:srgbClr val="FF0000"/>
                </a:solidFill>
              </a:endParaRPr>
            </a:p>
          </p:txBody>
        </p:sp>
        <p:sp>
          <p:nvSpPr>
            <p:cNvPr id="47" name="CasellaDiTesto 52"/>
            <p:cNvSpPr txBox="1"/>
            <p:nvPr/>
          </p:nvSpPr>
          <p:spPr>
            <a:xfrm>
              <a:off x="3026003" y="6237312"/>
              <a:ext cx="1045230" cy="307777"/>
            </a:xfrm>
            <a:prstGeom prst="rect">
              <a:avLst/>
            </a:prstGeom>
            <a:noFill/>
          </p:spPr>
          <p:txBody>
            <a:bodyPr wrap="square" rtlCol="0">
              <a:spAutoFit/>
            </a:bodyPr>
            <a:lstStyle/>
            <a:p>
              <a:pPr algn="ctr"/>
              <a:r>
                <a:rPr lang="it-IT" sz="1400" dirty="0" smtClean="0">
                  <a:solidFill>
                    <a:srgbClr val="FF0000"/>
                  </a:solidFill>
                </a:rPr>
                <a:t>Settembre</a:t>
              </a:r>
              <a:endParaRPr lang="it-IT" sz="1400" dirty="0">
                <a:solidFill>
                  <a:srgbClr val="FF0000"/>
                </a:solidFill>
              </a:endParaRPr>
            </a:p>
          </p:txBody>
        </p:sp>
        <p:sp>
          <p:nvSpPr>
            <p:cNvPr id="48" name="CasellaDiTesto 53"/>
            <p:cNvSpPr txBox="1"/>
            <p:nvPr/>
          </p:nvSpPr>
          <p:spPr>
            <a:xfrm>
              <a:off x="4090008" y="6237312"/>
              <a:ext cx="1064005" cy="307777"/>
            </a:xfrm>
            <a:prstGeom prst="rect">
              <a:avLst/>
            </a:prstGeom>
            <a:noFill/>
          </p:spPr>
          <p:txBody>
            <a:bodyPr wrap="square" rtlCol="0">
              <a:spAutoFit/>
            </a:bodyPr>
            <a:lstStyle/>
            <a:p>
              <a:pPr algn="ctr"/>
              <a:r>
                <a:rPr lang="it-IT" sz="1400" dirty="0" smtClean="0">
                  <a:solidFill>
                    <a:srgbClr val="FF0000"/>
                  </a:solidFill>
                </a:rPr>
                <a:t>Ottobre</a:t>
              </a:r>
              <a:endParaRPr lang="it-IT" sz="1400" dirty="0">
                <a:solidFill>
                  <a:srgbClr val="FF0000"/>
                </a:solidFill>
              </a:endParaRPr>
            </a:p>
          </p:txBody>
        </p:sp>
        <p:sp>
          <p:nvSpPr>
            <p:cNvPr id="49" name="CasellaDiTesto 54"/>
            <p:cNvSpPr txBox="1"/>
            <p:nvPr/>
          </p:nvSpPr>
          <p:spPr>
            <a:xfrm>
              <a:off x="5154014" y="6237312"/>
              <a:ext cx="1064005" cy="307777"/>
            </a:xfrm>
            <a:prstGeom prst="rect">
              <a:avLst/>
            </a:prstGeom>
            <a:noFill/>
          </p:spPr>
          <p:txBody>
            <a:bodyPr wrap="square" rtlCol="0">
              <a:spAutoFit/>
            </a:bodyPr>
            <a:lstStyle/>
            <a:p>
              <a:pPr algn="ctr"/>
              <a:r>
                <a:rPr lang="it-IT" sz="1400" dirty="0" smtClean="0">
                  <a:solidFill>
                    <a:srgbClr val="FF0000"/>
                  </a:solidFill>
                </a:rPr>
                <a:t>Novembre</a:t>
              </a:r>
              <a:endParaRPr lang="it-IT" sz="1400" dirty="0">
                <a:solidFill>
                  <a:srgbClr val="FF0000"/>
                </a:solidFill>
              </a:endParaRPr>
            </a:p>
          </p:txBody>
        </p:sp>
        <p:sp>
          <p:nvSpPr>
            <p:cNvPr id="50" name="CasellaDiTesto 55"/>
            <p:cNvSpPr txBox="1"/>
            <p:nvPr/>
          </p:nvSpPr>
          <p:spPr>
            <a:xfrm>
              <a:off x="6218019" y="6237312"/>
              <a:ext cx="1011170" cy="307777"/>
            </a:xfrm>
            <a:prstGeom prst="rect">
              <a:avLst/>
            </a:prstGeom>
            <a:noFill/>
          </p:spPr>
          <p:txBody>
            <a:bodyPr wrap="square" rtlCol="0">
              <a:spAutoFit/>
            </a:bodyPr>
            <a:lstStyle/>
            <a:p>
              <a:pPr algn="ctr"/>
              <a:r>
                <a:rPr lang="it-IT" sz="1400" dirty="0" smtClean="0">
                  <a:solidFill>
                    <a:srgbClr val="FF0000"/>
                  </a:solidFill>
                </a:rPr>
                <a:t>Dicembre</a:t>
              </a:r>
            </a:p>
          </p:txBody>
        </p:sp>
        <p:sp>
          <p:nvSpPr>
            <p:cNvPr id="51" name="CasellaDiTesto 91"/>
            <p:cNvSpPr txBox="1"/>
            <p:nvPr/>
          </p:nvSpPr>
          <p:spPr>
            <a:xfrm>
              <a:off x="5148064" y="355824"/>
              <a:ext cx="136815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err="1" smtClean="0">
                  <a:solidFill>
                    <a:schemeClr val="tx2"/>
                  </a:solidFill>
                </a:rPr>
                <a:t>Reprocessing</a:t>
              </a:r>
              <a:r>
                <a:rPr lang="it-IT" sz="1400" dirty="0" smtClean="0">
                  <a:solidFill>
                    <a:schemeClr val="tx2"/>
                  </a:solidFill>
                </a:rPr>
                <a:t> dati e </a:t>
              </a:r>
              <a:r>
                <a:rPr lang="it-IT" sz="1400" dirty="0" err="1" smtClean="0">
                  <a:solidFill>
                    <a:schemeClr val="tx2"/>
                  </a:solidFill>
                </a:rPr>
                <a:t>MC</a:t>
              </a:r>
              <a:endParaRPr lang="it-IT" sz="1400" dirty="0">
                <a:solidFill>
                  <a:schemeClr val="tx2"/>
                </a:solidFill>
              </a:endParaRPr>
            </a:p>
          </p:txBody>
        </p:sp>
        <p:sp>
          <p:nvSpPr>
            <p:cNvPr id="52" name="CasellaDiTesto 92"/>
            <p:cNvSpPr txBox="1"/>
            <p:nvPr/>
          </p:nvSpPr>
          <p:spPr>
            <a:xfrm>
              <a:off x="1177459" y="1484784"/>
              <a:ext cx="1296144"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err="1" smtClean="0">
                  <a:solidFill>
                    <a:schemeClr val="tx2"/>
                  </a:solidFill>
                </a:rPr>
                <a:t>Reprocessing</a:t>
              </a:r>
              <a:r>
                <a:rPr lang="it-IT" sz="1400" dirty="0" smtClean="0">
                  <a:solidFill>
                    <a:schemeClr val="tx2"/>
                  </a:solidFill>
                </a:rPr>
                <a:t>  MC</a:t>
              </a:r>
              <a:endParaRPr lang="it-IT" sz="1400" dirty="0">
                <a:solidFill>
                  <a:schemeClr val="tx2"/>
                </a:solidFill>
              </a:endParaRPr>
            </a:p>
          </p:txBody>
        </p:sp>
        <p:sp>
          <p:nvSpPr>
            <p:cNvPr id="53" name="CasellaDiTesto 93"/>
            <p:cNvSpPr txBox="1"/>
            <p:nvPr/>
          </p:nvSpPr>
          <p:spPr>
            <a:xfrm>
              <a:off x="2545611" y="1484784"/>
              <a:ext cx="1296144"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err="1" smtClean="0">
                  <a:solidFill>
                    <a:schemeClr val="tx2"/>
                  </a:solidFill>
                </a:rPr>
                <a:t>Reprocessing</a:t>
              </a:r>
              <a:r>
                <a:rPr lang="it-IT" sz="1400" dirty="0" smtClean="0">
                  <a:solidFill>
                    <a:schemeClr val="tx2"/>
                  </a:solidFill>
                </a:rPr>
                <a:t> dati 2009</a:t>
              </a:r>
              <a:endParaRPr lang="it-IT" sz="1400" dirty="0">
                <a:solidFill>
                  <a:schemeClr val="tx2"/>
                </a:solidFill>
              </a:endParaRPr>
            </a:p>
          </p:txBody>
        </p:sp>
        <p:sp>
          <p:nvSpPr>
            <p:cNvPr id="54" name="CasellaDiTesto 94"/>
            <p:cNvSpPr txBox="1"/>
            <p:nvPr/>
          </p:nvSpPr>
          <p:spPr>
            <a:xfrm>
              <a:off x="6444208" y="4005064"/>
              <a:ext cx="1152128" cy="7386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err="1" smtClean="0">
                  <a:solidFill>
                    <a:schemeClr val="tx2"/>
                  </a:solidFill>
                </a:rPr>
                <a:t>PbPb</a:t>
              </a:r>
              <a:r>
                <a:rPr lang="it-IT" sz="1400" dirty="0" smtClean="0">
                  <a:solidFill>
                    <a:schemeClr val="tx2"/>
                  </a:solidFill>
                </a:rPr>
                <a:t> processing @T1s</a:t>
              </a:r>
              <a:endParaRPr lang="it-IT" sz="1400" dirty="0">
                <a:solidFill>
                  <a:schemeClr val="tx2"/>
                </a:solidFill>
              </a:endParaRPr>
            </a:p>
          </p:txBody>
        </p:sp>
        <p:sp>
          <p:nvSpPr>
            <p:cNvPr id="55" name="CasellaDiTesto 95"/>
            <p:cNvSpPr txBox="1"/>
            <p:nvPr/>
          </p:nvSpPr>
          <p:spPr>
            <a:xfrm>
              <a:off x="1465491" y="4221088"/>
              <a:ext cx="208823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Presa dati e produzione </a:t>
              </a:r>
              <a:endParaRPr lang="it-IT" sz="1400" dirty="0">
                <a:solidFill>
                  <a:schemeClr val="tx2"/>
                </a:solidFill>
              </a:endParaRPr>
            </a:p>
          </p:txBody>
        </p:sp>
        <p:sp>
          <p:nvSpPr>
            <p:cNvPr id="56" name="CasellaDiTesto 37"/>
            <p:cNvSpPr txBox="1"/>
            <p:nvPr/>
          </p:nvSpPr>
          <p:spPr>
            <a:xfrm>
              <a:off x="7010107" y="1323748"/>
              <a:ext cx="1954381" cy="92333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dirty="0" smtClean="0"/>
                <a:t>EFFICIENCY: </a:t>
              </a:r>
            </a:p>
            <a:p>
              <a:pPr algn="ctr"/>
              <a:r>
                <a:rPr lang="it-IT" dirty="0" smtClean="0"/>
                <a:t>100% </a:t>
              </a:r>
            </a:p>
            <a:p>
              <a:pPr algn="ctr"/>
              <a:r>
                <a:rPr lang="it-IT" dirty="0" smtClean="0"/>
                <a:t>(</a:t>
              </a:r>
              <a:r>
                <a:rPr lang="it-IT" dirty="0" err="1" smtClean="0"/>
                <a:t>including</a:t>
              </a:r>
              <a:r>
                <a:rPr lang="it-IT" dirty="0" smtClean="0"/>
                <a:t> </a:t>
              </a:r>
              <a:r>
                <a:rPr lang="it-IT" dirty="0" err="1" smtClean="0"/>
                <a:t>retries</a:t>
              </a:r>
              <a:r>
                <a:rPr lang="it-IT" dirty="0" smtClean="0"/>
                <a:t>)</a:t>
              </a:r>
            </a:p>
          </p:txBody>
        </p:sp>
        <p:sp>
          <p:nvSpPr>
            <p:cNvPr id="57" name="CasellaDiTesto 38"/>
            <p:cNvSpPr txBox="1"/>
            <p:nvPr/>
          </p:nvSpPr>
          <p:spPr>
            <a:xfrm>
              <a:off x="6768752" y="3286725"/>
              <a:ext cx="2267744"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dirty="0" smtClean="0"/>
                <a:t>Dati disponibili nei siti dopo poche ore</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 name="Picture 2"/>
          <p:cNvPicPr>
            <a:picLocks noChangeAspect="1" noChangeArrowheads="1"/>
          </p:cNvPicPr>
          <p:nvPr/>
        </p:nvPicPr>
        <p:blipFill>
          <a:blip r:embed="rId2" cstate="print"/>
          <a:srcRect b="8255"/>
          <a:stretch>
            <a:fillRect/>
          </a:stretch>
        </p:blipFill>
        <p:spPr bwMode="auto">
          <a:xfrm>
            <a:off x="183306" y="1255828"/>
            <a:ext cx="8710063" cy="3306640"/>
          </a:xfrm>
          <a:prstGeom prst="rect">
            <a:avLst/>
          </a:prstGeom>
          <a:noFill/>
          <a:ln w="9525">
            <a:noFill/>
            <a:miter lim="800000"/>
            <a:headEnd/>
            <a:tailEnd/>
          </a:ln>
        </p:spPr>
      </p:pic>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2011 LHC – Data Distribution</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33" name="CasellaDiTesto 56"/>
          <p:cNvSpPr txBox="1"/>
          <p:nvPr/>
        </p:nvSpPr>
        <p:spPr>
          <a:xfrm>
            <a:off x="4538324" y="2235200"/>
            <a:ext cx="1499888"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inizio presa dati @ 7 </a:t>
            </a:r>
            <a:r>
              <a:rPr lang="it-IT" sz="1400" dirty="0" err="1" smtClean="0">
                <a:solidFill>
                  <a:schemeClr val="tx2"/>
                </a:solidFill>
              </a:rPr>
              <a:t>TeV</a:t>
            </a:r>
            <a:endParaRPr lang="it-IT" sz="1400" dirty="0">
              <a:solidFill>
                <a:schemeClr val="tx2"/>
              </a:solidFill>
            </a:endParaRPr>
          </a:p>
        </p:txBody>
      </p:sp>
      <p:pic>
        <p:nvPicPr>
          <p:cNvPr id="35" name="Picture 3"/>
          <p:cNvPicPr>
            <a:picLocks noChangeAspect="1" noChangeArrowheads="1"/>
          </p:cNvPicPr>
          <p:nvPr/>
        </p:nvPicPr>
        <p:blipFill>
          <a:blip r:embed="rId3" cstate="print"/>
          <a:srcRect l="7899" t="91625" r="68324"/>
          <a:stretch>
            <a:fillRect/>
          </a:stretch>
        </p:blipFill>
        <p:spPr bwMode="auto">
          <a:xfrm>
            <a:off x="3613464" y="5308600"/>
            <a:ext cx="2939927" cy="432000"/>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36" name="CasellaDiTesto 61"/>
          <p:cNvSpPr txBox="1"/>
          <p:nvPr/>
        </p:nvSpPr>
        <p:spPr>
          <a:xfrm>
            <a:off x="241355" y="768850"/>
            <a:ext cx="74944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38" name="CasellaDiTesto 63"/>
          <p:cNvSpPr txBox="1"/>
          <p:nvPr/>
        </p:nvSpPr>
        <p:spPr>
          <a:xfrm>
            <a:off x="6936131" y="794162"/>
            <a:ext cx="1857004"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1200" dirty="0" smtClean="0"/>
              <a:t>AVERAGE:2.2 GB/s </a:t>
            </a:r>
          </a:p>
          <a:p>
            <a:pPr algn="ctr"/>
            <a:r>
              <a:rPr lang="it-IT" sz="1200" dirty="0" smtClean="0"/>
              <a:t>MAX 5.1 GB/s</a:t>
            </a:r>
          </a:p>
        </p:txBody>
      </p:sp>
      <p:sp>
        <p:nvSpPr>
          <p:cNvPr id="39" name="CasellaDiTesto 39"/>
          <p:cNvSpPr txBox="1"/>
          <p:nvPr/>
        </p:nvSpPr>
        <p:spPr>
          <a:xfrm>
            <a:off x="5282209" y="4716356"/>
            <a:ext cx="1022299" cy="307777"/>
          </a:xfrm>
          <a:prstGeom prst="rect">
            <a:avLst/>
          </a:prstGeom>
          <a:noFill/>
        </p:spPr>
        <p:txBody>
          <a:bodyPr wrap="square" rtlCol="0">
            <a:spAutoFit/>
          </a:bodyPr>
          <a:lstStyle/>
          <a:p>
            <a:pPr algn="ctr"/>
            <a:r>
              <a:rPr lang="it-IT" sz="1400" dirty="0" smtClean="0">
                <a:solidFill>
                  <a:srgbClr val="FF0000"/>
                </a:solidFill>
              </a:rPr>
              <a:t>Marzo</a:t>
            </a:r>
            <a:endParaRPr lang="it-IT" sz="1400" dirty="0">
              <a:solidFill>
                <a:srgbClr val="FF0000"/>
              </a:solidFill>
            </a:endParaRPr>
          </a:p>
        </p:txBody>
      </p:sp>
      <p:sp>
        <p:nvSpPr>
          <p:cNvPr id="40" name="CasellaDiTesto 40"/>
          <p:cNvSpPr txBox="1"/>
          <p:nvPr/>
        </p:nvSpPr>
        <p:spPr>
          <a:xfrm>
            <a:off x="6553391" y="4716356"/>
            <a:ext cx="1022299" cy="307777"/>
          </a:xfrm>
          <a:prstGeom prst="rect">
            <a:avLst/>
          </a:prstGeom>
          <a:noFill/>
        </p:spPr>
        <p:txBody>
          <a:bodyPr wrap="square" rtlCol="0">
            <a:spAutoFit/>
          </a:bodyPr>
          <a:lstStyle/>
          <a:p>
            <a:pPr algn="ctr"/>
            <a:r>
              <a:rPr lang="it-IT" sz="1400" dirty="0" smtClean="0">
                <a:solidFill>
                  <a:srgbClr val="FF0000"/>
                </a:solidFill>
              </a:rPr>
              <a:t>Aprile</a:t>
            </a:r>
            <a:endParaRPr lang="it-IT" sz="1400" dirty="0">
              <a:solidFill>
                <a:srgbClr val="FF0000"/>
              </a:solidFill>
            </a:endParaRPr>
          </a:p>
        </p:txBody>
      </p:sp>
      <p:sp>
        <p:nvSpPr>
          <p:cNvPr id="41" name="CasellaDiTesto 41"/>
          <p:cNvSpPr txBox="1"/>
          <p:nvPr/>
        </p:nvSpPr>
        <p:spPr>
          <a:xfrm>
            <a:off x="7770835" y="4716356"/>
            <a:ext cx="1022300" cy="307777"/>
          </a:xfrm>
          <a:prstGeom prst="rect">
            <a:avLst/>
          </a:prstGeom>
          <a:noFill/>
        </p:spPr>
        <p:txBody>
          <a:bodyPr wrap="square" rtlCol="0">
            <a:spAutoFit/>
          </a:bodyPr>
          <a:lstStyle/>
          <a:p>
            <a:pPr algn="ctr"/>
            <a:r>
              <a:rPr lang="it-IT" sz="1400" dirty="0" smtClean="0">
                <a:solidFill>
                  <a:srgbClr val="FF0000"/>
                </a:solidFill>
              </a:rPr>
              <a:t>Maggio</a:t>
            </a:r>
            <a:endParaRPr lang="it-IT" sz="1400" dirty="0">
              <a:solidFill>
                <a:srgbClr val="FF0000"/>
              </a:solidFill>
            </a:endParaRPr>
          </a:p>
        </p:txBody>
      </p:sp>
      <p:sp>
        <p:nvSpPr>
          <p:cNvPr id="43" name="CasellaDiTesto 68"/>
          <p:cNvSpPr txBox="1"/>
          <p:nvPr/>
        </p:nvSpPr>
        <p:spPr>
          <a:xfrm>
            <a:off x="3134261" y="4716356"/>
            <a:ext cx="958405" cy="307777"/>
          </a:xfrm>
          <a:prstGeom prst="rect">
            <a:avLst/>
          </a:prstGeom>
          <a:noFill/>
        </p:spPr>
        <p:txBody>
          <a:bodyPr wrap="square" rtlCol="0">
            <a:spAutoFit/>
          </a:bodyPr>
          <a:lstStyle/>
          <a:p>
            <a:pPr algn="ctr"/>
            <a:r>
              <a:rPr lang="it-IT" sz="1400" dirty="0" smtClean="0">
                <a:solidFill>
                  <a:srgbClr val="FF0000"/>
                </a:solidFill>
              </a:rPr>
              <a:t>Febbraio</a:t>
            </a:r>
            <a:endParaRPr lang="it-IT" sz="1400" dirty="0">
              <a:solidFill>
                <a:srgbClr val="FF0000"/>
              </a:solidFill>
            </a:endParaRPr>
          </a:p>
        </p:txBody>
      </p:sp>
      <p:sp>
        <p:nvSpPr>
          <p:cNvPr id="44" name="CasellaDiTesto 69"/>
          <p:cNvSpPr txBox="1"/>
          <p:nvPr/>
        </p:nvSpPr>
        <p:spPr>
          <a:xfrm>
            <a:off x="1263655" y="4716356"/>
            <a:ext cx="1023371" cy="307777"/>
          </a:xfrm>
          <a:prstGeom prst="rect">
            <a:avLst/>
          </a:prstGeom>
          <a:noFill/>
        </p:spPr>
        <p:txBody>
          <a:bodyPr wrap="square" rtlCol="0">
            <a:spAutoFit/>
          </a:bodyPr>
          <a:lstStyle/>
          <a:p>
            <a:pPr algn="ctr"/>
            <a:r>
              <a:rPr lang="it-IT" sz="1400" dirty="0" smtClean="0">
                <a:solidFill>
                  <a:srgbClr val="FF0000"/>
                </a:solidFill>
              </a:rPr>
              <a:t>Gennaio</a:t>
            </a:r>
            <a:endParaRPr lang="it-IT" sz="1400" dirty="0">
              <a:solidFill>
                <a:srgbClr val="FF0000"/>
              </a:solidFill>
            </a:endParaRPr>
          </a:p>
        </p:txBody>
      </p:sp>
      <p:sp>
        <p:nvSpPr>
          <p:cNvPr id="59" name="CasellaDiTesto 94"/>
          <p:cNvSpPr txBox="1"/>
          <p:nvPr/>
        </p:nvSpPr>
        <p:spPr>
          <a:xfrm>
            <a:off x="5793359" y="1484643"/>
            <a:ext cx="114277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err="1" smtClean="0">
                <a:solidFill>
                  <a:schemeClr val="tx2"/>
                </a:solidFill>
              </a:rPr>
              <a:t>PbPb</a:t>
            </a:r>
            <a:r>
              <a:rPr lang="it-IT" sz="1400" dirty="0" smtClean="0">
                <a:solidFill>
                  <a:schemeClr val="tx2"/>
                </a:solidFill>
              </a:rPr>
              <a:t> reprocessing</a:t>
            </a:r>
            <a:endParaRPr lang="it-IT" sz="14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2010 LHC – </a:t>
            </a:r>
            <a:r>
              <a:rPr lang="en-US" sz="2400" b="1" i="1" smtClean="0">
                <a:solidFill>
                  <a:srgbClr val="FF3300"/>
                </a:solidFill>
                <a:effectLst>
                  <a:outerShdw blurRad="38100" dist="38100" dir="2700000" algn="tl">
                    <a:srgbClr val="000000"/>
                  </a:outerShdw>
                </a:effectLst>
                <a:latin typeface="Comic Sans MS"/>
                <a:cs typeface="Comic Sans MS"/>
              </a:rPr>
              <a:t>Data Distribution</a:t>
            </a:r>
            <a:endParaRPr lang="en-US" sz="2400" b="1" i="1" dirty="0">
              <a:solidFill>
                <a:srgbClr val="FF3300"/>
              </a:solidFill>
              <a:effectLst>
                <a:outerShdw blurRad="38100" dist="38100" dir="2700000" algn="tl">
                  <a:srgbClr val="000000"/>
                </a:outerShdw>
              </a:effectLst>
              <a:latin typeface="Comic Sans MS"/>
              <a:cs typeface="Comic Sans MS"/>
            </a:endParaRPr>
          </a:p>
        </p:txBody>
      </p:sp>
      <p:grpSp>
        <p:nvGrpSpPr>
          <p:cNvPr id="58" name="Group 57"/>
          <p:cNvGrpSpPr/>
          <p:nvPr/>
        </p:nvGrpSpPr>
        <p:grpSpPr>
          <a:xfrm>
            <a:off x="323528" y="692696"/>
            <a:ext cx="8644839" cy="5760640"/>
            <a:chOff x="323528" y="692696"/>
            <a:chExt cx="8644839" cy="5760640"/>
          </a:xfrm>
        </p:grpSpPr>
        <p:pic>
          <p:nvPicPr>
            <p:cNvPr id="59" name="Picture 2"/>
            <p:cNvPicPr>
              <a:picLocks noChangeAspect="1" noChangeArrowheads="1"/>
            </p:cNvPicPr>
            <p:nvPr/>
          </p:nvPicPr>
          <p:blipFill>
            <a:blip r:embed="rId2" cstate="print"/>
            <a:srcRect l="3134" b="4681"/>
            <a:stretch>
              <a:fillRect/>
            </a:stretch>
          </p:blipFill>
          <p:spPr bwMode="auto">
            <a:xfrm>
              <a:off x="456084" y="908720"/>
              <a:ext cx="8512283" cy="3451416"/>
            </a:xfrm>
            <a:prstGeom prst="rect">
              <a:avLst/>
            </a:prstGeom>
            <a:noFill/>
            <a:ln w="9525">
              <a:noFill/>
              <a:miter lim="800000"/>
              <a:headEnd/>
              <a:tailEnd/>
            </a:ln>
          </p:spPr>
        </p:pic>
        <p:sp>
          <p:nvSpPr>
            <p:cNvPr id="60" name="CasellaDiTesto 61"/>
            <p:cNvSpPr txBox="1"/>
            <p:nvPr/>
          </p:nvSpPr>
          <p:spPr>
            <a:xfrm>
              <a:off x="323528" y="692696"/>
              <a:ext cx="755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61" name="CasellaDiTesto 33"/>
            <p:cNvSpPr txBox="1"/>
            <p:nvPr/>
          </p:nvSpPr>
          <p:spPr>
            <a:xfrm>
              <a:off x="395536" y="4593208"/>
              <a:ext cx="2688557" cy="861774"/>
            </a:xfrm>
            <a:prstGeom prst="rect">
              <a:avLst/>
            </a:prstGeom>
            <a:solidFill>
              <a:schemeClr val="tx2">
                <a:lumMod val="75000"/>
              </a:schemeClr>
            </a:solidFill>
          </p:spPr>
          <p:txBody>
            <a:bodyPr wrap="none" rtlCol="0">
              <a:spAutoFit/>
            </a:bodyPr>
            <a:lstStyle/>
            <a:p>
              <a:r>
                <a:rPr lang="it-IT" dirty="0" smtClean="0">
                  <a:solidFill>
                    <a:schemeClr val="bg1"/>
                  </a:solidFill>
                </a:rPr>
                <a:t>Produzione</a:t>
              </a:r>
            </a:p>
            <a:p>
              <a:pPr>
                <a:buFont typeface="Arial" pitchFamily="34" charset="0"/>
                <a:buChar char="•"/>
              </a:pPr>
              <a:r>
                <a:rPr lang="it-IT" sz="1600" dirty="0" smtClean="0">
                  <a:solidFill>
                    <a:schemeClr val="bg1"/>
                  </a:solidFill>
                </a:rPr>
                <a:t> </a:t>
              </a:r>
              <a:r>
                <a:rPr lang="it-IT" sz="1600" dirty="0" err="1" smtClean="0">
                  <a:solidFill>
                    <a:schemeClr val="bg1"/>
                  </a:solidFill>
                </a:rPr>
                <a:t>transf</a:t>
              </a:r>
              <a:r>
                <a:rPr lang="it-IT" sz="1600" dirty="0" smtClean="0">
                  <a:solidFill>
                    <a:schemeClr val="bg1"/>
                  </a:solidFill>
                </a:rPr>
                <a:t>. dati da produzione</a:t>
              </a:r>
            </a:p>
            <a:p>
              <a:pPr>
                <a:buFont typeface="Arial" pitchFamily="34" charset="0"/>
                <a:buChar char="•"/>
              </a:pPr>
              <a:r>
                <a:rPr lang="it-IT" sz="1600" dirty="0" smtClean="0">
                  <a:solidFill>
                    <a:schemeClr val="bg1"/>
                  </a:solidFill>
                </a:rPr>
                <a:t> interni alle </a:t>
              </a:r>
              <a:r>
                <a:rPr lang="it-IT" sz="1600" dirty="0" err="1" smtClean="0">
                  <a:solidFill>
                    <a:schemeClr val="bg1"/>
                  </a:solidFill>
                </a:rPr>
                <a:t>cloud</a:t>
              </a:r>
              <a:r>
                <a:rPr lang="it-IT" sz="1600" dirty="0" smtClean="0">
                  <a:solidFill>
                    <a:schemeClr val="bg1"/>
                  </a:solidFill>
                </a:rPr>
                <a:t> </a:t>
              </a:r>
              <a:endParaRPr lang="it-IT" sz="1600" dirty="0">
                <a:solidFill>
                  <a:schemeClr val="bg1"/>
                </a:solidFill>
              </a:endParaRPr>
            </a:p>
          </p:txBody>
        </p:sp>
        <p:sp>
          <p:nvSpPr>
            <p:cNvPr id="62" name="CasellaDiTesto 34"/>
            <p:cNvSpPr txBox="1"/>
            <p:nvPr/>
          </p:nvSpPr>
          <p:spPr>
            <a:xfrm>
              <a:off x="3491880" y="4593208"/>
              <a:ext cx="2741456" cy="861774"/>
            </a:xfrm>
            <a:prstGeom prst="rect">
              <a:avLst/>
            </a:prstGeom>
            <a:solidFill>
              <a:schemeClr val="tx2">
                <a:lumMod val="60000"/>
                <a:lumOff val="40000"/>
              </a:schemeClr>
            </a:solidFill>
          </p:spPr>
          <p:txBody>
            <a:bodyPr wrap="none" rtlCol="0">
              <a:spAutoFit/>
            </a:bodyPr>
            <a:lstStyle/>
            <a:p>
              <a:r>
                <a:rPr lang="it-IT" dirty="0" smtClean="0">
                  <a:solidFill>
                    <a:schemeClr val="tx2">
                      <a:lumMod val="50000"/>
                    </a:schemeClr>
                  </a:solidFill>
                </a:rPr>
                <a:t>Tier-0 export</a:t>
              </a:r>
            </a:p>
            <a:p>
              <a:pPr>
                <a:buFont typeface="Arial" pitchFamily="34" charset="0"/>
                <a:buChar char="•"/>
              </a:pPr>
              <a:r>
                <a:rPr lang="it-IT" sz="1600" dirty="0" smtClean="0">
                  <a:solidFill>
                    <a:schemeClr val="tx2">
                      <a:lumMod val="50000"/>
                    </a:schemeClr>
                  </a:solidFill>
                </a:rPr>
                <a:t> flusso dati da tier0</a:t>
              </a:r>
            </a:p>
            <a:p>
              <a:pPr>
                <a:buFont typeface="Arial" pitchFamily="34" charset="0"/>
                <a:buChar char="•"/>
              </a:pPr>
              <a:r>
                <a:rPr lang="it-IT" sz="1600" dirty="0" smtClean="0">
                  <a:solidFill>
                    <a:schemeClr val="tx2">
                      <a:lumMod val="50000"/>
                    </a:schemeClr>
                  </a:solidFill>
                </a:rPr>
                <a:t> include </a:t>
              </a:r>
              <a:r>
                <a:rPr lang="it-IT" sz="1600" dirty="0" err="1" smtClean="0">
                  <a:solidFill>
                    <a:schemeClr val="tx2">
                      <a:lumMod val="50000"/>
                    </a:schemeClr>
                  </a:solidFill>
                </a:rPr>
                <a:t>calibration</a:t>
              </a:r>
              <a:r>
                <a:rPr lang="it-IT" sz="1600" dirty="0" smtClean="0">
                  <a:solidFill>
                    <a:schemeClr val="tx2">
                      <a:lumMod val="50000"/>
                    </a:schemeClr>
                  </a:solidFill>
                </a:rPr>
                <a:t> </a:t>
              </a:r>
              <a:r>
                <a:rPr lang="it-IT" sz="1600" dirty="0" err="1" smtClean="0">
                  <a:solidFill>
                    <a:schemeClr val="tx2">
                      <a:lumMod val="50000"/>
                    </a:schemeClr>
                  </a:solidFill>
                </a:rPr>
                <a:t>streams</a:t>
              </a:r>
              <a:endParaRPr lang="it-IT" sz="1600" dirty="0">
                <a:solidFill>
                  <a:schemeClr val="tx2">
                    <a:lumMod val="50000"/>
                  </a:schemeClr>
                </a:solidFill>
              </a:endParaRPr>
            </a:p>
          </p:txBody>
        </p:sp>
        <p:sp>
          <p:nvSpPr>
            <p:cNvPr id="63" name="CasellaDiTesto 35"/>
            <p:cNvSpPr txBox="1"/>
            <p:nvPr/>
          </p:nvSpPr>
          <p:spPr>
            <a:xfrm>
              <a:off x="6600676" y="4581128"/>
              <a:ext cx="2185214" cy="369332"/>
            </a:xfrm>
            <a:prstGeom prst="rect">
              <a:avLst/>
            </a:prstGeom>
            <a:solidFill>
              <a:srgbClr val="96E78B"/>
            </a:solidFill>
          </p:spPr>
          <p:txBody>
            <a:bodyPr wrap="none" rtlCol="0">
              <a:spAutoFit/>
            </a:bodyPr>
            <a:lstStyle/>
            <a:p>
              <a:r>
                <a:rPr lang="it-IT" dirty="0" smtClean="0">
                  <a:solidFill>
                    <a:schemeClr val="accent3">
                      <a:lumMod val="50000"/>
                    </a:schemeClr>
                  </a:solidFill>
                </a:rPr>
                <a:t>Sottoscrizioni utenti</a:t>
              </a:r>
              <a:endParaRPr lang="it-IT" dirty="0">
                <a:solidFill>
                  <a:schemeClr val="accent3">
                    <a:lumMod val="50000"/>
                  </a:schemeClr>
                </a:solidFill>
              </a:endParaRPr>
            </a:p>
          </p:txBody>
        </p:sp>
        <p:sp>
          <p:nvSpPr>
            <p:cNvPr id="64" name="CasellaDiTesto 36"/>
            <p:cNvSpPr txBox="1"/>
            <p:nvPr/>
          </p:nvSpPr>
          <p:spPr>
            <a:xfrm>
              <a:off x="426995" y="5591562"/>
              <a:ext cx="1941557" cy="861774"/>
            </a:xfrm>
            <a:prstGeom prst="rect">
              <a:avLst/>
            </a:prstGeom>
            <a:solidFill>
              <a:srgbClr val="937135"/>
            </a:solidFill>
          </p:spPr>
          <p:txBody>
            <a:bodyPr wrap="none" rtlCol="0">
              <a:spAutoFit/>
            </a:bodyPr>
            <a:lstStyle/>
            <a:p>
              <a:r>
                <a:rPr lang="it-IT" dirty="0" smtClean="0">
                  <a:solidFill>
                    <a:srgbClr val="FFFF00"/>
                  </a:solidFill>
                </a:rPr>
                <a:t>Data </a:t>
              </a:r>
              <a:r>
                <a:rPr lang="it-IT" dirty="0" err="1" smtClean="0">
                  <a:solidFill>
                    <a:srgbClr val="FFFF00"/>
                  </a:solidFill>
                </a:rPr>
                <a:t>consolidation</a:t>
              </a:r>
              <a:endParaRPr lang="it-IT" dirty="0" smtClean="0">
                <a:solidFill>
                  <a:srgbClr val="FFFF00"/>
                </a:solidFill>
              </a:endParaRPr>
            </a:p>
            <a:p>
              <a:pPr>
                <a:buFont typeface="Arial" pitchFamily="34" charset="0"/>
                <a:buChar char="•"/>
              </a:pPr>
              <a:r>
                <a:rPr lang="it-IT" sz="1600" dirty="0" err="1" smtClean="0">
                  <a:solidFill>
                    <a:srgbClr val="FFFF00"/>
                  </a:solidFill>
                </a:rPr>
                <a:t>Transf</a:t>
              </a:r>
              <a:r>
                <a:rPr lang="it-IT" sz="1600" dirty="0" smtClean="0">
                  <a:solidFill>
                    <a:srgbClr val="FFFF00"/>
                  </a:solidFill>
                </a:rPr>
                <a:t>. dati tra Tier1</a:t>
              </a:r>
            </a:p>
            <a:p>
              <a:pPr>
                <a:buFont typeface="Arial" pitchFamily="34" charset="0"/>
                <a:buChar char="•"/>
              </a:pPr>
              <a:r>
                <a:rPr lang="it-IT" sz="1600" dirty="0" smtClean="0">
                  <a:solidFill>
                    <a:srgbClr val="FFFF00"/>
                  </a:solidFill>
                </a:rPr>
                <a:t> </a:t>
              </a:r>
              <a:r>
                <a:rPr lang="it-IT" sz="1600" dirty="0" err="1" smtClean="0">
                  <a:solidFill>
                    <a:srgbClr val="FFFF00"/>
                  </a:solidFill>
                </a:rPr>
                <a:t>extra-cloud</a:t>
              </a:r>
              <a:endParaRPr lang="it-IT" sz="1600" dirty="0">
                <a:solidFill>
                  <a:srgbClr val="FFFF00"/>
                </a:solidFill>
              </a:endParaRPr>
            </a:p>
          </p:txBody>
        </p:sp>
        <p:sp>
          <p:nvSpPr>
            <p:cNvPr id="66" name="CasellaDiTesto 38"/>
            <p:cNvSpPr txBox="1"/>
            <p:nvPr/>
          </p:nvSpPr>
          <p:spPr>
            <a:xfrm>
              <a:off x="6588224" y="5169272"/>
              <a:ext cx="1685077" cy="369332"/>
            </a:xfrm>
            <a:prstGeom prst="rect">
              <a:avLst/>
            </a:prstGeom>
            <a:solidFill>
              <a:schemeClr val="accent3">
                <a:lumMod val="75000"/>
              </a:schemeClr>
            </a:solidFill>
          </p:spPr>
          <p:txBody>
            <a:bodyPr wrap="none" rtlCol="0">
              <a:spAutoFit/>
            </a:bodyPr>
            <a:lstStyle/>
            <a:p>
              <a:r>
                <a:rPr lang="it-IT" dirty="0" err="1" smtClean="0">
                  <a:solidFill>
                    <a:schemeClr val="accent3">
                      <a:lumMod val="20000"/>
                      <a:lumOff val="80000"/>
                    </a:schemeClr>
                  </a:solidFill>
                </a:rPr>
                <a:t>Functional</a:t>
              </a:r>
              <a:r>
                <a:rPr lang="it-IT" dirty="0" smtClean="0">
                  <a:solidFill>
                    <a:schemeClr val="accent3">
                      <a:lumMod val="20000"/>
                      <a:lumOff val="80000"/>
                    </a:schemeClr>
                  </a:solidFill>
                </a:rPr>
                <a:t> test</a:t>
              </a:r>
              <a:endParaRPr lang="it-IT" dirty="0">
                <a:solidFill>
                  <a:schemeClr val="accent3">
                    <a:lumMod val="20000"/>
                    <a:lumOff val="80000"/>
                  </a:schemeClr>
                </a:solidFill>
              </a:endParaRPr>
            </a:p>
          </p:txBody>
        </p:sp>
        <p:sp>
          <p:nvSpPr>
            <p:cNvPr id="67" name="CasellaDiTesto 13"/>
            <p:cNvSpPr txBox="1"/>
            <p:nvPr/>
          </p:nvSpPr>
          <p:spPr>
            <a:xfrm>
              <a:off x="46754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Gennaio</a:t>
              </a:r>
              <a:endParaRPr lang="it-IT" sz="800" dirty="0">
                <a:solidFill>
                  <a:srgbClr val="FF0000"/>
                </a:solidFill>
              </a:endParaRPr>
            </a:p>
          </p:txBody>
        </p:sp>
        <p:sp>
          <p:nvSpPr>
            <p:cNvPr id="68" name="CasellaDiTesto 14"/>
            <p:cNvSpPr txBox="1"/>
            <p:nvPr/>
          </p:nvSpPr>
          <p:spPr>
            <a:xfrm>
              <a:off x="118762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Febbraio</a:t>
              </a:r>
              <a:endParaRPr lang="it-IT" sz="800" dirty="0">
                <a:solidFill>
                  <a:srgbClr val="FF0000"/>
                </a:solidFill>
              </a:endParaRPr>
            </a:p>
          </p:txBody>
        </p:sp>
        <p:sp>
          <p:nvSpPr>
            <p:cNvPr id="69" name="CasellaDiTesto 15"/>
            <p:cNvSpPr txBox="1"/>
            <p:nvPr/>
          </p:nvSpPr>
          <p:spPr>
            <a:xfrm>
              <a:off x="190770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Marzo</a:t>
              </a:r>
              <a:endParaRPr lang="it-IT" sz="800" dirty="0">
                <a:solidFill>
                  <a:srgbClr val="FF0000"/>
                </a:solidFill>
              </a:endParaRPr>
            </a:p>
          </p:txBody>
        </p:sp>
        <p:sp>
          <p:nvSpPr>
            <p:cNvPr id="70" name="CasellaDiTesto 16"/>
            <p:cNvSpPr txBox="1"/>
            <p:nvPr/>
          </p:nvSpPr>
          <p:spPr>
            <a:xfrm>
              <a:off x="262778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Aprile</a:t>
              </a:r>
              <a:endParaRPr lang="it-IT" sz="800" dirty="0">
                <a:solidFill>
                  <a:srgbClr val="FF0000"/>
                </a:solidFill>
              </a:endParaRPr>
            </a:p>
          </p:txBody>
        </p:sp>
        <p:sp>
          <p:nvSpPr>
            <p:cNvPr id="71" name="CasellaDiTesto 19"/>
            <p:cNvSpPr txBox="1"/>
            <p:nvPr/>
          </p:nvSpPr>
          <p:spPr>
            <a:xfrm>
              <a:off x="334786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Maggio</a:t>
              </a:r>
              <a:endParaRPr lang="it-IT" sz="800" dirty="0">
                <a:solidFill>
                  <a:srgbClr val="FF0000"/>
                </a:solidFill>
              </a:endParaRPr>
            </a:p>
          </p:txBody>
        </p:sp>
        <p:sp>
          <p:nvSpPr>
            <p:cNvPr id="72" name="CasellaDiTesto 20"/>
            <p:cNvSpPr txBox="1"/>
            <p:nvPr/>
          </p:nvSpPr>
          <p:spPr>
            <a:xfrm>
              <a:off x="4067944"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Giugno</a:t>
              </a:r>
              <a:endParaRPr lang="it-IT" sz="800" dirty="0">
                <a:solidFill>
                  <a:srgbClr val="FF0000"/>
                </a:solidFill>
              </a:endParaRPr>
            </a:p>
          </p:txBody>
        </p:sp>
        <p:sp>
          <p:nvSpPr>
            <p:cNvPr id="73" name="CasellaDiTesto 23"/>
            <p:cNvSpPr txBox="1"/>
            <p:nvPr/>
          </p:nvSpPr>
          <p:spPr>
            <a:xfrm>
              <a:off x="4716016"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Luglio</a:t>
              </a:r>
              <a:endParaRPr lang="it-IT" sz="800" dirty="0">
                <a:solidFill>
                  <a:srgbClr val="FF0000"/>
                </a:solidFill>
              </a:endParaRPr>
            </a:p>
          </p:txBody>
        </p:sp>
        <p:sp>
          <p:nvSpPr>
            <p:cNvPr id="74" name="CasellaDiTesto 24"/>
            <p:cNvSpPr txBox="1"/>
            <p:nvPr/>
          </p:nvSpPr>
          <p:spPr>
            <a:xfrm>
              <a:off x="5436096"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Agosto</a:t>
              </a:r>
              <a:endParaRPr lang="it-IT" sz="800" dirty="0">
                <a:solidFill>
                  <a:srgbClr val="FF0000"/>
                </a:solidFill>
              </a:endParaRPr>
            </a:p>
          </p:txBody>
        </p:sp>
        <p:sp>
          <p:nvSpPr>
            <p:cNvPr id="75" name="CasellaDiTesto 25"/>
            <p:cNvSpPr txBox="1"/>
            <p:nvPr/>
          </p:nvSpPr>
          <p:spPr>
            <a:xfrm>
              <a:off x="6084168" y="4293096"/>
              <a:ext cx="720080"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Settembre</a:t>
              </a:r>
              <a:endParaRPr lang="it-IT" sz="800" dirty="0">
                <a:solidFill>
                  <a:srgbClr val="FF0000"/>
                </a:solidFill>
              </a:endParaRPr>
            </a:p>
          </p:txBody>
        </p:sp>
        <p:sp>
          <p:nvSpPr>
            <p:cNvPr id="76" name="CasellaDiTesto 26"/>
            <p:cNvSpPr txBox="1"/>
            <p:nvPr/>
          </p:nvSpPr>
          <p:spPr>
            <a:xfrm>
              <a:off x="6876256"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Ottobre</a:t>
              </a:r>
              <a:endParaRPr lang="it-IT" sz="800" dirty="0">
                <a:solidFill>
                  <a:srgbClr val="FF0000"/>
                </a:solidFill>
              </a:endParaRPr>
            </a:p>
          </p:txBody>
        </p:sp>
        <p:sp>
          <p:nvSpPr>
            <p:cNvPr id="77" name="CasellaDiTesto 27"/>
            <p:cNvSpPr txBox="1"/>
            <p:nvPr/>
          </p:nvSpPr>
          <p:spPr>
            <a:xfrm>
              <a:off x="7524328" y="4293096"/>
              <a:ext cx="720080"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Novembre</a:t>
              </a:r>
              <a:endParaRPr lang="it-IT" sz="800" dirty="0">
                <a:solidFill>
                  <a:srgbClr val="FF0000"/>
                </a:solidFill>
              </a:endParaRPr>
            </a:p>
          </p:txBody>
        </p:sp>
        <p:sp>
          <p:nvSpPr>
            <p:cNvPr id="78" name="CasellaDiTesto 29"/>
            <p:cNvSpPr txBox="1"/>
            <p:nvPr/>
          </p:nvSpPr>
          <p:spPr>
            <a:xfrm>
              <a:off x="8316416" y="4293096"/>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Dicembre</a:t>
              </a:r>
              <a:endParaRPr lang="it-IT" sz="800" dirty="0">
                <a:solidFill>
                  <a:srgbClr val="FF0000"/>
                </a:solidFill>
              </a:endParaRPr>
            </a:p>
          </p:txBody>
        </p:sp>
        <p:sp>
          <p:nvSpPr>
            <p:cNvPr id="79" name="CasellaDiTesto 32"/>
            <p:cNvSpPr txBox="1"/>
            <p:nvPr/>
          </p:nvSpPr>
          <p:spPr>
            <a:xfrm>
              <a:off x="4139952" y="908720"/>
              <a:ext cx="11521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dirty="0" smtClean="0">
                  <a:solidFill>
                    <a:schemeClr val="tx2"/>
                  </a:solidFill>
                </a:rPr>
                <a:t>Attività</a:t>
              </a:r>
            </a:p>
          </p:txBody>
        </p:sp>
        <p:sp>
          <p:nvSpPr>
            <p:cNvPr id="65" name="CasellaDiTesto 37"/>
            <p:cNvSpPr txBox="1"/>
            <p:nvPr/>
          </p:nvSpPr>
          <p:spPr>
            <a:xfrm>
              <a:off x="3084093" y="5664313"/>
              <a:ext cx="2480166" cy="615553"/>
            </a:xfrm>
            <a:prstGeom prst="rect">
              <a:avLst/>
            </a:prstGeom>
            <a:solidFill>
              <a:schemeClr val="bg1">
                <a:lumMod val="85000"/>
              </a:schemeClr>
            </a:solidFill>
          </p:spPr>
          <p:txBody>
            <a:bodyPr wrap="none" rtlCol="0">
              <a:spAutoFit/>
            </a:bodyPr>
            <a:lstStyle/>
            <a:p>
              <a:r>
                <a:rPr lang="it-IT" dirty="0" smtClean="0">
                  <a:solidFill>
                    <a:schemeClr val="tx1">
                      <a:lumMod val="85000"/>
                      <a:lumOff val="15000"/>
                    </a:schemeClr>
                  </a:solidFill>
                </a:rPr>
                <a:t>Data </a:t>
              </a:r>
              <a:r>
                <a:rPr lang="it-IT" dirty="0" err="1" smtClean="0">
                  <a:solidFill>
                    <a:schemeClr val="tx1">
                      <a:lumMod val="85000"/>
                      <a:lumOff val="15000"/>
                    </a:schemeClr>
                  </a:solidFill>
                </a:rPr>
                <a:t>brokering</a:t>
              </a:r>
              <a:endParaRPr lang="it-IT" dirty="0" smtClean="0">
                <a:solidFill>
                  <a:schemeClr val="tx1">
                    <a:lumMod val="85000"/>
                    <a:lumOff val="15000"/>
                  </a:schemeClr>
                </a:solidFill>
              </a:endParaRPr>
            </a:p>
            <a:p>
              <a:pPr>
                <a:buFont typeface="Arial" pitchFamily="34" charset="0"/>
                <a:buChar char="•"/>
              </a:pPr>
              <a:r>
                <a:rPr lang="it-IT" sz="1600" dirty="0" smtClean="0">
                  <a:solidFill>
                    <a:schemeClr val="tx1">
                      <a:lumMod val="85000"/>
                      <a:lumOff val="15000"/>
                    </a:schemeClr>
                  </a:solidFill>
                </a:rPr>
                <a:t> </a:t>
              </a:r>
              <a:r>
                <a:rPr lang="it-IT" sz="1600" dirty="0" err="1" smtClean="0">
                  <a:solidFill>
                    <a:schemeClr val="tx1">
                      <a:lumMod val="85000"/>
                      <a:lumOff val="15000"/>
                    </a:schemeClr>
                  </a:solidFill>
                </a:rPr>
                <a:t>trasf</a:t>
              </a:r>
              <a:r>
                <a:rPr lang="it-IT" sz="1600" dirty="0" smtClean="0">
                  <a:solidFill>
                    <a:schemeClr val="tx1">
                      <a:lumMod val="85000"/>
                      <a:lumOff val="15000"/>
                    </a:schemeClr>
                  </a:solidFill>
                </a:rPr>
                <a:t>. Dinamico dati analisi </a:t>
              </a:r>
            </a:p>
          </p:txBody>
        </p:sp>
      </p:grpSp>
      <p:sp>
        <p:nvSpPr>
          <p:cNvPr id="25" name="CasellaDiTesto 44"/>
          <p:cNvSpPr txBox="1"/>
          <p:nvPr/>
        </p:nvSpPr>
        <p:spPr>
          <a:xfrm>
            <a:off x="0" y="2503929"/>
            <a:ext cx="611560" cy="276999"/>
          </a:xfrm>
          <a:prstGeom prst="rect">
            <a:avLst/>
          </a:prstGeom>
          <a:noFill/>
        </p:spPr>
        <p:txBody>
          <a:bodyPr wrap="square" rtlCol="0">
            <a:spAutoFit/>
          </a:bodyPr>
          <a:lstStyle/>
          <a:p>
            <a:r>
              <a:rPr lang="it-IT" sz="1200" dirty="0" smtClean="0">
                <a:solidFill>
                  <a:schemeClr val="accent6">
                    <a:lumMod val="75000"/>
                  </a:schemeClr>
                </a:solidFill>
              </a:rPr>
              <a:t>4000</a:t>
            </a:r>
            <a:endParaRPr lang="it-IT" sz="1200" dirty="0">
              <a:solidFill>
                <a:schemeClr val="accent6">
                  <a:lumMod val="75000"/>
                </a:schemeClr>
              </a:solidFill>
            </a:endParaRPr>
          </a:p>
        </p:txBody>
      </p:sp>
      <p:sp>
        <p:nvSpPr>
          <p:cNvPr id="26" name="CasellaDiTesto 45"/>
          <p:cNvSpPr txBox="1"/>
          <p:nvPr/>
        </p:nvSpPr>
        <p:spPr>
          <a:xfrm>
            <a:off x="35496" y="1711841"/>
            <a:ext cx="648072" cy="276999"/>
          </a:xfrm>
          <a:prstGeom prst="rect">
            <a:avLst/>
          </a:prstGeom>
          <a:noFill/>
        </p:spPr>
        <p:txBody>
          <a:bodyPr wrap="square" rtlCol="0">
            <a:spAutoFit/>
          </a:bodyPr>
          <a:lstStyle/>
          <a:p>
            <a:r>
              <a:rPr lang="it-IT" sz="1200" dirty="0" smtClean="0">
                <a:solidFill>
                  <a:schemeClr val="accent6">
                    <a:lumMod val="75000"/>
                  </a:schemeClr>
                </a:solidFill>
              </a:rPr>
              <a:t>6000</a:t>
            </a:r>
            <a:endParaRPr lang="it-IT" sz="1200" dirty="0">
              <a:solidFill>
                <a:schemeClr val="accent6">
                  <a:lumMod val="75000"/>
                </a:schemeClr>
              </a:solidFill>
            </a:endParaRPr>
          </a:p>
        </p:txBody>
      </p:sp>
      <p:sp>
        <p:nvSpPr>
          <p:cNvPr id="27" name="CasellaDiTesto 47"/>
          <p:cNvSpPr txBox="1"/>
          <p:nvPr/>
        </p:nvSpPr>
        <p:spPr>
          <a:xfrm>
            <a:off x="0" y="3296017"/>
            <a:ext cx="611560" cy="276999"/>
          </a:xfrm>
          <a:prstGeom prst="rect">
            <a:avLst/>
          </a:prstGeom>
          <a:noFill/>
        </p:spPr>
        <p:txBody>
          <a:bodyPr wrap="square" rtlCol="0">
            <a:spAutoFit/>
          </a:bodyPr>
          <a:lstStyle/>
          <a:p>
            <a:r>
              <a:rPr lang="it-IT" sz="1200" dirty="0" smtClean="0">
                <a:solidFill>
                  <a:schemeClr val="accent6">
                    <a:lumMod val="75000"/>
                  </a:schemeClr>
                </a:solidFill>
              </a:rPr>
              <a:t>2000</a:t>
            </a:r>
            <a:endParaRPr lang="it-IT" sz="1200" dirty="0">
              <a:solidFill>
                <a:schemeClr val="accent6">
                  <a:lumMod val="75000"/>
                </a:schemeClr>
              </a:solidFill>
            </a:endParaRPr>
          </a:p>
        </p:txBody>
      </p:sp>
      <p:cxnSp>
        <p:nvCxnSpPr>
          <p:cNvPr id="28" name="Connettore 1 31"/>
          <p:cNvCxnSpPr/>
          <p:nvPr/>
        </p:nvCxnSpPr>
        <p:spPr>
          <a:xfrm>
            <a:off x="467544" y="2708920"/>
            <a:ext cx="8280920" cy="0"/>
          </a:xfrm>
          <a:prstGeom prst="line">
            <a:avLst/>
          </a:prstGeom>
          <a:ln w="158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 name="Connettore 1 39"/>
          <p:cNvCxnSpPr/>
          <p:nvPr/>
        </p:nvCxnSpPr>
        <p:spPr>
          <a:xfrm>
            <a:off x="467544" y="1916832"/>
            <a:ext cx="8280920" cy="0"/>
          </a:xfrm>
          <a:prstGeom prst="line">
            <a:avLst/>
          </a:prstGeom>
          <a:ln w="158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1 46"/>
          <p:cNvCxnSpPr/>
          <p:nvPr/>
        </p:nvCxnSpPr>
        <p:spPr>
          <a:xfrm>
            <a:off x="467544" y="3501008"/>
            <a:ext cx="8280920" cy="0"/>
          </a:xfrm>
          <a:prstGeom prst="line">
            <a:avLst/>
          </a:prstGeom>
          <a:ln w="158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894397" y="5664313"/>
            <a:ext cx="2891493" cy="646331"/>
          </a:xfrm>
          <a:prstGeom prst="rect">
            <a:avLst/>
          </a:prstGeom>
          <a:noFill/>
        </p:spPr>
        <p:txBody>
          <a:bodyPr wrap="square" rtlCol="0">
            <a:spAutoFit/>
          </a:bodyPr>
          <a:lstStyle/>
          <a:p>
            <a:r>
              <a:rPr lang="it-IT" dirty="0" smtClean="0"/>
              <a:t>Data </a:t>
            </a:r>
            <a:r>
              <a:rPr lang="it-IT" dirty="0" err="1" smtClean="0"/>
              <a:t>brokering</a:t>
            </a:r>
            <a:r>
              <a:rPr lang="it-IT" dirty="0" smtClean="0"/>
              <a:t> soprattutto di ESD </a:t>
            </a:r>
            <a:r>
              <a:rPr lang="en-US" dirty="0" err="1" smtClean="0">
                <a:sym typeface="Wingdings"/>
              </a:rPr>
              <a:t></a:t>
            </a:r>
            <a:r>
              <a:rPr lang="en-US" dirty="0" smtClean="0">
                <a:sym typeface="Wingdings"/>
              </a:rPr>
              <a:t> alto throughput</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4"/>
          <p:cNvPicPr>
            <a:picLocks noChangeAspect="1" noChangeArrowheads="1"/>
          </p:cNvPicPr>
          <p:nvPr/>
        </p:nvPicPr>
        <p:blipFill>
          <a:blip r:embed="rId2" cstate="print"/>
          <a:srcRect b="6866"/>
          <a:stretch>
            <a:fillRect/>
          </a:stretch>
        </p:blipFill>
        <p:spPr bwMode="auto">
          <a:xfrm>
            <a:off x="611560" y="908720"/>
            <a:ext cx="7726064" cy="2977480"/>
          </a:xfrm>
          <a:prstGeom prst="rect">
            <a:avLst/>
          </a:prstGeom>
          <a:noFill/>
          <a:ln w="9525">
            <a:noFill/>
            <a:miter lim="800000"/>
            <a:headEnd/>
            <a:tailEnd/>
          </a:ln>
        </p:spPr>
      </p:pic>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2011 LHC – Data Distribution</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60" name="CasellaDiTesto 61"/>
          <p:cNvSpPr txBox="1"/>
          <p:nvPr/>
        </p:nvSpPr>
        <p:spPr>
          <a:xfrm>
            <a:off x="323528" y="692696"/>
            <a:ext cx="755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61" name="CasellaDiTesto 33"/>
          <p:cNvSpPr txBox="1"/>
          <p:nvPr/>
        </p:nvSpPr>
        <p:spPr>
          <a:xfrm>
            <a:off x="395536" y="4593208"/>
            <a:ext cx="2688557" cy="861774"/>
          </a:xfrm>
          <a:prstGeom prst="rect">
            <a:avLst/>
          </a:prstGeom>
          <a:solidFill>
            <a:schemeClr val="tx2">
              <a:lumMod val="75000"/>
            </a:schemeClr>
          </a:solidFill>
        </p:spPr>
        <p:txBody>
          <a:bodyPr wrap="none" rtlCol="0">
            <a:spAutoFit/>
          </a:bodyPr>
          <a:lstStyle/>
          <a:p>
            <a:r>
              <a:rPr lang="it-IT" dirty="0" smtClean="0">
                <a:solidFill>
                  <a:schemeClr val="bg1"/>
                </a:solidFill>
              </a:rPr>
              <a:t>Produzione</a:t>
            </a:r>
          </a:p>
          <a:p>
            <a:pPr>
              <a:buFont typeface="Arial" pitchFamily="34" charset="0"/>
              <a:buChar char="•"/>
            </a:pPr>
            <a:r>
              <a:rPr lang="it-IT" sz="1600" dirty="0" smtClean="0">
                <a:solidFill>
                  <a:schemeClr val="bg1"/>
                </a:solidFill>
              </a:rPr>
              <a:t> </a:t>
            </a:r>
            <a:r>
              <a:rPr lang="it-IT" sz="1600" dirty="0" err="1" smtClean="0">
                <a:solidFill>
                  <a:schemeClr val="bg1"/>
                </a:solidFill>
              </a:rPr>
              <a:t>transf</a:t>
            </a:r>
            <a:r>
              <a:rPr lang="it-IT" sz="1600" dirty="0" smtClean="0">
                <a:solidFill>
                  <a:schemeClr val="bg1"/>
                </a:solidFill>
              </a:rPr>
              <a:t>. dati da produzione</a:t>
            </a:r>
          </a:p>
          <a:p>
            <a:pPr>
              <a:buFont typeface="Arial" pitchFamily="34" charset="0"/>
              <a:buChar char="•"/>
            </a:pPr>
            <a:r>
              <a:rPr lang="it-IT" sz="1600" dirty="0" smtClean="0">
                <a:solidFill>
                  <a:schemeClr val="bg1"/>
                </a:solidFill>
              </a:rPr>
              <a:t> interni alle </a:t>
            </a:r>
            <a:r>
              <a:rPr lang="it-IT" sz="1600" dirty="0" err="1" smtClean="0">
                <a:solidFill>
                  <a:schemeClr val="bg1"/>
                </a:solidFill>
              </a:rPr>
              <a:t>cloud</a:t>
            </a:r>
            <a:r>
              <a:rPr lang="it-IT" sz="1600" dirty="0" smtClean="0">
                <a:solidFill>
                  <a:schemeClr val="bg1"/>
                </a:solidFill>
              </a:rPr>
              <a:t> </a:t>
            </a:r>
            <a:endParaRPr lang="it-IT" sz="1600" dirty="0">
              <a:solidFill>
                <a:schemeClr val="bg1"/>
              </a:solidFill>
            </a:endParaRPr>
          </a:p>
        </p:txBody>
      </p:sp>
      <p:sp>
        <p:nvSpPr>
          <p:cNvPr id="62" name="CasellaDiTesto 34"/>
          <p:cNvSpPr txBox="1"/>
          <p:nvPr/>
        </p:nvSpPr>
        <p:spPr>
          <a:xfrm>
            <a:off x="3491880" y="4593208"/>
            <a:ext cx="2741456" cy="861774"/>
          </a:xfrm>
          <a:prstGeom prst="rect">
            <a:avLst/>
          </a:prstGeom>
          <a:solidFill>
            <a:schemeClr val="tx2">
              <a:lumMod val="60000"/>
              <a:lumOff val="40000"/>
            </a:schemeClr>
          </a:solidFill>
        </p:spPr>
        <p:txBody>
          <a:bodyPr wrap="none" rtlCol="0">
            <a:spAutoFit/>
          </a:bodyPr>
          <a:lstStyle/>
          <a:p>
            <a:r>
              <a:rPr lang="it-IT" dirty="0" smtClean="0">
                <a:solidFill>
                  <a:schemeClr val="tx2">
                    <a:lumMod val="50000"/>
                  </a:schemeClr>
                </a:solidFill>
              </a:rPr>
              <a:t>Tier-0 export</a:t>
            </a:r>
          </a:p>
          <a:p>
            <a:pPr>
              <a:buFont typeface="Arial" pitchFamily="34" charset="0"/>
              <a:buChar char="•"/>
            </a:pPr>
            <a:r>
              <a:rPr lang="it-IT" sz="1600" dirty="0" smtClean="0">
                <a:solidFill>
                  <a:schemeClr val="tx2">
                    <a:lumMod val="50000"/>
                  </a:schemeClr>
                </a:solidFill>
              </a:rPr>
              <a:t> flusso dati da tier0</a:t>
            </a:r>
          </a:p>
          <a:p>
            <a:pPr>
              <a:buFont typeface="Arial" pitchFamily="34" charset="0"/>
              <a:buChar char="•"/>
            </a:pPr>
            <a:r>
              <a:rPr lang="it-IT" sz="1600" dirty="0" smtClean="0">
                <a:solidFill>
                  <a:schemeClr val="tx2">
                    <a:lumMod val="50000"/>
                  </a:schemeClr>
                </a:solidFill>
              </a:rPr>
              <a:t> include </a:t>
            </a:r>
            <a:r>
              <a:rPr lang="it-IT" sz="1600" dirty="0" err="1" smtClean="0">
                <a:solidFill>
                  <a:schemeClr val="tx2">
                    <a:lumMod val="50000"/>
                  </a:schemeClr>
                </a:solidFill>
              </a:rPr>
              <a:t>calibration</a:t>
            </a:r>
            <a:r>
              <a:rPr lang="it-IT" sz="1600" dirty="0" smtClean="0">
                <a:solidFill>
                  <a:schemeClr val="tx2">
                    <a:lumMod val="50000"/>
                  </a:schemeClr>
                </a:solidFill>
              </a:rPr>
              <a:t> </a:t>
            </a:r>
            <a:r>
              <a:rPr lang="it-IT" sz="1600" dirty="0" err="1" smtClean="0">
                <a:solidFill>
                  <a:schemeClr val="tx2">
                    <a:lumMod val="50000"/>
                  </a:schemeClr>
                </a:solidFill>
              </a:rPr>
              <a:t>streams</a:t>
            </a:r>
            <a:endParaRPr lang="it-IT" sz="1600" dirty="0">
              <a:solidFill>
                <a:schemeClr val="tx2">
                  <a:lumMod val="50000"/>
                </a:schemeClr>
              </a:solidFill>
            </a:endParaRPr>
          </a:p>
        </p:txBody>
      </p:sp>
      <p:sp>
        <p:nvSpPr>
          <p:cNvPr id="63" name="CasellaDiTesto 35"/>
          <p:cNvSpPr txBox="1"/>
          <p:nvPr/>
        </p:nvSpPr>
        <p:spPr>
          <a:xfrm>
            <a:off x="6600676" y="4581128"/>
            <a:ext cx="2185214" cy="369332"/>
          </a:xfrm>
          <a:prstGeom prst="rect">
            <a:avLst/>
          </a:prstGeom>
          <a:solidFill>
            <a:srgbClr val="96E78B"/>
          </a:solidFill>
        </p:spPr>
        <p:txBody>
          <a:bodyPr wrap="none" rtlCol="0">
            <a:spAutoFit/>
          </a:bodyPr>
          <a:lstStyle/>
          <a:p>
            <a:r>
              <a:rPr lang="it-IT" dirty="0" smtClean="0">
                <a:solidFill>
                  <a:schemeClr val="accent3">
                    <a:lumMod val="50000"/>
                  </a:schemeClr>
                </a:solidFill>
              </a:rPr>
              <a:t>Sottoscrizioni utenti</a:t>
            </a:r>
            <a:endParaRPr lang="it-IT" dirty="0">
              <a:solidFill>
                <a:schemeClr val="accent3">
                  <a:lumMod val="50000"/>
                </a:schemeClr>
              </a:solidFill>
            </a:endParaRPr>
          </a:p>
        </p:txBody>
      </p:sp>
      <p:sp>
        <p:nvSpPr>
          <p:cNvPr id="66" name="CasellaDiTesto 38"/>
          <p:cNvSpPr txBox="1"/>
          <p:nvPr/>
        </p:nvSpPr>
        <p:spPr>
          <a:xfrm>
            <a:off x="6588224" y="5169272"/>
            <a:ext cx="1685077" cy="369332"/>
          </a:xfrm>
          <a:prstGeom prst="rect">
            <a:avLst/>
          </a:prstGeom>
          <a:solidFill>
            <a:schemeClr val="accent3">
              <a:lumMod val="75000"/>
            </a:schemeClr>
          </a:solidFill>
        </p:spPr>
        <p:txBody>
          <a:bodyPr wrap="none" rtlCol="0">
            <a:spAutoFit/>
          </a:bodyPr>
          <a:lstStyle/>
          <a:p>
            <a:r>
              <a:rPr lang="it-IT" dirty="0" err="1" smtClean="0">
                <a:solidFill>
                  <a:schemeClr val="accent3">
                    <a:lumMod val="20000"/>
                    <a:lumOff val="80000"/>
                  </a:schemeClr>
                </a:solidFill>
              </a:rPr>
              <a:t>Functional</a:t>
            </a:r>
            <a:r>
              <a:rPr lang="it-IT" dirty="0" smtClean="0">
                <a:solidFill>
                  <a:schemeClr val="accent3">
                    <a:lumMod val="20000"/>
                    <a:lumOff val="80000"/>
                  </a:schemeClr>
                </a:solidFill>
              </a:rPr>
              <a:t> test</a:t>
            </a:r>
            <a:endParaRPr lang="it-IT" dirty="0">
              <a:solidFill>
                <a:schemeClr val="accent3">
                  <a:lumMod val="20000"/>
                  <a:lumOff val="80000"/>
                </a:schemeClr>
              </a:solidFill>
            </a:endParaRPr>
          </a:p>
        </p:txBody>
      </p:sp>
      <p:sp>
        <p:nvSpPr>
          <p:cNvPr id="67" name="CasellaDiTesto 13"/>
          <p:cNvSpPr txBox="1"/>
          <p:nvPr/>
        </p:nvSpPr>
        <p:spPr>
          <a:xfrm>
            <a:off x="1583668" y="3886200"/>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Gennaio</a:t>
            </a:r>
            <a:endParaRPr lang="it-IT" sz="800" dirty="0">
              <a:solidFill>
                <a:srgbClr val="FF0000"/>
              </a:solidFill>
            </a:endParaRPr>
          </a:p>
        </p:txBody>
      </p:sp>
      <p:sp>
        <p:nvSpPr>
          <p:cNvPr id="68" name="CasellaDiTesto 14"/>
          <p:cNvSpPr txBox="1"/>
          <p:nvPr/>
        </p:nvSpPr>
        <p:spPr>
          <a:xfrm>
            <a:off x="3275856" y="3886200"/>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Febbraio</a:t>
            </a:r>
            <a:endParaRPr lang="it-IT" sz="800" dirty="0">
              <a:solidFill>
                <a:srgbClr val="FF0000"/>
              </a:solidFill>
            </a:endParaRPr>
          </a:p>
        </p:txBody>
      </p:sp>
      <p:sp>
        <p:nvSpPr>
          <p:cNvPr id="69" name="CasellaDiTesto 15"/>
          <p:cNvSpPr txBox="1"/>
          <p:nvPr/>
        </p:nvSpPr>
        <p:spPr>
          <a:xfrm>
            <a:off x="4788024" y="3886200"/>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Marzo</a:t>
            </a:r>
            <a:endParaRPr lang="it-IT" sz="800" dirty="0">
              <a:solidFill>
                <a:srgbClr val="FF0000"/>
              </a:solidFill>
            </a:endParaRPr>
          </a:p>
        </p:txBody>
      </p:sp>
      <p:sp>
        <p:nvSpPr>
          <p:cNvPr id="70" name="CasellaDiTesto 16"/>
          <p:cNvSpPr txBox="1"/>
          <p:nvPr/>
        </p:nvSpPr>
        <p:spPr>
          <a:xfrm>
            <a:off x="6600676" y="3886200"/>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Aprile</a:t>
            </a:r>
            <a:endParaRPr lang="it-IT" sz="800" dirty="0">
              <a:solidFill>
                <a:srgbClr val="FF0000"/>
              </a:solidFill>
            </a:endParaRPr>
          </a:p>
        </p:txBody>
      </p:sp>
      <p:sp>
        <p:nvSpPr>
          <p:cNvPr id="71" name="CasellaDiTesto 19"/>
          <p:cNvSpPr txBox="1"/>
          <p:nvPr/>
        </p:nvSpPr>
        <p:spPr>
          <a:xfrm>
            <a:off x="7848414" y="3886200"/>
            <a:ext cx="648072" cy="215444"/>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it-IT" sz="800" dirty="0" smtClean="0">
                <a:solidFill>
                  <a:srgbClr val="FF0000"/>
                </a:solidFill>
              </a:rPr>
              <a:t>Maggio</a:t>
            </a:r>
            <a:endParaRPr lang="it-IT" sz="800" dirty="0">
              <a:solidFill>
                <a:srgbClr val="FF0000"/>
              </a:solidFill>
            </a:endParaRPr>
          </a:p>
        </p:txBody>
      </p:sp>
      <p:sp>
        <p:nvSpPr>
          <p:cNvPr id="79" name="CasellaDiTesto 32"/>
          <p:cNvSpPr txBox="1"/>
          <p:nvPr/>
        </p:nvSpPr>
        <p:spPr>
          <a:xfrm>
            <a:off x="4139952" y="908720"/>
            <a:ext cx="115212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dirty="0" smtClean="0">
                <a:solidFill>
                  <a:schemeClr val="tx2"/>
                </a:solidFill>
              </a:rPr>
              <a:t>Attività</a:t>
            </a:r>
          </a:p>
        </p:txBody>
      </p:sp>
      <p:sp>
        <p:nvSpPr>
          <p:cNvPr id="25" name="CasellaDiTesto 44"/>
          <p:cNvSpPr txBox="1"/>
          <p:nvPr/>
        </p:nvSpPr>
        <p:spPr>
          <a:xfrm>
            <a:off x="425132" y="1647952"/>
            <a:ext cx="576014" cy="276999"/>
          </a:xfrm>
          <a:prstGeom prst="rect">
            <a:avLst/>
          </a:prstGeom>
          <a:solidFill>
            <a:schemeClr val="bg1"/>
          </a:solidFill>
        </p:spPr>
        <p:txBody>
          <a:bodyPr wrap="square" rtlCol="0">
            <a:spAutoFit/>
          </a:bodyPr>
          <a:lstStyle/>
          <a:p>
            <a:r>
              <a:rPr lang="it-IT" sz="1200" dirty="0" smtClean="0">
                <a:solidFill>
                  <a:schemeClr val="accent6">
                    <a:lumMod val="75000"/>
                  </a:schemeClr>
                </a:solidFill>
              </a:rPr>
              <a:t>4000</a:t>
            </a:r>
            <a:endParaRPr lang="it-IT" sz="1200" dirty="0">
              <a:solidFill>
                <a:schemeClr val="accent6">
                  <a:lumMod val="75000"/>
                </a:schemeClr>
              </a:solidFill>
            </a:endParaRPr>
          </a:p>
        </p:txBody>
      </p:sp>
      <p:sp>
        <p:nvSpPr>
          <p:cNvPr id="27" name="CasellaDiTesto 47"/>
          <p:cNvSpPr txBox="1"/>
          <p:nvPr/>
        </p:nvSpPr>
        <p:spPr>
          <a:xfrm>
            <a:off x="458108" y="2658532"/>
            <a:ext cx="557903" cy="276999"/>
          </a:xfrm>
          <a:prstGeom prst="rect">
            <a:avLst/>
          </a:prstGeom>
          <a:solidFill>
            <a:schemeClr val="bg1"/>
          </a:solidFill>
        </p:spPr>
        <p:txBody>
          <a:bodyPr wrap="square" rtlCol="0">
            <a:spAutoFit/>
          </a:bodyPr>
          <a:lstStyle/>
          <a:p>
            <a:r>
              <a:rPr lang="it-IT" sz="1200" dirty="0" smtClean="0">
                <a:solidFill>
                  <a:schemeClr val="accent6">
                    <a:lumMod val="75000"/>
                  </a:schemeClr>
                </a:solidFill>
              </a:rPr>
              <a:t>2000</a:t>
            </a:r>
            <a:endParaRPr lang="it-IT" sz="1200" dirty="0">
              <a:solidFill>
                <a:schemeClr val="accent6">
                  <a:lumMod val="75000"/>
                </a:schemeClr>
              </a:solidFill>
            </a:endParaRPr>
          </a:p>
        </p:txBody>
      </p:sp>
      <p:cxnSp>
        <p:nvCxnSpPr>
          <p:cNvPr id="28" name="Connettore 1 31"/>
          <p:cNvCxnSpPr/>
          <p:nvPr/>
        </p:nvCxnSpPr>
        <p:spPr>
          <a:xfrm>
            <a:off x="1079104" y="1786452"/>
            <a:ext cx="7258520" cy="1588"/>
          </a:xfrm>
          <a:prstGeom prst="line">
            <a:avLst/>
          </a:prstGeom>
          <a:ln w="158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0" name="Connettore 1 46"/>
          <p:cNvCxnSpPr/>
          <p:nvPr/>
        </p:nvCxnSpPr>
        <p:spPr>
          <a:xfrm>
            <a:off x="1016011" y="2772846"/>
            <a:ext cx="7321613" cy="1588"/>
          </a:xfrm>
          <a:prstGeom prst="line">
            <a:avLst/>
          </a:prstGeom>
          <a:ln w="158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2" name="CasellaDiTesto 36"/>
          <p:cNvSpPr txBox="1"/>
          <p:nvPr/>
        </p:nvSpPr>
        <p:spPr>
          <a:xfrm>
            <a:off x="426995" y="5591562"/>
            <a:ext cx="1941557" cy="861774"/>
          </a:xfrm>
          <a:prstGeom prst="rect">
            <a:avLst/>
          </a:prstGeom>
          <a:solidFill>
            <a:srgbClr val="937135"/>
          </a:solidFill>
        </p:spPr>
        <p:txBody>
          <a:bodyPr wrap="none" rtlCol="0">
            <a:spAutoFit/>
          </a:bodyPr>
          <a:lstStyle/>
          <a:p>
            <a:r>
              <a:rPr lang="it-IT" dirty="0" smtClean="0">
                <a:solidFill>
                  <a:srgbClr val="FFFF00"/>
                </a:solidFill>
              </a:rPr>
              <a:t>Data </a:t>
            </a:r>
            <a:r>
              <a:rPr lang="it-IT" dirty="0" err="1" smtClean="0">
                <a:solidFill>
                  <a:srgbClr val="FFFF00"/>
                </a:solidFill>
              </a:rPr>
              <a:t>consolidation</a:t>
            </a:r>
            <a:endParaRPr lang="it-IT" dirty="0" smtClean="0">
              <a:solidFill>
                <a:srgbClr val="FFFF00"/>
              </a:solidFill>
            </a:endParaRPr>
          </a:p>
          <a:p>
            <a:pPr>
              <a:buFont typeface="Arial" pitchFamily="34" charset="0"/>
              <a:buChar char="•"/>
            </a:pPr>
            <a:r>
              <a:rPr lang="it-IT" sz="1600" dirty="0" err="1" smtClean="0">
                <a:solidFill>
                  <a:srgbClr val="FFFF00"/>
                </a:solidFill>
              </a:rPr>
              <a:t>Transf</a:t>
            </a:r>
            <a:r>
              <a:rPr lang="it-IT" sz="1600" dirty="0" smtClean="0">
                <a:solidFill>
                  <a:srgbClr val="FFFF00"/>
                </a:solidFill>
              </a:rPr>
              <a:t>. dati tra Tier1</a:t>
            </a:r>
          </a:p>
          <a:p>
            <a:pPr>
              <a:buFont typeface="Arial" pitchFamily="34" charset="0"/>
              <a:buChar char="•"/>
            </a:pPr>
            <a:r>
              <a:rPr lang="it-IT" sz="1600" dirty="0" smtClean="0">
                <a:solidFill>
                  <a:srgbClr val="FFFF00"/>
                </a:solidFill>
              </a:rPr>
              <a:t> </a:t>
            </a:r>
            <a:r>
              <a:rPr lang="it-IT" sz="1600" dirty="0" err="1" smtClean="0">
                <a:solidFill>
                  <a:srgbClr val="FFFF00"/>
                </a:solidFill>
              </a:rPr>
              <a:t>extra-cloud</a:t>
            </a:r>
            <a:endParaRPr lang="it-IT" sz="1600" dirty="0">
              <a:solidFill>
                <a:srgbClr val="FFFF00"/>
              </a:solidFill>
            </a:endParaRPr>
          </a:p>
        </p:txBody>
      </p:sp>
      <p:sp>
        <p:nvSpPr>
          <p:cNvPr id="33" name="CasellaDiTesto 37"/>
          <p:cNvSpPr txBox="1"/>
          <p:nvPr/>
        </p:nvSpPr>
        <p:spPr>
          <a:xfrm>
            <a:off x="3084093" y="5664313"/>
            <a:ext cx="2480166" cy="615553"/>
          </a:xfrm>
          <a:prstGeom prst="rect">
            <a:avLst/>
          </a:prstGeom>
          <a:solidFill>
            <a:schemeClr val="bg1">
              <a:lumMod val="85000"/>
            </a:schemeClr>
          </a:solidFill>
        </p:spPr>
        <p:txBody>
          <a:bodyPr wrap="none" rtlCol="0">
            <a:spAutoFit/>
          </a:bodyPr>
          <a:lstStyle/>
          <a:p>
            <a:r>
              <a:rPr lang="it-IT" dirty="0" smtClean="0">
                <a:solidFill>
                  <a:schemeClr val="tx1">
                    <a:lumMod val="85000"/>
                    <a:lumOff val="15000"/>
                  </a:schemeClr>
                </a:solidFill>
              </a:rPr>
              <a:t>Data </a:t>
            </a:r>
            <a:r>
              <a:rPr lang="it-IT" dirty="0" err="1" smtClean="0">
                <a:solidFill>
                  <a:schemeClr val="tx1">
                    <a:lumMod val="85000"/>
                    <a:lumOff val="15000"/>
                  </a:schemeClr>
                </a:solidFill>
              </a:rPr>
              <a:t>brokering</a:t>
            </a:r>
            <a:endParaRPr lang="it-IT" dirty="0" smtClean="0">
              <a:solidFill>
                <a:schemeClr val="tx1">
                  <a:lumMod val="85000"/>
                  <a:lumOff val="15000"/>
                </a:schemeClr>
              </a:solidFill>
            </a:endParaRPr>
          </a:p>
          <a:p>
            <a:pPr>
              <a:buFont typeface="Arial" pitchFamily="34" charset="0"/>
              <a:buChar char="•"/>
            </a:pPr>
            <a:r>
              <a:rPr lang="it-IT" sz="1600" dirty="0" smtClean="0">
                <a:solidFill>
                  <a:schemeClr val="tx1">
                    <a:lumMod val="85000"/>
                    <a:lumOff val="15000"/>
                  </a:schemeClr>
                </a:solidFill>
              </a:rPr>
              <a:t> </a:t>
            </a:r>
            <a:r>
              <a:rPr lang="it-IT" sz="1600" dirty="0" err="1" smtClean="0">
                <a:solidFill>
                  <a:schemeClr val="tx1">
                    <a:lumMod val="85000"/>
                    <a:lumOff val="15000"/>
                  </a:schemeClr>
                </a:solidFill>
              </a:rPr>
              <a:t>trasf</a:t>
            </a:r>
            <a:r>
              <a:rPr lang="it-IT" sz="1600" dirty="0" smtClean="0">
                <a:solidFill>
                  <a:schemeClr val="tx1">
                    <a:lumMod val="85000"/>
                    <a:lumOff val="15000"/>
                  </a:schemeClr>
                </a:solidFill>
              </a:rPr>
              <a:t>. Dinamico dati analisi </a:t>
            </a:r>
          </a:p>
        </p:txBody>
      </p:sp>
      <p:sp>
        <p:nvSpPr>
          <p:cNvPr id="34" name="TextBox 33"/>
          <p:cNvSpPr txBox="1"/>
          <p:nvPr/>
        </p:nvSpPr>
        <p:spPr>
          <a:xfrm>
            <a:off x="5894397" y="5664313"/>
            <a:ext cx="2891493" cy="923330"/>
          </a:xfrm>
          <a:prstGeom prst="rect">
            <a:avLst/>
          </a:prstGeom>
          <a:noFill/>
        </p:spPr>
        <p:txBody>
          <a:bodyPr wrap="square" rtlCol="0">
            <a:spAutoFit/>
          </a:bodyPr>
          <a:lstStyle/>
          <a:p>
            <a:r>
              <a:rPr lang="it-IT" dirty="0" smtClean="0"/>
              <a:t>Data </a:t>
            </a:r>
            <a:r>
              <a:rPr lang="it-IT" dirty="0" err="1" smtClean="0"/>
              <a:t>brokering</a:t>
            </a:r>
            <a:r>
              <a:rPr lang="it-IT" dirty="0" smtClean="0"/>
              <a:t> solo formati leggeri (AOD, NTUP) </a:t>
            </a:r>
            <a:r>
              <a:rPr lang="en-US" dirty="0" err="1" smtClean="0">
                <a:sym typeface="Wingdings"/>
              </a:rPr>
              <a:t></a:t>
            </a:r>
            <a:r>
              <a:rPr lang="en-US" dirty="0" smtClean="0">
                <a:sym typeface="Wingdings"/>
              </a:rPr>
              <a:t> basso throughput</a:t>
            </a:r>
            <a:endParaRPr lang="it-IT"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 name="Picture 45" descr="site-stats-18.png"/>
          <p:cNvPicPr>
            <a:picLocks noChangeAspect="1"/>
          </p:cNvPicPr>
          <p:nvPr/>
        </p:nvPicPr>
        <p:blipFill>
          <a:blip r:embed="rId2"/>
          <a:srcRect l="8199" t="10073"/>
          <a:stretch>
            <a:fillRect/>
          </a:stretch>
        </p:blipFill>
        <p:spPr>
          <a:xfrm>
            <a:off x="349250" y="1395617"/>
            <a:ext cx="8460248" cy="2647255"/>
          </a:xfrm>
          <a:prstGeom prst="rect">
            <a:avLst/>
          </a:prstGeom>
        </p:spPr>
      </p:pic>
      <p:sp>
        <p:nvSpPr>
          <p:cNvPr id="7"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2010 LHC – Data Distribution in IT</a:t>
            </a:r>
            <a:endParaRPr lang="en-US" sz="2400" b="1" i="1" dirty="0">
              <a:solidFill>
                <a:srgbClr val="FF3300"/>
              </a:solidFill>
              <a:effectLst>
                <a:outerShdw blurRad="38100" dist="38100" dir="2700000" algn="tl">
                  <a:srgbClr val="000000"/>
                </a:outerShdw>
              </a:effectLst>
              <a:latin typeface="Comic Sans MS"/>
              <a:cs typeface="Comic Sans MS"/>
            </a:endParaRPr>
          </a:p>
        </p:txBody>
      </p:sp>
      <p:grpSp>
        <p:nvGrpSpPr>
          <p:cNvPr id="58" name="Group 57"/>
          <p:cNvGrpSpPr/>
          <p:nvPr/>
        </p:nvGrpSpPr>
        <p:grpSpPr>
          <a:xfrm>
            <a:off x="678076" y="4001257"/>
            <a:ext cx="8131422" cy="325809"/>
            <a:chOff x="678076" y="4458475"/>
            <a:chExt cx="8131422" cy="325809"/>
          </a:xfrm>
        </p:grpSpPr>
        <p:sp>
          <p:nvSpPr>
            <p:cNvPr id="29" name="CasellaDiTesto 24"/>
            <p:cNvSpPr txBox="1"/>
            <p:nvPr/>
          </p:nvSpPr>
          <p:spPr>
            <a:xfrm>
              <a:off x="678076" y="4525144"/>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Marzo</a:t>
              </a:r>
              <a:endParaRPr lang="it-IT" sz="1050" dirty="0">
                <a:solidFill>
                  <a:srgbClr val="FF0000"/>
                </a:solidFill>
              </a:endParaRPr>
            </a:p>
          </p:txBody>
        </p:sp>
        <p:sp>
          <p:nvSpPr>
            <p:cNvPr id="30" name="CasellaDiTesto 26"/>
            <p:cNvSpPr txBox="1"/>
            <p:nvPr/>
          </p:nvSpPr>
          <p:spPr>
            <a:xfrm>
              <a:off x="1379849" y="4520454"/>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Aprile</a:t>
              </a:r>
              <a:endParaRPr lang="it-IT" sz="1050" dirty="0">
                <a:solidFill>
                  <a:srgbClr val="FF0000"/>
                </a:solidFill>
              </a:endParaRPr>
            </a:p>
          </p:txBody>
        </p:sp>
        <p:sp>
          <p:nvSpPr>
            <p:cNvPr id="32" name="CasellaDiTesto 27"/>
            <p:cNvSpPr txBox="1"/>
            <p:nvPr/>
          </p:nvSpPr>
          <p:spPr>
            <a:xfrm>
              <a:off x="2264311" y="4458475"/>
              <a:ext cx="918684"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Maggio</a:t>
              </a:r>
              <a:endParaRPr lang="it-IT" sz="1050" dirty="0">
                <a:solidFill>
                  <a:srgbClr val="FF0000"/>
                </a:solidFill>
              </a:endParaRPr>
            </a:p>
          </p:txBody>
        </p:sp>
        <p:sp>
          <p:nvSpPr>
            <p:cNvPr id="36" name="CasellaDiTesto 28"/>
            <p:cNvSpPr txBox="1"/>
            <p:nvPr/>
          </p:nvSpPr>
          <p:spPr>
            <a:xfrm>
              <a:off x="3035120" y="4458475"/>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Giugno</a:t>
              </a:r>
            </a:p>
          </p:txBody>
        </p:sp>
        <p:sp>
          <p:nvSpPr>
            <p:cNvPr id="37" name="CasellaDiTesto 29"/>
            <p:cNvSpPr txBox="1"/>
            <p:nvPr/>
          </p:nvSpPr>
          <p:spPr>
            <a:xfrm>
              <a:off x="3767255" y="4461045"/>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Luglio</a:t>
              </a:r>
              <a:endParaRPr lang="it-IT" sz="1050" dirty="0">
                <a:solidFill>
                  <a:srgbClr val="FF0000"/>
                </a:solidFill>
              </a:endParaRPr>
            </a:p>
          </p:txBody>
        </p:sp>
        <p:sp>
          <p:nvSpPr>
            <p:cNvPr id="38" name="CasellaDiTesto 30"/>
            <p:cNvSpPr txBox="1"/>
            <p:nvPr/>
          </p:nvSpPr>
          <p:spPr>
            <a:xfrm>
              <a:off x="4678181" y="4458475"/>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Agosto</a:t>
              </a:r>
              <a:endParaRPr lang="it-IT" sz="1050" dirty="0">
                <a:solidFill>
                  <a:srgbClr val="FF0000"/>
                </a:solidFill>
              </a:endParaRPr>
            </a:p>
          </p:txBody>
        </p:sp>
        <p:sp>
          <p:nvSpPr>
            <p:cNvPr id="39" name="CasellaDiTesto 31"/>
            <p:cNvSpPr txBox="1"/>
            <p:nvPr/>
          </p:nvSpPr>
          <p:spPr>
            <a:xfrm>
              <a:off x="5456479" y="4461045"/>
              <a:ext cx="918684"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Settembre</a:t>
              </a:r>
              <a:endParaRPr lang="it-IT" sz="1050" dirty="0">
                <a:solidFill>
                  <a:srgbClr val="FF0000"/>
                </a:solidFill>
              </a:endParaRPr>
            </a:p>
          </p:txBody>
        </p:sp>
        <p:sp>
          <p:nvSpPr>
            <p:cNvPr id="40" name="CasellaDiTesto 32"/>
            <p:cNvSpPr txBox="1"/>
            <p:nvPr/>
          </p:nvSpPr>
          <p:spPr>
            <a:xfrm>
              <a:off x="6260359" y="4461045"/>
              <a:ext cx="918684"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Ottobre</a:t>
              </a:r>
              <a:endParaRPr lang="it-IT" sz="1050" dirty="0">
                <a:solidFill>
                  <a:srgbClr val="FF0000"/>
                </a:solidFill>
              </a:endParaRPr>
            </a:p>
          </p:txBody>
        </p:sp>
        <p:sp>
          <p:nvSpPr>
            <p:cNvPr id="41" name="CasellaDiTesto 33"/>
            <p:cNvSpPr txBox="1"/>
            <p:nvPr/>
          </p:nvSpPr>
          <p:spPr>
            <a:xfrm>
              <a:off x="7064209" y="4468666"/>
              <a:ext cx="842127" cy="25151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Novembre</a:t>
              </a:r>
              <a:endParaRPr lang="it-IT" sz="1050" dirty="0">
                <a:solidFill>
                  <a:srgbClr val="FF0000"/>
                </a:solidFill>
              </a:endParaRPr>
            </a:p>
          </p:txBody>
        </p:sp>
        <p:sp>
          <p:nvSpPr>
            <p:cNvPr id="42" name="CasellaDiTesto 34"/>
            <p:cNvSpPr txBox="1"/>
            <p:nvPr/>
          </p:nvSpPr>
          <p:spPr>
            <a:xfrm>
              <a:off x="7967371" y="4472004"/>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Dicembre</a:t>
              </a:r>
              <a:endParaRPr lang="it-IT" sz="1050" dirty="0">
                <a:solidFill>
                  <a:srgbClr val="FF0000"/>
                </a:solidFill>
              </a:endParaRPr>
            </a:p>
          </p:txBody>
        </p:sp>
      </p:grpSp>
      <p:sp>
        <p:nvSpPr>
          <p:cNvPr id="43" name="CasellaDiTesto 38"/>
          <p:cNvSpPr txBox="1"/>
          <p:nvPr/>
        </p:nvSpPr>
        <p:spPr>
          <a:xfrm>
            <a:off x="378337" y="1395617"/>
            <a:ext cx="755576" cy="461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cxnSp>
        <p:nvCxnSpPr>
          <p:cNvPr id="45" name="Connettore 1 40"/>
          <p:cNvCxnSpPr/>
          <p:nvPr/>
        </p:nvCxnSpPr>
        <p:spPr>
          <a:xfrm>
            <a:off x="565684" y="2735165"/>
            <a:ext cx="8064896" cy="0"/>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47" name="CasellaDiTesto 25"/>
          <p:cNvSpPr txBox="1"/>
          <p:nvPr/>
        </p:nvSpPr>
        <p:spPr>
          <a:xfrm>
            <a:off x="3048167" y="762003"/>
            <a:ext cx="187220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1200" dirty="0" smtClean="0"/>
              <a:t>AVERAGE:195 MB/s </a:t>
            </a:r>
          </a:p>
          <a:p>
            <a:pPr algn="ctr"/>
            <a:r>
              <a:rPr lang="it-IT" sz="1200" dirty="0" smtClean="0"/>
              <a:t>MAX 900 MB/s</a:t>
            </a:r>
          </a:p>
        </p:txBody>
      </p:sp>
      <p:cxnSp>
        <p:nvCxnSpPr>
          <p:cNvPr id="48" name="Connettore 1 35"/>
          <p:cNvCxnSpPr/>
          <p:nvPr/>
        </p:nvCxnSpPr>
        <p:spPr>
          <a:xfrm>
            <a:off x="451384" y="3225284"/>
            <a:ext cx="8136904" cy="0"/>
          </a:xfrm>
          <a:prstGeom prst="line">
            <a:avLst/>
          </a:prstGeom>
          <a:ln w="25400">
            <a:solidFill>
              <a:srgbClr val="A50021"/>
            </a:solidFill>
            <a:prstDash val="dash"/>
          </a:ln>
        </p:spPr>
        <p:style>
          <a:lnRef idx="1">
            <a:schemeClr val="accent1"/>
          </a:lnRef>
          <a:fillRef idx="0">
            <a:schemeClr val="accent1"/>
          </a:fillRef>
          <a:effectRef idx="0">
            <a:schemeClr val="accent1"/>
          </a:effectRef>
          <a:fontRef idx="minor">
            <a:schemeClr val="tx1"/>
          </a:fontRef>
        </p:style>
      </p:cxnSp>
      <p:sp>
        <p:nvSpPr>
          <p:cNvPr id="31" name="CasellaDiTesto 41"/>
          <p:cNvSpPr txBox="1"/>
          <p:nvPr/>
        </p:nvSpPr>
        <p:spPr>
          <a:xfrm>
            <a:off x="129403" y="2595760"/>
            <a:ext cx="504056" cy="276999"/>
          </a:xfrm>
          <a:prstGeom prst="rect">
            <a:avLst/>
          </a:prstGeom>
          <a:noFill/>
        </p:spPr>
        <p:txBody>
          <a:bodyPr wrap="square" rtlCol="0">
            <a:spAutoFit/>
          </a:bodyPr>
          <a:lstStyle/>
          <a:p>
            <a:r>
              <a:rPr lang="it-IT" sz="1200" dirty="0" smtClean="0">
                <a:solidFill>
                  <a:schemeClr val="accent6">
                    <a:lumMod val="75000"/>
                  </a:schemeClr>
                </a:solidFill>
              </a:rPr>
              <a:t>400</a:t>
            </a:r>
            <a:endParaRPr lang="it-IT" sz="1200" dirty="0">
              <a:solidFill>
                <a:schemeClr val="accent6">
                  <a:lumMod val="75000"/>
                </a:schemeClr>
              </a:solidFill>
            </a:endParaRPr>
          </a:p>
        </p:txBody>
      </p:sp>
      <p:grpSp>
        <p:nvGrpSpPr>
          <p:cNvPr id="49" name="Gruppo 42"/>
          <p:cNvGrpSpPr/>
          <p:nvPr/>
        </p:nvGrpSpPr>
        <p:grpSpPr>
          <a:xfrm>
            <a:off x="2292153" y="4262967"/>
            <a:ext cx="4427548" cy="1998133"/>
            <a:chOff x="276202" y="620688"/>
            <a:chExt cx="4801663" cy="2738801"/>
          </a:xfrm>
        </p:grpSpPr>
        <p:pic>
          <p:nvPicPr>
            <p:cNvPr id="55" name="Picture 3" descr="C:\Users\Utente\AppData\Local\Temp\2010pp ita-1.png"/>
            <p:cNvPicPr>
              <a:picLocks noChangeAspect="1" noChangeArrowheads="1"/>
            </p:cNvPicPr>
            <p:nvPr/>
          </p:nvPicPr>
          <p:blipFill>
            <a:blip r:embed="rId3" cstate="print"/>
            <a:srcRect/>
            <a:stretch>
              <a:fillRect/>
            </a:stretch>
          </p:blipFill>
          <p:spPr bwMode="auto">
            <a:xfrm>
              <a:off x="774180" y="764704"/>
              <a:ext cx="4303685" cy="2594785"/>
            </a:xfrm>
            <a:prstGeom prst="rect">
              <a:avLst/>
            </a:prstGeom>
            <a:noFill/>
          </p:spPr>
        </p:pic>
        <p:sp>
          <p:nvSpPr>
            <p:cNvPr id="56" name="CasellaDiTesto 45"/>
            <p:cNvSpPr txBox="1"/>
            <p:nvPr/>
          </p:nvSpPr>
          <p:spPr>
            <a:xfrm>
              <a:off x="276202" y="620688"/>
              <a:ext cx="586878" cy="37967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TB</a:t>
              </a:r>
              <a:endParaRPr lang="it-IT" sz="1200" dirty="0"/>
            </a:p>
          </p:txBody>
        </p:sp>
        <p:sp>
          <p:nvSpPr>
            <p:cNvPr id="57" name="CasellaDiTesto 46"/>
            <p:cNvSpPr txBox="1"/>
            <p:nvPr/>
          </p:nvSpPr>
          <p:spPr>
            <a:xfrm>
              <a:off x="1998273" y="635709"/>
              <a:ext cx="1709632" cy="42186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2010</a:t>
              </a:r>
              <a:endParaRPr lang="it-IT" sz="1400" dirty="0">
                <a:solidFill>
                  <a:schemeClr val="tx2"/>
                </a:solidFill>
              </a:endParaRPr>
            </a:p>
          </p:txBody>
        </p:sp>
      </p:grpSp>
      <p:sp>
        <p:nvSpPr>
          <p:cNvPr id="65" name="CasellaDiTesto 24"/>
          <p:cNvSpPr txBox="1"/>
          <p:nvPr/>
        </p:nvSpPr>
        <p:spPr>
          <a:xfrm>
            <a:off x="4609382" y="6547238"/>
            <a:ext cx="842127" cy="2591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Marzo</a:t>
            </a:r>
            <a:endParaRPr lang="it-IT" sz="1050" dirty="0">
              <a:solidFill>
                <a:srgbClr val="FF0000"/>
              </a:solidFill>
            </a:endParaRPr>
          </a:p>
        </p:txBody>
      </p:sp>
      <p:sp>
        <p:nvSpPr>
          <p:cNvPr id="66" name="CasellaDiTesto 26"/>
          <p:cNvSpPr txBox="1"/>
          <p:nvPr/>
        </p:nvSpPr>
        <p:spPr>
          <a:xfrm>
            <a:off x="5877574" y="6547238"/>
            <a:ext cx="842127"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Aprile</a:t>
            </a:r>
            <a:endParaRPr lang="it-IT" sz="1050" dirty="0">
              <a:solidFill>
                <a:srgbClr val="FF0000"/>
              </a:solidFill>
            </a:endParaRPr>
          </a:p>
        </p:txBody>
      </p:sp>
      <p:sp>
        <p:nvSpPr>
          <p:cNvPr id="67" name="CasellaDiTesto 27"/>
          <p:cNvSpPr txBox="1"/>
          <p:nvPr/>
        </p:nvSpPr>
        <p:spPr>
          <a:xfrm>
            <a:off x="6774561" y="6547238"/>
            <a:ext cx="918684" cy="25914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Maggio</a:t>
            </a:r>
            <a:endParaRPr lang="it-IT" sz="1050" dirty="0">
              <a:solidFill>
                <a:srgbClr val="FF0000"/>
              </a:solidFill>
            </a:endParaRPr>
          </a:p>
        </p:txBody>
      </p:sp>
      <p:sp>
        <p:nvSpPr>
          <p:cNvPr id="68" name="CasellaDiTesto 24"/>
          <p:cNvSpPr txBox="1"/>
          <p:nvPr/>
        </p:nvSpPr>
        <p:spPr>
          <a:xfrm>
            <a:off x="1894682" y="6547238"/>
            <a:ext cx="842127" cy="2591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Gennaio</a:t>
            </a:r>
            <a:endParaRPr lang="it-IT" sz="1050" dirty="0">
              <a:solidFill>
                <a:srgbClr val="FF0000"/>
              </a:solidFill>
            </a:endParaRPr>
          </a:p>
        </p:txBody>
      </p:sp>
      <p:sp>
        <p:nvSpPr>
          <p:cNvPr id="69" name="CasellaDiTesto 24"/>
          <p:cNvSpPr txBox="1"/>
          <p:nvPr/>
        </p:nvSpPr>
        <p:spPr>
          <a:xfrm>
            <a:off x="3182995" y="6561601"/>
            <a:ext cx="842127" cy="25914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Febbraio</a:t>
            </a:r>
            <a:endParaRPr lang="it-IT" sz="105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2011 LHC – Data Distribution in IT</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62" name="CasellaDiTesto 45"/>
          <p:cNvSpPr txBox="1"/>
          <p:nvPr/>
        </p:nvSpPr>
        <p:spPr>
          <a:xfrm>
            <a:off x="4622853" y="4302517"/>
            <a:ext cx="474255"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TB</a:t>
            </a:r>
            <a:endParaRPr lang="it-IT" sz="1200" dirty="0"/>
          </a:p>
        </p:txBody>
      </p:sp>
      <p:pic>
        <p:nvPicPr>
          <p:cNvPr id="34" name="Picture 33" descr="data11 IT.jpg"/>
          <p:cNvPicPr>
            <a:picLocks noChangeAspect="1"/>
          </p:cNvPicPr>
          <p:nvPr/>
        </p:nvPicPr>
        <p:blipFill>
          <a:blip r:embed="rId2"/>
          <a:stretch>
            <a:fillRect/>
          </a:stretch>
        </p:blipFill>
        <p:spPr>
          <a:xfrm>
            <a:off x="5097108" y="4310664"/>
            <a:ext cx="3411892" cy="2054676"/>
          </a:xfrm>
          <a:prstGeom prst="rect">
            <a:avLst/>
          </a:prstGeom>
        </p:spPr>
      </p:pic>
      <p:pic>
        <p:nvPicPr>
          <p:cNvPr id="61" name="Picture 5"/>
          <p:cNvPicPr>
            <a:picLocks noChangeAspect="1" noChangeArrowheads="1"/>
          </p:cNvPicPr>
          <p:nvPr/>
        </p:nvPicPr>
        <p:blipFill>
          <a:blip r:embed="rId3" cstate="print"/>
          <a:srcRect t="8520" b="6696"/>
          <a:stretch>
            <a:fillRect/>
          </a:stretch>
        </p:blipFill>
        <p:spPr bwMode="auto">
          <a:xfrm>
            <a:off x="1193099" y="965200"/>
            <a:ext cx="7125716" cy="2884128"/>
          </a:xfrm>
          <a:prstGeom prst="rect">
            <a:avLst/>
          </a:prstGeom>
          <a:noFill/>
          <a:ln w="9525">
            <a:noFill/>
            <a:miter lim="800000"/>
            <a:headEnd/>
            <a:tailEnd/>
          </a:ln>
        </p:spPr>
      </p:pic>
      <p:sp>
        <p:nvSpPr>
          <p:cNvPr id="63" name="CasellaDiTesto 46"/>
          <p:cNvSpPr txBox="1"/>
          <p:nvPr/>
        </p:nvSpPr>
        <p:spPr>
          <a:xfrm>
            <a:off x="4290377" y="1161645"/>
            <a:ext cx="1507872" cy="30777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2011</a:t>
            </a:r>
            <a:endParaRPr lang="it-IT" sz="1400" dirty="0">
              <a:solidFill>
                <a:schemeClr val="tx2"/>
              </a:solidFill>
            </a:endParaRPr>
          </a:p>
        </p:txBody>
      </p:sp>
      <p:sp>
        <p:nvSpPr>
          <p:cNvPr id="65" name="CasellaDiTesto 24"/>
          <p:cNvSpPr txBox="1"/>
          <p:nvPr/>
        </p:nvSpPr>
        <p:spPr>
          <a:xfrm>
            <a:off x="4895281" y="3849328"/>
            <a:ext cx="986818" cy="2539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Marzo</a:t>
            </a:r>
            <a:endParaRPr lang="it-IT" sz="1050" dirty="0">
              <a:solidFill>
                <a:srgbClr val="FF0000"/>
              </a:solidFill>
            </a:endParaRPr>
          </a:p>
        </p:txBody>
      </p:sp>
      <p:sp>
        <p:nvSpPr>
          <p:cNvPr id="66" name="CasellaDiTesto 26"/>
          <p:cNvSpPr txBox="1"/>
          <p:nvPr/>
        </p:nvSpPr>
        <p:spPr>
          <a:xfrm>
            <a:off x="6381368" y="3849328"/>
            <a:ext cx="986818" cy="2539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Aprile</a:t>
            </a:r>
            <a:endParaRPr lang="it-IT" sz="1050" dirty="0">
              <a:solidFill>
                <a:srgbClr val="FF0000"/>
              </a:solidFill>
            </a:endParaRPr>
          </a:p>
        </p:txBody>
      </p:sp>
      <p:sp>
        <p:nvSpPr>
          <p:cNvPr id="67" name="CasellaDiTesto 27"/>
          <p:cNvSpPr txBox="1"/>
          <p:nvPr/>
        </p:nvSpPr>
        <p:spPr>
          <a:xfrm>
            <a:off x="7432472" y="3849328"/>
            <a:ext cx="1076528" cy="2539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Maggio</a:t>
            </a:r>
            <a:endParaRPr lang="it-IT" sz="1050" dirty="0">
              <a:solidFill>
                <a:srgbClr val="FF0000"/>
              </a:solidFill>
            </a:endParaRPr>
          </a:p>
        </p:txBody>
      </p:sp>
      <p:sp>
        <p:nvSpPr>
          <p:cNvPr id="68" name="CasellaDiTesto 24"/>
          <p:cNvSpPr txBox="1"/>
          <p:nvPr/>
        </p:nvSpPr>
        <p:spPr>
          <a:xfrm>
            <a:off x="1714154" y="3849328"/>
            <a:ext cx="986818" cy="2539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Gennaio</a:t>
            </a:r>
            <a:endParaRPr lang="it-IT" sz="1050" dirty="0">
              <a:solidFill>
                <a:srgbClr val="FF0000"/>
              </a:solidFill>
            </a:endParaRPr>
          </a:p>
        </p:txBody>
      </p:sp>
      <p:sp>
        <p:nvSpPr>
          <p:cNvPr id="69" name="CasellaDiTesto 24"/>
          <p:cNvSpPr txBox="1"/>
          <p:nvPr/>
        </p:nvSpPr>
        <p:spPr>
          <a:xfrm>
            <a:off x="3223819" y="3868644"/>
            <a:ext cx="986818" cy="25391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it-IT" sz="1050" dirty="0" smtClean="0">
                <a:solidFill>
                  <a:srgbClr val="FF0000"/>
                </a:solidFill>
              </a:rPr>
              <a:t>Febbraio</a:t>
            </a:r>
            <a:endParaRPr lang="it-IT" sz="1050" dirty="0">
              <a:solidFill>
                <a:srgbClr val="FF0000"/>
              </a:solidFill>
            </a:endParaRPr>
          </a:p>
        </p:txBody>
      </p:sp>
      <p:cxnSp>
        <p:nvCxnSpPr>
          <p:cNvPr id="70" name="Connettore 1 39"/>
          <p:cNvCxnSpPr/>
          <p:nvPr/>
        </p:nvCxnSpPr>
        <p:spPr>
          <a:xfrm>
            <a:off x="1597963" y="2411273"/>
            <a:ext cx="6720851" cy="2136"/>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72" name="CasellaDiTesto 38"/>
          <p:cNvSpPr txBox="1"/>
          <p:nvPr/>
        </p:nvSpPr>
        <p:spPr>
          <a:xfrm>
            <a:off x="368300" y="1099834"/>
            <a:ext cx="885396" cy="46166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MB/s per </a:t>
            </a:r>
            <a:r>
              <a:rPr lang="it-IT" sz="1200" dirty="0" err="1" smtClean="0"/>
              <a:t>day</a:t>
            </a:r>
            <a:endParaRPr lang="it-IT" sz="1200" dirty="0"/>
          </a:p>
        </p:txBody>
      </p:sp>
      <p:sp>
        <p:nvSpPr>
          <p:cNvPr id="73" name="CasellaDiTesto 41"/>
          <p:cNvSpPr txBox="1"/>
          <p:nvPr/>
        </p:nvSpPr>
        <p:spPr>
          <a:xfrm>
            <a:off x="897768" y="2227146"/>
            <a:ext cx="590661" cy="276999"/>
          </a:xfrm>
          <a:prstGeom prst="rect">
            <a:avLst/>
          </a:prstGeom>
          <a:solidFill>
            <a:schemeClr val="bg1"/>
          </a:solidFill>
        </p:spPr>
        <p:txBody>
          <a:bodyPr wrap="square" rtlCol="0">
            <a:spAutoFit/>
          </a:bodyPr>
          <a:lstStyle/>
          <a:p>
            <a:r>
              <a:rPr lang="it-IT" sz="1200" dirty="0" smtClean="0">
                <a:solidFill>
                  <a:schemeClr val="accent6">
                    <a:lumMod val="75000"/>
                  </a:schemeClr>
                </a:solidFill>
              </a:rPr>
              <a:t>200</a:t>
            </a:r>
            <a:endParaRPr lang="it-IT" sz="1200" dirty="0">
              <a:solidFill>
                <a:schemeClr val="accent6">
                  <a:lumMod val="75000"/>
                </a:schemeClr>
              </a:solidFill>
            </a:endParaRPr>
          </a:p>
        </p:txBody>
      </p:sp>
      <p:cxnSp>
        <p:nvCxnSpPr>
          <p:cNvPr id="50" name="Connettore 1 35"/>
          <p:cNvCxnSpPr/>
          <p:nvPr/>
        </p:nvCxnSpPr>
        <p:spPr>
          <a:xfrm>
            <a:off x="1597963" y="3009900"/>
            <a:ext cx="6720852" cy="1588"/>
          </a:xfrm>
          <a:prstGeom prst="line">
            <a:avLst/>
          </a:prstGeom>
          <a:ln w="25400">
            <a:solidFill>
              <a:srgbClr val="A50021"/>
            </a:solidFill>
            <a:prstDash val="dash"/>
          </a:ln>
        </p:spPr>
        <p:style>
          <a:lnRef idx="1">
            <a:schemeClr val="accent1"/>
          </a:lnRef>
          <a:fillRef idx="0">
            <a:schemeClr val="accent1"/>
          </a:fillRef>
          <a:effectRef idx="0">
            <a:schemeClr val="accent1"/>
          </a:effectRef>
          <a:fontRef idx="minor">
            <a:schemeClr val="tx1"/>
          </a:fontRef>
        </p:style>
      </p:cxnSp>
      <p:sp>
        <p:nvSpPr>
          <p:cNvPr id="53" name="CasellaDiTesto 41"/>
          <p:cNvSpPr txBox="1"/>
          <p:nvPr/>
        </p:nvSpPr>
        <p:spPr>
          <a:xfrm>
            <a:off x="958365" y="2861489"/>
            <a:ext cx="590661" cy="461665"/>
          </a:xfrm>
          <a:prstGeom prst="rect">
            <a:avLst/>
          </a:prstGeom>
          <a:solidFill>
            <a:schemeClr val="bg1"/>
          </a:solidFill>
        </p:spPr>
        <p:txBody>
          <a:bodyPr wrap="square" rtlCol="0">
            <a:spAutoFit/>
          </a:bodyPr>
          <a:lstStyle/>
          <a:p>
            <a:r>
              <a:rPr lang="it-IT" sz="1200" dirty="0" err="1" smtClean="0">
                <a:solidFill>
                  <a:schemeClr val="accent6">
                    <a:lumMod val="75000"/>
                  </a:schemeClr>
                </a:solidFill>
              </a:rPr>
              <a:t>2</a:t>
            </a:r>
            <a:endParaRPr lang="it-IT" sz="1200" dirty="0" smtClean="0">
              <a:solidFill>
                <a:schemeClr val="accent6">
                  <a:lumMod val="75000"/>
                </a:schemeClr>
              </a:solidFill>
            </a:endParaRPr>
          </a:p>
          <a:p>
            <a:r>
              <a:rPr lang="it-IT" sz="1200" dirty="0" smtClean="0">
                <a:solidFill>
                  <a:schemeClr val="accent6">
                    <a:lumMod val="75000"/>
                  </a:schemeClr>
                </a:solidFill>
              </a:rPr>
              <a:t>100</a:t>
            </a:r>
            <a:endParaRPr lang="it-IT" sz="1200" dirty="0">
              <a:solidFill>
                <a:schemeClr val="accent6">
                  <a:lumMod val="75000"/>
                </a:schemeClr>
              </a:solidFill>
            </a:endParaRPr>
          </a:p>
        </p:txBody>
      </p:sp>
      <p:sp>
        <p:nvSpPr>
          <p:cNvPr id="64" name="CasellaDiTesto 25"/>
          <p:cNvSpPr txBox="1"/>
          <p:nvPr/>
        </p:nvSpPr>
        <p:spPr>
          <a:xfrm>
            <a:off x="6926865" y="1238589"/>
            <a:ext cx="187220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1200" dirty="0" smtClean="0"/>
              <a:t>AVERAGE:111 MB/s </a:t>
            </a:r>
          </a:p>
          <a:p>
            <a:pPr algn="ctr"/>
            <a:r>
              <a:rPr lang="it-IT" sz="1200" dirty="0" smtClean="0"/>
              <a:t>MAX 400 MB/s</a:t>
            </a:r>
          </a:p>
        </p:txBody>
      </p:sp>
      <p:pic>
        <p:nvPicPr>
          <p:cNvPr id="54" name="Picture 53" descr="site-stats-18.png"/>
          <p:cNvPicPr>
            <a:picLocks noChangeAspect="1"/>
          </p:cNvPicPr>
          <p:nvPr/>
        </p:nvPicPr>
        <p:blipFill>
          <a:blip r:embed="rId4"/>
          <a:srcRect l="6608" t="91963" r="50023"/>
          <a:stretch>
            <a:fillRect/>
          </a:stretch>
        </p:blipFill>
        <p:spPr>
          <a:xfrm>
            <a:off x="2897" y="4154030"/>
            <a:ext cx="4619956" cy="31326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Reprocessing </a:t>
            </a:r>
            <a:r>
              <a:rPr lang="en-US" sz="2400" b="1" i="1" dirty="0" err="1" smtClean="0">
                <a:solidFill>
                  <a:srgbClr val="FF3300"/>
                </a:solidFill>
                <a:effectLst>
                  <a:outerShdw blurRad="38100" dist="38100" dir="2700000" algn="tl">
                    <a:srgbClr val="000000"/>
                  </a:outerShdw>
                </a:effectLst>
                <a:latin typeface="Comic Sans MS"/>
                <a:cs typeface="Comic Sans MS"/>
              </a:rPr>
              <a:t>ai</a:t>
            </a:r>
            <a:r>
              <a:rPr lang="en-US" sz="2400" b="1" i="1" dirty="0" smtClean="0">
                <a:solidFill>
                  <a:srgbClr val="FF3300"/>
                </a:solidFill>
                <a:effectLst>
                  <a:outerShdw blurRad="38100" dist="38100" dir="2700000" algn="tl">
                    <a:srgbClr val="000000"/>
                  </a:outerShdw>
                </a:effectLst>
                <a:latin typeface="Comic Sans MS"/>
                <a:cs typeface="Comic Sans MS"/>
              </a:rPr>
              <a:t> Tier1</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7" name="Picture 6"/>
          <p:cNvPicPr>
            <a:picLocks noChangeAspect="1"/>
          </p:cNvPicPr>
          <p:nvPr/>
        </p:nvPicPr>
        <p:blipFill>
          <a:blip r:embed="rId2"/>
          <a:stretch>
            <a:fillRect/>
          </a:stretch>
        </p:blipFill>
        <p:spPr>
          <a:xfrm>
            <a:off x="971550" y="951680"/>
            <a:ext cx="6868208" cy="4111194"/>
          </a:xfrm>
          <a:prstGeom prst="rect">
            <a:avLst/>
          </a:prstGeom>
        </p:spPr>
      </p:pic>
      <p:sp>
        <p:nvSpPr>
          <p:cNvPr id="8" name="CasellaDiTesto 57"/>
          <p:cNvSpPr txBox="1"/>
          <p:nvPr/>
        </p:nvSpPr>
        <p:spPr>
          <a:xfrm>
            <a:off x="3900645" y="1176867"/>
            <a:ext cx="1285618"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2010 </a:t>
            </a:r>
            <a:r>
              <a:rPr lang="it-IT" sz="1400" dirty="0" err="1" smtClean="0">
                <a:solidFill>
                  <a:schemeClr val="tx2"/>
                </a:solidFill>
              </a:rPr>
              <a:t>pp</a:t>
            </a:r>
            <a:r>
              <a:rPr lang="it-IT" sz="1400" dirty="0" smtClean="0">
                <a:solidFill>
                  <a:schemeClr val="tx2"/>
                </a:solidFill>
              </a:rPr>
              <a:t> </a:t>
            </a:r>
            <a:r>
              <a:rPr lang="it-IT" sz="1400" dirty="0" err="1" smtClean="0">
                <a:solidFill>
                  <a:schemeClr val="tx2"/>
                </a:solidFill>
              </a:rPr>
              <a:t>reprocessing</a:t>
            </a:r>
            <a:endParaRPr lang="it-IT" sz="1400" dirty="0">
              <a:solidFill>
                <a:schemeClr val="tx2"/>
              </a:solidFill>
            </a:endParaRPr>
          </a:p>
        </p:txBody>
      </p:sp>
      <p:sp>
        <p:nvSpPr>
          <p:cNvPr id="40" name="CasellaDiTesto 94"/>
          <p:cNvSpPr txBox="1"/>
          <p:nvPr/>
        </p:nvSpPr>
        <p:spPr>
          <a:xfrm>
            <a:off x="6219723" y="961423"/>
            <a:ext cx="887356"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HI </a:t>
            </a:r>
          </a:p>
          <a:p>
            <a:pPr algn="ctr"/>
            <a:r>
              <a:rPr lang="it-IT" sz="1400" dirty="0" err="1" smtClean="0">
                <a:solidFill>
                  <a:schemeClr val="tx2"/>
                </a:solidFill>
              </a:rPr>
              <a:t>repro</a:t>
            </a:r>
            <a:endParaRPr lang="it-IT" sz="1400" dirty="0">
              <a:solidFill>
                <a:schemeClr val="tx2"/>
              </a:solidFill>
            </a:endParaRPr>
          </a:p>
        </p:txBody>
      </p:sp>
      <p:sp>
        <p:nvSpPr>
          <p:cNvPr id="6" name="TextBox 5"/>
          <p:cNvSpPr txBox="1"/>
          <p:nvPr/>
        </p:nvSpPr>
        <p:spPr>
          <a:xfrm>
            <a:off x="914187" y="5165753"/>
            <a:ext cx="7120684" cy="1477328"/>
          </a:xfrm>
          <a:prstGeom prst="rect">
            <a:avLst/>
          </a:prstGeom>
          <a:noFill/>
        </p:spPr>
        <p:txBody>
          <a:bodyPr wrap="none" rtlCol="0">
            <a:spAutoFit/>
          </a:bodyPr>
          <a:lstStyle/>
          <a:p>
            <a:pPr algn="ctr"/>
            <a:r>
              <a:rPr lang="it-IT" dirty="0" smtClean="0"/>
              <a:t>Previsioni per il 2011</a:t>
            </a:r>
          </a:p>
          <a:p>
            <a:endParaRPr lang="it-IT" dirty="0" smtClean="0"/>
          </a:p>
          <a:p>
            <a:r>
              <a:rPr lang="it-IT" dirty="0" smtClean="0"/>
              <a:t>Agosto </a:t>
            </a:r>
            <a:r>
              <a:rPr lang="it-IT" dirty="0" err="1" smtClean="0"/>
              <a:t>–</a:t>
            </a:r>
            <a:r>
              <a:rPr lang="it-IT" dirty="0" smtClean="0"/>
              <a:t> Settembre: campagna di reprocessing di tutti i dati </a:t>
            </a:r>
            <a:r>
              <a:rPr lang="it-IT" dirty="0" err="1" smtClean="0"/>
              <a:t>pp</a:t>
            </a:r>
            <a:r>
              <a:rPr lang="it-IT" dirty="0" smtClean="0"/>
              <a:t> 2010-2011</a:t>
            </a:r>
          </a:p>
          <a:p>
            <a:r>
              <a:rPr lang="it-IT" dirty="0" smtClean="0"/>
              <a:t>Durata qualche mese</a:t>
            </a:r>
          </a:p>
          <a:p>
            <a:endParaRPr lang="it-IT" dirty="0"/>
          </a:p>
        </p:txBody>
      </p:sp>
      <p:sp>
        <p:nvSpPr>
          <p:cNvPr id="9" name="CasellaDiTesto 94"/>
          <p:cNvSpPr txBox="1"/>
          <p:nvPr/>
        </p:nvSpPr>
        <p:spPr>
          <a:xfrm>
            <a:off x="7138828" y="3259663"/>
            <a:ext cx="817343"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μ </a:t>
            </a:r>
          </a:p>
          <a:p>
            <a:pPr algn="ctr"/>
            <a:r>
              <a:rPr lang="it-IT" sz="1400" dirty="0" err="1" smtClean="0">
                <a:solidFill>
                  <a:schemeClr val="tx2"/>
                </a:solidFill>
              </a:rPr>
              <a:t>repro</a:t>
            </a:r>
            <a:endParaRPr lang="it-IT" sz="1400" dirty="0">
              <a:solidFill>
                <a:schemeClr val="tx2"/>
              </a:solidFill>
            </a:endParaRPr>
          </a:p>
        </p:txBody>
      </p:sp>
      <p:sp>
        <p:nvSpPr>
          <p:cNvPr id="11" name="CasellaDiTesto 94"/>
          <p:cNvSpPr txBox="1"/>
          <p:nvPr/>
        </p:nvSpPr>
        <p:spPr>
          <a:xfrm>
            <a:off x="6815801" y="2106083"/>
            <a:ext cx="887356"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sz="1400" dirty="0" smtClean="0">
                <a:solidFill>
                  <a:schemeClr val="tx2"/>
                </a:solidFill>
              </a:rPr>
              <a:t>HI </a:t>
            </a:r>
          </a:p>
          <a:p>
            <a:pPr algn="ctr"/>
            <a:r>
              <a:rPr lang="it-IT" sz="1400" dirty="0" err="1" smtClean="0">
                <a:solidFill>
                  <a:schemeClr val="tx2"/>
                </a:solidFill>
              </a:rPr>
              <a:t>merging</a:t>
            </a:r>
            <a:endParaRPr lang="it-IT" sz="1400" dirty="0" smtClean="0">
              <a:solidFill>
                <a:schemeClr val="tx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9512" y="1129299"/>
            <a:ext cx="3955770" cy="362329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860032" y="980728"/>
            <a:ext cx="3473416" cy="2402384"/>
          </a:xfrm>
          <a:prstGeom prst="rect">
            <a:avLst/>
          </a:prstGeom>
          <a:noFill/>
          <a:ln w="9525">
            <a:noFill/>
            <a:miter lim="800000"/>
            <a:headEnd/>
            <a:tailEnd/>
          </a:ln>
        </p:spPr>
      </p:pic>
      <p:sp>
        <p:nvSpPr>
          <p:cNvPr id="5" name="CasellaDiTesto 4"/>
          <p:cNvSpPr txBox="1"/>
          <p:nvPr/>
        </p:nvSpPr>
        <p:spPr>
          <a:xfrm>
            <a:off x="1331640" y="762413"/>
            <a:ext cx="952184" cy="369332"/>
          </a:xfrm>
          <a:prstGeom prst="rect">
            <a:avLst/>
          </a:prstGeom>
          <a:noFill/>
        </p:spPr>
        <p:txBody>
          <a:bodyPr wrap="none" rtlCol="0">
            <a:spAutoFit/>
          </a:bodyPr>
          <a:lstStyle/>
          <a:p>
            <a:r>
              <a:rPr lang="it-IT" dirty="0" smtClean="0"/>
              <a:t>HI </a:t>
            </a:r>
            <a:r>
              <a:rPr lang="it-IT" dirty="0" err="1" smtClean="0"/>
              <a:t>repro</a:t>
            </a:r>
            <a:endParaRPr lang="it-IT" dirty="0"/>
          </a:p>
        </p:txBody>
      </p:sp>
      <p:sp>
        <p:nvSpPr>
          <p:cNvPr id="6" name="CasellaDiTesto 5"/>
          <p:cNvSpPr txBox="1"/>
          <p:nvPr/>
        </p:nvSpPr>
        <p:spPr>
          <a:xfrm>
            <a:off x="6156176" y="620688"/>
            <a:ext cx="883255" cy="369332"/>
          </a:xfrm>
          <a:prstGeom prst="rect">
            <a:avLst/>
          </a:prstGeom>
          <a:noFill/>
        </p:spPr>
        <p:txBody>
          <a:bodyPr wrap="none" rtlCol="0">
            <a:spAutoFit/>
          </a:bodyPr>
          <a:lstStyle/>
          <a:p>
            <a:r>
              <a:rPr lang="it-IT" dirty="0">
                <a:latin typeface="Symbol" pitchFamily="18" charset="2"/>
              </a:rPr>
              <a:t>m</a:t>
            </a:r>
            <a:r>
              <a:rPr lang="it-IT" dirty="0" smtClean="0"/>
              <a:t> </a:t>
            </a:r>
            <a:r>
              <a:rPr lang="it-IT" dirty="0" err="1" smtClean="0"/>
              <a:t>repro</a:t>
            </a:r>
            <a:endParaRPr lang="it-IT" dirty="0"/>
          </a:p>
        </p:txBody>
      </p:sp>
      <p:sp>
        <p:nvSpPr>
          <p:cNvPr id="8" name="CasellaDiTesto 7"/>
          <p:cNvSpPr txBox="1"/>
          <p:nvPr/>
        </p:nvSpPr>
        <p:spPr>
          <a:xfrm>
            <a:off x="135107" y="4847841"/>
            <a:ext cx="4129976" cy="1815882"/>
          </a:xfrm>
          <a:prstGeom prst="rect">
            <a:avLst/>
          </a:prstGeom>
          <a:noFill/>
          <a:ln>
            <a:solidFill>
              <a:schemeClr val="tx1"/>
            </a:solidFill>
          </a:ln>
        </p:spPr>
        <p:txBody>
          <a:bodyPr wrap="square" rtlCol="0">
            <a:spAutoFit/>
          </a:bodyPr>
          <a:lstStyle/>
          <a:p>
            <a:pPr algn="ctr"/>
            <a:r>
              <a:rPr lang="it-IT" sz="1600" dirty="0" smtClean="0"/>
              <a:t>Al CNAF</a:t>
            </a:r>
          </a:p>
          <a:p>
            <a:r>
              <a:rPr lang="it-IT" sz="1600" dirty="0" smtClean="0"/>
              <a:t>HI: 40k </a:t>
            </a:r>
            <a:r>
              <a:rPr lang="it-IT" sz="1600" dirty="0" err="1" smtClean="0"/>
              <a:t>jobs</a:t>
            </a:r>
            <a:r>
              <a:rPr lang="it-IT" sz="1600" dirty="0" smtClean="0"/>
              <a:t>, 38 TB in 13 </a:t>
            </a:r>
            <a:r>
              <a:rPr lang="it-IT" sz="1600" dirty="0" err="1" smtClean="0"/>
              <a:t>gg</a:t>
            </a:r>
            <a:r>
              <a:rPr lang="it-IT" sz="1600" dirty="0" smtClean="0"/>
              <a:t> </a:t>
            </a:r>
          </a:p>
          <a:p>
            <a:r>
              <a:rPr lang="it-IT" sz="1600" dirty="0" err="1" smtClean="0"/>
              <a:t>Mu</a:t>
            </a:r>
            <a:r>
              <a:rPr lang="it-IT" sz="1600" dirty="0" smtClean="0"/>
              <a:t>: 3.5k </a:t>
            </a:r>
            <a:r>
              <a:rPr lang="it-IT" sz="1600" dirty="0" err="1" smtClean="0"/>
              <a:t>jobs</a:t>
            </a:r>
            <a:r>
              <a:rPr lang="it-IT" sz="1600" dirty="0"/>
              <a:t> </a:t>
            </a:r>
            <a:r>
              <a:rPr lang="it-IT" sz="1600" dirty="0" smtClean="0"/>
              <a:t>, 9.3 TB in 2gg</a:t>
            </a:r>
          </a:p>
          <a:p>
            <a:r>
              <a:rPr lang="it-IT" sz="1600" dirty="0" smtClean="0"/>
              <a:t>Fast: 1.2k </a:t>
            </a:r>
            <a:r>
              <a:rPr lang="it-IT" sz="1600" dirty="0" err="1" smtClean="0"/>
              <a:t>jobs</a:t>
            </a:r>
            <a:r>
              <a:rPr lang="it-IT" sz="1600" dirty="0" smtClean="0"/>
              <a:t>, 1.5 TB in 1g</a:t>
            </a:r>
          </a:p>
          <a:p>
            <a:endParaRPr lang="it-IT" sz="1600" dirty="0" smtClean="0"/>
          </a:p>
          <a:p>
            <a:r>
              <a:rPr lang="it-IT" sz="1600" dirty="0" smtClean="0"/>
              <a:t>Elevato numero </a:t>
            </a:r>
            <a:r>
              <a:rPr lang="it-IT" sz="1600" dirty="0" err="1" smtClean="0"/>
              <a:t>jobs</a:t>
            </a:r>
            <a:r>
              <a:rPr lang="it-IT" sz="1600" dirty="0" smtClean="0"/>
              <a:t> al </a:t>
            </a:r>
            <a:r>
              <a:rPr lang="it-IT" sz="1600" dirty="0" err="1" smtClean="0"/>
              <a:t>cnaf</a:t>
            </a:r>
            <a:r>
              <a:rPr lang="it-IT" sz="1600" dirty="0" smtClean="0"/>
              <a:t>, impiego massiccio delle risorse. Nessun problema di tape </a:t>
            </a:r>
            <a:r>
              <a:rPr lang="it-IT" sz="1600" dirty="0" err="1" smtClean="0"/>
              <a:t>recall</a:t>
            </a:r>
            <a:r>
              <a:rPr lang="it-IT" sz="1600" dirty="0" smtClean="0"/>
              <a:t> </a:t>
            </a:r>
            <a:endParaRPr lang="it-IT" sz="1600" dirty="0"/>
          </a:p>
        </p:txBody>
      </p:sp>
      <p:sp>
        <p:nvSpPr>
          <p:cNvPr id="10" name="Rettangolo 9"/>
          <p:cNvSpPr/>
          <p:nvPr/>
        </p:nvSpPr>
        <p:spPr>
          <a:xfrm>
            <a:off x="2278327" y="1109797"/>
            <a:ext cx="288032" cy="37444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6660232" y="980728"/>
            <a:ext cx="288032" cy="2520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Reprocessing </a:t>
            </a:r>
            <a:r>
              <a:rPr lang="en-US" sz="2400" b="1" i="1" dirty="0" err="1" smtClean="0">
                <a:solidFill>
                  <a:srgbClr val="FF3300"/>
                </a:solidFill>
                <a:effectLst>
                  <a:outerShdw blurRad="38100" dist="38100" dir="2700000" algn="tl">
                    <a:srgbClr val="000000"/>
                  </a:outerShdw>
                </a:effectLst>
                <a:latin typeface="Comic Sans MS"/>
                <a:cs typeface="Comic Sans MS"/>
              </a:rPr>
              <a:t>ai</a:t>
            </a:r>
            <a:r>
              <a:rPr lang="en-US" sz="2400" b="1" i="1" dirty="0" smtClean="0">
                <a:solidFill>
                  <a:srgbClr val="FF3300"/>
                </a:solidFill>
                <a:effectLst>
                  <a:outerShdw blurRad="38100" dist="38100" dir="2700000" algn="tl">
                    <a:srgbClr val="000000"/>
                  </a:outerShdw>
                </a:effectLst>
                <a:latin typeface="Comic Sans MS"/>
                <a:cs typeface="Comic Sans MS"/>
              </a:rPr>
              <a:t> Tier1</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4" name="Picture 2"/>
          <p:cNvPicPr>
            <a:picLocks noChangeAspect="1" noChangeArrowheads="1"/>
          </p:cNvPicPr>
          <p:nvPr/>
        </p:nvPicPr>
        <p:blipFill>
          <a:blip r:embed="rId4" cstate="print"/>
          <a:srcRect t="15666"/>
          <a:stretch>
            <a:fillRect/>
          </a:stretch>
        </p:blipFill>
        <p:spPr bwMode="auto">
          <a:xfrm>
            <a:off x="4074580" y="4324970"/>
            <a:ext cx="4974167" cy="2140408"/>
          </a:xfrm>
          <a:prstGeom prst="rect">
            <a:avLst/>
          </a:prstGeom>
          <a:noFill/>
          <a:ln w="9525">
            <a:noFill/>
            <a:miter lim="800000"/>
            <a:headEnd/>
            <a:tailEnd/>
          </a:ln>
        </p:spPr>
      </p:pic>
      <p:sp>
        <p:nvSpPr>
          <p:cNvPr id="15" name="CasellaDiTesto 3"/>
          <p:cNvSpPr txBox="1"/>
          <p:nvPr/>
        </p:nvSpPr>
        <p:spPr>
          <a:xfrm>
            <a:off x="4768915" y="3955638"/>
            <a:ext cx="952184" cy="369332"/>
          </a:xfrm>
          <a:prstGeom prst="rect">
            <a:avLst/>
          </a:prstGeom>
          <a:noFill/>
        </p:spPr>
        <p:txBody>
          <a:bodyPr wrap="none" rtlCol="0">
            <a:spAutoFit/>
          </a:bodyPr>
          <a:lstStyle/>
          <a:p>
            <a:r>
              <a:rPr lang="it-IT" dirty="0" smtClean="0"/>
              <a:t>HI </a:t>
            </a:r>
            <a:r>
              <a:rPr lang="it-IT" dirty="0" err="1" smtClean="0"/>
              <a:t>repro</a:t>
            </a:r>
            <a:endParaRPr lang="it-IT" dirty="0"/>
          </a:p>
        </p:txBody>
      </p:sp>
      <p:sp>
        <p:nvSpPr>
          <p:cNvPr id="16" name="CasellaDiTesto 4"/>
          <p:cNvSpPr txBox="1"/>
          <p:nvPr/>
        </p:nvSpPr>
        <p:spPr>
          <a:xfrm>
            <a:off x="6209075" y="3955638"/>
            <a:ext cx="1038811" cy="369332"/>
          </a:xfrm>
          <a:prstGeom prst="rect">
            <a:avLst/>
          </a:prstGeom>
          <a:noFill/>
        </p:spPr>
        <p:txBody>
          <a:bodyPr wrap="none" rtlCol="0">
            <a:spAutoFit/>
          </a:bodyPr>
          <a:lstStyle/>
          <a:p>
            <a:r>
              <a:rPr lang="it-IT" dirty="0" smtClean="0"/>
              <a:t>HI </a:t>
            </a:r>
            <a:r>
              <a:rPr lang="it-IT" dirty="0" err="1" smtClean="0"/>
              <a:t>merge</a:t>
            </a:r>
            <a:endParaRPr lang="it-IT" dirty="0"/>
          </a:p>
        </p:txBody>
      </p:sp>
      <p:sp>
        <p:nvSpPr>
          <p:cNvPr id="17" name="CasellaDiTesto 5"/>
          <p:cNvSpPr txBox="1"/>
          <p:nvPr/>
        </p:nvSpPr>
        <p:spPr>
          <a:xfrm>
            <a:off x="7596102" y="3955638"/>
            <a:ext cx="883255" cy="369332"/>
          </a:xfrm>
          <a:prstGeom prst="rect">
            <a:avLst/>
          </a:prstGeom>
          <a:noFill/>
        </p:spPr>
        <p:txBody>
          <a:bodyPr wrap="none" rtlCol="0">
            <a:spAutoFit/>
          </a:bodyPr>
          <a:lstStyle/>
          <a:p>
            <a:r>
              <a:rPr lang="it-IT" dirty="0">
                <a:latin typeface="Symbol" pitchFamily="18" charset="2"/>
              </a:rPr>
              <a:t>m</a:t>
            </a:r>
            <a:r>
              <a:rPr lang="it-IT" dirty="0" smtClean="0"/>
              <a:t> </a:t>
            </a:r>
            <a:r>
              <a:rPr lang="it-IT" dirty="0" err="1" smtClean="0"/>
              <a:t>repro</a:t>
            </a:r>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971550" y="248711"/>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Produzione</a:t>
            </a:r>
            <a:r>
              <a:rPr lang="en-US" sz="2400" b="1" i="1" dirty="0" smtClean="0">
                <a:solidFill>
                  <a:srgbClr val="FF3300"/>
                </a:solidFill>
                <a:effectLst>
                  <a:outerShdw blurRad="38100" dist="38100" dir="2700000" algn="tl">
                    <a:srgbClr val="000000"/>
                  </a:outerShdw>
                </a:effectLst>
                <a:latin typeface="Comic Sans MS"/>
                <a:cs typeface="Comic Sans MS"/>
              </a:rPr>
              <a:t> in ATLAS</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8" name="Picture 7"/>
          <p:cNvPicPr>
            <a:picLocks noChangeAspect="1"/>
          </p:cNvPicPr>
          <p:nvPr/>
        </p:nvPicPr>
        <p:blipFill>
          <a:blip r:embed="rId2"/>
          <a:stretch>
            <a:fillRect/>
          </a:stretch>
        </p:blipFill>
        <p:spPr>
          <a:xfrm>
            <a:off x="502363" y="840318"/>
            <a:ext cx="8091304" cy="4843320"/>
          </a:xfrm>
          <a:prstGeom prst="rect">
            <a:avLst/>
          </a:prstGeom>
        </p:spPr>
      </p:pic>
      <p:sp>
        <p:nvSpPr>
          <p:cNvPr id="9" name="CasellaDiTesto 15"/>
          <p:cNvSpPr txBox="1"/>
          <p:nvPr/>
        </p:nvSpPr>
        <p:spPr>
          <a:xfrm>
            <a:off x="2591738" y="840317"/>
            <a:ext cx="4753224" cy="33855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it-IT" sz="1600" dirty="0" smtClean="0">
                <a:solidFill>
                  <a:schemeClr val="accent6">
                    <a:lumMod val="50000"/>
                  </a:schemeClr>
                </a:solidFill>
              </a:rPr>
              <a:t>Numero medio di </a:t>
            </a:r>
            <a:r>
              <a:rPr lang="it-IT" sz="1600" dirty="0" err="1" smtClean="0">
                <a:solidFill>
                  <a:schemeClr val="accent6">
                    <a:lumMod val="50000"/>
                  </a:schemeClr>
                </a:solidFill>
              </a:rPr>
              <a:t>jobs</a:t>
            </a:r>
            <a:r>
              <a:rPr lang="it-IT" sz="1600" dirty="0" smtClean="0">
                <a:solidFill>
                  <a:schemeClr val="accent6">
                    <a:lumMod val="50000"/>
                  </a:schemeClr>
                </a:solidFill>
              </a:rPr>
              <a:t> di produzione </a:t>
            </a:r>
            <a:r>
              <a:rPr lang="it-IT" sz="1600" dirty="0" err="1" smtClean="0">
                <a:solidFill>
                  <a:schemeClr val="accent6">
                    <a:lumMod val="50000"/>
                  </a:schemeClr>
                </a:solidFill>
              </a:rPr>
              <a:t>running</a:t>
            </a:r>
            <a:r>
              <a:rPr lang="it-IT" sz="1600" dirty="0" smtClean="0">
                <a:solidFill>
                  <a:schemeClr val="accent6">
                    <a:lumMod val="50000"/>
                  </a:schemeClr>
                </a:solidFill>
              </a:rPr>
              <a:t> per cloud</a:t>
            </a:r>
            <a:endParaRPr lang="it-IT" sz="1600" dirty="0">
              <a:solidFill>
                <a:schemeClr val="accent6">
                  <a:lumMod val="50000"/>
                </a:schemeClr>
              </a:solidFill>
            </a:endParaRPr>
          </a:p>
        </p:txBody>
      </p:sp>
      <p:sp>
        <p:nvSpPr>
          <p:cNvPr id="10" name="TextBox 9"/>
          <p:cNvSpPr txBox="1"/>
          <p:nvPr/>
        </p:nvSpPr>
        <p:spPr>
          <a:xfrm>
            <a:off x="116448" y="5719311"/>
            <a:ext cx="5587969" cy="830997"/>
          </a:xfrm>
          <a:prstGeom prst="rect">
            <a:avLst/>
          </a:prstGeom>
          <a:noFill/>
        </p:spPr>
        <p:txBody>
          <a:bodyPr wrap="square" rtlCol="0">
            <a:spAutoFit/>
          </a:bodyPr>
          <a:lstStyle/>
          <a:p>
            <a:pPr>
              <a:buFont typeface="Arial"/>
              <a:buChar char="•"/>
            </a:pPr>
            <a:r>
              <a:rPr lang="it-IT" sz="1600" dirty="0" smtClean="0"/>
              <a:t> &gt; 50k job simultanei. </a:t>
            </a:r>
          </a:p>
          <a:p>
            <a:pPr>
              <a:buFont typeface="Arial"/>
              <a:buChar char="•"/>
            </a:pPr>
            <a:r>
              <a:rPr lang="it-IT" sz="1600" dirty="0" smtClean="0"/>
              <a:t> Produzione:  Ricostruzione (T1), Simulazione e Analisi di gruppo (produzione centralizzata di D3PD in alcuni gruppi) </a:t>
            </a:r>
          </a:p>
        </p:txBody>
      </p:sp>
      <p:sp>
        <p:nvSpPr>
          <p:cNvPr id="7" name="TextBox 6"/>
          <p:cNvSpPr txBox="1"/>
          <p:nvPr/>
        </p:nvSpPr>
        <p:spPr>
          <a:xfrm>
            <a:off x="5820845" y="5747836"/>
            <a:ext cx="3070071" cy="923330"/>
          </a:xfrm>
          <a:prstGeom prst="rect">
            <a:avLst/>
          </a:prstGeom>
          <a:solidFill>
            <a:srgbClr val="FFFF00"/>
          </a:solidFill>
          <a:ln>
            <a:solidFill>
              <a:srgbClr val="FF0000"/>
            </a:solidFill>
          </a:ln>
        </p:spPr>
        <p:txBody>
          <a:bodyPr wrap="none" rtlCol="0">
            <a:spAutoFit/>
          </a:bodyPr>
          <a:lstStyle/>
          <a:p>
            <a:r>
              <a:rPr lang="it-IT" dirty="0" smtClean="0">
                <a:solidFill>
                  <a:srgbClr val="FF0000"/>
                </a:solidFill>
              </a:rPr>
              <a:t>Previsione simulazione MC</a:t>
            </a:r>
          </a:p>
          <a:p>
            <a:pPr>
              <a:buFont typeface="Arial"/>
              <a:buChar char="•"/>
            </a:pPr>
            <a:r>
              <a:rPr lang="it-IT" dirty="0" smtClean="0">
                <a:solidFill>
                  <a:srgbClr val="FF0000"/>
                </a:solidFill>
              </a:rPr>
              <a:t> 2011: 1000M </a:t>
            </a:r>
            <a:r>
              <a:rPr lang="it-IT" dirty="0" err="1" smtClean="0">
                <a:solidFill>
                  <a:srgbClr val="FF0000"/>
                </a:solidFill>
              </a:rPr>
              <a:t>fullsim</a:t>
            </a:r>
            <a:endParaRPr lang="it-IT" dirty="0" smtClean="0">
              <a:solidFill>
                <a:srgbClr val="FF0000"/>
              </a:solidFill>
            </a:endParaRPr>
          </a:p>
          <a:p>
            <a:pPr>
              <a:buFont typeface="Arial"/>
              <a:buChar char="•"/>
            </a:pPr>
            <a:r>
              <a:rPr lang="it-IT" dirty="0" smtClean="0">
                <a:solidFill>
                  <a:srgbClr val="FF0000"/>
                </a:solidFill>
              </a:rPr>
              <a:t> 2012: 600M full + 6000M fast</a:t>
            </a:r>
            <a:endParaRPr lang="it-IT"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825500" y="5848349"/>
            <a:ext cx="7895167" cy="307777"/>
          </a:xfrm>
          <a:prstGeom prst="rect">
            <a:avLst/>
          </a:prstGeom>
          <a:noFill/>
          <a:ln>
            <a:noFill/>
          </a:ln>
        </p:spPr>
        <p:txBody>
          <a:bodyPr wrap="square">
            <a:prstTxWarp prst="textNoShape">
              <a:avLst/>
            </a:prstTxWarp>
            <a:spAutoFit/>
          </a:bodyPr>
          <a:lstStyle/>
          <a:p>
            <a:r>
              <a:rPr lang="en-US" sz="1400" dirty="0" smtClean="0">
                <a:solidFill>
                  <a:srgbClr val="008000"/>
                </a:solidFill>
              </a:rPr>
              <a:t> </a:t>
            </a:r>
            <a:endParaRPr lang="en-US" sz="1400" baseline="30000" dirty="0" smtClean="0">
              <a:solidFill>
                <a:srgbClr val="008000"/>
              </a:solidFill>
            </a:endParaRPr>
          </a:p>
        </p:txBody>
      </p:sp>
      <p:sp>
        <p:nvSpPr>
          <p:cNvPr id="6" name="Text Box 2"/>
          <p:cNvSpPr txBox="1">
            <a:spLocks noChangeArrowheads="1"/>
          </p:cNvSpPr>
          <p:nvPr/>
        </p:nvSpPr>
        <p:spPr bwMode="auto">
          <a:xfrm>
            <a:off x="971550" y="248711"/>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Produzione</a:t>
            </a:r>
            <a:r>
              <a:rPr lang="en-US" sz="2400" b="1" i="1" dirty="0" smtClean="0">
                <a:solidFill>
                  <a:srgbClr val="FF3300"/>
                </a:solidFill>
                <a:effectLst>
                  <a:outerShdw blurRad="38100" dist="38100" dir="2700000" algn="tl">
                    <a:srgbClr val="000000"/>
                  </a:outerShdw>
                </a:effectLst>
                <a:latin typeface="Comic Sans MS"/>
                <a:cs typeface="Comic Sans MS"/>
              </a:rPr>
              <a:t> in ATLAS</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7" name="Picture 6"/>
          <p:cNvPicPr>
            <a:picLocks noChangeAspect="1"/>
          </p:cNvPicPr>
          <p:nvPr/>
        </p:nvPicPr>
        <p:blipFill>
          <a:blip r:embed="rId2"/>
          <a:stretch>
            <a:fillRect/>
          </a:stretch>
        </p:blipFill>
        <p:spPr>
          <a:xfrm>
            <a:off x="825500" y="750364"/>
            <a:ext cx="7558617" cy="4524461"/>
          </a:xfrm>
          <a:prstGeom prst="rect">
            <a:avLst/>
          </a:prstGeom>
        </p:spPr>
      </p:pic>
      <p:sp>
        <p:nvSpPr>
          <p:cNvPr id="9" name="CasellaDiTesto 15"/>
          <p:cNvSpPr txBox="1"/>
          <p:nvPr/>
        </p:nvSpPr>
        <p:spPr>
          <a:xfrm>
            <a:off x="2657309" y="760947"/>
            <a:ext cx="4333037" cy="338554"/>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it-IT" sz="1600" dirty="0" smtClean="0">
                <a:solidFill>
                  <a:schemeClr val="accent6">
                    <a:lumMod val="50000"/>
                  </a:schemeClr>
                </a:solidFill>
              </a:rPr>
              <a:t>Numero medio di </a:t>
            </a:r>
            <a:r>
              <a:rPr lang="it-IT" sz="1600" dirty="0" err="1" smtClean="0">
                <a:solidFill>
                  <a:schemeClr val="accent6">
                    <a:lumMod val="50000"/>
                  </a:schemeClr>
                </a:solidFill>
              </a:rPr>
              <a:t>jobs</a:t>
            </a:r>
            <a:r>
              <a:rPr lang="it-IT" sz="1600" dirty="0" smtClean="0">
                <a:solidFill>
                  <a:schemeClr val="accent6">
                    <a:lumMod val="50000"/>
                  </a:schemeClr>
                </a:solidFill>
              </a:rPr>
              <a:t> di analisi </a:t>
            </a:r>
            <a:r>
              <a:rPr lang="it-IT" sz="1600" dirty="0" err="1" smtClean="0">
                <a:solidFill>
                  <a:schemeClr val="accent6">
                    <a:lumMod val="50000"/>
                  </a:schemeClr>
                </a:solidFill>
              </a:rPr>
              <a:t>running</a:t>
            </a:r>
            <a:r>
              <a:rPr lang="it-IT" sz="1600" dirty="0" smtClean="0">
                <a:solidFill>
                  <a:schemeClr val="accent6">
                    <a:lumMod val="50000"/>
                  </a:schemeClr>
                </a:solidFill>
              </a:rPr>
              <a:t> per cloud</a:t>
            </a:r>
            <a:endParaRPr lang="it-IT" sz="1600" dirty="0">
              <a:solidFill>
                <a:schemeClr val="accent6">
                  <a:lumMod val="50000"/>
                </a:schemeClr>
              </a:solidFill>
            </a:endParaRPr>
          </a:p>
        </p:txBody>
      </p:sp>
      <p:sp>
        <p:nvSpPr>
          <p:cNvPr id="10" name="TextBox 9"/>
          <p:cNvSpPr txBox="1"/>
          <p:nvPr/>
        </p:nvSpPr>
        <p:spPr>
          <a:xfrm>
            <a:off x="984254" y="5327740"/>
            <a:ext cx="7283450" cy="1323439"/>
          </a:xfrm>
          <a:prstGeom prst="rect">
            <a:avLst/>
          </a:prstGeom>
          <a:noFill/>
        </p:spPr>
        <p:txBody>
          <a:bodyPr wrap="square" rtlCol="0">
            <a:spAutoFit/>
          </a:bodyPr>
          <a:lstStyle/>
          <a:p>
            <a:pPr>
              <a:buFont typeface="Arial"/>
              <a:buChar char="•"/>
            </a:pPr>
            <a:r>
              <a:rPr lang="it-IT" sz="1600" dirty="0" smtClean="0"/>
              <a:t> &gt; 10k job simultanei. </a:t>
            </a:r>
          </a:p>
          <a:p>
            <a:pPr>
              <a:buFont typeface="Arial"/>
              <a:buChar char="•"/>
            </a:pPr>
            <a:r>
              <a:rPr lang="it-IT" sz="1600" dirty="0" smtClean="0"/>
              <a:t> Picchi nel periodo delle conferenze</a:t>
            </a:r>
          </a:p>
          <a:p>
            <a:pPr>
              <a:buFont typeface="Arial"/>
              <a:buChar char="•"/>
            </a:pPr>
            <a:r>
              <a:rPr lang="it-IT" sz="1600" dirty="0" smtClean="0"/>
              <a:t> Riduzione analisi nel 2011. Aumento attività analisi di gruppo: </a:t>
            </a:r>
          </a:p>
          <a:p>
            <a:pPr lvl="1">
              <a:buFont typeface="Arial"/>
              <a:buChar char="•"/>
            </a:pPr>
            <a:r>
              <a:rPr lang="it-IT" sz="1600" dirty="0" smtClean="0"/>
              <a:t> aumento della coordinazione. Minore </a:t>
            </a:r>
            <a:r>
              <a:rPr lang="it-IT" sz="1600" dirty="0" err="1" smtClean="0"/>
              <a:t>caoticità</a:t>
            </a:r>
            <a:r>
              <a:rPr lang="it-IT" sz="1600" dirty="0" smtClean="0"/>
              <a:t> e duplicazione dei dati</a:t>
            </a:r>
          </a:p>
          <a:p>
            <a:pPr lvl="1">
              <a:buFont typeface="Arial"/>
              <a:buChar char="•"/>
            </a:pPr>
            <a:r>
              <a:rPr lang="it-IT" sz="1600" dirty="0" smtClean="0"/>
              <a:t> centralizzazione della produzione: in molti casi </a:t>
            </a:r>
            <a:r>
              <a:rPr lang="it-IT" sz="1600" dirty="0" err="1" smtClean="0"/>
              <a:t>accountata</a:t>
            </a:r>
            <a:r>
              <a:rPr lang="it-IT" sz="1600" dirty="0" smtClean="0"/>
              <a:t> come produzione </a:t>
            </a:r>
            <a:endParaRPr lang="it-IT" sz="1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2</a:t>
            </a:fld>
            <a:endParaRPr lang="en-GB"/>
          </a:p>
        </p:txBody>
      </p:sp>
      <p:sp>
        <p:nvSpPr>
          <p:cNvPr id="5" name="Text Box 2"/>
          <p:cNvSpPr txBox="1">
            <a:spLocks noChangeArrowheads="1"/>
          </p:cNvSpPr>
          <p:nvPr/>
        </p:nvSpPr>
        <p:spPr bwMode="auto">
          <a:xfrm>
            <a:off x="1979613" y="2659584"/>
            <a:ext cx="5616575" cy="523220"/>
          </a:xfrm>
          <a:prstGeom prst="rect">
            <a:avLst/>
          </a:prstGeom>
          <a:gradFill rotWithShape="1">
            <a:gsLst>
              <a:gs pos="0">
                <a:srgbClr val="CCFFFF">
                  <a:alpha val="95000"/>
                </a:srgbClr>
              </a:gs>
              <a:gs pos="100000">
                <a:srgbClr val="CCFFFF">
                  <a:gamma/>
                  <a:shade val="46275"/>
                  <a:invGamma/>
                </a:srgbClr>
              </a:gs>
            </a:gsLst>
            <a:path path="shape">
              <a:fillToRect l="50000" t="50000" r="50000" b="50000"/>
            </a:path>
          </a:gradFill>
          <a:ln w="9525">
            <a:solidFill>
              <a:srgbClr val="FF0000"/>
            </a:solidFill>
            <a:miter lim="800000"/>
            <a:headEnd/>
            <a:tailEnd/>
          </a:ln>
          <a:effectLst/>
        </p:spPr>
        <p:txBody>
          <a:bodyPr>
            <a:prstTxWarp prst="textNoShape">
              <a:avLst/>
            </a:prstTxWarp>
            <a:spAutoFit/>
          </a:bodyPr>
          <a:lstStyle/>
          <a:p>
            <a:pPr algn="ctr">
              <a:lnSpc>
                <a:spcPct val="100000"/>
              </a:lnSpc>
              <a:spcBef>
                <a:spcPct val="50000"/>
              </a:spcBef>
              <a:buClrTx/>
              <a:buSzTx/>
              <a:buFontTx/>
              <a:buNone/>
            </a:pPr>
            <a:r>
              <a:rPr lang="it-IT" sz="2800" b="1" i="1" dirty="0" smtClean="0">
                <a:solidFill>
                  <a:srgbClr val="FF0000"/>
                </a:solidFill>
                <a:effectLst>
                  <a:outerShdw blurRad="38100" dist="38100" dir="2700000" algn="tl">
                    <a:srgbClr val="000000"/>
                  </a:outerShdw>
                </a:effectLst>
                <a:latin typeface="Comic Sans MS"/>
                <a:cs typeface="Comic Sans MS"/>
              </a:rPr>
              <a:t>Computing Model news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in Italia</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32" name="TextBox 31"/>
          <p:cNvSpPr txBox="1"/>
          <p:nvPr/>
        </p:nvSpPr>
        <p:spPr>
          <a:xfrm>
            <a:off x="1062266" y="782802"/>
            <a:ext cx="6970464" cy="338554"/>
          </a:xfrm>
          <a:prstGeom prst="rect">
            <a:avLst/>
          </a:prstGeom>
          <a:solidFill>
            <a:schemeClr val="bg1">
              <a:lumMod val="65000"/>
            </a:schemeClr>
          </a:solidFill>
          <a:ln>
            <a:solidFill>
              <a:schemeClr val="tx1"/>
            </a:solidFill>
          </a:ln>
        </p:spPr>
        <p:txBody>
          <a:bodyPr wrap="square" rtlCol="0">
            <a:spAutoFit/>
          </a:bodyPr>
          <a:lstStyle/>
          <a:p>
            <a:r>
              <a:rPr lang="it-IT" sz="1600" dirty="0" smtClean="0">
                <a:latin typeface="Comic Sans MS"/>
                <a:cs typeface="Comic Sans MS"/>
              </a:rPr>
              <a:t>WCT </a:t>
            </a:r>
            <a:r>
              <a:rPr lang="it-IT" sz="1600" dirty="0" err="1" smtClean="0">
                <a:latin typeface="Comic Sans MS"/>
                <a:cs typeface="Comic Sans MS"/>
              </a:rPr>
              <a:t>consumptions</a:t>
            </a:r>
            <a:r>
              <a:rPr lang="it-IT" sz="1600" dirty="0" smtClean="0">
                <a:latin typeface="Comic Sans MS"/>
                <a:cs typeface="Comic Sans MS"/>
              </a:rPr>
              <a:t> dei job di produzione.  Giugno 2010 </a:t>
            </a:r>
            <a:r>
              <a:rPr lang="it-IT" sz="1600" dirty="0" err="1" smtClean="0">
                <a:latin typeface="Comic Sans MS"/>
                <a:cs typeface="Comic Sans MS"/>
              </a:rPr>
              <a:t>–</a:t>
            </a:r>
            <a:r>
              <a:rPr lang="it-IT" sz="1600" dirty="0" smtClean="0">
                <a:latin typeface="Comic Sans MS"/>
                <a:cs typeface="Comic Sans MS"/>
              </a:rPr>
              <a:t> Maggio 2011</a:t>
            </a:r>
          </a:p>
        </p:txBody>
      </p:sp>
      <p:sp>
        <p:nvSpPr>
          <p:cNvPr id="23" name="TextBox 22"/>
          <p:cNvSpPr txBox="1"/>
          <p:nvPr/>
        </p:nvSpPr>
        <p:spPr>
          <a:xfrm>
            <a:off x="101599" y="4631270"/>
            <a:ext cx="2389071" cy="1323439"/>
          </a:xfrm>
          <a:prstGeom prst="rect">
            <a:avLst/>
          </a:prstGeom>
          <a:noFill/>
        </p:spPr>
        <p:txBody>
          <a:bodyPr wrap="square" rtlCol="0">
            <a:spAutoFit/>
          </a:bodyPr>
          <a:lstStyle/>
          <a:p>
            <a:r>
              <a:rPr lang="it-IT" sz="1600" dirty="0" smtClean="0"/>
              <a:t>Share della cloud inferiore a quello del CNAF:</a:t>
            </a:r>
          </a:p>
          <a:p>
            <a:pPr>
              <a:buFont typeface="Arial"/>
              <a:buChar char="•"/>
            </a:pPr>
            <a:r>
              <a:rPr lang="it-IT" sz="1600" dirty="0" smtClean="0"/>
              <a:t> inferiori risorse nei Tier2 </a:t>
            </a:r>
          </a:p>
          <a:p>
            <a:pPr>
              <a:buFont typeface="Arial"/>
              <a:buChar char="•"/>
            </a:pPr>
            <a:r>
              <a:rPr lang="it-IT" sz="1600" dirty="0" smtClean="0"/>
              <a:t> risorse 2010 appena installate</a:t>
            </a:r>
            <a:endParaRPr lang="it-IT" sz="1600" dirty="0"/>
          </a:p>
        </p:txBody>
      </p:sp>
      <p:pic>
        <p:nvPicPr>
          <p:cNvPr id="12" name="Picture 11" descr="Prod T1.jpg"/>
          <p:cNvPicPr>
            <a:picLocks noChangeAspect="1"/>
          </p:cNvPicPr>
          <p:nvPr/>
        </p:nvPicPr>
        <p:blipFill>
          <a:blip r:embed="rId2"/>
          <a:srcRect l="19941" t="3220" r="8043"/>
          <a:stretch>
            <a:fillRect/>
          </a:stretch>
        </p:blipFill>
        <p:spPr>
          <a:xfrm>
            <a:off x="409406" y="1231432"/>
            <a:ext cx="3459861" cy="3005083"/>
          </a:xfrm>
          <a:prstGeom prst="rect">
            <a:avLst/>
          </a:prstGeom>
        </p:spPr>
      </p:pic>
      <p:pic>
        <p:nvPicPr>
          <p:cNvPr id="14" name="Picture 13" descr="Prod cloud.jpg"/>
          <p:cNvPicPr>
            <a:picLocks noChangeAspect="1"/>
          </p:cNvPicPr>
          <p:nvPr/>
        </p:nvPicPr>
        <p:blipFill>
          <a:blip r:embed="rId3"/>
          <a:srcRect l="20627" r="8581"/>
          <a:stretch>
            <a:fillRect/>
          </a:stretch>
        </p:blipFill>
        <p:spPr>
          <a:xfrm>
            <a:off x="4785783" y="1121356"/>
            <a:ext cx="3632200" cy="3048000"/>
          </a:xfrm>
          <a:prstGeom prst="rect">
            <a:avLst/>
          </a:prstGeom>
        </p:spPr>
      </p:pic>
      <p:pic>
        <p:nvPicPr>
          <p:cNvPr id="16" name="Picture 15" descr="Prod IT.jpg"/>
          <p:cNvPicPr>
            <a:picLocks noChangeAspect="1"/>
          </p:cNvPicPr>
          <p:nvPr/>
        </p:nvPicPr>
        <p:blipFill>
          <a:blip r:embed="rId4"/>
          <a:stretch>
            <a:fillRect/>
          </a:stretch>
        </p:blipFill>
        <p:spPr>
          <a:xfrm>
            <a:off x="5774614" y="4353623"/>
            <a:ext cx="3316013" cy="1996937"/>
          </a:xfrm>
          <a:prstGeom prst="rect">
            <a:avLst/>
          </a:prstGeom>
        </p:spPr>
      </p:pic>
      <p:pic>
        <p:nvPicPr>
          <p:cNvPr id="17" name="Picture 16" descr="Prod CNAF.jpg"/>
          <p:cNvPicPr>
            <a:picLocks noChangeAspect="1"/>
          </p:cNvPicPr>
          <p:nvPr/>
        </p:nvPicPr>
        <p:blipFill>
          <a:blip r:embed="rId5"/>
          <a:stretch>
            <a:fillRect/>
          </a:stretch>
        </p:blipFill>
        <p:spPr>
          <a:xfrm>
            <a:off x="2507604" y="4353623"/>
            <a:ext cx="3316015" cy="199693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in Italia</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9" name="Picture 8" descr="Prod Eff.jpg"/>
          <p:cNvPicPr>
            <a:picLocks noChangeAspect="1"/>
          </p:cNvPicPr>
          <p:nvPr/>
        </p:nvPicPr>
        <p:blipFill>
          <a:blip r:embed="rId2"/>
          <a:stretch>
            <a:fillRect/>
          </a:stretch>
        </p:blipFill>
        <p:spPr>
          <a:xfrm>
            <a:off x="4224866" y="3852333"/>
            <a:ext cx="4597400" cy="2768600"/>
          </a:xfrm>
          <a:prstGeom prst="rect">
            <a:avLst/>
          </a:prstGeom>
        </p:spPr>
      </p:pic>
      <p:pic>
        <p:nvPicPr>
          <p:cNvPr id="6" name="Picture 5" descr="Prod IT sites.jpg"/>
          <p:cNvPicPr>
            <a:picLocks noChangeAspect="1"/>
          </p:cNvPicPr>
          <p:nvPr/>
        </p:nvPicPr>
        <p:blipFill>
          <a:blip r:embed="rId3"/>
          <a:stretch>
            <a:fillRect/>
          </a:stretch>
        </p:blipFill>
        <p:spPr>
          <a:xfrm>
            <a:off x="211666" y="1121356"/>
            <a:ext cx="4953000" cy="3035300"/>
          </a:xfrm>
          <a:prstGeom prst="rect">
            <a:avLst/>
          </a:prstGeom>
        </p:spPr>
      </p:pic>
      <p:sp>
        <p:nvSpPr>
          <p:cNvPr id="12" name="TextBox 11"/>
          <p:cNvSpPr txBox="1"/>
          <p:nvPr/>
        </p:nvSpPr>
        <p:spPr>
          <a:xfrm>
            <a:off x="1062266" y="782802"/>
            <a:ext cx="6970464" cy="338554"/>
          </a:xfrm>
          <a:prstGeom prst="rect">
            <a:avLst/>
          </a:prstGeom>
          <a:solidFill>
            <a:schemeClr val="bg1">
              <a:lumMod val="65000"/>
            </a:schemeClr>
          </a:solidFill>
          <a:ln>
            <a:solidFill>
              <a:schemeClr val="tx1"/>
            </a:solidFill>
          </a:ln>
        </p:spPr>
        <p:txBody>
          <a:bodyPr wrap="square" rtlCol="0">
            <a:spAutoFit/>
          </a:bodyPr>
          <a:lstStyle/>
          <a:p>
            <a:r>
              <a:rPr lang="it-IT" sz="1600" dirty="0" smtClean="0">
                <a:latin typeface="Comic Sans MS"/>
                <a:cs typeface="Comic Sans MS"/>
              </a:rPr>
              <a:t>WCT </a:t>
            </a:r>
            <a:r>
              <a:rPr lang="it-IT" sz="1600" dirty="0" err="1" smtClean="0">
                <a:latin typeface="Comic Sans MS"/>
                <a:cs typeface="Comic Sans MS"/>
              </a:rPr>
              <a:t>consumptions</a:t>
            </a:r>
            <a:r>
              <a:rPr lang="it-IT" sz="1600" dirty="0" smtClean="0">
                <a:latin typeface="Comic Sans MS"/>
                <a:cs typeface="Comic Sans MS"/>
              </a:rPr>
              <a:t> dei job di produzione.  Giugno 2010 </a:t>
            </a:r>
            <a:r>
              <a:rPr lang="it-IT" sz="1600" dirty="0" err="1" smtClean="0">
                <a:latin typeface="Comic Sans MS"/>
                <a:cs typeface="Comic Sans MS"/>
              </a:rPr>
              <a:t>–</a:t>
            </a:r>
            <a:r>
              <a:rPr lang="it-IT" sz="1600" dirty="0" smtClean="0">
                <a:latin typeface="Comic Sans MS"/>
                <a:cs typeface="Comic Sans MS"/>
              </a:rPr>
              <a:t> Maggio 2011</a:t>
            </a:r>
          </a:p>
        </p:txBody>
      </p:sp>
      <p:sp>
        <p:nvSpPr>
          <p:cNvPr id="13" name="TextBox 12"/>
          <p:cNvSpPr txBox="1"/>
          <p:nvPr/>
        </p:nvSpPr>
        <p:spPr>
          <a:xfrm>
            <a:off x="347133" y="4318000"/>
            <a:ext cx="3717129" cy="2062103"/>
          </a:xfrm>
          <a:prstGeom prst="rect">
            <a:avLst/>
          </a:prstGeom>
          <a:noFill/>
        </p:spPr>
        <p:txBody>
          <a:bodyPr wrap="square" rtlCol="0">
            <a:spAutoFit/>
          </a:bodyPr>
          <a:lstStyle/>
          <a:p>
            <a:pPr>
              <a:buFont typeface="Arial"/>
              <a:buChar char="•"/>
            </a:pPr>
            <a:r>
              <a:rPr lang="it-IT" sz="1600" dirty="0" smtClean="0"/>
              <a:t> Lo share minore di Milano è dovuto soprattutto al ritardo delle ultime installazioni di CPU dovute a grossi problemi con l’installazione di uno storage difettoso e alla contemporanea diminuzione (temporanea) del personale </a:t>
            </a:r>
          </a:p>
          <a:p>
            <a:pPr>
              <a:buFont typeface="Arial"/>
              <a:buChar char="•"/>
            </a:pPr>
            <a:r>
              <a:rPr lang="it-IT" sz="1600" dirty="0" smtClean="0"/>
              <a:t> scelta di privilegiare l’analisi per favorire l’ampia comunità di riferimento  </a:t>
            </a:r>
            <a:endParaRPr lang="it-IT" sz="1600" dirty="0"/>
          </a:p>
        </p:txBody>
      </p:sp>
      <p:sp>
        <p:nvSpPr>
          <p:cNvPr id="7" name="TextBox 6"/>
          <p:cNvSpPr txBox="1"/>
          <p:nvPr/>
        </p:nvSpPr>
        <p:spPr>
          <a:xfrm>
            <a:off x="5410199" y="1998133"/>
            <a:ext cx="3412067" cy="1077218"/>
          </a:xfrm>
          <a:prstGeom prst="rect">
            <a:avLst/>
          </a:prstGeom>
          <a:noFill/>
        </p:spPr>
        <p:txBody>
          <a:bodyPr wrap="square" rtlCol="0">
            <a:spAutoFit/>
          </a:bodyPr>
          <a:lstStyle/>
          <a:p>
            <a:r>
              <a:rPr lang="it-IT" sz="1600" dirty="0" smtClean="0"/>
              <a:t>Il Tier3 di RM tre ha messo a disposizione per ATLAS circa cento </a:t>
            </a:r>
            <a:r>
              <a:rPr lang="it-IT" sz="1600" dirty="0" err="1" smtClean="0"/>
              <a:t>cores</a:t>
            </a:r>
            <a:r>
              <a:rPr lang="it-IT" sz="1600" dirty="0" smtClean="0"/>
              <a:t> da febbraio. Quando libere utilizzate dai job di produzione</a:t>
            </a:r>
            <a:endParaRPr lang="it-IT"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in Italia</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3" name="Picture 12" descr="Analy IT.jpg"/>
          <p:cNvPicPr>
            <a:picLocks noChangeAspect="1"/>
          </p:cNvPicPr>
          <p:nvPr/>
        </p:nvPicPr>
        <p:blipFill>
          <a:blip r:embed="rId2"/>
          <a:stretch>
            <a:fillRect/>
          </a:stretch>
        </p:blipFill>
        <p:spPr>
          <a:xfrm>
            <a:off x="351367" y="4177823"/>
            <a:ext cx="4013200" cy="2416789"/>
          </a:xfrm>
          <a:prstGeom prst="rect">
            <a:avLst/>
          </a:prstGeom>
        </p:spPr>
      </p:pic>
      <p:pic>
        <p:nvPicPr>
          <p:cNvPr id="8" name="Picture 7" descr="Analysis IT sites.jpg"/>
          <p:cNvPicPr>
            <a:picLocks noChangeAspect="1"/>
          </p:cNvPicPr>
          <p:nvPr/>
        </p:nvPicPr>
        <p:blipFill>
          <a:blip r:embed="rId3"/>
          <a:stretch>
            <a:fillRect/>
          </a:stretch>
        </p:blipFill>
        <p:spPr>
          <a:xfrm>
            <a:off x="4546600" y="1282223"/>
            <a:ext cx="4597400" cy="2768600"/>
          </a:xfrm>
          <a:prstGeom prst="rect">
            <a:avLst/>
          </a:prstGeom>
        </p:spPr>
      </p:pic>
      <p:sp>
        <p:nvSpPr>
          <p:cNvPr id="9" name="TextBox 8"/>
          <p:cNvSpPr txBox="1"/>
          <p:nvPr/>
        </p:nvSpPr>
        <p:spPr>
          <a:xfrm>
            <a:off x="1062266" y="782802"/>
            <a:ext cx="6970464" cy="338554"/>
          </a:xfrm>
          <a:prstGeom prst="rect">
            <a:avLst/>
          </a:prstGeom>
          <a:solidFill>
            <a:schemeClr val="bg1">
              <a:lumMod val="65000"/>
            </a:schemeClr>
          </a:solidFill>
          <a:ln>
            <a:solidFill>
              <a:schemeClr val="tx1"/>
            </a:solidFill>
          </a:ln>
        </p:spPr>
        <p:txBody>
          <a:bodyPr wrap="square" rtlCol="0">
            <a:spAutoFit/>
          </a:bodyPr>
          <a:lstStyle/>
          <a:p>
            <a:r>
              <a:rPr lang="it-IT" sz="1600" dirty="0" smtClean="0">
                <a:latin typeface="Comic Sans MS"/>
                <a:cs typeface="Comic Sans MS"/>
              </a:rPr>
              <a:t>WCT </a:t>
            </a:r>
            <a:r>
              <a:rPr lang="it-IT" sz="1600" dirty="0" err="1" smtClean="0">
                <a:latin typeface="Comic Sans MS"/>
                <a:cs typeface="Comic Sans MS"/>
              </a:rPr>
              <a:t>consumptions</a:t>
            </a:r>
            <a:r>
              <a:rPr lang="it-IT" sz="1600" dirty="0" smtClean="0">
                <a:latin typeface="Comic Sans MS"/>
                <a:cs typeface="Comic Sans MS"/>
              </a:rPr>
              <a:t> dei job di analisi.  Giugno 2010 </a:t>
            </a:r>
            <a:r>
              <a:rPr lang="it-IT" sz="1600" dirty="0" err="1" smtClean="0">
                <a:latin typeface="Comic Sans MS"/>
                <a:cs typeface="Comic Sans MS"/>
              </a:rPr>
              <a:t>–</a:t>
            </a:r>
            <a:r>
              <a:rPr lang="it-IT" sz="1600" dirty="0" smtClean="0">
                <a:latin typeface="Comic Sans MS"/>
                <a:cs typeface="Comic Sans MS"/>
              </a:rPr>
              <a:t> Maggio 2011</a:t>
            </a:r>
          </a:p>
        </p:txBody>
      </p:sp>
      <p:pic>
        <p:nvPicPr>
          <p:cNvPr id="11" name="Picture 10" descr="Analysis Cloud.jpg"/>
          <p:cNvPicPr>
            <a:picLocks noChangeAspect="1"/>
          </p:cNvPicPr>
          <p:nvPr/>
        </p:nvPicPr>
        <p:blipFill>
          <a:blip r:embed="rId4"/>
          <a:stretch>
            <a:fillRect/>
          </a:stretch>
        </p:blipFill>
        <p:spPr>
          <a:xfrm>
            <a:off x="241300" y="1282223"/>
            <a:ext cx="4597400" cy="2768600"/>
          </a:xfrm>
          <a:prstGeom prst="rect">
            <a:avLst/>
          </a:prstGeom>
        </p:spPr>
      </p:pic>
      <p:sp>
        <p:nvSpPr>
          <p:cNvPr id="7" name="TextBox 6"/>
          <p:cNvSpPr txBox="1"/>
          <p:nvPr/>
        </p:nvSpPr>
        <p:spPr>
          <a:xfrm>
            <a:off x="5105400" y="4995333"/>
            <a:ext cx="3691467" cy="923330"/>
          </a:xfrm>
          <a:prstGeom prst="rect">
            <a:avLst/>
          </a:prstGeom>
          <a:noFill/>
        </p:spPr>
        <p:txBody>
          <a:bodyPr wrap="square" rtlCol="0">
            <a:spAutoFit/>
          </a:bodyPr>
          <a:lstStyle/>
          <a:p>
            <a:r>
              <a:rPr lang="it-IT" dirty="0" smtClean="0"/>
              <a:t>I Tier3 per l’analisi vengono utilizzati solo per l’interattivo e non compaiono nell’accounting di Panda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in Italia</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8" name="Picture 7" descr="Analy IT CPTWCT.jpg"/>
          <p:cNvPicPr>
            <a:picLocks noChangeAspect="1"/>
          </p:cNvPicPr>
          <p:nvPr/>
        </p:nvPicPr>
        <p:blipFill>
          <a:blip r:embed="rId2"/>
          <a:stretch>
            <a:fillRect/>
          </a:stretch>
        </p:blipFill>
        <p:spPr>
          <a:xfrm>
            <a:off x="89024" y="4076700"/>
            <a:ext cx="4699000" cy="2781300"/>
          </a:xfrm>
          <a:prstGeom prst="rect">
            <a:avLst/>
          </a:prstGeom>
        </p:spPr>
      </p:pic>
      <p:pic>
        <p:nvPicPr>
          <p:cNvPr id="9" name="Picture 8" descr="Analy Eff IT.jpg"/>
          <p:cNvPicPr>
            <a:picLocks noChangeAspect="1"/>
          </p:cNvPicPr>
          <p:nvPr/>
        </p:nvPicPr>
        <p:blipFill>
          <a:blip r:embed="rId3"/>
          <a:stretch>
            <a:fillRect/>
          </a:stretch>
        </p:blipFill>
        <p:spPr>
          <a:xfrm>
            <a:off x="4447029" y="3883306"/>
            <a:ext cx="4601675" cy="2649780"/>
          </a:xfrm>
          <a:prstGeom prst="rect">
            <a:avLst/>
          </a:prstGeom>
        </p:spPr>
      </p:pic>
      <p:pic>
        <p:nvPicPr>
          <p:cNvPr id="11" name="Picture 10"/>
          <p:cNvPicPr>
            <a:picLocks noChangeAspect="1"/>
          </p:cNvPicPr>
          <p:nvPr/>
        </p:nvPicPr>
        <p:blipFill>
          <a:blip r:embed="rId4" cstate="print"/>
          <a:stretch>
            <a:fillRect/>
          </a:stretch>
        </p:blipFill>
        <p:spPr>
          <a:xfrm>
            <a:off x="237067" y="984804"/>
            <a:ext cx="4392488" cy="2687316"/>
          </a:xfrm>
          <a:prstGeom prst="rect">
            <a:avLst/>
          </a:prstGeom>
        </p:spPr>
      </p:pic>
      <p:sp>
        <p:nvSpPr>
          <p:cNvPr id="12" name="TextBox 9"/>
          <p:cNvSpPr txBox="1"/>
          <p:nvPr/>
        </p:nvSpPr>
        <p:spPr>
          <a:xfrm>
            <a:off x="4788024" y="1227667"/>
            <a:ext cx="4123101" cy="218521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it-IT" dirty="0" smtClean="0"/>
              <a:t>Job </a:t>
            </a:r>
            <a:r>
              <a:rPr lang="it-IT" dirty="0" err="1" smtClean="0"/>
              <a:t>running</a:t>
            </a:r>
            <a:r>
              <a:rPr lang="it-IT" dirty="0" smtClean="0"/>
              <a:t> su un Tier2 nell’ultimo mese </a:t>
            </a:r>
          </a:p>
          <a:p>
            <a:r>
              <a:rPr lang="it-IT" dirty="0" smtClean="0"/>
              <a:t>codice colori:</a:t>
            </a:r>
            <a:endParaRPr lang="it-IT" dirty="0" smtClean="0">
              <a:solidFill>
                <a:schemeClr val="accent3">
                  <a:lumMod val="75000"/>
                </a:schemeClr>
              </a:solidFill>
            </a:endParaRPr>
          </a:p>
          <a:p>
            <a:pPr>
              <a:buFont typeface="Arial"/>
              <a:buChar char="•"/>
            </a:pPr>
            <a:r>
              <a:rPr lang="it-IT" dirty="0" smtClean="0">
                <a:solidFill>
                  <a:schemeClr val="tx2">
                    <a:lumMod val="60000"/>
                    <a:lumOff val="40000"/>
                  </a:schemeClr>
                </a:solidFill>
              </a:rPr>
              <a:t> Produzione</a:t>
            </a:r>
            <a:endParaRPr lang="it-IT" dirty="0" smtClean="0">
              <a:solidFill>
                <a:srgbClr val="39C92E"/>
              </a:solidFill>
            </a:endParaRPr>
          </a:p>
          <a:p>
            <a:pPr>
              <a:buFont typeface="Arial"/>
              <a:buChar char="•"/>
            </a:pPr>
            <a:r>
              <a:rPr lang="it-IT" dirty="0" smtClean="0">
                <a:solidFill>
                  <a:srgbClr val="FF0000"/>
                </a:solidFill>
              </a:rPr>
              <a:t> Analisi WMS</a:t>
            </a:r>
          </a:p>
          <a:p>
            <a:pPr>
              <a:buFont typeface="Arial"/>
              <a:buChar char="•"/>
            </a:pPr>
            <a:r>
              <a:rPr lang="it-IT" dirty="0" smtClean="0">
                <a:solidFill>
                  <a:srgbClr val="39C92E"/>
                </a:solidFill>
              </a:rPr>
              <a:t> Analisi Panda</a:t>
            </a:r>
          </a:p>
          <a:p>
            <a:pPr>
              <a:buFont typeface="Arial"/>
              <a:buChar char="•"/>
            </a:pPr>
            <a:r>
              <a:rPr lang="it-IT" dirty="0" smtClean="0">
                <a:solidFill>
                  <a:srgbClr val="FFFF00"/>
                </a:solidFill>
              </a:rPr>
              <a:t> Analisi Panda ruolo italiano</a:t>
            </a:r>
          </a:p>
          <a:p>
            <a:r>
              <a:rPr lang="it-IT" sz="1400" dirty="0" smtClean="0"/>
              <a:t>(Gli italiani vengono mappati sia su panda che su panda/</a:t>
            </a:r>
            <a:r>
              <a:rPr lang="it-IT" sz="1400" dirty="0" err="1" smtClean="0"/>
              <a:t>it</a:t>
            </a:r>
            <a:r>
              <a:rPr lang="it-IT" sz="1400" dirty="0" smtClean="0"/>
              <a:t>)  </a:t>
            </a:r>
          </a:p>
        </p:txBody>
      </p:sp>
      <p:sp>
        <p:nvSpPr>
          <p:cNvPr id="7" name="TextBox 6"/>
          <p:cNvSpPr txBox="1"/>
          <p:nvPr/>
        </p:nvSpPr>
        <p:spPr>
          <a:xfrm>
            <a:off x="1707267" y="782802"/>
            <a:ext cx="6161513" cy="338554"/>
          </a:xfrm>
          <a:prstGeom prst="rect">
            <a:avLst/>
          </a:prstGeom>
          <a:solidFill>
            <a:schemeClr val="bg1">
              <a:lumMod val="65000"/>
            </a:schemeClr>
          </a:solidFill>
          <a:ln>
            <a:solidFill>
              <a:schemeClr val="tx1"/>
            </a:solidFill>
          </a:ln>
        </p:spPr>
        <p:txBody>
          <a:bodyPr wrap="square" rtlCol="0">
            <a:spAutoFit/>
          </a:bodyPr>
          <a:lstStyle/>
          <a:p>
            <a:pPr algn="ctr"/>
            <a:r>
              <a:rPr lang="it-IT" sz="1600" dirty="0" err="1" smtClean="0">
                <a:latin typeface="Comic Sans MS"/>
                <a:cs typeface="Comic Sans MS"/>
              </a:rPr>
              <a:t>Sharing</a:t>
            </a:r>
            <a:r>
              <a:rPr lang="it-IT" sz="1600" dirty="0" smtClean="0">
                <a:latin typeface="Comic Sans MS"/>
                <a:cs typeface="Comic Sans MS"/>
              </a:rPr>
              <a:t> delle risorse tra i ruoli nei Tier2</a:t>
            </a:r>
          </a:p>
        </p:txBody>
      </p:sp>
      <p:sp>
        <p:nvSpPr>
          <p:cNvPr id="13" name="TextBox 12"/>
          <p:cNvSpPr txBox="1"/>
          <p:nvPr/>
        </p:nvSpPr>
        <p:spPr>
          <a:xfrm>
            <a:off x="245455" y="3738146"/>
            <a:ext cx="3862918" cy="338554"/>
          </a:xfrm>
          <a:prstGeom prst="rect">
            <a:avLst/>
          </a:prstGeom>
          <a:solidFill>
            <a:schemeClr val="bg1">
              <a:lumMod val="65000"/>
            </a:schemeClr>
          </a:solidFill>
          <a:ln>
            <a:solidFill>
              <a:schemeClr val="tx1"/>
            </a:solidFill>
          </a:ln>
        </p:spPr>
        <p:txBody>
          <a:bodyPr wrap="square" rtlCol="0">
            <a:spAutoFit/>
          </a:bodyPr>
          <a:lstStyle/>
          <a:p>
            <a:pPr algn="ctr"/>
            <a:r>
              <a:rPr lang="it-IT" sz="1600" dirty="0" smtClean="0">
                <a:latin typeface="Comic Sans MS"/>
                <a:cs typeface="Comic Sans MS"/>
              </a:rPr>
              <a:t>Produzione vs Analisi (WCT)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2" descr="C:\Users\Utente\AppData\Local\Temp\ Efficiency ksi cpt_wct for atlas.jpg"/>
          <p:cNvPicPr>
            <a:picLocks noChangeAspect="1" noChangeArrowheads="1"/>
          </p:cNvPicPr>
          <p:nvPr/>
        </p:nvPicPr>
        <p:blipFill>
          <a:blip r:embed="rId2" cstate="print"/>
          <a:srcRect/>
          <a:stretch>
            <a:fillRect/>
          </a:stretch>
        </p:blipFill>
        <p:spPr bwMode="auto">
          <a:xfrm>
            <a:off x="3614533" y="3755726"/>
            <a:ext cx="5351411" cy="2253226"/>
          </a:xfrm>
          <a:prstGeom prst="rect">
            <a:avLst/>
          </a:prstGeom>
          <a:noFill/>
        </p:spPr>
      </p:pic>
      <p:pic>
        <p:nvPicPr>
          <p:cNvPr id="8" name="Picture 7" descr="Queue_VO_Pool_ atlas-2.jpg"/>
          <p:cNvPicPr>
            <a:picLocks noChangeAspect="1"/>
          </p:cNvPicPr>
          <p:nvPr/>
        </p:nvPicPr>
        <p:blipFill>
          <a:blip r:embed="rId3"/>
          <a:stretch>
            <a:fillRect/>
          </a:stretch>
        </p:blipFill>
        <p:spPr>
          <a:xfrm>
            <a:off x="513128" y="714419"/>
            <a:ext cx="7890039" cy="3233220"/>
          </a:xfrm>
          <a:prstGeom prst="rect">
            <a:avLst/>
          </a:prstGeom>
        </p:spPr>
      </p:pic>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al CNAF</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19" name="TextBox 18"/>
          <p:cNvSpPr txBox="1"/>
          <p:nvPr/>
        </p:nvSpPr>
        <p:spPr>
          <a:xfrm>
            <a:off x="474135" y="799082"/>
            <a:ext cx="1631950" cy="369332"/>
          </a:xfrm>
          <a:prstGeom prst="rect">
            <a:avLst/>
          </a:prstGeom>
          <a:solidFill>
            <a:schemeClr val="bg1">
              <a:lumMod val="65000"/>
            </a:schemeClr>
          </a:solidFill>
          <a:ln>
            <a:solidFill>
              <a:schemeClr val="tx1"/>
            </a:solidFill>
          </a:ln>
        </p:spPr>
        <p:txBody>
          <a:bodyPr wrap="square" rtlCol="0">
            <a:spAutoFit/>
          </a:bodyPr>
          <a:lstStyle/>
          <a:p>
            <a:r>
              <a:rPr lang="it-IT" dirty="0" smtClean="0"/>
              <a:t>Monitor CNAF</a:t>
            </a:r>
          </a:p>
        </p:txBody>
      </p:sp>
      <p:sp>
        <p:nvSpPr>
          <p:cNvPr id="14" name="TextBox 13"/>
          <p:cNvSpPr txBox="1"/>
          <p:nvPr/>
        </p:nvSpPr>
        <p:spPr>
          <a:xfrm>
            <a:off x="3439588" y="6030118"/>
            <a:ext cx="5577412" cy="584776"/>
          </a:xfrm>
          <a:prstGeom prst="rect">
            <a:avLst/>
          </a:prstGeom>
          <a:noFill/>
        </p:spPr>
        <p:txBody>
          <a:bodyPr wrap="square" rtlCol="0">
            <a:spAutoFit/>
          </a:bodyPr>
          <a:lstStyle/>
          <a:p>
            <a:r>
              <a:rPr lang="it-IT" sz="1600" dirty="0" smtClean="0"/>
              <a:t>Bassa efficienza CPT/WCT (</a:t>
            </a:r>
            <a:r>
              <a:rPr lang="it-IT" sz="1600" dirty="0" err="1" smtClean="0"/>
              <a:t>istrogramma</a:t>
            </a:r>
            <a:r>
              <a:rPr lang="it-IT" sz="1600" dirty="0" smtClean="0"/>
              <a:t>) da aprile per problemi di accesso al DB di alcuni job di analisi che rimanevano incastrati</a:t>
            </a:r>
          </a:p>
        </p:txBody>
      </p:sp>
      <p:sp>
        <p:nvSpPr>
          <p:cNvPr id="17" name="TextBox 16"/>
          <p:cNvSpPr txBox="1"/>
          <p:nvPr/>
        </p:nvSpPr>
        <p:spPr>
          <a:xfrm>
            <a:off x="439047" y="4614346"/>
            <a:ext cx="2862947" cy="1415772"/>
          </a:xfrm>
          <a:prstGeom prst="rect">
            <a:avLst/>
          </a:prstGeom>
          <a:solidFill>
            <a:srgbClr val="FFFF00"/>
          </a:solidFill>
          <a:ln>
            <a:solidFill>
              <a:schemeClr val="tx1"/>
            </a:solidFill>
          </a:ln>
        </p:spPr>
        <p:txBody>
          <a:bodyPr wrap="square" rtlCol="0">
            <a:spAutoFit/>
          </a:bodyPr>
          <a:lstStyle/>
          <a:p>
            <a:r>
              <a:rPr lang="it-IT" dirty="0" smtClean="0"/>
              <a:t>Risorse ATLAS al CNAF:</a:t>
            </a:r>
          </a:p>
          <a:p>
            <a:r>
              <a:rPr lang="it-IT" dirty="0" err="1" smtClean="0"/>
              <a:t>Pledge</a:t>
            </a:r>
            <a:r>
              <a:rPr lang="it-IT" dirty="0" smtClean="0"/>
              <a:t> 2010: 16000 HS06</a:t>
            </a:r>
          </a:p>
          <a:p>
            <a:r>
              <a:rPr lang="it-IT" dirty="0" err="1" smtClean="0"/>
              <a:t>Pledge</a:t>
            </a:r>
            <a:r>
              <a:rPr lang="it-IT" dirty="0" smtClean="0"/>
              <a:t> 2011: 18000 HS06 </a:t>
            </a:r>
          </a:p>
          <a:p>
            <a:r>
              <a:rPr lang="it-IT" sz="1600" dirty="0" smtClean="0"/>
              <a:t>(previsione installazione </a:t>
            </a:r>
          </a:p>
          <a:p>
            <a:r>
              <a:rPr lang="it-IT" sz="1600" dirty="0" smtClean="0"/>
              <a:t>settembre 2011)</a:t>
            </a:r>
          </a:p>
        </p:txBody>
      </p:sp>
      <p:graphicFrame>
        <p:nvGraphicFramePr>
          <p:cNvPr id="11" name="Tabella 13"/>
          <p:cNvGraphicFramePr>
            <a:graphicFrameLocks noGrp="1"/>
          </p:cNvGraphicFramePr>
          <p:nvPr/>
        </p:nvGraphicFramePr>
        <p:xfrm>
          <a:off x="227388" y="3544066"/>
          <a:ext cx="3296865" cy="914399"/>
        </p:xfrm>
        <a:graphic>
          <a:graphicData uri="http://schemas.openxmlformats.org/drawingml/2006/table">
            <a:tbl>
              <a:tblPr firstRow="1" bandRow="1">
                <a:tableStyleId>{5C22544A-7EE6-4342-B048-85BDC9FD1C3A}</a:tableStyleId>
              </a:tblPr>
              <a:tblGrid>
                <a:gridCol w="1296613"/>
                <a:gridCol w="994835"/>
                <a:gridCol w="1005417"/>
              </a:tblGrid>
              <a:tr h="269749">
                <a:tc>
                  <a:txBody>
                    <a:bodyPr/>
                    <a:lstStyle/>
                    <a:p>
                      <a:endParaRPr lang="it-IT" sz="1400" dirty="0">
                        <a:solidFill>
                          <a:schemeClr val="tx1">
                            <a:lumMod val="95000"/>
                            <a:lumOff val="5000"/>
                          </a:schemeClr>
                        </a:solidFill>
                      </a:endParaRPr>
                    </a:p>
                  </a:txBody>
                  <a:tcP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it-IT" sz="1400" dirty="0" smtClean="0">
                          <a:solidFill>
                            <a:schemeClr val="tx1">
                              <a:lumMod val="95000"/>
                              <a:lumOff val="5000"/>
                            </a:schemeClr>
                          </a:solidFill>
                        </a:rPr>
                        <a:t>MAX</a:t>
                      </a:r>
                      <a:endParaRPr lang="it-IT" sz="1400" dirty="0">
                        <a:solidFill>
                          <a:schemeClr val="tx1">
                            <a:lumMod val="95000"/>
                            <a:lumOff val="5000"/>
                          </a:schemeClr>
                        </a:solidFill>
                      </a:endParaRPr>
                    </a:p>
                  </a:txBody>
                  <a:tcP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it-IT" sz="1400" dirty="0" smtClean="0">
                          <a:solidFill>
                            <a:schemeClr val="tx1">
                              <a:lumMod val="95000"/>
                              <a:lumOff val="5000"/>
                            </a:schemeClr>
                          </a:solidFill>
                        </a:rPr>
                        <a:t>AV</a:t>
                      </a:r>
                      <a:endParaRPr lang="it-IT" sz="1400" dirty="0">
                        <a:solidFill>
                          <a:schemeClr val="tx1">
                            <a:lumMod val="95000"/>
                            <a:lumOff val="5000"/>
                          </a:schemeClr>
                        </a:solidFill>
                      </a:endParaRPr>
                    </a:p>
                  </a:txBody>
                  <a:tcP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r>
              <a:tr h="269749">
                <a:tc>
                  <a:txBody>
                    <a:bodyPr/>
                    <a:lstStyle/>
                    <a:p>
                      <a:r>
                        <a:rPr lang="it-IT" sz="1400" b="1" dirty="0" smtClean="0">
                          <a:solidFill>
                            <a:srgbClr val="8BBA00"/>
                          </a:solidFill>
                        </a:rPr>
                        <a:t>WCT (HS </a:t>
                      </a:r>
                      <a:r>
                        <a:rPr lang="it-IT" sz="1400" b="1" dirty="0" err="1" smtClean="0">
                          <a:solidFill>
                            <a:srgbClr val="8BBA00"/>
                          </a:solidFill>
                        </a:rPr>
                        <a:t>day</a:t>
                      </a:r>
                      <a:r>
                        <a:rPr lang="it-IT" sz="1400" b="1" dirty="0" smtClean="0">
                          <a:solidFill>
                            <a:srgbClr val="8BBA00"/>
                          </a:solidFill>
                        </a:rPr>
                        <a:t>)</a:t>
                      </a:r>
                      <a:endParaRPr lang="it-IT" sz="1400" b="1" dirty="0">
                        <a:solidFill>
                          <a:srgbClr val="8BBA00"/>
                        </a:solidFill>
                      </a:endParaRPr>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400" dirty="0" smtClean="0"/>
                        <a:t>42159</a:t>
                      </a:r>
                      <a:endParaRPr lang="it-IT" sz="1400" dirty="0"/>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400" dirty="0" smtClean="0"/>
                        <a:t>19712</a:t>
                      </a:r>
                      <a:endParaRPr lang="it-IT" sz="1400" dirty="0"/>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r>
              <a:tr h="269749">
                <a:tc>
                  <a:txBody>
                    <a:bodyPr/>
                    <a:lstStyle/>
                    <a:p>
                      <a:r>
                        <a:rPr lang="it-IT" sz="1400" b="1" dirty="0" smtClean="0">
                          <a:solidFill>
                            <a:srgbClr val="D64646"/>
                          </a:solidFill>
                        </a:rPr>
                        <a:t>CPT</a:t>
                      </a:r>
                      <a:r>
                        <a:rPr lang="it-IT" sz="1400" b="1" baseline="0" dirty="0" smtClean="0">
                          <a:solidFill>
                            <a:srgbClr val="D64646"/>
                          </a:solidFill>
                        </a:rPr>
                        <a:t> (HS </a:t>
                      </a:r>
                      <a:r>
                        <a:rPr lang="it-IT" sz="1400" b="1" dirty="0" err="1" smtClean="0">
                          <a:solidFill>
                            <a:srgbClr val="D64646"/>
                          </a:solidFill>
                        </a:rPr>
                        <a:t>day</a:t>
                      </a:r>
                      <a:r>
                        <a:rPr lang="it-IT" sz="1400" b="1" dirty="0" smtClean="0">
                          <a:solidFill>
                            <a:srgbClr val="D64646"/>
                          </a:solidFill>
                        </a:rPr>
                        <a:t>)</a:t>
                      </a:r>
                      <a:endParaRPr lang="it-IT" sz="1400" b="1" dirty="0">
                        <a:solidFill>
                          <a:srgbClr val="D64646"/>
                        </a:solidFill>
                      </a:endParaRPr>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it-IT" sz="1400" dirty="0" smtClean="0"/>
                        <a:t>34884</a:t>
                      </a:r>
                      <a:endParaRPr lang="it-IT" sz="1400" dirty="0"/>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lang="en-US" sz="1400" dirty="0" smtClean="0"/>
                        <a:t>16055</a:t>
                      </a:r>
                      <a:endParaRPr lang="it-IT" sz="1400" dirty="0"/>
                    </a:p>
                  </a:txBody>
                  <a:tcPr anchor="ctr">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al CNAF</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19" name="TextBox 18"/>
          <p:cNvSpPr txBox="1"/>
          <p:nvPr/>
        </p:nvSpPr>
        <p:spPr>
          <a:xfrm>
            <a:off x="474135" y="799082"/>
            <a:ext cx="1631950" cy="369332"/>
          </a:xfrm>
          <a:prstGeom prst="rect">
            <a:avLst/>
          </a:prstGeom>
          <a:solidFill>
            <a:schemeClr val="bg1">
              <a:lumMod val="65000"/>
            </a:schemeClr>
          </a:solidFill>
          <a:ln>
            <a:solidFill>
              <a:schemeClr val="tx1"/>
            </a:solidFill>
          </a:ln>
        </p:spPr>
        <p:txBody>
          <a:bodyPr wrap="square" rtlCol="0">
            <a:spAutoFit/>
          </a:bodyPr>
          <a:lstStyle/>
          <a:p>
            <a:r>
              <a:rPr lang="it-IT" dirty="0" smtClean="0"/>
              <a:t>Monitor CNAF</a:t>
            </a:r>
          </a:p>
        </p:txBody>
      </p:sp>
      <p:sp>
        <p:nvSpPr>
          <p:cNvPr id="17" name="TextBox 16"/>
          <p:cNvSpPr txBox="1"/>
          <p:nvPr/>
        </p:nvSpPr>
        <p:spPr>
          <a:xfrm>
            <a:off x="1306886" y="5588000"/>
            <a:ext cx="3445031" cy="923330"/>
          </a:xfrm>
          <a:prstGeom prst="rect">
            <a:avLst/>
          </a:prstGeom>
          <a:solidFill>
            <a:srgbClr val="FFFF00"/>
          </a:solidFill>
          <a:ln>
            <a:solidFill>
              <a:schemeClr val="tx1"/>
            </a:solidFill>
          </a:ln>
        </p:spPr>
        <p:txBody>
          <a:bodyPr wrap="square" rtlCol="0">
            <a:spAutoFit/>
          </a:bodyPr>
          <a:lstStyle/>
          <a:p>
            <a:r>
              <a:rPr lang="it-IT" dirty="0" smtClean="0"/>
              <a:t>Risorse ATLAS al CNAF (250 giorni):</a:t>
            </a:r>
          </a:p>
          <a:p>
            <a:r>
              <a:rPr lang="it-IT" dirty="0" smtClean="0"/>
              <a:t>usato: ~ 50 </a:t>
            </a:r>
            <a:r>
              <a:rPr lang="it-IT" dirty="0" err="1" smtClean="0"/>
              <a:t>M</a:t>
            </a:r>
            <a:r>
              <a:rPr lang="it-IT" dirty="0" smtClean="0"/>
              <a:t> HS</a:t>
            </a:r>
          </a:p>
          <a:p>
            <a:r>
              <a:rPr lang="it-IT" dirty="0" smtClean="0"/>
              <a:t>assegnato: ~ 40 </a:t>
            </a:r>
            <a:r>
              <a:rPr lang="it-IT" dirty="0" err="1" smtClean="0"/>
              <a:t>M</a:t>
            </a:r>
            <a:r>
              <a:rPr lang="it-IT" dirty="0" smtClean="0"/>
              <a:t> HS </a:t>
            </a:r>
            <a:endParaRPr lang="it-IT" sz="1600" dirty="0" smtClean="0"/>
          </a:p>
        </p:txBody>
      </p:sp>
      <p:pic>
        <p:nvPicPr>
          <p:cNvPr id="9" name="Picture 8" descr="HEPSPEC assignment VS HEPSPEC used.jpg"/>
          <p:cNvPicPr>
            <a:picLocks noChangeAspect="1"/>
          </p:cNvPicPr>
          <p:nvPr/>
        </p:nvPicPr>
        <p:blipFill>
          <a:blip r:embed="rId2"/>
          <a:stretch>
            <a:fillRect/>
          </a:stretch>
        </p:blipFill>
        <p:spPr>
          <a:xfrm>
            <a:off x="248507" y="1358908"/>
            <a:ext cx="6239076" cy="4104654"/>
          </a:xfrm>
          <a:prstGeom prst="rect">
            <a:avLst/>
          </a:prstGeom>
        </p:spPr>
      </p:pic>
      <p:pic>
        <p:nvPicPr>
          <p:cNvPr id="12" name="Picture 11" descr="FusionCharts.jpg"/>
          <p:cNvPicPr>
            <a:picLocks noChangeAspect="1"/>
          </p:cNvPicPr>
          <p:nvPr/>
        </p:nvPicPr>
        <p:blipFill>
          <a:blip r:embed="rId3"/>
          <a:stretch>
            <a:fillRect/>
          </a:stretch>
        </p:blipFill>
        <p:spPr>
          <a:xfrm>
            <a:off x="4301977" y="799082"/>
            <a:ext cx="4640941" cy="3053251"/>
          </a:xfrm>
          <a:prstGeom prst="rect">
            <a:avLst/>
          </a:prstGeom>
        </p:spPr>
      </p:pic>
      <p:sp>
        <p:nvSpPr>
          <p:cNvPr id="15" name="CasellaDiTesto 7"/>
          <p:cNvSpPr txBox="1"/>
          <p:nvPr/>
        </p:nvSpPr>
        <p:spPr>
          <a:xfrm>
            <a:off x="5781501" y="1484784"/>
            <a:ext cx="749349" cy="646331"/>
          </a:xfrm>
          <a:prstGeom prst="rect">
            <a:avLst/>
          </a:prstGeom>
          <a:noFill/>
        </p:spPr>
        <p:txBody>
          <a:bodyPr wrap="none" rtlCol="0">
            <a:spAutoFit/>
          </a:bodyPr>
          <a:lstStyle/>
          <a:p>
            <a:pPr algn="ctr"/>
            <a:r>
              <a:rPr lang="it-IT" dirty="0" smtClean="0">
                <a:solidFill>
                  <a:schemeClr val="bg1"/>
                </a:solidFill>
              </a:rPr>
              <a:t>ATLAS</a:t>
            </a:r>
          </a:p>
          <a:p>
            <a:pPr algn="ctr"/>
            <a:r>
              <a:rPr lang="it-IT" dirty="0" smtClean="0">
                <a:solidFill>
                  <a:schemeClr val="bg1"/>
                </a:solidFill>
              </a:rPr>
              <a:t>32%</a:t>
            </a:r>
            <a:endParaRPr lang="it-IT" dirty="0">
              <a:solidFill>
                <a:schemeClr val="bg1"/>
              </a:solidFill>
            </a:endParaRPr>
          </a:p>
        </p:txBody>
      </p:sp>
      <p:sp>
        <p:nvSpPr>
          <p:cNvPr id="16" name="TextBox 15"/>
          <p:cNvSpPr txBox="1"/>
          <p:nvPr/>
        </p:nvSpPr>
        <p:spPr>
          <a:xfrm>
            <a:off x="6530851" y="5365750"/>
            <a:ext cx="2412068" cy="1200329"/>
          </a:xfrm>
          <a:prstGeom prst="rect">
            <a:avLst/>
          </a:prstGeom>
          <a:noFill/>
        </p:spPr>
        <p:txBody>
          <a:bodyPr wrap="square" rtlCol="0">
            <a:spAutoFit/>
          </a:bodyPr>
          <a:lstStyle/>
          <a:p>
            <a:r>
              <a:rPr lang="it-IT" dirty="0" smtClean="0"/>
              <a:t>ATLAS ha beneficiato della bassa attività di alcune VO soprattutto nel 2010</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36534" y="1225315"/>
            <a:ext cx="4284133" cy="2898899"/>
          </a:xfrm>
          <a:prstGeom prst="rect">
            <a:avLst/>
          </a:prstGeom>
        </p:spPr>
      </p:pic>
      <p:pic>
        <p:nvPicPr>
          <p:cNvPr id="4" name="Picture 3"/>
          <p:cNvPicPr>
            <a:picLocks noChangeAspect="1"/>
          </p:cNvPicPr>
          <p:nvPr/>
        </p:nvPicPr>
        <p:blipFill>
          <a:blip r:embed="rId3"/>
          <a:srcRect t="6596"/>
          <a:stretch>
            <a:fillRect/>
          </a:stretch>
        </p:blipFill>
        <p:spPr>
          <a:xfrm>
            <a:off x="4555067" y="3949492"/>
            <a:ext cx="4035199" cy="2781507"/>
          </a:xfrm>
          <a:prstGeom prst="rect">
            <a:avLst/>
          </a:prstGeom>
        </p:spPr>
      </p:pic>
      <p:sp>
        <p:nvSpPr>
          <p:cNvPr id="5" name="Text Box 2"/>
          <p:cNvSpPr txBox="1">
            <a:spLocks noChangeArrowheads="1"/>
          </p:cNvSpPr>
          <p:nvPr/>
        </p:nvSpPr>
        <p:spPr bwMode="auto">
          <a:xfrm>
            <a:off x="971550" y="259294"/>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Utilizzo</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al CNAF</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6" name="Picture 5"/>
          <p:cNvPicPr>
            <a:picLocks noChangeAspect="1"/>
          </p:cNvPicPr>
          <p:nvPr/>
        </p:nvPicPr>
        <p:blipFill>
          <a:blip r:embed="rId4"/>
          <a:stretch>
            <a:fillRect/>
          </a:stretch>
        </p:blipFill>
        <p:spPr>
          <a:xfrm>
            <a:off x="0" y="1713196"/>
            <a:ext cx="4436534" cy="4165600"/>
          </a:xfrm>
          <a:prstGeom prst="rect">
            <a:avLst/>
          </a:prstGeom>
        </p:spPr>
      </p:pic>
      <p:sp>
        <p:nvSpPr>
          <p:cNvPr id="7" name="TextBox 6"/>
          <p:cNvSpPr txBox="1"/>
          <p:nvPr/>
        </p:nvSpPr>
        <p:spPr>
          <a:xfrm>
            <a:off x="521935" y="1384792"/>
            <a:ext cx="4001383" cy="338554"/>
          </a:xfrm>
          <a:prstGeom prst="rect">
            <a:avLst/>
          </a:prstGeom>
          <a:solidFill>
            <a:schemeClr val="bg1">
              <a:lumMod val="65000"/>
            </a:schemeClr>
          </a:solidFill>
          <a:ln>
            <a:solidFill>
              <a:schemeClr val="tx1"/>
            </a:solidFill>
          </a:ln>
        </p:spPr>
        <p:txBody>
          <a:bodyPr wrap="square" rtlCol="0">
            <a:spAutoFit/>
          </a:bodyPr>
          <a:lstStyle/>
          <a:p>
            <a:pPr algn="ctr"/>
            <a:r>
              <a:rPr lang="it-IT" sz="1600" dirty="0" smtClean="0">
                <a:latin typeface="Comic Sans MS"/>
                <a:cs typeface="Comic Sans MS"/>
              </a:rPr>
              <a:t>Occupazione DATADISK spacetoken</a:t>
            </a:r>
          </a:p>
        </p:txBody>
      </p:sp>
      <p:sp>
        <p:nvSpPr>
          <p:cNvPr id="8" name="TextBox 7"/>
          <p:cNvSpPr txBox="1"/>
          <p:nvPr/>
        </p:nvSpPr>
        <p:spPr>
          <a:xfrm>
            <a:off x="4682062" y="751053"/>
            <a:ext cx="3649133" cy="523220"/>
          </a:xfrm>
          <a:prstGeom prst="rect">
            <a:avLst/>
          </a:prstGeom>
          <a:solidFill>
            <a:schemeClr val="bg1">
              <a:lumMod val="65000"/>
            </a:schemeClr>
          </a:solidFill>
          <a:ln>
            <a:solidFill>
              <a:schemeClr val="tx1"/>
            </a:solidFill>
          </a:ln>
        </p:spPr>
        <p:txBody>
          <a:bodyPr wrap="square" rtlCol="0">
            <a:spAutoFit/>
          </a:bodyPr>
          <a:lstStyle/>
          <a:p>
            <a:pPr algn="ctr"/>
            <a:r>
              <a:rPr lang="it-IT" sz="1600" dirty="0" smtClean="0">
                <a:latin typeface="Comic Sans MS"/>
                <a:cs typeface="Comic Sans MS"/>
              </a:rPr>
              <a:t>Utilizzo dei dati</a:t>
            </a:r>
          </a:p>
          <a:p>
            <a:pPr algn="ctr"/>
            <a:r>
              <a:rPr lang="it-IT" sz="1200" dirty="0" smtClean="0">
                <a:latin typeface="Comic Sans MS"/>
                <a:cs typeface="Comic Sans MS"/>
              </a:rPr>
              <a:t>TB e numero di file non utilizzati vs </a:t>
            </a:r>
            <a:r>
              <a:rPr lang="it-IT" sz="1200" dirty="0" err="1" smtClean="0">
                <a:latin typeface="Comic Sans MS"/>
                <a:cs typeface="Comic Sans MS"/>
              </a:rPr>
              <a:t>time</a:t>
            </a:r>
            <a:endParaRPr lang="it-IT" sz="1200" dirty="0" smtClean="0">
              <a:latin typeface="Comic Sans MS"/>
              <a:cs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28575">
              <a:tabLst>
                <a:tab pos="92075" algn="l"/>
              </a:tabLst>
              <a:defRPr/>
            </a:pPr>
            <a:fld id="{1C70E244-185E-0C48-88FA-87B040AF3D2F}" type="slidenum">
              <a:rPr lang="en-GB" smtClean="0"/>
              <a:pPr marL="28575">
                <a:tabLst>
                  <a:tab pos="92075" algn="l"/>
                </a:tabLst>
                <a:defRPr/>
              </a:pPr>
              <a:t>27</a:t>
            </a:fld>
            <a:endParaRPr lang="en-GB"/>
          </a:p>
        </p:txBody>
      </p:sp>
      <p:sp>
        <p:nvSpPr>
          <p:cNvPr id="5" name="Text Box 2"/>
          <p:cNvSpPr txBox="1">
            <a:spLocks noChangeArrowheads="1"/>
          </p:cNvSpPr>
          <p:nvPr/>
        </p:nvSpPr>
        <p:spPr bwMode="auto">
          <a:xfrm>
            <a:off x="971550" y="265639"/>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Reliability &amp; Availability – 2010/11</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8" name="Table 7"/>
          <p:cNvGraphicFramePr>
            <a:graphicFrameLocks noGrp="1"/>
          </p:cNvGraphicFramePr>
          <p:nvPr/>
        </p:nvGraphicFramePr>
        <p:xfrm>
          <a:off x="6094945" y="1037166"/>
          <a:ext cx="2424644" cy="1920240"/>
        </p:xfrm>
        <a:graphic>
          <a:graphicData uri="http://schemas.openxmlformats.org/drawingml/2006/table">
            <a:tbl>
              <a:tblPr firstRow="1" bandRow="1">
                <a:tableStyleId>{284E427A-3D55-4303-BF80-6455036E1DE7}</a:tableStyleId>
              </a:tblPr>
              <a:tblGrid>
                <a:gridCol w="606161"/>
                <a:gridCol w="606161"/>
                <a:gridCol w="606161"/>
                <a:gridCol w="606161"/>
              </a:tblGrid>
              <a:tr h="229306">
                <a:tc gridSpan="4">
                  <a:txBody>
                    <a:bodyPr/>
                    <a:lstStyle/>
                    <a:p>
                      <a:pPr algn="ctr"/>
                      <a:r>
                        <a:rPr lang="it-IT" sz="1200" dirty="0" smtClean="0"/>
                        <a:t>Valori</a:t>
                      </a:r>
                      <a:r>
                        <a:rPr lang="it-IT" sz="1200" baseline="0" dirty="0" smtClean="0"/>
                        <a:t> medi 2011</a:t>
                      </a:r>
                      <a:endParaRPr lang="it-IT" sz="1200" dirty="0"/>
                    </a:p>
                  </a:txBody>
                  <a:tcPr/>
                </a:tc>
                <a:tc hMerge="1">
                  <a:txBody>
                    <a:bodyPr/>
                    <a:lstStyle/>
                    <a:p>
                      <a:endParaRPr lang="it-IT"/>
                    </a:p>
                  </a:txBody>
                  <a:tcPr/>
                </a:tc>
                <a:tc hMerge="1">
                  <a:txBody>
                    <a:bodyPr/>
                    <a:lstStyle/>
                    <a:p>
                      <a:pPr algn="ctr"/>
                      <a:endParaRPr lang="it-IT" sz="1200" dirty="0"/>
                    </a:p>
                  </a:txBody>
                  <a:tcPr/>
                </a:tc>
                <a:tc hMerge="1">
                  <a:txBody>
                    <a:bodyPr/>
                    <a:lstStyle/>
                    <a:p>
                      <a:endParaRPr lang="it-IT"/>
                    </a:p>
                  </a:txBody>
                  <a:tcPr/>
                </a:tc>
              </a:tr>
              <a:tr h="229306">
                <a:tc gridSpan="2">
                  <a:txBody>
                    <a:bodyPr/>
                    <a:lstStyle/>
                    <a:p>
                      <a:pPr algn="ctr"/>
                      <a:r>
                        <a:rPr lang="it-IT" sz="1200" dirty="0" smtClean="0"/>
                        <a:t>Frascati</a:t>
                      </a:r>
                      <a:endParaRPr lang="it-IT" sz="1200" dirty="0"/>
                    </a:p>
                  </a:txBody>
                  <a:tcPr/>
                </a:tc>
                <a:tc hMerge="1">
                  <a:txBody>
                    <a:bodyPr/>
                    <a:lstStyle/>
                    <a:p>
                      <a:endParaRPr lang="it-IT" dirty="0"/>
                    </a:p>
                  </a:txBody>
                  <a:tcPr/>
                </a:tc>
                <a:tc gridSpan="2">
                  <a:txBody>
                    <a:bodyPr/>
                    <a:lstStyle/>
                    <a:p>
                      <a:pPr algn="ctr"/>
                      <a:r>
                        <a:rPr lang="it-IT" sz="1200" dirty="0" smtClean="0"/>
                        <a:t>Milano</a:t>
                      </a:r>
                      <a:endParaRPr lang="it-IT" sz="1200" dirty="0"/>
                    </a:p>
                  </a:txBody>
                  <a:tcPr/>
                </a:tc>
                <a:tc hMerge="1">
                  <a:txBody>
                    <a:bodyPr/>
                    <a:lstStyle/>
                    <a:p>
                      <a:endParaRPr lang="it-IT" dirty="0"/>
                    </a:p>
                  </a:txBody>
                  <a:tcPr/>
                </a:tc>
              </a:tr>
              <a:tr h="229306">
                <a:tc>
                  <a:txBody>
                    <a:bodyPr/>
                    <a:lstStyle/>
                    <a:p>
                      <a:pPr algn="ctr"/>
                      <a:r>
                        <a:rPr lang="it-IT" sz="1200" dirty="0" err="1" smtClean="0"/>
                        <a:t>rel</a:t>
                      </a:r>
                      <a:endParaRPr lang="it-IT" sz="1200" dirty="0"/>
                    </a:p>
                  </a:txBody>
                  <a:tcPr/>
                </a:tc>
                <a:tc>
                  <a:txBody>
                    <a:bodyPr/>
                    <a:lstStyle/>
                    <a:p>
                      <a:pPr algn="ctr"/>
                      <a:r>
                        <a:rPr lang="it-IT" sz="1200" dirty="0" smtClean="0"/>
                        <a:t>ava</a:t>
                      </a:r>
                      <a:endParaRPr lang="it-IT" sz="1200" dirty="0"/>
                    </a:p>
                  </a:txBody>
                  <a:tcPr/>
                </a:tc>
                <a:tc>
                  <a:txBody>
                    <a:bodyPr/>
                    <a:lstStyle/>
                    <a:p>
                      <a:pPr algn="ctr"/>
                      <a:r>
                        <a:rPr lang="it-IT" sz="1200" dirty="0" err="1" smtClean="0"/>
                        <a:t>rel</a:t>
                      </a:r>
                      <a:endParaRPr lang="it-IT" sz="1200" dirty="0"/>
                    </a:p>
                  </a:txBody>
                  <a:tcPr/>
                </a:tc>
                <a:tc>
                  <a:txBody>
                    <a:bodyPr/>
                    <a:lstStyle/>
                    <a:p>
                      <a:pPr algn="ctr"/>
                      <a:r>
                        <a:rPr lang="it-IT" sz="1200" dirty="0" smtClean="0"/>
                        <a:t>ava</a:t>
                      </a:r>
                      <a:endParaRPr lang="it-IT" sz="1200" dirty="0"/>
                    </a:p>
                  </a:txBody>
                  <a:tcPr/>
                </a:tc>
              </a:tr>
              <a:tr h="229306">
                <a:tc>
                  <a:txBody>
                    <a:bodyPr/>
                    <a:lstStyle/>
                    <a:p>
                      <a:pPr algn="ctr"/>
                      <a:r>
                        <a:rPr lang="it-IT" sz="1200" dirty="0" smtClean="0"/>
                        <a:t>95%</a:t>
                      </a:r>
                      <a:endParaRPr lang="it-IT" sz="1200" dirty="0"/>
                    </a:p>
                  </a:txBody>
                  <a:tcPr/>
                </a:tc>
                <a:tc>
                  <a:txBody>
                    <a:bodyPr/>
                    <a:lstStyle/>
                    <a:p>
                      <a:pPr algn="ctr"/>
                      <a:r>
                        <a:rPr lang="it-IT" sz="1200" dirty="0" smtClean="0"/>
                        <a:t>94%</a:t>
                      </a:r>
                      <a:endParaRPr lang="it-IT" sz="1200" dirty="0"/>
                    </a:p>
                  </a:txBody>
                  <a:tcPr/>
                </a:tc>
                <a:tc>
                  <a:txBody>
                    <a:bodyPr/>
                    <a:lstStyle/>
                    <a:p>
                      <a:pPr algn="ctr"/>
                      <a:r>
                        <a:rPr lang="it-IT" sz="1200" dirty="0" smtClean="0"/>
                        <a:t>93%</a:t>
                      </a:r>
                      <a:endParaRPr lang="it-IT" sz="1200" dirty="0"/>
                    </a:p>
                  </a:txBody>
                  <a:tcPr/>
                </a:tc>
                <a:tc>
                  <a:txBody>
                    <a:bodyPr/>
                    <a:lstStyle/>
                    <a:p>
                      <a:pPr algn="ctr"/>
                      <a:r>
                        <a:rPr lang="it-IT" sz="1200" dirty="0" smtClean="0"/>
                        <a:t>93%</a:t>
                      </a:r>
                      <a:endParaRPr lang="it-IT" sz="1200" dirty="0"/>
                    </a:p>
                  </a:txBody>
                  <a:tcPr/>
                </a:tc>
              </a:tr>
              <a:tr h="229306">
                <a:tc gridSpan="2">
                  <a:txBody>
                    <a:bodyPr/>
                    <a:lstStyle/>
                    <a:p>
                      <a:pPr algn="ctr"/>
                      <a:r>
                        <a:rPr lang="it-IT" sz="1200" dirty="0" smtClean="0"/>
                        <a:t>Napoli</a:t>
                      </a:r>
                      <a:endParaRPr lang="it-IT" sz="1200" dirty="0"/>
                    </a:p>
                  </a:txBody>
                  <a:tcPr/>
                </a:tc>
                <a:tc hMerge="1">
                  <a:txBody>
                    <a:bodyPr/>
                    <a:lstStyle/>
                    <a:p>
                      <a:endParaRPr lang="it-IT" dirty="0"/>
                    </a:p>
                  </a:txBody>
                  <a:tcPr/>
                </a:tc>
                <a:tc gridSpan="2">
                  <a:txBody>
                    <a:bodyPr/>
                    <a:lstStyle/>
                    <a:p>
                      <a:pPr algn="ctr"/>
                      <a:r>
                        <a:rPr lang="it-IT" sz="1200" dirty="0" smtClean="0"/>
                        <a:t>Roma</a:t>
                      </a:r>
                      <a:endParaRPr lang="it-IT" sz="1200" dirty="0"/>
                    </a:p>
                  </a:txBody>
                  <a:tcPr/>
                </a:tc>
                <a:tc hMerge="1">
                  <a:txBody>
                    <a:bodyPr/>
                    <a:lstStyle/>
                    <a:p>
                      <a:endParaRPr lang="it-IT" dirty="0"/>
                    </a:p>
                  </a:txBody>
                  <a:tcPr/>
                </a:tc>
              </a:tr>
              <a:tr h="229306">
                <a:tc>
                  <a:txBody>
                    <a:bodyPr/>
                    <a:lstStyle/>
                    <a:p>
                      <a:pPr algn="ctr"/>
                      <a:r>
                        <a:rPr lang="it-IT" sz="1200" dirty="0" err="1" smtClean="0"/>
                        <a:t>rel</a:t>
                      </a:r>
                      <a:endParaRPr lang="it-IT" sz="1200" dirty="0"/>
                    </a:p>
                  </a:txBody>
                  <a:tcPr/>
                </a:tc>
                <a:tc>
                  <a:txBody>
                    <a:bodyPr/>
                    <a:lstStyle/>
                    <a:p>
                      <a:pPr algn="ctr"/>
                      <a:r>
                        <a:rPr lang="it-IT" sz="1200" dirty="0" smtClean="0"/>
                        <a:t>ava</a:t>
                      </a:r>
                      <a:endParaRPr lang="it-IT" sz="1200" dirty="0"/>
                    </a:p>
                  </a:txBody>
                  <a:tcPr/>
                </a:tc>
                <a:tc>
                  <a:txBody>
                    <a:bodyPr/>
                    <a:lstStyle/>
                    <a:p>
                      <a:pPr algn="ctr"/>
                      <a:r>
                        <a:rPr lang="it-IT" sz="1200" dirty="0" err="1" smtClean="0"/>
                        <a:t>rel</a:t>
                      </a:r>
                      <a:endParaRPr lang="it-IT" sz="1200" dirty="0"/>
                    </a:p>
                  </a:txBody>
                  <a:tcPr/>
                </a:tc>
                <a:tc>
                  <a:txBody>
                    <a:bodyPr/>
                    <a:lstStyle/>
                    <a:p>
                      <a:pPr algn="ctr"/>
                      <a:r>
                        <a:rPr lang="it-IT" sz="1200" dirty="0" smtClean="0"/>
                        <a:t>ava</a:t>
                      </a:r>
                      <a:endParaRPr lang="it-IT" sz="1200" dirty="0"/>
                    </a:p>
                  </a:txBody>
                  <a:tcPr/>
                </a:tc>
              </a:tr>
              <a:tr h="229306">
                <a:tc>
                  <a:txBody>
                    <a:bodyPr/>
                    <a:lstStyle/>
                    <a:p>
                      <a:pPr algn="ctr"/>
                      <a:r>
                        <a:rPr lang="it-IT" sz="1200" dirty="0" smtClean="0"/>
                        <a:t>93%</a:t>
                      </a:r>
                      <a:endParaRPr lang="it-IT" sz="1200" dirty="0"/>
                    </a:p>
                  </a:txBody>
                  <a:tcPr/>
                </a:tc>
                <a:tc>
                  <a:txBody>
                    <a:bodyPr/>
                    <a:lstStyle/>
                    <a:p>
                      <a:pPr algn="ctr"/>
                      <a:r>
                        <a:rPr lang="it-IT" sz="1200" dirty="0" smtClean="0"/>
                        <a:t>92%</a:t>
                      </a:r>
                      <a:endParaRPr lang="it-IT" sz="1200" dirty="0"/>
                    </a:p>
                  </a:txBody>
                  <a:tcPr/>
                </a:tc>
                <a:tc>
                  <a:txBody>
                    <a:bodyPr/>
                    <a:lstStyle/>
                    <a:p>
                      <a:pPr algn="ctr"/>
                      <a:r>
                        <a:rPr lang="it-IT" sz="1200" dirty="0" smtClean="0"/>
                        <a:t>98%</a:t>
                      </a:r>
                      <a:endParaRPr lang="it-IT" sz="1200" dirty="0"/>
                    </a:p>
                  </a:txBody>
                  <a:tcPr/>
                </a:tc>
                <a:tc>
                  <a:txBody>
                    <a:bodyPr/>
                    <a:lstStyle/>
                    <a:p>
                      <a:pPr algn="ctr"/>
                      <a:r>
                        <a:rPr lang="it-IT" sz="1200" dirty="0" smtClean="0"/>
                        <a:t>97%</a:t>
                      </a:r>
                      <a:endParaRPr lang="it-IT" sz="1200" dirty="0"/>
                    </a:p>
                  </a:txBody>
                  <a:tcPr/>
                </a:tc>
              </a:tr>
            </a:tbl>
          </a:graphicData>
        </a:graphic>
      </p:graphicFrame>
      <p:sp>
        <p:nvSpPr>
          <p:cNvPr id="17" name="TextBox 16"/>
          <p:cNvSpPr txBox="1"/>
          <p:nvPr/>
        </p:nvSpPr>
        <p:spPr>
          <a:xfrm>
            <a:off x="406366" y="4624924"/>
            <a:ext cx="3461404" cy="584776"/>
          </a:xfrm>
          <a:prstGeom prst="rect">
            <a:avLst/>
          </a:prstGeom>
          <a:noFill/>
        </p:spPr>
        <p:txBody>
          <a:bodyPr wrap="none" rtlCol="0">
            <a:spAutoFit/>
          </a:bodyPr>
          <a:lstStyle/>
          <a:p>
            <a:pPr algn="ctr"/>
            <a:r>
              <a:rPr lang="it-IT" sz="1600" dirty="0" err="1" smtClean="0"/>
              <a:t>Availability</a:t>
            </a:r>
            <a:r>
              <a:rPr lang="it-IT" sz="1600" dirty="0" smtClean="0"/>
              <a:t> =</a:t>
            </a:r>
          </a:p>
          <a:p>
            <a:r>
              <a:rPr lang="it-IT" sz="1600" dirty="0" smtClean="0"/>
              <a:t>time_site_is_available/</a:t>
            </a:r>
            <a:r>
              <a:rPr lang="it-IT" sz="1600" dirty="0" err="1" smtClean="0"/>
              <a:t>total_time</a:t>
            </a:r>
            <a:endParaRPr lang="it-IT" sz="1600" dirty="0"/>
          </a:p>
        </p:txBody>
      </p:sp>
      <p:sp>
        <p:nvSpPr>
          <p:cNvPr id="18" name="TextBox 17"/>
          <p:cNvSpPr txBox="1"/>
          <p:nvPr/>
        </p:nvSpPr>
        <p:spPr>
          <a:xfrm>
            <a:off x="112465" y="5327640"/>
            <a:ext cx="3934891" cy="830997"/>
          </a:xfrm>
          <a:prstGeom prst="rect">
            <a:avLst/>
          </a:prstGeom>
          <a:noFill/>
        </p:spPr>
        <p:txBody>
          <a:bodyPr wrap="none" rtlCol="0">
            <a:spAutoFit/>
          </a:bodyPr>
          <a:lstStyle/>
          <a:p>
            <a:pPr algn="ctr"/>
            <a:r>
              <a:rPr lang="it-IT" sz="1600" dirty="0" err="1" smtClean="0"/>
              <a:t>Reliability</a:t>
            </a:r>
            <a:r>
              <a:rPr lang="it-IT" sz="1600" dirty="0" smtClean="0"/>
              <a:t> =</a:t>
            </a:r>
          </a:p>
          <a:p>
            <a:r>
              <a:rPr lang="it-IT" sz="1600" dirty="0" smtClean="0"/>
              <a:t>time_site_is_available/</a:t>
            </a:r>
          </a:p>
          <a:p>
            <a:r>
              <a:rPr lang="it-IT" sz="1600" dirty="0" smtClean="0"/>
              <a:t>(total_time-time_site_is_sched_down)</a:t>
            </a:r>
            <a:endParaRPr lang="it-IT" sz="1600" dirty="0"/>
          </a:p>
        </p:txBody>
      </p:sp>
      <p:pic>
        <p:nvPicPr>
          <p:cNvPr id="12" name="Picture 11" descr="Ava.jpg"/>
          <p:cNvPicPr>
            <a:picLocks noChangeAspect="1"/>
          </p:cNvPicPr>
          <p:nvPr/>
        </p:nvPicPr>
        <p:blipFill>
          <a:blip r:embed="rId2"/>
          <a:stretch>
            <a:fillRect/>
          </a:stretch>
        </p:blipFill>
        <p:spPr>
          <a:xfrm>
            <a:off x="4472055" y="3572423"/>
            <a:ext cx="4478145" cy="3026283"/>
          </a:xfrm>
          <a:prstGeom prst="rect">
            <a:avLst/>
          </a:prstGeom>
        </p:spPr>
      </p:pic>
      <p:pic>
        <p:nvPicPr>
          <p:cNvPr id="11" name="Picture 10" descr="Rel.jpg"/>
          <p:cNvPicPr>
            <a:picLocks noChangeAspect="1"/>
          </p:cNvPicPr>
          <p:nvPr/>
        </p:nvPicPr>
        <p:blipFill>
          <a:blip r:embed="rId3"/>
          <a:stretch>
            <a:fillRect/>
          </a:stretch>
        </p:blipFill>
        <p:spPr>
          <a:xfrm>
            <a:off x="112465" y="727304"/>
            <a:ext cx="4868333" cy="3252331"/>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a:t>
            </a:r>
            <a:r>
              <a:rPr lang="en-US" sz="2400" b="1" i="1" dirty="0" err="1" smtClean="0">
                <a:solidFill>
                  <a:srgbClr val="FF3300"/>
                </a:solidFill>
                <a:effectLst>
                  <a:outerShdw blurRad="38100" dist="38100" dir="2700000" algn="tl">
                    <a:srgbClr val="000000"/>
                  </a:outerShdw>
                </a:effectLst>
                <a:latin typeface="Comic Sans MS"/>
                <a:cs typeface="Comic Sans MS"/>
              </a:rPr>
              <a:t>Frascati</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7" name="Table 6"/>
          <p:cNvGraphicFramePr>
            <a:graphicFrameLocks noGrp="1"/>
          </p:cNvGraphicFramePr>
          <p:nvPr/>
        </p:nvGraphicFramePr>
        <p:xfrm>
          <a:off x="317500" y="788755"/>
          <a:ext cx="8458203" cy="3211742"/>
        </p:xfrm>
        <a:graphic>
          <a:graphicData uri="http://schemas.openxmlformats.org/drawingml/2006/table">
            <a:tbl>
              <a:tblPr/>
              <a:tblGrid>
                <a:gridCol w="396036"/>
                <a:gridCol w="396036"/>
                <a:gridCol w="1310691"/>
                <a:gridCol w="546907"/>
                <a:gridCol w="565766"/>
                <a:gridCol w="499760"/>
                <a:gridCol w="480901"/>
                <a:gridCol w="678919"/>
                <a:gridCol w="726067"/>
                <a:gridCol w="716638"/>
                <a:gridCol w="744925"/>
                <a:gridCol w="726067"/>
                <a:gridCol w="669490"/>
              </a:tblGrid>
              <a:tr h="248011">
                <a:tc gridSpan="13">
                  <a:txBody>
                    <a:bodyPr/>
                    <a:lstStyle/>
                    <a:p>
                      <a:pPr algn="ctr" fontAlgn="ctr"/>
                      <a:r>
                        <a:rPr lang="en-US" sz="500" b="1" i="1" u="none" strike="noStrike">
                          <a:latin typeface="Arial"/>
                        </a:rPr>
                        <a:t>WORKER NODES - LNF</a:t>
                      </a:r>
                    </a:p>
                  </a:txBody>
                  <a:tcPr marL="6796" marR="6796" marT="679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CF305"/>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34815">
                <a:tc>
                  <a:txBody>
                    <a:bodyPr/>
                    <a:lstStyle/>
                    <a:p>
                      <a:pPr algn="ctr" fontAlgn="ctr"/>
                      <a:r>
                        <a:rPr lang="en-US" sz="500" b="1" i="0" u="none" strike="noStrike">
                          <a:latin typeface="Arial"/>
                        </a:rPr>
                        <a:t># WN</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Tipo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Processore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core/CPU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core fisici</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job slots</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RAM</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box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acquisto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stato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dismissione</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61207">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28,89</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apr-04</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Opteron 280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server</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2008</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61207">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Opteron 280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server</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61207">
                <a:tc>
                  <a:txBody>
                    <a:bodyPr/>
                    <a:lstStyle/>
                    <a:p>
                      <a:pPr algn="ctr" fontAlgn="ctr"/>
                      <a:r>
                        <a:rPr lang="en-US" sz="500" b="1" i="0" u="none" strike="noStrike">
                          <a:latin typeface="Arial"/>
                        </a:rPr>
                        <a:t>2</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Opteron 280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62,26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server</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61207">
                <a:tc>
                  <a:txBody>
                    <a:bodyPr/>
                    <a:lstStyle/>
                    <a:p>
                      <a:pPr algn="ctr" fontAlgn="ctr"/>
                      <a:r>
                        <a:rPr lang="en-US" sz="500" b="1" i="0" u="none" strike="noStrike">
                          <a:latin typeface="Arial"/>
                        </a:rPr>
                        <a:t>2</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Blade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Opteron 280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62,26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2011</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216,36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61207">
                <a:tc>
                  <a:txBody>
                    <a:bodyPr/>
                    <a:lstStyle/>
                    <a:p>
                      <a:pPr algn="ctr" fontAlgn="ctr"/>
                      <a:r>
                        <a:rPr lang="en-US" sz="500" b="1" i="0" u="none" strike="noStrike">
                          <a:latin typeface="Arial"/>
                        </a:rPr>
                        <a:t>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288,48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apr-08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61207">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Blade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gen-09</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556,98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gen-10</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E5620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98,95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395,80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mar-11</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61207">
                <a:tc>
                  <a:txBody>
                    <a:bodyPr/>
                    <a:lstStyle/>
                    <a:p>
                      <a:pPr algn="ctr" fontAlgn="ctr"/>
                      <a:r>
                        <a:rPr lang="en-US" sz="500" b="1" i="0" u="none" strike="noStrike">
                          <a:latin typeface="Arial"/>
                        </a:rPr>
                        <a:t>8</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E5620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98,95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791,60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apr-11</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new11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73608">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r>
              <a:tr h="173608">
                <a:tc>
                  <a:txBody>
                    <a:bodyPr/>
                    <a:lstStyle/>
                    <a:p>
                      <a:pPr algn="ctr" fontAlgn="ctr"/>
                      <a:r>
                        <a:rPr lang="en-US" sz="500" b="1" i="0" u="none" strike="noStrike">
                          <a:latin typeface="Arial"/>
                        </a:rPr>
                        <a:t>18</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a:noFill/>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now</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144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224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1529,7</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73608">
                <a:tc>
                  <a:txBody>
                    <a:bodyPr/>
                    <a:lstStyle/>
                    <a:p>
                      <a:pPr algn="ctr" fontAlgn="ctr"/>
                      <a:r>
                        <a:rPr lang="en-US" sz="500" b="1" i="0" u="none" strike="noStrike">
                          <a:latin typeface="Arial"/>
                        </a:rPr>
                        <a:t>26</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a:noFill/>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208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352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2321,3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73608">
                <a:tc>
                  <a:txBody>
                    <a:bodyPr/>
                    <a:lstStyle/>
                    <a:p>
                      <a:pPr algn="ctr" fontAlgn="ctr"/>
                      <a:r>
                        <a:rPr lang="en-US" sz="500" b="1" i="0" u="none" strike="noStrike">
                          <a:latin typeface="Arial"/>
                        </a:rPr>
                        <a:t> </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off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62,3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dirty="0">
                          <a:latin typeface="Arial"/>
                        </a:rPr>
                        <a:t>577,0</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graphicFrame>
        <p:nvGraphicFramePr>
          <p:cNvPr id="10" name="Table 9"/>
          <p:cNvGraphicFramePr>
            <a:graphicFrameLocks noGrp="1"/>
          </p:cNvGraphicFramePr>
          <p:nvPr/>
        </p:nvGraphicFramePr>
        <p:xfrm>
          <a:off x="1041400" y="4165596"/>
          <a:ext cx="6883401" cy="2425703"/>
        </p:xfrm>
        <a:graphic>
          <a:graphicData uri="http://schemas.openxmlformats.org/drawingml/2006/table">
            <a:tbl>
              <a:tblPr/>
              <a:tblGrid>
                <a:gridCol w="457441"/>
                <a:gridCol w="871317"/>
                <a:gridCol w="718837"/>
                <a:gridCol w="544572"/>
                <a:gridCol w="653487"/>
                <a:gridCol w="533682"/>
                <a:gridCol w="620813"/>
                <a:gridCol w="620813"/>
                <a:gridCol w="620813"/>
                <a:gridCol w="620813"/>
                <a:gridCol w="620813"/>
              </a:tblGrid>
              <a:tr h="194734">
                <a:tc gridSpan="11">
                  <a:txBody>
                    <a:bodyPr/>
                    <a:lstStyle/>
                    <a:p>
                      <a:pPr algn="ctr" fontAlgn="ctr"/>
                      <a:r>
                        <a:rPr lang="en-US" sz="800" b="1" i="1" u="none" strike="noStrike">
                          <a:latin typeface="Arial"/>
                        </a:rPr>
                        <a:t>STORAGE - LNF</a:t>
                      </a:r>
                    </a:p>
                  </a:txBody>
                  <a:tcPr marL="9646" marR="9646" marT="964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00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8327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Tipo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Box</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Dischi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TB/Disco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Server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Stato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r>
              <a:tr h="156246">
                <a:tc>
                  <a:txBody>
                    <a:bodyPr/>
                    <a:lstStyle/>
                    <a:p>
                      <a:pPr algn="ctr" fontAlgn="ctr"/>
                      <a:r>
                        <a:rPr lang="en-US" sz="800" b="1" i="0" u="none" strike="noStrike">
                          <a:latin typeface="Arial"/>
                        </a:rPr>
                        <a:t>1</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DAS</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apr-04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2009</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2</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FC2SATA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17</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6,5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dic-05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2010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3</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FC2SATA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6,8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5,1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a:txBody>
                    <a:bodyPr/>
                    <a:lstStyle/>
                    <a:p>
                      <a:pPr algn="ctr" fontAlgn="ctr"/>
                      <a:r>
                        <a:rPr lang="en-US" sz="800" b="0" i="0" u="none" strike="noStrike">
                          <a:latin typeface="Lucida Sans"/>
                        </a:rPr>
                        <a:t>dic-06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2010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rowSpan="2">
                  <a:txBody>
                    <a:bodyPr/>
                    <a:lstStyle/>
                    <a:p>
                      <a:pPr algn="ctr" fontAlgn="ctr"/>
                      <a:r>
                        <a:rPr lang="en-US" sz="800" b="1" i="0" u="none" strike="noStrike">
                          <a:latin typeface="Arial"/>
                        </a:rPr>
                        <a:t>4</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FC2SATA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gen-08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5</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FC2SATA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72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60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apr-10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6</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FC2SATA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72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60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lug-10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7</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102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56246">
                <a:tc>
                  <a:txBody>
                    <a:bodyPr/>
                    <a:lstStyle/>
                    <a:p>
                      <a:pPr algn="ctr" fontAlgn="ctr"/>
                      <a:r>
                        <a:rPr lang="en-US" sz="800" b="1" i="0" u="none" strike="noStrike">
                          <a:latin typeface="Arial"/>
                        </a:rPr>
                        <a:t>7</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60369">
                <a:tc>
                  <a:txBody>
                    <a:bodyPr/>
                    <a:lstStyle/>
                    <a:p>
                      <a:pPr algn="l"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l" fontAlgn="ctr"/>
                      <a:r>
                        <a:rPr lang="en-US" sz="800" b="1" i="0" u="none" strike="noStrike">
                          <a:latin typeface="Arial"/>
                        </a:rPr>
                        <a:t> </a:t>
                      </a:r>
                    </a:p>
                  </a:txBody>
                  <a:tcPr marL="9646" marR="9646" marT="9646" marB="0" anchor="ctr">
                    <a:lnL>
                      <a:noFill/>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r>
              <a:tr h="16036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now</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192,0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156,0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6036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312,0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258,0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6036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off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obsol 2012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dirty="0">
                          <a:latin typeface="Arial"/>
                        </a:rPr>
                        <a:t>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a:t>
            </a:r>
            <a:r>
              <a:rPr lang="en-US" sz="2400" b="1" i="1" dirty="0" err="1" smtClean="0">
                <a:solidFill>
                  <a:srgbClr val="FF3300"/>
                </a:solidFill>
                <a:effectLst>
                  <a:outerShdw blurRad="38100" dist="38100" dir="2700000" algn="tl">
                    <a:srgbClr val="000000"/>
                  </a:outerShdw>
                </a:effectLst>
                <a:latin typeface="Comic Sans MS"/>
                <a:cs typeface="Comic Sans MS"/>
              </a:rPr>
              <a:t>Frascati</a:t>
            </a:r>
            <a:r>
              <a:rPr lang="en-US" sz="2400" b="1" i="1" dirty="0" smtClean="0">
                <a:solidFill>
                  <a:srgbClr val="FF3300"/>
                </a:solidFill>
                <a:effectLst>
                  <a:outerShdw blurRad="38100" dist="38100" dir="2700000" algn="tl">
                    <a:srgbClr val="000000"/>
                  </a:outerShdw>
                </a:effectLst>
                <a:latin typeface="Comic Sans MS"/>
                <a:cs typeface="Comic Sans MS"/>
              </a:rPr>
              <a:t> – accounting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2" name="Picture 11" descr="LNF Rel.jpg"/>
          <p:cNvPicPr>
            <a:picLocks noChangeAspect="1"/>
          </p:cNvPicPr>
          <p:nvPr/>
        </p:nvPicPr>
        <p:blipFill>
          <a:blip r:embed="rId2"/>
          <a:stretch>
            <a:fillRect/>
          </a:stretch>
        </p:blipFill>
        <p:spPr>
          <a:xfrm>
            <a:off x="4529652" y="3759200"/>
            <a:ext cx="4468240" cy="2703162"/>
          </a:xfrm>
          <a:prstGeom prst="rect">
            <a:avLst/>
          </a:prstGeom>
        </p:spPr>
      </p:pic>
      <p:pic>
        <p:nvPicPr>
          <p:cNvPr id="14" name="Picture 13"/>
          <p:cNvPicPr>
            <a:picLocks noChangeAspect="1"/>
          </p:cNvPicPr>
          <p:nvPr/>
        </p:nvPicPr>
        <p:blipFill>
          <a:blip r:embed="rId3"/>
          <a:stretch>
            <a:fillRect/>
          </a:stretch>
        </p:blipFill>
        <p:spPr>
          <a:xfrm>
            <a:off x="687971" y="3759200"/>
            <a:ext cx="3492499" cy="2793999"/>
          </a:xfrm>
          <a:prstGeom prst="rect">
            <a:avLst/>
          </a:prstGeom>
        </p:spPr>
      </p:pic>
      <p:pic>
        <p:nvPicPr>
          <p:cNvPr id="8" name="Picture 7"/>
          <p:cNvPicPr>
            <a:picLocks noChangeAspect="1"/>
          </p:cNvPicPr>
          <p:nvPr/>
        </p:nvPicPr>
        <p:blipFill>
          <a:blip r:embed="rId4"/>
          <a:stretch>
            <a:fillRect/>
          </a:stretch>
        </p:blipFill>
        <p:spPr>
          <a:xfrm>
            <a:off x="4529652" y="708183"/>
            <a:ext cx="4093648" cy="3048000"/>
          </a:xfrm>
          <a:prstGeom prst="rect">
            <a:avLst/>
          </a:prstGeom>
        </p:spPr>
      </p:pic>
      <p:pic>
        <p:nvPicPr>
          <p:cNvPr id="9" name="Picture 8"/>
          <p:cNvPicPr>
            <a:picLocks noChangeAspect="1"/>
          </p:cNvPicPr>
          <p:nvPr/>
        </p:nvPicPr>
        <p:blipFill>
          <a:blip r:embed="rId5"/>
          <a:stretch>
            <a:fillRect/>
          </a:stretch>
        </p:blipFill>
        <p:spPr>
          <a:xfrm>
            <a:off x="533400" y="711200"/>
            <a:ext cx="3647070" cy="29176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3</a:t>
            </a:fld>
            <a:endParaRPr lang="en-GB"/>
          </a:p>
        </p:txBody>
      </p:sp>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ATLAS Cloud Model</a:t>
            </a:r>
            <a:endParaRPr lang="en-US" sz="2400" b="1" i="1" baseline="30000" dirty="0">
              <a:solidFill>
                <a:srgbClr val="FF3300"/>
              </a:solidFill>
              <a:effectLst>
                <a:outerShdw blurRad="38100" dist="38100" dir="2700000" algn="tl">
                  <a:srgbClr val="000000"/>
                </a:outerShdw>
              </a:effectLst>
              <a:latin typeface="Comic Sans MS"/>
              <a:cs typeface="Comic Sans MS"/>
            </a:endParaRPr>
          </a:p>
        </p:txBody>
      </p:sp>
      <p:grpSp>
        <p:nvGrpSpPr>
          <p:cNvPr id="18" name="Group 17"/>
          <p:cNvGrpSpPr/>
          <p:nvPr/>
        </p:nvGrpSpPr>
        <p:grpSpPr>
          <a:xfrm>
            <a:off x="208264" y="963083"/>
            <a:ext cx="4699399" cy="5076899"/>
            <a:chOff x="1673216" y="1126553"/>
            <a:chExt cx="4236334" cy="5076899"/>
          </a:xfrm>
        </p:grpSpPr>
        <p:grpSp>
          <p:nvGrpSpPr>
            <p:cNvPr id="19" name="Group 23"/>
            <p:cNvGrpSpPr/>
            <p:nvPr/>
          </p:nvGrpSpPr>
          <p:grpSpPr>
            <a:xfrm>
              <a:off x="1673216" y="1126553"/>
              <a:ext cx="4236334" cy="5076899"/>
              <a:chOff x="2047081" y="1212525"/>
              <a:chExt cx="5659438" cy="5804552"/>
            </a:xfrm>
          </p:grpSpPr>
          <p:pic>
            <p:nvPicPr>
              <p:cNvPr id="22" name="Picture 21" descr="Cloud model.png"/>
              <p:cNvPicPr>
                <a:picLocks noChangeAspect="1"/>
              </p:cNvPicPr>
              <p:nvPr/>
            </p:nvPicPr>
            <p:blipFill>
              <a:blip r:embed="rId3"/>
              <a:stretch>
                <a:fillRect/>
              </a:stretch>
            </p:blipFill>
            <p:spPr>
              <a:xfrm>
                <a:off x="2047081" y="1212525"/>
                <a:ext cx="5659438" cy="5804552"/>
              </a:xfrm>
              <a:prstGeom prst="rect">
                <a:avLst/>
              </a:prstGeom>
            </p:spPr>
          </p:pic>
          <p:cxnSp>
            <p:nvCxnSpPr>
              <p:cNvPr id="23" name="Straight Connector 22"/>
              <p:cNvCxnSpPr/>
              <p:nvPr/>
            </p:nvCxnSpPr>
            <p:spPr>
              <a:xfrm rot="16200000" flipH="1">
                <a:off x="6411980" y="4419602"/>
                <a:ext cx="685800" cy="76201"/>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4" name="Multiply 23"/>
              <p:cNvSpPr/>
              <p:nvPr/>
            </p:nvSpPr>
            <p:spPr>
              <a:xfrm>
                <a:off x="6559360" y="4319275"/>
                <a:ext cx="385976" cy="431313"/>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sp>
        </p:grpSp>
        <p:cxnSp>
          <p:nvCxnSpPr>
            <p:cNvPr id="20" name="Straight Connector 19"/>
            <p:cNvCxnSpPr/>
            <p:nvPr/>
          </p:nvCxnSpPr>
          <p:spPr>
            <a:xfrm flipV="1">
              <a:off x="4146913" y="4760893"/>
              <a:ext cx="903939" cy="212414"/>
            </a:xfrm>
            <a:prstGeom prst="line">
              <a:avLst/>
            </a:prstGeom>
            <a:ln>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21" name="Multiply 20"/>
            <p:cNvSpPr/>
            <p:nvPr/>
          </p:nvSpPr>
          <p:spPr>
            <a:xfrm>
              <a:off x="4396773" y="4642197"/>
              <a:ext cx="385977" cy="431313"/>
            </a:xfrm>
            <a:prstGeom prst="mathMultiply">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sp>
      </p:grpSp>
      <p:sp>
        <p:nvSpPr>
          <p:cNvPr id="25" name="Rectangle 24"/>
          <p:cNvSpPr/>
          <p:nvPr/>
        </p:nvSpPr>
        <p:spPr>
          <a:xfrm>
            <a:off x="5066403" y="918297"/>
            <a:ext cx="3598010" cy="2585323"/>
          </a:xfrm>
          <a:prstGeom prst="rect">
            <a:avLst/>
          </a:prstGeom>
        </p:spPr>
        <p:txBody>
          <a:bodyPr wrap="square">
            <a:spAutoFit/>
          </a:bodyPr>
          <a:lstStyle/>
          <a:p>
            <a:pPr marL="285750" indent="-285750">
              <a:buFont typeface="Arial"/>
              <a:buChar char="•"/>
            </a:pPr>
            <a:r>
              <a:rPr lang="en-US" dirty="0" err="1" smtClean="0"/>
              <a:t>Modello</a:t>
            </a:r>
            <a:r>
              <a:rPr lang="en-US" dirty="0" smtClean="0"/>
              <a:t>  </a:t>
            </a:r>
            <a:r>
              <a:rPr lang="en-US" dirty="0" err="1" smtClean="0"/>
              <a:t>gerarchico</a:t>
            </a:r>
            <a:r>
              <a:rPr lang="en-US" dirty="0" smtClean="0"/>
              <a:t> </a:t>
            </a:r>
            <a:r>
              <a:rPr lang="en-US" dirty="0" err="1" smtClean="0"/>
              <a:t>basato</a:t>
            </a:r>
            <a:r>
              <a:rPr lang="en-US" dirty="0" smtClean="0"/>
              <a:t> </a:t>
            </a:r>
            <a:r>
              <a:rPr lang="en-US" dirty="0" err="1" smtClean="0"/>
              <a:t>sulla</a:t>
            </a:r>
            <a:r>
              <a:rPr lang="en-US" dirty="0" smtClean="0"/>
              <a:t> </a:t>
            </a:r>
            <a:r>
              <a:rPr lang="en-US" dirty="0" err="1" smtClean="0"/>
              <a:t>topologia</a:t>
            </a:r>
            <a:r>
              <a:rPr lang="en-US" dirty="0" smtClean="0"/>
              <a:t> </a:t>
            </a:r>
            <a:r>
              <a:rPr lang="en-US" dirty="0" err="1" smtClean="0"/>
              <a:t>di</a:t>
            </a:r>
            <a:r>
              <a:rPr lang="en-US" dirty="0" smtClean="0"/>
              <a:t> </a:t>
            </a:r>
            <a:r>
              <a:rPr lang="en-US" dirty="0" err="1" smtClean="0"/>
              <a:t>rete</a:t>
            </a:r>
            <a:r>
              <a:rPr lang="en-US" dirty="0" smtClean="0"/>
              <a:t> </a:t>
            </a:r>
            <a:r>
              <a:rPr lang="en-US" dirty="0" err="1" smtClean="0"/>
              <a:t>di</a:t>
            </a:r>
            <a:r>
              <a:rPr lang="en-US" dirty="0" smtClean="0"/>
              <a:t>  </a:t>
            </a:r>
            <a:r>
              <a:rPr lang="en-US" dirty="0" err="1" smtClean="0"/>
              <a:t>Monarc</a:t>
            </a:r>
            <a:r>
              <a:rPr lang="en-US" dirty="0" smtClean="0"/>
              <a:t> </a:t>
            </a:r>
          </a:p>
          <a:p>
            <a:pPr marL="285750" indent="-285750">
              <a:buFont typeface="Arial"/>
              <a:buChar char="•"/>
            </a:pPr>
            <a:r>
              <a:rPr lang="en-US" dirty="0" err="1" smtClean="0"/>
              <a:t>Comunicazioni</a:t>
            </a:r>
            <a:r>
              <a:rPr lang="en-US" dirty="0" smtClean="0"/>
              <a:t> </a:t>
            </a:r>
            <a:r>
              <a:rPr lang="en-US" dirty="0" err="1" smtClean="0"/>
              <a:t>possibili</a:t>
            </a:r>
            <a:r>
              <a:rPr lang="en-US" dirty="0" smtClean="0"/>
              <a:t>:</a:t>
            </a:r>
          </a:p>
          <a:p>
            <a:pPr marL="742950" lvl="1" indent="-285750">
              <a:buFont typeface="Arial"/>
              <a:buChar char="•"/>
            </a:pPr>
            <a:r>
              <a:rPr lang="en-US" dirty="0" smtClean="0"/>
              <a:t>T0-T1</a:t>
            </a:r>
          </a:p>
          <a:p>
            <a:pPr marL="742950" lvl="1" indent="-285750">
              <a:buFont typeface="Arial"/>
              <a:buChar char="•"/>
            </a:pPr>
            <a:r>
              <a:rPr lang="en-US" dirty="0" smtClean="0"/>
              <a:t>T1-T1</a:t>
            </a:r>
          </a:p>
          <a:p>
            <a:pPr marL="742950" lvl="1" indent="-285750">
              <a:buFont typeface="Arial"/>
              <a:buChar char="•"/>
            </a:pPr>
            <a:r>
              <a:rPr lang="en-US" dirty="0" smtClean="0"/>
              <a:t>Intra-cloud T1-T2</a:t>
            </a:r>
          </a:p>
          <a:p>
            <a:pPr marL="285750" indent="-285750">
              <a:buFont typeface="Arial"/>
              <a:buChar char="•"/>
            </a:pPr>
            <a:r>
              <a:rPr lang="en-US" dirty="0" err="1" smtClean="0"/>
              <a:t>Comunicazioni</a:t>
            </a:r>
            <a:r>
              <a:rPr lang="en-US" dirty="0" smtClean="0"/>
              <a:t> </a:t>
            </a:r>
            <a:r>
              <a:rPr lang="en-US" dirty="0" err="1" smtClean="0"/>
              <a:t>vietate</a:t>
            </a:r>
            <a:r>
              <a:rPr lang="en-US" dirty="0" smtClean="0"/>
              <a:t>:</a:t>
            </a:r>
          </a:p>
          <a:p>
            <a:pPr marL="742950" lvl="1" indent="-285750">
              <a:buFont typeface="Arial"/>
              <a:buChar char="•"/>
            </a:pPr>
            <a:r>
              <a:rPr lang="en-US" dirty="0" smtClean="0"/>
              <a:t>Inter-cloud T1-T2</a:t>
            </a:r>
          </a:p>
          <a:p>
            <a:pPr marL="742950" lvl="1" indent="-285750">
              <a:buFont typeface="Arial"/>
              <a:buChar char="•"/>
            </a:pPr>
            <a:r>
              <a:rPr lang="en-US" dirty="0"/>
              <a:t>Inter-cloud </a:t>
            </a:r>
            <a:r>
              <a:rPr lang="en-US" dirty="0" smtClean="0"/>
              <a:t>T2-T2</a:t>
            </a:r>
          </a:p>
        </p:txBody>
      </p:sp>
      <p:sp>
        <p:nvSpPr>
          <p:cNvPr id="26" name="Rectangle 25"/>
          <p:cNvSpPr/>
          <p:nvPr/>
        </p:nvSpPr>
        <p:spPr>
          <a:xfrm>
            <a:off x="4730749" y="3680374"/>
            <a:ext cx="4085167" cy="2862323"/>
          </a:xfrm>
          <a:prstGeom prst="rect">
            <a:avLst/>
          </a:prstGeom>
        </p:spPr>
        <p:txBody>
          <a:bodyPr wrap="square">
            <a:spAutoFit/>
          </a:bodyPr>
          <a:lstStyle/>
          <a:p>
            <a:pPr marL="285750" indent="-285750"/>
            <a:r>
              <a:rPr lang="en-US" dirty="0" err="1" smtClean="0"/>
              <a:t>Limitazioni</a:t>
            </a:r>
            <a:r>
              <a:rPr lang="en-US" dirty="0" smtClean="0"/>
              <a:t>:</a:t>
            </a:r>
          </a:p>
          <a:p>
            <a:pPr marL="285750" indent="-285750">
              <a:buFont typeface="Arial"/>
              <a:buChar char="•"/>
            </a:pPr>
            <a:r>
              <a:rPr lang="en-US" dirty="0" err="1" smtClean="0"/>
              <a:t>Impossibile</a:t>
            </a:r>
            <a:r>
              <a:rPr lang="en-US" dirty="0" smtClean="0"/>
              <a:t> </a:t>
            </a:r>
            <a:r>
              <a:rPr lang="en-US" dirty="0" err="1" smtClean="0"/>
              <a:t>fornire</a:t>
            </a:r>
            <a:r>
              <a:rPr lang="en-US" dirty="0" smtClean="0"/>
              <a:t> </a:t>
            </a:r>
            <a:r>
              <a:rPr lang="en-US" dirty="0" err="1" smtClean="0"/>
              <a:t>una</a:t>
            </a:r>
            <a:r>
              <a:rPr lang="en-US" dirty="0" smtClean="0"/>
              <a:t> replica </a:t>
            </a:r>
            <a:r>
              <a:rPr lang="en-US" dirty="0" err="1" smtClean="0"/>
              <a:t>di</a:t>
            </a:r>
            <a:r>
              <a:rPr lang="en-US" dirty="0" smtClean="0"/>
              <a:t> </a:t>
            </a:r>
            <a:r>
              <a:rPr lang="en-US" dirty="0" err="1" smtClean="0"/>
              <a:t>dati</a:t>
            </a:r>
            <a:r>
              <a:rPr lang="en-US" dirty="0" smtClean="0"/>
              <a:t> per </a:t>
            </a:r>
            <a:r>
              <a:rPr lang="en-US" dirty="0" err="1" smtClean="0"/>
              <a:t>l’analsi</a:t>
            </a:r>
            <a:r>
              <a:rPr lang="en-US" dirty="0" smtClean="0"/>
              <a:t> ad </a:t>
            </a:r>
            <a:r>
              <a:rPr lang="en-US" dirty="0" err="1" smtClean="0"/>
              <a:t>ogni</a:t>
            </a:r>
            <a:r>
              <a:rPr lang="en-US" dirty="0" smtClean="0"/>
              <a:t> cloud</a:t>
            </a:r>
          </a:p>
          <a:p>
            <a:pPr marL="285750" indent="-285750">
              <a:buFont typeface="Arial"/>
              <a:buChar char="•"/>
            </a:pPr>
            <a:r>
              <a:rPr lang="en-US" dirty="0" err="1" smtClean="0"/>
              <a:t>Trasferimenti</a:t>
            </a:r>
            <a:r>
              <a:rPr lang="en-US" dirty="0" smtClean="0"/>
              <a:t> </a:t>
            </a:r>
            <a:r>
              <a:rPr lang="en-US" dirty="0" err="1" smtClean="0"/>
              <a:t>tra</a:t>
            </a:r>
            <a:r>
              <a:rPr lang="en-US" dirty="0" smtClean="0"/>
              <a:t> le cloud </a:t>
            </a:r>
            <a:r>
              <a:rPr lang="en-US" dirty="0" err="1" smtClean="0"/>
              <a:t>attraverso</a:t>
            </a:r>
            <a:r>
              <a:rPr lang="en-US" dirty="0" smtClean="0"/>
              <a:t> </a:t>
            </a:r>
            <a:r>
              <a:rPr lang="en-US" dirty="0" err="1" smtClean="0"/>
              <a:t>salti</a:t>
            </a:r>
            <a:r>
              <a:rPr lang="en-US" dirty="0" smtClean="0"/>
              <a:t> </a:t>
            </a:r>
            <a:r>
              <a:rPr lang="en-US" dirty="0" err="1" smtClean="0"/>
              <a:t>multipli</a:t>
            </a:r>
            <a:r>
              <a:rPr lang="en-US" dirty="0" smtClean="0"/>
              <a:t> </a:t>
            </a:r>
            <a:r>
              <a:rPr lang="en-US" dirty="0" err="1" smtClean="0"/>
              <a:t>tra</a:t>
            </a:r>
            <a:r>
              <a:rPr lang="en-US" dirty="0" smtClean="0"/>
              <a:t> I Tier1</a:t>
            </a:r>
          </a:p>
          <a:p>
            <a:pPr marL="742950" lvl="1" indent="-285750">
              <a:buFont typeface="Arial"/>
              <a:buChar char="•"/>
            </a:pPr>
            <a:r>
              <a:rPr lang="en-US" dirty="0" smtClean="0"/>
              <a:t>User analysis outputs</a:t>
            </a:r>
          </a:p>
          <a:p>
            <a:pPr marL="285750" indent="-285750">
              <a:buFont typeface="Arial"/>
              <a:buChar char="•"/>
            </a:pPr>
            <a:r>
              <a:rPr lang="en-US" dirty="0" smtClean="0"/>
              <a:t>MC </a:t>
            </a:r>
            <a:r>
              <a:rPr lang="en-US" dirty="0" err="1" smtClean="0"/>
              <a:t>confinato</a:t>
            </a:r>
            <a:r>
              <a:rPr lang="en-US" dirty="0" smtClean="0"/>
              <a:t> </a:t>
            </a:r>
            <a:r>
              <a:rPr lang="en-US" dirty="0" err="1" smtClean="0"/>
              <a:t>nella</a:t>
            </a:r>
            <a:r>
              <a:rPr lang="en-US" dirty="0" smtClean="0"/>
              <a:t> cloud</a:t>
            </a:r>
          </a:p>
          <a:p>
            <a:pPr marL="285750" indent="-285750">
              <a:buFont typeface="Arial"/>
              <a:buChar char="•"/>
            </a:pPr>
            <a:r>
              <a:rPr lang="en-US" dirty="0" smtClean="0"/>
              <a:t>Tier2 non </a:t>
            </a:r>
            <a:r>
              <a:rPr lang="en-US" dirty="0" err="1" smtClean="0"/>
              <a:t>utilizzabili</a:t>
            </a:r>
            <a:r>
              <a:rPr lang="en-US" dirty="0" smtClean="0"/>
              <a:t> come repository </a:t>
            </a:r>
            <a:r>
              <a:rPr lang="en-US" dirty="0" err="1" smtClean="0"/>
              <a:t>di</a:t>
            </a:r>
            <a:r>
              <a:rPr lang="en-US" dirty="0" smtClean="0"/>
              <a:t> </a:t>
            </a:r>
            <a:r>
              <a:rPr lang="en-US" dirty="0" err="1" smtClean="0"/>
              <a:t>dati</a:t>
            </a:r>
            <a:r>
              <a:rPr lang="en-US" dirty="0" smtClean="0"/>
              <a:t> </a:t>
            </a:r>
            <a:r>
              <a:rPr lang="en-US" dirty="0" err="1" smtClean="0"/>
              <a:t>primari</a:t>
            </a:r>
            <a:r>
              <a:rPr lang="en-US" dirty="0" smtClean="0"/>
              <a:t> per </a:t>
            </a:r>
            <a:r>
              <a:rPr lang="en-US" dirty="0" err="1" smtClean="0"/>
              <a:t>il</a:t>
            </a:r>
            <a:r>
              <a:rPr lang="en-US" dirty="0" smtClean="0"/>
              <a:t> PD2P </a:t>
            </a:r>
            <a:r>
              <a:rPr lang="en-US" dirty="0" err="1" smtClean="0"/>
              <a:t>o</a:t>
            </a:r>
            <a:r>
              <a:rPr lang="en-US" dirty="0" smtClean="0"/>
              <a:t> </a:t>
            </a:r>
            <a:r>
              <a:rPr lang="en-US" dirty="0" err="1" smtClean="0"/>
              <a:t>di</a:t>
            </a:r>
            <a:r>
              <a:rPr lang="en-US" dirty="0" smtClean="0"/>
              <a:t> </a:t>
            </a:r>
            <a:r>
              <a:rPr lang="en-US" dirty="0" err="1" smtClean="0"/>
              <a:t>gruppo</a:t>
            </a:r>
            <a:endParaRPr lang="en-US" dirty="0" smtClean="0"/>
          </a:p>
          <a:p>
            <a:pPr marL="742950" lvl="1" indent="-285750"/>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Milano –</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7" name="Table 6"/>
          <p:cNvGraphicFramePr>
            <a:graphicFrameLocks noGrp="1"/>
          </p:cNvGraphicFramePr>
          <p:nvPr/>
        </p:nvGraphicFramePr>
        <p:xfrm>
          <a:off x="546100" y="825500"/>
          <a:ext cx="7594599" cy="2768605"/>
        </p:xfrm>
        <a:graphic>
          <a:graphicData uri="http://schemas.openxmlformats.org/drawingml/2006/table">
            <a:tbl>
              <a:tblPr/>
              <a:tblGrid>
                <a:gridCol w="355600"/>
                <a:gridCol w="355600"/>
                <a:gridCol w="1176867"/>
                <a:gridCol w="491066"/>
                <a:gridCol w="508000"/>
                <a:gridCol w="448733"/>
                <a:gridCol w="431800"/>
                <a:gridCol w="609600"/>
                <a:gridCol w="651933"/>
                <a:gridCol w="643467"/>
                <a:gridCol w="668867"/>
                <a:gridCol w="651933"/>
                <a:gridCol w="601133"/>
              </a:tblGrid>
              <a:tr h="156861">
                <a:tc gridSpan="13">
                  <a:txBody>
                    <a:bodyPr/>
                    <a:lstStyle/>
                    <a:p>
                      <a:pPr algn="ctr" fontAlgn="ctr"/>
                      <a:r>
                        <a:rPr lang="en-US" sz="500" b="1" i="1" u="none" strike="noStrike">
                          <a:latin typeface="Arial"/>
                        </a:rPr>
                        <a:t>WORKER NODES - MI</a:t>
                      </a:r>
                    </a:p>
                  </a:txBody>
                  <a:tcPr marL="6796" marR="6796" marT="679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CF305"/>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35292">
                <a:tc>
                  <a:txBody>
                    <a:bodyPr/>
                    <a:lstStyle/>
                    <a:p>
                      <a:pPr algn="ctr" fontAlgn="ctr"/>
                      <a:r>
                        <a:rPr lang="en-US" sz="500" b="1" i="0" u="none" strike="noStrike">
                          <a:latin typeface="Arial"/>
                        </a:rPr>
                        <a:t># WN</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Processore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core/CPU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core fisici</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job slots</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RAM</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box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acquisto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stato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dismissione</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01960">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10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0,00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0,00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giu-03</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2008</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0,00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0,00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giu-03</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28,89</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gen-04</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2008</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13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125,19</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gen-04</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2010</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Opteron 280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31,13</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124,52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5160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45,30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45,30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mar-07</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server</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2011</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5160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45,30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45,30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mar-07</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2</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 5440 2,83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73,74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147,48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 5440 2,83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73,74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221,22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proof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29</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10,32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299,22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apr-08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2010</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23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10,32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237,31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apr-08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2010</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20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10,32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206,36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apr-08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server</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8</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L5420 2.50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65,65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525,20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12</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1113,96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gen-10</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1960">
                <a:tc>
                  <a:txBody>
                    <a:bodyPr/>
                    <a:lstStyle/>
                    <a:p>
                      <a:pPr algn="ctr" fontAlgn="ctr"/>
                      <a:r>
                        <a:rPr lang="en-US" sz="500" b="1" i="0" u="none" strike="noStrike">
                          <a:latin typeface="Arial"/>
                        </a:rPr>
                        <a:t>10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928,30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mar-10</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14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E5620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102,2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1430,80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apr-11</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Quad</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E5650 2,7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162,81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651,24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new11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01960">
                <a:tc>
                  <a:txBody>
                    <a:bodyPr/>
                    <a:lstStyle/>
                    <a:p>
                      <a:pPr algn="ctr" fontAlgn="ctr"/>
                      <a:r>
                        <a:rPr lang="en-US" sz="500" b="1" i="0" u="none" strike="noStrike">
                          <a:latin typeface="Arial"/>
                        </a:rPr>
                        <a:t>22</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E5645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144,72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3183,84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new11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09803">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6350" cap="flat" cmpd="sng" algn="ctr">
                      <a:solidFill>
                        <a:srgbClr val="1A1A1A"/>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r>
              <a:tr h="109803">
                <a:tc>
                  <a:txBody>
                    <a:bodyPr/>
                    <a:lstStyle/>
                    <a:p>
                      <a:pPr algn="ctr" fontAlgn="ctr"/>
                      <a:r>
                        <a:rPr lang="en-US" sz="500" b="1" i="0" u="none" strike="noStrike">
                          <a:latin typeface="Arial"/>
                        </a:rPr>
                        <a:t>51</a:t>
                      </a:r>
                    </a:p>
                  </a:txBody>
                  <a:tcPr marL="6796" marR="6796" marT="679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a:noFill/>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now</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108</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388</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666</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4315,6</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09803">
                <a:tc>
                  <a:txBody>
                    <a:bodyPr/>
                    <a:lstStyle/>
                    <a:p>
                      <a:pPr algn="ctr" fontAlgn="ctr"/>
                      <a:r>
                        <a:rPr lang="en-US" sz="500" b="1" i="0" u="none" strike="noStrike">
                          <a:latin typeface="Arial"/>
                        </a:rPr>
                        <a:t>73</a:t>
                      </a:r>
                    </a:p>
                  </a:txBody>
                  <a:tcPr marL="6796" marR="6796" marT="679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a:noFill/>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152</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652</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1106</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7819,8</a:t>
                      </a:r>
                    </a:p>
                  </a:txBody>
                  <a:tcPr marL="6796" marR="6796" marT="6796" marB="0" anchor="ctr">
                    <a:lnL w="6350" cap="flat" cmpd="sng" algn="ctr">
                      <a:solidFill>
                        <a:srgbClr val="000000"/>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330,9</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09803">
                <a:tc>
                  <a:txBody>
                    <a:bodyPr/>
                    <a:lstStyle/>
                    <a:p>
                      <a:pPr algn="ctr" fontAlgn="ctr"/>
                      <a:r>
                        <a:rPr lang="en-US" sz="500" b="1" i="0" u="none" strike="noStrike">
                          <a:latin typeface="Arial"/>
                        </a:rPr>
                        <a:t> </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off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dirty="0">
                          <a:latin typeface="Arial"/>
                        </a:rPr>
                        <a:t>414,0</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graphicFrame>
        <p:nvGraphicFramePr>
          <p:cNvPr id="10" name="Table 9"/>
          <p:cNvGraphicFramePr>
            <a:graphicFrameLocks noGrp="1"/>
          </p:cNvGraphicFramePr>
          <p:nvPr/>
        </p:nvGraphicFramePr>
        <p:xfrm>
          <a:off x="1524001" y="3784600"/>
          <a:ext cx="6095998" cy="2408311"/>
        </p:xfrm>
        <a:graphic>
          <a:graphicData uri="http://schemas.openxmlformats.org/drawingml/2006/table">
            <a:tbl>
              <a:tblPr/>
              <a:tblGrid>
                <a:gridCol w="405114"/>
                <a:gridCol w="771646"/>
                <a:gridCol w="636608"/>
                <a:gridCol w="482278"/>
                <a:gridCol w="578734"/>
                <a:gridCol w="472633"/>
                <a:gridCol w="549797"/>
                <a:gridCol w="549797"/>
                <a:gridCol w="549797"/>
                <a:gridCol w="549797"/>
                <a:gridCol w="549797"/>
              </a:tblGrid>
              <a:tr h="135038">
                <a:tc gridSpan="11">
                  <a:txBody>
                    <a:bodyPr/>
                    <a:lstStyle/>
                    <a:p>
                      <a:pPr algn="ctr" fontAlgn="ctr"/>
                      <a:r>
                        <a:rPr lang="en-US" sz="800" b="1" i="1" u="none" strike="noStrike">
                          <a:latin typeface="Arial"/>
                        </a:rPr>
                        <a:t>STORAGE - MI</a:t>
                      </a:r>
                    </a:p>
                  </a:txBody>
                  <a:tcPr marL="9646" marR="9646" marT="964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00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Brand</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Box</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Dischi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TB/Disco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Server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r>
              <a:tr h="125392">
                <a:tc>
                  <a:txBody>
                    <a:bodyPr/>
                    <a:lstStyle/>
                    <a:p>
                      <a:pPr algn="ctr" fontAlgn="ctr"/>
                      <a:r>
                        <a:rPr lang="en-US" sz="800" b="1" i="0" u="none" strike="noStrike">
                          <a:latin typeface="Arial"/>
                        </a:rPr>
                        <a:t>1</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Infortrend</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gen-06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obs</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2</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Xyratex</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obs12</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5</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46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6</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7</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8</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9</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mar-10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9</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Hitachi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apr-11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9</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10</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r>
              <a:tr h="15432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now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808,0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667,6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1024,0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856,0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15,6</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obsol 2012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dirty="0">
                          <a:latin typeface="Arial"/>
                        </a:rPr>
                        <a:t>38</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Milano – accounting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3" name="Picture 12" descr="Mi Rel.jpg"/>
          <p:cNvPicPr>
            <a:picLocks noChangeAspect="1"/>
          </p:cNvPicPr>
          <p:nvPr/>
        </p:nvPicPr>
        <p:blipFill>
          <a:blip r:embed="rId2"/>
          <a:stretch>
            <a:fillRect/>
          </a:stretch>
        </p:blipFill>
        <p:spPr>
          <a:xfrm>
            <a:off x="4540095" y="3883457"/>
            <a:ext cx="4468240" cy="2703162"/>
          </a:xfrm>
          <a:prstGeom prst="rect">
            <a:avLst/>
          </a:prstGeom>
        </p:spPr>
      </p:pic>
      <p:pic>
        <p:nvPicPr>
          <p:cNvPr id="14" name="Picture 13"/>
          <p:cNvPicPr>
            <a:picLocks noChangeAspect="1"/>
          </p:cNvPicPr>
          <p:nvPr/>
        </p:nvPicPr>
        <p:blipFill>
          <a:blip r:embed="rId3"/>
          <a:stretch>
            <a:fillRect/>
          </a:stretch>
        </p:blipFill>
        <p:spPr>
          <a:xfrm>
            <a:off x="232834" y="4033474"/>
            <a:ext cx="4243763" cy="2720361"/>
          </a:xfrm>
          <a:prstGeom prst="rect">
            <a:avLst/>
          </a:prstGeom>
        </p:spPr>
      </p:pic>
      <p:pic>
        <p:nvPicPr>
          <p:cNvPr id="8" name="Picture 7"/>
          <p:cNvPicPr>
            <a:picLocks noChangeAspect="1"/>
          </p:cNvPicPr>
          <p:nvPr/>
        </p:nvPicPr>
        <p:blipFill>
          <a:blip r:embed="rId4"/>
          <a:stretch>
            <a:fillRect/>
          </a:stretch>
        </p:blipFill>
        <p:spPr>
          <a:xfrm>
            <a:off x="232834" y="761375"/>
            <a:ext cx="4059766" cy="3247813"/>
          </a:xfrm>
          <a:prstGeom prst="rect">
            <a:avLst/>
          </a:prstGeom>
        </p:spPr>
      </p:pic>
      <p:pic>
        <p:nvPicPr>
          <p:cNvPr id="9" name="Picture 8"/>
          <p:cNvPicPr>
            <a:picLocks noChangeAspect="1"/>
          </p:cNvPicPr>
          <p:nvPr/>
        </p:nvPicPr>
        <p:blipFill>
          <a:blip r:embed="rId5"/>
          <a:stretch>
            <a:fillRect/>
          </a:stretch>
        </p:blipFill>
        <p:spPr>
          <a:xfrm>
            <a:off x="4857750" y="835457"/>
            <a:ext cx="3810000" cy="304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Napoli – accounting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1" name="Picture 10"/>
          <p:cNvPicPr>
            <a:picLocks noChangeAspect="1"/>
          </p:cNvPicPr>
          <p:nvPr/>
        </p:nvPicPr>
        <p:blipFill>
          <a:blip r:embed="rId2"/>
          <a:stretch>
            <a:fillRect/>
          </a:stretch>
        </p:blipFill>
        <p:spPr>
          <a:xfrm>
            <a:off x="184193" y="813937"/>
            <a:ext cx="4593166" cy="2944337"/>
          </a:xfrm>
          <a:prstGeom prst="rect">
            <a:avLst/>
          </a:prstGeom>
        </p:spPr>
      </p:pic>
      <p:pic>
        <p:nvPicPr>
          <p:cNvPr id="12" name="Picture 11"/>
          <p:cNvPicPr>
            <a:picLocks noChangeAspect="1"/>
          </p:cNvPicPr>
          <p:nvPr/>
        </p:nvPicPr>
        <p:blipFill>
          <a:blip r:embed="rId3"/>
          <a:stretch>
            <a:fillRect/>
          </a:stretch>
        </p:blipFill>
        <p:spPr>
          <a:xfrm>
            <a:off x="5030895" y="813937"/>
            <a:ext cx="4028438" cy="2582332"/>
          </a:xfrm>
          <a:prstGeom prst="rect">
            <a:avLst/>
          </a:prstGeom>
        </p:spPr>
      </p:pic>
      <p:pic>
        <p:nvPicPr>
          <p:cNvPr id="13" name="Picture 12" descr="Na Rel.jpg"/>
          <p:cNvPicPr>
            <a:picLocks noChangeAspect="1"/>
          </p:cNvPicPr>
          <p:nvPr/>
        </p:nvPicPr>
        <p:blipFill>
          <a:blip r:embed="rId4"/>
          <a:stretch>
            <a:fillRect/>
          </a:stretch>
        </p:blipFill>
        <p:spPr>
          <a:xfrm>
            <a:off x="4591093" y="3758274"/>
            <a:ext cx="4468240" cy="2680944"/>
          </a:xfrm>
          <a:prstGeom prst="rect">
            <a:avLst/>
          </a:prstGeom>
        </p:spPr>
      </p:pic>
      <p:pic>
        <p:nvPicPr>
          <p:cNvPr id="14" name="Picture 13"/>
          <p:cNvPicPr>
            <a:picLocks noChangeAspect="1"/>
          </p:cNvPicPr>
          <p:nvPr/>
        </p:nvPicPr>
        <p:blipFill>
          <a:blip r:embed="rId5"/>
          <a:stretch>
            <a:fillRect/>
          </a:stretch>
        </p:blipFill>
        <p:spPr>
          <a:xfrm>
            <a:off x="222293" y="3873500"/>
            <a:ext cx="4215293" cy="2702111"/>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Napoli – accounting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7" name="TextBox 6"/>
          <p:cNvSpPr txBox="1"/>
          <p:nvPr/>
        </p:nvSpPr>
        <p:spPr>
          <a:xfrm>
            <a:off x="850900" y="1066800"/>
            <a:ext cx="184666" cy="369332"/>
          </a:xfrm>
          <a:prstGeom prst="rect">
            <a:avLst/>
          </a:prstGeom>
          <a:noFill/>
        </p:spPr>
        <p:txBody>
          <a:bodyPr wrap="none" rtlCol="0">
            <a:spAutoFit/>
          </a:bodyPr>
          <a:lstStyle/>
          <a:p>
            <a:endParaRPr lang="it-IT" dirty="0"/>
          </a:p>
        </p:txBody>
      </p:sp>
      <p:graphicFrame>
        <p:nvGraphicFramePr>
          <p:cNvPr id="8" name="Table 7"/>
          <p:cNvGraphicFramePr>
            <a:graphicFrameLocks noGrp="1"/>
          </p:cNvGraphicFramePr>
          <p:nvPr/>
        </p:nvGraphicFramePr>
        <p:xfrm>
          <a:off x="647701" y="901700"/>
          <a:ext cx="7734298" cy="2616205"/>
        </p:xfrm>
        <a:graphic>
          <a:graphicData uri="http://schemas.openxmlformats.org/drawingml/2006/table">
            <a:tbl>
              <a:tblPr/>
              <a:tblGrid>
                <a:gridCol w="362141"/>
                <a:gridCol w="362141"/>
                <a:gridCol w="1198515"/>
                <a:gridCol w="500099"/>
                <a:gridCol w="517344"/>
                <a:gridCol w="456987"/>
                <a:gridCol w="439742"/>
                <a:gridCol w="620813"/>
                <a:gridCol w="663926"/>
                <a:gridCol w="655303"/>
                <a:gridCol w="681170"/>
                <a:gridCol w="663926"/>
                <a:gridCol w="612191"/>
              </a:tblGrid>
              <a:tr h="182314">
                <a:tc gridSpan="13">
                  <a:txBody>
                    <a:bodyPr/>
                    <a:lstStyle/>
                    <a:p>
                      <a:pPr algn="ctr" fontAlgn="ctr"/>
                      <a:r>
                        <a:rPr lang="en-US" sz="500" b="1" i="1" u="none" strike="noStrike">
                          <a:latin typeface="Arial"/>
                        </a:rPr>
                        <a:t>WORKER NODES - NA</a:t>
                      </a:r>
                    </a:p>
                  </a:txBody>
                  <a:tcPr marL="6796" marR="6796" marT="679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CF305"/>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64355">
                <a:tc>
                  <a:txBody>
                    <a:bodyPr/>
                    <a:lstStyle/>
                    <a:p>
                      <a:pPr algn="ctr" fontAlgn="ctr"/>
                      <a:r>
                        <a:rPr lang="en-US" sz="500" b="1" i="0" u="none" strike="noStrike">
                          <a:latin typeface="Arial"/>
                        </a:rPr>
                        <a:t># WN</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Processore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core/CPU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core fisici</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job slots</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RAM</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box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acquisto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stato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dismissione</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18504">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dic-03</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2007</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18504">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57,78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dic-03</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Opteron 250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16,28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16,28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dic-05</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2008</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18504">
                <a:tc>
                  <a:txBody>
                    <a:bodyPr/>
                    <a:lstStyle/>
                    <a:p>
                      <a:pPr algn="ctr" fontAlgn="ctr"/>
                      <a:r>
                        <a:rPr lang="en-US" sz="500" b="1" i="0" u="none" strike="noStrike">
                          <a:latin typeface="Arial"/>
                        </a:rPr>
                        <a:t>9</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Opteron 250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16,28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146,52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dic-05</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3</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5110 1.7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26,39</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79,17</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dic-06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2010</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18504">
                <a:tc>
                  <a:txBody>
                    <a:bodyPr/>
                    <a:lstStyle/>
                    <a:p>
                      <a:pPr algn="ctr" fontAlgn="ctr"/>
                      <a:r>
                        <a:rPr lang="en-US" sz="500" b="1" i="0" u="none" strike="noStrike">
                          <a:latin typeface="Arial"/>
                        </a:rPr>
                        <a:t>7</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5110 1.7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26,39</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184,73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5</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360,60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18504">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432,72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apr-08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18504">
                <a:tc>
                  <a:txBody>
                    <a:bodyPr/>
                    <a:lstStyle/>
                    <a:p>
                      <a:pPr algn="ctr" fontAlgn="ctr"/>
                      <a:r>
                        <a:rPr lang="en-US" sz="500" b="1" i="0" u="none" strike="noStrike">
                          <a:latin typeface="Arial"/>
                        </a:rPr>
                        <a:t>5</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Blade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E5430 2,66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72,12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360,60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ott-08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8</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E5420 2,5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70,77</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566,16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gen-09</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16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1485,28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gen-10</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20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E5620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98,95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1979,00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mar-11</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18504">
                <a:tc>
                  <a:txBody>
                    <a:bodyPr/>
                    <a:lstStyle/>
                    <a:p>
                      <a:pPr algn="ctr" fontAlgn="ctr"/>
                      <a:r>
                        <a:rPr lang="en-US" sz="500" b="1" i="0" u="none" strike="noStrike">
                          <a:latin typeface="Arial"/>
                        </a:rPr>
                        <a:t>20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E5645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36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144,72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2894,40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new11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27620">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r>
              <a:tr h="127620">
                <a:tc>
                  <a:txBody>
                    <a:bodyPr/>
                    <a:lstStyle/>
                    <a:p>
                      <a:pPr algn="ctr" fontAlgn="ctr"/>
                      <a:r>
                        <a:rPr lang="en-US" sz="500" b="1" i="0" u="none" strike="noStrike">
                          <a:latin typeface="Arial"/>
                        </a:rPr>
                        <a:t>76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now</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152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526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782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5515,6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27620">
                <a:tc>
                  <a:txBody>
                    <a:bodyPr/>
                    <a:lstStyle/>
                    <a:p>
                      <a:pPr algn="ctr" fontAlgn="ctr"/>
                      <a:r>
                        <a:rPr lang="en-US" sz="500" b="1" i="0" u="none" strike="noStrike">
                          <a:latin typeface="Arial"/>
                        </a:rPr>
                        <a:t>80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192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720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1136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8078,8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331,3</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27620">
                <a:tc>
                  <a:txBody>
                    <a:bodyPr/>
                    <a:lstStyle/>
                    <a:p>
                      <a:pPr algn="ctr" fontAlgn="ctr"/>
                      <a:r>
                        <a:rPr lang="en-US" sz="500" b="1" i="0" u="none" strike="noStrike">
                          <a:latin typeface="Arial"/>
                        </a:rPr>
                        <a:t> </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off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dirty="0">
                          <a:latin typeface="Arial"/>
                        </a:rPr>
                        <a:t>1153,9</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sp>
        <p:nvSpPr>
          <p:cNvPr id="9" name="TextBox 8"/>
          <p:cNvSpPr txBox="1"/>
          <p:nvPr/>
        </p:nvSpPr>
        <p:spPr>
          <a:xfrm>
            <a:off x="2641600" y="4267200"/>
            <a:ext cx="184666" cy="369332"/>
          </a:xfrm>
          <a:prstGeom prst="rect">
            <a:avLst/>
          </a:prstGeom>
          <a:noFill/>
        </p:spPr>
        <p:txBody>
          <a:bodyPr wrap="none" rtlCol="0">
            <a:spAutoFit/>
          </a:bodyPr>
          <a:lstStyle/>
          <a:p>
            <a:endParaRPr lang="it-IT" dirty="0"/>
          </a:p>
        </p:txBody>
      </p:sp>
      <p:graphicFrame>
        <p:nvGraphicFramePr>
          <p:cNvPr id="10" name="Table 9"/>
          <p:cNvGraphicFramePr>
            <a:graphicFrameLocks noGrp="1"/>
          </p:cNvGraphicFramePr>
          <p:nvPr/>
        </p:nvGraphicFramePr>
        <p:xfrm>
          <a:off x="1524001" y="3708400"/>
          <a:ext cx="6095998" cy="2700380"/>
        </p:xfrm>
        <a:graphic>
          <a:graphicData uri="http://schemas.openxmlformats.org/drawingml/2006/table">
            <a:tbl>
              <a:tblPr/>
              <a:tblGrid>
                <a:gridCol w="405114"/>
                <a:gridCol w="771646"/>
                <a:gridCol w="636608"/>
                <a:gridCol w="482278"/>
                <a:gridCol w="578734"/>
                <a:gridCol w="472633"/>
                <a:gridCol w="549797"/>
                <a:gridCol w="549797"/>
                <a:gridCol w="549797"/>
                <a:gridCol w="549797"/>
                <a:gridCol w="549797"/>
              </a:tblGrid>
              <a:tr h="163975">
                <a:tc gridSpan="11">
                  <a:txBody>
                    <a:bodyPr/>
                    <a:lstStyle/>
                    <a:p>
                      <a:pPr algn="ctr" fontAlgn="ctr"/>
                      <a:r>
                        <a:rPr lang="en-US" sz="800" b="1" i="1" u="none" strike="noStrike">
                          <a:latin typeface="Arial"/>
                        </a:rPr>
                        <a:t>STORAGE - NA</a:t>
                      </a:r>
                    </a:p>
                  </a:txBody>
                  <a:tcPr marL="9646" marR="9646" marT="964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00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54329">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Tipo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Box</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Dischi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TB/Disco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Server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r>
              <a:tr h="125392">
                <a:tc>
                  <a:txBody>
                    <a:bodyPr/>
                    <a:lstStyle/>
                    <a:p>
                      <a:pPr algn="ctr" fontAlgn="ctr"/>
                      <a:r>
                        <a:rPr lang="en-US" sz="800" b="1" i="0" u="none" strike="noStrike">
                          <a:latin typeface="Arial"/>
                        </a:rPr>
                        <a:t>1</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5,4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dic-05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giu-09</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2</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IBM</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24,7</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dic-06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apr-11</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3</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46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25392">
                <a:tc rowSpan="2">
                  <a:txBody>
                    <a:bodyPr/>
                    <a:lstStyle/>
                    <a:p>
                      <a:pPr algn="ctr" fontAlgn="ctr"/>
                      <a:r>
                        <a:rPr lang="en-US" sz="800" b="1" i="0" u="none" strike="noStrike">
                          <a:latin typeface="Arial"/>
                        </a:rPr>
                        <a:t>4</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46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25392">
                <a:tc rowSpan="2">
                  <a:txBody>
                    <a:bodyPr/>
                    <a:lstStyle/>
                    <a:p>
                      <a:pPr algn="ctr" fontAlgn="ctr"/>
                      <a:r>
                        <a:rPr lang="en-US" sz="800" b="1" i="0" u="none" strike="noStrike">
                          <a:latin typeface="Arial"/>
                        </a:rPr>
                        <a:t>5</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25392">
                <a:tc rowSpan="2">
                  <a:txBody>
                    <a:bodyPr/>
                    <a:lstStyle/>
                    <a:p>
                      <a:pPr algn="ctr" fontAlgn="ctr"/>
                      <a:r>
                        <a:rPr lang="en-US" sz="800" b="1" i="0" u="none" strike="noStrike">
                          <a:latin typeface="Arial"/>
                        </a:rPr>
                        <a:t>6</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25392">
                <a:tc>
                  <a:txBody>
                    <a:bodyPr/>
                    <a:lstStyle/>
                    <a:p>
                      <a:pPr algn="ctr" fontAlgn="ctr"/>
                      <a:r>
                        <a:rPr lang="en-US" sz="800" b="1" i="0" u="none" strike="noStrike">
                          <a:latin typeface="Arial"/>
                        </a:rPr>
                        <a:t>7</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9</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mar-10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8</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Hitachi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mar-11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9</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10</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now</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792,0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660,0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1032,0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864,0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off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obsol 2012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dirty="0">
                          <a:latin typeface="Arial"/>
                        </a:rPr>
                        <a:t>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Roma1 </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7" name="Table 6"/>
          <p:cNvGraphicFramePr>
            <a:graphicFrameLocks noGrp="1"/>
          </p:cNvGraphicFramePr>
          <p:nvPr/>
        </p:nvGraphicFramePr>
        <p:xfrm>
          <a:off x="1524001" y="3695700"/>
          <a:ext cx="6095998" cy="2783718"/>
        </p:xfrm>
        <a:graphic>
          <a:graphicData uri="http://schemas.openxmlformats.org/drawingml/2006/table">
            <a:tbl>
              <a:tblPr/>
              <a:tblGrid>
                <a:gridCol w="405114"/>
                <a:gridCol w="771646"/>
                <a:gridCol w="636608"/>
                <a:gridCol w="482278"/>
                <a:gridCol w="578734"/>
                <a:gridCol w="472633"/>
                <a:gridCol w="549797"/>
                <a:gridCol w="549797"/>
                <a:gridCol w="549797"/>
                <a:gridCol w="549797"/>
                <a:gridCol w="549797"/>
              </a:tblGrid>
              <a:tr h="135038">
                <a:tc gridSpan="11">
                  <a:txBody>
                    <a:bodyPr/>
                    <a:lstStyle/>
                    <a:p>
                      <a:pPr algn="ctr" fontAlgn="ctr"/>
                      <a:r>
                        <a:rPr lang="en-US" sz="800" b="1" i="1" u="none" strike="noStrike">
                          <a:latin typeface="Arial"/>
                        </a:rPr>
                        <a:t>STORAGE - RM</a:t>
                      </a:r>
                    </a:p>
                  </a:txBody>
                  <a:tcPr marL="9646" marR="9646" marT="964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00FFFF"/>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Brand</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Box</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Dischi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TB/Disco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TBn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 Server</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Stato</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c>
                  <a:txBody>
                    <a:bodyPr/>
                    <a:lstStyle/>
                    <a:p>
                      <a:pPr algn="ctr" fontAlgn="ctr"/>
                      <a:r>
                        <a:rPr lang="en-US" sz="800" b="1" i="0" u="none" strike="noStrike">
                          <a:latin typeface="Arial"/>
                        </a:rPr>
                        <a:t>Data</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0C0C0"/>
                    </a:solidFill>
                  </a:tcPr>
                </a:tc>
              </a:tr>
              <a:tr h="125392">
                <a:tc>
                  <a:txBody>
                    <a:bodyPr/>
                    <a:lstStyle/>
                    <a:p>
                      <a:pPr algn="ctr" fontAlgn="ctr"/>
                      <a:r>
                        <a:rPr lang="en-US" sz="800" b="1" i="0" u="none" strike="noStrike">
                          <a:latin typeface="Arial"/>
                        </a:rPr>
                        <a:t>1</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6,4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5,12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dic-05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off</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giu-09</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2</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0,50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18,14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dic-06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obs</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3</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gen-08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4</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46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giu-08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5</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56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46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6</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92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dic-08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rowSpan="2">
                  <a:txBody>
                    <a:bodyPr/>
                    <a:lstStyle/>
                    <a:p>
                      <a:pPr algn="ctr" fontAlgn="ctr"/>
                      <a:r>
                        <a:rPr lang="en-US" sz="800" b="1" i="0" u="none" strike="noStrike">
                          <a:latin typeface="Arial"/>
                        </a:rPr>
                        <a:t>7</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1" i="0" u="none" strike="noStrike">
                          <a:latin typeface="Arial"/>
                        </a:rPr>
                        <a:t>DotHill</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7</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216</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rowSpan="2">
                  <a:txBody>
                    <a:bodyPr/>
                    <a:lstStyle/>
                    <a:p>
                      <a:pPr algn="ctr" fontAlgn="ctr"/>
                      <a:r>
                        <a:rPr lang="en-US" sz="800" b="0" i="0" u="none" strike="noStrike">
                          <a:latin typeface="Lucida Sans"/>
                        </a:rPr>
                        <a:t>180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3</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mar-10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ctr" fontAlgn="ctr"/>
                      <a:r>
                        <a:rPr lang="en-US" sz="800" b="0" i="0" u="none" strike="noStrike">
                          <a:latin typeface="Lucida Sans"/>
                        </a:rPr>
                        <a:t>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apr-11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8</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Hitachi</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8</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15</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mar-11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on</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9</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204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4</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25392">
                <a:tc>
                  <a:txBody>
                    <a:bodyPr/>
                    <a:lstStyle/>
                    <a:p>
                      <a:pPr algn="ctr" fontAlgn="ctr"/>
                      <a:r>
                        <a:rPr lang="en-US" sz="800" b="1" i="0" u="none" strike="noStrike">
                          <a:latin typeface="Arial"/>
                        </a:rPr>
                        <a:t>10</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new12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dot"/>
                      <a:round/>
                      <a:headEnd type="none" w="med" len="med"/>
                      <a:tailEnd type="none" w="med" len="med"/>
                    </a:lnB>
                    <a:solidFill>
                      <a:srgbClr val="CCFFFF"/>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c>
                  <a:txBody>
                    <a:bodyPr/>
                    <a:lstStyle/>
                    <a:p>
                      <a:pPr algn="ctr" fontAlgn="ctr"/>
                      <a:r>
                        <a:rPr lang="en-US" sz="800" b="0" i="0" u="none" strike="noStrike">
                          <a:latin typeface="Lucida Sans"/>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CCFFFF"/>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now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816,0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678,1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17</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tot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1032,0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864,0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20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18,14</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35038">
                <a:tc>
                  <a:txBody>
                    <a:bodyPr/>
                    <a:lstStyle/>
                    <a:p>
                      <a:pPr algn="ctr" fontAlgn="ctr"/>
                      <a:r>
                        <a:rPr lang="en-US" sz="800" b="1" i="0" u="none" strike="noStrike">
                          <a:latin typeface="Arial"/>
                        </a:rPr>
                        <a:t> </a:t>
                      </a:r>
                    </a:p>
                  </a:txBody>
                  <a:tcPr marL="9646" marR="9646" marT="964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 </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off 2011</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0</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a:latin typeface="Arial"/>
                        </a:rPr>
                        <a:t>obsol 2012</a:t>
                      </a:r>
                    </a:p>
                  </a:txBody>
                  <a:tcPr marL="9646" marR="9646" marT="964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800" b="1" i="0" u="none" strike="noStrike" dirty="0">
                          <a:latin typeface="Arial"/>
                        </a:rPr>
                        <a:t>0</a:t>
                      </a:r>
                    </a:p>
                  </a:txBody>
                  <a:tcPr marL="9646" marR="9646" marT="964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graphicFrame>
        <p:nvGraphicFramePr>
          <p:cNvPr id="8" name="Table 7"/>
          <p:cNvGraphicFramePr>
            <a:graphicFrameLocks noGrp="1"/>
          </p:cNvGraphicFramePr>
          <p:nvPr/>
        </p:nvGraphicFramePr>
        <p:xfrm>
          <a:off x="971550" y="798948"/>
          <a:ext cx="7200901" cy="2896748"/>
        </p:xfrm>
        <a:graphic>
          <a:graphicData uri="http://schemas.openxmlformats.org/drawingml/2006/table">
            <a:tbl>
              <a:tblPr/>
              <a:tblGrid>
                <a:gridCol w="337166"/>
                <a:gridCol w="337166"/>
                <a:gridCol w="1115859"/>
                <a:gridCol w="465610"/>
                <a:gridCol w="481665"/>
                <a:gridCol w="425471"/>
                <a:gridCol w="409415"/>
                <a:gridCol w="577999"/>
                <a:gridCol w="618138"/>
                <a:gridCol w="610110"/>
                <a:gridCol w="634193"/>
                <a:gridCol w="618138"/>
                <a:gridCol w="569971"/>
              </a:tblGrid>
              <a:tr h="213327">
                <a:tc gridSpan="13">
                  <a:txBody>
                    <a:bodyPr/>
                    <a:lstStyle/>
                    <a:p>
                      <a:pPr algn="ctr" fontAlgn="ctr"/>
                      <a:r>
                        <a:rPr lang="en-US" sz="500" b="1" i="1" u="none" strike="noStrike">
                          <a:latin typeface="Arial"/>
                        </a:rPr>
                        <a:t>WORKER NODES - RM</a:t>
                      </a:r>
                    </a:p>
                  </a:txBody>
                  <a:tcPr marL="6796" marR="6796" marT="6796" marB="0" anchor="ctr">
                    <a:lnL w="12700" cap="flat" cmpd="sng" algn="ctr">
                      <a:solidFill>
                        <a:srgbClr val="1A1A1A"/>
                      </a:solidFill>
                      <a:prstDash val="solid"/>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CF305"/>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03149">
                <a:tc>
                  <a:txBody>
                    <a:bodyPr/>
                    <a:lstStyle/>
                    <a:p>
                      <a:pPr algn="ctr" fontAlgn="ctr"/>
                      <a:r>
                        <a:rPr lang="en-US" sz="500" b="1" i="0" u="none" strike="noStrike">
                          <a:latin typeface="Arial"/>
                        </a:rPr>
                        <a:t># WN</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Processore</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core/CPU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core fisici</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job slots</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RAM</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box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HEP SPEC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acquisto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stato</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Data dismissione</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45960">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14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2.8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9,63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134,82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dic-03</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2008</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Opteron 275 2.2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30,10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180,60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2009</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1</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5160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41,31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41,31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dic-06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off</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2010</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45960">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1U</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5160 3.0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41,31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247,86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dic-06</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14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E5410 2.33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67,86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950,04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gen-08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45960">
                <a:tc>
                  <a:txBody>
                    <a:bodyPr/>
                    <a:lstStyle/>
                    <a:p>
                      <a:pPr algn="ctr" fontAlgn="ctr"/>
                      <a:r>
                        <a:rPr lang="en-US" sz="500" b="1" i="0" u="none" strike="noStrike">
                          <a:latin typeface="Arial"/>
                        </a:rPr>
                        <a:t>8</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E5410 2.33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67,86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542,88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set-08</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obs12</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E5420 2.33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70,87</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425,22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gen-09</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14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1299,62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dic-09</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45960">
                <a:tc>
                  <a:txBody>
                    <a:bodyPr/>
                    <a:lstStyle/>
                    <a:p>
                      <a:pPr algn="ctr" fontAlgn="ctr"/>
                      <a:r>
                        <a:rPr lang="en-US" sz="500" b="1" i="0" u="none" strike="noStrike">
                          <a:latin typeface="Arial"/>
                        </a:rPr>
                        <a:t>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E5520 2,27 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92,83</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371,32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giu-10</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8</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E5620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24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102,2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817,60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feb-11</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on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r>
              <a:tr h="145960">
                <a:tc>
                  <a:txBody>
                    <a:bodyPr/>
                    <a:lstStyle/>
                    <a:p>
                      <a:pPr algn="ctr" fontAlgn="ctr"/>
                      <a:r>
                        <a:rPr lang="en-US" sz="500" b="1" i="0" u="none" strike="noStrike">
                          <a:latin typeface="Arial"/>
                        </a:rPr>
                        <a:t>24</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c>
                  <a:txBody>
                    <a:bodyPr/>
                    <a:lstStyle/>
                    <a:p>
                      <a:pPr algn="ctr" fontAlgn="ctr"/>
                      <a:r>
                        <a:rPr lang="en-US" sz="500" b="0" i="0" u="none" strike="noStrike">
                          <a:latin typeface="Arial"/>
                        </a:rPr>
                        <a:t>Twin</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Xeon E5645 2,4 GHz</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36 GB</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144,72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3473,28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new11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solid"/>
                      <a:round/>
                      <a:headEnd type="none" w="med" len="med"/>
                      <a:tailEnd type="none" w="med" len="med"/>
                    </a:lnB>
                    <a:solidFill>
                      <a:srgbClr val="FFFF99"/>
                    </a:solidFill>
                  </a:tcPr>
                </a:tc>
                <a:tc>
                  <a:txBody>
                    <a:bodyPr/>
                    <a:lstStyle/>
                    <a:p>
                      <a:pPr algn="ctr" fontAlgn="b"/>
                      <a:r>
                        <a:rPr lang="en-US" sz="500" b="0" i="0" u="none" strike="noStrike">
                          <a:latin typeface="Lucida Sans"/>
                        </a:rPr>
                        <a:t> </a:t>
                      </a:r>
                    </a:p>
                  </a:txBody>
                  <a:tcPr marL="6796" marR="6796" marT="6796" marB="0" anchor="b">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6350" cap="flat" cmpd="sng" algn="ctr">
                      <a:solidFill>
                        <a:srgbClr val="1A1A1A"/>
                      </a:solidFill>
                      <a:prstDash val="solid"/>
                      <a:round/>
                      <a:headEnd type="none" w="med" len="med"/>
                      <a:tailEnd type="none" w="med" len="med"/>
                    </a:lnT>
                    <a:lnB w="6350" cap="flat" cmpd="sng" algn="ctr">
                      <a:solidFill>
                        <a:srgbClr val="1A1A1A"/>
                      </a:solidFill>
                      <a:prstDash val="dot"/>
                      <a:round/>
                      <a:headEnd type="none" w="med" len="med"/>
                      <a:tailEnd type="none" w="med" len="med"/>
                    </a:lnB>
                    <a:solidFill>
                      <a:srgbClr val="FFFF99"/>
                    </a:solidFill>
                  </a:tcPr>
                </a:tc>
              </a:tr>
              <a:tr h="157188">
                <a:tc>
                  <a:txBody>
                    <a:bodyPr/>
                    <a:lstStyle/>
                    <a:p>
                      <a:pPr algn="ctr" fontAlgn="ctr"/>
                      <a:r>
                        <a:rPr lang="en-US" sz="500" b="0" i="0" u="none" strike="noStrike">
                          <a:latin typeface="Lucida Sans"/>
                        </a:rPr>
                        <a:t> </a:t>
                      </a:r>
                    </a:p>
                  </a:txBody>
                  <a:tcPr marL="6796" marR="6796" marT="6796" marB="0" anchor="ctr">
                    <a:lnL w="12700" cap="flat" cmpd="sng" algn="ctr">
                      <a:solidFill>
                        <a:srgbClr val="1A1A1A"/>
                      </a:solidFill>
                      <a:prstDash val="solid"/>
                      <a:round/>
                      <a:headEnd type="none" w="med" len="med"/>
                      <a:tailEnd type="none" w="med" len="med"/>
                    </a:lnL>
                    <a:lnR>
                      <a:noFill/>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a:noFill/>
                    </a:lnR>
                    <a:lnT w="635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c>
                  <a:txBody>
                    <a:bodyPr/>
                    <a:lstStyle/>
                    <a:p>
                      <a:pPr algn="ctr" fontAlgn="ctr"/>
                      <a:r>
                        <a:rPr lang="en-US" sz="500" b="0" i="0" u="none" strike="noStrike">
                          <a:latin typeface="Lucida Sans"/>
                        </a:rPr>
                        <a:t> </a:t>
                      </a:r>
                    </a:p>
                  </a:txBody>
                  <a:tcPr marL="6796" marR="6796" marT="6796" marB="0" anchor="ctr">
                    <a:lnL>
                      <a:noFill/>
                    </a:lnL>
                    <a:lnR w="12700" cap="flat" cmpd="sng" algn="ctr">
                      <a:solidFill>
                        <a:srgbClr val="1A1A1A"/>
                      </a:solidFill>
                      <a:prstDash val="solid"/>
                      <a:round/>
                      <a:headEnd type="none" w="med" len="med"/>
                      <a:tailEnd type="none" w="med" len="med"/>
                    </a:lnR>
                    <a:lnT w="6350" cap="flat" cmpd="sng" algn="ctr">
                      <a:solidFill>
                        <a:srgbClr val="1A1A1A"/>
                      </a:solidFill>
                      <a:prstDash val="dot"/>
                      <a:round/>
                      <a:headEnd type="none" w="med" len="med"/>
                      <a:tailEnd type="none" w="med" len="med"/>
                    </a:lnT>
                    <a:lnB w="12700" cap="flat" cmpd="sng" algn="ctr">
                      <a:solidFill>
                        <a:srgbClr val="1A1A1A"/>
                      </a:solidFill>
                      <a:prstDash val="solid"/>
                      <a:round/>
                      <a:headEnd type="none" w="med" len="med"/>
                      <a:tailEnd type="none" w="med" len="med"/>
                    </a:lnB>
                    <a:solidFill>
                      <a:srgbClr val="FFFF99"/>
                    </a:solidFill>
                  </a:tcPr>
                </a:tc>
              </a:tr>
              <a:tr h="157188">
                <a:tc>
                  <a:txBody>
                    <a:bodyPr/>
                    <a:lstStyle/>
                    <a:p>
                      <a:pPr algn="ctr" fontAlgn="ctr"/>
                      <a:r>
                        <a:rPr lang="en-US" sz="500" b="1" i="0" u="none" strike="noStrike">
                          <a:latin typeface="Arial"/>
                        </a:rPr>
                        <a:t>60</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now</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120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456</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664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4654,5</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57188">
                <a:tc>
                  <a:txBody>
                    <a:bodyPr/>
                    <a:lstStyle/>
                    <a:p>
                      <a:pPr algn="ctr" fontAlgn="ctr"/>
                      <a:r>
                        <a:rPr lang="en-US" sz="500" b="1" i="0" u="none" strike="noStrike">
                          <a:latin typeface="Arial"/>
                        </a:rPr>
                        <a:t>76</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totale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168</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744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1144</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7880,0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247,9</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r h="157188">
                <a:tc>
                  <a:txBody>
                    <a:bodyPr/>
                    <a:lstStyle/>
                    <a:p>
                      <a:pPr algn="ctr" fontAlgn="ctr"/>
                      <a:r>
                        <a:rPr lang="en-US" sz="500" b="1" i="0" u="none" strike="noStrike">
                          <a:latin typeface="Arial"/>
                        </a:rPr>
                        <a:t> </a:t>
                      </a:r>
                    </a:p>
                  </a:txBody>
                  <a:tcPr marL="6796" marR="6796" marT="6796" marB="0" anchor="ctr">
                    <a:lnL w="12700" cap="flat" cmpd="sng" algn="ctr">
                      <a:solidFill>
                        <a:srgbClr val="1A1A1A"/>
                      </a:solidFill>
                      <a:prstDash val="solid"/>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 </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off 2011</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0</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a:latin typeface="Arial"/>
                        </a:rPr>
                        <a:t>obsol 2012</a:t>
                      </a:r>
                    </a:p>
                  </a:txBody>
                  <a:tcPr marL="6796" marR="6796" marT="6796" marB="0" anchor="ctr">
                    <a:lnL w="6350" cap="flat" cmpd="sng" algn="ctr">
                      <a:solidFill>
                        <a:srgbClr val="1A1A1A"/>
                      </a:solidFill>
                      <a:prstDash val="dot"/>
                      <a:round/>
                      <a:headEnd type="none" w="med" len="med"/>
                      <a:tailEnd type="none" w="med" len="med"/>
                    </a:lnL>
                    <a:lnR w="6350" cap="flat" cmpd="sng" algn="ctr">
                      <a:solidFill>
                        <a:srgbClr val="1A1A1A"/>
                      </a:solidFill>
                      <a:prstDash val="dot"/>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c>
                  <a:txBody>
                    <a:bodyPr/>
                    <a:lstStyle/>
                    <a:p>
                      <a:pPr algn="ctr" fontAlgn="ctr"/>
                      <a:r>
                        <a:rPr lang="en-US" sz="500" b="1" i="0" u="none" strike="noStrike" dirty="0">
                          <a:latin typeface="Arial"/>
                        </a:rPr>
                        <a:t>1492,9</a:t>
                      </a:r>
                    </a:p>
                  </a:txBody>
                  <a:tcPr marL="6796" marR="6796" marT="6796" marB="0" anchor="ctr">
                    <a:lnL w="6350" cap="flat" cmpd="sng" algn="ctr">
                      <a:solidFill>
                        <a:srgbClr val="1A1A1A"/>
                      </a:solidFill>
                      <a:prstDash val="dot"/>
                      <a:round/>
                      <a:headEnd type="none" w="med" len="med"/>
                      <a:tailEnd type="none" w="med" len="med"/>
                    </a:lnL>
                    <a:lnR w="12700" cap="flat" cmpd="sng" algn="ctr">
                      <a:solidFill>
                        <a:srgbClr val="1A1A1A"/>
                      </a:solidFill>
                      <a:prstDash val="solid"/>
                      <a:round/>
                      <a:headEnd type="none" w="med" len="med"/>
                      <a:tailEnd type="none" w="med" len="med"/>
                    </a:lnR>
                    <a:lnT w="12700" cap="flat" cmpd="sng" algn="ctr">
                      <a:solidFill>
                        <a:srgbClr val="1A1A1A"/>
                      </a:solidFill>
                      <a:prstDash val="solid"/>
                      <a:round/>
                      <a:headEnd type="none" w="med" len="med"/>
                      <a:tailEnd type="none" w="med" len="med"/>
                    </a:lnT>
                    <a:lnB w="12700" cap="flat" cmpd="sng" algn="ctr">
                      <a:solidFill>
                        <a:srgbClr val="1A1A1A"/>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971550" y="197903"/>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Roma1 – accounting </a:t>
            </a:r>
            <a:r>
              <a:rPr lang="en-US" sz="2400" b="1" i="1" dirty="0" err="1" smtClean="0">
                <a:solidFill>
                  <a:srgbClr val="FF3300"/>
                </a:solidFill>
                <a:effectLst>
                  <a:outerShdw blurRad="38100" dist="38100" dir="2700000" algn="tl">
                    <a:srgbClr val="000000"/>
                  </a:outerShdw>
                </a:effectLst>
                <a:latin typeface="Comic Sans MS"/>
                <a:cs typeface="Comic Sans MS"/>
              </a:rPr>
              <a:t>risorse</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9" name="Picture 8"/>
          <p:cNvPicPr>
            <a:picLocks noChangeAspect="1"/>
          </p:cNvPicPr>
          <p:nvPr/>
        </p:nvPicPr>
        <p:blipFill>
          <a:blip r:embed="rId2"/>
          <a:stretch>
            <a:fillRect/>
          </a:stretch>
        </p:blipFill>
        <p:spPr>
          <a:xfrm>
            <a:off x="220982" y="963084"/>
            <a:ext cx="5172802" cy="3315899"/>
          </a:xfrm>
          <a:prstGeom prst="rect">
            <a:avLst/>
          </a:prstGeom>
        </p:spPr>
      </p:pic>
      <p:pic>
        <p:nvPicPr>
          <p:cNvPr id="10" name="Picture 9"/>
          <p:cNvPicPr>
            <a:picLocks noChangeAspect="1"/>
          </p:cNvPicPr>
          <p:nvPr/>
        </p:nvPicPr>
        <p:blipFill>
          <a:blip r:embed="rId3"/>
          <a:stretch>
            <a:fillRect/>
          </a:stretch>
        </p:blipFill>
        <p:spPr>
          <a:xfrm>
            <a:off x="4360333" y="1222657"/>
            <a:ext cx="4434416" cy="2842574"/>
          </a:xfrm>
          <a:prstGeom prst="rect">
            <a:avLst/>
          </a:prstGeom>
        </p:spPr>
      </p:pic>
      <p:pic>
        <p:nvPicPr>
          <p:cNvPr id="13" name="Picture 12" descr="Rm1 Rel.jpg"/>
          <p:cNvPicPr>
            <a:picLocks noChangeAspect="1"/>
          </p:cNvPicPr>
          <p:nvPr/>
        </p:nvPicPr>
        <p:blipFill>
          <a:blip r:embed="rId4"/>
          <a:stretch>
            <a:fillRect/>
          </a:stretch>
        </p:blipFill>
        <p:spPr>
          <a:xfrm>
            <a:off x="4646104" y="3776409"/>
            <a:ext cx="4468239" cy="2688309"/>
          </a:xfrm>
          <a:prstGeom prst="rect">
            <a:avLst/>
          </a:prstGeom>
        </p:spPr>
      </p:pic>
      <p:pic>
        <p:nvPicPr>
          <p:cNvPr id="14" name="Picture 13"/>
          <p:cNvPicPr>
            <a:picLocks noChangeAspect="1"/>
          </p:cNvPicPr>
          <p:nvPr/>
        </p:nvPicPr>
        <p:blipFill>
          <a:blip r:embed="rId5"/>
          <a:stretch>
            <a:fillRect/>
          </a:stretch>
        </p:blipFill>
        <p:spPr>
          <a:xfrm>
            <a:off x="235062" y="3776409"/>
            <a:ext cx="4411042" cy="282759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36</a:t>
            </a:fld>
            <a:endParaRPr lang="en-GB"/>
          </a:p>
        </p:txBody>
      </p:sp>
      <p:sp>
        <p:nvSpPr>
          <p:cNvPr id="5" name="Text Box 2"/>
          <p:cNvSpPr txBox="1">
            <a:spLocks noChangeArrowheads="1"/>
          </p:cNvSpPr>
          <p:nvPr/>
        </p:nvSpPr>
        <p:spPr bwMode="auto">
          <a:xfrm>
            <a:off x="1979613" y="2659584"/>
            <a:ext cx="5616575" cy="523220"/>
          </a:xfrm>
          <a:prstGeom prst="rect">
            <a:avLst/>
          </a:prstGeom>
          <a:gradFill rotWithShape="1">
            <a:gsLst>
              <a:gs pos="0">
                <a:srgbClr val="CCFFFF">
                  <a:alpha val="95000"/>
                </a:srgbClr>
              </a:gs>
              <a:gs pos="100000">
                <a:srgbClr val="CCFFFF">
                  <a:gamma/>
                  <a:shade val="46275"/>
                  <a:invGamma/>
                </a:srgbClr>
              </a:gs>
            </a:gsLst>
            <a:path path="shape">
              <a:fillToRect l="50000" t="50000" r="50000" b="50000"/>
            </a:path>
          </a:gradFill>
          <a:ln w="9525">
            <a:solidFill>
              <a:srgbClr val="FF0000"/>
            </a:solidFill>
            <a:miter lim="800000"/>
            <a:headEnd/>
            <a:tailEnd/>
          </a:ln>
          <a:effectLst/>
        </p:spPr>
        <p:txBody>
          <a:bodyPr>
            <a:prstTxWarp prst="textNoShape">
              <a:avLst/>
            </a:prstTxWarp>
            <a:spAutoFit/>
          </a:bodyPr>
          <a:lstStyle/>
          <a:p>
            <a:pPr algn="ctr">
              <a:lnSpc>
                <a:spcPct val="100000"/>
              </a:lnSpc>
              <a:spcBef>
                <a:spcPct val="50000"/>
              </a:spcBef>
              <a:buClrTx/>
              <a:buSzTx/>
              <a:buFontTx/>
              <a:buNone/>
            </a:pPr>
            <a:r>
              <a:rPr lang="it-IT" sz="2800" b="1" i="1" dirty="0" smtClean="0">
                <a:solidFill>
                  <a:srgbClr val="FF0000"/>
                </a:solidFill>
                <a:effectLst>
                  <a:outerShdw blurRad="38100" dist="38100" dir="2700000" algn="tl">
                    <a:srgbClr val="000000"/>
                  </a:outerShdw>
                </a:effectLst>
                <a:latin typeface="Comic Sans MS"/>
                <a:cs typeface="Comic Sans MS"/>
              </a:rPr>
              <a:t>Richieste 2012</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17501" y="994835"/>
            <a:ext cx="8286750" cy="5632312"/>
          </a:xfrm>
          <a:prstGeom prst="rect">
            <a:avLst/>
          </a:prstGeom>
          <a:noFill/>
          <a:ln>
            <a:noFill/>
          </a:ln>
        </p:spPr>
        <p:txBody>
          <a:bodyPr wrap="square" rtlCol="0">
            <a:spAutoFit/>
          </a:bodyPr>
          <a:lstStyle/>
          <a:p>
            <a:r>
              <a:rPr lang="it-IT" dirty="0" smtClean="0"/>
              <a:t>Modifica della stima delle risorse necessarie rispetto alle previsioni del 2010 a causa di: </a:t>
            </a:r>
          </a:p>
          <a:p>
            <a:pPr>
              <a:buFont typeface="Courier New"/>
              <a:buChar char="o"/>
            </a:pPr>
            <a:endParaRPr lang="it-IT" dirty="0" smtClean="0"/>
          </a:p>
          <a:p>
            <a:pPr>
              <a:buFont typeface="Courier New"/>
              <a:buChar char="o"/>
            </a:pPr>
            <a:r>
              <a:rPr lang="it-IT" dirty="0" smtClean="0">
                <a:solidFill>
                  <a:srgbClr val="FF0000"/>
                </a:solidFill>
              </a:rPr>
              <a:t> variazioni dell’attività di LHC: </a:t>
            </a:r>
            <a:r>
              <a:rPr lang="it-IT" dirty="0" err="1" smtClean="0">
                <a:solidFill>
                  <a:srgbClr val="FF0000"/>
                </a:solidFill>
              </a:rPr>
              <a:t>run</a:t>
            </a:r>
            <a:r>
              <a:rPr lang="it-IT" dirty="0" smtClean="0">
                <a:solidFill>
                  <a:srgbClr val="FF0000"/>
                </a:solidFill>
              </a:rPr>
              <a:t> 2012 e </a:t>
            </a:r>
            <a:r>
              <a:rPr lang="it-IT" dirty="0" err="1" smtClean="0">
                <a:solidFill>
                  <a:srgbClr val="FF0000"/>
                </a:solidFill>
              </a:rPr>
              <a:t>shut-down</a:t>
            </a:r>
            <a:r>
              <a:rPr lang="it-IT" dirty="0" smtClean="0">
                <a:solidFill>
                  <a:srgbClr val="FF0000"/>
                </a:solidFill>
              </a:rPr>
              <a:t> 2013 richiedono un maggior numero di risorse per il </a:t>
            </a:r>
            <a:r>
              <a:rPr lang="it-IT" dirty="0" err="1" smtClean="0">
                <a:solidFill>
                  <a:srgbClr val="FF0000"/>
                </a:solidFill>
              </a:rPr>
              <a:t>computing</a:t>
            </a:r>
            <a:endParaRPr lang="it-IT" dirty="0" smtClean="0">
              <a:solidFill>
                <a:srgbClr val="FF0000"/>
              </a:solidFill>
            </a:endParaRPr>
          </a:p>
          <a:p>
            <a:pPr>
              <a:buFont typeface="Courier New"/>
              <a:buChar char="o"/>
            </a:pPr>
            <a:r>
              <a:rPr lang="it-IT" dirty="0" smtClean="0">
                <a:solidFill>
                  <a:srgbClr val="FF0000"/>
                </a:solidFill>
              </a:rPr>
              <a:t> pile-up molto più alto del previsto (μ=6 ora e μ=15 previsto in autunno) provocato dall’aumento della densità dei fasci</a:t>
            </a:r>
          </a:p>
          <a:p>
            <a:pPr lvl="1">
              <a:buFont typeface="Wingdings" charset="2"/>
              <a:buChar char="ü"/>
            </a:pPr>
            <a:r>
              <a:rPr lang="it-IT" dirty="0" smtClean="0"/>
              <a:t> </a:t>
            </a:r>
            <a:r>
              <a:rPr lang="it-IT" dirty="0" smtClean="0">
                <a:solidFill>
                  <a:srgbClr val="008000"/>
                </a:solidFill>
              </a:rPr>
              <a:t>raddoppio delle dimensioni degli eventi e del tempo di ricostruzione: </a:t>
            </a:r>
          </a:p>
          <a:p>
            <a:pPr lvl="1"/>
            <a:r>
              <a:rPr lang="it-IT" dirty="0" smtClean="0">
                <a:solidFill>
                  <a:srgbClr val="008000"/>
                </a:solidFill>
              </a:rPr>
              <a:t>100 </a:t>
            </a:r>
            <a:r>
              <a:rPr lang="it-IT" dirty="0" err="1" smtClean="0">
                <a:solidFill>
                  <a:srgbClr val="008000"/>
                </a:solidFill>
              </a:rPr>
              <a:t>HS-sec</a:t>
            </a:r>
            <a:r>
              <a:rPr lang="it-IT" dirty="0" smtClean="0">
                <a:solidFill>
                  <a:srgbClr val="008000"/>
                </a:solidFill>
              </a:rPr>
              <a:t> determinato dai dati 2010 raddoppiato a 200 </a:t>
            </a:r>
            <a:r>
              <a:rPr lang="it-IT" dirty="0" err="1" smtClean="0">
                <a:solidFill>
                  <a:srgbClr val="008000"/>
                </a:solidFill>
              </a:rPr>
              <a:t>HS-sec</a:t>
            </a:r>
            <a:endParaRPr lang="it-IT" dirty="0" smtClean="0">
              <a:solidFill>
                <a:srgbClr val="008000"/>
              </a:solidFill>
            </a:endParaRPr>
          </a:p>
          <a:p>
            <a:pPr lvl="1">
              <a:buFont typeface="Wingdings" charset="2"/>
              <a:buChar char="ü"/>
            </a:pPr>
            <a:endParaRPr lang="it-IT" dirty="0" smtClean="0"/>
          </a:p>
          <a:p>
            <a:r>
              <a:rPr lang="it-IT" dirty="0" smtClean="0"/>
              <a:t>Risorse 2011 già determinate per cui si è reso necessario modificare il </a:t>
            </a:r>
            <a:r>
              <a:rPr lang="it-IT" dirty="0" err="1" smtClean="0"/>
              <a:t>CM</a:t>
            </a:r>
            <a:r>
              <a:rPr lang="it-IT" dirty="0" smtClean="0"/>
              <a:t>, in particolare riducendo il numero di repliche dei dati primari nelle cloud:</a:t>
            </a:r>
          </a:p>
          <a:p>
            <a:pPr lvl="1">
              <a:buFont typeface="Wingdings" charset="2"/>
              <a:buChar char="ü"/>
            </a:pPr>
            <a:r>
              <a:rPr lang="it-IT" dirty="0" smtClean="0"/>
              <a:t> </a:t>
            </a:r>
            <a:r>
              <a:rPr lang="it-IT" dirty="0" err="1" smtClean="0">
                <a:solidFill>
                  <a:schemeClr val="tx2"/>
                </a:solidFill>
              </a:rPr>
              <a:t>1</a:t>
            </a:r>
            <a:r>
              <a:rPr lang="it-IT" dirty="0" smtClean="0">
                <a:solidFill>
                  <a:schemeClr val="tx2"/>
                </a:solidFill>
              </a:rPr>
              <a:t> copia di RAW nei Tier1</a:t>
            </a:r>
          </a:p>
          <a:p>
            <a:pPr lvl="1">
              <a:buFont typeface="Wingdings" charset="2"/>
              <a:buChar char="ü"/>
            </a:pPr>
            <a:r>
              <a:rPr lang="it-IT" dirty="0" smtClean="0">
                <a:solidFill>
                  <a:schemeClr val="tx2"/>
                </a:solidFill>
              </a:rPr>
              <a:t> </a:t>
            </a:r>
            <a:r>
              <a:rPr lang="it-IT" dirty="0" err="1" smtClean="0">
                <a:solidFill>
                  <a:schemeClr val="tx2"/>
                </a:solidFill>
              </a:rPr>
              <a:t>rolling</a:t>
            </a:r>
            <a:r>
              <a:rPr lang="it-IT" dirty="0" smtClean="0">
                <a:solidFill>
                  <a:schemeClr val="tx2"/>
                </a:solidFill>
              </a:rPr>
              <a:t> buffer del 10% di ESD nei Tier1</a:t>
            </a:r>
          </a:p>
          <a:p>
            <a:pPr lvl="1">
              <a:buFont typeface="Wingdings" charset="2"/>
              <a:buChar char="ü"/>
            </a:pPr>
            <a:r>
              <a:rPr lang="it-IT" dirty="0" smtClean="0">
                <a:solidFill>
                  <a:schemeClr val="tx2"/>
                </a:solidFill>
              </a:rPr>
              <a:t> 10 copie di AOD (</a:t>
            </a:r>
            <a:r>
              <a:rPr lang="it-IT" dirty="0" err="1" smtClean="0">
                <a:solidFill>
                  <a:schemeClr val="tx2"/>
                </a:solidFill>
              </a:rPr>
              <a:t>2</a:t>
            </a:r>
            <a:r>
              <a:rPr lang="it-IT" dirty="0" smtClean="0">
                <a:solidFill>
                  <a:schemeClr val="tx2"/>
                </a:solidFill>
              </a:rPr>
              <a:t> Tier1 e </a:t>
            </a:r>
            <a:r>
              <a:rPr lang="it-IT" dirty="0" err="1" smtClean="0">
                <a:solidFill>
                  <a:schemeClr val="tx2"/>
                </a:solidFill>
              </a:rPr>
              <a:t>8</a:t>
            </a:r>
            <a:r>
              <a:rPr lang="it-IT" dirty="0" smtClean="0">
                <a:solidFill>
                  <a:schemeClr val="tx2"/>
                </a:solidFill>
              </a:rPr>
              <a:t> Tier2) in tutte le cloud</a:t>
            </a:r>
          </a:p>
          <a:p>
            <a:pPr lvl="1">
              <a:buFont typeface="Wingdings" charset="2"/>
              <a:buChar char="ü"/>
            </a:pPr>
            <a:r>
              <a:rPr lang="it-IT" dirty="0" smtClean="0">
                <a:solidFill>
                  <a:schemeClr val="tx2"/>
                </a:solidFill>
              </a:rPr>
              <a:t> </a:t>
            </a:r>
            <a:r>
              <a:rPr lang="it-IT" dirty="0" err="1" smtClean="0">
                <a:solidFill>
                  <a:schemeClr val="tx2"/>
                </a:solidFill>
              </a:rPr>
              <a:t>2</a:t>
            </a:r>
            <a:r>
              <a:rPr lang="it-IT" dirty="0" smtClean="0">
                <a:solidFill>
                  <a:schemeClr val="tx2"/>
                </a:solidFill>
              </a:rPr>
              <a:t> copie di </a:t>
            </a:r>
            <a:r>
              <a:rPr lang="it-IT" dirty="0" err="1" smtClean="0">
                <a:solidFill>
                  <a:schemeClr val="tx2"/>
                </a:solidFill>
              </a:rPr>
              <a:t>dESD</a:t>
            </a:r>
            <a:r>
              <a:rPr lang="it-IT" dirty="0" smtClean="0">
                <a:solidFill>
                  <a:schemeClr val="tx2"/>
                </a:solidFill>
              </a:rPr>
              <a:t> nei Tier1 e </a:t>
            </a:r>
            <a:r>
              <a:rPr lang="it-IT" dirty="0" err="1" smtClean="0">
                <a:solidFill>
                  <a:schemeClr val="tx2"/>
                </a:solidFill>
              </a:rPr>
              <a:t>4</a:t>
            </a:r>
            <a:r>
              <a:rPr lang="it-IT" dirty="0" smtClean="0">
                <a:solidFill>
                  <a:schemeClr val="tx2"/>
                </a:solidFill>
              </a:rPr>
              <a:t> nei Tier2</a:t>
            </a:r>
          </a:p>
          <a:p>
            <a:pPr lvl="2">
              <a:buFont typeface="Arial"/>
              <a:buChar char="•"/>
            </a:pPr>
            <a:r>
              <a:rPr lang="it-IT" dirty="0" smtClean="0">
                <a:solidFill>
                  <a:schemeClr val="tx2"/>
                </a:solidFill>
              </a:rPr>
              <a:t> somma </a:t>
            </a:r>
            <a:r>
              <a:rPr lang="it-IT" dirty="0" err="1" smtClean="0">
                <a:solidFill>
                  <a:schemeClr val="tx2"/>
                </a:solidFill>
              </a:rPr>
              <a:t>dESD</a:t>
            </a:r>
            <a:r>
              <a:rPr lang="it-IT" dirty="0" smtClean="0">
                <a:solidFill>
                  <a:schemeClr val="tx2"/>
                </a:solidFill>
              </a:rPr>
              <a:t> = somma AOD</a:t>
            </a:r>
          </a:p>
          <a:p>
            <a:pPr lvl="2">
              <a:buFont typeface="Arial"/>
              <a:buChar char="•"/>
            </a:pPr>
            <a:endParaRPr lang="it-IT" dirty="0" smtClean="0"/>
          </a:p>
          <a:p>
            <a:r>
              <a:rPr lang="it-IT" dirty="0" smtClean="0"/>
              <a:t> in base a questo modello le risorse 2012 aumentano molto poco o nulla rispetto all’RRB 2010</a:t>
            </a:r>
          </a:p>
          <a:p>
            <a:endParaRPr lang="it-IT" dirty="0" smtClean="0"/>
          </a:p>
        </p:txBody>
      </p:sp>
      <p:sp>
        <p:nvSpPr>
          <p:cNvPr id="3"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Richieste</a:t>
            </a:r>
            <a:r>
              <a:rPr lang="en-US" sz="2400" b="1" i="1" dirty="0" smtClean="0">
                <a:solidFill>
                  <a:srgbClr val="FF3300"/>
                </a:solidFill>
                <a:effectLst>
                  <a:outerShdw blurRad="38100" dist="38100" dir="2700000" algn="tl">
                    <a:srgbClr val="000000"/>
                  </a:outerShdw>
                </a:effectLst>
                <a:latin typeface="Comic Sans MS"/>
                <a:cs typeface="Comic Sans MS"/>
              </a:rPr>
              <a:t> 2012</a:t>
            </a:r>
            <a:endParaRPr lang="en-US" sz="2400" b="1" i="1" dirty="0">
              <a:solidFill>
                <a:srgbClr val="FF3300"/>
              </a:solidFill>
              <a:effectLst>
                <a:outerShdw blurRad="38100" dist="38100" dir="2700000" algn="tl">
                  <a:srgbClr val="000000"/>
                </a:outerShdw>
              </a:effectLst>
              <a:latin typeface="Comic Sans MS"/>
              <a:cs typeface="Comic Sans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Computing Model – Input parameters</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5" name="Picture 4"/>
          <p:cNvPicPr>
            <a:picLocks noChangeAspect="1"/>
          </p:cNvPicPr>
          <p:nvPr/>
        </p:nvPicPr>
        <p:blipFill>
          <a:blip r:embed="rId2"/>
          <a:stretch>
            <a:fillRect/>
          </a:stretch>
        </p:blipFill>
        <p:spPr>
          <a:xfrm>
            <a:off x="1481667" y="897467"/>
            <a:ext cx="5994400" cy="5390372"/>
          </a:xfrm>
          <a:prstGeom prst="rect">
            <a:avLst/>
          </a:prstGeom>
        </p:spPr>
      </p:pic>
      <p:sp>
        <p:nvSpPr>
          <p:cNvPr id="4" name="TextBox 3"/>
          <p:cNvSpPr txBox="1"/>
          <p:nvPr/>
        </p:nvSpPr>
        <p:spPr>
          <a:xfrm>
            <a:off x="7223125" y="3221335"/>
            <a:ext cx="1539875" cy="1077218"/>
          </a:xfrm>
          <a:prstGeom prst="rect">
            <a:avLst/>
          </a:prstGeom>
          <a:noFill/>
        </p:spPr>
        <p:txBody>
          <a:bodyPr wrap="square" rtlCol="0">
            <a:spAutoFit/>
          </a:bodyPr>
          <a:lstStyle/>
          <a:p>
            <a:r>
              <a:rPr lang="it-IT" sz="1600" dirty="0" smtClean="0">
                <a:solidFill>
                  <a:srgbClr val="FF0000"/>
                </a:solidFill>
              </a:rPr>
              <a:t>Dimensioni degli eventi raddoppiate a causa del pileup</a:t>
            </a:r>
            <a:endParaRPr lang="it-IT" sz="16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4372" y="1015999"/>
            <a:ext cx="8804116" cy="4673601"/>
          </a:xfrm>
          <a:prstGeom prst="rect">
            <a:avLst/>
          </a:prstGeom>
        </p:spPr>
      </p:pic>
      <p:sp>
        <p:nvSpPr>
          <p:cNvPr id="9"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Computing Model – Input parameters</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4" name="Rectangle 3"/>
          <p:cNvSpPr/>
          <p:nvPr/>
        </p:nvSpPr>
        <p:spPr bwMode="auto">
          <a:xfrm>
            <a:off x="84372" y="4038601"/>
            <a:ext cx="8804115" cy="1651000"/>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endPara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4</a:t>
            </a:fld>
            <a:endParaRPr lang="en-GB"/>
          </a:p>
        </p:txBody>
      </p:sp>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ATLAS </a:t>
            </a:r>
            <a:r>
              <a:rPr lang="en-US" sz="2400" b="1" i="1" dirty="0" err="1" smtClean="0">
                <a:solidFill>
                  <a:srgbClr val="FF3300"/>
                </a:solidFill>
                <a:effectLst>
                  <a:outerShdw blurRad="38100" dist="38100" dir="2700000" algn="tl">
                    <a:srgbClr val="000000"/>
                  </a:outerShdw>
                </a:effectLst>
                <a:latin typeface="Comic Sans MS"/>
                <a:cs typeface="Comic Sans MS"/>
              </a:rPr>
              <a:t>Cloud(less</a:t>
            </a:r>
            <a:r>
              <a:rPr lang="en-US" sz="2400" b="1" i="1" dirty="0" smtClean="0">
                <a:solidFill>
                  <a:srgbClr val="FF3300"/>
                </a:solidFill>
                <a:effectLst>
                  <a:outerShdw blurRad="38100" dist="38100" dir="2700000" algn="tl">
                    <a:srgbClr val="000000"/>
                  </a:outerShdw>
                </a:effectLst>
                <a:latin typeface="Comic Sans MS"/>
                <a:cs typeface="Comic Sans MS"/>
              </a:rPr>
              <a:t>) Model</a:t>
            </a:r>
            <a:endParaRPr lang="en-US" sz="2400" b="1" i="1" baseline="30000" dirty="0">
              <a:solidFill>
                <a:srgbClr val="FF3300"/>
              </a:solidFill>
              <a:effectLst>
                <a:outerShdw blurRad="38100" dist="38100" dir="2700000" algn="tl">
                  <a:srgbClr val="000000"/>
                </a:outerShdw>
              </a:effectLst>
              <a:latin typeface="Comic Sans MS"/>
              <a:cs typeface="Comic Sans MS"/>
            </a:endParaRPr>
          </a:p>
        </p:txBody>
      </p:sp>
      <p:sp>
        <p:nvSpPr>
          <p:cNvPr id="25" name="Rectangle 24"/>
          <p:cNvSpPr/>
          <p:nvPr/>
        </p:nvSpPr>
        <p:spPr>
          <a:xfrm>
            <a:off x="5140104" y="1154833"/>
            <a:ext cx="3683060" cy="5355313"/>
          </a:xfrm>
          <a:prstGeom prst="rect">
            <a:avLst/>
          </a:prstGeom>
        </p:spPr>
        <p:txBody>
          <a:bodyPr wrap="square">
            <a:spAutoFit/>
          </a:bodyPr>
          <a:lstStyle/>
          <a:p>
            <a:pPr marL="285750" indent="-285750"/>
            <a:r>
              <a:rPr lang="en-US" dirty="0" smtClean="0"/>
              <a:t>Breaking the Wall</a:t>
            </a:r>
          </a:p>
          <a:p>
            <a:pPr marL="285750" indent="-285750"/>
            <a:endParaRPr lang="en-US" dirty="0" smtClean="0"/>
          </a:p>
          <a:p>
            <a:pPr marL="285750" indent="-285750">
              <a:buFont typeface="Arial"/>
              <a:buChar char="•"/>
            </a:pPr>
            <a:r>
              <a:rPr lang="en-US" dirty="0" smtClean="0"/>
              <a:t>La </a:t>
            </a:r>
            <a:r>
              <a:rPr lang="en-US" dirty="0" err="1" smtClean="0"/>
              <a:t>rete</a:t>
            </a:r>
            <a:r>
              <a:rPr lang="en-US" dirty="0" smtClean="0"/>
              <a:t> </a:t>
            </a:r>
            <a:r>
              <a:rPr lang="en-US" dirty="0" err="1" smtClean="0"/>
              <a:t>attuale</a:t>
            </a:r>
            <a:r>
              <a:rPr lang="en-US" dirty="0" smtClean="0"/>
              <a:t> </a:t>
            </a:r>
            <a:r>
              <a:rPr lang="en-US" dirty="0" err="1" smtClean="0"/>
              <a:t>permette</a:t>
            </a:r>
            <a:r>
              <a:rPr lang="en-US" dirty="0" smtClean="0"/>
              <a:t> </a:t>
            </a:r>
            <a:r>
              <a:rPr lang="en-US" dirty="0" err="1" smtClean="0"/>
              <a:t>il</a:t>
            </a:r>
            <a:r>
              <a:rPr lang="en-US" dirty="0" smtClean="0"/>
              <a:t> </a:t>
            </a:r>
            <a:r>
              <a:rPr lang="en-US" dirty="0" err="1" smtClean="0"/>
              <a:t>superamento</a:t>
            </a:r>
            <a:r>
              <a:rPr lang="en-US" dirty="0" smtClean="0"/>
              <a:t> del </a:t>
            </a:r>
            <a:r>
              <a:rPr lang="en-US" dirty="0" err="1" smtClean="0"/>
              <a:t>modello</a:t>
            </a:r>
            <a:r>
              <a:rPr lang="en-US" dirty="0" smtClean="0"/>
              <a:t> </a:t>
            </a:r>
            <a:r>
              <a:rPr lang="en-US" dirty="0" err="1" smtClean="0"/>
              <a:t>Monarc</a:t>
            </a:r>
            <a:r>
              <a:rPr lang="en-US" dirty="0" smtClean="0"/>
              <a:t>:</a:t>
            </a:r>
          </a:p>
          <a:p>
            <a:pPr marL="742950" lvl="1" indent="-285750">
              <a:buFont typeface="Arial"/>
              <a:buChar char="•"/>
            </a:pPr>
            <a:r>
              <a:rPr lang="en-US" dirty="0" err="1" smtClean="0"/>
              <a:t>molti</a:t>
            </a:r>
            <a:r>
              <a:rPr lang="en-US" dirty="0" smtClean="0"/>
              <a:t> Tier2 </a:t>
            </a:r>
            <a:r>
              <a:rPr lang="en-US" dirty="0" err="1" smtClean="0"/>
              <a:t>sono</a:t>
            </a:r>
            <a:r>
              <a:rPr lang="en-US" dirty="0" smtClean="0"/>
              <a:t> </a:t>
            </a:r>
            <a:r>
              <a:rPr lang="en-US" dirty="0" err="1" smtClean="0"/>
              <a:t>già</a:t>
            </a:r>
            <a:r>
              <a:rPr lang="en-US" dirty="0" smtClean="0"/>
              <a:t> </a:t>
            </a:r>
            <a:r>
              <a:rPr lang="en-US" dirty="0" err="1" smtClean="0"/>
              <a:t>ben</a:t>
            </a:r>
            <a:r>
              <a:rPr lang="en-US" dirty="0" smtClean="0"/>
              <a:t> </a:t>
            </a:r>
            <a:r>
              <a:rPr lang="en-US" dirty="0" err="1" smtClean="0"/>
              <a:t>connessi</a:t>
            </a:r>
            <a:r>
              <a:rPr lang="en-US" dirty="0" smtClean="0"/>
              <a:t> con </a:t>
            </a:r>
            <a:r>
              <a:rPr lang="en-US" dirty="0" err="1" smtClean="0"/>
              <a:t>molti</a:t>
            </a:r>
            <a:r>
              <a:rPr lang="en-US" dirty="0" smtClean="0"/>
              <a:t> Tier1</a:t>
            </a:r>
          </a:p>
          <a:p>
            <a:pPr marL="742950" lvl="1" indent="-285750">
              <a:buFont typeface="Arial"/>
              <a:buChar char="•"/>
            </a:pPr>
            <a:r>
              <a:rPr lang="en-US" dirty="0" err="1" smtClean="0"/>
              <a:t>Abilitazione</a:t>
            </a:r>
            <a:r>
              <a:rPr lang="en-US" dirty="0" smtClean="0"/>
              <a:t> </a:t>
            </a:r>
            <a:r>
              <a:rPr lang="en-US" dirty="0" err="1" smtClean="0"/>
              <a:t>delle</a:t>
            </a:r>
            <a:r>
              <a:rPr lang="en-US" dirty="0" smtClean="0"/>
              <a:t> </a:t>
            </a:r>
            <a:r>
              <a:rPr lang="en-US" dirty="0" err="1" smtClean="0"/>
              <a:t>connessioni</a:t>
            </a:r>
            <a:r>
              <a:rPr lang="en-US" dirty="0" smtClean="0"/>
              <a:t> inter cloud</a:t>
            </a:r>
          </a:p>
          <a:p>
            <a:pPr marL="285750" indent="-285750">
              <a:buFont typeface="Arial"/>
              <a:buChar char="•"/>
            </a:pPr>
            <a:r>
              <a:rPr lang="en-US" dirty="0" err="1" smtClean="0"/>
              <a:t>Superamento</a:t>
            </a:r>
            <a:r>
              <a:rPr lang="en-US" dirty="0" smtClean="0"/>
              <a:t> </a:t>
            </a:r>
            <a:r>
              <a:rPr lang="en-US" dirty="0" err="1" smtClean="0"/>
              <a:t>di</a:t>
            </a:r>
            <a:r>
              <a:rPr lang="en-US" dirty="0" smtClean="0"/>
              <a:t> </a:t>
            </a:r>
            <a:r>
              <a:rPr lang="en-US" dirty="0" err="1" smtClean="0"/>
              <a:t>una</a:t>
            </a:r>
            <a:r>
              <a:rPr lang="en-US" dirty="0" smtClean="0"/>
              <a:t> </a:t>
            </a:r>
            <a:r>
              <a:rPr lang="en-US" dirty="0" err="1" smtClean="0"/>
              <a:t>gerarchia</a:t>
            </a:r>
            <a:r>
              <a:rPr lang="en-US" dirty="0" smtClean="0"/>
              <a:t> </a:t>
            </a:r>
            <a:r>
              <a:rPr lang="en-US" dirty="0" err="1" smtClean="0"/>
              <a:t>stretta</a:t>
            </a:r>
            <a:r>
              <a:rPr lang="en-US" dirty="0" smtClean="0"/>
              <a:t> </a:t>
            </a:r>
            <a:r>
              <a:rPr lang="en-US" dirty="0" err="1" smtClean="0"/>
              <a:t>tra</a:t>
            </a:r>
            <a:r>
              <a:rPr lang="en-US" dirty="0" smtClean="0"/>
              <a:t> Tier1 </a:t>
            </a:r>
            <a:r>
              <a:rPr lang="en-US" dirty="0" err="1" smtClean="0"/>
              <a:t>e</a:t>
            </a:r>
            <a:r>
              <a:rPr lang="en-US" dirty="0" smtClean="0"/>
              <a:t> Tier2</a:t>
            </a:r>
          </a:p>
          <a:p>
            <a:pPr marL="742950" lvl="1" indent="-285750"/>
            <a:endParaRPr lang="en-US" dirty="0" smtClean="0"/>
          </a:p>
          <a:p>
            <a:pPr marL="285750" indent="-285750">
              <a:buFont typeface="Arial"/>
              <a:buChar char="•"/>
            </a:pPr>
            <a:r>
              <a:rPr lang="en-US" dirty="0" err="1" smtClean="0"/>
              <a:t>Scelta</a:t>
            </a:r>
            <a:r>
              <a:rPr lang="en-US" dirty="0" smtClean="0"/>
              <a:t> </a:t>
            </a:r>
            <a:r>
              <a:rPr lang="en-US" dirty="0" err="1" smtClean="0"/>
              <a:t>dei</a:t>
            </a:r>
            <a:r>
              <a:rPr lang="en-US" dirty="0" smtClean="0"/>
              <a:t> Tier2 </a:t>
            </a:r>
            <a:r>
              <a:rPr lang="en-US" dirty="0" err="1" smtClean="0"/>
              <a:t>adatti</a:t>
            </a:r>
            <a:endParaRPr lang="en-US" dirty="0" smtClean="0"/>
          </a:p>
          <a:p>
            <a:pPr marL="742950" lvl="2" indent="-285750">
              <a:buFont typeface="Arial"/>
              <a:buChar char="•"/>
            </a:pPr>
            <a:r>
              <a:rPr lang="en-US" dirty="0" err="1" smtClean="0"/>
              <a:t>alcuni</a:t>
            </a:r>
            <a:r>
              <a:rPr lang="en-US" dirty="0" smtClean="0"/>
              <a:t> Tier2 </a:t>
            </a:r>
            <a:r>
              <a:rPr lang="en-US" dirty="0" err="1" smtClean="0"/>
              <a:t>invece</a:t>
            </a:r>
            <a:r>
              <a:rPr lang="en-US" dirty="0" smtClean="0"/>
              <a:t> </a:t>
            </a:r>
            <a:r>
              <a:rPr lang="en-US" dirty="0" err="1" smtClean="0"/>
              <a:t>sono</a:t>
            </a:r>
            <a:r>
              <a:rPr lang="en-US" dirty="0" smtClean="0"/>
              <a:t> mal </a:t>
            </a:r>
            <a:r>
              <a:rPr lang="en-US" dirty="0" err="1" smtClean="0"/>
              <a:t>collegati</a:t>
            </a:r>
            <a:r>
              <a:rPr lang="en-US" dirty="0" smtClean="0"/>
              <a:t> </a:t>
            </a:r>
            <a:r>
              <a:rPr lang="en-US" dirty="0" err="1" smtClean="0"/>
              <a:t>anche</a:t>
            </a:r>
            <a:r>
              <a:rPr lang="en-US" dirty="0" smtClean="0"/>
              <a:t> con </a:t>
            </a:r>
            <a:r>
              <a:rPr lang="en-US" dirty="0" err="1" smtClean="0"/>
              <a:t>il</a:t>
            </a:r>
            <a:r>
              <a:rPr lang="en-US" dirty="0" smtClean="0"/>
              <a:t> </a:t>
            </a:r>
            <a:r>
              <a:rPr lang="en-US" dirty="0" err="1" smtClean="0"/>
              <a:t>proprio</a:t>
            </a:r>
            <a:r>
              <a:rPr lang="en-US" dirty="0" smtClean="0"/>
              <a:t> Tier1  </a:t>
            </a:r>
          </a:p>
          <a:p>
            <a:pPr marL="742950" lvl="2" indent="-285750">
              <a:buFont typeface="Arial"/>
              <a:buChar char="•"/>
            </a:pPr>
            <a:r>
              <a:rPr lang="en-US" dirty="0" smtClean="0"/>
              <a:t>Non </a:t>
            </a:r>
            <a:r>
              <a:rPr lang="en-US" dirty="0" err="1" smtClean="0"/>
              <a:t>tutti</a:t>
            </a:r>
            <a:r>
              <a:rPr lang="en-US" dirty="0" smtClean="0"/>
              <a:t> I Tier2 </a:t>
            </a:r>
            <a:r>
              <a:rPr lang="en-US" dirty="0" err="1" smtClean="0"/>
              <a:t>hanno</a:t>
            </a:r>
            <a:r>
              <a:rPr lang="en-US" dirty="0" smtClean="0"/>
              <a:t> le </a:t>
            </a:r>
            <a:r>
              <a:rPr lang="en-US" dirty="0" err="1" smtClean="0"/>
              <a:t>dimensioni</a:t>
            </a:r>
            <a:r>
              <a:rPr lang="en-US" dirty="0" smtClean="0"/>
              <a:t> </a:t>
            </a:r>
            <a:r>
              <a:rPr lang="en-US" dirty="0" err="1" smtClean="0"/>
              <a:t>e</a:t>
            </a:r>
            <a:r>
              <a:rPr lang="en-US" dirty="0" smtClean="0"/>
              <a:t> le performance </a:t>
            </a:r>
            <a:r>
              <a:rPr lang="en-US" dirty="0" err="1" smtClean="0"/>
              <a:t>necessarie</a:t>
            </a:r>
            <a:endParaRPr lang="en-US" dirty="0" smtClean="0"/>
          </a:p>
        </p:txBody>
      </p:sp>
      <p:pic>
        <p:nvPicPr>
          <p:cNvPr id="12" name="Picture 11"/>
          <p:cNvPicPr>
            <a:picLocks noChangeAspect="1"/>
          </p:cNvPicPr>
          <p:nvPr/>
        </p:nvPicPr>
        <p:blipFill>
          <a:blip r:embed="rId3"/>
          <a:stretch>
            <a:fillRect/>
          </a:stretch>
        </p:blipFill>
        <p:spPr>
          <a:xfrm>
            <a:off x="195225" y="1672169"/>
            <a:ext cx="4743802" cy="358810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attività</a:t>
            </a:r>
            <a:r>
              <a:rPr lang="en-US" sz="2400" b="1" i="1" dirty="0" smtClean="0">
                <a:solidFill>
                  <a:srgbClr val="FF3300"/>
                </a:solidFill>
                <a:effectLst>
                  <a:outerShdw blurRad="38100" dist="38100" dir="2700000" algn="tl">
                    <a:srgbClr val="000000"/>
                  </a:outerShdw>
                </a:effectLst>
                <a:latin typeface="Comic Sans MS"/>
                <a:cs typeface="Comic Sans MS"/>
              </a:rPr>
              <a:t> Tier2</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7" name="TextBox 6"/>
          <p:cNvSpPr txBox="1"/>
          <p:nvPr/>
        </p:nvSpPr>
        <p:spPr>
          <a:xfrm>
            <a:off x="5884345" y="963085"/>
            <a:ext cx="3119945" cy="1569660"/>
          </a:xfrm>
          <a:prstGeom prst="rect">
            <a:avLst/>
          </a:prstGeom>
          <a:noFill/>
        </p:spPr>
        <p:txBody>
          <a:bodyPr wrap="square" rtlCol="0">
            <a:spAutoFit/>
          </a:bodyPr>
          <a:lstStyle/>
          <a:p>
            <a:r>
              <a:rPr lang="it-IT" sz="1600" dirty="0" smtClean="0"/>
              <a:t>Attività principali: </a:t>
            </a:r>
          </a:p>
          <a:p>
            <a:r>
              <a:rPr lang="it-IT" sz="1600" dirty="0" smtClean="0">
                <a:solidFill>
                  <a:srgbClr val="FF0000"/>
                </a:solidFill>
              </a:rPr>
              <a:t>Simulazione e analisi di gruppo e di utente.</a:t>
            </a:r>
          </a:p>
          <a:p>
            <a:endParaRPr lang="it-IT" sz="1600" dirty="0" smtClean="0"/>
          </a:p>
          <a:p>
            <a:r>
              <a:rPr lang="it-IT" sz="1600" dirty="0" smtClean="0"/>
              <a:t>Simulazione e analisi di gruppo condivise con i Tier1. </a:t>
            </a:r>
            <a:endParaRPr lang="it-IT" sz="1600" dirty="0"/>
          </a:p>
        </p:txBody>
      </p:sp>
      <p:sp>
        <p:nvSpPr>
          <p:cNvPr id="8" name="TextBox 7"/>
          <p:cNvSpPr txBox="1"/>
          <p:nvPr/>
        </p:nvSpPr>
        <p:spPr>
          <a:xfrm>
            <a:off x="465668" y="3277356"/>
            <a:ext cx="8318500" cy="584776"/>
          </a:xfrm>
          <a:prstGeom prst="rect">
            <a:avLst/>
          </a:prstGeom>
          <a:noFill/>
        </p:spPr>
        <p:txBody>
          <a:bodyPr wrap="square" rtlCol="0">
            <a:spAutoFit/>
          </a:bodyPr>
          <a:lstStyle/>
          <a:p>
            <a:r>
              <a:rPr lang="it-IT" sz="1600" dirty="0" smtClean="0">
                <a:solidFill>
                  <a:srgbClr val="008000"/>
                </a:solidFill>
              </a:rPr>
              <a:t> leggero aumento rispetto al 2011 per l’attività degli utenti. In assoluto aumenti molto contenuti grazie alla modifica del Computing Model. Richieste identiche a quelle effettuate nell’RRB 2010!!!!</a:t>
            </a:r>
          </a:p>
        </p:txBody>
      </p:sp>
      <p:sp>
        <p:nvSpPr>
          <p:cNvPr id="13" name="TextBox 12"/>
          <p:cNvSpPr txBox="1"/>
          <p:nvPr/>
        </p:nvSpPr>
        <p:spPr>
          <a:xfrm>
            <a:off x="656176" y="4017523"/>
            <a:ext cx="7992509" cy="2308324"/>
          </a:xfrm>
          <a:prstGeom prst="rect">
            <a:avLst/>
          </a:prstGeom>
          <a:noFill/>
          <a:ln w="15875">
            <a:solidFill>
              <a:srgbClr val="000090"/>
            </a:solidFill>
          </a:ln>
        </p:spPr>
        <p:txBody>
          <a:bodyPr wrap="square" rtlCol="0">
            <a:spAutoFit/>
          </a:bodyPr>
          <a:lstStyle/>
          <a:p>
            <a:pPr>
              <a:buFont typeface="Wingdings" charset="2"/>
              <a:buChar char="Ø"/>
            </a:pPr>
            <a:r>
              <a:rPr lang="it-IT" sz="1600" dirty="0" smtClean="0">
                <a:solidFill>
                  <a:srgbClr val="0000FF"/>
                </a:solidFill>
              </a:rPr>
              <a:t> Simulazione: </a:t>
            </a:r>
            <a:r>
              <a:rPr lang="it-IT" sz="1600" dirty="0" smtClean="0">
                <a:solidFill>
                  <a:srgbClr val="823634"/>
                </a:solidFill>
              </a:rPr>
              <a:t>10% di ATLAS </a:t>
            </a:r>
          </a:p>
          <a:p>
            <a:pPr lvl="1">
              <a:buFont typeface="Arial"/>
              <a:buChar char="•"/>
            </a:pPr>
            <a:r>
              <a:rPr lang="it-IT" sz="1600" dirty="0" smtClean="0">
                <a:solidFill>
                  <a:srgbClr val="FF0000"/>
                </a:solidFill>
              </a:rPr>
              <a:t> 5600 HS</a:t>
            </a:r>
            <a:endParaRPr lang="it-IT" sz="1600" dirty="0" smtClean="0"/>
          </a:p>
          <a:p>
            <a:pPr>
              <a:buFont typeface="Wingdings" charset="2"/>
              <a:buChar char="Ø"/>
            </a:pPr>
            <a:r>
              <a:rPr lang="it-IT" sz="1600" dirty="0" smtClean="0">
                <a:solidFill>
                  <a:srgbClr val="0000FF"/>
                </a:solidFill>
              </a:rPr>
              <a:t> Attività gruppi: </a:t>
            </a:r>
            <a:r>
              <a:rPr lang="it-IT" sz="1600" dirty="0" err="1" smtClean="0">
                <a:solidFill>
                  <a:srgbClr val="823634"/>
                </a:solidFill>
              </a:rPr>
              <a:t>8</a:t>
            </a:r>
            <a:r>
              <a:rPr lang="it-IT" sz="1600" dirty="0" smtClean="0">
                <a:solidFill>
                  <a:srgbClr val="823634"/>
                </a:solidFill>
              </a:rPr>
              <a:t> gruppi (</a:t>
            </a:r>
            <a:r>
              <a:rPr lang="it-IT" sz="1600" dirty="0" err="1" smtClean="0">
                <a:solidFill>
                  <a:srgbClr val="823634"/>
                </a:solidFill>
              </a:rPr>
              <a:t>2</a:t>
            </a:r>
            <a:r>
              <a:rPr lang="it-IT" sz="1600" dirty="0" smtClean="0">
                <a:solidFill>
                  <a:srgbClr val="823634"/>
                </a:solidFill>
              </a:rPr>
              <a:t> gruppi a Milano, Napoli e Roma e </a:t>
            </a:r>
            <a:r>
              <a:rPr lang="it-IT" sz="1600" dirty="0" err="1" smtClean="0">
                <a:solidFill>
                  <a:srgbClr val="823634"/>
                </a:solidFill>
              </a:rPr>
              <a:t>2</a:t>
            </a:r>
            <a:r>
              <a:rPr lang="it-IT" sz="1600" dirty="0" smtClean="0">
                <a:solidFill>
                  <a:srgbClr val="823634"/>
                </a:solidFill>
              </a:rPr>
              <a:t> nuovi gruppi a Frascati) su ~ 100 gruppi ATLAS </a:t>
            </a:r>
          </a:p>
          <a:p>
            <a:pPr lvl="1">
              <a:buFont typeface="Arial"/>
              <a:buChar char="•"/>
            </a:pPr>
            <a:r>
              <a:rPr lang="it-IT" sz="1600" dirty="0" smtClean="0">
                <a:solidFill>
                  <a:srgbClr val="FF0000"/>
                </a:solidFill>
              </a:rPr>
              <a:t> 46400 HS</a:t>
            </a:r>
          </a:p>
          <a:p>
            <a:pPr>
              <a:buFont typeface="Wingdings" charset="2"/>
              <a:buChar char="Ø"/>
            </a:pPr>
            <a:r>
              <a:rPr lang="it-IT" sz="1600" dirty="0" smtClean="0">
                <a:solidFill>
                  <a:srgbClr val="0000FF"/>
                </a:solidFill>
              </a:rPr>
              <a:t> Analisi ATLAS:</a:t>
            </a:r>
            <a:r>
              <a:rPr lang="it-IT" sz="1600" dirty="0" smtClean="0">
                <a:solidFill>
                  <a:srgbClr val="FF0000"/>
                </a:solidFill>
              </a:rPr>
              <a:t> </a:t>
            </a:r>
            <a:r>
              <a:rPr lang="it-IT" sz="1600" dirty="0" smtClean="0">
                <a:solidFill>
                  <a:srgbClr val="823634"/>
                </a:solidFill>
              </a:rPr>
              <a:t>10% di ATLAS (quota “pledged” escludendo l’attività italiana)</a:t>
            </a:r>
          </a:p>
          <a:p>
            <a:pPr lvl="1">
              <a:buFont typeface="Arial"/>
              <a:buChar char="•"/>
            </a:pPr>
            <a:r>
              <a:rPr lang="it-IT" sz="1600" dirty="0" smtClean="0">
                <a:solidFill>
                  <a:srgbClr val="FF0000"/>
                </a:solidFill>
              </a:rPr>
              <a:t> 18000 HS</a:t>
            </a:r>
          </a:p>
          <a:p>
            <a:pPr>
              <a:buFont typeface="Wingdings" charset="2"/>
              <a:buChar char="Ø"/>
            </a:pPr>
            <a:r>
              <a:rPr lang="it-IT" sz="1600" dirty="0" smtClean="0">
                <a:solidFill>
                  <a:srgbClr val="0000FF"/>
                </a:solidFill>
              </a:rPr>
              <a:t> Analisi Italiana:</a:t>
            </a:r>
            <a:r>
              <a:rPr lang="it-IT" sz="1600" dirty="0" smtClean="0">
                <a:solidFill>
                  <a:srgbClr val="823634"/>
                </a:solidFill>
              </a:rPr>
              <a:t> quota aggiuntiva ai pledged per attività italiana (</a:t>
            </a:r>
            <a:r>
              <a:rPr lang="it-IT" sz="1600" dirty="0" err="1" smtClean="0">
                <a:solidFill>
                  <a:srgbClr val="823634"/>
                </a:solidFill>
              </a:rPr>
              <a:t>1</a:t>
            </a:r>
            <a:r>
              <a:rPr lang="it-IT" sz="1600" dirty="0" smtClean="0">
                <a:solidFill>
                  <a:srgbClr val="823634"/>
                </a:solidFill>
              </a:rPr>
              <a:t>/</a:t>
            </a:r>
            <a:r>
              <a:rPr lang="it-IT" sz="1600" dirty="0" err="1" smtClean="0">
                <a:solidFill>
                  <a:srgbClr val="823634"/>
                </a:solidFill>
              </a:rPr>
              <a:t>2</a:t>
            </a:r>
            <a:r>
              <a:rPr lang="it-IT" sz="1600" dirty="0" smtClean="0">
                <a:solidFill>
                  <a:srgbClr val="823634"/>
                </a:solidFill>
              </a:rPr>
              <a:t> della quota pledged)</a:t>
            </a:r>
          </a:p>
          <a:p>
            <a:pPr lvl="1">
              <a:buFont typeface="Arial"/>
              <a:buChar char="•"/>
            </a:pPr>
            <a:r>
              <a:rPr lang="it-IT" sz="1600" dirty="0" smtClean="0">
                <a:solidFill>
                  <a:srgbClr val="FF0000"/>
                </a:solidFill>
              </a:rPr>
              <a:t> 9000 HS</a:t>
            </a:r>
            <a:endParaRPr lang="it-IT" sz="1600" dirty="0">
              <a:solidFill>
                <a:srgbClr val="FF0000"/>
              </a:solidFill>
            </a:endParaRPr>
          </a:p>
        </p:txBody>
      </p:sp>
      <p:pic>
        <p:nvPicPr>
          <p:cNvPr id="10" name="Picture 9"/>
          <p:cNvPicPr>
            <a:picLocks noChangeAspect="1"/>
          </p:cNvPicPr>
          <p:nvPr/>
        </p:nvPicPr>
        <p:blipFill>
          <a:blip r:embed="rId2"/>
          <a:stretch>
            <a:fillRect/>
          </a:stretch>
        </p:blipFill>
        <p:spPr>
          <a:xfrm>
            <a:off x="0" y="963086"/>
            <a:ext cx="5884345" cy="231427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attività</a:t>
            </a:r>
            <a:r>
              <a:rPr lang="en-US" sz="2400" b="1" i="1" dirty="0" smtClean="0">
                <a:solidFill>
                  <a:srgbClr val="FF3300"/>
                </a:solidFill>
                <a:effectLst>
                  <a:outerShdw blurRad="38100" dist="38100" dir="2700000" algn="tl">
                    <a:srgbClr val="000000"/>
                  </a:outerShdw>
                </a:effectLst>
                <a:latin typeface="Comic Sans MS"/>
                <a:cs typeface="Comic Sans MS"/>
              </a:rPr>
              <a:t> Tier2</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12" name="TextBox 11"/>
          <p:cNvSpPr txBox="1"/>
          <p:nvPr/>
        </p:nvSpPr>
        <p:spPr>
          <a:xfrm>
            <a:off x="687920" y="4170072"/>
            <a:ext cx="7992509" cy="2308324"/>
          </a:xfrm>
          <a:prstGeom prst="rect">
            <a:avLst/>
          </a:prstGeom>
          <a:noFill/>
          <a:ln w="15875">
            <a:solidFill>
              <a:srgbClr val="000090"/>
            </a:solidFill>
          </a:ln>
        </p:spPr>
        <p:txBody>
          <a:bodyPr wrap="square" rtlCol="0">
            <a:spAutoFit/>
          </a:bodyPr>
          <a:lstStyle/>
          <a:p>
            <a:pPr>
              <a:buFont typeface="Wingdings" charset="2"/>
              <a:buChar char="Ø"/>
            </a:pPr>
            <a:r>
              <a:rPr lang="it-IT" sz="1600" dirty="0" smtClean="0">
                <a:solidFill>
                  <a:srgbClr val="0000FF"/>
                </a:solidFill>
              </a:rPr>
              <a:t> Simulazione:</a:t>
            </a:r>
            <a:r>
              <a:rPr lang="it-IT" sz="1600" dirty="0" smtClean="0">
                <a:solidFill>
                  <a:srgbClr val="FF0000"/>
                </a:solidFill>
              </a:rPr>
              <a:t> </a:t>
            </a:r>
            <a:r>
              <a:rPr lang="it-IT" sz="1600" dirty="0" smtClean="0">
                <a:solidFill>
                  <a:srgbClr val="823634"/>
                </a:solidFill>
              </a:rPr>
              <a:t>50% di una replica completa di AOD e </a:t>
            </a:r>
            <a:r>
              <a:rPr lang="it-IT" sz="1600" dirty="0" err="1" smtClean="0">
                <a:solidFill>
                  <a:srgbClr val="823634"/>
                </a:solidFill>
              </a:rPr>
              <a:t>dESD</a:t>
            </a:r>
            <a:endParaRPr lang="it-IT" sz="1600" dirty="0" smtClean="0">
              <a:solidFill>
                <a:srgbClr val="823634"/>
              </a:solidFill>
            </a:endParaRPr>
          </a:p>
          <a:p>
            <a:pPr lvl="1">
              <a:buFont typeface="Arial"/>
              <a:buChar char="•"/>
            </a:pPr>
            <a:r>
              <a:rPr lang="it-IT" sz="1600" dirty="0" smtClean="0">
                <a:solidFill>
                  <a:srgbClr val="FF0000"/>
                </a:solidFill>
              </a:rPr>
              <a:t> 1000 TB + 60 TB </a:t>
            </a:r>
            <a:r>
              <a:rPr lang="it-IT" sz="1600" dirty="0" smtClean="0">
                <a:solidFill>
                  <a:srgbClr val="823634"/>
                </a:solidFill>
              </a:rPr>
              <a:t>(buffer produzione)</a:t>
            </a:r>
          </a:p>
          <a:p>
            <a:pPr>
              <a:buFont typeface="Wingdings" charset="2"/>
              <a:buChar char="Ø"/>
            </a:pPr>
            <a:r>
              <a:rPr lang="it-IT" sz="1600" smtClean="0">
                <a:solidFill>
                  <a:srgbClr val="0000FF"/>
                </a:solidFill>
              </a:rPr>
              <a:t> dati LHC</a:t>
            </a:r>
            <a:r>
              <a:rPr lang="it-IT" sz="1600" dirty="0" smtClean="0">
                <a:solidFill>
                  <a:srgbClr val="0000FF"/>
                </a:solidFill>
              </a:rPr>
              <a:t>: </a:t>
            </a:r>
            <a:r>
              <a:rPr lang="it-IT" sz="1600" dirty="0" smtClean="0">
                <a:solidFill>
                  <a:srgbClr val="FF0000"/>
                </a:solidFill>
              </a:rPr>
              <a:t> </a:t>
            </a:r>
            <a:r>
              <a:rPr lang="it-IT" sz="1600" dirty="0" smtClean="0">
                <a:solidFill>
                  <a:srgbClr val="823634"/>
                </a:solidFill>
              </a:rPr>
              <a:t>50% di una replica completa di AOD e </a:t>
            </a:r>
            <a:r>
              <a:rPr lang="it-IT" sz="1600" dirty="0" err="1" smtClean="0">
                <a:solidFill>
                  <a:srgbClr val="823634"/>
                </a:solidFill>
              </a:rPr>
              <a:t>dESD</a:t>
            </a:r>
            <a:r>
              <a:rPr lang="it-IT" sz="1600" dirty="0" smtClean="0">
                <a:solidFill>
                  <a:srgbClr val="823634"/>
                </a:solidFill>
              </a:rPr>
              <a:t> per l’analisi</a:t>
            </a:r>
          </a:p>
          <a:p>
            <a:pPr lvl="1">
              <a:buFont typeface="Arial"/>
              <a:buChar char="•"/>
            </a:pPr>
            <a:r>
              <a:rPr lang="it-IT" sz="1600" dirty="0" smtClean="0">
                <a:solidFill>
                  <a:srgbClr val="FF0000"/>
                </a:solidFill>
              </a:rPr>
              <a:t> 1313 TB </a:t>
            </a:r>
            <a:r>
              <a:rPr lang="it-IT" sz="1600" dirty="0" smtClean="0">
                <a:solidFill>
                  <a:srgbClr val="823634"/>
                </a:solidFill>
              </a:rPr>
              <a:t> </a:t>
            </a:r>
          </a:p>
          <a:p>
            <a:pPr>
              <a:buFont typeface="Wingdings" charset="2"/>
              <a:buChar char="Ø"/>
            </a:pPr>
            <a:r>
              <a:rPr lang="it-IT" sz="1600" dirty="0" smtClean="0">
                <a:solidFill>
                  <a:srgbClr val="0000FF"/>
                </a:solidFill>
              </a:rPr>
              <a:t> Attività gruppi:</a:t>
            </a:r>
            <a:r>
              <a:rPr lang="it-IT" sz="1600" dirty="0" smtClean="0">
                <a:solidFill>
                  <a:srgbClr val="FF0000"/>
                </a:solidFill>
              </a:rPr>
              <a:t> </a:t>
            </a:r>
            <a:r>
              <a:rPr lang="it-IT" sz="1600" dirty="0" err="1" smtClean="0">
                <a:solidFill>
                  <a:srgbClr val="823634"/>
                </a:solidFill>
              </a:rPr>
              <a:t>8</a:t>
            </a:r>
            <a:r>
              <a:rPr lang="it-IT" sz="1600" dirty="0" smtClean="0">
                <a:solidFill>
                  <a:srgbClr val="823634"/>
                </a:solidFill>
              </a:rPr>
              <a:t> gruppi (</a:t>
            </a:r>
            <a:r>
              <a:rPr lang="it-IT" sz="1600" dirty="0" err="1" smtClean="0">
                <a:solidFill>
                  <a:srgbClr val="823634"/>
                </a:solidFill>
              </a:rPr>
              <a:t>2</a:t>
            </a:r>
            <a:r>
              <a:rPr lang="it-IT" sz="1600" dirty="0" smtClean="0">
                <a:solidFill>
                  <a:srgbClr val="823634"/>
                </a:solidFill>
              </a:rPr>
              <a:t> gruppi a Milano, Napoli e Roma e </a:t>
            </a:r>
            <a:r>
              <a:rPr lang="it-IT" sz="1600" dirty="0" err="1" smtClean="0">
                <a:solidFill>
                  <a:srgbClr val="823634"/>
                </a:solidFill>
              </a:rPr>
              <a:t>2</a:t>
            </a:r>
            <a:r>
              <a:rPr lang="it-IT" sz="1600" dirty="0" smtClean="0">
                <a:solidFill>
                  <a:srgbClr val="823634"/>
                </a:solidFill>
              </a:rPr>
              <a:t> nuovi a Frascati)</a:t>
            </a:r>
          </a:p>
          <a:p>
            <a:pPr lvl="1">
              <a:buFont typeface="Arial"/>
              <a:buChar char="•"/>
            </a:pPr>
            <a:r>
              <a:rPr lang="it-IT" sz="1600" dirty="0" smtClean="0">
                <a:solidFill>
                  <a:srgbClr val="FF0000"/>
                </a:solidFill>
              </a:rPr>
              <a:t> 600 TB</a:t>
            </a:r>
            <a:r>
              <a:rPr lang="it-IT" sz="1600" dirty="0" smtClean="0">
                <a:solidFill>
                  <a:srgbClr val="823634"/>
                </a:solidFill>
              </a:rPr>
              <a:t> (70 TB per gruppo)</a:t>
            </a:r>
          </a:p>
          <a:p>
            <a:pPr>
              <a:buFont typeface="Wingdings" charset="2"/>
              <a:buChar char="Ø"/>
            </a:pPr>
            <a:r>
              <a:rPr lang="it-IT" sz="1600" dirty="0" smtClean="0">
                <a:solidFill>
                  <a:srgbClr val="0000FF"/>
                </a:solidFill>
              </a:rPr>
              <a:t> Analisi Italiana:</a:t>
            </a:r>
            <a:r>
              <a:rPr lang="it-IT" sz="1600" dirty="0" smtClean="0">
                <a:solidFill>
                  <a:srgbClr val="FF0000"/>
                </a:solidFill>
              </a:rPr>
              <a:t> </a:t>
            </a:r>
            <a:r>
              <a:rPr lang="it-IT" sz="1600" dirty="0" smtClean="0">
                <a:solidFill>
                  <a:srgbClr val="823634"/>
                </a:solidFill>
              </a:rPr>
              <a:t>20 attività italiane. Spazio non “</a:t>
            </a:r>
            <a:r>
              <a:rPr lang="it-IT" sz="1600" dirty="0" err="1" smtClean="0">
                <a:solidFill>
                  <a:srgbClr val="823634"/>
                </a:solidFill>
              </a:rPr>
              <a:t>pledged</a:t>
            </a:r>
            <a:r>
              <a:rPr lang="it-IT" sz="1600" dirty="0" smtClean="0">
                <a:solidFill>
                  <a:srgbClr val="823634"/>
                </a:solidFill>
              </a:rPr>
              <a:t>” (LOCALGROUPDISK). ATLAS non include queste necessità nei suoi conti </a:t>
            </a:r>
          </a:p>
          <a:p>
            <a:pPr lvl="1">
              <a:buFont typeface="Arial"/>
              <a:buChar char="•"/>
            </a:pPr>
            <a:r>
              <a:rPr lang="it-IT" sz="1600" dirty="0" smtClean="0">
                <a:solidFill>
                  <a:srgbClr val="FF0000"/>
                </a:solidFill>
              </a:rPr>
              <a:t> 600 TB </a:t>
            </a:r>
            <a:r>
              <a:rPr lang="it-IT" sz="1600" dirty="0" smtClean="0">
                <a:solidFill>
                  <a:srgbClr val="823634"/>
                </a:solidFill>
              </a:rPr>
              <a:t>(~30 TB per gruppo)</a:t>
            </a:r>
            <a:r>
              <a:rPr lang="it-IT" sz="1600" dirty="0" smtClean="0">
                <a:solidFill>
                  <a:srgbClr val="FF0000"/>
                </a:solidFill>
              </a:rPr>
              <a:t> + 80 TB </a:t>
            </a:r>
            <a:r>
              <a:rPr lang="it-IT" sz="1600" dirty="0" smtClean="0">
                <a:solidFill>
                  <a:srgbClr val="823634"/>
                </a:solidFill>
              </a:rPr>
              <a:t>(area scratch per utenti generici)</a:t>
            </a:r>
          </a:p>
        </p:txBody>
      </p:sp>
      <p:pic>
        <p:nvPicPr>
          <p:cNvPr id="5" name="Picture 4"/>
          <p:cNvPicPr>
            <a:picLocks noChangeAspect="1"/>
          </p:cNvPicPr>
          <p:nvPr/>
        </p:nvPicPr>
        <p:blipFill>
          <a:blip r:embed="rId2"/>
          <a:stretch>
            <a:fillRect/>
          </a:stretch>
        </p:blipFill>
        <p:spPr>
          <a:xfrm>
            <a:off x="2423588" y="763291"/>
            <a:ext cx="4589701" cy="331129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Risorse</a:t>
            </a:r>
            <a:r>
              <a:rPr lang="en-US" sz="2400" b="1" i="1" dirty="0" smtClean="0">
                <a:solidFill>
                  <a:srgbClr val="FF3300"/>
                </a:solidFill>
                <a:effectLst>
                  <a:outerShdw blurRad="38100" dist="38100" dir="2700000" algn="tl">
                    <a:srgbClr val="000000"/>
                  </a:outerShdw>
                </a:effectLst>
                <a:latin typeface="Comic Sans MS"/>
                <a:cs typeface="Comic Sans MS"/>
              </a:rPr>
              <a:t> </a:t>
            </a:r>
            <a:r>
              <a:rPr lang="en-US" sz="2400" b="1" i="1" dirty="0" err="1" smtClean="0">
                <a:solidFill>
                  <a:srgbClr val="FF3300"/>
                </a:solidFill>
                <a:effectLst>
                  <a:outerShdw blurRad="38100" dist="38100" dir="2700000" algn="tl">
                    <a:srgbClr val="000000"/>
                  </a:outerShdw>
                </a:effectLst>
                <a:latin typeface="Comic Sans MS"/>
                <a:cs typeface="Comic Sans MS"/>
              </a:rPr>
              <a:t>attività</a:t>
            </a:r>
            <a:r>
              <a:rPr lang="en-US" sz="2400" b="1" i="1" dirty="0" smtClean="0">
                <a:solidFill>
                  <a:srgbClr val="FF3300"/>
                </a:solidFill>
                <a:effectLst>
                  <a:outerShdw blurRad="38100" dist="38100" dir="2700000" algn="tl">
                    <a:srgbClr val="000000"/>
                  </a:outerShdw>
                </a:effectLst>
                <a:latin typeface="Comic Sans MS"/>
                <a:cs typeface="Comic Sans MS"/>
              </a:rPr>
              <a:t> Tier2 - </a:t>
            </a:r>
            <a:r>
              <a:rPr lang="en-US" sz="2400" b="1" i="1" dirty="0" err="1" smtClean="0">
                <a:solidFill>
                  <a:srgbClr val="FF3300"/>
                </a:solidFill>
                <a:effectLst>
                  <a:outerShdw blurRad="38100" dist="38100" dir="2700000" algn="tl">
                    <a:srgbClr val="000000"/>
                  </a:outerShdw>
                </a:effectLst>
                <a:latin typeface="Comic Sans MS"/>
                <a:cs typeface="Comic Sans MS"/>
              </a:rPr>
              <a:t>riepilogo</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10" name="Group 38"/>
          <p:cNvGraphicFramePr>
            <a:graphicFrameLocks noGrp="1"/>
          </p:cNvGraphicFramePr>
          <p:nvPr/>
        </p:nvGraphicFramePr>
        <p:xfrm>
          <a:off x="1664766" y="847742"/>
          <a:ext cx="5701242" cy="2963817"/>
        </p:xfrm>
        <a:graphic>
          <a:graphicData uri="http://schemas.openxmlformats.org/drawingml/2006/table">
            <a:tbl>
              <a:tblPr/>
              <a:tblGrid>
                <a:gridCol w="2789463"/>
                <a:gridCol w="1455890"/>
                <a:gridCol w="1455889"/>
              </a:tblGrid>
              <a:tr h="491725">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Attivit</a:t>
                      </a:r>
                      <a:r>
                        <a:rPr kumimoji="0" lang="it-IT"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à</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CPU (HS06)</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Disco (</a:t>
                      </a: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TBn</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3855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a:ln>
                            <a:noFill/>
                          </a:ln>
                          <a:solidFill>
                            <a:srgbClr val="FFFF00"/>
                          </a:solidFill>
                          <a:effectLst>
                            <a:outerShdw blurRad="38100" dist="38100" dir="2700000" algn="tl">
                              <a:srgbClr val="000000"/>
                            </a:outerShdw>
                          </a:effectLst>
                          <a:latin typeface="Comic Sans MS" charset="0"/>
                        </a:rPr>
                        <a:t>LHC data taking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0000CC"/>
                          </a:solidFill>
                          <a:effectLst/>
                          <a:latin typeface="Comic Sans MS" charset="0"/>
                        </a:rPr>
                        <a:t> </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0000CC"/>
                          </a:solidFill>
                          <a:effectLst/>
                          <a:latin typeface="Comic Sans MS" charset="0"/>
                        </a:rPr>
                        <a:t>1313</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3466">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Simulazione</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5600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1060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3466">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Gruppi ATLAS</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4640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0000CC"/>
                          </a:solidFill>
                          <a:effectLst/>
                          <a:latin typeface="Comic Sans MS" charset="0"/>
                        </a:rPr>
                        <a:t>600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887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Analisi</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18000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0000CC"/>
                          </a:solidFill>
                          <a:effectLst/>
                          <a:latin typeface="Comic Sans MS" charset="0"/>
                        </a:rPr>
                        <a:t>80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887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Analisi</a:t>
                      </a: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 IT</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9000</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0000CC"/>
                          </a:solidFill>
                          <a:effectLst/>
                          <a:latin typeface="Comic Sans MS" charset="0"/>
                        </a:rPr>
                        <a:t>600 </a:t>
                      </a:r>
                      <a:endParaRPr kumimoji="0" lang="it-IT" sz="14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887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Totale</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37240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3653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graphicFrame>
        <p:nvGraphicFramePr>
          <p:cNvPr id="4" name="Group 39"/>
          <p:cNvGraphicFramePr>
            <a:graphicFrameLocks noGrp="1"/>
          </p:cNvGraphicFramePr>
          <p:nvPr/>
        </p:nvGraphicFramePr>
        <p:xfrm>
          <a:off x="395811" y="4294679"/>
          <a:ext cx="4946656" cy="2096346"/>
        </p:xfrm>
        <a:graphic>
          <a:graphicData uri="http://schemas.openxmlformats.org/drawingml/2006/table">
            <a:tbl>
              <a:tblPr/>
              <a:tblGrid>
                <a:gridCol w="1289056"/>
                <a:gridCol w="1041400"/>
                <a:gridCol w="1151466"/>
                <a:gridCol w="1464734"/>
              </a:tblGrid>
              <a:tr h="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2000" b="1" i="0" u="none" strike="noStrike" cap="none" normalizeH="0" baseline="0" dirty="0">
                        <a:ln>
                          <a:noFill/>
                        </a:ln>
                        <a:solidFill>
                          <a:schemeClr val="tx1"/>
                        </a:solidFill>
                        <a:effectLst/>
                        <a:latin typeface="Calibri"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rPr>
                        <a:t>T2 </a:t>
                      </a: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Italia</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rPr>
                        <a:t>T2 </a:t>
                      </a: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ATLAS </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T2 </a:t>
                      </a:r>
                      <a:r>
                        <a:rPr kumimoji="0" lang="it-IT"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It</a:t>
                      </a: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a:t>
                      </a:r>
                      <a:r>
                        <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rPr>
                        <a:t>ATLAS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08093">
                <a:tc rowSpan="2">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CPU (kHS06)</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28,2</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295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9.6%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8093">
                <a:tc vMerge="1">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9,0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41960">
                <a:tc rowSpan="2">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it-IT" sz="1600" b="1" i="0" u="none" strike="noStrike" cap="none" normalizeH="0" baseline="0" dirty="0">
                          <a:ln>
                            <a:noFill/>
                          </a:ln>
                          <a:solidFill>
                            <a:srgbClr val="FFFF00"/>
                          </a:solidFill>
                          <a:effectLst>
                            <a:outerShdw blurRad="38100" dist="38100" dir="2700000" algn="tl">
                              <a:srgbClr val="000000"/>
                            </a:outerShdw>
                          </a:effectLst>
                          <a:latin typeface="Comic Sans MS" charset="0"/>
                        </a:rPr>
                        <a:t>Disco</a:t>
                      </a:r>
                      <a:r>
                        <a:rPr kumimoji="0" lang="it-IT" sz="16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 (</a:t>
                      </a:r>
                      <a:r>
                        <a:rPr kumimoji="0" lang="it-IT" sz="1600" b="1" i="0" u="none" strike="noStrike" cap="none" normalizeH="0" baseline="0" dirty="0" err="1">
                          <a:ln>
                            <a:noFill/>
                          </a:ln>
                          <a:solidFill>
                            <a:srgbClr val="FFFF00"/>
                          </a:solidFill>
                          <a:effectLst>
                            <a:outerShdw blurRad="38100" dist="38100" dir="2700000" algn="tl">
                              <a:srgbClr val="000000"/>
                            </a:outerShdw>
                          </a:effectLst>
                          <a:latin typeface="Comic Sans MS" charset="0"/>
                        </a:rPr>
                        <a:t>P</a:t>
                      </a:r>
                      <a:r>
                        <a:rPr kumimoji="0" lang="it-IT" sz="16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Bn</a:t>
                      </a:r>
                      <a:r>
                        <a:rPr kumimoji="0" lang="it-IT" sz="1600" b="1" i="0" u="none" strike="noStrike" cap="none" normalizeH="0" baseline="0" dirty="0">
                          <a:ln>
                            <a:noFill/>
                          </a:ln>
                          <a:solidFill>
                            <a:srgbClr val="FFFF00"/>
                          </a:solidFill>
                          <a:effectLst>
                            <a:outerShdw blurRad="38100" dist="38100" dir="2700000" algn="tl">
                              <a:srgbClr val="000000"/>
                            </a:outerShdw>
                          </a:effectLst>
                          <a:latin typeface="Comic Sans MS"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3,05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49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6,2%</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41960">
                <a:tc vMerge="1">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endParaRPr kumimoji="0" lang="it-IT" sz="16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0,6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5" name="TextBox 4"/>
          <p:cNvSpPr txBox="1"/>
          <p:nvPr/>
        </p:nvSpPr>
        <p:spPr>
          <a:xfrm>
            <a:off x="5477933" y="3972933"/>
            <a:ext cx="3488268" cy="2308324"/>
          </a:xfrm>
          <a:prstGeom prst="rect">
            <a:avLst/>
          </a:prstGeom>
          <a:noFill/>
        </p:spPr>
        <p:txBody>
          <a:bodyPr wrap="square" rtlCol="0">
            <a:spAutoFit/>
          </a:bodyPr>
          <a:lstStyle/>
          <a:p>
            <a:pPr>
              <a:buFont typeface="Arial"/>
              <a:buChar char="•"/>
            </a:pPr>
            <a:r>
              <a:rPr lang="it-IT" sz="1600" dirty="0" smtClean="0">
                <a:solidFill>
                  <a:schemeClr val="tx2"/>
                </a:solidFill>
              </a:rPr>
              <a:t> Nel nuovo modello di calcolo di ATLAS per i Tier2 acquista maggiore importanza la disponibilità di CPU rispetto allo storage. Utile per la </a:t>
            </a:r>
            <a:r>
              <a:rPr lang="it-IT" sz="1600" dirty="0" err="1" smtClean="0">
                <a:solidFill>
                  <a:schemeClr val="tx2"/>
                </a:solidFill>
              </a:rPr>
              <a:t>competitivita’</a:t>
            </a:r>
            <a:r>
              <a:rPr lang="it-IT" sz="1600" dirty="0" smtClean="0">
                <a:solidFill>
                  <a:schemeClr val="tx2"/>
                </a:solidFill>
              </a:rPr>
              <a:t> dei siti</a:t>
            </a:r>
          </a:p>
          <a:p>
            <a:pPr lvl="1">
              <a:buFont typeface="Arial"/>
              <a:buChar char="•"/>
            </a:pPr>
            <a:r>
              <a:rPr lang="it-IT" sz="1600" dirty="0" smtClean="0">
                <a:solidFill>
                  <a:schemeClr val="tx2"/>
                </a:solidFill>
              </a:rPr>
              <a:t> conservare le stesse </a:t>
            </a:r>
            <a:r>
              <a:rPr lang="it-IT" sz="1600" dirty="0" err="1" smtClean="0">
                <a:solidFill>
                  <a:schemeClr val="tx2"/>
                </a:solidFill>
              </a:rPr>
              <a:t>pledge</a:t>
            </a:r>
            <a:r>
              <a:rPr lang="it-IT" sz="1600" dirty="0" smtClean="0">
                <a:solidFill>
                  <a:schemeClr val="tx2"/>
                </a:solidFill>
              </a:rPr>
              <a:t> 2010 per il  disco (~6%)</a:t>
            </a:r>
          </a:p>
          <a:p>
            <a:pPr lvl="1">
              <a:buFont typeface="Arial"/>
              <a:buChar char="•"/>
            </a:pPr>
            <a:r>
              <a:rPr lang="it-IT" sz="1600" dirty="0" smtClean="0">
                <a:solidFill>
                  <a:schemeClr val="tx2"/>
                </a:solidFill>
              </a:rPr>
              <a:t>aumentare quelle delle CPU a ~10% come al CNAF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Richieste</a:t>
            </a:r>
            <a:r>
              <a:rPr lang="en-US" sz="2400" b="1" i="1" dirty="0" smtClean="0">
                <a:solidFill>
                  <a:srgbClr val="FF3300"/>
                </a:solidFill>
                <a:effectLst>
                  <a:outerShdw blurRad="38100" dist="38100" dir="2700000" algn="tl">
                    <a:srgbClr val="000000"/>
                  </a:outerShdw>
                </a:effectLst>
                <a:latin typeface="Comic Sans MS"/>
                <a:cs typeface="Comic Sans MS"/>
              </a:rPr>
              <a:t> Tier2 2012</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9" name="TextBox 8"/>
          <p:cNvSpPr txBox="1"/>
          <p:nvPr/>
        </p:nvSpPr>
        <p:spPr>
          <a:xfrm>
            <a:off x="412756" y="5820777"/>
            <a:ext cx="7473947" cy="830997"/>
          </a:xfrm>
          <a:prstGeom prst="rect">
            <a:avLst/>
          </a:prstGeom>
          <a:noFill/>
        </p:spPr>
        <p:txBody>
          <a:bodyPr wrap="square" rtlCol="0">
            <a:spAutoFit/>
          </a:bodyPr>
          <a:lstStyle/>
          <a:p>
            <a:r>
              <a:rPr lang="it-IT" sz="1600" dirty="0" smtClean="0">
                <a:solidFill>
                  <a:schemeClr val="tx2"/>
                </a:solidFill>
              </a:rPr>
              <a:t>Per la stima dei costi necessari per server e rete ci si è attenuti all’algoritmo Bozzi:</a:t>
            </a:r>
          </a:p>
          <a:p>
            <a:pPr>
              <a:buFont typeface="Arial"/>
              <a:buChar char="•"/>
            </a:pPr>
            <a:r>
              <a:rPr lang="it-IT" sz="1600" dirty="0" smtClean="0">
                <a:solidFill>
                  <a:schemeClr val="tx2"/>
                </a:solidFill>
              </a:rPr>
              <a:t> Server: 10% Disco e CPU</a:t>
            </a:r>
          </a:p>
          <a:p>
            <a:pPr>
              <a:buFont typeface="Arial"/>
              <a:buChar char="•"/>
            </a:pPr>
            <a:r>
              <a:rPr lang="it-IT" sz="1600" dirty="0" smtClean="0">
                <a:solidFill>
                  <a:schemeClr val="tx2"/>
                </a:solidFill>
              </a:rPr>
              <a:t> Rete: 8% Disco e CPU</a:t>
            </a:r>
          </a:p>
        </p:txBody>
      </p:sp>
      <p:graphicFrame>
        <p:nvGraphicFramePr>
          <p:cNvPr id="8" name="Group 83"/>
          <p:cNvGraphicFramePr>
            <a:graphicFrameLocks noGrp="1"/>
          </p:cNvGraphicFramePr>
          <p:nvPr/>
        </p:nvGraphicFramePr>
        <p:xfrm>
          <a:off x="814910" y="3272295"/>
          <a:ext cx="7842250" cy="1941195"/>
        </p:xfrm>
        <a:graphic>
          <a:graphicData uri="http://schemas.openxmlformats.org/drawingml/2006/table">
            <a:tbl>
              <a:tblPr/>
              <a:tblGrid>
                <a:gridCol w="2764000"/>
                <a:gridCol w="855142"/>
                <a:gridCol w="601574"/>
                <a:gridCol w="934753"/>
                <a:gridCol w="697113"/>
                <a:gridCol w="931763"/>
                <a:gridCol w="1057905"/>
              </a:tblGrid>
              <a:tr h="180975">
                <a:tc row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2000" b="0" i="0" u="none" strike="noStrike" cap="none" normalizeH="0" baseline="0">
                        <a:ln>
                          <a:noFill/>
                        </a:ln>
                        <a:solidFill>
                          <a:srgbClr val="FFFF00"/>
                        </a:solidFill>
                        <a:effectLst/>
                        <a:latin typeface="Calibri" charset="0"/>
                      </a:endParaRPr>
                    </a:p>
                  </a:txBody>
                  <a:tcPr anchor="ctr" horzOverflow="overflow">
                    <a:lnL cap="flat">
                      <a:noFill/>
                    </a:lnL>
                    <a:lnR w="12700" cap="flat" cmpd="sng" algn="ctr">
                      <a:solidFill>
                        <a:scrgbClr r="0" g="0" b="0"/>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CPU</a:t>
                      </a:r>
                    </a:p>
                  </a:txBody>
                  <a:tcPr anchor="ct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rgbClr val="FF0000"/>
                    </a:solidFill>
                  </a:tcPr>
                </a:tc>
                <a:tc hMerge="1">
                  <a:txBody>
                    <a:bodyPr/>
                    <a:lstStyle/>
                    <a:p>
                      <a:endParaRPr lang="it-IT"/>
                    </a:p>
                  </a:txBody>
                  <a:tcPr/>
                </a:tc>
                <a:tc grid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Disco</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rgbClr val="FF0000"/>
                    </a:solidFill>
                  </a:tcPr>
                </a:tc>
                <a:tc hMerge="1">
                  <a:txBody>
                    <a:bodyPr/>
                    <a:lstStyle/>
                    <a:p>
                      <a:endParaRPr lang="it-IT"/>
                    </a:p>
                  </a:txBody>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Server</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Rete</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lnTlToBr>
                      <a:noFill/>
                    </a:lnTlToBr>
                    <a:lnBlToTr>
                      <a:noFill/>
                    </a:lnBlToTr>
                    <a:solidFill>
                      <a:srgbClr val="FF0000"/>
                    </a:solidFill>
                  </a:tcPr>
                </a:tc>
              </a:tr>
              <a:tr h="252413">
                <a:tc vMerge="1">
                  <a:txBody>
                    <a:bodyPr/>
                    <a:lstStyle/>
                    <a:p>
                      <a:endParaRPr lang="it-IT"/>
                    </a:p>
                  </a:txBody>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a:ln>
                            <a:noFill/>
                          </a:ln>
                          <a:solidFill>
                            <a:srgbClr val="FFFF00"/>
                          </a:solidFill>
                          <a:effectLst/>
                          <a:latin typeface="Comic Sans MS" charset="0"/>
                        </a:rPr>
                        <a:t>HS06</a:t>
                      </a:r>
                    </a:p>
                  </a:txBody>
                  <a:tcPr anchor="ctr" horzOverflow="overflow">
                    <a:lnL w="12700" cap="flat" cmpd="sng" algn="ctr">
                      <a:solidFill>
                        <a:scrgbClr r="0" g="0" b="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err="1">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err="1">
                          <a:ln>
                            <a:noFill/>
                          </a:ln>
                          <a:solidFill>
                            <a:srgbClr val="FFFF00"/>
                          </a:solidFill>
                          <a:effectLst/>
                          <a:latin typeface="Comic Sans MS" charset="0"/>
                        </a:rPr>
                        <a:t>TBn</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err="1">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a:noFill/>
                    </a:lnL>
                    <a:lnR w="12700" cap="flat" cmpd="sng" algn="ctr">
                      <a:solidFill>
                        <a:scrgbClr r="0" g="0" b="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defRPr/>
                      </a:pPr>
                      <a:r>
                        <a:rPr kumimoji="0" lang="it-IT" sz="1200" b="0" i="0" u="none" strike="noStrike" cap="none" normalizeH="0" baseline="0" dirty="0" err="1" smtClean="0">
                          <a:ln>
                            <a:noFill/>
                          </a:ln>
                          <a:solidFill>
                            <a:srgbClr val="FFFF00"/>
                          </a:solidFill>
                          <a:effectLst/>
                          <a:latin typeface="Comic Sans MS" charset="0"/>
                        </a:rPr>
                        <a:t>K€</a:t>
                      </a:r>
                      <a:endParaRPr kumimoji="0" lang="it-IT" sz="1200" b="0" i="0" u="none" strike="noStrike" cap="none" normalizeH="0" baseline="0" dirty="0" smtClean="0">
                        <a:ln>
                          <a:noFill/>
                        </a:ln>
                        <a:solidFill>
                          <a:srgbClr val="FFFF00"/>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defRPr/>
                      </a:pPr>
                      <a:r>
                        <a:rPr kumimoji="0" lang="it-IT" sz="1200" b="0" i="0" u="none" strike="noStrike" cap="none" normalizeH="0" baseline="0" dirty="0" err="1" smtClean="0">
                          <a:ln>
                            <a:noFill/>
                          </a:ln>
                          <a:solidFill>
                            <a:srgbClr val="FFFF00"/>
                          </a:solidFill>
                          <a:effectLst/>
                          <a:latin typeface="Comic Sans MS" charset="0"/>
                        </a:rPr>
                        <a:t>K€</a:t>
                      </a:r>
                      <a:endParaRPr kumimoji="0" lang="it-IT" sz="1200" b="0" i="0" u="none" strike="noStrike" cap="none" normalizeH="0" baseline="0" dirty="0" smtClean="0">
                        <a:ln>
                          <a:noFill/>
                        </a:ln>
                        <a:solidFill>
                          <a:srgbClr val="FFFF00"/>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9530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Necessità</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 </a:t>
                      </a: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attività</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 </a:t>
                      </a: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2012</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37240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3653</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56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45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33388">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rPr>
                        <a:t>Risorse disponibili</a:t>
                      </a: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 2011</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26100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2842</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33388">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Richieste</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 </a:t>
                      </a: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2012</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11140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200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810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357</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56</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45</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a:noFill/>
                    </a:lnTlToBr>
                    <a:lnBlToTr>
                      <a:noFill/>
                    </a:lnBlToTr>
                    <a:solidFill>
                      <a:srgbClr val="FF0000"/>
                    </a:solidFill>
                  </a:tcPr>
                </a:tc>
              </a:tr>
            </a:tbl>
          </a:graphicData>
        </a:graphic>
      </p:graphicFrame>
      <p:sp>
        <p:nvSpPr>
          <p:cNvPr id="11" name="Text Box 63"/>
          <p:cNvSpPr txBox="1">
            <a:spLocks noChangeArrowheads="1"/>
          </p:cNvSpPr>
          <p:nvPr/>
        </p:nvSpPr>
        <p:spPr bwMode="auto">
          <a:xfrm>
            <a:off x="6321433" y="5298915"/>
            <a:ext cx="2092318" cy="585418"/>
          </a:xfrm>
          <a:prstGeom prst="rect">
            <a:avLst/>
          </a:prstGeom>
          <a:solidFill>
            <a:srgbClr val="CCFFFF"/>
          </a:solidFill>
          <a:ln w="25400">
            <a:solidFill>
              <a:schemeClr val="accent2"/>
            </a:solidFill>
            <a:miter lim="800000"/>
            <a:headEnd/>
            <a:tailEnd/>
          </a:ln>
          <a:effectLst/>
        </p:spPr>
        <p:txBody>
          <a:bodyPr wrap="square" lIns="92075" tIns="46038" rIns="92075" bIns="46038">
            <a:prstTxWarp prst="textNoShape">
              <a:avLst/>
            </a:prstTxWarp>
            <a:spAutoFit/>
          </a:bodyPr>
          <a:lstStyle/>
          <a:p>
            <a:pPr marL="342900" indent="-342900" algn="l" eaLnBrk="0" hangingPunct="0">
              <a:lnSpc>
                <a:spcPct val="100000"/>
              </a:lnSpc>
              <a:spcBef>
                <a:spcPct val="0"/>
              </a:spcBef>
              <a:buClrTx/>
              <a:buSzTx/>
              <a:buFont typeface="Wingdings" charset="2"/>
              <a:buChar char="Ø"/>
            </a:pPr>
            <a:r>
              <a:rPr lang="it-IT" sz="1600" i="0" dirty="0" smtClean="0">
                <a:solidFill>
                  <a:schemeClr val="hlink"/>
                </a:solidFill>
                <a:effectLst/>
                <a:ea typeface="ＭＳ Ｐゴシック" charset="-128"/>
                <a:cs typeface="ＭＳ Ｐゴシック" charset="-128"/>
              </a:rPr>
              <a:t>CPU</a:t>
            </a:r>
            <a:r>
              <a:rPr lang="it-IT" sz="1600" i="0" dirty="0">
                <a:solidFill>
                  <a:schemeClr val="hlink"/>
                </a:solidFill>
                <a:effectLst/>
                <a:ea typeface="ＭＳ Ｐゴシック" charset="-128"/>
                <a:cs typeface="ＭＳ Ｐゴシック" charset="-128"/>
              </a:rPr>
              <a:t>:</a:t>
            </a:r>
            <a:r>
              <a:rPr lang="it-IT" sz="1600" i="0" dirty="0" smtClean="0">
                <a:solidFill>
                  <a:schemeClr val="hlink"/>
                </a:solidFill>
                <a:effectLst/>
                <a:ea typeface="ＭＳ Ｐゴシック" charset="-128"/>
                <a:cs typeface="ＭＳ Ｐゴシック" charset="-128"/>
              </a:rPr>
              <a:t> </a:t>
            </a:r>
            <a:r>
              <a:rPr lang="it-IT" sz="1600" dirty="0" smtClean="0">
                <a:solidFill>
                  <a:schemeClr val="hlink"/>
                </a:solidFill>
                <a:ea typeface="ＭＳ Ｐゴシック" charset="-128"/>
                <a:cs typeface="ＭＳ Ｐゴシック" charset="-128"/>
              </a:rPr>
              <a:t>18</a:t>
            </a:r>
            <a:r>
              <a:rPr lang="it-IT" sz="1600" i="0" dirty="0" smtClean="0">
                <a:solidFill>
                  <a:schemeClr val="hlink"/>
                </a:solidFill>
                <a:effectLst/>
                <a:ea typeface="ＭＳ Ｐゴシック" charset="-128"/>
                <a:cs typeface="ＭＳ Ｐゴシック" charset="-128"/>
              </a:rPr>
              <a:t> </a:t>
            </a:r>
            <a:r>
              <a:rPr lang="it-IT" sz="1600" i="0" dirty="0" err="1" smtClean="0">
                <a:solidFill>
                  <a:schemeClr val="hlink"/>
                </a:solidFill>
                <a:effectLst/>
                <a:ea typeface="ＭＳ Ｐゴシック" charset="-128"/>
                <a:cs typeface="ＭＳ Ｐゴシック" charset="-128"/>
              </a:rPr>
              <a:t>€</a:t>
            </a:r>
            <a:r>
              <a:rPr lang="it-IT" sz="1600" i="0" dirty="0">
                <a:solidFill>
                  <a:schemeClr val="hlink"/>
                </a:solidFill>
                <a:effectLst/>
                <a:ea typeface="ＭＳ Ｐゴシック" charset="-128"/>
                <a:cs typeface="ＭＳ Ｐゴシック" charset="-128"/>
              </a:rPr>
              <a:t>/HS06</a:t>
            </a:r>
          </a:p>
          <a:p>
            <a:pPr marL="342900" indent="-342900" algn="l" eaLnBrk="0" hangingPunct="0">
              <a:lnSpc>
                <a:spcPct val="100000"/>
              </a:lnSpc>
              <a:spcBef>
                <a:spcPct val="0"/>
              </a:spcBef>
              <a:buClrTx/>
              <a:buSzTx/>
              <a:buFont typeface="Wingdings" charset="2"/>
              <a:buChar char="Ø"/>
            </a:pPr>
            <a:r>
              <a:rPr lang="it-IT" sz="1600" i="0" dirty="0">
                <a:solidFill>
                  <a:schemeClr val="hlink"/>
                </a:solidFill>
                <a:effectLst/>
                <a:ea typeface="ＭＳ Ｐゴシック" charset="-128"/>
                <a:cs typeface="ＭＳ Ｐゴシック" charset="-128"/>
              </a:rPr>
              <a:t>Disco:</a:t>
            </a:r>
            <a:r>
              <a:rPr lang="it-IT" sz="1600" i="0" dirty="0" smtClean="0">
                <a:solidFill>
                  <a:schemeClr val="hlink"/>
                </a:solidFill>
                <a:effectLst/>
                <a:ea typeface="ＭＳ Ｐゴシック" charset="-128"/>
                <a:cs typeface="ＭＳ Ｐゴシック" charset="-128"/>
              </a:rPr>
              <a:t> 440€</a:t>
            </a:r>
            <a:r>
              <a:rPr lang="it-IT" sz="1600" i="0" dirty="0">
                <a:solidFill>
                  <a:schemeClr val="hlink"/>
                </a:solidFill>
                <a:effectLst/>
                <a:ea typeface="ＭＳ Ｐゴシック" charset="-128"/>
                <a:cs typeface="ＭＳ Ｐゴシック" charset="-128"/>
              </a:rPr>
              <a:t>/</a:t>
            </a:r>
            <a:r>
              <a:rPr lang="it-IT" sz="1600" i="0" dirty="0" err="1">
                <a:solidFill>
                  <a:schemeClr val="hlink"/>
                </a:solidFill>
                <a:effectLst/>
                <a:ea typeface="ＭＳ Ｐゴシック" charset="-128"/>
                <a:cs typeface="ＭＳ Ｐゴシック" charset="-128"/>
              </a:rPr>
              <a:t>TBn</a:t>
            </a:r>
            <a:endParaRPr lang="it-IT" sz="1600" i="0" dirty="0">
              <a:solidFill>
                <a:schemeClr val="hlink"/>
              </a:solidFill>
              <a:effectLst/>
              <a:ea typeface="ＭＳ Ｐゴシック" charset="-128"/>
              <a:cs typeface="ＭＳ Ｐゴシック" charset="-128"/>
            </a:endParaRPr>
          </a:p>
        </p:txBody>
      </p:sp>
      <p:sp>
        <p:nvSpPr>
          <p:cNvPr id="16" name="TextBox 15"/>
          <p:cNvSpPr txBox="1"/>
          <p:nvPr/>
        </p:nvSpPr>
        <p:spPr>
          <a:xfrm>
            <a:off x="402167" y="5246584"/>
            <a:ext cx="5746749" cy="584776"/>
          </a:xfrm>
          <a:prstGeom prst="rect">
            <a:avLst/>
          </a:prstGeom>
          <a:noFill/>
        </p:spPr>
        <p:txBody>
          <a:bodyPr wrap="square" rtlCol="0">
            <a:spAutoFit/>
          </a:bodyPr>
          <a:lstStyle/>
          <a:p>
            <a:r>
              <a:rPr lang="it-IT" sz="1600" dirty="0" smtClean="0">
                <a:solidFill>
                  <a:schemeClr val="tx2"/>
                </a:solidFill>
              </a:rPr>
              <a:t>Per la stima dei costi di CPU e Disco si è considerata l’esperienza delle ultime gare e le analisi di mercato che continuiamo a svolgere</a:t>
            </a:r>
          </a:p>
        </p:txBody>
      </p:sp>
      <p:graphicFrame>
        <p:nvGraphicFramePr>
          <p:cNvPr id="17" name="Group 93"/>
          <p:cNvGraphicFramePr>
            <a:graphicFrameLocks noGrp="1"/>
          </p:cNvGraphicFramePr>
          <p:nvPr/>
        </p:nvGraphicFramePr>
        <p:xfrm>
          <a:off x="1398300" y="909638"/>
          <a:ext cx="3960812" cy="2286529"/>
        </p:xfrm>
        <a:graphic>
          <a:graphicData uri="http://schemas.openxmlformats.org/drawingml/2006/table">
            <a:tbl>
              <a:tblPr/>
              <a:tblGrid>
                <a:gridCol w="1143000"/>
                <a:gridCol w="1306512"/>
                <a:gridCol w="1511300"/>
              </a:tblGrid>
              <a:tr h="413279">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400" b="0" i="0" u="none" strike="noStrike" cap="none" normalizeH="0" baseline="0" dirty="0">
                        <a:ln>
                          <a:noFill/>
                        </a:ln>
                        <a:solidFill>
                          <a:srgbClr val="0000CC"/>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kern="1200" cap="none" normalizeH="0" baseline="0" dirty="0">
                          <a:ln>
                            <a:noFill/>
                          </a:ln>
                          <a:solidFill>
                            <a:srgbClr val="FFFF00"/>
                          </a:solidFill>
                          <a:effectLst>
                            <a:outerShdw blurRad="38100" dist="38100" dir="2700000" algn="tl">
                              <a:srgbClr val="000000"/>
                            </a:outerShdw>
                          </a:effectLst>
                          <a:latin typeface="Comic Sans MS" charset="0"/>
                          <a:ea typeface="+mn-ea"/>
                          <a:cs typeface="+mn-cs"/>
                        </a:rPr>
                        <a:t>CPU</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 (HS06)</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Disco (</a:t>
                      </a: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Comic Sans MS" charset="0"/>
                        </a:rPr>
                        <a:t>TBn</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38100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err="1" smtClean="0">
                          <a:ln>
                            <a:noFill/>
                          </a:ln>
                          <a:solidFill>
                            <a:srgbClr val="FFFF00"/>
                          </a:solidFill>
                          <a:effectLst/>
                          <a:latin typeface="Comic Sans MS" charset="0"/>
                        </a:rPr>
                        <a:t>Frascati</a:t>
                      </a:r>
                      <a:endParaRPr kumimoji="0" lang="it-IT" sz="1400" b="0" i="0" u="none" strike="noStrike" cap="none" normalizeH="0" baseline="0" dirty="0">
                        <a:ln>
                          <a:noFill/>
                        </a:ln>
                        <a:solidFill>
                          <a:srgbClr val="FFFF00"/>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2321</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258</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59833">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rgbClr val="FFFF00"/>
                          </a:solidFill>
                          <a:effectLst/>
                          <a:latin typeface="Comic Sans MS" charset="0"/>
                        </a:rPr>
                        <a:t>Milano</a:t>
                      </a:r>
                      <a:endParaRPr kumimoji="0" lang="it-IT" sz="1400" b="0" i="0" u="none" strike="noStrike" cap="none" normalizeH="0" baseline="0" dirty="0">
                        <a:ln>
                          <a:noFill/>
                        </a:ln>
                        <a:solidFill>
                          <a:srgbClr val="FFFF00"/>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7820</a:t>
                      </a:r>
                      <a:endParaRPr kumimoji="0" lang="en-US"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856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8100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rgbClr val="FFFF00"/>
                          </a:solidFill>
                          <a:effectLst/>
                          <a:latin typeface="Comic Sans MS" charset="0"/>
                        </a:rPr>
                        <a:t>Napoli</a:t>
                      </a:r>
                      <a:endParaRPr kumimoji="0" lang="it-IT" sz="1400" b="0" i="0" u="none" strike="noStrike" cap="none" normalizeH="0" baseline="0" dirty="0">
                        <a:ln>
                          <a:noFill/>
                        </a:ln>
                        <a:solidFill>
                          <a:srgbClr val="FFFF00"/>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8079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864</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8100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rgbClr val="FFFF00"/>
                          </a:solidFill>
                          <a:effectLst/>
                          <a:latin typeface="Comic Sans MS" charset="0"/>
                        </a:rPr>
                        <a:t>Roma</a:t>
                      </a:r>
                      <a:endParaRPr kumimoji="0" lang="it-IT" sz="1400" b="0" i="0" u="none" strike="noStrike" cap="none" normalizeH="0" baseline="0" dirty="0">
                        <a:ln>
                          <a:noFill/>
                        </a:ln>
                        <a:solidFill>
                          <a:srgbClr val="FFFF00"/>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7880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864</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70417">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latin typeface="Comic Sans MS" charset="0"/>
                        </a:rPr>
                        <a:t>Tot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26100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2842</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19" name="Rectangle 18"/>
          <p:cNvSpPr/>
          <p:nvPr/>
        </p:nvSpPr>
        <p:spPr>
          <a:xfrm rot="16200000">
            <a:off x="-63831" y="1883625"/>
            <a:ext cx="2286530" cy="338554"/>
          </a:xfrm>
          <a:prstGeom prst="rect">
            <a:avLst/>
          </a:prstGeom>
          <a:solidFill>
            <a:srgbClr val="FF0000"/>
          </a:solidFill>
        </p:spPr>
        <p:txBody>
          <a:bodyPr wrap="square">
            <a:spAutoFit/>
          </a:bodyPr>
          <a:lstStyle/>
          <a:p>
            <a:pPr marL="92075" lvl="0" indent="-92075" algn="ctr" defTabSz="914400" eaLnBrk="0" fontAlgn="base" hangingPunct="0">
              <a:spcBef>
                <a:spcPct val="20000"/>
              </a:spcBef>
              <a:spcAft>
                <a:spcPct val="0"/>
              </a:spcAft>
            </a:pPr>
            <a:r>
              <a:rPr lang="it-IT" sz="1600" b="1" dirty="0" smtClean="0">
                <a:solidFill>
                  <a:srgbClr val="FFFF00"/>
                </a:solidFill>
                <a:effectLst>
                  <a:outerShdw blurRad="38100" dist="38100" dir="2700000" algn="tl">
                    <a:srgbClr val="000000"/>
                  </a:outerShdw>
                </a:effectLst>
                <a:latin typeface="Comic Sans MS" charset="0"/>
              </a:rPr>
              <a:t>Risorse disponibili</a:t>
            </a:r>
            <a:endParaRPr lang="it-IT" sz="1600" b="1" dirty="0">
              <a:solidFill>
                <a:srgbClr val="FFFF00"/>
              </a:solidFill>
              <a:effectLst>
                <a:outerShdw blurRad="38100" dist="38100" dir="2700000" algn="tl">
                  <a:srgbClr val="000000"/>
                </a:outerShdw>
              </a:effectLst>
              <a:latin typeface="Comic Sans MS" charset="0"/>
            </a:endParaRPr>
          </a:p>
        </p:txBody>
      </p:sp>
      <p:sp>
        <p:nvSpPr>
          <p:cNvPr id="20" name="TextBox 19"/>
          <p:cNvSpPr txBox="1"/>
          <p:nvPr/>
        </p:nvSpPr>
        <p:spPr>
          <a:xfrm>
            <a:off x="5532966" y="1018229"/>
            <a:ext cx="2954866" cy="1815882"/>
          </a:xfrm>
          <a:prstGeom prst="rect">
            <a:avLst/>
          </a:prstGeom>
          <a:noFill/>
        </p:spPr>
        <p:txBody>
          <a:bodyPr wrap="square" rtlCol="0">
            <a:spAutoFit/>
          </a:bodyPr>
          <a:lstStyle/>
          <a:p>
            <a:pPr>
              <a:buFont typeface="Arial"/>
              <a:buChar char="•"/>
            </a:pPr>
            <a:r>
              <a:rPr lang="it-IT" sz="1600" dirty="0" smtClean="0">
                <a:solidFill>
                  <a:schemeClr val="tx2"/>
                </a:solidFill>
              </a:rPr>
              <a:t> Le risorse 2011 includono le previsioni di acquisto delle gara storage ancora non terminata</a:t>
            </a:r>
          </a:p>
          <a:p>
            <a:pPr>
              <a:buFont typeface="Arial"/>
              <a:buChar char="•"/>
            </a:pPr>
            <a:r>
              <a:rPr lang="it-IT" sz="1600" dirty="0" smtClean="0">
                <a:solidFill>
                  <a:schemeClr val="tx2"/>
                </a:solidFill>
              </a:rPr>
              <a:t> La gara CPU svolta al CNAF è terminata con un risparmio notevole non riutilizzabile perché nel bilancio 2010</a:t>
            </a:r>
          </a:p>
        </p:txBody>
      </p:sp>
      <p:sp>
        <p:nvSpPr>
          <p:cNvPr id="21" name="Rectangle 20"/>
          <p:cNvSpPr/>
          <p:nvPr/>
        </p:nvSpPr>
        <p:spPr>
          <a:xfrm rot="16200000">
            <a:off x="-446667" y="4072458"/>
            <a:ext cx="1938880" cy="338554"/>
          </a:xfrm>
          <a:prstGeom prst="rect">
            <a:avLst/>
          </a:prstGeom>
          <a:solidFill>
            <a:srgbClr val="FF0000"/>
          </a:solidFill>
        </p:spPr>
        <p:txBody>
          <a:bodyPr wrap="square">
            <a:spAutoFit/>
          </a:bodyPr>
          <a:lstStyle/>
          <a:p>
            <a:pPr marL="92075" lvl="0" indent="-92075" algn="ctr" defTabSz="914400" eaLnBrk="0" fontAlgn="base" hangingPunct="0">
              <a:spcBef>
                <a:spcPct val="20000"/>
              </a:spcBef>
              <a:spcAft>
                <a:spcPct val="0"/>
              </a:spcAft>
            </a:pPr>
            <a:r>
              <a:rPr lang="it-IT" sz="1600" b="1" dirty="0" smtClean="0">
                <a:solidFill>
                  <a:srgbClr val="FFFF00"/>
                </a:solidFill>
                <a:effectLst>
                  <a:outerShdw blurRad="38100" dist="38100" dir="2700000" algn="tl">
                    <a:srgbClr val="000000"/>
                  </a:outerShdw>
                </a:effectLst>
                <a:latin typeface="Comic Sans MS" charset="0"/>
              </a:rPr>
              <a:t>Richieste</a:t>
            </a:r>
            <a:endParaRPr lang="it-IT" sz="1600" b="1" dirty="0">
              <a:solidFill>
                <a:srgbClr val="FFFF00"/>
              </a:solidFill>
              <a:effectLst>
                <a:outerShdw blurRad="38100" dist="38100" dir="2700000" algn="tl">
                  <a:srgbClr val="000000"/>
                </a:outerShdw>
              </a:effectLst>
              <a:latin typeface="Comic Sans MS"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Richieste</a:t>
            </a:r>
            <a:r>
              <a:rPr lang="en-US" sz="2400" b="1" i="1" dirty="0" smtClean="0">
                <a:solidFill>
                  <a:srgbClr val="FF3300"/>
                </a:solidFill>
                <a:effectLst>
                  <a:outerShdw blurRad="38100" dist="38100" dir="2700000" algn="tl">
                    <a:srgbClr val="000000"/>
                  </a:outerShdw>
                </a:effectLst>
                <a:latin typeface="Comic Sans MS"/>
                <a:cs typeface="Comic Sans MS"/>
              </a:rPr>
              <a:t> Tier2 2012</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17" name="TextBox 16"/>
          <p:cNvSpPr txBox="1"/>
          <p:nvPr/>
        </p:nvSpPr>
        <p:spPr>
          <a:xfrm>
            <a:off x="629254" y="1037167"/>
            <a:ext cx="6814686" cy="1569660"/>
          </a:xfrm>
          <a:prstGeom prst="rect">
            <a:avLst/>
          </a:prstGeom>
          <a:noFill/>
        </p:spPr>
        <p:txBody>
          <a:bodyPr wrap="none" rtlCol="0">
            <a:spAutoFit/>
          </a:bodyPr>
          <a:lstStyle/>
          <a:p>
            <a:r>
              <a:rPr lang="it-IT" sz="1600" dirty="0" smtClean="0">
                <a:solidFill>
                  <a:srgbClr val="0000FF"/>
                </a:solidFill>
              </a:rPr>
              <a:t>Dettaglio per Tier2</a:t>
            </a:r>
          </a:p>
          <a:p>
            <a:pPr>
              <a:buFont typeface="Wingdings" charset="2"/>
              <a:buChar char="ü"/>
            </a:pPr>
            <a:r>
              <a:rPr lang="it-IT" sz="1600" dirty="0" smtClean="0">
                <a:solidFill>
                  <a:srgbClr val="0000FF"/>
                </a:solidFill>
              </a:rPr>
              <a:t> è in corso la validazione di Frascati come Tier2 ufficiale</a:t>
            </a:r>
          </a:p>
          <a:p>
            <a:pPr lvl="1">
              <a:buFont typeface="Wingdings" charset="2"/>
              <a:buChar char="§"/>
            </a:pPr>
            <a:r>
              <a:rPr lang="it-IT" sz="1600" dirty="0" smtClean="0">
                <a:solidFill>
                  <a:srgbClr val="0000FF"/>
                </a:solidFill>
              </a:rPr>
              <a:t> pieno supporto del Direttore dei Laboratori e del gruppo</a:t>
            </a:r>
          </a:p>
          <a:p>
            <a:pPr lvl="1">
              <a:buFont typeface="Wingdings" charset="2"/>
              <a:buChar char="§"/>
            </a:pPr>
            <a:r>
              <a:rPr lang="it-IT" sz="1600" dirty="0" smtClean="0">
                <a:solidFill>
                  <a:srgbClr val="0000FF"/>
                </a:solidFill>
              </a:rPr>
              <a:t> lavori infrastrutturali in corso</a:t>
            </a:r>
          </a:p>
          <a:p>
            <a:pPr lvl="1">
              <a:buFont typeface="Wingdings" charset="2"/>
              <a:buChar char="§"/>
            </a:pPr>
            <a:r>
              <a:rPr lang="it-IT" sz="1600" dirty="0" smtClean="0">
                <a:solidFill>
                  <a:srgbClr val="0000FF"/>
                </a:solidFill>
              </a:rPr>
              <a:t> riunione dedicata a breve</a:t>
            </a:r>
          </a:p>
          <a:p>
            <a:pPr>
              <a:buFont typeface="Wingdings" charset="2"/>
              <a:buChar char="ü"/>
            </a:pPr>
            <a:r>
              <a:rPr lang="it-IT" sz="1600" dirty="0" smtClean="0">
                <a:solidFill>
                  <a:srgbClr val="0000FF"/>
                </a:solidFill>
              </a:rPr>
              <a:t> divisione delle risorse in parti uguali tra i </a:t>
            </a:r>
            <a:r>
              <a:rPr lang="it-IT" sz="1600" dirty="0" err="1" smtClean="0">
                <a:solidFill>
                  <a:srgbClr val="0000FF"/>
                </a:solidFill>
              </a:rPr>
              <a:t>4</a:t>
            </a:r>
            <a:r>
              <a:rPr lang="it-IT" sz="1600" dirty="0" smtClean="0">
                <a:solidFill>
                  <a:srgbClr val="0000FF"/>
                </a:solidFill>
              </a:rPr>
              <a:t> Tier2 a parte piccoli aggiustamenti</a:t>
            </a:r>
          </a:p>
        </p:txBody>
      </p:sp>
      <p:graphicFrame>
        <p:nvGraphicFramePr>
          <p:cNvPr id="14" name="Group 231"/>
          <p:cNvGraphicFramePr>
            <a:graphicFrameLocks noGrp="1"/>
          </p:cNvGraphicFramePr>
          <p:nvPr/>
        </p:nvGraphicFramePr>
        <p:xfrm>
          <a:off x="300284" y="2846901"/>
          <a:ext cx="8670389" cy="2661706"/>
        </p:xfrm>
        <a:graphic>
          <a:graphicData uri="http://schemas.openxmlformats.org/drawingml/2006/table">
            <a:tbl>
              <a:tblPr/>
              <a:tblGrid>
                <a:gridCol w="1001466"/>
                <a:gridCol w="751417"/>
                <a:gridCol w="635000"/>
                <a:gridCol w="751416"/>
                <a:gridCol w="740834"/>
                <a:gridCol w="656166"/>
                <a:gridCol w="762000"/>
                <a:gridCol w="814917"/>
                <a:gridCol w="920750"/>
                <a:gridCol w="878417"/>
                <a:gridCol w="758006"/>
              </a:tblGrid>
              <a:tr h="391584">
                <a:tc row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2000" b="0" i="0" u="none" strike="noStrike" cap="none" normalizeH="0" baseline="0">
                        <a:ln>
                          <a:noFill/>
                        </a:ln>
                        <a:solidFill>
                          <a:srgbClr val="0000CC"/>
                        </a:solidFill>
                        <a:effectLst/>
                        <a:latin typeface="Calibri"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CPU</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c hMerge="1">
                  <a:txBody>
                    <a:bodyPr/>
                    <a:lstStyle/>
                    <a:p>
                      <a:endParaRPr lang="it-IT"/>
                    </a:p>
                  </a:txBody>
                  <a:tcPr/>
                </a:tc>
                <a:tc hMerge="1">
                  <a:txBody>
                    <a:bodyPr/>
                    <a:lstStyle/>
                    <a:p>
                      <a:endParaRPr lang="it-IT"/>
                    </a:p>
                  </a:txBody>
                  <a:tcPr/>
                </a:tc>
                <a:tc gridSpan="3">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Disco</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c hMerge="1">
                  <a:txBody>
                    <a:bodyPr/>
                    <a:lstStyle/>
                    <a:p>
                      <a:endParaRPr lang="it-IT"/>
                    </a:p>
                  </a:txBody>
                  <a:tcPr/>
                </a:tc>
                <a:tc hMerge="1">
                  <a:txBody>
                    <a:bodyPr/>
                    <a:lstStyle/>
                    <a:p>
                      <a:endParaRPr lang="it-IT"/>
                    </a:p>
                  </a:txBody>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Rete</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Server</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rPr>
                        <a:t>Totale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Cons.</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rgbClr val="FF0000"/>
                    </a:solidFill>
                  </a:tcPr>
                </a:tc>
              </a:tr>
              <a:tr h="328875">
                <a:tc vMerge="1">
                  <a:txBody>
                    <a:bodyPr/>
                    <a:lstStyle/>
                    <a:p>
                      <a:endParaRPr lang="it-IT"/>
                    </a:p>
                  </a:txBody>
                  <a:tcPr/>
                </a:tc>
                <a:tc grid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rgbClr val="FFFF00"/>
                          </a:solidFill>
                          <a:effectLst/>
                          <a:latin typeface="Comic Sans MS" charset="0"/>
                        </a:rPr>
                        <a:t>HS06</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err="1">
                          <a:ln>
                            <a:noFill/>
                          </a:ln>
                          <a:solidFill>
                            <a:srgbClr val="FFFF00"/>
                          </a:solidFill>
                          <a:effectLst/>
                          <a:latin typeface="Comic Sans MS" charset="0"/>
                        </a:rPr>
                        <a:t>TBn</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rgbClr val="FFFF00"/>
                          </a:solidFill>
                          <a:effectLst/>
                          <a:latin typeface="Comic Sans MS" charset="0"/>
                        </a:rPr>
                        <a:t>K€</a:t>
                      </a:r>
                      <a:endParaRPr kumimoji="0" lang="it-IT" sz="1200" b="0" i="0" u="none" strike="noStrike" cap="none" normalizeH="0" baseline="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0" u="none" strike="noStrike" cap="none" normalizeH="0" baseline="0" dirty="0" err="1">
                          <a:ln>
                            <a:noFill/>
                          </a:ln>
                          <a:solidFill>
                            <a:srgbClr val="FFFF00"/>
                          </a:solidFill>
                          <a:effectLst/>
                          <a:latin typeface="Comic Sans MS" charset="0"/>
                        </a:rPr>
                        <a:t>K€</a:t>
                      </a:r>
                      <a:endParaRPr kumimoji="0" lang="it-IT" sz="1200" b="0"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defRPr/>
                      </a:pPr>
                      <a:r>
                        <a:rPr kumimoji="0" lang="it-IT" sz="1200" b="0" i="0" u="none" strike="noStrike" cap="none" normalizeH="0" baseline="0" dirty="0" err="1" smtClean="0">
                          <a:ln>
                            <a:noFill/>
                          </a:ln>
                          <a:solidFill>
                            <a:srgbClr val="FFFF00"/>
                          </a:solidFill>
                          <a:effectLst/>
                          <a:latin typeface="Comic Sans MS" charset="0"/>
                        </a:rPr>
                        <a:t>K€</a:t>
                      </a:r>
                      <a:endParaRPr kumimoji="0" lang="it-IT" sz="1200" b="0" i="0" u="none" strike="noStrike" cap="none" normalizeH="0" baseline="0" dirty="0" smtClean="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11141">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Frascati</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3118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chemeClr val="accent6">
                              <a:lumMod val="75000"/>
                            </a:schemeClr>
                          </a:solidFill>
                          <a:effectLst/>
                          <a:latin typeface="Comic Sans MS" charset="0"/>
                        </a:rPr>
                        <a:t>505</a:t>
                      </a:r>
                      <a:endParaRPr kumimoji="0" lang="it-IT" sz="1200" b="1" i="0" u="none" strike="noStrike" cap="none" normalizeH="0" baseline="0" dirty="0">
                        <a:ln>
                          <a:noFill/>
                        </a:ln>
                        <a:solidFill>
                          <a:schemeClr val="accent6">
                            <a:lumMod val="75000"/>
                          </a:schemeClr>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65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202,5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823634"/>
                          </a:solidFill>
                          <a:effectLst/>
                          <a:latin typeface="Comic Sans MS" charset="0"/>
                        </a:rPr>
                        <a:t>0</a:t>
                      </a:r>
                      <a:endParaRPr kumimoji="0" lang="it-IT" sz="1200" b="1" i="0" u="none" strike="noStrike" cap="none" normalizeH="0" baseline="0" dirty="0" smtClean="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12</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181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0000CC"/>
                          </a:solidFill>
                          <a:effectLst/>
                          <a:latin typeface="Comic Sans MS" charset="0"/>
                        </a:rPr>
                        <a:t>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90057">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Milano</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2674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chemeClr val="accent6">
                              <a:lumMod val="75000"/>
                            </a:schemeClr>
                          </a:solidFill>
                          <a:effectLst/>
                          <a:latin typeface="Comic Sans MS" charset="0"/>
                        </a:rPr>
                        <a:t>414</a:t>
                      </a:r>
                      <a:endParaRPr kumimoji="0" lang="it-IT" sz="1200" b="1" i="0" u="none" strike="noStrike" cap="none" normalizeH="0" baseline="0" dirty="0">
                        <a:ln>
                          <a:noFill/>
                        </a:ln>
                        <a:solidFill>
                          <a:schemeClr val="accent6">
                            <a:lumMod val="75000"/>
                          </a:schemeClr>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56</a:t>
                      </a:r>
                      <a:endParaRPr kumimoji="0" lang="en-US"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202,5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823634"/>
                          </a:solidFill>
                          <a:effectLst/>
                          <a:latin typeface="Comic Sans MS" charset="0"/>
                        </a:rPr>
                        <a:t>38</a:t>
                      </a:r>
                      <a:endParaRPr kumimoji="0" lang="it-IT" sz="1200" b="1" i="0" u="none" strike="noStrike" cap="none" normalizeH="0" baseline="0" dirty="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10</a:t>
                      </a:r>
                      <a:r>
                        <a:rPr kumimoji="0" lang="it-IT" sz="1200" b="1" i="0" u="none" strike="noStrike" cap="none" normalizeH="0" baseline="0" dirty="0" err="1" smtClean="0">
                          <a:ln>
                            <a:noFill/>
                          </a:ln>
                          <a:solidFill>
                            <a:srgbClr val="0000CC"/>
                          </a:solidFill>
                          <a:effectLst/>
                          <a:latin typeface="Comic Sans MS" charset="0"/>
                        </a:rPr>
                        <a:t>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11</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13</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186</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0000CC"/>
                          </a:solidFill>
                          <a:effectLst/>
                          <a:latin typeface="Comic Sans MS" charset="0"/>
                        </a:rPr>
                        <a:t>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09634">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Napoli</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2674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chemeClr val="accent6">
                              <a:lumMod val="75000"/>
                            </a:schemeClr>
                          </a:solidFill>
                          <a:effectLst/>
                          <a:latin typeface="Comic Sans MS" charset="0"/>
                        </a:rPr>
                        <a:t>1154</a:t>
                      </a:r>
                      <a:endParaRPr kumimoji="0" lang="it-IT" sz="1200" b="1" i="0" u="none" strike="noStrike" cap="none" normalizeH="0" baseline="0" dirty="0">
                        <a:ln>
                          <a:noFill/>
                        </a:ln>
                        <a:solidFill>
                          <a:schemeClr val="accent6">
                            <a:lumMod val="75000"/>
                          </a:schemeClr>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69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202,5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823634"/>
                          </a:solidFill>
                          <a:effectLst/>
                          <a:latin typeface="Comic Sans MS" charset="0"/>
                        </a:rPr>
                        <a:t>0</a:t>
                      </a:r>
                      <a:endParaRPr kumimoji="0" lang="it-IT" sz="1200" b="1" i="0" u="none" strike="noStrike" cap="none" normalizeH="0" baseline="0" dirty="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11</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13</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182</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0000CC"/>
                          </a:solidFill>
                          <a:effectLst/>
                          <a:latin typeface="Comic Sans MS" charset="0"/>
                        </a:rPr>
                        <a:t>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31322">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rPr>
                        <a:t>Roma</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defRPr/>
                      </a:pPr>
                      <a:r>
                        <a:rPr kumimoji="0" lang="en-US" sz="1200" b="1" i="0" u="none" strike="noStrike" cap="none" normalizeH="0" baseline="0" dirty="0" smtClean="0">
                          <a:ln>
                            <a:noFill/>
                          </a:ln>
                          <a:solidFill>
                            <a:srgbClr val="0000CC"/>
                          </a:solidFill>
                          <a:effectLst/>
                          <a:latin typeface="Comic Sans MS" charset="0"/>
                        </a:rPr>
                        <a:t>2674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chemeClr val="accent6">
                              <a:lumMod val="75000"/>
                            </a:schemeClr>
                          </a:solidFill>
                          <a:effectLst/>
                          <a:latin typeface="Comic Sans MS" charset="0"/>
                        </a:rPr>
                        <a:t>1493</a:t>
                      </a:r>
                      <a:endParaRPr kumimoji="0" lang="it-IT" sz="1200" b="1" i="0" u="none" strike="noStrike" cap="none" normalizeH="0" baseline="0" dirty="0">
                        <a:ln>
                          <a:noFill/>
                        </a:ln>
                        <a:solidFill>
                          <a:schemeClr val="accent6">
                            <a:lumMod val="75000"/>
                          </a:schemeClr>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75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202,5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823634"/>
                          </a:solidFill>
                          <a:effectLst/>
                          <a:latin typeface="Comic Sans MS" charset="0"/>
                        </a:rPr>
                        <a:t>0</a:t>
                      </a:r>
                      <a:endParaRPr kumimoji="0" lang="it-IT" sz="1200" b="1" i="0" u="none" strike="noStrike" cap="none" normalizeH="0" baseline="0" dirty="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89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11</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13</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188</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err="1" smtClean="0">
                          <a:ln>
                            <a:noFill/>
                          </a:ln>
                          <a:solidFill>
                            <a:srgbClr val="0000CC"/>
                          </a:solidFill>
                          <a:effectLst/>
                          <a:latin typeface="Comic Sans MS" charset="0"/>
                        </a:rPr>
                        <a:t>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399093">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a:ln>
                            <a:noFill/>
                          </a:ln>
                          <a:solidFill>
                            <a:srgbClr val="FFFF00"/>
                          </a:solidFill>
                          <a:effectLst/>
                          <a:latin typeface="Comic Sans MS" charset="0"/>
                        </a:rPr>
                        <a:t>Tot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11140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1" u="none" strike="noStrike" cap="none" normalizeH="0" baseline="0" dirty="0" err="1" smtClean="0">
                          <a:ln>
                            <a:noFill/>
                          </a:ln>
                          <a:solidFill>
                            <a:srgbClr val="823634"/>
                          </a:solidFill>
                          <a:effectLst/>
                          <a:latin typeface="Comic Sans MS" charset="0"/>
                        </a:rPr>
                        <a:t>obs</a:t>
                      </a:r>
                      <a:endParaRPr kumimoji="0" lang="it-IT" sz="1200" b="0" i="1" u="none" strike="noStrike" cap="none" normalizeH="0" baseline="0" dirty="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265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810</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0" i="1" u="none" strike="noStrike" cap="none" normalizeH="0" baseline="0" dirty="0" err="1" smtClean="0">
                          <a:ln>
                            <a:noFill/>
                          </a:ln>
                          <a:solidFill>
                            <a:srgbClr val="823634"/>
                          </a:solidFill>
                          <a:effectLst/>
                          <a:latin typeface="Comic Sans MS" charset="0"/>
                        </a:rPr>
                        <a:t>obs</a:t>
                      </a:r>
                      <a:endParaRPr kumimoji="0" lang="it-IT" sz="1200" b="0" i="1" u="none" strike="noStrike" cap="none" normalizeH="0" baseline="0" dirty="0">
                        <a:ln>
                          <a:noFill/>
                        </a:ln>
                        <a:solidFill>
                          <a:srgbClr val="823634"/>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charset="0"/>
                        </a:rPr>
                        <a:t>373</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omic Sans MS"/>
                          <a:cs typeface="Comic Sans MS"/>
                        </a:rPr>
                        <a:t>45</a:t>
                      </a:r>
                      <a:endParaRPr kumimoji="0" lang="it-IT" sz="1200" b="1" i="0" u="none" strike="noStrike" cap="none" normalizeH="0" baseline="0" dirty="0">
                        <a:ln>
                          <a:noFill/>
                        </a:ln>
                        <a:solidFill>
                          <a:srgbClr val="FFFF00"/>
                        </a:solidFill>
                        <a:effectLst/>
                        <a:latin typeface="Comic Sans MS"/>
                        <a:cs typeface="Comic Sans M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FFFF00"/>
                          </a:solidFill>
                          <a:effectLst/>
                          <a:latin typeface="Calibri" charset="0"/>
                        </a:rPr>
                        <a:t>54</a:t>
                      </a:r>
                      <a:endParaRPr kumimoji="0" lang="it-IT" sz="1200" b="1" i="0" u="none" strike="noStrike" cap="none" normalizeH="0" baseline="0" dirty="0">
                        <a:ln>
                          <a:noFill/>
                        </a:ln>
                        <a:solidFill>
                          <a:srgbClr val="FFFF00"/>
                        </a:solidFill>
                        <a:effectLst/>
                        <a:latin typeface="Comic Sans MS"/>
                        <a:cs typeface="Comic Sans MS"/>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FFFF00"/>
                          </a:solidFill>
                          <a:effectLst/>
                          <a:latin typeface="Comic Sans MS" charset="0"/>
                        </a:rPr>
                        <a:t> 737</a:t>
                      </a:r>
                      <a:endParaRPr kumimoji="0" lang="it-IT" sz="12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1400" b="1" i="0" u="none" strike="noStrike" cap="none" normalizeH="0" baseline="0" dirty="0">
                        <a:ln>
                          <a:noFill/>
                        </a:ln>
                        <a:solidFill>
                          <a:srgbClr val="FFFF00"/>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18" name="TextBox 17"/>
          <p:cNvSpPr txBox="1"/>
          <p:nvPr/>
        </p:nvSpPr>
        <p:spPr>
          <a:xfrm>
            <a:off x="576339" y="5704407"/>
            <a:ext cx="8341419" cy="830997"/>
          </a:xfrm>
          <a:prstGeom prst="rect">
            <a:avLst/>
          </a:prstGeom>
          <a:noFill/>
        </p:spPr>
        <p:txBody>
          <a:bodyPr wrap="square" rtlCol="0">
            <a:spAutoFit/>
          </a:bodyPr>
          <a:lstStyle/>
          <a:p>
            <a:r>
              <a:rPr lang="it-IT" sz="1600" dirty="0" smtClean="0">
                <a:solidFill>
                  <a:srgbClr val="823634"/>
                </a:solidFill>
              </a:rPr>
              <a:t>Le risorse acquistate nel 2008 per le CPU e precedenti per il disco  vanno considerate obsolete nel 2012 e sostituite da nuove: (</a:t>
            </a:r>
            <a:r>
              <a:rPr lang="it-IT" sz="1600" i="1" dirty="0" err="1" smtClean="0">
                <a:solidFill>
                  <a:srgbClr val="823634"/>
                </a:solidFill>
              </a:rPr>
              <a:t>obs</a:t>
            </a:r>
            <a:r>
              <a:rPr lang="it-IT" sz="1600" dirty="0" smtClean="0">
                <a:solidFill>
                  <a:srgbClr val="823634"/>
                </a:solidFill>
              </a:rPr>
              <a:t>) nelle colonne HS06 e </a:t>
            </a:r>
            <a:r>
              <a:rPr lang="it-IT" sz="1600" dirty="0" err="1" smtClean="0">
                <a:solidFill>
                  <a:srgbClr val="823634"/>
                </a:solidFill>
              </a:rPr>
              <a:t>TBn</a:t>
            </a:r>
            <a:r>
              <a:rPr lang="it-IT" sz="1600" dirty="0" smtClean="0">
                <a:solidFill>
                  <a:srgbClr val="823634"/>
                </a:solidFill>
              </a:rPr>
              <a:t>. Il dettaglio per ogni Tier2 è presente nelle tabelle consegnate ai </a:t>
            </a:r>
            <a:r>
              <a:rPr lang="it-IT" sz="1600" dirty="0" err="1" smtClean="0">
                <a:solidFill>
                  <a:srgbClr val="823634"/>
                </a:solidFill>
              </a:rPr>
              <a:t>referee</a:t>
            </a:r>
            <a:endParaRPr lang="it-IT" sz="1600" dirty="0" smtClean="0">
              <a:solidFill>
                <a:srgbClr val="0000FF"/>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Richieste</a:t>
            </a:r>
            <a:r>
              <a:rPr lang="en-US" sz="2400" b="1" i="1" dirty="0" smtClean="0">
                <a:solidFill>
                  <a:srgbClr val="FF3300"/>
                </a:solidFill>
                <a:effectLst>
                  <a:outerShdw blurRad="38100" dist="38100" dir="2700000" algn="tl">
                    <a:srgbClr val="000000"/>
                  </a:outerShdw>
                </a:effectLst>
                <a:latin typeface="Comic Sans MS"/>
                <a:cs typeface="Comic Sans MS"/>
              </a:rPr>
              <a:t> 2012 Tier1</a:t>
            </a:r>
            <a:endParaRPr lang="en-US" sz="2400" b="1" i="1" dirty="0">
              <a:solidFill>
                <a:srgbClr val="FF3300"/>
              </a:solidFill>
              <a:effectLst>
                <a:outerShdw blurRad="38100" dist="38100" dir="2700000" algn="tl">
                  <a:srgbClr val="000000"/>
                </a:outerShdw>
              </a:effectLst>
              <a:latin typeface="Comic Sans MS"/>
              <a:cs typeface="Comic Sans MS"/>
            </a:endParaRPr>
          </a:p>
        </p:txBody>
      </p:sp>
      <p:graphicFrame>
        <p:nvGraphicFramePr>
          <p:cNvPr id="4" name="Group 39"/>
          <p:cNvGraphicFramePr>
            <a:graphicFrameLocks noGrp="1"/>
          </p:cNvGraphicFramePr>
          <p:nvPr/>
        </p:nvGraphicFramePr>
        <p:xfrm>
          <a:off x="685799" y="1502833"/>
          <a:ext cx="7497234" cy="1876552"/>
        </p:xfrm>
        <a:graphic>
          <a:graphicData uri="http://schemas.openxmlformats.org/drawingml/2006/table">
            <a:tbl>
              <a:tblPr/>
              <a:tblGrid>
                <a:gridCol w="1791022"/>
                <a:gridCol w="1159941"/>
                <a:gridCol w="1104572"/>
                <a:gridCol w="1460500"/>
                <a:gridCol w="947421"/>
                <a:gridCol w="1033778"/>
              </a:tblGrid>
              <a:tr h="0">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endParaRPr kumimoji="0" lang="it-IT" sz="2000" b="1" i="0" u="none" strike="noStrike" cap="none" normalizeH="0" baseline="0" dirty="0">
                        <a:ln>
                          <a:noFill/>
                        </a:ln>
                        <a:solidFill>
                          <a:schemeClr val="tx1"/>
                        </a:solidFill>
                        <a:effectLst/>
                        <a:latin typeface="Calibri"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Pledge</a:t>
                      </a:r>
                      <a:endPar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endParaRPr>
                    </a:p>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2011</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T1 ATLAS 2012</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CNAF 2012</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smtClean="0">
                          <a:ln>
                            <a:noFill/>
                          </a:ln>
                          <a:solidFill>
                            <a:srgbClr val="FFFF00"/>
                          </a:solidFill>
                          <a:effectLst>
                            <a:outerShdw blurRad="38100" dist="38100" dir="2700000" algn="tl">
                              <a:srgbClr val="000000"/>
                            </a:outerShdw>
                          </a:effectLst>
                          <a:latin typeface="Lucida Grande"/>
                          <a:ea typeface="Lucida Grande"/>
                          <a:cs typeface="Lucida Grande"/>
                        </a:rPr>
                        <a:t>Δ</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4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k€</a:t>
                      </a:r>
                      <a:endParaRPr kumimoji="0" lang="it-IT"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408093">
                <a:tc>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CPU </a:t>
                      </a:r>
                    </a:p>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en-US" sz="14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(kHS06)</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Comic Sans MS"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18.5</a:t>
                      </a:r>
                    </a:p>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(8%)</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259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25.9</a:t>
                      </a:r>
                    </a:p>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(10%)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7.4</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133</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441960">
                <a:tc>
                  <a:txBody>
                    <a:bodyPr/>
                    <a:lstStyle/>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it-IT" sz="1600" b="1" i="0" u="none" strike="noStrike" cap="none" normalizeH="0" baseline="0" dirty="0">
                          <a:ln>
                            <a:noFill/>
                          </a:ln>
                          <a:solidFill>
                            <a:srgbClr val="FFFF00"/>
                          </a:solidFill>
                          <a:effectLst>
                            <a:outerShdw blurRad="38100" dist="38100" dir="2700000" algn="tl">
                              <a:srgbClr val="000000"/>
                            </a:outerShdw>
                          </a:effectLst>
                          <a:latin typeface="Comic Sans MS" charset="0"/>
                        </a:rPr>
                        <a:t>Disco</a:t>
                      </a:r>
                      <a:r>
                        <a:rPr kumimoji="0" lang="it-IT" sz="16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 </a:t>
                      </a:r>
                    </a:p>
                    <a:p>
                      <a:pPr marL="92075" marR="0" lvl="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pPr>
                      <a:r>
                        <a:rPr kumimoji="0" lang="it-IT" sz="1600" b="1" i="0" u="none" strike="noStrike" cap="none" normalizeH="0" baseline="0" dirty="0" smtClean="0">
                          <a:ln>
                            <a:noFill/>
                          </a:ln>
                          <a:solidFill>
                            <a:srgbClr val="FFFF00"/>
                          </a:solidFill>
                          <a:effectLst>
                            <a:outerShdw blurRad="38100" dist="38100" dir="2700000" algn="tl">
                              <a:srgbClr val="000000"/>
                            </a:outerShdw>
                          </a:effectLst>
                          <a:latin typeface="Comic Sans MS" charset="0"/>
                        </a:rPr>
                        <a:t>(</a:t>
                      </a:r>
                      <a:r>
                        <a:rPr kumimoji="0" lang="it-IT" sz="1600" b="1" i="0" u="none" strike="noStrike" cap="none" normalizeH="0" baseline="0" dirty="0" err="1">
                          <a:ln>
                            <a:noFill/>
                          </a:ln>
                          <a:solidFill>
                            <a:srgbClr val="FFFF00"/>
                          </a:solidFill>
                          <a:effectLst>
                            <a:outerShdw blurRad="38100" dist="38100" dir="2700000" algn="tl">
                              <a:srgbClr val="000000"/>
                            </a:outerShdw>
                          </a:effectLst>
                          <a:latin typeface="Comic Sans MS" charset="0"/>
                        </a:rPr>
                        <a:t>P</a:t>
                      </a:r>
                      <a:r>
                        <a:rPr kumimoji="0" lang="it-IT" sz="1600" b="1" i="0" u="none" strike="noStrike" cap="none" normalizeH="0" baseline="0" dirty="0" err="1" smtClean="0">
                          <a:ln>
                            <a:noFill/>
                          </a:ln>
                          <a:solidFill>
                            <a:srgbClr val="FFFF00"/>
                          </a:solidFill>
                          <a:effectLst>
                            <a:outerShdw blurRad="38100" dist="38100" dir="2700000" algn="tl">
                              <a:srgbClr val="000000"/>
                            </a:outerShdw>
                          </a:effectLst>
                          <a:latin typeface="Comic Sans MS" charset="0"/>
                        </a:rPr>
                        <a:t>Bn</a:t>
                      </a:r>
                      <a:r>
                        <a:rPr kumimoji="0" lang="it-IT" sz="1600" b="1" i="0" u="none" strike="noStrike" cap="none" normalizeH="0" baseline="0" dirty="0">
                          <a:ln>
                            <a:noFill/>
                          </a:ln>
                          <a:solidFill>
                            <a:srgbClr val="FFFF00"/>
                          </a:solidFill>
                          <a:effectLst>
                            <a:outerShdw blurRad="38100" dist="38100" dir="2700000" algn="tl">
                              <a:srgbClr val="000000"/>
                            </a:outerShdw>
                          </a:effectLst>
                          <a:latin typeface="Comic Sans MS" charset="0"/>
                        </a:rPr>
                        <a: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2.25</a:t>
                      </a:r>
                    </a:p>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(9%)</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smtClean="0">
                          <a:ln>
                            <a:noFill/>
                          </a:ln>
                          <a:solidFill>
                            <a:srgbClr val="0000CC"/>
                          </a:solidFill>
                          <a:effectLst/>
                          <a:latin typeface="Comic Sans MS" charset="0"/>
                        </a:rPr>
                        <a:t>27</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2.7</a:t>
                      </a:r>
                    </a:p>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(10%)</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0.45</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92075" marR="0" lvl="0" indent="-92075" algn="ctr" defTabSz="914400" rtl="0" eaLnBrk="0" fontAlgn="base" latinLnBrk="0" hangingPunct="0">
                        <a:lnSpc>
                          <a:spcPct val="100000"/>
                        </a:lnSpc>
                        <a:spcBef>
                          <a:spcPct val="20000"/>
                        </a:spcBef>
                        <a:spcAft>
                          <a:spcPct val="0"/>
                        </a:spcAft>
                        <a:buClrTx/>
                        <a:buSzTx/>
                        <a:buFont typeface="Arial" charset="0"/>
                        <a:buNone/>
                        <a:tabLst/>
                      </a:pPr>
                      <a:r>
                        <a:rPr kumimoji="0" lang="it-IT" sz="1200" b="1" i="0" u="none" strike="noStrike" cap="none" normalizeH="0" baseline="0" dirty="0" smtClean="0">
                          <a:ln>
                            <a:noFill/>
                          </a:ln>
                          <a:solidFill>
                            <a:srgbClr val="0000CC"/>
                          </a:solidFill>
                          <a:effectLst/>
                          <a:latin typeface="Comic Sans MS" charset="0"/>
                        </a:rPr>
                        <a:t>198</a:t>
                      </a:r>
                      <a:endParaRPr kumimoji="0" lang="it-IT" sz="1200" b="1" i="0" u="none" strike="noStrike" cap="none" normalizeH="0" baseline="0" dirty="0">
                        <a:ln>
                          <a:noFill/>
                        </a:ln>
                        <a:solidFill>
                          <a:srgbClr val="0000CC"/>
                        </a:solidFill>
                        <a:effectLst/>
                        <a:latin typeface="Comic Sans MS"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r>
            </a:tbl>
          </a:graphicData>
        </a:graphic>
      </p:graphicFrame>
      <p:sp>
        <p:nvSpPr>
          <p:cNvPr id="5" name="TextBox 4"/>
          <p:cNvSpPr txBox="1"/>
          <p:nvPr/>
        </p:nvSpPr>
        <p:spPr>
          <a:xfrm>
            <a:off x="982133" y="4085167"/>
            <a:ext cx="7200899" cy="1815882"/>
          </a:xfrm>
          <a:prstGeom prst="rect">
            <a:avLst/>
          </a:prstGeom>
          <a:noFill/>
        </p:spPr>
        <p:txBody>
          <a:bodyPr wrap="square" rtlCol="0">
            <a:spAutoFit/>
          </a:bodyPr>
          <a:lstStyle/>
          <a:p>
            <a:pPr>
              <a:buFont typeface="Arial"/>
              <a:buChar char="•"/>
            </a:pPr>
            <a:r>
              <a:rPr lang="it-IT" sz="1600" dirty="0" smtClean="0">
                <a:solidFill>
                  <a:schemeClr val="tx2"/>
                </a:solidFill>
              </a:rPr>
              <a:t> Il nuovo Modello di Calcolo ha limitato significativamente le risorse richieste nel 2012 per adattarsi alle risorse disponibili nel 2011 </a:t>
            </a:r>
          </a:p>
          <a:p>
            <a:pPr>
              <a:buFont typeface="Arial"/>
              <a:buChar char="•"/>
            </a:pPr>
            <a:r>
              <a:rPr lang="it-IT" sz="1600" dirty="0" smtClean="0">
                <a:solidFill>
                  <a:schemeClr val="tx2"/>
                </a:solidFill>
              </a:rPr>
              <a:t> Le risorse da acquistare nel 2012 sono di dimensioni modeste per cui chiediamo un aumento al 10% dello share del Tier1</a:t>
            </a:r>
          </a:p>
          <a:p>
            <a:pPr>
              <a:buFont typeface="Arial"/>
              <a:buChar char="•"/>
            </a:pPr>
            <a:r>
              <a:rPr lang="it-IT" sz="1600" dirty="0" smtClean="0">
                <a:solidFill>
                  <a:schemeClr val="tx2"/>
                </a:solidFill>
              </a:rPr>
              <a:t> Attualmente per il CNAF è previsto uno share del 10% dei dati prodotti</a:t>
            </a:r>
          </a:p>
          <a:p>
            <a:pPr>
              <a:buFont typeface="Arial"/>
              <a:buChar char="•"/>
            </a:pPr>
            <a:r>
              <a:rPr lang="it-IT" sz="1600" dirty="0" smtClean="0">
                <a:solidFill>
                  <a:schemeClr val="tx2"/>
                </a:solidFill>
              </a:rPr>
              <a:t> Preoccupazione che il disco al CNAF e ai TIer1 sia realmente sufficiente visto il rate di presa dati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82133" y="269877"/>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err="1" smtClean="0">
                <a:solidFill>
                  <a:srgbClr val="FF3300"/>
                </a:solidFill>
                <a:effectLst>
                  <a:outerShdw blurRad="38100" dist="38100" dir="2700000" algn="tl">
                    <a:srgbClr val="000000"/>
                  </a:outerShdw>
                </a:effectLst>
                <a:latin typeface="Comic Sans MS"/>
                <a:cs typeface="Comic Sans MS"/>
              </a:rPr>
              <a:t>Gare</a:t>
            </a:r>
            <a:r>
              <a:rPr lang="en-US" sz="2400" b="1" i="1" dirty="0" smtClean="0">
                <a:solidFill>
                  <a:srgbClr val="FF3300"/>
                </a:solidFill>
                <a:effectLst>
                  <a:outerShdw blurRad="38100" dist="38100" dir="2700000" algn="tl">
                    <a:srgbClr val="000000"/>
                  </a:outerShdw>
                </a:effectLst>
                <a:latin typeface="Comic Sans MS"/>
                <a:cs typeface="Comic Sans MS"/>
              </a:rPr>
              <a:t> 2011/12</a:t>
            </a:r>
            <a:endParaRPr lang="en-US" sz="2400" b="1" i="1" dirty="0">
              <a:solidFill>
                <a:srgbClr val="FF3300"/>
              </a:solidFill>
              <a:effectLst>
                <a:outerShdw blurRad="38100" dist="38100" dir="2700000" algn="tl">
                  <a:srgbClr val="000000"/>
                </a:outerShdw>
              </a:effectLst>
              <a:latin typeface="Comic Sans MS"/>
              <a:cs typeface="Comic Sans MS"/>
            </a:endParaRPr>
          </a:p>
        </p:txBody>
      </p:sp>
      <p:sp>
        <p:nvSpPr>
          <p:cNvPr id="5" name="TextBox 4"/>
          <p:cNvSpPr txBox="1"/>
          <p:nvPr/>
        </p:nvSpPr>
        <p:spPr>
          <a:xfrm>
            <a:off x="982133" y="1439333"/>
            <a:ext cx="7200899" cy="4524316"/>
          </a:xfrm>
          <a:prstGeom prst="rect">
            <a:avLst/>
          </a:prstGeom>
          <a:noFill/>
        </p:spPr>
        <p:txBody>
          <a:bodyPr wrap="square" rtlCol="0">
            <a:spAutoFit/>
          </a:bodyPr>
          <a:lstStyle/>
          <a:p>
            <a:pPr>
              <a:buFont typeface="Arial"/>
              <a:buChar char="•"/>
            </a:pPr>
            <a:r>
              <a:rPr lang="it-IT" dirty="0" smtClean="0">
                <a:solidFill>
                  <a:schemeClr val="tx2"/>
                </a:solidFill>
              </a:rPr>
              <a:t> E’ molto importante avere le risorse necessarie nel 2012 disponibili per il primo Aprile 2012</a:t>
            </a:r>
          </a:p>
          <a:p>
            <a:pPr>
              <a:buFont typeface="Arial"/>
              <a:buChar char="•"/>
            </a:pPr>
            <a:r>
              <a:rPr lang="it-IT" dirty="0" smtClean="0">
                <a:solidFill>
                  <a:schemeClr val="tx2"/>
                </a:solidFill>
              </a:rPr>
              <a:t> Se l’INFN ha disponibilità per finanziamenti nel bilancio 2011 è opportuno che le gare partano subito</a:t>
            </a:r>
          </a:p>
          <a:p>
            <a:pPr>
              <a:buFont typeface="Arial"/>
              <a:buChar char="•"/>
            </a:pPr>
            <a:endParaRPr lang="it-IT" dirty="0" smtClean="0">
              <a:solidFill>
                <a:schemeClr val="tx2"/>
              </a:solidFill>
            </a:endParaRPr>
          </a:p>
          <a:p>
            <a:pPr marL="342900" indent="-342900"/>
            <a:r>
              <a:rPr lang="it-IT" dirty="0" smtClean="0">
                <a:solidFill>
                  <a:schemeClr val="tx2"/>
                </a:solidFill>
              </a:rPr>
              <a:t> Priorità degli acquisti</a:t>
            </a:r>
          </a:p>
          <a:p>
            <a:pPr>
              <a:buFont typeface="Arial"/>
              <a:buChar char="•"/>
            </a:pPr>
            <a:r>
              <a:rPr lang="it-IT" dirty="0" smtClean="0">
                <a:solidFill>
                  <a:schemeClr val="tx2"/>
                </a:solidFill>
              </a:rPr>
              <a:t> Disco al Tier1. </a:t>
            </a:r>
          </a:p>
          <a:p>
            <a:pPr>
              <a:buFont typeface="Arial"/>
              <a:buChar char="•"/>
            </a:pPr>
            <a:r>
              <a:rPr lang="it-IT" dirty="0" smtClean="0">
                <a:solidFill>
                  <a:schemeClr val="tx2"/>
                </a:solidFill>
              </a:rPr>
              <a:t> CPU al Tier1 e ai Tier2</a:t>
            </a:r>
          </a:p>
          <a:p>
            <a:pPr>
              <a:buFont typeface="Arial"/>
              <a:buChar char="•"/>
            </a:pPr>
            <a:r>
              <a:rPr lang="it-IT" dirty="0" smtClean="0">
                <a:solidFill>
                  <a:schemeClr val="tx2"/>
                </a:solidFill>
              </a:rPr>
              <a:t> Disco ai Tier2</a:t>
            </a:r>
          </a:p>
          <a:p>
            <a:pPr>
              <a:buFont typeface="Arial"/>
              <a:buChar char="•"/>
            </a:pPr>
            <a:endParaRPr lang="it-IT" dirty="0" smtClean="0">
              <a:solidFill>
                <a:schemeClr val="tx2"/>
              </a:solidFill>
            </a:endParaRPr>
          </a:p>
          <a:p>
            <a:r>
              <a:rPr lang="it-IT" dirty="0" smtClean="0">
                <a:solidFill>
                  <a:schemeClr val="tx2"/>
                </a:solidFill>
              </a:rPr>
              <a:t>In caso di disponibilità di fondi limitati nel 2011 ma comunque sufficienti ad espletare una gara, proponiamo di dare alta priorità all’acquisizione del nuovo storage. Con le risorse attuali sarà assolutamente impossibile sostenere gran parte della presa dati 2012 a meno di non ridimensionare significativamente il peso del CNAF in ATLAS</a:t>
            </a:r>
          </a:p>
          <a:p>
            <a:r>
              <a:rPr lang="it-IT" dirty="0" smtClean="0">
                <a:solidFill>
                  <a:schemeClr val="tx2"/>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5</a:t>
            </a:fld>
            <a:endParaRPr lang="en-GB"/>
          </a:p>
        </p:txBody>
      </p:sp>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Tier2 </a:t>
            </a:r>
            <a:r>
              <a:rPr lang="en-US" sz="2400" b="1" i="1" dirty="0" err="1" smtClean="0">
                <a:solidFill>
                  <a:srgbClr val="FF3300"/>
                </a:solidFill>
                <a:effectLst>
                  <a:outerShdw blurRad="38100" dist="38100" dir="2700000" algn="tl">
                    <a:srgbClr val="000000"/>
                  </a:outerShdw>
                </a:effectLst>
                <a:latin typeface="Comic Sans MS"/>
                <a:cs typeface="Comic Sans MS"/>
              </a:rPr>
              <a:t>Diretti</a:t>
            </a:r>
            <a:endParaRPr lang="en-US" sz="2400" b="1" i="1" baseline="30000" dirty="0">
              <a:solidFill>
                <a:srgbClr val="FF3300"/>
              </a:solidFill>
              <a:effectLst>
                <a:outerShdw blurRad="38100" dist="38100" dir="2700000" algn="tl">
                  <a:srgbClr val="000000"/>
                </a:outerShdw>
              </a:effectLst>
              <a:latin typeface="Comic Sans MS"/>
              <a:cs typeface="Comic Sans MS"/>
            </a:endParaRPr>
          </a:p>
        </p:txBody>
      </p:sp>
      <p:sp>
        <p:nvSpPr>
          <p:cNvPr id="25" name="Rectangle 24"/>
          <p:cNvSpPr/>
          <p:nvPr/>
        </p:nvSpPr>
        <p:spPr>
          <a:xfrm>
            <a:off x="116423" y="818232"/>
            <a:ext cx="5715000" cy="3416320"/>
          </a:xfrm>
          <a:prstGeom prst="rect">
            <a:avLst/>
          </a:prstGeom>
        </p:spPr>
        <p:txBody>
          <a:bodyPr wrap="square">
            <a:spAutoFit/>
          </a:bodyPr>
          <a:lstStyle/>
          <a:p>
            <a:pPr marL="285750" indent="-285750" algn="ctr"/>
            <a:r>
              <a:rPr lang="en-US" dirty="0" smtClean="0">
                <a:solidFill>
                  <a:srgbClr val="FF0000"/>
                </a:solidFill>
              </a:rPr>
              <a:t>T2D – Tier2 “Directly Connected”</a:t>
            </a:r>
            <a:endParaRPr lang="en-US" dirty="0" smtClean="0"/>
          </a:p>
          <a:p>
            <a:pPr marL="285750" indent="-285750">
              <a:buFont typeface="Arial"/>
              <a:buChar char="•"/>
            </a:pPr>
            <a:r>
              <a:rPr lang="en-US" dirty="0" smtClean="0"/>
              <a:t>Tier2 </a:t>
            </a:r>
            <a:r>
              <a:rPr lang="en-US" dirty="0" err="1" smtClean="0"/>
              <a:t>connessi</a:t>
            </a:r>
            <a:r>
              <a:rPr lang="en-US" dirty="0" smtClean="0"/>
              <a:t> </a:t>
            </a:r>
            <a:r>
              <a:rPr lang="en-US" dirty="0" err="1" smtClean="0"/>
              <a:t>direttamente</a:t>
            </a:r>
            <a:r>
              <a:rPr lang="en-US" dirty="0" smtClean="0"/>
              <a:t> </a:t>
            </a:r>
            <a:r>
              <a:rPr lang="en-US" dirty="0" err="1" smtClean="0"/>
              <a:t>tra</a:t>
            </a:r>
            <a:r>
              <a:rPr lang="en-US" dirty="0" smtClean="0"/>
              <a:t> </a:t>
            </a:r>
            <a:r>
              <a:rPr lang="en-US" dirty="0" err="1" smtClean="0"/>
              <a:t>di</a:t>
            </a:r>
            <a:r>
              <a:rPr lang="en-US" dirty="0" smtClean="0"/>
              <a:t> </a:t>
            </a:r>
            <a:r>
              <a:rPr lang="en-US" dirty="0" err="1" smtClean="0"/>
              <a:t>loro</a:t>
            </a:r>
            <a:endParaRPr lang="en-US" dirty="0" smtClean="0"/>
          </a:p>
          <a:p>
            <a:pPr marL="285750" indent="-285750"/>
            <a:r>
              <a:rPr lang="en-US" dirty="0" smtClean="0"/>
              <a:t> a </a:t>
            </a:r>
            <a:r>
              <a:rPr lang="en-US" dirty="0" err="1" smtClean="0"/>
              <a:t>tutti</a:t>
            </a:r>
            <a:r>
              <a:rPr lang="en-US" dirty="0" smtClean="0"/>
              <a:t> </a:t>
            </a:r>
            <a:r>
              <a:rPr lang="en-US" dirty="0" err="1" smtClean="0"/>
              <a:t>i</a:t>
            </a:r>
            <a:r>
              <a:rPr lang="en-US" dirty="0" smtClean="0"/>
              <a:t> Tier1</a:t>
            </a:r>
          </a:p>
          <a:p>
            <a:pPr marL="285750" indent="-285750">
              <a:buFont typeface="Arial"/>
              <a:buChar char="•"/>
            </a:pPr>
            <a:r>
              <a:rPr lang="en-US" dirty="0" smtClean="0"/>
              <a:t>Storage per </a:t>
            </a:r>
            <a:r>
              <a:rPr lang="en-US" dirty="0" err="1" smtClean="0"/>
              <a:t>dati</a:t>
            </a:r>
            <a:r>
              <a:rPr lang="en-US" dirty="0" smtClean="0"/>
              <a:t> </a:t>
            </a:r>
            <a:r>
              <a:rPr lang="en-US" dirty="0" err="1" smtClean="0"/>
              <a:t>primari</a:t>
            </a:r>
            <a:r>
              <a:rPr lang="en-US" dirty="0" smtClean="0"/>
              <a:t> come </a:t>
            </a:r>
            <a:r>
              <a:rPr lang="en-US" dirty="0" err="1" smtClean="0"/>
              <a:t>i</a:t>
            </a:r>
            <a:r>
              <a:rPr lang="en-US" dirty="0" smtClean="0"/>
              <a:t> Tier1</a:t>
            </a:r>
          </a:p>
          <a:p>
            <a:pPr marL="742950" lvl="1" indent="-285750">
              <a:buFont typeface="Arial"/>
              <a:buChar char="•"/>
            </a:pPr>
            <a:r>
              <a:rPr lang="en-US" dirty="0" err="1" smtClean="0"/>
              <a:t>Preplacement</a:t>
            </a:r>
            <a:r>
              <a:rPr lang="en-US" dirty="0" smtClean="0"/>
              <a:t> </a:t>
            </a:r>
            <a:r>
              <a:rPr lang="en-US" dirty="0" err="1" smtClean="0"/>
              <a:t>di</a:t>
            </a:r>
            <a:r>
              <a:rPr lang="en-US" dirty="0" smtClean="0"/>
              <a:t> </a:t>
            </a:r>
            <a:r>
              <a:rPr lang="en-US" dirty="0" err="1" smtClean="0"/>
              <a:t>una</a:t>
            </a:r>
            <a:r>
              <a:rPr lang="en-US" dirty="0" smtClean="0"/>
              <a:t> quota </a:t>
            </a:r>
            <a:r>
              <a:rPr lang="en-US" dirty="0" err="1" smtClean="0"/>
              <a:t>di</a:t>
            </a:r>
            <a:r>
              <a:rPr lang="en-US" dirty="0" smtClean="0"/>
              <a:t> </a:t>
            </a:r>
            <a:r>
              <a:rPr lang="en-US" dirty="0" err="1" smtClean="0"/>
              <a:t>dati</a:t>
            </a:r>
            <a:endParaRPr lang="en-US" dirty="0" smtClean="0"/>
          </a:p>
          <a:p>
            <a:pPr marL="742950" lvl="1" indent="-285750">
              <a:buFont typeface="Arial"/>
              <a:buChar char="•"/>
            </a:pPr>
            <a:r>
              <a:rPr lang="en-US" dirty="0" smtClean="0"/>
              <a:t>Data source per </a:t>
            </a:r>
            <a:r>
              <a:rPr lang="en-US" dirty="0" err="1" smtClean="0"/>
              <a:t>il</a:t>
            </a:r>
            <a:r>
              <a:rPr lang="en-US" dirty="0" smtClean="0"/>
              <a:t> PD2P</a:t>
            </a:r>
          </a:p>
          <a:p>
            <a:pPr marL="742950" lvl="1" indent="-285750">
              <a:buFont typeface="Arial"/>
              <a:buChar char="•"/>
            </a:pPr>
            <a:r>
              <a:rPr lang="en-US" dirty="0" smtClean="0"/>
              <a:t>Group data</a:t>
            </a:r>
          </a:p>
          <a:p>
            <a:pPr marL="742950" lvl="1" indent="-285750">
              <a:buFont typeface="Arial"/>
              <a:buChar char="•"/>
            </a:pPr>
            <a:r>
              <a:rPr lang="en-US" dirty="0" err="1" smtClean="0"/>
              <a:t>Disponibilità</a:t>
            </a:r>
            <a:r>
              <a:rPr lang="en-US" dirty="0" smtClean="0"/>
              <a:t> </a:t>
            </a:r>
            <a:r>
              <a:rPr lang="en-US" dirty="0" err="1" smtClean="0"/>
              <a:t>di</a:t>
            </a:r>
            <a:r>
              <a:rPr lang="en-US" dirty="0" smtClean="0"/>
              <a:t> </a:t>
            </a:r>
            <a:r>
              <a:rPr lang="en-US" dirty="0" err="1" smtClean="0"/>
              <a:t>una</a:t>
            </a:r>
            <a:r>
              <a:rPr lang="en-US" dirty="0" smtClean="0"/>
              <a:t> quota </a:t>
            </a:r>
            <a:r>
              <a:rPr lang="en-US" dirty="0" err="1" smtClean="0"/>
              <a:t>di</a:t>
            </a:r>
            <a:r>
              <a:rPr lang="en-US" dirty="0" smtClean="0"/>
              <a:t> disco </a:t>
            </a:r>
            <a:r>
              <a:rPr lang="en-US" dirty="0" err="1" smtClean="0"/>
              <a:t>nei</a:t>
            </a:r>
            <a:r>
              <a:rPr lang="en-US" dirty="0" smtClean="0"/>
              <a:t> Tier1 come cache</a:t>
            </a:r>
          </a:p>
          <a:p>
            <a:pPr marL="285750" indent="-285750">
              <a:buFont typeface="Arial"/>
              <a:buChar char="•"/>
            </a:pPr>
            <a:r>
              <a:rPr lang="en-US" dirty="0" smtClean="0"/>
              <a:t>Requirement molto </a:t>
            </a:r>
            <a:r>
              <a:rPr lang="en-US" dirty="0" err="1" smtClean="0"/>
              <a:t>stretti</a:t>
            </a:r>
            <a:endParaRPr lang="en-US" dirty="0" smtClean="0"/>
          </a:p>
          <a:p>
            <a:pPr marL="742950" lvl="2" indent="-285750">
              <a:buFont typeface="Arial"/>
              <a:buChar char="•"/>
            </a:pPr>
            <a:r>
              <a:rPr lang="en-US" dirty="0" err="1" smtClean="0"/>
              <a:t>Metriche</a:t>
            </a:r>
            <a:r>
              <a:rPr lang="en-US" dirty="0" smtClean="0"/>
              <a:t> </a:t>
            </a:r>
            <a:r>
              <a:rPr lang="en-US" dirty="0" err="1" smtClean="0"/>
              <a:t>di</a:t>
            </a:r>
            <a:r>
              <a:rPr lang="en-US" dirty="0" smtClean="0"/>
              <a:t> </a:t>
            </a:r>
            <a:r>
              <a:rPr lang="en-US" dirty="0" err="1" smtClean="0"/>
              <a:t>trasferimento</a:t>
            </a:r>
            <a:r>
              <a:rPr lang="en-US" dirty="0" smtClean="0"/>
              <a:t> con </a:t>
            </a:r>
            <a:r>
              <a:rPr lang="en-US" dirty="0" err="1" smtClean="0"/>
              <a:t>tutti</a:t>
            </a:r>
            <a:r>
              <a:rPr lang="en-US" dirty="0" smtClean="0"/>
              <a:t> I Tier1  </a:t>
            </a:r>
          </a:p>
          <a:p>
            <a:pPr marL="742950" lvl="2" indent="-285750">
              <a:buFont typeface="Arial"/>
              <a:buChar char="•"/>
            </a:pPr>
            <a:r>
              <a:rPr lang="en-US" dirty="0" err="1" smtClean="0"/>
              <a:t>Livello</a:t>
            </a:r>
            <a:r>
              <a:rPr lang="en-US" dirty="0" smtClean="0"/>
              <a:t> </a:t>
            </a:r>
            <a:r>
              <a:rPr lang="en-US" dirty="0" err="1" smtClean="0"/>
              <a:t>di</a:t>
            </a:r>
            <a:r>
              <a:rPr lang="en-US" dirty="0" smtClean="0"/>
              <a:t> commitment </a:t>
            </a:r>
            <a:r>
              <a:rPr lang="en-US" dirty="0" err="1" smtClean="0"/>
              <a:t>e</a:t>
            </a:r>
            <a:r>
              <a:rPr lang="en-US" dirty="0" smtClean="0"/>
              <a:t> </a:t>
            </a:r>
            <a:r>
              <a:rPr lang="en-US" dirty="0" err="1" smtClean="0"/>
              <a:t>relibility</a:t>
            </a:r>
            <a:r>
              <a:rPr lang="en-US" dirty="0" smtClean="0"/>
              <a:t> </a:t>
            </a:r>
            <a:r>
              <a:rPr lang="en-US" dirty="0" err="1" smtClean="0"/>
              <a:t>adeguato</a:t>
            </a:r>
            <a:endParaRPr lang="en-US" dirty="0" smtClean="0"/>
          </a:p>
        </p:txBody>
      </p:sp>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16234016"/>
              </p:ext>
            </p:extLst>
          </p:nvPr>
        </p:nvGraphicFramePr>
        <p:xfrm>
          <a:off x="5376326" y="2896694"/>
          <a:ext cx="3630084" cy="1411939"/>
        </p:xfrm>
        <a:graphic>
          <a:graphicData uri="http://schemas.openxmlformats.org/drawingml/2006/table">
            <a:tbl>
              <a:tblPr firstRow="1" firstCol="1" bandRow="1">
                <a:tableStyleId>{5C22544A-7EE6-4342-B048-85BDC9FD1C3A}</a:tableStyleId>
              </a:tblPr>
              <a:tblGrid>
                <a:gridCol w="941917"/>
                <a:gridCol w="984250"/>
                <a:gridCol w="920750"/>
                <a:gridCol w="783167"/>
              </a:tblGrid>
              <a:tr h="347657">
                <a:tc>
                  <a:txBody>
                    <a:bodyPr/>
                    <a:lstStyle/>
                    <a:p>
                      <a:pPr algn="ctr"/>
                      <a:endParaRPr lang="en-US" sz="1200" dirty="0"/>
                    </a:p>
                  </a:txBody>
                  <a:tcPr>
                    <a:noFill/>
                  </a:tcPr>
                </a:tc>
                <a:tc gridSpan="3">
                  <a:txBody>
                    <a:bodyPr/>
                    <a:lstStyle/>
                    <a:p>
                      <a:pPr algn="ctr"/>
                      <a:r>
                        <a:rPr lang="en-US" sz="1200" dirty="0" err="1" smtClean="0">
                          <a:solidFill>
                            <a:schemeClr val="tx1"/>
                          </a:solidFill>
                        </a:rPr>
                        <a:t>Avg</a:t>
                      </a:r>
                      <a:r>
                        <a:rPr lang="en-US" sz="1200" dirty="0" smtClean="0">
                          <a:solidFill>
                            <a:schemeClr val="tx1"/>
                          </a:solidFill>
                        </a:rPr>
                        <a:t>(</a:t>
                      </a:r>
                      <a:r>
                        <a:rPr lang="en-US" sz="1200" dirty="0" err="1" smtClean="0">
                          <a:solidFill>
                            <a:schemeClr val="tx1"/>
                          </a:solidFill>
                        </a:rPr>
                        <a:t>Byterate</a:t>
                      </a:r>
                      <a:r>
                        <a:rPr lang="en-US" sz="1200" dirty="0" smtClean="0">
                          <a:solidFill>
                            <a:schemeClr val="tx1"/>
                          </a:solidFill>
                        </a:rPr>
                        <a:t>)+</a:t>
                      </a:r>
                      <a:r>
                        <a:rPr lang="en-US" sz="1200" dirty="0" err="1" smtClean="0">
                          <a:solidFill>
                            <a:schemeClr val="tx1"/>
                          </a:solidFill>
                        </a:rPr>
                        <a:t>StD</a:t>
                      </a:r>
                      <a:r>
                        <a:rPr lang="en-US" sz="1200" dirty="0" smtClean="0">
                          <a:solidFill>
                            <a:schemeClr val="tx1"/>
                          </a:solidFill>
                        </a:rPr>
                        <a:t>(</a:t>
                      </a:r>
                      <a:r>
                        <a:rPr lang="en-US" sz="1200" dirty="0" err="1" smtClean="0">
                          <a:solidFill>
                            <a:schemeClr val="tx1"/>
                          </a:solidFill>
                        </a:rPr>
                        <a:t>Byterate</a:t>
                      </a:r>
                      <a:r>
                        <a:rPr lang="en-US" sz="1200" dirty="0" smtClean="0">
                          <a:solidFill>
                            <a:schemeClr val="tx1"/>
                          </a:solidFill>
                        </a:rPr>
                        <a:t>)</a:t>
                      </a:r>
                      <a:endParaRPr lang="en-US" sz="1200" dirty="0">
                        <a:solidFill>
                          <a:schemeClr val="tx1"/>
                        </a:solidFill>
                      </a:endParaRPr>
                    </a:p>
                  </a:txBody>
                  <a:tcPr>
                    <a:solidFill>
                      <a:schemeClr val="bg1"/>
                    </a:solidFill>
                  </a:tcPr>
                </a:tc>
                <a:tc hMerge="1">
                  <a:txBody>
                    <a:bodyPr/>
                    <a:lstStyle/>
                    <a:p>
                      <a:endParaRPr lang="en-US" dirty="0"/>
                    </a:p>
                  </a:txBody>
                  <a:tcPr>
                    <a:solidFill>
                      <a:schemeClr val="tx2">
                        <a:lumMod val="40000"/>
                        <a:lumOff val="60000"/>
                      </a:schemeClr>
                    </a:solidFill>
                  </a:tcPr>
                </a:tc>
                <a:tc hMerge="1">
                  <a:txBody>
                    <a:bodyPr/>
                    <a:lstStyle/>
                    <a:p>
                      <a:endParaRPr lang="en-US" dirty="0"/>
                    </a:p>
                  </a:txBody>
                  <a:tcPr>
                    <a:solidFill>
                      <a:schemeClr val="tx2">
                        <a:lumMod val="40000"/>
                        <a:lumOff val="60000"/>
                      </a:schemeClr>
                    </a:solidFill>
                  </a:tcPr>
                </a:tc>
              </a:tr>
              <a:tr h="368968">
                <a:tc>
                  <a:txBody>
                    <a:bodyPr/>
                    <a:lstStyle/>
                    <a:p>
                      <a:pPr algn="ctr"/>
                      <a:r>
                        <a:rPr lang="en-US" sz="1200" dirty="0" smtClean="0">
                          <a:solidFill>
                            <a:srgbClr val="000000"/>
                          </a:solidFill>
                        </a:rPr>
                        <a:t>SMALL </a:t>
                      </a:r>
                      <a:endParaRPr lang="en-US" sz="1200" dirty="0">
                        <a:solidFill>
                          <a:srgbClr val="000000"/>
                        </a:solidFill>
                      </a:endParaRPr>
                    </a:p>
                  </a:txBody>
                  <a:tcPr>
                    <a:solidFill>
                      <a:schemeClr val="bg1"/>
                    </a:solidFill>
                  </a:tcPr>
                </a:tc>
                <a:tc>
                  <a:txBody>
                    <a:bodyPr/>
                    <a:lstStyle/>
                    <a:p>
                      <a:pPr algn="ctr"/>
                      <a:r>
                        <a:rPr lang="en-US" sz="1200" dirty="0" smtClean="0"/>
                        <a:t>&lt;0.05MB/s</a:t>
                      </a:r>
                      <a:endParaRPr lang="en-US" sz="1200" dirty="0"/>
                    </a:p>
                  </a:txBody>
                  <a:tcPr>
                    <a:solidFill>
                      <a:srgbClr val="E36C69"/>
                    </a:solidFill>
                  </a:tcPr>
                </a:tc>
                <a:tc>
                  <a:txBody>
                    <a:bodyPr/>
                    <a:lstStyle/>
                    <a:p>
                      <a:pPr algn="ctr"/>
                      <a:r>
                        <a:rPr lang="en-US" sz="1200" dirty="0" smtClean="0"/>
                        <a:t>&lt;0.1MB/s</a:t>
                      </a:r>
                      <a:endParaRPr lang="en-US" sz="1200" dirty="0"/>
                    </a:p>
                  </a:txBody>
                  <a:tcPr>
                    <a:solidFill>
                      <a:srgbClr val="D2CB30"/>
                    </a:solidFill>
                  </a:tcPr>
                </a:tc>
                <a:tc>
                  <a:txBody>
                    <a:bodyPr/>
                    <a:lstStyle/>
                    <a:p>
                      <a:pPr algn="ctr"/>
                      <a:r>
                        <a:rPr lang="en-US" sz="1200" dirty="0" smtClean="0"/>
                        <a:t>≥0.1MB/s</a:t>
                      </a:r>
                      <a:endParaRPr lang="en-US" sz="1200" dirty="0"/>
                    </a:p>
                  </a:txBody>
                  <a:tcPr>
                    <a:solidFill>
                      <a:srgbClr val="86CE69"/>
                    </a:solidFill>
                  </a:tcPr>
                </a:tc>
              </a:tr>
              <a:tr h="347657">
                <a:tc>
                  <a:txBody>
                    <a:bodyPr/>
                    <a:lstStyle/>
                    <a:p>
                      <a:pPr algn="ctr"/>
                      <a:r>
                        <a:rPr lang="en-US" sz="1200" dirty="0" smtClean="0">
                          <a:solidFill>
                            <a:srgbClr val="000000"/>
                          </a:solidFill>
                        </a:rPr>
                        <a:t>MEDIUM</a:t>
                      </a:r>
                      <a:endParaRPr lang="en-US" sz="1200" dirty="0">
                        <a:solidFill>
                          <a:srgbClr val="000000"/>
                        </a:solidFill>
                      </a:endParaRPr>
                    </a:p>
                  </a:txBody>
                  <a:tcPr>
                    <a:solidFill>
                      <a:schemeClr val="bg1"/>
                    </a:solidFill>
                  </a:tcPr>
                </a:tc>
                <a:tc>
                  <a:txBody>
                    <a:bodyPr/>
                    <a:lstStyle/>
                    <a:p>
                      <a:pPr algn="ctr"/>
                      <a:r>
                        <a:rPr lang="en-US" sz="1200" dirty="0" smtClean="0"/>
                        <a:t>&lt;1MB/s</a:t>
                      </a:r>
                      <a:endParaRPr lang="en-US" sz="1200" dirty="0"/>
                    </a:p>
                  </a:txBody>
                  <a:tcPr>
                    <a:solidFill>
                      <a:srgbClr val="E36C69"/>
                    </a:solidFill>
                  </a:tcPr>
                </a:tc>
                <a:tc>
                  <a:txBody>
                    <a:bodyPr/>
                    <a:lstStyle/>
                    <a:p>
                      <a:pPr algn="ctr"/>
                      <a:r>
                        <a:rPr lang="en-US" sz="1200" dirty="0" smtClean="0"/>
                        <a:t>&lt;2MB/s</a:t>
                      </a:r>
                      <a:endParaRPr lang="en-US" sz="1200" dirty="0"/>
                    </a:p>
                  </a:txBody>
                  <a:tcPr>
                    <a:solidFill>
                      <a:srgbClr val="D2CB30"/>
                    </a:solidFill>
                  </a:tcPr>
                </a:tc>
                <a:tc>
                  <a:txBody>
                    <a:bodyPr/>
                    <a:lstStyle/>
                    <a:p>
                      <a:pPr algn="ctr"/>
                      <a:r>
                        <a:rPr lang="en-US" sz="1200" dirty="0" smtClean="0"/>
                        <a:t>≥2MB/s</a:t>
                      </a:r>
                      <a:endParaRPr lang="en-US" sz="1200" dirty="0"/>
                    </a:p>
                  </a:txBody>
                  <a:tcPr>
                    <a:solidFill>
                      <a:srgbClr val="86CE69"/>
                    </a:solidFill>
                  </a:tcPr>
                </a:tc>
              </a:tr>
              <a:tr h="347657">
                <a:tc>
                  <a:txBody>
                    <a:bodyPr/>
                    <a:lstStyle/>
                    <a:p>
                      <a:pPr algn="ctr"/>
                      <a:r>
                        <a:rPr lang="en-US" sz="1200" dirty="0" smtClean="0">
                          <a:solidFill>
                            <a:srgbClr val="000000"/>
                          </a:solidFill>
                        </a:rPr>
                        <a:t>LARGE</a:t>
                      </a:r>
                      <a:endParaRPr lang="en-US" sz="1200" dirty="0">
                        <a:solidFill>
                          <a:srgbClr val="000000"/>
                        </a:solidFill>
                      </a:endParaRPr>
                    </a:p>
                  </a:txBody>
                  <a:tcPr>
                    <a:solidFill>
                      <a:schemeClr val="bg1"/>
                    </a:solidFill>
                  </a:tcPr>
                </a:tc>
                <a:tc>
                  <a:txBody>
                    <a:bodyPr/>
                    <a:lstStyle/>
                    <a:p>
                      <a:pPr algn="ctr"/>
                      <a:r>
                        <a:rPr lang="en-US" sz="1200" dirty="0" smtClean="0"/>
                        <a:t>&lt;10MB/s</a:t>
                      </a:r>
                      <a:endParaRPr lang="en-US" sz="1200" dirty="0"/>
                    </a:p>
                  </a:txBody>
                  <a:tcPr>
                    <a:solidFill>
                      <a:srgbClr val="E36C69"/>
                    </a:solidFill>
                  </a:tcPr>
                </a:tc>
                <a:tc>
                  <a:txBody>
                    <a:bodyPr/>
                    <a:lstStyle/>
                    <a:p>
                      <a:pPr algn="ctr"/>
                      <a:r>
                        <a:rPr lang="en-US" sz="1200" dirty="0" smtClean="0"/>
                        <a:t>&lt;15MB/s</a:t>
                      </a:r>
                      <a:endParaRPr lang="en-US" sz="1200" dirty="0"/>
                    </a:p>
                  </a:txBody>
                  <a:tcPr>
                    <a:solidFill>
                      <a:srgbClr val="D2CB30"/>
                    </a:solidFill>
                  </a:tcPr>
                </a:tc>
                <a:tc>
                  <a:txBody>
                    <a:bodyPr/>
                    <a:lstStyle/>
                    <a:p>
                      <a:pPr algn="ctr"/>
                      <a:r>
                        <a:rPr lang="en-US" sz="1200" dirty="0" smtClean="0"/>
                        <a:t>≥15MB/s</a:t>
                      </a:r>
                      <a:endParaRPr lang="en-US" sz="1200" dirty="0"/>
                    </a:p>
                  </a:txBody>
                  <a:tcPr>
                    <a:solidFill>
                      <a:srgbClr val="86CE69"/>
                    </a:solidFill>
                  </a:tcPr>
                </a:tc>
              </a:tr>
            </a:tbl>
          </a:graphicData>
        </a:graphic>
      </p:graphicFrame>
      <p:sp>
        <p:nvSpPr>
          <p:cNvPr id="8" name="TextBox 7"/>
          <p:cNvSpPr txBox="1"/>
          <p:nvPr/>
        </p:nvSpPr>
        <p:spPr>
          <a:xfrm>
            <a:off x="342490" y="4340382"/>
            <a:ext cx="5531265" cy="2154436"/>
          </a:xfrm>
          <a:prstGeom prst="rect">
            <a:avLst/>
          </a:prstGeom>
          <a:noFill/>
          <a:ln>
            <a:solidFill>
              <a:srgbClr val="FF0000"/>
            </a:solidFill>
          </a:ln>
        </p:spPr>
        <p:txBody>
          <a:bodyPr wrap="square" rtlCol="0">
            <a:spAutoFit/>
          </a:bodyPr>
          <a:lstStyle/>
          <a:p>
            <a:r>
              <a:rPr lang="en-US" dirty="0" smtClean="0">
                <a:solidFill>
                  <a:srgbClr val="FF0000"/>
                </a:solidFill>
              </a:rPr>
              <a:t>T2D </a:t>
            </a:r>
            <a:r>
              <a:rPr lang="en-US" dirty="0" err="1" smtClean="0">
                <a:solidFill>
                  <a:srgbClr val="FF0000"/>
                </a:solidFill>
              </a:rPr>
              <a:t>approvati</a:t>
            </a:r>
            <a:r>
              <a:rPr lang="en-US" dirty="0" smtClean="0">
                <a:solidFill>
                  <a:srgbClr val="FF0000"/>
                </a:solidFill>
              </a:rPr>
              <a:t>: </a:t>
            </a:r>
          </a:p>
          <a:p>
            <a:endParaRPr lang="en-US" sz="1600" dirty="0" smtClean="0">
              <a:solidFill>
                <a:schemeClr val="accent1"/>
              </a:solidFill>
            </a:endParaRPr>
          </a:p>
          <a:p>
            <a:r>
              <a:rPr lang="en-US" sz="1600" b="1" dirty="0" smtClean="0">
                <a:solidFill>
                  <a:schemeClr val="accent1"/>
                </a:solidFill>
              </a:rPr>
              <a:t>INFN-NAPOLI- ATLAS, INFN-MILANO-ATLASC, INFN-ROMA1</a:t>
            </a:r>
          </a:p>
          <a:p>
            <a:r>
              <a:rPr lang="en-US" sz="1400" dirty="0" smtClean="0">
                <a:solidFill>
                  <a:schemeClr val="accent1"/>
                </a:solidFill>
              </a:rPr>
              <a:t>IFIC-LCG2, IFAE, UAM-LCG2</a:t>
            </a:r>
          </a:p>
          <a:p>
            <a:r>
              <a:rPr lang="en-US" sz="1400" dirty="0" smtClean="0">
                <a:solidFill>
                  <a:schemeClr val="accent1"/>
                </a:solidFill>
              </a:rPr>
              <a:t>GRIF-LPNHE, GRIF-LAL, TOKYO-LCG2</a:t>
            </a:r>
          </a:p>
          <a:p>
            <a:r>
              <a:rPr lang="en-US" sz="1400" dirty="0" smtClean="0">
                <a:solidFill>
                  <a:schemeClr val="accent1"/>
                </a:solidFill>
              </a:rPr>
              <a:t>DESY-HH, DESY-ZN, LRZ-LMU, MPPMU</a:t>
            </a:r>
          </a:p>
          <a:p>
            <a:r>
              <a:rPr lang="en-US" sz="1400" dirty="0" smtClean="0">
                <a:solidFill>
                  <a:schemeClr val="accent1"/>
                </a:solidFill>
              </a:rPr>
              <a:t>MWT2_UC,WT2, AGLT2,BU_ATLAS_Tier2, SWT2_CPB</a:t>
            </a:r>
          </a:p>
          <a:p>
            <a:r>
              <a:rPr lang="en-US" sz="1400" dirty="0" smtClean="0">
                <a:solidFill>
                  <a:schemeClr val="accent1"/>
                </a:solidFill>
              </a:rPr>
              <a:t>UKI</a:t>
            </a:r>
            <a:r>
              <a:rPr lang="en-US" sz="1400" dirty="0">
                <a:solidFill>
                  <a:schemeClr val="accent1"/>
                </a:solidFill>
              </a:rPr>
              <a:t>-LT2-QMUL, UKI-NORTHGRID-LANCS-HEP, UKI-NORTHGRID-MAN-HEP, UKI-SCOTGRID-</a:t>
            </a:r>
            <a:r>
              <a:rPr lang="en-US" sz="1400" dirty="0" smtClean="0">
                <a:solidFill>
                  <a:schemeClr val="accent1"/>
                </a:solidFill>
              </a:rPr>
              <a:t>GLASGOW </a:t>
            </a:r>
          </a:p>
        </p:txBody>
      </p:sp>
      <p:sp>
        <p:nvSpPr>
          <p:cNvPr id="9" name="TextBox 8"/>
          <p:cNvSpPr txBox="1"/>
          <p:nvPr/>
        </p:nvSpPr>
        <p:spPr>
          <a:xfrm>
            <a:off x="6254750" y="5181084"/>
            <a:ext cx="2279650" cy="646331"/>
          </a:xfrm>
          <a:prstGeom prst="rect">
            <a:avLst/>
          </a:prstGeom>
          <a:solidFill>
            <a:schemeClr val="accent3">
              <a:lumMod val="75000"/>
            </a:schemeClr>
          </a:solidFill>
          <a:ln>
            <a:solidFill>
              <a:schemeClr val="accent4"/>
            </a:solidFill>
          </a:ln>
        </p:spPr>
        <p:txBody>
          <a:bodyPr wrap="square" rtlCol="0">
            <a:spAutoFit/>
          </a:bodyPr>
          <a:lstStyle/>
          <a:p>
            <a:r>
              <a:rPr lang="it-IT" dirty="0" smtClean="0"/>
              <a:t>Siti che faranno parte da subito di LHCOne</a:t>
            </a:r>
            <a:endParaRPr lang="it-IT" dirty="0"/>
          </a:p>
        </p:txBody>
      </p:sp>
      <p:pic>
        <p:nvPicPr>
          <p:cNvPr id="11" name="Picture 10"/>
          <p:cNvPicPr>
            <a:picLocks noChangeAspect="1"/>
          </p:cNvPicPr>
          <p:nvPr/>
        </p:nvPicPr>
        <p:blipFill>
          <a:blip r:embed="rId3"/>
          <a:stretch>
            <a:fillRect/>
          </a:stretch>
        </p:blipFill>
        <p:spPr>
          <a:xfrm>
            <a:off x="4228449" y="1339553"/>
            <a:ext cx="4777961" cy="1056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6</a:t>
            </a:fld>
            <a:endParaRPr lang="en-GB"/>
          </a:p>
        </p:txBody>
      </p:sp>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PD2P update</a:t>
            </a:r>
            <a:endParaRPr lang="en-US" sz="2400" b="1" i="1" baseline="30000" dirty="0">
              <a:solidFill>
                <a:srgbClr val="FF3300"/>
              </a:solidFill>
              <a:effectLst>
                <a:outerShdw blurRad="38100" dist="38100" dir="2700000" algn="tl">
                  <a:srgbClr val="000000"/>
                </a:outerShdw>
              </a:effectLst>
              <a:latin typeface="Comic Sans MS"/>
              <a:cs typeface="Comic Sans MS"/>
            </a:endParaRPr>
          </a:p>
        </p:txBody>
      </p:sp>
      <p:sp>
        <p:nvSpPr>
          <p:cNvPr id="25" name="Rectangle 24"/>
          <p:cNvSpPr/>
          <p:nvPr/>
        </p:nvSpPr>
        <p:spPr>
          <a:xfrm>
            <a:off x="971550" y="838191"/>
            <a:ext cx="7325783" cy="5570757"/>
          </a:xfrm>
          <a:prstGeom prst="rect">
            <a:avLst/>
          </a:prstGeom>
        </p:spPr>
        <p:txBody>
          <a:bodyPr wrap="square">
            <a:spAutoFit/>
          </a:bodyPr>
          <a:lstStyle/>
          <a:p>
            <a:pPr marL="285750" indent="-285750" algn="ctr"/>
            <a:r>
              <a:rPr lang="en-US" dirty="0" smtClean="0">
                <a:solidFill>
                  <a:srgbClr val="FF0000"/>
                </a:solidFill>
              </a:rPr>
              <a:t>Placement </a:t>
            </a:r>
            <a:r>
              <a:rPr lang="en-US" dirty="0" err="1" smtClean="0">
                <a:solidFill>
                  <a:srgbClr val="FF0000"/>
                </a:solidFill>
              </a:rPr>
              <a:t>dinamico</a:t>
            </a:r>
            <a:r>
              <a:rPr lang="en-US" dirty="0" smtClean="0">
                <a:solidFill>
                  <a:srgbClr val="FF0000"/>
                </a:solidFill>
              </a:rPr>
              <a:t> </a:t>
            </a:r>
            <a:r>
              <a:rPr lang="en-US" dirty="0" err="1" smtClean="0">
                <a:solidFill>
                  <a:srgbClr val="FF0000"/>
                </a:solidFill>
              </a:rPr>
              <a:t>dei</a:t>
            </a:r>
            <a:r>
              <a:rPr lang="en-US" dirty="0" smtClean="0">
                <a:solidFill>
                  <a:srgbClr val="FF0000"/>
                </a:solidFill>
              </a:rPr>
              <a:t> </a:t>
            </a:r>
            <a:r>
              <a:rPr lang="en-US" dirty="0" err="1" smtClean="0">
                <a:solidFill>
                  <a:srgbClr val="FF0000"/>
                </a:solidFill>
              </a:rPr>
              <a:t>dati</a:t>
            </a:r>
            <a:r>
              <a:rPr lang="en-US" dirty="0" smtClean="0">
                <a:solidFill>
                  <a:srgbClr val="FF0000"/>
                </a:solidFill>
              </a:rPr>
              <a:t> in base </a:t>
            </a:r>
            <a:r>
              <a:rPr lang="en-US" dirty="0" err="1" smtClean="0">
                <a:solidFill>
                  <a:srgbClr val="FF0000"/>
                </a:solidFill>
              </a:rPr>
              <a:t>alla</a:t>
            </a:r>
            <a:r>
              <a:rPr lang="en-US" dirty="0" smtClean="0">
                <a:solidFill>
                  <a:srgbClr val="FF0000"/>
                </a:solidFill>
              </a:rPr>
              <a:t> </a:t>
            </a:r>
            <a:r>
              <a:rPr lang="en-US" dirty="0" err="1" smtClean="0">
                <a:solidFill>
                  <a:srgbClr val="FF0000"/>
                </a:solidFill>
              </a:rPr>
              <a:t>loro</a:t>
            </a:r>
            <a:r>
              <a:rPr lang="en-US" dirty="0" smtClean="0">
                <a:solidFill>
                  <a:srgbClr val="FF0000"/>
                </a:solidFill>
              </a:rPr>
              <a:t> </a:t>
            </a:r>
            <a:r>
              <a:rPr lang="en-US" dirty="0" err="1" smtClean="0">
                <a:solidFill>
                  <a:srgbClr val="FF0000"/>
                </a:solidFill>
              </a:rPr>
              <a:t>popolarità</a:t>
            </a:r>
            <a:endParaRPr lang="en-US" dirty="0" smtClean="0">
              <a:solidFill>
                <a:srgbClr val="FF0000"/>
              </a:solidFill>
            </a:endParaRPr>
          </a:p>
          <a:p>
            <a:pPr marL="285750" indent="-285750" algn="ctr"/>
            <a:endParaRPr lang="en-US" dirty="0" smtClean="0">
              <a:solidFill>
                <a:srgbClr val="FF0000"/>
              </a:solidFill>
            </a:endParaRPr>
          </a:p>
          <a:p>
            <a:pPr marL="285750" indent="-285750" algn="ctr"/>
            <a:r>
              <a:rPr lang="en-US" sz="1600" dirty="0" smtClean="0">
                <a:solidFill>
                  <a:srgbClr val="FF0000"/>
                </a:solidFill>
              </a:rPr>
              <a:t>2010</a:t>
            </a:r>
            <a:endParaRPr lang="en-US" sz="1600" dirty="0" smtClean="0"/>
          </a:p>
          <a:p>
            <a:pPr marL="285750" indent="-285750">
              <a:buFont typeface="Arial"/>
              <a:buChar char="•"/>
            </a:pPr>
            <a:r>
              <a:rPr lang="en-US" sz="1600" dirty="0" err="1" smtClean="0">
                <a:solidFill>
                  <a:srgbClr val="008000"/>
                </a:solidFill>
              </a:rPr>
              <a:t>buoni</a:t>
            </a:r>
            <a:r>
              <a:rPr lang="en-US" sz="1600" dirty="0" smtClean="0">
                <a:solidFill>
                  <a:srgbClr val="008000"/>
                </a:solidFill>
              </a:rPr>
              <a:t> </a:t>
            </a:r>
            <a:r>
              <a:rPr lang="en-US" sz="1600" dirty="0" err="1" smtClean="0">
                <a:solidFill>
                  <a:srgbClr val="008000"/>
                </a:solidFill>
              </a:rPr>
              <a:t>risultati</a:t>
            </a:r>
            <a:r>
              <a:rPr lang="en-US" sz="1600" dirty="0" smtClean="0">
                <a:solidFill>
                  <a:srgbClr val="008000"/>
                </a:solidFill>
              </a:rPr>
              <a:t> </a:t>
            </a:r>
            <a:r>
              <a:rPr lang="en-US" sz="1600" dirty="0" err="1" smtClean="0">
                <a:solidFill>
                  <a:srgbClr val="008000"/>
                </a:solidFill>
              </a:rPr>
              <a:t>di</a:t>
            </a:r>
            <a:r>
              <a:rPr lang="en-US" sz="1600" dirty="0" smtClean="0">
                <a:solidFill>
                  <a:srgbClr val="008000"/>
                </a:solidFill>
              </a:rPr>
              <a:t> </a:t>
            </a:r>
            <a:r>
              <a:rPr lang="en-US" sz="1600" dirty="0" err="1" smtClean="0">
                <a:solidFill>
                  <a:srgbClr val="008000"/>
                </a:solidFill>
              </a:rPr>
              <a:t>ottimizzazione</a:t>
            </a:r>
            <a:r>
              <a:rPr lang="en-US" sz="1600" dirty="0" smtClean="0">
                <a:solidFill>
                  <a:srgbClr val="008000"/>
                </a:solidFill>
              </a:rPr>
              <a:t> </a:t>
            </a:r>
            <a:r>
              <a:rPr lang="en-US" sz="1600" dirty="0" err="1" smtClean="0">
                <a:solidFill>
                  <a:srgbClr val="008000"/>
                </a:solidFill>
              </a:rPr>
              <a:t>dello</a:t>
            </a:r>
            <a:r>
              <a:rPr lang="en-US" sz="1600" dirty="0" smtClean="0">
                <a:solidFill>
                  <a:srgbClr val="008000"/>
                </a:solidFill>
              </a:rPr>
              <a:t> </a:t>
            </a:r>
            <a:r>
              <a:rPr lang="en-US" sz="1600" dirty="0" err="1" smtClean="0">
                <a:solidFill>
                  <a:srgbClr val="008000"/>
                </a:solidFill>
              </a:rPr>
              <a:t>spazio</a:t>
            </a:r>
            <a:r>
              <a:rPr lang="en-US" sz="1600" dirty="0" smtClean="0">
                <a:solidFill>
                  <a:srgbClr val="008000"/>
                </a:solidFill>
              </a:rPr>
              <a:t> disco</a:t>
            </a:r>
          </a:p>
          <a:p>
            <a:pPr marL="285750" indent="-285750">
              <a:buFont typeface="Arial"/>
              <a:buChar char="•"/>
            </a:pPr>
            <a:r>
              <a:rPr lang="en-US" sz="1600" dirty="0" err="1" smtClean="0">
                <a:solidFill>
                  <a:srgbClr val="008000"/>
                </a:solidFill>
              </a:rPr>
              <a:t>Diminuzione</a:t>
            </a:r>
            <a:r>
              <a:rPr lang="en-US" sz="1600" dirty="0" smtClean="0">
                <a:solidFill>
                  <a:srgbClr val="008000"/>
                </a:solidFill>
              </a:rPr>
              <a:t> </a:t>
            </a:r>
            <a:r>
              <a:rPr lang="en-US" sz="1600" dirty="0" err="1" smtClean="0">
                <a:solidFill>
                  <a:srgbClr val="008000"/>
                </a:solidFill>
              </a:rPr>
              <a:t>delle</a:t>
            </a:r>
            <a:r>
              <a:rPr lang="en-US" sz="1600" dirty="0" smtClean="0">
                <a:solidFill>
                  <a:srgbClr val="008000"/>
                </a:solidFill>
              </a:rPr>
              <a:t> </a:t>
            </a:r>
            <a:r>
              <a:rPr lang="en-US" sz="1600" dirty="0" err="1" smtClean="0">
                <a:solidFill>
                  <a:srgbClr val="008000"/>
                </a:solidFill>
              </a:rPr>
              <a:t>repliche</a:t>
            </a:r>
            <a:r>
              <a:rPr lang="en-US" sz="1600" dirty="0" smtClean="0">
                <a:solidFill>
                  <a:srgbClr val="008000"/>
                </a:solidFill>
              </a:rPr>
              <a:t> pre-placed</a:t>
            </a:r>
          </a:p>
          <a:p>
            <a:pPr marL="285750" indent="-285750">
              <a:buFont typeface="Arial"/>
              <a:buChar char="•"/>
            </a:pPr>
            <a:r>
              <a:rPr lang="en-US" sz="1600" dirty="0" err="1" smtClean="0">
                <a:solidFill>
                  <a:srgbClr val="008000"/>
                </a:solidFill>
              </a:rPr>
              <a:t>Trasferimento</a:t>
            </a:r>
            <a:r>
              <a:rPr lang="en-US" sz="1600" dirty="0" smtClean="0">
                <a:solidFill>
                  <a:srgbClr val="008000"/>
                </a:solidFill>
              </a:rPr>
              <a:t> solo </a:t>
            </a:r>
            <a:r>
              <a:rPr lang="en-US" sz="1600" dirty="0" err="1" smtClean="0">
                <a:solidFill>
                  <a:srgbClr val="008000"/>
                </a:solidFill>
              </a:rPr>
              <a:t>di</a:t>
            </a:r>
            <a:r>
              <a:rPr lang="en-US" sz="1600" dirty="0" smtClean="0">
                <a:solidFill>
                  <a:srgbClr val="008000"/>
                </a:solidFill>
              </a:rPr>
              <a:t> </a:t>
            </a:r>
            <a:r>
              <a:rPr lang="en-US" sz="1600" dirty="0" err="1" smtClean="0">
                <a:solidFill>
                  <a:srgbClr val="008000"/>
                </a:solidFill>
              </a:rPr>
              <a:t>dati</a:t>
            </a:r>
            <a:r>
              <a:rPr lang="en-US" sz="1600" dirty="0" smtClean="0">
                <a:solidFill>
                  <a:srgbClr val="008000"/>
                </a:solidFill>
              </a:rPr>
              <a:t> </a:t>
            </a:r>
            <a:r>
              <a:rPr lang="en-US" sz="1600" dirty="0" err="1" smtClean="0">
                <a:solidFill>
                  <a:srgbClr val="008000"/>
                </a:solidFill>
              </a:rPr>
              <a:t>utili</a:t>
            </a:r>
            <a:r>
              <a:rPr lang="en-US" sz="1600" dirty="0" smtClean="0">
                <a:solidFill>
                  <a:srgbClr val="008000"/>
                </a:solidFill>
              </a:rPr>
              <a:t> per </a:t>
            </a:r>
            <a:r>
              <a:rPr lang="en-US" sz="1600" dirty="0" err="1" smtClean="0">
                <a:solidFill>
                  <a:srgbClr val="008000"/>
                </a:solidFill>
              </a:rPr>
              <a:t>l’analisi</a:t>
            </a:r>
            <a:endParaRPr lang="en-US" sz="1600" dirty="0" smtClean="0">
              <a:solidFill>
                <a:srgbClr val="008000"/>
              </a:solidFill>
            </a:endParaRPr>
          </a:p>
          <a:p>
            <a:pPr marL="285750" indent="-285750">
              <a:buFont typeface="Arial"/>
              <a:buChar char="•"/>
            </a:pPr>
            <a:r>
              <a:rPr lang="en-US" sz="1600" dirty="0" err="1" smtClean="0">
                <a:solidFill>
                  <a:srgbClr val="008000"/>
                </a:solidFill>
              </a:rPr>
              <a:t>Spazio</a:t>
            </a:r>
            <a:r>
              <a:rPr lang="en-US" sz="1600" dirty="0" smtClean="0">
                <a:solidFill>
                  <a:srgbClr val="008000"/>
                </a:solidFill>
              </a:rPr>
              <a:t> disco </a:t>
            </a:r>
            <a:r>
              <a:rPr lang="en-US" sz="1600" dirty="0" err="1" smtClean="0">
                <a:solidFill>
                  <a:srgbClr val="008000"/>
                </a:solidFill>
              </a:rPr>
              <a:t>ai</a:t>
            </a:r>
            <a:r>
              <a:rPr lang="en-US" sz="1600" dirty="0" smtClean="0">
                <a:solidFill>
                  <a:srgbClr val="008000"/>
                </a:solidFill>
              </a:rPr>
              <a:t> Tier2 in </a:t>
            </a:r>
            <a:r>
              <a:rPr lang="en-US" sz="1600" dirty="0" err="1" smtClean="0">
                <a:solidFill>
                  <a:srgbClr val="008000"/>
                </a:solidFill>
              </a:rPr>
              <a:t>gran</a:t>
            </a:r>
            <a:r>
              <a:rPr lang="en-US" sz="1600" dirty="0" smtClean="0">
                <a:solidFill>
                  <a:srgbClr val="008000"/>
                </a:solidFill>
              </a:rPr>
              <a:t> parte </a:t>
            </a:r>
            <a:r>
              <a:rPr lang="en-US" sz="1600" dirty="0" err="1" smtClean="0">
                <a:solidFill>
                  <a:srgbClr val="008000"/>
                </a:solidFill>
              </a:rPr>
              <a:t>usato</a:t>
            </a:r>
            <a:r>
              <a:rPr lang="en-US" sz="1600" dirty="0" smtClean="0">
                <a:solidFill>
                  <a:srgbClr val="008000"/>
                </a:solidFill>
              </a:rPr>
              <a:t> come cache</a:t>
            </a:r>
          </a:p>
          <a:p>
            <a:pPr marL="285750" indent="-285750">
              <a:buFont typeface="Arial"/>
              <a:buChar char="•"/>
            </a:pPr>
            <a:r>
              <a:rPr lang="en-US" sz="1600" dirty="0" err="1" smtClean="0">
                <a:solidFill>
                  <a:srgbClr val="008000"/>
                </a:solidFill>
              </a:rPr>
              <a:t>Ristretto</a:t>
            </a:r>
            <a:r>
              <a:rPr lang="en-US" sz="1600" dirty="0" smtClean="0">
                <a:solidFill>
                  <a:srgbClr val="008000"/>
                </a:solidFill>
              </a:rPr>
              <a:t> </a:t>
            </a:r>
            <a:r>
              <a:rPr lang="en-US" sz="1600" dirty="0" err="1" smtClean="0">
                <a:solidFill>
                  <a:srgbClr val="008000"/>
                </a:solidFill>
              </a:rPr>
              <a:t>ai</a:t>
            </a:r>
            <a:r>
              <a:rPr lang="en-US" sz="1600" dirty="0" smtClean="0">
                <a:solidFill>
                  <a:srgbClr val="008000"/>
                </a:solidFill>
              </a:rPr>
              <a:t> </a:t>
            </a:r>
            <a:r>
              <a:rPr lang="en-US" sz="1600" dirty="0" err="1" smtClean="0">
                <a:solidFill>
                  <a:srgbClr val="008000"/>
                </a:solidFill>
              </a:rPr>
              <a:t>trasferimenti</a:t>
            </a:r>
            <a:r>
              <a:rPr lang="en-US" sz="1600" dirty="0" smtClean="0">
                <a:solidFill>
                  <a:srgbClr val="008000"/>
                </a:solidFill>
              </a:rPr>
              <a:t> intra-cloud T1</a:t>
            </a:r>
            <a:r>
              <a:rPr lang="en-US" sz="1600" dirty="0" err="1" smtClean="0">
                <a:solidFill>
                  <a:srgbClr val="008000"/>
                </a:solidFill>
                <a:sym typeface="Wingdings"/>
              </a:rPr>
              <a:t></a:t>
            </a:r>
            <a:r>
              <a:rPr lang="en-US" sz="1600" dirty="0" smtClean="0">
                <a:solidFill>
                  <a:srgbClr val="008000"/>
                </a:solidFill>
                <a:sym typeface="Wingdings"/>
              </a:rPr>
              <a:t> T2</a:t>
            </a:r>
            <a:endParaRPr lang="en-US" sz="1600" dirty="0" smtClean="0">
              <a:solidFill>
                <a:srgbClr val="008000"/>
              </a:solidFill>
            </a:endParaRPr>
          </a:p>
          <a:p>
            <a:pPr marL="285750" indent="-285750" algn="ctr"/>
            <a:endParaRPr lang="en-US" sz="1600" dirty="0" smtClean="0">
              <a:solidFill>
                <a:srgbClr val="FF0000"/>
              </a:solidFill>
            </a:endParaRPr>
          </a:p>
          <a:p>
            <a:pPr marL="285750" indent="-285750" algn="ctr"/>
            <a:r>
              <a:rPr lang="en-US" sz="1600" dirty="0" smtClean="0">
                <a:solidFill>
                  <a:srgbClr val="FF0000"/>
                </a:solidFill>
              </a:rPr>
              <a:t>2011</a:t>
            </a:r>
          </a:p>
          <a:p>
            <a:pPr marL="285750" indent="-285750">
              <a:buFont typeface="Arial"/>
              <a:buChar char="•"/>
            </a:pPr>
            <a:r>
              <a:rPr lang="en-US" sz="1600" dirty="0" err="1" smtClean="0">
                <a:solidFill>
                  <a:schemeClr val="tx2"/>
                </a:solidFill>
              </a:rPr>
              <a:t>Cancellazione</a:t>
            </a:r>
            <a:r>
              <a:rPr lang="en-US" sz="1600" dirty="0" smtClean="0">
                <a:solidFill>
                  <a:schemeClr val="tx2"/>
                </a:solidFill>
              </a:rPr>
              <a:t> </a:t>
            </a:r>
            <a:r>
              <a:rPr lang="en-US" sz="1600" dirty="0" err="1" smtClean="0">
                <a:solidFill>
                  <a:schemeClr val="tx2"/>
                </a:solidFill>
              </a:rPr>
              <a:t>dei</a:t>
            </a:r>
            <a:r>
              <a:rPr lang="en-US" sz="1600" dirty="0" smtClean="0">
                <a:solidFill>
                  <a:schemeClr val="tx2"/>
                </a:solidFill>
              </a:rPr>
              <a:t> cloud boundaries: </a:t>
            </a:r>
            <a:r>
              <a:rPr lang="en-US" sz="1600" dirty="0" err="1" smtClean="0">
                <a:solidFill>
                  <a:schemeClr val="tx2"/>
                </a:solidFill>
              </a:rPr>
              <a:t>trasferimenti</a:t>
            </a:r>
            <a:r>
              <a:rPr lang="en-US" sz="1600" dirty="0" smtClean="0">
                <a:solidFill>
                  <a:schemeClr val="tx2"/>
                </a:solidFill>
              </a:rPr>
              <a:t> infra-cloud</a:t>
            </a:r>
          </a:p>
          <a:p>
            <a:pPr marL="285750" lvl="1" indent="-285750">
              <a:buFont typeface="Arial"/>
              <a:buChar char="•"/>
            </a:pPr>
            <a:r>
              <a:rPr lang="en-US" sz="1600" dirty="0" smtClean="0">
                <a:solidFill>
                  <a:schemeClr val="tx2"/>
                </a:solidFill>
              </a:rPr>
              <a:t>Extra </a:t>
            </a:r>
            <a:r>
              <a:rPr lang="en-US" sz="1600" dirty="0" err="1" smtClean="0">
                <a:solidFill>
                  <a:schemeClr val="tx2"/>
                </a:solidFill>
              </a:rPr>
              <a:t>repliche</a:t>
            </a:r>
            <a:r>
              <a:rPr lang="en-US" sz="1600" dirty="0" smtClean="0">
                <a:solidFill>
                  <a:schemeClr val="tx2"/>
                </a:solidFill>
              </a:rPr>
              <a:t> in base al </a:t>
            </a:r>
            <a:r>
              <a:rPr lang="en-US" sz="1600" dirty="0" err="1" smtClean="0">
                <a:solidFill>
                  <a:schemeClr val="tx2"/>
                </a:solidFill>
              </a:rPr>
              <a:t>reutilizzo</a:t>
            </a:r>
            <a:r>
              <a:rPr lang="en-US" sz="1600" dirty="0" smtClean="0">
                <a:solidFill>
                  <a:schemeClr val="tx2"/>
                </a:solidFill>
              </a:rPr>
              <a:t> </a:t>
            </a:r>
            <a:r>
              <a:rPr lang="en-US" sz="1600" dirty="0" err="1" smtClean="0">
                <a:solidFill>
                  <a:schemeClr val="tx2"/>
                </a:solidFill>
              </a:rPr>
              <a:t>dei</a:t>
            </a:r>
            <a:r>
              <a:rPr lang="en-US" sz="1600" dirty="0" smtClean="0">
                <a:solidFill>
                  <a:schemeClr val="tx2"/>
                </a:solidFill>
              </a:rPr>
              <a:t> </a:t>
            </a:r>
            <a:r>
              <a:rPr lang="en-US" sz="1600" dirty="0" err="1" smtClean="0">
                <a:solidFill>
                  <a:schemeClr val="tx2"/>
                </a:solidFill>
              </a:rPr>
              <a:t>dati</a:t>
            </a:r>
            <a:r>
              <a:rPr lang="en-US" sz="1600" dirty="0" smtClean="0">
                <a:solidFill>
                  <a:schemeClr val="tx2"/>
                </a:solidFill>
              </a:rPr>
              <a:t> </a:t>
            </a:r>
            <a:r>
              <a:rPr lang="en-US" sz="1600" dirty="0" err="1" smtClean="0">
                <a:solidFill>
                  <a:schemeClr val="tx2"/>
                </a:solidFill>
              </a:rPr>
              <a:t>già</a:t>
            </a:r>
            <a:r>
              <a:rPr lang="en-US" sz="1600" dirty="0" smtClean="0">
                <a:solidFill>
                  <a:schemeClr val="tx2"/>
                </a:solidFill>
              </a:rPr>
              <a:t> </a:t>
            </a:r>
            <a:r>
              <a:rPr lang="en-US" sz="1600" dirty="0" err="1" smtClean="0">
                <a:solidFill>
                  <a:schemeClr val="tx2"/>
                </a:solidFill>
              </a:rPr>
              <a:t>trasferiti</a:t>
            </a:r>
            <a:r>
              <a:rPr lang="en-US" sz="1600" dirty="0" smtClean="0">
                <a:solidFill>
                  <a:schemeClr val="tx2"/>
                </a:solidFill>
              </a:rPr>
              <a:t> </a:t>
            </a:r>
            <a:r>
              <a:rPr lang="en-US" sz="1600" dirty="0" err="1" smtClean="0">
                <a:solidFill>
                  <a:schemeClr val="tx2"/>
                </a:solidFill>
              </a:rPr>
              <a:t>e</a:t>
            </a:r>
            <a:r>
              <a:rPr lang="en-US" sz="1600" dirty="0" smtClean="0">
                <a:solidFill>
                  <a:schemeClr val="tx2"/>
                </a:solidFill>
              </a:rPr>
              <a:t> al </a:t>
            </a:r>
            <a:r>
              <a:rPr lang="en-US" sz="1600" dirty="0" err="1" smtClean="0">
                <a:solidFill>
                  <a:schemeClr val="tx2"/>
                </a:solidFill>
              </a:rPr>
              <a:t>numero</a:t>
            </a:r>
            <a:r>
              <a:rPr lang="en-US" sz="1600" dirty="0" smtClean="0">
                <a:solidFill>
                  <a:schemeClr val="tx2"/>
                </a:solidFill>
              </a:rPr>
              <a:t> </a:t>
            </a:r>
            <a:r>
              <a:rPr lang="en-US" sz="1600" dirty="0" err="1" smtClean="0">
                <a:solidFill>
                  <a:schemeClr val="tx2"/>
                </a:solidFill>
              </a:rPr>
              <a:t>di</a:t>
            </a:r>
            <a:r>
              <a:rPr lang="en-US" sz="1600" dirty="0" smtClean="0">
                <a:solidFill>
                  <a:schemeClr val="tx2"/>
                </a:solidFill>
              </a:rPr>
              <a:t> </a:t>
            </a:r>
            <a:r>
              <a:rPr lang="en-US" sz="1600" dirty="0" err="1" smtClean="0">
                <a:solidFill>
                  <a:schemeClr val="tx2"/>
                </a:solidFill>
              </a:rPr>
              <a:t>richieste</a:t>
            </a:r>
            <a:r>
              <a:rPr lang="en-US" sz="1600" dirty="0" smtClean="0">
                <a:solidFill>
                  <a:schemeClr val="tx2"/>
                </a:solidFill>
              </a:rPr>
              <a:t> </a:t>
            </a:r>
            <a:r>
              <a:rPr lang="en-US" sz="1600" dirty="0" err="1" smtClean="0">
                <a:solidFill>
                  <a:schemeClr val="tx2"/>
                </a:solidFill>
              </a:rPr>
              <a:t>di</a:t>
            </a:r>
            <a:r>
              <a:rPr lang="en-US" sz="1600" dirty="0" smtClean="0">
                <a:solidFill>
                  <a:schemeClr val="tx2"/>
                </a:solidFill>
              </a:rPr>
              <a:t> </a:t>
            </a:r>
            <a:r>
              <a:rPr lang="en-US" sz="1600" dirty="0" err="1" smtClean="0">
                <a:solidFill>
                  <a:schemeClr val="tx2"/>
                </a:solidFill>
              </a:rPr>
              <a:t>accesso</a:t>
            </a:r>
            <a:r>
              <a:rPr lang="en-US" sz="1600" dirty="0" smtClean="0">
                <a:solidFill>
                  <a:schemeClr val="tx2"/>
                </a:solidFill>
              </a:rPr>
              <a:t> al </a:t>
            </a:r>
            <a:r>
              <a:rPr lang="en-US" sz="1600" dirty="0" err="1" smtClean="0">
                <a:solidFill>
                  <a:schemeClr val="tx2"/>
                </a:solidFill>
              </a:rPr>
              <a:t>singolo</a:t>
            </a:r>
            <a:r>
              <a:rPr lang="en-US" sz="1600" dirty="0" smtClean="0">
                <a:solidFill>
                  <a:schemeClr val="tx2"/>
                </a:solidFill>
              </a:rPr>
              <a:t> dataset</a:t>
            </a:r>
          </a:p>
          <a:p>
            <a:pPr marL="285750" lvl="1" indent="-285750">
              <a:buFont typeface="Arial"/>
              <a:buChar char="•"/>
            </a:pPr>
            <a:r>
              <a:rPr lang="en-US" sz="1600" dirty="0" err="1" smtClean="0">
                <a:solidFill>
                  <a:schemeClr val="tx2"/>
                </a:solidFill>
              </a:rPr>
              <a:t>Trasferimenti</a:t>
            </a:r>
            <a:r>
              <a:rPr lang="en-US" sz="1600" dirty="0" smtClean="0">
                <a:solidFill>
                  <a:schemeClr val="tx2"/>
                </a:solidFill>
              </a:rPr>
              <a:t> </a:t>
            </a:r>
            <a:r>
              <a:rPr lang="en-US" sz="1600" dirty="0" err="1" smtClean="0">
                <a:solidFill>
                  <a:schemeClr val="tx2"/>
                </a:solidFill>
              </a:rPr>
              <a:t>anche</a:t>
            </a:r>
            <a:r>
              <a:rPr lang="en-US" sz="1600" dirty="0" smtClean="0">
                <a:solidFill>
                  <a:schemeClr val="tx2"/>
                </a:solidFill>
              </a:rPr>
              <a:t> </a:t>
            </a:r>
            <a:r>
              <a:rPr lang="en-US" sz="1600" dirty="0" err="1" smtClean="0">
                <a:solidFill>
                  <a:schemeClr val="tx2"/>
                </a:solidFill>
              </a:rPr>
              <a:t>tra</a:t>
            </a:r>
            <a:r>
              <a:rPr lang="en-US" sz="1600" dirty="0" smtClean="0">
                <a:solidFill>
                  <a:schemeClr val="tx2"/>
                </a:solidFill>
              </a:rPr>
              <a:t> Tier1</a:t>
            </a:r>
          </a:p>
          <a:p>
            <a:pPr marL="285750" lvl="1" indent="-285750">
              <a:buFont typeface="Arial"/>
              <a:buChar char="•"/>
            </a:pPr>
            <a:r>
              <a:rPr lang="en-US" sz="1600" dirty="0" err="1" smtClean="0">
                <a:solidFill>
                  <a:schemeClr val="tx2"/>
                </a:solidFill>
              </a:rPr>
              <a:t>Dati</a:t>
            </a:r>
            <a:r>
              <a:rPr lang="en-US" sz="1600" dirty="0" smtClean="0">
                <a:solidFill>
                  <a:schemeClr val="tx2"/>
                </a:solidFill>
              </a:rPr>
              <a:t> </a:t>
            </a:r>
            <a:r>
              <a:rPr lang="en-US" sz="1600" dirty="0" err="1" smtClean="0">
                <a:solidFill>
                  <a:schemeClr val="tx2"/>
                </a:solidFill>
              </a:rPr>
              <a:t>trasferiti</a:t>
            </a:r>
            <a:r>
              <a:rPr lang="en-US" sz="1600" dirty="0" smtClean="0">
                <a:solidFill>
                  <a:schemeClr val="tx2"/>
                </a:solidFill>
              </a:rPr>
              <a:t>: AOD </a:t>
            </a:r>
            <a:r>
              <a:rPr lang="en-US" sz="1600" dirty="0" err="1" smtClean="0">
                <a:solidFill>
                  <a:schemeClr val="tx2"/>
                </a:solidFill>
              </a:rPr>
              <a:t>e</a:t>
            </a:r>
            <a:r>
              <a:rPr lang="en-US" sz="1600" dirty="0" smtClean="0">
                <a:solidFill>
                  <a:schemeClr val="tx2"/>
                </a:solidFill>
              </a:rPr>
              <a:t> D3PD molto </a:t>
            </a:r>
            <a:r>
              <a:rPr lang="en-US" sz="1600" dirty="0" err="1" smtClean="0">
                <a:solidFill>
                  <a:schemeClr val="tx2"/>
                </a:solidFill>
              </a:rPr>
              <a:t>più</a:t>
            </a:r>
            <a:r>
              <a:rPr lang="en-US" sz="1600" dirty="0" smtClean="0">
                <a:solidFill>
                  <a:schemeClr val="tx2"/>
                </a:solidFill>
              </a:rPr>
              <a:t> </a:t>
            </a:r>
            <a:r>
              <a:rPr lang="en-US" sz="1600" dirty="0" err="1" smtClean="0">
                <a:solidFill>
                  <a:schemeClr val="tx2"/>
                </a:solidFill>
              </a:rPr>
              <a:t>leggeri</a:t>
            </a:r>
            <a:r>
              <a:rPr lang="en-US" sz="1600" dirty="0" smtClean="0">
                <a:solidFill>
                  <a:schemeClr val="tx2"/>
                </a:solidFill>
              </a:rPr>
              <a:t> </a:t>
            </a:r>
            <a:r>
              <a:rPr lang="en-US" sz="1600" dirty="0" err="1" smtClean="0">
                <a:solidFill>
                  <a:schemeClr val="tx2"/>
                </a:solidFill>
              </a:rPr>
              <a:t>degli</a:t>
            </a:r>
            <a:r>
              <a:rPr lang="en-US" sz="1600" dirty="0" smtClean="0">
                <a:solidFill>
                  <a:schemeClr val="tx2"/>
                </a:solidFill>
              </a:rPr>
              <a:t> ESD del 2010 </a:t>
            </a:r>
            <a:r>
              <a:rPr lang="en-US" sz="1600" dirty="0" err="1" smtClean="0">
                <a:solidFill>
                  <a:schemeClr val="tx2"/>
                </a:solidFill>
                <a:sym typeface="Wingdings"/>
              </a:rPr>
              <a:t></a:t>
            </a:r>
            <a:r>
              <a:rPr lang="en-US" sz="1600" dirty="0" smtClean="0">
                <a:solidFill>
                  <a:schemeClr val="tx2"/>
                </a:solidFill>
                <a:sym typeface="Wingdings"/>
              </a:rPr>
              <a:t> </a:t>
            </a:r>
            <a:r>
              <a:rPr lang="en-US" sz="1600" dirty="0" err="1" smtClean="0">
                <a:solidFill>
                  <a:schemeClr val="tx2"/>
                </a:solidFill>
                <a:sym typeface="Wingdings"/>
              </a:rPr>
              <a:t>diminuzione</a:t>
            </a:r>
            <a:r>
              <a:rPr lang="en-US" sz="1600" dirty="0" smtClean="0">
                <a:solidFill>
                  <a:schemeClr val="tx2"/>
                </a:solidFill>
                <a:sym typeface="Wingdings"/>
              </a:rPr>
              <a:t> </a:t>
            </a:r>
            <a:r>
              <a:rPr lang="en-US" sz="1600" dirty="0" err="1" smtClean="0">
                <a:solidFill>
                  <a:schemeClr val="tx2"/>
                </a:solidFill>
                <a:sym typeface="Wingdings"/>
              </a:rPr>
              <a:t>della</a:t>
            </a:r>
            <a:r>
              <a:rPr lang="en-US" sz="1600" dirty="0" smtClean="0">
                <a:solidFill>
                  <a:schemeClr val="tx2"/>
                </a:solidFill>
                <a:sym typeface="Wingdings"/>
              </a:rPr>
              <a:t> </a:t>
            </a:r>
            <a:r>
              <a:rPr lang="en-US" sz="1600" dirty="0" err="1" smtClean="0">
                <a:solidFill>
                  <a:schemeClr val="tx2"/>
                </a:solidFill>
                <a:sym typeface="Wingdings"/>
              </a:rPr>
              <a:t>banda</a:t>
            </a:r>
            <a:r>
              <a:rPr lang="en-US" sz="1600" dirty="0" smtClean="0">
                <a:solidFill>
                  <a:schemeClr val="tx2"/>
                </a:solidFill>
                <a:sym typeface="Wingdings"/>
              </a:rPr>
              <a:t> </a:t>
            </a:r>
            <a:r>
              <a:rPr lang="en-US" sz="1600" dirty="0" err="1" smtClean="0">
                <a:solidFill>
                  <a:schemeClr val="tx2"/>
                </a:solidFill>
                <a:sym typeface="Wingdings"/>
              </a:rPr>
              <a:t>occupata</a:t>
            </a:r>
            <a:endParaRPr lang="en-US" sz="1600" dirty="0" smtClean="0">
              <a:solidFill>
                <a:schemeClr val="tx2"/>
              </a:solidFill>
              <a:sym typeface="Wingdings"/>
            </a:endParaRPr>
          </a:p>
          <a:p>
            <a:pPr marL="285750" lvl="1" indent="-285750">
              <a:buFont typeface="Arial"/>
              <a:buChar char="•"/>
            </a:pPr>
            <a:endParaRPr lang="en-US" sz="1600" dirty="0" smtClean="0">
              <a:sym typeface="Wingdings"/>
            </a:endParaRPr>
          </a:p>
          <a:p>
            <a:pPr marL="285750" lvl="1" indent="-285750" algn="ctr"/>
            <a:r>
              <a:rPr lang="en-US" sz="1600" dirty="0" smtClean="0">
                <a:solidFill>
                  <a:srgbClr val="FF0000"/>
                </a:solidFill>
                <a:sym typeface="Wingdings"/>
              </a:rPr>
              <a:t>Concern</a:t>
            </a:r>
          </a:p>
          <a:p>
            <a:pPr marL="285750" lvl="1" indent="-285750"/>
            <a:r>
              <a:rPr lang="en-US" sz="1600" dirty="0" err="1" smtClean="0">
                <a:solidFill>
                  <a:schemeClr val="bg2">
                    <a:lumMod val="50000"/>
                  </a:schemeClr>
                </a:solidFill>
                <a:sym typeface="Wingdings"/>
              </a:rPr>
              <a:t>il</a:t>
            </a:r>
            <a:r>
              <a:rPr lang="en-US" sz="1600" dirty="0" smtClean="0">
                <a:solidFill>
                  <a:schemeClr val="bg2">
                    <a:lumMod val="50000"/>
                  </a:schemeClr>
                </a:solidFill>
                <a:sym typeface="Wingdings"/>
              </a:rPr>
              <a:t> brokering </a:t>
            </a:r>
            <a:r>
              <a:rPr lang="en-US" sz="1600" dirty="0" err="1" smtClean="0">
                <a:solidFill>
                  <a:schemeClr val="bg2">
                    <a:lumMod val="50000"/>
                  </a:schemeClr>
                </a:solidFill>
                <a:sym typeface="Wingdings"/>
              </a:rPr>
              <a:t>dei</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dati</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e</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dei</a:t>
            </a:r>
            <a:r>
              <a:rPr lang="en-US" sz="1600" dirty="0" smtClean="0">
                <a:solidFill>
                  <a:schemeClr val="bg2">
                    <a:lumMod val="50000"/>
                  </a:schemeClr>
                </a:solidFill>
                <a:sym typeface="Wingdings"/>
              </a:rPr>
              <a:t> job </a:t>
            </a:r>
            <a:r>
              <a:rPr lang="en-US" sz="1600" dirty="0" err="1" smtClean="0">
                <a:solidFill>
                  <a:schemeClr val="bg2">
                    <a:lumMod val="50000"/>
                  </a:schemeClr>
                </a:solidFill>
                <a:sym typeface="Wingdings"/>
              </a:rPr>
              <a:t>di</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analisi</a:t>
            </a:r>
            <a:r>
              <a:rPr lang="en-US" sz="1600" dirty="0" smtClean="0">
                <a:solidFill>
                  <a:schemeClr val="bg2">
                    <a:lumMod val="50000"/>
                  </a:schemeClr>
                </a:solidFill>
                <a:sym typeface="Wingdings"/>
              </a:rPr>
              <a:t> in Panda </a:t>
            </a:r>
            <a:r>
              <a:rPr lang="en-US" sz="1600" dirty="0" err="1" smtClean="0">
                <a:solidFill>
                  <a:schemeClr val="bg2">
                    <a:lumMod val="50000"/>
                  </a:schemeClr>
                </a:solidFill>
                <a:sym typeface="Wingdings"/>
              </a:rPr>
              <a:t>sembra</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stia</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favorendo</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troppo</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i</a:t>
            </a:r>
            <a:r>
              <a:rPr lang="en-US" sz="1600" dirty="0" smtClean="0">
                <a:solidFill>
                  <a:schemeClr val="bg2">
                    <a:lumMod val="50000"/>
                  </a:schemeClr>
                </a:solidFill>
                <a:sym typeface="Wingdings"/>
              </a:rPr>
              <a:t> Tier1 a </a:t>
            </a:r>
          </a:p>
          <a:p>
            <a:pPr marL="285750" lvl="1" indent="-285750"/>
            <a:r>
              <a:rPr lang="en-US" sz="1600" dirty="0" err="1" smtClean="0">
                <a:solidFill>
                  <a:schemeClr val="bg2">
                    <a:lumMod val="50000"/>
                  </a:schemeClr>
                </a:solidFill>
                <a:sym typeface="Wingdings"/>
              </a:rPr>
              <a:t>scapito</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dei</a:t>
            </a:r>
            <a:r>
              <a:rPr lang="en-US" sz="1600" dirty="0" smtClean="0">
                <a:solidFill>
                  <a:schemeClr val="bg2">
                    <a:lumMod val="50000"/>
                  </a:schemeClr>
                </a:solidFill>
                <a:sym typeface="Wingdings"/>
              </a:rPr>
              <a:t> Tier2. Il </a:t>
            </a:r>
            <a:r>
              <a:rPr lang="en-US" sz="1600" dirty="0" err="1" smtClean="0">
                <a:solidFill>
                  <a:schemeClr val="bg2">
                    <a:lumMod val="50000"/>
                  </a:schemeClr>
                </a:solidFill>
                <a:sym typeface="Wingdings"/>
              </a:rPr>
              <a:t>mese</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di</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maggio</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sarà</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analizzato</a:t>
            </a:r>
            <a:r>
              <a:rPr lang="en-US" sz="1600" dirty="0" smtClean="0">
                <a:solidFill>
                  <a:schemeClr val="bg2">
                    <a:lumMod val="50000"/>
                  </a:schemeClr>
                </a:solidFill>
                <a:sym typeface="Wingdings"/>
              </a:rPr>
              <a:t> per </a:t>
            </a:r>
            <a:r>
              <a:rPr lang="en-US" sz="1600" dirty="0" err="1" smtClean="0">
                <a:solidFill>
                  <a:schemeClr val="bg2">
                    <a:lumMod val="50000"/>
                  </a:schemeClr>
                </a:solidFill>
                <a:sym typeface="Wingdings"/>
              </a:rPr>
              <a:t>verificare</a:t>
            </a:r>
            <a:r>
              <a:rPr lang="en-US" sz="1600" dirty="0" smtClean="0">
                <a:solidFill>
                  <a:schemeClr val="bg2">
                    <a:lumMod val="50000"/>
                  </a:schemeClr>
                </a:solidFill>
                <a:sym typeface="Wingdings"/>
              </a:rPr>
              <a:t> la </a:t>
            </a:r>
            <a:r>
              <a:rPr lang="en-US" sz="1600" dirty="0" err="1" smtClean="0">
                <a:solidFill>
                  <a:schemeClr val="bg2">
                    <a:lumMod val="50000"/>
                  </a:schemeClr>
                </a:solidFill>
                <a:sym typeface="Wingdings"/>
              </a:rPr>
              <a:t>bontà</a:t>
            </a:r>
            <a:r>
              <a:rPr lang="en-US" sz="1600" dirty="0" smtClean="0">
                <a:solidFill>
                  <a:schemeClr val="bg2">
                    <a:lumMod val="50000"/>
                  </a:schemeClr>
                </a:solidFill>
                <a:sym typeface="Wingdings"/>
              </a:rPr>
              <a:t> del </a:t>
            </a:r>
            <a:r>
              <a:rPr lang="en-US" sz="1600" dirty="0" err="1" smtClean="0">
                <a:solidFill>
                  <a:schemeClr val="bg2">
                    <a:lumMod val="50000"/>
                  </a:schemeClr>
                </a:solidFill>
                <a:sym typeface="Wingdings"/>
              </a:rPr>
              <a:t>modello</a:t>
            </a:r>
            <a:r>
              <a:rPr lang="en-US" sz="1600" dirty="0" smtClean="0">
                <a:solidFill>
                  <a:schemeClr val="bg2">
                    <a:lumMod val="50000"/>
                  </a:schemeClr>
                </a:solidFill>
                <a:sym typeface="Wingdings"/>
              </a:rPr>
              <a:t> </a:t>
            </a:r>
          </a:p>
          <a:p>
            <a:pPr marL="285750" lvl="1" indent="-285750"/>
            <a:r>
              <a:rPr lang="en-US" sz="1600" dirty="0" err="1" smtClean="0">
                <a:solidFill>
                  <a:schemeClr val="bg2">
                    <a:lumMod val="50000"/>
                  </a:schemeClr>
                </a:solidFill>
                <a:sym typeface="Wingdings"/>
              </a:rPr>
              <a:t>e</a:t>
            </a:r>
            <a:r>
              <a:rPr lang="en-US" sz="1600" dirty="0" smtClean="0">
                <a:solidFill>
                  <a:schemeClr val="bg2">
                    <a:lumMod val="50000"/>
                  </a:schemeClr>
                </a:solidFill>
                <a:sym typeface="Wingdings"/>
              </a:rPr>
              <a:t> </a:t>
            </a:r>
            <a:r>
              <a:rPr lang="en-US" sz="1600" dirty="0" err="1" smtClean="0">
                <a:solidFill>
                  <a:schemeClr val="bg2">
                    <a:lumMod val="50000"/>
                  </a:schemeClr>
                </a:solidFill>
                <a:sym typeface="Wingdings"/>
              </a:rPr>
              <a:t>il</a:t>
            </a:r>
            <a:r>
              <a:rPr lang="en-US" sz="1600" dirty="0" smtClean="0">
                <a:solidFill>
                  <a:schemeClr val="bg2">
                    <a:lumMod val="50000"/>
                  </a:schemeClr>
                </a:solidFill>
                <a:sym typeface="Wingdings"/>
              </a:rPr>
              <a:t> tuning </a:t>
            </a:r>
            <a:r>
              <a:rPr lang="en-US" sz="1600" dirty="0" err="1" smtClean="0">
                <a:solidFill>
                  <a:schemeClr val="bg2">
                    <a:lumMod val="50000"/>
                  </a:schemeClr>
                </a:solidFill>
                <a:sym typeface="Wingdings"/>
              </a:rPr>
              <a:t>necessario</a:t>
            </a:r>
            <a:r>
              <a:rPr lang="en-US" sz="1600" dirty="0" smtClean="0">
                <a:solidFill>
                  <a:schemeClr val="bg2">
                    <a:lumMod val="50000"/>
                  </a:schemeClr>
                </a:solidFill>
                <a:sym typeface="Wingdings"/>
              </a:rPr>
              <a:t>. </a:t>
            </a:r>
          </a:p>
          <a:p>
            <a:pPr marL="285750" lvl="1" indent="-285750"/>
            <a:r>
              <a:rPr lang="en-US" sz="1600" dirty="0" smtClean="0">
                <a:solidFill>
                  <a:srgbClr val="FF0000"/>
                </a:solidFill>
                <a:sym typeface="Wingdings"/>
              </a:rPr>
              <a:t>Prima </a:t>
            </a:r>
            <a:r>
              <a:rPr lang="en-US" sz="1600" dirty="0" err="1" smtClean="0">
                <a:solidFill>
                  <a:srgbClr val="FF0000"/>
                </a:solidFill>
                <a:sym typeface="Wingdings"/>
              </a:rPr>
              <a:t>azione</a:t>
            </a:r>
            <a:r>
              <a:rPr lang="en-US" sz="1600" dirty="0" smtClean="0">
                <a:solidFill>
                  <a:srgbClr val="FF0000"/>
                </a:solidFill>
                <a:sym typeface="Wingdings"/>
              </a:rPr>
              <a:t>: </a:t>
            </a:r>
            <a:r>
              <a:rPr lang="en-US" sz="1600" dirty="0" err="1" smtClean="0">
                <a:solidFill>
                  <a:srgbClr val="FF0000"/>
                </a:solidFill>
                <a:sym typeface="Wingdings"/>
              </a:rPr>
              <a:t>preplacemente</a:t>
            </a:r>
            <a:r>
              <a:rPr lang="en-US" sz="1600" dirty="0" smtClean="0">
                <a:solidFill>
                  <a:srgbClr val="FF0000"/>
                </a:solidFill>
                <a:sym typeface="Wingdings"/>
              </a:rPr>
              <a:t> </a:t>
            </a:r>
            <a:r>
              <a:rPr lang="en-US" sz="1600" dirty="0" err="1" smtClean="0">
                <a:solidFill>
                  <a:srgbClr val="FF0000"/>
                </a:solidFill>
                <a:sym typeface="Wingdings"/>
              </a:rPr>
              <a:t>di</a:t>
            </a:r>
            <a:r>
              <a:rPr lang="en-US" sz="1600" dirty="0" smtClean="0">
                <a:solidFill>
                  <a:srgbClr val="FF0000"/>
                </a:solidFill>
                <a:sym typeface="Wingdings"/>
              </a:rPr>
              <a:t> </a:t>
            </a:r>
            <a:r>
              <a:rPr lang="en-US" sz="1600" dirty="0" err="1" smtClean="0">
                <a:solidFill>
                  <a:srgbClr val="FF0000"/>
                </a:solidFill>
                <a:sym typeface="Wingdings"/>
              </a:rPr>
              <a:t>una</a:t>
            </a:r>
            <a:r>
              <a:rPr lang="en-US" sz="1600" dirty="0" smtClean="0">
                <a:solidFill>
                  <a:srgbClr val="FF0000"/>
                </a:solidFill>
                <a:sym typeface="Wingdings"/>
              </a:rPr>
              <a:t> </a:t>
            </a:r>
            <a:r>
              <a:rPr lang="en-US" sz="1600" dirty="0" err="1" smtClean="0">
                <a:solidFill>
                  <a:srgbClr val="FF0000"/>
                </a:solidFill>
                <a:sym typeface="Wingdings"/>
              </a:rPr>
              <a:t>frazione</a:t>
            </a:r>
            <a:r>
              <a:rPr lang="en-US" sz="1600" dirty="0" smtClean="0">
                <a:solidFill>
                  <a:srgbClr val="FF0000"/>
                </a:solidFill>
                <a:sym typeface="Wingdings"/>
              </a:rPr>
              <a:t> </a:t>
            </a:r>
            <a:r>
              <a:rPr lang="en-US" sz="1600" dirty="0" err="1" smtClean="0">
                <a:solidFill>
                  <a:srgbClr val="FF0000"/>
                </a:solidFill>
                <a:sym typeface="Wingdings"/>
              </a:rPr>
              <a:t>di</a:t>
            </a:r>
            <a:r>
              <a:rPr lang="en-US" sz="1600" dirty="0" smtClean="0">
                <a:solidFill>
                  <a:srgbClr val="FF0000"/>
                </a:solidFill>
                <a:sym typeface="Wingdings"/>
              </a:rPr>
              <a:t> </a:t>
            </a:r>
            <a:r>
              <a:rPr lang="en-US" sz="1600" dirty="0" err="1" smtClean="0">
                <a:solidFill>
                  <a:srgbClr val="FF0000"/>
                </a:solidFill>
                <a:sym typeface="Wingdings"/>
              </a:rPr>
              <a:t>dati</a:t>
            </a:r>
            <a:r>
              <a:rPr lang="en-US" sz="1600" dirty="0" smtClean="0">
                <a:solidFill>
                  <a:srgbClr val="FF0000"/>
                </a:solidFill>
                <a:sym typeface="Wingdings"/>
              </a:rPr>
              <a:t> </a:t>
            </a:r>
            <a:r>
              <a:rPr lang="en-US" sz="1600" dirty="0" err="1" smtClean="0">
                <a:solidFill>
                  <a:srgbClr val="FF0000"/>
                </a:solidFill>
                <a:sym typeface="Wingdings"/>
              </a:rPr>
              <a:t>nei</a:t>
            </a:r>
            <a:r>
              <a:rPr lang="en-US" sz="1600" dirty="0" smtClean="0">
                <a:solidFill>
                  <a:srgbClr val="FF0000"/>
                </a:solidFill>
                <a:sym typeface="Wingdings"/>
              </a:rPr>
              <a:t> T2D</a:t>
            </a:r>
            <a:endParaRPr lang="en-US" sz="1600"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7</a:t>
            </a:fld>
            <a:endParaRPr lang="en-GB"/>
          </a:p>
        </p:txBody>
      </p:sp>
      <p:sp>
        <p:nvSpPr>
          <p:cNvPr id="5" name="Text Box 2"/>
          <p:cNvSpPr txBox="1">
            <a:spLocks noChangeArrowheads="1"/>
          </p:cNvSpPr>
          <p:nvPr/>
        </p:nvSpPr>
        <p:spPr bwMode="auto">
          <a:xfrm>
            <a:off x="1979613" y="2659584"/>
            <a:ext cx="5616575" cy="954107"/>
          </a:xfrm>
          <a:prstGeom prst="rect">
            <a:avLst/>
          </a:prstGeom>
          <a:gradFill rotWithShape="1">
            <a:gsLst>
              <a:gs pos="0">
                <a:srgbClr val="CCFFFF">
                  <a:alpha val="95000"/>
                </a:srgbClr>
              </a:gs>
              <a:gs pos="100000">
                <a:srgbClr val="CCFFFF">
                  <a:gamma/>
                  <a:shade val="46275"/>
                  <a:invGamma/>
                </a:srgbClr>
              </a:gs>
            </a:gsLst>
            <a:path path="shape">
              <a:fillToRect l="50000" t="50000" r="50000" b="50000"/>
            </a:path>
          </a:gradFill>
          <a:ln w="9525">
            <a:solidFill>
              <a:srgbClr val="FF0000"/>
            </a:solidFill>
            <a:miter lim="800000"/>
            <a:headEnd/>
            <a:tailEnd/>
          </a:ln>
          <a:effectLst/>
        </p:spPr>
        <p:txBody>
          <a:bodyPr>
            <a:prstTxWarp prst="textNoShape">
              <a:avLst/>
            </a:prstTxWarp>
            <a:spAutoFit/>
          </a:bodyPr>
          <a:lstStyle/>
          <a:p>
            <a:pPr algn="ctr">
              <a:lnSpc>
                <a:spcPct val="100000"/>
              </a:lnSpc>
              <a:spcBef>
                <a:spcPct val="50000"/>
              </a:spcBef>
              <a:buClrTx/>
              <a:buSzTx/>
              <a:buFontTx/>
              <a:buNone/>
            </a:pPr>
            <a:r>
              <a:rPr lang="it-IT" sz="2800" b="1" i="1" dirty="0" smtClean="0">
                <a:solidFill>
                  <a:srgbClr val="FF0000"/>
                </a:solidFill>
                <a:effectLst>
                  <a:outerShdw blurRad="38100" dist="38100" dir="2700000" algn="tl">
                    <a:srgbClr val="000000"/>
                  </a:outerShdw>
                </a:effectLst>
                <a:latin typeface="Comic Sans MS"/>
                <a:cs typeface="Comic Sans MS"/>
              </a:rPr>
              <a:t>Attività di </a:t>
            </a:r>
            <a:r>
              <a:rPr lang="it-IT" sz="2800" b="1" i="1" dirty="0" err="1" smtClean="0">
                <a:solidFill>
                  <a:srgbClr val="FF0000"/>
                </a:solidFill>
                <a:effectLst>
                  <a:outerShdw blurRad="38100" dist="38100" dir="2700000" algn="tl">
                    <a:srgbClr val="000000"/>
                  </a:outerShdw>
                </a:effectLst>
                <a:latin typeface="Comic Sans MS"/>
                <a:cs typeface="Comic Sans MS"/>
              </a:rPr>
              <a:t>computing</a:t>
            </a:r>
            <a:r>
              <a:rPr lang="it-IT" sz="2800" b="1" i="1" dirty="0" smtClean="0">
                <a:solidFill>
                  <a:srgbClr val="FF0000"/>
                </a:solidFill>
                <a:effectLst>
                  <a:outerShdw blurRad="38100" dist="38100" dir="2700000" algn="tl">
                    <a:srgbClr val="000000"/>
                  </a:outerShdw>
                </a:effectLst>
                <a:latin typeface="Comic Sans MS"/>
                <a:cs typeface="Comic Sans MS"/>
              </a:rPr>
              <a:t> e performance 2010-2011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8C45B9CC-C657-184F-A952-72C00FD57854}" type="slidenum">
              <a:rPr lang="en-GB"/>
              <a:pPr/>
              <a:t>8</a:t>
            </a:fld>
            <a:endParaRPr lang="en-GB"/>
          </a:p>
        </p:txBody>
      </p:sp>
      <p:sp>
        <p:nvSpPr>
          <p:cNvPr id="6"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2010/11 LHC pp data taking</a:t>
            </a:r>
            <a:endParaRPr lang="en-US" sz="2400" b="1" i="1" baseline="30000" dirty="0">
              <a:solidFill>
                <a:srgbClr val="FF3300"/>
              </a:solidFill>
              <a:effectLst>
                <a:outerShdw blurRad="38100" dist="38100" dir="2700000" algn="tl">
                  <a:srgbClr val="000000"/>
                </a:outerShdw>
              </a:effectLst>
              <a:latin typeface="Comic Sans MS"/>
              <a:cs typeface="Comic Sans MS"/>
            </a:endParaRPr>
          </a:p>
        </p:txBody>
      </p:sp>
      <p:pic>
        <p:nvPicPr>
          <p:cNvPr id="10" name="Picture 3"/>
          <p:cNvPicPr>
            <a:picLocks noChangeAspect="1" noChangeArrowheads="1"/>
          </p:cNvPicPr>
          <p:nvPr/>
        </p:nvPicPr>
        <p:blipFill>
          <a:blip r:embed="rId3" cstate="print"/>
          <a:srcRect/>
          <a:stretch>
            <a:fillRect/>
          </a:stretch>
        </p:blipFill>
        <p:spPr bwMode="auto">
          <a:xfrm>
            <a:off x="486834" y="746154"/>
            <a:ext cx="3960000" cy="2845634"/>
          </a:xfrm>
          <a:prstGeom prst="rect">
            <a:avLst/>
          </a:prstGeom>
          <a:noFill/>
          <a:ln w="9525">
            <a:noFill/>
            <a:miter lim="800000"/>
            <a:headEnd/>
            <a:tailEnd/>
          </a:ln>
        </p:spPr>
      </p:pic>
      <p:pic>
        <p:nvPicPr>
          <p:cNvPr id="13" name="Picture 4"/>
          <p:cNvPicPr>
            <a:picLocks noChangeAspect="1" noChangeArrowheads="1"/>
          </p:cNvPicPr>
          <p:nvPr/>
        </p:nvPicPr>
        <p:blipFill>
          <a:blip r:embed="rId4" cstate="print"/>
          <a:srcRect/>
          <a:stretch>
            <a:fillRect/>
          </a:stretch>
        </p:blipFill>
        <p:spPr bwMode="auto">
          <a:xfrm>
            <a:off x="971550" y="4480185"/>
            <a:ext cx="3221566" cy="2314997"/>
          </a:xfrm>
          <a:prstGeom prst="rect">
            <a:avLst/>
          </a:prstGeom>
          <a:noFill/>
          <a:ln w="9525">
            <a:noFill/>
            <a:miter lim="800000"/>
            <a:headEnd/>
            <a:tailEnd/>
          </a:ln>
        </p:spPr>
      </p:pic>
      <p:pic>
        <p:nvPicPr>
          <p:cNvPr id="11" name="Picture 10"/>
          <p:cNvPicPr>
            <a:picLocks noChangeAspect="1"/>
          </p:cNvPicPr>
          <p:nvPr/>
        </p:nvPicPr>
        <p:blipFill>
          <a:blip r:embed="rId5"/>
          <a:stretch>
            <a:fillRect/>
          </a:stretch>
        </p:blipFill>
        <p:spPr>
          <a:xfrm>
            <a:off x="4671479" y="701906"/>
            <a:ext cx="4045281" cy="2906911"/>
          </a:xfrm>
          <a:prstGeom prst="rect">
            <a:avLst/>
          </a:prstGeom>
        </p:spPr>
      </p:pic>
      <p:sp>
        <p:nvSpPr>
          <p:cNvPr id="9" name="TextBox 8"/>
          <p:cNvSpPr txBox="1"/>
          <p:nvPr/>
        </p:nvSpPr>
        <p:spPr>
          <a:xfrm>
            <a:off x="531001" y="3590723"/>
            <a:ext cx="3915833" cy="923330"/>
          </a:xfrm>
          <a:prstGeom prst="rect">
            <a:avLst/>
          </a:prstGeom>
          <a:solidFill>
            <a:srgbClr val="FFFF00"/>
          </a:solidFill>
          <a:ln>
            <a:solidFill>
              <a:srgbClr val="FF0000"/>
            </a:solidFill>
          </a:ln>
        </p:spPr>
        <p:txBody>
          <a:bodyPr wrap="square" rtlCol="0">
            <a:spAutoFit/>
          </a:bodyPr>
          <a:lstStyle/>
          <a:p>
            <a:pPr algn="ctr"/>
            <a:r>
              <a:rPr lang="it-IT" dirty="0" smtClean="0"/>
              <a:t>2010</a:t>
            </a:r>
          </a:p>
          <a:p>
            <a:r>
              <a:rPr lang="it-IT" dirty="0" err="1" smtClean="0"/>
              <a:t>Lumonsità</a:t>
            </a:r>
            <a:r>
              <a:rPr lang="it-IT" dirty="0" smtClean="0"/>
              <a:t> Integrata ~ 43 pb</a:t>
            </a:r>
            <a:r>
              <a:rPr lang="it-IT" baseline="30000" dirty="0" smtClean="0"/>
              <a:t>-1</a:t>
            </a:r>
            <a:endParaRPr lang="it-IT" dirty="0" smtClean="0"/>
          </a:p>
          <a:p>
            <a:r>
              <a:rPr lang="it-IT" dirty="0" smtClean="0"/>
              <a:t>Luminosità di picco = </a:t>
            </a:r>
            <a:r>
              <a:rPr lang="en-US" dirty="0" smtClean="0"/>
              <a:t>2.07x10</a:t>
            </a:r>
            <a:r>
              <a:rPr lang="en-US" baseline="30000" dirty="0" smtClean="0"/>
              <a:t>32  </a:t>
            </a:r>
            <a:r>
              <a:rPr lang="en-US" dirty="0" smtClean="0"/>
              <a:t>cm</a:t>
            </a:r>
            <a:r>
              <a:rPr lang="en-US" baseline="30000" dirty="0" smtClean="0"/>
              <a:t>-2</a:t>
            </a:r>
            <a:r>
              <a:rPr lang="en-US" dirty="0" smtClean="0"/>
              <a:t> s</a:t>
            </a:r>
            <a:r>
              <a:rPr lang="en-US" baseline="30000" dirty="0" smtClean="0"/>
              <a:t>-1  </a:t>
            </a:r>
            <a:endParaRPr lang="it-IT" dirty="0" smtClean="0"/>
          </a:p>
        </p:txBody>
      </p:sp>
      <p:sp>
        <p:nvSpPr>
          <p:cNvPr id="8" name="TextBox 7"/>
          <p:cNvSpPr txBox="1"/>
          <p:nvPr/>
        </p:nvSpPr>
        <p:spPr>
          <a:xfrm>
            <a:off x="4555067" y="3590723"/>
            <a:ext cx="4334933" cy="923330"/>
          </a:xfrm>
          <a:prstGeom prst="rect">
            <a:avLst/>
          </a:prstGeom>
          <a:solidFill>
            <a:srgbClr val="FFFF00"/>
          </a:solidFill>
          <a:ln>
            <a:solidFill>
              <a:srgbClr val="FF0000"/>
            </a:solidFill>
          </a:ln>
        </p:spPr>
        <p:txBody>
          <a:bodyPr wrap="square" rtlCol="0">
            <a:spAutoFit/>
          </a:bodyPr>
          <a:lstStyle/>
          <a:p>
            <a:pPr algn="ctr"/>
            <a:r>
              <a:rPr lang="it-IT" dirty="0" smtClean="0"/>
              <a:t>2011 </a:t>
            </a:r>
            <a:r>
              <a:rPr lang="it-IT" sz="1400" dirty="0" smtClean="0"/>
              <a:t>(aggiornato al </a:t>
            </a:r>
            <a:r>
              <a:rPr lang="it-IT" sz="1400" dirty="0" err="1" smtClean="0"/>
              <a:t>9</a:t>
            </a:r>
            <a:r>
              <a:rPr lang="it-IT" sz="1400" dirty="0" smtClean="0"/>
              <a:t> maggio)</a:t>
            </a:r>
          </a:p>
          <a:p>
            <a:r>
              <a:rPr lang="it-IT" dirty="0" err="1" smtClean="0"/>
              <a:t>Lumonsità</a:t>
            </a:r>
            <a:r>
              <a:rPr lang="it-IT" dirty="0" smtClean="0"/>
              <a:t> Integrata ~ 279 pb</a:t>
            </a:r>
            <a:r>
              <a:rPr lang="it-IT" baseline="30000" dirty="0" smtClean="0"/>
              <a:t>-1</a:t>
            </a:r>
            <a:endParaRPr lang="it-IT" dirty="0" smtClean="0"/>
          </a:p>
          <a:p>
            <a:r>
              <a:rPr lang="it-IT" dirty="0" smtClean="0"/>
              <a:t>Luminosità di picco = </a:t>
            </a:r>
            <a:r>
              <a:rPr lang="en-US" dirty="0" smtClean="0"/>
              <a:t>8.84x10</a:t>
            </a:r>
            <a:r>
              <a:rPr lang="en-US" baseline="30000" dirty="0" smtClean="0"/>
              <a:t>32  </a:t>
            </a:r>
            <a:r>
              <a:rPr lang="en-US" dirty="0" smtClean="0"/>
              <a:t>cm</a:t>
            </a:r>
            <a:r>
              <a:rPr lang="en-US" baseline="30000" dirty="0" smtClean="0"/>
              <a:t>-2</a:t>
            </a:r>
            <a:r>
              <a:rPr lang="en-US" dirty="0" smtClean="0"/>
              <a:t>s</a:t>
            </a:r>
            <a:r>
              <a:rPr lang="en-US" baseline="30000" dirty="0" smtClean="0"/>
              <a:t>-1 </a:t>
            </a:r>
            <a:r>
              <a:rPr lang="en-US" dirty="0" smtClean="0"/>
              <a:t>(μ=6) </a:t>
            </a:r>
            <a:endParaRPr lang="en-US" baseline="30000" dirty="0" smtClean="0"/>
          </a:p>
        </p:txBody>
      </p:sp>
      <p:pic>
        <p:nvPicPr>
          <p:cNvPr id="12" name="Picture 11"/>
          <p:cNvPicPr>
            <a:picLocks noChangeAspect="1"/>
          </p:cNvPicPr>
          <p:nvPr/>
        </p:nvPicPr>
        <p:blipFill>
          <a:blip r:embed="rId6"/>
          <a:stretch>
            <a:fillRect/>
          </a:stretch>
        </p:blipFill>
        <p:spPr>
          <a:xfrm>
            <a:off x="5200507" y="4683393"/>
            <a:ext cx="2955519" cy="21238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971550" y="257175"/>
            <a:ext cx="7200900" cy="461665"/>
          </a:xfrm>
          <a:prstGeom prst="rect">
            <a:avLst/>
          </a:prstGeom>
          <a:gradFill rotWithShape="1">
            <a:gsLst>
              <a:gs pos="0">
                <a:srgbClr val="CCFFFF">
                  <a:gamma/>
                  <a:shade val="46275"/>
                  <a:invGamma/>
                </a:srgbClr>
              </a:gs>
              <a:gs pos="50000">
                <a:srgbClr val="CCFFFF"/>
              </a:gs>
              <a:gs pos="100000">
                <a:srgbClr val="CCFFFF">
                  <a:gamma/>
                  <a:shade val="46275"/>
                  <a:invGamma/>
                </a:srgbClr>
              </a:gs>
            </a:gsLst>
            <a:lin ang="5400000" scaled="1"/>
          </a:gradFill>
          <a:ln w="9525">
            <a:solidFill>
              <a:srgbClr val="FF0066"/>
            </a:solidFill>
            <a:miter lim="800000"/>
            <a:headEnd/>
            <a:tailEnd/>
          </a:ln>
          <a:effectLst/>
        </p:spPr>
        <p:txBody>
          <a:bodyPr>
            <a:prstTxWarp prst="textNoShape">
              <a:avLst/>
            </a:prstTxWarp>
            <a:spAutoFit/>
          </a:bodyPr>
          <a:lstStyle/>
          <a:p>
            <a:pPr algn="ctr">
              <a:lnSpc>
                <a:spcPct val="100000"/>
              </a:lnSpc>
              <a:spcBef>
                <a:spcPct val="50000"/>
              </a:spcBef>
              <a:buClrTx/>
              <a:buSzTx/>
              <a:buFontTx/>
              <a:buNone/>
              <a:defRPr/>
            </a:pPr>
            <a:r>
              <a:rPr lang="en-US" sz="2400" b="1" i="1" dirty="0" smtClean="0">
                <a:solidFill>
                  <a:srgbClr val="FF3300"/>
                </a:solidFill>
                <a:effectLst>
                  <a:outerShdw blurRad="38100" dist="38100" dir="2700000" algn="tl">
                    <a:srgbClr val="000000"/>
                  </a:outerShdw>
                </a:effectLst>
                <a:latin typeface="Comic Sans MS"/>
                <a:cs typeface="Comic Sans MS"/>
              </a:rPr>
              <a:t>2010/11 LHC pp data taking</a:t>
            </a:r>
            <a:endParaRPr lang="en-US" sz="2400" b="1" i="1" dirty="0">
              <a:solidFill>
                <a:srgbClr val="FF3300"/>
              </a:solidFill>
              <a:effectLst>
                <a:outerShdw blurRad="38100" dist="38100" dir="2700000" algn="tl">
                  <a:srgbClr val="000000"/>
                </a:outerShdw>
              </a:effectLst>
              <a:latin typeface="Comic Sans MS"/>
              <a:cs typeface="Comic Sans MS"/>
            </a:endParaRPr>
          </a:p>
        </p:txBody>
      </p:sp>
      <p:pic>
        <p:nvPicPr>
          <p:cNvPr id="11" name="Picture 3" descr="C:\Users\Utente\AppData\Local\Temp\2010pp logical.png"/>
          <p:cNvPicPr>
            <a:picLocks noChangeAspect="1" noChangeArrowheads="1"/>
          </p:cNvPicPr>
          <p:nvPr/>
        </p:nvPicPr>
        <p:blipFill>
          <a:blip r:embed="rId2" cstate="print"/>
          <a:stretch>
            <a:fillRect/>
          </a:stretch>
        </p:blipFill>
        <p:spPr bwMode="auto">
          <a:xfrm>
            <a:off x="445095" y="1093112"/>
            <a:ext cx="4263307" cy="2564778"/>
          </a:xfrm>
          <a:prstGeom prst="rect">
            <a:avLst/>
          </a:prstGeom>
          <a:noFill/>
        </p:spPr>
      </p:pic>
      <p:sp>
        <p:nvSpPr>
          <p:cNvPr id="15" name="CasellaDiTesto 7"/>
          <p:cNvSpPr txBox="1"/>
          <p:nvPr/>
        </p:nvSpPr>
        <p:spPr>
          <a:xfrm>
            <a:off x="105551" y="1031352"/>
            <a:ext cx="439399"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TB</a:t>
            </a:r>
            <a:endParaRPr lang="it-IT" sz="1200" dirty="0"/>
          </a:p>
        </p:txBody>
      </p:sp>
      <p:pic>
        <p:nvPicPr>
          <p:cNvPr id="19" name="Picture 2" descr="C:\Users\Utente\AppData\Local\Temp\2010pp physical.png"/>
          <p:cNvPicPr>
            <a:picLocks noChangeAspect="1" noChangeArrowheads="1"/>
          </p:cNvPicPr>
          <p:nvPr/>
        </p:nvPicPr>
        <p:blipFill>
          <a:blip r:embed="rId3" cstate="print"/>
          <a:stretch>
            <a:fillRect/>
          </a:stretch>
        </p:blipFill>
        <p:spPr bwMode="auto">
          <a:xfrm>
            <a:off x="523414" y="3948120"/>
            <a:ext cx="4268968" cy="2564778"/>
          </a:xfrm>
          <a:prstGeom prst="rect">
            <a:avLst/>
          </a:prstGeom>
          <a:noFill/>
        </p:spPr>
      </p:pic>
      <p:sp>
        <p:nvSpPr>
          <p:cNvPr id="20" name="CasellaDiTesto 17"/>
          <p:cNvSpPr txBox="1"/>
          <p:nvPr/>
        </p:nvSpPr>
        <p:spPr>
          <a:xfrm>
            <a:off x="268540" y="3886360"/>
            <a:ext cx="439399" cy="27699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it-IT" sz="1200" dirty="0" smtClean="0"/>
              <a:t>TB</a:t>
            </a:r>
            <a:endParaRPr lang="it-IT" sz="1200" dirty="0"/>
          </a:p>
        </p:txBody>
      </p:sp>
      <p:pic>
        <p:nvPicPr>
          <p:cNvPr id="13" name="Picture 12" descr="data11 logic.jpg"/>
          <p:cNvPicPr>
            <a:picLocks noChangeAspect="1"/>
          </p:cNvPicPr>
          <p:nvPr/>
        </p:nvPicPr>
        <p:blipFill>
          <a:blip r:embed="rId4"/>
          <a:stretch>
            <a:fillRect/>
          </a:stretch>
        </p:blipFill>
        <p:spPr>
          <a:xfrm>
            <a:off x="4810791" y="1093112"/>
            <a:ext cx="4258944" cy="2564778"/>
          </a:xfrm>
          <a:prstGeom prst="rect">
            <a:avLst/>
          </a:prstGeom>
        </p:spPr>
      </p:pic>
      <p:sp>
        <p:nvSpPr>
          <p:cNvPr id="17" name="CasellaDiTesto 8"/>
          <p:cNvSpPr txBox="1"/>
          <p:nvPr/>
        </p:nvSpPr>
        <p:spPr>
          <a:xfrm>
            <a:off x="3793067" y="859826"/>
            <a:ext cx="1642533"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dirty="0" err="1" smtClean="0">
                <a:solidFill>
                  <a:schemeClr val="tx2"/>
                </a:solidFill>
              </a:rPr>
              <a:t>Logical</a:t>
            </a:r>
            <a:r>
              <a:rPr lang="it-IT" dirty="0" smtClean="0">
                <a:solidFill>
                  <a:schemeClr val="tx2"/>
                </a:solidFill>
              </a:rPr>
              <a:t> data</a:t>
            </a:r>
            <a:endParaRPr lang="it-IT" dirty="0">
              <a:solidFill>
                <a:schemeClr val="tx2"/>
              </a:solidFill>
            </a:endParaRPr>
          </a:p>
        </p:txBody>
      </p:sp>
      <p:pic>
        <p:nvPicPr>
          <p:cNvPr id="14" name="Picture 13" descr="data11 phys.png"/>
          <p:cNvPicPr>
            <a:picLocks noChangeAspect="1"/>
          </p:cNvPicPr>
          <p:nvPr/>
        </p:nvPicPr>
        <p:blipFill>
          <a:blip r:embed="rId5"/>
          <a:stretch>
            <a:fillRect/>
          </a:stretch>
        </p:blipFill>
        <p:spPr>
          <a:xfrm>
            <a:off x="4713440" y="3886393"/>
            <a:ext cx="4356295" cy="2626505"/>
          </a:xfrm>
          <a:prstGeom prst="rect">
            <a:avLst/>
          </a:prstGeom>
        </p:spPr>
      </p:pic>
      <p:sp>
        <p:nvSpPr>
          <p:cNvPr id="21" name="CasellaDiTesto 18"/>
          <p:cNvSpPr txBox="1"/>
          <p:nvPr/>
        </p:nvSpPr>
        <p:spPr>
          <a:xfrm>
            <a:off x="3917651" y="3714834"/>
            <a:ext cx="1517949"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it-IT" dirty="0" err="1" smtClean="0">
                <a:solidFill>
                  <a:schemeClr val="tx2"/>
                </a:solidFill>
              </a:rPr>
              <a:t>Physical</a:t>
            </a:r>
            <a:r>
              <a:rPr lang="it-IT" dirty="0" smtClean="0">
                <a:solidFill>
                  <a:schemeClr val="tx2"/>
                </a:solidFill>
              </a:rPr>
              <a:t> data</a:t>
            </a:r>
            <a:endParaRPr lang="it-IT" dirty="0">
              <a:solidFill>
                <a:schemeClr val="tx2"/>
              </a:solidFill>
            </a:endParaRPr>
          </a:p>
        </p:txBody>
      </p:sp>
      <p:sp>
        <p:nvSpPr>
          <p:cNvPr id="16" name="CasellaDiTesto 7"/>
          <p:cNvSpPr txBox="1"/>
          <p:nvPr/>
        </p:nvSpPr>
        <p:spPr>
          <a:xfrm>
            <a:off x="2024401" y="3671121"/>
            <a:ext cx="811932" cy="369332"/>
          </a:xfrm>
          <a:prstGeom prst="rect">
            <a:avLst/>
          </a:prstGeom>
          <a:solidFill>
            <a:srgbClr val="B9CDE5"/>
          </a:solidFill>
          <a:ln>
            <a:solidFill>
              <a:schemeClr val="accent1">
                <a:lumMod val="20000"/>
                <a:lumOff val="80000"/>
              </a:schemeClr>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it-IT" dirty="0" smtClean="0"/>
              <a:t>2010</a:t>
            </a:r>
            <a:endParaRPr lang="it-IT" dirty="0"/>
          </a:p>
        </p:txBody>
      </p:sp>
      <p:sp>
        <p:nvSpPr>
          <p:cNvPr id="24" name="CasellaDiTesto 7"/>
          <p:cNvSpPr txBox="1"/>
          <p:nvPr/>
        </p:nvSpPr>
        <p:spPr>
          <a:xfrm>
            <a:off x="6554068" y="3667826"/>
            <a:ext cx="811932" cy="369332"/>
          </a:xfrm>
          <a:prstGeom prst="rect">
            <a:avLst/>
          </a:prstGeom>
          <a:solidFill>
            <a:srgbClr val="B9CDE5"/>
          </a:solidFill>
          <a:ln>
            <a:solidFill>
              <a:schemeClr val="accent1">
                <a:lumMod val="20000"/>
                <a:lumOff val="80000"/>
              </a:schemeClr>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it-IT" dirty="0" smtClean="0"/>
              <a:t>2011</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15000"/>
          </a:lnSpc>
          <a:spcBef>
            <a:spcPct val="15000"/>
          </a:spcBef>
          <a:spcAft>
            <a:spcPct val="0"/>
          </a:spcAft>
          <a:buClr>
            <a:schemeClr val="tx2"/>
          </a:buClr>
          <a:buSzPct val="75000"/>
          <a:buFont typeface="ZapfDingbats" pitchFamily="82" charset="2"/>
          <a:buNone/>
          <a:tabLst/>
          <a:defRPr kumimoji="0" lang="it-IT" sz="2400" b="1" i="1" u="none" strike="noStrike" cap="none" normalizeH="0" baseline="0">
            <a:ln>
              <a:noFill/>
            </a:ln>
            <a:solidFill>
              <a:srgbClr val="FF0000"/>
            </a:solidFill>
            <a:effectLst>
              <a:outerShdw blurRad="38100" dist="38100" dir="2700000" algn="tl">
                <a:srgbClr val="000000">
                  <a:alpha val="43137"/>
                </a:srgbClr>
              </a:outerShdw>
            </a:effectLst>
            <a:latin typeface="Comic Sans MS"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Dario">
  <a:themeElements>
    <a:clrScheme name="">
      <a:dk1>
        <a:srgbClr val="000000"/>
      </a:dk1>
      <a:lt1>
        <a:srgbClr val="FFFFFF"/>
      </a:lt1>
      <a:dk2>
        <a:srgbClr val="3333FF"/>
      </a:dk2>
      <a:lt2>
        <a:srgbClr val="000000"/>
      </a:lt2>
      <a:accent1>
        <a:srgbClr val="D60093"/>
      </a:accent1>
      <a:accent2>
        <a:srgbClr val="333399"/>
      </a:accent2>
      <a:accent3>
        <a:srgbClr val="FFFFFF"/>
      </a:accent3>
      <a:accent4>
        <a:srgbClr val="000000"/>
      </a:accent4>
      <a:accent5>
        <a:srgbClr val="E8AAC8"/>
      </a:accent5>
      <a:accent6>
        <a:srgbClr val="2D2D8A"/>
      </a:accent6>
      <a:hlink>
        <a:srgbClr val="009999"/>
      </a:hlink>
      <a:folHlink>
        <a:srgbClr val="99CC00"/>
      </a:folHlink>
    </a:clrScheme>
    <a:fontScheme name="2_Dari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33400" marR="0" indent="-441325" algn="ctr" defTabSz="914400" rtl="0" eaLnBrk="1" fontAlgn="base" latinLnBrk="0" hangingPunct="1">
          <a:lnSpc>
            <a:spcPct val="115000"/>
          </a:lnSpc>
          <a:spcBef>
            <a:spcPct val="15000"/>
          </a:spcBef>
          <a:spcAft>
            <a:spcPct val="0"/>
          </a:spcAft>
          <a:buClr>
            <a:schemeClr val="tx2"/>
          </a:buClr>
          <a:buSzPct val="75000"/>
          <a:buFont typeface="ZapfDingbats" pitchFamily="82" charset="2"/>
          <a:buChar char="l"/>
          <a:tabLst/>
          <a:defRPr kumimoji="0" lang="it-IT" sz="18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533400" marR="0" indent="-441325" algn="ctr" defTabSz="914400" rtl="0" eaLnBrk="1" fontAlgn="base" latinLnBrk="0" hangingPunct="1">
          <a:lnSpc>
            <a:spcPct val="115000"/>
          </a:lnSpc>
          <a:spcBef>
            <a:spcPct val="15000"/>
          </a:spcBef>
          <a:spcAft>
            <a:spcPct val="0"/>
          </a:spcAft>
          <a:buClr>
            <a:schemeClr val="tx2"/>
          </a:buClr>
          <a:buSzPct val="75000"/>
          <a:buFont typeface="ZapfDingbats" pitchFamily="82" charset="2"/>
          <a:buChar char="l"/>
          <a:tabLst/>
          <a:defRPr kumimoji="0" lang="it-IT" sz="1800" b="0" i="0" u="none" strike="noStrike" cap="none" normalizeH="0" baseline="0">
            <a:ln>
              <a:noFill/>
            </a:ln>
            <a:solidFill>
              <a:schemeClr val="tx1"/>
            </a:solidFill>
            <a:effectLst/>
            <a:latin typeface="Comic Sans MS" charset="0"/>
          </a:defRPr>
        </a:defPPr>
      </a:lstStyle>
    </a:lnDef>
  </a:objectDefaults>
  <a:extraClrSchemeLst>
    <a:extraClrScheme>
      <a:clrScheme name="2_Dar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8561</TotalTime>
  <Words>4963</Words>
  <Application>Microsoft Macintosh PowerPoint</Application>
  <PresentationFormat>On-screen Show (4:3)</PresentationFormat>
  <Paragraphs>2315</Paragraphs>
  <Slides>46</Slides>
  <Notes>14</Notes>
  <HiddenSlides>0</HiddenSlides>
  <MMClips>0</MMClips>
  <ScaleCrop>false</ScaleCrop>
  <HeadingPairs>
    <vt:vector size="4" baseType="variant">
      <vt:variant>
        <vt:lpstr>Design Template</vt:lpstr>
      </vt:variant>
      <vt:variant>
        <vt:i4>9</vt:i4>
      </vt:variant>
      <vt:variant>
        <vt:lpstr>Slide Titles</vt:lpstr>
      </vt:variant>
      <vt:variant>
        <vt:i4>46</vt:i4>
      </vt:variant>
    </vt:vector>
  </HeadingPairs>
  <TitlesOfParts>
    <vt:vector size="55" baseType="lpstr">
      <vt:lpstr>3_Office Theme</vt:lpstr>
      <vt:lpstr>4_Office Theme</vt:lpstr>
      <vt:lpstr>Office Theme</vt:lpstr>
      <vt:lpstr>Office Theme</vt:lpstr>
      <vt:lpstr>1_Office Theme</vt:lpstr>
      <vt:lpstr>5_Office Theme</vt:lpstr>
      <vt:lpstr>2_Office Theme</vt:lpstr>
      <vt:lpstr>2_Dario</vt:lpstr>
      <vt:lpstr>6_Office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INFN Napoli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Gianpaolo Carlino</dc:creator>
  <cp:lastModifiedBy>Gianpaolo Carlino</cp:lastModifiedBy>
  <cp:revision>268</cp:revision>
  <cp:lastPrinted>2011-05-12T10:51:49Z</cp:lastPrinted>
  <dcterms:created xsi:type="dcterms:W3CDTF">2011-05-13T13:17:00Z</dcterms:created>
  <dcterms:modified xsi:type="dcterms:W3CDTF">2011-05-13T13:37:37Z</dcterms:modified>
</cp:coreProperties>
</file>