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8" r:id="rId2"/>
    <p:sldId id="293" r:id="rId3"/>
    <p:sldId id="294" r:id="rId4"/>
    <p:sldId id="292" r:id="rId5"/>
    <p:sldId id="290" r:id="rId6"/>
    <p:sldId id="297" r:id="rId7"/>
    <p:sldId id="291" r:id="rId8"/>
    <p:sldId id="296" r:id="rId9"/>
    <p:sldId id="295"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197"/>
  </p:normalViewPr>
  <p:slideViewPr>
    <p:cSldViewPr snapToGrid="0">
      <p:cViewPr>
        <p:scale>
          <a:sx n="115" d="100"/>
          <a:sy n="115" d="100"/>
        </p:scale>
        <p:origin x="472"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99EF22-067F-2443-06D1-9B18A961DB65}"/>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1DEA2CD-43DC-4AC5-F2F1-B7028B693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D4AC657-35DF-6736-CE74-DE6D876DFA03}"/>
              </a:ext>
            </a:extLst>
          </p:cNvPr>
          <p:cNvSpPr>
            <a:spLocks noGrp="1"/>
          </p:cNvSpPr>
          <p:nvPr>
            <p:ph type="dt" sz="half" idx="10"/>
          </p:nvPr>
        </p:nvSpPr>
        <p:spPr/>
        <p:txBody>
          <a:bodyPr/>
          <a:lstStyle/>
          <a:p>
            <a:fld id="{7555FCE0-87BC-EF41-B5F1-DDD1AAB024BA}" type="datetimeFigureOut">
              <a:rPr lang="it-IT" smtClean="0"/>
              <a:t>05/11/23</a:t>
            </a:fld>
            <a:endParaRPr lang="it-IT"/>
          </a:p>
        </p:txBody>
      </p:sp>
      <p:sp>
        <p:nvSpPr>
          <p:cNvPr id="5" name="Segnaposto piè di pagina 4">
            <a:extLst>
              <a:ext uri="{FF2B5EF4-FFF2-40B4-BE49-F238E27FC236}">
                <a16:creationId xmlns:a16="http://schemas.microsoft.com/office/drawing/2014/main" id="{D73E0B65-FFC4-16AA-CB07-8AA21420EFD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4C34B9A-DD05-FB46-454A-D3D2C790BF1C}"/>
              </a:ext>
            </a:extLst>
          </p:cNvPr>
          <p:cNvSpPr>
            <a:spLocks noGrp="1"/>
          </p:cNvSpPr>
          <p:nvPr>
            <p:ph type="sldNum" sz="quarter" idx="12"/>
          </p:nvPr>
        </p:nvSpPr>
        <p:spPr/>
        <p:txBody>
          <a:bodyPr/>
          <a:lstStyle/>
          <a:p>
            <a:fld id="{1036FD07-30F7-654A-8D16-B4BCB45D6E91}" type="slidenum">
              <a:rPr lang="it-IT" smtClean="0"/>
              <a:t>‹N›</a:t>
            </a:fld>
            <a:endParaRPr lang="it-IT"/>
          </a:p>
        </p:txBody>
      </p:sp>
    </p:spTree>
    <p:extLst>
      <p:ext uri="{BB962C8B-B14F-4D97-AF65-F5344CB8AC3E}">
        <p14:creationId xmlns:p14="http://schemas.microsoft.com/office/powerpoint/2010/main" val="8212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D98D6B-E094-3D46-A172-5DBA9CA93B7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FA7870E-4316-11CC-9BC3-CE11285AEDFF}"/>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614AC9-9BCB-42C4-D8B4-F6766C96275C}"/>
              </a:ext>
            </a:extLst>
          </p:cNvPr>
          <p:cNvSpPr>
            <a:spLocks noGrp="1"/>
          </p:cNvSpPr>
          <p:nvPr>
            <p:ph type="dt" sz="half" idx="10"/>
          </p:nvPr>
        </p:nvSpPr>
        <p:spPr/>
        <p:txBody>
          <a:bodyPr/>
          <a:lstStyle/>
          <a:p>
            <a:fld id="{7555FCE0-87BC-EF41-B5F1-DDD1AAB024BA}" type="datetimeFigureOut">
              <a:rPr lang="it-IT" smtClean="0"/>
              <a:t>05/11/23</a:t>
            </a:fld>
            <a:endParaRPr lang="it-IT"/>
          </a:p>
        </p:txBody>
      </p:sp>
      <p:sp>
        <p:nvSpPr>
          <p:cNvPr id="5" name="Segnaposto piè di pagina 4">
            <a:extLst>
              <a:ext uri="{FF2B5EF4-FFF2-40B4-BE49-F238E27FC236}">
                <a16:creationId xmlns:a16="http://schemas.microsoft.com/office/drawing/2014/main" id="{F56D279E-6ADC-DB60-C6BD-8EAD5E8C919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503416C-644E-5B43-F99C-AA9D7BA0CA0B}"/>
              </a:ext>
            </a:extLst>
          </p:cNvPr>
          <p:cNvSpPr>
            <a:spLocks noGrp="1"/>
          </p:cNvSpPr>
          <p:nvPr>
            <p:ph type="sldNum" sz="quarter" idx="12"/>
          </p:nvPr>
        </p:nvSpPr>
        <p:spPr/>
        <p:txBody>
          <a:bodyPr/>
          <a:lstStyle/>
          <a:p>
            <a:fld id="{1036FD07-30F7-654A-8D16-B4BCB45D6E91}" type="slidenum">
              <a:rPr lang="it-IT" smtClean="0"/>
              <a:t>‹N›</a:t>
            </a:fld>
            <a:endParaRPr lang="it-IT"/>
          </a:p>
        </p:txBody>
      </p:sp>
    </p:spTree>
    <p:extLst>
      <p:ext uri="{BB962C8B-B14F-4D97-AF65-F5344CB8AC3E}">
        <p14:creationId xmlns:p14="http://schemas.microsoft.com/office/powerpoint/2010/main" val="302232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778C834-174B-E3E3-58FC-364224F52FC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DEE6E89-C093-ACAA-DD47-907C51E7EFD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8BC93B6-D939-21F8-1A1A-BA204895F7B7}"/>
              </a:ext>
            </a:extLst>
          </p:cNvPr>
          <p:cNvSpPr>
            <a:spLocks noGrp="1"/>
          </p:cNvSpPr>
          <p:nvPr>
            <p:ph type="dt" sz="half" idx="10"/>
          </p:nvPr>
        </p:nvSpPr>
        <p:spPr/>
        <p:txBody>
          <a:bodyPr/>
          <a:lstStyle/>
          <a:p>
            <a:fld id="{7555FCE0-87BC-EF41-B5F1-DDD1AAB024BA}" type="datetimeFigureOut">
              <a:rPr lang="it-IT" smtClean="0"/>
              <a:t>05/11/23</a:t>
            </a:fld>
            <a:endParaRPr lang="it-IT"/>
          </a:p>
        </p:txBody>
      </p:sp>
      <p:sp>
        <p:nvSpPr>
          <p:cNvPr id="5" name="Segnaposto piè di pagina 4">
            <a:extLst>
              <a:ext uri="{FF2B5EF4-FFF2-40B4-BE49-F238E27FC236}">
                <a16:creationId xmlns:a16="http://schemas.microsoft.com/office/drawing/2014/main" id="{35AC61F0-58C3-16BE-9642-C982DAE32A6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32DCB8F-4176-461A-6F46-1F55D1268576}"/>
              </a:ext>
            </a:extLst>
          </p:cNvPr>
          <p:cNvSpPr>
            <a:spLocks noGrp="1"/>
          </p:cNvSpPr>
          <p:nvPr>
            <p:ph type="sldNum" sz="quarter" idx="12"/>
          </p:nvPr>
        </p:nvSpPr>
        <p:spPr/>
        <p:txBody>
          <a:bodyPr/>
          <a:lstStyle/>
          <a:p>
            <a:fld id="{1036FD07-30F7-654A-8D16-B4BCB45D6E91}" type="slidenum">
              <a:rPr lang="it-IT" smtClean="0"/>
              <a:t>‹N›</a:t>
            </a:fld>
            <a:endParaRPr lang="it-IT"/>
          </a:p>
        </p:txBody>
      </p:sp>
    </p:spTree>
    <p:extLst>
      <p:ext uri="{BB962C8B-B14F-4D97-AF65-F5344CB8AC3E}">
        <p14:creationId xmlns:p14="http://schemas.microsoft.com/office/powerpoint/2010/main" val="271938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8915DB-AB82-B693-0FE4-B36A2586B80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94704EF-9F6E-D119-23A0-03F5A92E4705}"/>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28EA334-FFBB-5676-2657-487BD76D7717}"/>
              </a:ext>
            </a:extLst>
          </p:cNvPr>
          <p:cNvSpPr>
            <a:spLocks noGrp="1"/>
          </p:cNvSpPr>
          <p:nvPr>
            <p:ph type="dt" sz="half" idx="10"/>
          </p:nvPr>
        </p:nvSpPr>
        <p:spPr/>
        <p:txBody>
          <a:bodyPr/>
          <a:lstStyle/>
          <a:p>
            <a:fld id="{7555FCE0-87BC-EF41-B5F1-DDD1AAB024BA}" type="datetimeFigureOut">
              <a:rPr lang="it-IT" smtClean="0"/>
              <a:t>05/11/23</a:t>
            </a:fld>
            <a:endParaRPr lang="it-IT"/>
          </a:p>
        </p:txBody>
      </p:sp>
      <p:sp>
        <p:nvSpPr>
          <p:cNvPr id="5" name="Segnaposto piè di pagina 4">
            <a:extLst>
              <a:ext uri="{FF2B5EF4-FFF2-40B4-BE49-F238E27FC236}">
                <a16:creationId xmlns:a16="http://schemas.microsoft.com/office/drawing/2014/main" id="{9A41D54C-88A6-9C1D-1149-E7321E1984D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63A771A-949D-7492-8F36-2AC1805759EF}"/>
              </a:ext>
            </a:extLst>
          </p:cNvPr>
          <p:cNvSpPr>
            <a:spLocks noGrp="1"/>
          </p:cNvSpPr>
          <p:nvPr>
            <p:ph type="sldNum" sz="quarter" idx="12"/>
          </p:nvPr>
        </p:nvSpPr>
        <p:spPr/>
        <p:txBody>
          <a:bodyPr/>
          <a:lstStyle/>
          <a:p>
            <a:fld id="{1036FD07-30F7-654A-8D16-B4BCB45D6E91}" type="slidenum">
              <a:rPr lang="it-IT" smtClean="0"/>
              <a:t>‹N›</a:t>
            </a:fld>
            <a:endParaRPr lang="it-IT"/>
          </a:p>
        </p:txBody>
      </p:sp>
    </p:spTree>
    <p:extLst>
      <p:ext uri="{BB962C8B-B14F-4D97-AF65-F5344CB8AC3E}">
        <p14:creationId xmlns:p14="http://schemas.microsoft.com/office/powerpoint/2010/main" val="657236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937AFB-CCFF-C992-7D5F-1AE37A24AF0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3FDEBC7-C30C-D04B-F1FF-136C502807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BACD1CF1-85AB-B399-9F20-7230F868EBDF}"/>
              </a:ext>
            </a:extLst>
          </p:cNvPr>
          <p:cNvSpPr>
            <a:spLocks noGrp="1"/>
          </p:cNvSpPr>
          <p:nvPr>
            <p:ph type="dt" sz="half" idx="10"/>
          </p:nvPr>
        </p:nvSpPr>
        <p:spPr/>
        <p:txBody>
          <a:bodyPr/>
          <a:lstStyle/>
          <a:p>
            <a:fld id="{7555FCE0-87BC-EF41-B5F1-DDD1AAB024BA}" type="datetimeFigureOut">
              <a:rPr lang="it-IT" smtClean="0"/>
              <a:t>05/11/23</a:t>
            </a:fld>
            <a:endParaRPr lang="it-IT"/>
          </a:p>
        </p:txBody>
      </p:sp>
      <p:sp>
        <p:nvSpPr>
          <p:cNvPr id="5" name="Segnaposto piè di pagina 4">
            <a:extLst>
              <a:ext uri="{FF2B5EF4-FFF2-40B4-BE49-F238E27FC236}">
                <a16:creationId xmlns:a16="http://schemas.microsoft.com/office/drawing/2014/main" id="{FE8B5B44-6CA8-7E35-ADA3-AA7F9B5241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B9DD302-94AF-A29B-DB2E-40EC3684149F}"/>
              </a:ext>
            </a:extLst>
          </p:cNvPr>
          <p:cNvSpPr>
            <a:spLocks noGrp="1"/>
          </p:cNvSpPr>
          <p:nvPr>
            <p:ph type="sldNum" sz="quarter" idx="12"/>
          </p:nvPr>
        </p:nvSpPr>
        <p:spPr/>
        <p:txBody>
          <a:bodyPr/>
          <a:lstStyle/>
          <a:p>
            <a:fld id="{1036FD07-30F7-654A-8D16-B4BCB45D6E91}" type="slidenum">
              <a:rPr lang="it-IT" smtClean="0"/>
              <a:t>‹N›</a:t>
            </a:fld>
            <a:endParaRPr lang="it-IT"/>
          </a:p>
        </p:txBody>
      </p:sp>
    </p:spTree>
    <p:extLst>
      <p:ext uri="{BB962C8B-B14F-4D97-AF65-F5344CB8AC3E}">
        <p14:creationId xmlns:p14="http://schemas.microsoft.com/office/powerpoint/2010/main" val="3503916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0AC205-6430-502B-BCB0-AD50D10F2A8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4CF718C-0681-4DA3-11E3-ACC3B4ECFFC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93F7710-9CAB-D885-58C8-2B83D5889BD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65CAF744-B078-A488-80CB-3BE8F1280E2D}"/>
              </a:ext>
            </a:extLst>
          </p:cNvPr>
          <p:cNvSpPr>
            <a:spLocks noGrp="1"/>
          </p:cNvSpPr>
          <p:nvPr>
            <p:ph type="dt" sz="half" idx="10"/>
          </p:nvPr>
        </p:nvSpPr>
        <p:spPr/>
        <p:txBody>
          <a:bodyPr/>
          <a:lstStyle/>
          <a:p>
            <a:fld id="{7555FCE0-87BC-EF41-B5F1-DDD1AAB024BA}" type="datetimeFigureOut">
              <a:rPr lang="it-IT" smtClean="0"/>
              <a:t>05/11/23</a:t>
            </a:fld>
            <a:endParaRPr lang="it-IT"/>
          </a:p>
        </p:txBody>
      </p:sp>
      <p:sp>
        <p:nvSpPr>
          <p:cNvPr id="6" name="Segnaposto piè di pagina 5">
            <a:extLst>
              <a:ext uri="{FF2B5EF4-FFF2-40B4-BE49-F238E27FC236}">
                <a16:creationId xmlns:a16="http://schemas.microsoft.com/office/drawing/2014/main" id="{50D3B618-0545-7F98-0A44-422227D75D6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FE6C46B-509E-0CD0-8602-A0AA0621E699}"/>
              </a:ext>
            </a:extLst>
          </p:cNvPr>
          <p:cNvSpPr>
            <a:spLocks noGrp="1"/>
          </p:cNvSpPr>
          <p:nvPr>
            <p:ph type="sldNum" sz="quarter" idx="12"/>
          </p:nvPr>
        </p:nvSpPr>
        <p:spPr/>
        <p:txBody>
          <a:bodyPr/>
          <a:lstStyle/>
          <a:p>
            <a:fld id="{1036FD07-30F7-654A-8D16-B4BCB45D6E91}" type="slidenum">
              <a:rPr lang="it-IT" smtClean="0"/>
              <a:t>‹N›</a:t>
            </a:fld>
            <a:endParaRPr lang="it-IT"/>
          </a:p>
        </p:txBody>
      </p:sp>
    </p:spTree>
    <p:extLst>
      <p:ext uri="{BB962C8B-B14F-4D97-AF65-F5344CB8AC3E}">
        <p14:creationId xmlns:p14="http://schemas.microsoft.com/office/powerpoint/2010/main" val="286181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58D892-186D-0C62-98E8-7AC42B10AAB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CE38FCE-089D-6960-74E2-BC1213C011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042E5BF-4004-1654-EA11-9AB910FA02E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55A3AC67-B7BA-DAAD-2982-5E0CF3CDF5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D1F2670-7D96-5169-72AE-5F4F14563B0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DEE6F715-581D-31A2-5F5D-B5B8AA7FE024}"/>
              </a:ext>
            </a:extLst>
          </p:cNvPr>
          <p:cNvSpPr>
            <a:spLocks noGrp="1"/>
          </p:cNvSpPr>
          <p:nvPr>
            <p:ph type="dt" sz="half" idx="10"/>
          </p:nvPr>
        </p:nvSpPr>
        <p:spPr/>
        <p:txBody>
          <a:bodyPr/>
          <a:lstStyle/>
          <a:p>
            <a:fld id="{7555FCE0-87BC-EF41-B5F1-DDD1AAB024BA}" type="datetimeFigureOut">
              <a:rPr lang="it-IT" smtClean="0"/>
              <a:t>05/11/23</a:t>
            </a:fld>
            <a:endParaRPr lang="it-IT"/>
          </a:p>
        </p:txBody>
      </p:sp>
      <p:sp>
        <p:nvSpPr>
          <p:cNvPr id="8" name="Segnaposto piè di pagina 7">
            <a:extLst>
              <a:ext uri="{FF2B5EF4-FFF2-40B4-BE49-F238E27FC236}">
                <a16:creationId xmlns:a16="http://schemas.microsoft.com/office/drawing/2014/main" id="{731E9235-3D5C-28A3-EB29-1C094DBE46E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6CFDF21-E73D-13A9-5EDD-0EAFC96CA816}"/>
              </a:ext>
            </a:extLst>
          </p:cNvPr>
          <p:cNvSpPr>
            <a:spLocks noGrp="1"/>
          </p:cNvSpPr>
          <p:nvPr>
            <p:ph type="sldNum" sz="quarter" idx="12"/>
          </p:nvPr>
        </p:nvSpPr>
        <p:spPr/>
        <p:txBody>
          <a:bodyPr/>
          <a:lstStyle/>
          <a:p>
            <a:fld id="{1036FD07-30F7-654A-8D16-B4BCB45D6E91}" type="slidenum">
              <a:rPr lang="it-IT" smtClean="0"/>
              <a:t>‹N›</a:t>
            </a:fld>
            <a:endParaRPr lang="it-IT"/>
          </a:p>
        </p:txBody>
      </p:sp>
    </p:spTree>
    <p:extLst>
      <p:ext uri="{BB962C8B-B14F-4D97-AF65-F5344CB8AC3E}">
        <p14:creationId xmlns:p14="http://schemas.microsoft.com/office/powerpoint/2010/main" val="404177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71656B-2F8E-8A2C-2E33-0500DF2298E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3C933C38-5B07-A32D-D119-0E4DF38E3BDB}"/>
              </a:ext>
            </a:extLst>
          </p:cNvPr>
          <p:cNvSpPr>
            <a:spLocks noGrp="1"/>
          </p:cNvSpPr>
          <p:nvPr>
            <p:ph type="dt" sz="half" idx="10"/>
          </p:nvPr>
        </p:nvSpPr>
        <p:spPr/>
        <p:txBody>
          <a:bodyPr/>
          <a:lstStyle/>
          <a:p>
            <a:fld id="{7555FCE0-87BC-EF41-B5F1-DDD1AAB024BA}" type="datetimeFigureOut">
              <a:rPr lang="it-IT" smtClean="0"/>
              <a:t>05/11/23</a:t>
            </a:fld>
            <a:endParaRPr lang="it-IT"/>
          </a:p>
        </p:txBody>
      </p:sp>
      <p:sp>
        <p:nvSpPr>
          <p:cNvPr id="4" name="Segnaposto piè di pagina 3">
            <a:extLst>
              <a:ext uri="{FF2B5EF4-FFF2-40B4-BE49-F238E27FC236}">
                <a16:creationId xmlns:a16="http://schemas.microsoft.com/office/drawing/2014/main" id="{7FAF3EBC-B1F3-C950-9AFC-5F922478BCC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FEAB09F-720C-8B76-B97B-CC629201CA63}"/>
              </a:ext>
            </a:extLst>
          </p:cNvPr>
          <p:cNvSpPr>
            <a:spLocks noGrp="1"/>
          </p:cNvSpPr>
          <p:nvPr>
            <p:ph type="sldNum" sz="quarter" idx="12"/>
          </p:nvPr>
        </p:nvSpPr>
        <p:spPr/>
        <p:txBody>
          <a:bodyPr/>
          <a:lstStyle/>
          <a:p>
            <a:fld id="{1036FD07-30F7-654A-8D16-B4BCB45D6E91}" type="slidenum">
              <a:rPr lang="it-IT" smtClean="0"/>
              <a:t>‹N›</a:t>
            </a:fld>
            <a:endParaRPr lang="it-IT"/>
          </a:p>
        </p:txBody>
      </p:sp>
    </p:spTree>
    <p:extLst>
      <p:ext uri="{BB962C8B-B14F-4D97-AF65-F5344CB8AC3E}">
        <p14:creationId xmlns:p14="http://schemas.microsoft.com/office/powerpoint/2010/main" val="218616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26B37DF-41BD-13C0-12F0-DE87002BCA73}"/>
              </a:ext>
            </a:extLst>
          </p:cNvPr>
          <p:cNvSpPr>
            <a:spLocks noGrp="1"/>
          </p:cNvSpPr>
          <p:nvPr>
            <p:ph type="dt" sz="half" idx="10"/>
          </p:nvPr>
        </p:nvSpPr>
        <p:spPr/>
        <p:txBody>
          <a:bodyPr/>
          <a:lstStyle/>
          <a:p>
            <a:fld id="{7555FCE0-87BC-EF41-B5F1-DDD1AAB024BA}" type="datetimeFigureOut">
              <a:rPr lang="it-IT" smtClean="0"/>
              <a:t>05/11/23</a:t>
            </a:fld>
            <a:endParaRPr lang="it-IT"/>
          </a:p>
        </p:txBody>
      </p:sp>
      <p:sp>
        <p:nvSpPr>
          <p:cNvPr id="3" name="Segnaposto piè di pagina 2">
            <a:extLst>
              <a:ext uri="{FF2B5EF4-FFF2-40B4-BE49-F238E27FC236}">
                <a16:creationId xmlns:a16="http://schemas.microsoft.com/office/drawing/2014/main" id="{D4819E2B-798F-91B8-9A8F-3B333B85F88C}"/>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C915D66-3F47-D71E-A51E-AC4E064DE72A}"/>
              </a:ext>
            </a:extLst>
          </p:cNvPr>
          <p:cNvSpPr>
            <a:spLocks noGrp="1"/>
          </p:cNvSpPr>
          <p:nvPr>
            <p:ph type="sldNum" sz="quarter" idx="12"/>
          </p:nvPr>
        </p:nvSpPr>
        <p:spPr/>
        <p:txBody>
          <a:bodyPr/>
          <a:lstStyle/>
          <a:p>
            <a:fld id="{1036FD07-30F7-654A-8D16-B4BCB45D6E91}" type="slidenum">
              <a:rPr lang="it-IT" smtClean="0"/>
              <a:t>‹N›</a:t>
            </a:fld>
            <a:endParaRPr lang="it-IT"/>
          </a:p>
        </p:txBody>
      </p:sp>
    </p:spTree>
    <p:extLst>
      <p:ext uri="{BB962C8B-B14F-4D97-AF65-F5344CB8AC3E}">
        <p14:creationId xmlns:p14="http://schemas.microsoft.com/office/powerpoint/2010/main" val="220988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6A470E-9EDF-6265-DB79-7B4C9BAF0B7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854BFDE-7199-E345-7493-A9A693F188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EBBED27-9C32-1C22-4011-BEFE432C7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FDA47F10-70C8-62AB-5FB3-CAE8DF692509}"/>
              </a:ext>
            </a:extLst>
          </p:cNvPr>
          <p:cNvSpPr>
            <a:spLocks noGrp="1"/>
          </p:cNvSpPr>
          <p:nvPr>
            <p:ph type="dt" sz="half" idx="10"/>
          </p:nvPr>
        </p:nvSpPr>
        <p:spPr/>
        <p:txBody>
          <a:bodyPr/>
          <a:lstStyle/>
          <a:p>
            <a:fld id="{7555FCE0-87BC-EF41-B5F1-DDD1AAB024BA}" type="datetimeFigureOut">
              <a:rPr lang="it-IT" smtClean="0"/>
              <a:t>05/11/23</a:t>
            </a:fld>
            <a:endParaRPr lang="it-IT"/>
          </a:p>
        </p:txBody>
      </p:sp>
      <p:sp>
        <p:nvSpPr>
          <p:cNvPr id="6" name="Segnaposto piè di pagina 5">
            <a:extLst>
              <a:ext uri="{FF2B5EF4-FFF2-40B4-BE49-F238E27FC236}">
                <a16:creationId xmlns:a16="http://schemas.microsoft.com/office/drawing/2014/main" id="{02483FFB-D122-6177-C34A-3BFE12A7016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4D32A9E-825B-46A4-23ED-62F19F999CBC}"/>
              </a:ext>
            </a:extLst>
          </p:cNvPr>
          <p:cNvSpPr>
            <a:spLocks noGrp="1"/>
          </p:cNvSpPr>
          <p:nvPr>
            <p:ph type="sldNum" sz="quarter" idx="12"/>
          </p:nvPr>
        </p:nvSpPr>
        <p:spPr/>
        <p:txBody>
          <a:bodyPr/>
          <a:lstStyle/>
          <a:p>
            <a:fld id="{1036FD07-30F7-654A-8D16-B4BCB45D6E91}" type="slidenum">
              <a:rPr lang="it-IT" smtClean="0"/>
              <a:t>‹N›</a:t>
            </a:fld>
            <a:endParaRPr lang="it-IT"/>
          </a:p>
        </p:txBody>
      </p:sp>
    </p:spTree>
    <p:extLst>
      <p:ext uri="{BB962C8B-B14F-4D97-AF65-F5344CB8AC3E}">
        <p14:creationId xmlns:p14="http://schemas.microsoft.com/office/powerpoint/2010/main" val="142841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626A14-0F11-D7ED-C9A9-D73EA7E4D19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C70C652-B215-2AFB-CF37-4DB33AC1EC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3D3A3BE-4E56-0C6E-697F-2A31E9A485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2F0CC11-93B0-2114-D2DD-B4F7F0F0CBE8}"/>
              </a:ext>
            </a:extLst>
          </p:cNvPr>
          <p:cNvSpPr>
            <a:spLocks noGrp="1"/>
          </p:cNvSpPr>
          <p:nvPr>
            <p:ph type="dt" sz="half" idx="10"/>
          </p:nvPr>
        </p:nvSpPr>
        <p:spPr/>
        <p:txBody>
          <a:bodyPr/>
          <a:lstStyle/>
          <a:p>
            <a:fld id="{7555FCE0-87BC-EF41-B5F1-DDD1AAB024BA}" type="datetimeFigureOut">
              <a:rPr lang="it-IT" smtClean="0"/>
              <a:t>05/11/23</a:t>
            </a:fld>
            <a:endParaRPr lang="it-IT"/>
          </a:p>
        </p:txBody>
      </p:sp>
      <p:sp>
        <p:nvSpPr>
          <p:cNvPr id="6" name="Segnaposto piè di pagina 5">
            <a:extLst>
              <a:ext uri="{FF2B5EF4-FFF2-40B4-BE49-F238E27FC236}">
                <a16:creationId xmlns:a16="http://schemas.microsoft.com/office/drawing/2014/main" id="{C114FD9C-5C2E-BB70-9E57-CA640D747CA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FD70573-0393-D24C-37BC-967549B6F619}"/>
              </a:ext>
            </a:extLst>
          </p:cNvPr>
          <p:cNvSpPr>
            <a:spLocks noGrp="1"/>
          </p:cNvSpPr>
          <p:nvPr>
            <p:ph type="sldNum" sz="quarter" idx="12"/>
          </p:nvPr>
        </p:nvSpPr>
        <p:spPr/>
        <p:txBody>
          <a:bodyPr/>
          <a:lstStyle/>
          <a:p>
            <a:fld id="{1036FD07-30F7-654A-8D16-B4BCB45D6E91}" type="slidenum">
              <a:rPr lang="it-IT" smtClean="0"/>
              <a:t>‹N›</a:t>
            </a:fld>
            <a:endParaRPr lang="it-IT"/>
          </a:p>
        </p:txBody>
      </p:sp>
    </p:spTree>
    <p:extLst>
      <p:ext uri="{BB962C8B-B14F-4D97-AF65-F5344CB8AC3E}">
        <p14:creationId xmlns:p14="http://schemas.microsoft.com/office/powerpoint/2010/main" val="97069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28B63E4-0EDE-F9A8-4FFA-851EAD33A3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F8E08E4-B497-F0E2-9E7A-9543EA963B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E9AB2D0-369A-3526-AB26-C3E0EDEF3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55FCE0-87BC-EF41-B5F1-DDD1AAB024BA}" type="datetimeFigureOut">
              <a:rPr lang="it-IT" smtClean="0"/>
              <a:t>05/11/23</a:t>
            </a:fld>
            <a:endParaRPr lang="it-IT"/>
          </a:p>
        </p:txBody>
      </p:sp>
      <p:sp>
        <p:nvSpPr>
          <p:cNvPr id="5" name="Segnaposto piè di pagina 4">
            <a:extLst>
              <a:ext uri="{FF2B5EF4-FFF2-40B4-BE49-F238E27FC236}">
                <a16:creationId xmlns:a16="http://schemas.microsoft.com/office/drawing/2014/main" id="{056B814E-9AB7-5729-CE9D-AABA6EBF84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7274763-EB55-0489-9821-02106404E7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6FD07-30F7-654A-8D16-B4BCB45D6E91}" type="slidenum">
              <a:rPr lang="it-IT" smtClean="0"/>
              <a:t>‹N›</a:t>
            </a:fld>
            <a:endParaRPr lang="it-IT"/>
          </a:p>
        </p:txBody>
      </p:sp>
    </p:spTree>
    <p:extLst>
      <p:ext uri="{BB962C8B-B14F-4D97-AF65-F5344CB8AC3E}">
        <p14:creationId xmlns:p14="http://schemas.microsoft.com/office/powerpoint/2010/main" val="3866727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https://mediastream.cern.ch/MediaArchive/Photo/Public/1988/8812063/8812063/8812063-A5-at-72-dpi.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36DE043-7F3A-B88C-1711-B271880BB6A0}"/>
              </a:ext>
            </a:extLst>
          </p:cNvPr>
          <p:cNvSpPr>
            <a:spLocks noGrp="1"/>
          </p:cNvSpPr>
          <p:nvPr>
            <p:ph idx="1"/>
          </p:nvPr>
        </p:nvSpPr>
        <p:spPr>
          <a:xfrm>
            <a:off x="5634038" y="696026"/>
            <a:ext cx="6172200" cy="5615563"/>
          </a:xfrm>
        </p:spPr>
        <p:txBody>
          <a:bodyPr anchor="ctr">
            <a:normAutofit/>
          </a:bodyPr>
          <a:lstStyle/>
          <a:p>
            <a:r>
              <a:rPr lang="it-IT" dirty="0"/>
              <a:t>Perché questo evento ora:</a:t>
            </a:r>
          </a:p>
          <a:p>
            <a:r>
              <a:rPr lang="it-IT" dirty="0"/>
              <a:t>Il mio professore, Luciano Guerriero, in occasione del conferimento di un premio, si complimentò con il comitato organizzatore del premio per averlo assegnato quando il premiando era ancora in vita.</a:t>
            </a:r>
          </a:p>
          <a:p>
            <a:r>
              <a:rPr lang="it-IT" i="1" dirty="0"/>
              <a:t>Spesso, </a:t>
            </a:r>
            <a:r>
              <a:rPr lang="it-IT" dirty="0"/>
              <a:t>affermava</a:t>
            </a:r>
            <a:r>
              <a:rPr lang="it-IT" i="1" dirty="0"/>
              <a:t>, il premio viene conferito postumo e così non c’è più alcun divertimento.</a:t>
            </a:r>
          </a:p>
        </p:txBody>
      </p:sp>
      <p:pic>
        <p:nvPicPr>
          <p:cNvPr id="5" name="Picture 2">
            <a:extLst>
              <a:ext uri="{FF2B5EF4-FFF2-40B4-BE49-F238E27FC236}">
                <a16:creationId xmlns:a16="http://schemas.microsoft.com/office/drawing/2014/main" id="{D101DCB3-4D25-5121-6805-6196A8B36A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23" b="1"/>
          <a:stretch/>
        </p:blipFill>
        <p:spPr bwMode="auto">
          <a:xfrm>
            <a:off x="385762" y="145271"/>
            <a:ext cx="3757063" cy="1690678"/>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p:nvSpPr>
          <p:cNvPr id="4" name="Segnaposto contenuto 2">
            <a:extLst>
              <a:ext uri="{FF2B5EF4-FFF2-40B4-BE49-F238E27FC236}">
                <a16:creationId xmlns:a16="http://schemas.microsoft.com/office/drawing/2014/main" id="{E00B3F3A-1948-1B3F-8071-D1CF369481C8}"/>
              </a:ext>
            </a:extLst>
          </p:cNvPr>
          <p:cNvSpPr txBox="1">
            <a:spLocks/>
          </p:cNvSpPr>
          <p:nvPr/>
        </p:nvSpPr>
        <p:spPr>
          <a:xfrm>
            <a:off x="544025" y="3854669"/>
            <a:ext cx="4791650" cy="23552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it-IT" sz="4000" dirty="0"/>
          </a:p>
        </p:txBody>
      </p:sp>
      <p:sp>
        <p:nvSpPr>
          <p:cNvPr id="8" name="Titolo 1">
            <a:extLst>
              <a:ext uri="{FF2B5EF4-FFF2-40B4-BE49-F238E27FC236}">
                <a16:creationId xmlns:a16="http://schemas.microsoft.com/office/drawing/2014/main" id="{934EF734-3E69-4BA2-26D6-7CAB056CB094}"/>
              </a:ext>
            </a:extLst>
          </p:cNvPr>
          <p:cNvSpPr txBox="1">
            <a:spLocks/>
          </p:cNvSpPr>
          <p:nvPr/>
        </p:nvSpPr>
        <p:spPr>
          <a:xfrm>
            <a:off x="385762" y="1756968"/>
            <a:ext cx="4518747" cy="12264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it-IT" sz="4800" dirty="0"/>
          </a:p>
        </p:txBody>
      </p:sp>
      <p:sp>
        <p:nvSpPr>
          <p:cNvPr id="13" name="Sottotitolo 2">
            <a:extLst>
              <a:ext uri="{FF2B5EF4-FFF2-40B4-BE49-F238E27FC236}">
                <a16:creationId xmlns:a16="http://schemas.microsoft.com/office/drawing/2014/main" id="{EEE006E0-B577-C399-18E5-6F4766D33CF3}"/>
              </a:ext>
            </a:extLst>
          </p:cNvPr>
          <p:cNvSpPr txBox="1">
            <a:spLocks/>
          </p:cNvSpPr>
          <p:nvPr/>
        </p:nvSpPr>
        <p:spPr>
          <a:xfrm>
            <a:off x="7768682" y="6365751"/>
            <a:ext cx="4259691" cy="465160"/>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t-IT" sz="2000" dirty="0"/>
              <a:t>Giorgio Pietro Maggi – INFN - 7 Novembre 2023</a:t>
            </a:r>
          </a:p>
        </p:txBody>
      </p:sp>
      <p:sp>
        <p:nvSpPr>
          <p:cNvPr id="2" name="Rectangle 2">
            <a:extLst>
              <a:ext uri="{FF2B5EF4-FFF2-40B4-BE49-F238E27FC236}">
                <a16:creationId xmlns:a16="http://schemas.microsoft.com/office/drawing/2014/main" id="{F51772A0-D424-26E1-C68E-09CD67E786BD}"/>
              </a:ext>
            </a:extLst>
          </p:cNvPr>
          <p:cNvSpPr>
            <a:spLocks noChangeArrowheads="1"/>
          </p:cNvSpPr>
          <p:nvPr/>
        </p:nvSpPr>
        <p:spPr bwMode="auto">
          <a:xfrm flipV="1">
            <a:off x="2077064" y="584199"/>
            <a:ext cx="88203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4097" name="Immagine 1" descr="Thumbnail CERN-EX-8812063 tirage ">
            <a:extLst>
              <a:ext uri="{FF2B5EF4-FFF2-40B4-BE49-F238E27FC236}">
                <a16:creationId xmlns:a16="http://schemas.microsoft.com/office/drawing/2014/main" id="{711B08C9-384D-D6AC-D5AE-F25A435AA673}"/>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05516" y="2241615"/>
            <a:ext cx="3537309" cy="4538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8553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36DE043-7F3A-B88C-1711-B271880BB6A0}"/>
              </a:ext>
            </a:extLst>
          </p:cNvPr>
          <p:cNvSpPr>
            <a:spLocks noGrp="1"/>
          </p:cNvSpPr>
          <p:nvPr>
            <p:ph idx="1"/>
          </p:nvPr>
        </p:nvSpPr>
        <p:spPr>
          <a:xfrm>
            <a:off x="5634038" y="696026"/>
            <a:ext cx="6172200" cy="5615563"/>
          </a:xfrm>
        </p:spPr>
        <p:txBody>
          <a:bodyPr anchor="ctr">
            <a:normAutofit fontScale="70000" lnSpcReduction="20000"/>
          </a:bodyPr>
          <a:lstStyle/>
          <a:p>
            <a:r>
              <a:rPr lang="it-IT" dirty="0"/>
              <a:t>Il secondo motivo</a:t>
            </a:r>
          </a:p>
          <a:p>
            <a:r>
              <a:rPr lang="it-IT" dirty="0"/>
              <a:t>L’obiettivo che mi ero prefissato  era quello di mettere in evidenza che l’attività di tante persone, durata circa 20 anni, svolta al LEP, nel nostro caso nell’esperimento ALEPH, con un impiego di notevoli risorse economiche, avesse prodotto dei buoni risultati di Fisica Fondamentate ma anche un avanzamento in campo tecnologico.</a:t>
            </a:r>
          </a:p>
          <a:p>
            <a:r>
              <a:rPr lang="it-IT" dirty="0"/>
              <a:t>Devo confessarvi che ero rimasto molto deluso quando l’anno scorso  il Presidente dell’INFN ha tenuto il suo discorso in occasione dei 50 anni della Sezione di Bari</a:t>
            </a:r>
          </a:p>
          <a:p>
            <a:pPr lvl="1"/>
            <a:r>
              <a:rPr lang="it-IT" dirty="0"/>
              <a:t>Scorrendo le sue trasparenze non ce n’era una che facesse riferimento al periodo del LEP</a:t>
            </a:r>
          </a:p>
          <a:p>
            <a:pPr lvl="1"/>
            <a:r>
              <a:rPr lang="it-IT" dirty="0"/>
              <a:t>Chiaramente le slide non le ha preparato il Presidente</a:t>
            </a:r>
          </a:p>
          <a:p>
            <a:pPr lvl="2"/>
            <a:r>
              <a:rPr lang="it-IT" dirty="0"/>
              <a:t> uno non se la può prendere con il Presidente</a:t>
            </a:r>
          </a:p>
          <a:p>
            <a:pPr lvl="1"/>
            <a:r>
              <a:rPr lang="it-IT" dirty="0"/>
              <a:t>Ma è chiaramente scomparsa, nella storia dell’INFN, il periodo del LEP</a:t>
            </a:r>
          </a:p>
          <a:p>
            <a:pPr lvl="2"/>
            <a:r>
              <a:rPr lang="it-IT" dirty="0"/>
              <a:t>È colpa nostra?</a:t>
            </a:r>
          </a:p>
        </p:txBody>
      </p:sp>
      <p:pic>
        <p:nvPicPr>
          <p:cNvPr id="5" name="Picture 2">
            <a:extLst>
              <a:ext uri="{FF2B5EF4-FFF2-40B4-BE49-F238E27FC236}">
                <a16:creationId xmlns:a16="http://schemas.microsoft.com/office/drawing/2014/main" id="{D101DCB3-4D25-5121-6805-6196A8B36A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23" b="1"/>
          <a:stretch/>
        </p:blipFill>
        <p:spPr bwMode="auto">
          <a:xfrm>
            <a:off x="385762" y="145271"/>
            <a:ext cx="3757063" cy="1690678"/>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p:nvSpPr>
          <p:cNvPr id="4" name="Segnaposto contenuto 2">
            <a:extLst>
              <a:ext uri="{FF2B5EF4-FFF2-40B4-BE49-F238E27FC236}">
                <a16:creationId xmlns:a16="http://schemas.microsoft.com/office/drawing/2014/main" id="{E00B3F3A-1948-1B3F-8071-D1CF369481C8}"/>
              </a:ext>
            </a:extLst>
          </p:cNvPr>
          <p:cNvSpPr txBox="1">
            <a:spLocks/>
          </p:cNvSpPr>
          <p:nvPr/>
        </p:nvSpPr>
        <p:spPr>
          <a:xfrm>
            <a:off x="544025" y="3854669"/>
            <a:ext cx="4791650" cy="23552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it-IT" sz="4000" dirty="0"/>
          </a:p>
        </p:txBody>
      </p:sp>
      <p:sp>
        <p:nvSpPr>
          <p:cNvPr id="8" name="Titolo 1">
            <a:extLst>
              <a:ext uri="{FF2B5EF4-FFF2-40B4-BE49-F238E27FC236}">
                <a16:creationId xmlns:a16="http://schemas.microsoft.com/office/drawing/2014/main" id="{934EF734-3E69-4BA2-26D6-7CAB056CB094}"/>
              </a:ext>
            </a:extLst>
          </p:cNvPr>
          <p:cNvSpPr txBox="1">
            <a:spLocks/>
          </p:cNvSpPr>
          <p:nvPr/>
        </p:nvSpPr>
        <p:spPr>
          <a:xfrm>
            <a:off x="385762" y="1756968"/>
            <a:ext cx="4518747" cy="12264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it-IT" sz="4800" dirty="0"/>
          </a:p>
        </p:txBody>
      </p:sp>
      <p:sp>
        <p:nvSpPr>
          <p:cNvPr id="13" name="Sottotitolo 2">
            <a:extLst>
              <a:ext uri="{FF2B5EF4-FFF2-40B4-BE49-F238E27FC236}">
                <a16:creationId xmlns:a16="http://schemas.microsoft.com/office/drawing/2014/main" id="{EEE006E0-B577-C399-18E5-6F4766D33CF3}"/>
              </a:ext>
            </a:extLst>
          </p:cNvPr>
          <p:cNvSpPr txBox="1">
            <a:spLocks/>
          </p:cNvSpPr>
          <p:nvPr/>
        </p:nvSpPr>
        <p:spPr>
          <a:xfrm>
            <a:off x="7768682" y="6365751"/>
            <a:ext cx="4259691" cy="465160"/>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t-IT" sz="2000" dirty="0"/>
              <a:t>Giorgio Pietro Maggi – INFN - 7 Novembre 2023</a:t>
            </a:r>
          </a:p>
        </p:txBody>
      </p:sp>
      <p:sp>
        <p:nvSpPr>
          <p:cNvPr id="2" name="Rectangle 2">
            <a:extLst>
              <a:ext uri="{FF2B5EF4-FFF2-40B4-BE49-F238E27FC236}">
                <a16:creationId xmlns:a16="http://schemas.microsoft.com/office/drawing/2014/main" id="{F51772A0-D424-26E1-C68E-09CD67E786BD}"/>
              </a:ext>
            </a:extLst>
          </p:cNvPr>
          <p:cNvSpPr>
            <a:spLocks noChangeArrowheads="1"/>
          </p:cNvSpPr>
          <p:nvPr/>
        </p:nvSpPr>
        <p:spPr bwMode="auto">
          <a:xfrm flipV="1">
            <a:off x="2077064" y="584199"/>
            <a:ext cx="882030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6" name="Immagine 5">
            <a:extLst>
              <a:ext uri="{FF2B5EF4-FFF2-40B4-BE49-F238E27FC236}">
                <a16:creationId xmlns:a16="http://schemas.microsoft.com/office/drawing/2014/main" id="{C50E5EB7-F580-5D90-867D-42243C796A1F}"/>
              </a:ext>
            </a:extLst>
          </p:cNvPr>
          <p:cNvPicPr>
            <a:picLocks noChangeAspect="1"/>
          </p:cNvPicPr>
          <p:nvPr/>
        </p:nvPicPr>
        <p:blipFill>
          <a:blip r:embed="rId3"/>
          <a:stretch>
            <a:fillRect/>
          </a:stretch>
        </p:blipFill>
        <p:spPr>
          <a:xfrm>
            <a:off x="385762" y="2211626"/>
            <a:ext cx="4518746" cy="4501103"/>
          </a:xfrm>
          <a:prstGeom prst="rect">
            <a:avLst/>
          </a:prstGeom>
        </p:spPr>
      </p:pic>
    </p:spTree>
    <p:extLst>
      <p:ext uri="{BB962C8B-B14F-4D97-AF65-F5344CB8AC3E}">
        <p14:creationId xmlns:p14="http://schemas.microsoft.com/office/powerpoint/2010/main" val="2426792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36DE043-7F3A-B88C-1711-B271880BB6A0}"/>
              </a:ext>
            </a:extLst>
          </p:cNvPr>
          <p:cNvSpPr>
            <a:spLocks noGrp="1"/>
          </p:cNvSpPr>
          <p:nvPr>
            <p:ph idx="1"/>
          </p:nvPr>
        </p:nvSpPr>
        <p:spPr>
          <a:xfrm>
            <a:off x="5634038" y="696026"/>
            <a:ext cx="6172200" cy="5615563"/>
          </a:xfrm>
        </p:spPr>
        <p:txBody>
          <a:bodyPr anchor="ctr">
            <a:normAutofit fontScale="85000" lnSpcReduction="20000"/>
          </a:bodyPr>
          <a:lstStyle/>
          <a:p>
            <a:r>
              <a:rPr lang="it-IT" dirty="0"/>
              <a:t>Mi era sembrato potesse essere utile organizzare un evento per fare in modo che si tornasse a parlare di LEP</a:t>
            </a:r>
          </a:p>
          <a:p>
            <a:r>
              <a:rPr lang="it-IT" dirty="0"/>
              <a:t>Eravamo partiti con un evento solo barese, ma poi abbiamo presto dovuto estenderlo ad ALEPH Italia</a:t>
            </a:r>
          </a:p>
          <a:p>
            <a:r>
              <a:rPr lang="it-IT" dirty="0"/>
              <a:t>Siamo anche stati rimproverati di esserci limitati ad ALEPH, </a:t>
            </a:r>
          </a:p>
          <a:p>
            <a:pPr lvl="1"/>
            <a:r>
              <a:rPr lang="it-IT" dirty="0"/>
              <a:t>Perché l’evento non è stato esteso anche a DELPHI?</a:t>
            </a:r>
          </a:p>
          <a:p>
            <a:r>
              <a:rPr lang="it-IT" dirty="0"/>
              <a:t>All’evento sono stati invitati il Presidente dell’INFN e i membri di Giunta</a:t>
            </a:r>
          </a:p>
          <a:p>
            <a:pPr lvl="1"/>
            <a:r>
              <a:rPr lang="it-IT" dirty="0"/>
              <a:t>Non mi aspettavo che venissero a Bari, ma volevo che sapessero che c’era un gruppo, ancora numeroso, di persone fiere di aver partecipato ad un esperimento LEP</a:t>
            </a:r>
          </a:p>
          <a:p>
            <a:pPr lvl="1"/>
            <a:r>
              <a:rPr lang="it-IT" dirty="0"/>
              <a:t>Noi poi abbiamo partecipato ad ALEPH, il migliore degli esperimenti al LEP.</a:t>
            </a:r>
          </a:p>
        </p:txBody>
      </p:sp>
      <p:pic>
        <p:nvPicPr>
          <p:cNvPr id="5" name="Picture 2">
            <a:extLst>
              <a:ext uri="{FF2B5EF4-FFF2-40B4-BE49-F238E27FC236}">
                <a16:creationId xmlns:a16="http://schemas.microsoft.com/office/drawing/2014/main" id="{D101DCB3-4D25-5121-6805-6196A8B36A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23" b="1"/>
          <a:stretch/>
        </p:blipFill>
        <p:spPr bwMode="auto">
          <a:xfrm>
            <a:off x="385762" y="145271"/>
            <a:ext cx="3757063" cy="1690678"/>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p:nvSpPr>
          <p:cNvPr id="4" name="Segnaposto contenuto 2">
            <a:extLst>
              <a:ext uri="{FF2B5EF4-FFF2-40B4-BE49-F238E27FC236}">
                <a16:creationId xmlns:a16="http://schemas.microsoft.com/office/drawing/2014/main" id="{E00B3F3A-1948-1B3F-8071-D1CF369481C8}"/>
              </a:ext>
            </a:extLst>
          </p:cNvPr>
          <p:cNvSpPr txBox="1">
            <a:spLocks/>
          </p:cNvSpPr>
          <p:nvPr/>
        </p:nvSpPr>
        <p:spPr>
          <a:xfrm>
            <a:off x="544025" y="3854669"/>
            <a:ext cx="4791650" cy="23552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it-IT" sz="4000" dirty="0"/>
          </a:p>
        </p:txBody>
      </p:sp>
      <p:sp>
        <p:nvSpPr>
          <p:cNvPr id="8" name="Titolo 1">
            <a:extLst>
              <a:ext uri="{FF2B5EF4-FFF2-40B4-BE49-F238E27FC236}">
                <a16:creationId xmlns:a16="http://schemas.microsoft.com/office/drawing/2014/main" id="{934EF734-3E69-4BA2-26D6-7CAB056CB094}"/>
              </a:ext>
            </a:extLst>
          </p:cNvPr>
          <p:cNvSpPr txBox="1">
            <a:spLocks/>
          </p:cNvSpPr>
          <p:nvPr/>
        </p:nvSpPr>
        <p:spPr>
          <a:xfrm>
            <a:off x="385762" y="1756968"/>
            <a:ext cx="4518747" cy="12264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it-IT" sz="4800" dirty="0"/>
          </a:p>
        </p:txBody>
      </p:sp>
      <p:sp>
        <p:nvSpPr>
          <p:cNvPr id="13" name="Sottotitolo 2">
            <a:extLst>
              <a:ext uri="{FF2B5EF4-FFF2-40B4-BE49-F238E27FC236}">
                <a16:creationId xmlns:a16="http://schemas.microsoft.com/office/drawing/2014/main" id="{EEE006E0-B577-C399-18E5-6F4766D33CF3}"/>
              </a:ext>
            </a:extLst>
          </p:cNvPr>
          <p:cNvSpPr txBox="1">
            <a:spLocks/>
          </p:cNvSpPr>
          <p:nvPr/>
        </p:nvSpPr>
        <p:spPr>
          <a:xfrm>
            <a:off x="7768682" y="6365751"/>
            <a:ext cx="4259691" cy="465160"/>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t-IT" sz="2000" dirty="0"/>
              <a:t>Giorgio Pietro Maggi – INFN - 7 Novembre 2023</a:t>
            </a:r>
          </a:p>
        </p:txBody>
      </p:sp>
      <p:pic>
        <p:nvPicPr>
          <p:cNvPr id="2" name="Immagine 1">
            <a:extLst>
              <a:ext uri="{FF2B5EF4-FFF2-40B4-BE49-F238E27FC236}">
                <a16:creationId xmlns:a16="http://schemas.microsoft.com/office/drawing/2014/main" id="{8B2A7EB5-60ED-5CF4-4153-E12C5EE51742}"/>
              </a:ext>
            </a:extLst>
          </p:cNvPr>
          <p:cNvPicPr>
            <a:picLocks noChangeAspect="1"/>
          </p:cNvPicPr>
          <p:nvPr/>
        </p:nvPicPr>
        <p:blipFill>
          <a:blip r:embed="rId3"/>
          <a:stretch>
            <a:fillRect/>
          </a:stretch>
        </p:blipFill>
        <p:spPr>
          <a:xfrm>
            <a:off x="0" y="2354356"/>
            <a:ext cx="5594215" cy="4129548"/>
          </a:xfrm>
          <a:prstGeom prst="rect">
            <a:avLst/>
          </a:prstGeom>
        </p:spPr>
      </p:pic>
    </p:spTree>
    <p:extLst>
      <p:ext uri="{BB962C8B-B14F-4D97-AF65-F5344CB8AC3E}">
        <p14:creationId xmlns:p14="http://schemas.microsoft.com/office/powerpoint/2010/main" val="1256565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36DE043-7F3A-B88C-1711-B271880BB6A0}"/>
              </a:ext>
            </a:extLst>
          </p:cNvPr>
          <p:cNvSpPr>
            <a:spLocks noGrp="1"/>
          </p:cNvSpPr>
          <p:nvPr>
            <p:ph idx="1"/>
          </p:nvPr>
        </p:nvSpPr>
        <p:spPr>
          <a:xfrm>
            <a:off x="5634038" y="696026"/>
            <a:ext cx="6172200" cy="5615563"/>
          </a:xfrm>
        </p:spPr>
        <p:txBody>
          <a:bodyPr anchor="ctr">
            <a:normAutofit fontScale="92500" lnSpcReduction="20000"/>
          </a:bodyPr>
          <a:lstStyle/>
          <a:p>
            <a:r>
              <a:rPr lang="it-IT" dirty="0"/>
              <a:t>Penso che questo evento un po’ di rumore l’abbia fatto e quindi abbia richiamato alla mente di quanti se ne sono già dimenticati, quello che l’INFN ha fatto al LEP.</a:t>
            </a:r>
          </a:p>
          <a:p>
            <a:r>
              <a:rPr lang="it-IT" dirty="0"/>
              <a:t>Io non vorrei fermarmi qui.</a:t>
            </a:r>
          </a:p>
          <a:p>
            <a:r>
              <a:rPr lang="it-IT" dirty="0"/>
              <a:t>Vorrei proporre al Comitato Scientifico di non smobilitare subito e di cercare di produrre degli atti di questo evento. </a:t>
            </a:r>
          </a:p>
          <a:p>
            <a:pPr lvl="1"/>
            <a:r>
              <a:rPr lang="it-IT" dirty="0"/>
              <a:t>Magari anche solo raccogliendo le slide presentate in un unico volumetto.</a:t>
            </a:r>
          </a:p>
          <a:p>
            <a:pPr lvl="1"/>
            <a:r>
              <a:rPr lang="it-IT" dirty="0"/>
              <a:t>Non lo leggerà nessuno, ma serve a tenere sveglia l’attenzione sull’attività svolta dall’INFN al LEP.</a:t>
            </a:r>
          </a:p>
        </p:txBody>
      </p:sp>
      <p:pic>
        <p:nvPicPr>
          <p:cNvPr id="5" name="Picture 2">
            <a:extLst>
              <a:ext uri="{FF2B5EF4-FFF2-40B4-BE49-F238E27FC236}">
                <a16:creationId xmlns:a16="http://schemas.microsoft.com/office/drawing/2014/main" id="{D101DCB3-4D25-5121-6805-6196A8B36A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23" b="1"/>
          <a:stretch/>
        </p:blipFill>
        <p:spPr bwMode="auto">
          <a:xfrm>
            <a:off x="385762" y="145271"/>
            <a:ext cx="3757063" cy="1690678"/>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p:nvSpPr>
          <p:cNvPr id="4" name="Segnaposto contenuto 2">
            <a:extLst>
              <a:ext uri="{FF2B5EF4-FFF2-40B4-BE49-F238E27FC236}">
                <a16:creationId xmlns:a16="http://schemas.microsoft.com/office/drawing/2014/main" id="{E00B3F3A-1948-1B3F-8071-D1CF369481C8}"/>
              </a:ext>
            </a:extLst>
          </p:cNvPr>
          <p:cNvSpPr txBox="1">
            <a:spLocks/>
          </p:cNvSpPr>
          <p:nvPr/>
        </p:nvSpPr>
        <p:spPr>
          <a:xfrm>
            <a:off x="544025" y="3854669"/>
            <a:ext cx="4791650" cy="23552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it-IT" sz="4000" dirty="0"/>
          </a:p>
        </p:txBody>
      </p:sp>
      <p:sp>
        <p:nvSpPr>
          <p:cNvPr id="8" name="Titolo 1">
            <a:extLst>
              <a:ext uri="{FF2B5EF4-FFF2-40B4-BE49-F238E27FC236}">
                <a16:creationId xmlns:a16="http://schemas.microsoft.com/office/drawing/2014/main" id="{934EF734-3E69-4BA2-26D6-7CAB056CB094}"/>
              </a:ext>
            </a:extLst>
          </p:cNvPr>
          <p:cNvSpPr txBox="1">
            <a:spLocks/>
          </p:cNvSpPr>
          <p:nvPr/>
        </p:nvSpPr>
        <p:spPr>
          <a:xfrm>
            <a:off x="385762" y="1756968"/>
            <a:ext cx="4518747" cy="12264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it-IT" sz="4800" dirty="0"/>
          </a:p>
        </p:txBody>
      </p:sp>
      <p:pic>
        <p:nvPicPr>
          <p:cNvPr id="11" name="Immagine 10">
            <a:extLst>
              <a:ext uri="{FF2B5EF4-FFF2-40B4-BE49-F238E27FC236}">
                <a16:creationId xmlns:a16="http://schemas.microsoft.com/office/drawing/2014/main" id="{0F915086-882E-B005-36DF-87C6F3115A70}"/>
              </a:ext>
            </a:extLst>
          </p:cNvPr>
          <p:cNvPicPr>
            <a:picLocks noChangeAspect="1"/>
          </p:cNvPicPr>
          <p:nvPr/>
        </p:nvPicPr>
        <p:blipFill>
          <a:blip r:embed="rId3"/>
          <a:stretch>
            <a:fillRect/>
          </a:stretch>
        </p:blipFill>
        <p:spPr>
          <a:xfrm>
            <a:off x="385762" y="2095500"/>
            <a:ext cx="4178300" cy="4762500"/>
          </a:xfrm>
          <a:prstGeom prst="rect">
            <a:avLst/>
          </a:prstGeom>
        </p:spPr>
      </p:pic>
      <p:sp>
        <p:nvSpPr>
          <p:cNvPr id="13" name="Sottotitolo 2">
            <a:extLst>
              <a:ext uri="{FF2B5EF4-FFF2-40B4-BE49-F238E27FC236}">
                <a16:creationId xmlns:a16="http://schemas.microsoft.com/office/drawing/2014/main" id="{EEE006E0-B577-C399-18E5-6F4766D33CF3}"/>
              </a:ext>
            </a:extLst>
          </p:cNvPr>
          <p:cNvSpPr txBox="1">
            <a:spLocks/>
          </p:cNvSpPr>
          <p:nvPr/>
        </p:nvSpPr>
        <p:spPr>
          <a:xfrm>
            <a:off x="7768682" y="6365751"/>
            <a:ext cx="4259691" cy="465160"/>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t-IT" sz="2000" dirty="0"/>
              <a:t>Giorgio Pietro Maggi – INFN - 7 Novembre 2023</a:t>
            </a:r>
          </a:p>
        </p:txBody>
      </p:sp>
    </p:spTree>
    <p:extLst>
      <p:ext uri="{BB962C8B-B14F-4D97-AF65-F5344CB8AC3E}">
        <p14:creationId xmlns:p14="http://schemas.microsoft.com/office/powerpoint/2010/main" val="675616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36DE043-7F3A-B88C-1711-B271880BB6A0}"/>
              </a:ext>
            </a:extLst>
          </p:cNvPr>
          <p:cNvSpPr>
            <a:spLocks noGrp="1"/>
          </p:cNvSpPr>
          <p:nvPr>
            <p:ph idx="1"/>
          </p:nvPr>
        </p:nvSpPr>
        <p:spPr>
          <a:xfrm>
            <a:off x="5634038" y="696026"/>
            <a:ext cx="6172200" cy="5615563"/>
          </a:xfrm>
        </p:spPr>
        <p:txBody>
          <a:bodyPr anchor="ctr">
            <a:normAutofit fontScale="92500" lnSpcReduction="20000"/>
          </a:bodyPr>
          <a:lstStyle/>
          <a:p>
            <a:r>
              <a:rPr lang="it-IT" dirty="0"/>
              <a:t>Sono doverosi un certo numero  di ringraziamenti a quanti nel Dipartimento e nell’INFN hanno lavorato per la buona riuscita dell’evento</a:t>
            </a:r>
          </a:p>
          <a:p>
            <a:r>
              <a:rPr lang="it-IT" dirty="0"/>
              <a:t>nell’INFN</a:t>
            </a:r>
          </a:p>
          <a:p>
            <a:pPr lvl="1"/>
            <a:r>
              <a:rPr lang="it-IT" dirty="0"/>
              <a:t>Il servizio calcolo e reti:</a:t>
            </a:r>
          </a:p>
          <a:p>
            <a:pPr lvl="2"/>
            <a:r>
              <a:rPr lang="it-IT" dirty="0"/>
              <a:t>Con Vincenzo Spinoso, Alessandro Casale ed Angelo Ceres</a:t>
            </a:r>
          </a:p>
          <a:p>
            <a:pPr lvl="1"/>
            <a:r>
              <a:rPr lang="it-IT" dirty="0"/>
              <a:t>Il servizio Amministrazione  </a:t>
            </a:r>
          </a:p>
          <a:p>
            <a:pPr lvl="2"/>
            <a:r>
              <a:rPr lang="it-IT" dirty="0"/>
              <a:t>con Francesca Assisi, Enza d’Alba</a:t>
            </a:r>
          </a:p>
          <a:p>
            <a:pPr lvl="1"/>
            <a:r>
              <a:rPr lang="it-IT" dirty="0"/>
              <a:t>Il Servizio di Direzione </a:t>
            </a:r>
          </a:p>
          <a:p>
            <a:pPr lvl="2"/>
            <a:r>
              <a:rPr lang="it-IT" dirty="0"/>
              <a:t>con Antonio Silvestri</a:t>
            </a:r>
          </a:p>
          <a:p>
            <a:r>
              <a:rPr lang="it-IT" dirty="0"/>
              <a:t>Del DIF </a:t>
            </a:r>
          </a:p>
          <a:p>
            <a:pPr lvl="1"/>
            <a:r>
              <a:rPr lang="it-IT" dirty="0"/>
              <a:t>Anna Catalano, </a:t>
            </a:r>
          </a:p>
          <a:p>
            <a:pPr lvl="1"/>
            <a:r>
              <a:rPr lang="it-IT" dirty="0"/>
              <a:t>Antonio Mongelli</a:t>
            </a:r>
          </a:p>
        </p:txBody>
      </p:sp>
      <p:pic>
        <p:nvPicPr>
          <p:cNvPr id="5" name="Picture 2">
            <a:extLst>
              <a:ext uri="{FF2B5EF4-FFF2-40B4-BE49-F238E27FC236}">
                <a16:creationId xmlns:a16="http://schemas.microsoft.com/office/drawing/2014/main" id="{D101DCB3-4D25-5121-6805-6196A8B36A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23" b="1"/>
          <a:stretch/>
        </p:blipFill>
        <p:spPr bwMode="auto">
          <a:xfrm>
            <a:off x="385762" y="145271"/>
            <a:ext cx="3757063" cy="1690678"/>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p:nvSpPr>
          <p:cNvPr id="4" name="Segnaposto contenuto 2">
            <a:extLst>
              <a:ext uri="{FF2B5EF4-FFF2-40B4-BE49-F238E27FC236}">
                <a16:creationId xmlns:a16="http://schemas.microsoft.com/office/drawing/2014/main" id="{E00B3F3A-1948-1B3F-8071-D1CF369481C8}"/>
              </a:ext>
            </a:extLst>
          </p:cNvPr>
          <p:cNvSpPr txBox="1">
            <a:spLocks/>
          </p:cNvSpPr>
          <p:nvPr/>
        </p:nvSpPr>
        <p:spPr>
          <a:xfrm>
            <a:off x="544025" y="3854669"/>
            <a:ext cx="4791650" cy="23552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it-IT" sz="4000" dirty="0"/>
          </a:p>
        </p:txBody>
      </p:sp>
      <p:sp>
        <p:nvSpPr>
          <p:cNvPr id="8" name="Titolo 1">
            <a:extLst>
              <a:ext uri="{FF2B5EF4-FFF2-40B4-BE49-F238E27FC236}">
                <a16:creationId xmlns:a16="http://schemas.microsoft.com/office/drawing/2014/main" id="{934EF734-3E69-4BA2-26D6-7CAB056CB094}"/>
              </a:ext>
            </a:extLst>
          </p:cNvPr>
          <p:cNvSpPr txBox="1">
            <a:spLocks/>
          </p:cNvSpPr>
          <p:nvPr/>
        </p:nvSpPr>
        <p:spPr>
          <a:xfrm>
            <a:off x="385762" y="1756968"/>
            <a:ext cx="4518747" cy="12264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it-IT" sz="4800" dirty="0"/>
          </a:p>
        </p:txBody>
      </p:sp>
      <p:sp>
        <p:nvSpPr>
          <p:cNvPr id="13" name="Sottotitolo 2">
            <a:extLst>
              <a:ext uri="{FF2B5EF4-FFF2-40B4-BE49-F238E27FC236}">
                <a16:creationId xmlns:a16="http://schemas.microsoft.com/office/drawing/2014/main" id="{EEE006E0-B577-C399-18E5-6F4766D33CF3}"/>
              </a:ext>
            </a:extLst>
          </p:cNvPr>
          <p:cNvSpPr txBox="1">
            <a:spLocks/>
          </p:cNvSpPr>
          <p:nvPr/>
        </p:nvSpPr>
        <p:spPr>
          <a:xfrm>
            <a:off x="7768682" y="6365751"/>
            <a:ext cx="4259691" cy="465160"/>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t-IT" sz="2000" dirty="0"/>
              <a:t>Giorgio Pietro Maggi – INFN - 7 Novembre 2023</a:t>
            </a:r>
          </a:p>
        </p:txBody>
      </p:sp>
      <p:pic>
        <p:nvPicPr>
          <p:cNvPr id="2" name="Immagine 1" descr="Immagine che contiene ingegneria, macchina, acciaio, industria&#10;&#10;Descrizione generata automaticamente">
            <a:extLst>
              <a:ext uri="{FF2B5EF4-FFF2-40B4-BE49-F238E27FC236}">
                <a16:creationId xmlns:a16="http://schemas.microsoft.com/office/drawing/2014/main" id="{AAD9C280-F39E-BBDF-72C4-8D5C2609518E}"/>
              </a:ext>
            </a:extLst>
          </p:cNvPr>
          <p:cNvPicPr>
            <a:picLocks noChangeAspect="1"/>
          </p:cNvPicPr>
          <p:nvPr/>
        </p:nvPicPr>
        <p:blipFill>
          <a:blip r:embed="rId3"/>
          <a:stretch>
            <a:fillRect/>
          </a:stretch>
        </p:blipFill>
        <p:spPr>
          <a:xfrm>
            <a:off x="56437" y="2389240"/>
            <a:ext cx="5391580" cy="4428798"/>
          </a:xfrm>
          <a:prstGeom prst="rect">
            <a:avLst/>
          </a:prstGeom>
        </p:spPr>
      </p:pic>
    </p:spTree>
    <p:extLst>
      <p:ext uri="{BB962C8B-B14F-4D97-AF65-F5344CB8AC3E}">
        <p14:creationId xmlns:p14="http://schemas.microsoft.com/office/powerpoint/2010/main" val="338704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36DE043-7F3A-B88C-1711-B271880BB6A0}"/>
              </a:ext>
            </a:extLst>
          </p:cNvPr>
          <p:cNvSpPr>
            <a:spLocks noGrp="1"/>
          </p:cNvSpPr>
          <p:nvPr>
            <p:ph idx="1"/>
          </p:nvPr>
        </p:nvSpPr>
        <p:spPr>
          <a:xfrm>
            <a:off x="5634038" y="696026"/>
            <a:ext cx="6172200" cy="5615563"/>
          </a:xfrm>
        </p:spPr>
        <p:txBody>
          <a:bodyPr anchor="ctr">
            <a:normAutofit lnSpcReduction="10000"/>
          </a:bodyPr>
          <a:lstStyle/>
          <a:p>
            <a:r>
              <a:rPr lang="it-IT" dirty="0"/>
              <a:t>Si ringraziano altresì</a:t>
            </a:r>
          </a:p>
          <a:p>
            <a:r>
              <a:rPr lang="it-IT" dirty="0"/>
              <a:t>Il direttore del DIF, Roberto Bellotti, per averci consentito l’uso dell’aula in un periodo in cui le aule sono usate per le lezioni</a:t>
            </a:r>
          </a:p>
          <a:p>
            <a:r>
              <a:rPr lang="it-IT" dirty="0"/>
              <a:t>Il direttore della Sezione INFN, Vito Manzari, per il supporto che ha voluto fornire all’iniziativa, senza del quale il risultato non sarebbe stato allo stesso livello.</a:t>
            </a:r>
          </a:p>
          <a:p>
            <a:r>
              <a:rPr lang="it-IT" dirty="0"/>
              <a:t> Il coordinatore del gruppo I, Salvatore My per il contributo finanziario </a:t>
            </a:r>
          </a:p>
        </p:txBody>
      </p:sp>
      <p:pic>
        <p:nvPicPr>
          <p:cNvPr id="5" name="Picture 2">
            <a:extLst>
              <a:ext uri="{FF2B5EF4-FFF2-40B4-BE49-F238E27FC236}">
                <a16:creationId xmlns:a16="http://schemas.microsoft.com/office/drawing/2014/main" id="{D101DCB3-4D25-5121-6805-6196A8B36A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23" b="1"/>
          <a:stretch/>
        </p:blipFill>
        <p:spPr bwMode="auto">
          <a:xfrm>
            <a:off x="385762" y="145271"/>
            <a:ext cx="3757063" cy="1690678"/>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p:nvSpPr>
          <p:cNvPr id="4" name="Segnaposto contenuto 2">
            <a:extLst>
              <a:ext uri="{FF2B5EF4-FFF2-40B4-BE49-F238E27FC236}">
                <a16:creationId xmlns:a16="http://schemas.microsoft.com/office/drawing/2014/main" id="{E00B3F3A-1948-1B3F-8071-D1CF369481C8}"/>
              </a:ext>
            </a:extLst>
          </p:cNvPr>
          <p:cNvSpPr txBox="1">
            <a:spLocks/>
          </p:cNvSpPr>
          <p:nvPr/>
        </p:nvSpPr>
        <p:spPr>
          <a:xfrm>
            <a:off x="544025" y="3854669"/>
            <a:ext cx="4791650" cy="23552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it-IT" sz="4000" dirty="0"/>
          </a:p>
        </p:txBody>
      </p:sp>
      <p:sp>
        <p:nvSpPr>
          <p:cNvPr id="8" name="Titolo 1">
            <a:extLst>
              <a:ext uri="{FF2B5EF4-FFF2-40B4-BE49-F238E27FC236}">
                <a16:creationId xmlns:a16="http://schemas.microsoft.com/office/drawing/2014/main" id="{934EF734-3E69-4BA2-26D6-7CAB056CB094}"/>
              </a:ext>
            </a:extLst>
          </p:cNvPr>
          <p:cNvSpPr txBox="1">
            <a:spLocks/>
          </p:cNvSpPr>
          <p:nvPr/>
        </p:nvSpPr>
        <p:spPr>
          <a:xfrm>
            <a:off x="385762" y="1756968"/>
            <a:ext cx="4518747" cy="12264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it-IT" sz="4800" dirty="0"/>
          </a:p>
        </p:txBody>
      </p:sp>
      <p:sp>
        <p:nvSpPr>
          <p:cNvPr id="13" name="Sottotitolo 2">
            <a:extLst>
              <a:ext uri="{FF2B5EF4-FFF2-40B4-BE49-F238E27FC236}">
                <a16:creationId xmlns:a16="http://schemas.microsoft.com/office/drawing/2014/main" id="{EEE006E0-B577-C399-18E5-6F4766D33CF3}"/>
              </a:ext>
            </a:extLst>
          </p:cNvPr>
          <p:cNvSpPr txBox="1">
            <a:spLocks/>
          </p:cNvSpPr>
          <p:nvPr/>
        </p:nvSpPr>
        <p:spPr>
          <a:xfrm>
            <a:off x="7768682" y="6365751"/>
            <a:ext cx="4259691" cy="465160"/>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t-IT" sz="2000" dirty="0"/>
              <a:t>Giorgio Pietro Maggi – INFN - 7 Novembre 2023</a:t>
            </a:r>
          </a:p>
        </p:txBody>
      </p:sp>
      <p:pic>
        <p:nvPicPr>
          <p:cNvPr id="2050" name="Picture 2">
            <a:extLst>
              <a:ext uri="{FF2B5EF4-FFF2-40B4-BE49-F238E27FC236}">
                <a16:creationId xmlns:a16="http://schemas.microsoft.com/office/drawing/2014/main" id="{D1DC457E-1CE1-20ED-8ADA-2FD9AF5E13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23014"/>
            <a:ext cx="5511006" cy="374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7203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36DE043-7F3A-B88C-1711-B271880BB6A0}"/>
              </a:ext>
            </a:extLst>
          </p:cNvPr>
          <p:cNvSpPr>
            <a:spLocks noGrp="1"/>
          </p:cNvSpPr>
          <p:nvPr>
            <p:ph idx="1"/>
          </p:nvPr>
        </p:nvSpPr>
        <p:spPr>
          <a:xfrm>
            <a:off x="5634038" y="696026"/>
            <a:ext cx="6172200" cy="5615563"/>
          </a:xfrm>
        </p:spPr>
        <p:txBody>
          <a:bodyPr anchor="ctr">
            <a:normAutofit/>
          </a:bodyPr>
          <a:lstStyle/>
          <a:p>
            <a:r>
              <a:rPr lang="it-IT" dirty="0"/>
              <a:t>Ringrazio il comitato scientifico per gli utilissimi consigli.</a:t>
            </a:r>
          </a:p>
          <a:p>
            <a:r>
              <a:rPr lang="it-IT" dirty="0"/>
              <a:t>Il comitato organizzatore: a ciascuno ha curato un aspetto dell’organizzazione.</a:t>
            </a:r>
          </a:p>
          <a:p>
            <a:r>
              <a:rPr lang="it-IT" dirty="0"/>
              <a:t>Un grazie particolare alle persone con cui ho condiviso l’organizzazione dell’evento e che  ho messo in croce più delle altre.</a:t>
            </a:r>
          </a:p>
          <a:p>
            <a:pPr lvl="1"/>
            <a:r>
              <a:rPr lang="it-IT" dirty="0"/>
              <a:t>Mauro de Palma</a:t>
            </a:r>
          </a:p>
          <a:p>
            <a:pPr lvl="1"/>
            <a:r>
              <a:rPr lang="it-IT" dirty="0"/>
              <a:t>e Gabriella Catanesi</a:t>
            </a:r>
          </a:p>
        </p:txBody>
      </p:sp>
      <p:pic>
        <p:nvPicPr>
          <p:cNvPr id="5" name="Picture 2">
            <a:extLst>
              <a:ext uri="{FF2B5EF4-FFF2-40B4-BE49-F238E27FC236}">
                <a16:creationId xmlns:a16="http://schemas.microsoft.com/office/drawing/2014/main" id="{D101DCB3-4D25-5121-6805-6196A8B36A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23" b="1"/>
          <a:stretch/>
        </p:blipFill>
        <p:spPr bwMode="auto">
          <a:xfrm>
            <a:off x="385762" y="145271"/>
            <a:ext cx="3757063" cy="1690678"/>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p:nvSpPr>
          <p:cNvPr id="4" name="Segnaposto contenuto 2">
            <a:extLst>
              <a:ext uri="{FF2B5EF4-FFF2-40B4-BE49-F238E27FC236}">
                <a16:creationId xmlns:a16="http://schemas.microsoft.com/office/drawing/2014/main" id="{E00B3F3A-1948-1B3F-8071-D1CF369481C8}"/>
              </a:ext>
            </a:extLst>
          </p:cNvPr>
          <p:cNvSpPr txBox="1">
            <a:spLocks/>
          </p:cNvSpPr>
          <p:nvPr/>
        </p:nvSpPr>
        <p:spPr>
          <a:xfrm>
            <a:off x="544025" y="3854669"/>
            <a:ext cx="4791650" cy="23552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it-IT" sz="4000" dirty="0"/>
          </a:p>
        </p:txBody>
      </p:sp>
      <p:sp>
        <p:nvSpPr>
          <p:cNvPr id="8" name="Titolo 1">
            <a:extLst>
              <a:ext uri="{FF2B5EF4-FFF2-40B4-BE49-F238E27FC236}">
                <a16:creationId xmlns:a16="http://schemas.microsoft.com/office/drawing/2014/main" id="{934EF734-3E69-4BA2-26D6-7CAB056CB094}"/>
              </a:ext>
            </a:extLst>
          </p:cNvPr>
          <p:cNvSpPr txBox="1">
            <a:spLocks/>
          </p:cNvSpPr>
          <p:nvPr/>
        </p:nvSpPr>
        <p:spPr>
          <a:xfrm>
            <a:off x="385762" y="1756968"/>
            <a:ext cx="4518747" cy="12264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it-IT" sz="4800" dirty="0"/>
          </a:p>
        </p:txBody>
      </p:sp>
      <p:sp>
        <p:nvSpPr>
          <p:cNvPr id="13" name="Sottotitolo 2">
            <a:extLst>
              <a:ext uri="{FF2B5EF4-FFF2-40B4-BE49-F238E27FC236}">
                <a16:creationId xmlns:a16="http://schemas.microsoft.com/office/drawing/2014/main" id="{EEE006E0-B577-C399-18E5-6F4766D33CF3}"/>
              </a:ext>
            </a:extLst>
          </p:cNvPr>
          <p:cNvSpPr txBox="1">
            <a:spLocks/>
          </p:cNvSpPr>
          <p:nvPr/>
        </p:nvSpPr>
        <p:spPr>
          <a:xfrm>
            <a:off x="7768682" y="6365751"/>
            <a:ext cx="4259691" cy="465160"/>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t-IT" sz="2000" dirty="0"/>
              <a:t>Giorgio Pietro Maggi – INFN - 7 Novembre 2023</a:t>
            </a:r>
          </a:p>
        </p:txBody>
      </p:sp>
      <p:pic>
        <p:nvPicPr>
          <p:cNvPr id="2" name="Picture 4" descr="Immagine che contiene interni, persona&#10;&#10;Descrizione generata automaticamente">
            <a:extLst>
              <a:ext uri="{FF2B5EF4-FFF2-40B4-BE49-F238E27FC236}">
                <a16:creationId xmlns:a16="http://schemas.microsoft.com/office/drawing/2014/main" id="{E915762B-B1F9-2B3E-BEEF-96A3219EFA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062" y="2500483"/>
            <a:ext cx="5461576" cy="3709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721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36DE043-7F3A-B88C-1711-B271880BB6A0}"/>
              </a:ext>
            </a:extLst>
          </p:cNvPr>
          <p:cNvSpPr>
            <a:spLocks noGrp="1"/>
          </p:cNvSpPr>
          <p:nvPr>
            <p:ph idx="1"/>
          </p:nvPr>
        </p:nvSpPr>
        <p:spPr>
          <a:xfrm>
            <a:off x="5634038" y="696026"/>
            <a:ext cx="6172200" cy="5615563"/>
          </a:xfrm>
        </p:spPr>
        <p:txBody>
          <a:bodyPr anchor="ctr">
            <a:normAutofit fontScale="92500" lnSpcReduction="10000"/>
          </a:bodyPr>
          <a:lstStyle/>
          <a:p>
            <a:r>
              <a:rPr lang="it-IT" dirty="0"/>
              <a:t>Ringrazio infine tutti voi che avete partecipato a questo  evento</a:t>
            </a:r>
          </a:p>
          <a:p>
            <a:pPr lvl="1"/>
            <a:r>
              <a:rPr lang="it-IT" dirty="0"/>
              <a:t>Ringrazio in particolare quanti hanno diffuso l’informazione sull’evento nella comunità locale.</a:t>
            </a:r>
          </a:p>
          <a:p>
            <a:pPr lvl="2"/>
            <a:r>
              <a:rPr lang="it-IT" dirty="0"/>
              <a:t>Il presidente del corso di laurea in Fisica</a:t>
            </a:r>
          </a:p>
          <a:p>
            <a:pPr lvl="2"/>
            <a:r>
              <a:rPr lang="it-IT" dirty="0"/>
              <a:t>Il coordinatore del dottorato di ricerca</a:t>
            </a:r>
          </a:p>
          <a:p>
            <a:pPr lvl="2"/>
            <a:r>
              <a:rPr lang="it-IT" dirty="0"/>
              <a:t>L’associazione  </a:t>
            </a:r>
            <a:r>
              <a:rPr lang="it-IT" b="0" i="0" u="none" strike="noStrike" dirty="0">
                <a:solidFill>
                  <a:srgbClr val="000000"/>
                </a:solidFill>
                <a:effectLst/>
                <a:latin typeface="Calibri" panose="020F0502020204030204" pitchFamily="34" charset="0"/>
              </a:rPr>
              <a:t>AISF</a:t>
            </a:r>
            <a:endParaRPr lang="it-IT" dirty="0"/>
          </a:p>
          <a:p>
            <a:pPr lvl="2"/>
            <a:r>
              <a:rPr lang="it-IT" dirty="0"/>
              <a:t>L’associazione ADIFI</a:t>
            </a:r>
          </a:p>
          <a:p>
            <a:r>
              <a:rPr lang="it-IT" dirty="0"/>
              <a:t>Ringrazio quanti sono venuti da fuori.</a:t>
            </a:r>
          </a:p>
          <a:p>
            <a:r>
              <a:rPr lang="it-IT" dirty="0"/>
              <a:t>Ringrazio infine quanti hanno seguito l’evento da remoto.</a:t>
            </a:r>
          </a:p>
          <a:p>
            <a:pPr lvl="1"/>
            <a:r>
              <a:rPr lang="it-IT" dirty="0"/>
              <a:t>Sono i più giovani che sono ancora oberati di lavoro.</a:t>
            </a:r>
          </a:p>
        </p:txBody>
      </p:sp>
      <p:pic>
        <p:nvPicPr>
          <p:cNvPr id="5" name="Picture 2">
            <a:extLst>
              <a:ext uri="{FF2B5EF4-FFF2-40B4-BE49-F238E27FC236}">
                <a16:creationId xmlns:a16="http://schemas.microsoft.com/office/drawing/2014/main" id="{D101DCB3-4D25-5121-6805-6196A8B36A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23" b="1"/>
          <a:stretch/>
        </p:blipFill>
        <p:spPr bwMode="auto">
          <a:xfrm>
            <a:off x="385762" y="145271"/>
            <a:ext cx="3757063" cy="1690678"/>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p:nvSpPr>
          <p:cNvPr id="4" name="Segnaposto contenuto 2">
            <a:extLst>
              <a:ext uri="{FF2B5EF4-FFF2-40B4-BE49-F238E27FC236}">
                <a16:creationId xmlns:a16="http://schemas.microsoft.com/office/drawing/2014/main" id="{E00B3F3A-1948-1B3F-8071-D1CF369481C8}"/>
              </a:ext>
            </a:extLst>
          </p:cNvPr>
          <p:cNvSpPr txBox="1">
            <a:spLocks/>
          </p:cNvSpPr>
          <p:nvPr/>
        </p:nvSpPr>
        <p:spPr>
          <a:xfrm>
            <a:off x="544025" y="3854669"/>
            <a:ext cx="4791650" cy="23552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it-IT" sz="4000" dirty="0"/>
          </a:p>
        </p:txBody>
      </p:sp>
      <p:sp>
        <p:nvSpPr>
          <p:cNvPr id="8" name="Titolo 1">
            <a:extLst>
              <a:ext uri="{FF2B5EF4-FFF2-40B4-BE49-F238E27FC236}">
                <a16:creationId xmlns:a16="http://schemas.microsoft.com/office/drawing/2014/main" id="{934EF734-3E69-4BA2-26D6-7CAB056CB094}"/>
              </a:ext>
            </a:extLst>
          </p:cNvPr>
          <p:cNvSpPr txBox="1">
            <a:spLocks/>
          </p:cNvSpPr>
          <p:nvPr/>
        </p:nvSpPr>
        <p:spPr>
          <a:xfrm>
            <a:off x="385762" y="1756968"/>
            <a:ext cx="4518747" cy="12264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it-IT" sz="4800" dirty="0"/>
          </a:p>
        </p:txBody>
      </p:sp>
      <p:sp>
        <p:nvSpPr>
          <p:cNvPr id="13" name="Sottotitolo 2">
            <a:extLst>
              <a:ext uri="{FF2B5EF4-FFF2-40B4-BE49-F238E27FC236}">
                <a16:creationId xmlns:a16="http://schemas.microsoft.com/office/drawing/2014/main" id="{EEE006E0-B577-C399-18E5-6F4766D33CF3}"/>
              </a:ext>
            </a:extLst>
          </p:cNvPr>
          <p:cNvSpPr txBox="1">
            <a:spLocks/>
          </p:cNvSpPr>
          <p:nvPr/>
        </p:nvSpPr>
        <p:spPr>
          <a:xfrm>
            <a:off x="7768682" y="6365751"/>
            <a:ext cx="4259691" cy="465160"/>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t-IT" sz="2000" dirty="0"/>
              <a:t>Giorgio Pietro Maggi – INFN - 7 Novembre 2023</a:t>
            </a:r>
          </a:p>
        </p:txBody>
      </p:sp>
      <p:pic>
        <p:nvPicPr>
          <p:cNvPr id="6" name="Immagine 5">
            <a:extLst>
              <a:ext uri="{FF2B5EF4-FFF2-40B4-BE49-F238E27FC236}">
                <a16:creationId xmlns:a16="http://schemas.microsoft.com/office/drawing/2014/main" id="{8EBD4221-FB57-CCDA-6222-9EE64470777C}"/>
              </a:ext>
            </a:extLst>
          </p:cNvPr>
          <p:cNvPicPr>
            <a:picLocks noChangeAspect="1"/>
          </p:cNvPicPr>
          <p:nvPr/>
        </p:nvPicPr>
        <p:blipFill>
          <a:blip r:embed="rId3"/>
          <a:stretch>
            <a:fillRect/>
          </a:stretch>
        </p:blipFill>
        <p:spPr>
          <a:xfrm>
            <a:off x="248823" y="2707162"/>
            <a:ext cx="4914900" cy="3162300"/>
          </a:xfrm>
          <a:prstGeom prst="rect">
            <a:avLst/>
          </a:prstGeom>
        </p:spPr>
      </p:pic>
    </p:spTree>
    <p:extLst>
      <p:ext uri="{BB962C8B-B14F-4D97-AF65-F5344CB8AC3E}">
        <p14:creationId xmlns:p14="http://schemas.microsoft.com/office/powerpoint/2010/main" val="1758204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36DE043-7F3A-B88C-1711-B271880BB6A0}"/>
              </a:ext>
            </a:extLst>
          </p:cNvPr>
          <p:cNvSpPr>
            <a:spLocks noGrp="1"/>
          </p:cNvSpPr>
          <p:nvPr>
            <p:ph idx="1"/>
          </p:nvPr>
        </p:nvSpPr>
        <p:spPr>
          <a:xfrm>
            <a:off x="5634038" y="696026"/>
            <a:ext cx="6172200" cy="5615563"/>
          </a:xfrm>
        </p:spPr>
        <p:txBody>
          <a:bodyPr anchor="ctr">
            <a:normAutofit/>
          </a:bodyPr>
          <a:lstStyle/>
          <a:p>
            <a:r>
              <a:rPr lang="it-IT" dirty="0"/>
              <a:t>A questi ultimi il compito di organizzare, tra 10 anni, </a:t>
            </a:r>
          </a:p>
          <a:p>
            <a:pPr marL="0" indent="0" algn="ctr">
              <a:buNone/>
            </a:pPr>
            <a:r>
              <a:rPr lang="it-IT" sz="5400" dirty="0">
                <a:solidFill>
                  <a:srgbClr val="0070C0"/>
                </a:solidFill>
              </a:rPr>
              <a:t>ALEPH Italia 2033</a:t>
            </a:r>
          </a:p>
        </p:txBody>
      </p:sp>
      <p:pic>
        <p:nvPicPr>
          <p:cNvPr id="5" name="Picture 2">
            <a:extLst>
              <a:ext uri="{FF2B5EF4-FFF2-40B4-BE49-F238E27FC236}">
                <a16:creationId xmlns:a16="http://schemas.microsoft.com/office/drawing/2014/main" id="{D101DCB3-4D25-5121-6805-6196A8B36A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223" b="1"/>
          <a:stretch/>
        </p:blipFill>
        <p:spPr bwMode="auto">
          <a:xfrm>
            <a:off x="385762" y="145271"/>
            <a:ext cx="3757063" cy="1690678"/>
          </a:xfrm>
          <a:prstGeom prst="rect">
            <a:avLst/>
          </a:prstGeom>
          <a:noFill/>
          <a:effectLst>
            <a:outerShdw blurRad="596900" dist="330200" dir="8820000" sx="87000" sy="87000" algn="ctr" rotWithShape="0">
              <a:srgbClr val="000000">
                <a:alpha val="29000"/>
              </a:srgbClr>
            </a:outerShdw>
          </a:effectLst>
          <a:extLst>
            <a:ext uri="{909E8E84-426E-40DD-AFC4-6F175D3DCCD1}">
              <a14:hiddenFill xmlns:a14="http://schemas.microsoft.com/office/drawing/2010/main">
                <a:solidFill>
                  <a:srgbClr val="FFFFFF"/>
                </a:solidFill>
              </a14:hiddenFill>
            </a:ext>
          </a:extLst>
        </p:spPr>
      </p:pic>
      <p:sp>
        <p:nvSpPr>
          <p:cNvPr id="4" name="Segnaposto contenuto 2">
            <a:extLst>
              <a:ext uri="{FF2B5EF4-FFF2-40B4-BE49-F238E27FC236}">
                <a16:creationId xmlns:a16="http://schemas.microsoft.com/office/drawing/2014/main" id="{E00B3F3A-1948-1B3F-8071-D1CF369481C8}"/>
              </a:ext>
            </a:extLst>
          </p:cNvPr>
          <p:cNvSpPr txBox="1">
            <a:spLocks/>
          </p:cNvSpPr>
          <p:nvPr/>
        </p:nvSpPr>
        <p:spPr>
          <a:xfrm>
            <a:off x="544025" y="3854669"/>
            <a:ext cx="4791650" cy="23552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it-IT" sz="4000" dirty="0"/>
          </a:p>
        </p:txBody>
      </p:sp>
      <p:sp>
        <p:nvSpPr>
          <p:cNvPr id="8" name="Titolo 1">
            <a:extLst>
              <a:ext uri="{FF2B5EF4-FFF2-40B4-BE49-F238E27FC236}">
                <a16:creationId xmlns:a16="http://schemas.microsoft.com/office/drawing/2014/main" id="{934EF734-3E69-4BA2-26D6-7CAB056CB094}"/>
              </a:ext>
            </a:extLst>
          </p:cNvPr>
          <p:cNvSpPr txBox="1">
            <a:spLocks/>
          </p:cNvSpPr>
          <p:nvPr/>
        </p:nvSpPr>
        <p:spPr>
          <a:xfrm>
            <a:off x="385762" y="1756968"/>
            <a:ext cx="4518747" cy="12264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it-IT" sz="4800" dirty="0"/>
          </a:p>
        </p:txBody>
      </p:sp>
      <p:sp>
        <p:nvSpPr>
          <p:cNvPr id="13" name="Sottotitolo 2">
            <a:extLst>
              <a:ext uri="{FF2B5EF4-FFF2-40B4-BE49-F238E27FC236}">
                <a16:creationId xmlns:a16="http://schemas.microsoft.com/office/drawing/2014/main" id="{EEE006E0-B577-C399-18E5-6F4766D33CF3}"/>
              </a:ext>
            </a:extLst>
          </p:cNvPr>
          <p:cNvSpPr txBox="1">
            <a:spLocks/>
          </p:cNvSpPr>
          <p:nvPr/>
        </p:nvSpPr>
        <p:spPr>
          <a:xfrm>
            <a:off x="7768682" y="6365751"/>
            <a:ext cx="4259691" cy="465160"/>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it-IT" sz="2000" dirty="0"/>
              <a:t>Giorgio Pietro Maggi – INFN - 7 Novembre 2023</a:t>
            </a:r>
          </a:p>
        </p:txBody>
      </p:sp>
      <p:pic>
        <p:nvPicPr>
          <p:cNvPr id="6146" name="Picture 2" descr="L'elettronica di lettura dei dati del calorimetro adronico di ALEPH | 70infn">
            <a:extLst>
              <a:ext uri="{FF2B5EF4-FFF2-40B4-BE49-F238E27FC236}">
                <a16:creationId xmlns:a16="http://schemas.microsoft.com/office/drawing/2014/main" id="{BD266E62-53B9-BBA0-4198-D5E57E9A37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 y="2610465"/>
            <a:ext cx="5396468" cy="3728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69237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2853</TotalTime>
  <Words>735</Words>
  <Application>Microsoft Macintosh PowerPoint</Application>
  <PresentationFormat>Widescreen</PresentationFormat>
  <Paragraphs>63</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Prof. Giorgio Pietro Maggi</dc:creator>
  <cp:lastModifiedBy>Prof. Giorgio Pietro Maggi</cp:lastModifiedBy>
  <cp:revision>10</cp:revision>
  <dcterms:created xsi:type="dcterms:W3CDTF">2023-11-05T17:31:05Z</dcterms:created>
  <dcterms:modified xsi:type="dcterms:W3CDTF">2023-11-07T17:04:49Z</dcterms:modified>
</cp:coreProperties>
</file>