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4" r:id="rId3"/>
    <p:sldId id="265" r:id="rId4"/>
    <p:sldId id="257" r:id="rId5"/>
    <p:sldId id="258" r:id="rId6"/>
    <p:sldId id="261" r:id="rId7"/>
    <p:sldId id="262" r:id="rId8"/>
    <p:sldId id="268" r:id="rId9"/>
    <p:sldId id="270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97885-2104-407C-A42F-01BB8DDBDA25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1B2C9-8F6D-4569-8123-3C44A1EDA17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1B2C9-8F6D-4569-8123-3C44A1EDA1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81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1B2C9-8F6D-4569-8123-3C44A1EDA1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45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8E343-1619-F449-2E73-D6C6241C9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DB05B-AB68-33DA-95C0-ABEF6A1A9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E6168-6645-232B-B14D-F5F4F545C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DA91-0EEC-43C4-8E8F-B3CB9E60B109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8B4F9-0B3A-EBA4-3CFA-ADC58D6CA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75BAE-F656-7CEC-D2A0-AFAE8BAA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2091-5EDE-4B89-97FD-C9CB16FEFF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744CC-B9F0-9611-E8B5-6B25856F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590D3-307A-A106-B209-302CADE8C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12138-21D6-E93D-C8E0-872F3209C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DA91-0EEC-43C4-8E8F-B3CB9E60B109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670C3-3366-B3F2-2A24-D675A680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3201C-D7AF-3EF5-E2C8-169FC5B5A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2091-5EDE-4B89-97FD-C9CB16FEFF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9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0C6F77-D21C-ED94-0882-2BE6E132F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5D0D1-F362-62DD-B7BB-2E0EE22F8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ECCD0-1AFC-01BF-312F-EAE64CD3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DA91-0EEC-43C4-8E8F-B3CB9E60B109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CC530-1DDF-8D70-6EA2-B05BE92F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5CB09-606D-90D8-DF23-4F23775B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2091-5EDE-4B89-97FD-C9CB16FEFF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0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507C9-3DA8-D75F-59C6-658BBD2D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6DA76-7AAF-4DAC-EF98-606ADE41D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58BF7-0E4D-90F2-D5B1-FE55B4E6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DA91-0EEC-43C4-8E8F-B3CB9E60B109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9F346-0729-3E1F-DBA0-D118C6D1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610D-C1AA-6796-4181-DDDB382C2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2091-5EDE-4B89-97FD-C9CB16FEFF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17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13A0E-8A86-A1C2-DCAE-E8FFC183E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F3A15-6205-6971-1EF6-CAD3B5F62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00F19-FEC5-8FEB-DE51-4AE67DD50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DA91-0EEC-43C4-8E8F-B3CB9E60B109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B0EBF-06F8-6FCC-A810-FEDA9A2A5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F878C-1CC9-E805-108B-C0A8DDD9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2091-5EDE-4B89-97FD-C9CB16FEFF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0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4D30-24B3-4B44-1AB3-037850CD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74C6B-9515-9645-8D8B-20080591B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A799A-23DF-75D3-1D2D-093F85C0D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13F6B-B42F-25E2-CF40-8E7AD790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DA91-0EEC-43C4-8E8F-B3CB9E60B109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93AE6-6387-336E-E1FC-77DE2DABB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1F461-4A58-E306-CC63-E99C14F2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2091-5EDE-4B89-97FD-C9CB16FEFF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0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FF3E6-08AF-30A5-89A9-F6924346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5317E-0A52-C0A9-EF3A-E112B3296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67FBC-959E-5EE8-D763-67E0C1F37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E2149C-26B3-3624-9781-49A803CF9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36C668-2EFC-14C0-17E3-DEB8FBF5E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10E81-7AF9-E9B7-FB01-D52B68CD7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DA91-0EEC-43C4-8E8F-B3CB9E60B109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39DC04-38C2-270B-3963-B05BC57F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AE4502-ABE1-2BB0-1B88-C6A10905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2091-5EDE-4B89-97FD-C9CB16FEFF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9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351A1-AABD-7124-BD2D-5C0C8D95D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9C66AF-48FC-865C-5742-5B911CA79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DA91-0EEC-43C4-8E8F-B3CB9E60B109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F6309-C0B9-D4D1-96EC-E5869388F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2666B-8249-0B92-244E-E8872526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2091-5EDE-4B89-97FD-C9CB16FEFF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7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6702EE-7D1C-68B1-9DAD-E324B937F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DA91-0EEC-43C4-8E8F-B3CB9E60B109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070033-CDE6-7349-41DD-2CF2AC33B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B118E-D882-4A4D-39FE-125D5A5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2091-5EDE-4B89-97FD-C9CB16FEFF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0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24EEB-1576-22EE-BDF2-3020A669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3189E-6B36-A434-835A-70F803214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F1C4F-37C2-ED82-9069-758D0DB77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623F-2506-290A-9BAA-F93DCF22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DA91-0EEC-43C4-8E8F-B3CB9E60B109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40773-D1D5-2629-2EB6-0A7EA9248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E72B2-2128-9838-9B01-3E39BAD6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2091-5EDE-4B89-97FD-C9CB16FEFF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0C2BC-1320-6BA1-D638-4E801D88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CC06B5-1B7E-C197-9123-FE3AA030B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688AD-25E4-A13C-B74E-57D1276E0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A50D1-3703-3129-947B-49370B7C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DA91-0EEC-43C4-8E8F-B3CB9E60B109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61B4D-7F11-0AF4-7FDD-0B3496DA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68BF9-6444-DF7F-2082-370E6ECA2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2091-5EDE-4B89-97FD-C9CB16FEFF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27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CD985-EF31-A874-CF82-7E2D49B3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F455A-4628-11B2-B455-76F9FD401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3BD61-D163-FC1D-FD1C-DEA86F9E30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2DA91-0EEC-43C4-8E8F-B3CB9E60B109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9365F-831B-9E14-6CF8-7D547FB44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83DEE-1968-8940-0D4D-3D9F12AA2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22091-5EDE-4B89-97FD-C9CB16FEFF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76CB-5162-9C86-6A9B-4CE6E058C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991" y="1132302"/>
            <a:ext cx="10277061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ASTROS</a:t>
            </a:r>
            <a:r>
              <a:rPr lang="en-US" sz="4800" dirty="0"/>
              <a:t> (Aleph Strip Readout Scanner)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78A1B-0866-FAA1-B041-B3281B2FF579}"/>
              </a:ext>
            </a:extLst>
          </p:cNvPr>
          <p:cNvSpPr txBox="1"/>
          <p:nvPr/>
        </p:nvSpPr>
        <p:spPr>
          <a:xfrm>
            <a:off x="2773017" y="3429000"/>
            <a:ext cx="6462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F. Loddo, A. Ranieri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3831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57697A1-59FE-171B-B25F-0EF72924B6A5}"/>
              </a:ext>
            </a:extLst>
          </p:cNvPr>
          <p:cNvSpPr txBox="1"/>
          <p:nvPr/>
        </p:nvSpPr>
        <p:spPr>
          <a:xfrm>
            <a:off x="3037840" y="1757680"/>
            <a:ext cx="580973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400" dirty="0"/>
          </a:p>
          <a:p>
            <a:pPr algn="ctr"/>
            <a:r>
              <a:rPr lang="it-IT" sz="4400" dirty="0"/>
              <a:t>«lunga vita ad ALEPH»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5763FC-9433-D26F-AEE8-9693DC9D0A16}"/>
              </a:ext>
            </a:extLst>
          </p:cNvPr>
          <p:cNvSpPr txBox="1"/>
          <p:nvPr/>
        </p:nvSpPr>
        <p:spPr>
          <a:xfrm>
            <a:off x="3980983" y="3545840"/>
            <a:ext cx="3923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1524061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FBB30-80D1-104E-0FBC-739A8E6F6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2875"/>
            <a:ext cx="10515600" cy="965835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Un progetto innovativo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4D3203-ADC4-9FA3-2F6D-693E1D2A7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20" y="721360"/>
            <a:ext cx="10967720" cy="6136640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Prima versione modulo CAMAC </a:t>
            </a:r>
          </a:p>
          <a:p>
            <a:pPr lvl="1"/>
            <a:r>
              <a:rPr lang="it-IT" dirty="0"/>
              <a:t>Solo 8 canali di acquisizione</a:t>
            </a:r>
          </a:p>
          <a:p>
            <a:pPr lvl="2"/>
            <a:r>
              <a:rPr lang="it-IT" dirty="0"/>
              <a:t>Sviluppo circuito stampato tecnica fotolitografica bi-faccia, componenti discreti</a:t>
            </a:r>
          </a:p>
          <a:p>
            <a:pPr lvl="2"/>
            <a:r>
              <a:rPr lang="it-IT" dirty="0"/>
              <a:t>Primi test al PS sui primi moduli di calorimetro a tubi di </a:t>
            </a:r>
            <a:r>
              <a:rPr lang="it-IT" dirty="0" err="1"/>
              <a:t>Iarocci</a:t>
            </a:r>
            <a:endParaRPr lang="it-IT" dirty="0"/>
          </a:p>
          <a:p>
            <a:pPr lvl="1"/>
            <a:r>
              <a:rPr lang="it-IT" dirty="0"/>
              <a:t>Generò la prima collaborazione con CAEN per la sua commercializzazione</a:t>
            </a:r>
          </a:p>
          <a:p>
            <a:pPr lvl="2"/>
            <a:r>
              <a:rPr lang="it-IT" dirty="0"/>
              <a:t>Il progetto gettò le basi per il primo esempio di Trasferimento Tecnologico (STAS </a:t>
            </a:r>
            <a:r>
              <a:rPr lang="it-IT" dirty="0" err="1"/>
              <a:t>module</a:t>
            </a:r>
            <a:r>
              <a:rPr lang="it-IT" dirty="0"/>
              <a:t>)</a:t>
            </a:r>
          </a:p>
          <a:p>
            <a:r>
              <a:rPr lang="it-IT" dirty="0"/>
              <a:t>Seconda versione </a:t>
            </a:r>
          </a:p>
          <a:p>
            <a:pPr lvl="1"/>
            <a:r>
              <a:rPr lang="it-IT" dirty="0"/>
              <a:t>prima implementazione modulo in logica FASTBUS (forte interazione con il gruppo M.E. del CERN)</a:t>
            </a:r>
          </a:p>
          <a:p>
            <a:pPr lvl="2"/>
            <a:r>
              <a:rPr lang="it-IT" dirty="0"/>
              <a:t> prototipo </a:t>
            </a:r>
            <a:r>
              <a:rPr lang="it-IT" dirty="0" err="1"/>
              <a:t>wire-wrapped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circuiti stampati </a:t>
            </a:r>
            <a:r>
              <a:rPr lang="it-IT" dirty="0" err="1">
                <a:sym typeface="Wingdings" panose="05000000000000000000" pitchFamily="2" charset="2"/>
              </a:rPr>
              <a:t>multilayer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Sviluppo di un circuito ibrido in ceramica: integrazione componenti discreti</a:t>
            </a:r>
          </a:p>
          <a:p>
            <a:pPr lvl="2"/>
            <a:r>
              <a:rPr lang="it-IT" dirty="0"/>
              <a:t>Aumento del numero di canali </a:t>
            </a:r>
          </a:p>
          <a:p>
            <a:pPr lvl="1"/>
            <a:r>
              <a:rPr lang="it-IT" dirty="0"/>
              <a:t>La velocità di acquisizione per leggere le 24 catene di S.R. 1600us (</a:t>
            </a:r>
            <a:r>
              <a:rPr lang="it-IT" dirty="0" err="1"/>
              <a:t>worst</a:t>
            </a:r>
            <a:r>
              <a:rPr lang="it-IT" dirty="0"/>
              <a:t> case), 300us (best case)</a:t>
            </a:r>
          </a:p>
          <a:p>
            <a:pPr lvl="1"/>
            <a:r>
              <a:rPr lang="it-IT" dirty="0"/>
              <a:t>Capacità di auto-test </a:t>
            </a:r>
          </a:p>
          <a:p>
            <a:pPr lvl="1"/>
            <a:r>
              <a:rPr lang="it-IT" dirty="0"/>
              <a:t>Lettura dati e controllo tramite il processore HCP (Hardware </a:t>
            </a:r>
            <a:r>
              <a:rPr lang="it-IT" dirty="0" err="1"/>
              <a:t>Calorimeter</a:t>
            </a:r>
            <a:r>
              <a:rPr lang="it-IT" dirty="0"/>
              <a:t> Processor)</a:t>
            </a:r>
          </a:p>
          <a:p>
            <a:r>
              <a:rPr lang="it-IT" dirty="0"/>
              <a:t>Terza versione</a:t>
            </a:r>
          </a:p>
          <a:p>
            <a:pPr lvl="1"/>
            <a:r>
              <a:rPr lang="it-IT" dirty="0"/>
              <a:t>Sviluppo di un ASIC  per il clustering/</a:t>
            </a:r>
            <a:r>
              <a:rPr lang="it-IT" dirty="0" err="1"/>
              <a:t>declustering</a:t>
            </a:r>
            <a:r>
              <a:rPr lang="it-IT" dirty="0"/>
              <a:t> dell’informazione </a:t>
            </a:r>
            <a:r>
              <a:rPr lang="it-IT" sz="2200" dirty="0"/>
              <a:t>(FASTBUS CERN Code F684D)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861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5245E7-695B-3FAF-5956-C59F0C04A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5355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Prima versione FASTBUS: schema di principio del sistema di acquisizione</a:t>
            </a:r>
          </a:p>
        </p:txBody>
      </p:sp>
      <p:pic>
        <p:nvPicPr>
          <p:cNvPr id="5" name="Segnaposto contenuto 4" descr="Immagine che contiene diagramma, Disegno tecnico, Piano, testo&#10;&#10;Descrizione generata automaticamente">
            <a:extLst>
              <a:ext uri="{FF2B5EF4-FFF2-40B4-BE49-F238E27FC236}">
                <a16:creationId xmlns:a16="http://schemas.microsoft.com/office/drawing/2014/main" id="{0275BE94-6E9C-DDD2-6BDA-18B617AEA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651922"/>
            <a:ext cx="4582160" cy="6124798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BF2487-E8F1-4C1A-1732-CEDE8B636E0B}"/>
              </a:ext>
            </a:extLst>
          </p:cNvPr>
          <p:cNvSpPr txBox="1"/>
          <p:nvPr/>
        </p:nvSpPr>
        <p:spPr>
          <a:xfrm>
            <a:off x="4775200" y="1172017"/>
            <a:ext cx="723140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1 Splitter Board legge 24 Shift </a:t>
            </a:r>
            <a:r>
              <a:rPr lang="it-IT" dirty="0" err="1"/>
              <a:t>Register</a:t>
            </a:r>
            <a:r>
              <a:rPr lang="it-IT" dirty="0"/>
              <a:t> Chain da 256 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1 modulo ASTROS controlla 2 Splitter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68 Splitter Board per la lettura del calorimetro e delle camere a 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34 moduli ASTROS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Tempo di lettura = Shift di 256 bit + clustering e accesso in memoria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Velocità di shift: 1 </a:t>
            </a:r>
            <a:r>
              <a:rPr lang="it-IT" dirty="0" err="1"/>
              <a:t>us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/>
              <a:t> </a:t>
            </a:r>
            <a:r>
              <a:rPr lang="it-IT" dirty="0" err="1"/>
              <a:t>worst</a:t>
            </a:r>
            <a:r>
              <a:rPr lang="it-IT" dirty="0"/>
              <a:t> case (0-1) 1600us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Lettura del modulo tramite l’</a:t>
            </a:r>
            <a:r>
              <a:rPr lang="it-IT" dirty="0" err="1"/>
              <a:t>Hadron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Processor (HCP)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Tutto ciò grazie all’impiego delle nuove tecnologie (CAD) </a:t>
            </a:r>
          </a:p>
          <a:p>
            <a:r>
              <a:rPr lang="it-IT" dirty="0"/>
              <a:t>	per lo sviluppo di circuiti stampati «multistrato»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r>
              <a:rPr lang="it-IT" dirty="0"/>
              <a:t>NIM A297 (1990) 390-395</a:t>
            </a:r>
          </a:p>
          <a:p>
            <a:r>
              <a:rPr lang="it-IT" dirty="0"/>
              <a:t>M.G. Catanesi et.al. «The ALEPH </a:t>
            </a:r>
            <a:r>
              <a:rPr lang="it-IT" dirty="0" err="1"/>
              <a:t>hadron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strip </a:t>
            </a:r>
            <a:r>
              <a:rPr lang="it-IT" dirty="0" err="1"/>
              <a:t>readout</a:t>
            </a:r>
            <a:r>
              <a:rPr lang="it-IT" dirty="0"/>
              <a:t> scanner»</a:t>
            </a:r>
          </a:p>
        </p:txBody>
      </p:sp>
    </p:spTree>
    <p:extLst>
      <p:ext uri="{BB962C8B-B14F-4D97-AF65-F5344CB8AC3E}">
        <p14:creationId xmlns:p14="http://schemas.microsoft.com/office/powerpoint/2010/main" val="3044312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E163734D-E903-0AC9-EA9A-8269CE344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99" y="106815"/>
            <a:ext cx="4313221" cy="646149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6DC6C2-3C4E-7BE6-3F12-0282DED181B5}"/>
              </a:ext>
            </a:extLst>
          </p:cNvPr>
          <p:cNvSpPr txBox="1"/>
          <p:nvPr/>
        </p:nvSpPr>
        <p:spPr>
          <a:xfrm>
            <a:off x="182880" y="1595120"/>
            <a:ext cx="71485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Nuova struttura del fascio: 4 treni (741 ns) di 4 </a:t>
            </a:r>
            <a:r>
              <a:rPr lang="it-IT" dirty="0" err="1"/>
              <a:t>bunch</a:t>
            </a:r>
            <a:r>
              <a:rPr lang="it-IT" dirty="0"/>
              <a:t> (intervallo di 247 ns)</a:t>
            </a:r>
          </a:p>
          <a:p>
            <a:r>
              <a:rPr lang="it-IT" dirty="0">
                <a:sym typeface="Wingdings" panose="05000000000000000000" pitchFamily="2" charset="2"/>
              </a:rPr>
              <a:t> aumento della luminosità e volume dati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riduzione del tempo morto per il </a:t>
            </a:r>
            <a:r>
              <a:rPr lang="it-IT" dirty="0" err="1">
                <a:sym typeface="Wingdings" panose="05000000000000000000" pitchFamily="2" charset="2"/>
              </a:rPr>
              <a:t>readout</a:t>
            </a:r>
            <a:endParaRPr lang="it-IT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progetto di un nuovo modulo con aumento prestazioni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r>
              <a:rPr lang="it-IT" dirty="0">
                <a:sym typeface="Wingdings" panose="05000000000000000000" pitchFamily="2" charset="2"/>
              </a:rPr>
              <a:t>NIM A 417 (1998) 79-85</a:t>
            </a:r>
          </a:p>
          <a:p>
            <a:r>
              <a:rPr lang="it-IT" dirty="0" err="1">
                <a:sym typeface="Wingdings" panose="05000000000000000000" pitchFamily="2" charset="2"/>
              </a:rPr>
              <a:t>F.Loddo</a:t>
            </a:r>
            <a:r>
              <a:rPr lang="it-IT" dirty="0">
                <a:sym typeface="Wingdings" panose="05000000000000000000" pitchFamily="2" charset="2"/>
              </a:rPr>
              <a:t> et.al. «The new ALEPH </a:t>
            </a:r>
            <a:r>
              <a:rPr lang="it-IT" dirty="0" err="1">
                <a:sym typeface="Wingdings" panose="05000000000000000000" pitchFamily="2" charset="2"/>
              </a:rPr>
              <a:t>hadron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calorimeter</a:t>
            </a:r>
            <a:r>
              <a:rPr lang="it-IT" dirty="0">
                <a:sym typeface="Wingdings" panose="05000000000000000000" pitchFamily="2" charset="2"/>
              </a:rPr>
              <a:t> strip </a:t>
            </a:r>
            <a:r>
              <a:rPr lang="it-IT" dirty="0" err="1">
                <a:sym typeface="Wingdings" panose="05000000000000000000" pitchFamily="2" charset="2"/>
              </a:rPr>
              <a:t>readout</a:t>
            </a:r>
            <a:r>
              <a:rPr lang="it-IT" dirty="0">
                <a:sym typeface="Wingdings" panose="05000000000000000000" pitchFamily="2" charset="2"/>
              </a:rPr>
              <a:t> scanner»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448CFC-D900-FD60-F947-474906AD7633}"/>
              </a:ext>
            </a:extLst>
          </p:cNvPr>
          <p:cNvSpPr txBox="1"/>
          <p:nvPr/>
        </p:nvSpPr>
        <p:spPr>
          <a:xfrm>
            <a:off x="436880" y="497840"/>
            <a:ext cx="4011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ASTROS seconda versione </a:t>
            </a:r>
          </a:p>
        </p:txBody>
      </p:sp>
    </p:spTree>
    <p:extLst>
      <p:ext uri="{BB962C8B-B14F-4D97-AF65-F5344CB8AC3E}">
        <p14:creationId xmlns:p14="http://schemas.microsoft.com/office/powerpoint/2010/main" val="1419061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machine&#10;&#10;Description automatically generated">
            <a:extLst>
              <a:ext uri="{FF2B5EF4-FFF2-40B4-BE49-F238E27FC236}">
                <a16:creationId xmlns:a16="http://schemas.microsoft.com/office/drawing/2014/main" id="{07EB57A1-C836-7039-1525-B5828BD36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21" y="745435"/>
            <a:ext cx="7564179" cy="5121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52D6A8-3631-D626-1226-CC4DBAF5E7CB}"/>
              </a:ext>
            </a:extLst>
          </p:cNvPr>
          <p:cNvSpPr txBox="1"/>
          <p:nvPr/>
        </p:nvSpPr>
        <p:spPr>
          <a:xfrm>
            <a:off x="367748" y="795130"/>
            <a:ext cx="258885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Tecnologia</a:t>
            </a:r>
            <a:r>
              <a:rPr lang="en-US" sz="2000" dirty="0"/>
              <a:t>: CMOS 1um</a:t>
            </a:r>
          </a:p>
          <a:p>
            <a:r>
              <a:rPr lang="en-US" sz="2000" dirty="0" err="1"/>
              <a:t>Fonderia</a:t>
            </a:r>
            <a:r>
              <a:rPr lang="en-US" sz="2000" dirty="0"/>
              <a:t>: ES2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00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tampa, design&#10;&#10;Descrizione generata automaticamente">
            <a:extLst>
              <a:ext uri="{FF2B5EF4-FFF2-40B4-BE49-F238E27FC236}">
                <a16:creationId xmlns:a16="http://schemas.microsoft.com/office/drawing/2014/main" id="{4C270B89-1586-29E6-229C-0F6AE8E3A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1043" y="-2072675"/>
            <a:ext cx="7779656" cy="109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58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libro&#10;&#10;Descrizione generata automaticamente">
            <a:extLst>
              <a:ext uri="{FF2B5EF4-FFF2-40B4-BE49-F238E27FC236}">
                <a16:creationId xmlns:a16="http://schemas.microsoft.com/office/drawing/2014/main" id="{4691363F-7252-F802-2DE3-7478B98F2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6971" y="-1854279"/>
            <a:ext cx="7678057" cy="1085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4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62A6C0-8995-6427-D773-D27D73C92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85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Nascita del Servizio Elettronica della Sezione INFN di Bari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B36C59-39F0-09BD-CB26-8E8D5A3D8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dirty="0"/>
              <a:t>ALEPH e lo sviluppo di tutto il sistema di acquisizione del suo calorimetro adronico e delle camere di mu (ASTROS, S.B., HCP), hanno determinato la nascita e lo sviluppo del S.E. di Bari</a:t>
            </a:r>
          </a:p>
          <a:p>
            <a:pPr algn="just"/>
            <a:r>
              <a:rPr lang="it-IT" dirty="0"/>
              <a:t>Nonché lo sviluppo di tutta una serie di nuove tecnologie di progettazione dei Circuiti Stampati e sviluppo di circuiti integrati VLSI necessari al loro sviluppo</a:t>
            </a:r>
          </a:p>
          <a:p>
            <a:pPr algn="just"/>
            <a:r>
              <a:rPr lang="it-IT" dirty="0"/>
              <a:t>Il S.E. è ormai da anni il punto di riferimento per lo sviluppo di tutti i sistemi elettronici necessari alla vita degli esperimenti in Sezione </a:t>
            </a:r>
          </a:p>
          <a:p>
            <a:pPr algn="just"/>
            <a:r>
              <a:rPr lang="it-IT" dirty="0"/>
              <a:t>È stato promotore di Scuole di Formazione nel campo della progettazione di circuiti VLSI con le più moderne tecnologie disponibili (CAD)</a:t>
            </a:r>
          </a:p>
          <a:p>
            <a:pPr algn="just"/>
            <a:r>
              <a:rPr lang="it-IT" dirty="0"/>
              <a:t>I suoi componenti sono formalmente responsabili di collaborazioni internazionali per lo sviluppo di ASIC da impiegarsi nei futuri esperimenti </a:t>
            </a:r>
          </a:p>
        </p:txBody>
      </p:sp>
    </p:spTree>
    <p:extLst>
      <p:ext uri="{BB962C8B-B14F-4D97-AF65-F5344CB8AC3E}">
        <p14:creationId xmlns:p14="http://schemas.microsoft.com/office/powerpoint/2010/main" val="2296740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39C9C3-9E30-9487-9BAF-49E355DB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47520"/>
            <a:ext cx="3932237" cy="82296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…alcune delle più recenti realizzazioni</a:t>
            </a:r>
          </a:p>
        </p:txBody>
      </p:sp>
      <p:pic>
        <p:nvPicPr>
          <p:cNvPr id="6" name="Segnaposto contenuto 5" descr="Immagine che contiene elettronica, Ingegneria elettronica, Componente elettrico, Componente di circuito&#10;&#10;Descrizione generata automaticamente">
            <a:extLst>
              <a:ext uri="{FF2B5EF4-FFF2-40B4-BE49-F238E27FC236}">
                <a16:creationId xmlns:a16="http://schemas.microsoft.com/office/drawing/2014/main" id="{501C81B2-6F74-5E60-F4E6-298E0BD88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72" y="1214120"/>
            <a:ext cx="3616961" cy="2712720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7DAEEAF-BAA5-23AB-7C8E-C0F0103D8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17800"/>
            <a:ext cx="3932237" cy="3811588"/>
          </a:xfrm>
        </p:spPr>
        <p:txBody>
          <a:bodyPr>
            <a:normAutofit/>
          </a:bodyPr>
          <a:lstStyle/>
          <a:p>
            <a:pPr marL="342900" indent="-342900">
              <a:buAutoNum type="arabicParenR"/>
            </a:pPr>
            <a:r>
              <a:rPr lang="it-IT" sz="1800" dirty="0"/>
              <a:t>Chip RD53-pixel detector CMS</a:t>
            </a:r>
          </a:p>
          <a:p>
            <a:pPr marL="342900" indent="-342900">
              <a:buAutoNum type="arabicParenR"/>
            </a:pPr>
            <a:r>
              <a:rPr lang="it-IT" sz="1800" dirty="0"/>
              <a:t>Scheda MOSAIC - Un sistema modulare per l'acquisizione, l'interfaccia e il controllo dei rivelatori e della relativa elettronica per esperimenti di fisica delle alte energie(ALICE, CMS)</a:t>
            </a:r>
          </a:p>
          <a:p>
            <a:pPr marL="342900" indent="-342900">
              <a:buAutoNum type="arabicParenR"/>
            </a:pPr>
            <a:r>
              <a:rPr lang="it-IT" sz="1800" dirty="0"/>
              <a:t>layout del pixel chip RD53 per l'aggiornamento di Fase-2 degli esperimenti ATLAS e CMS</a:t>
            </a:r>
          </a:p>
        </p:txBody>
      </p:sp>
      <p:pic>
        <p:nvPicPr>
          <p:cNvPr id="8" name="Immagine 7" descr="Immagine che contiene elettronica, Componente elettrico, Componente di circuito, Ingegneria elettronica&#10;&#10;Descrizione generata automaticamente">
            <a:extLst>
              <a:ext uri="{FF2B5EF4-FFF2-40B4-BE49-F238E27FC236}">
                <a16:creationId xmlns:a16="http://schemas.microsoft.com/office/drawing/2014/main" id="{5B9C4DA4-3F97-CD60-738D-545ABDE0B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63" y="4038600"/>
            <a:ext cx="3616961" cy="2712721"/>
          </a:xfrm>
          <a:prstGeom prst="rect">
            <a:avLst/>
          </a:prstGeom>
        </p:spPr>
      </p:pic>
      <p:pic>
        <p:nvPicPr>
          <p:cNvPr id="10" name="Immagine 9" descr="Immagine che contiene schermata, testo, schermo, Rettangolo&#10;&#10;Descrizione generata automaticamente">
            <a:extLst>
              <a:ext uri="{FF2B5EF4-FFF2-40B4-BE49-F238E27FC236}">
                <a16:creationId xmlns:a16="http://schemas.microsoft.com/office/drawing/2014/main" id="{49E4610A-BC64-782D-1068-A1920772C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880" y="893149"/>
            <a:ext cx="2624644" cy="273121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0F871FF-9D6D-9D92-F1B5-B5659084C267}"/>
              </a:ext>
            </a:extLst>
          </p:cNvPr>
          <p:cNvSpPr txBox="1"/>
          <p:nvPr/>
        </p:nvSpPr>
        <p:spPr>
          <a:xfrm>
            <a:off x="494476" y="161111"/>
            <a:ext cx="7104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Il S.E. si occupa di progettazione, sviluppo, qualifica e installazione </a:t>
            </a:r>
          </a:p>
          <a:p>
            <a:r>
              <a:rPr lang="it-IT" sz="2000" dirty="0"/>
              <a:t>di elettronica di Front-End, di Trigger e di </a:t>
            </a:r>
            <a:r>
              <a:rPr lang="it-IT" sz="2000" dirty="0" err="1"/>
              <a:t>Readout</a:t>
            </a:r>
            <a:r>
              <a:rPr lang="it-IT" sz="2000" dirty="0"/>
              <a:t> per</a:t>
            </a:r>
          </a:p>
          <a:p>
            <a:r>
              <a:rPr lang="it-IT" sz="2000" dirty="0"/>
              <a:t>gli esperimenti in cui è coinvolta la Sezione di Bari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741423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628</Words>
  <Application>Microsoft Office PowerPoint</Application>
  <PresentationFormat>Widescreen</PresentationFormat>
  <Paragraphs>62</Paragraphs>
  <Slides>10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ASTROS (Aleph Strip Readout Scanner) </vt:lpstr>
      <vt:lpstr>Un progetto innovativo</vt:lpstr>
      <vt:lpstr>Prima versione FASTBUS: schema di principio del sistema di acquisizione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Nascita del Servizio Elettronica della Sezione INFN di Bari</vt:lpstr>
      <vt:lpstr>…alcune delle più recenti realizzazioni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ASTROS: Il mio primo ASIC </dc:title>
  <dc:creator>Flavio Loddo</dc:creator>
  <cp:lastModifiedBy>Antonio Ranieri</cp:lastModifiedBy>
  <cp:revision>29</cp:revision>
  <dcterms:created xsi:type="dcterms:W3CDTF">2023-11-01T17:15:10Z</dcterms:created>
  <dcterms:modified xsi:type="dcterms:W3CDTF">2023-11-06T23:32:08Z</dcterms:modified>
</cp:coreProperties>
</file>