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88" r:id="rId5"/>
    <p:sldId id="257" r:id="rId6"/>
    <p:sldId id="266" r:id="rId7"/>
    <p:sldId id="267" r:id="rId8"/>
    <p:sldId id="289" r:id="rId9"/>
    <p:sldId id="261" r:id="rId10"/>
    <p:sldId id="297" r:id="rId11"/>
    <p:sldId id="295" r:id="rId12"/>
    <p:sldId id="275" r:id="rId13"/>
    <p:sldId id="283" r:id="rId14"/>
    <p:sldId id="278" r:id="rId15"/>
    <p:sldId id="281" r:id="rId16"/>
    <p:sldId id="282" r:id="rId17"/>
    <p:sldId id="274" r:id="rId18"/>
    <p:sldId id="280" r:id="rId19"/>
    <p:sldId id="284" r:id="rId20"/>
    <p:sldId id="272" r:id="rId21"/>
    <p:sldId id="273" r:id="rId22"/>
    <p:sldId id="268" r:id="rId23"/>
    <p:sldId id="294" r:id="rId24"/>
    <p:sldId id="296" r:id="rId25"/>
    <p:sldId id="269" r:id="rId26"/>
    <p:sldId id="270" r:id="rId27"/>
    <p:sldId id="286" r:id="rId28"/>
    <p:sldId id="287" r:id="rId29"/>
    <p:sldId id="290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197"/>
  </p:normalViewPr>
  <p:slideViewPr>
    <p:cSldViewPr snapToGrid="0">
      <p:cViewPr>
        <p:scale>
          <a:sx n="99" d="100"/>
          <a:sy n="99" d="100"/>
        </p:scale>
        <p:origin x="1056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BA16D8-B8B8-486F-2EA4-44E01C6EA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2ACB79-66C4-E113-69E4-DFEA0A9F9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32614C-01E2-8F3A-CAEC-6AD8A33BB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136-9D3C-EF46-AEF0-3733F7E793AC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D983E7-1434-D118-3B23-E92C1DFF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7E47FB-E249-D9B1-D783-1B10DC700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457-97B3-1948-A125-397158BF70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616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095DF5-FF14-4931-2844-0C8AF8C8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6DDBD1D-67AA-8003-2D2A-ABE1E80B9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8B1786-769F-D9A0-5298-EC5FEBF7D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136-9D3C-EF46-AEF0-3733F7E793AC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FE04BC-B85F-3B1F-562F-944C488B1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860578-BE2D-6C1C-7E53-8D6F06A3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457-97B3-1948-A125-397158BF70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77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A5BD4FB-235A-637C-9FE1-75AB99DFC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4FA72BB-3EA3-A431-9D86-22C2E4187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6DB6B4-8EAF-EE66-2814-57DBB23B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136-9D3C-EF46-AEF0-3733F7E793AC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0448D1-BF8D-75AF-D371-D5FCE33B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5FC241-D0B6-63A8-4421-EF5A82AE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457-97B3-1948-A125-397158BF70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934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0520A6-F92B-86F9-AAD4-BC270A35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1C2816-1D19-A606-3C05-287BCB79C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F69A0D-BF5A-07B7-86F0-304A6724D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136-9D3C-EF46-AEF0-3733F7E793AC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DDD13B-9CB2-4F33-6240-98DFFBA7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60FC39-7401-54EE-0F96-47E262C01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457-97B3-1948-A125-397158BF70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48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A31E77-918D-0764-1492-BA0350FDE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1513AC-36B1-1E9D-578C-B641CF7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8EDE43-7768-3C34-3EB4-7C2FE7625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136-9D3C-EF46-AEF0-3733F7E793AC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307823-E181-7858-AF9D-6F55D6CA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81B740-5880-6089-1D4E-A791BF1B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457-97B3-1948-A125-397158BF70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106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84E279-ADD1-3052-D7C6-4D1DDF149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37957F-DAB0-70E7-1DC1-C020C46B7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B4B760F-151F-2DD5-17F4-57FA4A1E5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7347B4D-2782-D1F7-97DF-103E17C16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136-9D3C-EF46-AEF0-3733F7E793AC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5067DEE-94C3-0440-388F-BF8FB78F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FE1100-A975-34EA-63C8-BDA20215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457-97B3-1948-A125-397158BF70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208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E5018E-619A-52F9-6DEB-D8DBBF94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6B4C77-BDE8-52C4-1EFB-F39D16C59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04CBD0A-48FF-9CCD-EE87-D4DDA33DC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D0175DC-E0DA-77C7-E0BB-DD05FC616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6AA9401-381C-A1E4-445F-2BA4F0F22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C5879C5-BE67-330C-C6F1-BB156DD4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136-9D3C-EF46-AEF0-3733F7E793AC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7CFEF36-D62B-16DB-35A6-F4859CAE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51CAF42-597B-6244-75DB-99DF053A1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457-97B3-1948-A125-397158BF70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79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5E4B3B-4EED-3D86-0519-42DEE1790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00E7B83-6FD9-1124-BC1F-77A75B147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136-9D3C-EF46-AEF0-3733F7E793AC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129B895-31BD-9AEE-2F93-469C88EA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5D074B7-30FB-5E71-CD02-062958A8C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457-97B3-1948-A125-397158BF70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78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AA33098-1255-83F2-AAB9-977911AC5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136-9D3C-EF46-AEF0-3733F7E793AC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223E79A-F941-83D8-279A-C2FC2061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89FBA1-F942-01BF-E299-B659AA44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457-97B3-1948-A125-397158BF70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44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0F3595-8EC0-424B-1324-08D148B1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87BF32-9F16-DD6F-5C8B-93B3BAFC1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31D6DE-D737-3DE4-6554-0A10C84B7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68689A-BBDD-DF93-4D8A-A176D341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136-9D3C-EF46-AEF0-3733F7E793AC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759085-EBBE-266C-A642-EE82174D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E76991-5E69-73E9-4548-AC84E56BA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457-97B3-1948-A125-397158BF70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04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34A079-2B52-183E-E75A-2CDD538E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B2C61A6-DF08-3734-ABCB-646B586CAA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6ABFFD9-2D35-8977-B60D-3543C7A79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EECA8C-C4CF-C272-D034-194893BF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ED136-9D3C-EF46-AEF0-3733F7E793AC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04F5E0-C2D5-1AA7-250F-E037DADD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ECCB80-BE45-42C3-CF08-A50E37FD2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6457-97B3-1948-A125-397158BF70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43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1D4DE3B-7FC6-EE51-E9F3-7458AFFD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6B9C6C-8908-50CC-7E86-3FF9C4B64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D3C7E2-563C-BD53-6449-70F6EA636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ED136-9D3C-EF46-AEF0-3733F7E793AC}" type="datetimeFigureOut">
              <a:rPr lang="it-IT" smtClean="0"/>
              <a:t>06/10/23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15F4D9-C988-FF76-A120-EE7146A3F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D69C3D-2B9C-76CF-2BAD-C43AAF4E8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76457-97B3-1948-A125-397158BF70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762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https://aleph.web.cern.ch/aleph/aleph/newpub/dali/Z-qq.gi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BF40F6-4683-6706-D589-FCAD34871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20" y="10"/>
            <a:ext cx="12191979" cy="5486390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9C21E11-5B08-36C1-48E4-75D8EB3E3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56" y="5746071"/>
            <a:ext cx="7015499" cy="852260"/>
          </a:xfrm>
        </p:spPr>
        <p:txBody>
          <a:bodyPr anchor="ctr">
            <a:normAutofit/>
          </a:bodyPr>
          <a:lstStyle/>
          <a:p>
            <a:pPr algn="l"/>
            <a:r>
              <a:rPr lang="it-IT" sz="3600" dirty="0"/>
              <a:t>La collaborazione ALEPH Italia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9CE9EEC-6D85-D7C4-FBEF-CDF52C818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8682" y="6365751"/>
            <a:ext cx="4259691" cy="465160"/>
          </a:xfrm>
        </p:spPr>
        <p:txBody>
          <a:bodyPr anchor="ctr">
            <a:normAutofit fontScale="77500" lnSpcReduction="20000"/>
          </a:bodyPr>
          <a:lstStyle/>
          <a:p>
            <a:pPr algn="r"/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60292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38" y="261443"/>
            <a:ext cx="6172200" cy="5615563"/>
          </a:xfrm>
        </p:spPr>
        <p:txBody>
          <a:bodyPr anchor="ctr">
            <a:normAutofit/>
          </a:bodyPr>
          <a:lstStyle/>
          <a:p>
            <a:endParaRPr lang="it-IT" sz="2400" dirty="0"/>
          </a:p>
          <a:p>
            <a:r>
              <a:rPr lang="it-IT" sz="3600" dirty="0"/>
              <a:t>Tutto cominciò con un contatto tra </a:t>
            </a:r>
            <a:r>
              <a:rPr lang="it-IT" sz="3600" dirty="0">
                <a:solidFill>
                  <a:srgbClr val="0070C0"/>
                </a:solidFill>
              </a:rPr>
              <a:t>Jack </a:t>
            </a:r>
            <a:r>
              <a:rPr lang="it-IT" sz="3600" dirty="0" err="1">
                <a:solidFill>
                  <a:srgbClr val="0070C0"/>
                </a:solidFill>
              </a:rPr>
              <a:t>Steinberger</a:t>
            </a:r>
            <a:r>
              <a:rPr lang="it-IT" sz="3600" dirty="0">
                <a:solidFill>
                  <a:srgbClr val="0070C0"/>
                </a:solidFill>
              </a:rPr>
              <a:t> </a:t>
            </a:r>
            <a:r>
              <a:rPr lang="it-IT" sz="3600" dirty="0"/>
              <a:t>e </a:t>
            </a:r>
            <a:r>
              <a:rPr lang="it-IT" sz="3600" dirty="0">
                <a:solidFill>
                  <a:srgbClr val="0070C0"/>
                </a:solidFill>
              </a:rPr>
              <a:t>Lorenzo Foa</a:t>
            </a:r>
          </a:p>
          <a:p>
            <a:pPr marL="0" indent="0">
              <a:buNone/>
            </a:pPr>
            <a:r>
              <a:rPr lang="it-IT" sz="2800" dirty="0"/>
              <a:t>	</a:t>
            </a:r>
            <a:endParaRPr lang="it-IT" sz="2400" dirty="0"/>
          </a:p>
          <a:p>
            <a:pPr lvl="1"/>
            <a:endParaRPr lang="it-IT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1" y="1973913"/>
            <a:ext cx="4828789" cy="807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/>
              <a:t>La nascita di ALEPH ITALIA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2D3209-5B83-D7FB-F5C9-66891F324C1D}"/>
              </a:ext>
            </a:extLst>
          </p:cNvPr>
          <p:cNvSpPr txBox="1"/>
          <p:nvPr/>
        </p:nvSpPr>
        <p:spPr>
          <a:xfrm>
            <a:off x="385762" y="3338730"/>
            <a:ext cx="538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  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CFBE6977-697A-E95B-FEDD-54D72FD04EAC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2329739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38" y="261443"/>
            <a:ext cx="6172200" cy="5615563"/>
          </a:xfrm>
        </p:spPr>
        <p:txBody>
          <a:bodyPr anchor="t">
            <a:normAutofit/>
          </a:bodyPr>
          <a:lstStyle/>
          <a:p>
            <a:endParaRPr lang="it-IT" sz="2400" dirty="0"/>
          </a:p>
          <a:p>
            <a:r>
              <a:rPr lang="it-IT" sz="2800" dirty="0">
                <a:solidFill>
                  <a:srgbClr val="0070C0"/>
                </a:solidFill>
              </a:rPr>
              <a:t>Ecco come Lorenzo lo ricordava a marzo 2009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1" y="1973913"/>
            <a:ext cx="4828789" cy="807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/>
              <a:t>La nascita di ALEPH ITALIA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2D3209-5B83-D7FB-F5C9-66891F324C1D}"/>
              </a:ext>
            </a:extLst>
          </p:cNvPr>
          <p:cNvSpPr txBox="1"/>
          <p:nvPr/>
        </p:nvSpPr>
        <p:spPr>
          <a:xfrm>
            <a:off x="385762" y="3338730"/>
            <a:ext cx="538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3D579F-8E10-B7E9-F047-C7D21C28592B}"/>
              </a:ext>
            </a:extLst>
          </p:cNvPr>
          <p:cNvSpPr txBox="1"/>
          <p:nvPr/>
        </p:nvSpPr>
        <p:spPr>
          <a:xfrm>
            <a:off x="544025" y="2547447"/>
            <a:ext cx="105892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….. FRAMM stava partendo e si era tutti galvanizzati cercando di vedere se funzionava, se si capiva qualcosa e così via.  Io ero nella mia stanza al CERN e ad un certo punto suona il telefono; rispondo, mentre facevo altre cose, e una voce che non conoscevo mi dice: “Io sono Jack </a:t>
            </a:r>
            <a:r>
              <a:rPr lang="it-IT" sz="20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Steinberger</a:t>
            </a:r>
            <a:r>
              <a:rPr lang="it-IT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, sto pensando di mettere su una qualche collaborazione per presentare un progetto al futuro acceleratore che il CERN vuole realizzare e che si chiama LEP. Ho già contattato un gruppo francese, uno tedesco, uno americano — lui veniva dagli Stati Uniti, perché da piccolo era dovuto scappare dalla Germania a causa delle leggi razziali — vorrei avere un gruppo italiano.  Ho parlato in giro e tutti mi hanno detto che il vostro è il migliore gruppo che l’Italia abbia al CERN; sareste interessati?”. La gioia che mi dette questa telefonata! è rimasta unica! ….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D4C928-440B-71A7-2CD6-F0C06BC17549}"/>
              </a:ext>
            </a:extLst>
          </p:cNvPr>
          <p:cNvSpPr txBox="1"/>
          <p:nvPr/>
        </p:nvSpPr>
        <p:spPr>
          <a:xfrm>
            <a:off x="558143" y="5353732"/>
            <a:ext cx="10575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La fisica sperimentale a Pisa e lo sviluppo della Sezione dell'Istituto Nazionale di Fisica Nucleare (1960 - 2010)               </a:t>
            </a:r>
            <a:r>
              <a:rPr lang="it-IT" b="1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Editore:</a:t>
            </a:r>
            <a:r>
              <a:rPr lang="it-IT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 SIF, Bologna   </a:t>
            </a:r>
            <a:r>
              <a:rPr lang="it-IT" b="1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ISBN:</a:t>
            </a:r>
            <a:r>
              <a:rPr lang="it-IT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 978-88-7438-071-8  </a:t>
            </a:r>
          </a:p>
          <a:p>
            <a:r>
              <a:rPr lang="it-IT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https://</a:t>
            </a:r>
            <a:r>
              <a:rPr lang="it-IT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www.sif.it</a:t>
            </a:r>
            <a:r>
              <a:rPr lang="it-IT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/libri/catalogo/</a:t>
            </a:r>
            <a:r>
              <a:rPr lang="it-IT" b="0" i="0" dirty="0" err="1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uomini_quarks</a:t>
            </a:r>
            <a:r>
              <a:rPr lang="it-IT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#:~:text=Lorenzo%20Fo%C3%A0%20%5B-,pdf,-%5D </a:t>
            </a:r>
            <a:endParaRPr lang="it-IT" dirty="0"/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C1F9E34A-B1D5-04EB-EA89-C78A32252CB9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999674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038" y="621218"/>
            <a:ext cx="6172200" cy="5835560"/>
          </a:xfrm>
        </p:spPr>
        <p:txBody>
          <a:bodyPr anchor="t">
            <a:normAutofit fontScale="92500" lnSpcReduction="10000"/>
          </a:bodyPr>
          <a:lstStyle/>
          <a:p>
            <a:endParaRPr lang="it-IT" sz="2400" dirty="0"/>
          </a:p>
          <a:p>
            <a:r>
              <a:rPr lang="it-IT" sz="2400" dirty="0"/>
              <a:t>Dopo una sviolinata così, non era facile essere ”</a:t>
            </a:r>
            <a:r>
              <a:rPr lang="it-IT" sz="2400" dirty="0">
                <a:solidFill>
                  <a:srgbClr val="0070C0"/>
                </a:solidFill>
              </a:rPr>
              <a:t>non interessati</a:t>
            </a:r>
            <a:r>
              <a:rPr lang="it-IT" sz="2400" dirty="0"/>
              <a:t>”.</a:t>
            </a:r>
          </a:p>
          <a:p>
            <a:pPr lvl="2"/>
            <a:endParaRPr lang="it-IT" sz="1600" dirty="0"/>
          </a:p>
          <a:p>
            <a:r>
              <a:rPr lang="it-IT" sz="2400" dirty="0"/>
              <a:t>Nel racconto di Lorenzo è citato FRAMM: si tratta di un esperimento che lui aveva proposto per essere eseguito alla North Area del CERN. Era basato su una collaborazione essenzialmente italiana: Pisa, Frascati e Milano.  L’apparato comprendeva camere a deriva e i primi rivelatori al silicio.</a:t>
            </a:r>
          </a:p>
          <a:p>
            <a:pPr lvl="2"/>
            <a:endParaRPr lang="it-IT" sz="1600" dirty="0"/>
          </a:p>
          <a:p>
            <a:r>
              <a:rPr lang="it-IT" sz="2400" dirty="0"/>
              <a:t>Dal racconto di Lorenzo si  capisce che:</a:t>
            </a:r>
          </a:p>
          <a:p>
            <a:r>
              <a:rPr lang="it-IT" sz="2400" dirty="0"/>
              <a:t>Jack </a:t>
            </a:r>
            <a:r>
              <a:rPr lang="it-IT" sz="2400" dirty="0" err="1"/>
              <a:t>Steinberger</a:t>
            </a:r>
            <a:r>
              <a:rPr lang="it-IT" sz="2400" dirty="0"/>
              <a:t> è il promotore di ALEPH: la persona che si preoccupa di mettere insieme le risorse umane (dopo una scrupolosa selezione) e finanziarie per realizzarlo.</a:t>
            </a:r>
          </a:p>
          <a:p>
            <a:r>
              <a:rPr lang="it-IT" sz="2400" dirty="0"/>
              <a:t>Jack chiese a Lorenzo di svolgere le stesse funzioni in Italia.</a:t>
            </a:r>
          </a:p>
          <a:p>
            <a:pPr lvl="1"/>
            <a:endParaRPr lang="it-IT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1" y="1973913"/>
            <a:ext cx="4828789" cy="807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/>
              <a:t>Jack  e Lorenzo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6B5FA27-378D-BF02-5B83-2B9A04507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62" y="2781365"/>
            <a:ext cx="5486376" cy="367541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27C7450-7C90-D42E-42F6-7CC4DE862A1A}"/>
              </a:ext>
            </a:extLst>
          </p:cNvPr>
          <p:cNvSpPr txBox="1"/>
          <p:nvPr/>
        </p:nvSpPr>
        <p:spPr>
          <a:xfrm>
            <a:off x="688769" y="6456778"/>
            <a:ext cx="3825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 Jacques </a:t>
            </a:r>
            <a:r>
              <a:rPr lang="it-IT" dirty="0" err="1"/>
              <a:t>Lefrancois</a:t>
            </a:r>
            <a:r>
              <a:rPr lang="it-IT" dirty="0"/>
              <a:t> - </a:t>
            </a:r>
            <a:r>
              <a:rPr lang="it-IT" i="1" dirty="0">
                <a:effectLst/>
              </a:rPr>
              <a:t>June 12th 2014</a:t>
            </a:r>
            <a:endParaRPr lang="it-IT" dirty="0">
              <a:effectLst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0C9AD17F-F105-7C35-2E3C-8C4ECD604AB6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2958229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38" y="696026"/>
            <a:ext cx="6172200" cy="6016703"/>
          </a:xfrm>
        </p:spPr>
        <p:txBody>
          <a:bodyPr anchor="t">
            <a:normAutofit fontScale="92500" lnSpcReduction="20000"/>
          </a:bodyPr>
          <a:lstStyle/>
          <a:p>
            <a:r>
              <a:rPr lang="it-IT" sz="2800" dirty="0"/>
              <a:t>Il compito affidato ai gruppi italiani:</a:t>
            </a:r>
          </a:p>
          <a:p>
            <a:r>
              <a:rPr lang="it-IT" sz="2800" dirty="0"/>
              <a:t>Secondo Lorenzo </a:t>
            </a:r>
            <a:r>
              <a:rPr lang="it-IT" sz="28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 L’Italia assunse la responsabilità di fare le </a:t>
            </a:r>
            <a:r>
              <a:rPr lang="it-IT" sz="28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camere esterne per misurare i </a:t>
            </a:r>
            <a:r>
              <a:rPr lang="el-GR" sz="28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8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8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erano grandissime, molti metri quadri di tubi di </a:t>
            </a:r>
            <a:r>
              <a:rPr lang="it-IT" sz="2800" i="1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Iarocci</a:t>
            </a:r>
            <a:r>
              <a:rPr lang="it-IT" sz="28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rivelatori molto economici e semplici, ...</a:t>
            </a:r>
            <a:r>
              <a:rPr lang="it-IT" sz="2800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(sempre dall’intervista a Lorenzo Foa)</a:t>
            </a:r>
          </a:p>
          <a:p>
            <a:pPr lvl="2"/>
            <a:endParaRPr lang="it-IT" sz="2000" dirty="0">
              <a:solidFill>
                <a:srgbClr val="231F20"/>
              </a:solidFill>
              <a:latin typeface="Times New Roman" panose="02020603050405020304" pitchFamily="18" charset="0"/>
            </a:endParaRPr>
          </a:p>
          <a:p>
            <a:r>
              <a:rPr lang="it-IT" sz="2800" dirty="0"/>
              <a:t>Per migliorare l’identificazione dei muoni, l’Italia propose di utilizzare i tubi streamer (o di </a:t>
            </a:r>
            <a:r>
              <a:rPr lang="it-IT" sz="2800" dirty="0" err="1"/>
              <a:t>Iarocci</a:t>
            </a:r>
            <a:r>
              <a:rPr lang="it-IT" sz="2800" dirty="0"/>
              <a:t>) anche per realizzare un calorimetro adronico </a:t>
            </a:r>
            <a:r>
              <a:rPr lang="it-IT" sz="2800" dirty="0">
                <a:solidFill>
                  <a:srgbClr val="C00000"/>
                </a:solidFill>
              </a:rPr>
              <a:t>tracciante.</a:t>
            </a:r>
          </a:p>
          <a:p>
            <a:r>
              <a:rPr lang="it-IT" sz="2800" dirty="0"/>
              <a:t>Uno strato di tubi veniva inserito tra due lastre di ferro, per un totale di 23 strati.</a:t>
            </a:r>
          </a:p>
          <a:p>
            <a:r>
              <a:rPr lang="it-IT" sz="2800" dirty="0"/>
              <a:t>I tubi streamer permettevano di localizzare, anche se non in maniera precisa,  la posizione delle particelle quando passavano da una lastra di ferro a quella successiva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1" y="1973913"/>
            <a:ext cx="4828789" cy="807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/>
              <a:t>Le responsabilità italiane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2D3209-5B83-D7FB-F5C9-66891F324C1D}"/>
              </a:ext>
            </a:extLst>
          </p:cNvPr>
          <p:cNvSpPr txBox="1"/>
          <p:nvPr/>
        </p:nvSpPr>
        <p:spPr>
          <a:xfrm>
            <a:off x="385762" y="3338730"/>
            <a:ext cx="538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  </a:t>
            </a:r>
          </a:p>
        </p:txBody>
      </p:sp>
      <p:pic>
        <p:nvPicPr>
          <p:cNvPr id="11" name="Picture 4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5681978E-66B8-4376-8254-464EEAA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62" y="3003331"/>
            <a:ext cx="5461576" cy="37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ottotitolo 2">
            <a:extLst>
              <a:ext uri="{FF2B5EF4-FFF2-40B4-BE49-F238E27FC236}">
                <a16:creationId xmlns:a16="http://schemas.microsoft.com/office/drawing/2014/main" id="{4A17D29C-B7A3-12FB-96CF-928ECE00BA59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52607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2D3209-5B83-D7FB-F5C9-66891F324C1D}"/>
              </a:ext>
            </a:extLst>
          </p:cNvPr>
          <p:cNvSpPr txBox="1"/>
          <p:nvPr/>
        </p:nvSpPr>
        <p:spPr>
          <a:xfrm>
            <a:off x="152400" y="3322160"/>
            <a:ext cx="45802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I muoni con abbastanza energia avrebbero attraversato tutti e 23 gli strati di ferro rendendo molto facile la loro identificazione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Le particelle adroniche invece avrebbero innescato uno sciame adronico che si sarebbe esaurito nei primi strati di ferro</a:t>
            </a:r>
          </a:p>
        </p:txBody>
      </p:sp>
      <p:pic>
        <p:nvPicPr>
          <p:cNvPr id="2" name="Immagine 3" descr="Immagine che contiene cerchio, schermata, tiro con l'arco, freccia&#10;&#10;Descrizione generata automaticamente">
            <a:extLst>
              <a:ext uri="{FF2B5EF4-FFF2-40B4-BE49-F238E27FC236}">
                <a16:creationId xmlns:a16="http://schemas.microsoft.com/office/drawing/2014/main" id="{D51BD532-536F-BE0E-8150-1EA0CB4A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44" y="56613"/>
            <a:ext cx="8568855" cy="599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ACE4317-45C5-FAF8-741A-61ED565F7C17}"/>
              </a:ext>
            </a:extLst>
          </p:cNvPr>
          <p:cNvSpPr txBox="1">
            <a:spLocks/>
          </p:cNvSpPr>
          <p:nvPr/>
        </p:nvSpPr>
        <p:spPr>
          <a:xfrm>
            <a:off x="385762" y="1973913"/>
            <a:ext cx="4346848" cy="122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Il calorimetro Adronico Tracciante</a:t>
            </a:r>
          </a:p>
        </p:txBody>
      </p:sp>
    </p:spTree>
    <p:extLst>
      <p:ext uri="{BB962C8B-B14F-4D97-AF65-F5344CB8AC3E}">
        <p14:creationId xmlns:p14="http://schemas.microsoft.com/office/powerpoint/2010/main" val="1736427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38" y="617838"/>
            <a:ext cx="6172200" cy="3076832"/>
          </a:xfrm>
        </p:spPr>
        <p:txBody>
          <a:bodyPr anchor="ctr">
            <a:normAutofit fontScale="85000" lnSpcReduction="10000"/>
          </a:bodyPr>
          <a:lstStyle/>
          <a:p>
            <a:r>
              <a:rPr lang="it-IT" dirty="0"/>
              <a:t>Quando Lorenzo fu invitato da Jack a ad entrare in un esperimento al LEP, era a Trieste per il suo straordinariato.</a:t>
            </a:r>
          </a:p>
          <a:p>
            <a:r>
              <a:rPr lang="it-IT" dirty="0"/>
              <a:t>Stava cercando di far crescere un gruppo di Fisica delle Alte Energie attingendo ai giovani dell’esperimento FRAMM</a:t>
            </a:r>
          </a:p>
          <a:p>
            <a:r>
              <a:rPr lang="it-IT" dirty="0"/>
              <a:t>Gigi Rolandi fu il primo a spostarsi a Trieste su una posizione di ”assistente”.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1" y="1973913"/>
            <a:ext cx="4615729" cy="94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Il gruppo di Trieste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583F8DBB-E593-5213-CA34-363C27B9D223}"/>
              </a:ext>
            </a:extLst>
          </p:cNvPr>
          <p:cNvSpPr txBox="1">
            <a:spLocks/>
          </p:cNvSpPr>
          <p:nvPr/>
        </p:nvSpPr>
        <p:spPr>
          <a:xfrm>
            <a:off x="154248" y="3694670"/>
            <a:ext cx="11651990" cy="2779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Qualche tempo più tardi, anche Francesco Ragusa, del gruppo di Milano, si trasferì a Trieste</a:t>
            </a:r>
          </a:p>
          <a:p>
            <a:r>
              <a:rPr lang="it-IT" dirty="0"/>
              <a:t>Entrarono nel gruppo anche 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Budinich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triestino)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Milotti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(il mio primo laureando di Trieste),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Batignani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(da Pisa) e </a:t>
            </a:r>
            <a:r>
              <a:rPr lang="it-IT" dirty="0" err="1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iello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(da Frascati)…</a:t>
            </a:r>
            <a:endParaRPr lang="it-IT" dirty="0"/>
          </a:p>
          <a:p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Si era formato, intorno a Lorenzo, un nucleo di persone giovanissime, preparate e con un  grande entusiasmo.</a:t>
            </a:r>
          </a:p>
          <a:p>
            <a:r>
              <a:rPr lang="it-IT" dirty="0"/>
              <a:t>Il gruppo, di cui era responsabile Gigi, era ben inserito in FRAMM e, al completo, passò nel nuovo  esperimento al LEP.  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99930AED-6A7A-6FE5-41F9-9C0A2554871E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66443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38" y="696026"/>
            <a:ext cx="6172200" cy="5615563"/>
          </a:xfrm>
        </p:spPr>
        <p:txBody>
          <a:bodyPr anchor="ctr">
            <a:normAutofit lnSpcReduction="10000"/>
          </a:bodyPr>
          <a:lstStyle/>
          <a:p>
            <a:r>
              <a:rPr lang="it-IT" dirty="0"/>
              <a:t>Fu lo stesso Lorenzo a consigliare Gigi di tenere fuori il gruppo di Trieste dall’attività sul calorimetro adronico.</a:t>
            </a:r>
          </a:p>
          <a:p>
            <a:r>
              <a:rPr lang="it-IT" dirty="0"/>
              <a:t>Gigi e Francesco già collaboravano  con il gruppo che, al CERN, si stava occupando del progetto della TPC e dell’esecuzione dei test sui prototipi.</a:t>
            </a:r>
          </a:p>
          <a:p>
            <a:r>
              <a:rPr lang="it-IT" dirty="0"/>
              <a:t>Fu facile per il gruppo di Trieste indirizzarsi verso questo rivelatore, molto innovativo e particolarmente intrigante.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1" y="1973913"/>
            <a:ext cx="4615729" cy="94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Il gruppo di Trieste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C871A9B-8945-734B-28BC-3323A2D16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1273"/>
            <a:ext cx="5634038" cy="3742216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AF372349-F3B1-2B2F-5914-11AE85A036FB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350482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38" y="696026"/>
            <a:ext cx="6172200" cy="5615563"/>
          </a:xfrm>
        </p:spPr>
        <p:txBody>
          <a:bodyPr anchor="ctr">
            <a:normAutofit fontScale="85000" lnSpcReduction="20000"/>
          </a:bodyPr>
          <a:lstStyle/>
          <a:p>
            <a:r>
              <a:rPr lang="it-IT" dirty="0"/>
              <a:t>Lorenzo, che contava di ritornare a Pisa dopo il periodo di straordinariato, cercò di mantenere compatto il gruppo FRAMM di  Pisa in vista di un passaggio all’esperimento ALEPH.</a:t>
            </a:r>
          </a:p>
          <a:p>
            <a:r>
              <a:rPr lang="it-IT" dirty="0"/>
              <a:t>Inizialmente il gruppo di Pisa era molto più ampio.</a:t>
            </a:r>
          </a:p>
          <a:p>
            <a:pPr lvl="1"/>
            <a:r>
              <a:rPr lang="it-IT" dirty="0"/>
              <a:t>Oltre a Lorenzo, della compagine facevano parte sia  Giorgio </a:t>
            </a:r>
            <a:r>
              <a:rPr lang="it-IT" dirty="0" err="1"/>
              <a:t>Bellettini</a:t>
            </a:r>
            <a:r>
              <a:rPr lang="it-IT" dirty="0"/>
              <a:t> che Italo Mannelli.</a:t>
            </a:r>
          </a:p>
          <a:p>
            <a:pPr lvl="2"/>
            <a:r>
              <a:rPr lang="it-IT" dirty="0"/>
              <a:t>Ricordo di aver negoziato la partecipazione di Bari in una riunione in cui erano presenti, insieme, sia  Lorenzo Foa che Giorgio </a:t>
            </a:r>
            <a:r>
              <a:rPr lang="it-IT" dirty="0" err="1"/>
              <a:t>Bellettini</a:t>
            </a:r>
            <a:endParaRPr lang="it-IT" dirty="0"/>
          </a:p>
          <a:p>
            <a:pPr lvl="1"/>
            <a:r>
              <a:rPr lang="it-IT" dirty="0"/>
              <a:t>Poi </a:t>
            </a:r>
            <a:r>
              <a:rPr lang="it-IT" dirty="0" err="1"/>
              <a:t>Bellettini</a:t>
            </a:r>
            <a:r>
              <a:rPr lang="it-IT" dirty="0"/>
              <a:t> optò per l’esperimento CDF al Fermilab portandosi dietro metà del gruppo FRAMM.</a:t>
            </a:r>
          </a:p>
          <a:p>
            <a:pPr lvl="1"/>
            <a:r>
              <a:rPr lang="it-IT" dirty="0"/>
              <a:t>Mentre Mannelli individuò una linea di esperimenti all’SPS.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1" y="1973913"/>
            <a:ext cx="4615729" cy="94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Il gruppo di Pisa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2D3209-5B83-D7FB-F5C9-66891F324C1D}"/>
              </a:ext>
            </a:extLst>
          </p:cNvPr>
          <p:cNvSpPr txBox="1"/>
          <p:nvPr/>
        </p:nvSpPr>
        <p:spPr>
          <a:xfrm>
            <a:off x="385762" y="3338730"/>
            <a:ext cx="538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 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DC8D57E-2660-2C8C-C0B9-39696A032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7736"/>
            <a:ext cx="5003800" cy="4110264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3FA87DE4-5D2B-3BAC-1A32-02C0D5DCE8B6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143080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38" y="501109"/>
            <a:ext cx="6172200" cy="5855781"/>
          </a:xfrm>
        </p:spPr>
        <p:txBody>
          <a:bodyPr anchor="ctr">
            <a:normAutofit fontScale="77500" lnSpcReduction="20000"/>
          </a:bodyPr>
          <a:lstStyle/>
          <a:p>
            <a:r>
              <a:rPr lang="it-IT" dirty="0"/>
              <a:t>L’impegno principale di Pisa fu nella costruzione del calorimetro adronico e delle camere per i muoni (Responsabile di questa attività era Carlo </a:t>
            </a:r>
            <a:r>
              <a:rPr lang="it-IT" dirty="0" err="1"/>
              <a:t>Bradaschia</a:t>
            </a:r>
            <a:r>
              <a:rPr lang="it-IT" dirty="0"/>
              <a:t>)</a:t>
            </a:r>
          </a:p>
          <a:p>
            <a:r>
              <a:rPr lang="it-IT" dirty="0"/>
              <a:t>A Pisa, così come a Bari, non c’era alcuna esperienza di tubi streamer.</a:t>
            </a:r>
          </a:p>
          <a:p>
            <a:r>
              <a:rPr lang="it-IT" dirty="0"/>
              <a:t>Sia a Pisa che a Bari dovemmo fare un corso accelerato sui tubi streamer che, pur se i detentori della tecnologia affermavano che funzionavano sempre, in realtà erano rivelatori piuttosto delicati che andavano assemblati con tutta l’accortezza del caso.</a:t>
            </a:r>
          </a:p>
          <a:p>
            <a:r>
              <a:rPr lang="it-IT" dirty="0"/>
              <a:t>Pio Picchi, il Giudice  Supremo, scartò il 66% della prima produzione di tubi streamer fatta a Bari pur avendo preso tutte le accortezze possibili. </a:t>
            </a:r>
          </a:p>
          <a:p>
            <a:pPr lvl="1"/>
            <a:r>
              <a:rPr lang="it-IT" dirty="0"/>
              <a:t>Ma aveva ragione lui: una volta rivisti tutti i passi, e spinta oltre ogni limite l’attenzione posta nella loro esecuzione, la  percentuale tornò nella norma.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1" y="1973913"/>
            <a:ext cx="4615729" cy="94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Il gruppo di Pisa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2D3209-5B83-D7FB-F5C9-66891F324C1D}"/>
              </a:ext>
            </a:extLst>
          </p:cNvPr>
          <p:cNvSpPr txBox="1"/>
          <p:nvPr/>
        </p:nvSpPr>
        <p:spPr>
          <a:xfrm>
            <a:off x="385761" y="3101338"/>
            <a:ext cx="5384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sz="2400" dirty="0"/>
              <a:t>A Pisa il gruppo FRAMM si divise in due tronconi: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it-IT" sz="2400" dirty="0"/>
              <a:t>uno con </a:t>
            </a:r>
            <a:r>
              <a:rPr lang="it-IT" sz="2400" dirty="0" err="1"/>
              <a:t>Bellettini</a:t>
            </a:r>
            <a:r>
              <a:rPr lang="it-IT" sz="2400" dirty="0"/>
              <a:t> confluì nell’esperimento CDF al Fermilab,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it-IT" sz="2400" dirty="0"/>
              <a:t>l’altro con Foa confluì in ALEPH.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it-IT" sz="2400" dirty="0"/>
              <a:t>La separazione avvenne senza traumi.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21370904-2258-DEAD-0B30-B58BB5A620E2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189816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5675" y="621218"/>
            <a:ext cx="6470563" cy="5615563"/>
          </a:xfrm>
        </p:spPr>
        <p:txBody>
          <a:bodyPr anchor="ctr">
            <a:normAutofit fontScale="77500" lnSpcReduction="20000"/>
          </a:bodyPr>
          <a:lstStyle/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Il sistema di acquisizione dati della TPC (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oberto Amendolia)</a:t>
            </a:r>
          </a:p>
          <a:p>
            <a:pPr lvl="1"/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L’impegno principale consisteva nel progetto e la realizzazione dei TPP (Time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Projection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Processor, circa otto moduli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Fastbus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doppi). </a:t>
            </a:r>
          </a:p>
          <a:p>
            <a:pPr lvl="1"/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Se ne occupò, oltre ad Amendolia, il </a:t>
            </a:r>
            <a:r>
              <a:rPr lang="it-IT" dirty="0">
                <a:solidFill>
                  <a:srgbClr val="0070C0"/>
                </a:solidFill>
                <a:latin typeface="Calibri" panose="020F0502020204030204" pitchFamily="34" charset="0"/>
              </a:rPr>
              <a:t>gruppo elettronico di Pisa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Marcello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Givoletti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Piero Salvadori e Diego Passuello.</a:t>
            </a:r>
          </a:p>
          <a:p>
            <a:pPr lvl="2"/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(Marcello e Piero, proprio in quegli anni, fondarono la CAEN). </a:t>
            </a:r>
          </a:p>
          <a:p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VDET, </a:t>
            </a:r>
            <a:r>
              <a:rPr lang="it-IT" sz="3200" dirty="0"/>
              <a:t>Vertex </a:t>
            </a:r>
            <a:r>
              <a:rPr lang="it-IT" sz="3200" dirty="0" err="1"/>
              <a:t>DETector</a:t>
            </a:r>
            <a:r>
              <a:rPr lang="it-IT" sz="3200" dirty="0"/>
              <a:t> (Marcello Giorgi)</a:t>
            </a:r>
            <a:endParaRPr lang="it-I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 rivelatore interamente ideato nella sezione di Pisa sulla base dell’esperienza maturata in FRAMM.</a:t>
            </a:r>
          </a:p>
          <a:p>
            <a:pPr lvl="1"/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 trattava di un rilevatore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microstrip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su silicio (doppia faccia) posizionato subito all’esterno della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beam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pipe per una misura accurata della posizione delle particelle.</a:t>
            </a:r>
          </a:p>
          <a:p>
            <a:pPr lvl="1"/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Permettev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</a:rPr>
              <a:t>a di migliorare la ricostruzione del vertice di interazione e di evidenziare la presenza di eventuali vertici secondari.</a:t>
            </a:r>
            <a:endParaRPr lang="it-IT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1" y="2053910"/>
            <a:ext cx="4615729" cy="94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Gli altri compiti assunti da Pisa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3BDCC31-6A7A-1916-CE24-34F6E4AAF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1" y="3221267"/>
            <a:ext cx="4914900" cy="3162300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CD3CC5DF-A86D-A27B-7EC9-E6E4ED6D4CF4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3016297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47D6C8-0B11-C102-99E3-2C483922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165260"/>
            <a:ext cx="3932237" cy="1600200"/>
          </a:xfrm>
        </p:spPr>
        <p:txBody>
          <a:bodyPr anchor="ctr">
            <a:normAutofit/>
          </a:bodyPr>
          <a:lstStyle/>
          <a:p>
            <a:r>
              <a:rPr lang="it-IT" sz="4800" dirty="0"/>
              <a:t>Indice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Introduzione</a:t>
            </a:r>
          </a:p>
          <a:p>
            <a:r>
              <a:rPr lang="it-IT" sz="4000" dirty="0"/>
              <a:t>Il ruolo di Lorenzo Foa</a:t>
            </a:r>
          </a:p>
          <a:p>
            <a:r>
              <a:rPr lang="it-IT" sz="4000" dirty="0"/>
              <a:t>Il gruppo di Trieste</a:t>
            </a:r>
          </a:p>
          <a:p>
            <a:r>
              <a:rPr lang="it-IT" sz="4000" dirty="0"/>
              <a:t>Il gruppo di Pisa</a:t>
            </a:r>
          </a:p>
          <a:p>
            <a:r>
              <a:rPr lang="it-IT" sz="4000" dirty="0"/>
              <a:t>Il gruppo di LNF</a:t>
            </a:r>
          </a:p>
          <a:p>
            <a:r>
              <a:rPr lang="it-IT" sz="4000" dirty="0"/>
              <a:t>Il gruppo di Bari</a:t>
            </a:r>
          </a:p>
          <a:p>
            <a:r>
              <a:rPr lang="it-IT" sz="4000" dirty="0"/>
              <a:t>Considerazioni finali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E5B8424A-A90C-BB27-3BEB-2BB9A47212FE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434999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38" y="696026"/>
            <a:ext cx="6172200" cy="5615563"/>
          </a:xfrm>
        </p:spPr>
        <p:txBody>
          <a:bodyPr anchor="ctr">
            <a:normAutofit fontScale="85000" lnSpcReduction="20000"/>
          </a:bodyPr>
          <a:lstStyle/>
          <a:p>
            <a:r>
              <a:rPr lang="it-IT" dirty="0"/>
              <a:t>Una sottoinsieme del gruppo LNF, che aveva lavorato in FRAMM e che, si era anche occupato della produzione dei tubi streamer per NUSEX, entrò da subito in ALEPH ma come facente parte della struttura di Torino.</a:t>
            </a:r>
          </a:p>
          <a:p>
            <a:r>
              <a:rPr lang="it-IT" dirty="0"/>
              <a:t>Tutto il resto del gruppo di Frascati  guidato da Enzo </a:t>
            </a:r>
            <a:r>
              <a:rPr lang="it-IT" dirty="0" err="1"/>
              <a:t>Iarocci</a:t>
            </a:r>
            <a:r>
              <a:rPr lang="it-IT" dirty="0"/>
              <a:t>, aveva proposto di realizzare un calorimetro adronico, molto simile a quello di ALEPH, nell’esperimento ELECTRA.  </a:t>
            </a:r>
          </a:p>
          <a:p>
            <a:r>
              <a:rPr lang="it-IT" dirty="0"/>
              <a:t>Per Frascati, la partecipazione ad ELECTRA era di particolare interesse perché ricompattava, su uno stesso obiettivo, molti gruppi di LNF e dell’area romana ormai dispersi sulle più diverse iniziative.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2D3209-5B83-D7FB-F5C9-66891F324C1D}"/>
              </a:ext>
            </a:extLst>
          </p:cNvPr>
          <p:cNvSpPr txBox="1"/>
          <p:nvPr/>
        </p:nvSpPr>
        <p:spPr>
          <a:xfrm>
            <a:off x="385762" y="2793484"/>
            <a:ext cx="5384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La situazione di Frascati era un po’ più complicata:</a:t>
            </a:r>
          </a:p>
          <a:p>
            <a:endParaRPr lang="it-IT" sz="320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BA95C98-9F98-8691-36D6-ACD1286ECFA5}"/>
              </a:ext>
            </a:extLst>
          </p:cNvPr>
          <p:cNvSpPr txBox="1">
            <a:spLocks/>
          </p:cNvSpPr>
          <p:nvPr/>
        </p:nvSpPr>
        <p:spPr>
          <a:xfrm>
            <a:off x="385762" y="1854273"/>
            <a:ext cx="4712711" cy="122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Il gruppo LNF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1555B67-68EF-3478-7D1F-761956F79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76" y="3854670"/>
            <a:ext cx="4763434" cy="2999950"/>
          </a:xfrm>
          <a:prstGeom prst="rect">
            <a:avLst/>
          </a:prstGeom>
        </p:spPr>
      </p:pic>
      <p:sp>
        <p:nvSpPr>
          <p:cNvPr id="10" name="Sottotitolo 2">
            <a:extLst>
              <a:ext uri="{FF2B5EF4-FFF2-40B4-BE49-F238E27FC236}">
                <a16:creationId xmlns:a16="http://schemas.microsoft.com/office/drawing/2014/main" id="{B125DF31-8C4B-B5A6-D564-8537DA6BBDD6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3686106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38" y="696026"/>
            <a:ext cx="6172200" cy="5615563"/>
          </a:xfrm>
        </p:spPr>
        <p:txBody>
          <a:bodyPr anchor="ctr">
            <a:normAutofit fontScale="92500" lnSpcReduction="20000"/>
          </a:bodyPr>
          <a:lstStyle/>
          <a:p>
            <a:r>
              <a:rPr lang="it-IT" sz="2400" dirty="0"/>
              <a:t>La partecipazione di Frascati ad ALEPH era anche  auspicata da Bari e Pisa perché questa operazione avrebbe portato nella collaborazione i detentori della tecnologia dei tubi streamer.</a:t>
            </a:r>
          </a:p>
          <a:p>
            <a:r>
              <a:rPr lang="it-IT" sz="2400" dirty="0"/>
              <a:t>Inoltre, Enzo aveva già realizzato a Frascati le infrastrutture per una produzione massiva di tubi streamer</a:t>
            </a:r>
          </a:p>
          <a:p>
            <a:pPr lvl="1"/>
            <a:r>
              <a:rPr lang="it-IT" sz="2400" dirty="0"/>
              <a:t>come il laboratorio di grafitatura</a:t>
            </a:r>
          </a:p>
          <a:p>
            <a:r>
              <a:rPr lang="it-IT" sz="2400" dirty="0"/>
              <a:t>ed era meglio sfruttare le infrastrutture esistenti che realizzarne di nuove.</a:t>
            </a:r>
          </a:p>
          <a:p>
            <a:r>
              <a:rPr lang="it-IT" sz="2400" dirty="0"/>
              <a:t>Enzo decise per una partecipazione di LNF ad   ALEPH e, in maniera salomonica, divise il suo gruppo in due entità distinte: la prima avrebbe partecipato ad ALEPH, l’altra a MACRO.</a:t>
            </a:r>
          </a:p>
          <a:p>
            <a:r>
              <a:rPr lang="it-IT" sz="2400" dirty="0"/>
              <a:t>In ALEPH il gruppo di Frascati assunse il compito di controllare l’intera produzione dei tubi streamer prodotti in Italia e di occuparsi specificamente della realizzazione dei tubi streamer per la parte barrel del calorimetro adronico</a:t>
            </a:r>
          </a:p>
          <a:p>
            <a:r>
              <a:rPr lang="it-IT" sz="2400" dirty="0"/>
              <a:t>Paolo Laurelli divenne il responsabile del gruppo.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2" y="1854273"/>
            <a:ext cx="4712711" cy="122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Il gruppo LNF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2D3209-5B83-D7FB-F5C9-66891F324C1D}"/>
              </a:ext>
            </a:extLst>
          </p:cNvPr>
          <p:cNvSpPr txBox="1"/>
          <p:nvPr/>
        </p:nvSpPr>
        <p:spPr>
          <a:xfrm>
            <a:off x="385762" y="2916107"/>
            <a:ext cx="53848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/>
              <a:t>La non selezione dell’esperimento ELECTRA da parte di LEPC, accelerò la sottomissione all’INFN del Progetto MACRO da parte di Enzo </a:t>
            </a:r>
            <a:r>
              <a:rPr lang="it-IT" sz="2200" dirty="0" err="1"/>
              <a:t>Iarocci</a:t>
            </a:r>
            <a:r>
              <a:rPr lang="it-IT" sz="22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200" dirty="0"/>
              <a:t>e la formazione della relativa collaborazione.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200" dirty="0"/>
              <a:t>Gli rimaneva comunque la possibilità di entrare in ALEPH attraverso le persone che nella lettera di intenti risultavano affiliate a Torino..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DAF356C-0552-6F45-8437-DD53E451CAD2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3245313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558" y="527221"/>
            <a:ext cx="6591803" cy="6016702"/>
          </a:xfrm>
        </p:spPr>
        <p:txBody>
          <a:bodyPr anchor="ctr">
            <a:normAutofit lnSpcReduction="10000"/>
          </a:bodyPr>
          <a:lstStyle/>
          <a:p>
            <a:r>
              <a:rPr lang="it-IT" sz="2800" dirty="0"/>
              <a:t>Bari fu l’ultima struttura ad arrivare in ALEPH, quando gran parte delle decisioni sul tipo di rivelatore da realizzare erano già state prese.</a:t>
            </a:r>
          </a:p>
          <a:p>
            <a:r>
              <a:rPr lang="it-IT" sz="2800" dirty="0"/>
              <a:t>Rispetto alle altre sedi, che si erano già conosciute attraverso FRAMM, Bari doveva inserirsi nel nuovo contesto. </a:t>
            </a:r>
          </a:p>
          <a:p>
            <a:pPr lvl="1"/>
            <a:r>
              <a:rPr lang="it-IT" sz="2400" dirty="0"/>
              <a:t>Ma  fummo facilitati dall’atteggiamento dei nostri colleghi</a:t>
            </a:r>
            <a:endParaRPr lang="it-IT" sz="1000" dirty="0"/>
          </a:p>
          <a:p>
            <a:r>
              <a:rPr lang="it-IT" sz="2800" dirty="0"/>
              <a:t>Il gruppo di Bari si inserì nel lavoro di realizzazione del calorimetro adronico. In particolare Bari si occupò di realizzare i tool (filatrice, sagomatrice delle </a:t>
            </a:r>
            <a:r>
              <a:rPr lang="it-IT" sz="2800" dirty="0" err="1"/>
              <a:t>pad</a:t>
            </a:r>
            <a:r>
              <a:rPr lang="it-IT" sz="2800" dirty="0"/>
              <a:t>,…) e  i tubi streamer di uno degli end-</a:t>
            </a:r>
            <a:r>
              <a:rPr lang="it-IT" sz="2800" dirty="0" err="1"/>
              <a:t>cap</a:t>
            </a:r>
            <a:r>
              <a:rPr lang="it-IT" sz="2800" dirty="0"/>
              <a:t> (l’altro era assegnato a Pisa)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58885E00-62B9-1008-E65B-0D521DD58505}"/>
              </a:ext>
            </a:extLst>
          </p:cNvPr>
          <p:cNvSpPr txBox="1">
            <a:spLocks/>
          </p:cNvSpPr>
          <p:nvPr/>
        </p:nvSpPr>
        <p:spPr>
          <a:xfrm>
            <a:off x="385762" y="1756968"/>
            <a:ext cx="4518747" cy="122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Il gruppo di Bari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C84FF6F7-DA3B-D7B0-AEB8-EFE2A994E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" y="2983456"/>
            <a:ext cx="502311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ottotitolo 2">
            <a:extLst>
              <a:ext uri="{FF2B5EF4-FFF2-40B4-BE49-F238E27FC236}">
                <a16:creationId xmlns:a16="http://schemas.microsoft.com/office/drawing/2014/main" id="{86C62271-79F2-69A9-ECEC-EFF6B708B0E0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796122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435" y="516678"/>
            <a:ext cx="6591803" cy="6016702"/>
          </a:xfrm>
        </p:spPr>
        <p:txBody>
          <a:bodyPr anchor="ctr">
            <a:normAutofit fontScale="92500" lnSpcReduction="10000"/>
          </a:bodyPr>
          <a:lstStyle/>
          <a:p>
            <a:r>
              <a:rPr lang="it-IT" sz="2400" dirty="0"/>
              <a:t>Perché era importante per Bari partecipare ad un esperimento al LEP</a:t>
            </a:r>
          </a:p>
          <a:p>
            <a:r>
              <a:rPr lang="it-IT" sz="2400" dirty="0"/>
              <a:t>Fino all’esperimento ALEPH, una parte significativa dell’attività di ricerca svolta a Bari utilizzava le camere a bolle.</a:t>
            </a:r>
          </a:p>
          <a:p>
            <a:r>
              <a:rPr lang="it-IT" sz="2400" dirty="0"/>
              <a:t>Agli inizi degli anni 80, appariva già chiaro che il programma di attività con le camere a bolle si sarebbe esaurito nel giro di qualche anno.</a:t>
            </a:r>
          </a:p>
          <a:p>
            <a:pPr lvl="1"/>
            <a:r>
              <a:rPr lang="it-IT" sz="2000" dirty="0"/>
              <a:t>dopo BEBC e </a:t>
            </a:r>
            <a:r>
              <a:rPr lang="it-IT" sz="2000" dirty="0" err="1"/>
              <a:t>Gargamelle</a:t>
            </a:r>
            <a:r>
              <a:rPr lang="it-IT" sz="2000" dirty="0"/>
              <a:t>, il CERN non avrebbe costruito altre camere a bolle.</a:t>
            </a:r>
          </a:p>
          <a:p>
            <a:r>
              <a:rPr lang="it-IT" sz="2400" dirty="0"/>
              <a:t>Alla direzione della Sezione INFN c’era Sergio Natali (il cui mandato si concludeva nel 1982)</a:t>
            </a:r>
          </a:p>
          <a:p>
            <a:pPr lvl="1"/>
            <a:r>
              <a:rPr lang="it-IT" sz="2000" dirty="0"/>
              <a:t>Lui  e il suo gruppo svolgevano attività di ricerca con camere a bolle nel campo delle interazioni deboli (correnti neutre).</a:t>
            </a:r>
          </a:p>
          <a:p>
            <a:pPr lvl="1"/>
            <a:r>
              <a:rPr lang="it-IT" sz="2000" dirty="0"/>
              <a:t>avevano quindi  la necessità di riconvertire la loro attività.</a:t>
            </a:r>
          </a:p>
          <a:p>
            <a:r>
              <a:rPr lang="it-IT" sz="2400" dirty="0"/>
              <a:t>La partecipazione ad un esperimento al LEP, sulle problematiche già affrontate con le camere a bolle, appariva una prospettiva interessante.</a:t>
            </a:r>
            <a:endParaRPr lang="it-IT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C818EF6-907A-3CB2-2B66-2248B9B98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5" y="3525029"/>
            <a:ext cx="4394200" cy="31877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58885E00-62B9-1008-E65B-0D521DD58505}"/>
              </a:ext>
            </a:extLst>
          </p:cNvPr>
          <p:cNvSpPr txBox="1">
            <a:spLocks/>
          </p:cNvSpPr>
          <p:nvPr/>
        </p:nvSpPr>
        <p:spPr>
          <a:xfrm>
            <a:off x="419478" y="1982599"/>
            <a:ext cx="4518747" cy="122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Il gruppo di Bari 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24C7B2F8-0DB7-401D-2E99-8121B2BEF188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828063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436" y="696027"/>
            <a:ext cx="6591802" cy="5692416"/>
          </a:xfrm>
        </p:spPr>
        <p:txBody>
          <a:bodyPr anchor="ctr">
            <a:normAutofit fontScale="62500" lnSpcReduction="20000"/>
          </a:bodyPr>
          <a:lstStyle/>
          <a:p>
            <a:r>
              <a:rPr lang="it-IT" sz="4000" dirty="0"/>
              <a:t>A Bari grazie ad una intuizione di Luciano Guerriero, si era sviluppata, a partire dai primi anni 70, una attività di ricerca che utilizzava rivelatori elettronici.</a:t>
            </a:r>
          </a:p>
          <a:p>
            <a:r>
              <a:rPr lang="it-IT" sz="4000" dirty="0"/>
              <a:t>Il gruppo, che veniva indicato come </a:t>
            </a:r>
            <a:r>
              <a:rPr lang="it-IT" sz="4000" i="1" dirty="0">
                <a:solidFill>
                  <a:srgbClr val="0070C0"/>
                </a:solidFill>
              </a:rPr>
              <a:t>gruppo Guerriero</a:t>
            </a:r>
            <a:r>
              <a:rPr lang="it-IT" sz="4000" dirty="0"/>
              <a:t>, aveva lavorato </a:t>
            </a:r>
          </a:p>
          <a:p>
            <a:pPr lvl="1"/>
            <a:r>
              <a:rPr lang="it-IT" sz="3600" dirty="0"/>
              <a:t>al Fermilab dove aveva portato un sistema di camere proporzionali per il Single Arm Spectrometer, </a:t>
            </a:r>
          </a:p>
          <a:p>
            <a:pPr lvl="1"/>
            <a:r>
              <a:rPr lang="it-IT" sz="3600" dirty="0"/>
              <a:t>e più di recente al CERN negli esperimenti NA5 ed NA24 a cui aveva contribuito con la parte elettromagnetica del calorimetro e due camere proporzionali di grandi dimensioni.</a:t>
            </a:r>
          </a:p>
          <a:p>
            <a:r>
              <a:rPr lang="it-IT" sz="4000" dirty="0"/>
              <a:t>La partecipazione ad un esperimento al LEP,  non poteva prescindere dal coinvolgimento del gruppo Guerriero</a:t>
            </a:r>
          </a:p>
          <a:p>
            <a:pPr lvl="1"/>
            <a:r>
              <a:rPr lang="it-IT" sz="3600" dirty="0"/>
              <a:t>Ritengo che quello di mettere insieme i due gruppi, il suo e quello Guerriero fosse l’obiettivo che si era posto il Prof. Natali.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2" y="1989808"/>
            <a:ext cx="4828674" cy="88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Il gruppo di Bari</a:t>
            </a:r>
            <a:endParaRPr lang="it-IT" sz="36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E51A749-2509-BC66-63A7-44A16A819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9" y="2879462"/>
            <a:ext cx="5029200" cy="4000500"/>
          </a:xfrm>
          <a:prstGeom prst="rect">
            <a:avLst/>
          </a:prstGeom>
        </p:spPr>
      </p:pic>
      <p:sp>
        <p:nvSpPr>
          <p:cNvPr id="6" name="Sottotitolo 2">
            <a:extLst>
              <a:ext uri="{FF2B5EF4-FFF2-40B4-BE49-F238E27FC236}">
                <a16:creationId xmlns:a16="http://schemas.microsoft.com/office/drawing/2014/main" id="{DA33A158-F9EB-4102-1028-EBEEDEEFD252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3360080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436" y="509912"/>
            <a:ext cx="6591802" cy="5838176"/>
          </a:xfrm>
        </p:spPr>
        <p:txBody>
          <a:bodyPr anchor="ctr">
            <a:normAutofit fontScale="55000" lnSpcReduction="20000"/>
          </a:bodyPr>
          <a:lstStyle/>
          <a:p>
            <a:r>
              <a:rPr lang="it-IT" sz="4000" dirty="0"/>
              <a:t>Natali, in quanto direttore, mobilitò l’intera sezione per costituire un gruppo di sezione per partecipare ad un esperimento al LEP</a:t>
            </a:r>
          </a:p>
          <a:p>
            <a:r>
              <a:rPr lang="it-IT" sz="4000" dirty="0"/>
              <a:t>Inizialmente tutti i gruppi preesistenti confluirono nel costituendo gruppo per il LEP</a:t>
            </a:r>
            <a:r>
              <a:rPr lang="it-IT" sz="3600" dirty="0"/>
              <a:t>.</a:t>
            </a:r>
          </a:p>
          <a:p>
            <a:r>
              <a:rPr lang="it-IT" sz="3600" dirty="0"/>
              <a:t>Ne venne fuori un gruppo enorme in cui le persone, soprattutto quelle più mature, ci stavano malvolentieri.</a:t>
            </a:r>
          </a:p>
          <a:p>
            <a:pPr lvl="1"/>
            <a:r>
              <a:rPr lang="it-IT" sz="3200" dirty="0"/>
              <a:t>la composizione del gruppo variava di giorno in giorno</a:t>
            </a:r>
          </a:p>
          <a:p>
            <a:pPr lvl="1"/>
            <a:r>
              <a:rPr lang="it-IT" sz="3200" dirty="0"/>
              <a:t>Come esempio a sinistra ho riportato i firmatari del Technical Report 1983. In celeste ho indicato le persone che successivamente hanno lasciato ALEPH.</a:t>
            </a:r>
          </a:p>
          <a:p>
            <a:r>
              <a:rPr lang="it-IT" sz="4000" dirty="0"/>
              <a:t>Dopo un po’ di tempo dalla sua costituzione, questo enorme gruppo si frantumò dando luogo a gruppi più piccoli, ma che in generale non coincidevano più con quelli di partenza.</a:t>
            </a:r>
          </a:p>
          <a:p>
            <a:r>
              <a:rPr lang="it-IT" sz="4000" dirty="0">
                <a:solidFill>
                  <a:srgbClr val="00B0F0"/>
                </a:solidFill>
              </a:rPr>
              <a:t>O. Erriquez </a:t>
            </a:r>
            <a:r>
              <a:rPr lang="it-IT" sz="4000" dirty="0"/>
              <a:t>entrò in DAFNE, </a:t>
            </a:r>
            <a:r>
              <a:rPr lang="it-IT" sz="4000" dirty="0">
                <a:solidFill>
                  <a:srgbClr val="00B0F0"/>
                </a:solidFill>
              </a:rPr>
              <a:t>B. Ghidini e </a:t>
            </a:r>
            <a:r>
              <a:rPr lang="it-IT" sz="4000" dirty="0" err="1">
                <a:solidFill>
                  <a:srgbClr val="00B0F0"/>
                </a:solidFill>
              </a:rPr>
              <a:t>F</a:t>
            </a:r>
            <a:r>
              <a:rPr lang="it-IT" sz="4000" dirty="0">
                <a:solidFill>
                  <a:srgbClr val="00B0F0"/>
                </a:solidFill>
              </a:rPr>
              <a:t>. </a:t>
            </a:r>
            <a:r>
              <a:rPr lang="it-IT" sz="4000" dirty="0" err="1">
                <a:solidFill>
                  <a:srgbClr val="00B0F0"/>
                </a:solidFill>
              </a:rPr>
              <a:t>Navach</a:t>
            </a:r>
            <a:r>
              <a:rPr lang="it-IT" sz="4000" dirty="0">
                <a:solidFill>
                  <a:srgbClr val="00B0F0"/>
                </a:solidFill>
              </a:rPr>
              <a:t> </a:t>
            </a:r>
            <a:r>
              <a:rPr lang="it-IT" sz="4000" dirty="0">
                <a:solidFill>
                  <a:srgbClr val="0070C0"/>
                </a:solidFill>
              </a:rPr>
              <a:t>in</a:t>
            </a:r>
            <a:r>
              <a:rPr lang="it-IT" sz="4000" dirty="0">
                <a:solidFill>
                  <a:srgbClr val="00B0F0"/>
                </a:solidFill>
              </a:rPr>
              <a:t> </a:t>
            </a:r>
            <a:r>
              <a:rPr lang="it-IT" sz="4000" dirty="0"/>
              <a:t>OMEGA, </a:t>
            </a:r>
            <a:r>
              <a:rPr lang="it-IT" sz="4000" dirty="0">
                <a:solidFill>
                  <a:srgbClr val="00B0F0"/>
                </a:solidFill>
              </a:rPr>
              <a:t>C. </a:t>
            </a:r>
            <a:r>
              <a:rPr lang="it-IT" sz="4000" dirty="0" err="1">
                <a:solidFill>
                  <a:srgbClr val="00B0F0"/>
                </a:solidFill>
              </a:rPr>
              <a:t>Favuzzi</a:t>
            </a:r>
            <a:r>
              <a:rPr lang="it-IT" sz="4000" dirty="0">
                <a:solidFill>
                  <a:srgbClr val="00B0F0"/>
                </a:solidFill>
              </a:rPr>
              <a:t>, P. Spinelli e C. de Marzo </a:t>
            </a:r>
            <a:r>
              <a:rPr lang="it-IT" sz="4000" dirty="0">
                <a:solidFill>
                  <a:srgbClr val="C00000"/>
                </a:solidFill>
              </a:rPr>
              <a:t>(provenienti dal gruppo </a:t>
            </a:r>
            <a:r>
              <a:rPr lang="it-IT" sz="4000" dirty="0" err="1">
                <a:solidFill>
                  <a:srgbClr val="C00000"/>
                </a:solidFill>
              </a:rPr>
              <a:t>Gierriero</a:t>
            </a:r>
            <a:r>
              <a:rPr lang="it-IT" sz="4000" dirty="0">
                <a:solidFill>
                  <a:srgbClr val="C00000"/>
                </a:solidFill>
              </a:rPr>
              <a:t>) </a:t>
            </a:r>
            <a:r>
              <a:rPr lang="it-IT" sz="4000" dirty="0">
                <a:solidFill>
                  <a:srgbClr val="0070C0"/>
                </a:solidFill>
              </a:rPr>
              <a:t>in</a:t>
            </a:r>
            <a:r>
              <a:rPr lang="it-IT" sz="4000" dirty="0">
                <a:solidFill>
                  <a:srgbClr val="00B0F0"/>
                </a:solidFill>
              </a:rPr>
              <a:t> </a:t>
            </a:r>
            <a:r>
              <a:rPr lang="it-IT" sz="4000" dirty="0"/>
              <a:t>MACRO, </a:t>
            </a:r>
            <a:r>
              <a:rPr lang="it-IT" sz="4000" dirty="0">
                <a:solidFill>
                  <a:srgbClr val="00B0F0"/>
                </a:solidFill>
              </a:rPr>
              <a:t>M.T. Muciaccia </a:t>
            </a:r>
            <a:r>
              <a:rPr lang="it-IT" sz="4000" dirty="0">
                <a:solidFill>
                  <a:srgbClr val="0070C0"/>
                </a:solidFill>
              </a:rPr>
              <a:t>in</a:t>
            </a:r>
            <a:r>
              <a:rPr lang="it-IT" sz="4000" dirty="0">
                <a:solidFill>
                  <a:srgbClr val="00B0F0"/>
                </a:solidFill>
              </a:rPr>
              <a:t> </a:t>
            </a:r>
            <a:r>
              <a:rPr lang="it-IT" sz="4000" dirty="0"/>
              <a:t>esperimenti con emulsioni accoppiate a rivelatori elettronici.</a:t>
            </a:r>
          </a:p>
          <a:p>
            <a:r>
              <a:rPr lang="it-IT" sz="4000" dirty="0"/>
              <a:t>In </a:t>
            </a:r>
            <a:r>
              <a:rPr lang="it-IT" sz="4000" dirty="0">
                <a:solidFill>
                  <a:srgbClr val="C00000"/>
                </a:solidFill>
              </a:rPr>
              <a:t>ALEPH</a:t>
            </a:r>
            <a:r>
              <a:rPr lang="it-IT" sz="4000" dirty="0"/>
              <a:t> rimase il </a:t>
            </a:r>
            <a:r>
              <a:rPr lang="it-IT" sz="4000" dirty="0">
                <a:solidFill>
                  <a:srgbClr val="C00000"/>
                </a:solidFill>
              </a:rPr>
              <a:t>gruppo Natali </a:t>
            </a:r>
            <a:r>
              <a:rPr lang="it-IT" sz="4000" dirty="0"/>
              <a:t>e l’altra </a:t>
            </a:r>
            <a:r>
              <a:rPr lang="it-IT" sz="4000" dirty="0">
                <a:solidFill>
                  <a:srgbClr val="C00000"/>
                </a:solidFill>
              </a:rPr>
              <a:t>metà del gruppo Guerriero.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2" y="1989808"/>
            <a:ext cx="4828674" cy="88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Il gruppo di Bari</a:t>
            </a:r>
            <a:endParaRPr lang="it-IT" sz="3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AB1C79B-2DF3-CC58-52A7-9534676C71E0}"/>
              </a:ext>
            </a:extLst>
          </p:cNvPr>
          <p:cNvSpPr txBox="1"/>
          <p:nvPr/>
        </p:nvSpPr>
        <p:spPr>
          <a:xfrm>
            <a:off x="385762" y="2871631"/>
            <a:ext cx="49499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 firmatari  baresi </a:t>
            </a:r>
            <a:r>
              <a:rPr lang="it-IT" sz="2400" dirty="0">
                <a:solidFill>
                  <a:srgbClr val="00B0F0"/>
                </a:solidFill>
              </a:rPr>
              <a:t>dell’ALEPH TECHNICAL REPORT 1983 </a:t>
            </a:r>
            <a:r>
              <a:rPr lang="it-IT" sz="2400" dirty="0"/>
              <a:t>(CERN/LEPC/83-2 LEPC/</a:t>
            </a:r>
            <a:r>
              <a:rPr lang="it-IT" sz="2400" dirty="0" err="1"/>
              <a:t>P</a:t>
            </a:r>
            <a:r>
              <a:rPr lang="it-IT" sz="2400" dirty="0"/>
              <a:t> I 15 </a:t>
            </a:r>
            <a:r>
              <a:rPr lang="it-IT" sz="2400" dirty="0" err="1"/>
              <a:t>May</a:t>
            </a:r>
            <a:r>
              <a:rPr lang="it-IT" sz="2400" dirty="0"/>
              <a:t> 1983) </a:t>
            </a:r>
          </a:p>
          <a:p>
            <a:r>
              <a:rPr lang="it-IT" sz="2400" dirty="0"/>
              <a:t>Bari (15)</a:t>
            </a:r>
          </a:p>
          <a:p>
            <a:r>
              <a:rPr lang="it-IT" sz="2400" dirty="0"/>
              <a:t>M. De Palma, </a:t>
            </a:r>
            <a:r>
              <a:rPr lang="it-IT" sz="2400" dirty="0">
                <a:solidFill>
                  <a:srgbClr val="00B0F0"/>
                </a:solidFill>
              </a:rPr>
              <a:t>O. Erriquez, C. </a:t>
            </a:r>
            <a:r>
              <a:rPr lang="it-IT" sz="2400" dirty="0" err="1">
                <a:solidFill>
                  <a:srgbClr val="00B0F0"/>
                </a:solidFill>
              </a:rPr>
              <a:t>Favuzzi</a:t>
            </a:r>
            <a:r>
              <a:rPr lang="it-IT" sz="2400" dirty="0">
                <a:solidFill>
                  <a:srgbClr val="00B0F0"/>
                </a:solidFill>
              </a:rPr>
              <a:t>, B. Ghidini,</a:t>
            </a:r>
            <a:r>
              <a:rPr lang="it-IT" sz="2400" dirty="0"/>
              <a:t> G. Maggi, </a:t>
            </a:r>
            <a:r>
              <a:rPr lang="it-IT" sz="2400" dirty="0">
                <a:solidFill>
                  <a:srgbClr val="00B0F0"/>
                </a:solidFill>
              </a:rPr>
              <a:t>M.T. Muciaccia</a:t>
            </a:r>
            <a:r>
              <a:rPr lang="it-IT" sz="2400" dirty="0"/>
              <a:t>, S. Natali, </a:t>
            </a:r>
            <a:r>
              <a:rPr lang="it-IT" sz="2400" dirty="0" err="1">
                <a:solidFill>
                  <a:srgbClr val="00B0F0"/>
                </a:solidFill>
              </a:rPr>
              <a:t>F</a:t>
            </a:r>
            <a:r>
              <a:rPr lang="it-IT" sz="2400" dirty="0">
                <a:solidFill>
                  <a:srgbClr val="00B0F0"/>
                </a:solidFill>
              </a:rPr>
              <a:t>. </a:t>
            </a:r>
            <a:r>
              <a:rPr lang="it-IT" sz="2400" dirty="0" err="1">
                <a:solidFill>
                  <a:srgbClr val="00B0F0"/>
                </a:solidFill>
              </a:rPr>
              <a:t>Navach</a:t>
            </a:r>
            <a:r>
              <a:rPr lang="it-IT" sz="2400" dirty="0"/>
              <a:t>, S. Nuzzo, T. Ranieri, </a:t>
            </a:r>
            <a:r>
              <a:rPr lang="it-IT" sz="2400" dirty="0" err="1"/>
              <a:t>F</a:t>
            </a:r>
            <a:r>
              <a:rPr lang="it-IT" sz="2400" dirty="0"/>
              <a:t>. Romano, </a:t>
            </a:r>
            <a:r>
              <a:rPr lang="it-IT" sz="2400" dirty="0" err="1"/>
              <a:t>F</a:t>
            </a:r>
            <a:r>
              <a:rPr lang="it-IT" sz="2400" dirty="0"/>
              <a:t>. Ruggieri, G. Selvaggi, </a:t>
            </a:r>
            <a:r>
              <a:rPr lang="it-IT" sz="2400" dirty="0">
                <a:solidFill>
                  <a:srgbClr val="00B0F0"/>
                </a:solidFill>
              </a:rPr>
              <a:t>P. Spinelli</a:t>
            </a:r>
            <a:r>
              <a:rPr lang="it-IT" sz="2400" dirty="0"/>
              <a:t>, G. Zito.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C32E51AE-E9B9-4075-BB7C-5414CA08694A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2404125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801" y="696028"/>
            <a:ext cx="7437436" cy="5882572"/>
          </a:xfrm>
        </p:spPr>
        <p:txBody>
          <a:bodyPr anchor="ctr">
            <a:normAutofit fontScale="62500" lnSpcReduction="20000"/>
          </a:bodyPr>
          <a:lstStyle/>
          <a:p>
            <a:r>
              <a:rPr lang="it-IT" sz="3600" dirty="0"/>
              <a:t>Anche a Bari l’iniziativa di Jack </a:t>
            </a:r>
            <a:r>
              <a:rPr lang="it-IT" sz="3600" dirty="0" err="1"/>
              <a:t>Steinberger</a:t>
            </a:r>
            <a:r>
              <a:rPr lang="it-IT" sz="3600" dirty="0"/>
              <a:t> era apparsa quella che dava il maggior affidamento.</a:t>
            </a:r>
          </a:p>
          <a:p>
            <a:r>
              <a:rPr lang="it-IT" sz="3600" dirty="0"/>
              <a:t>Jack fu approcciato in due modi diversi</a:t>
            </a:r>
          </a:p>
          <a:p>
            <a:pPr lvl="1"/>
            <a:r>
              <a:rPr lang="it-IT" sz="3200" dirty="0"/>
              <a:t>Come collaborazione NA5/NA24 (Bari-Max Plank di Monaco)</a:t>
            </a:r>
          </a:p>
          <a:p>
            <a:pPr lvl="2"/>
            <a:r>
              <a:rPr lang="it-IT" sz="2800" dirty="0"/>
              <a:t>Aleph però aveva già deciso che non avrebbe usato scintillatori e il gruppo di Monaco non era interessato ad altre tecnologie</a:t>
            </a:r>
          </a:p>
          <a:p>
            <a:pPr lvl="1"/>
            <a:r>
              <a:rPr lang="it-IT" sz="3200" dirty="0"/>
              <a:t>Come gruppo rivelatori elettronici di Bari (gruppo Guerriero)</a:t>
            </a:r>
          </a:p>
          <a:p>
            <a:pPr lvl="2"/>
            <a:r>
              <a:rPr lang="it-IT" sz="2800" dirty="0"/>
              <a:t>Paolo Spinelli ed io fummo ricevuti da Jack</a:t>
            </a:r>
            <a:endParaRPr lang="it-IT" sz="3200" dirty="0"/>
          </a:p>
          <a:p>
            <a:pPr lvl="2"/>
            <a:r>
              <a:rPr lang="it-IT" sz="3200" dirty="0"/>
              <a:t>ci confermò che c’era spazio nel suo esperimento </a:t>
            </a:r>
          </a:p>
          <a:p>
            <a:pPr lvl="2"/>
            <a:r>
              <a:rPr lang="it-IT" sz="3200" dirty="0"/>
              <a:t>ci consigliò di contattare Lorenzo che stava cercando di organizzare la cordata Italiana.</a:t>
            </a:r>
          </a:p>
          <a:p>
            <a:r>
              <a:rPr lang="it-IT" sz="3200" dirty="0"/>
              <a:t>Seguimmo le indicazioni di Jack e così il gruppo di Bari entrò in ALEPH.</a:t>
            </a:r>
          </a:p>
          <a:p>
            <a:r>
              <a:rPr lang="it-IT" sz="3200" dirty="0"/>
              <a:t>Prima dell’assestamento finale, Il gruppo funzionava male.</a:t>
            </a:r>
          </a:p>
          <a:p>
            <a:r>
              <a:rPr lang="it-IT" sz="3200" dirty="0"/>
              <a:t>Mancò ad una serie di riunioni organizzative ma soprattutto non non si impegnava sul lavoro concordato.</a:t>
            </a:r>
          </a:p>
          <a:p>
            <a:r>
              <a:rPr lang="it-IT" sz="3200" dirty="0">
                <a:solidFill>
                  <a:srgbClr val="00B0F0"/>
                </a:solidFill>
              </a:rPr>
              <a:t>A quel punto Lorenzo ci pose </a:t>
            </a:r>
            <a:r>
              <a:rPr lang="it-IT" sz="3200" dirty="0">
                <a:solidFill>
                  <a:srgbClr val="C00000"/>
                </a:solidFill>
              </a:rPr>
              <a:t>l’out-out</a:t>
            </a:r>
            <a:endParaRPr lang="it-IT" sz="2800" dirty="0">
              <a:solidFill>
                <a:srgbClr val="00B0F0"/>
              </a:solidFill>
            </a:endParaRPr>
          </a:p>
          <a:p>
            <a:r>
              <a:rPr lang="it-IT" sz="3200" dirty="0"/>
              <a:t>Ci fu una riflessione critica all’interno del gruppo ch</a:t>
            </a:r>
            <a:r>
              <a:rPr lang="it-IT" dirty="0"/>
              <a:t>e portò anche ad un cambio del responsabile locale.</a:t>
            </a:r>
            <a:endParaRPr lang="it-IT" sz="3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2" y="2027745"/>
            <a:ext cx="3983038" cy="1401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>
                <a:solidFill>
                  <a:srgbClr val="00B0F0"/>
                </a:solidFill>
              </a:rPr>
              <a:t>Come Bari arrivò ad ALEPH</a:t>
            </a:r>
            <a:endParaRPr lang="it-IT" sz="3600" dirty="0">
              <a:solidFill>
                <a:srgbClr val="00B0F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3DF20E2-2EFE-A898-86E8-0E74C7D98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1" y="3329026"/>
            <a:ext cx="3080905" cy="352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9E107667-D758-7A9C-AD6C-06559DF56189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2039677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38" y="696026"/>
            <a:ext cx="6172200" cy="5615563"/>
          </a:xfrm>
        </p:spPr>
        <p:txBody>
          <a:bodyPr anchor="ctr">
            <a:normAutofit fontScale="85000" lnSpcReduction="10000"/>
          </a:bodyPr>
          <a:lstStyle/>
          <a:p>
            <a:r>
              <a:rPr lang="it-IT" dirty="0"/>
              <a:t>Bari cercò comunque di ritagliarsi un proprio spazio con la realizzazione del </a:t>
            </a:r>
            <a:r>
              <a:rPr lang="it-IT" dirty="0">
                <a:solidFill>
                  <a:srgbClr val="0070C0"/>
                </a:solidFill>
              </a:rPr>
              <a:t>sistema di </a:t>
            </a:r>
            <a:r>
              <a:rPr lang="it-IT" dirty="0" err="1">
                <a:solidFill>
                  <a:srgbClr val="0070C0"/>
                </a:solidFill>
              </a:rPr>
              <a:t>read</a:t>
            </a:r>
            <a:r>
              <a:rPr lang="it-IT" dirty="0">
                <a:solidFill>
                  <a:srgbClr val="0070C0"/>
                </a:solidFill>
              </a:rPr>
              <a:t>-out</a:t>
            </a:r>
            <a:r>
              <a:rPr lang="it-IT" dirty="0"/>
              <a:t> dell’informazioni digitali dell’intero calorimetro adronico (barrel ed end-</a:t>
            </a:r>
            <a:r>
              <a:rPr lang="it-IT" dirty="0" err="1"/>
              <a:t>cap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Il sistema di </a:t>
            </a:r>
            <a:r>
              <a:rPr lang="it-IT" dirty="0" err="1"/>
              <a:t>read</a:t>
            </a:r>
            <a:r>
              <a:rPr lang="it-IT" dirty="0"/>
              <a:t>-out comprendeva alcuni moduli </a:t>
            </a:r>
            <a:r>
              <a:rPr lang="it-IT" dirty="0">
                <a:solidFill>
                  <a:srgbClr val="0070C0"/>
                </a:solidFill>
              </a:rPr>
              <a:t>ASTROS,</a:t>
            </a:r>
            <a:r>
              <a:rPr lang="it-IT" dirty="0"/>
              <a:t> per i quali fu appositamente sviluppato un  ASIC utilizzando le tecnologie più moderne disponibili all’epoca.</a:t>
            </a:r>
          </a:p>
          <a:p>
            <a:r>
              <a:rPr lang="it-IT" dirty="0"/>
              <a:t>E i moduli </a:t>
            </a:r>
            <a:r>
              <a:rPr lang="it-IT" dirty="0">
                <a:solidFill>
                  <a:srgbClr val="0070C0"/>
                </a:solidFill>
              </a:rPr>
              <a:t>HCP (</a:t>
            </a:r>
            <a:r>
              <a:rPr lang="it-IT" dirty="0" err="1">
                <a:solidFill>
                  <a:srgbClr val="0070C0"/>
                </a:solidFill>
              </a:rPr>
              <a:t>Hadron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Calorimeter</a:t>
            </a:r>
            <a:r>
              <a:rPr lang="it-IT" dirty="0">
                <a:solidFill>
                  <a:srgbClr val="0070C0"/>
                </a:solidFill>
              </a:rPr>
              <a:t> Processor)</a:t>
            </a:r>
            <a:r>
              <a:rPr lang="it-IT" dirty="0"/>
              <a:t>, un derivato dei TPP.</a:t>
            </a:r>
          </a:p>
          <a:p>
            <a:r>
              <a:rPr lang="it-IT" dirty="0"/>
              <a:t>Infine, nei primi anni 90, Bari partecipò alla realizzazione della seconda versione del rivelatore a silici  VDET2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2" y="1756968"/>
            <a:ext cx="4518747" cy="122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Gli impegni di Bari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0F4B8015-DA18-EE9A-D290-E84966F9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3138962"/>
            <a:ext cx="472440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94B74B6C-990C-3F6D-69C3-ECA0B2000DB7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392832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38" y="696026"/>
            <a:ext cx="6172200" cy="5615563"/>
          </a:xfrm>
        </p:spPr>
        <p:txBody>
          <a:bodyPr anchor="ctr">
            <a:normAutofit fontScale="70000" lnSpcReduction="20000"/>
          </a:bodyPr>
          <a:lstStyle/>
          <a:p>
            <a:r>
              <a:rPr lang="it-IT" sz="3200" dirty="0"/>
              <a:t>La collaborazione </a:t>
            </a:r>
            <a:r>
              <a:rPr lang="it-IT" sz="3200" dirty="0">
                <a:solidFill>
                  <a:srgbClr val="0070C0"/>
                </a:solidFill>
              </a:rPr>
              <a:t>ALEPH Italia s</a:t>
            </a:r>
            <a:r>
              <a:rPr lang="it-IT" dirty="0"/>
              <a:t>i era formata attorno ad una figura carismatica, un po’ più anziana del resto dei partecipanti</a:t>
            </a:r>
          </a:p>
          <a:p>
            <a:pPr lvl="1"/>
            <a:r>
              <a:rPr lang="it-IT" dirty="0"/>
              <a:t>Quella di </a:t>
            </a:r>
            <a:r>
              <a:rPr lang="it-IT" b="1" dirty="0">
                <a:solidFill>
                  <a:srgbClr val="0070C0"/>
                </a:solidFill>
              </a:rPr>
              <a:t>Lorenzo Foa,</a:t>
            </a:r>
            <a:r>
              <a:rPr lang="it-IT" b="1" dirty="0"/>
              <a:t> </a:t>
            </a:r>
            <a:r>
              <a:rPr lang="it-IT" dirty="0"/>
              <a:t>detto anche Garibaldi (appellativo che aveva ereditato dai tempi di FRAMM).</a:t>
            </a:r>
          </a:p>
          <a:p>
            <a:r>
              <a:rPr lang="it-IT" dirty="0"/>
              <a:t>i responsabili di attività nelle diverse sedi erano tutti piuttosto giovani, con una età che non differiva di molto da quella delle persone che coordinavano.</a:t>
            </a:r>
          </a:p>
          <a:p>
            <a:r>
              <a:rPr lang="it-IT" dirty="0"/>
              <a:t>Per il fatto di essere giovani, ma anche (o soprattutto) per l’esempio che proveniva da Jack e da Lorenzo, l’entusiasmo non mancava. </a:t>
            </a:r>
          </a:p>
          <a:p>
            <a:r>
              <a:rPr lang="it-IT" dirty="0"/>
              <a:t>Con il senno di poi ci fu sicuramente anche tanta incoscienza e, spesso, una non corretta valutazione dei rischi.</a:t>
            </a:r>
          </a:p>
          <a:p>
            <a:r>
              <a:rPr lang="it-IT" dirty="0"/>
              <a:t>Era però la situazione ideale perché una collaborazione potesse funzionare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1" y="1965594"/>
            <a:ext cx="4518747" cy="122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dirty="0"/>
              <a:t>Considerazioni finali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8344C2-73F8-1E14-FCC1-D3E4134FF073}"/>
              </a:ext>
            </a:extLst>
          </p:cNvPr>
          <p:cNvSpPr txBox="1"/>
          <p:nvPr/>
        </p:nvSpPr>
        <p:spPr>
          <a:xfrm>
            <a:off x="544025" y="4178556"/>
            <a:ext cx="42596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effectLst/>
                <a:latin typeface="Symbol" pitchFamily="2" charset="2"/>
              </a:rPr>
              <a:t>→ </a:t>
            </a:r>
            <a:r>
              <a:rPr lang="it-IT" b="1" dirty="0">
                <a:effectLst/>
                <a:latin typeface="Times New Roman" panose="02020603050405020304" pitchFamily="18" charset="0"/>
              </a:rPr>
              <a:t>1990 Jack </a:t>
            </a:r>
            <a:r>
              <a:rPr lang="it-IT" b="1" dirty="0" err="1">
                <a:effectLst/>
                <a:latin typeface="Times New Roman" panose="02020603050405020304" pitchFamily="18" charset="0"/>
              </a:rPr>
              <a:t>Steinberger</a:t>
            </a:r>
            <a:r>
              <a:rPr lang="it-IT" b="1" dirty="0">
                <a:effectLst/>
                <a:latin typeface="Times New Roman" panose="02020603050405020304" pitchFamily="18" charset="0"/>
              </a:rPr>
              <a:t> (CERN)</a:t>
            </a:r>
            <a:endParaRPr lang="it-IT" dirty="0"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it-IT" b="1" dirty="0">
                <a:effectLst/>
                <a:latin typeface="Times New Roman" panose="02020603050405020304" pitchFamily="18" charset="0"/>
              </a:rPr>
              <a:t>1990 </a:t>
            </a:r>
            <a:r>
              <a:rPr lang="it-IT" dirty="0">
                <a:effectLst/>
                <a:latin typeface="Times New Roman" panose="02020603050405020304" pitchFamily="18" charset="0"/>
              </a:rPr>
              <a:t>→ </a:t>
            </a:r>
            <a:r>
              <a:rPr lang="it-IT" b="1" dirty="0">
                <a:effectLst/>
                <a:latin typeface="Times New Roman" panose="02020603050405020304" pitchFamily="18" charset="0"/>
              </a:rPr>
              <a:t>1993 Jacques </a:t>
            </a:r>
            <a:r>
              <a:rPr lang="it-IT" b="1" dirty="0" err="1">
                <a:effectLst/>
                <a:latin typeface="Times New Roman" panose="02020603050405020304" pitchFamily="18" charset="0"/>
              </a:rPr>
              <a:t>Lefrançois</a:t>
            </a:r>
            <a:r>
              <a:rPr lang="it-IT" b="1" dirty="0">
                <a:effectLst/>
                <a:latin typeface="Times New Roman" panose="02020603050405020304" pitchFamily="18" charset="0"/>
              </a:rPr>
              <a:t> (Fr)</a:t>
            </a:r>
            <a:endParaRPr lang="it-IT" dirty="0"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it-IT" b="1" dirty="0">
                <a:effectLst/>
                <a:latin typeface="Times New Roman" panose="02020603050405020304" pitchFamily="18" charset="0"/>
              </a:rPr>
              <a:t>1993 </a:t>
            </a:r>
            <a:r>
              <a:rPr lang="it-IT" dirty="0">
                <a:effectLst/>
                <a:latin typeface="Times New Roman" panose="02020603050405020304" pitchFamily="18" charset="0"/>
              </a:rPr>
              <a:t>→ </a:t>
            </a:r>
            <a:r>
              <a:rPr lang="it-IT" b="1" dirty="0">
                <a:effectLst/>
                <a:latin typeface="Times New Roman" panose="02020603050405020304" pitchFamily="18" charset="0"/>
              </a:rPr>
              <a:t>1994 </a:t>
            </a:r>
            <a:r>
              <a:rPr lang="it-IT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Lorenzo Foa (</a:t>
            </a:r>
            <a:r>
              <a:rPr lang="it-IT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It</a:t>
            </a:r>
            <a:r>
              <a:rPr lang="it-IT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it-IT" dirty="0">
              <a:solidFill>
                <a:srgbClr val="0070C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it-IT" b="1" dirty="0">
                <a:effectLst/>
                <a:latin typeface="Times New Roman" panose="02020603050405020304" pitchFamily="18" charset="0"/>
              </a:rPr>
              <a:t>1994 </a:t>
            </a:r>
            <a:r>
              <a:rPr lang="it-IT" dirty="0">
                <a:effectLst/>
                <a:latin typeface="Times New Roman" panose="02020603050405020304" pitchFamily="18" charset="0"/>
              </a:rPr>
              <a:t>→ </a:t>
            </a:r>
            <a:r>
              <a:rPr lang="it-IT" b="1" dirty="0">
                <a:effectLst/>
                <a:latin typeface="Times New Roman" panose="02020603050405020304" pitchFamily="18" charset="0"/>
              </a:rPr>
              <a:t>1997 </a:t>
            </a:r>
            <a:r>
              <a:rPr lang="it-IT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Gigi Rolandi (</a:t>
            </a:r>
            <a:r>
              <a:rPr lang="it-IT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It</a:t>
            </a:r>
            <a:r>
              <a:rPr lang="it-IT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it-IT" dirty="0">
              <a:solidFill>
                <a:srgbClr val="0070C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it-IT" b="1" dirty="0">
                <a:effectLst/>
                <a:latin typeface="Times New Roman" panose="02020603050405020304" pitchFamily="18" charset="0"/>
              </a:rPr>
              <a:t>1997 </a:t>
            </a:r>
            <a:r>
              <a:rPr lang="it-IT" dirty="0">
                <a:effectLst/>
                <a:latin typeface="Times New Roman" panose="02020603050405020304" pitchFamily="18" charset="0"/>
              </a:rPr>
              <a:t>→ </a:t>
            </a:r>
            <a:r>
              <a:rPr lang="it-IT" b="1" dirty="0">
                <a:effectLst/>
                <a:latin typeface="Times New Roman" panose="02020603050405020304" pitchFamily="18" charset="0"/>
              </a:rPr>
              <a:t>2000 Peter </a:t>
            </a:r>
            <a:r>
              <a:rPr lang="it-IT" b="1" dirty="0" err="1">
                <a:effectLst/>
                <a:latin typeface="Times New Roman" panose="02020603050405020304" pitchFamily="18" charset="0"/>
              </a:rPr>
              <a:t>Dornan</a:t>
            </a:r>
            <a:r>
              <a:rPr lang="it-IT" b="1" dirty="0">
                <a:effectLst/>
                <a:latin typeface="Times New Roman" panose="02020603050405020304" pitchFamily="18" charset="0"/>
              </a:rPr>
              <a:t> (</a:t>
            </a:r>
            <a:r>
              <a:rPr lang="it-IT" b="1" dirty="0" err="1">
                <a:effectLst/>
                <a:latin typeface="Times New Roman" panose="02020603050405020304" pitchFamily="18" charset="0"/>
              </a:rPr>
              <a:t>Uk</a:t>
            </a:r>
            <a:r>
              <a:rPr lang="it-IT" b="1" dirty="0">
                <a:effectLst/>
                <a:latin typeface="Times New Roman" panose="02020603050405020304" pitchFamily="18" charset="0"/>
              </a:rPr>
              <a:t>)</a:t>
            </a:r>
            <a:endParaRPr lang="it-IT" dirty="0"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it-IT" b="1" dirty="0">
                <a:effectLst/>
                <a:latin typeface="Times New Roman" panose="02020603050405020304" pitchFamily="18" charset="0"/>
              </a:rPr>
              <a:t>2000 </a:t>
            </a:r>
            <a:r>
              <a:rPr lang="it-IT" dirty="0">
                <a:effectLst/>
                <a:latin typeface="Times New Roman" panose="02020603050405020304" pitchFamily="18" charset="0"/>
              </a:rPr>
              <a:t>→ </a:t>
            </a:r>
            <a:r>
              <a:rPr lang="it-IT" b="1" dirty="0">
                <a:effectLst/>
                <a:latin typeface="Times New Roman" panose="02020603050405020304" pitchFamily="18" charset="0"/>
              </a:rPr>
              <a:t>2001 Dieter Schlatter (De)</a:t>
            </a:r>
            <a:endParaRPr lang="it-IT" dirty="0"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it-IT" b="1" dirty="0">
                <a:effectLst/>
                <a:latin typeface="Times New Roman" panose="02020603050405020304" pitchFamily="18" charset="0"/>
              </a:rPr>
              <a:t>2001 </a:t>
            </a:r>
            <a:r>
              <a:rPr lang="it-IT" dirty="0">
                <a:effectLst/>
                <a:latin typeface="Times New Roman" panose="02020603050405020304" pitchFamily="18" charset="0"/>
              </a:rPr>
              <a:t>→ </a:t>
            </a:r>
            <a:r>
              <a:rPr lang="it-IT" b="1" dirty="0">
                <a:effectLst/>
                <a:latin typeface="Times New Roman" panose="02020603050405020304" pitchFamily="18" charset="0"/>
              </a:rPr>
              <a:t>2003 </a:t>
            </a:r>
            <a:r>
              <a:rPr lang="it-IT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Roberto </a:t>
            </a:r>
            <a:r>
              <a:rPr lang="it-IT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Tenchini</a:t>
            </a:r>
            <a:r>
              <a:rPr lang="it-IT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 (</a:t>
            </a:r>
            <a:r>
              <a:rPr lang="it-IT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It</a:t>
            </a:r>
            <a:r>
              <a:rPr lang="it-IT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it-IT" dirty="0">
              <a:solidFill>
                <a:srgbClr val="0070C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CD2A9AB7-31D8-EFF2-9443-B9669C73B405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518626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038" y="696026"/>
            <a:ext cx="6172200" cy="561556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it-IT" sz="4800" dirty="0">
                <a:solidFill>
                  <a:srgbClr val="00B0F0"/>
                </a:solidFill>
              </a:rPr>
              <a:t>Conclusioni </a:t>
            </a:r>
          </a:p>
          <a:p>
            <a:r>
              <a:rPr lang="it-IT" dirty="0"/>
              <a:t>Vi ringrazio per l’attenzione </a:t>
            </a:r>
          </a:p>
          <a:p>
            <a:endParaRPr lang="it-IT" dirty="0"/>
          </a:p>
          <a:p>
            <a:r>
              <a:rPr lang="it-IT" dirty="0"/>
              <a:t>Direi di passare a guardare nel dettaglio quello che la collaborazione ALEPH Italia è riuscita a realizzare</a:t>
            </a:r>
          </a:p>
          <a:p>
            <a:pPr lvl="1"/>
            <a:r>
              <a:rPr lang="it-IT" dirty="0"/>
              <a:t>Sia per quanto attiene i risultati scientifici  che gli sviluppi tecnologici</a:t>
            </a:r>
          </a:p>
          <a:p>
            <a:endParaRPr lang="it-IT" dirty="0"/>
          </a:p>
          <a:p>
            <a:r>
              <a:rPr lang="it-IT" dirty="0"/>
              <a:t>Grazie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934EF734-3E69-4BA2-26D6-7CAB056CB094}"/>
              </a:ext>
            </a:extLst>
          </p:cNvPr>
          <p:cNvSpPr txBox="1">
            <a:spLocks/>
          </p:cNvSpPr>
          <p:nvPr/>
        </p:nvSpPr>
        <p:spPr>
          <a:xfrm>
            <a:off x="385762" y="1756968"/>
            <a:ext cx="4518747" cy="122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48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F915086-882E-B005-36DF-87C6F3115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" y="2095500"/>
            <a:ext cx="4178300" cy="4762500"/>
          </a:xfrm>
          <a:prstGeom prst="rect">
            <a:avLst/>
          </a:prstGeom>
        </p:spPr>
      </p:pic>
      <p:sp>
        <p:nvSpPr>
          <p:cNvPr id="13" name="Sottotitolo 2">
            <a:extLst>
              <a:ext uri="{FF2B5EF4-FFF2-40B4-BE49-F238E27FC236}">
                <a16:creationId xmlns:a16="http://schemas.microsoft.com/office/drawing/2014/main" id="{EEE006E0-B577-C399-18E5-6F4766D33CF3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338704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47D6C8-0B11-C102-99E3-2C483922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4" y="2254469"/>
            <a:ext cx="4346848" cy="1600200"/>
          </a:xfrm>
        </p:spPr>
        <p:txBody>
          <a:bodyPr anchor="ctr">
            <a:normAutofit fontScale="90000"/>
          </a:bodyPr>
          <a:lstStyle/>
          <a:p>
            <a:r>
              <a:rPr lang="it-IT" sz="4800" dirty="0"/>
              <a:t>Cos’è ALEPH</a:t>
            </a:r>
            <a:br>
              <a:rPr lang="it-IT" sz="4800" dirty="0"/>
            </a:br>
            <a:r>
              <a:rPr lang="it-IT" sz="4800" dirty="0"/>
              <a:t>(</a:t>
            </a:r>
            <a:r>
              <a:rPr lang="it-IT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Apparatus</a:t>
            </a:r>
            <a:r>
              <a:rPr lang="it-IT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LEP </a:t>
            </a:r>
            <a:r>
              <a:rPr lang="it-IT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</a:t>
            </a:r>
            <a:r>
              <a:rPr lang="it-IT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E043-7F3A-B88C-1711-B271880BB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sz="4000" dirty="0">
                <a:solidFill>
                  <a:schemeClr val="accent1"/>
                </a:solidFill>
              </a:rPr>
              <a:t>ALEPH</a:t>
            </a:r>
            <a:r>
              <a:rPr lang="it-IT" sz="4000" dirty="0"/>
              <a:t> è uno dei quattro esperimenti che hanno utilizzato il </a:t>
            </a:r>
            <a:r>
              <a:rPr lang="it-IT" sz="4000" dirty="0">
                <a:solidFill>
                  <a:schemeClr val="accent1"/>
                </a:solidFill>
              </a:rPr>
              <a:t>LEP</a:t>
            </a:r>
            <a:r>
              <a:rPr lang="it-IT" sz="4000" dirty="0"/>
              <a:t> </a:t>
            </a:r>
          </a:p>
          <a:p>
            <a:pPr lvl="1"/>
            <a:endParaRPr lang="it-IT" sz="3600" dirty="0"/>
          </a:p>
          <a:p>
            <a:pPr lvl="1"/>
            <a:r>
              <a:rPr lang="it-IT" sz="3600" dirty="0"/>
              <a:t>LEP </a:t>
            </a:r>
            <a:r>
              <a:rPr lang="it-IT" sz="3600" dirty="0">
                <a:solidFill>
                  <a:schemeClr val="accent1"/>
                </a:solidFill>
              </a:rPr>
              <a:t>Large Electron </a:t>
            </a:r>
            <a:r>
              <a:rPr lang="it-IT" sz="3600" dirty="0" err="1">
                <a:solidFill>
                  <a:schemeClr val="accent1"/>
                </a:solidFill>
              </a:rPr>
              <a:t>Positron</a:t>
            </a:r>
            <a:r>
              <a:rPr lang="it-IT" sz="3600" dirty="0">
                <a:solidFill>
                  <a:schemeClr val="accent1"/>
                </a:solidFill>
              </a:rPr>
              <a:t> collider </a:t>
            </a:r>
            <a:r>
              <a:rPr lang="it-IT" sz="3600" dirty="0"/>
              <a:t>entrò in funzione nel 1989 ed ha operato per 11 anni coprendo un range di energia tra 91</a:t>
            </a:r>
            <a:r>
              <a:rPr lang="it-IT" sz="3600" dirty="0">
                <a:sym typeface="Wingdings" pitchFamily="2" charset="2"/>
              </a:rPr>
              <a:t> e 209 GeV.</a:t>
            </a:r>
          </a:p>
          <a:p>
            <a:pPr lvl="1"/>
            <a:r>
              <a:rPr lang="it-IT" sz="3600" dirty="0"/>
              <a:t>Per realizzare il LEP fu scavato il tunnel circolare di 27 km di circonferenza che oggi ospita il collisionatore </a:t>
            </a:r>
            <a:r>
              <a:rPr lang="it-IT" sz="3600" dirty="0">
                <a:solidFill>
                  <a:schemeClr val="accent1"/>
                </a:solidFill>
              </a:rPr>
              <a:t>LHC.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ottotitolo 2">
            <a:extLst>
              <a:ext uri="{FF2B5EF4-FFF2-40B4-BE49-F238E27FC236}">
                <a16:creationId xmlns:a16="http://schemas.microsoft.com/office/drawing/2014/main" id="{8C57ADAE-19AC-5AAF-F3D5-15749CF5AFD0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4095871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47D6C8-0B11-C102-99E3-2C483922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25" y="338395"/>
            <a:ext cx="4701977" cy="1174531"/>
          </a:xfrm>
        </p:spPr>
        <p:txBody>
          <a:bodyPr anchor="ctr">
            <a:normAutofit fontScale="90000"/>
          </a:bodyPr>
          <a:lstStyle/>
          <a:p>
            <a:r>
              <a:rPr lang="it-IT" sz="4800" dirty="0">
                <a:solidFill>
                  <a:schemeClr val="accent1"/>
                </a:solidFill>
              </a:rPr>
              <a:t>LEP: Large electron </a:t>
            </a:r>
            <a:r>
              <a:rPr lang="it-IT" sz="4800" dirty="0" err="1">
                <a:solidFill>
                  <a:schemeClr val="accent1"/>
                </a:solidFill>
              </a:rPr>
              <a:t>positron</a:t>
            </a:r>
            <a:r>
              <a:rPr lang="it-IT" sz="4800" dirty="0">
                <a:solidFill>
                  <a:schemeClr val="accent1"/>
                </a:solidFill>
              </a:rPr>
              <a:t> collider</a:t>
            </a:r>
            <a:endParaRPr lang="it-IT" sz="3600" dirty="0">
              <a:solidFill>
                <a:schemeClr val="accent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0796B92-AE3A-ACBF-32DD-62F6100CE52A}"/>
              </a:ext>
            </a:extLst>
          </p:cNvPr>
          <p:cNvSpPr txBox="1"/>
          <p:nvPr/>
        </p:nvSpPr>
        <p:spPr>
          <a:xfrm>
            <a:off x="289636" y="1776911"/>
            <a:ext cx="59308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LEP fu presentato per la prima volta al CERN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Council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il 27 giugno 1980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Ma se ne parlava già da qualche anno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Fu chiesta l’approvazione della Fase 1 che comprendeva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la costruzione del LINAC e di un anello di accumulazione, le modifiche al PS e all’SPS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Lo scavo del tunnel e delle sale sperimentali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L’equipaggiamento per far scontrare fasci da 50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Il costo della Fase 1 era stimato essere 900 milioni di franchi svizzeri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Da finanziare sul bilancio ordinario del 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Il LEP venne approvato il </a:t>
            </a:r>
            <a:r>
              <a:rPr lang="it-IT" b="0" i="0" dirty="0">
                <a:effectLst/>
                <a:latin typeface="sourcesans-regular"/>
              </a:rPr>
              <a:t>22 maggio 1981</a:t>
            </a:r>
            <a:endParaRPr lang="it-IT" b="0" i="0" dirty="0"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L’approvazione della Fase I includeva anche l’avvio del programma sperimentale.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183470-E63E-C776-E08A-38584282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423" y="1461868"/>
            <a:ext cx="4536551" cy="51544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671D8CD-383C-24CD-0085-8A9AF3F2E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613" y="241730"/>
            <a:ext cx="6621602" cy="1131898"/>
          </a:xfrm>
          <a:prstGeom prst="rect">
            <a:avLst/>
          </a:prstGeom>
        </p:spPr>
      </p:pic>
      <p:sp>
        <p:nvSpPr>
          <p:cNvPr id="11" name="Sottotitolo 2">
            <a:extLst>
              <a:ext uri="{FF2B5EF4-FFF2-40B4-BE49-F238E27FC236}">
                <a16:creationId xmlns:a16="http://schemas.microsoft.com/office/drawing/2014/main" id="{24234245-7D7B-E6CC-773D-B1DE782BAD12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2848458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C6BE746-1FBB-B447-0774-A15D60E8A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41BC8D4E-A4E8-4A63-0EF3-971E18FA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1710150"/>
            <a:ext cx="6962228" cy="1325563"/>
          </a:xfrm>
        </p:spPr>
        <p:txBody>
          <a:bodyPr/>
          <a:lstStyle/>
          <a:p>
            <a:r>
              <a:rPr lang="it-IT" sz="4400" dirty="0"/>
              <a:t>La ”</a:t>
            </a:r>
            <a:r>
              <a:rPr lang="it-IT" sz="4400" dirty="0" err="1"/>
              <a:t>Letter</a:t>
            </a:r>
            <a:r>
              <a:rPr lang="it-IT" sz="4400" dirty="0"/>
              <a:t> of </a:t>
            </a:r>
            <a:r>
              <a:rPr lang="it-IT" sz="4400" dirty="0" err="1"/>
              <a:t>Intent</a:t>
            </a:r>
            <a:r>
              <a:rPr lang="it-IT" sz="4400" dirty="0"/>
              <a:t>” 25-03-82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EBD3294-B369-6025-6CCA-ED82B8FC4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990" y="0"/>
            <a:ext cx="4844010" cy="688827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85AAC60-2080-2F09-B701-2C482A603257}"/>
              </a:ext>
            </a:extLst>
          </p:cNvPr>
          <p:cNvSpPr txBox="1"/>
          <p:nvPr/>
        </p:nvSpPr>
        <p:spPr>
          <a:xfrm>
            <a:off x="581025" y="4253248"/>
            <a:ext cx="62089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 istituzioni italiane  e  i relativi rappresentanti</a:t>
            </a:r>
          </a:p>
          <a:p>
            <a:r>
              <a:rPr lang="it-IT" sz="2400" dirty="0"/>
              <a:t>Bari		S. Natali</a:t>
            </a:r>
          </a:p>
          <a:p>
            <a:r>
              <a:rPr lang="it-IT" sz="2400" dirty="0"/>
              <a:t>Pisa		L. Foa</a:t>
            </a:r>
          </a:p>
          <a:p>
            <a:r>
              <a:rPr lang="it-IT" sz="2400" dirty="0">
                <a:solidFill>
                  <a:srgbClr val="FF0000"/>
                </a:solidFill>
              </a:rPr>
              <a:t>Torino		P. Picchi</a:t>
            </a:r>
          </a:p>
          <a:p>
            <a:r>
              <a:rPr lang="it-IT" sz="2400" dirty="0"/>
              <a:t>Trieste		G. Rolandi</a:t>
            </a:r>
          </a:p>
          <a:p>
            <a:r>
              <a:rPr lang="it-IT" sz="2400" dirty="0"/>
              <a:t>Diventeranno: 	Bari, </a:t>
            </a:r>
            <a:r>
              <a:rPr lang="it-IT" sz="2400" dirty="0">
                <a:solidFill>
                  <a:srgbClr val="FF0000"/>
                </a:solidFill>
              </a:rPr>
              <a:t>LNF,</a:t>
            </a:r>
            <a:r>
              <a:rPr lang="it-IT" sz="2400" dirty="0"/>
              <a:t> Pisa, Trieste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FC519D2-DF2F-8913-0EFB-CB2BACBAB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" y="2882576"/>
            <a:ext cx="368310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84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C6BE746-1FBB-B447-0774-A15D60E8A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41BC8D4E-A4E8-4A63-0EF3-971E18FA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1646458"/>
            <a:ext cx="4347164" cy="1554021"/>
          </a:xfrm>
        </p:spPr>
        <p:txBody>
          <a:bodyPr>
            <a:normAutofit/>
          </a:bodyPr>
          <a:lstStyle/>
          <a:p>
            <a:r>
              <a:rPr lang="it-IT" sz="3200" b="1" dirty="0"/>
              <a:t>La raccomandazione </a:t>
            </a:r>
            <a:br>
              <a:rPr lang="it-IT" sz="3200" b="1" dirty="0"/>
            </a:br>
            <a:r>
              <a:rPr lang="it-IT" sz="3200" b="1" dirty="0"/>
              <a:t>di LEPC 17-11-82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FF0260-5D7B-E655-7CA1-5E9111698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20" y="3010988"/>
            <a:ext cx="4347164" cy="383986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1E5D845-4600-50E0-F7C4-EAFAC1836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697" y="0"/>
            <a:ext cx="7296615" cy="252548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BDA145B-B935-C6E3-2A0C-AA2B2F500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553" y="2222256"/>
            <a:ext cx="7172901" cy="450193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9AD63D3-802B-FDB6-87F5-AF4A07EB2858}"/>
              </a:ext>
            </a:extLst>
          </p:cNvPr>
          <p:cNvSpPr/>
          <p:nvPr/>
        </p:nvSpPr>
        <p:spPr>
          <a:xfrm>
            <a:off x="4795697" y="0"/>
            <a:ext cx="7010541" cy="222225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DEB3FAFA-8DCF-EB8F-C8CF-631608E7412A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228011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C6BE746-1FBB-B447-0774-A15D60E8A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41BC8D4E-A4E8-4A63-0EF3-971E18FA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31" y="1902857"/>
            <a:ext cx="4877614" cy="1554021"/>
          </a:xfrm>
        </p:spPr>
        <p:txBody>
          <a:bodyPr>
            <a:normAutofit/>
          </a:bodyPr>
          <a:lstStyle/>
          <a:p>
            <a:r>
              <a:rPr lang="it-IT" sz="3200" b="1" dirty="0"/>
              <a:t>Lettera del DG a Jack   </a:t>
            </a:r>
            <a:br>
              <a:rPr lang="it-IT" sz="3200" b="1" dirty="0"/>
            </a:br>
            <a:r>
              <a:rPr lang="it-IT" sz="3200" b="1" dirty="0"/>
              <a:t>25-11-82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7B96BB-FEF3-76A8-4D5F-A1E3672FD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865" y="40603"/>
            <a:ext cx="5581859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752DB2-99CB-051F-5A57-8DDE515C7F67}"/>
              </a:ext>
            </a:extLst>
          </p:cNvPr>
          <p:cNvSpPr txBox="1"/>
          <p:nvPr/>
        </p:nvSpPr>
        <p:spPr>
          <a:xfrm>
            <a:off x="579863" y="3456878"/>
            <a:ext cx="54194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Dear Professor Steinberger, </a:t>
            </a:r>
          </a:p>
          <a:p>
            <a:endParaRPr lang="en-GB" dirty="0"/>
          </a:p>
          <a:p>
            <a:r>
              <a:rPr lang="en-GB" dirty="0"/>
              <a:t>	I am pleased to inform you that the Research Board has given </a:t>
            </a:r>
            <a:r>
              <a:rPr lang="en-GB" dirty="0">
                <a:solidFill>
                  <a:srgbClr val="00B0F0"/>
                </a:solidFill>
              </a:rPr>
              <a:t>conditional approval </a:t>
            </a:r>
            <a:r>
              <a:rPr lang="en-GB" dirty="0"/>
              <a:t>to your experiment, which has been recommended by the LEP Experiments Committee. This conditional approval will require: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 full technical proposal to be submitted for approval by 25 April, 1983.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443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C6BE746-1FBB-B447-0774-A15D60E8A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41BC8D4E-A4E8-4A63-0EF3-971E18FA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42" y="1790154"/>
            <a:ext cx="4877614" cy="982011"/>
          </a:xfrm>
        </p:spPr>
        <p:txBody>
          <a:bodyPr>
            <a:normAutofit/>
          </a:bodyPr>
          <a:lstStyle/>
          <a:p>
            <a:r>
              <a:rPr lang="it-IT" sz="3200" b="1" dirty="0"/>
              <a:t>L’apparato ALEPH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112365-072E-1D47-02FC-C9C409D2E6A4}"/>
              </a:ext>
            </a:extLst>
          </p:cNvPr>
          <p:cNvSpPr txBox="1"/>
          <p:nvPr/>
        </p:nvSpPr>
        <p:spPr>
          <a:xfrm>
            <a:off x="424231" y="2619301"/>
            <a:ext cx="51605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È un rivelatore fatto a strati disposti attorno  alla ”</a:t>
            </a:r>
            <a:r>
              <a:rPr lang="it-IT" sz="2000" dirty="0" err="1"/>
              <a:t>beam</a:t>
            </a:r>
            <a:r>
              <a:rPr lang="it-IT" sz="2000" dirty="0"/>
              <a:t> pipe”</a:t>
            </a:r>
          </a:p>
          <a:p>
            <a:r>
              <a:rPr lang="it-IT" sz="2000" dirty="0"/>
              <a:t>Dall’interno verso l’esterno: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B0F0"/>
                </a:solidFill>
              </a:rPr>
              <a:t>VDET rivelatore di vertice (al silicio)(Pisa)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ITC, Inner Tracking Chamber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B0F0"/>
                </a:solidFill>
              </a:rPr>
              <a:t>La TPC, Time </a:t>
            </a:r>
            <a:r>
              <a:rPr lang="it-IT" sz="2000" dirty="0" err="1">
                <a:solidFill>
                  <a:srgbClr val="00B0F0"/>
                </a:solidFill>
              </a:rPr>
              <a:t>Projection</a:t>
            </a:r>
            <a:r>
              <a:rPr lang="it-IT" sz="2000" dirty="0">
                <a:solidFill>
                  <a:srgbClr val="00B0F0"/>
                </a:solidFill>
              </a:rPr>
              <a:t> Chamber (Pisa, Trieste)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ECAL, </a:t>
            </a:r>
            <a:r>
              <a:rPr lang="it-IT" sz="2000" dirty="0" err="1"/>
              <a:t>Electromagnetic</a:t>
            </a:r>
            <a:r>
              <a:rPr lang="it-IT" sz="2000" dirty="0"/>
              <a:t> </a:t>
            </a:r>
            <a:r>
              <a:rPr lang="it-IT" sz="2000" dirty="0" err="1"/>
              <a:t>CALorimeter</a:t>
            </a: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/>
              <a:t>Il solenoide super conduttore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solidFill>
                  <a:srgbClr val="00B0F0"/>
                </a:solidFill>
              </a:rPr>
              <a:t>HCAL, il calorimetro adronico (Bari, LNF, Pisa)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err="1">
                <a:solidFill>
                  <a:srgbClr val="00B0F0"/>
                </a:solidFill>
              </a:rPr>
              <a:t>Muon</a:t>
            </a:r>
            <a:r>
              <a:rPr lang="it-IT" sz="2000" dirty="0">
                <a:solidFill>
                  <a:srgbClr val="00B0F0"/>
                </a:solidFill>
              </a:rPr>
              <a:t> </a:t>
            </a:r>
            <a:r>
              <a:rPr lang="it-IT" sz="2000" dirty="0" err="1">
                <a:solidFill>
                  <a:srgbClr val="00B0F0"/>
                </a:solidFill>
              </a:rPr>
              <a:t>chambers</a:t>
            </a:r>
            <a:r>
              <a:rPr lang="it-IT" sz="2000" dirty="0">
                <a:solidFill>
                  <a:srgbClr val="00B0F0"/>
                </a:solidFill>
              </a:rPr>
              <a:t> (solo il primo strato Bari, LNF, Pisa)</a:t>
            </a:r>
            <a:r>
              <a:rPr lang="it-IT" sz="2000" dirty="0"/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DC2B39F-79E8-CB1B-DC5F-C64EBFA1283C}"/>
              </a:ext>
            </a:extLst>
          </p:cNvPr>
          <p:cNvSpPr txBox="1"/>
          <p:nvPr/>
        </p:nvSpPr>
        <p:spPr>
          <a:xfrm>
            <a:off x="2865549" y="3163841"/>
            <a:ext cx="6220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effectLst/>
              </a:rPr>
              <a:t> </a:t>
            </a:r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51845C2-8625-1853-DFBC-14DE29F03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335" y="-1"/>
            <a:ext cx="6645665" cy="490570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024A18F-9E50-6E78-8C00-12417EEE3A97}"/>
              </a:ext>
            </a:extLst>
          </p:cNvPr>
          <p:cNvSpPr txBox="1"/>
          <p:nvPr/>
        </p:nvSpPr>
        <p:spPr>
          <a:xfrm>
            <a:off x="5546335" y="5037977"/>
            <a:ext cx="27510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 dimensioni della TPC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Raggio interno 0,31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Raggio esterno 1,8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Lunghezza  4,7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Volume sensibile  43 m</a:t>
            </a:r>
            <a:r>
              <a:rPr lang="it-IT" baseline="30000" dirty="0"/>
              <a:t>3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D277010-9787-F8B6-4925-F3A531FAB3BE}"/>
              </a:ext>
            </a:extLst>
          </p:cNvPr>
          <p:cNvSpPr txBox="1"/>
          <p:nvPr/>
        </p:nvSpPr>
        <p:spPr>
          <a:xfrm>
            <a:off x="8869167" y="5037977"/>
            <a:ext cx="3239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Le dimensioni di HCAL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Lunghezza dei tubi streamer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Barrel	7m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End-</a:t>
            </a:r>
            <a:r>
              <a:rPr lang="it-IT" dirty="0" err="1"/>
              <a:t>cap</a:t>
            </a:r>
            <a:r>
              <a:rPr lang="it-IT" dirty="0"/>
              <a:t>  da 0,4 m a 4,5 m</a:t>
            </a:r>
            <a:endParaRPr lang="it-IT" baseline="30000" dirty="0"/>
          </a:p>
        </p:txBody>
      </p:sp>
      <p:sp>
        <p:nvSpPr>
          <p:cNvPr id="20" name="Sottotitolo 2">
            <a:extLst>
              <a:ext uri="{FF2B5EF4-FFF2-40B4-BE49-F238E27FC236}">
                <a16:creationId xmlns:a16="http://schemas.microsoft.com/office/drawing/2014/main" id="{CD83E3DB-0593-3B56-A614-616AA46AE241}"/>
              </a:ext>
            </a:extLst>
          </p:cNvPr>
          <p:cNvSpPr txBox="1">
            <a:spLocks/>
          </p:cNvSpPr>
          <p:nvPr/>
        </p:nvSpPr>
        <p:spPr>
          <a:xfrm>
            <a:off x="7768682" y="6365751"/>
            <a:ext cx="4259691" cy="465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2000" dirty="0"/>
              <a:t>Giorgio Pietro Maggi – INFN - 7 Novembre 2023</a:t>
            </a:r>
          </a:p>
        </p:txBody>
      </p:sp>
    </p:spTree>
    <p:extLst>
      <p:ext uri="{BB962C8B-B14F-4D97-AF65-F5344CB8AC3E}">
        <p14:creationId xmlns:p14="http://schemas.microsoft.com/office/powerpoint/2010/main" val="1096917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47D6C8-0B11-C102-99E3-2C483922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110082"/>
            <a:ext cx="4346848" cy="1600200"/>
          </a:xfrm>
        </p:spPr>
        <p:txBody>
          <a:bodyPr anchor="ctr">
            <a:normAutofit fontScale="90000"/>
          </a:bodyPr>
          <a:lstStyle/>
          <a:p>
            <a:r>
              <a:rPr lang="it-IT" sz="4800" dirty="0"/>
              <a:t>La collaborazione ALEPH Italia</a:t>
            </a:r>
            <a:endParaRPr lang="it-IT" sz="3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01DCB3-4D25-5121-6805-6196A8B36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 bwMode="auto">
          <a:xfrm>
            <a:off x="385762" y="145271"/>
            <a:ext cx="3757063" cy="169067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E00B3F3A-1948-1B3F-8071-D1CF369481C8}"/>
              </a:ext>
            </a:extLst>
          </p:cNvPr>
          <p:cNvSpPr txBox="1">
            <a:spLocks/>
          </p:cNvSpPr>
          <p:nvPr/>
        </p:nvSpPr>
        <p:spPr>
          <a:xfrm>
            <a:off x="544025" y="3854669"/>
            <a:ext cx="4791650" cy="235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40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C8106F1-43D2-DF7E-24C2-283189AF4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200" y="503731"/>
            <a:ext cx="7800716" cy="58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591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43566</TotalTime>
  <Words>3308</Words>
  <Application>Microsoft Macintosh PowerPoint</Application>
  <PresentationFormat>Widescreen</PresentationFormat>
  <Paragraphs>246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Source Sans Pro</vt:lpstr>
      <vt:lpstr>sourcesans-regular</vt:lpstr>
      <vt:lpstr>Symbol</vt:lpstr>
      <vt:lpstr>Times New Roman</vt:lpstr>
      <vt:lpstr>Tema di Office</vt:lpstr>
      <vt:lpstr>La collaborazione ALEPH Italia</vt:lpstr>
      <vt:lpstr>Indice</vt:lpstr>
      <vt:lpstr>Cos’è ALEPH (Apparatus for LEP pHysics)</vt:lpstr>
      <vt:lpstr>LEP: Large electron positron collider</vt:lpstr>
      <vt:lpstr>La ”Letter of Intent” 25-03-82</vt:lpstr>
      <vt:lpstr>La raccomandazione  di LEPC 17-11-82</vt:lpstr>
      <vt:lpstr>Lettera del DG a Jack    25-11-82</vt:lpstr>
      <vt:lpstr>L’apparato ALEPH</vt:lpstr>
      <vt:lpstr>La collaborazione ALEPH Italia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collaborazione ALEPH-Italia</dc:title>
  <dc:creator>Prof. Giorgio Pietro Maggi</dc:creator>
  <cp:lastModifiedBy>Prof. Giorgio Pietro Maggi</cp:lastModifiedBy>
  <cp:revision>32</cp:revision>
  <dcterms:created xsi:type="dcterms:W3CDTF">2023-10-06T10:14:07Z</dcterms:created>
  <dcterms:modified xsi:type="dcterms:W3CDTF">2023-11-05T16:20:32Z</dcterms:modified>
</cp:coreProperties>
</file>