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EDB017"/>
    <a:srgbClr val="E8B90E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AD5E1B-AB4F-4C47-8D71-899DCE17B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0649DE-3B3B-42E6-8056-61E22CC73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40F656-FC8B-4D19-938E-89E014D1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56B802-0622-4786-B4E7-DED79EC5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568EC3-0416-4DB0-8E50-5D4805D14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CB9F13-475C-4E1D-8048-DEFED79A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600CFC-54D5-4EF2-A55F-D68B0A0E2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AA54C4-6BA4-42E5-B513-BE7ED95C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EA6B46-E1D2-4FA5-A878-762AD40B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F0A991-A0A1-41EF-A78C-B584FC35D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16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729F7E0-F3BB-4437-89D3-8852B53CD1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C39B57F-85D3-4DA3-BA83-9864AEDF4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3EA6F6-08AD-4FFD-8E2E-E57E0246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7F4F99-EE8E-4A78-A9D7-45F263D6B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CE7F42-A5C9-4302-8FCE-5F1280C9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1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29208C-4978-4B7B-AA45-92C315A2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56A7BE-524F-4EEF-B71E-E8FD06B06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21C3FE-B225-4995-A424-AD227568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484233-D14F-46AA-938E-F0D68F17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DE4E66-034B-4C0C-AD72-80DDC93E3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1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135D9B-0931-4DBE-A7EA-5E68BEA7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AE9B60-52EF-410F-A949-3C0268DC3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0F40E2-BAD5-4F53-B4FA-FE1484604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434A64-40C6-44DB-A989-D899C87D8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994393-9BD3-4474-AB7E-59D082161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7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6BA078-758C-41EA-A7FE-31D4A979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EF2BE7-6858-4F58-BDB3-ECE6E38BC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F7675CC-C0D4-42BA-84D2-4F8A1CC26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F1B7C50-EAC7-48E3-B83D-46B6A349F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AC8AE2-FF17-4537-B2F0-C1C0CEB7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96F143-ED11-4618-A35E-66FFD461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41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781400-3ECC-49B2-AC7E-F6682F0B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BAF616-A53E-4E9E-8207-85135AF88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7CEE2E-8ED7-41C2-B60A-2CB6AF1A1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02C3E7F-60D5-4B0E-8EE3-D5920607F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7F14D1-5F67-423C-AA99-D92707220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1912D89-E078-4B40-9D19-50A00DC28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23ACF0-F0E0-44D4-9449-685B25A7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65159F7-9454-4ACC-8FD5-5663781F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64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C2EDD1-459F-460B-8802-D97453A0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4834447-E4BD-4AB6-AC7F-0D42D1C7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290297-D0DB-4B56-843D-BE8B05DC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A5886D-4545-4DFD-81C7-689B19DC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1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08D1827-5236-4157-8D25-1A5CCD01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2B27B1B-9C02-4084-B5F7-FD762E75C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9C1286-AB3B-4020-B068-6AE6D1B5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6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150433-F2C4-4ACA-845E-63388112C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5246DE-5BFD-4332-BB2D-8C6A41C9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194475E-1FE4-4172-8978-46B6FCAFE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1F0EB8-3EF5-4D1D-8690-8F288B4D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F1BEC2-8990-4C74-AB9D-B37080EF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AB3D72-617B-404A-86A0-939EF8FC3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36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660E10-9F80-4D91-9341-9F0B0998E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4EFEFBE-0859-418A-A076-29AB2FAE9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3442DAB-C185-41B4-BD4B-F090CAE96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844E256-AB59-4C64-BB3E-97B12F2D5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895AA7-00F3-425E-801F-34254DEB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715CD0-A0ED-4292-9383-9E56F972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6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F1A69D8-ECBD-46A2-8BFC-7F67153E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430A50-4D92-43A7-A7E5-FF1F3C7BC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AC7215-0C3F-48C9-9A11-22C02EB2B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729F-9EC9-4528-8CF6-5746FB4506F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F94561-39E8-47D2-9DD2-E7EF1D338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48499A-663E-4A49-AF2D-37470DA5D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AD81-A5D5-4BF7-AD65-7C2659B68F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3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4744254-9866-473A-A18B-1A12C27244B6}"/>
              </a:ext>
            </a:extLst>
          </p:cNvPr>
          <p:cNvSpPr txBox="1"/>
          <p:nvPr/>
        </p:nvSpPr>
        <p:spPr>
          <a:xfrm>
            <a:off x="2290156" y="114548"/>
            <a:ext cx="8160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/>
              <a:t>Gas </a:t>
            </a:r>
            <a:r>
              <a:rPr lang="it-IT" sz="2400" b="1" dirty="0" err="1"/>
              <a:t>Mixture</a:t>
            </a:r>
            <a:r>
              <a:rPr lang="it-IT" sz="2400" b="1" dirty="0"/>
              <a:t> </a:t>
            </a:r>
            <a:r>
              <a:rPr lang="it-IT" sz="2400" b="1" dirty="0" err="1"/>
              <a:t>properties</a:t>
            </a:r>
            <a:r>
              <a:rPr lang="it-IT" sz="2400" b="1" dirty="0"/>
              <a:t> with </a:t>
            </a:r>
            <a:r>
              <a:rPr lang="it-IT" sz="2400" b="1" dirty="0" err="1"/>
              <a:t>mip</a:t>
            </a:r>
            <a:endParaRPr lang="it-IT" sz="2400" b="1" dirty="0"/>
          </a:p>
          <a:p>
            <a:pPr algn="ctr"/>
            <a:r>
              <a:rPr lang="it-IT" sz="2400" b="1" dirty="0"/>
              <a:t>Ar/CF4/ISO </a:t>
            </a:r>
            <a:r>
              <a:rPr lang="it-IT" sz="2400" b="1" dirty="0" err="1"/>
              <a:t>mixtures</a:t>
            </a:r>
            <a:r>
              <a:rPr lang="it-IT" sz="2400" b="1" dirty="0"/>
              <a:t> vs </a:t>
            </a:r>
            <a:r>
              <a:rPr lang="it-IT" sz="2400" b="1" dirty="0">
                <a:solidFill>
                  <a:srgbClr val="EDB017"/>
                </a:solidFill>
              </a:rPr>
              <a:t>Ar/CO2/ISO </a:t>
            </a:r>
            <a:r>
              <a:rPr lang="it-IT" sz="2400" b="1" dirty="0"/>
              <a:t>&amp; </a:t>
            </a:r>
            <a:r>
              <a:rPr lang="it-IT" sz="2400" b="1" dirty="0">
                <a:solidFill>
                  <a:srgbClr val="66FF66"/>
                </a:solidFill>
              </a:rPr>
              <a:t>standard </a:t>
            </a:r>
            <a:r>
              <a:rPr lang="it-IT" sz="2400" b="1" dirty="0" err="1">
                <a:solidFill>
                  <a:srgbClr val="66FF66"/>
                </a:solidFill>
              </a:rPr>
              <a:t>LHCb</a:t>
            </a:r>
            <a:r>
              <a:rPr lang="it-IT" sz="2400" b="1" dirty="0">
                <a:solidFill>
                  <a:srgbClr val="66FF66"/>
                </a:solidFill>
              </a:rPr>
              <a:t> </a:t>
            </a:r>
            <a:r>
              <a:rPr lang="it-IT" sz="2400" b="1" dirty="0" err="1"/>
              <a:t>mixtures</a:t>
            </a:r>
            <a:endParaRPr lang="en-GB" sz="2400" b="1" dirty="0"/>
          </a:p>
        </p:txBody>
      </p: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C2312FA8-9E66-45F2-A685-B843DF819430}"/>
              </a:ext>
            </a:extLst>
          </p:cNvPr>
          <p:cNvGrpSpPr/>
          <p:nvPr/>
        </p:nvGrpSpPr>
        <p:grpSpPr>
          <a:xfrm>
            <a:off x="179016" y="1152076"/>
            <a:ext cx="3656648" cy="2590264"/>
            <a:chOff x="179016" y="1152076"/>
            <a:chExt cx="3656648" cy="2590264"/>
          </a:xfrm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5FD208E8-2291-426A-928D-F58B80624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016" y="1248695"/>
              <a:ext cx="3656648" cy="2493645"/>
            </a:xfrm>
            <a:prstGeom prst="rect">
              <a:avLst/>
            </a:prstGeom>
          </p:spPr>
        </p:pic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08984E36-EE9F-452D-A840-F9F4D75A2F85}"/>
                </a:ext>
              </a:extLst>
            </p:cNvPr>
            <p:cNvCxnSpPr>
              <a:cxnSpLocks/>
            </p:cNvCxnSpPr>
            <p:nvPr/>
          </p:nvCxnSpPr>
          <p:spPr>
            <a:xfrm>
              <a:off x="552734" y="2286265"/>
              <a:ext cx="2865422" cy="0"/>
            </a:xfrm>
            <a:prstGeom prst="line">
              <a:avLst/>
            </a:prstGeom>
            <a:ln w="12700">
              <a:prstDash val="lgDashDot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CasellaDiTesto 43">
              <a:extLst>
                <a:ext uri="{FF2B5EF4-FFF2-40B4-BE49-F238E27FC236}">
                  <a16:creationId xmlns:a16="http://schemas.microsoft.com/office/drawing/2014/main" id="{D3277AD3-02B3-4776-9EA0-8692458015EB}"/>
                </a:ext>
              </a:extLst>
            </p:cNvPr>
            <p:cNvSpPr txBox="1"/>
            <p:nvPr/>
          </p:nvSpPr>
          <p:spPr>
            <a:xfrm>
              <a:off x="213307" y="2163154"/>
              <a:ext cx="3449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/>
                <a:t>90 </a:t>
              </a:r>
              <a:endParaRPr lang="en-GB" sz="1000" b="1" dirty="0"/>
            </a:p>
          </p:txBody>
        </p:sp>
        <p:cxnSp>
          <p:nvCxnSpPr>
            <p:cNvPr id="45" name="Connettore diritto 44">
              <a:extLst>
                <a:ext uri="{FF2B5EF4-FFF2-40B4-BE49-F238E27FC236}">
                  <a16:creationId xmlns:a16="http://schemas.microsoft.com/office/drawing/2014/main" id="{4CD75082-E2B0-44DE-A550-AFA38364880A}"/>
                </a:ext>
              </a:extLst>
            </p:cNvPr>
            <p:cNvCxnSpPr>
              <a:cxnSpLocks/>
            </p:cNvCxnSpPr>
            <p:nvPr/>
          </p:nvCxnSpPr>
          <p:spPr>
            <a:xfrm>
              <a:off x="529542" y="2847841"/>
              <a:ext cx="2865422" cy="0"/>
            </a:xfrm>
            <a:prstGeom prst="line">
              <a:avLst/>
            </a:prstGeom>
            <a:ln w="12700">
              <a:prstDash val="lgDashDot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CasellaDiTesto 45">
              <a:extLst>
                <a:ext uri="{FF2B5EF4-FFF2-40B4-BE49-F238E27FC236}">
                  <a16:creationId xmlns:a16="http://schemas.microsoft.com/office/drawing/2014/main" id="{C0520032-3DCD-4A4E-925D-1F51893B2CC3}"/>
                </a:ext>
              </a:extLst>
            </p:cNvPr>
            <p:cNvSpPr txBox="1"/>
            <p:nvPr/>
          </p:nvSpPr>
          <p:spPr>
            <a:xfrm>
              <a:off x="190115" y="2724730"/>
              <a:ext cx="3449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/>
                <a:t>45 </a:t>
              </a:r>
              <a:endParaRPr lang="en-GB" sz="1000" b="1" dirty="0"/>
            </a:p>
          </p:txBody>
        </p: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3DF16560-81F8-4D30-A33F-B428BED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532830" y="1851440"/>
              <a:ext cx="2166827" cy="0"/>
            </a:xfrm>
            <a:prstGeom prst="line">
              <a:avLst/>
            </a:prstGeom>
            <a:ln w="12700">
              <a:prstDash val="lgDashDot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CasellaDiTesto 47">
              <a:extLst>
                <a:ext uri="{FF2B5EF4-FFF2-40B4-BE49-F238E27FC236}">
                  <a16:creationId xmlns:a16="http://schemas.microsoft.com/office/drawing/2014/main" id="{DBE00F66-0D36-479E-A35D-BA3AE7FAAB24}"/>
                </a:ext>
              </a:extLst>
            </p:cNvPr>
            <p:cNvSpPr txBox="1"/>
            <p:nvPr/>
          </p:nvSpPr>
          <p:spPr>
            <a:xfrm>
              <a:off x="193403" y="1728329"/>
              <a:ext cx="4106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/>
                <a:t>125 </a:t>
              </a:r>
              <a:endParaRPr lang="en-GB" sz="1000" b="1" dirty="0"/>
            </a:p>
          </p:txBody>
        </p:sp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id="{5C45E8E4-69DF-426B-A72C-4E5D56D41ACB}"/>
                </a:ext>
              </a:extLst>
            </p:cNvPr>
            <p:cNvSpPr txBox="1"/>
            <p:nvPr/>
          </p:nvSpPr>
          <p:spPr>
            <a:xfrm>
              <a:off x="1470708" y="1152076"/>
              <a:ext cx="983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/>
                <a:t>Drift</a:t>
              </a:r>
              <a:r>
                <a:rPr lang="it-IT" sz="1200" dirty="0"/>
                <a:t> </a:t>
              </a:r>
              <a:r>
                <a:rPr lang="it-IT" sz="1200" dirty="0" err="1"/>
                <a:t>velocity</a:t>
              </a:r>
              <a:endParaRPr lang="en-GB" sz="1200" dirty="0"/>
            </a:p>
          </p:txBody>
        </p:sp>
      </p:grp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C3D0CBE8-C1CD-4964-B82A-D13DA11723FB}"/>
              </a:ext>
            </a:extLst>
          </p:cNvPr>
          <p:cNvGrpSpPr/>
          <p:nvPr/>
        </p:nvGrpSpPr>
        <p:grpSpPr>
          <a:xfrm>
            <a:off x="3835664" y="1204856"/>
            <a:ext cx="3656648" cy="2537484"/>
            <a:chOff x="3835664" y="1204856"/>
            <a:chExt cx="3656648" cy="2537484"/>
          </a:xfrm>
        </p:grpSpPr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95183EEE-CCB4-42D5-9187-44D22CCD2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5664" y="1248695"/>
              <a:ext cx="3656648" cy="2493645"/>
            </a:xfrm>
            <a:prstGeom prst="rect">
              <a:avLst/>
            </a:prstGeom>
          </p:spPr>
        </p:pic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D8EB038F-D72E-4B14-B8F6-82AB6AF16732}"/>
                </a:ext>
              </a:extLst>
            </p:cNvPr>
            <p:cNvSpPr txBox="1"/>
            <p:nvPr/>
          </p:nvSpPr>
          <p:spPr>
            <a:xfrm>
              <a:off x="4480126" y="1204856"/>
              <a:ext cx="11161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/>
                <a:t>Long. </a:t>
              </a:r>
              <a:r>
                <a:rPr lang="it-IT" sz="1200" dirty="0" err="1"/>
                <a:t>Diffusion</a:t>
              </a:r>
              <a:endParaRPr lang="en-GB" sz="1200" dirty="0"/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18375573-0C7B-46A8-9DCD-5792CF54D647}"/>
              </a:ext>
            </a:extLst>
          </p:cNvPr>
          <p:cNvGrpSpPr/>
          <p:nvPr/>
        </p:nvGrpSpPr>
        <p:grpSpPr>
          <a:xfrm>
            <a:off x="7515119" y="1204855"/>
            <a:ext cx="3656648" cy="2537484"/>
            <a:chOff x="7515119" y="1204855"/>
            <a:chExt cx="3656648" cy="2537484"/>
          </a:xfrm>
        </p:grpSpPr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094C8B64-0009-4599-B7D1-E3FCDFF48A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5119" y="1248694"/>
              <a:ext cx="3656648" cy="2493645"/>
            </a:xfrm>
            <a:prstGeom prst="rect">
              <a:avLst/>
            </a:prstGeom>
          </p:spPr>
        </p:pic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id="{3076BB01-8F93-4A38-A0A0-E87AFC7BDF53}"/>
                </a:ext>
              </a:extLst>
            </p:cNvPr>
            <p:cNvSpPr txBox="1"/>
            <p:nvPr/>
          </p:nvSpPr>
          <p:spPr>
            <a:xfrm>
              <a:off x="9334136" y="1204855"/>
              <a:ext cx="10874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/>
                <a:t>Tran. </a:t>
              </a:r>
              <a:r>
                <a:rPr lang="it-IT" sz="1200" dirty="0" err="1"/>
                <a:t>Diffusion</a:t>
              </a:r>
              <a:endParaRPr lang="en-GB" sz="1200" dirty="0"/>
            </a:p>
          </p:txBody>
        </p:sp>
      </p:grpSp>
      <p:grpSp>
        <p:nvGrpSpPr>
          <p:cNvPr id="61" name="Gruppo 60">
            <a:extLst>
              <a:ext uri="{FF2B5EF4-FFF2-40B4-BE49-F238E27FC236}">
                <a16:creationId xmlns:a16="http://schemas.microsoft.com/office/drawing/2014/main" id="{2F49727B-F070-41B8-AD5E-B59342028181}"/>
              </a:ext>
            </a:extLst>
          </p:cNvPr>
          <p:cNvGrpSpPr/>
          <p:nvPr/>
        </p:nvGrpSpPr>
        <p:grpSpPr>
          <a:xfrm>
            <a:off x="7620797" y="3966947"/>
            <a:ext cx="3656648" cy="2561309"/>
            <a:chOff x="7620797" y="3766643"/>
            <a:chExt cx="3656648" cy="2561309"/>
          </a:xfrm>
        </p:grpSpPr>
        <p:pic>
          <p:nvPicPr>
            <p:cNvPr id="35" name="Immagine 34">
              <a:extLst>
                <a:ext uri="{FF2B5EF4-FFF2-40B4-BE49-F238E27FC236}">
                  <a16:creationId xmlns:a16="http://schemas.microsoft.com/office/drawing/2014/main" id="{FB850762-1AB9-4B9F-8C8B-E9FC9B390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797" y="3834307"/>
              <a:ext cx="3656648" cy="2493645"/>
            </a:xfrm>
            <a:prstGeom prst="rect">
              <a:avLst/>
            </a:prstGeom>
          </p:spPr>
        </p:pic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D7D35329-8AA7-4272-85BB-D401E6A26535}"/>
                </a:ext>
              </a:extLst>
            </p:cNvPr>
            <p:cNvSpPr txBox="1"/>
            <p:nvPr/>
          </p:nvSpPr>
          <p:spPr>
            <a:xfrm>
              <a:off x="8683958" y="4166752"/>
              <a:ext cx="13003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err="1"/>
                <a:t>Similar</a:t>
              </a:r>
              <a:r>
                <a:rPr lang="it-IT" sz="1000" b="1" dirty="0"/>
                <a:t> </a:t>
              </a:r>
              <a:r>
                <a:rPr lang="it-IT" sz="1000" b="1" dirty="0" err="1"/>
                <a:t>wrt</a:t>
              </a:r>
              <a:r>
                <a:rPr lang="it-IT" sz="1000" b="1" dirty="0"/>
                <a:t> 45/15/40</a:t>
              </a:r>
              <a:endParaRPr lang="en-GB" sz="1000" b="1" dirty="0"/>
            </a:p>
          </p:txBody>
        </p:sp>
        <p:sp>
          <p:nvSpPr>
            <p:cNvPr id="53" name="CasellaDiTesto 52">
              <a:extLst>
                <a:ext uri="{FF2B5EF4-FFF2-40B4-BE49-F238E27FC236}">
                  <a16:creationId xmlns:a16="http://schemas.microsoft.com/office/drawing/2014/main" id="{B06E15FD-C508-4E9A-B3C2-AD29C14C59F7}"/>
                </a:ext>
              </a:extLst>
            </p:cNvPr>
            <p:cNvSpPr txBox="1"/>
            <p:nvPr/>
          </p:nvSpPr>
          <p:spPr>
            <a:xfrm>
              <a:off x="8911867" y="3766643"/>
              <a:ext cx="12959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/>
                <a:t>Attachment </a:t>
              </a:r>
              <a:r>
                <a:rPr lang="it-IT" sz="1200" dirty="0" err="1"/>
                <a:t>coeff</a:t>
              </a:r>
              <a:r>
                <a:rPr lang="it-IT" sz="1200" dirty="0"/>
                <a:t>.</a:t>
              </a:r>
              <a:endParaRPr lang="en-GB" sz="1200" dirty="0"/>
            </a:p>
          </p:txBody>
        </p:sp>
      </p:grpSp>
      <p:grpSp>
        <p:nvGrpSpPr>
          <p:cNvPr id="59" name="Gruppo 58">
            <a:extLst>
              <a:ext uri="{FF2B5EF4-FFF2-40B4-BE49-F238E27FC236}">
                <a16:creationId xmlns:a16="http://schemas.microsoft.com/office/drawing/2014/main" id="{3BC613EE-2299-40EE-9738-8AFB34526D41}"/>
              </a:ext>
            </a:extLst>
          </p:cNvPr>
          <p:cNvGrpSpPr/>
          <p:nvPr/>
        </p:nvGrpSpPr>
        <p:grpSpPr>
          <a:xfrm>
            <a:off x="3784695" y="3986483"/>
            <a:ext cx="3656648" cy="2541774"/>
            <a:chOff x="3784695" y="3786179"/>
            <a:chExt cx="3656648" cy="2541774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D3D348D5-4081-4CA2-8196-D0D3352C2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4695" y="3834308"/>
              <a:ext cx="3656648" cy="2493645"/>
            </a:xfrm>
            <a:prstGeom prst="rect">
              <a:avLst/>
            </a:prstGeom>
          </p:spPr>
        </p:pic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BD71684F-9621-4761-B0DF-46D3E4533D7E}"/>
                </a:ext>
              </a:extLst>
            </p:cNvPr>
            <p:cNvSpPr txBox="1"/>
            <p:nvPr/>
          </p:nvSpPr>
          <p:spPr>
            <a:xfrm>
              <a:off x="5285135" y="4043642"/>
              <a:ext cx="1444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/>
                <a:t>Lower HV </a:t>
              </a:r>
              <a:r>
                <a:rPr lang="it-IT" sz="1000" b="1" dirty="0" err="1"/>
                <a:t>wrt</a:t>
              </a:r>
              <a:r>
                <a:rPr lang="it-IT" sz="1000" b="1" dirty="0"/>
                <a:t> 45/15/40</a:t>
              </a:r>
              <a:endParaRPr lang="en-GB" sz="1000" b="1" dirty="0"/>
            </a:p>
          </p:txBody>
        </p:sp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id="{F1B823CA-BA52-4332-99F3-C56C270507A1}"/>
                </a:ext>
              </a:extLst>
            </p:cNvPr>
            <p:cNvSpPr txBox="1"/>
            <p:nvPr/>
          </p:nvSpPr>
          <p:spPr>
            <a:xfrm>
              <a:off x="5255219" y="3786179"/>
              <a:ext cx="11932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/>
                <a:t>Townsend </a:t>
              </a:r>
              <a:r>
                <a:rPr lang="it-IT" sz="1200" dirty="0" err="1"/>
                <a:t>coeff</a:t>
              </a:r>
              <a:r>
                <a:rPr lang="it-IT" sz="1200" dirty="0"/>
                <a:t>.</a:t>
              </a:r>
              <a:endParaRPr lang="en-GB" sz="1200" dirty="0"/>
            </a:p>
          </p:txBody>
        </p:sp>
      </p:grpSp>
      <p:grpSp>
        <p:nvGrpSpPr>
          <p:cNvPr id="69" name="Gruppo 68">
            <a:extLst>
              <a:ext uri="{FF2B5EF4-FFF2-40B4-BE49-F238E27FC236}">
                <a16:creationId xmlns:a16="http://schemas.microsoft.com/office/drawing/2014/main" id="{6D162E3B-39EE-40C2-BB51-E40E4B38FEFE}"/>
              </a:ext>
            </a:extLst>
          </p:cNvPr>
          <p:cNvGrpSpPr/>
          <p:nvPr/>
        </p:nvGrpSpPr>
        <p:grpSpPr>
          <a:xfrm>
            <a:off x="93287" y="3682388"/>
            <a:ext cx="3779674" cy="2797740"/>
            <a:chOff x="93287" y="3682388"/>
            <a:chExt cx="3779674" cy="2797740"/>
          </a:xfrm>
        </p:grpSpPr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7550AA87-1C04-491B-BD1E-0720232A4B14}"/>
                </a:ext>
              </a:extLst>
            </p:cNvPr>
            <p:cNvGrpSpPr/>
            <p:nvPr/>
          </p:nvGrpSpPr>
          <p:grpSpPr>
            <a:xfrm>
              <a:off x="129221" y="3986483"/>
              <a:ext cx="3743740" cy="2493645"/>
              <a:chOff x="129221" y="3690380"/>
              <a:chExt cx="3743740" cy="2493645"/>
            </a:xfrm>
          </p:grpSpPr>
          <p:pic>
            <p:nvPicPr>
              <p:cNvPr id="39" name="Immagine 38">
                <a:extLst>
                  <a:ext uri="{FF2B5EF4-FFF2-40B4-BE49-F238E27FC236}">
                    <a16:creationId xmlns:a16="http://schemas.microsoft.com/office/drawing/2014/main" id="{5E9599B4-89E1-4FF8-A958-07BF57D094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313" y="3690380"/>
                <a:ext cx="3656648" cy="2493645"/>
              </a:xfrm>
              <a:prstGeom prst="rect">
                <a:avLst/>
              </a:prstGeom>
            </p:spPr>
          </p:pic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DC443B2B-290B-44EE-A174-00965D299832}"/>
                  </a:ext>
                </a:extLst>
              </p:cNvPr>
              <p:cNvSpPr txBox="1"/>
              <p:nvPr/>
            </p:nvSpPr>
            <p:spPr>
              <a:xfrm>
                <a:off x="187978" y="5441927"/>
                <a:ext cx="42832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/>
                  <a:t>3 ns </a:t>
                </a:r>
                <a:endParaRPr lang="en-GB" sz="1000" b="1" dirty="0"/>
              </a:p>
            </p:txBody>
          </p:sp>
          <p:cxnSp>
            <p:nvCxnSpPr>
              <p:cNvPr id="40" name="Connettore diritto 39">
                <a:extLst>
                  <a:ext uri="{FF2B5EF4-FFF2-40B4-BE49-F238E27FC236}">
                    <a16:creationId xmlns:a16="http://schemas.microsoft.com/office/drawing/2014/main" id="{9F9A6A5E-D46D-47B9-A8B9-E0AB485270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926" y="5565038"/>
                <a:ext cx="2865422" cy="0"/>
              </a:xfrm>
              <a:prstGeom prst="line">
                <a:avLst/>
              </a:prstGeom>
              <a:ln w="12700">
                <a:prstDash val="lgDashDot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Connettore diritto 40">
                <a:extLst>
                  <a:ext uri="{FF2B5EF4-FFF2-40B4-BE49-F238E27FC236}">
                    <a16:creationId xmlns:a16="http://schemas.microsoft.com/office/drawing/2014/main" id="{DB4D0240-C1D1-426B-BA3A-7BE4FF8A3E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734" y="5142672"/>
                <a:ext cx="2865422" cy="0"/>
              </a:xfrm>
              <a:prstGeom prst="line">
                <a:avLst/>
              </a:prstGeom>
              <a:ln w="12700">
                <a:prstDash val="lgDashDot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CasellaDiTesto 41">
                <a:extLst>
                  <a:ext uri="{FF2B5EF4-FFF2-40B4-BE49-F238E27FC236}">
                    <a16:creationId xmlns:a16="http://schemas.microsoft.com/office/drawing/2014/main" id="{7C4EC43E-1D2B-4E5E-9DE1-BCAD5084EA2F}"/>
                  </a:ext>
                </a:extLst>
              </p:cNvPr>
              <p:cNvSpPr txBox="1"/>
              <p:nvPr/>
            </p:nvSpPr>
            <p:spPr>
              <a:xfrm>
                <a:off x="129221" y="5019561"/>
                <a:ext cx="52770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/>
                  <a:t>7.5 ns </a:t>
                </a:r>
                <a:endParaRPr lang="en-GB" sz="1000" b="1" dirty="0"/>
              </a:p>
            </p:txBody>
          </p:sp>
        </p:grpSp>
        <p:sp>
          <p:nvSpPr>
            <p:cNvPr id="62" name="CasellaDiTesto 61">
              <a:extLst>
                <a:ext uri="{FF2B5EF4-FFF2-40B4-BE49-F238E27FC236}">
                  <a16:creationId xmlns:a16="http://schemas.microsoft.com/office/drawing/2014/main" id="{675B11A1-66B9-4E41-ACB8-0177DC222090}"/>
                </a:ext>
              </a:extLst>
            </p:cNvPr>
            <p:cNvSpPr txBox="1"/>
            <p:nvPr/>
          </p:nvSpPr>
          <p:spPr>
            <a:xfrm>
              <a:off x="93287" y="3682388"/>
              <a:ext cx="1673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/>
                <a:t>Primary</a:t>
              </a:r>
              <a:r>
                <a:rPr lang="it-IT" sz="1200" dirty="0"/>
                <a:t> </a:t>
              </a:r>
              <a:r>
                <a:rPr lang="it-IT" sz="1200" dirty="0" err="1"/>
                <a:t>Ionization</a:t>
              </a:r>
              <a:r>
                <a:rPr lang="it-IT" sz="1200" dirty="0"/>
                <a:t> (</a:t>
              </a:r>
              <a:r>
                <a:rPr lang="it-IT" sz="1200" dirty="0" err="1"/>
                <a:t>mip</a:t>
              </a:r>
              <a:r>
                <a:rPr lang="it-IT" sz="1200" dirty="0"/>
                <a:t>)</a:t>
              </a:r>
              <a:endParaRPr lang="en-GB" sz="1200" dirty="0"/>
            </a:p>
          </p:txBody>
        </p:sp>
        <p:cxnSp>
          <p:nvCxnSpPr>
            <p:cNvPr id="64" name="Connettore 2 63">
              <a:extLst>
                <a:ext uri="{FF2B5EF4-FFF2-40B4-BE49-F238E27FC236}">
                  <a16:creationId xmlns:a16="http://schemas.microsoft.com/office/drawing/2014/main" id="{3A31F923-5EFE-42D3-B60C-67B3579625B3}"/>
                </a:ext>
              </a:extLst>
            </p:cNvPr>
            <p:cNvCxnSpPr>
              <a:cxnSpLocks/>
              <a:stCxn id="62" idx="2"/>
            </p:cNvCxnSpPr>
            <p:nvPr/>
          </p:nvCxnSpPr>
          <p:spPr>
            <a:xfrm>
              <a:off x="930184" y="3959387"/>
              <a:ext cx="240772" cy="3407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9406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Poli Lener</dc:creator>
  <cp:lastModifiedBy>Marco Poli Lener</cp:lastModifiedBy>
  <cp:revision>3</cp:revision>
  <dcterms:created xsi:type="dcterms:W3CDTF">2022-03-18T15:50:09Z</dcterms:created>
  <dcterms:modified xsi:type="dcterms:W3CDTF">2022-04-01T09:09:23Z</dcterms:modified>
</cp:coreProperties>
</file>