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75" r:id="rId6"/>
    <p:sldId id="266" r:id="rId7"/>
    <p:sldId id="297" r:id="rId8"/>
    <p:sldId id="326" r:id="rId9"/>
    <p:sldId id="327" r:id="rId10"/>
    <p:sldId id="328" r:id="rId11"/>
    <p:sldId id="298" r:id="rId12"/>
    <p:sldId id="276" r:id="rId13"/>
    <p:sldId id="277" r:id="rId14"/>
    <p:sldId id="299" r:id="rId15"/>
    <p:sldId id="303" r:id="rId16"/>
    <p:sldId id="280" r:id="rId17"/>
    <p:sldId id="293" r:id="rId18"/>
    <p:sldId id="314" r:id="rId19"/>
    <p:sldId id="278" r:id="rId20"/>
    <p:sldId id="286" r:id="rId21"/>
    <p:sldId id="315" r:id="rId22"/>
    <p:sldId id="313" r:id="rId23"/>
    <p:sldId id="285" r:id="rId24"/>
    <p:sldId id="287" r:id="rId25"/>
    <p:sldId id="284" r:id="rId26"/>
    <p:sldId id="290" r:id="rId27"/>
    <p:sldId id="289" r:id="rId28"/>
    <p:sldId id="316" r:id="rId29"/>
    <p:sldId id="317" r:id="rId30"/>
    <p:sldId id="288" r:id="rId31"/>
    <p:sldId id="291" r:id="rId32"/>
    <p:sldId id="318" r:id="rId33"/>
    <p:sldId id="304" r:id="rId34"/>
    <p:sldId id="292" r:id="rId35"/>
    <p:sldId id="319" r:id="rId36"/>
    <p:sldId id="296" r:id="rId37"/>
    <p:sldId id="320" r:id="rId38"/>
    <p:sldId id="312" r:id="rId39"/>
    <p:sldId id="306" r:id="rId40"/>
    <p:sldId id="307" r:id="rId41"/>
    <p:sldId id="308" r:id="rId42"/>
    <p:sldId id="309" r:id="rId43"/>
    <p:sldId id="310" r:id="rId44"/>
    <p:sldId id="311" r:id="rId45"/>
    <p:sldId id="321" r:id="rId46"/>
    <p:sldId id="322" r:id="rId47"/>
    <p:sldId id="323" r:id="rId48"/>
    <p:sldId id="324" r:id="rId49"/>
    <p:sldId id="325" r:id="rId50"/>
    <p:sldId id="300" r:id="rId51"/>
    <p:sldId id="301" r:id="rId5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F7B0F-8E12-4B69-95A4-9A770514EE76}" v="4" dt="2023-03-29T06:33:44.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p:normalViewPr>
  <p:slideViewPr>
    <p:cSldViewPr snapToGrid="0">
      <p:cViewPr varScale="1">
        <p:scale>
          <a:sx n="84" d="100"/>
          <a:sy n="84" d="100"/>
        </p:scale>
        <p:origin x="350" y="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Sacchetti" userId="44e23be9-7705-42ce-8212-2498521c4f91" providerId="ADAL" clId="{A09F7B0F-8E12-4B69-95A4-9A770514EE76}"/>
    <pc:docChg chg="undo custSel addSld delSld modSld sldOrd">
      <pc:chgData name="Michele Sacchetti" userId="44e23be9-7705-42ce-8212-2498521c4f91" providerId="ADAL" clId="{A09F7B0F-8E12-4B69-95A4-9A770514EE76}" dt="2023-03-29T13:48:38.696" v="1773" actId="255"/>
      <pc:docMkLst>
        <pc:docMk/>
      </pc:docMkLst>
      <pc:sldChg chg="addSp delSp modSp mod">
        <pc:chgData name="Michele Sacchetti" userId="44e23be9-7705-42ce-8212-2498521c4f91" providerId="ADAL" clId="{A09F7B0F-8E12-4B69-95A4-9A770514EE76}" dt="2023-03-29T13:48:38.696" v="1773" actId="255"/>
        <pc:sldMkLst>
          <pc:docMk/>
          <pc:sldMk cId="1598502381" sldId="261"/>
        </pc:sldMkLst>
        <pc:spChg chg="del mod">
          <ac:chgData name="Michele Sacchetti" userId="44e23be9-7705-42ce-8212-2498521c4f91" providerId="ADAL" clId="{A09F7B0F-8E12-4B69-95A4-9A770514EE76}" dt="2023-03-28T12:52:36.098" v="203" actId="478"/>
          <ac:spMkLst>
            <pc:docMk/>
            <pc:sldMk cId="1598502381" sldId="261"/>
            <ac:spMk id="4" creationId="{00000000-0000-0000-0000-000000000000}"/>
          </ac:spMkLst>
        </pc:spChg>
        <pc:spChg chg="mod">
          <ac:chgData name="Michele Sacchetti" userId="44e23be9-7705-42ce-8212-2498521c4f91" providerId="ADAL" clId="{A09F7B0F-8E12-4B69-95A4-9A770514EE76}" dt="2023-03-28T12:53:11.430" v="218" actId="20577"/>
          <ac:spMkLst>
            <pc:docMk/>
            <pc:sldMk cId="1598502381" sldId="261"/>
            <ac:spMk id="5" creationId="{00000000-0000-0000-0000-000000000000}"/>
          </ac:spMkLst>
        </pc:spChg>
        <pc:spChg chg="add mod">
          <ac:chgData name="Michele Sacchetti" userId="44e23be9-7705-42ce-8212-2498521c4f91" providerId="ADAL" clId="{A09F7B0F-8E12-4B69-95A4-9A770514EE76}" dt="2023-03-29T07:03:11.301" v="1706" actId="20577"/>
          <ac:spMkLst>
            <pc:docMk/>
            <pc:sldMk cId="1598502381" sldId="261"/>
            <ac:spMk id="7" creationId="{3E592667-476C-14F8-CA19-52A5B57D9825}"/>
          </ac:spMkLst>
        </pc:spChg>
        <pc:spChg chg="mod">
          <ac:chgData name="Michele Sacchetti" userId="44e23be9-7705-42ce-8212-2498521c4f91" providerId="ADAL" clId="{A09F7B0F-8E12-4B69-95A4-9A770514EE76}" dt="2023-03-29T13:48:38.696" v="1773" actId="255"/>
          <ac:spMkLst>
            <pc:docMk/>
            <pc:sldMk cId="1598502381" sldId="261"/>
            <ac:spMk id="11" creationId="{00000000-0000-0000-0000-000000000000}"/>
          </ac:spMkLst>
        </pc:spChg>
      </pc:sldChg>
      <pc:sldChg chg="del">
        <pc:chgData name="Michele Sacchetti" userId="44e23be9-7705-42ce-8212-2498521c4f91" providerId="ADAL" clId="{A09F7B0F-8E12-4B69-95A4-9A770514EE76}" dt="2023-03-28T12:55:12.349" v="223" actId="47"/>
        <pc:sldMkLst>
          <pc:docMk/>
          <pc:sldMk cId="2762201612" sldId="262"/>
        </pc:sldMkLst>
      </pc:sldChg>
      <pc:sldChg chg="ord">
        <pc:chgData name="Michele Sacchetti" userId="44e23be9-7705-42ce-8212-2498521c4f91" providerId="ADAL" clId="{A09F7B0F-8E12-4B69-95A4-9A770514EE76}" dt="2023-03-28T12:55:21.603" v="226"/>
        <pc:sldMkLst>
          <pc:docMk/>
          <pc:sldMk cId="2474821963" sldId="266"/>
        </pc:sldMkLst>
      </pc:sldChg>
      <pc:sldChg chg="del">
        <pc:chgData name="Michele Sacchetti" userId="44e23be9-7705-42ce-8212-2498521c4f91" providerId="ADAL" clId="{A09F7B0F-8E12-4B69-95A4-9A770514EE76}" dt="2023-03-28T12:55:16.849" v="224" actId="47"/>
        <pc:sldMkLst>
          <pc:docMk/>
          <pc:sldMk cId="2363343298" sldId="268"/>
        </pc:sldMkLst>
      </pc:sldChg>
      <pc:sldChg chg="modSp mod">
        <pc:chgData name="Michele Sacchetti" userId="44e23be9-7705-42ce-8212-2498521c4f91" providerId="ADAL" clId="{A09F7B0F-8E12-4B69-95A4-9A770514EE76}" dt="2023-03-29T07:06:03.135" v="1721" actId="20577"/>
        <pc:sldMkLst>
          <pc:docMk/>
          <pc:sldMk cId="994178757" sldId="275"/>
        </pc:sldMkLst>
        <pc:spChg chg="mod">
          <ac:chgData name="Michele Sacchetti" userId="44e23be9-7705-42ce-8212-2498521c4f91" providerId="ADAL" clId="{A09F7B0F-8E12-4B69-95A4-9A770514EE76}" dt="2023-03-29T07:05:23.669" v="1717" actId="1076"/>
          <ac:spMkLst>
            <pc:docMk/>
            <pc:sldMk cId="994178757" sldId="275"/>
            <ac:spMk id="24" creationId="{00000000-0000-0000-0000-000000000000}"/>
          </ac:spMkLst>
        </pc:spChg>
        <pc:spChg chg="mod">
          <ac:chgData name="Michele Sacchetti" userId="44e23be9-7705-42ce-8212-2498521c4f91" providerId="ADAL" clId="{A09F7B0F-8E12-4B69-95A4-9A770514EE76}" dt="2023-03-29T07:06:03.135" v="1721" actId="20577"/>
          <ac:spMkLst>
            <pc:docMk/>
            <pc:sldMk cId="994178757" sldId="275"/>
            <ac:spMk id="26" creationId="{00000000-0000-0000-0000-000000000000}"/>
          </ac:spMkLst>
        </pc:spChg>
        <pc:spChg chg="mod">
          <ac:chgData name="Michele Sacchetti" userId="44e23be9-7705-42ce-8212-2498521c4f91" providerId="ADAL" clId="{A09F7B0F-8E12-4B69-95A4-9A770514EE76}" dt="2023-03-29T07:05:19.252" v="1716" actId="14100"/>
          <ac:spMkLst>
            <pc:docMk/>
            <pc:sldMk cId="994178757" sldId="275"/>
            <ac:spMk id="29" creationId="{00000000-0000-0000-0000-000000000000}"/>
          </ac:spMkLst>
        </pc:spChg>
        <pc:spChg chg="mod">
          <ac:chgData name="Michele Sacchetti" userId="44e23be9-7705-42ce-8212-2498521c4f91" providerId="ADAL" clId="{A09F7B0F-8E12-4B69-95A4-9A770514EE76}" dt="2023-03-28T12:54:52.010" v="222" actId="20577"/>
          <ac:spMkLst>
            <pc:docMk/>
            <pc:sldMk cId="994178757" sldId="275"/>
            <ac:spMk id="36" creationId="{00000000-0000-0000-0000-000000000000}"/>
          </ac:spMkLst>
        </pc:spChg>
        <pc:spChg chg="mod">
          <ac:chgData name="Michele Sacchetti" userId="44e23be9-7705-42ce-8212-2498521c4f91" providerId="ADAL" clId="{A09F7B0F-8E12-4B69-95A4-9A770514EE76}" dt="2023-03-29T07:04:56.188" v="1714" actId="1076"/>
          <ac:spMkLst>
            <pc:docMk/>
            <pc:sldMk cId="994178757" sldId="275"/>
            <ac:spMk id="56" creationId="{00000000-0000-0000-0000-000000000000}"/>
          </ac:spMkLst>
        </pc:spChg>
      </pc:sldChg>
      <pc:sldChg chg="modSp mod">
        <pc:chgData name="Michele Sacchetti" userId="44e23be9-7705-42ce-8212-2498521c4f91" providerId="ADAL" clId="{A09F7B0F-8E12-4B69-95A4-9A770514EE76}" dt="2023-03-29T07:08:58.844" v="1749" actId="20577"/>
        <pc:sldMkLst>
          <pc:docMk/>
          <pc:sldMk cId="2803754628" sldId="276"/>
        </pc:sldMkLst>
        <pc:spChg chg="mod">
          <ac:chgData name="Michele Sacchetti" userId="44e23be9-7705-42ce-8212-2498521c4f91" providerId="ADAL" clId="{A09F7B0F-8E12-4B69-95A4-9A770514EE76}" dt="2023-03-29T07:08:58.844" v="1749" actId="20577"/>
          <ac:spMkLst>
            <pc:docMk/>
            <pc:sldMk cId="2803754628" sldId="276"/>
            <ac:spMk id="2" creationId="{00000000-0000-0000-0000-000000000000}"/>
          </ac:spMkLst>
        </pc:spChg>
        <pc:spChg chg="mod">
          <ac:chgData name="Michele Sacchetti" userId="44e23be9-7705-42ce-8212-2498521c4f91" providerId="ADAL" clId="{A09F7B0F-8E12-4B69-95A4-9A770514EE76}" dt="2023-03-29T07:08:43.286" v="1746" actId="20577"/>
          <ac:spMkLst>
            <pc:docMk/>
            <pc:sldMk cId="2803754628" sldId="276"/>
            <ac:spMk id="45" creationId="{00000000-0000-0000-0000-000000000000}"/>
          </ac:spMkLst>
        </pc:spChg>
        <pc:spChg chg="mod">
          <ac:chgData name="Michele Sacchetti" userId="44e23be9-7705-42ce-8212-2498521c4f91" providerId="ADAL" clId="{A09F7B0F-8E12-4B69-95A4-9A770514EE76}" dt="2023-03-28T12:56:10.770" v="244" actId="6549"/>
          <ac:spMkLst>
            <pc:docMk/>
            <pc:sldMk cId="2803754628" sldId="276"/>
            <ac:spMk id="48" creationId="{00000000-0000-0000-0000-000000000000}"/>
          </ac:spMkLst>
        </pc:spChg>
      </pc:sldChg>
      <pc:sldChg chg="modSp mod">
        <pc:chgData name="Michele Sacchetti" userId="44e23be9-7705-42ce-8212-2498521c4f91" providerId="ADAL" clId="{A09F7B0F-8E12-4B69-95A4-9A770514EE76}" dt="2023-03-29T07:11:03.974" v="1756" actId="20577"/>
        <pc:sldMkLst>
          <pc:docMk/>
          <pc:sldMk cId="3322321887" sldId="277"/>
        </pc:sldMkLst>
        <pc:spChg chg="mod">
          <ac:chgData name="Michele Sacchetti" userId="44e23be9-7705-42ce-8212-2498521c4f91" providerId="ADAL" clId="{A09F7B0F-8E12-4B69-95A4-9A770514EE76}" dt="2023-03-29T07:11:03.974" v="1756" actId="20577"/>
          <ac:spMkLst>
            <pc:docMk/>
            <pc:sldMk cId="3322321887" sldId="277"/>
            <ac:spMk id="2" creationId="{00000000-0000-0000-0000-000000000000}"/>
          </ac:spMkLst>
        </pc:spChg>
        <pc:spChg chg="mod">
          <ac:chgData name="Michele Sacchetti" userId="44e23be9-7705-42ce-8212-2498521c4f91" providerId="ADAL" clId="{A09F7B0F-8E12-4B69-95A4-9A770514EE76}" dt="2023-03-29T07:11:00.364" v="1753" actId="1076"/>
          <ac:spMkLst>
            <pc:docMk/>
            <pc:sldMk cId="3322321887" sldId="277"/>
            <ac:spMk id="45" creationId="{00000000-0000-0000-0000-000000000000}"/>
          </ac:spMkLst>
        </pc:spChg>
      </pc:sldChg>
      <pc:sldChg chg="del">
        <pc:chgData name="Michele Sacchetti" userId="44e23be9-7705-42ce-8212-2498521c4f91" providerId="ADAL" clId="{A09F7B0F-8E12-4B69-95A4-9A770514EE76}" dt="2023-03-28T12:57:36.151" v="249" actId="47"/>
        <pc:sldMkLst>
          <pc:docMk/>
          <pc:sldMk cId="1964306314" sldId="278"/>
        </pc:sldMkLst>
      </pc:sldChg>
      <pc:sldChg chg="del">
        <pc:chgData name="Michele Sacchetti" userId="44e23be9-7705-42ce-8212-2498521c4f91" providerId="ADAL" clId="{A09F7B0F-8E12-4B69-95A4-9A770514EE76}" dt="2023-03-28T12:57:36.151" v="249" actId="47"/>
        <pc:sldMkLst>
          <pc:docMk/>
          <pc:sldMk cId="966434332" sldId="280"/>
        </pc:sldMkLst>
      </pc:sldChg>
      <pc:sldChg chg="del">
        <pc:chgData name="Michele Sacchetti" userId="44e23be9-7705-42ce-8212-2498521c4f91" providerId="ADAL" clId="{A09F7B0F-8E12-4B69-95A4-9A770514EE76}" dt="2023-03-28T12:57:09.498" v="245" actId="47"/>
        <pc:sldMkLst>
          <pc:docMk/>
          <pc:sldMk cId="1411717768" sldId="281"/>
        </pc:sldMkLst>
      </pc:sldChg>
      <pc:sldChg chg="del">
        <pc:chgData name="Michele Sacchetti" userId="44e23be9-7705-42ce-8212-2498521c4f91" providerId="ADAL" clId="{A09F7B0F-8E12-4B69-95A4-9A770514EE76}" dt="2023-03-28T12:57:10.691" v="246" actId="47"/>
        <pc:sldMkLst>
          <pc:docMk/>
          <pc:sldMk cId="2649956316" sldId="282"/>
        </pc:sldMkLst>
      </pc:sldChg>
      <pc:sldChg chg="del">
        <pc:chgData name="Michele Sacchetti" userId="44e23be9-7705-42ce-8212-2498521c4f91" providerId="ADAL" clId="{A09F7B0F-8E12-4B69-95A4-9A770514EE76}" dt="2023-03-28T12:57:11.636" v="247" actId="47"/>
        <pc:sldMkLst>
          <pc:docMk/>
          <pc:sldMk cId="559416944" sldId="283"/>
        </pc:sldMkLst>
      </pc:sldChg>
      <pc:sldChg chg="del">
        <pc:chgData name="Michele Sacchetti" userId="44e23be9-7705-42ce-8212-2498521c4f91" providerId="ADAL" clId="{A09F7B0F-8E12-4B69-95A4-9A770514EE76}" dt="2023-03-28T12:57:36.151" v="249" actId="47"/>
        <pc:sldMkLst>
          <pc:docMk/>
          <pc:sldMk cId="864678768" sldId="284"/>
        </pc:sldMkLst>
      </pc:sldChg>
      <pc:sldChg chg="del">
        <pc:chgData name="Michele Sacchetti" userId="44e23be9-7705-42ce-8212-2498521c4f91" providerId="ADAL" clId="{A09F7B0F-8E12-4B69-95A4-9A770514EE76}" dt="2023-03-28T12:57:36.151" v="249" actId="47"/>
        <pc:sldMkLst>
          <pc:docMk/>
          <pc:sldMk cId="291645702" sldId="285"/>
        </pc:sldMkLst>
      </pc:sldChg>
      <pc:sldChg chg="del">
        <pc:chgData name="Michele Sacchetti" userId="44e23be9-7705-42ce-8212-2498521c4f91" providerId="ADAL" clId="{A09F7B0F-8E12-4B69-95A4-9A770514EE76}" dt="2023-03-28T12:57:36.151" v="249" actId="47"/>
        <pc:sldMkLst>
          <pc:docMk/>
          <pc:sldMk cId="2669439550" sldId="286"/>
        </pc:sldMkLst>
      </pc:sldChg>
      <pc:sldChg chg="del">
        <pc:chgData name="Michele Sacchetti" userId="44e23be9-7705-42ce-8212-2498521c4f91" providerId="ADAL" clId="{A09F7B0F-8E12-4B69-95A4-9A770514EE76}" dt="2023-03-28T12:57:36.151" v="249" actId="47"/>
        <pc:sldMkLst>
          <pc:docMk/>
          <pc:sldMk cId="337722156" sldId="287"/>
        </pc:sldMkLst>
      </pc:sldChg>
      <pc:sldChg chg="del">
        <pc:chgData name="Michele Sacchetti" userId="44e23be9-7705-42ce-8212-2498521c4f91" providerId="ADAL" clId="{A09F7B0F-8E12-4B69-95A4-9A770514EE76}" dt="2023-03-28T12:57:36.151" v="249" actId="47"/>
        <pc:sldMkLst>
          <pc:docMk/>
          <pc:sldMk cId="4118016629" sldId="288"/>
        </pc:sldMkLst>
      </pc:sldChg>
      <pc:sldChg chg="del">
        <pc:chgData name="Michele Sacchetti" userId="44e23be9-7705-42ce-8212-2498521c4f91" providerId="ADAL" clId="{A09F7B0F-8E12-4B69-95A4-9A770514EE76}" dt="2023-03-28T12:57:36.151" v="249" actId="47"/>
        <pc:sldMkLst>
          <pc:docMk/>
          <pc:sldMk cId="751381204" sldId="289"/>
        </pc:sldMkLst>
      </pc:sldChg>
      <pc:sldChg chg="del">
        <pc:chgData name="Michele Sacchetti" userId="44e23be9-7705-42ce-8212-2498521c4f91" providerId="ADAL" clId="{A09F7B0F-8E12-4B69-95A4-9A770514EE76}" dt="2023-03-28T12:57:36.151" v="249" actId="47"/>
        <pc:sldMkLst>
          <pc:docMk/>
          <pc:sldMk cId="2337643594" sldId="290"/>
        </pc:sldMkLst>
      </pc:sldChg>
      <pc:sldChg chg="del">
        <pc:chgData name="Michele Sacchetti" userId="44e23be9-7705-42ce-8212-2498521c4f91" providerId="ADAL" clId="{A09F7B0F-8E12-4B69-95A4-9A770514EE76}" dt="2023-03-28T12:57:36.151" v="249" actId="47"/>
        <pc:sldMkLst>
          <pc:docMk/>
          <pc:sldMk cId="1313280998" sldId="291"/>
        </pc:sldMkLst>
      </pc:sldChg>
      <pc:sldChg chg="del">
        <pc:chgData name="Michele Sacchetti" userId="44e23be9-7705-42ce-8212-2498521c4f91" providerId="ADAL" clId="{A09F7B0F-8E12-4B69-95A4-9A770514EE76}" dt="2023-03-28T12:57:36.151" v="249" actId="47"/>
        <pc:sldMkLst>
          <pc:docMk/>
          <pc:sldMk cId="1748511606" sldId="292"/>
        </pc:sldMkLst>
      </pc:sldChg>
      <pc:sldChg chg="del">
        <pc:chgData name="Michele Sacchetti" userId="44e23be9-7705-42ce-8212-2498521c4f91" providerId="ADAL" clId="{A09F7B0F-8E12-4B69-95A4-9A770514EE76}" dt="2023-03-28T12:57:36.151" v="249" actId="47"/>
        <pc:sldMkLst>
          <pc:docMk/>
          <pc:sldMk cId="2013207605" sldId="293"/>
        </pc:sldMkLst>
      </pc:sldChg>
      <pc:sldChg chg="del">
        <pc:chgData name="Michele Sacchetti" userId="44e23be9-7705-42ce-8212-2498521c4f91" providerId="ADAL" clId="{A09F7B0F-8E12-4B69-95A4-9A770514EE76}" dt="2023-03-28T12:57:15.355" v="248" actId="47"/>
        <pc:sldMkLst>
          <pc:docMk/>
          <pc:sldMk cId="3193621579" sldId="294"/>
        </pc:sldMkLst>
      </pc:sldChg>
      <pc:sldChg chg="addSp delSp modSp del mod">
        <pc:chgData name="Michele Sacchetti" userId="44e23be9-7705-42ce-8212-2498521c4f91" providerId="ADAL" clId="{A09F7B0F-8E12-4B69-95A4-9A770514EE76}" dt="2023-03-29T13:41:26.179" v="1757" actId="47"/>
        <pc:sldMkLst>
          <pc:docMk/>
          <pc:sldMk cId="3304901517" sldId="296"/>
        </pc:sldMkLst>
        <pc:spChg chg="add del mod">
          <ac:chgData name="Michele Sacchetti" userId="44e23be9-7705-42ce-8212-2498521c4f91" providerId="ADAL" clId="{A09F7B0F-8E12-4B69-95A4-9A770514EE76}" dt="2023-03-29T06:26:47.637" v="968" actId="478"/>
          <ac:spMkLst>
            <pc:docMk/>
            <pc:sldMk cId="3304901517" sldId="296"/>
            <ac:spMk id="3" creationId="{7B5FA8D5-3D04-5FCC-28D9-290BF5819A7F}"/>
          </ac:spMkLst>
        </pc:spChg>
        <pc:spChg chg="add del mod">
          <ac:chgData name="Michele Sacchetti" userId="44e23be9-7705-42ce-8212-2498521c4f91" providerId="ADAL" clId="{A09F7B0F-8E12-4B69-95A4-9A770514EE76}" dt="2023-03-29T06:33:00.056" v="1179" actId="478"/>
          <ac:spMkLst>
            <pc:docMk/>
            <pc:sldMk cId="3304901517" sldId="296"/>
            <ac:spMk id="5" creationId="{8206144C-066F-B7B2-EF2B-E75EAA7ED380}"/>
          </ac:spMkLst>
        </pc:spChg>
        <pc:spChg chg="add del mod">
          <ac:chgData name="Michele Sacchetti" userId="44e23be9-7705-42ce-8212-2498521c4f91" providerId="ADAL" clId="{A09F7B0F-8E12-4B69-95A4-9A770514EE76}" dt="2023-03-29T06:32:56.483" v="1178" actId="478"/>
          <ac:spMkLst>
            <pc:docMk/>
            <pc:sldMk cId="3304901517" sldId="296"/>
            <ac:spMk id="7" creationId="{6025B43C-88C1-1CAF-E833-F2DEA8E28272}"/>
          </ac:spMkLst>
        </pc:spChg>
      </pc:sldChg>
      <pc:sldChg chg="addSp delSp modSp add mod">
        <pc:chgData name="Michele Sacchetti" userId="44e23be9-7705-42ce-8212-2498521c4f91" providerId="ADAL" clId="{A09F7B0F-8E12-4B69-95A4-9A770514EE76}" dt="2023-03-29T07:07:54.351" v="1743" actId="14100"/>
        <pc:sldMkLst>
          <pc:docMk/>
          <pc:sldMk cId="2451622389" sldId="297"/>
        </pc:sldMkLst>
        <pc:spChg chg="del">
          <ac:chgData name="Michele Sacchetti" userId="44e23be9-7705-42ce-8212-2498521c4f91" providerId="ADAL" clId="{A09F7B0F-8E12-4B69-95A4-9A770514EE76}" dt="2023-03-29T06:27:35.047" v="970" actId="478"/>
          <ac:spMkLst>
            <pc:docMk/>
            <pc:sldMk cId="2451622389" sldId="297"/>
            <ac:spMk id="2" creationId="{00000000-0000-0000-0000-000000000000}"/>
          </ac:spMkLst>
        </pc:spChg>
        <pc:spChg chg="add mod">
          <ac:chgData name="Michele Sacchetti" userId="44e23be9-7705-42ce-8212-2498521c4f91" providerId="ADAL" clId="{A09F7B0F-8E12-4B69-95A4-9A770514EE76}" dt="2023-03-29T07:07:54.351" v="1743" actId="14100"/>
          <ac:spMkLst>
            <pc:docMk/>
            <pc:sldMk cId="2451622389" sldId="297"/>
            <ac:spMk id="3" creationId="{5480BCED-712E-150B-43BA-6ECD8DBEF342}"/>
          </ac:spMkLst>
        </pc:spChg>
        <pc:spChg chg="mod">
          <ac:chgData name="Michele Sacchetti" userId="44e23be9-7705-42ce-8212-2498521c4f91" providerId="ADAL" clId="{A09F7B0F-8E12-4B69-95A4-9A770514EE76}" dt="2023-03-29T06:50:15.564" v="1693" actId="1076"/>
          <ac:spMkLst>
            <pc:docMk/>
            <pc:sldMk cId="2451622389" sldId="297"/>
            <ac:spMk id="5" creationId="{8206144C-066F-B7B2-EF2B-E75EAA7ED3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24476F0-444E-431C-A89D-2541F4B8692D}" type="datetimeFigureOut">
              <a:rPr lang="it-IT" smtClean="0"/>
              <a:t>12/06/2023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165480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24476F0-444E-431C-A89D-2541F4B8692D}" type="datetimeFigureOut">
              <a:rPr lang="it-IT" smtClean="0"/>
              <a:t>12/06/2023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41146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24476F0-444E-431C-A89D-2541F4B8692D}" type="datetimeFigureOut">
              <a:rPr lang="it-IT" smtClean="0"/>
              <a:t>12/06/2023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76006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24476F0-444E-431C-A89D-2541F4B8692D}" type="datetimeFigureOut">
              <a:rPr lang="it-IT" smtClean="0"/>
              <a:t>12/06/2023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32243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24476F0-444E-431C-A89D-2541F4B8692D}" type="datetimeFigureOut">
              <a:rPr lang="it-IT" smtClean="0"/>
              <a:t>12/06/2023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72221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24476F0-444E-431C-A89D-2541F4B8692D}" type="datetimeFigureOut">
              <a:rPr lang="it-IT" smtClean="0"/>
              <a:t>12/06/2023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424823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24476F0-444E-431C-A89D-2541F4B8692D}" type="datetimeFigureOut">
              <a:rPr lang="it-IT" smtClean="0"/>
              <a:t>12/06/2023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149770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24476F0-444E-431C-A89D-2541F4B8692D}" type="datetimeFigureOut">
              <a:rPr lang="it-IT" smtClean="0"/>
              <a:t>12/06/2023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392868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4476F0-444E-431C-A89D-2541F4B8692D}" type="datetimeFigureOut">
              <a:rPr lang="it-IT" smtClean="0"/>
              <a:t>12/06/2023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117153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24476F0-444E-431C-A89D-2541F4B8692D}" type="datetimeFigureOut">
              <a:rPr lang="it-IT" smtClean="0"/>
              <a:t>12/06/2023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327898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24476F0-444E-431C-A89D-2541F4B8692D}" type="datetimeFigureOut">
              <a:rPr lang="it-IT" smtClean="0"/>
              <a:t>12/06/2023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DB4991-5BB3-4DA8-ACF5-3F35D542B9EE}" type="slidenum">
              <a:rPr lang="it-IT" smtClean="0"/>
              <a:t>‹N›</a:t>
            </a:fld>
            <a:endParaRPr lang="it-IT"/>
          </a:p>
        </p:txBody>
      </p:sp>
    </p:spTree>
    <p:extLst>
      <p:ext uri="{BB962C8B-B14F-4D97-AF65-F5344CB8AC3E}">
        <p14:creationId xmlns:p14="http://schemas.microsoft.com/office/powerpoint/2010/main" val="115342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476F0-444E-431C-A89D-2541F4B8692D}" type="datetimeFigureOut">
              <a:rPr lang="it-IT" smtClean="0"/>
              <a:t>12/06/2023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B4991-5BB3-4DA8-ACF5-3F35D542B9EE}" type="slidenum">
              <a:rPr lang="it-IT" smtClean="0"/>
              <a:t>‹N›</a:t>
            </a:fld>
            <a:endParaRPr lang="it-IT"/>
          </a:p>
        </p:txBody>
      </p:sp>
    </p:spTree>
    <p:extLst>
      <p:ext uri="{BB962C8B-B14F-4D97-AF65-F5344CB8AC3E}">
        <p14:creationId xmlns:p14="http://schemas.microsoft.com/office/powerpoint/2010/main" val="291054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sasdl.dsi.infn.it/"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ssasdl.dsi.infn.it/"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safety.dsi.infn.i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ssasdl.dsi.infn.it/"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489" y="5671611"/>
            <a:ext cx="1436263" cy="901312"/>
          </a:xfrm>
          <a:prstGeom prst="rect">
            <a:avLst/>
          </a:prstGeom>
        </p:spPr>
      </p:pic>
      <p:cxnSp>
        <p:nvCxnSpPr>
          <p:cNvPr id="8" name="Connettore diritto 7"/>
          <p:cNvCxnSpPr/>
          <p:nvPr/>
        </p:nvCxnSpPr>
        <p:spPr>
          <a:xfrm>
            <a:off x="494270" y="6572923"/>
            <a:ext cx="9761838"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3" name="CasellaDiTesto 2"/>
          <p:cNvSpPr txBox="1"/>
          <p:nvPr/>
        </p:nvSpPr>
        <p:spPr>
          <a:xfrm>
            <a:off x="3803590" y="1080926"/>
            <a:ext cx="4102405" cy="830997"/>
          </a:xfrm>
          <a:prstGeom prst="rect">
            <a:avLst/>
          </a:prstGeom>
          <a:noFill/>
        </p:spPr>
        <p:txBody>
          <a:bodyPr wrap="none" rtlCol="0">
            <a:spAutoFit/>
          </a:bodyPr>
          <a:lstStyle/>
          <a:p>
            <a:r>
              <a:rPr lang="it-IT" sz="4800" dirty="0">
                <a:latin typeface="Times New Roman" panose="02020603050405020304" pitchFamily="18" charset="0"/>
                <a:cs typeface="Times New Roman" panose="02020603050405020304" pitchFamily="18" charset="0"/>
              </a:rPr>
              <a:t>INFN SAFETY</a:t>
            </a:r>
          </a:p>
        </p:txBody>
      </p:sp>
      <p:sp>
        <p:nvSpPr>
          <p:cNvPr id="5" name="CasellaDiTesto 4"/>
          <p:cNvSpPr txBox="1"/>
          <p:nvPr/>
        </p:nvSpPr>
        <p:spPr>
          <a:xfrm>
            <a:off x="4802014" y="3329163"/>
            <a:ext cx="1874941" cy="369332"/>
          </a:xfrm>
          <a:prstGeom prst="rect">
            <a:avLst/>
          </a:prstGeom>
          <a:noFill/>
        </p:spPr>
        <p:txBody>
          <a:bodyPr wrap="square" rtlCol="0">
            <a:spAutoFit/>
          </a:bodyPr>
          <a:lstStyle/>
          <a:p>
            <a:r>
              <a:rPr lang="it-IT" b="1" dirty="0"/>
              <a:t>Aprile 2023 </a:t>
            </a:r>
          </a:p>
        </p:txBody>
      </p:sp>
      <p:sp>
        <p:nvSpPr>
          <p:cNvPr id="11" name="Titolo 1"/>
          <p:cNvSpPr txBox="1">
            <a:spLocks/>
          </p:cNvSpPr>
          <p:nvPr/>
        </p:nvSpPr>
        <p:spPr>
          <a:xfrm>
            <a:off x="598225" y="4015807"/>
            <a:ext cx="10899676" cy="5530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1800" b="1" dirty="0"/>
              <a:t>A cura di: </a:t>
            </a:r>
            <a:br>
              <a:rPr lang="it-IT" sz="1800" b="1" dirty="0"/>
            </a:br>
            <a:r>
              <a:rPr lang="it-IT" sz="2000" b="1" dirty="0"/>
              <a:t>M. Dalla Vecchia</a:t>
            </a:r>
            <a:r>
              <a:rPr lang="it-IT" sz="1800" b="1" dirty="0"/>
              <a:t>, G. De Carolis, R. Assiro, M. Sacchetti, A. Papi, F. Vernocchi, P. </a:t>
            </a:r>
            <a:r>
              <a:rPr lang="it-IT" sz="1800" b="1" dirty="0" err="1"/>
              <a:t>Stipcich</a:t>
            </a:r>
            <a:r>
              <a:rPr lang="it-IT" sz="1800" b="1" dirty="0"/>
              <a:t>, A. Bertolo, M. Tota, C. </a:t>
            </a:r>
            <a:r>
              <a:rPr lang="it-IT" sz="1800" b="1" dirty="0" err="1"/>
              <a:t>Bisegni</a:t>
            </a:r>
            <a:endParaRPr lang="it-IT" sz="1800" b="1" dirty="0"/>
          </a:p>
        </p:txBody>
      </p:sp>
      <p:sp>
        <p:nvSpPr>
          <p:cNvPr id="7" name="CasellaDiTesto 6">
            <a:extLst>
              <a:ext uri="{FF2B5EF4-FFF2-40B4-BE49-F238E27FC236}">
                <a16:creationId xmlns:a16="http://schemas.microsoft.com/office/drawing/2014/main" id="{3E592667-476C-14F8-CA19-52A5B57D9825}"/>
              </a:ext>
            </a:extLst>
          </p:cNvPr>
          <p:cNvSpPr txBox="1"/>
          <p:nvPr/>
        </p:nvSpPr>
        <p:spPr>
          <a:xfrm>
            <a:off x="961053" y="1911923"/>
            <a:ext cx="9927772" cy="646331"/>
          </a:xfrm>
          <a:prstGeom prst="rect">
            <a:avLst/>
          </a:prstGeom>
          <a:noFill/>
        </p:spPr>
        <p:txBody>
          <a:bodyPr wrap="square">
            <a:spAutoFit/>
          </a:bodyPr>
          <a:lstStyle/>
          <a:p>
            <a:pPr algn="ctr"/>
            <a:r>
              <a:rPr lang="it-IT" sz="1800" b="1" dirty="0">
                <a:latin typeface="Times New Roman" panose="02020603050405020304" pitchFamily="18" charset="0"/>
                <a:cs typeface="Times New Roman" panose="02020603050405020304" pitchFamily="18" charset="0"/>
              </a:rPr>
              <a:t>Illustrazione dello schema di funzionamento dei software della sicurezza SAFETY &amp; SSASDL per la compilazione delle Schede di Destinazione Lavorativa e </a:t>
            </a:r>
            <a:r>
              <a:rPr lang="it-IT" b="1" dirty="0">
                <a:latin typeface="Times New Roman" panose="02020603050405020304" pitchFamily="18" charset="0"/>
                <a:cs typeface="Times New Roman" panose="02020603050405020304" pitchFamily="18" charset="0"/>
              </a:rPr>
              <a:t>S</a:t>
            </a:r>
            <a:r>
              <a:rPr lang="it-IT" sz="1800" b="1" dirty="0">
                <a:latin typeface="Times New Roman" panose="02020603050405020304" pitchFamily="18" charset="0"/>
                <a:cs typeface="Times New Roman" panose="02020603050405020304" pitchFamily="18" charset="0"/>
              </a:rPr>
              <a:t>chede di Radioprotezione</a:t>
            </a:r>
          </a:p>
        </p:txBody>
      </p:sp>
    </p:spTree>
    <p:extLst>
      <p:ext uri="{BB962C8B-B14F-4D97-AF65-F5344CB8AC3E}">
        <p14:creationId xmlns:p14="http://schemas.microsoft.com/office/powerpoint/2010/main" val="159850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5" name="Rettangolo arrotondato 4"/>
          <p:cNvSpPr/>
          <p:nvPr/>
        </p:nvSpPr>
        <p:spPr>
          <a:xfrm>
            <a:off x="1269861" y="556130"/>
            <a:ext cx="8362958" cy="4227097"/>
          </a:xfrm>
          <a:prstGeom prst="roundRect">
            <a:avLst>
              <a:gd name="adj" fmla="val 4507"/>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a:solidFill>
                <a:schemeClr val="tx1"/>
              </a:solidFill>
            </a:endParaRPr>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70021" t="50184" r="1860" b="-1200"/>
          <a:stretch/>
        </p:blipFill>
        <p:spPr>
          <a:xfrm>
            <a:off x="2101704" y="5194424"/>
            <a:ext cx="698256" cy="750841"/>
          </a:xfrm>
          <a:prstGeom prst="rect">
            <a:avLst/>
          </a:prstGeom>
        </p:spPr>
      </p:pic>
      <p:sp>
        <p:nvSpPr>
          <p:cNvPr id="14" name="CasellaDiTesto 13"/>
          <p:cNvSpPr txBox="1"/>
          <p:nvPr/>
        </p:nvSpPr>
        <p:spPr>
          <a:xfrm>
            <a:off x="2135054" y="5847597"/>
            <a:ext cx="561244" cy="307777"/>
          </a:xfrm>
          <a:prstGeom prst="rect">
            <a:avLst/>
          </a:prstGeom>
          <a:noFill/>
        </p:spPr>
        <p:txBody>
          <a:bodyPr wrap="none" rtlCol="0">
            <a:spAutoFit/>
          </a:bodyPr>
          <a:lstStyle/>
          <a:p>
            <a:r>
              <a:rPr lang="it-IT" sz="1400" b="1" dirty="0"/>
              <a:t>RSPP</a:t>
            </a:r>
          </a:p>
        </p:txBody>
      </p:sp>
      <p:sp>
        <p:nvSpPr>
          <p:cNvPr id="22" name="CasellaDiTesto 21"/>
          <p:cNvSpPr txBox="1"/>
          <p:nvPr/>
        </p:nvSpPr>
        <p:spPr>
          <a:xfrm>
            <a:off x="6871617" y="611532"/>
            <a:ext cx="2460866" cy="307777"/>
          </a:xfrm>
          <a:prstGeom prst="rect">
            <a:avLst/>
          </a:prstGeom>
          <a:noFill/>
        </p:spPr>
        <p:txBody>
          <a:bodyPr wrap="none" rtlCol="0">
            <a:spAutoFit/>
          </a:bodyPr>
          <a:lstStyle/>
          <a:p>
            <a:pPr algn="ctr"/>
            <a:r>
              <a:rPr lang="it-IT" sz="1400" b="1" dirty="0">
                <a:solidFill>
                  <a:srgbClr val="00B050"/>
                </a:solidFill>
                <a:latin typeface="Times New Roman" panose="02020603050405020304" pitchFamily="18" charset="0"/>
                <a:cs typeface="Times New Roman" panose="02020603050405020304" pitchFamily="18" charset="0"/>
              </a:rPr>
              <a:t>Interfaccia WEB utenti INFN</a:t>
            </a:r>
          </a:p>
        </p:txBody>
      </p:sp>
      <p:sp>
        <p:nvSpPr>
          <p:cNvPr id="2" name="CasellaDiTesto 1"/>
          <p:cNvSpPr txBox="1"/>
          <p:nvPr/>
        </p:nvSpPr>
        <p:spPr>
          <a:xfrm>
            <a:off x="2186045" y="84379"/>
            <a:ext cx="6895286" cy="400110"/>
          </a:xfrm>
          <a:prstGeom prst="rect">
            <a:avLst/>
          </a:prstGeom>
          <a:noFill/>
        </p:spPr>
        <p:txBody>
          <a:bodyPr wrap="none" rtlCol="0">
            <a:spAutoFit/>
          </a:bodyPr>
          <a:lstStyle/>
          <a:p>
            <a:r>
              <a:rPr lang="it-IT" sz="2000" b="1" dirty="0"/>
              <a:t>SRP – scheda di radioprotezione – flusso approvativo </a:t>
            </a:r>
            <a:r>
              <a:rPr lang="it-IT" sz="2000" b="1"/>
              <a:t>in SSASDL</a:t>
            </a:r>
            <a:endParaRPr lang="it-IT" sz="2000" b="1" dirty="0"/>
          </a:p>
        </p:txBody>
      </p:sp>
      <p:pic>
        <p:nvPicPr>
          <p:cNvPr id="30" name="Immagine 29"/>
          <p:cNvPicPr>
            <a:picLocks noChangeAspect="1"/>
          </p:cNvPicPr>
          <p:nvPr/>
        </p:nvPicPr>
        <p:blipFill rotWithShape="1">
          <a:blip r:embed="rId3">
            <a:extLst>
              <a:ext uri="{28A0092B-C50C-407E-A947-70E740481C1C}">
                <a14:useLocalDpi xmlns:a14="http://schemas.microsoft.com/office/drawing/2010/main" val="0"/>
              </a:ext>
            </a:extLst>
          </a:blip>
          <a:srcRect l="35716" t="53246" r="39314" b="-1200"/>
          <a:stretch/>
        </p:blipFill>
        <p:spPr>
          <a:xfrm>
            <a:off x="126361" y="1569194"/>
            <a:ext cx="800371" cy="977676"/>
          </a:xfrm>
          <a:prstGeom prst="rect">
            <a:avLst/>
          </a:prstGeom>
        </p:spPr>
      </p:pic>
      <p:sp>
        <p:nvSpPr>
          <p:cNvPr id="31" name="CasellaDiTesto 30"/>
          <p:cNvSpPr txBox="1"/>
          <p:nvPr/>
        </p:nvSpPr>
        <p:spPr>
          <a:xfrm>
            <a:off x="73103" y="2480211"/>
            <a:ext cx="949774" cy="646331"/>
          </a:xfrm>
          <a:prstGeom prst="rect">
            <a:avLst/>
          </a:prstGeom>
          <a:noFill/>
        </p:spPr>
        <p:txBody>
          <a:bodyPr wrap="square" rtlCol="0">
            <a:spAutoFit/>
          </a:bodyPr>
          <a:lstStyle/>
          <a:p>
            <a:pPr algn="ctr"/>
            <a:r>
              <a:rPr lang="it-IT" sz="1200" b="1" dirty="0"/>
              <a:t>Nuovo</a:t>
            </a:r>
            <a:br>
              <a:rPr lang="it-IT" sz="1200" b="1" dirty="0"/>
            </a:br>
            <a:r>
              <a:rPr lang="it-IT" sz="1200" b="1" dirty="0"/>
              <a:t>lavoratore</a:t>
            </a:r>
          </a:p>
          <a:p>
            <a:pPr algn="ctr"/>
            <a:r>
              <a:rPr lang="it-IT" sz="1200" b="1" dirty="0"/>
              <a:t>da GODIVA</a:t>
            </a:r>
          </a:p>
        </p:txBody>
      </p:sp>
      <p:sp>
        <p:nvSpPr>
          <p:cNvPr id="32" name="Freccia in su 31"/>
          <p:cNvSpPr/>
          <p:nvPr/>
        </p:nvSpPr>
        <p:spPr>
          <a:xfrm rot="5400000">
            <a:off x="1016777" y="1847746"/>
            <a:ext cx="456688" cy="6031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3" name="Immagine 32"/>
          <p:cNvPicPr>
            <a:picLocks noChangeAspect="1"/>
          </p:cNvPicPr>
          <p:nvPr/>
        </p:nvPicPr>
        <p:blipFill rotWithShape="1">
          <a:blip r:embed="rId3" cstate="print">
            <a:extLst>
              <a:ext uri="{28A0092B-C50C-407E-A947-70E740481C1C}">
                <a14:useLocalDpi xmlns:a14="http://schemas.microsoft.com/office/drawing/2010/main" val="0"/>
              </a:ext>
            </a:extLst>
          </a:blip>
          <a:srcRect l="27038" t="3596" r="50210" b="48885"/>
          <a:stretch/>
        </p:blipFill>
        <p:spPr>
          <a:xfrm>
            <a:off x="1583217" y="1776841"/>
            <a:ext cx="497047" cy="619907"/>
          </a:xfrm>
          <a:prstGeom prst="rect">
            <a:avLst/>
          </a:prstGeom>
        </p:spPr>
      </p:pic>
      <p:pic>
        <p:nvPicPr>
          <p:cNvPr id="36" name="Immagine 35"/>
          <p:cNvPicPr>
            <a:picLocks noChangeAspect="1"/>
          </p:cNvPicPr>
          <p:nvPr/>
        </p:nvPicPr>
        <p:blipFill rotWithShape="1">
          <a:blip r:embed="rId3" cstate="print">
            <a:extLst>
              <a:ext uri="{28A0092B-C50C-407E-A947-70E740481C1C}">
                <a14:useLocalDpi xmlns:a14="http://schemas.microsoft.com/office/drawing/2010/main" val="0"/>
              </a:ext>
            </a:extLst>
          </a:blip>
          <a:srcRect l="27038" t="3596" r="50210" b="48885"/>
          <a:stretch/>
        </p:blipFill>
        <p:spPr>
          <a:xfrm>
            <a:off x="1579687" y="2480970"/>
            <a:ext cx="497047" cy="619907"/>
          </a:xfrm>
          <a:prstGeom prst="rect">
            <a:avLst/>
          </a:prstGeom>
        </p:spPr>
      </p:pic>
      <p:pic>
        <p:nvPicPr>
          <p:cNvPr id="39" name="Immagine 38"/>
          <p:cNvPicPr>
            <a:picLocks noChangeAspect="1"/>
          </p:cNvPicPr>
          <p:nvPr/>
        </p:nvPicPr>
        <p:blipFill rotWithShape="1">
          <a:blip r:embed="rId3" cstate="print">
            <a:extLst>
              <a:ext uri="{28A0092B-C50C-407E-A947-70E740481C1C}">
                <a14:useLocalDpi xmlns:a14="http://schemas.microsoft.com/office/drawing/2010/main" val="0"/>
              </a:ext>
            </a:extLst>
          </a:blip>
          <a:srcRect l="27038" t="3596" r="50210" b="48885"/>
          <a:stretch/>
        </p:blipFill>
        <p:spPr>
          <a:xfrm>
            <a:off x="1579406" y="1072712"/>
            <a:ext cx="497047" cy="619907"/>
          </a:xfrm>
          <a:prstGeom prst="rect">
            <a:avLst/>
          </a:prstGeom>
        </p:spPr>
      </p:pic>
      <p:sp>
        <p:nvSpPr>
          <p:cNvPr id="40" name="CasellaDiTesto 39"/>
          <p:cNvSpPr txBox="1"/>
          <p:nvPr/>
        </p:nvSpPr>
        <p:spPr>
          <a:xfrm>
            <a:off x="1372115" y="3026228"/>
            <a:ext cx="992901" cy="646331"/>
          </a:xfrm>
          <a:prstGeom prst="rect">
            <a:avLst/>
          </a:prstGeom>
          <a:noFill/>
        </p:spPr>
        <p:txBody>
          <a:bodyPr wrap="none" rtlCol="0">
            <a:spAutoFit/>
          </a:bodyPr>
          <a:lstStyle/>
          <a:p>
            <a:pPr algn="ctr"/>
            <a:r>
              <a:rPr lang="it-IT" sz="1200" b="1" dirty="0"/>
              <a:t>Responsabili</a:t>
            </a:r>
            <a:br>
              <a:rPr lang="it-IT" sz="1200" b="1" dirty="0"/>
            </a:br>
            <a:r>
              <a:rPr lang="it-IT" sz="1200" b="1" dirty="0"/>
              <a:t>Esperimento</a:t>
            </a:r>
            <a:br>
              <a:rPr lang="it-IT" sz="1200" b="1" dirty="0"/>
            </a:br>
            <a:r>
              <a:rPr lang="it-IT" sz="1200" b="1" dirty="0"/>
              <a:t>servizio</a:t>
            </a:r>
          </a:p>
        </p:txBody>
      </p:sp>
      <p:sp>
        <p:nvSpPr>
          <p:cNvPr id="41" name="Rettangolo arrotondato 40"/>
          <p:cNvSpPr/>
          <p:nvPr/>
        </p:nvSpPr>
        <p:spPr>
          <a:xfrm>
            <a:off x="1269862" y="4924865"/>
            <a:ext cx="8315074" cy="1218750"/>
          </a:xfrm>
          <a:prstGeom prst="roundRect">
            <a:avLst>
              <a:gd name="adj" fmla="val 4171"/>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42" name="CasellaDiTesto 41"/>
          <p:cNvSpPr txBox="1"/>
          <p:nvPr/>
        </p:nvSpPr>
        <p:spPr>
          <a:xfrm>
            <a:off x="1466059" y="4842164"/>
            <a:ext cx="1390124" cy="461665"/>
          </a:xfrm>
          <a:prstGeom prst="rect">
            <a:avLst/>
          </a:prstGeom>
          <a:noFill/>
        </p:spPr>
        <p:txBody>
          <a:bodyPr wrap="none" rtlCol="0">
            <a:spAutoFit/>
          </a:bodyPr>
          <a:lstStyle/>
          <a:p>
            <a:r>
              <a:rPr lang="it-IT" sz="2400" b="1" dirty="0">
                <a:solidFill>
                  <a:srgbClr val="FF0000"/>
                </a:solidFill>
                <a:latin typeface="Times New Roman" panose="02020603050405020304" pitchFamily="18" charset="0"/>
                <a:cs typeface="Times New Roman" panose="02020603050405020304" pitchFamily="18" charset="0"/>
              </a:rPr>
              <a:t>626 Suite</a:t>
            </a:r>
          </a:p>
        </p:txBody>
      </p:sp>
      <p:sp>
        <p:nvSpPr>
          <p:cNvPr id="45" name="CasellaDiTesto 44"/>
          <p:cNvSpPr txBox="1"/>
          <p:nvPr/>
        </p:nvSpPr>
        <p:spPr>
          <a:xfrm>
            <a:off x="1546913" y="515761"/>
            <a:ext cx="1544012" cy="523220"/>
          </a:xfrm>
          <a:prstGeom prst="rect">
            <a:avLst/>
          </a:prstGeom>
          <a:noFill/>
        </p:spPr>
        <p:txBody>
          <a:bodyPr wrap="none" rtlCol="0">
            <a:spAutoFit/>
          </a:bodyPr>
          <a:lstStyle/>
          <a:p>
            <a:r>
              <a:rPr lang="it-IT" sz="2800" b="1" dirty="0">
                <a:solidFill>
                  <a:srgbClr val="00B050"/>
                </a:solidFill>
                <a:latin typeface="Times New Roman" panose="02020603050405020304" pitchFamily="18" charset="0"/>
                <a:cs typeface="Times New Roman" panose="02020603050405020304" pitchFamily="18" charset="0"/>
              </a:rPr>
              <a:t>SSASDL</a:t>
            </a:r>
          </a:p>
        </p:txBody>
      </p:sp>
      <p:sp>
        <p:nvSpPr>
          <p:cNvPr id="46" name="Freccia in su 45"/>
          <p:cNvSpPr/>
          <p:nvPr/>
        </p:nvSpPr>
        <p:spPr>
          <a:xfrm rot="5400000">
            <a:off x="2241957" y="1639514"/>
            <a:ext cx="296514" cy="392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arrotondato 49"/>
          <p:cNvSpPr/>
          <p:nvPr/>
        </p:nvSpPr>
        <p:spPr>
          <a:xfrm>
            <a:off x="3085277" y="5245821"/>
            <a:ext cx="1669070" cy="696314"/>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51" name="CasellaDiTesto 50"/>
          <p:cNvSpPr txBox="1"/>
          <p:nvPr/>
        </p:nvSpPr>
        <p:spPr>
          <a:xfrm>
            <a:off x="3247155" y="5309755"/>
            <a:ext cx="1507192" cy="584775"/>
          </a:xfrm>
          <a:prstGeom prst="rect">
            <a:avLst/>
          </a:prstGeom>
          <a:noFill/>
        </p:spPr>
        <p:txBody>
          <a:bodyPr wrap="square" rtlCol="0">
            <a:spAutoFit/>
          </a:bodyPr>
          <a:lstStyle/>
          <a:p>
            <a:r>
              <a:rPr lang="it-IT" sz="1600" b="1" dirty="0"/>
              <a:t>- </a:t>
            </a:r>
            <a:r>
              <a:rPr lang="it-IT" sz="1600" b="1" dirty="0" err="1"/>
              <a:t>Sottoprocessi</a:t>
            </a:r>
            <a:r>
              <a:rPr lang="it-IT" sz="1600" b="1" dirty="0"/>
              <a:t/>
            </a:r>
            <a:br>
              <a:rPr lang="it-IT" sz="1600" b="1" dirty="0"/>
            </a:br>
            <a:r>
              <a:rPr lang="it-IT" sz="1600" b="1" dirty="0"/>
              <a:t>- Mansioni</a:t>
            </a:r>
          </a:p>
        </p:txBody>
      </p:sp>
      <p:pic>
        <p:nvPicPr>
          <p:cNvPr id="53" name="Immagine 52"/>
          <p:cNvPicPr>
            <a:picLocks noChangeAspect="1"/>
          </p:cNvPicPr>
          <p:nvPr/>
        </p:nvPicPr>
        <p:blipFill rotWithShape="1">
          <a:blip r:embed="rId3">
            <a:extLst>
              <a:ext uri="{28A0092B-C50C-407E-A947-70E740481C1C}">
                <a14:useLocalDpi xmlns:a14="http://schemas.microsoft.com/office/drawing/2010/main" val="0"/>
              </a:ext>
            </a:extLst>
          </a:blip>
          <a:srcRect l="35716" t="53246" r="39314" b="-1200"/>
          <a:stretch/>
        </p:blipFill>
        <p:spPr>
          <a:xfrm>
            <a:off x="3975223" y="1381970"/>
            <a:ext cx="624020" cy="762258"/>
          </a:xfrm>
          <a:prstGeom prst="rect">
            <a:avLst/>
          </a:prstGeom>
        </p:spPr>
      </p:pic>
      <p:pic>
        <p:nvPicPr>
          <p:cNvPr id="55" name="Immagine 54"/>
          <p:cNvPicPr>
            <a:picLocks noChangeAspect="1"/>
          </p:cNvPicPr>
          <p:nvPr/>
        </p:nvPicPr>
        <p:blipFill rotWithShape="1">
          <a:blip r:embed="rId3">
            <a:extLst>
              <a:ext uri="{28A0092B-C50C-407E-A947-70E740481C1C}">
                <a14:useLocalDpi xmlns:a14="http://schemas.microsoft.com/office/drawing/2010/main" val="0"/>
              </a:ext>
            </a:extLst>
          </a:blip>
          <a:srcRect l="4320" t="53566" r="72476" b="-1200"/>
          <a:stretch/>
        </p:blipFill>
        <p:spPr>
          <a:xfrm>
            <a:off x="4997286" y="1411368"/>
            <a:ext cx="590709" cy="732859"/>
          </a:xfrm>
          <a:prstGeom prst="rect">
            <a:avLst/>
          </a:prstGeom>
        </p:spPr>
      </p:pic>
      <p:sp>
        <p:nvSpPr>
          <p:cNvPr id="56" name="CasellaDiTesto 55"/>
          <p:cNvSpPr txBox="1"/>
          <p:nvPr/>
        </p:nvSpPr>
        <p:spPr>
          <a:xfrm>
            <a:off x="3682809" y="2077462"/>
            <a:ext cx="1115626" cy="461665"/>
          </a:xfrm>
          <a:prstGeom prst="rect">
            <a:avLst/>
          </a:prstGeom>
          <a:noFill/>
        </p:spPr>
        <p:txBody>
          <a:bodyPr wrap="none" rtlCol="0">
            <a:spAutoFit/>
          </a:bodyPr>
          <a:lstStyle/>
          <a:p>
            <a:pPr algn="ctr"/>
            <a:r>
              <a:rPr lang="it-IT" sz="1200" b="1" dirty="0"/>
              <a:t>Compilazione</a:t>
            </a:r>
            <a:br>
              <a:rPr lang="it-IT" sz="1200" b="1" dirty="0"/>
            </a:br>
            <a:r>
              <a:rPr lang="it-IT" sz="1200" b="1" dirty="0"/>
              <a:t>SRP lavoratore</a:t>
            </a:r>
          </a:p>
        </p:txBody>
      </p:sp>
      <p:sp>
        <p:nvSpPr>
          <p:cNvPr id="57" name="CasellaDiTesto 56"/>
          <p:cNvSpPr txBox="1"/>
          <p:nvPr/>
        </p:nvSpPr>
        <p:spPr>
          <a:xfrm>
            <a:off x="4833045" y="2146824"/>
            <a:ext cx="1068178" cy="461665"/>
          </a:xfrm>
          <a:prstGeom prst="rect">
            <a:avLst/>
          </a:prstGeom>
          <a:noFill/>
        </p:spPr>
        <p:txBody>
          <a:bodyPr wrap="none" rtlCol="0">
            <a:spAutoFit/>
          </a:bodyPr>
          <a:lstStyle/>
          <a:p>
            <a:pPr algn="ctr"/>
            <a:r>
              <a:rPr lang="it-IT" sz="1200" b="1" dirty="0"/>
              <a:t>Approvazione</a:t>
            </a:r>
            <a:br>
              <a:rPr lang="it-IT" sz="1200" b="1" dirty="0"/>
            </a:br>
            <a:r>
              <a:rPr lang="it-IT" sz="1200" b="1" dirty="0"/>
              <a:t>Direttore</a:t>
            </a:r>
          </a:p>
        </p:txBody>
      </p:sp>
      <p:sp>
        <p:nvSpPr>
          <p:cNvPr id="60" name="CasellaDiTesto 59"/>
          <p:cNvSpPr txBox="1"/>
          <p:nvPr/>
        </p:nvSpPr>
        <p:spPr>
          <a:xfrm>
            <a:off x="3312157" y="2638914"/>
            <a:ext cx="1399742" cy="430887"/>
          </a:xfrm>
          <a:prstGeom prst="rect">
            <a:avLst/>
          </a:prstGeom>
          <a:noFill/>
        </p:spPr>
        <p:txBody>
          <a:bodyPr wrap="none" rtlCol="0">
            <a:spAutoFit/>
          </a:bodyPr>
          <a:lstStyle/>
          <a:p>
            <a:r>
              <a:rPr lang="it-IT" sz="1100" b="1" dirty="0"/>
              <a:t>Richiesta di modifica</a:t>
            </a:r>
          </a:p>
          <a:p>
            <a:r>
              <a:rPr lang="it-IT" sz="1100" b="1" dirty="0"/>
              <a:t>al Responsabile</a:t>
            </a:r>
          </a:p>
        </p:txBody>
      </p:sp>
      <p:sp>
        <p:nvSpPr>
          <p:cNvPr id="62" name="Freccia in su 61"/>
          <p:cNvSpPr/>
          <p:nvPr/>
        </p:nvSpPr>
        <p:spPr>
          <a:xfrm rot="10800000">
            <a:off x="8505824" y="4143181"/>
            <a:ext cx="181969" cy="10212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Freccia in su 62"/>
          <p:cNvSpPr/>
          <p:nvPr/>
        </p:nvSpPr>
        <p:spPr>
          <a:xfrm rot="5400000">
            <a:off x="9525736" y="2961206"/>
            <a:ext cx="671717" cy="7098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Ovale 63"/>
          <p:cNvSpPr/>
          <p:nvPr/>
        </p:nvSpPr>
        <p:spPr>
          <a:xfrm>
            <a:off x="10225046" y="2608482"/>
            <a:ext cx="1890573" cy="149728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sz="2400" b="1" dirty="0"/>
          </a:p>
        </p:txBody>
      </p:sp>
      <p:sp>
        <p:nvSpPr>
          <p:cNvPr id="65" name="Rettangolo arrotondato 64"/>
          <p:cNvSpPr/>
          <p:nvPr/>
        </p:nvSpPr>
        <p:spPr>
          <a:xfrm>
            <a:off x="7924696" y="2393427"/>
            <a:ext cx="1526200" cy="171233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3" name="CasellaDiTesto 2"/>
          <p:cNvSpPr txBox="1"/>
          <p:nvPr/>
        </p:nvSpPr>
        <p:spPr>
          <a:xfrm>
            <a:off x="7840164" y="2843812"/>
            <a:ext cx="1724665" cy="830997"/>
          </a:xfrm>
          <a:prstGeom prst="rect">
            <a:avLst/>
          </a:prstGeom>
          <a:noFill/>
        </p:spPr>
        <p:txBody>
          <a:bodyPr wrap="square" rtlCol="0">
            <a:spAutoFit/>
          </a:bodyPr>
          <a:lstStyle/>
          <a:p>
            <a:pPr algn="ctr"/>
            <a:r>
              <a:rPr lang="it-IT" sz="1600" b="1" dirty="0"/>
              <a:t>Scheda di</a:t>
            </a:r>
            <a:br>
              <a:rPr lang="it-IT" sz="1600" b="1" dirty="0"/>
            </a:br>
            <a:r>
              <a:rPr lang="it-IT" sz="1600" b="1" dirty="0"/>
              <a:t>Radioprotezione</a:t>
            </a:r>
            <a:br>
              <a:rPr lang="it-IT" sz="1600" b="1" dirty="0"/>
            </a:br>
            <a:r>
              <a:rPr lang="it-IT" sz="1600" b="1" dirty="0"/>
              <a:t>SRP</a:t>
            </a:r>
          </a:p>
        </p:txBody>
      </p:sp>
      <p:sp>
        <p:nvSpPr>
          <p:cNvPr id="69" name="Freccia angolare in su 68"/>
          <p:cNvSpPr/>
          <p:nvPr/>
        </p:nvSpPr>
        <p:spPr>
          <a:xfrm rot="10800000" flipH="1">
            <a:off x="3087161" y="919309"/>
            <a:ext cx="5870572" cy="1434176"/>
          </a:xfrm>
          <a:prstGeom prst="bentUpArrow">
            <a:avLst>
              <a:gd name="adj1" fmla="val 3568"/>
              <a:gd name="adj2" fmla="val 5477"/>
              <a:gd name="adj3" fmla="val 14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10323657" y="2878579"/>
            <a:ext cx="1693349" cy="1169551"/>
          </a:xfrm>
          <a:prstGeom prst="rect">
            <a:avLst/>
          </a:prstGeom>
          <a:noFill/>
        </p:spPr>
        <p:txBody>
          <a:bodyPr wrap="none" rtlCol="0">
            <a:spAutoFit/>
          </a:bodyPr>
          <a:lstStyle/>
          <a:p>
            <a:pPr algn="ctr"/>
            <a:r>
              <a:rPr lang="it-IT" sz="2800" b="1" dirty="0"/>
              <a:t>ALFRESCO</a:t>
            </a:r>
          </a:p>
          <a:p>
            <a:pPr algn="ctr"/>
            <a:r>
              <a:rPr lang="it-IT" sz="1400" b="1" dirty="0"/>
              <a:t>Storico SRP</a:t>
            </a:r>
            <a:br>
              <a:rPr lang="it-IT" sz="1400" b="1" dirty="0"/>
            </a:br>
            <a:r>
              <a:rPr lang="it-IT" sz="1400" b="1" dirty="0" err="1"/>
              <a:t>SRP</a:t>
            </a:r>
            <a:r>
              <a:rPr lang="it-IT" sz="1400" b="1" dirty="0"/>
              <a:t> ver. 1</a:t>
            </a:r>
            <a:br>
              <a:rPr lang="it-IT" sz="1400" b="1" dirty="0"/>
            </a:br>
            <a:r>
              <a:rPr lang="it-IT" sz="1400" b="1" dirty="0"/>
              <a:t>SRP ver. x</a:t>
            </a:r>
          </a:p>
        </p:txBody>
      </p:sp>
      <p:sp>
        <p:nvSpPr>
          <p:cNvPr id="70" name="Freccia in su 69"/>
          <p:cNvSpPr/>
          <p:nvPr/>
        </p:nvSpPr>
        <p:spPr>
          <a:xfrm rot="5400000">
            <a:off x="4914987" y="5392837"/>
            <a:ext cx="296514" cy="429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ecisione 10"/>
          <p:cNvSpPr/>
          <p:nvPr/>
        </p:nvSpPr>
        <p:spPr>
          <a:xfrm>
            <a:off x="2631612" y="1411368"/>
            <a:ext cx="892078" cy="829397"/>
          </a:xfrm>
          <a:prstGeom prst="flowChartDecisi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CasellaDiTesto 74"/>
          <p:cNvSpPr txBox="1"/>
          <p:nvPr/>
        </p:nvSpPr>
        <p:spPr>
          <a:xfrm>
            <a:off x="2663348" y="1657388"/>
            <a:ext cx="881973" cy="338554"/>
          </a:xfrm>
          <a:prstGeom prst="rect">
            <a:avLst/>
          </a:prstGeom>
          <a:noFill/>
        </p:spPr>
        <p:txBody>
          <a:bodyPr wrap="none" rtlCol="0">
            <a:spAutoFit/>
          </a:bodyPr>
          <a:lstStyle/>
          <a:p>
            <a:pPr algn="ctr"/>
            <a:r>
              <a:rPr lang="it-IT" sz="1600" b="1" dirty="0" err="1"/>
              <a:t>Rad.Ion</a:t>
            </a:r>
            <a:r>
              <a:rPr lang="it-IT" sz="1400" b="1" dirty="0"/>
              <a:t> </a:t>
            </a:r>
          </a:p>
        </p:txBody>
      </p:sp>
      <p:sp>
        <p:nvSpPr>
          <p:cNvPr id="76" name="Freccia in su 75"/>
          <p:cNvSpPr/>
          <p:nvPr/>
        </p:nvSpPr>
        <p:spPr>
          <a:xfrm rot="5400000">
            <a:off x="3616786" y="1632311"/>
            <a:ext cx="296514" cy="392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CasellaDiTesto 76"/>
          <p:cNvSpPr txBox="1"/>
          <p:nvPr/>
        </p:nvSpPr>
        <p:spPr>
          <a:xfrm>
            <a:off x="3071588" y="1104970"/>
            <a:ext cx="389850" cy="276999"/>
          </a:xfrm>
          <a:prstGeom prst="rect">
            <a:avLst/>
          </a:prstGeom>
          <a:noFill/>
        </p:spPr>
        <p:txBody>
          <a:bodyPr wrap="none" rtlCol="0">
            <a:spAutoFit/>
          </a:bodyPr>
          <a:lstStyle/>
          <a:p>
            <a:r>
              <a:rPr lang="it-IT" sz="1200" b="1" dirty="0"/>
              <a:t>NO</a:t>
            </a:r>
          </a:p>
        </p:txBody>
      </p:sp>
      <p:sp>
        <p:nvSpPr>
          <p:cNvPr id="78" name="CasellaDiTesto 77"/>
          <p:cNvSpPr txBox="1"/>
          <p:nvPr/>
        </p:nvSpPr>
        <p:spPr>
          <a:xfrm>
            <a:off x="7458838" y="2546870"/>
            <a:ext cx="298480" cy="276999"/>
          </a:xfrm>
          <a:prstGeom prst="rect">
            <a:avLst/>
          </a:prstGeom>
          <a:noFill/>
        </p:spPr>
        <p:txBody>
          <a:bodyPr wrap="none" rtlCol="0">
            <a:spAutoFit/>
          </a:bodyPr>
          <a:lstStyle/>
          <a:p>
            <a:r>
              <a:rPr lang="it-IT" sz="1200" b="1" dirty="0"/>
              <a:t>SI</a:t>
            </a:r>
          </a:p>
        </p:txBody>
      </p:sp>
      <p:pic>
        <p:nvPicPr>
          <p:cNvPr id="79" name="Immagine 78"/>
          <p:cNvPicPr>
            <a:picLocks noChangeAspect="1"/>
          </p:cNvPicPr>
          <p:nvPr/>
        </p:nvPicPr>
        <p:blipFill rotWithShape="1">
          <a:blip r:embed="rId3" cstate="print">
            <a:extLst>
              <a:ext uri="{28A0092B-C50C-407E-A947-70E740481C1C}">
                <a14:useLocalDpi xmlns:a14="http://schemas.microsoft.com/office/drawing/2010/main" val="0"/>
              </a:ext>
            </a:extLst>
          </a:blip>
          <a:srcRect l="50606" t="2984" r="26204" b="50019"/>
          <a:stretch/>
        </p:blipFill>
        <p:spPr>
          <a:xfrm>
            <a:off x="6092859" y="1400866"/>
            <a:ext cx="598987" cy="697604"/>
          </a:xfrm>
          <a:prstGeom prst="rect">
            <a:avLst/>
          </a:prstGeom>
        </p:spPr>
      </p:pic>
      <p:sp>
        <p:nvSpPr>
          <p:cNvPr id="80" name="CasellaDiTesto 79"/>
          <p:cNvSpPr txBox="1"/>
          <p:nvPr/>
        </p:nvSpPr>
        <p:spPr>
          <a:xfrm>
            <a:off x="5812682" y="2040728"/>
            <a:ext cx="1205202" cy="646331"/>
          </a:xfrm>
          <a:prstGeom prst="rect">
            <a:avLst/>
          </a:prstGeom>
          <a:noFill/>
        </p:spPr>
        <p:txBody>
          <a:bodyPr wrap="none" rtlCol="0">
            <a:spAutoFit/>
          </a:bodyPr>
          <a:lstStyle/>
          <a:p>
            <a:pPr algn="ctr"/>
            <a:r>
              <a:rPr lang="it-IT" sz="1200" b="1" dirty="0"/>
              <a:t>Classificazione</a:t>
            </a:r>
            <a:br>
              <a:rPr lang="it-IT" sz="1200" b="1" dirty="0"/>
            </a:br>
            <a:r>
              <a:rPr lang="it-IT" sz="1200" b="1" dirty="0"/>
              <a:t>Esperto</a:t>
            </a:r>
            <a:br>
              <a:rPr lang="it-IT" sz="1200" b="1" dirty="0"/>
            </a:br>
            <a:r>
              <a:rPr lang="it-IT" sz="1200" b="1" dirty="0"/>
              <a:t>radioprotezione</a:t>
            </a:r>
          </a:p>
        </p:txBody>
      </p:sp>
      <p:sp>
        <p:nvSpPr>
          <p:cNvPr id="82" name="Freccia in su 81"/>
          <p:cNvSpPr/>
          <p:nvPr/>
        </p:nvSpPr>
        <p:spPr>
          <a:xfrm rot="5400000">
            <a:off x="7581055" y="2859874"/>
            <a:ext cx="391775" cy="3432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Freccia a sinistra 83"/>
          <p:cNvSpPr/>
          <p:nvPr/>
        </p:nvSpPr>
        <p:spPr>
          <a:xfrm rot="16200000">
            <a:off x="2848836" y="1127697"/>
            <a:ext cx="463095" cy="45719"/>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5" name="Rettangolo arrotondato 84"/>
          <p:cNvSpPr/>
          <p:nvPr/>
        </p:nvSpPr>
        <p:spPr>
          <a:xfrm>
            <a:off x="10388063" y="484489"/>
            <a:ext cx="1361703" cy="18533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err="1">
                <a:solidFill>
                  <a:srgbClr val="FF0000"/>
                </a:solidFill>
              </a:rPr>
              <a:t>G.O.Di.V.A</a:t>
            </a:r>
            <a:r>
              <a:rPr lang="it-IT" b="1" dirty="0">
                <a:solidFill>
                  <a:srgbClr val="FF0000"/>
                </a:solidFill>
              </a:rPr>
              <a:t>.</a:t>
            </a:r>
            <a:r>
              <a:rPr lang="it-IT" sz="1600" b="1" dirty="0"/>
              <a:t/>
            </a:r>
            <a:br>
              <a:rPr lang="it-IT" sz="1600" b="1" dirty="0"/>
            </a:br>
            <a:r>
              <a:rPr lang="it-IT" sz="1400" b="1" dirty="0"/>
              <a:t>(anagrafiche, ruoli, esperimenti, servizi)</a:t>
            </a:r>
          </a:p>
        </p:txBody>
      </p:sp>
      <p:sp>
        <p:nvSpPr>
          <p:cNvPr id="86" name="Freccia angolare in su 85"/>
          <p:cNvSpPr/>
          <p:nvPr/>
        </p:nvSpPr>
        <p:spPr>
          <a:xfrm rot="10800000" flipH="1">
            <a:off x="6719494" y="1730165"/>
            <a:ext cx="477216" cy="869917"/>
          </a:xfrm>
          <a:prstGeom prst="bentUpArrow">
            <a:avLst>
              <a:gd name="adj1" fmla="val 8624"/>
              <a:gd name="adj2" fmla="val 12114"/>
              <a:gd name="adj3" fmla="val 33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Freccia angolare in su 86"/>
          <p:cNvSpPr/>
          <p:nvPr/>
        </p:nvSpPr>
        <p:spPr>
          <a:xfrm rot="16200000" flipH="1">
            <a:off x="4202418" y="942151"/>
            <a:ext cx="467533" cy="3885768"/>
          </a:xfrm>
          <a:prstGeom prst="bentUpArrow">
            <a:avLst>
              <a:gd name="adj1" fmla="val 8978"/>
              <a:gd name="adj2" fmla="val 16443"/>
              <a:gd name="adj3" fmla="val 37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Freccia a sinistra 87"/>
          <p:cNvSpPr/>
          <p:nvPr/>
        </p:nvSpPr>
        <p:spPr>
          <a:xfrm rot="16200000">
            <a:off x="5144514" y="2792255"/>
            <a:ext cx="390748" cy="45719"/>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Freccia in su 88"/>
          <p:cNvSpPr/>
          <p:nvPr/>
        </p:nvSpPr>
        <p:spPr>
          <a:xfrm rot="5400000">
            <a:off x="9566519" y="215174"/>
            <a:ext cx="116955" cy="1472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asellaDiTesto 67"/>
          <p:cNvSpPr txBox="1"/>
          <p:nvPr/>
        </p:nvSpPr>
        <p:spPr>
          <a:xfrm>
            <a:off x="9891293" y="714948"/>
            <a:ext cx="352982" cy="261610"/>
          </a:xfrm>
          <a:prstGeom prst="rect">
            <a:avLst/>
          </a:prstGeom>
          <a:noFill/>
        </p:spPr>
        <p:txBody>
          <a:bodyPr wrap="none" rtlCol="0">
            <a:spAutoFit/>
          </a:bodyPr>
          <a:lstStyle/>
          <a:p>
            <a:pPr algn="ctr"/>
            <a:r>
              <a:rPr lang="it-IT" sz="1100" b="1" dirty="0"/>
              <a:t>No</a:t>
            </a:r>
          </a:p>
        </p:txBody>
      </p:sp>
      <p:sp>
        <p:nvSpPr>
          <p:cNvPr id="91" name="CasellaDiTesto 90"/>
          <p:cNvSpPr txBox="1"/>
          <p:nvPr/>
        </p:nvSpPr>
        <p:spPr>
          <a:xfrm>
            <a:off x="9551282" y="1299279"/>
            <a:ext cx="873957" cy="430887"/>
          </a:xfrm>
          <a:prstGeom prst="rect">
            <a:avLst/>
          </a:prstGeom>
          <a:noFill/>
        </p:spPr>
        <p:txBody>
          <a:bodyPr wrap="none" rtlCol="0">
            <a:spAutoFit/>
          </a:bodyPr>
          <a:lstStyle/>
          <a:p>
            <a:pPr algn="ctr"/>
            <a:r>
              <a:rPr lang="it-IT" sz="1100" b="1" dirty="0"/>
              <a:t>Si</a:t>
            </a:r>
            <a:br>
              <a:rPr lang="it-IT" sz="1100" b="1" dirty="0"/>
            </a:br>
            <a:r>
              <a:rPr lang="it-IT" sz="1100" b="1" dirty="0"/>
              <a:t>luoghi/date</a:t>
            </a:r>
          </a:p>
        </p:txBody>
      </p:sp>
      <p:sp>
        <p:nvSpPr>
          <p:cNvPr id="92" name="Rettangolo arrotondato 91"/>
          <p:cNvSpPr/>
          <p:nvPr/>
        </p:nvSpPr>
        <p:spPr>
          <a:xfrm>
            <a:off x="5324982" y="5187710"/>
            <a:ext cx="2051277" cy="833659"/>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93" name="CasellaDiTesto 92"/>
          <p:cNvSpPr txBox="1"/>
          <p:nvPr/>
        </p:nvSpPr>
        <p:spPr>
          <a:xfrm>
            <a:off x="5298617" y="5296480"/>
            <a:ext cx="2298284" cy="553998"/>
          </a:xfrm>
          <a:prstGeom prst="rect">
            <a:avLst/>
          </a:prstGeom>
          <a:noFill/>
        </p:spPr>
        <p:txBody>
          <a:bodyPr wrap="square" rtlCol="0">
            <a:spAutoFit/>
          </a:bodyPr>
          <a:lstStyle/>
          <a:p>
            <a:r>
              <a:rPr lang="it-IT" sz="1400" b="1" dirty="0"/>
              <a:t>- FORMAZIONE</a:t>
            </a:r>
            <a:br>
              <a:rPr lang="it-IT" sz="1400" b="1" dirty="0"/>
            </a:br>
            <a:r>
              <a:rPr lang="it-IT" sz="1600" b="1" dirty="0"/>
              <a:t>- Sorveglianza sanitaria</a:t>
            </a:r>
          </a:p>
        </p:txBody>
      </p:sp>
      <p:sp>
        <p:nvSpPr>
          <p:cNvPr id="94" name="Decisione 93"/>
          <p:cNvSpPr/>
          <p:nvPr/>
        </p:nvSpPr>
        <p:spPr>
          <a:xfrm>
            <a:off x="6695380" y="2631610"/>
            <a:ext cx="892078" cy="829397"/>
          </a:xfrm>
          <a:prstGeom prst="flowChartDecisi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CasellaDiTesto 94"/>
          <p:cNvSpPr txBox="1"/>
          <p:nvPr/>
        </p:nvSpPr>
        <p:spPr>
          <a:xfrm>
            <a:off x="6783793" y="2892419"/>
            <a:ext cx="790601" cy="307777"/>
          </a:xfrm>
          <a:prstGeom prst="rect">
            <a:avLst/>
          </a:prstGeom>
          <a:noFill/>
        </p:spPr>
        <p:txBody>
          <a:bodyPr wrap="none" rtlCol="0">
            <a:spAutoFit/>
          </a:bodyPr>
          <a:lstStyle/>
          <a:p>
            <a:r>
              <a:rPr lang="it-IT" sz="1400" b="1" dirty="0"/>
              <a:t>Idoneo?</a:t>
            </a:r>
          </a:p>
        </p:txBody>
      </p:sp>
      <p:sp>
        <p:nvSpPr>
          <p:cNvPr id="96" name="Freccia a sinistra 95"/>
          <p:cNvSpPr/>
          <p:nvPr/>
        </p:nvSpPr>
        <p:spPr>
          <a:xfrm>
            <a:off x="6379068" y="3013540"/>
            <a:ext cx="289455" cy="45719"/>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CasellaDiTesto 96"/>
          <p:cNvSpPr txBox="1"/>
          <p:nvPr/>
        </p:nvSpPr>
        <p:spPr>
          <a:xfrm>
            <a:off x="3531861" y="1478757"/>
            <a:ext cx="298480" cy="276999"/>
          </a:xfrm>
          <a:prstGeom prst="rect">
            <a:avLst/>
          </a:prstGeom>
          <a:noFill/>
        </p:spPr>
        <p:txBody>
          <a:bodyPr wrap="none" rtlCol="0">
            <a:spAutoFit/>
          </a:bodyPr>
          <a:lstStyle/>
          <a:p>
            <a:r>
              <a:rPr lang="it-IT" sz="1200" b="1" dirty="0"/>
              <a:t>SI</a:t>
            </a:r>
          </a:p>
        </p:txBody>
      </p:sp>
      <p:sp>
        <p:nvSpPr>
          <p:cNvPr id="98" name="CasellaDiTesto 97"/>
          <p:cNvSpPr txBox="1"/>
          <p:nvPr/>
        </p:nvSpPr>
        <p:spPr>
          <a:xfrm>
            <a:off x="6358572" y="2773395"/>
            <a:ext cx="389850" cy="276999"/>
          </a:xfrm>
          <a:prstGeom prst="rect">
            <a:avLst/>
          </a:prstGeom>
          <a:noFill/>
        </p:spPr>
        <p:txBody>
          <a:bodyPr wrap="none" rtlCol="0">
            <a:spAutoFit/>
          </a:bodyPr>
          <a:lstStyle/>
          <a:p>
            <a:r>
              <a:rPr lang="it-IT" sz="1200" b="1" dirty="0"/>
              <a:t>NO</a:t>
            </a:r>
          </a:p>
        </p:txBody>
      </p:sp>
      <p:sp>
        <p:nvSpPr>
          <p:cNvPr id="99" name="Freccia angolare in su 98"/>
          <p:cNvSpPr/>
          <p:nvPr/>
        </p:nvSpPr>
        <p:spPr>
          <a:xfrm rot="5400000" flipH="1">
            <a:off x="8455416" y="938160"/>
            <a:ext cx="1156058" cy="2655246"/>
          </a:xfrm>
          <a:prstGeom prst="bentUpArrow">
            <a:avLst>
              <a:gd name="adj1" fmla="val 3568"/>
              <a:gd name="adj2" fmla="val 5477"/>
              <a:gd name="adj3" fmla="val 14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0" name="Freccia bidirezionale verticale 99"/>
          <p:cNvSpPr/>
          <p:nvPr/>
        </p:nvSpPr>
        <p:spPr>
          <a:xfrm>
            <a:off x="7044183" y="3514982"/>
            <a:ext cx="189604" cy="16370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1" name="Freccia in su 100"/>
          <p:cNvSpPr/>
          <p:nvPr/>
        </p:nvSpPr>
        <p:spPr>
          <a:xfrm rot="5400000">
            <a:off x="5692170" y="1644291"/>
            <a:ext cx="296514" cy="392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Rettangolo arrotondato 105"/>
          <p:cNvSpPr/>
          <p:nvPr/>
        </p:nvSpPr>
        <p:spPr>
          <a:xfrm>
            <a:off x="7724422" y="5180820"/>
            <a:ext cx="1795809" cy="8416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107" name="CasellaDiTesto 106"/>
          <p:cNvSpPr txBox="1"/>
          <p:nvPr/>
        </p:nvSpPr>
        <p:spPr>
          <a:xfrm>
            <a:off x="7705822" y="5236052"/>
            <a:ext cx="1815016" cy="707886"/>
          </a:xfrm>
          <a:prstGeom prst="rect">
            <a:avLst/>
          </a:prstGeom>
          <a:noFill/>
        </p:spPr>
        <p:txBody>
          <a:bodyPr wrap="square" rtlCol="0">
            <a:spAutoFit/>
          </a:bodyPr>
          <a:lstStyle/>
          <a:p>
            <a:pPr algn="ctr"/>
            <a:r>
              <a:rPr lang="it-IT" sz="2000" b="1" dirty="0"/>
              <a:t>Sistema di Gestione</a:t>
            </a:r>
          </a:p>
        </p:txBody>
      </p:sp>
      <p:sp>
        <p:nvSpPr>
          <p:cNvPr id="108" name="Freccia in su 107"/>
          <p:cNvSpPr/>
          <p:nvPr/>
        </p:nvSpPr>
        <p:spPr>
          <a:xfrm rot="5400000">
            <a:off x="7406351" y="5432948"/>
            <a:ext cx="296514" cy="302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0" name="Freccia in su 109"/>
          <p:cNvSpPr/>
          <p:nvPr/>
        </p:nvSpPr>
        <p:spPr>
          <a:xfrm rot="5400000">
            <a:off x="2727043" y="5456393"/>
            <a:ext cx="296514" cy="302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1" name="CasellaDiTesto 110"/>
          <p:cNvSpPr txBox="1"/>
          <p:nvPr/>
        </p:nvSpPr>
        <p:spPr>
          <a:xfrm>
            <a:off x="8576339" y="4334025"/>
            <a:ext cx="978152" cy="430887"/>
          </a:xfrm>
          <a:prstGeom prst="rect">
            <a:avLst/>
          </a:prstGeom>
          <a:noFill/>
        </p:spPr>
        <p:txBody>
          <a:bodyPr wrap="none" rtlCol="0">
            <a:spAutoFit/>
          </a:bodyPr>
          <a:lstStyle/>
          <a:p>
            <a:pPr algn="ctr"/>
            <a:r>
              <a:rPr lang="it-IT" sz="1100" b="1" dirty="0" err="1"/>
              <a:t>Radioesposto</a:t>
            </a:r>
            <a:r>
              <a:rPr lang="it-IT" sz="1100" b="1" dirty="0"/>
              <a:t/>
            </a:r>
            <a:br>
              <a:rPr lang="it-IT" sz="1100" b="1" dirty="0"/>
            </a:br>
            <a:r>
              <a:rPr lang="it-IT" sz="1100" b="1" dirty="0"/>
              <a:t>Si/No</a:t>
            </a:r>
          </a:p>
        </p:txBody>
      </p:sp>
      <p:sp>
        <p:nvSpPr>
          <p:cNvPr id="52" name="Freccia in su 51"/>
          <p:cNvSpPr/>
          <p:nvPr/>
        </p:nvSpPr>
        <p:spPr>
          <a:xfrm rot="5400000">
            <a:off x="4665383" y="1639514"/>
            <a:ext cx="296514" cy="392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Ovale 111"/>
          <p:cNvSpPr/>
          <p:nvPr/>
        </p:nvSpPr>
        <p:spPr>
          <a:xfrm>
            <a:off x="1302658" y="1020922"/>
            <a:ext cx="1129761" cy="2806691"/>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Tree>
    <p:extLst>
      <p:ext uri="{BB962C8B-B14F-4D97-AF65-F5344CB8AC3E}">
        <p14:creationId xmlns:p14="http://schemas.microsoft.com/office/powerpoint/2010/main" val="332232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2489" y="5671611"/>
            <a:ext cx="1436263" cy="901312"/>
          </a:xfrm>
          <a:prstGeom prst="rect">
            <a:avLst/>
          </a:prstGeom>
        </p:spPr>
      </p:pic>
      <p:cxnSp>
        <p:nvCxnSpPr>
          <p:cNvPr id="8" name="Connettore diritto 7"/>
          <p:cNvCxnSpPr/>
          <p:nvPr/>
        </p:nvCxnSpPr>
        <p:spPr>
          <a:xfrm>
            <a:off x="494270" y="6572923"/>
            <a:ext cx="9761838"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3" name="CasellaDiTesto 2"/>
          <p:cNvSpPr txBox="1"/>
          <p:nvPr/>
        </p:nvSpPr>
        <p:spPr>
          <a:xfrm>
            <a:off x="3803590" y="997798"/>
            <a:ext cx="4102405" cy="830997"/>
          </a:xfrm>
          <a:prstGeom prst="rect">
            <a:avLst/>
          </a:prstGeom>
          <a:noFill/>
        </p:spPr>
        <p:txBody>
          <a:bodyPr wrap="none" rtlCol="0">
            <a:spAutoFit/>
          </a:bodyPr>
          <a:lstStyle/>
          <a:p>
            <a:r>
              <a:rPr lang="it-IT" sz="4800" dirty="0">
                <a:latin typeface="Times New Roman" panose="02020603050405020304" pitchFamily="18" charset="0"/>
                <a:cs typeface="Times New Roman" panose="02020603050405020304" pitchFamily="18" charset="0"/>
              </a:rPr>
              <a:t>INFN SAFETY</a:t>
            </a:r>
          </a:p>
        </p:txBody>
      </p:sp>
      <p:sp>
        <p:nvSpPr>
          <p:cNvPr id="5" name="CasellaDiTesto 4"/>
          <p:cNvSpPr txBox="1"/>
          <p:nvPr/>
        </p:nvSpPr>
        <p:spPr>
          <a:xfrm>
            <a:off x="4802014" y="3412291"/>
            <a:ext cx="2268742" cy="369332"/>
          </a:xfrm>
          <a:prstGeom prst="rect">
            <a:avLst/>
          </a:prstGeom>
          <a:noFill/>
        </p:spPr>
        <p:txBody>
          <a:bodyPr wrap="square" rtlCol="0">
            <a:spAutoFit/>
          </a:bodyPr>
          <a:lstStyle/>
          <a:p>
            <a:r>
              <a:rPr lang="it-IT" b="1" dirty="0"/>
              <a:t>Ver. 1.2 Aprile 2023 </a:t>
            </a:r>
          </a:p>
        </p:txBody>
      </p:sp>
      <p:sp>
        <p:nvSpPr>
          <p:cNvPr id="11" name="Titolo 1"/>
          <p:cNvSpPr txBox="1">
            <a:spLocks/>
          </p:cNvSpPr>
          <p:nvPr/>
        </p:nvSpPr>
        <p:spPr>
          <a:xfrm>
            <a:off x="598224" y="4441838"/>
            <a:ext cx="11053585" cy="5530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1800" b="1" dirty="0"/>
              <a:t>A cura di: </a:t>
            </a:r>
            <a:br>
              <a:rPr lang="it-IT" sz="1800" b="1" dirty="0"/>
            </a:br>
            <a:r>
              <a:rPr lang="it-IT" sz="2000" b="1" dirty="0"/>
              <a:t>M. Dalla Vecchia</a:t>
            </a:r>
            <a:r>
              <a:rPr lang="it-IT" sz="1800" b="1" dirty="0"/>
              <a:t>, G. De Carolis, R. Assiro, M. Sacchetti, A. Papi, F. Vernocchi, P. </a:t>
            </a:r>
            <a:r>
              <a:rPr lang="it-IT" sz="1800" b="1" dirty="0" err="1"/>
              <a:t>Stipcich</a:t>
            </a:r>
            <a:r>
              <a:rPr lang="it-IT" sz="1800" b="1" dirty="0"/>
              <a:t>, A. Bertolo, M. Tota, C. </a:t>
            </a:r>
            <a:r>
              <a:rPr lang="it-IT" sz="1800" b="1" dirty="0" err="1"/>
              <a:t>Bisegni</a:t>
            </a:r>
            <a:endParaRPr lang="it-IT" sz="1800" b="1" dirty="0"/>
          </a:p>
        </p:txBody>
      </p:sp>
      <p:sp>
        <p:nvSpPr>
          <p:cNvPr id="7" name="CasellaDiTesto 6">
            <a:extLst>
              <a:ext uri="{FF2B5EF4-FFF2-40B4-BE49-F238E27FC236}">
                <a16:creationId xmlns:a16="http://schemas.microsoft.com/office/drawing/2014/main" id="{6000839E-0963-3B61-2B50-E5EAEDE24CE8}"/>
              </a:ext>
            </a:extLst>
          </p:cNvPr>
          <p:cNvSpPr txBox="1"/>
          <p:nvPr/>
        </p:nvSpPr>
        <p:spPr>
          <a:xfrm>
            <a:off x="682336" y="2011196"/>
            <a:ext cx="10827327" cy="1200329"/>
          </a:xfrm>
          <a:prstGeom prst="rect">
            <a:avLst/>
          </a:prstGeom>
          <a:noFill/>
        </p:spPr>
        <p:txBody>
          <a:bodyPr wrap="square">
            <a:spAutoFit/>
          </a:bodyPr>
          <a:lstStyle/>
          <a:p>
            <a:pPr algn="ctr"/>
            <a:r>
              <a:rPr lang="it-IT" sz="2400" b="1" dirty="0">
                <a:latin typeface="Times New Roman" panose="02020603050405020304" pitchFamily="18" charset="0"/>
                <a:cs typeface="Times New Roman" panose="02020603050405020304" pitchFamily="18" charset="0"/>
              </a:rPr>
              <a:t>Manuale operativo per il nuovo software SSASDL utilizzato dai responsabili per la compilazione delle Schede di Destinazione Lavorativa e Schede di Radioprotezione</a:t>
            </a:r>
          </a:p>
        </p:txBody>
      </p:sp>
    </p:spTree>
    <p:extLst>
      <p:ext uri="{BB962C8B-B14F-4D97-AF65-F5344CB8AC3E}">
        <p14:creationId xmlns:p14="http://schemas.microsoft.com/office/powerpoint/2010/main" val="158007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2" name="Segnaposto contenuto 4">
            <a:extLst>
              <a:ext uri="{FF2B5EF4-FFF2-40B4-BE49-F238E27FC236}">
                <a16:creationId xmlns:a16="http://schemas.microsoft.com/office/drawing/2014/main" id="{5EA0998B-1D1A-C310-61B6-CD85980A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53" y="1225685"/>
            <a:ext cx="9850819" cy="4730680"/>
          </a:xfrm>
          <a:prstGeom prst="rect">
            <a:avLst/>
          </a:prstGeom>
        </p:spPr>
      </p:pic>
      <p:sp>
        <p:nvSpPr>
          <p:cNvPr id="3" name="Freccia a destra 2">
            <a:extLst>
              <a:ext uri="{FF2B5EF4-FFF2-40B4-BE49-F238E27FC236}">
                <a16:creationId xmlns:a16="http://schemas.microsoft.com/office/drawing/2014/main" id="{5B22EB4F-1FAE-AC46-85CA-89F1BA4F6C7D}"/>
              </a:ext>
            </a:extLst>
          </p:cNvPr>
          <p:cNvSpPr/>
          <p:nvPr/>
        </p:nvSpPr>
        <p:spPr>
          <a:xfrm rot="5400000">
            <a:off x="6622736" y="3358190"/>
            <a:ext cx="548264" cy="33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F568D9C0-A7D3-2A24-E2C6-9C7622D9ECD5}"/>
              </a:ext>
            </a:extLst>
          </p:cNvPr>
          <p:cNvSpPr txBox="1"/>
          <p:nvPr/>
        </p:nvSpPr>
        <p:spPr>
          <a:xfrm>
            <a:off x="5060894" y="2603867"/>
            <a:ext cx="2761308" cy="646331"/>
          </a:xfrm>
          <a:prstGeom prst="rect">
            <a:avLst/>
          </a:prstGeom>
          <a:noFill/>
        </p:spPr>
        <p:txBody>
          <a:bodyPr wrap="square" rtlCol="0">
            <a:spAutoFit/>
          </a:bodyPr>
          <a:lstStyle/>
          <a:p>
            <a:pPr algn="just"/>
            <a:r>
              <a:rPr lang="it-IT" dirty="0">
                <a:highlight>
                  <a:srgbClr val="FFFF00"/>
                </a:highlight>
              </a:rPr>
              <a:t>Pulsante di accesso a DVR e/o Pannello Lavoratore</a:t>
            </a:r>
          </a:p>
        </p:txBody>
      </p:sp>
      <p:sp>
        <p:nvSpPr>
          <p:cNvPr id="5" name="Rettangolo 4">
            <a:extLst>
              <a:ext uri="{FF2B5EF4-FFF2-40B4-BE49-F238E27FC236}">
                <a16:creationId xmlns:a16="http://schemas.microsoft.com/office/drawing/2014/main" id="{76C1705B-A099-6BD3-67EF-929613B9E555}"/>
              </a:ext>
            </a:extLst>
          </p:cNvPr>
          <p:cNvSpPr/>
          <p:nvPr/>
        </p:nvSpPr>
        <p:spPr>
          <a:xfrm>
            <a:off x="5060895" y="2562135"/>
            <a:ext cx="2761307" cy="68806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D19FBAB1-60AD-DAB7-5F34-482F535C5580}"/>
              </a:ext>
            </a:extLst>
          </p:cNvPr>
          <p:cNvSpPr/>
          <p:nvPr/>
        </p:nvSpPr>
        <p:spPr>
          <a:xfrm rot="5400000">
            <a:off x="8201730" y="3375073"/>
            <a:ext cx="548264" cy="33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96FCAC00-6204-0EB3-322F-58CE5D9196B5}"/>
              </a:ext>
            </a:extLst>
          </p:cNvPr>
          <p:cNvSpPr txBox="1"/>
          <p:nvPr/>
        </p:nvSpPr>
        <p:spPr>
          <a:xfrm>
            <a:off x="7948404" y="2027363"/>
            <a:ext cx="2859125" cy="1200329"/>
          </a:xfrm>
          <a:prstGeom prst="rect">
            <a:avLst/>
          </a:prstGeom>
          <a:noFill/>
        </p:spPr>
        <p:txBody>
          <a:bodyPr wrap="square" rtlCol="0">
            <a:spAutoFit/>
          </a:bodyPr>
          <a:lstStyle/>
          <a:p>
            <a:pPr algn="just"/>
            <a:r>
              <a:rPr lang="it-IT" dirty="0">
                <a:highlight>
                  <a:srgbClr val="FFFF00"/>
                </a:highlight>
              </a:rPr>
              <a:t>Pulsante di accesso al software di compilazione della scheda di destinazione lavorativa/radioprotezione</a:t>
            </a:r>
          </a:p>
        </p:txBody>
      </p:sp>
      <p:sp>
        <p:nvSpPr>
          <p:cNvPr id="15" name="Rettangolo 14">
            <a:extLst>
              <a:ext uri="{FF2B5EF4-FFF2-40B4-BE49-F238E27FC236}">
                <a16:creationId xmlns:a16="http://schemas.microsoft.com/office/drawing/2014/main" id="{715224E5-39A8-DBCE-7C35-BFE73C02C1EC}"/>
              </a:ext>
            </a:extLst>
          </p:cNvPr>
          <p:cNvSpPr/>
          <p:nvPr/>
        </p:nvSpPr>
        <p:spPr>
          <a:xfrm>
            <a:off x="7885031" y="2027362"/>
            <a:ext cx="2922499" cy="120836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itolo 1">
            <a:extLst>
              <a:ext uri="{FF2B5EF4-FFF2-40B4-BE49-F238E27FC236}">
                <a16:creationId xmlns:a16="http://schemas.microsoft.com/office/drawing/2014/main" id="{F2D749F8-C038-A393-4762-D3D781B57852}"/>
              </a:ext>
            </a:extLst>
          </p:cNvPr>
          <p:cNvSpPr txBox="1">
            <a:spLocks/>
          </p:cNvSpPr>
          <p:nvPr/>
        </p:nvSpPr>
        <p:spPr>
          <a:xfrm>
            <a:off x="392316" y="365126"/>
            <a:ext cx="11407367" cy="687632"/>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a:t>Pagina di acceso ai software attraverso il portale INFN</a:t>
            </a:r>
            <a:endParaRPr lang="it-IT" dirty="0"/>
          </a:p>
        </p:txBody>
      </p:sp>
    </p:spTree>
    <p:extLst>
      <p:ext uri="{BB962C8B-B14F-4D97-AF65-F5344CB8AC3E}">
        <p14:creationId xmlns:p14="http://schemas.microsoft.com/office/powerpoint/2010/main" val="90024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7" name="CasellaDiTesto 6">
            <a:extLst>
              <a:ext uri="{FF2B5EF4-FFF2-40B4-BE49-F238E27FC236}">
                <a16:creationId xmlns:a16="http://schemas.microsoft.com/office/drawing/2014/main" id="{F0AAD53F-C6E6-4CD7-AD8C-C60F7281BB26}"/>
              </a:ext>
            </a:extLst>
          </p:cNvPr>
          <p:cNvSpPr txBox="1"/>
          <p:nvPr/>
        </p:nvSpPr>
        <p:spPr>
          <a:xfrm>
            <a:off x="1515777" y="2574111"/>
            <a:ext cx="8768960" cy="1107996"/>
          </a:xfrm>
          <a:prstGeom prst="rect">
            <a:avLst/>
          </a:prstGeom>
          <a:noFill/>
        </p:spPr>
        <p:txBody>
          <a:bodyPr wrap="square">
            <a:spAutoFit/>
          </a:bodyPr>
          <a:lstStyle/>
          <a:p>
            <a:pPr algn="ctr"/>
            <a:r>
              <a:rPr lang="it-IT" sz="6600" b="1" dirty="0">
                <a:solidFill>
                  <a:srgbClr val="0070C0"/>
                </a:solidFill>
                <a:hlinkClick r:id="rId3"/>
              </a:rPr>
              <a:t>https://ssasdl.dsi.infn.it</a:t>
            </a:r>
            <a:endParaRPr lang="it-IT" sz="6600" b="1" dirty="0">
              <a:solidFill>
                <a:srgbClr val="0070C0"/>
              </a:solidFill>
            </a:endParaRPr>
          </a:p>
        </p:txBody>
      </p:sp>
      <p:sp>
        <p:nvSpPr>
          <p:cNvPr id="9" name="CasellaDiTesto 8">
            <a:extLst>
              <a:ext uri="{FF2B5EF4-FFF2-40B4-BE49-F238E27FC236}">
                <a16:creationId xmlns:a16="http://schemas.microsoft.com/office/drawing/2014/main" id="{A07753E9-7C1B-4480-9966-0006A3BCFF85}"/>
              </a:ext>
            </a:extLst>
          </p:cNvPr>
          <p:cNvSpPr txBox="1"/>
          <p:nvPr/>
        </p:nvSpPr>
        <p:spPr>
          <a:xfrm>
            <a:off x="733332" y="891687"/>
            <a:ext cx="10198652" cy="1077218"/>
          </a:xfrm>
          <a:prstGeom prst="rect">
            <a:avLst/>
          </a:prstGeom>
          <a:noFill/>
        </p:spPr>
        <p:txBody>
          <a:bodyPr wrap="square">
            <a:spAutoFit/>
          </a:bodyPr>
          <a:lstStyle/>
          <a:p>
            <a:pPr algn="ctr"/>
            <a:r>
              <a:rPr lang="it-IT" sz="3200" b="1" dirty="0">
                <a:solidFill>
                  <a:srgbClr val="0070C0"/>
                </a:solidFill>
              </a:rPr>
              <a:t>Sito WEB per la compilazione delle Schede di Destinazione Lavorativa (SDL) e Schede di Radioprotezione (SRP)</a:t>
            </a:r>
          </a:p>
        </p:txBody>
      </p:sp>
      <p:sp>
        <p:nvSpPr>
          <p:cNvPr id="12" name="CasellaDiTesto 11">
            <a:extLst>
              <a:ext uri="{FF2B5EF4-FFF2-40B4-BE49-F238E27FC236}">
                <a16:creationId xmlns:a16="http://schemas.microsoft.com/office/drawing/2014/main" id="{2497A30F-1957-44AC-BAB8-BEA1CBE36020}"/>
              </a:ext>
            </a:extLst>
          </p:cNvPr>
          <p:cNvSpPr txBox="1"/>
          <p:nvPr/>
        </p:nvSpPr>
        <p:spPr>
          <a:xfrm>
            <a:off x="494271" y="4207350"/>
            <a:ext cx="10932681" cy="1077218"/>
          </a:xfrm>
          <a:prstGeom prst="rect">
            <a:avLst/>
          </a:prstGeom>
          <a:noFill/>
        </p:spPr>
        <p:txBody>
          <a:bodyPr wrap="square">
            <a:spAutoFit/>
          </a:bodyPr>
          <a:lstStyle/>
          <a:p>
            <a:pPr algn="ctr"/>
            <a:r>
              <a:rPr lang="it-IT" sz="3200" b="1" dirty="0"/>
              <a:t>Il software permette di abbinare ai lavoratori le mansioni e le attività comprensive del rischio da radiazioni ionizzanti.</a:t>
            </a:r>
          </a:p>
        </p:txBody>
      </p:sp>
    </p:spTree>
    <p:extLst>
      <p:ext uri="{BB962C8B-B14F-4D97-AF65-F5344CB8AC3E}">
        <p14:creationId xmlns:p14="http://schemas.microsoft.com/office/powerpoint/2010/main" val="96643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7" name="CasellaDiTesto 6">
            <a:extLst>
              <a:ext uri="{FF2B5EF4-FFF2-40B4-BE49-F238E27FC236}">
                <a16:creationId xmlns:a16="http://schemas.microsoft.com/office/drawing/2014/main" id="{F0AAD53F-C6E6-4CD7-AD8C-C60F7281BB26}"/>
              </a:ext>
            </a:extLst>
          </p:cNvPr>
          <p:cNvSpPr txBox="1"/>
          <p:nvPr/>
        </p:nvSpPr>
        <p:spPr>
          <a:xfrm>
            <a:off x="3051200" y="240350"/>
            <a:ext cx="3684578" cy="461665"/>
          </a:xfrm>
          <a:prstGeom prst="rect">
            <a:avLst/>
          </a:prstGeom>
          <a:noFill/>
        </p:spPr>
        <p:txBody>
          <a:bodyPr wrap="square">
            <a:spAutoFit/>
          </a:bodyPr>
          <a:lstStyle/>
          <a:p>
            <a:pPr algn="ctr"/>
            <a:r>
              <a:rPr lang="it-IT" sz="2400" b="1" dirty="0">
                <a:solidFill>
                  <a:srgbClr val="0070C0"/>
                </a:solidFill>
              </a:rPr>
              <a:t>https://ssasdl.dsi.infn.it</a:t>
            </a:r>
          </a:p>
        </p:txBody>
      </p:sp>
      <p:pic>
        <p:nvPicPr>
          <p:cNvPr id="4" name="Immagine 3">
            <a:extLst>
              <a:ext uri="{FF2B5EF4-FFF2-40B4-BE49-F238E27FC236}">
                <a16:creationId xmlns:a16="http://schemas.microsoft.com/office/drawing/2014/main" id="{99D0C6B5-08CA-404B-A3BF-A744E2F02E5B}"/>
              </a:ext>
            </a:extLst>
          </p:cNvPr>
          <p:cNvPicPr>
            <a:picLocks noChangeAspect="1"/>
          </p:cNvPicPr>
          <p:nvPr/>
        </p:nvPicPr>
        <p:blipFill>
          <a:blip r:embed="rId3"/>
          <a:stretch>
            <a:fillRect/>
          </a:stretch>
        </p:blipFill>
        <p:spPr>
          <a:xfrm>
            <a:off x="1318661" y="808520"/>
            <a:ext cx="7267074" cy="4860757"/>
          </a:xfrm>
          <a:prstGeom prst="rect">
            <a:avLst/>
          </a:prstGeom>
        </p:spPr>
      </p:pic>
      <p:sp>
        <p:nvSpPr>
          <p:cNvPr id="2" name="CasellaDiTesto 1">
            <a:extLst>
              <a:ext uri="{FF2B5EF4-FFF2-40B4-BE49-F238E27FC236}">
                <a16:creationId xmlns:a16="http://schemas.microsoft.com/office/drawing/2014/main" id="{D0B2EB96-6302-44BE-A9D4-8FAFE9AA91CD}"/>
              </a:ext>
            </a:extLst>
          </p:cNvPr>
          <p:cNvSpPr txBox="1"/>
          <p:nvPr/>
        </p:nvSpPr>
        <p:spPr>
          <a:xfrm>
            <a:off x="8771021" y="1126156"/>
            <a:ext cx="3048802" cy="923330"/>
          </a:xfrm>
          <a:prstGeom prst="rect">
            <a:avLst/>
          </a:prstGeom>
          <a:noFill/>
        </p:spPr>
        <p:txBody>
          <a:bodyPr wrap="square" rtlCol="0">
            <a:spAutoFit/>
          </a:bodyPr>
          <a:lstStyle/>
          <a:p>
            <a:pPr algn="just"/>
            <a:r>
              <a:rPr lang="it-IT" dirty="0"/>
              <a:t>L’autenticazione all’accesso al software avviene attraverso lo standard AAI </a:t>
            </a:r>
          </a:p>
        </p:txBody>
      </p:sp>
      <p:sp>
        <p:nvSpPr>
          <p:cNvPr id="9" name="CasellaDiTesto 8">
            <a:extLst>
              <a:ext uri="{FF2B5EF4-FFF2-40B4-BE49-F238E27FC236}">
                <a16:creationId xmlns:a16="http://schemas.microsoft.com/office/drawing/2014/main" id="{DB751432-1ACF-46F4-9D0F-79B87B3095D5}"/>
              </a:ext>
            </a:extLst>
          </p:cNvPr>
          <p:cNvSpPr txBox="1"/>
          <p:nvPr/>
        </p:nvSpPr>
        <p:spPr>
          <a:xfrm>
            <a:off x="8771021" y="2717426"/>
            <a:ext cx="3048802" cy="646331"/>
          </a:xfrm>
          <a:prstGeom prst="rect">
            <a:avLst/>
          </a:prstGeom>
          <a:noFill/>
        </p:spPr>
        <p:txBody>
          <a:bodyPr wrap="square" rtlCol="0">
            <a:spAutoFit/>
          </a:bodyPr>
          <a:lstStyle/>
          <a:p>
            <a:pPr algn="just"/>
            <a:r>
              <a:rPr lang="it-IT" dirty="0"/>
              <a:t>E’ possibile autenticarsi anche attraverso SPID o CIE</a:t>
            </a:r>
          </a:p>
        </p:txBody>
      </p:sp>
    </p:spTree>
    <p:extLst>
      <p:ext uri="{BB962C8B-B14F-4D97-AF65-F5344CB8AC3E}">
        <p14:creationId xmlns:p14="http://schemas.microsoft.com/office/powerpoint/2010/main" val="201320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519287B-3515-4954-96F5-84B5B05F9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40" y="443286"/>
            <a:ext cx="8753874" cy="564978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9" name="Ovale 8">
            <a:extLst>
              <a:ext uri="{FF2B5EF4-FFF2-40B4-BE49-F238E27FC236}">
                <a16:creationId xmlns:a16="http://schemas.microsoft.com/office/drawing/2014/main" id="{D1AAF24B-A46A-4003-AE82-28D2FCBF1454}"/>
              </a:ext>
            </a:extLst>
          </p:cNvPr>
          <p:cNvSpPr/>
          <p:nvPr/>
        </p:nvSpPr>
        <p:spPr>
          <a:xfrm>
            <a:off x="6382655" y="1017159"/>
            <a:ext cx="914438" cy="45137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BA008DEA-C358-48B5-8FFD-B3F7C079A04B}"/>
              </a:ext>
            </a:extLst>
          </p:cNvPr>
          <p:cNvSpPr txBox="1"/>
          <p:nvPr/>
        </p:nvSpPr>
        <p:spPr>
          <a:xfrm>
            <a:off x="9263114" y="673768"/>
            <a:ext cx="2739590" cy="923330"/>
          </a:xfrm>
          <a:prstGeom prst="rect">
            <a:avLst/>
          </a:prstGeom>
          <a:noFill/>
        </p:spPr>
        <p:txBody>
          <a:bodyPr wrap="square" rtlCol="0">
            <a:spAutoFit/>
          </a:bodyPr>
          <a:lstStyle/>
          <a:p>
            <a:pPr algn="just"/>
            <a:r>
              <a:rPr lang="it-IT" b="1" dirty="0"/>
              <a:t>L’immagine qui di fianco rappresenta la schermata iniziale del software</a:t>
            </a:r>
          </a:p>
        </p:txBody>
      </p:sp>
      <p:sp>
        <p:nvSpPr>
          <p:cNvPr id="14" name="CasellaDiTesto 13">
            <a:extLst>
              <a:ext uri="{FF2B5EF4-FFF2-40B4-BE49-F238E27FC236}">
                <a16:creationId xmlns:a16="http://schemas.microsoft.com/office/drawing/2014/main" id="{ED38A248-6ED3-46A8-9C59-BE6716D92154}"/>
              </a:ext>
            </a:extLst>
          </p:cNvPr>
          <p:cNvSpPr txBox="1"/>
          <p:nvPr/>
        </p:nvSpPr>
        <p:spPr>
          <a:xfrm>
            <a:off x="9263114" y="1889972"/>
            <a:ext cx="2739590" cy="1200329"/>
          </a:xfrm>
          <a:prstGeom prst="rect">
            <a:avLst/>
          </a:prstGeom>
          <a:noFill/>
        </p:spPr>
        <p:txBody>
          <a:bodyPr wrap="square" rtlCol="0">
            <a:spAutoFit/>
          </a:bodyPr>
          <a:lstStyle/>
          <a:p>
            <a:pPr algn="just"/>
            <a:r>
              <a:rPr lang="it-IT" b="1" dirty="0"/>
              <a:t>Pigiare il tasto evidenziato in verde per cercare i lavoratori a cui si intende associare le mansioni</a:t>
            </a:r>
          </a:p>
        </p:txBody>
      </p:sp>
      <p:cxnSp>
        <p:nvCxnSpPr>
          <p:cNvPr id="16" name="Connettore 2 15">
            <a:extLst>
              <a:ext uri="{FF2B5EF4-FFF2-40B4-BE49-F238E27FC236}">
                <a16:creationId xmlns:a16="http://schemas.microsoft.com/office/drawing/2014/main" id="{67A1F546-8920-4AFD-8F6E-706A89B6F652}"/>
              </a:ext>
            </a:extLst>
          </p:cNvPr>
          <p:cNvCxnSpPr>
            <a:cxnSpLocks/>
            <a:stCxn id="9" idx="6"/>
            <a:endCxn id="14" idx="1"/>
          </p:cNvCxnSpPr>
          <p:nvPr/>
        </p:nvCxnSpPr>
        <p:spPr>
          <a:xfrm>
            <a:off x="7297093" y="1242846"/>
            <a:ext cx="1966021" cy="124729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5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7" name="Immagine 6">
            <a:extLst>
              <a:ext uri="{FF2B5EF4-FFF2-40B4-BE49-F238E27FC236}">
                <a16:creationId xmlns:a16="http://schemas.microsoft.com/office/drawing/2014/main" id="{D0EDEE12-6D41-4801-AE2E-51AFEC44B44E}"/>
              </a:ext>
            </a:extLst>
          </p:cNvPr>
          <p:cNvPicPr>
            <a:picLocks noChangeAspect="1"/>
          </p:cNvPicPr>
          <p:nvPr/>
        </p:nvPicPr>
        <p:blipFill>
          <a:blip r:embed="rId3"/>
          <a:stretch>
            <a:fillRect/>
          </a:stretch>
        </p:blipFill>
        <p:spPr>
          <a:xfrm>
            <a:off x="282742" y="152249"/>
            <a:ext cx="8697629" cy="5610225"/>
          </a:xfrm>
          <a:prstGeom prst="rect">
            <a:avLst/>
          </a:prstGeom>
        </p:spPr>
      </p:pic>
      <p:sp>
        <p:nvSpPr>
          <p:cNvPr id="9" name="Ovale 8">
            <a:extLst>
              <a:ext uri="{FF2B5EF4-FFF2-40B4-BE49-F238E27FC236}">
                <a16:creationId xmlns:a16="http://schemas.microsoft.com/office/drawing/2014/main" id="{D1AAF24B-A46A-4003-AE82-28D2FCBF1454}"/>
              </a:ext>
            </a:extLst>
          </p:cNvPr>
          <p:cNvSpPr/>
          <p:nvPr/>
        </p:nvSpPr>
        <p:spPr>
          <a:xfrm>
            <a:off x="1761423" y="904775"/>
            <a:ext cx="2695074" cy="89514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947BB44-DC2C-4D39-9711-64B2BBF0FFE2}"/>
              </a:ext>
            </a:extLst>
          </p:cNvPr>
          <p:cNvSpPr/>
          <p:nvPr/>
        </p:nvSpPr>
        <p:spPr>
          <a:xfrm>
            <a:off x="0" y="199825"/>
            <a:ext cx="926510" cy="56564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BA008DEA-C358-48B5-8FFD-B3F7C079A04B}"/>
              </a:ext>
            </a:extLst>
          </p:cNvPr>
          <p:cNvSpPr txBox="1"/>
          <p:nvPr/>
        </p:nvSpPr>
        <p:spPr>
          <a:xfrm>
            <a:off x="9240142" y="250770"/>
            <a:ext cx="2739590" cy="2031325"/>
          </a:xfrm>
          <a:prstGeom prst="rect">
            <a:avLst/>
          </a:prstGeom>
          <a:noFill/>
        </p:spPr>
        <p:txBody>
          <a:bodyPr wrap="square" rtlCol="0">
            <a:spAutoFit/>
          </a:bodyPr>
          <a:lstStyle/>
          <a:p>
            <a:pPr algn="just"/>
            <a:r>
              <a:rPr lang="it-IT" b="1" dirty="0"/>
              <a:t>L’immagine qui di fianco rappresenta la schermata iniziale del software.</a:t>
            </a:r>
          </a:p>
          <a:p>
            <a:pPr algn="just"/>
            <a:endParaRPr lang="it-IT" b="1" dirty="0"/>
          </a:p>
          <a:p>
            <a:pPr algn="just"/>
            <a:r>
              <a:rPr lang="it-IT" b="1" dirty="0"/>
              <a:t>Apertura del menù di navigazione.</a:t>
            </a:r>
          </a:p>
          <a:p>
            <a:pPr algn="just"/>
            <a:endParaRPr lang="it-IT" b="1" dirty="0"/>
          </a:p>
        </p:txBody>
      </p:sp>
      <p:sp>
        <p:nvSpPr>
          <p:cNvPr id="14" name="CasellaDiTesto 13">
            <a:extLst>
              <a:ext uri="{FF2B5EF4-FFF2-40B4-BE49-F238E27FC236}">
                <a16:creationId xmlns:a16="http://schemas.microsoft.com/office/drawing/2014/main" id="{ED38A248-6ED3-46A8-9C59-BE6716D92154}"/>
              </a:ext>
            </a:extLst>
          </p:cNvPr>
          <p:cNvSpPr txBox="1"/>
          <p:nvPr/>
        </p:nvSpPr>
        <p:spPr>
          <a:xfrm>
            <a:off x="9263113" y="2092412"/>
            <a:ext cx="2739591" cy="1200329"/>
          </a:xfrm>
          <a:prstGeom prst="rect">
            <a:avLst/>
          </a:prstGeom>
          <a:noFill/>
        </p:spPr>
        <p:txBody>
          <a:bodyPr wrap="square" rtlCol="0">
            <a:spAutoFit/>
          </a:bodyPr>
          <a:lstStyle/>
          <a:p>
            <a:pPr algn="just"/>
            <a:r>
              <a:rPr lang="it-IT" b="1" dirty="0"/>
              <a:t>Pigiare i tasti evidenziati in verde per poi selezionare i lavoratori a cui abbinare le mansioni.</a:t>
            </a:r>
          </a:p>
        </p:txBody>
      </p:sp>
      <p:cxnSp>
        <p:nvCxnSpPr>
          <p:cNvPr id="16" name="Connettore 2 15">
            <a:extLst>
              <a:ext uri="{FF2B5EF4-FFF2-40B4-BE49-F238E27FC236}">
                <a16:creationId xmlns:a16="http://schemas.microsoft.com/office/drawing/2014/main" id="{67A1F546-8920-4AFD-8F6E-706A89B6F652}"/>
              </a:ext>
            </a:extLst>
          </p:cNvPr>
          <p:cNvCxnSpPr>
            <a:cxnSpLocks/>
          </p:cNvCxnSpPr>
          <p:nvPr/>
        </p:nvCxnSpPr>
        <p:spPr>
          <a:xfrm>
            <a:off x="4433526" y="1282691"/>
            <a:ext cx="4806616" cy="134023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8E01AE1D-079D-78C9-3947-7F85C18F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201" y="1848484"/>
            <a:ext cx="3760583" cy="2609216"/>
          </a:xfrm>
          <a:prstGeom prst="rect">
            <a:avLst/>
          </a:prstGeom>
        </p:spPr>
      </p:pic>
      <p:cxnSp>
        <p:nvCxnSpPr>
          <p:cNvPr id="4" name="Connettore 2 3">
            <a:extLst>
              <a:ext uri="{FF2B5EF4-FFF2-40B4-BE49-F238E27FC236}">
                <a16:creationId xmlns:a16="http://schemas.microsoft.com/office/drawing/2014/main" id="{488E1A8F-A90D-F5A8-CB4C-86673AC00844}"/>
              </a:ext>
            </a:extLst>
          </p:cNvPr>
          <p:cNvCxnSpPr>
            <a:cxnSpLocks/>
            <a:stCxn id="11" idx="4"/>
          </p:cNvCxnSpPr>
          <p:nvPr/>
        </p:nvCxnSpPr>
        <p:spPr>
          <a:xfrm>
            <a:off x="463255" y="765466"/>
            <a:ext cx="741237" cy="103445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Ovale 14">
            <a:extLst>
              <a:ext uri="{FF2B5EF4-FFF2-40B4-BE49-F238E27FC236}">
                <a16:creationId xmlns:a16="http://schemas.microsoft.com/office/drawing/2014/main" id="{EC6A4041-7042-A79E-504E-32FC9CAE0417}"/>
              </a:ext>
            </a:extLst>
          </p:cNvPr>
          <p:cNvSpPr/>
          <p:nvPr/>
        </p:nvSpPr>
        <p:spPr>
          <a:xfrm>
            <a:off x="442174" y="3090301"/>
            <a:ext cx="1615226" cy="52573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28904124-E21E-109A-08BE-F6E7401EE1AC}"/>
              </a:ext>
            </a:extLst>
          </p:cNvPr>
          <p:cNvCxnSpPr>
            <a:cxnSpLocks/>
          </p:cNvCxnSpPr>
          <p:nvPr/>
        </p:nvCxnSpPr>
        <p:spPr>
          <a:xfrm flipV="1">
            <a:off x="2057400" y="2673171"/>
            <a:ext cx="7205714" cy="74280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306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7" name="Immagine 6">
            <a:extLst>
              <a:ext uri="{FF2B5EF4-FFF2-40B4-BE49-F238E27FC236}">
                <a16:creationId xmlns:a16="http://schemas.microsoft.com/office/drawing/2014/main" id="{1D74203B-44EE-4D10-B5D4-F53C71F8F2FD}"/>
              </a:ext>
            </a:extLst>
          </p:cNvPr>
          <p:cNvPicPr>
            <a:picLocks noChangeAspect="1"/>
          </p:cNvPicPr>
          <p:nvPr/>
        </p:nvPicPr>
        <p:blipFill>
          <a:blip r:embed="rId3"/>
          <a:stretch>
            <a:fillRect/>
          </a:stretch>
        </p:blipFill>
        <p:spPr>
          <a:xfrm>
            <a:off x="344453" y="469682"/>
            <a:ext cx="7344353" cy="4495800"/>
          </a:xfrm>
          <a:prstGeom prst="rect">
            <a:avLst/>
          </a:prstGeom>
        </p:spPr>
      </p:pic>
      <p:sp>
        <p:nvSpPr>
          <p:cNvPr id="5" name="Ovale 4">
            <a:extLst>
              <a:ext uri="{FF2B5EF4-FFF2-40B4-BE49-F238E27FC236}">
                <a16:creationId xmlns:a16="http://schemas.microsoft.com/office/drawing/2014/main" id="{DF81AC0C-E048-4AFF-81B2-480CFEE1D307}"/>
              </a:ext>
            </a:extLst>
          </p:cNvPr>
          <p:cNvSpPr/>
          <p:nvPr/>
        </p:nvSpPr>
        <p:spPr>
          <a:xfrm>
            <a:off x="98346" y="3928827"/>
            <a:ext cx="7495988" cy="78129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36C30AB-0F87-487F-BDA0-83F0272C0B21}"/>
              </a:ext>
            </a:extLst>
          </p:cNvPr>
          <p:cNvSpPr txBox="1"/>
          <p:nvPr/>
        </p:nvSpPr>
        <p:spPr>
          <a:xfrm>
            <a:off x="7809922" y="837398"/>
            <a:ext cx="4037625" cy="2954655"/>
          </a:xfrm>
          <a:prstGeom prst="rect">
            <a:avLst/>
          </a:prstGeom>
          <a:noFill/>
        </p:spPr>
        <p:txBody>
          <a:bodyPr wrap="square" rtlCol="0">
            <a:spAutoFit/>
          </a:bodyPr>
          <a:lstStyle/>
          <a:p>
            <a:pPr algn="just"/>
            <a:r>
              <a:rPr lang="it-IT" sz="2000" b="1" dirty="0"/>
              <a:t>Ci sono due modalità di selezione del personale a cui collegare le mansioni:</a:t>
            </a:r>
          </a:p>
          <a:p>
            <a:pPr algn="just"/>
            <a:endParaRPr lang="it-IT" b="1" dirty="0"/>
          </a:p>
          <a:p>
            <a:pPr algn="just"/>
            <a:endParaRPr lang="it-IT" b="1" dirty="0"/>
          </a:p>
          <a:p>
            <a:pPr marL="285750" indent="-285750" algn="just">
              <a:buFont typeface="Wingdings" panose="05000000000000000000" pitchFamily="2" charset="2"/>
              <a:buChar char="Ø"/>
            </a:pPr>
            <a:endParaRPr lang="it-IT" b="1" dirty="0"/>
          </a:p>
          <a:p>
            <a:pPr marL="285750" indent="-285750" algn="just">
              <a:buFont typeface="Wingdings" panose="05000000000000000000" pitchFamily="2" charset="2"/>
              <a:buChar char="Ø"/>
            </a:pPr>
            <a:endParaRPr lang="it-IT" b="1" dirty="0"/>
          </a:p>
          <a:p>
            <a:pPr marL="285750" indent="-285750" algn="just">
              <a:buFont typeface="Wingdings" panose="05000000000000000000" pitchFamily="2" charset="2"/>
              <a:buChar char="Ø"/>
            </a:pPr>
            <a:r>
              <a:rPr lang="it-IT" b="1" dirty="0"/>
              <a:t>Pigiare direttamente sul nominativo del lavoratore per compilare la scheda;</a:t>
            </a:r>
          </a:p>
        </p:txBody>
      </p:sp>
      <p:cxnSp>
        <p:nvCxnSpPr>
          <p:cNvPr id="13" name="Connettore 2 12">
            <a:extLst>
              <a:ext uri="{FF2B5EF4-FFF2-40B4-BE49-F238E27FC236}">
                <a16:creationId xmlns:a16="http://schemas.microsoft.com/office/drawing/2014/main" id="{76C25FB7-57A9-4B1B-ABE0-FB96A4E0A5E0}"/>
              </a:ext>
            </a:extLst>
          </p:cNvPr>
          <p:cNvCxnSpPr>
            <a:cxnSpLocks/>
          </p:cNvCxnSpPr>
          <p:nvPr/>
        </p:nvCxnSpPr>
        <p:spPr>
          <a:xfrm flipV="1">
            <a:off x="7525456" y="3426819"/>
            <a:ext cx="528635" cy="84043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E0A03D6C-5689-E077-2652-9473DE4D702B}"/>
              </a:ext>
            </a:extLst>
          </p:cNvPr>
          <p:cNvSpPr txBox="1"/>
          <p:nvPr/>
        </p:nvSpPr>
        <p:spPr>
          <a:xfrm>
            <a:off x="444843" y="5147585"/>
            <a:ext cx="10043863" cy="923330"/>
          </a:xfrm>
          <a:prstGeom prst="rect">
            <a:avLst/>
          </a:prstGeom>
          <a:noFill/>
        </p:spPr>
        <p:txBody>
          <a:bodyPr wrap="square">
            <a:spAutoFit/>
          </a:bodyPr>
          <a:lstStyle/>
          <a:p>
            <a:pPr algn="just"/>
            <a:r>
              <a:rPr lang="it-IT" b="1" dirty="0"/>
              <a:t>N.B.</a:t>
            </a:r>
            <a:r>
              <a:rPr lang="it-IT" sz="1800" b="1" dirty="0"/>
              <a:t>: lo stato della scheda è indicato nel pulsante a destra del nome.</a:t>
            </a:r>
          </a:p>
          <a:p>
            <a:pPr algn="just"/>
            <a:r>
              <a:rPr lang="it-IT" b="1" dirty="0"/>
              <a:t>Sotto al nome del lavoratore sono indicati la struttura servizio e/o esperimento per cui si sta compilando le schede (Il lavoratore potrebbe avere anche più di una afferenza a servizi e/o esperimenti)</a:t>
            </a:r>
            <a:endParaRPr lang="it-IT" sz="1800" b="1" dirty="0"/>
          </a:p>
        </p:txBody>
      </p:sp>
    </p:spTree>
    <p:extLst>
      <p:ext uri="{BB962C8B-B14F-4D97-AF65-F5344CB8AC3E}">
        <p14:creationId xmlns:p14="http://schemas.microsoft.com/office/powerpoint/2010/main" val="266943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7" name="Immagine 6">
            <a:extLst>
              <a:ext uri="{FF2B5EF4-FFF2-40B4-BE49-F238E27FC236}">
                <a16:creationId xmlns:a16="http://schemas.microsoft.com/office/drawing/2014/main" id="{1D74203B-44EE-4D10-B5D4-F53C71F8F2FD}"/>
              </a:ext>
            </a:extLst>
          </p:cNvPr>
          <p:cNvPicPr>
            <a:picLocks noChangeAspect="1"/>
          </p:cNvPicPr>
          <p:nvPr/>
        </p:nvPicPr>
        <p:blipFill>
          <a:blip r:embed="rId3"/>
          <a:stretch>
            <a:fillRect/>
          </a:stretch>
        </p:blipFill>
        <p:spPr>
          <a:xfrm>
            <a:off x="344453" y="469682"/>
            <a:ext cx="7344353" cy="4495800"/>
          </a:xfrm>
          <a:prstGeom prst="rect">
            <a:avLst/>
          </a:prstGeom>
        </p:spPr>
      </p:pic>
      <p:sp>
        <p:nvSpPr>
          <p:cNvPr id="4" name="Ovale 3">
            <a:extLst>
              <a:ext uri="{FF2B5EF4-FFF2-40B4-BE49-F238E27FC236}">
                <a16:creationId xmlns:a16="http://schemas.microsoft.com/office/drawing/2014/main" id="{C2EE2459-7F84-44BD-BB2A-1A2904A0FDF0}"/>
              </a:ext>
            </a:extLst>
          </p:cNvPr>
          <p:cNvSpPr/>
          <p:nvPr/>
        </p:nvSpPr>
        <p:spPr>
          <a:xfrm>
            <a:off x="6096000" y="2252312"/>
            <a:ext cx="1713922" cy="676861"/>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36C30AB-0F87-487F-BDA0-83F0272C0B21}"/>
              </a:ext>
            </a:extLst>
          </p:cNvPr>
          <p:cNvSpPr txBox="1"/>
          <p:nvPr/>
        </p:nvSpPr>
        <p:spPr>
          <a:xfrm>
            <a:off x="7809922" y="837398"/>
            <a:ext cx="4037625" cy="2677656"/>
          </a:xfrm>
          <a:prstGeom prst="rect">
            <a:avLst/>
          </a:prstGeom>
          <a:noFill/>
        </p:spPr>
        <p:txBody>
          <a:bodyPr wrap="square" rtlCol="0">
            <a:spAutoFit/>
          </a:bodyPr>
          <a:lstStyle/>
          <a:p>
            <a:pPr algn="just"/>
            <a:r>
              <a:rPr lang="it-IT" sz="2000" b="1" dirty="0"/>
              <a:t>Ci sono due modalità di selezione del personale a cui collegare le mansioni:</a:t>
            </a:r>
          </a:p>
          <a:p>
            <a:pPr algn="just"/>
            <a:endParaRPr lang="it-IT" b="1" dirty="0"/>
          </a:p>
          <a:p>
            <a:pPr marL="285750" indent="-285750" algn="just">
              <a:buFont typeface="Wingdings" panose="05000000000000000000" pitchFamily="2" charset="2"/>
              <a:buChar char="Ø"/>
            </a:pPr>
            <a:r>
              <a:rPr lang="it-IT" b="1" dirty="0"/>
              <a:t>Pigiare sul tasto «Seleziona» qualora si voglia riaprire una scheda conclusa per successive integrazioni o correzioni; </a:t>
            </a:r>
          </a:p>
          <a:p>
            <a:pPr algn="just"/>
            <a:endParaRPr lang="it-IT" b="1" dirty="0"/>
          </a:p>
        </p:txBody>
      </p:sp>
      <p:cxnSp>
        <p:nvCxnSpPr>
          <p:cNvPr id="12" name="Connettore 2 11">
            <a:extLst>
              <a:ext uri="{FF2B5EF4-FFF2-40B4-BE49-F238E27FC236}">
                <a16:creationId xmlns:a16="http://schemas.microsoft.com/office/drawing/2014/main" id="{1A5C5901-8BE2-4561-9B5B-37D73633BF3B}"/>
              </a:ext>
            </a:extLst>
          </p:cNvPr>
          <p:cNvCxnSpPr>
            <a:cxnSpLocks/>
            <a:stCxn id="4" idx="6"/>
          </p:cNvCxnSpPr>
          <p:nvPr/>
        </p:nvCxnSpPr>
        <p:spPr>
          <a:xfrm flipV="1">
            <a:off x="7809922" y="2379321"/>
            <a:ext cx="244169" cy="21142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E0A03D6C-5689-E077-2652-9473DE4D702B}"/>
              </a:ext>
            </a:extLst>
          </p:cNvPr>
          <p:cNvSpPr txBox="1"/>
          <p:nvPr/>
        </p:nvSpPr>
        <p:spPr>
          <a:xfrm>
            <a:off x="444843" y="5147585"/>
            <a:ext cx="10043863" cy="923330"/>
          </a:xfrm>
          <a:prstGeom prst="rect">
            <a:avLst/>
          </a:prstGeom>
          <a:noFill/>
        </p:spPr>
        <p:txBody>
          <a:bodyPr wrap="square">
            <a:spAutoFit/>
          </a:bodyPr>
          <a:lstStyle/>
          <a:p>
            <a:pPr algn="just"/>
            <a:r>
              <a:rPr lang="it-IT" b="1" dirty="0"/>
              <a:t>N.B.</a:t>
            </a:r>
            <a:r>
              <a:rPr lang="it-IT" sz="1800" b="1" dirty="0"/>
              <a:t>: lo stato della scheda è indicato nel pulsante a destra del nome.</a:t>
            </a:r>
          </a:p>
          <a:p>
            <a:pPr algn="just"/>
            <a:r>
              <a:rPr lang="it-IT" b="1" dirty="0"/>
              <a:t>Sotto al nome del lavoratore sono indicati la struttura servizio e/o esperimento per cui si sta compilando le schede (Il lavoratore potrebbe avere anche più di una afferenza a servizi e/o esperimenti)</a:t>
            </a:r>
            <a:endParaRPr lang="it-IT" sz="1800" b="1" dirty="0"/>
          </a:p>
        </p:txBody>
      </p:sp>
    </p:spTree>
    <p:extLst>
      <p:ext uri="{BB962C8B-B14F-4D97-AF65-F5344CB8AC3E}">
        <p14:creationId xmlns:p14="http://schemas.microsoft.com/office/powerpoint/2010/main" val="109315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6DEBADC8-3269-600B-1EB6-B9B5A1A5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70" y="448940"/>
            <a:ext cx="7495988" cy="506979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4" name="Ovale 3">
            <a:extLst>
              <a:ext uri="{FF2B5EF4-FFF2-40B4-BE49-F238E27FC236}">
                <a16:creationId xmlns:a16="http://schemas.microsoft.com/office/drawing/2014/main" id="{C2EE2459-7F84-44BD-BB2A-1A2904A0FDF0}"/>
              </a:ext>
            </a:extLst>
          </p:cNvPr>
          <p:cNvSpPr/>
          <p:nvPr/>
        </p:nvSpPr>
        <p:spPr>
          <a:xfrm>
            <a:off x="2238711" y="1149790"/>
            <a:ext cx="1713922" cy="527908"/>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DF81AC0C-E048-4AFF-81B2-480CFEE1D307}"/>
              </a:ext>
            </a:extLst>
          </p:cNvPr>
          <p:cNvSpPr/>
          <p:nvPr/>
        </p:nvSpPr>
        <p:spPr>
          <a:xfrm>
            <a:off x="444843" y="2589290"/>
            <a:ext cx="1793868" cy="239011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636C30AB-0F87-487F-BDA0-83F0272C0B21}"/>
              </a:ext>
            </a:extLst>
          </p:cNvPr>
          <p:cNvSpPr txBox="1"/>
          <p:nvPr/>
        </p:nvSpPr>
        <p:spPr>
          <a:xfrm>
            <a:off x="8086548" y="837398"/>
            <a:ext cx="3760999" cy="1015663"/>
          </a:xfrm>
          <a:prstGeom prst="rect">
            <a:avLst/>
          </a:prstGeom>
          <a:noFill/>
        </p:spPr>
        <p:txBody>
          <a:bodyPr wrap="square" rtlCol="0">
            <a:spAutoFit/>
          </a:bodyPr>
          <a:lstStyle/>
          <a:p>
            <a:pPr algn="just"/>
            <a:r>
              <a:rPr lang="it-IT" sz="2000" b="1" dirty="0"/>
              <a:t>E’ possibile cercare il lavoratore nella barra di ricerca indicata inserendo anche parte del nome.</a:t>
            </a:r>
          </a:p>
        </p:txBody>
      </p:sp>
      <p:cxnSp>
        <p:nvCxnSpPr>
          <p:cNvPr id="12" name="Connettore 2 11">
            <a:extLst>
              <a:ext uri="{FF2B5EF4-FFF2-40B4-BE49-F238E27FC236}">
                <a16:creationId xmlns:a16="http://schemas.microsoft.com/office/drawing/2014/main" id="{1A5C5901-8BE2-4561-9B5B-37D73633BF3B}"/>
              </a:ext>
            </a:extLst>
          </p:cNvPr>
          <p:cNvCxnSpPr>
            <a:cxnSpLocks/>
            <a:stCxn id="4" idx="6"/>
            <a:endCxn id="9" idx="1"/>
          </p:cNvCxnSpPr>
          <p:nvPr/>
        </p:nvCxnSpPr>
        <p:spPr>
          <a:xfrm flipV="1">
            <a:off x="3952633" y="1345230"/>
            <a:ext cx="4133915" cy="6851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76C25FB7-57A9-4B1B-ABE0-FB96A4E0A5E0}"/>
              </a:ext>
            </a:extLst>
          </p:cNvPr>
          <p:cNvCxnSpPr>
            <a:cxnSpLocks/>
            <a:stCxn id="5" idx="6"/>
          </p:cNvCxnSpPr>
          <p:nvPr/>
        </p:nvCxnSpPr>
        <p:spPr>
          <a:xfrm flipV="1">
            <a:off x="2238711" y="3581710"/>
            <a:ext cx="5847837" cy="20263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1B7BEA9D-8AB8-7D95-6D51-AC55917ECC15}"/>
              </a:ext>
            </a:extLst>
          </p:cNvPr>
          <p:cNvSpPr txBox="1"/>
          <p:nvPr/>
        </p:nvSpPr>
        <p:spPr>
          <a:xfrm>
            <a:off x="8086548" y="2002747"/>
            <a:ext cx="3760999" cy="2862322"/>
          </a:xfrm>
          <a:prstGeom prst="rect">
            <a:avLst/>
          </a:prstGeom>
          <a:noFill/>
        </p:spPr>
        <p:txBody>
          <a:bodyPr wrap="square">
            <a:spAutoFit/>
          </a:bodyPr>
          <a:lstStyle/>
          <a:p>
            <a:pPr algn="just"/>
            <a:r>
              <a:rPr lang="it-IT" b="1" dirty="0">
                <a:solidFill>
                  <a:srgbClr val="FF0000"/>
                </a:solidFill>
              </a:rPr>
              <a:t>Filtro </a:t>
            </a:r>
            <a:r>
              <a:rPr lang="it-IT" sz="1800" b="1" dirty="0">
                <a:solidFill>
                  <a:srgbClr val="FF0000"/>
                </a:solidFill>
              </a:rPr>
              <a:t>lavoratori </a:t>
            </a:r>
            <a:r>
              <a:rPr lang="it-IT" sz="1800" b="1" dirty="0"/>
              <a:t>per «stato» ovvero per le seguenti condizioni:</a:t>
            </a:r>
          </a:p>
          <a:p>
            <a:pPr marL="285750" indent="-285750" algn="just">
              <a:buFont typeface="Wingdings" panose="05000000000000000000" pitchFamily="2" charset="2"/>
              <a:buChar char="Ø"/>
            </a:pPr>
            <a:r>
              <a:rPr lang="it-IT" b="1" dirty="0"/>
              <a:t>Schede aperte</a:t>
            </a:r>
          </a:p>
          <a:p>
            <a:pPr marL="285750" indent="-285750" algn="just">
              <a:buFont typeface="Wingdings" panose="05000000000000000000" pitchFamily="2" charset="2"/>
              <a:buChar char="Ø"/>
            </a:pPr>
            <a:r>
              <a:rPr lang="it-IT" b="1" dirty="0"/>
              <a:t>Schede in approvazione</a:t>
            </a:r>
          </a:p>
          <a:p>
            <a:pPr marL="285750" indent="-285750" algn="just">
              <a:buFont typeface="Wingdings" panose="05000000000000000000" pitchFamily="2" charset="2"/>
              <a:buChar char="Ø"/>
            </a:pPr>
            <a:r>
              <a:rPr lang="it-IT" b="1" dirty="0"/>
              <a:t>Schede concluse</a:t>
            </a:r>
          </a:p>
          <a:p>
            <a:pPr marL="285750" indent="-285750" algn="just">
              <a:buFont typeface="Wingdings" panose="05000000000000000000" pitchFamily="2" charset="2"/>
              <a:buChar char="Ø"/>
            </a:pPr>
            <a:r>
              <a:rPr lang="it-IT" b="1" dirty="0"/>
              <a:t>Schede annullate</a:t>
            </a:r>
          </a:p>
          <a:p>
            <a:pPr marL="285750" indent="-285750" algn="just">
              <a:buFont typeface="Wingdings" panose="05000000000000000000" pitchFamily="2" charset="2"/>
              <a:buChar char="Ø"/>
            </a:pPr>
            <a:r>
              <a:rPr lang="it-IT" b="1" dirty="0"/>
              <a:t>Schede che attendono la mia approvazione</a:t>
            </a:r>
          </a:p>
          <a:p>
            <a:pPr algn="just"/>
            <a:r>
              <a:rPr lang="it-IT" b="1" dirty="0"/>
              <a:t>Il filtro «Da classificare» è solo per l’esperto di radioprotezione.</a:t>
            </a:r>
          </a:p>
        </p:txBody>
      </p:sp>
      <p:pic>
        <p:nvPicPr>
          <p:cNvPr id="20" name="Immagine 19">
            <a:extLst>
              <a:ext uri="{FF2B5EF4-FFF2-40B4-BE49-F238E27FC236}">
                <a16:creationId xmlns:a16="http://schemas.microsoft.com/office/drawing/2014/main" id="{978568B7-3825-D105-018E-D19979198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073" y="2029332"/>
            <a:ext cx="371475" cy="397377"/>
          </a:xfrm>
          <a:prstGeom prst="rect">
            <a:avLst/>
          </a:prstGeom>
        </p:spPr>
      </p:pic>
      <p:sp>
        <p:nvSpPr>
          <p:cNvPr id="21" name="CasellaDiTesto 20">
            <a:extLst>
              <a:ext uri="{FF2B5EF4-FFF2-40B4-BE49-F238E27FC236}">
                <a16:creationId xmlns:a16="http://schemas.microsoft.com/office/drawing/2014/main" id="{ED693E05-2C5B-3698-0005-CA1C867B2BF5}"/>
              </a:ext>
            </a:extLst>
          </p:cNvPr>
          <p:cNvSpPr txBox="1"/>
          <p:nvPr/>
        </p:nvSpPr>
        <p:spPr>
          <a:xfrm>
            <a:off x="4687247" y="3927981"/>
            <a:ext cx="3123445" cy="1323439"/>
          </a:xfrm>
          <a:prstGeom prst="rect">
            <a:avLst/>
          </a:prstGeom>
          <a:noFill/>
        </p:spPr>
        <p:txBody>
          <a:bodyPr wrap="square" rtlCol="0">
            <a:spAutoFit/>
          </a:bodyPr>
          <a:lstStyle/>
          <a:p>
            <a:pPr algn="just"/>
            <a:r>
              <a:rPr lang="it-IT" sz="2000" b="1" dirty="0"/>
              <a:t>Il </a:t>
            </a:r>
            <a:r>
              <a:rPr lang="it-IT" sz="2000" b="1" dirty="0">
                <a:solidFill>
                  <a:srgbClr val="FF0000"/>
                </a:solidFill>
              </a:rPr>
              <a:t>pulsante giallo </a:t>
            </a:r>
            <a:r>
              <a:rPr lang="it-IT" sz="2000" b="1" dirty="0"/>
              <a:t>con la «i» al centro permette di controllare  lo stato di avanzamento della scheda.</a:t>
            </a:r>
          </a:p>
        </p:txBody>
      </p:sp>
      <p:cxnSp>
        <p:nvCxnSpPr>
          <p:cNvPr id="22" name="Connettore 2 21">
            <a:extLst>
              <a:ext uri="{FF2B5EF4-FFF2-40B4-BE49-F238E27FC236}">
                <a16:creationId xmlns:a16="http://schemas.microsoft.com/office/drawing/2014/main" id="{16774121-7164-C543-2817-04D1FECC9DF3}"/>
              </a:ext>
            </a:extLst>
          </p:cNvPr>
          <p:cNvCxnSpPr>
            <a:cxnSpLocks/>
          </p:cNvCxnSpPr>
          <p:nvPr/>
        </p:nvCxnSpPr>
        <p:spPr>
          <a:xfrm flipV="1">
            <a:off x="4734110" y="2310034"/>
            <a:ext cx="3076582" cy="169159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0" name="Immagine 29" descr="Immagine che contiene tavolo&#10;&#10;Descrizione generata automaticamente">
            <a:extLst>
              <a:ext uri="{FF2B5EF4-FFF2-40B4-BE49-F238E27FC236}">
                <a16:creationId xmlns:a16="http://schemas.microsoft.com/office/drawing/2014/main" id="{520BB741-3DFC-8A89-BB41-436AC5499A04}"/>
              </a:ext>
            </a:extLst>
          </p:cNvPr>
          <p:cNvPicPr>
            <a:picLocks noChangeAspect="1"/>
          </p:cNvPicPr>
          <p:nvPr/>
        </p:nvPicPr>
        <p:blipFill rotWithShape="1">
          <a:blip r:embed="rId5">
            <a:extLst>
              <a:ext uri="{28A0092B-C50C-407E-A947-70E740481C1C}">
                <a14:useLocalDpi xmlns:a14="http://schemas.microsoft.com/office/drawing/2010/main" val="0"/>
              </a:ext>
            </a:extLst>
          </a:blip>
          <a:srcRect r="56853"/>
          <a:stretch/>
        </p:blipFill>
        <p:spPr>
          <a:xfrm>
            <a:off x="3153351" y="3871482"/>
            <a:ext cx="1484469" cy="2310318"/>
          </a:xfrm>
          <a:prstGeom prst="rect">
            <a:avLst/>
          </a:prstGeom>
        </p:spPr>
      </p:pic>
    </p:spTree>
    <p:extLst>
      <p:ext uri="{BB962C8B-B14F-4D97-AF65-F5344CB8AC3E}">
        <p14:creationId xmlns:p14="http://schemas.microsoft.com/office/powerpoint/2010/main" val="142647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arrotondato 20"/>
          <p:cNvSpPr/>
          <p:nvPr/>
        </p:nvSpPr>
        <p:spPr>
          <a:xfrm>
            <a:off x="1924890" y="4493718"/>
            <a:ext cx="6450107" cy="1357189"/>
          </a:xfrm>
          <a:prstGeom prst="roundRect">
            <a:avLst>
              <a:gd name="adj" fmla="val 4507"/>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1503" y="6008131"/>
            <a:ext cx="1085087" cy="680935"/>
          </a:xfrm>
          <a:prstGeom prst="rect">
            <a:avLst/>
          </a:prstGeom>
        </p:spPr>
      </p:pic>
      <p:cxnSp>
        <p:nvCxnSpPr>
          <p:cNvPr id="8" name="Connettore diritto 7"/>
          <p:cNvCxnSpPr/>
          <p:nvPr/>
        </p:nvCxnSpPr>
        <p:spPr>
          <a:xfrm>
            <a:off x="489508" y="6689066"/>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0081" y="6369161"/>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2" name="CasellaDiTesto 1"/>
          <p:cNvSpPr txBox="1"/>
          <p:nvPr/>
        </p:nvSpPr>
        <p:spPr>
          <a:xfrm>
            <a:off x="3045043" y="15364"/>
            <a:ext cx="5959580" cy="461665"/>
          </a:xfrm>
          <a:prstGeom prst="rect">
            <a:avLst/>
          </a:prstGeom>
          <a:noFill/>
        </p:spPr>
        <p:txBody>
          <a:bodyPr wrap="none" rtlCol="0">
            <a:spAutoFit/>
          </a:bodyPr>
          <a:lstStyle/>
          <a:p>
            <a:r>
              <a:rPr lang="it-IT" sz="2400" b="1" dirty="0"/>
              <a:t>Flusso di lavoro per redigere DVR in 626 Suite</a:t>
            </a:r>
          </a:p>
        </p:txBody>
      </p:sp>
      <p:sp>
        <p:nvSpPr>
          <p:cNvPr id="9" name="Rettangolo arrotondato 8"/>
          <p:cNvSpPr/>
          <p:nvPr/>
        </p:nvSpPr>
        <p:spPr>
          <a:xfrm>
            <a:off x="2276287" y="1535590"/>
            <a:ext cx="1241211" cy="2200835"/>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11" name="CasellaDiTesto 10"/>
          <p:cNvSpPr txBox="1"/>
          <p:nvPr/>
        </p:nvSpPr>
        <p:spPr>
          <a:xfrm>
            <a:off x="2184222" y="2134160"/>
            <a:ext cx="1424122" cy="954107"/>
          </a:xfrm>
          <a:prstGeom prst="rect">
            <a:avLst/>
          </a:prstGeom>
          <a:noFill/>
        </p:spPr>
        <p:txBody>
          <a:bodyPr wrap="square" rtlCol="0">
            <a:spAutoFit/>
          </a:bodyPr>
          <a:lstStyle/>
          <a:p>
            <a:pPr algn="ctr"/>
            <a:r>
              <a:rPr lang="it-IT" sz="1400" b="1" dirty="0"/>
              <a:t>Associare i </a:t>
            </a:r>
            <a:br>
              <a:rPr lang="it-IT" sz="1400" b="1" dirty="0"/>
            </a:br>
            <a:r>
              <a:rPr lang="it-IT" sz="1400" b="1" dirty="0" err="1"/>
              <a:t>sottoprocessi</a:t>
            </a:r>
            <a:r>
              <a:rPr lang="it-IT" sz="1400" b="1" dirty="0"/>
              <a:t> ai</a:t>
            </a:r>
            <a:br>
              <a:rPr lang="it-IT" sz="1400" b="1" dirty="0"/>
            </a:br>
            <a:r>
              <a:rPr lang="it-IT" sz="1400" b="1" dirty="0"/>
              <a:t>processi/servizi</a:t>
            </a:r>
            <a:br>
              <a:rPr lang="it-IT" sz="1400" b="1" dirty="0"/>
            </a:br>
            <a:r>
              <a:rPr lang="it-IT" sz="1400" b="1" dirty="0"/>
              <a:t>Sezione 5.1 </a:t>
            </a:r>
          </a:p>
        </p:txBody>
      </p:sp>
      <p:sp>
        <p:nvSpPr>
          <p:cNvPr id="12" name="Rettangolo arrotondato 11"/>
          <p:cNvSpPr/>
          <p:nvPr/>
        </p:nvSpPr>
        <p:spPr>
          <a:xfrm>
            <a:off x="4478693" y="1516061"/>
            <a:ext cx="1209608" cy="2200835"/>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13" name="CasellaDiTesto 12"/>
          <p:cNvSpPr txBox="1"/>
          <p:nvPr/>
        </p:nvSpPr>
        <p:spPr>
          <a:xfrm>
            <a:off x="4479640" y="2156685"/>
            <a:ext cx="1202350" cy="830997"/>
          </a:xfrm>
          <a:prstGeom prst="rect">
            <a:avLst/>
          </a:prstGeom>
          <a:noFill/>
        </p:spPr>
        <p:txBody>
          <a:bodyPr wrap="square" rtlCol="0">
            <a:spAutoFit/>
          </a:bodyPr>
          <a:lstStyle/>
          <a:p>
            <a:pPr algn="ctr"/>
            <a:r>
              <a:rPr lang="it-IT" sz="1600" b="1" dirty="0"/>
              <a:t>Valutazione</a:t>
            </a:r>
          </a:p>
          <a:p>
            <a:pPr algn="ctr"/>
            <a:r>
              <a:rPr lang="it-IT" sz="1600" b="1" dirty="0"/>
              <a:t>rischi</a:t>
            </a:r>
            <a:br>
              <a:rPr lang="it-IT" sz="1600" b="1" dirty="0"/>
            </a:br>
            <a:r>
              <a:rPr lang="it-IT" sz="1600" b="1" dirty="0"/>
              <a:t>Sezioni 7.x </a:t>
            </a:r>
          </a:p>
        </p:txBody>
      </p:sp>
      <p:sp>
        <p:nvSpPr>
          <p:cNvPr id="15" name="Rettangolo arrotondato 14"/>
          <p:cNvSpPr/>
          <p:nvPr/>
        </p:nvSpPr>
        <p:spPr>
          <a:xfrm>
            <a:off x="1924890" y="517289"/>
            <a:ext cx="8018929" cy="3768978"/>
          </a:xfrm>
          <a:prstGeom prst="roundRect">
            <a:avLst>
              <a:gd name="adj" fmla="val 4171"/>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7" name="CasellaDiTesto 16"/>
          <p:cNvSpPr txBox="1"/>
          <p:nvPr/>
        </p:nvSpPr>
        <p:spPr>
          <a:xfrm>
            <a:off x="8139697" y="535150"/>
            <a:ext cx="1739964" cy="584775"/>
          </a:xfrm>
          <a:prstGeom prst="rect">
            <a:avLst/>
          </a:prstGeom>
          <a:noFill/>
        </p:spPr>
        <p:txBody>
          <a:bodyPr wrap="none" rtlCol="0">
            <a:spAutoFit/>
          </a:bodyPr>
          <a:lstStyle/>
          <a:p>
            <a:r>
              <a:rPr lang="it-IT" sz="3200" dirty="0">
                <a:solidFill>
                  <a:srgbClr val="FF0000"/>
                </a:solidFill>
                <a:latin typeface="Times New Roman" panose="02020603050405020304" pitchFamily="18" charset="0"/>
                <a:cs typeface="Times New Roman" panose="02020603050405020304" pitchFamily="18" charset="0"/>
              </a:rPr>
              <a:t>626 Suite</a:t>
            </a:r>
          </a:p>
        </p:txBody>
      </p:sp>
      <p:sp>
        <p:nvSpPr>
          <p:cNvPr id="18" name="Freccia in su 17"/>
          <p:cNvSpPr/>
          <p:nvPr/>
        </p:nvSpPr>
        <p:spPr>
          <a:xfrm rot="5400000">
            <a:off x="3841699" y="1666137"/>
            <a:ext cx="361300" cy="7834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Freccia in su 18"/>
          <p:cNvSpPr/>
          <p:nvPr/>
        </p:nvSpPr>
        <p:spPr>
          <a:xfrm rot="5400000">
            <a:off x="8548259" y="4802251"/>
            <a:ext cx="568460" cy="8069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p:cNvSpPr txBox="1"/>
          <p:nvPr/>
        </p:nvSpPr>
        <p:spPr>
          <a:xfrm>
            <a:off x="3564120" y="1628207"/>
            <a:ext cx="907621" cy="307777"/>
          </a:xfrm>
          <a:prstGeom prst="rect">
            <a:avLst/>
          </a:prstGeom>
          <a:noFill/>
        </p:spPr>
        <p:txBody>
          <a:bodyPr wrap="none" rtlCol="0">
            <a:spAutoFit/>
          </a:bodyPr>
          <a:lstStyle/>
          <a:p>
            <a:r>
              <a:rPr lang="it-IT" sz="1400" b="1" dirty="0"/>
              <a:t>Macchine</a:t>
            </a:r>
          </a:p>
        </p:txBody>
      </p:sp>
      <p:sp>
        <p:nvSpPr>
          <p:cNvPr id="20" name="CasellaDiTesto 19"/>
          <p:cNvSpPr txBox="1"/>
          <p:nvPr/>
        </p:nvSpPr>
        <p:spPr>
          <a:xfrm>
            <a:off x="3520904" y="2935859"/>
            <a:ext cx="809773" cy="307777"/>
          </a:xfrm>
          <a:prstGeom prst="rect">
            <a:avLst/>
          </a:prstGeom>
          <a:noFill/>
        </p:spPr>
        <p:txBody>
          <a:bodyPr wrap="none" rtlCol="0">
            <a:spAutoFit/>
          </a:bodyPr>
          <a:lstStyle/>
          <a:p>
            <a:r>
              <a:rPr lang="it-IT" sz="1400" b="1" dirty="0"/>
              <a:t>Impianti</a:t>
            </a:r>
          </a:p>
        </p:txBody>
      </p:sp>
      <p:sp>
        <p:nvSpPr>
          <p:cNvPr id="22" name="Freccia in su 21"/>
          <p:cNvSpPr/>
          <p:nvPr/>
        </p:nvSpPr>
        <p:spPr>
          <a:xfrm rot="10800000">
            <a:off x="2727235" y="3800932"/>
            <a:ext cx="296514" cy="9974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6931023" y="4469996"/>
            <a:ext cx="1544012" cy="523220"/>
          </a:xfrm>
          <a:prstGeom prst="rect">
            <a:avLst/>
          </a:prstGeom>
          <a:noFill/>
        </p:spPr>
        <p:txBody>
          <a:bodyPr wrap="none" rtlCol="0">
            <a:spAutoFit/>
          </a:bodyPr>
          <a:lstStyle/>
          <a:p>
            <a:r>
              <a:rPr lang="it-IT" sz="2800" b="1" dirty="0">
                <a:solidFill>
                  <a:srgbClr val="00B050"/>
                </a:solidFill>
                <a:latin typeface="Times New Roman" panose="02020603050405020304" pitchFamily="18" charset="0"/>
                <a:cs typeface="Times New Roman" panose="02020603050405020304" pitchFamily="18" charset="0"/>
              </a:rPr>
              <a:t>SSASDL</a:t>
            </a:r>
          </a:p>
        </p:txBody>
      </p:sp>
      <p:sp>
        <p:nvSpPr>
          <p:cNvPr id="25" name="Rettangolo arrotondato 24"/>
          <p:cNvSpPr/>
          <p:nvPr/>
        </p:nvSpPr>
        <p:spPr>
          <a:xfrm>
            <a:off x="2203084" y="4831283"/>
            <a:ext cx="3921771" cy="840377"/>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26" name="CasellaDiTesto 25"/>
          <p:cNvSpPr txBox="1"/>
          <p:nvPr/>
        </p:nvSpPr>
        <p:spPr>
          <a:xfrm>
            <a:off x="2104813" y="4894920"/>
            <a:ext cx="4034117" cy="738664"/>
          </a:xfrm>
          <a:prstGeom prst="rect">
            <a:avLst/>
          </a:prstGeom>
          <a:noFill/>
        </p:spPr>
        <p:txBody>
          <a:bodyPr wrap="square" rtlCol="0">
            <a:spAutoFit/>
          </a:bodyPr>
          <a:lstStyle/>
          <a:p>
            <a:pPr algn="ctr"/>
            <a:r>
              <a:rPr lang="it-IT" sz="1400" b="1" dirty="0"/>
              <a:t>Flusso di assegnazione Mansioni al lavoratore</a:t>
            </a:r>
            <a:br>
              <a:rPr lang="it-IT" sz="1400" b="1" dirty="0"/>
            </a:br>
            <a:r>
              <a:rPr lang="it-IT" sz="1400" b="1" dirty="0"/>
              <a:t>Schede di Dest. Lavorativa e di Radioprotezione</a:t>
            </a:r>
            <a:br>
              <a:rPr lang="it-IT" sz="1400" b="1" dirty="0"/>
            </a:br>
            <a:r>
              <a:rPr lang="it-IT" sz="1400" b="1" dirty="0"/>
              <a:t> SDL/SRP - Valutazione mansioni e rischi specifici</a:t>
            </a:r>
          </a:p>
        </p:txBody>
      </p:sp>
      <p:sp>
        <p:nvSpPr>
          <p:cNvPr id="28" name="CasellaDiTesto 27"/>
          <p:cNvSpPr txBox="1"/>
          <p:nvPr/>
        </p:nvSpPr>
        <p:spPr>
          <a:xfrm>
            <a:off x="899451" y="4612088"/>
            <a:ext cx="973793" cy="523220"/>
          </a:xfrm>
          <a:prstGeom prst="rect">
            <a:avLst/>
          </a:prstGeom>
          <a:noFill/>
        </p:spPr>
        <p:txBody>
          <a:bodyPr wrap="none" rtlCol="0">
            <a:spAutoFit/>
          </a:bodyPr>
          <a:lstStyle/>
          <a:p>
            <a:r>
              <a:rPr lang="it-IT" sz="1400" b="1" dirty="0"/>
              <a:t>Anagrafica</a:t>
            </a:r>
            <a:br>
              <a:rPr lang="it-IT" sz="1400" b="1" dirty="0"/>
            </a:br>
            <a:r>
              <a:rPr lang="it-IT" sz="1400" b="1" dirty="0"/>
              <a:t>Lavoratori</a:t>
            </a:r>
          </a:p>
        </p:txBody>
      </p:sp>
      <p:sp>
        <p:nvSpPr>
          <p:cNvPr id="29" name="Freccia angolare in su 28"/>
          <p:cNvSpPr/>
          <p:nvPr/>
        </p:nvSpPr>
        <p:spPr>
          <a:xfrm>
            <a:off x="6196572" y="3829401"/>
            <a:ext cx="834489" cy="1416936"/>
          </a:xfrm>
          <a:prstGeom prst="bentUpArrow">
            <a:avLst>
              <a:gd name="adj1" fmla="val 4689"/>
              <a:gd name="adj2" fmla="val 6975"/>
              <a:gd name="adj3" fmla="val 13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arrotondato 29"/>
          <p:cNvSpPr/>
          <p:nvPr/>
        </p:nvSpPr>
        <p:spPr>
          <a:xfrm>
            <a:off x="6290470" y="3191190"/>
            <a:ext cx="2172325" cy="614356"/>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32" name="CasellaDiTesto 31"/>
          <p:cNvSpPr txBox="1"/>
          <p:nvPr/>
        </p:nvSpPr>
        <p:spPr>
          <a:xfrm>
            <a:off x="6290470" y="3213205"/>
            <a:ext cx="2172326" cy="523220"/>
          </a:xfrm>
          <a:prstGeom prst="rect">
            <a:avLst/>
          </a:prstGeom>
          <a:noFill/>
        </p:spPr>
        <p:txBody>
          <a:bodyPr wrap="none" rtlCol="0">
            <a:spAutoFit/>
          </a:bodyPr>
          <a:lstStyle/>
          <a:p>
            <a:pPr algn="ctr"/>
            <a:r>
              <a:rPr lang="it-IT" sz="1400" b="1" dirty="0"/>
              <a:t>Gestione elenco Lavoratori</a:t>
            </a:r>
            <a:br>
              <a:rPr lang="it-IT" sz="1400" b="1" dirty="0"/>
            </a:br>
            <a:r>
              <a:rPr lang="it-IT" sz="1400" b="1" dirty="0"/>
              <a:t>Sezione 2.5 </a:t>
            </a:r>
          </a:p>
        </p:txBody>
      </p:sp>
      <p:sp>
        <p:nvSpPr>
          <p:cNvPr id="33" name="Rettangolo arrotondato 32"/>
          <p:cNvSpPr/>
          <p:nvPr/>
        </p:nvSpPr>
        <p:spPr>
          <a:xfrm>
            <a:off x="6329951" y="1610409"/>
            <a:ext cx="1706027" cy="1301038"/>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34" name="Freccia in su 33"/>
          <p:cNvSpPr/>
          <p:nvPr/>
        </p:nvSpPr>
        <p:spPr>
          <a:xfrm rot="5400000">
            <a:off x="5775554" y="1895180"/>
            <a:ext cx="470528" cy="587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CasellaDiTesto 34"/>
          <p:cNvSpPr txBox="1"/>
          <p:nvPr/>
        </p:nvSpPr>
        <p:spPr>
          <a:xfrm>
            <a:off x="6274666" y="1975666"/>
            <a:ext cx="1790234" cy="523220"/>
          </a:xfrm>
          <a:prstGeom prst="rect">
            <a:avLst/>
          </a:prstGeom>
          <a:noFill/>
        </p:spPr>
        <p:txBody>
          <a:bodyPr wrap="none" rtlCol="0">
            <a:spAutoFit/>
          </a:bodyPr>
          <a:lstStyle/>
          <a:p>
            <a:pPr algn="ctr"/>
            <a:r>
              <a:rPr lang="it-IT" sz="1400" b="1" dirty="0"/>
              <a:t>Prospetti riepilogativi</a:t>
            </a:r>
            <a:br>
              <a:rPr lang="it-IT" sz="1400" b="1" dirty="0"/>
            </a:br>
            <a:r>
              <a:rPr lang="it-IT" sz="1400" b="1" dirty="0"/>
              <a:t>Sezioni 11.x </a:t>
            </a:r>
          </a:p>
        </p:txBody>
      </p:sp>
      <p:sp>
        <p:nvSpPr>
          <p:cNvPr id="36" name="Rettangolo arrotondato 35"/>
          <p:cNvSpPr/>
          <p:nvPr/>
        </p:nvSpPr>
        <p:spPr>
          <a:xfrm>
            <a:off x="10535245" y="517289"/>
            <a:ext cx="1452402" cy="367910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4000" b="1" dirty="0">
                <a:latin typeface="Times New Roman" panose="02020603050405020304" pitchFamily="18" charset="0"/>
                <a:cs typeface="Times New Roman" panose="02020603050405020304" pitchFamily="18" charset="0"/>
              </a:rPr>
              <a:t>DVR</a:t>
            </a:r>
          </a:p>
          <a:p>
            <a:pPr algn="ctr"/>
            <a:r>
              <a:rPr lang="it-IT" sz="4000" b="1" dirty="0">
                <a:latin typeface="Times New Roman" panose="02020603050405020304" pitchFamily="18" charset="0"/>
                <a:cs typeface="Times New Roman" panose="02020603050405020304" pitchFamily="18" charset="0"/>
              </a:rPr>
              <a:t>SGI</a:t>
            </a:r>
          </a:p>
        </p:txBody>
      </p:sp>
      <p:sp>
        <p:nvSpPr>
          <p:cNvPr id="37" name="CasellaDiTesto 36"/>
          <p:cNvSpPr txBox="1"/>
          <p:nvPr/>
        </p:nvSpPr>
        <p:spPr>
          <a:xfrm>
            <a:off x="6252704" y="5251021"/>
            <a:ext cx="1203599" cy="523220"/>
          </a:xfrm>
          <a:prstGeom prst="rect">
            <a:avLst/>
          </a:prstGeom>
          <a:noFill/>
        </p:spPr>
        <p:txBody>
          <a:bodyPr wrap="none" rtlCol="0">
            <a:spAutoFit/>
          </a:bodyPr>
          <a:lstStyle/>
          <a:p>
            <a:r>
              <a:rPr lang="it-IT" sz="1400" b="1" dirty="0"/>
              <a:t>Assegnazione</a:t>
            </a:r>
            <a:br>
              <a:rPr lang="it-IT" sz="1400" b="1" dirty="0"/>
            </a:br>
            <a:r>
              <a:rPr lang="it-IT" sz="1400" b="1" dirty="0"/>
              <a:t>Mansioni</a:t>
            </a:r>
          </a:p>
        </p:txBody>
      </p:sp>
      <p:sp>
        <p:nvSpPr>
          <p:cNvPr id="38" name="Rettangolo arrotondato 37"/>
          <p:cNvSpPr/>
          <p:nvPr/>
        </p:nvSpPr>
        <p:spPr>
          <a:xfrm>
            <a:off x="8635066" y="1504727"/>
            <a:ext cx="1183247" cy="1261907"/>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39" name="Freccia in su 38"/>
          <p:cNvSpPr/>
          <p:nvPr/>
        </p:nvSpPr>
        <p:spPr>
          <a:xfrm rot="5400000">
            <a:off x="9907664" y="1833667"/>
            <a:ext cx="596769" cy="658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CasellaDiTesto 39"/>
          <p:cNvSpPr txBox="1"/>
          <p:nvPr/>
        </p:nvSpPr>
        <p:spPr>
          <a:xfrm>
            <a:off x="8595092" y="1752818"/>
            <a:ext cx="1281761" cy="738664"/>
          </a:xfrm>
          <a:prstGeom prst="rect">
            <a:avLst/>
          </a:prstGeom>
          <a:noFill/>
        </p:spPr>
        <p:txBody>
          <a:bodyPr wrap="none" rtlCol="0">
            <a:spAutoFit/>
          </a:bodyPr>
          <a:lstStyle/>
          <a:p>
            <a:pPr algn="ctr"/>
            <a:r>
              <a:rPr lang="it-IT" sz="1400" b="1" dirty="0"/>
              <a:t>Piano di</a:t>
            </a:r>
            <a:br>
              <a:rPr lang="it-IT" sz="1400" b="1" dirty="0"/>
            </a:br>
            <a:r>
              <a:rPr lang="it-IT" sz="1400" b="1" dirty="0"/>
              <a:t>miglioramento</a:t>
            </a:r>
          </a:p>
          <a:p>
            <a:pPr algn="ctr"/>
            <a:r>
              <a:rPr lang="it-IT" sz="1400" b="1" dirty="0"/>
              <a:t>Sezione 12.2 </a:t>
            </a:r>
          </a:p>
        </p:txBody>
      </p:sp>
      <p:sp>
        <p:nvSpPr>
          <p:cNvPr id="41" name="Ovale 40"/>
          <p:cNvSpPr/>
          <p:nvPr/>
        </p:nvSpPr>
        <p:spPr>
          <a:xfrm>
            <a:off x="9267128" y="4646330"/>
            <a:ext cx="2142421" cy="106853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sz="2400" b="1" dirty="0"/>
          </a:p>
        </p:txBody>
      </p:sp>
      <p:sp>
        <p:nvSpPr>
          <p:cNvPr id="42" name="Freccia in su 41"/>
          <p:cNvSpPr/>
          <p:nvPr/>
        </p:nvSpPr>
        <p:spPr>
          <a:xfrm rot="5400000">
            <a:off x="3836859" y="2990403"/>
            <a:ext cx="361300" cy="7834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Freccia in su 42"/>
          <p:cNvSpPr/>
          <p:nvPr/>
        </p:nvSpPr>
        <p:spPr>
          <a:xfrm rot="5400000">
            <a:off x="8096129" y="1914024"/>
            <a:ext cx="478787" cy="5412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CasellaDiTesto 43"/>
          <p:cNvSpPr txBox="1"/>
          <p:nvPr/>
        </p:nvSpPr>
        <p:spPr>
          <a:xfrm>
            <a:off x="3447405" y="2264584"/>
            <a:ext cx="1100301" cy="307777"/>
          </a:xfrm>
          <a:prstGeom prst="rect">
            <a:avLst/>
          </a:prstGeom>
          <a:noFill/>
        </p:spPr>
        <p:txBody>
          <a:bodyPr wrap="none" rtlCol="0">
            <a:spAutoFit/>
          </a:bodyPr>
          <a:lstStyle/>
          <a:p>
            <a:r>
              <a:rPr lang="it-IT" sz="1400" b="1" dirty="0"/>
              <a:t>Attrezzature</a:t>
            </a:r>
          </a:p>
        </p:txBody>
      </p:sp>
      <p:sp>
        <p:nvSpPr>
          <p:cNvPr id="45" name="Freccia in su 44"/>
          <p:cNvSpPr/>
          <p:nvPr/>
        </p:nvSpPr>
        <p:spPr>
          <a:xfrm rot="5400000">
            <a:off x="3840751" y="2323258"/>
            <a:ext cx="361300" cy="7834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Rettangolo arrotondato 45"/>
          <p:cNvSpPr/>
          <p:nvPr/>
        </p:nvSpPr>
        <p:spPr>
          <a:xfrm>
            <a:off x="4594308" y="687413"/>
            <a:ext cx="1706027" cy="531542"/>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47" name="CasellaDiTesto 46"/>
          <p:cNvSpPr txBox="1"/>
          <p:nvPr/>
        </p:nvSpPr>
        <p:spPr>
          <a:xfrm>
            <a:off x="4812310" y="660796"/>
            <a:ext cx="1319079" cy="584775"/>
          </a:xfrm>
          <a:prstGeom prst="rect">
            <a:avLst/>
          </a:prstGeom>
          <a:noFill/>
        </p:spPr>
        <p:txBody>
          <a:bodyPr wrap="none" rtlCol="0">
            <a:spAutoFit/>
          </a:bodyPr>
          <a:lstStyle/>
          <a:p>
            <a:pPr algn="ctr"/>
            <a:r>
              <a:rPr lang="it-IT" sz="1600" b="1" dirty="0"/>
              <a:t>Banche dati</a:t>
            </a:r>
            <a:br>
              <a:rPr lang="it-IT" sz="1600" b="1" dirty="0"/>
            </a:br>
            <a:r>
              <a:rPr lang="it-IT" sz="1600" b="1" dirty="0" err="1"/>
              <a:t>sottoprocessi</a:t>
            </a:r>
            <a:endParaRPr lang="it-IT" sz="1600" b="1" dirty="0"/>
          </a:p>
        </p:txBody>
      </p:sp>
      <p:sp>
        <p:nvSpPr>
          <p:cNvPr id="48" name="Freccia angolare in su 47"/>
          <p:cNvSpPr/>
          <p:nvPr/>
        </p:nvSpPr>
        <p:spPr>
          <a:xfrm rot="10800000">
            <a:off x="2825718" y="895409"/>
            <a:ext cx="1726451" cy="580389"/>
          </a:xfrm>
          <a:prstGeom prst="bentUpArrow">
            <a:avLst>
              <a:gd name="adj1" fmla="val 9114"/>
              <a:gd name="adj2" fmla="val 10737"/>
              <a:gd name="adj3" fmla="val 13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arrotondato 48"/>
          <p:cNvSpPr/>
          <p:nvPr/>
        </p:nvSpPr>
        <p:spPr>
          <a:xfrm>
            <a:off x="85115" y="1359923"/>
            <a:ext cx="1361703" cy="23988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b="1" dirty="0" err="1">
                <a:solidFill>
                  <a:srgbClr val="FF0000"/>
                </a:solidFill>
              </a:rPr>
              <a:t>G.O.Di.V.A</a:t>
            </a:r>
            <a:r>
              <a:rPr lang="it-IT" b="1" dirty="0">
                <a:solidFill>
                  <a:srgbClr val="FF0000"/>
                </a:solidFill>
              </a:rPr>
              <a:t>.</a:t>
            </a:r>
          </a:p>
          <a:p>
            <a:pPr algn="ctr"/>
            <a:r>
              <a:rPr lang="it-IT" sz="1600" b="1" dirty="0"/>
              <a:t/>
            </a:r>
            <a:br>
              <a:rPr lang="it-IT" sz="1600" b="1" dirty="0"/>
            </a:br>
            <a:r>
              <a:rPr lang="it-IT" sz="1400" b="1" dirty="0"/>
              <a:t>(anagrafiche, ruoli, esperimenti, servizi)</a:t>
            </a:r>
          </a:p>
        </p:txBody>
      </p:sp>
      <p:sp>
        <p:nvSpPr>
          <p:cNvPr id="50" name="Freccia a destra 49"/>
          <p:cNvSpPr/>
          <p:nvPr/>
        </p:nvSpPr>
        <p:spPr>
          <a:xfrm>
            <a:off x="1349484" y="1752818"/>
            <a:ext cx="1086144" cy="527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FF0000"/>
                </a:solidFill>
              </a:rPr>
              <a:t>Esperiment</a:t>
            </a:r>
            <a:r>
              <a:rPr lang="it-IT" sz="1400" b="1" dirty="0">
                <a:solidFill>
                  <a:srgbClr val="FF0000"/>
                </a:solidFill>
              </a:rPr>
              <a:t>i</a:t>
            </a:r>
          </a:p>
        </p:txBody>
      </p:sp>
      <p:sp>
        <p:nvSpPr>
          <p:cNvPr id="27" name="Freccia angolare in su 26"/>
          <p:cNvSpPr/>
          <p:nvPr/>
        </p:nvSpPr>
        <p:spPr>
          <a:xfrm rot="5400000">
            <a:off x="613769" y="3840740"/>
            <a:ext cx="1704551" cy="1446270"/>
          </a:xfrm>
          <a:prstGeom prst="bentUpArrow">
            <a:avLst>
              <a:gd name="adj1" fmla="val 9114"/>
              <a:gd name="adj2" fmla="val 10737"/>
              <a:gd name="adj3" fmla="val 13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a destra 50"/>
          <p:cNvSpPr/>
          <p:nvPr/>
        </p:nvSpPr>
        <p:spPr>
          <a:xfrm>
            <a:off x="1421389" y="2911447"/>
            <a:ext cx="976069" cy="527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rgbClr val="FF0000"/>
                </a:solidFill>
              </a:rPr>
              <a:t>Servizi</a:t>
            </a:r>
          </a:p>
        </p:txBody>
      </p:sp>
      <p:sp>
        <p:nvSpPr>
          <p:cNvPr id="53" name="Freccia in su 52"/>
          <p:cNvSpPr/>
          <p:nvPr/>
        </p:nvSpPr>
        <p:spPr>
          <a:xfrm rot="5400000">
            <a:off x="9438240" y="2511547"/>
            <a:ext cx="156108" cy="2011500"/>
          </a:xfrm>
          <a:prstGeom prst="upArrow">
            <a:avLst>
              <a:gd name="adj1" fmla="val 24247"/>
              <a:gd name="adj2" fmla="val 53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Freccia angolare in su 53"/>
          <p:cNvSpPr/>
          <p:nvPr/>
        </p:nvSpPr>
        <p:spPr>
          <a:xfrm>
            <a:off x="859415" y="3831311"/>
            <a:ext cx="5897423" cy="320214"/>
          </a:xfrm>
          <a:prstGeom prst="bentUpArrow">
            <a:avLst>
              <a:gd name="adj1" fmla="val 16933"/>
              <a:gd name="adj2" fmla="val 21315"/>
              <a:gd name="adj3" fmla="val 382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9813164" y="4710126"/>
            <a:ext cx="1262333" cy="954107"/>
          </a:xfrm>
          <a:prstGeom prst="rect">
            <a:avLst/>
          </a:prstGeom>
          <a:noFill/>
        </p:spPr>
        <p:txBody>
          <a:bodyPr wrap="none" rtlCol="0">
            <a:spAutoFit/>
          </a:bodyPr>
          <a:lstStyle/>
          <a:p>
            <a:r>
              <a:rPr lang="it-IT" sz="2000" b="1" dirty="0"/>
              <a:t>ALFRESCO</a:t>
            </a:r>
          </a:p>
          <a:p>
            <a:r>
              <a:rPr lang="it-IT" b="1" dirty="0"/>
              <a:t>SDL ver xx</a:t>
            </a:r>
            <a:br>
              <a:rPr lang="it-IT" b="1" dirty="0"/>
            </a:br>
            <a:r>
              <a:rPr lang="it-IT" b="1" dirty="0"/>
              <a:t>SRP ver xx</a:t>
            </a:r>
          </a:p>
        </p:txBody>
      </p:sp>
      <p:sp>
        <p:nvSpPr>
          <p:cNvPr id="55" name="CasellaDiTesto 54"/>
          <p:cNvSpPr txBox="1"/>
          <p:nvPr/>
        </p:nvSpPr>
        <p:spPr>
          <a:xfrm>
            <a:off x="2825719" y="6020702"/>
            <a:ext cx="5789948" cy="523220"/>
          </a:xfrm>
          <a:prstGeom prst="rect">
            <a:avLst/>
          </a:prstGeom>
          <a:noFill/>
        </p:spPr>
        <p:txBody>
          <a:bodyPr wrap="square" rtlCol="0">
            <a:spAutoFit/>
          </a:bodyPr>
          <a:lstStyle/>
          <a:p>
            <a:r>
              <a:rPr lang="it-IT" sz="1400" b="1" dirty="0"/>
              <a:t>SDL: </a:t>
            </a:r>
            <a:r>
              <a:rPr lang="it-IT" sz="1400" dirty="0"/>
              <a:t>Scheda di destinazione lavorativa</a:t>
            </a:r>
            <a:br>
              <a:rPr lang="it-IT" sz="1400" dirty="0"/>
            </a:br>
            <a:r>
              <a:rPr lang="it-IT" sz="1400" b="1" dirty="0"/>
              <a:t>SRP: </a:t>
            </a:r>
            <a:r>
              <a:rPr lang="it-IT" sz="1400" dirty="0"/>
              <a:t>Scheda di radioprotezione</a:t>
            </a:r>
          </a:p>
        </p:txBody>
      </p:sp>
      <p:sp>
        <p:nvSpPr>
          <p:cNvPr id="56" name="CasellaDiTesto 55"/>
          <p:cNvSpPr txBox="1"/>
          <p:nvPr/>
        </p:nvSpPr>
        <p:spPr>
          <a:xfrm>
            <a:off x="5847095" y="6025386"/>
            <a:ext cx="4435609" cy="523220"/>
          </a:xfrm>
          <a:prstGeom prst="rect">
            <a:avLst/>
          </a:prstGeom>
          <a:noFill/>
        </p:spPr>
        <p:txBody>
          <a:bodyPr wrap="square" rtlCol="0">
            <a:spAutoFit/>
          </a:bodyPr>
          <a:lstStyle/>
          <a:p>
            <a:r>
              <a:rPr lang="it-IT" sz="1400" b="1" dirty="0"/>
              <a:t>SSASDL</a:t>
            </a:r>
            <a:r>
              <a:rPr lang="it-IT" sz="1400" dirty="0"/>
              <a:t> : Interfaccia web INFN (Sicurezza Salute Ambiente)</a:t>
            </a:r>
            <a:br>
              <a:rPr lang="it-IT" sz="1400" dirty="0"/>
            </a:br>
            <a:r>
              <a:rPr lang="it-IT" sz="1400" b="1" dirty="0"/>
              <a:t>DVR: </a:t>
            </a:r>
            <a:r>
              <a:rPr lang="it-IT" sz="1400" dirty="0"/>
              <a:t>Documento di valutazione dei rischi</a:t>
            </a:r>
          </a:p>
        </p:txBody>
      </p:sp>
      <p:sp>
        <p:nvSpPr>
          <p:cNvPr id="57" name="Rettangolo arrotondato 56"/>
          <p:cNvSpPr/>
          <p:nvPr/>
        </p:nvSpPr>
        <p:spPr>
          <a:xfrm>
            <a:off x="2845878" y="5994609"/>
            <a:ext cx="7365211" cy="59788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58" name="CasellaDiTesto 57"/>
          <p:cNvSpPr txBox="1"/>
          <p:nvPr/>
        </p:nvSpPr>
        <p:spPr>
          <a:xfrm>
            <a:off x="8510374" y="3230852"/>
            <a:ext cx="1436932" cy="307777"/>
          </a:xfrm>
          <a:prstGeom prst="rect">
            <a:avLst/>
          </a:prstGeom>
          <a:noFill/>
        </p:spPr>
        <p:txBody>
          <a:bodyPr wrap="none" rtlCol="0">
            <a:spAutoFit/>
          </a:bodyPr>
          <a:lstStyle/>
          <a:p>
            <a:r>
              <a:rPr lang="it-IT" sz="1400" b="1" dirty="0"/>
              <a:t>Elenco lavoratori</a:t>
            </a:r>
          </a:p>
        </p:txBody>
      </p:sp>
    </p:spTree>
    <p:extLst>
      <p:ext uri="{BB962C8B-B14F-4D97-AF65-F5344CB8AC3E}">
        <p14:creationId xmlns:p14="http://schemas.microsoft.com/office/powerpoint/2010/main" val="99417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3" name="Immagine 2">
            <a:extLst>
              <a:ext uri="{FF2B5EF4-FFF2-40B4-BE49-F238E27FC236}">
                <a16:creationId xmlns:a16="http://schemas.microsoft.com/office/drawing/2014/main" id="{866DC976-7989-4078-BDB1-DE27FBCCF371}"/>
              </a:ext>
            </a:extLst>
          </p:cNvPr>
          <p:cNvPicPr>
            <a:picLocks noChangeAspect="1"/>
          </p:cNvPicPr>
          <p:nvPr/>
        </p:nvPicPr>
        <p:blipFill>
          <a:blip r:embed="rId3"/>
          <a:stretch>
            <a:fillRect/>
          </a:stretch>
        </p:blipFill>
        <p:spPr>
          <a:xfrm>
            <a:off x="346132" y="709194"/>
            <a:ext cx="7678879" cy="5295336"/>
          </a:xfrm>
          <a:prstGeom prst="rect">
            <a:avLst/>
          </a:prstGeom>
        </p:spPr>
      </p:pic>
      <p:sp>
        <p:nvSpPr>
          <p:cNvPr id="13" name="Ovale 12">
            <a:extLst>
              <a:ext uri="{FF2B5EF4-FFF2-40B4-BE49-F238E27FC236}">
                <a16:creationId xmlns:a16="http://schemas.microsoft.com/office/drawing/2014/main" id="{14A380C1-3515-43E0-AA19-F9026D119C74}"/>
              </a:ext>
            </a:extLst>
          </p:cNvPr>
          <p:cNvSpPr/>
          <p:nvPr/>
        </p:nvSpPr>
        <p:spPr>
          <a:xfrm>
            <a:off x="5805861" y="2991047"/>
            <a:ext cx="2083443" cy="111406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6BAFD364-163C-404D-892D-9DA4231D5F19}"/>
              </a:ext>
            </a:extLst>
          </p:cNvPr>
          <p:cNvSpPr/>
          <p:nvPr/>
        </p:nvSpPr>
        <p:spPr>
          <a:xfrm>
            <a:off x="2492602" y="1368606"/>
            <a:ext cx="1692969" cy="92209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326A5870-7F5F-4832-AC22-67DEB1ED45D4}"/>
              </a:ext>
            </a:extLst>
          </p:cNvPr>
          <p:cNvSpPr txBox="1"/>
          <p:nvPr/>
        </p:nvSpPr>
        <p:spPr>
          <a:xfrm>
            <a:off x="8435539" y="651073"/>
            <a:ext cx="3243713" cy="1200329"/>
          </a:xfrm>
          <a:prstGeom prst="rect">
            <a:avLst/>
          </a:prstGeom>
          <a:noFill/>
        </p:spPr>
        <p:txBody>
          <a:bodyPr wrap="square" rtlCol="0">
            <a:spAutoFit/>
          </a:bodyPr>
          <a:lstStyle/>
          <a:p>
            <a:pPr algn="just"/>
            <a:r>
              <a:rPr lang="it-IT" b="1" dirty="0"/>
              <a:t>Selezionato il lavoratore il  software si posiziona automaticamente sulla scheda di destinazione lavorativa (1)</a:t>
            </a:r>
          </a:p>
        </p:txBody>
      </p:sp>
      <p:sp>
        <p:nvSpPr>
          <p:cNvPr id="12" name="CasellaDiTesto 11">
            <a:extLst>
              <a:ext uri="{FF2B5EF4-FFF2-40B4-BE49-F238E27FC236}">
                <a16:creationId xmlns:a16="http://schemas.microsoft.com/office/drawing/2014/main" id="{C6A112CC-1EB9-4350-900D-21923A757F99}"/>
              </a:ext>
            </a:extLst>
          </p:cNvPr>
          <p:cNvSpPr txBox="1"/>
          <p:nvPr/>
        </p:nvSpPr>
        <p:spPr>
          <a:xfrm>
            <a:off x="8435539" y="3643444"/>
            <a:ext cx="3243714" cy="923330"/>
          </a:xfrm>
          <a:prstGeom prst="rect">
            <a:avLst/>
          </a:prstGeom>
          <a:noFill/>
        </p:spPr>
        <p:txBody>
          <a:bodyPr wrap="square" rtlCol="0">
            <a:spAutoFit/>
          </a:bodyPr>
          <a:lstStyle/>
          <a:p>
            <a:pPr algn="just"/>
            <a:r>
              <a:rPr lang="it-IT" b="1" dirty="0"/>
              <a:t>Per visualizzare le mansioni cliccare sull’apposito tasto «Seleziona Mansioni»</a:t>
            </a:r>
          </a:p>
        </p:txBody>
      </p:sp>
      <p:sp>
        <p:nvSpPr>
          <p:cNvPr id="16" name="CasellaDiTesto 15">
            <a:extLst>
              <a:ext uri="{FF2B5EF4-FFF2-40B4-BE49-F238E27FC236}">
                <a16:creationId xmlns:a16="http://schemas.microsoft.com/office/drawing/2014/main" id="{E56D6F26-992B-4FF6-B362-6B70D2919D27}"/>
              </a:ext>
            </a:extLst>
          </p:cNvPr>
          <p:cNvSpPr txBox="1"/>
          <p:nvPr/>
        </p:nvSpPr>
        <p:spPr>
          <a:xfrm>
            <a:off x="8435539" y="2179133"/>
            <a:ext cx="3243714" cy="1477328"/>
          </a:xfrm>
          <a:prstGeom prst="rect">
            <a:avLst/>
          </a:prstGeom>
          <a:noFill/>
        </p:spPr>
        <p:txBody>
          <a:bodyPr wrap="square" rtlCol="0">
            <a:spAutoFit/>
          </a:bodyPr>
          <a:lstStyle/>
          <a:p>
            <a:pPr algn="just"/>
            <a:r>
              <a:rPr lang="it-IT" b="1" dirty="0"/>
              <a:t>Il tasto «Avanti» permette di passare alla scheda di radioprotezione dopo aver concluso l’abbinamento delle  mansioni</a:t>
            </a:r>
          </a:p>
        </p:txBody>
      </p:sp>
      <p:sp>
        <p:nvSpPr>
          <p:cNvPr id="18" name="Ovale 17">
            <a:extLst>
              <a:ext uri="{FF2B5EF4-FFF2-40B4-BE49-F238E27FC236}">
                <a16:creationId xmlns:a16="http://schemas.microsoft.com/office/drawing/2014/main" id="{A8ECFA46-0E6C-454D-B6F8-7E7E4B376F14}"/>
              </a:ext>
            </a:extLst>
          </p:cNvPr>
          <p:cNvSpPr/>
          <p:nvPr/>
        </p:nvSpPr>
        <p:spPr>
          <a:xfrm>
            <a:off x="6428292" y="1369575"/>
            <a:ext cx="1692969" cy="92209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76276A17-083D-4F05-BC80-1FABBEB59858}"/>
              </a:ext>
            </a:extLst>
          </p:cNvPr>
          <p:cNvCxnSpPr>
            <a:cxnSpLocks/>
            <a:stCxn id="13" idx="6"/>
            <a:endCxn id="12" idx="1"/>
          </p:cNvCxnSpPr>
          <p:nvPr/>
        </p:nvCxnSpPr>
        <p:spPr>
          <a:xfrm>
            <a:off x="7889304" y="3548078"/>
            <a:ext cx="546235" cy="55703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95FF1E5C-E834-4C31-8732-7C41EEA2225E}"/>
              </a:ext>
            </a:extLst>
          </p:cNvPr>
          <p:cNvCxnSpPr>
            <a:stCxn id="15" idx="0"/>
          </p:cNvCxnSpPr>
          <p:nvPr/>
        </p:nvCxnSpPr>
        <p:spPr>
          <a:xfrm flipV="1">
            <a:off x="3339087" y="471638"/>
            <a:ext cx="674648" cy="896968"/>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9E19EBF9-D344-462B-89D2-0A56858490CE}"/>
              </a:ext>
            </a:extLst>
          </p:cNvPr>
          <p:cNvCxnSpPr>
            <a:cxnSpLocks/>
            <a:endCxn id="4" idx="1"/>
          </p:cNvCxnSpPr>
          <p:nvPr/>
        </p:nvCxnSpPr>
        <p:spPr>
          <a:xfrm>
            <a:off x="4032356" y="460706"/>
            <a:ext cx="4403183" cy="79053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B142727A-1DAA-4235-8901-68A73C863ECE}"/>
              </a:ext>
            </a:extLst>
          </p:cNvPr>
          <p:cNvCxnSpPr>
            <a:stCxn id="18" idx="6"/>
          </p:cNvCxnSpPr>
          <p:nvPr/>
        </p:nvCxnSpPr>
        <p:spPr>
          <a:xfrm>
            <a:off x="8121261" y="1830621"/>
            <a:ext cx="387472" cy="460076"/>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45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A91CA23-148D-0A5B-8A3E-C812537845F5}"/>
              </a:ext>
            </a:extLst>
          </p:cNvPr>
          <p:cNvPicPr>
            <a:picLocks noChangeAspect="1"/>
          </p:cNvPicPr>
          <p:nvPr/>
        </p:nvPicPr>
        <p:blipFill>
          <a:blip r:embed="rId2"/>
          <a:stretch>
            <a:fillRect/>
          </a:stretch>
        </p:blipFill>
        <p:spPr>
          <a:xfrm>
            <a:off x="506066" y="460273"/>
            <a:ext cx="7686275" cy="544119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7" y="5894374"/>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4" name="Ovale 3">
            <a:extLst>
              <a:ext uri="{FF2B5EF4-FFF2-40B4-BE49-F238E27FC236}">
                <a16:creationId xmlns:a16="http://schemas.microsoft.com/office/drawing/2014/main" id="{6EF491D4-A5FC-4F0F-9D36-B9DF4F475004}"/>
              </a:ext>
            </a:extLst>
          </p:cNvPr>
          <p:cNvSpPr/>
          <p:nvPr/>
        </p:nvSpPr>
        <p:spPr>
          <a:xfrm>
            <a:off x="4992724" y="4610414"/>
            <a:ext cx="1655180" cy="76392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7EB3CB27-864B-4AB2-9825-93F5C657D610}"/>
              </a:ext>
            </a:extLst>
          </p:cNvPr>
          <p:cNvSpPr/>
          <p:nvPr/>
        </p:nvSpPr>
        <p:spPr>
          <a:xfrm>
            <a:off x="2411923" y="1801369"/>
            <a:ext cx="3079565" cy="76392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74F94DF7-94E4-42D3-8A8E-C553E2CE9FF7}"/>
              </a:ext>
            </a:extLst>
          </p:cNvPr>
          <p:cNvSpPr txBox="1"/>
          <p:nvPr/>
        </p:nvSpPr>
        <p:spPr>
          <a:xfrm>
            <a:off x="8499109" y="362000"/>
            <a:ext cx="3330341" cy="923330"/>
          </a:xfrm>
          <a:prstGeom prst="rect">
            <a:avLst/>
          </a:prstGeom>
          <a:noFill/>
        </p:spPr>
        <p:txBody>
          <a:bodyPr wrap="square" rtlCol="0">
            <a:spAutoFit/>
          </a:bodyPr>
          <a:lstStyle/>
          <a:p>
            <a:pPr algn="just"/>
            <a:r>
              <a:rPr lang="it-IT" b="1" dirty="0"/>
              <a:t>Selezionare le mansioni  sull’elenco a tendina spuntando quelle di interesse.</a:t>
            </a:r>
          </a:p>
        </p:txBody>
      </p:sp>
      <p:sp>
        <p:nvSpPr>
          <p:cNvPr id="11" name="CasellaDiTesto 10">
            <a:extLst>
              <a:ext uri="{FF2B5EF4-FFF2-40B4-BE49-F238E27FC236}">
                <a16:creationId xmlns:a16="http://schemas.microsoft.com/office/drawing/2014/main" id="{AB8897DB-E0C6-4A9E-BB50-9A0B3A3B9792}"/>
              </a:ext>
            </a:extLst>
          </p:cNvPr>
          <p:cNvSpPr txBox="1"/>
          <p:nvPr/>
        </p:nvSpPr>
        <p:spPr>
          <a:xfrm>
            <a:off x="8499109" y="1311951"/>
            <a:ext cx="3330341" cy="1477328"/>
          </a:xfrm>
          <a:prstGeom prst="rect">
            <a:avLst/>
          </a:prstGeom>
          <a:noFill/>
        </p:spPr>
        <p:txBody>
          <a:bodyPr wrap="square" rtlCol="0">
            <a:spAutoFit/>
          </a:bodyPr>
          <a:lstStyle/>
          <a:p>
            <a:pPr algn="just"/>
            <a:r>
              <a:rPr lang="it-IT" b="1" dirty="0"/>
              <a:t>Approvare le selezioni effettuate con l’apposito tasto «Conferma»; sarà comunque possibile effettuare correzioni anche successivamente.</a:t>
            </a:r>
          </a:p>
        </p:txBody>
      </p:sp>
      <p:cxnSp>
        <p:nvCxnSpPr>
          <p:cNvPr id="13" name="Connettore 2 12">
            <a:extLst>
              <a:ext uri="{FF2B5EF4-FFF2-40B4-BE49-F238E27FC236}">
                <a16:creationId xmlns:a16="http://schemas.microsoft.com/office/drawing/2014/main" id="{21A28B81-DD63-424F-92B1-5A68382FFA67}"/>
              </a:ext>
            </a:extLst>
          </p:cNvPr>
          <p:cNvCxnSpPr>
            <a:stCxn id="9" idx="6"/>
            <a:endCxn id="7" idx="1"/>
          </p:cNvCxnSpPr>
          <p:nvPr/>
        </p:nvCxnSpPr>
        <p:spPr>
          <a:xfrm flipV="1">
            <a:off x="5491488" y="823665"/>
            <a:ext cx="3007621" cy="135966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EFAB0C8-44EC-4B38-AD4E-4FEE445FF0AE}"/>
              </a:ext>
            </a:extLst>
          </p:cNvPr>
          <p:cNvCxnSpPr>
            <a:cxnSpLocks/>
            <a:stCxn id="4" idx="6"/>
            <a:endCxn id="11" idx="1"/>
          </p:cNvCxnSpPr>
          <p:nvPr/>
        </p:nvCxnSpPr>
        <p:spPr>
          <a:xfrm flipV="1">
            <a:off x="6647904" y="2050615"/>
            <a:ext cx="1851205" cy="2941763"/>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37282E09-D112-4E91-A865-D15F5C813A67}"/>
              </a:ext>
            </a:extLst>
          </p:cNvPr>
          <p:cNvSpPr txBox="1"/>
          <p:nvPr/>
        </p:nvSpPr>
        <p:spPr>
          <a:xfrm>
            <a:off x="8499108" y="2895341"/>
            <a:ext cx="3330341" cy="3194721"/>
          </a:xfrm>
          <a:prstGeom prst="rect">
            <a:avLst/>
          </a:prstGeom>
          <a:noFill/>
        </p:spPr>
        <p:txBody>
          <a:bodyPr wrap="square" rtlCol="0">
            <a:spAutoFit/>
          </a:bodyPr>
          <a:lstStyle/>
          <a:p>
            <a:pPr algn="just"/>
            <a:r>
              <a:rPr lang="it-IT" sz="1680" b="1" dirty="0"/>
              <a:t>N.B. E’ necessario cliccare all’interno della casella «cerca una mansione» per abilitare il menù a tendina che altrimenti resta vuoto.</a:t>
            </a:r>
          </a:p>
          <a:p>
            <a:pPr algn="just"/>
            <a:r>
              <a:rPr lang="it-IT" sz="1680" b="1" dirty="0"/>
              <a:t>E’ obbligatorio inserire la mansione «Addetto Attività di Base» per tutti i lavoratori e le altre secondo i casi.</a:t>
            </a:r>
          </a:p>
          <a:p>
            <a:pPr algn="just"/>
            <a:r>
              <a:rPr lang="it-IT" sz="1680" b="1" dirty="0"/>
              <a:t>Per il ruolo di Responsabile abbinare la mansione di «Preposti INFN» o «Dirigenti INFN» a seconda dell'individuazione fatta dal datore di lavoro.</a:t>
            </a:r>
          </a:p>
        </p:txBody>
      </p:sp>
      <p:sp>
        <p:nvSpPr>
          <p:cNvPr id="30" name="Rettangolo 29">
            <a:extLst>
              <a:ext uri="{FF2B5EF4-FFF2-40B4-BE49-F238E27FC236}">
                <a16:creationId xmlns:a16="http://schemas.microsoft.com/office/drawing/2014/main" id="{3E4C4ACA-491E-43A7-A86E-F1622D6CCBCB}"/>
              </a:ext>
            </a:extLst>
          </p:cNvPr>
          <p:cNvSpPr/>
          <p:nvPr/>
        </p:nvSpPr>
        <p:spPr>
          <a:xfrm>
            <a:off x="8499109" y="362000"/>
            <a:ext cx="3330341" cy="8512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F6E12BB2-007B-4789-A824-3A1B37380C04}"/>
              </a:ext>
            </a:extLst>
          </p:cNvPr>
          <p:cNvSpPr/>
          <p:nvPr/>
        </p:nvSpPr>
        <p:spPr>
          <a:xfrm>
            <a:off x="8499108" y="1363906"/>
            <a:ext cx="3330341" cy="135966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772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185C3540-D764-356B-E6E9-2D6FED82B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88" y="476776"/>
            <a:ext cx="8197344" cy="541521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4" name="Ovale 3">
            <a:extLst>
              <a:ext uri="{FF2B5EF4-FFF2-40B4-BE49-F238E27FC236}">
                <a16:creationId xmlns:a16="http://schemas.microsoft.com/office/drawing/2014/main" id="{7DB86895-12EE-4D09-90C7-0022D748CB16}"/>
              </a:ext>
            </a:extLst>
          </p:cNvPr>
          <p:cNvSpPr/>
          <p:nvPr/>
        </p:nvSpPr>
        <p:spPr>
          <a:xfrm>
            <a:off x="3298708" y="2713267"/>
            <a:ext cx="2066780" cy="9144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2E1D7BED-35BD-4962-95D6-B34019984675}"/>
              </a:ext>
            </a:extLst>
          </p:cNvPr>
          <p:cNvSpPr/>
          <p:nvPr/>
        </p:nvSpPr>
        <p:spPr>
          <a:xfrm>
            <a:off x="6597429" y="853776"/>
            <a:ext cx="1950403" cy="11198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59F0D320-337A-449A-8B33-D2DA9C02905B}"/>
              </a:ext>
            </a:extLst>
          </p:cNvPr>
          <p:cNvSpPr txBox="1"/>
          <p:nvPr/>
        </p:nvSpPr>
        <p:spPr>
          <a:xfrm>
            <a:off x="8691614" y="1058779"/>
            <a:ext cx="3149898" cy="2031325"/>
          </a:xfrm>
          <a:prstGeom prst="rect">
            <a:avLst/>
          </a:prstGeom>
          <a:noFill/>
        </p:spPr>
        <p:txBody>
          <a:bodyPr wrap="square" rtlCol="0">
            <a:spAutoFit/>
          </a:bodyPr>
          <a:lstStyle/>
          <a:p>
            <a:pPr algn="just"/>
            <a:r>
              <a:rPr lang="it-IT" b="1" dirty="0"/>
              <a:t>Indicare se il lavoratore svolgerà attività con rischio da radiazioni ionizzanti. </a:t>
            </a:r>
          </a:p>
          <a:p>
            <a:pPr algn="just"/>
            <a:r>
              <a:rPr lang="it-IT" b="1" dirty="0"/>
              <a:t>N.B.: La selezione di «Addetto Radiazioni Ionizzanti» abilita la compilazione della scheda di radioprotezione.</a:t>
            </a:r>
          </a:p>
        </p:txBody>
      </p:sp>
      <p:sp>
        <p:nvSpPr>
          <p:cNvPr id="11" name="CasellaDiTesto 10">
            <a:extLst>
              <a:ext uri="{FF2B5EF4-FFF2-40B4-BE49-F238E27FC236}">
                <a16:creationId xmlns:a16="http://schemas.microsoft.com/office/drawing/2014/main" id="{E93E693F-1204-4F28-839F-2612C17ED5E5}"/>
              </a:ext>
            </a:extLst>
          </p:cNvPr>
          <p:cNvSpPr txBox="1"/>
          <p:nvPr/>
        </p:nvSpPr>
        <p:spPr>
          <a:xfrm>
            <a:off x="8691614" y="3429000"/>
            <a:ext cx="3149898" cy="2585323"/>
          </a:xfrm>
          <a:prstGeom prst="rect">
            <a:avLst/>
          </a:prstGeom>
          <a:noFill/>
        </p:spPr>
        <p:txBody>
          <a:bodyPr wrap="square" rtlCol="0">
            <a:spAutoFit/>
          </a:bodyPr>
          <a:lstStyle/>
          <a:p>
            <a:pPr algn="just"/>
            <a:r>
              <a:rPr lang="it-IT" b="1" dirty="0"/>
              <a:t>Pigiare il tasto «Avanti»:</a:t>
            </a:r>
          </a:p>
          <a:p>
            <a:pPr algn="just"/>
            <a:r>
              <a:rPr lang="it-IT" b="1" dirty="0"/>
              <a:t>1) se il lavoratore NON svolge attività con rischio da radiazioni ionizzanti  la scheda si conclude;</a:t>
            </a:r>
          </a:p>
          <a:p>
            <a:pPr algn="just"/>
            <a:r>
              <a:rPr lang="it-IT" b="1" dirty="0"/>
              <a:t>2) altrimenti proseguirà con la compilazione della scheda di radioprotezione come indicato di seguito.</a:t>
            </a:r>
          </a:p>
        </p:txBody>
      </p:sp>
      <p:cxnSp>
        <p:nvCxnSpPr>
          <p:cNvPr id="13" name="Connettore 2 12">
            <a:extLst>
              <a:ext uri="{FF2B5EF4-FFF2-40B4-BE49-F238E27FC236}">
                <a16:creationId xmlns:a16="http://schemas.microsoft.com/office/drawing/2014/main" id="{84D0879B-E49B-4692-9EC4-527B48014119}"/>
              </a:ext>
            </a:extLst>
          </p:cNvPr>
          <p:cNvCxnSpPr>
            <a:cxnSpLocks/>
            <a:stCxn id="4" idx="6"/>
            <a:endCxn id="7" idx="1"/>
          </p:cNvCxnSpPr>
          <p:nvPr/>
        </p:nvCxnSpPr>
        <p:spPr>
          <a:xfrm flipV="1">
            <a:off x="5365488" y="2074442"/>
            <a:ext cx="3326126" cy="1096025"/>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ABE2B796-AC38-423C-8169-A00A0534E77D}"/>
              </a:ext>
            </a:extLst>
          </p:cNvPr>
          <p:cNvCxnSpPr>
            <a:cxnSpLocks/>
            <a:stCxn id="9" idx="4"/>
            <a:endCxn id="11" idx="1"/>
          </p:cNvCxnSpPr>
          <p:nvPr/>
        </p:nvCxnSpPr>
        <p:spPr>
          <a:xfrm>
            <a:off x="7572631" y="1973627"/>
            <a:ext cx="1118983" cy="27480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67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9594FECF-9F9E-C0B4-C66B-11123080B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70" y="402547"/>
            <a:ext cx="11227082" cy="535401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4" name="Ovale 3">
            <a:extLst>
              <a:ext uri="{FF2B5EF4-FFF2-40B4-BE49-F238E27FC236}">
                <a16:creationId xmlns:a16="http://schemas.microsoft.com/office/drawing/2014/main" id="{8B65A299-6FE5-4184-AAF7-1D9F03386F4B}"/>
              </a:ext>
            </a:extLst>
          </p:cNvPr>
          <p:cNvSpPr/>
          <p:nvPr/>
        </p:nvSpPr>
        <p:spPr>
          <a:xfrm>
            <a:off x="4409954" y="1608881"/>
            <a:ext cx="3125165" cy="107644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D65EC411-3BF2-46B8-BEE4-CBF5953C2DE9}"/>
              </a:ext>
            </a:extLst>
          </p:cNvPr>
          <p:cNvSpPr/>
          <p:nvPr/>
        </p:nvSpPr>
        <p:spPr>
          <a:xfrm>
            <a:off x="10018235" y="2706388"/>
            <a:ext cx="1653308" cy="49357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6269F60A-4DCC-40F7-A496-D370428C3DB1}"/>
              </a:ext>
            </a:extLst>
          </p:cNvPr>
          <p:cNvSpPr/>
          <p:nvPr/>
        </p:nvSpPr>
        <p:spPr>
          <a:xfrm>
            <a:off x="7755038" y="4456253"/>
            <a:ext cx="1585732" cy="76746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llout: linea piegata 4">
            <a:extLst>
              <a:ext uri="{FF2B5EF4-FFF2-40B4-BE49-F238E27FC236}">
                <a16:creationId xmlns:a16="http://schemas.microsoft.com/office/drawing/2014/main" id="{F9B9053F-E780-497E-926C-712D2CA36AB1}"/>
              </a:ext>
            </a:extLst>
          </p:cNvPr>
          <p:cNvSpPr/>
          <p:nvPr/>
        </p:nvSpPr>
        <p:spPr>
          <a:xfrm>
            <a:off x="9386294" y="1400206"/>
            <a:ext cx="2285249" cy="1365325"/>
          </a:xfrm>
          <a:prstGeom prst="borderCallout2">
            <a:avLst>
              <a:gd name="adj1" fmla="val 97599"/>
              <a:gd name="adj2" fmla="val -372"/>
              <a:gd name="adj3" fmla="val 127852"/>
              <a:gd name="adj4" fmla="val -2561"/>
              <a:gd name="adj5" fmla="val 116554"/>
              <a:gd name="adj6" fmla="val 29001"/>
            </a:avLst>
          </a:prstGeom>
          <a:solidFill>
            <a:schemeClr val="bg1"/>
          </a:soli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Cliccare su Selezione attività per aprire la finestra di inserimento delle attività </a:t>
            </a:r>
            <a:r>
              <a:rPr lang="it-IT" b="1" dirty="0">
                <a:solidFill>
                  <a:schemeClr val="tx1"/>
                </a:solidFill>
              </a:rPr>
              <a:t>R.I</a:t>
            </a:r>
            <a:r>
              <a:rPr lang="it-IT" dirty="0">
                <a:solidFill>
                  <a:schemeClr val="tx1"/>
                </a:solidFill>
              </a:rPr>
              <a:t>.</a:t>
            </a:r>
          </a:p>
        </p:txBody>
      </p:sp>
      <p:sp>
        <p:nvSpPr>
          <p:cNvPr id="7" name="Callout: linea piegata 6">
            <a:extLst>
              <a:ext uri="{FF2B5EF4-FFF2-40B4-BE49-F238E27FC236}">
                <a16:creationId xmlns:a16="http://schemas.microsoft.com/office/drawing/2014/main" id="{F870643A-ABF1-4A86-BD7E-D8E477CB85CD}"/>
              </a:ext>
            </a:extLst>
          </p:cNvPr>
          <p:cNvSpPr/>
          <p:nvPr/>
        </p:nvSpPr>
        <p:spPr>
          <a:xfrm>
            <a:off x="9702265" y="4674464"/>
            <a:ext cx="2175310" cy="999807"/>
          </a:xfrm>
          <a:prstGeom prst="borderCallout2">
            <a:avLst>
              <a:gd name="adj1" fmla="val 52576"/>
              <a:gd name="adj2" fmla="val 496"/>
              <a:gd name="adj3" fmla="val 50749"/>
              <a:gd name="adj4" fmla="val -6666"/>
              <a:gd name="adj5" fmla="val 44247"/>
              <a:gd name="adj6" fmla="val -26776"/>
            </a:avLst>
          </a:prstGeom>
          <a:solidFill>
            <a:schemeClr val="bg1"/>
          </a:soli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Cliccare Conferma per approvare le scelte.</a:t>
            </a:r>
          </a:p>
        </p:txBody>
      </p:sp>
      <p:sp>
        <p:nvSpPr>
          <p:cNvPr id="13" name="Ovale 12">
            <a:extLst>
              <a:ext uri="{FF2B5EF4-FFF2-40B4-BE49-F238E27FC236}">
                <a16:creationId xmlns:a16="http://schemas.microsoft.com/office/drawing/2014/main" id="{8610847C-2CB1-414F-AD63-638305EDDEE4}"/>
              </a:ext>
            </a:extLst>
          </p:cNvPr>
          <p:cNvSpPr/>
          <p:nvPr/>
        </p:nvSpPr>
        <p:spPr>
          <a:xfrm>
            <a:off x="5839692" y="2229425"/>
            <a:ext cx="931742" cy="3914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llout: linea piegata 13">
            <a:extLst>
              <a:ext uri="{FF2B5EF4-FFF2-40B4-BE49-F238E27FC236}">
                <a16:creationId xmlns:a16="http://schemas.microsoft.com/office/drawing/2014/main" id="{AC6E7A7A-CA0A-4DDB-A99B-E0E741D639BD}"/>
              </a:ext>
            </a:extLst>
          </p:cNvPr>
          <p:cNvSpPr/>
          <p:nvPr/>
        </p:nvSpPr>
        <p:spPr>
          <a:xfrm>
            <a:off x="6357705" y="2927556"/>
            <a:ext cx="2743199" cy="1365325"/>
          </a:xfrm>
          <a:prstGeom prst="borderCallout2">
            <a:avLst>
              <a:gd name="adj1" fmla="val -27"/>
              <a:gd name="adj2" fmla="val 52542"/>
              <a:gd name="adj3" fmla="val -34894"/>
              <a:gd name="adj4" fmla="val 38931"/>
              <a:gd name="adj5" fmla="val -39946"/>
              <a:gd name="adj6" fmla="val 11016"/>
            </a:avLst>
          </a:prstGeom>
          <a:solidFill>
            <a:schemeClr val="bg1"/>
          </a:soli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N.B. per inserire una nuova attività è sufficiente digitare il testo voluto e  cliccare sulla parte in azzurrino.</a:t>
            </a:r>
          </a:p>
        </p:txBody>
      </p:sp>
      <p:sp>
        <p:nvSpPr>
          <p:cNvPr id="2" name="Callout: linea piegata 1">
            <a:extLst>
              <a:ext uri="{FF2B5EF4-FFF2-40B4-BE49-F238E27FC236}">
                <a16:creationId xmlns:a16="http://schemas.microsoft.com/office/drawing/2014/main" id="{54F5986B-70E5-410A-A955-E3A136E44EF5}"/>
              </a:ext>
            </a:extLst>
          </p:cNvPr>
          <p:cNvSpPr/>
          <p:nvPr/>
        </p:nvSpPr>
        <p:spPr>
          <a:xfrm>
            <a:off x="3549305" y="2940191"/>
            <a:ext cx="2637322" cy="1316255"/>
          </a:xfrm>
          <a:prstGeom prst="borderCallout2">
            <a:avLst>
              <a:gd name="adj1" fmla="val 524"/>
              <a:gd name="adj2" fmla="val 49133"/>
              <a:gd name="adj3" fmla="val -26854"/>
              <a:gd name="adj4" fmla="val 24550"/>
              <a:gd name="adj5" fmla="val -52220"/>
              <a:gd name="adj6" fmla="val 3233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Cliccare sulla casella per inserire una nuova attività con Radiazioni Ionizzanti </a:t>
            </a:r>
            <a:r>
              <a:rPr lang="it-IT" b="1" dirty="0">
                <a:solidFill>
                  <a:schemeClr val="tx1"/>
                </a:solidFill>
              </a:rPr>
              <a:t>(R.I.) </a:t>
            </a:r>
            <a:r>
              <a:rPr lang="it-IT" dirty="0">
                <a:solidFill>
                  <a:schemeClr val="tx1"/>
                </a:solidFill>
              </a:rPr>
              <a:t>o per selezionarne una già esistente.</a:t>
            </a:r>
          </a:p>
        </p:txBody>
      </p:sp>
    </p:spTree>
    <p:extLst>
      <p:ext uri="{BB962C8B-B14F-4D97-AF65-F5344CB8AC3E}">
        <p14:creationId xmlns:p14="http://schemas.microsoft.com/office/powerpoint/2010/main" val="233764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98EAF8A-EE44-BA8A-0ED0-0C334FBAD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81" y="368546"/>
            <a:ext cx="8168374" cy="552344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5" name="CasellaDiTesto 4">
            <a:extLst>
              <a:ext uri="{FF2B5EF4-FFF2-40B4-BE49-F238E27FC236}">
                <a16:creationId xmlns:a16="http://schemas.microsoft.com/office/drawing/2014/main" id="{D4DA16C0-64A9-4986-90E2-21EACA896C58}"/>
              </a:ext>
            </a:extLst>
          </p:cNvPr>
          <p:cNvSpPr txBox="1"/>
          <p:nvPr/>
        </p:nvSpPr>
        <p:spPr>
          <a:xfrm>
            <a:off x="8662737" y="539014"/>
            <a:ext cx="3058615" cy="3139321"/>
          </a:xfrm>
          <a:prstGeom prst="rect">
            <a:avLst/>
          </a:prstGeom>
          <a:noFill/>
        </p:spPr>
        <p:txBody>
          <a:bodyPr wrap="square" rtlCol="0">
            <a:spAutoFit/>
          </a:bodyPr>
          <a:lstStyle/>
          <a:p>
            <a:pPr algn="just"/>
            <a:r>
              <a:rPr lang="it-IT" b="1" dirty="0"/>
              <a:t>Il tasto «selezione dell’attività» apre la finestra per inserire le informazioni generali.</a:t>
            </a:r>
          </a:p>
          <a:p>
            <a:pPr algn="just"/>
            <a:r>
              <a:rPr lang="it-IT" b="1" dirty="0"/>
              <a:t>Indicare:</a:t>
            </a:r>
          </a:p>
          <a:p>
            <a:pPr marL="285750" indent="-285750" algn="just">
              <a:buFont typeface="Wingdings" panose="05000000000000000000" pitchFamily="2" charset="2"/>
              <a:buChar char="Ø"/>
            </a:pPr>
            <a:r>
              <a:rPr lang="it-IT" dirty="0"/>
              <a:t>La descrizione dell’attività svolta;</a:t>
            </a:r>
          </a:p>
          <a:p>
            <a:pPr marL="285750" indent="-285750" algn="just">
              <a:buFont typeface="Wingdings" panose="05000000000000000000" pitchFamily="2" charset="2"/>
              <a:buChar char="Ø"/>
            </a:pPr>
            <a:r>
              <a:rPr lang="it-IT" dirty="0"/>
              <a:t>Se svolta in zona «</a:t>
            </a:r>
            <a:r>
              <a:rPr lang="it-IT" b="1" dirty="0"/>
              <a:t>controllata o sorvegliata</a:t>
            </a:r>
            <a:r>
              <a:rPr lang="it-IT" dirty="0"/>
              <a:t>» oppure in altri ambiti «</a:t>
            </a:r>
            <a:r>
              <a:rPr lang="it-IT" b="1" dirty="0"/>
              <a:t>altre attività con rischio</a:t>
            </a:r>
            <a:r>
              <a:rPr lang="it-IT" dirty="0"/>
              <a:t>» </a:t>
            </a:r>
          </a:p>
        </p:txBody>
      </p:sp>
      <p:sp>
        <p:nvSpPr>
          <p:cNvPr id="14" name="Ovale 13">
            <a:extLst>
              <a:ext uri="{FF2B5EF4-FFF2-40B4-BE49-F238E27FC236}">
                <a16:creationId xmlns:a16="http://schemas.microsoft.com/office/drawing/2014/main" id="{A0718FBF-5BE3-474B-B633-FD8B649D93CD}"/>
              </a:ext>
            </a:extLst>
          </p:cNvPr>
          <p:cNvSpPr/>
          <p:nvPr/>
        </p:nvSpPr>
        <p:spPr>
          <a:xfrm>
            <a:off x="6330112" y="4509331"/>
            <a:ext cx="1037043" cy="611007"/>
          </a:xfrm>
          <a:prstGeom prst="ellipse">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llout: linea piegata 14">
            <a:extLst>
              <a:ext uri="{FF2B5EF4-FFF2-40B4-BE49-F238E27FC236}">
                <a16:creationId xmlns:a16="http://schemas.microsoft.com/office/drawing/2014/main" id="{5D4F241E-0F61-BF58-3672-02FCCD0A345B}"/>
              </a:ext>
            </a:extLst>
          </p:cNvPr>
          <p:cNvSpPr/>
          <p:nvPr/>
        </p:nvSpPr>
        <p:spPr>
          <a:xfrm>
            <a:off x="9112827" y="3806291"/>
            <a:ext cx="2608525" cy="1022943"/>
          </a:xfrm>
          <a:prstGeom prst="borderCallout2">
            <a:avLst>
              <a:gd name="adj1" fmla="val 52576"/>
              <a:gd name="adj2" fmla="val 496"/>
              <a:gd name="adj3" fmla="val 52781"/>
              <a:gd name="adj4" fmla="val -7064"/>
              <a:gd name="adj5" fmla="val 98084"/>
              <a:gd name="adj6" fmla="val -67805"/>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Al termine della compilazione si attiverà il pulsante «salva attività»</a:t>
            </a:r>
          </a:p>
        </p:txBody>
      </p:sp>
    </p:spTree>
    <p:extLst>
      <p:ext uri="{BB962C8B-B14F-4D97-AF65-F5344CB8AC3E}">
        <p14:creationId xmlns:p14="http://schemas.microsoft.com/office/powerpoint/2010/main" val="75138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05F296A-2AF0-0C07-F0FB-4A07A87E5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89" y="285077"/>
            <a:ext cx="8051387" cy="525564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Gruppo di lavoro </a:t>
            </a:r>
            <a:r>
              <a:rPr kumimoji="0" lang="it-IT" sz="1600" b="0" i="0" u="none" strike="noStrike" kern="1200" cap="none" spc="0" normalizeH="0" baseline="0" noProof="0" dirty="0" err="1">
                <a:ln>
                  <a:noFill/>
                </a:ln>
                <a:solidFill>
                  <a:prstClr val="black"/>
                </a:solidFill>
                <a:effectLst/>
                <a:uLnTx/>
                <a:uFillTx/>
                <a:latin typeface="Calibri" panose="020F0502020204030204"/>
                <a:ea typeface="+mn-ea"/>
                <a:cs typeface="+mn-cs"/>
              </a:rPr>
              <a:t>Safety</a:t>
            </a:r>
            <a:endPar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D4DA16C0-64A9-4986-90E2-21EACA896C58}"/>
              </a:ext>
            </a:extLst>
          </p:cNvPr>
          <p:cNvSpPr txBox="1"/>
          <p:nvPr/>
        </p:nvSpPr>
        <p:spPr>
          <a:xfrm>
            <a:off x="8662737" y="539014"/>
            <a:ext cx="3058615"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effectLst/>
                <a:uLnTx/>
                <a:uFillTx/>
                <a:latin typeface="Calibri" panose="020F0502020204030204"/>
                <a:ea typeface="+mn-ea"/>
                <a:cs typeface="+mn-cs"/>
              </a:rPr>
              <a:t>Dopo le informazioni generali si apre la finestra di «inserimento dati» dove occorre indicare: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800" b="0" i="0" u="none" strike="noStrike" kern="1200" cap="none" spc="0" normalizeH="0" baseline="0" noProof="0" dirty="0">
                <a:ln>
                  <a:noFill/>
                </a:ln>
                <a:effectLst/>
                <a:uLnTx/>
                <a:uFillTx/>
                <a:latin typeface="Calibri" panose="020F0502020204030204"/>
                <a:ea typeface="+mn-ea"/>
                <a:cs typeface="+mn-cs"/>
              </a:rPr>
              <a:t>Il luogo dove si svolge l’attività, selezionandolo dal menù a tendina;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it-IT" dirty="0">
                <a:latin typeface="Calibri" panose="020F0502020204030204"/>
              </a:rPr>
              <a:t>La frequenza dell’attività;</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it-IT" sz="1800" b="0" i="0" u="none" strike="noStrike" kern="1200" cap="none" spc="0" normalizeH="0" baseline="0" noProof="0" dirty="0">
                <a:ln>
                  <a:noFill/>
                </a:ln>
                <a:effectLst/>
                <a:uLnTx/>
                <a:uFillTx/>
                <a:latin typeface="Calibri" panose="020F0502020204030204"/>
                <a:ea typeface="+mn-ea"/>
                <a:cs typeface="+mn-cs"/>
              </a:rPr>
              <a:t>Eventualmente quali sorgenti o </a:t>
            </a:r>
            <a:r>
              <a:rPr lang="it-IT" dirty="0">
                <a:latin typeface="Calibri" panose="020F0502020204030204"/>
              </a:rPr>
              <a:t>materiali attivati sono utilizzati.</a:t>
            </a:r>
            <a:endParaRPr kumimoji="0" lang="it-IT" sz="1800" b="0" i="0" u="none" strike="noStrike" kern="1200" cap="none" spc="0" normalizeH="0" baseline="0" noProof="0" dirty="0">
              <a:ln>
                <a:noFill/>
              </a:ln>
              <a:effectLst/>
              <a:uLnTx/>
              <a:uFillTx/>
              <a:latin typeface="Calibri" panose="020F0502020204030204"/>
            </a:endParaRPr>
          </a:p>
        </p:txBody>
      </p:sp>
      <p:sp>
        <p:nvSpPr>
          <p:cNvPr id="14" name="Ovale 13">
            <a:extLst>
              <a:ext uri="{FF2B5EF4-FFF2-40B4-BE49-F238E27FC236}">
                <a16:creationId xmlns:a16="http://schemas.microsoft.com/office/drawing/2014/main" id="{A0718FBF-5BE3-474B-B633-FD8B649D93CD}"/>
              </a:ext>
            </a:extLst>
          </p:cNvPr>
          <p:cNvSpPr/>
          <p:nvPr/>
        </p:nvSpPr>
        <p:spPr>
          <a:xfrm>
            <a:off x="6371676" y="4298200"/>
            <a:ext cx="1037043" cy="611007"/>
          </a:xfrm>
          <a:prstGeom prst="ellipse">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allout: linea piegata 14">
            <a:extLst>
              <a:ext uri="{FF2B5EF4-FFF2-40B4-BE49-F238E27FC236}">
                <a16:creationId xmlns:a16="http://schemas.microsoft.com/office/drawing/2014/main" id="{5D4F241E-0F61-BF58-3672-02FCCD0A345B}"/>
              </a:ext>
            </a:extLst>
          </p:cNvPr>
          <p:cNvSpPr/>
          <p:nvPr/>
        </p:nvSpPr>
        <p:spPr>
          <a:xfrm>
            <a:off x="9033786" y="4850397"/>
            <a:ext cx="2608525" cy="1022943"/>
          </a:xfrm>
          <a:prstGeom prst="borderCallout2">
            <a:avLst>
              <a:gd name="adj1" fmla="val 52576"/>
              <a:gd name="adj2" fmla="val 496"/>
              <a:gd name="adj3" fmla="val 52781"/>
              <a:gd name="adj4" fmla="val -7064"/>
              <a:gd name="adj5" fmla="val -24826"/>
              <a:gd name="adj6" fmla="val -63423"/>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Al termine della compilazione si attiverà il pulsante «</a:t>
            </a:r>
            <a:r>
              <a:rPr lang="it-IT" b="1" dirty="0">
                <a:solidFill>
                  <a:prstClr val="black"/>
                </a:solidFill>
                <a:latin typeface="Calibri" panose="020F0502020204030204"/>
              </a:rPr>
              <a:t>conferma</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Ovale 6">
            <a:extLst>
              <a:ext uri="{FF2B5EF4-FFF2-40B4-BE49-F238E27FC236}">
                <a16:creationId xmlns:a16="http://schemas.microsoft.com/office/drawing/2014/main" id="{ED037918-09CF-126B-1775-7C12DEF817EB}"/>
              </a:ext>
            </a:extLst>
          </p:cNvPr>
          <p:cNvSpPr/>
          <p:nvPr/>
        </p:nvSpPr>
        <p:spPr>
          <a:xfrm>
            <a:off x="5189628" y="2130137"/>
            <a:ext cx="2073617" cy="699540"/>
          </a:xfrm>
          <a:prstGeom prst="ellipse">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llout: linea piegata 8">
            <a:extLst>
              <a:ext uri="{FF2B5EF4-FFF2-40B4-BE49-F238E27FC236}">
                <a16:creationId xmlns:a16="http://schemas.microsoft.com/office/drawing/2014/main" id="{BFFDB7B2-F44E-31BE-EF7C-59997C742B5F}"/>
              </a:ext>
            </a:extLst>
          </p:cNvPr>
          <p:cNvSpPr/>
          <p:nvPr/>
        </p:nvSpPr>
        <p:spPr>
          <a:xfrm>
            <a:off x="6286896" y="5859797"/>
            <a:ext cx="2608525" cy="611008"/>
          </a:xfrm>
          <a:prstGeom prst="borderCallout2">
            <a:avLst>
              <a:gd name="adj1" fmla="val 52576"/>
              <a:gd name="adj2" fmla="val 496"/>
              <a:gd name="adj3" fmla="val 54813"/>
              <a:gd name="adj4" fmla="val -23794"/>
              <a:gd name="adj5" fmla="val -505640"/>
              <a:gd name="adj6" fmla="val 17839"/>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Possibilità di modificare o cancellare l’attività</a:t>
            </a:r>
          </a:p>
        </p:txBody>
      </p:sp>
      <p:sp>
        <p:nvSpPr>
          <p:cNvPr id="2" name="CasellaDiTesto 1">
            <a:extLst>
              <a:ext uri="{FF2B5EF4-FFF2-40B4-BE49-F238E27FC236}">
                <a16:creationId xmlns:a16="http://schemas.microsoft.com/office/drawing/2014/main" id="{81F4D2C2-A9B8-082D-8146-770CC075BB09}"/>
              </a:ext>
            </a:extLst>
          </p:cNvPr>
          <p:cNvSpPr txBox="1"/>
          <p:nvPr/>
        </p:nvSpPr>
        <p:spPr>
          <a:xfrm>
            <a:off x="549689" y="5614431"/>
            <a:ext cx="4888873" cy="646331"/>
          </a:xfrm>
          <a:prstGeom prst="rect">
            <a:avLst/>
          </a:prstGeom>
          <a:noFill/>
        </p:spPr>
        <p:txBody>
          <a:bodyPr wrap="square" rtlCol="0">
            <a:spAutoFit/>
          </a:bodyPr>
          <a:lstStyle/>
          <a:p>
            <a:r>
              <a:rPr lang="it-IT" b="1" dirty="0"/>
              <a:t>N.B.: La selezione del luogo dove saranno svolte le attività influisce sulle opzioni disponibili.</a:t>
            </a:r>
          </a:p>
        </p:txBody>
      </p:sp>
    </p:spTree>
    <p:extLst>
      <p:ext uri="{BB962C8B-B14F-4D97-AF65-F5344CB8AC3E}">
        <p14:creationId xmlns:p14="http://schemas.microsoft.com/office/powerpoint/2010/main" val="347161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10;&#10;Descrizione generata automaticamente">
            <a:extLst>
              <a:ext uri="{FF2B5EF4-FFF2-40B4-BE49-F238E27FC236}">
                <a16:creationId xmlns:a16="http://schemas.microsoft.com/office/drawing/2014/main" id="{DAB583FB-D9C5-3C6A-0D0A-69307D7D2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48" y="433320"/>
            <a:ext cx="8058238" cy="5382034"/>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5" name="CasellaDiTesto 4">
            <a:extLst>
              <a:ext uri="{FF2B5EF4-FFF2-40B4-BE49-F238E27FC236}">
                <a16:creationId xmlns:a16="http://schemas.microsoft.com/office/drawing/2014/main" id="{D4DA16C0-64A9-4986-90E2-21EACA896C58}"/>
              </a:ext>
            </a:extLst>
          </p:cNvPr>
          <p:cNvSpPr txBox="1"/>
          <p:nvPr/>
        </p:nvSpPr>
        <p:spPr>
          <a:xfrm>
            <a:off x="8662737" y="358434"/>
            <a:ext cx="3058615" cy="2308324"/>
          </a:xfrm>
          <a:prstGeom prst="rect">
            <a:avLst/>
          </a:prstGeom>
          <a:noFill/>
        </p:spPr>
        <p:txBody>
          <a:bodyPr wrap="square" rtlCol="0">
            <a:spAutoFit/>
          </a:bodyPr>
          <a:lstStyle/>
          <a:p>
            <a:pPr algn="just"/>
            <a:r>
              <a:rPr lang="it-IT" b="1" dirty="0"/>
              <a:t>Se si seleziona «altra struttura INFN» o «presso altre sedi» viene proposta la seguente finestra che richiede:</a:t>
            </a:r>
          </a:p>
          <a:p>
            <a:pPr marL="285750" indent="-285750" algn="just">
              <a:buFont typeface="Wingdings" panose="05000000000000000000" pitchFamily="2" charset="2"/>
              <a:buChar char="Ø"/>
            </a:pPr>
            <a:r>
              <a:rPr lang="it-IT" dirty="0"/>
              <a:t>La selezione della sede;</a:t>
            </a:r>
          </a:p>
          <a:p>
            <a:pPr marL="285750" indent="-285750" algn="just">
              <a:buFont typeface="Wingdings" panose="05000000000000000000" pitchFamily="2" charset="2"/>
              <a:buChar char="Ø"/>
            </a:pPr>
            <a:r>
              <a:rPr lang="it-IT" dirty="0"/>
              <a:t>Il numero di giorni/anno o l’intervallo di date in cui l’attività sarà svolta.</a:t>
            </a:r>
          </a:p>
        </p:txBody>
      </p:sp>
      <p:sp>
        <p:nvSpPr>
          <p:cNvPr id="14" name="Ovale 13">
            <a:extLst>
              <a:ext uri="{FF2B5EF4-FFF2-40B4-BE49-F238E27FC236}">
                <a16:creationId xmlns:a16="http://schemas.microsoft.com/office/drawing/2014/main" id="{A0718FBF-5BE3-474B-B633-FD8B649D93CD}"/>
              </a:ext>
            </a:extLst>
          </p:cNvPr>
          <p:cNvSpPr/>
          <p:nvPr/>
        </p:nvSpPr>
        <p:spPr>
          <a:xfrm>
            <a:off x="7348421" y="5204347"/>
            <a:ext cx="1037043" cy="611007"/>
          </a:xfrm>
          <a:prstGeom prst="ellipse">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llout: linea piegata 14">
            <a:extLst>
              <a:ext uri="{FF2B5EF4-FFF2-40B4-BE49-F238E27FC236}">
                <a16:creationId xmlns:a16="http://schemas.microsoft.com/office/drawing/2014/main" id="{5D4F241E-0F61-BF58-3672-02FCCD0A345B}"/>
              </a:ext>
            </a:extLst>
          </p:cNvPr>
          <p:cNvSpPr/>
          <p:nvPr/>
        </p:nvSpPr>
        <p:spPr>
          <a:xfrm>
            <a:off x="8887781" y="2943757"/>
            <a:ext cx="2608525" cy="1022943"/>
          </a:xfrm>
          <a:prstGeom prst="borderCallout2">
            <a:avLst>
              <a:gd name="adj1" fmla="val 52576"/>
              <a:gd name="adj2" fmla="val 496"/>
              <a:gd name="adj3" fmla="val 52781"/>
              <a:gd name="adj4" fmla="val -7064"/>
              <a:gd name="adj5" fmla="val 221386"/>
              <a:gd name="adj6" fmla="val -38505"/>
            </a:avLst>
          </a:prstGeom>
          <a:no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Al termine della compilazione si attiverà il pulsante «conferma»</a:t>
            </a:r>
          </a:p>
        </p:txBody>
      </p:sp>
      <p:sp>
        <p:nvSpPr>
          <p:cNvPr id="2" name="CasellaDiTesto 1">
            <a:extLst>
              <a:ext uri="{FF2B5EF4-FFF2-40B4-BE49-F238E27FC236}">
                <a16:creationId xmlns:a16="http://schemas.microsoft.com/office/drawing/2014/main" id="{A6860A13-D97F-72AE-6184-310E1D53EB1F}"/>
              </a:ext>
            </a:extLst>
          </p:cNvPr>
          <p:cNvSpPr txBox="1"/>
          <p:nvPr/>
        </p:nvSpPr>
        <p:spPr>
          <a:xfrm>
            <a:off x="8818075" y="4060837"/>
            <a:ext cx="2903277" cy="2031325"/>
          </a:xfrm>
          <a:prstGeom prst="rect">
            <a:avLst/>
          </a:prstGeom>
          <a:noFill/>
        </p:spPr>
        <p:txBody>
          <a:bodyPr wrap="square" rtlCol="0">
            <a:spAutoFit/>
          </a:bodyPr>
          <a:lstStyle/>
          <a:p>
            <a:pPr algn="just"/>
            <a:r>
              <a:rPr lang="it-IT" b="1" dirty="0"/>
              <a:t>N.B.: Qualora la sede esterna non risulti presente nell’elenco aprire un ticket su portale.dsi.infn.it, Area Salute e Ambiente, Applicazione SSASDL, Tipo richiesta di supporto.</a:t>
            </a:r>
          </a:p>
        </p:txBody>
      </p:sp>
    </p:spTree>
    <p:extLst>
      <p:ext uri="{BB962C8B-B14F-4D97-AF65-F5344CB8AC3E}">
        <p14:creationId xmlns:p14="http://schemas.microsoft.com/office/powerpoint/2010/main" val="155587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11" name="Immagine 10">
            <a:extLst>
              <a:ext uri="{FF2B5EF4-FFF2-40B4-BE49-F238E27FC236}">
                <a16:creationId xmlns:a16="http://schemas.microsoft.com/office/drawing/2014/main" id="{B527ED0D-FF6B-4F8C-B89C-085473492A50}"/>
              </a:ext>
            </a:extLst>
          </p:cNvPr>
          <p:cNvPicPr>
            <a:picLocks noChangeAspect="1"/>
          </p:cNvPicPr>
          <p:nvPr/>
        </p:nvPicPr>
        <p:blipFill>
          <a:blip r:embed="rId3"/>
          <a:stretch>
            <a:fillRect/>
          </a:stretch>
        </p:blipFill>
        <p:spPr>
          <a:xfrm>
            <a:off x="261005" y="282599"/>
            <a:ext cx="8324730" cy="6002046"/>
          </a:xfrm>
          <a:prstGeom prst="rect">
            <a:avLst/>
          </a:prstGeom>
        </p:spPr>
      </p:pic>
      <p:sp>
        <p:nvSpPr>
          <p:cNvPr id="7" name="Ovale 6">
            <a:extLst>
              <a:ext uri="{FF2B5EF4-FFF2-40B4-BE49-F238E27FC236}">
                <a16:creationId xmlns:a16="http://schemas.microsoft.com/office/drawing/2014/main" id="{FB75253A-C677-4DB6-8595-01DED9E22275}"/>
              </a:ext>
            </a:extLst>
          </p:cNvPr>
          <p:cNvSpPr/>
          <p:nvPr/>
        </p:nvSpPr>
        <p:spPr>
          <a:xfrm>
            <a:off x="261005" y="5186884"/>
            <a:ext cx="8512093" cy="127166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E567CEC5-884E-4A7D-89F8-A4C7DAC20B3F}"/>
              </a:ext>
            </a:extLst>
          </p:cNvPr>
          <p:cNvSpPr/>
          <p:nvPr/>
        </p:nvSpPr>
        <p:spPr>
          <a:xfrm>
            <a:off x="7740364" y="2280055"/>
            <a:ext cx="845371" cy="48409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A6F551B5-AEA5-4E24-A647-89BB4613F91F}"/>
              </a:ext>
            </a:extLst>
          </p:cNvPr>
          <p:cNvSpPr/>
          <p:nvPr/>
        </p:nvSpPr>
        <p:spPr>
          <a:xfrm>
            <a:off x="6871872" y="451255"/>
            <a:ext cx="2065468" cy="63470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348E7F5A-2770-4DF0-A9F9-1B74C97D9009}"/>
              </a:ext>
            </a:extLst>
          </p:cNvPr>
          <p:cNvSpPr/>
          <p:nvPr/>
        </p:nvSpPr>
        <p:spPr>
          <a:xfrm>
            <a:off x="9192126" y="209550"/>
            <a:ext cx="2738869" cy="14593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Terminato l’inserimento cliccare sul pulsante Avanti che aprirà la finestra visibile nella prossima slide.</a:t>
            </a:r>
          </a:p>
        </p:txBody>
      </p:sp>
      <p:sp>
        <p:nvSpPr>
          <p:cNvPr id="14" name="Rettangolo 13">
            <a:extLst>
              <a:ext uri="{FF2B5EF4-FFF2-40B4-BE49-F238E27FC236}">
                <a16:creationId xmlns:a16="http://schemas.microsoft.com/office/drawing/2014/main" id="{A066F54B-7A25-4F05-B4B4-9BB234F3D5BD}"/>
              </a:ext>
            </a:extLst>
          </p:cNvPr>
          <p:cNvSpPr/>
          <p:nvPr/>
        </p:nvSpPr>
        <p:spPr>
          <a:xfrm>
            <a:off x="9192125" y="1892948"/>
            <a:ext cx="2738869" cy="10523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Permette di cancellare un eventuale inserimento errato.</a:t>
            </a:r>
          </a:p>
        </p:txBody>
      </p:sp>
      <p:sp>
        <p:nvSpPr>
          <p:cNvPr id="15" name="Rettangolo 14">
            <a:extLst>
              <a:ext uri="{FF2B5EF4-FFF2-40B4-BE49-F238E27FC236}">
                <a16:creationId xmlns:a16="http://schemas.microsoft.com/office/drawing/2014/main" id="{549F46E9-D176-407F-827B-F0C4A50DA534}"/>
              </a:ext>
            </a:extLst>
          </p:cNvPr>
          <p:cNvSpPr/>
          <p:nvPr/>
        </p:nvSpPr>
        <p:spPr>
          <a:xfrm>
            <a:off x="9221200" y="4050700"/>
            <a:ext cx="2738869" cy="15960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a:solidFill>
                  <a:schemeClr val="tx1"/>
                </a:solidFill>
              </a:rPr>
              <a:t>È possibile inserire informazioni dettagliate su eventuali parti del corpo soggette ad irradiazione e a quali radionuclidi sono esposte.</a:t>
            </a:r>
          </a:p>
        </p:txBody>
      </p:sp>
      <p:cxnSp>
        <p:nvCxnSpPr>
          <p:cNvPr id="17" name="Connettore 2 16">
            <a:extLst>
              <a:ext uri="{FF2B5EF4-FFF2-40B4-BE49-F238E27FC236}">
                <a16:creationId xmlns:a16="http://schemas.microsoft.com/office/drawing/2014/main" id="{BF8DA70B-72AD-473E-B7FC-A193B7D714BD}"/>
              </a:ext>
            </a:extLst>
          </p:cNvPr>
          <p:cNvCxnSpPr>
            <a:cxnSpLocks/>
            <a:stCxn id="13" idx="1"/>
            <a:endCxn id="12" idx="5"/>
          </p:cNvCxnSpPr>
          <p:nvPr/>
        </p:nvCxnSpPr>
        <p:spPr>
          <a:xfrm flipH="1">
            <a:off x="8634859" y="939242"/>
            <a:ext cx="557267" cy="53765"/>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C67A7AF8-15B8-4D62-95FA-138120E6C6EE}"/>
              </a:ext>
            </a:extLst>
          </p:cNvPr>
          <p:cNvCxnSpPr>
            <a:cxnSpLocks/>
            <a:stCxn id="14" idx="1"/>
            <a:endCxn id="9" idx="6"/>
          </p:cNvCxnSpPr>
          <p:nvPr/>
        </p:nvCxnSpPr>
        <p:spPr>
          <a:xfrm flipH="1">
            <a:off x="8585735" y="2419140"/>
            <a:ext cx="606390" cy="102962"/>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1C9CDEE6-27F4-42BF-9B69-AE96A00C623B}"/>
              </a:ext>
            </a:extLst>
          </p:cNvPr>
          <p:cNvCxnSpPr>
            <a:cxnSpLocks/>
            <a:stCxn id="15" idx="1"/>
            <a:endCxn id="7" idx="6"/>
          </p:cNvCxnSpPr>
          <p:nvPr/>
        </p:nvCxnSpPr>
        <p:spPr>
          <a:xfrm flipH="1">
            <a:off x="8773098" y="4848725"/>
            <a:ext cx="448102" cy="973992"/>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16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5" name="Immagine 4">
            <a:extLst>
              <a:ext uri="{FF2B5EF4-FFF2-40B4-BE49-F238E27FC236}">
                <a16:creationId xmlns:a16="http://schemas.microsoft.com/office/drawing/2014/main" id="{83F5E3E1-4EF4-424E-BF00-05AD92BB9D85}"/>
              </a:ext>
            </a:extLst>
          </p:cNvPr>
          <p:cNvPicPr>
            <a:picLocks noChangeAspect="1"/>
          </p:cNvPicPr>
          <p:nvPr/>
        </p:nvPicPr>
        <p:blipFill>
          <a:blip r:embed="rId3"/>
          <a:stretch>
            <a:fillRect/>
          </a:stretch>
        </p:blipFill>
        <p:spPr>
          <a:xfrm>
            <a:off x="425909" y="372306"/>
            <a:ext cx="7669254" cy="5648767"/>
          </a:xfrm>
          <a:prstGeom prst="rect">
            <a:avLst/>
          </a:prstGeom>
        </p:spPr>
      </p:pic>
      <p:sp>
        <p:nvSpPr>
          <p:cNvPr id="9" name="Ovale 8">
            <a:extLst>
              <a:ext uri="{FF2B5EF4-FFF2-40B4-BE49-F238E27FC236}">
                <a16:creationId xmlns:a16="http://schemas.microsoft.com/office/drawing/2014/main" id="{06CA1E8C-23D7-46D3-A915-FC70C3D26930}"/>
              </a:ext>
            </a:extLst>
          </p:cNvPr>
          <p:cNvSpPr/>
          <p:nvPr/>
        </p:nvSpPr>
        <p:spPr>
          <a:xfrm>
            <a:off x="6962115" y="537755"/>
            <a:ext cx="1277110" cy="75234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4BE4C69-C54A-40DE-8D99-51A9E4D8A4AC}"/>
              </a:ext>
            </a:extLst>
          </p:cNvPr>
          <p:cNvSpPr txBox="1"/>
          <p:nvPr/>
        </p:nvSpPr>
        <p:spPr>
          <a:xfrm>
            <a:off x="8454508" y="372306"/>
            <a:ext cx="3414585" cy="2585323"/>
          </a:xfrm>
          <a:prstGeom prst="rect">
            <a:avLst/>
          </a:prstGeom>
          <a:noFill/>
        </p:spPr>
        <p:txBody>
          <a:bodyPr wrap="square" rtlCol="0">
            <a:spAutoFit/>
          </a:bodyPr>
          <a:lstStyle/>
          <a:p>
            <a:pPr algn="just"/>
            <a:r>
              <a:rPr lang="it-IT" b="1" dirty="0"/>
              <a:t>In questa schermata si può:</a:t>
            </a:r>
          </a:p>
          <a:p>
            <a:pPr algn="just"/>
            <a:endParaRPr lang="it-IT" b="1" dirty="0">
              <a:solidFill>
                <a:srgbClr val="FF0000"/>
              </a:solidFill>
            </a:endParaRPr>
          </a:p>
          <a:p>
            <a:pPr marL="285750" indent="-285750" algn="just">
              <a:buFont typeface="Wingdings" panose="05000000000000000000" pitchFamily="2" charset="2"/>
              <a:buChar char="Ø"/>
            </a:pPr>
            <a:r>
              <a:rPr lang="it-IT" b="1" dirty="0"/>
              <a:t>visualizzare il riepilogo generale di entrambe le schede;</a:t>
            </a:r>
          </a:p>
          <a:p>
            <a:pPr marL="285750" indent="-285750" algn="just">
              <a:buFont typeface="Wingdings" panose="05000000000000000000" pitchFamily="2" charset="2"/>
              <a:buChar char="Ø"/>
            </a:pPr>
            <a:r>
              <a:rPr lang="it-IT" b="1" dirty="0"/>
              <a:t>modificare la scheda di radioprotezione;</a:t>
            </a:r>
          </a:p>
          <a:p>
            <a:pPr marL="285750" indent="-285750" algn="just">
              <a:buFont typeface="Wingdings" panose="05000000000000000000" pitchFamily="2" charset="2"/>
              <a:buChar char="Ø"/>
            </a:pPr>
            <a:r>
              <a:rPr lang="it-IT" b="1" dirty="0"/>
              <a:t>modificare la scheda di destinazione lavorativa.</a:t>
            </a:r>
          </a:p>
        </p:txBody>
      </p:sp>
      <p:cxnSp>
        <p:nvCxnSpPr>
          <p:cNvPr id="12" name="Connettore 2 11">
            <a:extLst>
              <a:ext uri="{FF2B5EF4-FFF2-40B4-BE49-F238E27FC236}">
                <a16:creationId xmlns:a16="http://schemas.microsoft.com/office/drawing/2014/main" id="{93B03F86-6986-4A74-9595-E1A41732A1DE}"/>
              </a:ext>
            </a:extLst>
          </p:cNvPr>
          <p:cNvCxnSpPr>
            <a:cxnSpLocks/>
            <a:stCxn id="4" idx="1"/>
            <a:endCxn id="9" idx="4"/>
          </p:cNvCxnSpPr>
          <p:nvPr/>
        </p:nvCxnSpPr>
        <p:spPr>
          <a:xfrm flipH="1" flipV="1">
            <a:off x="7600670" y="1290103"/>
            <a:ext cx="961479" cy="3541130"/>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7A0FD003-7EA8-8F73-AC93-F5FF0C410D14}"/>
              </a:ext>
            </a:extLst>
          </p:cNvPr>
          <p:cNvSpPr txBox="1"/>
          <p:nvPr/>
        </p:nvSpPr>
        <p:spPr>
          <a:xfrm>
            <a:off x="8562149" y="4231068"/>
            <a:ext cx="2872211" cy="1200329"/>
          </a:xfrm>
          <a:prstGeom prst="rect">
            <a:avLst/>
          </a:prstGeom>
          <a:noFill/>
        </p:spPr>
        <p:txBody>
          <a:bodyPr wrap="square">
            <a:spAutoFit/>
          </a:bodyPr>
          <a:lstStyle/>
          <a:p>
            <a:pPr algn="just"/>
            <a:r>
              <a:rPr lang="it-IT" b="1" dirty="0"/>
              <a:t>Qualora si ritenne le schede correttamente compilate cliccare sul tasto «Concludi».</a:t>
            </a:r>
          </a:p>
        </p:txBody>
      </p:sp>
      <p:sp>
        <p:nvSpPr>
          <p:cNvPr id="13" name="Ovale 12">
            <a:extLst>
              <a:ext uri="{FF2B5EF4-FFF2-40B4-BE49-F238E27FC236}">
                <a16:creationId xmlns:a16="http://schemas.microsoft.com/office/drawing/2014/main" id="{E2DFCBA8-1A98-D214-CFAA-76E1552B486C}"/>
              </a:ext>
            </a:extLst>
          </p:cNvPr>
          <p:cNvSpPr/>
          <p:nvPr/>
        </p:nvSpPr>
        <p:spPr>
          <a:xfrm>
            <a:off x="2838373" y="537755"/>
            <a:ext cx="1174917" cy="64824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a:extLst>
              <a:ext uri="{FF2B5EF4-FFF2-40B4-BE49-F238E27FC236}">
                <a16:creationId xmlns:a16="http://schemas.microsoft.com/office/drawing/2014/main" id="{779A79FB-E9BD-F47B-50E9-121F38A8E728}"/>
              </a:ext>
            </a:extLst>
          </p:cNvPr>
          <p:cNvCxnSpPr>
            <a:cxnSpLocks/>
            <a:stCxn id="13" idx="5"/>
          </p:cNvCxnSpPr>
          <p:nvPr/>
        </p:nvCxnSpPr>
        <p:spPr>
          <a:xfrm>
            <a:off x="3841227" y="1091070"/>
            <a:ext cx="4720922" cy="1656058"/>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0F7A1D51-E021-DB54-F3FE-D475C015CD79}"/>
              </a:ext>
            </a:extLst>
          </p:cNvPr>
          <p:cNvSpPr/>
          <p:nvPr/>
        </p:nvSpPr>
        <p:spPr>
          <a:xfrm>
            <a:off x="4054969" y="589804"/>
            <a:ext cx="1174917" cy="64824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a:extLst>
              <a:ext uri="{FF2B5EF4-FFF2-40B4-BE49-F238E27FC236}">
                <a16:creationId xmlns:a16="http://schemas.microsoft.com/office/drawing/2014/main" id="{01B9D35D-D474-357E-93DF-23E6CDB25209}"/>
              </a:ext>
            </a:extLst>
          </p:cNvPr>
          <p:cNvCxnSpPr>
            <a:cxnSpLocks/>
            <a:stCxn id="17" idx="5"/>
          </p:cNvCxnSpPr>
          <p:nvPr/>
        </p:nvCxnSpPr>
        <p:spPr>
          <a:xfrm>
            <a:off x="5057823" y="1143119"/>
            <a:ext cx="3504326" cy="1084783"/>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80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C043D9FC-7842-95DE-A41B-C47AE0563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34" y="323602"/>
            <a:ext cx="8111076" cy="5899187"/>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9" name="Ovale 8">
            <a:extLst>
              <a:ext uri="{FF2B5EF4-FFF2-40B4-BE49-F238E27FC236}">
                <a16:creationId xmlns:a16="http://schemas.microsoft.com/office/drawing/2014/main" id="{06CA1E8C-23D7-46D3-A915-FC70C3D26930}"/>
              </a:ext>
            </a:extLst>
          </p:cNvPr>
          <p:cNvSpPr/>
          <p:nvPr/>
        </p:nvSpPr>
        <p:spPr>
          <a:xfrm>
            <a:off x="2836719" y="1992482"/>
            <a:ext cx="1557870" cy="67798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4BE4C69-C54A-40DE-8D99-51A9E4D8A4AC}"/>
              </a:ext>
            </a:extLst>
          </p:cNvPr>
          <p:cNvSpPr txBox="1"/>
          <p:nvPr/>
        </p:nvSpPr>
        <p:spPr>
          <a:xfrm>
            <a:off x="8662737" y="721895"/>
            <a:ext cx="3058615" cy="3970318"/>
          </a:xfrm>
          <a:prstGeom prst="rect">
            <a:avLst/>
          </a:prstGeom>
          <a:noFill/>
        </p:spPr>
        <p:txBody>
          <a:bodyPr wrap="square" rtlCol="0">
            <a:spAutoFit/>
          </a:bodyPr>
          <a:lstStyle/>
          <a:p>
            <a:pPr algn="just"/>
            <a:r>
              <a:rPr lang="it-IT" b="1" dirty="0"/>
              <a:t>Se compilata, la scheda di radioprotezione viene sottoposta all’esperto di radioprotezione che procederà con la classificazione del lavoratore.</a:t>
            </a:r>
          </a:p>
          <a:p>
            <a:pPr algn="just"/>
            <a:endParaRPr lang="it-IT" b="1" dirty="0">
              <a:solidFill>
                <a:srgbClr val="FF0000"/>
              </a:solidFill>
            </a:endParaRPr>
          </a:p>
          <a:p>
            <a:pPr algn="just"/>
            <a:r>
              <a:rPr lang="it-IT" b="1" dirty="0"/>
              <a:t>Al termine dei passaggi, il processo genera, in formato pdf, la scheda di destinazione lavorativa e l’eventuale scheda di radioprotezione.</a:t>
            </a:r>
          </a:p>
          <a:p>
            <a:pPr algn="just"/>
            <a:endParaRPr lang="it-IT" b="1" dirty="0"/>
          </a:p>
          <a:p>
            <a:pPr algn="just"/>
            <a:endParaRPr lang="it-IT" b="1" dirty="0"/>
          </a:p>
        </p:txBody>
      </p:sp>
      <p:cxnSp>
        <p:nvCxnSpPr>
          <p:cNvPr id="12" name="Connettore 2 11">
            <a:extLst>
              <a:ext uri="{FF2B5EF4-FFF2-40B4-BE49-F238E27FC236}">
                <a16:creationId xmlns:a16="http://schemas.microsoft.com/office/drawing/2014/main" id="{93B03F86-6986-4A74-9595-E1A41732A1DE}"/>
              </a:ext>
            </a:extLst>
          </p:cNvPr>
          <p:cNvCxnSpPr>
            <a:cxnSpLocks/>
            <a:endCxn id="9" idx="4"/>
          </p:cNvCxnSpPr>
          <p:nvPr/>
        </p:nvCxnSpPr>
        <p:spPr>
          <a:xfrm flipH="1">
            <a:off x="3615654" y="1872742"/>
            <a:ext cx="5047083" cy="797721"/>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6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arrotondato 12"/>
          <p:cNvSpPr/>
          <p:nvPr/>
        </p:nvSpPr>
        <p:spPr>
          <a:xfrm>
            <a:off x="6152670" y="688007"/>
            <a:ext cx="5676900" cy="5291203"/>
          </a:xfrm>
          <a:prstGeom prst="roundRect">
            <a:avLst>
              <a:gd name="adj" fmla="val 9049"/>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7" name="Rettangolo arrotondato 6"/>
          <p:cNvSpPr/>
          <p:nvPr/>
        </p:nvSpPr>
        <p:spPr>
          <a:xfrm>
            <a:off x="6385532" y="957840"/>
            <a:ext cx="2123777" cy="1708196"/>
          </a:xfrm>
          <a:prstGeom prst="roundRect">
            <a:avLst>
              <a:gd name="adj" fmla="val 8496"/>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dirty="0"/>
          </a:p>
        </p:txBody>
      </p:sp>
      <p:sp>
        <p:nvSpPr>
          <p:cNvPr id="127" name="Rettangolo arrotondato 126"/>
          <p:cNvSpPr/>
          <p:nvPr/>
        </p:nvSpPr>
        <p:spPr>
          <a:xfrm>
            <a:off x="2128837" y="462072"/>
            <a:ext cx="9891713" cy="5697667"/>
          </a:xfrm>
          <a:prstGeom prst="roundRect">
            <a:avLst>
              <a:gd name="adj" fmla="val 4171"/>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309" y="6178387"/>
            <a:ext cx="788029" cy="494519"/>
          </a:xfrm>
          <a:prstGeom prst="rect">
            <a:avLst/>
          </a:prstGeom>
        </p:spPr>
      </p:pic>
      <p:cxnSp>
        <p:nvCxnSpPr>
          <p:cNvPr id="8" name="Connettore diritto 7"/>
          <p:cNvCxnSpPr/>
          <p:nvPr/>
        </p:nvCxnSpPr>
        <p:spPr>
          <a:xfrm flipV="1">
            <a:off x="379970" y="6675637"/>
            <a:ext cx="10402546" cy="1309"/>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330543" y="6357040"/>
            <a:ext cx="2197461"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25" name="CasellaDiTesto 24"/>
          <p:cNvSpPr txBox="1"/>
          <p:nvPr/>
        </p:nvSpPr>
        <p:spPr>
          <a:xfrm>
            <a:off x="2217114" y="373065"/>
            <a:ext cx="1550424" cy="523220"/>
          </a:xfrm>
          <a:prstGeom prst="rect">
            <a:avLst/>
          </a:prstGeom>
          <a:noFill/>
        </p:spPr>
        <p:txBody>
          <a:bodyPr wrap="none" rtlCol="0">
            <a:spAutoFit/>
          </a:bodyPr>
          <a:lstStyle/>
          <a:p>
            <a:r>
              <a:rPr lang="it-IT" sz="2800" dirty="0">
                <a:solidFill>
                  <a:srgbClr val="FF0000"/>
                </a:solidFill>
                <a:latin typeface="Times New Roman" panose="02020603050405020304" pitchFamily="18" charset="0"/>
                <a:cs typeface="Times New Roman" panose="02020603050405020304" pitchFamily="18" charset="0"/>
              </a:rPr>
              <a:t>626 Suite</a:t>
            </a:r>
          </a:p>
        </p:txBody>
      </p:sp>
      <p:sp>
        <p:nvSpPr>
          <p:cNvPr id="4" name="Rettangolo arrotondato 3"/>
          <p:cNvSpPr/>
          <p:nvPr/>
        </p:nvSpPr>
        <p:spPr>
          <a:xfrm>
            <a:off x="2744388" y="963780"/>
            <a:ext cx="2024216" cy="1524891"/>
          </a:xfrm>
          <a:prstGeom prst="roundRect">
            <a:avLst>
              <a:gd name="adj" fmla="val 9909"/>
            </a:avLst>
          </a:prstGeom>
          <a:ln w="381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a:p>
        </p:txBody>
      </p:sp>
      <p:sp>
        <p:nvSpPr>
          <p:cNvPr id="5" name="Rettangolo 4"/>
          <p:cNvSpPr/>
          <p:nvPr/>
        </p:nvSpPr>
        <p:spPr>
          <a:xfrm>
            <a:off x="3058827" y="1296609"/>
            <a:ext cx="1405420" cy="3776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b="1" dirty="0"/>
              <a:t>Esperimenti</a:t>
            </a:r>
          </a:p>
        </p:txBody>
      </p:sp>
      <p:sp>
        <p:nvSpPr>
          <p:cNvPr id="11" name="CasellaDiTesto 10"/>
          <p:cNvSpPr txBox="1"/>
          <p:nvPr/>
        </p:nvSpPr>
        <p:spPr>
          <a:xfrm>
            <a:off x="3194709" y="903793"/>
            <a:ext cx="1207190" cy="400110"/>
          </a:xfrm>
          <a:prstGeom prst="rect">
            <a:avLst/>
          </a:prstGeom>
          <a:noFill/>
        </p:spPr>
        <p:txBody>
          <a:bodyPr wrap="none" rtlCol="0">
            <a:spAutoFit/>
          </a:bodyPr>
          <a:lstStyle/>
          <a:p>
            <a:r>
              <a:rPr lang="it-IT" sz="2000" b="1" dirty="0"/>
              <a:t>PROCESSI</a:t>
            </a:r>
          </a:p>
        </p:txBody>
      </p:sp>
      <p:sp>
        <p:nvSpPr>
          <p:cNvPr id="48" name="Rettangolo 47"/>
          <p:cNvSpPr/>
          <p:nvPr/>
        </p:nvSpPr>
        <p:spPr>
          <a:xfrm>
            <a:off x="3058827" y="1879944"/>
            <a:ext cx="1405420" cy="37768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it-IT" b="1" dirty="0"/>
              <a:t>Servizi</a:t>
            </a:r>
          </a:p>
        </p:txBody>
      </p:sp>
      <p:sp>
        <p:nvSpPr>
          <p:cNvPr id="54" name="CasellaDiTesto 53"/>
          <p:cNvSpPr txBox="1"/>
          <p:nvPr/>
        </p:nvSpPr>
        <p:spPr>
          <a:xfrm>
            <a:off x="8645215" y="674668"/>
            <a:ext cx="1439048" cy="400110"/>
          </a:xfrm>
          <a:prstGeom prst="rect">
            <a:avLst/>
          </a:prstGeom>
          <a:noFill/>
        </p:spPr>
        <p:txBody>
          <a:bodyPr wrap="none" rtlCol="0">
            <a:spAutoFit/>
          </a:bodyPr>
          <a:lstStyle/>
          <a:p>
            <a:r>
              <a:rPr lang="it-IT" sz="2000" b="1" dirty="0"/>
              <a:t>Banche dati</a:t>
            </a:r>
          </a:p>
        </p:txBody>
      </p:sp>
      <p:sp>
        <p:nvSpPr>
          <p:cNvPr id="63" name="Rettangolo arrotondato 62"/>
          <p:cNvSpPr/>
          <p:nvPr/>
        </p:nvSpPr>
        <p:spPr>
          <a:xfrm>
            <a:off x="9532766" y="4361880"/>
            <a:ext cx="2108592" cy="1387587"/>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3" name="Rettangolo arrotondato 72"/>
          <p:cNvSpPr/>
          <p:nvPr/>
        </p:nvSpPr>
        <p:spPr>
          <a:xfrm>
            <a:off x="2676026" y="3036592"/>
            <a:ext cx="2453187" cy="589746"/>
          </a:xfrm>
          <a:prstGeom prst="roundRect">
            <a:avLst>
              <a:gd name="adj" fmla="val 9909"/>
            </a:avLst>
          </a:prstGeom>
          <a:ln w="381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t>Valutazione rischi</a:t>
            </a:r>
            <a:br>
              <a:rPr lang="it-IT" b="1" dirty="0"/>
            </a:br>
            <a:r>
              <a:rPr lang="it-IT" b="1" dirty="0"/>
              <a:t>Sezione 7.x</a:t>
            </a:r>
          </a:p>
        </p:txBody>
      </p:sp>
      <p:sp>
        <p:nvSpPr>
          <p:cNvPr id="74" name="Freccia a destra 73"/>
          <p:cNvSpPr/>
          <p:nvPr/>
        </p:nvSpPr>
        <p:spPr>
          <a:xfrm rot="5400000">
            <a:off x="3553444" y="2453347"/>
            <a:ext cx="461964" cy="632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rgbClr val="FF0000"/>
              </a:solidFill>
            </a:endParaRPr>
          </a:p>
        </p:txBody>
      </p:sp>
      <p:sp>
        <p:nvSpPr>
          <p:cNvPr id="75" name="Rettangolo arrotondato 74"/>
          <p:cNvSpPr/>
          <p:nvPr/>
        </p:nvSpPr>
        <p:spPr>
          <a:xfrm>
            <a:off x="100513" y="462072"/>
            <a:ext cx="1587155" cy="34023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b="1" dirty="0" err="1">
                <a:solidFill>
                  <a:srgbClr val="FF0000"/>
                </a:solidFill>
              </a:rPr>
              <a:t>G.O.Di.V.A</a:t>
            </a:r>
            <a:r>
              <a:rPr lang="it-IT" b="1" dirty="0">
                <a:solidFill>
                  <a:srgbClr val="FF0000"/>
                </a:solidFill>
              </a:rPr>
              <a:t>.</a:t>
            </a:r>
          </a:p>
          <a:p>
            <a:pPr algn="ctr"/>
            <a:r>
              <a:rPr lang="it-IT" sz="1600" b="1" dirty="0"/>
              <a:t/>
            </a:r>
            <a:br>
              <a:rPr lang="it-IT" sz="1600" b="1" dirty="0"/>
            </a:br>
            <a:r>
              <a:rPr lang="it-IT" sz="1400" b="1" dirty="0">
                <a:solidFill>
                  <a:schemeClr val="tx1"/>
                </a:solidFill>
              </a:rPr>
              <a:t>Sincronizzazione automatica con </a:t>
            </a:r>
            <a:br>
              <a:rPr lang="it-IT" sz="1400" b="1" dirty="0">
                <a:solidFill>
                  <a:schemeClr val="tx1"/>
                </a:solidFill>
              </a:rPr>
            </a:br>
            <a:r>
              <a:rPr lang="it-IT" sz="1400" b="1" dirty="0">
                <a:solidFill>
                  <a:schemeClr val="tx1"/>
                </a:solidFill>
              </a:rPr>
              <a:t>626 Suite per anagrafica lavoratori, ruoli, esperimenti e servizi </a:t>
            </a:r>
          </a:p>
        </p:txBody>
      </p:sp>
      <p:sp>
        <p:nvSpPr>
          <p:cNvPr id="43" name="Freccia a destra 42"/>
          <p:cNvSpPr/>
          <p:nvPr/>
        </p:nvSpPr>
        <p:spPr>
          <a:xfrm>
            <a:off x="1620109" y="1275635"/>
            <a:ext cx="1115613" cy="76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FF0000"/>
                </a:solidFill>
              </a:rPr>
              <a:t>Processi</a:t>
            </a:r>
          </a:p>
        </p:txBody>
      </p:sp>
      <p:sp>
        <p:nvSpPr>
          <p:cNvPr id="29" name="CasellaDiTesto 28"/>
          <p:cNvSpPr txBox="1"/>
          <p:nvPr/>
        </p:nvSpPr>
        <p:spPr>
          <a:xfrm>
            <a:off x="3425671" y="-55319"/>
            <a:ext cx="5533631" cy="523220"/>
          </a:xfrm>
          <a:prstGeom prst="rect">
            <a:avLst/>
          </a:prstGeom>
          <a:noFill/>
        </p:spPr>
        <p:txBody>
          <a:bodyPr wrap="none" rtlCol="0">
            <a:spAutoFit/>
          </a:bodyPr>
          <a:lstStyle/>
          <a:p>
            <a:r>
              <a:rPr lang="it-IT" sz="2800" b="1" dirty="0"/>
              <a:t>626 Suite – Concetto di  Banche dati</a:t>
            </a:r>
          </a:p>
        </p:txBody>
      </p:sp>
      <p:sp>
        <p:nvSpPr>
          <p:cNvPr id="76" name="Rettangolo arrotondato 75"/>
          <p:cNvSpPr/>
          <p:nvPr/>
        </p:nvSpPr>
        <p:spPr>
          <a:xfrm>
            <a:off x="122832" y="4389620"/>
            <a:ext cx="1564836" cy="177011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sz="4000" b="1" dirty="0">
                <a:latin typeface="Times New Roman" panose="02020603050405020304" pitchFamily="18" charset="0"/>
                <a:cs typeface="Times New Roman" panose="02020603050405020304" pitchFamily="18" charset="0"/>
              </a:rPr>
              <a:t>DVR</a:t>
            </a:r>
          </a:p>
        </p:txBody>
      </p:sp>
      <p:sp>
        <p:nvSpPr>
          <p:cNvPr id="77" name="Rettangolo arrotondato 76"/>
          <p:cNvSpPr/>
          <p:nvPr/>
        </p:nvSpPr>
        <p:spPr>
          <a:xfrm>
            <a:off x="2676026" y="4157066"/>
            <a:ext cx="2453187" cy="589746"/>
          </a:xfrm>
          <a:prstGeom prst="roundRect">
            <a:avLst>
              <a:gd name="adj" fmla="val 9909"/>
            </a:avLst>
          </a:prstGeom>
          <a:ln w="381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t>Prospetti riepilogativi</a:t>
            </a:r>
            <a:br>
              <a:rPr lang="it-IT" b="1" dirty="0"/>
            </a:br>
            <a:r>
              <a:rPr lang="it-IT" b="1" dirty="0"/>
              <a:t>Sezione 11.x</a:t>
            </a:r>
          </a:p>
        </p:txBody>
      </p:sp>
      <p:sp>
        <p:nvSpPr>
          <p:cNvPr id="78" name="Freccia a destra 77"/>
          <p:cNvSpPr/>
          <p:nvPr/>
        </p:nvSpPr>
        <p:spPr>
          <a:xfrm rot="5400000">
            <a:off x="3553444" y="3573821"/>
            <a:ext cx="461964" cy="632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rgbClr val="FF0000"/>
              </a:solidFill>
            </a:endParaRPr>
          </a:p>
        </p:txBody>
      </p:sp>
      <p:sp>
        <p:nvSpPr>
          <p:cNvPr id="81" name="Rettangolo arrotondato 80"/>
          <p:cNvSpPr/>
          <p:nvPr/>
        </p:nvSpPr>
        <p:spPr>
          <a:xfrm>
            <a:off x="2676026" y="5295743"/>
            <a:ext cx="2453187" cy="589746"/>
          </a:xfrm>
          <a:prstGeom prst="roundRect">
            <a:avLst>
              <a:gd name="adj" fmla="val 9909"/>
            </a:avLst>
          </a:prstGeom>
          <a:ln w="381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it-IT" b="1" dirty="0"/>
              <a:t>Piano di miglioramento</a:t>
            </a:r>
            <a:br>
              <a:rPr lang="it-IT" b="1" dirty="0"/>
            </a:br>
            <a:r>
              <a:rPr lang="it-IT" b="1" dirty="0"/>
              <a:t>Sezione 12.2</a:t>
            </a:r>
          </a:p>
        </p:txBody>
      </p:sp>
      <p:sp>
        <p:nvSpPr>
          <p:cNvPr id="82" name="Freccia a destra 81"/>
          <p:cNvSpPr/>
          <p:nvPr/>
        </p:nvSpPr>
        <p:spPr>
          <a:xfrm rot="5400000">
            <a:off x="3553444" y="4712498"/>
            <a:ext cx="461964" cy="632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rgbClr val="FF0000"/>
              </a:solidFill>
            </a:endParaRPr>
          </a:p>
        </p:txBody>
      </p:sp>
      <p:sp>
        <p:nvSpPr>
          <p:cNvPr id="83" name="Freccia a destra 82"/>
          <p:cNvSpPr/>
          <p:nvPr/>
        </p:nvSpPr>
        <p:spPr>
          <a:xfrm rot="10800000">
            <a:off x="1658371" y="5210239"/>
            <a:ext cx="940934" cy="760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a:solidFill>
                <a:srgbClr val="FF0000"/>
              </a:solidFill>
            </a:endParaRPr>
          </a:p>
        </p:txBody>
      </p:sp>
      <p:sp>
        <p:nvSpPr>
          <p:cNvPr id="84" name="CasellaDiTesto 83"/>
          <p:cNvSpPr txBox="1"/>
          <p:nvPr/>
        </p:nvSpPr>
        <p:spPr>
          <a:xfrm>
            <a:off x="10078409" y="4277460"/>
            <a:ext cx="984052" cy="369332"/>
          </a:xfrm>
          <a:prstGeom prst="rect">
            <a:avLst/>
          </a:prstGeom>
          <a:noFill/>
        </p:spPr>
        <p:txBody>
          <a:bodyPr wrap="none" rtlCol="0">
            <a:spAutoFit/>
          </a:bodyPr>
          <a:lstStyle/>
          <a:p>
            <a:r>
              <a:rPr lang="it-IT" b="1" dirty="0"/>
              <a:t>Impianti</a:t>
            </a:r>
          </a:p>
        </p:txBody>
      </p:sp>
      <p:sp>
        <p:nvSpPr>
          <p:cNvPr id="89" name="Rettangolo arrotondato 88"/>
          <p:cNvSpPr/>
          <p:nvPr/>
        </p:nvSpPr>
        <p:spPr>
          <a:xfrm>
            <a:off x="9689868" y="4599245"/>
            <a:ext cx="1780016" cy="1062037"/>
          </a:xfrm>
          <a:prstGeom prst="roundRect">
            <a:avLst/>
          </a:prstGeom>
          <a:solidFill>
            <a:srgbClr val="FF5050"/>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
        <p:nvSpPr>
          <p:cNvPr id="90" name="Rettangolo arrotondato 89"/>
          <p:cNvSpPr/>
          <p:nvPr/>
        </p:nvSpPr>
        <p:spPr>
          <a:xfrm>
            <a:off x="9990761" y="4865867"/>
            <a:ext cx="1162806" cy="3274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DPI</a:t>
            </a:r>
          </a:p>
        </p:txBody>
      </p:sp>
      <p:sp>
        <p:nvSpPr>
          <p:cNvPr id="91" name="Rettangolo arrotondato 90"/>
          <p:cNvSpPr/>
          <p:nvPr/>
        </p:nvSpPr>
        <p:spPr>
          <a:xfrm>
            <a:off x="9874264" y="5256116"/>
            <a:ext cx="1443037" cy="3274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a:t>Prevenzioni</a:t>
            </a:r>
          </a:p>
        </p:txBody>
      </p:sp>
      <p:sp>
        <p:nvSpPr>
          <p:cNvPr id="92" name="CasellaDiTesto 91"/>
          <p:cNvSpPr txBox="1"/>
          <p:nvPr/>
        </p:nvSpPr>
        <p:spPr>
          <a:xfrm>
            <a:off x="10145228" y="4532412"/>
            <a:ext cx="737702" cy="369332"/>
          </a:xfrm>
          <a:prstGeom prst="rect">
            <a:avLst/>
          </a:prstGeom>
          <a:noFill/>
        </p:spPr>
        <p:txBody>
          <a:bodyPr wrap="none" rtlCol="0">
            <a:spAutoFit/>
          </a:bodyPr>
          <a:lstStyle/>
          <a:p>
            <a:r>
              <a:rPr lang="it-IT" b="1" dirty="0"/>
              <a:t>Rischi</a:t>
            </a:r>
          </a:p>
        </p:txBody>
      </p:sp>
      <p:sp>
        <p:nvSpPr>
          <p:cNvPr id="97" name="Rettangolo arrotondato 96"/>
          <p:cNvSpPr/>
          <p:nvPr/>
        </p:nvSpPr>
        <p:spPr>
          <a:xfrm>
            <a:off x="9532766" y="2809045"/>
            <a:ext cx="2108592" cy="1387587"/>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9" name="CasellaDiTesto 98"/>
          <p:cNvSpPr txBox="1"/>
          <p:nvPr/>
        </p:nvSpPr>
        <p:spPr>
          <a:xfrm>
            <a:off x="9984018" y="2721628"/>
            <a:ext cx="1356653" cy="369332"/>
          </a:xfrm>
          <a:prstGeom prst="rect">
            <a:avLst/>
          </a:prstGeom>
          <a:noFill/>
        </p:spPr>
        <p:txBody>
          <a:bodyPr wrap="none" rtlCol="0">
            <a:spAutoFit/>
          </a:bodyPr>
          <a:lstStyle/>
          <a:p>
            <a:r>
              <a:rPr lang="it-IT" b="1" dirty="0"/>
              <a:t>Attrezzature</a:t>
            </a:r>
          </a:p>
        </p:txBody>
      </p:sp>
      <p:sp>
        <p:nvSpPr>
          <p:cNvPr id="101" name="Rettangolo arrotondato 100"/>
          <p:cNvSpPr/>
          <p:nvPr/>
        </p:nvSpPr>
        <p:spPr>
          <a:xfrm>
            <a:off x="9689868" y="3046410"/>
            <a:ext cx="1780016" cy="1062037"/>
          </a:xfrm>
          <a:prstGeom prst="roundRect">
            <a:avLst/>
          </a:prstGeom>
          <a:solidFill>
            <a:srgbClr val="FF5050"/>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
        <p:nvSpPr>
          <p:cNvPr id="102" name="Rettangolo arrotondato 101"/>
          <p:cNvSpPr/>
          <p:nvPr/>
        </p:nvSpPr>
        <p:spPr>
          <a:xfrm>
            <a:off x="9990761" y="3313032"/>
            <a:ext cx="1162806" cy="3274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DPI</a:t>
            </a:r>
          </a:p>
        </p:txBody>
      </p:sp>
      <p:sp>
        <p:nvSpPr>
          <p:cNvPr id="104" name="Rettangolo arrotondato 103"/>
          <p:cNvSpPr/>
          <p:nvPr/>
        </p:nvSpPr>
        <p:spPr>
          <a:xfrm>
            <a:off x="9874264" y="3703281"/>
            <a:ext cx="1443037" cy="3274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a:t>Prevenzioni</a:t>
            </a:r>
          </a:p>
        </p:txBody>
      </p:sp>
      <p:sp>
        <p:nvSpPr>
          <p:cNvPr id="105" name="CasellaDiTesto 104"/>
          <p:cNvSpPr txBox="1"/>
          <p:nvPr/>
        </p:nvSpPr>
        <p:spPr>
          <a:xfrm>
            <a:off x="10145228" y="2979577"/>
            <a:ext cx="737702" cy="369332"/>
          </a:xfrm>
          <a:prstGeom prst="rect">
            <a:avLst/>
          </a:prstGeom>
          <a:noFill/>
        </p:spPr>
        <p:txBody>
          <a:bodyPr wrap="none" rtlCol="0">
            <a:spAutoFit/>
          </a:bodyPr>
          <a:lstStyle/>
          <a:p>
            <a:r>
              <a:rPr lang="it-IT" b="1" dirty="0"/>
              <a:t>Rischi</a:t>
            </a:r>
          </a:p>
        </p:txBody>
      </p:sp>
      <p:sp>
        <p:nvSpPr>
          <p:cNvPr id="106" name="Rettangolo arrotondato 105"/>
          <p:cNvSpPr/>
          <p:nvPr/>
        </p:nvSpPr>
        <p:spPr>
          <a:xfrm>
            <a:off x="9532766" y="1260739"/>
            <a:ext cx="2108592" cy="1387587"/>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7" name="CasellaDiTesto 106"/>
          <p:cNvSpPr txBox="1"/>
          <p:nvPr/>
        </p:nvSpPr>
        <p:spPr>
          <a:xfrm>
            <a:off x="10060292" y="1176972"/>
            <a:ext cx="1111202" cy="369332"/>
          </a:xfrm>
          <a:prstGeom prst="rect">
            <a:avLst/>
          </a:prstGeom>
          <a:noFill/>
        </p:spPr>
        <p:txBody>
          <a:bodyPr wrap="none" rtlCol="0">
            <a:spAutoFit/>
          </a:bodyPr>
          <a:lstStyle/>
          <a:p>
            <a:r>
              <a:rPr lang="it-IT" b="1" dirty="0"/>
              <a:t>Macchine</a:t>
            </a:r>
          </a:p>
        </p:txBody>
      </p:sp>
      <p:sp>
        <p:nvSpPr>
          <p:cNvPr id="108" name="Rettangolo arrotondato 107"/>
          <p:cNvSpPr/>
          <p:nvPr/>
        </p:nvSpPr>
        <p:spPr>
          <a:xfrm>
            <a:off x="9689868" y="1498104"/>
            <a:ext cx="1780016" cy="1062037"/>
          </a:xfrm>
          <a:prstGeom prst="roundRect">
            <a:avLst/>
          </a:prstGeom>
          <a:solidFill>
            <a:srgbClr val="FF5050"/>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
        <p:nvSpPr>
          <p:cNvPr id="109" name="Rettangolo arrotondato 108"/>
          <p:cNvSpPr/>
          <p:nvPr/>
        </p:nvSpPr>
        <p:spPr>
          <a:xfrm>
            <a:off x="9990761" y="1764726"/>
            <a:ext cx="1162806" cy="3274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DPI</a:t>
            </a:r>
          </a:p>
        </p:txBody>
      </p:sp>
      <p:sp>
        <p:nvSpPr>
          <p:cNvPr id="110" name="Rettangolo arrotondato 109"/>
          <p:cNvSpPr/>
          <p:nvPr/>
        </p:nvSpPr>
        <p:spPr>
          <a:xfrm>
            <a:off x="9874264" y="2154975"/>
            <a:ext cx="1443037" cy="3274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a:t>Prevenzioni</a:t>
            </a:r>
          </a:p>
        </p:txBody>
      </p:sp>
      <p:sp>
        <p:nvSpPr>
          <p:cNvPr id="111" name="CasellaDiTesto 110"/>
          <p:cNvSpPr txBox="1"/>
          <p:nvPr/>
        </p:nvSpPr>
        <p:spPr>
          <a:xfrm>
            <a:off x="10145228" y="1431271"/>
            <a:ext cx="737702" cy="369332"/>
          </a:xfrm>
          <a:prstGeom prst="rect">
            <a:avLst/>
          </a:prstGeom>
          <a:noFill/>
        </p:spPr>
        <p:txBody>
          <a:bodyPr wrap="none" rtlCol="0">
            <a:spAutoFit/>
          </a:bodyPr>
          <a:lstStyle/>
          <a:p>
            <a:r>
              <a:rPr lang="it-IT" b="1" dirty="0"/>
              <a:t>Rischi</a:t>
            </a:r>
          </a:p>
        </p:txBody>
      </p:sp>
      <p:sp>
        <p:nvSpPr>
          <p:cNvPr id="112" name="CasellaDiTesto 111"/>
          <p:cNvSpPr txBox="1"/>
          <p:nvPr/>
        </p:nvSpPr>
        <p:spPr>
          <a:xfrm>
            <a:off x="6548886" y="1532638"/>
            <a:ext cx="1910331" cy="461665"/>
          </a:xfrm>
          <a:prstGeom prst="rect">
            <a:avLst/>
          </a:prstGeom>
          <a:noFill/>
        </p:spPr>
        <p:txBody>
          <a:bodyPr wrap="none" rtlCol="0">
            <a:spAutoFit/>
          </a:bodyPr>
          <a:lstStyle/>
          <a:p>
            <a:r>
              <a:rPr lang="it-IT" sz="2400" b="1" dirty="0" err="1"/>
              <a:t>Sottoprocessi</a:t>
            </a:r>
            <a:endParaRPr lang="it-IT" sz="2400" b="1" dirty="0"/>
          </a:p>
        </p:txBody>
      </p:sp>
      <p:sp>
        <p:nvSpPr>
          <p:cNvPr id="115" name="Freccia a destra 114"/>
          <p:cNvSpPr/>
          <p:nvPr/>
        </p:nvSpPr>
        <p:spPr>
          <a:xfrm rot="10800000" flipV="1">
            <a:off x="4791219" y="1325077"/>
            <a:ext cx="1596960" cy="879298"/>
          </a:xfrm>
          <a:prstGeom prst="rightArrow">
            <a:avLst>
              <a:gd name="adj1" fmla="val 54957"/>
              <a:gd name="adj2" fmla="val 54337"/>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err="1">
                <a:solidFill>
                  <a:schemeClr val="tx1"/>
                </a:solidFill>
              </a:rPr>
              <a:t>Sottoprocessi</a:t>
            </a:r>
            <a:endParaRPr lang="it-IT" sz="1600" b="1" dirty="0">
              <a:solidFill>
                <a:schemeClr val="tx1"/>
              </a:solidFill>
            </a:endParaRPr>
          </a:p>
        </p:txBody>
      </p:sp>
      <p:sp>
        <p:nvSpPr>
          <p:cNvPr id="116" name="Rettangolo arrotondato 115"/>
          <p:cNvSpPr/>
          <p:nvPr/>
        </p:nvSpPr>
        <p:spPr>
          <a:xfrm>
            <a:off x="6429827" y="3026586"/>
            <a:ext cx="2108592" cy="1387587"/>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7" name="Rettangolo arrotondato 116"/>
          <p:cNvSpPr/>
          <p:nvPr/>
        </p:nvSpPr>
        <p:spPr>
          <a:xfrm>
            <a:off x="6420585" y="4680285"/>
            <a:ext cx="2108592" cy="1089274"/>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8" name="Rettangolo arrotondato 117"/>
          <p:cNvSpPr/>
          <p:nvPr/>
        </p:nvSpPr>
        <p:spPr>
          <a:xfrm>
            <a:off x="6731951" y="3387939"/>
            <a:ext cx="1531413" cy="327406"/>
          </a:xfrm>
          <a:prstGeom prst="roundRect">
            <a:avLst/>
          </a:prstGeom>
          <a:solidFill>
            <a:srgbClr val="FF5050"/>
          </a:solid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dirty="0"/>
              <a:t>Formazione</a:t>
            </a:r>
          </a:p>
        </p:txBody>
      </p:sp>
      <p:sp>
        <p:nvSpPr>
          <p:cNvPr id="120" name="Rettangolo arrotondato 119"/>
          <p:cNvSpPr/>
          <p:nvPr/>
        </p:nvSpPr>
        <p:spPr>
          <a:xfrm>
            <a:off x="6731952" y="3832349"/>
            <a:ext cx="1531413" cy="476001"/>
          </a:xfrm>
          <a:prstGeom prst="roundRect">
            <a:avLst/>
          </a:prstGeom>
          <a:solidFill>
            <a:srgbClr val="FF5050"/>
          </a:solidFill>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600" b="1" dirty="0"/>
              <a:t>Sorveglianza</a:t>
            </a:r>
            <a:br>
              <a:rPr lang="it-IT" sz="1600" b="1" dirty="0"/>
            </a:br>
            <a:r>
              <a:rPr lang="it-IT" sz="1600" b="1" dirty="0"/>
              <a:t>Sanitaria</a:t>
            </a:r>
          </a:p>
        </p:txBody>
      </p:sp>
      <p:sp>
        <p:nvSpPr>
          <p:cNvPr id="121" name="CasellaDiTesto 120"/>
          <p:cNvSpPr txBox="1"/>
          <p:nvPr/>
        </p:nvSpPr>
        <p:spPr>
          <a:xfrm>
            <a:off x="6936223" y="3001428"/>
            <a:ext cx="1176925" cy="400110"/>
          </a:xfrm>
          <a:prstGeom prst="rect">
            <a:avLst/>
          </a:prstGeom>
          <a:noFill/>
        </p:spPr>
        <p:txBody>
          <a:bodyPr wrap="none" rtlCol="0">
            <a:spAutoFit/>
          </a:bodyPr>
          <a:lstStyle/>
          <a:p>
            <a:r>
              <a:rPr lang="it-IT" sz="2000" b="1" dirty="0"/>
              <a:t>Mansioni</a:t>
            </a:r>
          </a:p>
        </p:txBody>
      </p:sp>
      <p:sp>
        <p:nvSpPr>
          <p:cNvPr id="123" name="CasellaDiTesto 122"/>
          <p:cNvSpPr txBox="1"/>
          <p:nvPr/>
        </p:nvSpPr>
        <p:spPr>
          <a:xfrm>
            <a:off x="7043623" y="4865993"/>
            <a:ext cx="962123" cy="707886"/>
          </a:xfrm>
          <a:prstGeom prst="rect">
            <a:avLst/>
          </a:prstGeom>
          <a:noFill/>
        </p:spPr>
        <p:txBody>
          <a:bodyPr wrap="none" rtlCol="0">
            <a:spAutoFit/>
          </a:bodyPr>
          <a:lstStyle/>
          <a:p>
            <a:r>
              <a:rPr lang="it-IT" sz="2000" b="1" dirty="0"/>
              <a:t>Agenti</a:t>
            </a:r>
          </a:p>
          <a:p>
            <a:r>
              <a:rPr lang="it-IT" sz="2000" b="1" dirty="0"/>
              <a:t>Chimici</a:t>
            </a:r>
          </a:p>
        </p:txBody>
      </p:sp>
      <p:sp>
        <p:nvSpPr>
          <p:cNvPr id="128" name="Freccia angolare in su 127"/>
          <p:cNvSpPr/>
          <p:nvPr/>
        </p:nvSpPr>
        <p:spPr>
          <a:xfrm rot="16200000">
            <a:off x="6968273" y="3157006"/>
            <a:ext cx="3645915" cy="559429"/>
          </a:xfrm>
          <a:prstGeom prst="bentUpArrow">
            <a:avLst>
              <a:gd name="adj1" fmla="val 20731"/>
              <a:gd name="adj2" fmla="val 36866"/>
              <a:gd name="adj3" fmla="val 2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Freccia a sinistra 128"/>
          <p:cNvSpPr/>
          <p:nvPr/>
        </p:nvSpPr>
        <p:spPr>
          <a:xfrm>
            <a:off x="8521626" y="5165125"/>
            <a:ext cx="437676" cy="90227"/>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0" name="Freccia a sinistra 129"/>
          <p:cNvSpPr/>
          <p:nvPr/>
        </p:nvSpPr>
        <p:spPr>
          <a:xfrm>
            <a:off x="9070945" y="5010559"/>
            <a:ext cx="461821" cy="86985"/>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Freccia a sinistra 130"/>
          <p:cNvSpPr/>
          <p:nvPr/>
        </p:nvSpPr>
        <p:spPr>
          <a:xfrm>
            <a:off x="9067818" y="3464657"/>
            <a:ext cx="461821" cy="86985"/>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Freccia a sinistra 131"/>
          <p:cNvSpPr/>
          <p:nvPr/>
        </p:nvSpPr>
        <p:spPr>
          <a:xfrm>
            <a:off x="8526103" y="3670231"/>
            <a:ext cx="437676" cy="90227"/>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Freccia a sinistra 132"/>
          <p:cNvSpPr/>
          <p:nvPr/>
        </p:nvSpPr>
        <p:spPr>
          <a:xfrm>
            <a:off x="9067818" y="1919493"/>
            <a:ext cx="461821" cy="86985"/>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482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E6883E7F-3A5A-8A10-4107-0642CA07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42" y="437467"/>
            <a:ext cx="8236116" cy="5454521"/>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9" name="Ovale 8">
            <a:extLst>
              <a:ext uri="{FF2B5EF4-FFF2-40B4-BE49-F238E27FC236}">
                <a16:creationId xmlns:a16="http://schemas.microsoft.com/office/drawing/2014/main" id="{06CA1E8C-23D7-46D3-A915-FC70C3D26930}"/>
              </a:ext>
            </a:extLst>
          </p:cNvPr>
          <p:cNvSpPr/>
          <p:nvPr/>
        </p:nvSpPr>
        <p:spPr>
          <a:xfrm>
            <a:off x="8347295" y="1683710"/>
            <a:ext cx="241663" cy="23429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4BE4C69-C54A-40DE-8D99-51A9E4D8A4AC}"/>
              </a:ext>
            </a:extLst>
          </p:cNvPr>
          <p:cNvSpPr txBox="1"/>
          <p:nvPr/>
        </p:nvSpPr>
        <p:spPr>
          <a:xfrm>
            <a:off x="8825865" y="2432997"/>
            <a:ext cx="2895488" cy="3139321"/>
          </a:xfrm>
          <a:prstGeom prst="rect">
            <a:avLst/>
          </a:prstGeom>
          <a:noFill/>
        </p:spPr>
        <p:txBody>
          <a:bodyPr wrap="square" rtlCol="0">
            <a:spAutoFit/>
          </a:bodyPr>
          <a:lstStyle/>
          <a:p>
            <a:pPr marL="342900" indent="-342900" algn="just">
              <a:buAutoNum type="arabicParenR"/>
            </a:pPr>
            <a:r>
              <a:rPr lang="it-IT" b="1" dirty="0"/>
              <a:t>Cliccando sul cerchio giallo con la «i» al centro, di  seguire l’avanzamento delle varie fasi autorizzative;</a:t>
            </a:r>
          </a:p>
          <a:p>
            <a:pPr marL="342900" indent="-342900" algn="just">
              <a:buAutoNum type="arabicParenR"/>
            </a:pPr>
            <a:endParaRPr lang="it-IT" b="1" dirty="0">
              <a:solidFill>
                <a:srgbClr val="FF0000"/>
              </a:solidFill>
            </a:endParaRPr>
          </a:p>
          <a:p>
            <a:pPr marL="342900" indent="-342900" algn="just">
              <a:buFontTx/>
              <a:buAutoNum type="arabicParenR"/>
            </a:pPr>
            <a:r>
              <a:rPr lang="it-IT" b="1" dirty="0"/>
              <a:t>Cliccando sulla graffetta di visualizzare le schede concluse.</a:t>
            </a:r>
          </a:p>
          <a:p>
            <a:pPr marL="342900" indent="-342900" algn="just">
              <a:buAutoNum type="arabicParenR"/>
            </a:pPr>
            <a:endParaRPr lang="it-IT" b="1" dirty="0">
              <a:solidFill>
                <a:srgbClr val="FF0000"/>
              </a:solidFill>
            </a:endParaRPr>
          </a:p>
          <a:p>
            <a:pPr marL="342900" indent="-342900" algn="just">
              <a:buAutoNum type="arabicParenR"/>
            </a:pPr>
            <a:endParaRPr lang="it-IT" b="1" dirty="0">
              <a:solidFill>
                <a:srgbClr val="FF0000"/>
              </a:solidFill>
            </a:endParaRPr>
          </a:p>
        </p:txBody>
      </p:sp>
      <p:cxnSp>
        <p:nvCxnSpPr>
          <p:cNvPr id="12" name="Connettore 2 11">
            <a:extLst>
              <a:ext uri="{FF2B5EF4-FFF2-40B4-BE49-F238E27FC236}">
                <a16:creationId xmlns:a16="http://schemas.microsoft.com/office/drawing/2014/main" id="{93B03F86-6986-4A74-9595-E1A41732A1DE}"/>
              </a:ext>
            </a:extLst>
          </p:cNvPr>
          <p:cNvCxnSpPr>
            <a:cxnSpLocks/>
            <a:stCxn id="9" idx="4"/>
          </p:cNvCxnSpPr>
          <p:nvPr/>
        </p:nvCxnSpPr>
        <p:spPr>
          <a:xfrm flipH="1">
            <a:off x="8347295" y="1918007"/>
            <a:ext cx="120832" cy="309351"/>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pic>
        <p:nvPicPr>
          <p:cNvPr id="16" name="Immagine 15" descr="Immagine che contiene tavolo&#10;&#10;Descrizione generata automaticamente">
            <a:extLst>
              <a:ext uri="{FF2B5EF4-FFF2-40B4-BE49-F238E27FC236}">
                <a16:creationId xmlns:a16="http://schemas.microsoft.com/office/drawing/2014/main" id="{E93E3E2C-CF90-A566-930C-7CB7C9ACB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563" y="2766979"/>
            <a:ext cx="3440501" cy="2310318"/>
          </a:xfrm>
          <a:prstGeom prst="rect">
            <a:avLst/>
          </a:prstGeom>
        </p:spPr>
      </p:pic>
      <p:sp>
        <p:nvSpPr>
          <p:cNvPr id="17" name="Ovale 16">
            <a:extLst>
              <a:ext uri="{FF2B5EF4-FFF2-40B4-BE49-F238E27FC236}">
                <a16:creationId xmlns:a16="http://schemas.microsoft.com/office/drawing/2014/main" id="{F6F2BA7F-0EBE-673E-8448-4CA6F1798802}"/>
              </a:ext>
            </a:extLst>
          </p:cNvPr>
          <p:cNvSpPr/>
          <p:nvPr/>
        </p:nvSpPr>
        <p:spPr>
          <a:xfrm>
            <a:off x="8110389" y="1673156"/>
            <a:ext cx="241663" cy="23429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8D30FF67-A8B0-E5D4-E392-F56987832F59}"/>
              </a:ext>
            </a:extLst>
          </p:cNvPr>
          <p:cNvCxnSpPr>
            <a:cxnSpLocks/>
            <a:stCxn id="17" idx="2"/>
          </p:cNvCxnSpPr>
          <p:nvPr/>
        </p:nvCxnSpPr>
        <p:spPr>
          <a:xfrm flipH="1">
            <a:off x="6096000" y="1790305"/>
            <a:ext cx="2014389" cy="1638695"/>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1C17070B-D450-FF24-043A-E3C44C8A8333}"/>
              </a:ext>
            </a:extLst>
          </p:cNvPr>
          <p:cNvSpPr txBox="1"/>
          <p:nvPr/>
        </p:nvSpPr>
        <p:spPr>
          <a:xfrm>
            <a:off x="8789596" y="1328639"/>
            <a:ext cx="2895487" cy="923330"/>
          </a:xfrm>
          <a:prstGeom prst="rect">
            <a:avLst/>
          </a:prstGeom>
          <a:noFill/>
        </p:spPr>
        <p:txBody>
          <a:bodyPr wrap="square">
            <a:spAutoFit/>
          </a:bodyPr>
          <a:lstStyle/>
          <a:p>
            <a:pPr algn="just"/>
            <a:r>
              <a:rPr lang="it-IT" b="1" dirty="0"/>
              <a:t>Quando le schede sono concluse l’interfaccia permette:</a:t>
            </a:r>
          </a:p>
        </p:txBody>
      </p:sp>
      <p:sp>
        <p:nvSpPr>
          <p:cNvPr id="25" name="Rettangolo 24">
            <a:extLst>
              <a:ext uri="{FF2B5EF4-FFF2-40B4-BE49-F238E27FC236}">
                <a16:creationId xmlns:a16="http://schemas.microsoft.com/office/drawing/2014/main" id="{C0F0BEEB-5120-4918-42F9-D9F43F59099D}"/>
              </a:ext>
            </a:extLst>
          </p:cNvPr>
          <p:cNvSpPr/>
          <p:nvPr/>
        </p:nvSpPr>
        <p:spPr>
          <a:xfrm>
            <a:off x="4562947" y="4187323"/>
            <a:ext cx="697116" cy="727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0C61688D-E81D-001D-E348-770EFCE8BBB3}"/>
              </a:ext>
            </a:extLst>
          </p:cNvPr>
          <p:cNvSpPr/>
          <p:nvPr/>
        </p:nvSpPr>
        <p:spPr>
          <a:xfrm>
            <a:off x="4562947" y="3512745"/>
            <a:ext cx="697116" cy="1358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457E8FAB-E196-7812-FE64-81EC97D13896}"/>
              </a:ext>
            </a:extLst>
          </p:cNvPr>
          <p:cNvSpPr txBox="1"/>
          <p:nvPr/>
        </p:nvSpPr>
        <p:spPr>
          <a:xfrm>
            <a:off x="4562947" y="4329482"/>
            <a:ext cx="697116" cy="553998"/>
          </a:xfrm>
          <a:prstGeom prst="rect">
            <a:avLst/>
          </a:prstGeom>
          <a:noFill/>
        </p:spPr>
        <p:txBody>
          <a:bodyPr wrap="square" rtlCol="0">
            <a:spAutoFit/>
          </a:bodyPr>
          <a:lstStyle/>
          <a:p>
            <a:r>
              <a:rPr lang="it-IT" sz="1000" dirty="0"/>
              <a:t>Resp. Altri Esp. e/o </a:t>
            </a:r>
            <a:r>
              <a:rPr lang="it-IT" sz="1000" dirty="0" err="1"/>
              <a:t>Serv</a:t>
            </a:r>
            <a:r>
              <a:rPr lang="it-IT" sz="1000" dirty="0"/>
              <a:t>.</a:t>
            </a:r>
          </a:p>
        </p:txBody>
      </p:sp>
    </p:spTree>
    <p:extLst>
      <p:ext uri="{BB962C8B-B14F-4D97-AF65-F5344CB8AC3E}">
        <p14:creationId xmlns:p14="http://schemas.microsoft.com/office/powerpoint/2010/main" val="407009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15" name="CasellaDiTesto 14">
            <a:extLst>
              <a:ext uri="{FF2B5EF4-FFF2-40B4-BE49-F238E27FC236}">
                <a16:creationId xmlns:a16="http://schemas.microsoft.com/office/drawing/2014/main" id="{E1F49CCC-7995-490A-96FD-D8784C74F0A4}"/>
              </a:ext>
            </a:extLst>
          </p:cNvPr>
          <p:cNvSpPr txBox="1"/>
          <p:nvPr/>
        </p:nvSpPr>
        <p:spPr>
          <a:xfrm>
            <a:off x="820883" y="530110"/>
            <a:ext cx="10785762" cy="3908762"/>
          </a:xfrm>
          <a:prstGeom prst="rect">
            <a:avLst/>
          </a:prstGeom>
          <a:noFill/>
        </p:spPr>
        <p:txBody>
          <a:bodyPr wrap="square" rtlCol="0">
            <a:spAutoFit/>
          </a:bodyPr>
          <a:lstStyle/>
          <a:p>
            <a:pPr algn="just"/>
            <a:endParaRPr lang="it-IT" sz="2000" b="1" dirty="0"/>
          </a:p>
          <a:p>
            <a:pPr algn="ctr"/>
            <a:r>
              <a:rPr lang="it-IT" sz="2400" b="1" dirty="0"/>
              <a:t>ATTENZIONE</a:t>
            </a:r>
          </a:p>
          <a:p>
            <a:pPr algn="ctr"/>
            <a:endParaRPr lang="it-IT" sz="2400" b="1" dirty="0"/>
          </a:p>
          <a:p>
            <a:pPr algn="just"/>
            <a:r>
              <a:rPr lang="it-IT" sz="2000" b="1" dirty="0"/>
              <a:t>Il sistema abbina, dal giorno dopo la compilazione (tempi tecnici per la sincronizzazione dei dati) a ciascuna scheda la formazione e la sorveglianza sanitaria che il lavoratore ha effettuato o che dovrà effettuare (</a:t>
            </a:r>
            <a:r>
              <a:rPr lang="it-IT" sz="2000" b="1" dirty="0">
                <a:hlinkClick r:id="rId3"/>
              </a:rPr>
              <a:t>https://ssasdl.dsi.infn.it</a:t>
            </a:r>
            <a:r>
              <a:rPr lang="it-IT" sz="2000" b="1" dirty="0"/>
              <a:t>), se i dati sono stati implementati nella struttura di appartenenza.</a:t>
            </a:r>
          </a:p>
          <a:p>
            <a:pPr algn="just"/>
            <a:endParaRPr lang="it-IT" sz="2000" b="1" dirty="0"/>
          </a:p>
          <a:p>
            <a:pPr algn="just"/>
            <a:r>
              <a:rPr lang="it-IT" sz="2000" b="1" dirty="0"/>
              <a:t>Le stesse informazioni sono riportate, nel giorno successivo, sul pannello lavoratore sul sistema di gestione (</a:t>
            </a:r>
            <a:r>
              <a:rPr lang="it-IT" sz="2000" b="1" dirty="0">
                <a:hlinkClick r:id="rId4"/>
              </a:rPr>
              <a:t>https://safety.dsi.infn.it</a:t>
            </a:r>
            <a:r>
              <a:rPr lang="it-IT" sz="2000" b="1" dirty="0"/>
              <a:t>).</a:t>
            </a:r>
          </a:p>
          <a:p>
            <a:pPr algn="just"/>
            <a:endParaRPr lang="it-IT" sz="2000" b="1" dirty="0"/>
          </a:p>
          <a:p>
            <a:pPr algn="just"/>
            <a:endParaRPr lang="it-IT" sz="2000" b="1" dirty="0"/>
          </a:p>
        </p:txBody>
      </p:sp>
      <p:sp>
        <p:nvSpPr>
          <p:cNvPr id="3" name="CasellaDiTesto 2">
            <a:extLst>
              <a:ext uri="{FF2B5EF4-FFF2-40B4-BE49-F238E27FC236}">
                <a16:creationId xmlns:a16="http://schemas.microsoft.com/office/drawing/2014/main" id="{01BCAB1B-4025-0739-3061-B06234036977}"/>
              </a:ext>
            </a:extLst>
          </p:cNvPr>
          <p:cNvSpPr txBox="1"/>
          <p:nvPr/>
        </p:nvSpPr>
        <p:spPr>
          <a:xfrm>
            <a:off x="820883" y="4241625"/>
            <a:ext cx="10785762" cy="1200329"/>
          </a:xfrm>
          <a:prstGeom prst="rect">
            <a:avLst/>
          </a:prstGeom>
          <a:noFill/>
        </p:spPr>
        <p:txBody>
          <a:bodyPr wrap="square" rtlCol="0">
            <a:spAutoFit/>
          </a:bodyPr>
          <a:lstStyle/>
          <a:p>
            <a:pPr algn="just"/>
            <a:r>
              <a:rPr lang="it-IT" sz="1800" b="1" dirty="0"/>
              <a:t>In </a:t>
            </a:r>
            <a:r>
              <a:rPr lang="it-IT" b="1" dirty="0"/>
              <a:t>caso di dubbio nell’assegnazione delle mansioni al lavoratore, </a:t>
            </a:r>
            <a:r>
              <a:rPr lang="it-IT" sz="1800" b="1" dirty="0"/>
              <a:t>contattare SEMPRE il Servizio di Prevenzione e Protezione.</a:t>
            </a:r>
          </a:p>
          <a:p>
            <a:pPr algn="just"/>
            <a:r>
              <a:rPr lang="it-IT" sz="1800" b="1" dirty="0"/>
              <a:t>Il RSPP, il Direttore e l’Esperto di radioprotezione possono comunque rimandare indietro le schede che risultassero compilate in maniera errata, richiedendone la correzione o diversa compilazione.</a:t>
            </a:r>
          </a:p>
        </p:txBody>
      </p:sp>
    </p:spTree>
    <p:extLst>
      <p:ext uri="{BB962C8B-B14F-4D97-AF65-F5344CB8AC3E}">
        <p14:creationId xmlns:p14="http://schemas.microsoft.com/office/powerpoint/2010/main" val="174851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11" name="CasellaDiTesto 10">
            <a:extLst>
              <a:ext uri="{FF2B5EF4-FFF2-40B4-BE49-F238E27FC236}">
                <a16:creationId xmlns:a16="http://schemas.microsoft.com/office/drawing/2014/main" id="{9EB92128-A048-951C-4E23-883EF3049211}"/>
              </a:ext>
            </a:extLst>
          </p:cNvPr>
          <p:cNvSpPr txBox="1"/>
          <p:nvPr/>
        </p:nvSpPr>
        <p:spPr>
          <a:xfrm>
            <a:off x="700959" y="1700753"/>
            <a:ext cx="10785762" cy="2677656"/>
          </a:xfrm>
          <a:prstGeom prst="rect">
            <a:avLst/>
          </a:prstGeom>
          <a:noFill/>
        </p:spPr>
        <p:txBody>
          <a:bodyPr wrap="square">
            <a:spAutoFit/>
          </a:bodyPr>
          <a:lstStyle/>
          <a:p>
            <a:pPr algn="just"/>
            <a:r>
              <a:rPr lang="it-IT" sz="2400" b="1" dirty="0"/>
              <a:t>A conclusione </a:t>
            </a:r>
          </a:p>
          <a:p>
            <a:pPr algn="just"/>
            <a:r>
              <a:rPr lang="it-IT" sz="2400" b="1" dirty="0"/>
              <a:t>Scheda di destinazione lavorativa e scheda di radioprotezione:</a:t>
            </a:r>
          </a:p>
          <a:p>
            <a:pPr algn="just"/>
            <a:r>
              <a:rPr lang="it-IT" sz="2400" dirty="0"/>
              <a:t>Ogni struttura individuerà una persona, un servizio, una procedura per mettere le schede alla firma del direttore (riceverà un email con il link per accedere in SSASDL e scaricare il pdf) per la sola scheda di radioprotezione anche alla firma del lavoratore e dell'esperto di radioprotezione e successivamente archiviate in apposita cartella sul documentale «</a:t>
            </a:r>
            <a:r>
              <a:rPr lang="it-IT" sz="2400" dirty="0" err="1"/>
              <a:t>Alfresco</a:t>
            </a:r>
            <a:r>
              <a:rPr lang="it-IT" sz="2400" dirty="0"/>
              <a:t>». </a:t>
            </a:r>
          </a:p>
        </p:txBody>
      </p:sp>
    </p:spTree>
    <p:extLst>
      <p:ext uri="{BB962C8B-B14F-4D97-AF65-F5344CB8AC3E}">
        <p14:creationId xmlns:p14="http://schemas.microsoft.com/office/powerpoint/2010/main" val="357945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4" name="CasellaDiTesto 3">
            <a:extLst>
              <a:ext uri="{FF2B5EF4-FFF2-40B4-BE49-F238E27FC236}">
                <a16:creationId xmlns:a16="http://schemas.microsoft.com/office/drawing/2014/main" id="{C67BF0B5-99FC-64EC-7D83-7C7E99255147}"/>
              </a:ext>
            </a:extLst>
          </p:cNvPr>
          <p:cNvSpPr txBox="1"/>
          <p:nvPr/>
        </p:nvSpPr>
        <p:spPr>
          <a:xfrm>
            <a:off x="692726" y="862987"/>
            <a:ext cx="10806545" cy="1400383"/>
          </a:xfrm>
          <a:prstGeom prst="rect">
            <a:avLst/>
          </a:prstGeom>
          <a:noFill/>
        </p:spPr>
        <p:txBody>
          <a:bodyPr wrap="square" rtlCol="0">
            <a:spAutoFit/>
          </a:bodyPr>
          <a:lstStyle/>
          <a:p>
            <a:pPr algn="just"/>
            <a:r>
              <a:rPr lang="it-IT" sz="1700" b="1" dirty="0"/>
              <a:t>Il software prevede i seguenti automatismi:</a:t>
            </a:r>
          </a:p>
          <a:p>
            <a:pPr algn="just"/>
            <a:endParaRPr lang="it-IT" sz="1700" b="1" dirty="0"/>
          </a:p>
          <a:p>
            <a:pPr algn="just"/>
            <a:r>
              <a:rPr lang="it-IT" sz="1700" dirty="0"/>
              <a:t>Qualora </a:t>
            </a:r>
            <a:r>
              <a:rPr lang="it-IT" sz="1700" b="1" dirty="0"/>
              <a:t>il lavoratore cambi </a:t>
            </a:r>
            <a:r>
              <a:rPr lang="it-IT" sz="1700" dirty="0"/>
              <a:t>Servizio/Esperimento si riaprirà in automatico la scheda portandola nello stato di «aperta». </a:t>
            </a:r>
          </a:p>
          <a:p>
            <a:pPr algn="just"/>
            <a:r>
              <a:rPr lang="it-IT" sz="1700" dirty="0"/>
              <a:t>Il Responsabile riceve una notifica via email  e dovrà procedere ad una nuova riconferma della vecchia scheda o alla sua ricompilazione.</a:t>
            </a:r>
          </a:p>
        </p:txBody>
      </p:sp>
      <p:sp>
        <p:nvSpPr>
          <p:cNvPr id="11" name="CasellaDiTesto 10">
            <a:extLst>
              <a:ext uri="{FF2B5EF4-FFF2-40B4-BE49-F238E27FC236}">
                <a16:creationId xmlns:a16="http://schemas.microsoft.com/office/drawing/2014/main" id="{734370B9-0800-C1A1-B28D-50051F690B14}"/>
              </a:ext>
            </a:extLst>
          </p:cNvPr>
          <p:cNvSpPr txBox="1"/>
          <p:nvPr/>
        </p:nvSpPr>
        <p:spPr>
          <a:xfrm>
            <a:off x="692725" y="2446801"/>
            <a:ext cx="10806545" cy="877163"/>
          </a:xfrm>
          <a:prstGeom prst="rect">
            <a:avLst/>
          </a:prstGeom>
          <a:noFill/>
        </p:spPr>
        <p:txBody>
          <a:bodyPr wrap="square" rtlCol="0">
            <a:spAutoFit/>
          </a:bodyPr>
          <a:lstStyle/>
          <a:p>
            <a:pPr algn="just"/>
            <a:r>
              <a:rPr lang="it-IT" sz="1700" dirty="0"/>
              <a:t>In caso di avvicendamento del </a:t>
            </a:r>
            <a:r>
              <a:rPr lang="it-IT" sz="1700" b="1" dirty="0"/>
              <a:t>Responsabile </a:t>
            </a:r>
            <a:r>
              <a:rPr lang="it-IT" sz="1700" dirty="0"/>
              <a:t>del Servizio/Esperimento il sistema riaprirà in automatico tutte le schede dei lavoratori afferenti mettendole nello stato di «aperta». Il nuovo Responsabile riceverà una notifica via email e dovrà confermare o ricompilare le schede.</a:t>
            </a:r>
          </a:p>
        </p:txBody>
      </p:sp>
      <p:sp>
        <p:nvSpPr>
          <p:cNvPr id="2" name="CasellaDiTesto 1">
            <a:extLst>
              <a:ext uri="{FF2B5EF4-FFF2-40B4-BE49-F238E27FC236}">
                <a16:creationId xmlns:a16="http://schemas.microsoft.com/office/drawing/2014/main" id="{51C2F4E2-8CA4-0E86-C13D-8F9E4642AC53}"/>
              </a:ext>
            </a:extLst>
          </p:cNvPr>
          <p:cNvSpPr txBox="1"/>
          <p:nvPr/>
        </p:nvSpPr>
        <p:spPr>
          <a:xfrm>
            <a:off x="692724" y="3358484"/>
            <a:ext cx="10806545" cy="615553"/>
          </a:xfrm>
          <a:prstGeom prst="rect">
            <a:avLst/>
          </a:prstGeom>
          <a:noFill/>
        </p:spPr>
        <p:txBody>
          <a:bodyPr wrap="square" rtlCol="0">
            <a:spAutoFit/>
          </a:bodyPr>
          <a:lstStyle/>
          <a:p>
            <a:pPr algn="just"/>
            <a:r>
              <a:rPr lang="it-IT" sz="1700" dirty="0"/>
              <a:t>Ai </a:t>
            </a:r>
            <a:r>
              <a:rPr lang="it-IT" sz="1700" b="1" dirty="0"/>
              <a:t>nuovi assunti</a:t>
            </a:r>
            <a:r>
              <a:rPr lang="it-IT" sz="1700" dirty="0"/>
              <a:t> inseriti in un Servizio/Esperimento, sarà automaticamente aperta una scheda. Il Responsabile riceverà una notifica via email per compilarne la scheda.</a:t>
            </a:r>
          </a:p>
        </p:txBody>
      </p:sp>
      <p:sp>
        <p:nvSpPr>
          <p:cNvPr id="3" name="CasellaDiTesto 2">
            <a:extLst>
              <a:ext uri="{FF2B5EF4-FFF2-40B4-BE49-F238E27FC236}">
                <a16:creationId xmlns:a16="http://schemas.microsoft.com/office/drawing/2014/main" id="{80818CFB-07DA-B712-6890-F3FFEF32FD1A}"/>
              </a:ext>
            </a:extLst>
          </p:cNvPr>
          <p:cNvSpPr txBox="1"/>
          <p:nvPr/>
        </p:nvSpPr>
        <p:spPr>
          <a:xfrm>
            <a:off x="692724" y="4111301"/>
            <a:ext cx="10806545" cy="615553"/>
          </a:xfrm>
          <a:prstGeom prst="rect">
            <a:avLst/>
          </a:prstGeom>
          <a:noFill/>
        </p:spPr>
        <p:txBody>
          <a:bodyPr wrap="square" rtlCol="0">
            <a:spAutoFit/>
          </a:bodyPr>
          <a:lstStyle/>
          <a:p>
            <a:pPr algn="just"/>
            <a:r>
              <a:rPr lang="it-IT" sz="1700" dirty="0"/>
              <a:t>In caso di rinnovo del contratto di associazione, se effettuato entro 15 gg dalla scadenza (e se non comporta variazioni di attività) la scheda non sarà riaperta. NON sarà pertanto necessario confermare o ricompilare la scheda.</a:t>
            </a:r>
          </a:p>
        </p:txBody>
      </p:sp>
    </p:spTree>
    <p:extLst>
      <p:ext uri="{BB962C8B-B14F-4D97-AF65-F5344CB8AC3E}">
        <p14:creationId xmlns:p14="http://schemas.microsoft.com/office/powerpoint/2010/main" val="3304901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2" name="CasellaDiTesto 1">
            <a:extLst>
              <a:ext uri="{FF2B5EF4-FFF2-40B4-BE49-F238E27FC236}">
                <a16:creationId xmlns:a16="http://schemas.microsoft.com/office/drawing/2014/main" id="{C5A4D0AD-59DC-4E59-7367-7719EBE65F77}"/>
              </a:ext>
            </a:extLst>
          </p:cNvPr>
          <p:cNvSpPr txBox="1"/>
          <p:nvPr/>
        </p:nvSpPr>
        <p:spPr>
          <a:xfrm>
            <a:off x="616526" y="1694693"/>
            <a:ext cx="10806545" cy="2185214"/>
          </a:xfrm>
          <a:prstGeom prst="rect">
            <a:avLst/>
          </a:prstGeom>
          <a:noFill/>
        </p:spPr>
        <p:txBody>
          <a:bodyPr wrap="square" rtlCol="0">
            <a:spAutoFit/>
          </a:bodyPr>
          <a:lstStyle/>
          <a:p>
            <a:pPr algn="just"/>
            <a:r>
              <a:rPr lang="it-IT" sz="1700" b="1" dirty="0"/>
              <a:t>Operazioni a carico del responsabile di servizio e/o esperimento:</a:t>
            </a:r>
          </a:p>
          <a:p>
            <a:pPr algn="just"/>
            <a:endParaRPr lang="it-IT" sz="1700" b="1" dirty="0"/>
          </a:p>
          <a:p>
            <a:pPr algn="just"/>
            <a:r>
              <a:rPr lang="it-IT" sz="1700" dirty="0"/>
              <a:t>Se il lavoratore cambia mansione (attività) nel Servizio/Esperimento di afferenza, il Responsabile è tenuto ad aggiornare manualmente la scheda aggiungendo o togliendo le mansioni, sentito il RSPP.</a:t>
            </a:r>
          </a:p>
          <a:p>
            <a:pPr algn="just"/>
            <a:endParaRPr lang="it-IT" sz="1700" dirty="0"/>
          </a:p>
          <a:p>
            <a:pPr algn="just"/>
            <a:r>
              <a:rPr lang="it-IT" sz="1700" dirty="0"/>
              <a:t>Al momento che si riceve comunicazione da una lavoratrice del suo stato di maternità il responsabile dell’attività deve aggiungere alla scheda la mansione </a:t>
            </a:r>
            <a:r>
              <a:rPr lang="it-IT" sz="1700" b="1" dirty="0"/>
              <a:t>«Lavoratrice gestante - per esclusione da attività non compatibili» e/o «Lavoratrice gestante - per esclusione da attività con radiazioni ionizzanti».</a:t>
            </a:r>
          </a:p>
        </p:txBody>
      </p:sp>
    </p:spTree>
    <p:extLst>
      <p:ext uri="{BB962C8B-B14F-4D97-AF65-F5344CB8AC3E}">
        <p14:creationId xmlns:p14="http://schemas.microsoft.com/office/powerpoint/2010/main" val="133327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4" name="CasellaDiTesto 3">
            <a:extLst>
              <a:ext uri="{FF2B5EF4-FFF2-40B4-BE49-F238E27FC236}">
                <a16:creationId xmlns:a16="http://schemas.microsoft.com/office/drawing/2014/main" id="{C67BF0B5-99FC-64EC-7D83-7C7E99255147}"/>
              </a:ext>
            </a:extLst>
          </p:cNvPr>
          <p:cNvSpPr txBox="1"/>
          <p:nvPr/>
        </p:nvSpPr>
        <p:spPr>
          <a:xfrm>
            <a:off x="692727" y="278878"/>
            <a:ext cx="10806545" cy="5493812"/>
          </a:xfrm>
          <a:prstGeom prst="rect">
            <a:avLst/>
          </a:prstGeom>
          <a:noFill/>
        </p:spPr>
        <p:txBody>
          <a:bodyPr wrap="square" rtlCol="0">
            <a:spAutoFit/>
          </a:bodyPr>
          <a:lstStyle/>
          <a:p>
            <a:r>
              <a:rPr lang="it-IT" sz="2800" b="1" dirty="0"/>
              <a:t>Precisazioni:</a:t>
            </a:r>
          </a:p>
          <a:p>
            <a:pPr algn="just"/>
            <a:r>
              <a:rPr lang="it-IT" sz="1700" dirty="0"/>
              <a:t>Le mansioni disponibili per essere abbinate ai lavoratori sono state preventivamente concordate tra i singoli Responsabili di Servizio/Esperimento che sono  coloro che conoscono le attività del proprio servizio/esperimento ed il Servizio di Prevenzione e Protezione.</a:t>
            </a:r>
          </a:p>
          <a:p>
            <a:pPr algn="just"/>
            <a:r>
              <a:rPr lang="it-IT" sz="1700" dirty="0"/>
              <a:t>L’assegnazione delle </a:t>
            </a:r>
            <a:r>
              <a:rPr lang="it-IT" sz="1700" b="1" dirty="0"/>
              <a:t>«mansioni» </a:t>
            </a:r>
            <a:r>
              <a:rPr lang="it-IT" sz="1700" dirty="0"/>
              <a:t>da parte dei Responsabili ai lavoratori deve essere fatta tenendo presente che:</a:t>
            </a:r>
          </a:p>
          <a:p>
            <a:pPr marL="811213" indent="-285750" algn="just">
              <a:buFont typeface="Wingdings" panose="05000000000000000000" pitchFamily="2" charset="2"/>
              <a:buChar char="Ø"/>
            </a:pPr>
            <a:r>
              <a:rPr lang="it-IT" sz="1700" dirty="0"/>
              <a:t>Servono ad individuare le esatte attività che il lavoratore svolge nel servizio/esperimento di afferenza;</a:t>
            </a:r>
          </a:p>
          <a:p>
            <a:pPr marL="525463" algn="just"/>
            <a:r>
              <a:rPr lang="it-IT" sz="1700" dirty="0"/>
              <a:t>Ogni mansione comporta specifici rischi che necessitano di eventuale:</a:t>
            </a:r>
          </a:p>
          <a:p>
            <a:pPr marL="525463" algn="just"/>
            <a:endParaRPr lang="it-IT" sz="1700" dirty="0"/>
          </a:p>
          <a:p>
            <a:pPr marL="1268413" lvl="1" indent="-285750" algn="just">
              <a:buFont typeface="Wingdings" panose="05000000000000000000" pitchFamily="2" charset="2"/>
              <a:buChar char="Ø"/>
            </a:pPr>
            <a:r>
              <a:rPr lang="it-IT" sz="1700" dirty="0"/>
              <a:t>Formazione specifica;</a:t>
            </a:r>
          </a:p>
          <a:p>
            <a:pPr marL="1268413" lvl="1" indent="-285750" algn="just">
              <a:buFont typeface="Wingdings" panose="05000000000000000000" pitchFamily="2" charset="2"/>
              <a:buChar char="Ø"/>
            </a:pPr>
            <a:r>
              <a:rPr lang="it-IT" sz="1700" dirty="0"/>
              <a:t>Sorveglianza sanitaria;</a:t>
            </a:r>
          </a:p>
          <a:p>
            <a:pPr marL="1268413" lvl="1" indent="-285750" algn="just">
              <a:buFont typeface="Wingdings" panose="05000000000000000000" pitchFamily="2" charset="2"/>
              <a:buChar char="Ø"/>
            </a:pPr>
            <a:r>
              <a:rPr lang="it-IT" sz="1700" dirty="0"/>
              <a:t>Dispositivi di protezione.</a:t>
            </a:r>
          </a:p>
          <a:p>
            <a:pPr marL="982663" lvl="1" algn="just"/>
            <a:endParaRPr lang="it-IT" sz="1700" dirty="0"/>
          </a:p>
          <a:p>
            <a:pPr marL="982663" lvl="1" algn="just"/>
            <a:r>
              <a:rPr lang="it-IT" sz="1700" b="1" u="sng" dirty="0"/>
              <a:t>La scelta della mansioni per il singolo afferente al servizio/esperimento deve essere molto oculata in quanto una mansione errata o non necessaria comporta costi di: formazione, sorveglianza sanitaria e dispositivi di protezione a carico della sezione INFN.</a:t>
            </a:r>
          </a:p>
          <a:p>
            <a:pPr algn="just"/>
            <a:endParaRPr lang="it-IT" sz="1700" dirty="0"/>
          </a:p>
          <a:p>
            <a:pPr algn="just"/>
            <a:r>
              <a:rPr lang="it-IT" sz="1700" dirty="0"/>
              <a:t>Qui di seguito sono elencate tutte le mansioni (attività) individuate dal gruppo di lavoro. </a:t>
            </a:r>
          </a:p>
          <a:p>
            <a:pPr algn="just"/>
            <a:endParaRPr lang="it-IT" sz="1700" dirty="0"/>
          </a:p>
          <a:p>
            <a:pPr marL="539750" indent="-539750" algn="just"/>
            <a:r>
              <a:rPr lang="it-IT" sz="1700" b="1" dirty="0"/>
              <a:t>N.B.: E’ probabile che non tutte le mansioni riportate nel presente documento siano poi usate nei vostri Sevizi/Esperimenti.</a:t>
            </a:r>
          </a:p>
        </p:txBody>
      </p:sp>
    </p:spTree>
    <p:extLst>
      <p:ext uri="{BB962C8B-B14F-4D97-AF65-F5344CB8AC3E}">
        <p14:creationId xmlns:p14="http://schemas.microsoft.com/office/powerpoint/2010/main" val="3275958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7" name="CasellaDiTesto 6">
            <a:extLst>
              <a:ext uri="{FF2B5EF4-FFF2-40B4-BE49-F238E27FC236}">
                <a16:creationId xmlns:a16="http://schemas.microsoft.com/office/drawing/2014/main" id="{7AAF7636-BC2C-DA63-1495-51D7B83450BD}"/>
              </a:ext>
            </a:extLst>
          </p:cNvPr>
          <p:cNvSpPr txBox="1"/>
          <p:nvPr/>
        </p:nvSpPr>
        <p:spPr>
          <a:xfrm>
            <a:off x="494270" y="438808"/>
            <a:ext cx="11227082" cy="369332"/>
          </a:xfrm>
          <a:prstGeom prst="rect">
            <a:avLst/>
          </a:prstGeom>
          <a:noFill/>
        </p:spPr>
        <p:txBody>
          <a:bodyPr wrap="square">
            <a:spAutoFit/>
          </a:bodyPr>
          <a:lstStyle/>
          <a:p>
            <a:r>
              <a:rPr lang="it-IT" b="1" dirty="0"/>
              <a:t>Elenco delle mansioni individuate dal gruppo di lavoro</a:t>
            </a:r>
          </a:p>
        </p:txBody>
      </p:sp>
      <p:graphicFrame>
        <p:nvGraphicFramePr>
          <p:cNvPr id="12" name="Tabella 12">
            <a:extLst>
              <a:ext uri="{FF2B5EF4-FFF2-40B4-BE49-F238E27FC236}">
                <a16:creationId xmlns:a16="http://schemas.microsoft.com/office/drawing/2014/main" id="{9A616A94-08EB-4FCB-9E29-B028EAFC4893}"/>
              </a:ext>
            </a:extLst>
          </p:cNvPr>
          <p:cNvGraphicFramePr>
            <a:graphicFrameLocks noGrp="1"/>
          </p:cNvGraphicFramePr>
          <p:nvPr/>
        </p:nvGraphicFramePr>
        <p:xfrm>
          <a:off x="494270" y="966357"/>
          <a:ext cx="11133157" cy="4904836"/>
        </p:xfrm>
        <a:graphic>
          <a:graphicData uri="http://schemas.openxmlformats.org/drawingml/2006/table">
            <a:tbl>
              <a:tblPr firstRow="1" bandRow="1">
                <a:tableStyleId>{073A0DAA-6AF3-43AB-8588-CEC1D06C72B9}</a:tableStyleId>
              </a:tblPr>
              <a:tblGrid>
                <a:gridCol w="2946207">
                  <a:extLst>
                    <a:ext uri="{9D8B030D-6E8A-4147-A177-3AD203B41FA5}">
                      <a16:colId xmlns:a16="http://schemas.microsoft.com/office/drawing/2014/main" val="3331901753"/>
                    </a:ext>
                  </a:extLst>
                </a:gridCol>
                <a:gridCol w="8186950">
                  <a:extLst>
                    <a:ext uri="{9D8B030D-6E8A-4147-A177-3AD203B41FA5}">
                      <a16:colId xmlns:a16="http://schemas.microsoft.com/office/drawing/2014/main" val="2325121555"/>
                    </a:ext>
                  </a:extLst>
                </a:gridCol>
              </a:tblGrid>
              <a:tr h="370204">
                <a:tc>
                  <a:txBody>
                    <a:bodyPr/>
                    <a:lstStyle/>
                    <a:p>
                      <a:r>
                        <a:rPr lang="it-IT" dirty="0">
                          <a:solidFill>
                            <a:srgbClr val="FFC000"/>
                          </a:solidFill>
                        </a:rPr>
                        <a:t>Nome della mansione</a:t>
                      </a:r>
                    </a:p>
                  </a:txBody>
                  <a:tcPr/>
                </a:tc>
                <a:tc>
                  <a:txBody>
                    <a:bodyPr/>
                    <a:lstStyle/>
                    <a:p>
                      <a:r>
                        <a:rPr lang="it-IT" dirty="0">
                          <a:solidFill>
                            <a:srgbClr val="FFC000"/>
                          </a:solidFill>
                        </a:rPr>
                        <a:t>Descrizione della mansione</a:t>
                      </a:r>
                    </a:p>
                  </a:txBody>
                  <a:tcPr/>
                </a:tc>
                <a:extLst>
                  <a:ext uri="{0D108BD9-81ED-4DB2-BD59-A6C34878D82A}">
                    <a16:rowId xmlns:a16="http://schemas.microsoft.com/office/drawing/2014/main" val="2709195145"/>
                  </a:ext>
                </a:extLst>
              </a:tr>
              <a:tr h="733246">
                <a:tc>
                  <a:txBody>
                    <a:bodyPr/>
                    <a:lstStyle/>
                    <a:p>
                      <a:pPr algn="l"/>
                      <a:r>
                        <a:rPr lang="it-IT" sz="1400" dirty="0">
                          <a:solidFill>
                            <a:schemeClr val="tx1"/>
                          </a:solidFill>
                        </a:rPr>
                        <a:t>Attività di Base</a:t>
                      </a:r>
                      <a:endParaRPr lang="it-IT"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just"/>
                      <a:r>
                        <a:rPr lang="it-IT" sz="1400" b="0" kern="1200" dirty="0">
                          <a:solidFill>
                            <a:schemeClr val="dk1"/>
                          </a:solidFill>
                          <a:effectLst/>
                        </a:rPr>
                        <a:t>Attività di ufficio:</a:t>
                      </a:r>
                    </a:p>
                    <a:p>
                      <a:pPr algn="just"/>
                      <a:r>
                        <a:rPr lang="it-IT" sz="1400" b="0" kern="1200" dirty="0">
                          <a:solidFill>
                            <a:schemeClr val="dk1"/>
                          </a:solidFill>
                          <a:effectLst/>
                        </a:rPr>
                        <a:t>Archiviazione, stampa, fotocopiatura ed uso dei VDT minore di 20 ore settimanale.</a:t>
                      </a:r>
                      <a:r>
                        <a:rPr lang="it-IT" sz="1400" dirty="0"/>
                        <a:t/>
                      </a:r>
                      <a:br>
                        <a:rPr lang="it-IT" sz="1400" dirty="0"/>
                      </a:br>
                      <a:r>
                        <a:rPr lang="it-IT" sz="1400" b="1" kern="1200" dirty="0">
                          <a:solidFill>
                            <a:schemeClr val="dk1"/>
                          </a:solidFill>
                          <a:effectLst/>
                        </a:rPr>
                        <a:t>Mansione da associare a TUTTI i Lavoratori dei Servizi ed Esperimenti.</a:t>
                      </a:r>
                      <a:endParaRPr lang="it-IT" sz="1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72697195"/>
                  </a:ext>
                </a:extLst>
              </a:tr>
              <a:tr h="517529">
                <a:tc>
                  <a:txBody>
                    <a:bodyPr/>
                    <a:lstStyle/>
                    <a:p>
                      <a:pPr algn="l"/>
                      <a:r>
                        <a:rPr lang="it-IT" sz="1400" dirty="0">
                          <a:effectLst/>
                        </a:rPr>
                        <a:t>Addetto all'utilizzo delle Stampanti 3D - a filo plastico</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l"/>
                      <a:r>
                        <a:rPr lang="it-IT" sz="1400" b="0" kern="1200" dirty="0">
                          <a:solidFill>
                            <a:schemeClr val="dk1"/>
                          </a:solidFill>
                          <a:effectLst/>
                        </a:rPr>
                        <a:t>Lavoratore addetto all'utilizzo delle stampanti 3D a filo plastico.</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61617058"/>
                  </a:ext>
                </a:extLst>
              </a:tr>
              <a:tr h="465917">
                <a:tc>
                  <a:txBody>
                    <a:bodyPr/>
                    <a:lstStyle/>
                    <a:p>
                      <a:pPr algn="l"/>
                      <a:r>
                        <a:rPr lang="it-IT" sz="1400" dirty="0">
                          <a:effectLst/>
                        </a:rPr>
                        <a:t>Addetto all'utilizzo delle Stampanti 3D - a polveri metalliche</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l"/>
                      <a:r>
                        <a:rPr lang="it-IT" sz="1400" dirty="0"/>
                        <a:t>Lavoratore addetto all'utilizzo delle stampanti 3D a polveri metalliche.</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0786690"/>
                  </a:ext>
                </a:extLst>
              </a:tr>
              <a:tr h="519383">
                <a:tc>
                  <a:txBody>
                    <a:bodyPr/>
                    <a:lstStyle/>
                    <a:p>
                      <a:pPr algn="l"/>
                      <a:r>
                        <a:rPr lang="it-IT" sz="1400" dirty="0">
                          <a:effectLst/>
                        </a:rPr>
                        <a:t>Addetto alle apparecchiature in pressione - PED</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just"/>
                      <a:r>
                        <a:rPr lang="it-IT" sz="1400" dirty="0"/>
                        <a:t>L'attività comporta l'azionamento di attrezzature in pressione, il controllo del corretto funzionamento, la manutenzione e la programmazione delle verifiche periodiche.</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01941909"/>
                  </a:ext>
                </a:extLst>
              </a:tr>
              <a:tr h="370204">
                <a:tc>
                  <a:txBody>
                    <a:bodyPr/>
                    <a:lstStyle/>
                    <a:p>
                      <a:pPr algn="l"/>
                      <a:r>
                        <a:rPr lang="it-IT" sz="1400" dirty="0">
                          <a:effectLst/>
                        </a:rPr>
                        <a:t>Addetto alle sale FARM/CED</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l"/>
                      <a:r>
                        <a:rPr lang="it-IT" sz="1400" dirty="0"/>
                        <a:t>Addetto all'installazione e manutenzione di computer dedicati al calcolo e allo storage di dati.</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71005958"/>
                  </a:ext>
                </a:extLst>
              </a:tr>
              <a:tr h="519383">
                <a:tc>
                  <a:txBody>
                    <a:bodyPr/>
                    <a:lstStyle/>
                    <a:p>
                      <a:pPr algn="l"/>
                      <a:r>
                        <a:rPr lang="it-IT" sz="1400" dirty="0">
                          <a:effectLst/>
                        </a:rPr>
                        <a:t>Addetto Antincendio</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just"/>
                      <a:r>
                        <a:rPr lang="it-IT" sz="1400" dirty="0"/>
                        <a:t>Lavoratore incaricato dell'attuazione delle misure di prevenzione incendi e lotta antincendio, di evacuazione dei luoghi di lavoro in caso di pericolo grave ed immediato e comunque di gestione dell'emergenza.</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17035074"/>
                  </a:ext>
                </a:extLst>
              </a:tr>
              <a:tr h="370204">
                <a:tc>
                  <a:txBody>
                    <a:bodyPr/>
                    <a:lstStyle/>
                    <a:p>
                      <a:pPr algn="l"/>
                      <a:r>
                        <a:rPr lang="it-IT" sz="1400" dirty="0">
                          <a:effectLst/>
                        </a:rPr>
                        <a:t>Addetto attività ambientali</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just"/>
                      <a:r>
                        <a:rPr lang="it-IT" sz="1400" dirty="0"/>
                        <a:t>Attività di misure dell'inquinamento atmosferico con proliferazione batterica.</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961776"/>
                  </a:ext>
                </a:extLst>
              </a:tr>
              <a:tr h="519383">
                <a:tc>
                  <a:txBody>
                    <a:bodyPr/>
                    <a:lstStyle/>
                    <a:p>
                      <a:pPr algn="l"/>
                      <a:r>
                        <a:rPr lang="it-IT" sz="1400" dirty="0">
                          <a:effectLst/>
                        </a:rPr>
                        <a:t>Addetto Attività Esternalizzate</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just"/>
                      <a:r>
                        <a:rPr lang="it-IT" sz="1400" dirty="0"/>
                        <a:t>Mansione da utilizzare all'interno di processo che trasferiscono i rischi associati a macchine/attrezzature/impianti al solo ambiente di lavoro.</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62294105"/>
                  </a:ext>
                </a:extLst>
              </a:tr>
              <a:tr h="519383">
                <a:tc>
                  <a:txBody>
                    <a:bodyPr/>
                    <a:lstStyle/>
                    <a:p>
                      <a:pPr algn="l"/>
                      <a:r>
                        <a:rPr lang="it-IT" sz="1400" dirty="0">
                          <a:effectLst/>
                        </a:rPr>
                        <a:t>Addetto Autista</a:t>
                      </a:r>
                      <a:endParaRPr lang="it-IT" sz="1400" dirty="0">
                        <a:effectLst/>
                        <a:latin typeface="Times New Roman" panose="02020603050405020304" pitchFamily="18" charset="0"/>
                        <a:cs typeface="Times New Roman" panose="02020603050405020304" pitchFamily="18" charset="0"/>
                      </a:endParaRPr>
                    </a:p>
                  </a:txBody>
                  <a:tcPr marL="19050" marR="19050" marT="19050" marB="19050" anchor="ctr"/>
                </a:tc>
                <a:tc>
                  <a:txBody>
                    <a:bodyPr/>
                    <a:lstStyle/>
                    <a:p>
                      <a:pPr algn="just"/>
                      <a:r>
                        <a:rPr lang="it-IT" sz="1400" dirty="0"/>
                        <a:t>Addetto alla gestione, organizzazione, manutenzione degli automezzi di proprietà dell'INFN per trasporto di materiali e persone.</a:t>
                      </a:r>
                      <a:endParaRPr lang="it-IT"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42727402"/>
                  </a:ext>
                </a:extLst>
              </a:tr>
            </a:tbl>
          </a:graphicData>
        </a:graphic>
      </p:graphicFrame>
    </p:spTree>
    <p:extLst>
      <p:ext uri="{BB962C8B-B14F-4D97-AF65-F5344CB8AC3E}">
        <p14:creationId xmlns:p14="http://schemas.microsoft.com/office/powerpoint/2010/main" val="81025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graphicFrame>
        <p:nvGraphicFramePr>
          <p:cNvPr id="12" name="Tabella 12">
            <a:extLst>
              <a:ext uri="{FF2B5EF4-FFF2-40B4-BE49-F238E27FC236}">
                <a16:creationId xmlns:a16="http://schemas.microsoft.com/office/drawing/2014/main" id="{9A616A94-08EB-4FCB-9E29-B028EAFC4893}"/>
              </a:ext>
            </a:extLst>
          </p:cNvPr>
          <p:cNvGraphicFramePr>
            <a:graphicFrameLocks noGrp="1"/>
          </p:cNvGraphicFramePr>
          <p:nvPr/>
        </p:nvGraphicFramePr>
        <p:xfrm>
          <a:off x="494270" y="428546"/>
          <a:ext cx="11133156" cy="5664519"/>
        </p:xfrm>
        <a:graphic>
          <a:graphicData uri="http://schemas.openxmlformats.org/drawingml/2006/table">
            <a:tbl>
              <a:tblPr firstRow="1" bandRow="1">
                <a:tableStyleId>{073A0DAA-6AF3-43AB-8588-CEC1D06C72B9}</a:tableStyleId>
              </a:tblPr>
              <a:tblGrid>
                <a:gridCol w="3090593">
                  <a:extLst>
                    <a:ext uri="{9D8B030D-6E8A-4147-A177-3AD203B41FA5}">
                      <a16:colId xmlns:a16="http://schemas.microsoft.com/office/drawing/2014/main" val="3331901753"/>
                    </a:ext>
                  </a:extLst>
                </a:gridCol>
                <a:gridCol w="8042563">
                  <a:extLst>
                    <a:ext uri="{9D8B030D-6E8A-4147-A177-3AD203B41FA5}">
                      <a16:colId xmlns:a16="http://schemas.microsoft.com/office/drawing/2014/main" val="2325121555"/>
                    </a:ext>
                  </a:extLst>
                </a:gridCol>
              </a:tblGrid>
              <a:tr h="410382">
                <a:tc>
                  <a:txBody>
                    <a:bodyPr/>
                    <a:lstStyle/>
                    <a:p>
                      <a:r>
                        <a:rPr lang="it-IT" dirty="0">
                          <a:solidFill>
                            <a:srgbClr val="FFC000"/>
                          </a:solidFill>
                        </a:rPr>
                        <a:t>Nome della mansione</a:t>
                      </a:r>
                    </a:p>
                  </a:txBody>
                  <a:tcPr/>
                </a:tc>
                <a:tc>
                  <a:txBody>
                    <a:bodyPr/>
                    <a:lstStyle/>
                    <a:p>
                      <a:r>
                        <a:rPr lang="it-IT" dirty="0">
                          <a:solidFill>
                            <a:srgbClr val="FFC000"/>
                          </a:solidFill>
                        </a:rPr>
                        <a:t>Descrizione della mansione</a:t>
                      </a:r>
                    </a:p>
                  </a:txBody>
                  <a:tcPr/>
                </a:tc>
                <a:extLst>
                  <a:ext uri="{0D108BD9-81ED-4DB2-BD59-A6C34878D82A}">
                    <a16:rowId xmlns:a16="http://schemas.microsoft.com/office/drawing/2014/main" val="2709195145"/>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Biologo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Addetto all’utilizzo di sostanze a rischio biologico: preparazione campioni biologici.</a:t>
                      </a:r>
                    </a:p>
                  </a:txBody>
                  <a:tcPr anchor="ctr"/>
                </a:tc>
                <a:extLst>
                  <a:ext uri="{0D108BD9-81ED-4DB2-BD59-A6C34878D82A}">
                    <a16:rowId xmlns:a16="http://schemas.microsoft.com/office/drawing/2014/main" val="1572697195"/>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Camera Pulita</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L'attività in camera pulita comprende:</a:t>
                      </a:r>
                    </a:p>
                    <a:p>
                      <a:pPr algn="just"/>
                      <a:r>
                        <a:rPr lang="it-IT" sz="1400" b="0" dirty="0">
                          <a:latin typeface="Times New Roman" panose="02020603050405020304" pitchFamily="18" charset="0"/>
                          <a:cs typeface="Times New Roman" panose="02020603050405020304" pitchFamily="18" charset="0"/>
                        </a:rPr>
                        <a:t>Misurazione di precisione, assemblaggi, incollaggi, test di sensori, etc. etc. in ambiente controllato sia in temperatura che umidità.</a:t>
                      </a:r>
                    </a:p>
                  </a:txBody>
                  <a:tcPr anchor="ctr"/>
                </a:tc>
                <a:extLst>
                  <a:ext uri="{0D108BD9-81ED-4DB2-BD59-A6C34878D82A}">
                    <a16:rowId xmlns:a16="http://schemas.microsoft.com/office/drawing/2014/main" val="2214135001"/>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Campi elettromagnetici - CEM</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con esposizione a campi elettromagnetici.</a:t>
                      </a:r>
                    </a:p>
                  </a:txBody>
                  <a:tcPr anchor="ctr"/>
                </a:tc>
                <a:extLst>
                  <a:ext uri="{0D108BD9-81ED-4DB2-BD59-A6C34878D82A}">
                    <a16:rowId xmlns:a16="http://schemas.microsoft.com/office/drawing/2014/main" val="3813832961"/>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Carpenteria</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L'attività comprende l'azionamento di macchinari, l'uso di attrezzature ed utensili propri del taglio, della deformazione e della rifinitura dei metalli.</a:t>
                      </a:r>
                    </a:p>
                  </a:txBody>
                  <a:tcPr anchor="ctr"/>
                </a:tc>
                <a:extLst>
                  <a:ext uri="{0D108BD9-81ED-4DB2-BD59-A6C34878D82A}">
                    <a16:rowId xmlns:a16="http://schemas.microsoft.com/office/drawing/2014/main" val="2326835959"/>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Carrelli elevatori/</a:t>
                      </a:r>
                      <a:r>
                        <a:rPr lang="it-IT" sz="1400" dirty="0" err="1">
                          <a:solidFill>
                            <a:schemeClr val="tx1"/>
                          </a:solidFill>
                          <a:latin typeface="Times New Roman" panose="02020603050405020304" pitchFamily="18" charset="0"/>
                          <a:cs typeface="Times New Roman" panose="02020603050405020304" pitchFamily="18" charset="0"/>
                        </a:rPr>
                        <a:t>transpallets</a:t>
                      </a:r>
                      <a:r>
                        <a:rPr lang="it-IT" sz="1400" dirty="0">
                          <a:solidFill>
                            <a:schemeClr val="tx1"/>
                          </a:solidFill>
                          <a:latin typeface="Times New Roman" panose="02020603050405020304" pitchFamily="18" charset="0"/>
                          <a:cs typeface="Times New Roman" panose="02020603050405020304" pitchFamily="18" charset="0"/>
                        </a:rPr>
                        <a:t> motorizzati con operatore a bordo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Guida di muletti Diesel o Elettrici - Transpallet con operatore a bordo per movimentazione meccanica di carichi, per operazioni di carico/scarico o spostamenti di materiale in aree interne o esterne.</a:t>
                      </a:r>
                    </a:p>
                  </a:txBody>
                  <a:tcPr anchor="ctr"/>
                </a:tc>
                <a:extLst>
                  <a:ext uri="{0D108BD9-81ED-4DB2-BD59-A6C34878D82A}">
                    <a16:rowId xmlns:a16="http://schemas.microsoft.com/office/drawing/2014/main" val="2806639278"/>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Chimico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Addetto all’utilizzo di sostanze chimiche: incollaggi, pulizia di superfici, lubrificazioni, saldatura, stampa 3D, attività di laboratorio chimico, nanotecnologie. </a:t>
                      </a:r>
                      <a:r>
                        <a:rPr lang="it-IT" sz="1400" b="1" dirty="0">
                          <a:latin typeface="Times New Roman" panose="02020603050405020304" pitchFamily="18" charset="0"/>
                          <a:cs typeface="Times New Roman" panose="02020603050405020304" pitchFamily="18" charset="0"/>
                        </a:rPr>
                        <a:t>Esposto a rischio chimico.</a:t>
                      </a:r>
                    </a:p>
                  </a:txBody>
                  <a:tcPr anchor="ctr"/>
                </a:tc>
                <a:extLst>
                  <a:ext uri="{0D108BD9-81ED-4DB2-BD59-A6C34878D82A}">
                    <a16:rowId xmlns:a16="http://schemas.microsoft.com/office/drawing/2014/main" val="699420595"/>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Chimico Base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Addetto all’utilizzo di sostanze chimiche: incollaggi, pulizia di superfici, lubrificazioni, saldatura, stampa 3D, attività di laboratorio chimico, nanotecnologie. </a:t>
                      </a:r>
                      <a:r>
                        <a:rPr lang="it-IT" sz="1400" b="1" dirty="0">
                          <a:latin typeface="Times New Roman" panose="02020603050405020304" pitchFamily="18" charset="0"/>
                          <a:cs typeface="Times New Roman" panose="02020603050405020304" pitchFamily="18" charset="0"/>
                        </a:rPr>
                        <a:t>Normalmente NON esposto a rischio chimico.</a:t>
                      </a:r>
                    </a:p>
                  </a:txBody>
                  <a:tcPr anchor="ctr"/>
                </a:tc>
                <a:extLst>
                  <a:ext uri="{0D108BD9-81ED-4DB2-BD59-A6C34878D82A}">
                    <a16:rowId xmlns:a16="http://schemas.microsoft.com/office/drawing/2014/main" val="1757581234"/>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Criogenia</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di stoccaggio, utilizzo e travaso di fluidi criogenici tramite bombole, tubazioni e dewar.</a:t>
                      </a:r>
                    </a:p>
                  </a:txBody>
                  <a:tcPr anchor="ctr"/>
                </a:tc>
                <a:extLst>
                  <a:ext uri="{0D108BD9-81ED-4DB2-BD59-A6C34878D82A}">
                    <a16:rowId xmlns:a16="http://schemas.microsoft.com/office/drawing/2014/main" val="3523547144"/>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Elettronico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di progettazione, realizzazione, collaudo ed istallazione di schede e sistemi elettronici.</a:t>
                      </a:r>
                    </a:p>
                    <a:p>
                      <a:pPr algn="just"/>
                      <a:r>
                        <a:rPr lang="it-IT" sz="1400" b="0" dirty="0">
                          <a:latin typeface="Times New Roman" panose="02020603050405020304" pitchFamily="18" charset="0"/>
                          <a:cs typeface="Times New Roman" panose="02020603050405020304" pitchFamily="18" charset="0"/>
                        </a:rPr>
                        <a:t>Assemblaggio di componenti hardware, cablaggio, saldatura e PCB per prototipi e piccole produzioni.</a:t>
                      </a:r>
                    </a:p>
                  </a:txBody>
                  <a:tcPr anchor="ctr"/>
                </a:tc>
                <a:extLst>
                  <a:ext uri="{0D108BD9-81ED-4DB2-BD59-A6C34878D82A}">
                    <a16:rowId xmlns:a16="http://schemas.microsoft.com/office/drawing/2014/main" val="68292628"/>
                  </a:ext>
                </a:extLst>
              </a:tr>
              <a:tr h="400099">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Elettronica Base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di cablaggio di apparati sperimentali con piccoli lavori di saldatura su schede e cavi. Inoltre l'attività comprende anche la configurazione e supporto di sistemi desktop nelle sale calcolo o negli uffici con assemblaggio di componenti hardware per PC.</a:t>
                      </a:r>
                    </a:p>
                  </a:txBody>
                  <a:tcPr anchor="ctr"/>
                </a:tc>
                <a:extLst>
                  <a:ext uri="{0D108BD9-81ED-4DB2-BD59-A6C34878D82A}">
                    <a16:rowId xmlns:a16="http://schemas.microsoft.com/office/drawing/2014/main" val="403119690"/>
                  </a:ext>
                </a:extLst>
              </a:tr>
            </a:tbl>
          </a:graphicData>
        </a:graphic>
      </p:graphicFrame>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spTree>
    <p:extLst>
      <p:ext uri="{BB962C8B-B14F-4D97-AF65-F5344CB8AC3E}">
        <p14:creationId xmlns:p14="http://schemas.microsoft.com/office/powerpoint/2010/main" val="1261605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graphicFrame>
        <p:nvGraphicFramePr>
          <p:cNvPr id="12" name="Tabella 12">
            <a:extLst>
              <a:ext uri="{FF2B5EF4-FFF2-40B4-BE49-F238E27FC236}">
                <a16:creationId xmlns:a16="http://schemas.microsoft.com/office/drawing/2014/main" id="{9A616A94-08EB-4FCB-9E29-B028EAFC4893}"/>
              </a:ext>
            </a:extLst>
          </p:cNvPr>
          <p:cNvGraphicFramePr>
            <a:graphicFrameLocks noGrp="1"/>
          </p:cNvGraphicFramePr>
          <p:nvPr/>
        </p:nvGraphicFramePr>
        <p:xfrm>
          <a:off x="494270" y="509157"/>
          <a:ext cx="11133157" cy="5208102"/>
        </p:xfrm>
        <a:graphic>
          <a:graphicData uri="http://schemas.openxmlformats.org/drawingml/2006/table">
            <a:tbl>
              <a:tblPr firstRow="1" bandRow="1">
                <a:tableStyleId>{073A0DAA-6AF3-43AB-8588-CEC1D06C72B9}</a:tableStyleId>
              </a:tblPr>
              <a:tblGrid>
                <a:gridCol w="2946207">
                  <a:extLst>
                    <a:ext uri="{9D8B030D-6E8A-4147-A177-3AD203B41FA5}">
                      <a16:colId xmlns:a16="http://schemas.microsoft.com/office/drawing/2014/main" val="3331901753"/>
                    </a:ext>
                  </a:extLst>
                </a:gridCol>
                <a:gridCol w="8186950">
                  <a:extLst>
                    <a:ext uri="{9D8B030D-6E8A-4147-A177-3AD203B41FA5}">
                      <a16:colId xmlns:a16="http://schemas.microsoft.com/office/drawing/2014/main" val="2325121555"/>
                    </a:ext>
                  </a:extLst>
                </a:gridCol>
              </a:tblGrid>
              <a:tr h="330138">
                <a:tc>
                  <a:txBody>
                    <a:bodyPr/>
                    <a:lstStyle/>
                    <a:p>
                      <a:r>
                        <a:rPr lang="it-IT" dirty="0">
                          <a:solidFill>
                            <a:srgbClr val="FFC000"/>
                          </a:solidFill>
                        </a:rPr>
                        <a:t>Nome della mansione</a:t>
                      </a:r>
                    </a:p>
                  </a:txBody>
                  <a:tcPr/>
                </a:tc>
                <a:tc>
                  <a:txBody>
                    <a:bodyPr/>
                    <a:lstStyle/>
                    <a:p>
                      <a:r>
                        <a:rPr lang="it-IT" dirty="0">
                          <a:solidFill>
                            <a:srgbClr val="FFC000"/>
                          </a:solidFill>
                        </a:rPr>
                        <a:t>Descrizione della mansione</a:t>
                      </a:r>
                    </a:p>
                  </a:txBody>
                  <a:tcPr/>
                </a:tc>
                <a:extLst>
                  <a:ext uri="{0D108BD9-81ED-4DB2-BD59-A6C34878D82A}">
                    <a16:rowId xmlns:a16="http://schemas.microsoft.com/office/drawing/2014/main" val="270919514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Gas compressi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Addetto all’utilizzo di gas compressi, piccole manutenzione delle attrezzature di distribuzione dei gas.</a:t>
                      </a:r>
                    </a:p>
                  </a:txBody>
                  <a:tcPr anchor="ctr"/>
                </a:tc>
                <a:extLst>
                  <a:ext uri="{0D108BD9-81ED-4DB2-BD59-A6C34878D82A}">
                    <a16:rowId xmlns:a16="http://schemas.microsoft.com/office/drawing/2014/main" val="157269719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Gestione Valori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Personale che si occupa di gestire denaro contante per conto dell'Istituto.</a:t>
                      </a:r>
                    </a:p>
                  </a:txBody>
                  <a:tcPr anchor="ctr"/>
                </a:tc>
                <a:extLst>
                  <a:ext uri="{0D108BD9-81ED-4DB2-BD59-A6C34878D82A}">
                    <a16:rowId xmlns:a16="http://schemas.microsoft.com/office/drawing/2014/main" val="974756300"/>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Laser classe 1/2M</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laser classe 1/2M per allineamenti, test o misure.</a:t>
                      </a:r>
                    </a:p>
                  </a:txBody>
                  <a:tcPr anchor="ctr"/>
                </a:tc>
                <a:extLst>
                  <a:ext uri="{0D108BD9-81ED-4DB2-BD59-A6C34878D82A}">
                    <a16:rowId xmlns:a16="http://schemas.microsoft.com/office/drawing/2014/main" val="2777712274"/>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Laser classe 3B/4</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laser classe 3B/4 per allineamenti, test o misure.</a:t>
                      </a:r>
                    </a:p>
                  </a:txBody>
                  <a:tcPr anchor="ctr"/>
                </a:tc>
                <a:extLst>
                  <a:ext uri="{0D108BD9-81ED-4DB2-BD59-A6C34878D82A}">
                    <a16:rowId xmlns:a16="http://schemas.microsoft.com/office/drawing/2014/main" val="3363246888"/>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Laser classe 3B/4 Confinati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laser classe 3B/4 per test o misure in campo confinato o su banco ottico con confinamenti e protezioni non removibili.</a:t>
                      </a:r>
                    </a:p>
                  </a:txBody>
                  <a:tcPr anchor="ctr"/>
                </a:tc>
                <a:extLst>
                  <a:ext uri="{0D108BD9-81ED-4DB2-BD59-A6C34878D82A}">
                    <a16:rowId xmlns:a16="http://schemas.microsoft.com/office/drawing/2014/main" val="1068921261"/>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Laser classe 3R</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laser classe 3R per test o misure in campo libero o su banco ottico senza confinamenti e protezioni</a:t>
                      </a:r>
                    </a:p>
                  </a:txBody>
                  <a:tcPr anchor="ctr"/>
                </a:tc>
                <a:extLst>
                  <a:ext uri="{0D108BD9-81ED-4DB2-BD59-A6C34878D82A}">
                    <a16:rowId xmlns:a16="http://schemas.microsoft.com/office/drawing/2014/main" val="639128246"/>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Lavori in alto - superiore a 2 metri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lavorativa che espone il lavoratore a rischio di caduta dall'alto da una quota posta ad una altezza superiore a metri 2 rispetto ad un piano stabile.</a:t>
                      </a:r>
                    </a:p>
                  </a:txBody>
                  <a:tcPr anchor="ctr"/>
                </a:tc>
                <a:extLst>
                  <a:ext uri="{0D108BD9-81ED-4DB2-BD59-A6C34878D82A}">
                    <a16:rowId xmlns:a16="http://schemas.microsoft.com/office/drawing/2014/main" val="107801490"/>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Lavoro in altitudine - Quota maggiore di 2000 metri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Permanenza in siti di alta quota per montaggi, test, regolazioni, su apparati sperimentali, con lavorazioni di meccanica, elettronica e di presa dati.</a:t>
                      </a:r>
                    </a:p>
                  </a:txBody>
                  <a:tcPr anchor="ctr"/>
                </a:tc>
                <a:extLst>
                  <a:ext uri="{0D108BD9-81ED-4DB2-BD59-A6C34878D82A}">
                    <a16:rowId xmlns:a16="http://schemas.microsoft.com/office/drawing/2014/main" val="1349749164"/>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Macchine Acceleratrici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Addetto alla cura, la conduzione e la manutenzione degli acceleratori, comprensivi delle linee di fascio, degli elementi magnetici e dei relativi alimentatori necessari al funzionamento.</a:t>
                      </a:r>
                    </a:p>
                  </a:txBody>
                  <a:tcPr anchor="ctr"/>
                </a:tc>
                <a:extLst>
                  <a:ext uri="{0D108BD9-81ED-4DB2-BD59-A6C34878D82A}">
                    <a16:rowId xmlns:a16="http://schemas.microsoft.com/office/drawing/2014/main" val="3763849326"/>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Macchine Utensili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L'attività comprende l'azionamento di macchinari, il controllo del loro funzionamento, la manutenzione programmata e le semplici riparazioni.</a:t>
                      </a:r>
                    </a:p>
                  </a:txBody>
                  <a:tcPr anchor="ctr"/>
                </a:tc>
                <a:extLst>
                  <a:ext uri="{0D108BD9-81ED-4DB2-BD59-A6C34878D82A}">
                    <a16:rowId xmlns:a16="http://schemas.microsoft.com/office/drawing/2014/main" val="308631423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Magazziniere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di ricevimento, spedizione, stoccaggio e distribuzione agli utenti finali delle merci e/o materiali.</a:t>
                      </a:r>
                    </a:p>
                  </a:txBody>
                  <a:tcPr anchor="ctr"/>
                </a:tc>
                <a:extLst>
                  <a:ext uri="{0D108BD9-81ED-4DB2-BD59-A6C34878D82A}">
                    <a16:rowId xmlns:a16="http://schemas.microsoft.com/office/drawing/2014/main" val="3551983457"/>
                  </a:ext>
                </a:extLst>
              </a:tr>
            </a:tbl>
          </a:graphicData>
        </a:graphic>
      </p:graphicFrame>
    </p:spTree>
    <p:extLst>
      <p:ext uri="{BB962C8B-B14F-4D97-AF65-F5344CB8AC3E}">
        <p14:creationId xmlns:p14="http://schemas.microsoft.com/office/powerpoint/2010/main" val="3118863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graphicFrame>
        <p:nvGraphicFramePr>
          <p:cNvPr id="12" name="Tabella 12">
            <a:extLst>
              <a:ext uri="{FF2B5EF4-FFF2-40B4-BE49-F238E27FC236}">
                <a16:creationId xmlns:a16="http://schemas.microsoft.com/office/drawing/2014/main" id="{9A616A94-08EB-4FCB-9E29-B028EAFC4893}"/>
              </a:ext>
            </a:extLst>
          </p:cNvPr>
          <p:cNvGraphicFramePr>
            <a:graphicFrameLocks noGrp="1"/>
          </p:cNvGraphicFramePr>
          <p:nvPr/>
        </p:nvGraphicFramePr>
        <p:xfrm>
          <a:off x="494270" y="509157"/>
          <a:ext cx="11133157" cy="5343497"/>
        </p:xfrm>
        <a:graphic>
          <a:graphicData uri="http://schemas.openxmlformats.org/drawingml/2006/table">
            <a:tbl>
              <a:tblPr firstRow="1" bandRow="1">
                <a:tableStyleId>{073A0DAA-6AF3-43AB-8588-CEC1D06C72B9}</a:tableStyleId>
              </a:tblPr>
              <a:tblGrid>
                <a:gridCol w="2946207">
                  <a:extLst>
                    <a:ext uri="{9D8B030D-6E8A-4147-A177-3AD203B41FA5}">
                      <a16:colId xmlns:a16="http://schemas.microsoft.com/office/drawing/2014/main" val="3331901753"/>
                    </a:ext>
                  </a:extLst>
                </a:gridCol>
                <a:gridCol w="8186950">
                  <a:extLst>
                    <a:ext uri="{9D8B030D-6E8A-4147-A177-3AD203B41FA5}">
                      <a16:colId xmlns:a16="http://schemas.microsoft.com/office/drawing/2014/main" val="2325121555"/>
                    </a:ext>
                  </a:extLst>
                </a:gridCol>
              </a:tblGrid>
              <a:tr h="330138">
                <a:tc>
                  <a:txBody>
                    <a:bodyPr/>
                    <a:lstStyle/>
                    <a:p>
                      <a:r>
                        <a:rPr lang="it-IT" dirty="0">
                          <a:solidFill>
                            <a:srgbClr val="FFC000"/>
                          </a:solidFill>
                        </a:rPr>
                        <a:t>Nome della mansione</a:t>
                      </a:r>
                    </a:p>
                  </a:txBody>
                  <a:tcPr/>
                </a:tc>
                <a:tc>
                  <a:txBody>
                    <a:bodyPr/>
                    <a:lstStyle/>
                    <a:p>
                      <a:r>
                        <a:rPr lang="it-IT" dirty="0">
                          <a:solidFill>
                            <a:srgbClr val="FFC000"/>
                          </a:solidFill>
                        </a:rPr>
                        <a:t>Descrizione della mansione</a:t>
                      </a:r>
                    </a:p>
                  </a:txBody>
                  <a:tcPr/>
                </a:tc>
                <a:extLst>
                  <a:ext uri="{0D108BD9-81ED-4DB2-BD59-A6C34878D82A}">
                    <a16:rowId xmlns:a16="http://schemas.microsoft.com/office/drawing/2014/main" val="270919514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Manutentore Elettrico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Secondo la norma tecnica CEI11-27:</a:t>
                      </a:r>
                    </a:p>
                    <a:p>
                      <a:pPr algn="just"/>
                      <a:r>
                        <a:rPr lang="it-IT" sz="1400" b="0" dirty="0">
                          <a:latin typeface="Times New Roman" panose="02020603050405020304" pitchFamily="18" charset="0"/>
                          <a:cs typeface="Times New Roman" panose="02020603050405020304" pitchFamily="18" charset="0"/>
                        </a:rPr>
                        <a:t>- Attività di manutenzione, controllo, ripristino di funzionalità di impianti elettrici non in tensione.</a:t>
                      </a:r>
                    </a:p>
                    <a:p>
                      <a:pPr algn="just"/>
                      <a:r>
                        <a:rPr lang="it-IT" sz="1400" b="0" dirty="0">
                          <a:latin typeface="Times New Roman" panose="02020603050405020304" pitchFamily="18" charset="0"/>
                          <a:cs typeface="Times New Roman" panose="02020603050405020304" pitchFamily="18" charset="0"/>
                        </a:rPr>
                        <a:t>Interventi su impianti elettrici NON IN TENSIONE possono essere eseguiti solo da personale PES e PAV ed ovviamente da PEI. Una persona comune PEC può eseguire lavori elettrici solo in assenza di rischio elettrico oppure sotto la sorveglianza di una persona PES o PAV ma con impianti fuori tensione o a distanza di sicurezza.</a:t>
                      </a:r>
                    </a:p>
                    <a:p>
                      <a:pPr algn="just"/>
                      <a:r>
                        <a:rPr lang="it-IT" sz="1400" b="0" dirty="0">
                          <a:latin typeface="Times New Roman" panose="02020603050405020304" pitchFamily="18" charset="0"/>
                          <a:cs typeface="Times New Roman" panose="02020603050405020304" pitchFamily="18" charset="0"/>
                        </a:rPr>
                        <a:t>- Attività di manutenzione, controllo, ripristino di funzionalità di impianti elettrici in tensione.</a:t>
                      </a:r>
                    </a:p>
                    <a:p>
                      <a:pPr algn="just"/>
                      <a:r>
                        <a:rPr lang="it-IT" sz="1400" b="0" dirty="0">
                          <a:latin typeface="Times New Roman" panose="02020603050405020304" pitchFamily="18" charset="0"/>
                          <a:cs typeface="Times New Roman" panose="02020603050405020304" pitchFamily="18" charset="0"/>
                        </a:rPr>
                        <a:t>Interventi su impianti elettrici IN TENSIONE possono essere eseguiti solo da personale interno PEI o da ditte specializzate. Gli interventi sugli impianti sotto tensione eseguiti dal personale interno vanno gestiti con i permessi di lavoro o con verbale di intervento tecnico valutato dal responsabile.</a:t>
                      </a:r>
                    </a:p>
                  </a:txBody>
                  <a:tcPr anchor="ctr"/>
                </a:tc>
                <a:extLst>
                  <a:ext uri="{0D108BD9-81ED-4DB2-BD59-A6C34878D82A}">
                    <a16:rowId xmlns:a16="http://schemas.microsoft.com/office/drawing/2014/main" val="157269719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Manutentore Meccanico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di manutenzione che non utilizzano macchine o impianti complessi per le quali è necessario il supporto di ditte specializzate. Sono utilizzati una serie di utensili manuali, attrezzature e dispositivi meccanici vari.</a:t>
                      </a:r>
                    </a:p>
                  </a:txBody>
                  <a:tcPr anchor="ctr"/>
                </a:tc>
                <a:extLst>
                  <a:ext uri="{0D108BD9-81ED-4DB2-BD59-A6C34878D82A}">
                    <a16:rowId xmlns:a16="http://schemas.microsoft.com/office/drawing/2014/main" val="3344572248"/>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Meccanico Base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Lavorazioni con piccole macchine utensili, uso di utensili elettrici o manuali per funzioni di supporto alla mansione principale.</a:t>
                      </a:r>
                    </a:p>
                  </a:txBody>
                  <a:tcPr anchor="ctr"/>
                </a:tc>
                <a:extLst>
                  <a:ext uri="{0D108BD9-81ED-4DB2-BD59-A6C34878D82A}">
                    <a16:rowId xmlns:a16="http://schemas.microsoft.com/office/drawing/2014/main" val="4272236772"/>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Montaggio e Test Apparati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di installazione, montaggio e test di apparati di fisica sperimentale.</a:t>
                      </a:r>
                    </a:p>
                  </a:txBody>
                  <a:tcPr anchor="ctr"/>
                </a:tc>
                <a:extLst>
                  <a:ext uri="{0D108BD9-81ED-4DB2-BD59-A6C34878D82A}">
                    <a16:rowId xmlns:a16="http://schemas.microsoft.com/office/drawing/2014/main" val="2628635697"/>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Movimentazione manuale carichi - MMC</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Operazioni di sollevamento, trascinamento, spinta o spostamento di carichi in maniera continuativa.</a:t>
                      </a:r>
                    </a:p>
                  </a:txBody>
                  <a:tcPr anchor="ctr"/>
                </a:tc>
                <a:extLst>
                  <a:ext uri="{0D108BD9-81ED-4DB2-BD59-A6C34878D82A}">
                    <a16:rowId xmlns:a16="http://schemas.microsoft.com/office/drawing/2014/main" val="204588653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Movimentazione meccanica carichi (carri ponte, paranchi)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Movimentazione meccanica di carichi con apparecchi di sollevamento:</a:t>
                      </a:r>
                    </a:p>
                    <a:p>
                      <a:pPr algn="just"/>
                      <a:r>
                        <a:rPr lang="it-IT" sz="1400" b="0" dirty="0">
                          <a:latin typeface="Times New Roman" panose="02020603050405020304" pitchFamily="18" charset="0"/>
                          <a:cs typeface="Times New Roman" panose="02020603050405020304" pitchFamily="18" charset="0"/>
                        </a:rPr>
                        <a:t>carro ponte mono trave - bi trave senza operatore a bordo, paranchi, gru mobile, gru a bandiera, etc.</a:t>
                      </a:r>
                    </a:p>
                  </a:txBody>
                  <a:tcPr anchor="ctr"/>
                </a:tc>
                <a:extLst>
                  <a:ext uri="{0D108BD9-81ED-4DB2-BD59-A6C34878D82A}">
                    <a16:rowId xmlns:a16="http://schemas.microsoft.com/office/drawing/2014/main" val="3903002593"/>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Piattaforme di lavoro elevabili - PLE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che necessitano dell'utilizzo delle piattaforme di lavoro elevabili (PLE) per funzioni di supporto alla mansione principale.</a:t>
                      </a:r>
                    </a:p>
                  </a:txBody>
                  <a:tcPr anchor="ctr"/>
                </a:tc>
                <a:extLst>
                  <a:ext uri="{0D108BD9-81ED-4DB2-BD59-A6C34878D82A}">
                    <a16:rowId xmlns:a16="http://schemas.microsoft.com/office/drawing/2014/main" val="4166283137"/>
                  </a:ext>
                </a:extLst>
              </a:tr>
            </a:tbl>
          </a:graphicData>
        </a:graphic>
      </p:graphicFrame>
    </p:spTree>
    <p:extLst>
      <p:ext uri="{BB962C8B-B14F-4D97-AF65-F5344CB8AC3E}">
        <p14:creationId xmlns:p14="http://schemas.microsoft.com/office/powerpoint/2010/main" val="142624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3" name="CasellaDiTesto 2">
            <a:extLst>
              <a:ext uri="{FF2B5EF4-FFF2-40B4-BE49-F238E27FC236}">
                <a16:creationId xmlns:a16="http://schemas.microsoft.com/office/drawing/2014/main" id="{5480BCED-712E-150B-43BA-6ECD8DBEF342}"/>
              </a:ext>
            </a:extLst>
          </p:cNvPr>
          <p:cNvSpPr txBox="1"/>
          <p:nvPr/>
        </p:nvSpPr>
        <p:spPr>
          <a:xfrm>
            <a:off x="1157334" y="968586"/>
            <a:ext cx="10021474" cy="4524315"/>
          </a:xfrm>
          <a:prstGeom prst="rect">
            <a:avLst/>
          </a:prstGeom>
          <a:noFill/>
        </p:spPr>
        <p:txBody>
          <a:bodyPr wrap="square">
            <a:spAutoFit/>
          </a:bodyPr>
          <a:lstStyle/>
          <a:p>
            <a:r>
              <a:rPr lang="it-IT" sz="2400" b="1" dirty="0">
                <a:solidFill>
                  <a:srgbClr val="FF0000"/>
                </a:solidFill>
              </a:rPr>
              <a:t>ATTENZIONE:</a:t>
            </a:r>
          </a:p>
          <a:p>
            <a:endParaRPr lang="it-IT" sz="2400" b="1" dirty="0"/>
          </a:p>
          <a:p>
            <a:pPr marL="806450" indent="-342900">
              <a:buFont typeface="Wingdings" panose="05000000000000000000" pitchFamily="2" charset="2"/>
              <a:buChar char="Ø"/>
            </a:pPr>
            <a:r>
              <a:rPr lang="it-IT" sz="2400" dirty="0"/>
              <a:t>Per le prove utilizzare gli ambienti di </a:t>
            </a:r>
            <a:r>
              <a:rPr lang="it-IT" sz="2400" dirty="0" smtClean="0"/>
              <a:t>test</a:t>
            </a:r>
          </a:p>
          <a:p>
            <a:pPr marL="463550"/>
            <a:endParaRPr lang="it-IT" sz="2400" dirty="0"/>
          </a:p>
          <a:p>
            <a:pPr marL="806450" indent="-342900">
              <a:buFont typeface="Wingdings" panose="05000000000000000000" pitchFamily="2" charset="2"/>
              <a:buChar char="Ø"/>
            </a:pPr>
            <a:r>
              <a:rPr lang="it-IT" sz="2400" dirty="0"/>
              <a:t>I sottoprocessi non possono essere personalizzati per ogni </a:t>
            </a:r>
            <a:r>
              <a:rPr lang="it-IT" sz="2400" dirty="0" smtClean="0"/>
              <a:t>Servizio/Esperimento</a:t>
            </a:r>
          </a:p>
          <a:p>
            <a:pPr marL="463550"/>
            <a:endParaRPr lang="it-IT" sz="2400" dirty="0"/>
          </a:p>
          <a:p>
            <a:pPr marL="806450" indent="-342900">
              <a:buFont typeface="Wingdings" panose="05000000000000000000" pitchFamily="2" charset="2"/>
              <a:buChar char="Ø"/>
            </a:pPr>
            <a:r>
              <a:rPr lang="it-IT" sz="2400" dirty="0"/>
              <a:t>La Valutazione del rischio va effettuata da ciascuna </a:t>
            </a:r>
            <a:r>
              <a:rPr lang="it-IT" sz="2400"/>
              <a:t>Struttura </a:t>
            </a:r>
            <a:r>
              <a:rPr lang="it-IT" sz="2400" smtClean="0"/>
              <a:t>!!!</a:t>
            </a:r>
          </a:p>
          <a:p>
            <a:pPr marL="463550"/>
            <a:endParaRPr lang="it-IT" sz="2400" dirty="0"/>
          </a:p>
          <a:p>
            <a:pPr marL="806450" indent="-342900">
              <a:buFont typeface="Wingdings" panose="05000000000000000000" pitchFamily="2" charset="2"/>
              <a:buChar char="Ø"/>
            </a:pPr>
            <a:r>
              <a:rPr lang="it-IT" sz="2400" dirty="0"/>
              <a:t>I testi vanno controllati !!!</a:t>
            </a:r>
          </a:p>
          <a:p>
            <a:pPr marL="463550"/>
            <a:endParaRPr lang="it-IT" sz="2400" dirty="0"/>
          </a:p>
          <a:p>
            <a:pPr marL="806450" indent="-342900">
              <a:buFont typeface="Wingdings" panose="05000000000000000000" pitchFamily="2" charset="2"/>
              <a:buChar char="Ø"/>
            </a:pPr>
            <a:endParaRPr lang="it-IT" sz="2400" dirty="0"/>
          </a:p>
        </p:txBody>
      </p:sp>
    </p:spTree>
    <p:extLst>
      <p:ext uri="{BB962C8B-B14F-4D97-AF65-F5344CB8AC3E}">
        <p14:creationId xmlns:p14="http://schemas.microsoft.com/office/powerpoint/2010/main" val="2451622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graphicFrame>
        <p:nvGraphicFramePr>
          <p:cNvPr id="12" name="Tabella 12">
            <a:extLst>
              <a:ext uri="{FF2B5EF4-FFF2-40B4-BE49-F238E27FC236}">
                <a16:creationId xmlns:a16="http://schemas.microsoft.com/office/drawing/2014/main" id="{9A616A94-08EB-4FCB-9E29-B028EAFC4893}"/>
              </a:ext>
            </a:extLst>
          </p:cNvPr>
          <p:cNvGraphicFramePr>
            <a:graphicFrameLocks noGrp="1"/>
          </p:cNvGraphicFramePr>
          <p:nvPr/>
        </p:nvGraphicFramePr>
        <p:xfrm>
          <a:off x="494270" y="509157"/>
          <a:ext cx="11133157" cy="5351005"/>
        </p:xfrm>
        <a:graphic>
          <a:graphicData uri="http://schemas.openxmlformats.org/drawingml/2006/table">
            <a:tbl>
              <a:tblPr firstRow="1" bandRow="1">
                <a:tableStyleId>{073A0DAA-6AF3-43AB-8588-CEC1D06C72B9}</a:tableStyleId>
              </a:tblPr>
              <a:tblGrid>
                <a:gridCol w="2946207">
                  <a:extLst>
                    <a:ext uri="{9D8B030D-6E8A-4147-A177-3AD203B41FA5}">
                      <a16:colId xmlns:a16="http://schemas.microsoft.com/office/drawing/2014/main" val="3331901753"/>
                    </a:ext>
                  </a:extLst>
                </a:gridCol>
                <a:gridCol w="8186950">
                  <a:extLst>
                    <a:ext uri="{9D8B030D-6E8A-4147-A177-3AD203B41FA5}">
                      <a16:colId xmlns:a16="http://schemas.microsoft.com/office/drawing/2014/main" val="2325121555"/>
                    </a:ext>
                  </a:extLst>
                </a:gridCol>
              </a:tblGrid>
              <a:tr h="330138">
                <a:tc>
                  <a:txBody>
                    <a:bodyPr/>
                    <a:lstStyle/>
                    <a:p>
                      <a:r>
                        <a:rPr lang="it-IT" dirty="0">
                          <a:solidFill>
                            <a:srgbClr val="FFC000"/>
                          </a:solidFill>
                        </a:rPr>
                        <a:t>Nome della mansione</a:t>
                      </a:r>
                    </a:p>
                  </a:txBody>
                  <a:tcPr/>
                </a:tc>
                <a:tc>
                  <a:txBody>
                    <a:bodyPr/>
                    <a:lstStyle/>
                    <a:p>
                      <a:r>
                        <a:rPr lang="it-IT" dirty="0">
                          <a:solidFill>
                            <a:srgbClr val="FFC000"/>
                          </a:solidFill>
                        </a:rPr>
                        <a:t>Descrizione della mansione</a:t>
                      </a:r>
                    </a:p>
                  </a:txBody>
                  <a:tcPr/>
                </a:tc>
                <a:extLst>
                  <a:ext uri="{0D108BD9-81ED-4DB2-BD59-A6C34878D82A}">
                    <a16:rowId xmlns:a16="http://schemas.microsoft.com/office/drawing/2014/main" val="270919514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Primo Soccorso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Lavoratore incaricato dell'attuazione delle misure di salvataggio e di primo soccorso e comunque di gestione delle emergenze.</a:t>
                      </a:r>
                    </a:p>
                  </a:txBody>
                  <a:tcPr anchor="ctr"/>
                </a:tc>
                <a:extLst>
                  <a:ext uri="{0D108BD9-81ED-4DB2-BD59-A6C34878D82A}">
                    <a16:rowId xmlns:a16="http://schemas.microsoft.com/office/drawing/2014/main" val="157269719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Primo Soccorso - MODULO BLSD</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Lavoratore abilitato all'uso del defibrillatore.</a:t>
                      </a:r>
                    </a:p>
                  </a:txBody>
                  <a:tcPr anchor="ctr"/>
                </a:tc>
                <a:extLst>
                  <a:ext uri="{0D108BD9-81ED-4DB2-BD59-A6C34878D82A}">
                    <a16:rowId xmlns:a16="http://schemas.microsoft.com/office/drawing/2014/main" val="1958777692"/>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Radiazioni Ionizzanti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Indicazione dell’attività con esposizione a radiazioni ionizzanti. Si ricorda che è obbligatorio inserire questa mansione per abilitare il software alla compilazione della scheda di radioprotezione.</a:t>
                      </a:r>
                    </a:p>
                  </a:txBody>
                  <a:tcPr anchor="ctr"/>
                </a:tc>
                <a:extLst>
                  <a:ext uri="{0D108BD9-81ED-4DB2-BD59-A6C34878D82A}">
                    <a16:rowId xmlns:a16="http://schemas.microsoft.com/office/drawing/2014/main" val="198997017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Saldatore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Lavorazioni di assemblaggio di parti metalliche attraverso processi di saldatura utilizzando diversi tipi di materiali e processi.</a:t>
                      </a:r>
                    </a:p>
                  </a:txBody>
                  <a:tcPr anchor="ctr"/>
                </a:tc>
                <a:extLst>
                  <a:ext uri="{0D108BD9-81ED-4DB2-BD59-A6C34878D82A}">
                    <a16:rowId xmlns:a16="http://schemas.microsoft.com/office/drawing/2014/main" val="223080480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Sorgenti Infrarosso – IR</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sorgenti Infrarosso.</a:t>
                      </a:r>
                    </a:p>
                  </a:txBody>
                  <a:tcPr anchor="ctr"/>
                </a:tc>
                <a:extLst>
                  <a:ext uri="{0D108BD9-81ED-4DB2-BD59-A6C34878D82A}">
                    <a16:rowId xmlns:a16="http://schemas.microsoft.com/office/drawing/2014/main" val="130949468"/>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Sorgenti Ultravioletto - UV</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sorgenti Ultravioletto.</a:t>
                      </a:r>
                    </a:p>
                  </a:txBody>
                  <a:tcPr anchor="ctr"/>
                </a:tc>
                <a:extLst>
                  <a:ext uri="{0D108BD9-81ED-4DB2-BD59-A6C34878D82A}">
                    <a16:rowId xmlns:a16="http://schemas.microsoft.com/office/drawing/2014/main" val="3928754339"/>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Sorgenti Visibile - VS</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sorgenti visibili di potenza.</a:t>
                      </a:r>
                    </a:p>
                  </a:txBody>
                  <a:tcPr anchor="ctr"/>
                </a:tc>
                <a:extLst>
                  <a:ext uri="{0D108BD9-81ED-4DB2-BD59-A6C34878D82A}">
                    <a16:rowId xmlns:a16="http://schemas.microsoft.com/office/drawing/2014/main" val="1580607784"/>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Sostanze Cancerogene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Utilizzo di sostanze Cancerogene: processamento circuiti elettronici, lavorazioni film sottili.</a:t>
                      </a:r>
                    </a:p>
                  </a:txBody>
                  <a:tcPr anchor="ctr"/>
                </a:tc>
                <a:extLst>
                  <a:ext uri="{0D108BD9-81ED-4DB2-BD59-A6C34878D82A}">
                    <a16:rowId xmlns:a16="http://schemas.microsoft.com/office/drawing/2014/main" val="107617398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spazi confinati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Attività in spazi confinati e/o negli ambienti con sospetto inquinamento così come definiti dall'art. 6 c. 8 lt. g del </a:t>
                      </a:r>
                      <a:r>
                        <a:rPr lang="it-IT" sz="1400" b="0" dirty="0" err="1">
                          <a:latin typeface="Times New Roman" panose="02020603050405020304" pitchFamily="18" charset="0"/>
                          <a:cs typeface="Times New Roman" panose="02020603050405020304" pitchFamily="18" charset="0"/>
                        </a:rPr>
                        <a:t>D.Lgs.</a:t>
                      </a:r>
                      <a:r>
                        <a:rPr lang="it-IT" sz="1400" b="0" dirty="0">
                          <a:latin typeface="Times New Roman" panose="02020603050405020304" pitchFamily="18" charset="0"/>
                          <a:cs typeface="Times New Roman" panose="02020603050405020304" pitchFamily="18" charset="0"/>
                        </a:rPr>
                        <a:t> 81/08</a:t>
                      </a:r>
                    </a:p>
                  </a:txBody>
                  <a:tcPr anchor="ctr"/>
                </a:tc>
                <a:extLst>
                  <a:ext uri="{0D108BD9-81ED-4DB2-BD59-A6C34878D82A}">
                    <a16:rowId xmlns:a16="http://schemas.microsoft.com/office/drawing/2014/main" val="109343371"/>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test applicazioni avioniche e spaziali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Lavoratore Addetto ai test di qualifica per: attrezzature, componenti e materiali per applicazioni avioniche e spaziali.</a:t>
                      </a:r>
                    </a:p>
                  </a:txBody>
                  <a:tcPr anchor="ctr"/>
                </a:tc>
                <a:extLst>
                  <a:ext uri="{0D108BD9-81ED-4DB2-BD59-A6C34878D82A}">
                    <a16:rowId xmlns:a16="http://schemas.microsoft.com/office/drawing/2014/main" val="2063754762"/>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Test Stress Termici</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Addetto agli stress test termici attraverso l'utilizzo di macchine/attrezzature/impianti speciali (camere termiche).</a:t>
                      </a:r>
                    </a:p>
                  </a:txBody>
                  <a:tcPr anchor="ctr"/>
                </a:tc>
                <a:extLst>
                  <a:ext uri="{0D108BD9-81ED-4DB2-BD59-A6C34878D82A}">
                    <a16:rowId xmlns:a16="http://schemas.microsoft.com/office/drawing/2014/main" val="561210907"/>
                  </a:ext>
                </a:extLst>
              </a:tr>
            </a:tbl>
          </a:graphicData>
        </a:graphic>
      </p:graphicFrame>
    </p:spTree>
    <p:extLst>
      <p:ext uri="{BB962C8B-B14F-4D97-AF65-F5344CB8AC3E}">
        <p14:creationId xmlns:p14="http://schemas.microsoft.com/office/powerpoint/2010/main" val="301038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graphicFrame>
        <p:nvGraphicFramePr>
          <p:cNvPr id="12" name="Tabella 12">
            <a:extLst>
              <a:ext uri="{FF2B5EF4-FFF2-40B4-BE49-F238E27FC236}">
                <a16:creationId xmlns:a16="http://schemas.microsoft.com/office/drawing/2014/main" id="{9A616A94-08EB-4FCB-9E29-B028EAFC4893}"/>
              </a:ext>
            </a:extLst>
          </p:cNvPr>
          <p:cNvGraphicFramePr>
            <a:graphicFrameLocks noGrp="1"/>
          </p:cNvGraphicFramePr>
          <p:nvPr/>
        </p:nvGraphicFramePr>
        <p:xfrm>
          <a:off x="494270" y="509157"/>
          <a:ext cx="11133157" cy="5653816"/>
        </p:xfrm>
        <a:graphic>
          <a:graphicData uri="http://schemas.openxmlformats.org/drawingml/2006/table">
            <a:tbl>
              <a:tblPr firstRow="1" bandRow="1">
                <a:tableStyleId>{073A0DAA-6AF3-43AB-8588-CEC1D06C72B9}</a:tableStyleId>
              </a:tblPr>
              <a:tblGrid>
                <a:gridCol w="2946207">
                  <a:extLst>
                    <a:ext uri="{9D8B030D-6E8A-4147-A177-3AD203B41FA5}">
                      <a16:colId xmlns:a16="http://schemas.microsoft.com/office/drawing/2014/main" val="3331901753"/>
                    </a:ext>
                  </a:extLst>
                </a:gridCol>
                <a:gridCol w="8186950">
                  <a:extLst>
                    <a:ext uri="{9D8B030D-6E8A-4147-A177-3AD203B41FA5}">
                      <a16:colId xmlns:a16="http://schemas.microsoft.com/office/drawing/2014/main" val="2325121555"/>
                    </a:ext>
                  </a:extLst>
                </a:gridCol>
              </a:tblGrid>
              <a:tr h="330138">
                <a:tc>
                  <a:txBody>
                    <a:bodyPr/>
                    <a:lstStyle/>
                    <a:p>
                      <a:r>
                        <a:rPr lang="it-IT" dirty="0">
                          <a:solidFill>
                            <a:srgbClr val="FFC000"/>
                          </a:solidFill>
                        </a:rPr>
                        <a:t>Nome della mansione</a:t>
                      </a:r>
                    </a:p>
                  </a:txBody>
                  <a:tcPr/>
                </a:tc>
                <a:tc>
                  <a:txBody>
                    <a:bodyPr/>
                    <a:lstStyle/>
                    <a:p>
                      <a:r>
                        <a:rPr lang="it-IT" dirty="0">
                          <a:solidFill>
                            <a:srgbClr val="FFC000"/>
                          </a:solidFill>
                        </a:rPr>
                        <a:t>Descrizione della mansione</a:t>
                      </a:r>
                    </a:p>
                  </a:txBody>
                  <a:tcPr/>
                </a:tc>
                <a:extLst>
                  <a:ext uri="{0D108BD9-81ED-4DB2-BD59-A6C34878D82A}">
                    <a16:rowId xmlns:a16="http://schemas.microsoft.com/office/drawing/2014/main" val="270919514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VDT &gt; di 20 ore</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Lavoratore che utilizza un attrezzatura munita di videoterminale, in modo sistematico o abituale per 20 ore settimanali dedotte le interruzioni obbligatorie.</a:t>
                      </a:r>
                    </a:p>
                  </a:txBody>
                  <a:tcPr anchor="ctr"/>
                </a:tc>
                <a:extLst>
                  <a:ext uri="{0D108BD9-81ED-4DB2-BD59-A6C34878D82A}">
                    <a16:rowId xmlns:a16="http://schemas.microsoft.com/office/drawing/2014/main" val="1572697195"/>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Addetto Vuoto e Alto Vuoto</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Lavorazioni su apparati sperimentali che utilizzano sistemi e strumentazioni da vuoto e alto vuoto.</a:t>
                      </a:r>
                    </a:p>
                  </a:txBody>
                  <a:tcPr anchor="ctr"/>
                </a:tc>
                <a:extLst>
                  <a:ext uri="{0D108BD9-81ED-4DB2-BD59-A6C34878D82A}">
                    <a16:rowId xmlns:a16="http://schemas.microsoft.com/office/drawing/2014/main" val="3646066302"/>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ASPP INFN</a:t>
                      </a:r>
                    </a:p>
                  </a:txBody>
                  <a:tcPr anchor="ctr"/>
                </a:tc>
                <a:tc>
                  <a:txBody>
                    <a:bodyPr/>
                    <a:lstStyle/>
                    <a:p>
                      <a:pPr algn="just"/>
                      <a:r>
                        <a:rPr lang="it-IT" sz="1400" b="0" dirty="0">
                          <a:latin typeface="Times New Roman" panose="02020603050405020304" pitchFamily="18" charset="0"/>
                          <a:cs typeface="Times New Roman" panose="02020603050405020304" pitchFamily="18" charset="0"/>
                        </a:rPr>
                        <a:t>Mansione da selezionare solo per l’individuazione dell’Addetto al Servizio di Prevenzione e Protezione.</a:t>
                      </a:r>
                    </a:p>
                  </a:txBody>
                  <a:tcPr anchor="ctr"/>
                </a:tc>
                <a:extLst>
                  <a:ext uri="{0D108BD9-81ED-4DB2-BD59-A6C34878D82A}">
                    <a16:rowId xmlns:a16="http://schemas.microsoft.com/office/drawing/2014/main" val="145687518"/>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Datore di Lavoro INFN</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da selezionare solo per l’individuazione del Datore di Lavoro</a:t>
                      </a:r>
                    </a:p>
                  </a:txBody>
                  <a:tcPr anchor="ctr"/>
                </a:tc>
                <a:extLst>
                  <a:ext uri="{0D108BD9-81ED-4DB2-BD59-A6C34878D82A}">
                    <a16:rowId xmlns:a16="http://schemas.microsoft.com/office/drawing/2014/main" val="3436013906"/>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Dirigente INFN</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da selezionare solo per l’individuazione dei Dirigenti</a:t>
                      </a:r>
                    </a:p>
                  </a:txBody>
                  <a:tcPr anchor="ctr"/>
                </a:tc>
                <a:extLst>
                  <a:ext uri="{0D108BD9-81ED-4DB2-BD59-A6C34878D82A}">
                    <a16:rowId xmlns:a16="http://schemas.microsoft.com/office/drawing/2014/main" val="1031995936"/>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Lavoratrice gestante - per esclusione da attività con radiazioni ionizzanti</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Individuazione delle lavoratrici gestanti che usualmente hanno attività con esposizione a radiazioni ionizzanti e che non possono più proseguire queste attività durante tutto il periodo della gestazione/allattamento. Necessaria nuova idoneità del medico competente/autorizzato.</a:t>
                      </a:r>
                    </a:p>
                  </a:txBody>
                  <a:tcPr anchor="ctr"/>
                </a:tc>
                <a:extLst>
                  <a:ext uri="{0D108BD9-81ED-4DB2-BD59-A6C34878D82A}">
                    <a16:rowId xmlns:a16="http://schemas.microsoft.com/office/drawing/2014/main" val="147947084"/>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Lavoratrice gestante - per esclusione da attività non compatibili</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Individuazione delle lavoratrici gestanti che usualmente hanno attività non compatibili con il periodo della gestazione/allattamento. Necessaria nuova idoneità del medico competente.</a:t>
                      </a:r>
                    </a:p>
                  </a:txBody>
                  <a:tcPr anchor="ctr"/>
                </a:tc>
                <a:extLst>
                  <a:ext uri="{0D108BD9-81ED-4DB2-BD59-A6C34878D82A}">
                    <a16:rowId xmlns:a16="http://schemas.microsoft.com/office/drawing/2014/main" val="3796545870"/>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Preposti INFN</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da selezionare solo per l’individuazione dei Preposti.</a:t>
                      </a:r>
                    </a:p>
                  </a:txBody>
                  <a:tcPr anchor="ctr"/>
                </a:tc>
                <a:extLst>
                  <a:ext uri="{0D108BD9-81ED-4DB2-BD59-A6C34878D82A}">
                    <a16:rowId xmlns:a16="http://schemas.microsoft.com/office/drawing/2014/main" val="60030457"/>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Preposto/Dirigente Radiazioni Ionizzanti</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necessaria per l'assegnazione della formazione specifica dei preposti/dirigenti ai sensi del </a:t>
                      </a:r>
                      <a:r>
                        <a:rPr lang="it-IT" sz="1400" b="0" dirty="0" err="1">
                          <a:latin typeface="Times New Roman" panose="02020603050405020304" pitchFamily="18" charset="0"/>
                          <a:cs typeface="Times New Roman" panose="02020603050405020304" pitchFamily="18" charset="0"/>
                        </a:rPr>
                        <a:t>D.Lgs.</a:t>
                      </a:r>
                      <a:r>
                        <a:rPr lang="it-IT" sz="1400" b="0" dirty="0">
                          <a:latin typeface="Times New Roman" panose="02020603050405020304" pitchFamily="18" charset="0"/>
                          <a:cs typeface="Times New Roman" panose="02020603050405020304" pitchFamily="18" charset="0"/>
                        </a:rPr>
                        <a:t> 101/2020</a:t>
                      </a:r>
                    </a:p>
                  </a:txBody>
                  <a:tcPr anchor="ctr"/>
                </a:tc>
                <a:extLst>
                  <a:ext uri="{0D108BD9-81ED-4DB2-BD59-A6C34878D82A}">
                    <a16:rowId xmlns:a16="http://schemas.microsoft.com/office/drawing/2014/main" val="4282900084"/>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RLS INFN</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da selezionare solo per l’individuazione del Rappresentate dei Lavoratori per la Sicurezza</a:t>
                      </a:r>
                    </a:p>
                  </a:txBody>
                  <a:tcPr anchor="ctr"/>
                </a:tc>
                <a:extLst>
                  <a:ext uri="{0D108BD9-81ED-4DB2-BD59-A6C34878D82A}">
                    <a16:rowId xmlns:a16="http://schemas.microsoft.com/office/drawing/2014/main" val="3306638804"/>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RSPP INFN</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da selezionare solo per l’individuazione del Responsabile del servizio di Prevenzione e Protezione.</a:t>
                      </a:r>
                    </a:p>
                  </a:txBody>
                  <a:tcPr anchor="ctr"/>
                </a:tc>
                <a:extLst>
                  <a:ext uri="{0D108BD9-81ED-4DB2-BD59-A6C34878D82A}">
                    <a16:rowId xmlns:a16="http://schemas.microsoft.com/office/drawing/2014/main" val="579418190"/>
                  </a:ext>
                </a:extLst>
              </a:tr>
              <a:tr h="375257">
                <a:tc>
                  <a:txBody>
                    <a:bodyPr/>
                    <a:lstStyle/>
                    <a:p>
                      <a:pPr algn="l"/>
                      <a:r>
                        <a:rPr lang="it-IT" sz="1400" dirty="0">
                          <a:solidFill>
                            <a:schemeClr val="tx1"/>
                          </a:solidFill>
                          <a:latin typeface="Times New Roman" panose="02020603050405020304" pitchFamily="18" charset="0"/>
                          <a:cs typeface="Times New Roman" panose="02020603050405020304" pitchFamily="18" charset="0"/>
                        </a:rPr>
                        <a:t>Tecnico di Sicurezza Laser</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0" dirty="0">
                          <a:latin typeface="Times New Roman" panose="02020603050405020304" pitchFamily="18" charset="0"/>
                          <a:cs typeface="Times New Roman" panose="02020603050405020304" pitchFamily="18" charset="0"/>
                        </a:rPr>
                        <a:t>Mansione da selezionare solo per l’individuazione del Tecnico di Sicurezza Laser.</a:t>
                      </a:r>
                    </a:p>
                  </a:txBody>
                  <a:tcPr anchor="ctr"/>
                </a:tc>
                <a:extLst>
                  <a:ext uri="{0D108BD9-81ED-4DB2-BD59-A6C34878D82A}">
                    <a16:rowId xmlns:a16="http://schemas.microsoft.com/office/drawing/2014/main" val="151237996"/>
                  </a:ext>
                </a:extLst>
              </a:tr>
            </a:tbl>
          </a:graphicData>
        </a:graphic>
      </p:graphicFrame>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spTree>
    <p:extLst>
      <p:ext uri="{BB962C8B-B14F-4D97-AF65-F5344CB8AC3E}">
        <p14:creationId xmlns:p14="http://schemas.microsoft.com/office/powerpoint/2010/main" val="1202153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2" name="Segnaposto contenuto 4">
            <a:extLst>
              <a:ext uri="{FF2B5EF4-FFF2-40B4-BE49-F238E27FC236}">
                <a16:creationId xmlns:a16="http://schemas.microsoft.com/office/drawing/2014/main" id="{5EA0998B-1D1A-C310-61B6-CD85980A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53" y="1225685"/>
            <a:ext cx="9850819" cy="4730680"/>
          </a:xfrm>
          <a:prstGeom prst="rect">
            <a:avLst/>
          </a:prstGeom>
        </p:spPr>
      </p:pic>
      <p:sp>
        <p:nvSpPr>
          <p:cNvPr id="3" name="Freccia a destra 2">
            <a:extLst>
              <a:ext uri="{FF2B5EF4-FFF2-40B4-BE49-F238E27FC236}">
                <a16:creationId xmlns:a16="http://schemas.microsoft.com/office/drawing/2014/main" id="{5B22EB4F-1FAE-AC46-85CA-89F1BA4F6C7D}"/>
              </a:ext>
            </a:extLst>
          </p:cNvPr>
          <p:cNvSpPr/>
          <p:nvPr/>
        </p:nvSpPr>
        <p:spPr>
          <a:xfrm rot="5400000">
            <a:off x="6622736" y="3358190"/>
            <a:ext cx="548264" cy="33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F568D9C0-A7D3-2A24-E2C6-9C7622D9ECD5}"/>
              </a:ext>
            </a:extLst>
          </p:cNvPr>
          <p:cNvSpPr txBox="1"/>
          <p:nvPr/>
        </p:nvSpPr>
        <p:spPr>
          <a:xfrm>
            <a:off x="5060894" y="2603867"/>
            <a:ext cx="2761308" cy="646331"/>
          </a:xfrm>
          <a:prstGeom prst="rect">
            <a:avLst/>
          </a:prstGeom>
          <a:noFill/>
        </p:spPr>
        <p:txBody>
          <a:bodyPr wrap="square" rtlCol="0">
            <a:spAutoFit/>
          </a:bodyPr>
          <a:lstStyle/>
          <a:p>
            <a:pPr algn="just"/>
            <a:r>
              <a:rPr lang="it-IT" dirty="0">
                <a:highlight>
                  <a:srgbClr val="FFFF00"/>
                </a:highlight>
              </a:rPr>
              <a:t>Pulsante di accesso a DVR e/o Pannello Lavoratore</a:t>
            </a:r>
          </a:p>
        </p:txBody>
      </p:sp>
      <p:sp>
        <p:nvSpPr>
          <p:cNvPr id="5" name="Rettangolo 4">
            <a:extLst>
              <a:ext uri="{FF2B5EF4-FFF2-40B4-BE49-F238E27FC236}">
                <a16:creationId xmlns:a16="http://schemas.microsoft.com/office/drawing/2014/main" id="{76C1705B-A099-6BD3-67EF-929613B9E555}"/>
              </a:ext>
            </a:extLst>
          </p:cNvPr>
          <p:cNvSpPr/>
          <p:nvPr/>
        </p:nvSpPr>
        <p:spPr>
          <a:xfrm>
            <a:off x="5060895" y="2562135"/>
            <a:ext cx="2761307" cy="68806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D19FBAB1-60AD-DAB7-5F34-482F535C5580}"/>
              </a:ext>
            </a:extLst>
          </p:cNvPr>
          <p:cNvSpPr/>
          <p:nvPr/>
        </p:nvSpPr>
        <p:spPr>
          <a:xfrm rot="5400000">
            <a:off x="8201730" y="3375073"/>
            <a:ext cx="548264" cy="332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96FCAC00-6204-0EB3-322F-58CE5D9196B5}"/>
              </a:ext>
            </a:extLst>
          </p:cNvPr>
          <p:cNvSpPr txBox="1"/>
          <p:nvPr/>
        </p:nvSpPr>
        <p:spPr>
          <a:xfrm>
            <a:off x="7948404" y="2027363"/>
            <a:ext cx="2859125" cy="1200329"/>
          </a:xfrm>
          <a:prstGeom prst="rect">
            <a:avLst/>
          </a:prstGeom>
          <a:noFill/>
        </p:spPr>
        <p:txBody>
          <a:bodyPr wrap="square" rtlCol="0">
            <a:spAutoFit/>
          </a:bodyPr>
          <a:lstStyle/>
          <a:p>
            <a:pPr algn="just"/>
            <a:r>
              <a:rPr lang="it-IT" dirty="0">
                <a:highlight>
                  <a:srgbClr val="FFFF00"/>
                </a:highlight>
              </a:rPr>
              <a:t>Pulsante di accesso al software di compilazione della scheda di destinazione lavorativa/radioprotezione</a:t>
            </a:r>
          </a:p>
        </p:txBody>
      </p:sp>
      <p:sp>
        <p:nvSpPr>
          <p:cNvPr id="15" name="Rettangolo 14">
            <a:extLst>
              <a:ext uri="{FF2B5EF4-FFF2-40B4-BE49-F238E27FC236}">
                <a16:creationId xmlns:a16="http://schemas.microsoft.com/office/drawing/2014/main" id="{715224E5-39A8-DBCE-7C35-BFE73C02C1EC}"/>
              </a:ext>
            </a:extLst>
          </p:cNvPr>
          <p:cNvSpPr/>
          <p:nvPr/>
        </p:nvSpPr>
        <p:spPr>
          <a:xfrm>
            <a:off x="7885031" y="2027362"/>
            <a:ext cx="2922499" cy="120836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itolo 1">
            <a:extLst>
              <a:ext uri="{FF2B5EF4-FFF2-40B4-BE49-F238E27FC236}">
                <a16:creationId xmlns:a16="http://schemas.microsoft.com/office/drawing/2014/main" id="{F2D749F8-C038-A393-4762-D3D781B57852}"/>
              </a:ext>
            </a:extLst>
          </p:cNvPr>
          <p:cNvSpPr txBox="1">
            <a:spLocks/>
          </p:cNvSpPr>
          <p:nvPr/>
        </p:nvSpPr>
        <p:spPr>
          <a:xfrm>
            <a:off x="392316" y="365126"/>
            <a:ext cx="11407367" cy="687632"/>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a:t>Pagina di acceso ai software attraverso il portale INFN</a:t>
            </a:r>
            <a:endParaRPr lang="it-IT" dirty="0"/>
          </a:p>
        </p:txBody>
      </p:sp>
    </p:spTree>
    <p:extLst>
      <p:ext uri="{BB962C8B-B14F-4D97-AF65-F5344CB8AC3E}">
        <p14:creationId xmlns:p14="http://schemas.microsoft.com/office/powerpoint/2010/main" val="160763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7" name="CasellaDiTesto 6">
            <a:extLst>
              <a:ext uri="{FF2B5EF4-FFF2-40B4-BE49-F238E27FC236}">
                <a16:creationId xmlns:a16="http://schemas.microsoft.com/office/drawing/2014/main" id="{F0AAD53F-C6E6-4CD7-AD8C-C60F7281BB26}"/>
              </a:ext>
            </a:extLst>
          </p:cNvPr>
          <p:cNvSpPr txBox="1"/>
          <p:nvPr/>
        </p:nvSpPr>
        <p:spPr>
          <a:xfrm>
            <a:off x="1515777" y="2574111"/>
            <a:ext cx="8768960" cy="1107996"/>
          </a:xfrm>
          <a:prstGeom prst="rect">
            <a:avLst/>
          </a:prstGeom>
          <a:noFill/>
        </p:spPr>
        <p:txBody>
          <a:bodyPr wrap="square">
            <a:spAutoFit/>
          </a:bodyPr>
          <a:lstStyle/>
          <a:p>
            <a:pPr algn="ctr"/>
            <a:r>
              <a:rPr lang="it-IT" sz="6600" b="1" dirty="0">
                <a:solidFill>
                  <a:srgbClr val="0070C0"/>
                </a:solidFill>
                <a:hlinkClick r:id="rId3"/>
              </a:rPr>
              <a:t>https://ssasdl.dsi.infn.it</a:t>
            </a:r>
            <a:endParaRPr lang="it-IT" sz="6600" b="1" dirty="0">
              <a:solidFill>
                <a:srgbClr val="0070C0"/>
              </a:solidFill>
            </a:endParaRPr>
          </a:p>
        </p:txBody>
      </p:sp>
      <p:sp>
        <p:nvSpPr>
          <p:cNvPr id="9" name="CasellaDiTesto 8">
            <a:extLst>
              <a:ext uri="{FF2B5EF4-FFF2-40B4-BE49-F238E27FC236}">
                <a16:creationId xmlns:a16="http://schemas.microsoft.com/office/drawing/2014/main" id="{A07753E9-7C1B-4480-9966-0006A3BCFF85}"/>
              </a:ext>
            </a:extLst>
          </p:cNvPr>
          <p:cNvSpPr txBox="1"/>
          <p:nvPr/>
        </p:nvSpPr>
        <p:spPr>
          <a:xfrm>
            <a:off x="733332" y="891687"/>
            <a:ext cx="10198652" cy="1077218"/>
          </a:xfrm>
          <a:prstGeom prst="rect">
            <a:avLst/>
          </a:prstGeom>
          <a:noFill/>
        </p:spPr>
        <p:txBody>
          <a:bodyPr wrap="square">
            <a:spAutoFit/>
          </a:bodyPr>
          <a:lstStyle/>
          <a:p>
            <a:pPr algn="ctr"/>
            <a:r>
              <a:rPr lang="it-IT" sz="3200" b="1" dirty="0">
                <a:solidFill>
                  <a:srgbClr val="0070C0"/>
                </a:solidFill>
              </a:rPr>
              <a:t>Sito WEB per la compilazione delle Schede di Destinazione Lavorativa (SDL) e Schede di Radioprotezione (SRP)</a:t>
            </a:r>
          </a:p>
        </p:txBody>
      </p:sp>
      <p:sp>
        <p:nvSpPr>
          <p:cNvPr id="12" name="CasellaDiTesto 11">
            <a:extLst>
              <a:ext uri="{FF2B5EF4-FFF2-40B4-BE49-F238E27FC236}">
                <a16:creationId xmlns:a16="http://schemas.microsoft.com/office/drawing/2014/main" id="{2497A30F-1957-44AC-BAB8-BEA1CBE36020}"/>
              </a:ext>
            </a:extLst>
          </p:cNvPr>
          <p:cNvSpPr txBox="1"/>
          <p:nvPr/>
        </p:nvSpPr>
        <p:spPr>
          <a:xfrm>
            <a:off x="494271" y="4207350"/>
            <a:ext cx="10932681" cy="1569660"/>
          </a:xfrm>
          <a:prstGeom prst="rect">
            <a:avLst/>
          </a:prstGeom>
          <a:noFill/>
        </p:spPr>
        <p:txBody>
          <a:bodyPr wrap="square">
            <a:spAutoFit/>
          </a:bodyPr>
          <a:lstStyle/>
          <a:p>
            <a:pPr algn="ctr"/>
            <a:r>
              <a:rPr lang="it-IT" sz="3200" b="1" dirty="0"/>
              <a:t>Il software permette di prendere visione e confermare le attività comprensive del rischio da radiazioni ionizzanti da parte del lavoratore.</a:t>
            </a:r>
          </a:p>
        </p:txBody>
      </p:sp>
    </p:spTree>
    <p:extLst>
      <p:ext uri="{BB962C8B-B14F-4D97-AF65-F5344CB8AC3E}">
        <p14:creationId xmlns:p14="http://schemas.microsoft.com/office/powerpoint/2010/main" val="4279369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7" name="CasellaDiTesto 6">
            <a:extLst>
              <a:ext uri="{FF2B5EF4-FFF2-40B4-BE49-F238E27FC236}">
                <a16:creationId xmlns:a16="http://schemas.microsoft.com/office/drawing/2014/main" id="{F0AAD53F-C6E6-4CD7-AD8C-C60F7281BB26}"/>
              </a:ext>
            </a:extLst>
          </p:cNvPr>
          <p:cNvSpPr txBox="1"/>
          <p:nvPr/>
        </p:nvSpPr>
        <p:spPr>
          <a:xfrm>
            <a:off x="3051200" y="240350"/>
            <a:ext cx="3684578" cy="461665"/>
          </a:xfrm>
          <a:prstGeom prst="rect">
            <a:avLst/>
          </a:prstGeom>
          <a:noFill/>
        </p:spPr>
        <p:txBody>
          <a:bodyPr wrap="square">
            <a:spAutoFit/>
          </a:bodyPr>
          <a:lstStyle/>
          <a:p>
            <a:pPr algn="ctr"/>
            <a:r>
              <a:rPr lang="it-IT" sz="2400" b="1" dirty="0">
                <a:solidFill>
                  <a:srgbClr val="0070C0"/>
                </a:solidFill>
              </a:rPr>
              <a:t>https://ssasdl.dsi.infn.it</a:t>
            </a:r>
          </a:p>
        </p:txBody>
      </p:sp>
      <p:pic>
        <p:nvPicPr>
          <p:cNvPr id="4" name="Immagine 3">
            <a:extLst>
              <a:ext uri="{FF2B5EF4-FFF2-40B4-BE49-F238E27FC236}">
                <a16:creationId xmlns:a16="http://schemas.microsoft.com/office/drawing/2014/main" id="{99D0C6B5-08CA-404B-A3BF-A744E2F02E5B}"/>
              </a:ext>
            </a:extLst>
          </p:cNvPr>
          <p:cNvPicPr>
            <a:picLocks noChangeAspect="1"/>
          </p:cNvPicPr>
          <p:nvPr/>
        </p:nvPicPr>
        <p:blipFill>
          <a:blip r:embed="rId3"/>
          <a:stretch>
            <a:fillRect/>
          </a:stretch>
        </p:blipFill>
        <p:spPr>
          <a:xfrm>
            <a:off x="1318661" y="808520"/>
            <a:ext cx="7267074" cy="4860757"/>
          </a:xfrm>
          <a:prstGeom prst="rect">
            <a:avLst/>
          </a:prstGeom>
        </p:spPr>
      </p:pic>
      <p:sp>
        <p:nvSpPr>
          <p:cNvPr id="2" name="CasellaDiTesto 1">
            <a:extLst>
              <a:ext uri="{FF2B5EF4-FFF2-40B4-BE49-F238E27FC236}">
                <a16:creationId xmlns:a16="http://schemas.microsoft.com/office/drawing/2014/main" id="{D0B2EB96-6302-44BE-A9D4-8FAFE9AA91CD}"/>
              </a:ext>
            </a:extLst>
          </p:cNvPr>
          <p:cNvSpPr txBox="1"/>
          <p:nvPr/>
        </p:nvSpPr>
        <p:spPr>
          <a:xfrm>
            <a:off x="8771021" y="1126156"/>
            <a:ext cx="3048802" cy="923330"/>
          </a:xfrm>
          <a:prstGeom prst="rect">
            <a:avLst/>
          </a:prstGeom>
          <a:noFill/>
        </p:spPr>
        <p:txBody>
          <a:bodyPr wrap="square" rtlCol="0">
            <a:spAutoFit/>
          </a:bodyPr>
          <a:lstStyle/>
          <a:p>
            <a:pPr algn="just"/>
            <a:r>
              <a:rPr lang="it-IT" dirty="0"/>
              <a:t>L’autenticazione all’accesso al software avviene attraverso lo standard AAI </a:t>
            </a:r>
          </a:p>
        </p:txBody>
      </p:sp>
      <p:sp>
        <p:nvSpPr>
          <p:cNvPr id="9" name="CasellaDiTesto 8">
            <a:extLst>
              <a:ext uri="{FF2B5EF4-FFF2-40B4-BE49-F238E27FC236}">
                <a16:creationId xmlns:a16="http://schemas.microsoft.com/office/drawing/2014/main" id="{DB751432-1ACF-46F4-9D0F-79B87B3095D5}"/>
              </a:ext>
            </a:extLst>
          </p:cNvPr>
          <p:cNvSpPr txBox="1"/>
          <p:nvPr/>
        </p:nvSpPr>
        <p:spPr>
          <a:xfrm>
            <a:off x="8771021" y="2717426"/>
            <a:ext cx="3048802" cy="646331"/>
          </a:xfrm>
          <a:prstGeom prst="rect">
            <a:avLst/>
          </a:prstGeom>
          <a:noFill/>
        </p:spPr>
        <p:txBody>
          <a:bodyPr wrap="square" rtlCol="0">
            <a:spAutoFit/>
          </a:bodyPr>
          <a:lstStyle/>
          <a:p>
            <a:pPr algn="just"/>
            <a:r>
              <a:rPr lang="it-IT" dirty="0"/>
              <a:t>E’ possibile autenticarsi anche attraverso SPID o CIE</a:t>
            </a:r>
          </a:p>
        </p:txBody>
      </p:sp>
    </p:spTree>
    <p:extLst>
      <p:ext uri="{BB962C8B-B14F-4D97-AF65-F5344CB8AC3E}">
        <p14:creationId xmlns:p14="http://schemas.microsoft.com/office/powerpoint/2010/main" val="29458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9519287B-3515-4954-96F5-84B5B05F9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40" y="443286"/>
            <a:ext cx="8753874" cy="564978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9" name="Ovale 8">
            <a:extLst>
              <a:ext uri="{FF2B5EF4-FFF2-40B4-BE49-F238E27FC236}">
                <a16:creationId xmlns:a16="http://schemas.microsoft.com/office/drawing/2014/main" id="{D1AAF24B-A46A-4003-AE82-28D2FCBF1454}"/>
              </a:ext>
            </a:extLst>
          </p:cNvPr>
          <p:cNvSpPr/>
          <p:nvPr/>
        </p:nvSpPr>
        <p:spPr>
          <a:xfrm>
            <a:off x="6382655" y="1017159"/>
            <a:ext cx="914438" cy="45137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BA008DEA-C358-48B5-8FFD-B3F7C079A04B}"/>
              </a:ext>
            </a:extLst>
          </p:cNvPr>
          <p:cNvSpPr txBox="1"/>
          <p:nvPr/>
        </p:nvSpPr>
        <p:spPr>
          <a:xfrm>
            <a:off x="9263114" y="673768"/>
            <a:ext cx="2739590" cy="923330"/>
          </a:xfrm>
          <a:prstGeom prst="rect">
            <a:avLst/>
          </a:prstGeom>
          <a:noFill/>
        </p:spPr>
        <p:txBody>
          <a:bodyPr wrap="square" rtlCol="0">
            <a:spAutoFit/>
          </a:bodyPr>
          <a:lstStyle/>
          <a:p>
            <a:pPr algn="just"/>
            <a:r>
              <a:rPr lang="it-IT" b="1" dirty="0"/>
              <a:t>L’immagine qui di fianco rappresenta la schermata iniziale del software</a:t>
            </a:r>
          </a:p>
        </p:txBody>
      </p:sp>
      <p:sp>
        <p:nvSpPr>
          <p:cNvPr id="14" name="CasellaDiTesto 13">
            <a:extLst>
              <a:ext uri="{FF2B5EF4-FFF2-40B4-BE49-F238E27FC236}">
                <a16:creationId xmlns:a16="http://schemas.microsoft.com/office/drawing/2014/main" id="{ED38A248-6ED3-46A8-9C59-BE6716D92154}"/>
              </a:ext>
            </a:extLst>
          </p:cNvPr>
          <p:cNvSpPr txBox="1"/>
          <p:nvPr/>
        </p:nvSpPr>
        <p:spPr>
          <a:xfrm>
            <a:off x="9263114" y="1889972"/>
            <a:ext cx="2739590" cy="1200329"/>
          </a:xfrm>
          <a:prstGeom prst="rect">
            <a:avLst/>
          </a:prstGeom>
          <a:noFill/>
        </p:spPr>
        <p:txBody>
          <a:bodyPr wrap="square" rtlCol="0">
            <a:spAutoFit/>
          </a:bodyPr>
          <a:lstStyle/>
          <a:p>
            <a:pPr algn="just"/>
            <a:r>
              <a:rPr lang="it-IT" b="1" dirty="0"/>
              <a:t>Pigiare il tasto evidenziato in verde che permette di effettuare la presa visione della scheda</a:t>
            </a:r>
          </a:p>
        </p:txBody>
      </p:sp>
      <p:cxnSp>
        <p:nvCxnSpPr>
          <p:cNvPr id="16" name="Connettore 2 15">
            <a:extLst>
              <a:ext uri="{FF2B5EF4-FFF2-40B4-BE49-F238E27FC236}">
                <a16:creationId xmlns:a16="http://schemas.microsoft.com/office/drawing/2014/main" id="{67A1F546-8920-4AFD-8F6E-706A89B6F652}"/>
              </a:ext>
            </a:extLst>
          </p:cNvPr>
          <p:cNvCxnSpPr>
            <a:cxnSpLocks/>
            <a:stCxn id="9" idx="6"/>
            <a:endCxn id="14" idx="1"/>
          </p:cNvCxnSpPr>
          <p:nvPr/>
        </p:nvCxnSpPr>
        <p:spPr>
          <a:xfrm>
            <a:off x="7297093" y="1242846"/>
            <a:ext cx="1966021" cy="124729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57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7" name="Immagine 6">
            <a:extLst>
              <a:ext uri="{FF2B5EF4-FFF2-40B4-BE49-F238E27FC236}">
                <a16:creationId xmlns:a16="http://schemas.microsoft.com/office/drawing/2014/main" id="{D0EDEE12-6D41-4801-AE2E-51AFEC44B44E}"/>
              </a:ext>
            </a:extLst>
          </p:cNvPr>
          <p:cNvPicPr>
            <a:picLocks noChangeAspect="1"/>
          </p:cNvPicPr>
          <p:nvPr/>
        </p:nvPicPr>
        <p:blipFill>
          <a:blip r:embed="rId3"/>
          <a:stretch>
            <a:fillRect/>
          </a:stretch>
        </p:blipFill>
        <p:spPr>
          <a:xfrm>
            <a:off x="282742" y="152249"/>
            <a:ext cx="8697629" cy="5610225"/>
          </a:xfrm>
          <a:prstGeom prst="rect">
            <a:avLst/>
          </a:prstGeom>
        </p:spPr>
      </p:pic>
      <p:sp>
        <p:nvSpPr>
          <p:cNvPr id="9" name="Ovale 8">
            <a:extLst>
              <a:ext uri="{FF2B5EF4-FFF2-40B4-BE49-F238E27FC236}">
                <a16:creationId xmlns:a16="http://schemas.microsoft.com/office/drawing/2014/main" id="{D1AAF24B-A46A-4003-AE82-28D2FCBF1454}"/>
              </a:ext>
            </a:extLst>
          </p:cNvPr>
          <p:cNvSpPr/>
          <p:nvPr/>
        </p:nvSpPr>
        <p:spPr>
          <a:xfrm>
            <a:off x="4037845" y="1076050"/>
            <a:ext cx="1964603" cy="59884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947BB44-DC2C-4D39-9711-64B2BBF0FFE2}"/>
              </a:ext>
            </a:extLst>
          </p:cNvPr>
          <p:cNvSpPr/>
          <p:nvPr/>
        </p:nvSpPr>
        <p:spPr>
          <a:xfrm>
            <a:off x="0" y="199825"/>
            <a:ext cx="926510" cy="56564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BA008DEA-C358-48B5-8FFD-B3F7C079A04B}"/>
              </a:ext>
            </a:extLst>
          </p:cNvPr>
          <p:cNvSpPr txBox="1"/>
          <p:nvPr/>
        </p:nvSpPr>
        <p:spPr>
          <a:xfrm>
            <a:off x="9240142" y="250770"/>
            <a:ext cx="2739590" cy="2031325"/>
          </a:xfrm>
          <a:prstGeom prst="rect">
            <a:avLst/>
          </a:prstGeom>
          <a:noFill/>
        </p:spPr>
        <p:txBody>
          <a:bodyPr wrap="square" rtlCol="0">
            <a:spAutoFit/>
          </a:bodyPr>
          <a:lstStyle/>
          <a:p>
            <a:pPr algn="just"/>
            <a:r>
              <a:rPr lang="it-IT" b="1" dirty="0"/>
              <a:t>L’immagine qui di fianco rappresenta la schermata iniziale del software.</a:t>
            </a:r>
          </a:p>
          <a:p>
            <a:pPr algn="just"/>
            <a:endParaRPr lang="it-IT" b="1" dirty="0"/>
          </a:p>
          <a:p>
            <a:pPr algn="just"/>
            <a:r>
              <a:rPr lang="it-IT" b="1" dirty="0"/>
              <a:t>Apertura del menù di navigazione.</a:t>
            </a:r>
          </a:p>
          <a:p>
            <a:pPr algn="just"/>
            <a:endParaRPr lang="it-IT" b="1" dirty="0"/>
          </a:p>
        </p:txBody>
      </p:sp>
      <p:sp>
        <p:nvSpPr>
          <p:cNvPr id="14" name="CasellaDiTesto 13">
            <a:extLst>
              <a:ext uri="{FF2B5EF4-FFF2-40B4-BE49-F238E27FC236}">
                <a16:creationId xmlns:a16="http://schemas.microsoft.com/office/drawing/2014/main" id="{ED38A248-6ED3-46A8-9C59-BE6716D92154}"/>
              </a:ext>
            </a:extLst>
          </p:cNvPr>
          <p:cNvSpPr txBox="1"/>
          <p:nvPr/>
        </p:nvSpPr>
        <p:spPr>
          <a:xfrm>
            <a:off x="9263113" y="2092412"/>
            <a:ext cx="2739591" cy="1200329"/>
          </a:xfrm>
          <a:prstGeom prst="rect">
            <a:avLst/>
          </a:prstGeom>
          <a:noFill/>
        </p:spPr>
        <p:txBody>
          <a:bodyPr wrap="square" rtlCol="0">
            <a:spAutoFit/>
          </a:bodyPr>
          <a:lstStyle/>
          <a:p>
            <a:pPr algn="just"/>
            <a:r>
              <a:rPr lang="it-IT" b="1" dirty="0"/>
              <a:t>Selezionare «Scheda del lavoratore» per poi poter effettuare la presa visione della scheda.</a:t>
            </a:r>
          </a:p>
        </p:txBody>
      </p:sp>
      <p:cxnSp>
        <p:nvCxnSpPr>
          <p:cNvPr id="16" name="Connettore 2 15">
            <a:extLst>
              <a:ext uri="{FF2B5EF4-FFF2-40B4-BE49-F238E27FC236}">
                <a16:creationId xmlns:a16="http://schemas.microsoft.com/office/drawing/2014/main" id="{67A1F546-8920-4AFD-8F6E-706A89B6F652}"/>
              </a:ext>
            </a:extLst>
          </p:cNvPr>
          <p:cNvCxnSpPr>
            <a:cxnSpLocks/>
            <a:stCxn id="9" idx="6"/>
          </p:cNvCxnSpPr>
          <p:nvPr/>
        </p:nvCxnSpPr>
        <p:spPr>
          <a:xfrm>
            <a:off x="6002448" y="1375471"/>
            <a:ext cx="3235604" cy="110986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8E01AE1D-079D-78C9-3947-7F85C18F7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57" y="2390002"/>
            <a:ext cx="3760583" cy="2609216"/>
          </a:xfrm>
          <a:prstGeom prst="rect">
            <a:avLst/>
          </a:prstGeom>
          <a:effectLst>
            <a:softEdge rad="0"/>
          </a:effectLst>
        </p:spPr>
      </p:pic>
      <p:cxnSp>
        <p:nvCxnSpPr>
          <p:cNvPr id="4" name="Connettore 2 3">
            <a:extLst>
              <a:ext uri="{FF2B5EF4-FFF2-40B4-BE49-F238E27FC236}">
                <a16:creationId xmlns:a16="http://schemas.microsoft.com/office/drawing/2014/main" id="{488E1A8F-A90D-F5A8-CB4C-86673AC00844}"/>
              </a:ext>
            </a:extLst>
          </p:cNvPr>
          <p:cNvCxnSpPr>
            <a:cxnSpLocks/>
            <a:stCxn id="11" idx="0"/>
          </p:cNvCxnSpPr>
          <p:nvPr/>
        </p:nvCxnSpPr>
        <p:spPr>
          <a:xfrm>
            <a:off x="463255" y="199825"/>
            <a:ext cx="8776887" cy="1475066"/>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Ovale 14">
            <a:extLst>
              <a:ext uri="{FF2B5EF4-FFF2-40B4-BE49-F238E27FC236}">
                <a16:creationId xmlns:a16="http://schemas.microsoft.com/office/drawing/2014/main" id="{EC6A4041-7042-A79E-504E-32FC9CAE0417}"/>
              </a:ext>
            </a:extLst>
          </p:cNvPr>
          <p:cNvSpPr/>
          <p:nvPr/>
        </p:nvSpPr>
        <p:spPr>
          <a:xfrm>
            <a:off x="606172" y="4000130"/>
            <a:ext cx="1615226" cy="52573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28904124-E21E-109A-08BE-F6E7401EE1AC}"/>
              </a:ext>
            </a:extLst>
          </p:cNvPr>
          <p:cNvCxnSpPr>
            <a:cxnSpLocks/>
            <a:stCxn id="15" idx="6"/>
          </p:cNvCxnSpPr>
          <p:nvPr/>
        </p:nvCxnSpPr>
        <p:spPr>
          <a:xfrm flipV="1">
            <a:off x="2221398" y="2641019"/>
            <a:ext cx="7086983" cy="162197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0F3E576A-C15E-3F58-6D08-CF360963E591}"/>
              </a:ext>
            </a:extLst>
          </p:cNvPr>
          <p:cNvCxnSpPr>
            <a:cxnSpLocks/>
            <a:stCxn id="11" idx="4"/>
          </p:cNvCxnSpPr>
          <p:nvPr/>
        </p:nvCxnSpPr>
        <p:spPr>
          <a:xfrm>
            <a:off x="463255" y="765466"/>
            <a:ext cx="150102" cy="1659615"/>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9AC944D7-231A-6F8D-5F40-D43E26F5D6FC}"/>
              </a:ext>
            </a:extLst>
          </p:cNvPr>
          <p:cNvCxnSpPr>
            <a:cxnSpLocks/>
            <a:stCxn id="11" idx="4"/>
          </p:cNvCxnSpPr>
          <p:nvPr/>
        </p:nvCxnSpPr>
        <p:spPr>
          <a:xfrm>
            <a:off x="463255" y="765466"/>
            <a:ext cx="3809814" cy="158677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5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Sito Web&#10;&#10;Descrizione generata automaticamente">
            <a:extLst>
              <a:ext uri="{FF2B5EF4-FFF2-40B4-BE49-F238E27FC236}">
                <a16:creationId xmlns:a16="http://schemas.microsoft.com/office/drawing/2014/main" id="{B66AAED9-FDD5-BAD0-790A-F1BF08CC7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69" y="329018"/>
            <a:ext cx="8153639" cy="5419377"/>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9" name="Ovale 8">
            <a:extLst>
              <a:ext uri="{FF2B5EF4-FFF2-40B4-BE49-F238E27FC236}">
                <a16:creationId xmlns:a16="http://schemas.microsoft.com/office/drawing/2014/main" id="{06CA1E8C-23D7-46D3-A915-FC70C3D26930}"/>
              </a:ext>
            </a:extLst>
          </p:cNvPr>
          <p:cNvSpPr/>
          <p:nvPr/>
        </p:nvSpPr>
        <p:spPr>
          <a:xfrm>
            <a:off x="6203373" y="1389810"/>
            <a:ext cx="2347579" cy="67798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4BE4C69-C54A-40DE-8D99-51A9E4D8A4AC}"/>
              </a:ext>
            </a:extLst>
          </p:cNvPr>
          <p:cNvSpPr txBox="1"/>
          <p:nvPr/>
        </p:nvSpPr>
        <p:spPr>
          <a:xfrm>
            <a:off x="8742281" y="2104365"/>
            <a:ext cx="2979071" cy="2862322"/>
          </a:xfrm>
          <a:prstGeom prst="rect">
            <a:avLst/>
          </a:prstGeom>
          <a:noFill/>
        </p:spPr>
        <p:txBody>
          <a:bodyPr wrap="square" rtlCol="0">
            <a:spAutoFit/>
          </a:bodyPr>
          <a:lstStyle/>
          <a:p>
            <a:pPr algn="just"/>
            <a:r>
              <a:rPr lang="it-IT" b="1" dirty="0"/>
              <a:t>Il lavoratore, come tutte le persone coinvolte nei passaggi di convalida della scheda: RSPP, Direttore, Esperto di Radioprotezione, possono approvare o richiedere </a:t>
            </a:r>
            <a:r>
              <a:rPr lang="it-IT" b="1"/>
              <a:t>modifiche rinviando </a:t>
            </a:r>
            <a:r>
              <a:rPr lang="it-IT" b="1" dirty="0"/>
              <a:t>la scheda alla attenzione del Responsabile di servizio/esperimento.</a:t>
            </a:r>
          </a:p>
        </p:txBody>
      </p:sp>
      <p:cxnSp>
        <p:nvCxnSpPr>
          <p:cNvPr id="12" name="Connettore 2 11">
            <a:extLst>
              <a:ext uri="{FF2B5EF4-FFF2-40B4-BE49-F238E27FC236}">
                <a16:creationId xmlns:a16="http://schemas.microsoft.com/office/drawing/2014/main" id="{93B03F86-6986-4A74-9595-E1A41732A1DE}"/>
              </a:ext>
            </a:extLst>
          </p:cNvPr>
          <p:cNvCxnSpPr>
            <a:cxnSpLocks/>
          </p:cNvCxnSpPr>
          <p:nvPr/>
        </p:nvCxnSpPr>
        <p:spPr>
          <a:xfrm flipH="1" flipV="1">
            <a:off x="8550952" y="1710421"/>
            <a:ext cx="717739" cy="482061"/>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149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19C0A9AC-ECF7-F1D2-CDB8-1CCD4C2DD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30" y="424295"/>
            <a:ext cx="7937022" cy="574790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9" name="Ovale 8">
            <a:extLst>
              <a:ext uri="{FF2B5EF4-FFF2-40B4-BE49-F238E27FC236}">
                <a16:creationId xmlns:a16="http://schemas.microsoft.com/office/drawing/2014/main" id="{06CA1E8C-23D7-46D3-A915-FC70C3D26930}"/>
              </a:ext>
            </a:extLst>
          </p:cNvPr>
          <p:cNvSpPr/>
          <p:nvPr/>
        </p:nvSpPr>
        <p:spPr>
          <a:xfrm>
            <a:off x="696191" y="1579419"/>
            <a:ext cx="2347579" cy="122612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4BE4C69-C54A-40DE-8D99-51A9E4D8A4AC}"/>
              </a:ext>
            </a:extLst>
          </p:cNvPr>
          <p:cNvSpPr txBox="1"/>
          <p:nvPr/>
        </p:nvSpPr>
        <p:spPr>
          <a:xfrm>
            <a:off x="8824542" y="677697"/>
            <a:ext cx="2979071" cy="3693319"/>
          </a:xfrm>
          <a:prstGeom prst="rect">
            <a:avLst/>
          </a:prstGeom>
          <a:noFill/>
        </p:spPr>
        <p:txBody>
          <a:bodyPr wrap="square" rtlCol="0">
            <a:spAutoFit/>
          </a:bodyPr>
          <a:lstStyle/>
          <a:p>
            <a:pPr algn="just"/>
            <a:r>
              <a:rPr lang="it-IT" b="1" dirty="0"/>
              <a:t>Se sono previste attività con rischio da radiazioni ionizzanti, si aprirà la finestra specifica dove il lavoratore deve indicare, sotto la propria responsabilità, eventuali esposizioni correlate a precedenti rapporti di lavoro e/o  altre attività. </a:t>
            </a:r>
          </a:p>
          <a:p>
            <a:pPr algn="just"/>
            <a:r>
              <a:rPr lang="it-IT" b="1" dirty="0"/>
              <a:t>E’ possibile anche allegare un documento attestante le precedenti esposizioni.</a:t>
            </a:r>
          </a:p>
        </p:txBody>
      </p:sp>
      <p:cxnSp>
        <p:nvCxnSpPr>
          <p:cNvPr id="12" name="Connettore 2 11">
            <a:extLst>
              <a:ext uri="{FF2B5EF4-FFF2-40B4-BE49-F238E27FC236}">
                <a16:creationId xmlns:a16="http://schemas.microsoft.com/office/drawing/2014/main" id="{93B03F86-6986-4A74-9595-E1A41732A1DE}"/>
              </a:ext>
            </a:extLst>
          </p:cNvPr>
          <p:cNvCxnSpPr>
            <a:cxnSpLocks/>
          </p:cNvCxnSpPr>
          <p:nvPr/>
        </p:nvCxnSpPr>
        <p:spPr>
          <a:xfrm flipH="1">
            <a:off x="3126031" y="2104365"/>
            <a:ext cx="5698511" cy="0"/>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E1B8E6A2-A477-F08C-961C-922152AB88CB}"/>
              </a:ext>
            </a:extLst>
          </p:cNvPr>
          <p:cNvSpPr/>
          <p:nvPr/>
        </p:nvSpPr>
        <p:spPr>
          <a:xfrm>
            <a:off x="613930" y="3399932"/>
            <a:ext cx="2347579" cy="122612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a:extLst>
              <a:ext uri="{FF2B5EF4-FFF2-40B4-BE49-F238E27FC236}">
                <a16:creationId xmlns:a16="http://schemas.microsoft.com/office/drawing/2014/main" id="{7FEB0D84-DC24-D8E4-DEE3-8445529E3F31}"/>
              </a:ext>
            </a:extLst>
          </p:cNvPr>
          <p:cNvCxnSpPr>
            <a:cxnSpLocks/>
          </p:cNvCxnSpPr>
          <p:nvPr/>
        </p:nvCxnSpPr>
        <p:spPr>
          <a:xfrm flipH="1">
            <a:off x="2961509" y="2564048"/>
            <a:ext cx="5863033" cy="1460113"/>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1" name="Ovale 20">
            <a:extLst>
              <a:ext uri="{FF2B5EF4-FFF2-40B4-BE49-F238E27FC236}">
                <a16:creationId xmlns:a16="http://schemas.microsoft.com/office/drawing/2014/main" id="{51D1BD6A-EDA9-B406-DAC9-2A9FB6ECEFEE}"/>
              </a:ext>
            </a:extLst>
          </p:cNvPr>
          <p:cNvSpPr/>
          <p:nvPr/>
        </p:nvSpPr>
        <p:spPr>
          <a:xfrm>
            <a:off x="6172300" y="5251585"/>
            <a:ext cx="2347579" cy="122612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a:extLst>
              <a:ext uri="{FF2B5EF4-FFF2-40B4-BE49-F238E27FC236}">
                <a16:creationId xmlns:a16="http://schemas.microsoft.com/office/drawing/2014/main" id="{297E4FFD-2A8A-8100-4E6E-C6442F8B34E5}"/>
              </a:ext>
            </a:extLst>
          </p:cNvPr>
          <p:cNvCxnSpPr>
            <a:cxnSpLocks/>
          </p:cNvCxnSpPr>
          <p:nvPr/>
        </p:nvCxnSpPr>
        <p:spPr>
          <a:xfrm flipH="1">
            <a:off x="8514576" y="5321441"/>
            <a:ext cx="785288" cy="448026"/>
          </a:xfrm>
          <a:prstGeom prst="straightConnector1">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B19C33F5-0AEC-DEE0-1969-8DF56E2F421E}"/>
              </a:ext>
            </a:extLst>
          </p:cNvPr>
          <p:cNvSpPr txBox="1"/>
          <p:nvPr/>
        </p:nvSpPr>
        <p:spPr>
          <a:xfrm>
            <a:off x="8742281" y="4685624"/>
            <a:ext cx="2979071" cy="646331"/>
          </a:xfrm>
          <a:prstGeom prst="rect">
            <a:avLst/>
          </a:prstGeom>
          <a:noFill/>
        </p:spPr>
        <p:txBody>
          <a:bodyPr wrap="square">
            <a:spAutoFit/>
          </a:bodyPr>
          <a:lstStyle/>
          <a:p>
            <a:pPr algn="just"/>
            <a:r>
              <a:rPr lang="it-IT" b="1" dirty="0"/>
              <a:t>Al termine delle selezioni pigiare il tasto «conferma»</a:t>
            </a:r>
          </a:p>
        </p:txBody>
      </p:sp>
    </p:spTree>
    <p:extLst>
      <p:ext uri="{BB962C8B-B14F-4D97-AF65-F5344CB8AC3E}">
        <p14:creationId xmlns:p14="http://schemas.microsoft.com/office/powerpoint/2010/main" val="417104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3" name="CasellaDiTesto 2">
            <a:extLst>
              <a:ext uri="{FF2B5EF4-FFF2-40B4-BE49-F238E27FC236}">
                <a16:creationId xmlns:a16="http://schemas.microsoft.com/office/drawing/2014/main" id="{5480BCED-712E-150B-43BA-6ECD8DBEF342}"/>
              </a:ext>
            </a:extLst>
          </p:cNvPr>
          <p:cNvSpPr txBox="1"/>
          <p:nvPr/>
        </p:nvSpPr>
        <p:spPr>
          <a:xfrm>
            <a:off x="1157334" y="712554"/>
            <a:ext cx="10021474" cy="830997"/>
          </a:xfrm>
          <a:prstGeom prst="rect">
            <a:avLst/>
          </a:prstGeom>
          <a:noFill/>
        </p:spPr>
        <p:txBody>
          <a:bodyPr wrap="square">
            <a:spAutoFit/>
          </a:bodyPr>
          <a:lstStyle/>
          <a:p>
            <a:r>
              <a:rPr lang="it-IT" sz="2400" b="1" dirty="0" smtClean="0">
                <a:solidFill>
                  <a:srgbClr val="FF0000"/>
                </a:solidFill>
              </a:rPr>
              <a:t>LINK UTILI:</a:t>
            </a:r>
            <a:endParaRPr lang="it-IT" sz="2400" dirty="0"/>
          </a:p>
          <a:p>
            <a:pPr marL="806450" indent="-342900">
              <a:buFont typeface="Wingdings" panose="05000000000000000000" pitchFamily="2" charset="2"/>
              <a:buChar char="Ø"/>
            </a:pPr>
            <a:endParaRPr lang="it-IT" sz="2400" dirty="0"/>
          </a:p>
        </p:txBody>
      </p:sp>
      <p:pic>
        <p:nvPicPr>
          <p:cNvPr id="2" name="Immagine 1"/>
          <p:cNvPicPr>
            <a:picLocks noChangeAspect="1"/>
          </p:cNvPicPr>
          <p:nvPr/>
        </p:nvPicPr>
        <p:blipFill rotWithShape="1">
          <a:blip r:embed="rId3"/>
          <a:srcRect t="5098"/>
          <a:stretch/>
        </p:blipFill>
        <p:spPr>
          <a:xfrm>
            <a:off x="1399032" y="1380744"/>
            <a:ext cx="8861074" cy="4511244"/>
          </a:xfrm>
          <a:prstGeom prst="rect">
            <a:avLst/>
          </a:prstGeom>
        </p:spPr>
      </p:pic>
      <p:sp>
        <p:nvSpPr>
          <p:cNvPr id="4" name="Ovale 3"/>
          <p:cNvSpPr/>
          <p:nvPr/>
        </p:nvSpPr>
        <p:spPr>
          <a:xfrm>
            <a:off x="6547104" y="3813646"/>
            <a:ext cx="1225296" cy="489182"/>
          </a:xfrm>
          <a:prstGeom prst="ellipse">
            <a:avLst/>
          </a:prstGeom>
          <a:noFill/>
          <a:ln w="762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33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3" name="CasellaDiTesto 2">
            <a:extLst>
              <a:ext uri="{FF2B5EF4-FFF2-40B4-BE49-F238E27FC236}">
                <a16:creationId xmlns:a16="http://schemas.microsoft.com/office/drawing/2014/main" id="{5480BCED-712E-150B-43BA-6ECD8DBEF342}"/>
              </a:ext>
            </a:extLst>
          </p:cNvPr>
          <p:cNvSpPr txBox="1"/>
          <p:nvPr/>
        </p:nvSpPr>
        <p:spPr>
          <a:xfrm>
            <a:off x="1157334" y="712554"/>
            <a:ext cx="10021474" cy="1384995"/>
          </a:xfrm>
          <a:prstGeom prst="rect">
            <a:avLst/>
          </a:prstGeom>
          <a:noFill/>
        </p:spPr>
        <p:txBody>
          <a:bodyPr wrap="square">
            <a:spAutoFit/>
          </a:bodyPr>
          <a:lstStyle/>
          <a:p>
            <a:r>
              <a:rPr lang="it-IT" sz="2400" b="1" dirty="0" smtClean="0">
                <a:solidFill>
                  <a:srgbClr val="FF0000"/>
                </a:solidFill>
              </a:rPr>
              <a:t>LINK </a:t>
            </a:r>
            <a:r>
              <a:rPr lang="it-IT" sz="2400" b="1" dirty="0">
                <a:solidFill>
                  <a:srgbClr val="FF0000"/>
                </a:solidFill>
              </a:rPr>
              <a:t>UTILI: </a:t>
            </a:r>
            <a:r>
              <a:rPr lang="it-IT" dirty="0" smtClean="0"/>
              <a:t>https</a:t>
            </a:r>
            <a:r>
              <a:rPr lang="it-IT" dirty="0"/>
              <a:t>://docs.infn.it/share/page/site/cnpisa/documentlibrary?file=Indice.docx#filter=path%7C%2FAllegati%2520al%2520DVR&amp;page=1</a:t>
            </a:r>
            <a:endParaRPr lang="it-IT" dirty="0"/>
          </a:p>
          <a:p>
            <a:pPr marL="806450" indent="-342900">
              <a:buFont typeface="Wingdings" panose="05000000000000000000" pitchFamily="2" charset="2"/>
              <a:buChar char="Ø"/>
            </a:pPr>
            <a:endParaRPr lang="it-IT" sz="2400" dirty="0"/>
          </a:p>
        </p:txBody>
      </p:sp>
      <p:pic>
        <p:nvPicPr>
          <p:cNvPr id="5" name="Immagine 4"/>
          <p:cNvPicPr>
            <a:picLocks noChangeAspect="1"/>
          </p:cNvPicPr>
          <p:nvPr/>
        </p:nvPicPr>
        <p:blipFill rotWithShape="1">
          <a:blip r:embed="rId3"/>
          <a:srcRect l="221" t="24821" r="67049" b="11214"/>
          <a:stretch/>
        </p:blipFill>
        <p:spPr>
          <a:xfrm>
            <a:off x="4413332" y="1524640"/>
            <a:ext cx="4620940" cy="4844686"/>
          </a:xfrm>
          <a:prstGeom prst="rect">
            <a:avLst/>
          </a:prstGeom>
        </p:spPr>
      </p:pic>
    </p:spTree>
    <p:extLst>
      <p:ext uri="{BB962C8B-B14F-4D97-AF65-F5344CB8AC3E}">
        <p14:creationId xmlns:p14="http://schemas.microsoft.com/office/powerpoint/2010/main" val="271381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3" name="CasellaDiTesto 2">
            <a:extLst>
              <a:ext uri="{FF2B5EF4-FFF2-40B4-BE49-F238E27FC236}">
                <a16:creationId xmlns:a16="http://schemas.microsoft.com/office/drawing/2014/main" id="{5480BCED-712E-150B-43BA-6ECD8DBEF342}"/>
              </a:ext>
            </a:extLst>
          </p:cNvPr>
          <p:cNvSpPr txBox="1"/>
          <p:nvPr/>
        </p:nvSpPr>
        <p:spPr>
          <a:xfrm>
            <a:off x="1157334" y="712554"/>
            <a:ext cx="10021474" cy="1292662"/>
          </a:xfrm>
          <a:prstGeom prst="rect">
            <a:avLst/>
          </a:prstGeom>
          <a:noFill/>
        </p:spPr>
        <p:txBody>
          <a:bodyPr wrap="square">
            <a:spAutoFit/>
          </a:bodyPr>
          <a:lstStyle/>
          <a:p>
            <a:r>
              <a:rPr lang="it-IT" sz="2400" b="1" dirty="0" smtClean="0">
                <a:solidFill>
                  <a:srgbClr val="FF0000"/>
                </a:solidFill>
              </a:rPr>
              <a:t>LINK </a:t>
            </a:r>
            <a:r>
              <a:rPr lang="it-IT" sz="2400" b="1" dirty="0">
                <a:solidFill>
                  <a:srgbClr val="FF0000"/>
                </a:solidFill>
              </a:rPr>
              <a:t>UTILI: </a:t>
            </a:r>
            <a:r>
              <a:rPr lang="it-IT" dirty="0"/>
              <a:t>https://docs.infn.it/share/page/site/cnpisa/documentlibrary?file=Indice.docx#filter=path%7C%2FAllegati%2520al%2520DVR%2FDocumentazione%2520Generale%2520Sicurezza%2520INFN%2520Allegati_DVR%2FSSASDL_manuali&amp;page=1</a:t>
            </a:r>
            <a:endParaRPr lang="it-IT" sz="2400" dirty="0"/>
          </a:p>
        </p:txBody>
      </p:sp>
      <p:pic>
        <p:nvPicPr>
          <p:cNvPr id="4" name="Immagine 3"/>
          <p:cNvPicPr>
            <a:picLocks noChangeAspect="1"/>
          </p:cNvPicPr>
          <p:nvPr/>
        </p:nvPicPr>
        <p:blipFill rotWithShape="1">
          <a:blip r:embed="rId3"/>
          <a:srcRect l="30313" t="20481" r="1300" b="43963"/>
          <a:stretch/>
        </p:blipFill>
        <p:spPr>
          <a:xfrm>
            <a:off x="1157334" y="2542032"/>
            <a:ext cx="9933730" cy="2770632"/>
          </a:xfrm>
          <a:prstGeom prst="rect">
            <a:avLst/>
          </a:prstGeom>
        </p:spPr>
      </p:pic>
    </p:spTree>
    <p:extLst>
      <p:ext uri="{BB962C8B-B14F-4D97-AF65-F5344CB8AC3E}">
        <p14:creationId xmlns:p14="http://schemas.microsoft.com/office/powerpoint/2010/main" val="126813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sp>
        <p:nvSpPr>
          <p:cNvPr id="5" name="CasellaDiTesto 4">
            <a:extLst>
              <a:ext uri="{FF2B5EF4-FFF2-40B4-BE49-F238E27FC236}">
                <a16:creationId xmlns:a16="http://schemas.microsoft.com/office/drawing/2014/main" id="{8206144C-066F-B7B2-EF2B-E75EAA7ED380}"/>
              </a:ext>
            </a:extLst>
          </p:cNvPr>
          <p:cNvSpPr txBox="1"/>
          <p:nvPr/>
        </p:nvSpPr>
        <p:spPr>
          <a:xfrm>
            <a:off x="1301476" y="3278301"/>
            <a:ext cx="9877332" cy="2308324"/>
          </a:xfrm>
          <a:prstGeom prst="rect">
            <a:avLst/>
          </a:prstGeom>
          <a:noFill/>
        </p:spPr>
        <p:txBody>
          <a:bodyPr wrap="square">
            <a:spAutoFit/>
          </a:bodyPr>
          <a:lstStyle/>
          <a:p>
            <a:r>
              <a:rPr lang="it-IT" sz="2400" b="1" dirty="0"/>
              <a:t>L’attribuzione di una «mansione» </a:t>
            </a:r>
            <a:r>
              <a:rPr lang="it-IT" sz="2400" dirty="0"/>
              <a:t>da parte del preposto al lavoratore  che svolge la sua attività nel servizio/esperimento attraverso il software SSASDL, permette al sistema, in maniera automatica, di:</a:t>
            </a:r>
          </a:p>
          <a:p>
            <a:pPr marL="896938" indent="-457200">
              <a:buFont typeface="Wingdings" panose="05000000000000000000" pitchFamily="2" charset="2"/>
              <a:buChar char="Ø"/>
            </a:pPr>
            <a:r>
              <a:rPr lang="it-IT" sz="2400" dirty="0"/>
              <a:t>Abbinare e gestire la formazione prevista dai piani formativi;</a:t>
            </a:r>
          </a:p>
          <a:p>
            <a:pPr marL="896938" indent="-457200">
              <a:buFont typeface="Wingdings" panose="05000000000000000000" pitchFamily="2" charset="2"/>
              <a:buChar char="Ø"/>
            </a:pPr>
            <a:r>
              <a:rPr lang="it-IT" sz="2400" dirty="0"/>
              <a:t>Abbinare e gestire il piano di sorveglianza sanitaria previsto;</a:t>
            </a:r>
          </a:p>
          <a:p>
            <a:pPr marL="896938" indent="-457200">
              <a:buFont typeface="Wingdings" panose="05000000000000000000" pitchFamily="2" charset="2"/>
              <a:buChar char="Ø"/>
            </a:pPr>
            <a:r>
              <a:rPr lang="it-IT" sz="2400" dirty="0"/>
              <a:t>Assegnare e gestire i DPI previsti </a:t>
            </a:r>
          </a:p>
        </p:txBody>
      </p:sp>
      <p:sp>
        <p:nvSpPr>
          <p:cNvPr id="3" name="CasellaDiTesto 2">
            <a:extLst>
              <a:ext uri="{FF2B5EF4-FFF2-40B4-BE49-F238E27FC236}">
                <a16:creationId xmlns:a16="http://schemas.microsoft.com/office/drawing/2014/main" id="{5480BCED-712E-150B-43BA-6ECD8DBEF342}"/>
              </a:ext>
            </a:extLst>
          </p:cNvPr>
          <p:cNvSpPr txBox="1"/>
          <p:nvPr/>
        </p:nvSpPr>
        <p:spPr>
          <a:xfrm>
            <a:off x="1157334" y="846160"/>
            <a:ext cx="10021474" cy="1938992"/>
          </a:xfrm>
          <a:prstGeom prst="rect">
            <a:avLst/>
          </a:prstGeom>
          <a:noFill/>
        </p:spPr>
        <p:txBody>
          <a:bodyPr wrap="square">
            <a:spAutoFit/>
          </a:bodyPr>
          <a:lstStyle/>
          <a:p>
            <a:r>
              <a:rPr lang="it-IT" sz="2400" b="1" dirty="0"/>
              <a:t>Cosa permette di fare il software SSASDL?</a:t>
            </a:r>
          </a:p>
          <a:p>
            <a:pPr marL="806450" indent="-342900">
              <a:buFont typeface="Wingdings" panose="05000000000000000000" pitchFamily="2" charset="2"/>
              <a:buChar char="Ø"/>
            </a:pPr>
            <a:r>
              <a:rPr lang="it-IT" sz="2400" dirty="0"/>
              <a:t>Compilare le schede di destinazione lavorativa;</a:t>
            </a:r>
          </a:p>
          <a:p>
            <a:pPr marL="806450" indent="-342900">
              <a:buFont typeface="Wingdings" panose="05000000000000000000" pitchFamily="2" charset="2"/>
              <a:buChar char="Ø"/>
            </a:pPr>
            <a:r>
              <a:rPr lang="it-IT" sz="2400" dirty="0"/>
              <a:t>Compilare le schede di radioprotezione;</a:t>
            </a:r>
          </a:p>
          <a:p>
            <a:r>
              <a:rPr lang="it-IT" sz="2400" dirty="0"/>
              <a:t>Le schede di destinazione lavorativa sono compilate assegnando le «mansioni» (leggasi anche gruppi omogenei) ai lavoratori.</a:t>
            </a:r>
          </a:p>
        </p:txBody>
      </p:sp>
    </p:spTree>
    <p:extLst>
      <p:ext uri="{BB962C8B-B14F-4D97-AF65-F5344CB8AC3E}">
        <p14:creationId xmlns:p14="http://schemas.microsoft.com/office/powerpoint/2010/main" val="414057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265" y="5891988"/>
            <a:ext cx="1085087" cy="680935"/>
          </a:xfrm>
          <a:prstGeom prst="rect">
            <a:avLst/>
          </a:prstGeom>
        </p:spPr>
      </p:pic>
      <p:sp>
        <p:nvSpPr>
          <p:cNvPr id="5" name="Rettangolo arrotondato 4"/>
          <p:cNvSpPr/>
          <p:nvPr/>
        </p:nvSpPr>
        <p:spPr>
          <a:xfrm>
            <a:off x="1488257" y="493543"/>
            <a:ext cx="8391747" cy="4227097"/>
          </a:xfrm>
          <a:prstGeom prst="roundRect">
            <a:avLst>
              <a:gd name="adj" fmla="val 4507"/>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a:p>
        </p:txBody>
      </p:sp>
      <p:cxnSp>
        <p:nvCxnSpPr>
          <p:cNvPr id="8" name="Connettore diritto 7"/>
          <p:cNvCxnSpPr/>
          <p:nvPr/>
        </p:nvCxnSpPr>
        <p:spPr>
          <a:xfrm>
            <a:off x="494270" y="6572923"/>
            <a:ext cx="999443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CasellaDiTesto 9"/>
          <p:cNvSpPr txBox="1"/>
          <p:nvPr/>
        </p:nvSpPr>
        <p:spPr>
          <a:xfrm>
            <a:off x="444843" y="6253018"/>
            <a:ext cx="2141868" cy="338554"/>
          </a:xfrm>
          <a:prstGeom prst="rect">
            <a:avLst/>
          </a:prstGeom>
          <a:noFill/>
        </p:spPr>
        <p:txBody>
          <a:bodyPr wrap="none" rtlCol="0">
            <a:spAutoFit/>
          </a:bodyPr>
          <a:lstStyle/>
          <a:p>
            <a:r>
              <a:rPr lang="it-IT" sz="1600" dirty="0"/>
              <a:t>Gruppo di lavoro </a:t>
            </a:r>
            <a:r>
              <a:rPr lang="it-IT" sz="1600" dirty="0" err="1"/>
              <a:t>Safety</a:t>
            </a:r>
            <a:endParaRPr lang="it-IT" sz="1600" dirty="0"/>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70021" t="50184" r="1860" b="-1200"/>
          <a:stretch/>
        </p:blipFill>
        <p:spPr>
          <a:xfrm>
            <a:off x="2116029" y="5213581"/>
            <a:ext cx="698256" cy="750841"/>
          </a:xfrm>
          <a:prstGeom prst="rect">
            <a:avLst/>
          </a:prstGeom>
        </p:spPr>
      </p:pic>
      <p:sp>
        <p:nvSpPr>
          <p:cNvPr id="14" name="CasellaDiTesto 13"/>
          <p:cNvSpPr txBox="1"/>
          <p:nvPr/>
        </p:nvSpPr>
        <p:spPr>
          <a:xfrm>
            <a:off x="2177147" y="5850061"/>
            <a:ext cx="561244" cy="307777"/>
          </a:xfrm>
          <a:prstGeom prst="rect">
            <a:avLst/>
          </a:prstGeom>
          <a:noFill/>
        </p:spPr>
        <p:txBody>
          <a:bodyPr wrap="none" rtlCol="0">
            <a:spAutoFit/>
          </a:bodyPr>
          <a:lstStyle/>
          <a:p>
            <a:r>
              <a:rPr lang="it-IT" sz="1400" b="1" dirty="0"/>
              <a:t>RSPP</a:t>
            </a:r>
          </a:p>
        </p:txBody>
      </p:sp>
      <p:sp>
        <p:nvSpPr>
          <p:cNvPr id="22" name="CasellaDiTesto 21"/>
          <p:cNvSpPr txBox="1"/>
          <p:nvPr/>
        </p:nvSpPr>
        <p:spPr>
          <a:xfrm>
            <a:off x="7048681" y="495689"/>
            <a:ext cx="2787431" cy="338554"/>
          </a:xfrm>
          <a:prstGeom prst="rect">
            <a:avLst/>
          </a:prstGeom>
          <a:noFill/>
        </p:spPr>
        <p:txBody>
          <a:bodyPr wrap="none" rtlCol="0">
            <a:spAutoFit/>
          </a:bodyPr>
          <a:lstStyle/>
          <a:p>
            <a:pPr algn="ctr"/>
            <a:r>
              <a:rPr lang="it-IT" sz="1600" b="1" dirty="0">
                <a:solidFill>
                  <a:srgbClr val="00B050"/>
                </a:solidFill>
                <a:latin typeface="Times New Roman" panose="02020603050405020304" pitchFamily="18" charset="0"/>
                <a:cs typeface="Times New Roman" panose="02020603050405020304" pitchFamily="18" charset="0"/>
              </a:rPr>
              <a:t>Interfaccia WEB utenti INFN</a:t>
            </a:r>
          </a:p>
        </p:txBody>
      </p:sp>
      <p:sp>
        <p:nvSpPr>
          <p:cNvPr id="2" name="CasellaDiTesto 1"/>
          <p:cNvSpPr txBox="1"/>
          <p:nvPr/>
        </p:nvSpPr>
        <p:spPr>
          <a:xfrm>
            <a:off x="2186045" y="84379"/>
            <a:ext cx="7647222" cy="400110"/>
          </a:xfrm>
          <a:prstGeom prst="rect">
            <a:avLst/>
          </a:prstGeom>
          <a:noFill/>
        </p:spPr>
        <p:txBody>
          <a:bodyPr wrap="none" rtlCol="0">
            <a:spAutoFit/>
          </a:bodyPr>
          <a:lstStyle/>
          <a:p>
            <a:r>
              <a:rPr lang="it-IT" sz="2000" b="1" dirty="0"/>
              <a:t>SDL – scheda di destinazione lavorativa – flusso approvativo in SSASDL</a:t>
            </a:r>
          </a:p>
        </p:txBody>
      </p:sp>
      <p:pic>
        <p:nvPicPr>
          <p:cNvPr id="30" name="Immagine 29"/>
          <p:cNvPicPr>
            <a:picLocks noChangeAspect="1"/>
          </p:cNvPicPr>
          <p:nvPr/>
        </p:nvPicPr>
        <p:blipFill rotWithShape="1">
          <a:blip r:embed="rId3">
            <a:extLst>
              <a:ext uri="{28A0092B-C50C-407E-A947-70E740481C1C}">
                <a14:useLocalDpi xmlns:a14="http://schemas.microsoft.com/office/drawing/2010/main" val="0"/>
              </a:ext>
            </a:extLst>
          </a:blip>
          <a:srcRect l="35716" t="53246" r="39314" b="-1200"/>
          <a:stretch/>
        </p:blipFill>
        <p:spPr>
          <a:xfrm>
            <a:off x="354823" y="2494685"/>
            <a:ext cx="789576" cy="964489"/>
          </a:xfrm>
          <a:prstGeom prst="rect">
            <a:avLst/>
          </a:prstGeom>
        </p:spPr>
      </p:pic>
      <p:sp>
        <p:nvSpPr>
          <p:cNvPr id="31" name="CasellaDiTesto 30"/>
          <p:cNvSpPr txBox="1"/>
          <p:nvPr/>
        </p:nvSpPr>
        <p:spPr>
          <a:xfrm>
            <a:off x="274724" y="3397024"/>
            <a:ext cx="949774" cy="646331"/>
          </a:xfrm>
          <a:prstGeom prst="rect">
            <a:avLst/>
          </a:prstGeom>
          <a:noFill/>
        </p:spPr>
        <p:txBody>
          <a:bodyPr wrap="square" rtlCol="0">
            <a:spAutoFit/>
          </a:bodyPr>
          <a:lstStyle/>
          <a:p>
            <a:pPr algn="ctr"/>
            <a:r>
              <a:rPr lang="it-IT" sz="1200" b="1" dirty="0"/>
              <a:t>Nuovo</a:t>
            </a:r>
            <a:br>
              <a:rPr lang="it-IT" sz="1200" b="1" dirty="0"/>
            </a:br>
            <a:r>
              <a:rPr lang="it-IT" sz="1200" b="1" dirty="0"/>
              <a:t>lavoratore</a:t>
            </a:r>
          </a:p>
          <a:p>
            <a:pPr algn="ctr"/>
            <a:r>
              <a:rPr lang="it-IT" sz="1200" b="1" dirty="0"/>
              <a:t>da GODIVA</a:t>
            </a:r>
          </a:p>
        </p:txBody>
      </p:sp>
      <p:pic>
        <p:nvPicPr>
          <p:cNvPr id="33" name="Immagine 32"/>
          <p:cNvPicPr>
            <a:picLocks noChangeAspect="1"/>
          </p:cNvPicPr>
          <p:nvPr/>
        </p:nvPicPr>
        <p:blipFill rotWithShape="1">
          <a:blip r:embed="rId3" cstate="print">
            <a:extLst>
              <a:ext uri="{28A0092B-C50C-407E-A947-70E740481C1C}">
                <a14:useLocalDpi xmlns:a14="http://schemas.microsoft.com/office/drawing/2010/main" val="0"/>
              </a:ext>
            </a:extLst>
          </a:blip>
          <a:srcRect l="27038" t="3596" r="50210" b="48885"/>
          <a:stretch/>
        </p:blipFill>
        <p:spPr>
          <a:xfrm>
            <a:off x="1914985" y="2708954"/>
            <a:ext cx="497047" cy="619907"/>
          </a:xfrm>
          <a:prstGeom prst="rect">
            <a:avLst/>
          </a:prstGeom>
        </p:spPr>
      </p:pic>
      <p:pic>
        <p:nvPicPr>
          <p:cNvPr id="36" name="Immagine 35"/>
          <p:cNvPicPr>
            <a:picLocks noChangeAspect="1"/>
          </p:cNvPicPr>
          <p:nvPr/>
        </p:nvPicPr>
        <p:blipFill rotWithShape="1">
          <a:blip r:embed="rId3" cstate="print">
            <a:extLst>
              <a:ext uri="{28A0092B-C50C-407E-A947-70E740481C1C}">
                <a14:useLocalDpi xmlns:a14="http://schemas.microsoft.com/office/drawing/2010/main" val="0"/>
              </a:ext>
            </a:extLst>
          </a:blip>
          <a:srcRect l="27038" t="3596" r="50210" b="48885"/>
          <a:stretch/>
        </p:blipFill>
        <p:spPr>
          <a:xfrm>
            <a:off x="1907290" y="3357783"/>
            <a:ext cx="497047" cy="619907"/>
          </a:xfrm>
          <a:prstGeom prst="rect">
            <a:avLst/>
          </a:prstGeom>
        </p:spPr>
      </p:pic>
      <p:pic>
        <p:nvPicPr>
          <p:cNvPr id="39" name="Immagine 38"/>
          <p:cNvPicPr>
            <a:picLocks noChangeAspect="1"/>
          </p:cNvPicPr>
          <p:nvPr/>
        </p:nvPicPr>
        <p:blipFill rotWithShape="1">
          <a:blip r:embed="rId3" cstate="print">
            <a:extLst>
              <a:ext uri="{28A0092B-C50C-407E-A947-70E740481C1C}">
                <a14:useLocalDpi xmlns:a14="http://schemas.microsoft.com/office/drawing/2010/main" val="0"/>
              </a:ext>
            </a:extLst>
          </a:blip>
          <a:srcRect l="27038" t="3596" r="50210" b="48885"/>
          <a:stretch/>
        </p:blipFill>
        <p:spPr>
          <a:xfrm>
            <a:off x="1924714" y="2057156"/>
            <a:ext cx="497047" cy="619907"/>
          </a:xfrm>
          <a:prstGeom prst="rect">
            <a:avLst/>
          </a:prstGeom>
        </p:spPr>
      </p:pic>
      <p:sp>
        <p:nvSpPr>
          <p:cNvPr id="40" name="CasellaDiTesto 39"/>
          <p:cNvSpPr txBox="1"/>
          <p:nvPr/>
        </p:nvSpPr>
        <p:spPr>
          <a:xfrm>
            <a:off x="1673201" y="3892865"/>
            <a:ext cx="992901" cy="646331"/>
          </a:xfrm>
          <a:prstGeom prst="rect">
            <a:avLst/>
          </a:prstGeom>
          <a:noFill/>
        </p:spPr>
        <p:txBody>
          <a:bodyPr wrap="none" rtlCol="0">
            <a:spAutoFit/>
          </a:bodyPr>
          <a:lstStyle/>
          <a:p>
            <a:pPr algn="ctr"/>
            <a:r>
              <a:rPr lang="it-IT" sz="1200" b="1" dirty="0"/>
              <a:t>Responsabili</a:t>
            </a:r>
            <a:br>
              <a:rPr lang="it-IT" sz="1200" b="1" dirty="0"/>
            </a:br>
            <a:r>
              <a:rPr lang="it-IT" sz="1200" b="1" dirty="0"/>
              <a:t>Esperimento</a:t>
            </a:r>
            <a:br>
              <a:rPr lang="it-IT" sz="1200" b="1" dirty="0"/>
            </a:br>
            <a:r>
              <a:rPr lang="it-IT" sz="1200" b="1" dirty="0"/>
              <a:t>servizio</a:t>
            </a:r>
          </a:p>
        </p:txBody>
      </p:sp>
      <p:sp>
        <p:nvSpPr>
          <p:cNvPr id="41" name="Rettangolo arrotondato 40"/>
          <p:cNvSpPr/>
          <p:nvPr/>
        </p:nvSpPr>
        <p:spPr>
          <a:xfrm>
            <a:off x="1676381" y="4980933"/>
            <a:ext cx="8203623" cy="1147273"/>
          </a:xfrm>
          <a:prstGeom prst="roundRect">
            <a:avLst>
              <a:gd name="adj" fmla="val 4171"/>
            </a:avLst>
          </a:prstGeom>
          <a:noFill/>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42" name="CasellaDiTesto 41"/>
          <p:cNvSpPr txBox="1"/>
          <p:nvPr/>
        </p:nvSpPr>
        <p:spPr>
          <a:xfrm>
            <a:off x="1636210" y="4884424"/>
            <a:ext cx="1390124" cy="461665"/>
          </a:xfrm>
          <a:prstGeom prst="rect">
            <a:avLst/>
          </a:prstGeom>
          <a:noFill/>
        </p:spPr>
        <p:txBody>
          <a:bodyPr wrap="none" rtlCol="0">
            <a:spAutoFit/>
          </a:bodyPr>
          <a:lstStyle/>
          <a:p>
            <a:r>
              <a:rPr lang="it-IT" sz="2400" b="1" dirty="0">
                <a:solidFill>
                  <a:srgbClr val="FF0000"/>
                </a:solidFill>
                <a:latin typeface="Times New Roman" panose="02020603050405020304" pitchFamily="18" charset="0"/>
                <a:cs typeface="Times New Roman" panose="02020603050405020304" pitchFamily="18" charset="0"/>
              </a:rPr>
              <a:t>626 Suite</a:t>
            </a:r>
          </a:p>
        </p:txBody>
      </p:sp>
      <p:sp>
        <p:nvSpPr>
          <p:cNvPr id="43" name="CasellaDiTesto 42"/>
          <p:cNvSpPr txBox="1"/>
          <p:nvPr/>
        </p:nvSpPr>
        <p:spPr>
          <a:xfrm>
            <a:off x="78878" y="943376"/>
            <a:ext cx="1422209" cy="1384995"/>
          </a:xfrm>
          <a:prstGeom prst="rect">
            <a:avLst/>
          </a:prstGeom>
          <a:noFill/>
        </p:spPr>
        <p:txBody>
          <a:bodyPr wrap="square" rtlCol="0">
            <a:spAutoFit/>
          </a:bodyPr>
          <a:lstStyle/>
          <a:p>
            <a:r>
              <a:rPr lang="it-IT" sz="1200" b="1" dirty="0"/>
              <a:t>NOTA:</a:t>
            </a:r>
            <a:br>
              <a:rPr lang="it-IT" sz="1200" b="1" dirty="0"/>
            </a:br>
            <a:r>
              <a:rPr lang="it-IT" sz="1200" b="1" dirty="0"/>
              <a:t>Ogni struttura deve essere autorizzata ad aggiornare le</a:t>
            </a:r>
          </a:p>
          <a:p>
            <a:r>
              <a:rPr lang="it-IT" sz="1200" b="1" dirty="0"/>
              <a:t>responsabilità in </a:t>
            </a:r>
            <a:r>
              <a:rPr lang="it-IT" sz="1200" b="1" dirty="0" err="1"/>
              <a:t>GODiVA</a:t>
            </a:r>
            <a:r>
              <a:rPr lang="it-IT" sz="1200" b="1" dirty="0"/>
              <a:t> per la</a:t>
            </a:r>
          </a:p>
          <a:p>
            <a:r>
              <a:rPr lang="it-IT" sz="1200" b="1" dirty="0"/>
              <a:t>struttura stessa</a:t>
            </a:r>
          </a:p>
        </p:txBody>
      </p:sp>
      <p:sp>
        <p:nvSpPr>
          <p:cNvPr id="45" name="CasellaDiTesto 44"/>
          <p:cNvSpPr txBox="1"/>
          <p:nvPr/>
        </p:nvSpPr>
        <p:spPr>
          <a:xfrm>
            <a:off x="1598133" y="464453"/>
            <a:ext cx="1544012" cy="523220"/>
          </a:xfrm>
          <a:prstGeom prst="rect">
            <a:avLst/>
          </a:prstGeom>
          <a:noFill/>
        </p:spPr>
        <p:txBody>
          <a:bodyPr wrap="none" rtlCol="0">
            <a:spAutoFit/>
          </a:bodyPr>
          <a:lstStyle/>
          <a:p>
            <a:r>
              <a:rPr lang="it-IT" sz="2800" b="1" dirty="0">
                <a:solidFill>
                  <a:srgbClr val="00B050"/>
                </a:solidFill>
                <a:latin typeface="Times New Roman" panose="02020603050405020304" pitchFamily="18" charset="0"/>
                <a:cs typeface="Times New Roman" panose="02020603050405020304" pitchFamily="18" charset="0"/>
              </a:rPr>
              <a:t>SSASDL</a:t>
            </a:r>
          </a:p>
        </p:txBody>
      </p:sp>
      <p:sp>
        <p:nvSpPr>
          <p:cNvPr id="46" name="Freccia in su 45"/>
          <p:cNvSpPr/>
          <p:nvPr/>
        </p:nvSpPr>
        <p:spPr>
          <a:xfrm rot="5400000">
            <a:off x="2490837" y="2951737"/>
            <a:ext cx="338093" cy="392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arrotondato 46"/>
          <p:cNvSpPr/>
          <p:nvPr/>
        </p:nvSpPr>
        <p:spPr>
          <a:xfrm>
            <a:off x="2903104" y="2494685"/>
            <a:ext cx="1440647" cy="1379760"/>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48" name="CasellaDiTesto 47"/>
          <p:cNvSpPr txBox="1"/>
          <p:nvPr/>
        </p:nvSpPr>
        <p:spPr>
          <a:xfrm>
            <a:off x="2788061" y="2681758"/>
            <a:ext cx="1629697" cy="738664"/>
          </a:xfrm>
          <a:prstGeom prst="rect">
            <a:avLst/>
          </a:prstGeom>
          <a:noFill/>
        </p:spPr>
        <p:txBody>
          <a:bodyPr wrap="square" rtlCol="0">
            <a:spAutoFit/>
          </a:bodyPr>
          <a:lstStyle/>
          <a:p>
            <a:pPr algn="ctr"/>
            <a:r>
              <a:rPr lang="it-IT" sz="1400" b="1" dirty="0"/>
              <a:t>Assegnazione Gruppo Omogeneo</a:t>
            </a:r>
            <a:br>
              <a:rPr lang="it-IT" sz="1400" b="1" dirty="0"/>
            </a:br>
            <a:r>
              <a:rPr lang="it-IT" sz="1400" b="1" dirty="0"/>
              <a:t>al Lavoratore </a:t>
            </a:r>
          </a:p>
        </p:txBody>
      </p:sp>
      <p:sp>
        <p:nvSpPr>
          <p:cNvPr id="50" name="Rettangolo arrotondato 49"/>
          <p:cNvSpPr/>
          <p:nvPr/>
        </p:nvSpPr>
        <p:spPr>
          <a:xfrm>
            <a:off x="3029469" y="5264800"/>
            <a:ext cx="1576434" cy="696314"/>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51" name="CasellaDiTesto 50"/>
          <p:cNvSpPr txBox="1"/>
          <p:nvPr/>
        </p:nvSpPr>
        <p:spPr>
          <a:xfrm>
            <a:off x="3062580" y="5293873"/>
            <a:ext cx="1507192" cy="584775"/>
          </a:xfrm>
          <a:prstGeom prst="rect">
            <a:avLst/>
          </a:prstGeom>
          <a:noFill/>
        </p:spPr>
        <p:txBody>
          <a:bodyPr wrap="square" rtlCol="0">
            <a:spAutoFit/>
          </a:bodyPr>
          <a:lstStyle/>
          <a:p>
            <a:r>
              <a:rPr lang="it-IT" sz="1600" b="1" dirty="0"/>
              <a:t>- </a:t>
            </a:r>
            <a:r>
              <a:rPr lang="it-IT" sz="1600" b="1" dirty="0" err="1"/>
              <a:t>Sottoprocessi</a:t>
            </a:r>
            <a:r>
              <a:rPr lang="it-IT" sz="1600" b="1" dirty="0"/>
              <a:t/>
            </a:r>
            <a:br>
              <a:rPr lang="it-IT" sz="1600" b="1" dirty="0"/>
            </a:br>
            <a:r>
              <a:rPr lang="it-IT" sz="1600" b="1" dirty="0"/>
              <a:t>- Mansioni</a:t>
            </a:r>
          </a:p>
        </p:txBody>
      </p:sp>
      <p:sp>
        <p:nvSpPr>
          <p:cNvPr id="24" name="Freccia in su 23"/>
          <p:cNvSpPr/>
          <p:nvPr/>
        </p:nvSpPr>
        <p:spPr>
          <a:xfrm>
            <a:off x="3558250" y="3900314"/>
            <a:ext cx="185633" cy="12623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3" name="Immagine 52"/>
          <p:cNvPicPr>
            <a:picLocks noChangeAspect="1"/>
          </p:cNvPicPr>
          <p:nvPr/>
        </p:nvPicPr>
        <p:blipFill rotWithShape="1">
          <a:blip r:embed="rId3">
            <a:extLst>
              <a:ext uri="{28A0092B-C50C-407E-A947-70E740481C1C}">
                <a14:useLocalDpi xmlns:a14="http://schemas.microsoft.com/office/drawing/2010/main" val="0"/>
              </a:ext>
            </a:extLst>
          </a:blip>
          <a:srcRect l="35716" t="53246" r="39314" b="-1200"/>
          <a:stretch/>
        </p:blipFill>
        <p:spPr>
          <a:xfrm>
            <a:off x="5668825" y="2749931"/>
            <a:ext cx="626533" cy="765329"/>
          </a:xfrm>
          <a:prstGeom prst="rect">
            <a:avLst/>
          </a:prstGeom>
        </p:spPr>
      </p:pic>
      <p:pic>
        <p:nvPicPr>
          <p:cNvPr id="55" name="Immagine 54"/>
          <p:cNvPicPr>
            <a:picLocks noChangeAspect="1"/>
          </p:cNvPicPr>
          <p:nvPr/>
        </p:nvPicPr>
        <p:blipFill rotWithShape="1">
          <a:blip r:embed="rId3">
            <a:extLst>
              <a:ext uri="{28A0092B-C50C-407E-A947-70E740481C1C}">
                <a14:useLocalDpi xmlns:a14="http://schemas.microsoft.com/office/drawing/2010/main" val="0"/>
              </a:ext>
            </a:extLst>
          </a:blip>
          <a:srcRect l="4320" t="53566" r="72476" b="-1200"/>
          <a:stretch/>
        </p:blipFill>
        <p:spPr>
          <a:xfrm>
            <a:off x="6650968" y="2727184"/>
            <a:ext cx="604887" cy="750449"/>
          </a:xfrm>
          <a:prstGeom prst="rect">
            <a:avLst/>
          </a:prstGeom>
        </p:spPr>
      </p:pic>
      <p:sp>
        <p:nvSpPr>
          <p:cNvPr id="56" name="CasellaDiTesto 55"/>
          <p:cNvSpPr txBox="1"/>
          <p:nvPr/>
        </p:nvSpPr>
        <p:spPr>
          <a:xfrm>
            <a:off x="5550673" y="3397942"/>
            <a:ext cx="839910" cy="646331"/>
          </a:xfrm>
          <a:prstGeom prst="rect">
            <a:avLst/>
          </a:prstGeom>
          <a:noFill/>
        </p:spPr>
        <p:txBody>
          <a:bodyPr wrap="none" rtlCol="0">
            <a:spAutoFit/>
          </a:bodyPr>
          <a:lstStyle/>
          <a:p>
            <a:pPr algn="ctr"/>
            <a:r>
              <a:rPr lang="it-IT" sz="1200" b="1" dirty="0"/>
              <a:t>Presa </a:t>
            </a:r>
            <a:br>
              <a:rPr lang="it-IT" sz="1200" b="1" dirty="0"/>
            </a:br>
            <a:r>
              <a:rPr lang="it-IT" sz="1200" b="1" dirty="0"/>
              <a:t>visione</a:t>
            </a:r>
            <a:br>
              <a:rPr lang="it-IT" sz="1200" b="1" dirty="0"/>
            </a:br>
            <a:r>
              <a:rPr lang="it-IT" sz="1200" b="1" dirty="0"/>
              <a:t>lavoratore</a:t>
            </a:r>
          </a:p>
        </p:txBody>
      </p:sp>
      <p:sp>
        <p:nvSpPr>
          <p:cNvPr id="57" name="CasellaDiTesto 56"/>
          <p:cNvSpPr txBox="1"/>
          <p:nvPr/>
        </p:nvSpPr>
        <p:spPr>
          <a:xfrm>
            <a:off x="6429017" y="3357783"/>
            <a:ext cx="1068178" cy="461665"/>
          </a:xfrm>
          <a:prstGeom prst="rect">
            <a:avLst/>
          </a:prstGeom>
          <a:noFill/>
        </p:spPr>
        <p:txBody>
          <a:bodyPr wrap="none" rtlCol="0">
            <a:spAutoFit/>
          </a:bodyPr>
          <a:lstStyle/>
          <a:p>
            <a:pPr algn="ctr"/>
            <a:r>
              <a:rPr lang="it-IT" sz="1200" b="1" dirty="0"/>
              <a:t>Approvazione</a:t>
            </a:r>
            <a:br>
              <a:rPr lang="it-IT" sz="1200" b="1" dirty="0"/>
            </a:br>
            <a:r>
              <a:rPr lang="it-IT" sz="1200" b="1" dirty="0"/>
              <a:t>Direttore</a:t>
            </a:r>
          </a:p>
        </p:txBody>
      </p:sp>
      <p:sp>
        <p:nvSpPr>
          <p:cNvPr id="60" name="CasellaDiTesto 59"/>
          <p:cNvSpPr txBox="1"/>
          <p:nvPr/>
        </p:nvSpPr>
        <p:spPr>
          <a:xfrm>
            <a:off x="3816176" y="1015296"/>
            <a:ext cx="1399742" cy="430887"/>
          </a:xfrm>
          <a:prstGeom prst="rect">
            <a:avLst/>
          </a:prstGeom>
          <a:noFill/>
        </p:spPr>
        <p:txBody>
          <a:bodyPr wrap="none" rtlCol="0">
            <a:spAutoFit/>
          </a:bodyPr>
          <a:lstStyle/>
          <a:p>
            <a:r>
              <a:rPr lang="it-IT" sz="1100" b="1" dirty="0"/>
              <a:t>Richiesta di modifica</a:t>
            </a:r>
          </a:p>
          <a:p>
            <a:r>
              <a:rPr lang="it-IT" sz="1100" b="1" dirty="0"/>
              <a:t>al Responsabile</a:t>
            </a:r>
          </a:p>
        </p:txBody>
      </p:sp>
      <p:sp>
        <p:nvSpPr>
          <p:cNvPr id="62" name="Freccia in su 61"/>
          <p:cNvSpPr/>
          <p:nvPr/>
        </p:nvSpPr>
        <p:spPr>
          <a:xfrm rot="10800000">
            <a:off x="8942541" y="4171137"/>
            <a:ext cx="186531" cy="9681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Ovale 63"/>
          <p:cNvSpPr/>
          <p:nvPr/>
        </p:nvSpPr>
        <p:spPr>
          <a:xfrm>
            <a:off x="10241990" y="2272940"/>
            <a:ext cx="1890573" cy="149728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sz="2400" b="1" dirty="0"/>
          </a:p>
        </p:txBody>
      </p:sp>
      <p:sp>
        <p:nvSpPr>
          <p:cNvPr id="65" name="Rettangolo arrotondato 64"/>
          <p:cNvSpPr/>
          <p:nvPr/>
        </p:nvSpPr>
        <p:spPr>
          <a:xfrm>
            <a:off x="7991235" y="2447153"/>
            <a:ext cx="1445469" cy="167572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66" name="Freccia in su 65"/>
          <p:cNvSpPr/>
          <p:nvPr/>
        </p:nvSpPr>
        <p:spPr>
          <a:xfrm rot="5400000">
            <a:off x="7436425" y="2743760"/>
            <a:ext cx="378067" cy="6914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asellaDiTesto 67"/>
          <p:cNvSpPr txBox="1"/>
          <p:nvPr/>
        </p:nvSpPr>
        <p:spPr>
          <a:xfrm>
            <a:off x="7061703" y="2590695"/>
            <a:ext cx="994183" cy="430887"/>
          </a:xfrm>
          <a:prstGeom prst="rect">
            <a:avLst/>
          </a:prstGeom>
          <a:noFill/>
        </p:spPr>
        <p:txBody>
          <a:bodyPr wrap="none" rtlCol="0">
            <a:spAutoFit/>
          </a:bodyPr>
          <a:lstStyle/>
          <a:p>
            <a:pPr algn="ctr"/>
            <a:r>
              <a:rPr lang="it-IT" sz="1100" b="1" dirty="0"/>
              <a:t>Approvazione</a:t>
            </a:r>
            <a:br>
              <a:rPr lang="it-IT" sz="1100" b="1" dirty="0"/>
            </a:br>
            <a:r>
              <a:rPr lang="it-IT" sz="1100" b="1" dirty="0"/>
              <a:t>SDL</a:t>
            </a:r>
          </a:p>
        </p:txBody>
      </p:sp>
      <p:sp>
        <p:nvSpPr>
          <p:cNvPr id="3" name="CasellaDiTesto 2"/>
          <p:cNvSpPr txBox="1"/>
          <p:nvPr/>
        </p:nvSpPr>
        <p:spPr>
          <a:xfrm>
            <a:off x="8056782" y="2801036"/>
            <a:ext cx="1369105" cy="1077218"/>
          </a:xfrm>
          <a:prstGeom prst="rect">
            <a:avLst/>
          </a:prstGeom>
          <a:noFill/>
        </p:spPr>
        <p:txBody>
          <a:bodyPr wrap="square" rtlCol="0">
            <a:spAutoFit/>
          </a:bodyPr>
          <a:lstStyle/>
          <a:p>
            <a:pPr algn="ctr"/>
            <a:r>
              <a:rPr lang="it-IT" sz="1600" b="1" dirty="0"/>
              <a:t>Scheda di</a:t>
            </a:r>
            <a:br>
              <a:rPr lang="it-IT" sz="1600" b="1" dirty="0"/>
            </a:br>
            <a:r>
              <a:rPr lang="it-IT" sz="1600" b="1" dirty="0"/>
              <a:t>Destinazione </a:t>
            </a:r>
            <a:br>
              <a:rPr lang="it-IT" sz="1600" b="1" dirty="0"/>
            </a:br>
            <a:r>
              <a:rPr lang="it-IT" sz="1600" b="1" dirty="0"/>
              <a:t>Lavorativa</a:t>
            </a:r>
            <a:br>
              <a:rPr lang="it-IT" sz="1600" b="1" dirty="0"/>
            </a:br>
            <a:r>
              <a:rPr lang="it-IT" sz="1600" b="1" dirty="0"/>
              <a:t>SDL</a:t>
            </a:r>
          </a:p>
        </p:txBody>
      </p:sp>
      <p:sp>
        <p:nvSpPr>
          <p:cNvPr id="4" name="CasellaDiTesto 3"/>
          <p:cNvSpPr txBox="1"/>
          <p:nvPr/>
        </p:nvSpPr>
        <p:spPr>
          <a:xfrm>
            <a:off x="10340601" y="2543037"/>
            <a:ext cx="1693349" cy="1169551"/>
          </a:xfrm>
          <a:prstGeom prst="rect">
            <a:avLst/>
          </a:prstGeom>
          <a:noFill/>
        </p:spPr>
        <p:txBody>
          <a:bodyPr wrap="none" rtlCol="0">
            <a:spAutoFit/>
          </a:bodyPr>
          <a:lstStyle/>
          <a:p>
            <a:pPr algn="ctr"/>
            <a:r>
              <a:rPr lang="it-IT" sz="2800" b="1" dirty="0"/>
              <a:t>ALFRESCO</a:t>
            </a:r>
          </a:p>
          <a:p>
            <a:pPr algn="ctr"/>
            <a:r>
              <a:rPr lang="it-IT" sz="1400" b="1" dirty="0"/>
              <a:t>Storico SDL</a:t>
            </a:r>
            <a:br>
              <a:rPr lang="it-IT" sz="1400" b="1" dirty="0"/>
            </a:br>
            <a:r>
              <a:rPr lang="it-IT" sz="1400" b="1" dirty="0" err="1"/>
              <a:t>SDL</a:t>
            </a:r>
            <a:r>
              <a:rPr lang="it-IT" sz="1400" b="1" dirty="0"/>
              <a:t> ver. 1</a:t>
            </a:r>
            <a:br>
              <a:rPr lang="it-IT" sz="1400" b="1" dirty="0"/>
            </a:br>
            <a:r>
              <a:rPr lang="it-IT" sz="1400" b="1" dirty="0"/>
              <a:t>SDL ver. x</a:t>
            </a:r>
          </a:p>
        </p:txBody>
      </p:sp>
      <p:sp>
        <p:nvSpPr>
          <p:cNvPr id="67" name="Rettangolo arrotondato 66"/>
          <p:cNvSpPr/>
          <p:nvPr/>
        </p:nvSpPr>
        <p:spPr>
          <a:xfrm>
            <a:off x="5206419" y="5086775"/>
            <a:ext cx="2133996" cy="942432"/>
          </a:xfrm>
          <a:prstGeom prst="round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70" name="Freccia in su 69"/>
          <p:cNvSpPr/>
          <p:nvPr/>
        </p:nvSpPr>
        <p:spPr>
          <a:xfrm rot="5400000">
            <a:off x="4770024" y="5411816"/>
            <a:ext cx="296514" cy="4295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CasellaDiTesto 70"/>
          <p:cNvSpPr txBox="1"/>
          <p:nvPr/>
        </p:nvSpPr>
        <p:spPr>
          <a:xfrm>
            <a:off x="5252126" y="5047030"/>
            <a:ext cx="2224429" cy="1015663"/>
          </a:xfrm>
          <a:prstGeom prst="rect">
            <a:avLst/>
          </a:prstGeom>
          <a:noFill/>
        </p:spPr>
        <p:txBody>
          <a:bodyPr wrap="square" rtlCol="0">
            <a:spAutoFit/>
          </a:bodyPr>
          <a:lstStyle/>
          <a:p>
            <a:r>
              <a:rPr lang="it-IT" sz="1400" b="1" dirty="0"/>
              <a:t>- DPI</a:t>
            </a:r>
            <a:br>
              <a:rPr lang="it-IT" sz="1400" b="1" dirty="0"/>
            </a:br>
            <a:r>
              <a:rPr lang="it-IT" sz="1400" b="1" dirty="0"/>
              <a:t>- FORMAZIONE</a:t>
            </a:r>
            <a:br>
              <a:rPr lang="it-IT" sz="1400" b="1" dirty="0"/>
            </a:br>
            <a:r>
              <a:rPr lang="it-IT" sz="1600" b="1" dirty="0"/>
              <a:t>- Sorveglianza sanitaria</a:t>
            </a:r>
            <a:br>
              <a:rPr lang="it-IT" sz="1600" b="1" dirty="0"/>
            </a:br>
            <a:r>
              <a:rPr lang="it-IT" sz="1600" b="1" dirty="0"/>
              <a:t>- Rischi</a:t>
            </a:r>
          </a:p>
        </p:txBody>
      </p:sp>
      <p:sp>
        <p:nvSpPr>
          <p:cNvPr id="72" name="Freccia in su 71"/>
          <p:cNvSpPr/>
          <p:nvPr/>
        </p:nvSpPr>
        <p:spPr>
          <a:xfrm>
            <a:off x="6094004" y="4686719"/>
            <a:ext cx="540672" cy="4207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arrotondato 72"/>
          <p:cNvSpPr/>
          <p:nvPr/>
        </p:nvSpPr>
        <p:spPr>
          <a:xfrm>
            <a:off x="7705290" y="5187553"/>
            <a:ext cx="1795809" cy="8416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a:p>
        </p:txBody>
      </p:sp>
      <p:sp>
        <p:nvSpPr>
          <p:cNvPr id="74" name="CasellaDiTesto 73"/>
          <p:cNvSpPr txBox="1"/>
          <p:nvPr/>
        </p:nvSpPr>
        <p:spPr>
          <a:xfrm>
            <a:off x="7686690" y="5242785"/>
            <a:ext cx="1815016" cy="707886"/>
          </a:xfrm>
          <a:prstGeom prst="rect">
            <a:avLst/>
          </a:prstGeom>
          <a:noFill/>
        </p:spPr>
        <p:txBody>
          <a:bodyPr wrap="square" rtlCol="0">
            <a:spAutoFit/>
          </a:bodyPr>
          <a:lstStyle/>
          <a:p>
            <a:pPr algn="ctr"/>
            <a:r>
              <a:rPr lang="it-IT" sz="2000" b="1" dirty="0"/>
              <a:t>Sistema di Gestione</a:t>
            </a:r>
          </a:p>
        </p:txBody>
      </p:sp>
      <p:sp>
        <p:nvSpPr>
          <p:cNvPr id="7" name="Rettangolo 6"/>
          <p:cNvSpPr/>
          <p:nvPr/>
        </p:nvSpPr>
        <p:spPr>
          <a:xfrm>
            <a:off x="62549" y="4398856"/>
            <a:ext cx="2177464" cy="1323439"/>
          </a:xfrm>
          <a:prstGeom prst="rect">
            <a:avLst/>
          </a:prstGeom>
        </p:spPr>
        <p:txBody>
          <a:bodyPr wrap="square">
            <a:spAutoFit/>
          </a:bodyPr>
          <a:lstStyle/>
          <a:p>
            <a:r>
              <a:rPr lang="it-IT" sz="1000" b="1" dirty="0">
                <a:latin typeface="LiberationSans"/>
              </a:rPr>
              <a:t>NOTA:</a:t>
            </a:r>
          </a:p>
          <a:p>
            <a:r>
              <a:rPr lang="it-IT" sz="1000" b="1" dirty="0">
                <a:latin typeface="LiberationSans"/>
              </a:rPr>
              <a:t>Tempo di lavorazione</a:t>
            </a:r>
            <a:br>
              <a:rPr lang="it-IT" sz="1000" b="1" dirty="0">
                <a:latin typeface="LiberationSans"/>
              </a:rPr>
            </a:br>
            <a:r>
              <a:rPr lang="it-IT" sz="1000" b="1" dirty="0">
                <a:latin typeface="LiberationSans"/>
              </a:rPr>
              <a:t>SDL due settimane. </a:t>
            </a:r>
            <a:br>
              <a:rPr lang="it-IT" sz="1000" b="1" dirty="0">
                <a:latin typeface="LiberationSans"/>
              </a:rPr>
            </a:br>
            <a:r>
              <a:rPr lang="it-IT" sz="1000" b="1" dirty="0">
                <a:latin typeface="LiberationSans"/>
              </a:rPr>
              <a:t>Il Direttore riceverà</a:t>
            </a:r>
          </a:p>
          <a:p>
            <a:r>
              <a:rPr lang="it-IT" sz="1000" b="1" dirty="0">
                <a:latin typeface="LiberationSans"/>
              </a:rPr>
              <a:t>notifica delle schede </a:t>
            </a:r>
            <a:br>
              <a:rPr lang="it-IT" sz="1000" b="1" dirty="0">
                <a:latin typeface="LiberationSans"/>
              </a:rPr>
            </a:br>
            <a:r>
              <a:rPr lang="it-IT" sz="1000" b="1" dirty="0">
                <a:latin typeface="LiberationSans"/>
              </a:rPr>
              <a:t>bloccate dopo tale</a:t>
            </a:r>
          </a:p>
          <a:p>
            <a:r>
              <a:rPr lang="it-IT" sz="1000" b="1" dirty="0">
                <a:latin typeface="LiberationSans"/>
              </a:rPr>
              <a:t>periodo per predisporre</a:t>
            </a:r>
            <a:br>
              <a:rPr lang="it-IT" sz="1000" b="1" dirty="0">
                <a:latin typeface="LiberationSans"/>
              </a:rPr>
            </a:br>
            <a:r>
              <a:rPr lang="it-IT" sz="1000" b="1" dirty="0">
                <a:latin typeface="LiberationSans"/>
              </a:rPr>
              <a:t>azioni.</a:t>
            </a:r>
            <a:endParaRPr lang="it-IT" sz="1000" b="1" dirty="0"/>
          </a:p>
        </p:txBody>
      </p:sp>
      <p:sp>
        <p:nvSpPr>
          <p:cNvPr id="75" name="CasellaDiTesto 74"/>
          <p:cNvSpPr txBox="1"/>
          <p:nvPr/>
        </p:nvSpPr>
        <p:spPr>
          <a:xfrm>
            <a:off x="9089848" y="4201433"/>
            <a:ext cx="782587" cy="461665"/>
          </a:xfrm>
          <a:prstGeom prst="rect">
            <a:avLst/>
          </a:prstGeom>
          <a:noFill/>
        </p:spPr>
        <p:txBody>
          <a:bodyPr wrap="none" rtlCol="0">
            <a:spAutoFit/>
          </a:bodyPr>
          <a:lstStyle/>
          <a:p>
            <a:pPr algn="ctr"/>
            <a:r>
              <a:rPr lang="it-IT" sz="1200" b="1" dirty="0"/>
              <a:t>Elenco </a:t>
            </a:r>
            <a:br>
              <a:rPr lang="it-IT" sz="1200" b="1" dirty="0"/>
            </a:br>
            <a:r>
              <a:rPr lang="it-IT" sz="1200" b="1" dirty="0"/>
              <a:t>Mansioni</a:t>
            </a:r>
          </a:p>
        </p:txBody>
      </p:sp>
      <p:sp>
        <p:nvSpPr>
          <p:cNvPr id="76" name="Freccia in su 75"/>
          <p:cNvSpPr/>
          <p:nvPr/>
        </p:nvSpPr>
        <p:spPr>
          <a:xfrm rot="5400000">
            <a:off x="7396520" y="5420403"/>
            <a:ext cx="296514" cy="302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8" name="Immagine 77"/>
          <p:cNvPicPr>
            <a:picLocks noChangeAspect="1"/>
          </p:cNvPicPr>
          <p:nvPr/>
        </p:nvPicPr>
        <p:blipFill rotWithShape="1">
          <a:blip r:embed="rId3">
            <a:extLst>
              <a:ext uri="{28A0092B-C50C-407E-A947-70E740481C1C}">
                <a14:useLocalDpi xmlns:a14="http://schemas.microsoft.com/office/drawing/2010/main" val="0"/>
              </a:ext>
            </a:extLst>
          </a:blip>
          <a:srcRect l="70021" t="50184" r="1860" b="-1200"/>
          <a:stretch/>
        </p:blipFill>
        <p:spPr>
          <a:xfrm>
            <a:off x="4668744" y="2708725"/>
            <a:ext cx="753981" cy="810763"/>
          </a:xfrm>
          <a:prstGeom prst="rect">
            <a:avLst/>
          </a:prstGeom>
        </p:spPr>
      </p:pic>
      <p:sp>
        <p:nvSpPr>
          <p:cNvPr id="79" name="Freccia in su 78"/>
          <p:cNvSpPr/>
          <p:nvPr/>
        </p:nvSpPr>
        <p:spPr>
          <a:xfrm rot="5400000">
            <a:off x="2703109" y="5475066"/>
            <a:ext cx="296514" cy="30242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0" name="CasellaDiTesto 79"/>
          <p:cNvSpPr txBox="1"/>
          <p:nvPr/>
        </p:nvSpPr>
        <p:spPr>
          <a:xfrm>
            <a:off x="4765112" y="3462108"/>
            <a:ext cx="561244" cy="307777"/>
          </a:xfrm>
          <a:prstGeom prst="rect">
            <a:avLst/>
          </a:prstGeom>
          <a:noFill/>
        </p:spPr>
        <p:txBody>
          <a:bodyPr wrap="none" rtlCol="0">
            <a:spAutoFit/>
          </a:bodyPr>
          <a:lstStyle/>
          <a:p>
            <a:r>
              <a:rPr lang="it-IT" sz="1400" b="1" dirty="0"/>
              <a:t>RSPP</a:t>
            </a:r>
          </a:p>
        </p:txBody>
      </p:sp>
      <p:sp>
        <p:nvSpPr>
          <p:cNvPr id="81" name="Freccia in su 80"/>
          <p:cNvSpPr/>
          <p:nvPr/>
        </p:nvSpPr>
        <p:spPr>
          <a:xfrm rot="5400000">
            <a:off x="5314327" y="2886037"/>
            <a:ext cx="354322" cy="4094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Freccia in su 81"/>
          <p:cNvSpPr/>
          <p:nvPr/>
        </p:nvSpPr>
        <p:spPr>
          <a:xfrm rot="5400000">
            <a:off x="4383240" y="2922040"/>
            <a:ext cx="354322" cy="4094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in su 53"/>
          <p:cNvSpPr/>
          <p:nvPr/>
        </p:nvSpPr>
        <p:spPr>
          <a:xfrm rot="5400000">
            <a:off x="6286578" y="2881421"/>
            <a:ext cx="354322" cy="4094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Freccia angolare in su 85"/>
          <p:cNvSpPr/>
          <p:nvPr/>
        </p:nvSpPr>
        <p:spPr>
          <a:xfrm rot="10800000">
            <a:off x="2116028" y="1402081"/>
            <a:ext cx="4818339" cy="546906"/>
          </a:xfrm>
          <a:prstGeom prst="bentUpArrow">
            <a:avLst>
              <a:gd name="adj1" fmla="val 9114"/>
              <a:gd name="adj2" fmla="val 10737"/>
              <a:gd name="adj3" fmla="val 13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Freccia a sinistra 86"/>
          <p:cNvSpPr/>
          <p:nvPr/>
        </p:nvSpPr>
        <p:spPr>
          <a:xfrm rot="16200000">
            <a:off x="6283307" y="2053146"/>
            <a:ext cx="1347848" cy="45720"/>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8" name="Freccia a sinistra 87"/>
          <p:cNvSpPr/>
          <p:nvPr/>
        </p:nvSpPr>
        <p:spPr>
          <a:xfrm rot="16200000">
            <a:off x="5318810" y="2085414"/>
            <a:ext cx="1303443" cy="45719"/>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Freccia a sinistra 88"/>
          <p:cNvSpPr/>
          <p:nvPr/>
        </p:nvSpPr>
        <p:spPr>
          <a:xfrm rot="16200000">
            <a:off x="4381844" y="2084812"/>
            <a:ext cx="1303443" cy="45719"/>
          </a:xfrm>
          <a:prstGeom prst="leftArrow">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Ovale 18"/>
          <p:cNvSpPr/>
          <p:nvPr/>
        </p:nvSpPr>
        <p:spPr>
          <a:xfrm>
            <a:off x="1562728" y="2007672"/>
            <a:ext cx="1228074" cy="2619592"/>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32" name="Freccia in su 31"/>
          <p:cNvSpPr/>
          <p:nvPr/>
        </p:nvSpPr>
        <p:spPr>
          <a:xfrm rot="5400000">
            <a:off x="1210032" y="2891831"/>
            <a:ext cx="343347" cy="4608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0" name="Freccia in su 89"/>
          <p:cNvSpPr/>
          <p:nvPr/>
        </p:nvSpPr>
        <p:spPr>
          <a:xfrm>
            <a:off x="8356510" y="4139544"/>
            <a:ext cx="203028" cy="9961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1" name="CasellaDiTesto 90"/>
          <p:cNvSpPr txBox="1"/>
          <p:nvPr/>
        </p:nvSpPr>
        <p:spPr>
          <a:xfrm>
            <a:off x="7442379" y="4114781"/>
            <a:ext cx="934615" cy="646331"/>
          </a:xfrm>
          <a:prstGeom prst="rect">
            <a:avLst/>
          </a:prstGeom>
          <a:noFill/>
        </p:spPr>
        <p:txBody>
          <a:bodyPr wrap="none" rtlCol="0">
            <a:spAutoFit/>
          </a:bodyPr>
          <a:lstStyle/>
          <a:p>
            <a:pPr algn="ctr"/>
            <a:r>
              <a:rPr lang="it-IT" sz="1200" b="1" dirty="0"/>
              <a:t>DPI </a:t>
            </a:r>
            <a:br>
              <a:rPr lang="it-IT" sz="1200" b="1" dirty="0"/>
            </a:br>
            <a:r>
              <a:rPr lang="it-IT" sz="1200" b="1" dirty="0"/>
              <a:t>Formazione</a:t>
            </a:r>
            <a:br>
              <a:rPr lang="it-IT" sz="1200" b="1" dirty="0"/>
            </a:br>
            <a:r>
              <a:rPr lang="it-IT" sz="1200" b="1" dirty="0" err="1"/>
              <a:t>Sorv</a:t>
            </a:r>
            <a:r>
              <a:rPr lang="it-IT" sz="1200" b="1" dirty="0"/>
              <a:t>. </a:t>
            </a:r>
            <a:r>
              <a:rPr lang="it-IT" sz="1200" b="1" dirty="0" err="1"/>
              <a:t>Sanit</a:t>
            </a:r>
            <a:r>
              <a:rPr lang="it-IT" sz="1200" b="1" dirty="0"/>
              <a:t>.</a:t>
            </a:r>
          </a:p>
        </p:txBody>
      </p:sp>
      <p:sp>
        <p:nvSpPr>
          <p:cNvPr id="63" name="Freccia in su 62"/>
          <p:cNvSpPr/>
          <p:nvPr/>
        </p:nvSpPr>
        <p:spPr>
          <a:xfrm rot="5400000">
            <a:off x="9583846" y="2607829"/>
            <a:ext cx="568460" cy="8237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8037546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854B9C7EB83A3498968F528FC64EFFC" ma:contentTypeVersion="12" ma:contentTypeDescription="Creare un nuovo documento." ma:contentTypeScope="" ma:versionID="b7cdf513ca025ba90f32b23578af767f">
  <xsd:schema xmlns:xsd="http://www.w3.org/2001/XMLSchema" xmlns:xs="http://www.w3.org/2001/XMLSchema" xmlns:p="http://schemas.microsoft.com/office/2006/metadata/properties" xmlns:ns2="cdda7f2e-c373-4dae-9d8d-de155a501ec5" xmlns:ns3="29b15f42-945a-4f71-bfdc-10ac36b66450" targetNamespace="http://schemas.microsoft.com/office/2006/metadata/properties" ma:root="true" ma:fieldsID="a4303a8b0058f992826ef1b688996502" ns2:_="" ns3:_="">
    <xsd:import namespace="cdda7f2e-c373-4dae-9d8d-de155a501ec5"/>
    <xsd:import namespace="29b15f42-945a-4f71-bfdc-10ac36b664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a7f2e-c373-4dae-9d8d-de155a501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b15f42-945a-4f71-bfdc-10ac36b66450"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8AC6C-78AC-40AB-AE88-85F2E6DA44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83F88A-7431-4977-AFC2-B76C08720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a7f2e-c373-4dae-9d8d-de155a501ec5"/>
    <ds:schemaRef ds:uri="29b15f42-945a-4f71-bfdc-10ac36b66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DF6EFE-80E6-4F44-A4C3-4045CBC53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30529</TotalTime>
  <Words>4431</Words>
  <Application>Microsoft Office PowerPoint</Application>
  <PresentationFormat>Widescreen</PresentationFormat>
  <Paragraphs>481</Paragraphs>
  <Slides>48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48</vt:i4>
      </vt:variant>
    </vt:vector>
  </HeadingPairs>
  <TitlesOfParts>
    <vt:vector size="55" baseType="lpstr">
      <vt:lpstr>Arial</vt:lpstr>
      <vt:lpstr>Calibri</vt:lpstr>
      <vt:lpstr>Calibri Light</vt:lpstr>
      <vt:lpstr>LiberationSans</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informatico prevenzione e sicurezza I.N.F.N. sezione di lecce</dc:title>
  <dc:creator>roberto</dc:creator>
  <cp:lastModifiedBy>Marta Dalla Vecchia</cp:lastModifiedBy>
  <cp:revision>243</cp:revision>
  <dcterms:created xsi:type="dcterms:W3CDTF">2018-04-11T11:15:27Z</dcterms:created>
  <dcterms:modified xsi:type="dcterms:W3CDTF">2023-06-12T06:45:44Z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0x0101000854B9C7EB83A3498968F528FC64EFFC</vt:lpwstr>
  </property>
</Properties>
</file>