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197"/>
  </p:normalViewPr>
  <p:slideViewPr>
    <p:cSldViewPr snapToGrid="0" showGuides="1">
      <p:cViewPr varScale="1">
        <p:scale>
          <a:sx n="90" d="100"/>
          <a:sy n="90" d="100"/>
        </p:scale>
        <p:origin x="232" y="9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dc1.pc.cnaf.infn.it\Users$\stefano\Documents\stefano\slides\banda_acceso_sedi_INFN-2023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dc1.pc.cnaf.infn.it\Users$\stefano\Documents\stefano\slides\banda_acceso_sedi_INFN-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TIER2</a:t>
            </a:r>
          </a:p>
          <a:p>
            <a:pPr>
              <a:defRPr/>
            </a:pPr>
            <a:r>
              <a:rPr lang="it-IT"/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'2023-TIERS'!$C$7</c:f>
              <c:strCache>
                <c:ptCount val="1"/>
                <c:pt idx="0">
                  <c:v>Media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('2023-TIERS'!$B$8:$B$9,'2023-TIERS'!$B$11:$B$17)</c:f>
              <c:strCache>
                <c:ptCount val="9"/>
                <c:pt idx="0">
                  <c:v>Bari T2</c:v>
                </c:pt>
                <c:pt idx="1">
                  <c:v>Catania T2</c:v>
                </c:pt>
                <c:pt idx="2">
                  <c:v>LNF T2</c:v>
                </c:pt>
                <c:pt idx="3">
                  <c:v>LNL T2</c:v>
                </c:pt>
                <c:pt idx="4">
                  <c:v>Milano T2</c:v>
                </c:pt>
                <c:pt idx="5">
                  <c:v>Napoli T2</c:v>
                </c:pt>
                <c:pt idx="6">
                  <c:v>Pisa  T2</c:v>
                </c:pt>
                <c:pt idx="7">
                  <c:v>Roma1 T2</c:v>
                </c:pt>
                <c:pt idx="8">
                  <c:v>Torino T2</c:v>
                </c:pt>
              </c:strCache>
              <c:extLst/>
            </c:strRef>
          </c:cat>
          <c:val>
            <c:numRef>
              <c:f>('2023-TIERS'!$C$8:$C$9,'2023-TIERS'!$C$11:$C$17)</c:f>
              <c:numCache>
                <c:formatCode>0.000</c:formatCode>
                <c:ptCount val="9"/>
                <c:pt idx="0">
                  <c:v>1.03</c:v>
                </c:pt>
                <c:pt idx="1">
                  <c:v>0.33300000000000002</c:v>
                </c:pt>
                <c:pt idx="2">
                  <c:v>0.40100000000000002</c:v>
                </c:pt>
                <c:pt idx="3">
                  <c:v>3.84</c:v>
                </c:pt>
                <c:pt idx="4">
                  <c:v>1.42</c:v>
                </c:pt>
                <c:pt idx="5">
                  <c:v>0.79100000000000004</c:v>
                </c:pt>
                <c:pt idx="6">
                  <c:v>2.06</c:v>
                </c:pt>
                <c:pt idx="7">
                  <c:v>0.71699999999999997</c:v>
                </c:pt>
                <c:pt idx="8">
                  <c:v>1.23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F05-A64A-A3B9-AAAC45FB0D36}"/>
            </c:ext>
          </c:extLst>
        </c:ser>
        <c:ser>
          <c:idx val="1"/>
          <c:order val="1"/>
          <c:tx>
            <c:strRef>
              <c:f>'2023-TIERS'!$D$7</c:f>
              <c:strCache>
                <c:ptCount val="1"/>
                <c:pt idx="0">
                  <c:v>Media Picchi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cat>
            <c:strRef>
              <c:f>('2023-TIERS'!$B$8:$B$9,'2023-TIERS'!$B$11:$B$17)</c:f>
              <c:strCache>
                <c:ptCount val="9"/>
                <c:pt idx="0">
                  <c:v>Bari T2</c:v>
                </c:pt>
                <c:pt idx="1">
                  <c:v>Catania T2</c:v>
                </c:pt>
                <c:pt idx="2">
                  <c:v>LNF T2</c:v>
                </c:pt>
                <c:pt idx="3">
                  <c:v>LNL T2</c:v>
                </c:pt>
                <c:pt idx="4">
                  <c:v>Milano T2</c:v>
                </c:pt>
                <c:pt idx="5">
                  <c:v>Napoli T2</c:v>
                </c:pt>
                <c:pt idx="6">
                  <c:v>Pisa  T2</c:v>
                </c:pt>
                <c:pt idx="7">
                  <c:v>Roma1 T2</c:v>
                </c:pt>
                <c:pt idx="8">
                  <c:v>Torino T2</c:v>
                </c:pt>
              </c:strCache>
              <c:extLst/>
            </c:strRef>
          </c:cat>
          <c:val>
            <c:numRef>
              <c:f>('2023-TIERS'!$D$8:$D$9,'2023-TIERS'!$D$11:$D$17)</c:f>
              <c:numCache>
                <c:formatCode>0.000</c:formatCode>
                <c:ptCount val="9"/>
                <c:pt idx="0">
                  <c:v>5.62</c:v>
                </c:pt>
                <c:pt idx="1">
                  <c:v>1.53</c:v>
                </c:pt>
                <c:pt idx="2">
                  <c:v>5.66</c:v>
                </c:pt>
                <c:pt idx="3">
                  <c:v>13.98</c:v>
                </c:pt>
                <c:pt idx="4">
                  <c:v>7.95</c:v>
                </c:pt>
                <c:pt idx="5">
                  <c:v>8.82</c:v>
                </c:pt>
                <c:pt idx="6">
                  <c:v>8.94</c:v>
                </c:pt>
                <c:pt idx="7">
                  <c:v>3.9</c:v>
                </c:pt>
                <c:pt idx="8">
                  <c:v>4.68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F05-A64A-A3B9-AAAC45FB0D36}"/>
            </c:ext>
          </c:extLst>
        </c:ser>
        <c:ser>
          <c:idx val="2"/>
          <c:order val="2"/>
          <c:tx>
            <c:strRef>
              <c:f>'2023-TIERS'!$E$7</c:f>
              <c:strCache>
                <c:ptCount val="1"/>
                <c:pt idx="0">
                  <c:v>95-Perc.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('2023-TIERS'!$B$8:$B$9,'2023-TIERS'!$B$11:$B$17)</c:f>
              <c:strCache>
                <c:ptCount val="9"/>
                <c:pt idx="0">
                  <c:v>Bari T2</c:v>
                </c:pt>
                <c:pt idx="1">
                  <c:v>Catania T2</c:v>
                </c:pt>
                <c:pt idx="2">
                  <c:v>LNF T2</c:v>
                </c:pt>
                <c:pt idx="3">
                  <c:v>LNL T2</c:v>
                </c:pt>
                <c:pt idx="4">
                  <c:v>Milano T2</c:v>
                </c:pt>
                <c:pt idx="5">
                  <c:v>Napoli T2</c:v>
                </c:pt>
                <c:pt idx="6">
                  <c:v>Pisa  T2</c:v>
                </c:pt>
                <c:pt idx="7">
                  <c:v>Roma1 T2</c:v>
                </c:pt>
                <c:pt idx="8">
                  <c:v>Torino T2</c:v>
                </c:pt>
              </c:strCache>
              <c:extLst/>
            </c:strRef>
          </c:cat>
          <c:val>
            <c:numRef>
              <c:f>('2023-TIERS'!$E$8:$E$9,'2023-TIERS'!$E$11:$E$17)</c:f>
              <c:numCache>
                <c:formatCode>0.000</c:formatCode>
                <c:ptCount val="9"/>
                <c:pt idx="0">
                  <c:v>5.3540000000000001</c:v>
                </c:pt>
                <c:pt idx="1">
                  <c:v>1.9419999999999999</c:v>
                </c:pt>
                <c:pt idx="2">
                  <c:v>2.1720000000000002</c:v>
                </c:pt>
                <c:pt idx="3">
                  <c:v>10.831</c:v>
                </c:pt>
                <c:pt idx="4">
                  <c:v>9.7669999999999995</c:v>
                </c:pt>
                <c:pt idx="5">
                  <c:v>4.7329999999999997</c:v>
                </c:pt>
                <c:pt idx="6">
                  <c:v>8.2479999999999993</c:v>
                </c:pt>
                <c:pt idx="7">
                  <c:v>5.2640000000000002</c:v>
                </c:pt>
                <c:pt idx="8">
                  <c:v>5.3529999999999998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F05-A64A-A3B9-AAAC45FB0D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2364656"/>
        <c:axId val="743622224"/>
        <c:axId val="577705840"/>
      </c:bar3DChart>
      <c:dateAx>
        <c:axId val="77236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743622224"/>
        <c:crosses val="autoZero"/>
        <c:auto val="0"/>
        <c:lblOffset val="100"/>
        <c:baseTimeUnit val="days"/>
      </c:dateAx>
      <c:valAx>
        <c:axId val="74362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772364656"/>
        <c:crosses val="autoZero"/>
        <c:crossBetween val="between"/>
      </c:valAx>
      <c:serAx>
        <c:axId val="5777058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743622224"/>
        <c:crosses val="autoZero"/>
        <c:tickLblSkip val="1"/>
        <c:tickMarkSkip val="1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T1 e T2</a:t>
            </a:r>
          </a:p>
          <a:p>
            <a:pPr>
              <a:defRPr/>
            </a:pPr>
            <a:r>
              <a:rPr lang="it-IT"/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'2023-TIERS'!$C$7</c:f>
              <c:strCache>
                <c:ptCount val="1"/>
                <c:pt idx="0">
                  <c:v>Media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'2023-TIERS'!$B$8:$B$17</c:f>
              <c:strCache>
                <c:ptCount val="10"/>
                <c:pt idx="0">
                  <c:v>Bari T2</c:v>
                </c:pt>
                <c:pt idx="1">
                  <c:v>Catania T2</c:v>
                </c:pt>
                <c:pt idx="2">
                  <c:v>CNAF TIER1</c:v>
                </c:pt>
                <c:pt idx="3">
                  <c:v>LNF T2</c:v>
                </c:pt>
                <c:pt idx="4">
                  <c:v>LNL T2</c:v>
                </c:pt>
                <c:pt idx="5">
                  <c:v>Milano T2</c:v>
                </c:pt>
                <c:pt idx="6">
                  <c:v>Napoli T2</c:v>
                </c:pt>
                <c:pt idx="7">
                  <c:v>Pisa  T2</c:v>
                </c:pt>
                <c:pt idx="8">
                  <c:v>Roma1 T2</c:v>
                </c:pt>
                <c:pt idx="9">
                  <c:v>Torino T2</c:v>
                </c:pt>
              </c:strCache>
            </c:strRef>
          </c:cat>
          <c:val>
            <c:numRef>
              <c:f>'2023-TIERS'!$C$8:$C$17</c:f>
              <c:numCache>
                <c:formatCode>0.000</c:formatCode>
                <c:ptCount val="10"/>
                <c:pt idx="0">
                  <c:v>1.03</c:v>
                </c:pt>
                <c:pt idx="1">
                  <c:v>0.33300000000000002</c:v>
                </c:pt>
                <c:pt idx="2">
                  <c:v>24.79</c:v>
                </c:pt>
                <c:pt idx="3">
                  <c:v>0.40100000000000002</c:v>
                </c:pt>
                <c:pt idx="4">
                  <c:v>3.84</c:v>
                </c:pt>
                <c:pt idx="5">
                  <c:v>1.42</c:v>
                </c:pt>
                <c:pt idx="6">
                  <c:v>0.79100000000000004</c:v>
                </c:pt>
                <c:pt idx="7">
                  <c:v>2.06</c:v>
                </c:pt>
                <c:pt idx="8">
                  <c:v>0.71699999999999997</c:v>
                </c:pt>
                <c:pt idx="9">
                  <c:v>1.23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A5-AC4A-BED2-E7DEFD2FCCE9}"/>
            </c:ext>
          </c:extLst>
        </c:ser>
        <c:ser>
          <c:idx val="1"/>
          <c:order val="1"/>
          <c:tx>
            <c:strRef>
              <c:f>'2023-TIERS'!$D$7</c:f>
              <c:strCache>
                <c:ptCount val="1"/>
                <c:pt idx="0">
                  <c:v>Media Picchi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  <a:sp3d>
              <a:contourClr>
                <a:schemeClr val="tx2">
                  <a:lumMod val="60000"/>
                  <a:lumOff val="40000"/>
                </a:schemeClr>
              </a:contourClr>
            </a:sp3d>
          </c:spPr>
          <c:invertIfNegative val="0"/>
          <c:cat>
            <c:strRef>
              <c:f>'2023-TIERS'!$B$8:$B$17</c:f>
              <c:strCache>
                <c:ptCount val="10"/>
                <c:pt idx="0">
                  <c:v>Bari T2</c:v>
                </c:pt>
                <c:pt idx="1">
                  <c:v>Catania T2</c:v>
                </c:pt>
                <c:pt idx="2">
                  <c:v>CNAF TIER1</c:v>
                </c:pt>
                <c:pt idx="3">
                  <c:v>LNF T2</c:v>
                </c:pt>
                <c:pt idx="4">
                  <c:v>LNL T2</c:v>
                </c:pt>
                <c:pt idx="5">
                  <c:v>Milano T2</c:v>
                </c:pt>
                <c:pt idx="6">
                  <c:v>Napoli T2</c:v>
                </c:pt>
                <c:pt idx="7">
                  <c:v>Pisa  T2</c:v>
                </c:pt>
                <c:pt idx="8">
                  <c:v>Roma1 T2</c:v>
                </c:pt>
                <c:pt idx="9">
                  <c:v>Torino T2</c:v>
                </c:pt>
              </c:strCache>
            </c:strRef>
          </c:cat>
          <c:val>
            <c:numRef>
              <c:f>'2023-TIERS'!$D$8:$D$17</c:f>
              <c:numCache>
                <c:formatCode>0.000</c:formatCode>
                <c:ptCount val="10"/>
                <c:pt idx="0">
                  <c:v>5.62</c:v>
                </c:pt>
                <c:pt idx="1">
                  <c:v>1.53</c:v>
                </c:pt>
                <c:pt idx="2">
                  <c:v>116.67</c:v>
                </c:pt>
                <c:pt idx="3">
                  <c:v>5.66</c:v>
                </c:pt>
                <c:pt idx="4">
                  <c:v>13.98</c:v>
                </c:pt>
                <c:pt idx="5">
                  <c:v>7.95</c:v>
                </c:pt>
                <c:pt idx="6">
                  <c:v>8.82</c:v>
                </c:pt>
                <c:pt idx="7">
                  <c:v>8.94</c:v>
                </c:pt>
                <c:pt idx="8">
                  <c:v>3.9</c:v>
                </c:pt>
                <c:pt idx="9">
                  <c:v>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A5-AC4A-BED2-E7DEFD2FCCE9}"/>
            </c:ext>
          </c:extLst>
        </c:ser>
        <c:ser>
          <c:idx val="2"/>
          <c:order val="2"/>
          <c:tx>
            <c:strRef>
              <c:f>'2023-TIERS'!$E$7</c:f>
              <c:strCache>
                <c:ptCount val="1"/>
                <c:pt idx="0">
                  <c:v>95-Perc.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'2023-TIERS'!$B$8:$B$17</c:f>
              <c:strCache>
                <c:ptCount val="10"/>
                <c:pt idx="0">
                  <c:v>Bari T2</c:v>
                </c:pt>
                <c:pt idx="1">
                  <c:v>Catania T2</c:v>
                </c:pt>
                <c:pt idx="2">
                  <c:v>CNAF TIER1</c:v>
                </c:pt>
                <c:pt idx="3">
                  <c:v>LNF T2</c:v>
                </c:pt>
                <c:pt idx="4">
                  <c:v>LNL T2</c:v>
                </c:pt>
                <c:pt idx="5">
                  <c:v>Milano T2</c:v>
                </c:pt>
                <c:pt idx="6">
                  <c:v>Napoli T2</c:v>
                </c:pt>
                <c:pt idx="7">
                  <c:v>Pisa  T2</c:v>
                </c:pt>
                <c:pt idx="8">
                  <c:v>Roma1 T2</c:v>
                </c:pt>
                <c:pt idx="9">
                  <c:v>Torino T2</c:v>
                </c:pt>
              </c:strCache>
            </c:strRef>
          </c:cat>
          <c:val>
            <c:numRef>
              <c:f>'2023-TIERS'!$E$8:$E$17</c:f>
              <c:numCache>
                <c:formatCode>0.000</c:formatCode>
                <c:ptCount val="10"/>
                <c:pt idx="0">
                  <c:v>5.3540000000000001</c:v>
                </c:pt>
                <c:pt idx="1">
                  <c:v>1.9419999999999999</c:v>
                </c:pt>
                <c:pt idx="2">
                  <c:v>114.873</c:v>
                </c:pt>
                <c:pt idx="3">
                  <c:v>2.1720000000000002</c:v>
                </c:pt>
                <c:pt idx="4">
                  <c:v>10.831</c:v>
                </c:pt>
                <c:pt idx="5">
                  <c:v>9.7669999999999995</c:v>
                </c:pt>
                <c:pt idx="6">
                  <c:v>4.7329999999999997</c:v>
                </c:pt>
                <c:pt idx="7">
                  <c:v>8.2479999999999993</c:v>
                </c:pt>
                <c:pt idx="8">
                  <c:v>5.2640000000000002</c:v>
                </c:pt>
                <c:pt idx="9">
                  <c:v>5.3529999999999998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A5-AC4A-BED2-E7DEFD2FC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9229088"/>
        <c:axId val="872220064"/>
        <c:axId val="915452704"/>
      </c:bar3DChart>
      <c:catAx>
        <c:axId val="91922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872220064"/>
        <c:crosses val="autoZero"/>
        <c:auto val="1"/>
        <c:lblAlgn val="ctr"/>
        <c:lblOffset val="100"/>
        <c:noMultiLvlLbl val="0"/>
      </c:catAx>
      <c:valAx>
        <c:axId val="872220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919229088"/>
        <c:crosses val="autoZero"/>
        <c:crossBetween val="between"/>
      </c:valAx>
      <c:serAx>
        <c:axId val="9154527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872220064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85000"/>
      </a:schemeClr>
    </a:solidFill>
    <a:ln>
      <a:noFill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0.58842</cdr:x>
      <cdr:y>0.03941</cdr:y>
    </cdr:from>
    <cdr:to>
      <cdr:x>0.75108</cdr:x>
      <cdr:y>0.32908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0062BA5-7264-EE3D-6B72-1F0269780CCF}"/>
            </a:ext>
          </a:extLst>
        </cdr:cNvPr>
        <cdr:cNvSpPr txBox="1"/>
      </cdr:nvSpPr>
      <cdr:spPr>
        <a:xfrm xmlns:a="http://schemas.openxmlformats.org/drawingml/2006/main">
          <a:off x="3307680" y="12441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0.58182</cdr:x>
      <cdr:y>0.17066</cdr:y>
    </cdr:from>
    <cdr:to>
      <cdr:x>0.89177</cdr:x>
      <cdr:y>0.28993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6650D9CC-D71C-C9BD-0C59-C857077E7807}"/>
            </a:ext>
          </a:extLst>
        </cdr:cNvPr>
        <cdr:cNvSpPr txBox="1"/>
      </cdr:nvSpPr>
      <cdr:spPr>
        <a:xfrm xmlns:a="http://schemas.openxmlformats.org/drawingml/2006/main">
          <a:off x="3270610" y="538732"/>
          <a:ext cx="1742302" cy="376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0.56493</cdr:x>
      <cdr:y>0.01022</cdr:y>
    </cdr:from>
    <cdr:to>
      <cdr:x>1</cdr:x>
      <cdr:y>0.20024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DDB69EFC-983F-3832-4FF3-BC446BDAC57A}"/>
            </a:ext>
          </a:extLst>
        </cdr:cNvPr>
        <cdr:cNvSpPr txBox="1"/>
      </cdr:nvSpPr>
      <cdr:spPr>
        <a:xfrm xmlns:a="http://schemas.openxmlformats.org/drawingml/2006/main">
          <a:off x="3175679" y="32258"/>
          <a:ext cx="2445652" cy="599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EABED-4EA7-82DA-F27F-12188754D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9CDD9D-E20B-44D8-731D-04208D3B0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B0B2C-031D-9F4E-FFE9-86A8E57BD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785D-7884-9B49-8A65-5B2E78153202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1AC3E-8555-23CB-19A1-C685AAB6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40177-21A4-BDF7-3F2F-925E7450E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E29E-DB4F-AF4B-8795-AF79122A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26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5BB5B-686B-D956-7281-AFFB882E2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BE03A6-F5D3-6CAA-C652-6088F3429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8157F-ED12-6089-00BC-860908E11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785D-7884-9B49-8A65-5B2E78153202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407C0-A0A8-879A-850C-0A5518C4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4492D-FFEE-FAA6-244B-8821B26C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E29E-DB4F-AF4B-8795-AF79122A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9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E0EF22-8507-317B-D31E-EC7304CB19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8DFEF-72B4-9532-A7DF-2FF3B925D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AF9C2-7809-13CB-C3AF-813E0D84B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785D-7884-9B49-8A65-5B2E78153202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981D8-6311-221F-6CEE-AF8CEFF80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5E111-1678-CCE9-5BB0-3CA178E3F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E29E-DB4F-AF4B-8795-AF79122A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4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115B-5002-AFDB-C8E6-C95B364BB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4970D-F6BF-9924-810F-C6FD600F1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E2F96-1D19-6784-CDDB-C22B84277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785D-7884-9B49-8A65-5B2E78153202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35D4F-44BC-ADF9-BC7E-799DFEEB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A404E-EFBF-149F-2395-836FD86F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E29E-DB4F-AF4B-8795-AF79122A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DECA9-BFF8-B9FF-6018-1C97862EE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CCDEE-4804-A436-07FA-30988ED2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8AA6D-D52B-F979-82D0-F2B27FFF3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785D-7884-9B49-8A65-5B2E78153202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A2646-B605-F934-7DD7-9597FCC1F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1196C-5D02-2772-8406-770367510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E29E-DB4F-AF4B-8795-AF79122A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7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798EF-29C2-2B94-78BB-FE8B86DC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5CA53-C232-7621-C017-55BC42992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A8B79-A16D-CD63-B720-87F78FB4A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88247-A23C-6A1C-286B-87F2C781F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785D-7884-9B49-8A65-5B2E78153202}" type="datetimeFigureOut">
              <a:rPr lang="en-US" smtClean="0"/>
              <a:t>4/4/23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05220-7A81-4D0B-A436-F544F98F6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11C97-CD4E-F55B-2B1A-C6224A133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E29E-DB4F-AF4B-8795-AF79122A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9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D7C3E-FC2D-1C46-4FF5-EA5444DD6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6A3AB-0AB1-69CC-66D9-4BBFD7DD7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1FFA2-0768-A310-975B-4BDA312F9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DFE18F-6F90-BF50-FBF9-29AD843E61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BB7AE1-D3D9-6ECE-C5A2-6D002D174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576569-C9E8-C095-A06A-81B31FAA5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785D-7884-9B49-8A65-5B2E78153202}" type="datetimeFigureOut">
              <a:rPr lang="en-US" smtClean="0"/>
              <a:t>4/4/23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0E758F-3D62-EBDD-B5B4-1C1F82BE6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735EFC-94B4-E7CB-194C-F6BA1313F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E29E-DB4F-AF4B-8795-AF79122A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8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856C7-043E-E6A9-58A1-03208CBA3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5255FF-8975-593B-4545-ED57A397B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785D-7884-9B49-8A65-5B2E78153202}" type="datetimeFigureOut">
              <a:rPr lang="en-US" smtClean="0"/>
              <a:t>4/4/23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73C9D-1DD6-1DEA-2E8B-B3D569FB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75A8A-18FA-51C9-4E90-F6439BCFE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E29E-DB4F-AF4B-8795-AF79122A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2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A24E44-704A-EDEE-AE1A-1B72900C9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785D-7884-9B49-8A65-5B2E78153202}" type="datetimeFigureOut">
              <a:rPr lang="en-US" smtClean="0"/>
              <a:t>4/4/23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ACDAAC-4FE8-0AD3-6CBA-E187F9984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929F3-6177-D2C8-EDA3-55312E9B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E29E-DB4F-AF4B-8795-AF79122A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9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695E-0CAA-3B27-72E9-B756BEDAE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87314-46F8-0C31-0A12-5B4B20B5A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B7453-9BD9-B62B-BB10-386798C0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0F2A9-CAE7-1B69-86ED-4AE1A1C2F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785D-7884-9B49-8A65-5B2E78153202}" type="datetimeFigureOut">
              <a:rPr lang="en-US" smtClean="0"/>
              <a:t>4/4/23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4D6E3-A521-48B3-C5F2-4A7641F7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B596C-933F-3A24-DD29-EB14A6E8B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E29E-DB4F-AF4B-8795-AF79122A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8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EBC33-B330-A334-EFA4-7AACDD371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42F241-5D0F-C13D-F3E0-930EF1A28C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8A908-2DD8-42FC-1702-9B7595AE8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5171D-8F48-3E10-1D5A-4537A4B0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785D-7884-9B49-8A65-5B2E78153202}" type="datetimeFigureOut">
              <a:rPr lang="en-US" smtClean="0"/>
              <a:t>4/4/23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CC007-64ED-7F5A-D5EE-D6DF4C06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F51A2-8425-3F1E-29FB-39FB6C0A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E29E-DB4F-AF4B-8795-AF79122A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3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1A5B9-74F4-BF44-61BE-4E7847877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7F02F-28EE-8F8B-0C2D-59EB608DC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2B59B-C705-F0FB-0017-79B3F07C1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C785D-7884-9B49-8A65-5B2E78153202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DFF15-0524-59CA-B711-7065991DE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03C3E-952F-58EF-31DF-513F15C97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8E29E-DB4F-AF4B-8795-AF79122A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5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infn.it/event/34736/timetable/#20230320.detaile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87648-8E33-02D5-9B73-FE80E304E8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Breve report </a:t>
            </a:r>
            <a:r>
              <a:rPr lang="en-US" dirty="0" err="1"/>
              <a:t>riunione</a:t>
            </a:r>
            <a:r>
              <a:rPr lang="en-US" dirty="0"/>
              <a:t> CCR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5DD442-362E-7337-C6B5-F66929DEDA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20-22 </a:t>
            </a:r>
            <a:r>
              <a:rPr lang="en-US" dirty="0" err="1"/>
              <a:t>Marzo</a:t>
            </a:r>
            <a:r>
              <a:rPr lang="en-US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872728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C8470-0E3A-6F50-310C-D70AE85E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587"/>
            <a:ext cx="10515600" cy="1325563"/>
          </a:xfrm>
        </p:spPr>
        <p:txBody>
          <a:bodyPr/>
          <a:lstStyle/>
          <a:p>
            <a:r>
              <a:rPr lang="en-US" dirty="0" err="1"/>
              <a:t>Sessione</a:t>
            </a:r>
            <a:r>
              <a:rPr lang="en-US" dirty="0"/>
              <a:t> di </a:t>
            </a:r>
            <a:r>
              <a:rPr lang="en-US" dirty="0" err="1"/>
              <a:t>Bilnacio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59EF3-B84A-E23C-B83E-9C68F8DD2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37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Come </a:t>
            </a:r>
            <a:r>
              <a:rPr lang="en-US" dirty="0" err="1"/>
              <a:t>mostrato</a:t>
            </a:r>
            <a:r>
              <a:rPr lang="en-US" dirty="0"/>
              <a:t> </a:t>
            </a:r>
            <a:r>
              <a:rPr lang="en-US" dirty="0" err="1"/>
              <a:t>nello</a:t>
            </a:r>
            <a:r>
              <a:rPr lang="en-US" dirty="0"/>
              <a:t> </a:t>
            </a:r>
            <a:r>
              <a:rPr lang="en-US" dirty="0" err="1"/>
              <a:t>scorso</a:t>
            </a:r>
            <a:r>
              <a:rPr lang="en-US" dirty="0"/>
              <a:t> CDC, il CNAF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impegnato</a:t>
            </a:r>
            <a:r>
              <a:rPr lang="en-US" dirty="0"/>
              <a:t> in prima </a:t>
            </a:r>
            <a:r>
              <a:rPr lang="en-US" dirty="0" err="1"/>
              <a:t>linea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maggior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attività</a:t>
            </a:r>
            <a:r>
              <a:rPr lang="en-US" dirty="0"/>
              <a:t> di CCR.</a:t>
            </a:r>
          </a:p>
          <a:p>
            <a:pPr marL="0" indent="0">
              <a:buNone/>
            </a:pPr>
            <a:r>
              <a:rPr lang="en-US" dirty="0"/>
              <a:t>Ben 11 </a:t>
            </a:r>
            <a:r>
              <a:rPr lang="en-US" dirty="0" err="1"/>
              <a:t>presentazioni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state </a:t>
            </a:r>
            <a:r>
              <a:rPr lang="en-US" dirty="0" err="1"/>
              <a:t>fatte</a:t>
            </a:r>
            <a:r>
              <a:rPr lang="en-US" dirty="0"/>
              <a:t> da </a:t>
            </a:r>
            <a:r>
              <a:rPr lang="en-US" dirty="0" err="1"/>
              <a:t>personale</a:t>
            </a:r>
            <a:r>
              <a:rPr lang="en-US" dirty="0"/>
              <a:t> del CNAF o </a:t>
            </a:r>
            <a:r>
              <a:rPr lang="en-US" dirty="0" err="1"/>
              <a:t>comunque</a:t>
            </a:r>
            <a:r>
              <a:rPr lang="en-US" dirty="0"/>
              <a:t>, </a:t>
            </a:r>
            <a:r>
              <a:rPr lang="en-US" dirty="0" err="1"/>
              <a:t>nostri</a:t>
            </a:r>
            <a:r>
              <a:rPr lang="en-US" dirty="0"/>
              <a:t> </a:t>
            </a:r>
            <a:r>
              <a:rPr lang="en-US" dirty="0" err="1"/>
              <a:t>colleghi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coautori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presentazioni</a:t>
            </a:r>
            <a:r>
              <a:rPr lang="en-US" dirty="0"/>
              <a:t> </a:t>
            </a:r>
            <a:r>
              <a:rPr lang="en-US" dirty="0" err="1"/>
              <a:t>stesse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In CNAF </a:t>
            </a:r>
            <a:r>
              <a:rPr lang="en-US" dirty="0" err="1"/>
              <a:t>svolge</a:t>
            </a:r>
            <a:r>
              <a:rPr lang="en-US" dirty="0"/>
              <a:t> </a:t>
            </a:r>
            <a:r>
              <a:rPr lang="en-US" dirty="0" err="1"/>
              <a:t>molta</a:t>
            </a:r>
            <a:r>
              <a:rPr lang="en-US" dirty="0"/>
              <a:t> </a:t>
            </a:r>
            <a:r>
              <a:rPr lang="en-US" dirty="0" err="1"/>
              <a:t>attività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ll’internoi</a:t>
            </a:r>
            <a:r>
              <a:rPr lang="en-US" dirty="0"/>
              <a:t> di </a:t>
            </a:r>
            <a:r>
              <a:rPr lang="en-US" dirty="0" err="1"/>
              <a:t>tutte</a:t>
            </a:r>
            <a:r>
              <a:rPr lang="en-US" dirty="0"/>
              <a:t> le </a:t>
            </a:r>
            <a:r>
              <a:rPr lang="en-US" dirty="0" err="1"/>
              <a:t>commissioni</a:t>
            </a:r>
            <a:r>
              <a:rPr lang="en-US" dirty="0"/>
              <a:t> di </a:t>
            </a:r>
            <a:r>
              <a:rPr lang="en-US" dirty="0" err="1"/>
              <a:t>referaggio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valutano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finanziamenti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attività</a:t>
            </a:r>
            <a:r>
              <a:rPr lang="en-US" dirty="0"/>
              <a:t> e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infrastrutture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 CNAF </a:t>
            </a:r>
            <a:r>
              <a:rPr lang="en-US" dirty="0" err="1"/>
              <a:t>sono</a:t>
            </a:r>
            <a:r>
              <a:rPr lang="en-US" dirty="0"/>
              <a:t> state </a:t>
            </a:r>
            <a:r>
              <a:rPr lang="en-US" dirty="0" err="1"/>
              <a:t>assegnate</a:t>
            </a:r>
            <a:r>
              <a:rPr lang="en-US" dirty="0"/>
              <a:t> </a:t>
            </a:r>
            <a:r>
              <a:rPr lang="en-US" dirty="0" err="1"/>
              <a:t>tutte</a:t>
            </a:r>
            <a:r>
              <a:rPr lang="en-US" dirty="0"/>
              <a:t> le </a:t>
            </a:r>
            <a:r>
              <a:rPr lang="en-US" dirty="0" err="1"/>
              <a:t>richieste</a:t>
            </a:r>
            <a:r>
              <a:rPr lang="en-US" dirty="0"/>
              <a:t> di </a:t>
            </a:r>
            <a:r>
              <a:rPr lang="en-US" dirty="0" err="1"/>
              <a:t>finanziamento</a:t>
            </a:r>
            <a:r>
              <a:rPr lang="en-US" dirty="0"/>
              <a:t> in </a:t>
            </a:r>
            <a:r>
              <a:rPr lang="en-US" dirty="0" err="1"/>
              <a:t>seconda</a:t>
            </a:r>
            <a:r>
              <a:rPr lang="en-US" dirty="0"/>
              <a:t> </a:t>
            </a:r>
            <a:r>
              <a:rPr lang="en-US" dirty="0" err="1"/>
              <a:t>priorità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vanno</a:t>
            </a:r>
            <a:r>
              <a:rPr lang="en-US" dirty="0"/>
              <a:t> a </a:t>
            </a:r>
            <a:r>
              <a:rPr lang="en-US" dirty="0" err="1"/>
              <a:t>complementare</a:t>
            </a:r>
            <a:r>
              <a:rPr lang="en-US" dirty="0"/>
              <a:t> quelle ben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consistenti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prima tranche di </a:t>
            </a:r>
            <a:r>
              <a:rPr lang="en-US" dirty="0" err="1"/>
              <a:t>finanziamento</a:t>
            </a:r>
            <a:r>
              <a:rPr lang="en-US" dirty="0"/>
              <a:t>.</a:t>
            </a:r>
          </a:p>
          <a:p>
            <a:endParaRPr lang="en-US" dirty="0"/>
          </a:p>
          <a:p>
            <a:pPr lvl="1"/>
            <a:r>
              <a:rPr lang="en-US" dirty="0"/>
              <a:t>NAS </a:t>
            </a:r>
            <a:r>
              <a:rPr lang="en-US" dirty="0" err="1"/>
              <a:t>Utenti</a:t>
            </a:r>
            <a:r>
              <a:rPr lang="en-US" dirty="0"/>
              <a:t> </a:t>
            </a:r>
            <a:r>
              <a:rPr lang="en-US" dirty="0" err="1"/>
              <a:t>locali</a:t>
            </a:r>
            <a:r>
              <a:rPr lang="en-US" dirty="0"/>
              <a:t> CNAF 13k€</a:t>
            </a:r>
          </a:p>
          <a:p>
            <a:pPr lvl="1"/>
            <a:r>
              <a:rPr lang="en-US" dirty="0"/>
              <a:t>AI Camera (Multimedia): 2k€ , 1k€ </a:t>
            </a:r>
            <a:r>
              <a:rPr lang="en-US" dirty="0" err="1"/>
              <a:t>Missioni</a:t>
            </a:r>
            <a:endParaRPr lang="en-US" dirty="0"/>
          </a:p>
          <a:p>
            <a:pPr lvl="1"/>
            <a:r>
              <a:rPr lang="en-US" dirty="0"/>
              <a:t>2 Switch management SSNN: 8k€</a:t>
            </a:r>
          </a:p>
          <a:p>
            <a:pPr lvl="1"/>
            <a:r>
              <a:rPr lang="en-US" dirty="0"/>
              <a:t>1 NTP Galleon in </a:t>
            </a:r>
            <a:r>
              <a:rPr lang="en-US" dirty="0" err="1"/>
              <a:t>affiancamento</a:t>
            </a:r>
            <a:r>
              <a:rPr lang="en-US" dirty="0"/>
              <a:t> all’ </a:t>
            </a:r>
            <a:r>
              <a:rPr lang="en-US" dirty="0" err="1"/>
              <a:t>attuale</a:t>
            </a:r>
            <a:r>
              <a:rPr lang="en-US" dirty="0"/>
              <a:t> </a:t>
            </a:r>
            <a:r>
              <a:rPr lang="en-US" dirty="0" err="1"/>
              <a:t>ntp</a:t>
            </a:r>
            <a:r>
              <a:rPr lang="en-US" dirty="0"/>
              <a:t> server </a:t>
            </a:r>
            <a:r>
              <a:rPr lang="en-US" dirty="0" err="1"/>
              <a:t>nazionale</a:t>
            </a:r>
            <a:endParaRPr lang="en-US" dirty="0"/>
          </a:p>
          <a:p>
            <a:pPr lvl="1"/>
            <a:r>
              <a:rPr lang="en-US" dirty="0" err="1"/>
              <a:t>Missioni</a:t>
            </a:r>
            <a:r>
              <a:rPr lang="en-US" dirty="0"/>
              <a:t> </a:t>
            </a:r>
            <a:r>
              <a:rPr lang="en-US" dirty="0" err="1"/>
              <a:t>varie</a:t>
            </a:r>
            <a:r>
              <a:rPr lang="en-US" dirty="0"/>
              <a:t>: +9k€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3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39F76-EC7C-62B1-F09B-AFA0830DB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Punti</a:t>
            </a:r>
            <a:r>
              <a:rPr lang="en-US" dirty="0"/>
              <a:t> </a:t>
            </a:r>
            <a:r>
              <a:rPr lang="en-US" dirty="0" err="1"/>
              <a:t>salienti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riunione</a:t>
            </a:r>
            <a:r>
              <a:rPr lang="en-US" dirty="0"/>
              <a:t> di CCR di fine </a:t>
            </a:r>
            <a:r>
              <a:rPr lang="en-US" dirty="0" err="1"/>
              <a:t>Marzo</a:t>
            </a:r>
            <a:r>
              <a:rPr lang="en-US" dirty="0"/>
              <a:t> 2023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C598C-E587-D7E6-8A34-45C126796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3" y="2165131"/>
            <a:ext cx="6162867" cy="4549995"/>
          </a:xfrm>
        </p:spPr>
        <p:txBody>
          <a:bodyPr>
            <a:normAutofit/>
          </a:bodyPr>
          <a:lstStyle/>
          <a:p>
            <a:r>
              <a:rPr lang="en-US" dirty="0" err="1"/>
              <a:t>Assegnazione</a:t>
            </a:r>
            <a:r>
              <a:rPr lang="en-US" dirty="0"/>
              <a:t> del </a:t>
            </a:r>
            <a:r>
              <a:rPr lang="en-US" dirty="0" err="1"/>
              <a:t>premio</a:t>
            </a:r>
            <a:r>
              <a:rPr lang="en-US" dirty="0"/>
              <a:t> </a:t>
            </a:r>
            <a:r>
              <a:rPr lang="en-US" b="1" dirty="0"/>
              <a:t>Giulia Vita </a:t>
            </a:r>
            <a:r>
              <a:rPr lang="en-US" b="1" dirty="0" err="1"/>
              <a:t>Finzi</a:t>
            </a:r>
            <a:r>
              <a:rPr lang="en-US" dirty="0"/>
              <a:t> al </a:t>
            </a:r>
            <a:r>
              <a:rPr lang="en-GB" b="1" dirty="0"/>
              <a:t>Dr Bruk Mohamed Nur “</a:t>
            </a:r>
            <a:r>
              <a:rPr lang="en-GB" dirty="0">
                <a:effectLst/>
                <a:latin typeface="Arial" panose="020B0604020202020204" pitchFamily="34" charset="0"/>
              </a:rPr>
              <a:t>Pre-processing and machine learning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in spatial registration of 3D object”</a:t>
            </a:r>
          </a:p>
          <a:p>
            <a:r>
              <a:rPr lang="en-GB" dirty="0" err="1">
                <a:latin typeface="Arial" panose="020B0604020202020204" pitchFamily="34" charset="0"/>
              </a:rPr>
              <a:t>Presentazione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della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struttura</a:t>
            </a:r>
            <a:r>
              <a:rPr lang="en-GB" dirty="0">
                <a:latin typeface="Arial" panose="020B0604020202020204" pitchFamily="34" charset="0"/>
              </a:rPr>
              <a:t> del CNC e del C3SN e de</a:t>
            </a:r>
            <a:r>
              <a:rPr lang="en-US" dirty="0">
                <a:latin typeface="Arial" panose="020B0604020202020204" pitchFamily="34" charset="0"/>
              </a:rPr>
              <a:t>i</a:t>
            </a:r>
            <a:r>
              <a:rPr lang="en-US" dirty="0"/>
              <a:t> </a:t>
            </a:r>
            <a:r>
              <a:rPr lang="en-US" dirty="0" err="1"/>
              <a:t>vari</a:t>
            </a:r>
            <a:r>
              <a:rPr lang="en-US" dirty="0"/>
              <a:t> Working Group (</a:t>
            </a:r>
            <a:r>
              <a:rPr lang="en-US" dirty="0" err="1"/>
              <a:t>Carlino</a:t>
            </a:r>
            <a:r>
              <a:rPr lang="en-US" dirty="0"/>
              <a:t>, </a:t>
            </a:r>
            <a:r>
              <a:rPr lang="en-US" dirty="0" err="1"/>
              <a:t>Donvito</a:t>
            </a:r>
            <a:r>
              <a:rPr lang="en-US" dirty="0"/>
              <a:t>)</a:t>
            </a:r>
          </a:p>
          <a:p>
            <a:r>
              <a:rPr lang="en-US" dirty="0" err="1"/>
              <a:t>Presentazione</a:t>
            </a:r>
            <a:r>
              <a:rPr lang="en-US" dirty="0"/>
              <a:t> del </a:t>
            </a:r>
            <a:r>
              <a:rPr lang="en-US" dirty="0" err="1"/>
              <a:t>Tecnopolo</a:t>
            </a:r>
            <a:r>
              <a:rPr lang="en-US" dirty="0"/>
              <a:t> (Luca)</a:t>
            </a:r>
          </a:p>
          <a:p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Progetti</a:t>
            </a:r>
            <a:r>
              <a:rPr lang="en-US" dirty="0"/>
              <a:t> PNRR (</a:t>
            </a:r>
            <a:r>
              <a:rPr lang="en-US" dirty="0" err="1"/>
              <a:t>Grandi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4C3D39-6FBC-CB64-353D-74F3E386C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556" y="2274176"/>
            <a:ext cx="5734893" cy="29613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C4A9C0-8133-A3F8-CB85-F3C6D1EF5E93}"/>
              </a:ext>
            </a:extLst>
          </p:cNvPr>
          <p:cNvSpPr txBox="1"/>
          <p:nvPr/>
        </p:nvSpPr>
        <p:spPr>
          <a:xfrm>
            <a:off x="328613" y="1340149"/>
            <a:ext cx="116538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hlinkClick r:id="rId3"/>
              </a:rPr>
              <a:t>https://agenda.infn.it/event/34736/timetable/#20230320.detailed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245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670D8-9424-C928-6306-5C472BEAE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36170"/>
            <a:ext cx="7097110" cy="4351338"/>
          </a:xfrm>
        </p:spPr>
        <p:txBody>
          <a:bodyPr/>
          <a:lstStyle/>
          <a:p>
            <a:r>
              <a:rPr lang="en-US" dirty="0"/>
              <a:t>Report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attività</a:t>
            </a:r>
            <a:r>
              <a:rPr lang="en-US" dirty="0"/>
              <a:t> GARR (</a:t>
            </a:r>
            <a:r>
              <a:rPr lang="en-US" dirty="0" err="1"/>
              <a:t>Carboni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Stato</a:t>
            </a:r>
            <a:r>
              <a:rPr lang="en-US" dirty="0"/>
              <a:t> di </a:t>
            </a:r>
            <a:r>
              <a:rPr lang="en-US" dirty="0" err="1"/>
              <a:t>dispiegamento</a:t>
            </a:r>
            <a:r>
              <a:rPr lang="en-US" dirty="0"/>
              <a:t> di GARR-T</a:t>
            </a:r>
          </a:p>
          <a:p>
            <a:pPr lvl="1"/>
            <a:r>
              <a:rPr lang="en-US" sz="1600" dirty="0"/>
              <a:t>4832km </a:t>
            </a:r>
            <a:r>
              <a:rPr lang="en-US" sz="1600" dirty="0" err="1"/>
              <a:t>su</a:t>
            </a:r>
            <a:r>
              <a:rPr lang="en-US" sz="1600" dirty="0"/>
              <a:t> 6155km di </a:t>
            </a:r>
            <a:r>
              <a:rPr lang="en-US" sz="1600" dirty="0" err="1"/>
              <a:t>fibra</a:t>
            </a:r>
            <a:r>
              <a:rPr lang="en-US" sz="1600" dirty="0"/>
              <a:t> </a:t>
            </a:r>
            <a:r>
              <a:rPr lang="en-US" sz="1600" dirty="0" err="1"/>
              <a:t>sono</a:t>
            </a:r>
            <a:r>
              <a:rPr lang="en-US" sz="1600" dirty="0"/>
              <a:t> in </a:t>
            </a:r>
            <a:r>
              <a:rPr lang="en-US" sz="1600" dirty="0" err="1"/>
              <a:t>produzione</a:t>
            </a:r>
            <a:endParaRPr lang="en-US" sz="1600" dirty="0"/>
          </a:p>
          <a:p>
            <a:pPr lvl="1"/>
            <a:r>
              <a:rPr lang="en-US" sz="1600" dirty="0"/>
              <a:t>68 </a:t>
            </a:r>
            <a:r>
              <a:rPr lang="en-US" sz="1600" dirty="0" err="1"/>
              <a:t>su</a:t>
            </a:r>
            <a:r>
              <a:rPr lang="en-US" sz="1600" dirty="0"/>
              <a:t> 84 </a:t>
            </a:r>
            <a:r>
              <a:rPr lang="en-US" sz="1600" dirty="0" err="1"/>
              <a:t>apparati</a:t>
            </a:r>
            <a:r>
              <a:rPr lang="en-US" sz="1600" dirty="0"/>
              <a:t> </a:t>
            </a:r>
            <a:r>
              <a:rPr lang="en-US" sz="1600" dirty="0" err="1"/>
              <a:t>ottici</a:t>
            </a:r>
            <a:r>
              <a:rPr lang="en-US" sz="1600" dirty="0"/>
              <a:t> di line (OLS) </a:t>
            </a:r>
            <a:r>
              <a:rPr lang="en-US" sz="1600" dirty="0" err="1"/>
              <a:t>installati</a:t>
            </a:r>
            <a:endParaRPr lang="en-US" sz="1600" dirty="0"/>
          </a:p>
          <a:p>
            <a:pPr lvl="1"/>
            <a:r>
              <a:rPr lang="en-US" sz="1600" dirty="0"/>
              <a:t>28 </a:t>
            </a:r>
            <a:r>
              <a:rPr lang="en-US" sz="1600" dirty="0" err="1"/>
              <a:t>siti</a:t>
            </a:r>
            <a:r>
              <a:rPr lang="en-US" sz="1600" dirty="0"/>
              <a:t> (DCI) </a:t>
            </a:r>
            <a:r>
              <a:rPr lang="en-US" sz="1600" dirty="0" err="1"/>
              <a:t>installati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31 </a:t>
            </a:r>
            <a:r>
              <a:rPr lang="en-US" sz="1600" dirty="0" err="1"/>
              <a:t>totali</a:t>
            </a:r>
            <a:endParaRPr lang="en-US" sz="1600" dirty="0"/>
          </a:p>
          <a:p>
            <a:pPr lvl="1"/>
            <a:r>
              <a:rPr lang="en-US" sz="1600" dirty="0"/>
              <a:t>62 router </a:t>
            </a:r>
            <a:r>
              <a:rPr lang="en-US" sz="1600" dirty="0" err="1"/>
              <a:t>su</a:t>
            </a:r>
            <a:r>
              <a:rPr lang="en-US" sz="1600" dirty="0"/>
              <a:t> 141 </a:t>
            </a:r>
            <a:r>
              <a:rPr lang="en-US" sz="1600" dirty="0" err="1"/>
              <a:t>sono</a:t>
            </a:r>
            <a:r>
              <a:rPr lang="en-US" sz="1600" dirty="0"/>
              <a:t> </a:t>
            </a:r>
            <a:r>
              <a:rPr lang="en-US" sz="1600" dirty="0" err="1"/>
              <a:t>attivi</a:t>
            </a:r>
            <a:endParaRPr lang="en-US" sz="1600" dirty="0"/>
          </a:p>
          <a:p>
            <a:pPr lvl="1"/>
            <a:r>
              <a:rPr lang="en-US" sz="1600" dirty="0"/>
              <a:t>4 </a:t>
            </a:r>
            <a:r>
              <a:rPr lang="en-US" sz="1600" dirty="0" err="1"/>
              <a:t>siti</a:t>
            </a:r>
            <a:r>
              <a:rPr lang="en-US" sz="1600" dirty="0"/>
              <a:t> Satellite (H4) </a:t>
            </a:r>
            <a:r>
              <a:rPr lang="en-US" sz="1600" dirty="0" err="1"/>
              <a:t>su</a:t>
            </a:r>
            <a:r>
              <a:rPr lang="en-US" sz="1600" dirty="0"/>
              <a:t> un </a:t>
            </a:r>
            <a:r>
              <a:rPr lang="en-US" sz="1600" dirty="0" err="1"/>
              <a:t>totale</a:t>
            </a:r>
            <a:r>
              <a:rPr lang="en-US" sz="1600" dirty="0"/>
              <a:t> di 10 </a:t>
            </a:r>
            <a:r>
              <a:rPr lang="en-US" sz="1600" dirty="0" err="1"/>
              <a:t>totali</a:t>
            </a:r>
            <a:endParaRPr lang="en-US" sz="1600" dirty="0"/>
          </a:p>
          <a:p>
            <a:pPr lvl="1"/>
            <a:r>
              <a:rPr lang="en-US" sz="2800" dirty="0" err="1"/>
              <a:t>Supporto</a:t>
            </a:r>
            <a:r>
              <a:rPr lang="en-US" sz="2800" dirty="0"/>
              <a:t> di GARR ad ICSC e Terabit</a:t>
            </a:r>
          </a:p>
          <a:p>
            <a:pPr lvl="1"/>
            <a:endParaRPr lang="en-US" sz="2800" dirty="0"/>
          </a:p>
          <a:p>
            <a:pPr lvl="1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7E4AFB-2CBA-1F52-BD16-2CD6B2B3D7A9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Punti</a:t>
            </a:r>
            <a:r>
              <a:rPr lang="en-US" dirty="0"/>
              <a:t> </a:t>
            </a:r>
            <a:r>
              <a:rPr lang="en-US" dirty="0" err="1"/>
              <a:t>salienti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riunione</a:t>
            </a:r>
            <a:r>
              <a:rPr lang="en-US" dirty="0"/>
              <a:t> di CCR di fine </a:t>
            </a:r>
            <a:r>
              <a:rPr lang="en-US" dirty="0" err="1"/>
              <a:t>Marzo</a:t>
            </a:r>
            <a:r>
              <a:rPr lang="en-US" dirty="0"/>
              <a:t> 2023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E1C8C2-A880-8AD2-EF85-2624DA3E7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191" y="1436170"/>
            <a:ext cx="4206009" cy="4511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4280AF-1F08-D78C-1851-2670E4533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22" y="4353167"/>
            <a:ext cx="7097111" cy="2137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BD7FDF-92CF-791A-199C-51EA77A313B2}"/>
              </a:ext>
            </a:extLst>
          </p:cNvPr>
          <p:cNvSpPr txBox="1"/>
          <p:nvPr/>
        </p:nvSpPr>
        <p:spPr>
          <a:xfrm>
            <a:off x="2471738" y="6488668"/>
            <a:ext cx="296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Trend </a:t>
            </a:r>
            <a:r>
              <a:rPr lang="en-US" dirty="0" err="1"/>
              <a:t>Traffico</a:t>
            </a:r>
            <a:r>
              <a:rPr lang="en-US" dirty="0"/>
              <a:t> </a:t>
            </a:r>
            <a:r>
              <a:rPr lang="en-US" dirty="0" err="1"/>
              <a:t>aggregato</a:t>
            </a:r>
            <a:r>
              <a:rPr lang="en-US" dirty="0"/>
              <a:t> INFN</a:t>
            </a:r>
          </a:p>
        </p:txBody>
      </p:sp>
    </p:spTree>
    <p:extLst>
      <p:ext uri="{BB962C8B-B14F-4D97-AF65-F5344CB8AC3E}">
        <p14:creationId xmlns:p14="http://schemas.microsoft.com/office/powerpoint/2010/main" val="3017302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C6129-EF71-48AB-F9D0-029E79FC1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2" y="1843088"/>
            <a:ext cx="5876925" cy="4632325"/>
          </a:xfrm>
        </p:spPr>
        <p:txBody>
          <a:bodyPr>
            <a:normAutofit/>
          </a:bodyPr>
          <a:lstStyle/>
          <a:p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accessi</a:t>
            </a:r>
            <a:r>
              <a:rPr lang="en-US" dirty="0"/>
              <a:t> di rete </a:t>
            </a:r>
            <a:r>
              <a:rPr lang="en-US" dirty="0" err="1"/>
              <a:t>dell’INFN</a:t>
            </a:r>
            <a:r>
              <a:rPr lang="en-US" dirty="0"/>
              <a:t> ed </a:t>
            </a:r>
            <a:r>
              <a:rPr lang="en-US" dirty="0" err="1"/>
              <a:t>indivuduazione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criticità</a:t>
            </a:r>
            <a:r>
              <a:rPr lang="en-US" dirty="0"/>
              <a:t> da </a:t>
            </a:r>
            <a:r>
              <a:rPr lang="en-US" dirty="0" err="1"/>
              <a:t>risolvere</a:t>
            </a:r>
            <a:r>
              <a:rPr lang="en-US" dirty="0"/>
              <a:t> con GARR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corso</a:t>
            </a:r>
            <a:r>
              <a:rPr lang="en-US" dirty="0"/>
              <a:t> del 2023</a:t>
            </a:r>
          </a:p>
          <a:p>
            <a:r>
              <a:rPr lang="en-US" dirty="0"/>
              <a:t>AAI &amp; 2FA </a:t>
            </a:r>
          </a:p>
          <a:p>
            <a:pPr lvl="1"/>
            <a:r>
              <a:rPr lang="en-US" dirty="0" err="1"/>
              <a:t>Lavoro</a:t>
            </a:r>
            <a:r>
              <a:rPr lang="en-US" dirty="0"/>
              <a:t> di </a:t>
            </a:r>
            <a:r>
              <a:rPr lang="en-US" dirty="0" err="1"/>
              <a:t>sperientazione</a:t>
            </a:r>
            <a:r>
              <a:rPr lang="en-US" dirty="0"/>
              <a:t> in </a:t>
            </a:r>
            <a:r>
              <a:rPr lang="en-US" dirty="0" err="1"/>
              <a:t>corso</a:t>
            </a:r>
            <a:r>
              <a:rPr lang="en-US" dirty="0"/>
              <a:t> per </a:t>
            </a:r>
            <a:r>
              <a:rPr lang="en-US" dirty="0" err="1"/>
              <a:t>identificare</a:t>
            </a:r>
            <a:r>
              <a:rPr lang="en-US" dirty="0"/>
              <a:t> la </a:t>
            </a:r>
            <a:r>
              <a:rPr lang="en-US" dirty="0" err="1"/>
              <a:t>migliore</a:t>
            </a:r>
            <a:r>
              <a:rPr lang="en-US" dirty="0"/>
              <a:t> </a:t>
            </a:r>
            <a:r>
              <a:rPr lang="en-US" dirty="0" err="1"/>
              <a:t>soluzione</a:t>
            </a:r>
            <a:r>
              <a:rPr lang="en-US" dirty="0"/>
              <a:t> per </a:t>
            </a:r>
            <a:r>
              <a:rPr lang="en-US" dirty="0" err="1"/>
              <a:t>implementare</a:t>
            </a:r>
            <a:r>
              <a:rPr lang="en-US" dirty="0"/>
              <a:t> la 2FA per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servizi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lo </a:t>
            </a:r>
            <a:r>
              <a:rPr lang="en-US" dirty="0" err="1"/>
              <a:t>richiesdono</a:t>
            </a:r>
            <a:r>
              <a:rPr lang="en-US" dirty="0"/>
              <a:t> (</a:t>
            </a:r>
            <a:r>
              <a:rPr lang="en-US" dirty="0" err="1"/>
              <a:t>Difficoltà</a:t>
            </a:r>
            <a:r>
              <a:rPr lang="en-US" dirty="0"/>
              <a:t> </a:t>
            </a:r>
            <a:r>
              <a:rPr lang="en-US" dirty="0" err="1"/>
              <a:t>nell’individuare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tecnologia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non </a:t>
            </a:r>
            <a:r>
              <a:rPr lang="en-US" dirty="0" err="1"/>
              <a:t>sia</a:t>
            </a:r>
            <a:r>
              <a:rPr lang="en-US" dirty="0"/>
              <a:t> </a:t>
            </a:r>
            <a:r>
              <a:rPr lang="en-US" dirty="0" err="1"/>
              <a:t>troppo</a:t>
            </a:r>
            <a:r>
              <a:rPr lang="en-US" dirty="0"/>
              <a:t> </a:t>
            </a:r>
            <a:r>
              <a:rPr lang="en-US" dirty="0" err="1"/>
              <a:t>invasiva</a:t>
            </a:r>
            <a:r>
              <a:rPr lang="en-US" dirty="0"/>
              <a:t> e </a:t>
            </a:r>
            <a:r>
              <a:rPr lang="en-US" dirty="0" err="1"/>
              <a:t>farragginosa</a:t>
            </a:r>
            <a:r>
              <a:rPr lang="en-US" dirty="0"/>
              <a:t> da </a:t>
            </a:r>
            <a:r>
              <a:rPr lang="en-US" dirty="0" err="1"/>
              <a:t>utilizzare</a:t>
            </a:r>
            <a:r>
              <a:rPr lang="en-US" dirty="0"/>
              <a:t>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1C60F9-534E-0EE9-CEE5-47A92BB93F4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Punti</a:t>
            </a:r>
            <a:r>
              <a:rPr lang="en-US" dirty="0"/>
              <a:t> </a:t>
            </a:r>
            <a:r>
              <a:rPr lang="en-US" dirty="0" err="1"/>
              <a:t>salienti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riunione</a:t>
            </a:r>
            <a:r>
              <a:rPr lang="en-US" dirty="0"/>
              <a:t> di CCR di fine </a:t>
            </a:r>
            <a:r>
              <a:rPr lang="en-US" dirty="0" err="1"/>
              <a:t>Marzo</a:t>
            </a:r>
            <a:r>
              <a:rPr lang="en-US" dirty="0"/>
              <a:t> 2023</a:t>
            </a:r>
            <a:br>
              <a:rPr lang="en-US" dirty="0"/>
            </a:b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3830BA9-BD23-69CC-C40D-AE00D0AF08F9}"/>
              </a:ext>
            </a:extLst>
          </p:cNvPr>
          <p:cNvGrpSpPr/>
          <p:nvPr/>
        </p:nvGrpSpPr>
        <p:grpSpPr>
          <a:xfrm>
            <a:off x="6064915" y="1180306"/>
            <a:ext cx="5621331" cy="3156739"/>
            <a:chOff x="6064915" y="1180306"/>
            <a:chExt cx="5621331" cy="3156739"/>
          </a:xfrm>
        </p:grpSpPr>
        <p:graphicFrame>
          <p:nvGraphicFramePr>
            <p:cNvPr id="6" name="Grafico 6">
              <a:extLst>
                <a:ext uri="{FF2B5EF4-FFF2-40B4-BE49-F238E27FC236}">
                  <a16:creationId xmlns:a16="http://schemas.microsoft.com/office/drawing/2014/main" id="{A29BE621-E52F-454D-9A02-99291A3B76F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06224438"/>
                </p:ext>
              </p:extLst>
            </p:nvPr>
          </p:nvGraphicFramePr>
          <p:xfrm>
            <a:off x="6064915" y="1180306"/>
            <a:ext cx="5621331" cy="31567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7BDEFF55-D59F-DBF9-DD4D-91F5780A720B}"/>
                </a:ext>
              </a:extLst>
            </p:cNvPr>
            <p:cNvSpPr/>
            <p:nvPr/>
          </p:nvSpPr>
          <p:spPr>
            <a:xfrm rot="4005427">
              <a:off x="8670392" y="1713461"/>
              <a:ext cx="234778" cy="68798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49465C-0929-B29C-0324-3A69476F2BDF}"/>
                </a:ext>
              </a:extLst>
            </p:cNvPr>
            <p:cNvSpPr txBox="1"/>
            <p:nvPr/>
          </p:nvSpPr>
          <p:spPr>
            <a:xfrm>
              <a:off x="9073638" y="1650330"/>
              <a:ext cx="21277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LNL media </a:t>
              </a:r>
              <a:r>
                <a:rPr lang="en-US" sz="1200" dirty="0" err="1"/>
                <a:t>picchi</a:t>
              </a:r>
              <a:r>
                <a:rPr lang="en-US" sz="1200" dirty="0"/>
                <a:t> molto </a:t>
              </a:r>
              <a:r>
                <a:rPr lang="en-US" sz="1200" dirty="0" err="1"/>
                <a:t>elevata</a:t>
              </a:r>
              <a:endParaRPr lang="en-US" sz="1200" dirty="0"/>
            </a:p>
            <a:p>
              <a:r>
                <a:rPr lang="en-US" sz="1200" dirty="0"/>
                <a:t>(</a:t>
              </a:r>
              <a:r>
                <a:rPr lang="en-US" sz="1200" dirty="0" err="1"/>
                <a:t>Periodi</a:t>
              </a:r>
              <a:r>
                <a:rPr lang="en-US" sz="1200" dirty="0"/>
                <a:t> di </a:t>
              </a:r>
              <a:r>
                <a:rPr lang="en-US" sz="1200" dirty="0" err="1"/>
                <a:t>saturazinoe</a:t>
              </a:r>
              <a:r>
                <a:rPr lang="en-US" sz="1200" dirty="0"/>
                <a:t> del link)</a:t>
              </a:r>
            </a:p>
          </p:txBody>
        </p:sp>
      </p:grpSp>
      <p:graphicFrame>
        <p:nvGraphicFramePr>
          <p:cNvPr id="9" name="Chart 3">
            <a:extLst>
              <a:ext uri="{FF2B5EF4-FFF2-40B4-BE49-F238E27FC236}">
                <a16:creationId xmlns:a16="http://schemas.microsoft.com/office/drawing/2014/main" id="{8104A00D-B365-789C-6BBB-003CE51A55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498"/>
              </p:ext>
            </p:extLst>
          </p:nvPr>
        </p:nvGraphicFramePr>
        <p:xfrm>
          <a:off x="6115050" y="3709374"/>
          <a:ext cx="5336252" cy="2946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6576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33E30-3EDA-9F10-8C7F-F10BFD8DD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/>
            <a:r>
              <a:rPr lang="en-US" sz="4400"/>
              <a:t>Dettagli sulle evoluzioni del collegamento delle sedi di Legnaro e Gran Sasso</a:t>
            </a:r>
            <a:br>
              <a:rPr lang="en-US" sz="4400"/>
            </a:br>
            <a:br>
              <a:rPr lang="en-US" sz="440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ED279E-B02B-3ED7-6803-71121ADB2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3" y="1401417"/>
            <a:ext cx="4762083" cy="3184871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1DB2CF-3A70-087A-AFCE-87E032440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796" y="2633663"/>
            <a:ext cx="6949579" cy="35113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AFD123-2F12-7CC4-1C5F-5C1288454FD3}"/>
              </a:ext>
            </a:extLst>
          </p:cNvPr>
          <p:cNvSpPr txBox="1"/>
          <p:nvPr/>
        </p:nvSpPr>
        <p:spPr>
          <a:xfrm>
            <a:off x="2483098" y="481166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LNL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F7B8B6-2748-00C2-D4B3-7FD6B660AB91}"/>
              </a:ext>
            </a:extLst>
          </p:cNvPr>
          <p:cNvSpPr txBox="1"/>
          <p:nvPr/>
        </p:nvSpPr>
        <p:spPr>
          <a:xfrm>
            <a:off x="8338929" y="6207868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LNGS</a:t>
            </a:r>
          </a:p>
        </p:txBody>
      </p:sp>
    </p:spTree>
    <p:extLst>
      <p:ext uri="{BB962C8B-B14F-4D97-AF65-F5344CB8AC3E}">
        <p14:creationId xmlns:p14="http://schemas.microsoft.com/office/powerpoint/2010/main" val="321738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FBAB3-D8B5-6896-380D-41B5EE336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5064125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Servizi</a:t>
            </a:r>
            <a:r>
              <a:rPr lang="en-US" dirty="0"/>
              <a:t> </a:t>
            </a:r>
            <a:r>
              <a:rPr lang="en-US" dirty="0" err="1"/>
              <a:t>Nazionali</a:t>
            </a:r>
            <a:r>
              <a:rPr lang="en-US" dirty="0"/>
              <a:t> e Business Continuity (</a:t>
            </a:r>
            <a:r>
              <a:rPr lang="en-US" dirty="0" err="1"/>
              <a:t>S.Longo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Presentata</a:t>
            </a:r>
            <a:r>
              <a:rPr lang="en-US" dirty="0"/>
              <a:t> la </a:t>
            </a:r>
            <a:r>
              <a:rPr lang="en-US" dirty="0" err="1"/>
              <a:t>struttura</a:t>
            </a:r>
            <a:r>
              <a:rPr lang="en-US" dirty="0"/>
              <a:t>, la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evoluzione</a:t>
            </a:r>
            <a:endParaRPr lang="en-US" dirty="0"/>
          </a:p>
          <a:p>
            <a:pPr lvl="1"/>
            <a:r>
              <a:rPr lang="en-US" dirty="0" err="1"/>
              <a:t>Proposte</a:t>
            </a:r>
            <a:r>
              <a:rPr lang="en-US" dirty="0"/>
              <a:t> di </a:t>
            </a:r>
            <a:r>
              <a:rPr lang="en-US" dirty="0" err="1"/>
              <a:t>miglioramento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struttura</a:t>
            </a:r>
            <a:r>
              <a:rPr lang="en-US" dirty="0"/>
              <a:t> in </a:t>
            </a:r>
            <a:r>
              <a:rPr lang="en-US" dirty="0" err="1"/>
              <a:t>ottica</a:t>
            </a:r>
            <a:r>
              <a:rPr lang="en-US" dirty="0"/>
              <a:t> di </a:t>
            </a:r>
            <a:r>
              <a:rPr lang="en-US" dirty="0" err="1"/>
              <a:t>aumento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resilienza</a:t>
            </a:r>
            <a:endParaRPr lang="en-US" dirty="0"/>
          </a:p>
          <a:p>
            <a:pPr lvl="2"/>
            <a:r>
              <a:rPr lang="en-US" dirty="0"/>
              <a:t>Da </a:t>
            </a:r>
            <a:r>
              <a:rPr lang="en-US" dirty="0" err="1"/>
              <a:t>valutare</a:t>
            </a:r>
            <a:r>
              <a:rPr lang="en-US" dirty="0"/>
              <a:t> bene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complessi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di </a:t>
            </a:r>
            <a:r>
              <a:rPr lang="en-US" dirty="0" err="1"/>
              <a:t>riprotezione</a:t>
            </a:r>
            <a:r>
              <a:rPr lang="en-US" dirty="0"/>
              <a:t> a </a:t>
            </a:r>
            <a:r>
              <a:rPr lang="en-US" dirty="0" err="1"/>
              <a:t>livello</a:t>
            </a:r>
            <a:r>
              <a:rPr lang="en-US" dirty="0"/>
              <a:t> di rete ed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processi</a:t>
            </a:r>
            <a:r>
              <a:rPr lang="en-US" dirty="0"/>
              <a:t> di </a:t>
            </a:r>
            <a:r>
              <a:rPr lang="en-US" dirty="0" err="1"/>
              <a:t>migrazione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workfolw</a:t>
            </a:r>
            <a:endParaRPr lang="en-US" dirty="0"/>
          </a:p>
          <a:p>
            <a:pPr lvl="2"/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fatta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unaanalisi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struttura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applicazioni</a:t>
            </a:r>
            <a:r>
              <a:rPr lang="en-US" dirty="0"/>
              <a:t> in modo da </a:t>
            </a:r>
            <a:r>
              <a:rPr lang="en-US" dirty="0" err="1"/>
              <a:t>renderle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robuste</a:t>
            </a:r>
            <a:r>
              <a:rPr lang="en-US" dirty="0"/>
              <a:t> in </a:t>
            </a:r>
            <a:r>
              <a:rPr lang="en-US" dirty="0" err="1"/>
              <a:t>caso</a:t>
            </a:r>
            <a:r>
              <a:rPr lang="en-US" dirty="0"/>
              <a:t> di </a:t>
            </a:r>
            <a:r>
              <a:rPr lang="en-US" dirty="0" err="1"/>
              <a:t>migrazione</a:t>
            </a:r>
            <a:endParaRPr lang="en-US" dirty="0"/>
          </a:p>
          <a:p>
            <a:r>
              <a:rPr lang="en-US" dirty="0"/>
              <a:t>NUCS (</a:t>
            </a:r>
            <a:r>
              <a:rPr lang="en-US" dirty="0" err="1"/>
              <a:t>Nucleo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Cyber Security) – Carbone</a:t>
            </a:r>
          </a:p>
          <a:p>
            <a:pPr lvl="1"/>
            <a:r>
              <a:rPr lang="en-US" dirty="0"/>
              <a:t>CSIRT </a:t>
            </a:r>
            <a:r>
              <a:rPr lang="en-US" dirty="0" err="1"/>
              <a:t>creato</a:t>
            </a:r>
            <a:r>
              <a:rPr lang="en-US" dirty="0"/>
              <a:t> da Riccardo </a:t>
            </a:r>
            <a:r>
              <a:rPr lang="en-US" dirty="0" err="1"/>
              <a:t>Veraldi</a:t>
            </a:r>
            <a:r>
              <a:rPr lang="en-US" dirty="0"/>
              <a:t> ed </a:t>
            </a:r>
            <a:r>
              <a:rPr lang="en-US" dirty="0" err="1"/>
              <a:t>oggi</a:t>
            </a:r>
            <a:r>
              <a:rPr lang="en-US" dirty="0"/>
              <a:t> in mano a (Carbone e </a:t>
            </a:r>
            <a:r>
              <a:rPr lang="en-US" dirty="0" err="1"/>
              <a:t>Ciaschini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SCANSIONI (</a:t>
            </a:r>
            <a:r>
              <a:rPr lang="en-US" dirty="0" err="1"/>
              <a:t>Lanzi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R&amp;D e SOC (</a:t>
            </a:r>
            <a:r>
              <a:rPr lang="en-US" dirty="0" err="1"/>
              <a:t>Peco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Strumenti</a:t>
            </a:r>
            <a:r>
              <a:rPr lang="en-US" dirty="0"/>
              <a:t> per le </a:t>
            </a:r>
            <a:r>
              <a:rPr lang="en-US" dirty="0" err="1"/>
              <a:t>Sezioni</a:t>
            </a:r>
            <a:r>
              <a:rPr lang="en-US" dirty="0"/>
              <a:t> ??</a:t>
            </a:r>
          </a:p>
          <a:p>
            <a:pPr lvl="1"/>
            <a:r>
              <a:rPr lang="en-US" dirty="0"/>
              <a:t>MISP (Malware </a:t>
            </a:r>
            <a:r>
              <a:rPr lang="en-US" dirty="0" err="1"/>
              <a:t>Infromation</a:t>
            </a:r>
            <a:r>
              <a:rPr lang="en-US" dirty="0"/>
              <a:t> Sharing Platform) ??</a:t>
            </a:r>
          </a:p>
          <a:p>
            <a:pPr marL="457200" lvl="1" indent="0">
              <a:buNone/>
            </a:pPr>
            <a:r>
              <a:rPr lang="en-US" dirty="0" err="1"/>
              <a:t>Molte</a:t>
            </a:r>
            <a:r>
              <a:rPr lang="en-US" dirty="0"/>
              <a:t> </a:t>
            </a:r>
            <a:r>
              <a:rPr lang="en-US" dirty="0" err="1"/>
              <a:t>aree</a:t>
            </a:r>
            <a:r>
              <a:rPr lang="en-US" dirty="0"/>
              <a:t> </a:t>
            </a:r>
            <a:r>
              <a:rPr lang="en-US" dirty="0" err="1"/>
              <a:t>richiederebbero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man power</a:t>
            </a:r>
          </a:p>
          <a:p>
            <a:r>
              <a:rPr lang="en-US" dirty="0" err="1"/>
              <a:t>Presentazione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nuova</a:t>
            </a:r>
            <a:r>
              <a:rPr lang="en-US" dirty="0"/>
              <a:t> </a:t>
            </a:r>
            <a:r>
              <a:rPr lang="en-US" dirty="0" err="1"/>
              <a:t>disciplina</a:t>
            </a:r>
            <a:r>
              <a:rPr lang="en-US" dirty="0"/>
              <a:t> </a:t>
            </a:r>
            <a:r>
              <a:rPr lang="en-US" dirty="0" err="1"/>
              <a:t>europea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Cyber Security (</a:t>
            </a:r>
            <a:r>
              <a:rPr lang="en-US" dirty="0" err="1"/>
              <a:t>Foggetti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Workshop CCR 22-26 Maggio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Sottomettere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gli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abrstract</a:t>
            </a:r>
            <a:r>
              <a:rPr lang="en-US" dirty="0">
                <a:solidFill>
                  <a:srgbClr val="FF0000"/>
                </a:solidFill>
              </a:rPr>
              <a:t> per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talk da </a:t>
            </a:r>
            <a:r>
              <a:rPr lang="en-US" dirty="0" err="1">
                <a:solidFill>
                  <a:srgbClr val="FF0000"/>
                </a:solidFill>
              </a:rPr>
              <a:t>proporre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entro</a:t>
            </a:r>
            <a:r>
              <a:rPr lang="en-US" dirty="0">
                <a:solidFill>
                  <a:srgbClr val="FF0000"/>
                </a:solidFill>
              </a:rPr>
              <a:t> il 7 </a:t>
            </a:r>
            <a:r>
              <a:rPr lang="en-US" dirty="0" err="1">
                <a:solidFill>
                  <a:srgbClr val="FF0000"/>
                </a:solidFill>
              </a:rPr>
              <a:t>Aprile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0A8D96-39FA-FD14-581C-0059C52B24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Punti</a:t>
            </a:r>
            <a:r>
              <a:rPr lang="en-US" dirty="0"/>
              <a:t> </a:t>
            </a:r>
            <a:r>
              <a:rPr lang="en-US" dirty="0" err="1"/>
              <a:t>salienti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riunione</a:t>
            </a:r>
            <a:r>
              <a:rPr lang="en-US" dirty="0"/>
              <a:t> di CCR di fine </a:t>
            </a:r>
            <a:r>
              <a:rPr lang="en-US" dirty="0" err="1"/>
              <a:t>Marzo</a:t>
            </a:r>
            <a:r>
              <a:rPr lang="en-US" dirty="0"/>
              <a:t> 2023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5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566</Words>
  <Application>Microsoft Macintosh PowerPoint</Application>
  <PresentationFormat>Widescreen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Breve report riunione CCR </vt:lpstr>
      <vt:lpstr>Sessione di Bilnacio</vt:lpstr>
      <vt:lpstr>Punti salienti della riunione di CCR di fine Marzo 2023 </vt:lpstr>
      <vt:lpstr>PowerPoint Presentation</vt:lpstr>
      <vt:lpstr>PowerPoint Presentation</vt:lpstr>
      <vt:lpstr>Dettagli sulle evoluzioni del collegamento delle sedi di Legnaro e Gran Sasso  </vt:lpstr>
      <vt:lpstr>Punti salienti della riunione di CCR di fine Marzo 2023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Breve report riunione CCR </dc:title>
  <dc:creator>Stefano Zani</dc:creator>
  <cp:lastModifiedBy>Stefano Zani</cp:lastModifiedBy>
  <cp:revision>6</cp:revision>
  <dcterms:created xsi:type="dcterms:W3CDTF">2023-04-04T20:44:59Z</dcterms:created>
  <dcterms:modified xsi:type="dcterms:W3CDTF">2023-04-05T09:22:31Z</dcterms:modified>
</cp:coreProperties>
</file>