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3" r:id="rId2"/>
    <p:sldMasterId id="2147483686" r:id="rId3"/>
    <p:sldMasterId id="2147483699" r:id="rId4"/>
    <p:sldMasterId id="2147483712" r:id="rId5"/>
    <p:sldMasterId id="2147483725" r:id="rId6"/>
    <p:sldMasterId id="2147483738" r:id="rId7"/>
    <p:sldMasterId id="2147483870" r:id="rId8"/>
  </p:sldMasterIdLst>
  <p:notesMasterIdLst>
    <p:notesMasterId r:id="rId65"/>
  </p:notesMasterIdLst>
  <p:sldIdLst>
    <p:sldId id="258" r:id="rId9"/>
    <p:sldId id="262" r:id="rId10"/>
    <p:sldId id="263" r:id="rId11"/>
    <p:sldId id="266" r:id="rId12"/>
    <p:sldId id="313" r:id="rId13"/>
    <p:sldId id="311" r:id="rId14"/>
    <p:sldId id="312" r:id="rId15"/>
    <p:sldId id="270" r:id="rId16"/>
    <p:sldId id="271" r:id="rId17"/>
    <p:sldId id="274" r:id="rId18"/>
    <p:sldId id="276" r:id="rId19"/>
    <p:sldId id="277" r:id="rId20"/>
    <p:sldId id="278" r:id="rId21"/>
    <p:sldId id="279" r:id="rId22"/>
    <p:sldId id="273" r:id="rId23"/>
    <p:sldId id="280" r:id="rId24"/>
    <p:sldId id="281" r:id="rId25"/>
    <p:sldId id="315" r:id="rId26"/>
    <p:sldId id="323" r:id="rId27"/>
    <p:sldId id="282" r:id="rId28"/>
    <p:sldId id="283" r:id="rId29"/>
    <p:sldId id="317" r:id="rId30"/>
    <p:sldId id="318" r:id="rId31"/>
    <p:sldId id="330" r:id="rId32"/>
    <p:sldId id="319" r:id="rId33"/>
    <p:sldId id="331" r:id="rId34"/>
    <p:sldId id="333" r:id="rId35"/>
    <p:sldId id="320" r:id="rId36"/>
    <p:sldId id="325" r:id="rId37"/>
    <p:sldId id="334" r:id="rId38"/>
    <p:sldId id="335" r:id="rId39"/>
    <p:sldId id="336" r:id="rId40"/>
    <p:sldId id="324" r:id="rId41"/>
    <p:sldId id="337" r:id="rId42"/>
    <p:sldId id="290" r:id="rId43"/>
    <p:sldId id="259" r:id="rId44"/>
    <p:sldId id="340" r:id="rId45"/>
    <p:sldId id="343" r:id="rId46"/>
    <p:sldId id="344" r:id="rId47"/>
    <p:sldId id="354" r:id="rId48"/>
    <p:sldId id="355" r:id="rId49"/>
    <p:sldId id="356" r:id="rId50"/>
    <p:sldId id="357" r:id="rId51"/>
    <p:sldId id="358" r:id="rId52"/>
    <p:sldId id="350" r:id="rId53"/>
    <p:sldId id="361" r:id="rId54"/>
    <p:sldId id="345" r:id="rId55"/>
    <p:sldId id="346" r:id="rId56"/>
    <p:sldId id="360" r:id="rId57"/>
    <p:sldId id="347" r:id="rId58"/>
    <p:sldId id="359" r:id="rId59"/>
    <p:sldId id="351" r:id="rId60"/>
    <p:sldId id="352" r:id="rId61"/>
    <p:sldId id="353" r:id="rId62"/>
    <p:sldId id="348" r:id="rId63"/>
    <p:sldId id="34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6"/>
    <p:restoredTop sz="94709"/>
  </p:normalViewPr>
  <p:slideViewPr>
    <p:cSldViewPr snapToGrid="0" snapToObjects="1">
      <p:cViewPr>
        <p:scale>
          <a:sx n="90" d="100"/>
          <a:sy n="90" d="100"/>
        </p:scale>
        <p:origin x="296"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notesMaster" Target="notesMasters/notesMaster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97304-097B-064F-9A0E-191806338184}" type="datetimeFigureOut">
              <a:rPr lang="en-US" smtClean="0"/>
              <a:t>4/4/23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E61F90-6018-D04F-BC12-C93AB3D5A873}" type="slidenum">
              <a:rPr lang="en-US" smtClean="0"/>
              <a:t>‹#›</a:t>
            </a:fld>
            <a:endParaRPr lang="en-US"/>
          </a:p>
        </p:txBody>
      </p:sp>
    </p:spTree>
    <p:extLst>
      <p:ext uri="{BB962C8B-B14F-4D97-AF65-F5344CB8AC3E}">
        <p14:creationId xmlns:p14="http://schemas.microsoft.com/office/powerpoint/2010/main" val="840495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482509-D09D-8C40-88D7-C80E2EF0B931}" type="slidenum">
              <a:rPr lang="en-US" smtClean="0"/>
              <a:t>1</a:t>
            </a:fld>
            <a:endParaRPr lang="en-US"/>
          </a:p>
        </p:txBody>
      </p:sp>
    </p:spTree>
    <p:extLst>
      <p:ext uri="{BB962C8B-B14F-4D97-AF65-F5344CB8AC3E}">
        <p14:creationId xmlns:p14="http://schemas.microsoft.com/office/powerpoint/2010/main" val="59614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35</a:t>
            </a:fld>
            <a:endParaRPr lang="it-IT"/>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en-GB" noProof="0" dirty="0">
              <a:ea typeface="ＭＳ Ｐゴシック" charset="-128"/>
            </a:endParaRPr>
          </a:p>
          <a:p>
            <a:pPr eaLnBrk="1" hangingPunct="1"/>
            <a:endParaRPr lang="en-GB" noProof="0" dirty="0">
              <a:ea typeface="ＭＳ Ｐゴシック" charset="-128"/>
            </a:endParaRPr>
          </a:p>
        </p:txBody>
      </p:sp>
    </p:spTree>
    <p:extLst>
      <p:ext uri="{BB962C8B-B14F-4D97-AF65-F5344CB8AC3E}">
        <p14:creationId xmlns:p14="http://schemas.microsoft.com/office/powerpoint/2010/main" val="100737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61F90-6018-D04F-BC12-C93AB3D5A873}" type="slidenum">
              <a:rPr lang="en-US" smtClean="0"/>
              <a:t>39</a:t>
            </a:fld>
            <a:endParaRPr lang="en-US"/>
          </a:p>
        </p:txBody>
      </p:sp>
    </p:spTree>
    <p:extLst>
      <p:ext uri="{BB962C8B-B14F-4D97-AF65-F5344CB8AC3E}">
        <p14:creationId xmlns:p14="http://schemas.microsoft.com/office/powerpoint/2010/main" val="936515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435444-FAAE-0F4E-BB77-C7B77E2D23FA}" type="slidenum">
              <a:rPr lang="en-US" smtClean="0"/>
              <a:t>45</a:t>
            </a:fld>
            <a:endParaRPr lang="en-US"/>
          </a:p>
        </p:txBody>
      </p:sp>
      <p:sp>
        <p:nvSpPr>
          <p:cNvPr id="5" name="Date Placeholder 4"/>
          <p:cNvSpPr>
            <a:spLocks noGrp="1"/>
          </p:cNvSpPr>
          <p:nvPr>
            <p:ph type="dt" idx="11"/>
          </p:nvPr>
        </p:nvSpPr>
        <p:spPr/>
        <p:txBody>
          <a:bodyPr/>
          <a:lstStyle/>
          <a:p>
            <a:r>
              <a:rPr lang="it-IT"/>
              <a:t>11/2/21</a:t>
            </a:r>
            <a:endParaRPr lang="en-US"/>
          </a:p>
        </p:txBody>
      </p:sp>
    </p:spTree>
    <p:extLst>
      <p:ext uri="{BB962C8B-B14F-4D97-AF65-F5344CB8AC3E}">
        <p14:creationId xmlns:p14="http://schemas.microsoft.com/office/powerpoint/2010/main" val="1291011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50</a:t>
            </a:fld>
            <a:endParaRPr lang="it-IT"/>
          </a:p>
        </p:txBody>
      </p:sp>
      <p:sp>
        <p:nvSpPr>
          <p:cNvPr id="10243" name="Rectangle 2"/>
          <p:cNvSpPr>
            <a:spLocks noGrp="1" noRot="1" noChangeAspect="1" noChangeArrowheads="1" noTextEdit="1"/>
          </p:cNvSpPr>
          <p:nvPr>
            <p:ph type="sldImg"/>
          </p:nvPr>
        </p:nvSpPr>
        <p:spPr>
          <a:xfrm>
            <a:off x="142875" y="768350"/>
            <a:ext cx="6818313" cy="3836988"/>
          </a:xfrm>
          <a:ln/>
        </p:spPr>
      </p:sp>
      <p:sp>
        <p:nvSpPr>
          <p:cNvPr id="10244" name="Rectangle 3"/>
          <p:cNvSpPr>
            <a:spLocks noGrp="1" noChangeArrowheads="1"/>
          </p:cNvSpPr>
          <p:nvPr>
            <p:ph type="body" idx="1"/>
          </p:nvPr>
        </p:nvSpPr>
        <p:spPr>
          <a:noFill/>
          <a:ln/>
        </p:spPr>
        <p:txBody>
          <a:bodyPr/>
          <a:lstStyle/>
          <a:p>
            <a:pPr eaLnBrk="1" hangingPunct="1"/>
            <a:endParaRPr lang="en-GB" noProof="0" dirty="0">
              <a:ea typeface="ＭＳ Ｐゴシック" charset="-128"/>
            </a:endParaRPr>
          </a:p>
        </p:txBody>
      </p:sp>
    </p:spTree>
    <p:extLst>
      <p:ext uri="{BB962C8B-B14F-4D97-AF65-F5344CB8AC3E}">
        <p14:creationId xmlns:p14="http://schemas.microsoft.com/office/powerpoint/2010/main" val="129944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it-IT"/>
              <a:t>11/2/21</a:t>
            </a:r>
            <a:endParaRPr lang="en-US"/>
          </a:p>
        </p:txBody>
      </p:sp>
      <p:sp>
        <p:nvSpPr>
          <p:cNvPr id="5" name="Slide Number Placeholder 4"/>
          <p:cNvSpPr>
            <a:spLocks noGrp="1"/>
          </p:cNvSpPr>
          <p:nvPr>
            <p:ph type="sldNum" sz="quarter" idx="11"/>
          </p:nvPr>
        </p:nvSpPr>
        <p:spPr/>
        <p:txBody>
          <a:bodyPr/>
          <a:lstStyle/>
          <a:p>
            <a:fld id="{3B435444-FAAE-0F4E-BB77-C7B77E2D23FA}" type="slidenum">
              <a:rPr lang="en-US" smtClean="0"/>
              <a:t>54</a:t>
            </a:fld>
            <a:endParaRPr lang="en-US"/>
          </a:p>
        </p:txBody>
      </p:sp>
    </p:spTree>
    <p:extLst>
      <p:ext uri="{BB962C8B-B14F-4D97-AF65-F5344CB8AC3E}">
        <p14:creationId xmlns:p14="http://schemas.microsoft.com/office/powerpoint/2010/main" val="154965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482509-D09D-8C40-88D7-C80E2EF0B931}" type="slidenum">
              <a:rPr lang="en-US" smtClean="0"/>
              <a:t>2</a:t>
            </a:fld>
            <a:endParaRPr lang="en-US"/>
          </a:p>
        </p:txBody>
      </p:sp>
    </p:spTree>
    <p:extLst>
      <p:ext uri="{BB962C8B-B14F-4D97-AF65-F5344CB8AC3E}">
        <p14:creationId xmlns:p14="http://schemas.microsoft.com/office/powerpoint/2010/main" val="639272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61F90-6018-D04F-BC12-C93AB3D5A873}" type="slidenum">
              <a:rPr lang="en-US" smtClean="0"/>
              <a:t>3</a:t>
            </a:fld>
            <a:endParaRPr lang="en-US"/>
          </a:p>
        </p:txBody>
      </p:sp>
    </p:spTree>
    <p:extLst>
      <p:ext uri="{BB962C8B-B14F-4D97-AF65-F5344CB8AC3E}">
        <p14:creationId xmlns:p14="http://schemas.microsoft.com/office/powerpoint/2010/main" val="736441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4</a:t>
            </a:fld>
            <a:endParaRPr lang="it-IT"/>
          </a:p>
        </p:txBody>
      </p:sp>
      <p:sp>
        <p:nvSpPr>
          <p:cNvPr id="10243" name="Rectangle 2"/>
          <p:cNvSpPr>
            <a:spLocks noGrp="1" noRot="1" noChangeAspect="1" noChangeArrowheads="1" noTextEdit="1"/>
          </p:cNvSpPr>
          <p:nvPr>
            <p:ph type="sldImg"/>
          </p:nvPr>
        </p:nvSpPr>
        <p:spPr>
          <a:xfrm>
            <a:off x="142875" y="768350"/>
            <a:ext cx="6818313" cy="3836988"/>
          </a:xfrm>
          <a:ln/>
        </p:spPr>
      </p:sp>
      <p:sp>
        <p:nvSpPr>
          <p:cNvPr id="10244" name="Rectangle 3"/>
          <p:cNvSpPr>
            <a:spLocks noGrp="1" noChangeArrowheads="1"/>
          </p:cNvSpPr>
          <p:nvPr>
            <p:ph type="body" idx="1"/>
          </p:nvPr>
        </p:nvSpPr>
        <p:spPr>
          <a:noFill/>
          <a:ln/>
        </p:spPr>
        <p:txBody>
          <a:bodyPr/>
          <a:lstStyle/>
          <a:p>
            <a:pPr eaLnBrk="1" hangingPunct="1"/>
            <a:endParaRPr lang="en-GB" noProof="0" dirty="0">
              <a:ea typeface="ＭＳ Ｐゴシック" charset="-128"/>
            </a:endParaRPr>
          </a:p>
        </p:txBody>
      </p:sp>
    </p:spTree>
    <p:extLst>
      <p:ext uri="{BB962C8B-B14F-4D97-AF65-F5344CB8AC3E}">
        <p14:creationId xmlns:p14="http://schemas.microsoft.com/office/powerpoint/2010/main" val="1227930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8</a:t>
            </a:fld>
            <a:endParaRPr lang="it-IT"/>
          </a:p>
        </p:txBody>
      </p:sp>
      <p:sp>
        <p:nvSpPr>
          <p:cNvPr id="10243" name="Rectangle 2"/>
          <p:cNvSpPr>
            <a:spLocks noGrp="1" noRot="1" noChangeAspect="1" noChangeArrowheads="1" noTextEdit="1"/>
          </p:cNvSpPr>
          <p:nvPr>
            <p:ph type="sldImg"/>
          </p:nvPr>
        </p:nvSpPr>
        <p:spPr>
          <a:xfrm>
            <a:off x="142875" y="768350"/>
            <a:ext cx="6818313" cy="3836988"/>
          </a:xfrm>
          <a:ln/>
        </p:spPr>
      </p:sp>
      <p:sp>
        <p:nvSpPr>
          <p:cNvPr id="10244" name="Rectangle 3"/>
          <p:cNvSpPr>
            <a:spLocks noGrp="1" noChangeArrowheads="1"/>
          </p:cNvSpPr>
          <p:nvPr>
            <p:ph type="body" idx="1"/>
          </p:nvPr>
        </p:nvSpPr>
        <p:spPr>
          <a:noFill/>
          <a:ln/>
        </p:spPr>
        <p:txBody>
          <a:bodyPr/>
          <a:lstStyle/>
          <a:p>
            <a:pPr eaLnBrk="1" hangingPunct="1"/>
            <a:endParaRPr lang="en-GB" noProof="0" dirty="0">
              <a:ea typeface="ＭＳ Ｐゴシック" charset="-128"/>
            </a:endParaRPr>
          </a:p>
        </p:txBody>
      </p:sp>
    </p:spTree>
    <p:extLst>
      <p:ext uri="{BB962C8B-B14F-4D97-AF65-F5344CB8AC3E}">
        <p14:creationId xmlns:p14="http://schemas.microsoft.com/office/powerpoint/2010/main" val="1413306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9</a:t>
            </a:fld>
            <a:endParaRPr lang="it-IT"/>
          </a:p>
        </p:txBody>
      </p:sp>
      <p:sp>
        <p:nvSpPr>
          <p:cNvPr id="10243" name="Rectangle 2"/>
          <p:cNvSpPr>
            <a:spLocks noGrp="1" noRot="1" noChangeAspect="1" noChangeArrowheads="1" noTextEdit="1"/>
          </p:cNvSpPr>
          <p:nvPr>
            <p:ph type="sldImg"/>
          </p:nvPr>
        </p:nvSpPr>
        <p:spPr>
          <a:xfrm>
            <a:off x="142875" y="768350"/>
            <a:ext cx="6818313" cy="3836988"/>
          </a:xfrm>
          <a:ln/>
        </p:spPr>
      </p:sp>
      <p:sp>
        <p:nvSpPr>
          <p:cNvPr id="10244" name="Rectangle 3"/>
          <p:cNvSpPr>
            <a:spLocks noGrp="1" noChangeArrowheads="1"/>
          </p:cNvSpPr>
          <p:nvPr>
            <p:ph type="body" idx="1"/>
          </p:nvPr>
        </p:nvSpPr>
        <p:spPr>
          <a:noFill/>
          <a:ln/>
        </p:spPr>
        <p:txBody>
          <a:bodyPr/>
          <a:lstStyle/>
          <a:p>
            <a:pPr eaLnBrk="1" hangingPunct="1"/>
            <a:endParaRPr lang="en-GB" noProof="0" dirty="0">
              <a:ea typeface="ＭＳ Ｐゴシック" charset="-128"/>
            </a:endParaRPr>
          </a:p>
        </p:txBody>
      </p:sp>
    </p:spTree>
    <p:extLst>
      <p:ext uri="{BB962C8B-B14F-4D97-AF65-F5344CB8AC3E}">
        <p14:creationId xmlns:p14="http://schemas.microsoft.com/office/powerpoint/2010/main" val="1591901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4586A-CC78-8A48-9017-76F9D87952F4}" type="slidenum">
              <a:rPr lang="en-US" smtClean="0"/>
              <a:t>11</a:t>
            </a:fld>
            <a:endParaRPr lang="en-US"/>
          </a:p>
        </p:txBody>
      </p:sp>
      <p:sp>
        <p:nvSpPr>
          <p:cNvPr id="5" name="Date Placeholder 4"/>
          <p:cNvSpPr>
            <a:spLocks noGrp="1"/>
          </p:cNvSpPr>
          <p:nvPr>
            <p:ph type="dt" idx="11"/>
          </p:nvPr>
        </p:nvSpPr>
        <p:spPr/>
        <p:txBody>
          <a:bodyPr/>
          <a:lstStyle/>
          <a:p>
            <a:r>
              <a:rPr lang="it-IT"/>
              <a:t>11/2/21</a:t>
            </a:r>
            <a:endParaRPr lang="en-US"/>
          </a:p>
        </p:txBody>
      </p:sp>
    </p:spTree>
    <p:extLst>
      <p:ext uri="{BB962C8B-B14F-4D97-AF65-F5344CB8AC3E}">
        <p14:creationId xmlns:p14="http://schemas.microsoft.com/office/powerpoint/2010/main" val="271399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15</a:t>
            </a:fld>
            <a:endParaRPr lang="it-IT"/>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en-GB" noProof="0" dirty="0">
              <a:ea typeface="ＭＳ Ｐゴシック" charset="-128"/>
            </a:endParaRPr>
          </a:p>
        </p:txBody>
      </p:sp>
      <p:sp>
        <p:nvSpPr>
          <p:cNvPr id="2" name="Date Placeholder 1"/>
          <p:cNvSpPr>
            <a:spLocks noGrp="1"/>
          </p:cNvSpPr>
          <p:nvPr>
            <p:ph type="dt" idx="10"/>
          </p:nvPr>
        </p:nvSpPr>
        <p:spPr/>
        <p:txBody>
          <a:bodyPr/>
          <a:lstStyle/>
          <a:p>
            <a:r>
              <a:rPr lang="it-IT"/>
              <a:t>11/2/21</a:t>
            </a:r>
            <a:endParaRPr lang="en-US"/>
          </a:p>
        </p:txBody>
      </p:sp>
    </p:spTree>
    <p:extLst>
      <p:ext uri="{BB962C8B-B14F-4D97-AF65-F5344CB8AC3E}">
        <p14:creationId xmlns:p14="http://schemas.microsoft.com/office/powerpoint/2010/main" val="119375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kern="1200" dirty="0" smtClean="0">
                <a:solidFill>
                  <a:srgbClr val="000000"/>
                </a:solidFill>
                <a:latin typeface="+mn-lt"/>
                <a:ea typeface="Calibri" charset="0"/>
                <a:cs typeface="Calibri Light" charset="0"/>
              </a:rPr>
              <a:t>The transverse impedance is inversely proportional to the square root of the frequency</a:t>
            </a:r>
            <a:r>
              <a:rPr lang="en-GB" sz="1000" kern="1200" dirty="0" smtClean="0">
                <a:solidFill>
                  <a:schemeClr val="tx1"/>
                </a:solidFill>
                <a:latin typeface="+mn-lt"/>
                <a:ea typeface="+mn-ea"/>
                <a:cs typeface="+mn-cs"/>
              </a:rPr>
              <a:t> </a:t>
            </a:r>
            <a:endParaRPr lang="en-US" sz="10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EE61F90-6018-D04F-BC12-C93AB3D5A873}" type="slidenum">
              <a:rPr lang="en-US" smtClean="0"/>
              <a:t>29</a:t>
            </a:fld>
            <a:endParaRPr lang="en-US"/>
          </a:p>
        </p:txBody>
      </p:sp>
    </p:spTree>
    <p:extLst>
      <p:ext uri="{BB962C8B-B14F-4D97-AF65-F5344CB8AC3E}">
        <p14:creationId xmlns:p14="http://schemas.microsoft.com/office/powerpoint/2010/main" val="175889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27" name="PlaceHolder 2"/>
          <p:cNvSpPr>
            <a:spLocks noGrp="1"/>
          </p:cNvSpPr>
          <p:nvPr>
            <p:ph type="body"/>
          </p:nvPr>
        </p:nvSpPr>
        <p:spPr>
          <a:xfrm>
            <a:off x="609480" y="160452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28" name="PlaceHolder 3"/>
          <p:cNvSpPr>
            <a:spLocks noGrp="1"/>
          </p:cNvSpPr>
          <p:nvPr>
            <p:ph type="body"/>
          </p:nvPr>
        </p:nvSpPr>
        <p:spPr>
          <a:xfrm>
            <a:off x="609480" y="368208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30"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31"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32"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33" name="PlaceHolder 5"/>
          <p:cNvSpPr>
            <a:spLocks noGrp="1"/>
          </p:cNvSpPr>
          <p:nvPr>
            <p:ph type="body"/>
          </p:nvPr>
        </p:nvSpPr>
        <p:spPr>
          <a:xfrm>
            <a:off x="623196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35" name="PlaceHolder 2"/>
          <p:cNvSpPr>
            <a:spLocks noGrp="1"/>
          </p:cNvSpPr>
          <p:nvPr>
            <p:ph type="body"/>
          </p:nvPr>
        </p:nvSpPr>
        <p:spPr>
          <a:xfrm>
            <a:off x="60948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36" name="PlaceHolder 3"/>
          <p:cNvSpPr>
            <a:spLocks noGrp="1"/>
          </p:cNvSpPr>
          <p:nvPr>
            <p:ph type="body"/>
          </p:nvPr>
        </p:nvSpPr>
        <p:spPr>
          <a:xfrm>
            <a:off x="431964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37" name="PlaceHolder 4"/>
          <p:cNvSpPr>
            <a:spLocks noGrp="1"/>
          </p:cNvSpPr>
          <p:nvPr>
            <p:ph type="body"/>
          </p:nvPr>
        </p:nvSpPr>
        <p:spPr>
          <a:xfrm>
            <a:off x="802980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38" name="PlaceHolder 5"/>
          <p:cNvSpPr>
            <a:spLocks noGrp="1"/>
          </p:cNvSpPr>
          <p:nvPr>
            <p:ph type="body"/>
          </p:nvPr>
        </p:nvSpPr>
        <p:spPr>
          <a:xfrm>
            <a:off x="60948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39" name="PlaceHolder 6"/>
          <p:cNvSpPr>
            <a:spLocks noGrp="1"/>
          </p:cNvSpPr>
          <p:nvPr>
            <p:ph type="body"/>
          </p:nvPr>
        </p:nvSpPr>
        <p:spPr>
          <a:xfrm>
            <a:off x="431964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40" name="PlaceHolder 7"/>
          <p:cNvSpPr>
            <a:spLocks noGrp="1"/>
          </p:cNvSpPr>
          <p:nvPr>
            <p:ph type="body"/>
          </p:nvPr>
        </p:nvSpPr>
        <p:spPr>
          <a:xfrm>
            <a:off x="802980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47" name="PlaceHolder 2"/>
          <p:cNvSpPr>
            <a:spLocks noGrp="1"/>
          </p:cNvSpPr>
          <p:nvPr>
            <p:ph type="subTitle"/>
          </p:nvPr>
        </p:nvSpPr>
        <p:spPr>
          <a:xfrm>
            <a:off x="609480" y="1604520"/>
            <a:ext cx="10972440" cy="3977280"/>
          </a:xfrm>
          <a:prstGeom prst="rect">
            <a:avLst/>
          </a:prstGeom>
        </p:spPr>
        <p:txBody>
          <a:bodyPr lIns="0" tIns="0" rIns="0" bIns="0" anchor="ctr"/>
          <a:lstStyle/>
          <a:p>
            <a:pPr algn="ctr"/>
            <a:r>
              <a:rPr lang="en-US" sz="3200" b="0" strike="noStrike" spc="-1" smtClean="0">
                <a:latin typeface="Arial"/>
              </a:rPr>
              <a:t>Click to edit Master subtitle style</a:t>
            </a: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49" name="PlaceHolder 2"/>
          <p:cNvSpPr>
            <a:spLocks noGrp="1"/>
          </p:cNvSpPr>
          <p:nvPr>
            <p:ph type="body"/>
          </p:nvPr>
        </p:nvSpPr>
        <p:spPr>
          <a:xfrm>
            <a:off x="609480" y="1604520"/>
            <a:ext cx="1097244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51"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52"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p:spPr>
        <p:txBody>
          <a:bodyPr lIns="0" tIns="0" rIns="0" bIns="0" anchor="ctr"/>
          <a:lstStyle/>
          <a:p>
            <a:pPr algn="ctr"/>
            <a:r>
              <a:rPr lang="en-US" sz="3200" b="0" strike="noStrike" spc="-1" smtClean="0">
                <a:latin typeface="Arial"/>
              </a:rPr>
              <a:t>Click to edit Master subtitle style</a:t>
            </a: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56"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57"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58"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lstStyle/>
          <a:p>
            <a:pPr algn="ctr"/>
            <a:r>
              <a:rPr lang="en-US" sz="3200" b="0" strike="noStrike" spc="-1" smtClean="0">
                <a:latin typeface="Arial"/>
              </a:rPr>
              <a:t>Click to edit Master subtitle style</a:t>
            </a: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60"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1"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2" name="PlaceHolder 4"/>
          <p:cNvSpPr>
            <a:spLocks noGrp="1"/>
          </p:cNvSpPr>
          <p:nvPr>
            <p:ph type="body"/>
          </p:nvPr>
        </p:nvSpPr>
        <p:spPr>
          <a:xfrm>
            <a:off x="623196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64"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5"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6" name="PlaceHolder 4"/>
          <p:cNvSpPr>
            <a:spLocks noGrp="1"/>
          </p:cNvSpPr>
          <p:nvPr>
            <p:ph type="body"/>
          </p:nvPr>
        </p:nvSpPr>
        <p:spPr>
          <a:xfrm>
            <a:off x="609480" y="368208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68" name="PlaceHolder 2"/>
          <p:cNvSpPr>
            <a:spLocks noGrp="1"/>
          </p:cNvSpPr>
          <p:nvPr>
            <p:ph type="body"/>
          </p:nvPr>
        </p:nvSpPr>
        <p:spPr>
          <a:xfrm>
            <a:off x="609480" y="160452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9" name="PlaceHolder 3"/>
          <p:cNvSpPr>
            <a:spLocks noGrp="1"/>
          </p:cNvSpPr>
          <p:nvPr>
            <p:ph type="body"/>
          </p:nvPr>
        </p:nvSpPr>
        <p:spPr>
          <a:xfrm>
            <a:off x="609480" y="368208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71"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2"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3"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4" name="PlaceHolder 5"/>
          <p:cNvSpPr>
            <a:spLocks noGrp="1"/>
          </p:cNvSpPr>
          <p:nvPr>
            <p:ph type="body"/>
          </p:nvPr>
        </p:nvSpPr>
        <p:spPr>
          <a:xfrm>
            <a:off x="623196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76" name="PlaceHolder 2"/>
          <p:cNvSpPr>
            <a:spLocks noGrp="1"/>
          </p:cNvSpPr>
          <p:nvPr>
            <p:ph type="body"/>
          </p:nvPr>
        </p:nvSpPr>
        <p:spPr>
          <a:xfrm>
            <a:off x="60948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7" name="PlaceHolder 3"/>
          <p:cNvSpPr>
            <a:spLocks noGrp="1"/>
          </p:cNvSpPr>
          <p:nvPr>
            <p:ph type="body"/>
          </p:nvPr>
        </p:nvSpPr>
        <p:spPr>
          <a:xfrm>
            <a:off x="431964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8" name="PlaceHolder 4"/>
          <p:cNvSpPr>
            <a:spLocks noGrp="1"/>
          </p:cNvSpPr>
          <p:nvPr>
            <p:ph type="body"/>
          </p:nvPr>
        </p:nvSpPr>
        <p:spPr>
          <a:xfrm>
            <a:off x="802980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9" name="PlaceHolder 5"/>
          <p:cNvSpPr>
            <a:spLocks noGrp="1"/>
          </p:cNvSpPr>
          <p:nvPr>
            <p:ph type="body"/>
          </p:nvPr>
        </p:nvSpPr>
        <p:spPr>
          <a:xfrm>
            <a:off x="60948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80" name="PlaceHolder 6"/>
          <p:cNvSpPr>
            <a:spLocks noGrp="1"/>
          </p:cNvSpPr>
          <p:nvPr>
            <p:ph type="body"/>
          </p:nvPr>
        </p:nvSpPr>
        <p:spPr>
          <a:xfrm>
            <a:off x="431964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81" name="PlaceHolder 7"/>
          <p:cNvSpPr>
            <a:spLocks noGrp="1"/>
          </p:cNvSpPr>
          <p:nvPr>
            <p:ph type="body"/>
          </p:nvPr>
        </p:nvSpPr>
        <p:spPr>
          <a:xfrm>
            <a:off x="802980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88" name="PlaceHolder 2"/>
          <p:cNvSpPr>
            <a:spLocks noGrp="1"/>
          </p:cNvSpPr>
          <p:nvPr>
            <p:ph type="subTitle"/>
          </p:nvPr>
        </p:nvSpPr>
        <p:spPr>
          <a:xfrm>
            <a:off x="609480" y="1604520"/>
            <a:ext cx="10972440" cy="3977280"/>
          </a:xfrm>
          <a:prstGeom prst="rect">
            <a:avLst/>
          </a:prstGeom>
        </p:spPr>
        <p:txBody>
          <a:bodyPr lIns="0" tIns="0" rIns="0" bIns="0" anchor="ctr"/>
          <a:lstStyle/>
          <a:p>
            <a:pPr algn="ctr"/>
            <a:r>
              <a:rPr lang="en-US" sz="3200" b="0" strike="noStrike" spc="-1" smtClean="0">
                <a:latin typeface="Arial"/>
              </a:rPr>
              <a:t>Click to edit Master subtitle style</a:t>
            </a: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90" name="PlaceHolder 2"/>
          <p:cNvSpPr>
            <a:spLocks noGrp="1"/>
          </p:cNvSpPr>
          <p:nvPr>
            <p:ph type="body"/>
          </p:nvPr>
        </p:nvSpPr>
        <p:spPr>
          <a:xfrm>
            <a:off x="609480" y="1604520"/>
            <a:ext cx="1097244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92"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93"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8" name="PlaceHolder 2"/>
          <p:cNvSpPr>
            <a:spLocks noGrp="1"/>
          </p:cNvSpPr>
          <p:nvPr>
            <p:ph type="body"/>
          </p:nvPr>
        </p:nvSpPr>
        <p:spPr>
          <a:xfrm>
            <a:off x="609480" y="1604520"/>
            <a:ext cx="1097244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609480" y="273600"/>
            <a:ext cx="10972440" cy="5307840"/>
          </a:xfrm>
          <a:prstGeom prst="rect">
            <a:avLst/>
          </a:prstGeom>
        </p:spPr>
        <p:txBody>
          <a:bodyPr lIns="0" tIns="0" rIns="0" bIns="0" anchor="ctr"/>
          <a:lstStyle/>
          <a:p>
            <a:pPr algn="ctr"/>
            <a:r>
              <a:rPr lang="en-US" sz="3200" b="0" strike="noStrike" spc="-1" smtClean="0">
                <a:latin typeface="Arial"/>
              </a:rPr>
              <a:t>Click to edit Master subtitle style</a:t>
            </a: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97"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98"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99"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01"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02"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03" name="PlaceHolder 4"/>
          <p:cNvSpPr>
            <a:spLocks noGrp="1"/>
          </p:cNvSpPr>
          <p:nvPr>
            <p:ph type="body"/>
          </p:nvPr>
        </p:nvSpPr>
        <p:spPr>
          <a:xfrm>
            <a:off x="623196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05"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06"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07" name="PlaceHolder 4"/>
          <p:cNvSpPr>
            <a:spLocks noGrp="1"/>
          </p:cNvSpPr>
          <p:nvPr>
            <p:ph type="body"/>
          </p:nvPr>
        </p:nvSpPr>
        <p:spPr>
          <a:xfrm>
            <a:off x="609480" y="368208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09" name="PlaceHolder 2"/>
          <p:cNvSpPr>
            <a:spLocks noGrp="1"/>
          </p:cNvSpPr>
          <p:nvPr>
            <p:ph type="body"/>
          </p:nvPr>
        </p:nvSpPr>
        <p:spPr>
          <a:xfrm>
            <a:off x="609480" y="160452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0" name="PlaceHolder 3"/>
          <p:cNvSpPr>
            <a:spLocks noGrp="1"/>
          </p:cNvSpPr>
          <p:nvPr>
            <p:ph type="body"/>
          </p:nvPr>
        </p:nvSpPr>
        <p:spPr>
          <a:xfrm>
            <a:off x="609480" y="368208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12"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3"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4"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5" name="PlaceHolder 5"/>
          <p:cNvSpPr>
            <a:spLocks noGrp="1"/>
          </p:cNvSpPr>
          <p:nvPr>
            <p:ph type="body"/>
          </p:nvPr>
        </p:nvSpPr>
        <p:spPr>
          <a:xfrm>
            <a:off x="623196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17" name="PlaceHolder 2"/>
          <p:cNvSpPr>
            <a:spLocks noGrp="1"/>
          </p:cNvSpPr>
          <p:nvPr>
            <p:ph type="body"/>
          </p:nvPr>
        </p:nvSpPr>
        <p:spPr>
          <a:xfrm>
            <a:off x="60948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8" name="PlaceHolder 3"/>
          <p:cNvSpPr>
            <a:spLocks noGrp="1"/>
          </p:cNvSpPr>
          <p:nvPr>
            <p:ph type="body"/>
          </p:nvPr>
        </p:nvSpPr>
        <p:spPr>
          <a:xfrm>
            <a:off x="431964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9" name="PlaceHolder 4"/>
          <p:cNvSpPr>
            <a:spLocks noGrp="1"/>
          </p:cNvSpPr>
          <p:nvPr>
            <p:ph type="body"/>
          </p:nvPr>
        </p:nvSpPr>
        <p:spPr>
          <a:xfrm>
            <a:off x="802980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20" name="PlaceHolder 5"/>
          <p:cNvSpPr>
            <a:spLocks noGrp="1"/>
          </p:cNvSpPr>
          <p:nvPr>
            <p:ph type="body"/>
          </p:nvPr>
        </p:nvSpPr>
        <p:spPr>
          <a:xfrm>
            <a:off x="60948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21" name="PlaceHolder 6"/>
          <p:cNvSpPr>
            <a:spLocks noGrp="1"/>
          </p:cNvSpPr>
          <p:nvPr>
            <p:ph type="body"/>
          </p:nvPr>
        </p:nvSpPr>
        <p:spPr>
          <a:xfrm>
            <a:off x="431964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22" name="PlaceHolder 7"/>
          <p:cNvSpPr>
            <a:spLocks noGrp="1"/>
          </p:cNvSpPr>
          <p:nvPr>
            <p:ph type="body"/>
          </p:nvPr>
        </p:nvSpPr>
        <p:spPr>
          <a:xfrm>
            <a:off x="802980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47" name="PlaceHolder 2"/>
          <p:cNvSpPr>
            <a:spLocks noGrp="1"/>
          </p:cNvSpPr>
          <p:nvPr>
            <p:ph type="subTitle"/>
          </p:nvPr>
        </p:nvSpPr>
        <p:spPr>
          <a:xfrm>
            <a:off x="609480" y="1604520"/>
            <a:ext cx="10972440" cy="3977280"/>
          </a:xfrm>
          <a:prstGeom prst="rect">
            <a:avLst/>
          </a:prstGeom>
        </p:spPr>
        <p:txBody>
          <a:bodyPr lIns="0" tIns="0" rIns="0" bIns="0" anchor="ctr"/>
          <a:lstStyle/>
          <a:p>
            <a:pPr algn="ctr"/>
            <a:r>
              <a:rPr lang="en-US" sz="3200" b="0" strike="noStrike" spc="-1" smtClean="0">
                <a:latin typeface="Arial"/>
              </a:rPr>
              <a:t>Click to edit Master subtitle style</a:t>
            </a: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49" name="PlaceHolder 2"/>
          <p:cNvSpPr>
            <a:spLocks noGrp="1"/>
          </p:cNvSpPr>
          <p:nvPr>
            <p:ph type="body"/>
          </p:nvPr>
        </p:nvSpPr>
        <p:spPr>
          <a:xfrm>
            <a:off x="609480" y="1604520"/>
            <a:ext cx="1097244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0"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51"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52"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p:spPr>
        <p:txBody>
          <a:bodyPr lIns="0" tIns="0" rIns="0" bIns="0" anchor="ctr"/>
          <a:lstStyle/>
          <a:p>
            <a:pPr algn="ctr"/>
            <a:r>
              <a:rPr lang="en-US" sz="3200" b="0" strike="noStrike" spc="-1" smtClean="0">
                <a:latin typeface="Arial"/>
              </a:rPr>
              <a:t>Click to edit Master subtitle style</a:t>
            </a: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56"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57"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58"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60"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1"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2" name="PlaceHolder 4"/>
          <p:cNvSpPr>
            <a:spLocks noGrp="1"/>
          </p:cNvSpPr>
          <p:nvPr>
            <p:ph type="body"/>
          </p:nvPr>
        </p:nvSpPr>
        <p:spPr>
          <a:xfrm>
            <a:off x="623196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64"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5"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6" name="PlaceHolder 4"/>
          <p:cNvSpPr>
            <a:spLocks noGrp="1"/>
          </p:cNvSpPr>
          <p:nvPr>
            <p:ph type="body"/>
          </p:nvPr>
        </p:nvSpPr>
        <p:spPr>
          <a:xfrm>
            <a:off x="609480" y="368208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68" name="PlaceHolder 2"/>
          <p:cNvSpPr>
            <a:spLocks noGrp="1"/>
          </p:cNvSpPr>
          <p:nvPr>
            <p:ph type="body"/>
          </p:nvPr>
        </p:nvSpPr>
        <p:spPr>
          <a:xfrm>
            <a:off x="609480" y="160452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9" name="PlaceHolder 3"/>
          <p:cNvSpPr>
            <a:spLocks noGrp="1"/>
          </p:cNvSpPr>
          <p:nvPr>
            <p:ph type="body"/>
          </p:nvPr>
        </p:nvSpPr>
        <p:spPr>
          <a:xfrm>
            <a:off x="609480" y="368208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71"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2"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3"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4" name="PlaceHolder 5"/>
          <p:cNvSpPr>
            <a:spLocks noGrp="1"/>
          </p:cNvSpPr>
          <p:nvPr>
            <p:ph type="body"/>
          </p:nvPr>
        </p:nvSpPr>
        <p:spPr>
          <a:xfrm>
            <a:off x="623196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76" name="PlaceHolder 2"/>
          <p:cNvSpPr>
            <a:spLocks noGrp="1"/>
          </p:cNvSpPr>
          <p:nvPr>
            <p:ph type="body"/>
          </p:nvPr>
        </p:nvSpPr>
        <p:spPr>
          <a:xfrm>
            <a:off x="60948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7" name="PlaceHolder 3"/>
          <p:cNvSpPr>
            <a:spLocks noGrp="1"/>
          </p:cNvSpPr>
          <p:nvPr>
            <p:ph type="body"/>
          </p:nvPr>
        </p:nvSpPr>
        <p:spPr>
          <a:xfrm>
            <a:off x="431964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8" name="PlaceHolder 4"/>
          <p:cNvSpPr>
            <a:spLocks noGrp="1"/>
          </p:cNvSpPr>
          <p:nvPr>
            <p:ph type="body"/>
          </p:nvPr>
        </p:nvSpPr>
        <p:spPr>
          <a:xfrm>
            <a:off x="802980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9" name="PlaceHolder 5"/>
          <p:cNvSpPr>
            <a:spLocks noGrp="1"/>
          </p:cNvSpPr>
          <p:nvPr>
            <p:ph type="body"/>
          </p:nvPr>
        </p:nvSpPr>
        <p:spPr>
          <a:xfrm>
            <a:off x="60948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80" name="PlaceHolder 6"/>
          <p:cNvSpPr>
            <a:spLocks noGrp="1"/>
          </p:cNvSpPr>
          <p:nvPr>
            <p:ph type="body"/>
          </p:nvPr>
        </p:nvSpPr>
        <p:spPr>
          <a:xfrm>
            <a:off x="431964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81" name="PlaceHolder 7"/>
          <p:cNvSpPr>
            <a:spLocks noGrp="1"/>
          </p:cNvSpPr>
          <p:nvPr>
            <p:ph type="body"/>
          </p:nvPr>
        </p:nvSpPr>
        <p:spPr>
          <a:xfrm>
            <a:off x="802980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88" name="PlaceHolder 2"/>
          <p:cNvSpPr>
            <a:spLocks noGrp="1"/>
          </p:cNvSpPr>
          <p:nvPr>
            <p:ph type="subTitle"/>
          </p:nvPr>
        </p:nvSpPr>
        <p:spPr>
          <a:xfrm>
            <a:off x="609480" y="1604520"/>
            <a:ext cx="10972440" cy="3977280"/>
          </a:xfrm>
          <a:prstGeom prst="rect">
            <a:avLst/>
          </a:prstGeom>
        </p:spPr>
        <p:txBody>
          <a:bodyPr lIns="0" tIns="0" rIns="0" bIns="0" anchor="ctr"/>
          <a:lstStyle/>
          <a:p>
            <a:pPr algn="ctr"/>
            <a:r>
              <a:rPr lang="en-US" sz="3200" b="0" strike="noStrike" spc="-1" smtClean="0">
                <a:latin typeface="Arial"/>
              </a:rPr>
              <a:t>Click to edit Master subtitle style</a:t>
            </a: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90" name="PlaceHolder 2"/>
          <p:cNvSpPr>
            <a:spLocks noGrp="1"/>
          </p:cNvSpPr>
          <p:nvPr>
            <p:ph type="body"/>
          </p:nvPr>
        </p:nvSpPr>
        <p:spPr>
          <a:xfrm>
            <a:off x="609480" y="1604520"/>
            <a:ext cx="1097244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92"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93"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609480" y="273600"/>
            <a:ext cx="10972440" cy="5307840"/>
          </a:xfrm>
          <a:prstGeom prst="rect">
            <a:avLst/>
          </a:prstGeom>
        </p:spPr>
        <p:txBody>
          <a:bodyPr lIns="0" tIns="0" rIns="0" bIns="0" anchor="ctr"/>
          <a:lstStyle/>
          <a:p>
            <a:pPr algn="ctr"/>
            <a:r>
              <a:rPr lang="en-US" sz="3200" b="0" strike="noStrike" spc="-1" smtClean="0">
                <a:latin typeface="Arial"/>
              </a:rPr>
              <a:t>Click to edit Master subtitle style</a:t>
            </a: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97"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98"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99"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01"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02"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03" name="PlaceHolder 4"/>
          <p:cNvSpPr>
            <a:spLocks noGrp="1"/>
          </p:cNvSpPr>
          <p:nvPr>
            <p:ph type="body"/>
          </p:nvPr>
        </p:nvSpPr>
        <p:spPr>
          <a:xfrm>
            <a:off x="623196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05"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06"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07" name="PlaceHolder 4"/>
          <p:cNvSpPr>
            <a:spLocks noGrp="1"/>
          </p:cNvSpPr>
          <p:nvPr>
            <p:ph type="body"/>
          </p:nvPr>
        </p:nvSpPr>
        <p:spPr>
          <a:xfrm>
            <a:off x="609480" y="368208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09" name="PlaceHolder 2"/>
          <p:cNvSpPr>
            <a:spLocks noGrp="1"/>
          </p:cNvSpPr>
          <p:nvPr>
            <p:ph type="body"/>
          </p:nvPr>
        </p:nvSpPr>
        <p:spPr>
          <a:xfrm>
            <a:off x="609480" y="160452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0" name="PlaceHolder 3"/>
          <p:cNvSpPr>
            <a:spLocks noGrp="1"/>
          </p:cNvSpPr>
          <p:nvPr>
            <p:ph type="body"/>
          </p:nvPr>
        </p:nvSpPr>
        <p:spPr>
          <a:xfrm>
            <a:off x="609480" y="368208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12"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3"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4"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5" name="PlaceHolder 5"/>
          <p:cNvSpPr>
            <a:spLocks noGrp="1"/>
          </p:cNvSpPr>
          <p:nvPr>
            <p:ph type="body"/>
          </p:nvPr>
        </p:nvSpPr>
        <p:spPr>
          <a:xfrm>
            <a:off x="623196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p:spPr>
        <p:txBody>
          <a:bodyPr lIns="0" tIns="0" rIns="0" bIns="0" anchor="ctr"/>
          <a:lstStyle/>
          <a:p>
            <a:pPr algn="ctr"/>
            <a:r>
              <a:rPr lang="en-US" sz="3200" b="0" strike="noStrike" spc="-1" smtClean="0">
                <a:latin typeface="Arial"/>
              </a:rPr>
              <a:t>Click to edit Master subtitle style</a:t>
            </a: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17" name="PlaceHolder 2"/>
          <p:cNvSpPr>
            <a:spLocks noGrp="1"/>
          </p:cNvSpPr>
          <p:nvPr>
            <p:ph type="body"/>
          </p:nvPr>
        </p:nvSpPr>
        <p:spPr>
          <a:xfrm>
            <a:off x="60948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8" name="PlaceHolder 3"/>
          <p:cNvSpPr>
            <a:spLocks noGrp="1"/>
          </p:cNvSpPr>
          <p:nvPr>
            <p:ph type="body"/>
          </p:nvPr>
        </p:nvSpPr>
        <p:spPr>
          <a:xfrm>
            <a:off x="431964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9" name="PlaceHolder 4"/>
          <p:cNvSpPr>
            <a:spLocks noGrp="1"/>
          </p:cNvSpPr>
          <p:nvPr>
            <p:ph type="body"/>
          </p:nvPr>
        </p:nvSpPr>
        <p:spPr>
          <a:xfrm>
            <a:off x="802980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20" name="PlaceHolder 5"/>
          <p:cNvSpPr>
            <a:spLocks noGrp="1"/>
          </p:cNvSpPr>
          <p:nvPr>
            <p:ph type="body"/>
          </p:nvPr>
        </p:nvSpPr>
        <p:spPr>
          <a:xfrm>
            <a:off x="60948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21" name="PlaceHolder 6"/>
          <p:cNvSpPr>
            <a:spLocks noGrp="1"/>
          </p:cNvSpPr>
          <p:nvPr>
            <p:ph type="body"/>
          </p:nvPr>
        </p:nvSpPr>
        <p:spPr>
          <a:xfrm>
            <a:off x="431964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22" name="PlaceHolder 7"/>
          <p:cNvSpPr>
            <a:spLocks noGrp="1"/>
          </p:cNvSpPr>
          <p:nvPr>
            <p:ph type="body"/>
          </p:nvPr>
        </p:nvSpPr>
        <p:spPr>
          <a:xfrm>
            <a:off x="802980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47" name="PlaceHolder 2"/>
          <p:cNvSpPr>
            <a:spLocks noGrp="1"/>
          </p:cNvSpPr>
          <p:nvPr>
            <p:ph type="subTitle"/>
          </p:nvPr>
        </p:nvSpPr>
        <p:spPr>
          <a:xfrm>
            <a:off x="609480" y="1604520"/>
            <a:ext cx="10972440" cy="3977280"/>
          </a:xfrm>
          <a:prstGeom prst="rect">
            <a:avLst/>
          </a:prstGeom>
        </p:spPr>
        <p:txBody>
          <a:bodyPr lIns="0" tIns="0" rIns="0" bIns="0" anchor="ctr"/>
          <a:lstStyle/>
          <a:p>
            <a:pPr algn="ctr"/>
            <a:r>
              <a:rPr lang="en-US" sz="3200" b="0" strike="noStrike" spc="-1" smtClean="0">
                <a:latin typeface="Arial"/>
              </a:rPr>
              <a:t>Click to edit Master subtitle style</a:t>
            </a:r>
            <a:endParaRPr lang="en-U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49" name="PlaceHolder 2"/>
          <p:cNvSpPr>
            <a:spLocks noGrp="1"/>
          </p:cNvSpPr>
          <p:nvPr>
            <p:ph type="body"/>
          </p:nvPr>
        </p:nvSpPr>
        <p:spPr>
          <a:xfrm>
            <a:off x="609480" y="1604520"/>
            <a:ext cx="1097244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51"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52"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p:spPr>
        <p:txBody>
          <a:bodyPr lIns="0" tIns="0" rIns="0" bIns="0" anchor="ctr"/>
          <a:lstStyle/>
          <a:p>
            <a:pPr algn="ctr"/>
            <a:r>
              <a:rPr lang="en-US" sz="3200" b="0" strike="noStrike" spc="-1" smtClean="0">
                <a:latin typeface="Arial"/>
              </a:rPr>
              <a:t>Click to edit Master subtitle style</a:t>
            </a:r>
            <a:endParaRPr lang="en-US"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56"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57"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58"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60"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1"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2" name="PlaceHolder 4"/>
          <p:cNvSpPr>
            <a:spLocks noGrp="1"/>
          </p:cNvSpPr>
          <p:nvPr>
            <p:ph type="body"/>
          </p:nvPr>
        </p:nvSpPr>
        <p:spPr>
          <a:xfrm>
            <a:off x="623196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64"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5"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6" name="PlaceHolder 4"/>
          <p:cNvSpPr>
            <a:spLocks noGrp="1"/>
          </p:cNvSpPr>
          <p:nvPr>
            <p:ph type="body"/>
          </p:nvPr>
        </p:nvSpPr>
        <p:spPr>
          <a:xfrm>
            <a:off x="609480" y="368208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5"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6"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7"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68" name="PlaceHolder 2"/>
          <p:cNvSpPr>
            <a:spLocks noGrp="1"/>
          </p:cNvSpPr>
          <p:nvPr>
            <p:ph type="body"/>
          </p:nvPr>
        </p:nvSpPr>
        <p:spPr>
          <a:xfrm>
            <a:off x="609480" y="160452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69" name="PlaceHolder 3"/>
          <p:cNvSpPr>
            <a:spLocks noGrp="1"/>
          </p:cNvSpPr>
          <p:nvPr>
            <p:ph type="body"/>
          </p:nvPr>
        </p:nvSpPr>
        <p:spPr>
          <a:xfrm>
            <a:off x="609480" y="368208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71"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2"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3"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4" name="PlaceHolder 5"/>
          <p:cNvSpPr>
            <a:spLocks noGrp="1"/>
          </p:cNvSpPr>
          <p:nvPr>
            <p:ph type="body"/>
          </p:nvPr>
        </p:nvSpPr>
        <p:spPr>
          <a:xfrm>
            <a:off x="623196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76" name="PlaceHolder 2"/>
          <p:cNvSpPr>
            <a:spLocks noGrp="1"/>
          </p:cNvSpPr>
          <p:nvPr>
            <p:ph type="body"/>
          </p:nvPr>
        </p:nvSpPr>
        <p:spPr>
          <a:xfrm>
            <a:off x="60948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7" name="PlaceHolder 3"/>
          <p:cNvSpPr>
            <a:spLocks noGrp="1"/>
          </p:cNvSpPr>
          <p:nvPr>
            <p:ph type="body"/>
          </p:nvPr>
        </p:nvSpPr>
        <p:spPr>
          <a:xfrm>
            <a:off x="431964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8" name="PlaceHolder 4"/>
          <p:cNvSpPr>
            <a:spLocks noGrp="1"/>
          </p:cNvSpPr>
          <p:nvPr>
            <p:ph type="body"/>
          </p:nvPr>
        </p:nvSpPr>
        <p:spPr>
          <a:xfrm>
            <a:off x="802980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79" name="PlaceHolder 5"/>
          <p:cNvSpPr>
            <a:spLocks noGrp="1"/>
          </p:cNvSpPr>
          <p:nvPr>
            <p:ph type="body"/>
          </p:nvPr>
        </p:nvSpPr>
        <p:spPr>
          <a:xfrm>
            <a:off x="60948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80" name="PlaceHolder 6"/>
          <p:cNvSpPr>
            <a:spLocks noGrp="1"/>
          </p:cNvSpPr>
          <p:nvPr>
            <p:ph type="body"/>
          </p:nvPr>
        </p:nvSpPr>
        <p:spPr>
          <a:xfrm>
            <a:off x="431964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81" name="PlaceHolder 7"/>
          <p:cNvSpPr>
            <a:spLocks noGrp="1"/>
          </p:cNvSpPr>
          <p:nvPr>
            <p:ph type="body"/>
          </p:nvPr>
        </p:nvSpPr>
        <p:spPr>
          <a:xfrm>
            <a:off x="802980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88" name="PlaceHolder 2"/>
          <p:cNvSpPr>
            <a:spLocks noGrp="1"/>
          </p:cNvSpPr>
          <p:nvPr>
            <p:ph type="subTitle"/>
          </p:nvPr>
        </p:nvSpPr>
        <p:spPr>
          <a:xfrm>
            <a:off x="609480" y="1604520"/>
            <a:ext cx="10972440" cy="3977280"/>
          </a:xfrm>
          <a:prstGeom prst="rect">
            <a:avLst/>
          </a:prstGeom>
        </p:spPr>
        <p:txBody>
          <a:bodyPr lIns="0" tIns="0" rIns="0" bIns="0" anchor="ctr"/>
          <a:lstStyle/>
          <a:p>
            <a:pPr algn="ctr"/>
            <a:r>
              <a:rPr lang="en-US" sz="3200" b="0" strike="noStrike" spc="-1" smtClean="0">
                <a:latin typeface="Arial"/>
              </a:rPr>
              <a:t>Click to edit Master subtitle style</a:t>
            </a:r>
            <a:endParaRPr lang="en-US"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90" name="PlaceHolder 2"/>
          <p:cNvSpPr>
            <a:spLocks noGrp="1"/>
          </p:cNvSpPr>
          <p:nvPr>
            <p:ph type="body"/>
          </p:nvPr>
        </p:nvSpPr>
        <p:spPr>
          <a:xfrm>
            <a:off x="609480" y="1604520"/>
            <a:ext cx="1097244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92"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93"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609480" y="273600"/>
            <a:ext cx="10972440" cy="5307840"/>
          </a:xfrm>
          <a:prstGeom prst="rect">
            <a:avLst/>
          </a:prstGeom>
        </p:spPr>
        <p:txBody>
          <a:bodyPr lIns="0" tIns="0" rIns="0" bIns="0" anchor="ctr"/>
          <a:lstStyle/>
          <a:p>
            <a:pPr algn="ctr"/>
            <a:r>
              <a:rPr lang="en-US" sz="3200" b="0" strike="noStrike" spc="-1" smtClean="0">
                <a:latin typeface="Arial"/>
              </a:rPr>
              <a:t>Click to edit Master subtitle style</a:t>
            </a:r>
            <a:endParaRPr lang="en-US"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97"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98"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99"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9"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20"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21" name="PlaceHolder 4"/>
          <p:cNvSpPr>
            <a:spLocks noGrp="1"/>
          </p:cNvSpPr>
          <p:nvPr>
            <p:ph type="body"/>
          </p:nvPr>
        </p:nvSpPr>
        <p:spPr>
          <a:xfrm>
            <a:off x="623196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01"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02"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03" name="PlaceHolder 4"/>
          <p:cNvSpPr>
            <a:spLocks noGrp="1"/>
          </p:cNvSpPr>
          <p:nvPr>
            <p:ph type="body"/>
          </p:nvPr>
        </p:nvSpPr>
        <p:spPr>
          <a:xfrm>
            <a:off x="623196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05"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06"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07" name="PlaceHolder 4"/>
          <p:cNvSpPr>
            <a:spLocks noGrp="1"/>
          </p:cNvSpPr>
          <p:nvPr>
            <p:ph type="body"/>
          </p:nvPr>
        </p:nvSpPr>
        <p:spPr>
          <a:xfrm>
            <a:off x="609480" y="368208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09" name="PlaceHolder 2"/>
          <p:cNvSpPr>
            <a:spLocks noGrp="1"/>
          </p:cNvSpPr>
          <p:nvPr>
            <p:ph type="body"/>
          </p:nvPr>
        </p:nvSpPr>
        <p:spPr>
          <a:xfrm>
            <a:off x="609480" y="160452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0" name="PlaceHolder 3"/>
          <p:cNvSpPr>
            <a:spLocks noGrp="1"/>
          </p:cNvSpPr>
          <p:nvPr>
            <p:ph type="body"/>
          </p:nvPr>
        </p:nvSpPr>
        <p:spPr>
          <a:xfrm>
            <a:off x="609480" y="368208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12"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3"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4"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5" name="PlaceHolder 5"/>
          <p:cNvSpPr>
            <a:spLocks noGrp="1"/>
          </p:cNvSpPr>
          <p:nvPr>
            <p:ph type="body"/>
          </p:nvPr>
        </p:nvSpPr>
        <p:spPr>
          <a:xfrm>
            <a:off x="6231960" y="368208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117" name="PlaceHolder 2"/>
          <p:cNvSpPr>
            <a:spLocks noGrp="1"/>
          </p:cNvSpPr>
          <p:nvPr>
            <p:ph type="body"/>
          </p:nvPr>
        </p:nvSpPr>
        <p:spPr>
          <a:xfrm>
            <a:off x="60948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8" name="PlaceHolder 3"/>
          <p:cNvSpPr>
            <a:spLocks noGrp="1"/>
          </p:cNvSpPr>
          <p:nvPr>
            <p:ph type="body"/>
          </p:nvPr>
        </p:nvSpPr>
        <p:spPr>
          <a:xfrm>
            <a:off x="431964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19" name="PlaceHolder 4"/>
          <p:cNvSpPr>
            <a:spLocks noGrp="1"/>
          </p:cNvSpPr>
          <p:nvPr>
            <p:ph type="body"/>
          </p:nvPr>
        </p:nvSpPr>
        <p:spPr>
          <a:xfrm>
            <a:off x="8029800" y="160452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20" name="PlaceHolder 5"/>
          <p:cNvSpPr>
            <a:spLocks noGrp="1"/>
          </p:cNvSpPr>
          <p:nvPr>
            <p:ph type="body"/>
          </p:nvPr>
        </p:nvSpPr>
        <p:spPr>
          <a:xfrm>
            <a:off x="60948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21" name="PlaceHolder 6"/>
          <p:cNvSpPr>
            <a:spLocks noGrp="1"/>
          </p:cNvSpPr>
          <p:nvPr>
            <p:ph type="body"/>
          </p:nvPr>
        </p:nvSpPr>
        <p:spPr>
          <a:xfrm>
            <a:off x="431964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122" name="PlaceHolder 7"/>
          <p:cNvSpPr>
            <a:spLocks noGrp="1"/>
          </p:cNvSpPr>
          <p:nvPr>
            <p:ph type="body"/>
          </p:nvPr>
        </p:nvSpPr>
        <p:spPr>
          <a:xfrm>
            <a:off x="8029800" y="3682080"/>
            <a:ext cx="35330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it-IT" smtClean="0"/>
              <a:t>04/06/23</a:t>
            </a:r>
            <a:endParaRPr lang="en-US" dirty="0"/>
          </a:p>
        </p:txBody>
      </p:sp>
      <p:sp>
        <p:nvSpPr>
          <p:cNvPr id="6" name="Footer Placeholder 5"/>
          <p:cNvSpPr>
            <a:spLocks noGrp="1"/>
          </p:cNvSpPr>
          <p:nvPr>
            <p:ph type="ftr" sz="quarter" idx="11"/>
          </p:nvPr>
        </p:nvSpPr>
        <p:spPr/>
        <p:txBody>
          <a:bodyPr/>
          <a:lstStyle/>
          <a:p>
            <a:r>
              <a:rPr lang="en-US" smtClean="0"/>
              <a:t>Emanuela Carideo</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it-IT" smtClean="0"/>
              <a:t>04/06/23</a:t>
            </a:r>
            <a:endParaRPr lang="en-US" dirty="0"/>
          </a:p>
        </p:txBody>
      </p:sp>
      <p:sp>
        <p:nvSpPr>
          <p:cNvPr id="8" name="Footer Placeholder 7"/>
          <p:cNvSpPr>
            <a:spLocks noGrp="1"/>
          </p:cNvSpPr>
          <p:nvPr>
            <p:ph type="ftr" sz="quarter" idx="11"/>
          </p:nvPr>
        </p:nvSpPr>
        <p:spPr/>
        <p:txBody>
          <a:bodyPr/>
          <a:lstStyle/>
          <a:p>
            <a:r>
              <a:rPr lang="en-US" smtClean="0"/>
              <a:t>Emanuela Carideo</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smtClean="0">
                <a:latin typeface="Arial"/>
              </a:rPr>
              <a:t>Click to edit Master title style</a:t>
            </a:r>
            <a:endParaRPr lang="en-US" sz="4400" b="0" strike="noStrike" spc="-1">
              <a:latin typeface="Arial"/>
            </a:endParaRPr>
          </a:p>
        </p:txBody>
      </p:sp>
      <p:sp>
        <p:nvSpPr>
          <p:cNvPr id="23"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24"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
        <p:nvSpPr>
          <p:cNvPr id="25" name="PlaceHolder 4"/>
          <p:cNvSpPr>
            <a:spLocks noGrp="1"/>
          </p:cNvSpPr>
          <p:nvPr>
            <p:ph type="body"/>
          </p:nvPr>
        </p:nvSpPr>
        <p:spPr>
          <a:xfrm>
            <a:off x="609480" y="3682080"/>
            <a:ext cx="10972440" cy="1896840"/>
          </a:xfrm>
          <a:prstGeom prst="rect">
            <a:avLst/>
          </a:prstGeom>
        </p:spPr>
        <p:txBody>
          <a:bodyPr lIns="0" tIns="0" rIns="0" bIns="0">
            <a:normAutofit/>
          </a:bodyPr>
          <a:lstStyle/>
          <a:p>
            <a:pPr lvl="0"/>
            <a:r>
              <a:rPr lang="en-US" sz="3200" b="0" strike="noStrike" spc="-1" smtClean="0">
                <a:latin typeface="Arial"/>
              </a:rPr>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it-IT" smtClean="0"/>
              <a:t>04/06/23</a:t>
            </a:r>
            <a:endParaRPr lang="en-US" dirty="0"/>
          </a:p>
        </p:txBody>
      </p:sp>
      <p:sp>
        <p:nvSpPr>
          <p:cNvPr id="4" name="Footer Placeholder 3"/>
          <p:cNvSpPr>
            <a:spLocks noGrp="1"/>
          </p:cNvSpPr>
          <p:nvPr>
            <p:ph type="ftr" sz="quarter" idx="11"/>
          </p:nvPr>
        </p:nvSpPr>
        <p:spPr/>
        <p:txBody>
          <a:bodyPr/>
          <a:lstStyle/>
          <a:p>
            <a:r>
              <a:rPr lang="en-US" smtClean="0"/>
              <a:t>Emanuela Carideo</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it-IT" smtClean="0"/>
              <a:t>04/06/23</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Emanuela Carideo</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it-IT" smtClean="0"/>
              <a:t>04/06/23</a:t>
            </a:r>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Emanuela Carideo</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it-IT" smtClean="0"/>
              <a:t>04/06/23</a:t>
            </a:r>
            <a:endParaRPr lang="en-US" dirty="0"/>
          </a:p>
        </p:txBody>
      </p:sp>
      <p:sp>
        <p:nvSpPr>
          <p:cNvPr id="6" name="Footer Placeholder 5"/>
          <p:cNvSpPr>
            <a:spLocks noGrp="1"/>
          </p:cNvSpPr>
          <p:nvPr>
            <p:ph type="ftr" sz="quarter" idx="11"/>
          </p:nvPr>
        </p:nvSpPr>
        <p:spPr/>
        <p:txBody>
          <a:bodyPr/>
          <a:lstStyle/>
          <a:p>
            <a:r>
              <a:rPr lang="en-US" smtClean="0"/>
              <a:t>Emanuela Carideo</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theme" Target="../theme/theme7.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8.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CustomShape 1"/>
          <p:cNvSpPr/>
          <p:nvPr/>
        </p:nvSpPr>
        <p:spPr>
          <a:xfrm>
            <a:off x="0" y="6400800"/>
            <a:ext cx="12190320" cy="45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6" name="CustomShape 2"/>
          <p:cNvSpPr/>
          <p:nvPr/>
        </p:nvSpPr>
        <p:spPr>
          <a:xfrm>
            <a:off x="0" y="6334200"/>
            <a:ext cx="12190320" cy="6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2" name="Line 3"/>
          <p:cNvSpPr/>
          <p:nvPr/>
        </p:nvSpPr>
        <p:spPr>
          <a:xfrm>
            <a:off x="1193400" y="1737720"/>
            <a:ext cx="9966960" cy="360"/>
          </a:xfrm>
          <a:prstGeom prst="line">
            <a:avLst/>
          </a:prstGeom>
          <a:ln w="6480">
            <a:solidFill>
              <a:schemeClr val="tx1">
                <a:lumMod val="50000"/>
                <a:lumOff val="50000"/>
              </a:schemeClr>
            </a:solidFill>
            <a:round/>
          </a:ln>
        </p:spPr>
        <p:style>
          <a:lnRef idx="1">
            <a:schemeClr val="accent1"/>
          </a:lnRef>
          <a:fillRef idx="0">
            <a:schemeClr val="accent1"/>
          </a:fillRef>
          <a:effectRef idx="0">
            <a:schemeClr val="accent1"/>
          </a:effectRef>
          <a:fontRef idx="minor"/>
        </p:style>
      </p:sp>
      <p:sp>
        <p:nvSpPr>
          <p:cNvPr id="3" name="PlaceHolder 4"/>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4"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1011985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1" name="CustomShape 1"/>
          <p:cNvSpPr/>
          <p:nvPr/>
        </p:nvSpPr>
        <p:spPr>
          <a:xfrm>
            <a:off x="0" y="6400800"/>
            <a:ext cx="12190320" cy="45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42" name="CustomShape 2"/>
          <p:cNvSpPr/>
          <p:nvPr/>
        </p:nvSpPr>
        <p:spPr>
          <a:xfrm>
            <a:off x="0" y="6334200"/>
            <a:ext cx="12190320" cy="6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43" name="Line 3"/>
          <p:cNvSpPr/>
          <p:nvPr/>
        </p:nvSpPr>
        <p:spPr>
          <a:xfrm>
            <a:off x="1193400" y="1737720"/>
            <a:ext cx="9966960" cy="360"/>
          </a:xfrm>
          <a:prstGeom prst="line">
            <a:avLst/>
          </a:prstGeom>
          <a:ln w="6480">
            <a:solidFill>
              <a:schemeClr val="tx1">
                <a:lumMod val="50000"/>
                <a:lumOff val="50000"/>
              </a:schemeClr>
            </a:solidFill>
            <a:round/>
          </a:ln>
        </p:spPr>
        <p:style>
          <a:lnRef idx="1">
            <a:schemeClr val="accent1"/>
          </a:lnRef>
          <a:fillRef idx="0">
            <a:schemeClr val="accent1"/>
          </a:fillRef>
          <a:effectRef idx="0">
            <a:schemeClr val="accent1"/>
          </a:effectRef>
          <a:fontRef idx="minor"/>
        </p:style>
      </p:sp>
      <p:sp>
        <p:nvSpPr>
          <p:cNvPr id="44" name="PlaceHolder 4"/>
          <p:cNvSpPr>
            <a:spLocks noGrp="1"/>
          </p:cNvSpPr>
          <p:nvPr>
            <p:ph type="title"/>
          </p:nvPr>
        </p:nvSpPr>
        <p:spPr>
          <a:xfrm>
            <a:off x="609480" y="273600"/>
            <a:ext cx="10972080" cy="1144440"/>
          </a:xfrm>
          <a:prstGeom prst="rect">
            <a:avLst/>
          </a:prstGeom>
        </p:spPr>
        <p:txBody>
          <a:bodyPr lIns="0" tIns="0" rIns="0" bIns="0" anchor="ctr"/>
          <a:lstStyle/>
          <a:p>
            <a:r>
              <a:rPr lang="en-US" sz="1800" b="0" strike="noStrike" spc="-1">
                <a:latin typeface="Arial"/>
              </a:rPr>
              <a:t>Click to edit the title text format</a:t>
            </a:r>
          </a:p>
        </p:txBody>
      </p:sp>
      <p:sp>
        <p:nvSpPr>
          <p:cNvPr id="45"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3667049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2" name="CustomShape 1"/>
          <p:cNvSpPr/>
          <p:nvPr/>
        </p:nvSpPr>
        <p:spPr>
          <a:xfrm>
            <a:off x="0" y="6400800"/>
            <a:ext cx="12190320" cy="45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83" name="CustomShape 2"/>
          <p:cNvSpPr/>
          <p:nvPr/>
        </p:nvSpPr>
        <p:spPr>
          <a:xfrm>
            <a:off x="0" y="6334200"/>
            <a:ext cx="12190320" cy="6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84" name="Line 3"/>
          <p:cNvSpPr/>
          <p:nvPr/>
        </p:nvSpPr>
        <p:spPr>
          <a:xfrm>
            <a:off x="1193400" y="1737720"/>
            <a:ext cx="9966960" cy="360"/>
          </a:xfrm>
          <a:prstGeom prst="line">
            <a:avLst/>
          </a:prstGeom>
          <a:ln w="6480">
            <a:solidFill>
              <a:schemeClr val="tx1">
                <a:lumMod val="50000"/>
                <a:lumOff val="50000"/>
              </a:schemeClr>
            </a:solidFill>
            <a:round/>
          </a:ln>
        </p:spPr>
        <p:style>
          <a:lnRef idx="1">
            <a:schemeClr val="accent1"/>
          </a:lnRef>
          <a:fillRef idx="0">
            <a:schemeClr val="accent1"/>
          </a:fillRef>
          <a:effectRef idx="0">
            <a:schemeClr val="accent1"/>
          </a:effectRef>
          <a:fontRef idx="minor"/>
        </p:style>
      </p:sp>
      <p:sp>
        <p:nvSpPr>
          <p:cNvPr id="85" name="PlaceHolder 4"/>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86"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20797635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1" name="CustomShape 1"/>
          <p:cNvSpPr/>
          <p:nvPr/>
        </p:nvSpPr>
        <p:spPr>
          <a:xfrm>
            <a:off x="0" y="6400800"/>
            <a:ext cx="12190320" cy="45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42" name="CustomShape 2"/>
          <p:cNvSpPr/>
          <p:nvPr/>
        </p:nvSpPr>
        <p:spPr>
          <a:xfrm>
            <a:off x="0" y="6334200"/>
            <a:ext cx="12190320" cy="6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43" name="Line 3"/>
          <p:cNvSpPr/>
          <p:nvPr/>
        </p:nvSpPr>
        <p:spPr>
          <a:xfrm>
            <a:off x="1193400" y="1737720"/>
            <a:ext cx="9966960" cy="360"/>
          </a:xfrm>
          <a:prstGeom prst="line">
            <a:avLst/>
          </a:prstGeom>
          <a:ln w="6480">
            <a:solidFill>
              <a:schemeClr val="tx1">
                <a:lumMod val="50000"/>
                <a:lumOff val="50000"/>
              </a:schemeClr>
            </a:solidFill>
            <a:round/>
          </a:ln>
        </p:spPr>
        <p:style>
          <a:lnRef idx="1">
            <a:schemeClr val="accent1"/>
          </a:lnRef>
          <a:fillRef idx="0">
            <a:schemeClr val="accent1"/>
          </a:fillRef>
          <a:effectRef idx="0">
            <a:schemeClr val="accent1"/>
          </a:effectRef>
          <a:fontRef idx="minor"/>
        </p:style>
      </p:sp>
      <p:sp>
        <p:nvSpPr>
          <p:cNvPr id="44" name="PlaceHolder 4"/>
          <p:cNvSpPr>
            <a:spLocks noGrp="1"/>
          </p:cNvSpPr>
          <p:nvPr>
            <p:ph type="title"/>
          </p:nvPr>
        </p:nvSpPr>
        <p:spPr>
          <a:xfrm>
            <a:off x="609480" y="273600"/>
            <a:ext cx="10972080" cy="1144440"/>
          </a:xfrm>
          <a:prstGeom prst="rect">
            <a:avLst/>
          </a:prstGeom>
        </p:spPr>
        <p:txBody>
          <a:bodyPr lIns="0" tIns="0" rIns="0" bIns="0" anchor="ctr"/>
          <a:lstStyle/>
          <a:p>
            <a:r>
              <a:rPr lang="en-US" sz="1800" b="0" strike="noStrike" spc="-1">
                <a:latin typeface="Arial"/>
              </a:rPr>
              <a:t>Click to edit the title text format</a:t>
            </a:r>
          </a:p>
        </p:txBody>
      </p:sp>
      <p:sp>
        <p:nvSpPr>
          <p:cNvPr id="45"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22574842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2" name="CustomShape 1"/>
          <p:cNvSpPr/>
          <p:nvPr/>
        </p:nvSpPr>
        <p:spPr>
          <a:xfrm>
            <a:off x="0" y="6400800"/>
            <a:ext cx="12190320" cy="45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83" name="CustomShape 2"/>
          <p:cNvSpPr/>
          <p:nvPr/>
        </p:nvSpPr>
        <p:spPr>
          <a:xfrm>
            <a:off x="0" y="6334200"/>
            <a:ext cx="12190320" cy="6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84" name="Line 3"/>
          <p:cNvSpPr/>
          <p:nvPr/>
        </p:nvSpPr>
        <p:spPr>
          <a:xfrm>
            <a:off x="1193400" y="1737720"/>
            <a:ext cx="9966960" cy="360"/>
          </a:xfrm>
          <a:prstGeom prst="line">
            <a:avLst/>
          </a:prstGeom>
          <a:ln w="6480">
            <a:solidFill>
              <a:schemeClr val="tx1">
                <a:lumMod val="50000"/>
                <a:lumOff val="50000"/>
              </a:schemeClr>
            </a:solidFill>
            <a:round/>
          </a:ln>
        </p:spPr>
        <p:style>
          <a:lnRef idx="1">
            <a:schemeClr val="accent1"/>
          </a:lnRef>
          <a:fillRef idx="0">
            <a:schemeClr val="accent1"/>
          </a:fillRef>
          <a:effectRef idx="0">
            <a:schemeClr val="accent1"/>
          </a:effectRef>
          <a:fontRef idx="minor"/>
        </p:style>
      </p:sp>
      <p:sp>
        <p:nvSpPr>
          <p:cNvPr id="85" name="PlaceHolder 4"/>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86"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169764156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1" name="CustomShape 1"/>
          <p:cNvSpPr/>
          <p:nvPr/>
        </p:nvSpPr>
        <p:spPr>
          <a:xfrm>
            <a:off x="0" y="6400800"/>
            <a:ext cx="12190320" cy="45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42" name="CustomShape 2"/>
          <p:cNvSpPr/>
          <p:nvPr/>
        </p:nvSpPr>
        <p:spPr>
          <a:xfrm>
            <a:off x="0" y="6334200"/>
            <a:ext cx="12190320" cy="6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43" name="Line 3"/>
          <p:cNvSpPr/>
          <p:nvPr/>
        </p:nvSpPr>
        <p:spPr>
          <a:xfrm>
            <a:off x="1193400" y="1737720"/>
            <a:ext cx="9966960" cy="360"/>
          </a:xfrm>
          <a:prstGeom prst="line">
            <a:avLst/>
          </a:prstGeom>
          <a:ln w="6480">
            <a:solidFill>
              <a:schemeClr val="tx1">
                <a:lumMod val="50000"/>
                <a:lumOff val="50000"/>
              </a:schemeClr>
            </a:solidFill>
            <a:round/>
          </a:ln>
        </p:spPr>
        <p:style>
          <a:lnRef idx="1">
            <a:schemeClr val="accent1"/>
          </a:lnRef>
          <a:fillRef idx="0">
            <a:schemeClr val="accent1"/>
          </a:fillRef>
          <a:effectRef idx="0">
            <a:schemeClr val="accent1"/>
          </a:effectRef>
          <a:fontRef idx="minor"/>
        </p:style>
      </p:sp>
      <p:sp>
        <p:nvSpPr>
          <p:cNvPr id="44" name="PlaceHolder 4"/>
          <p:cNvSpPr>
            <a:spLocks noGrp="1"/>
          </p:cNvSpPr>
          <p:nvPr>
            <p:ph type="title"/>
          </p:nvPr>
        </p:nvSpPr>
        <p:spPr>
          <a:xfrm>
            <a:off x="609480" y="273600"/>
            <a:ext cx="10972080" cy="1144440"/>
          </a:xfrm>
          <a:prstGeom prst="rect">
            <a:avLst/>
          </a:prstGeom>
        </p:spPr>
        <p:txBody>
          <a:bodyPr lIns="0" tIns="0" rIns="0" bIns="0" anchor="ctr"/>
          <a:lstStyle/>
          <a:p>
            <a:r>
              <a:rPr lang="en-US" sz="1800" b="0" strike="noStrike" spc="-1">
                <a:latin typeface="Arial"/>
              </a:rPr>
              <a:t>Click to edit the title text format</a:t>
            </a:r>
          </a:p>
        </p:txBody>
      </p:sp>
      <p:sp>
        <p:nvSpPr>
          <p:cNvPr id="45"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148985628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2" name="CustomShape 1"/>
          <p:cNvSpPr/>
          <p:nvPr/>
        </p:nvSpPr>
        <p:spPr>
          <a:xfrm>
            <a:off x="0" y="6400800"/>
            <a:ext cx="12190320" cy="455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83" name="CustomShape 2"/>
          <p:cNvSpPr/>
          <p:nvPr/>
        </p:nvSpPr>
        <p:spPr>
          <a:xfrm>
            <a:off x="0" y="6334200"/>
            <a:ext cx="12190320" cy="6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84" name="Line 3"/>
          <p:cNvSpPr/>
          <p:nvPr/>
        </p:nvSpPr>
        <p:spPr>
          <a:xfrm>
            <a:off x="1193400" y="1737720"/>
            <a:ext cx="9966960" cy="360"/>
          </a:xfrm>
          <a:prstGeom prst="line">
            <a:avLst/>
          </a:prstGeom>
          <a:ln w="6480">
            <a:solidFill>
              <a:schemeClr val="tx1">
                <a:lumMod val="50000"/>
                <a:lumOff val="50000"/>
              </a:schemeClr>
            </a:solidFill>
            <a:round/>
          </a:ln>
        </p:spPr>
        <p:style>
          <a:lnRef idx="1">
            <a:schemeClr val="accent1"/>
          </a:lnRef>
          <a:fillRef idx="0">
            <a:schemeClr val="accent1"/>
          </a:fillRef>
          <a:effectRef idx="0">
            <a:schemeClr val="accent1"/>
          </a:effectRef>
          <a:fontRef idx="minor"/>
        </p:style>
      </p:sp>
      <p:sp>
        <p:nvSpPr>
          <p:cNvPr id="85" name="PlaceHolder 4"/>
          <p:cNvSpPr>
            <a:spLocks noGrp="1"/>
          </p:cNvSpPr>
          <p:nvPr>
            <p:ph type="title"/>
          </p:nvPr>
        </p:nvSpPr>
        <p:spPr>
          <a:xfrm>
            <a:off x="609480" y="273600"/>
            <a:ext cx="109724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86"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35525797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it-IT" smtClean="0"/>
              <a:t>04/06/23</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Emanuela Carideo</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418546"/>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5" Type="http://schemas.openxmlformats.org/officeDocument/2006/relationships/image" Target="../media/image3.tiff"/><Relationship Id="rId6" Type="http://schemas.openxmlformats.org/officeDocument/2006/relationships/image" Target="../media/image4.tiff"/><Relationship Id="rId7" Type="http://schemas.openxmlformats.org/officeDocument/2006/relationships/image" Target="../media/image5.png"/><Relationship Id="rId1" Type="http://schemas.openxmlformats.org/officeDocument/2006/relationships/slideLayout" Target="../slideLayouts/slideLayout8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6.emf"/><Relationship Id="rId3"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slideLayout" Target="../slideLayouts/slideLayout86.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30.emf"/><Relationship Id="rId3" Type="http://schemas.openxmlformats.org/officeDocument/2006/relationships/image" Target="../media/image3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32.emf"/><Relationship Id="rId3" Type="http://schemas.openxmlformats.org/officeDocument/2006/relationships/image" Target="../media/image3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34.emf"/><Relationship Id="rId3"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https://gitlab.cern.ch/ecarideo/FCCee_IW_Model" TargetMode="External"/><Relationship Id="rId5" Type="http://schemas.openxmlformats.org/officeDocument/2006/relationships/image" Target="../media/image6.png"/><Relationship Id="rId1" Type="http://schemas.openxmlformats.org/officeDocument/2006/relationships/slideLayout" Target="../slideLayouts/slideLayout90.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50.png"/><Relationship Id="rId16" Type="http://schemas.openxmlformats.org/officeDocument/2006/relationships/image" Target="../media/image51.png"/><Relationship Id="rId17" Type="http://schemas.openxmlformats.org/officeDocument/2006/relationships/image" Target="../media/image52.png"/><Relationship Id="rId18" Type="http://schemas.openxmlformats.org/officeDocument/2006/relationships/image" Target="../media/image53.png"/><Relationship Id="rId19" Type="http://schemas.openxmlformats.org/officeDocument/2006/relationships/image" Target="../media/image54.png"/><Relationship Id="rId50" Type="http://schemas.openxmlformats.org/officeDocument/2006/relationships/image" Target="../media/image85.png"/><Relationship Id="rId51" Type="http://schemas.openxmlformats.org/officeDocument/2006/relationships/image" Target="../media/image86.png"/><Relationship Id="rId52" Type="http://schemas.openxmlformats.org/officeDocument/2006/relationships/image" Target="../media/image87.png"/><Relationship Id="rId53" Type="http://schemas.openxmlformats.org/officeDocument/2006/relationships/image" Target="../media/image88.png"/><Relationship Id="rId54" Type="http://schemas.openxmlformats.org/officeDocument/2006/relationships/image" Target="../media/image89.png"/><Relationship Id="rId55" Type="http://schemas.openxmlformats.org/officeDocument/2006/relationships/image" Target="../media/image6.png"/><Relationship Id="rId40" Type="http://schemas.openxmlformats.org/officeDocument/2006/relationships/image" Target="../media/image75.png"/><Relationship Id="rId41" Type="http://schemas.openxmlformats.org/officeDocument/2006/relationships/image" Target="../media/image76.png"/><Relationship Id="rId42" Type="http://schemas.openxmlformats.org/officeDocument/2006/relationships/image" Target="../media/image77.png"/><Relationship Id="rId43" Type="http://schemas.openxmlformats.org/officeDocument/2006/relationships/image" Target="../media/image78.png"/><Relationship Id="rId44" Type="http://schemas.openxmlformats.org/officeDocument/2006/relationships/image" Target="../media/image79.png"/><Relationship Id="rId45" Type="http://schemas.openxmlformats.org/officeDocument/2006/relationships/image" Target="../media/image80.png"/><Relationship Id="rId46" Type="http://schemas.openxmlformats.org/officeDocument/2006/relationships/image" Target="../media/image81.png"/><Relationship Id="rId47" Type="http://schemas.openxmlformats.org/officeDocument/2006/relationships/image" Target="../media/image82.png"/><Relationship Id="rId48" Type="http://schemas.openxmlformats.org/officeDocument/2006/relationships/image" Target="../media/image83.png"/><Relationship Id="rId49" Type="http://schemas.openxmlformats.org/officeDocument/2006/relationships/image" Target="../media/image84.png"/><Relationship Id="rId1" Type="http://schemas.openxmlformats.org/officeDocument/2006/relationships/slideLayout" Target="../slideLayouts/slideLayout86.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30" Type="http://schemas.openxmlformats.org/officeDocument/2006/relationships/image" Target="../media/image65.png"/><Relationship Id="rId31" Type="http://schemas.openxmlformats.org/officeDocument/2006/relationships/image" Target="../media/image66.png"/><Relationship Id="rId32" Type="http://schemas.openxmlformats.org/officeDocument/2006/relationships/image" Target="../media/image67.png"/><Relationship Id="rId33" Type="http://schemas.openxmlformats.org/officeDocument/2006/relationships/image" Target="../media/image68.png"/><Relationship Id="rId34" Type="http://schemas.openxmlformats.org/officeDocument/2006/relationships/image" Target="../media/image69.png"/><Relationship Id="rId35" Type="http://schemas.openxmlformats.org/officeDocument/2006/relationships/image" Target="../media/image70.png"/><Relationship Id="rId36" Type="http://schemas.openxmlformats.org/officeDocument/2006/relationships/image" Target="../media/image71.png"/><Relationship Id="rId37" Type="http://schemas.openxmlformats.org/officeDocument/2006/relationships/image" Target="../media/image72.png"/><Relationship Id="rId38" Type="http://schemas.openxmlformats.org/officeDocument/2006/relationships/image" Target="../media/image73.png"/><Relationship Id="rId39" Type="http://schemas.openxmlformats.org/officeDocument/2006/relationships/image" Target="../media/image74.png"/><Relationship Id="rId20" Type="http://schemas.openxmlformats.org/officeDocument/2006/relationships/image" Target="../media/image55.png"/><Relationship Id="rId21" Type="http://schemas.openxmlformats.org/officeDocument/2006/relationships/image" Target="../media/image56.png"/><Relationship Id="rId22" Type="http://schemas.openxmlformats.org/officeDocument/2006/relationships/image" Target="../media/image57.png"/><Relationship Id="rId23" Type="http://schemas.openxmlformats.org/officeDocument/2006/relationships/image" Target="../media/image58.png"/><Relationship Id="rId24" Type="http://schemas.openxmlformats.org/officeDocument/2006/relationships/image" Target="../media/image59.png"/><Relationship Id="rId25" Type="http://schemas.openxmlformats.org/officeDocument/2006/relationships/image" Target="../media/image60.png"/><Relationship Id="rId26" Type="http://schemas.openxmlformats.org/officeDocument/2006/relationships/image" Target="../media/image61.png"/><Relationship Id="rId27" Type="http://schemas.openxmlformats.org/officeDocument/2006/relationships/image" Target="../media/image62.png"/><Relationship Id="rId28" Type="http://schemas.openxmlformats.org/officeDocument/2006/relationships/image" Target="../media/image63.png"/><Relationship Id="rId29" Type="http://schemas.openxmlformats.org/officeDocument/2006/relationships/image" Target="../media/image64.png"/><Relationship Id="rId10" Type="http://schemas.openxmlformats.org/officeDocument/2006/relationships/image" Target="../media/image45.png"/><Relationship Id="rId11" Type="http://schemas.openxmlformats.org/officeDocument/2006/relationships/image" Target="../media/image46.png"/><Relationship Id="rId12"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6.png"/><Relationship Id="rId1" Type="http://schemas.openxmlformats.org/officeDocument/2006/relationships/slideLayout" Target="../slideLayouts/slideLayout86.xml"/><Relationship Id="rId2" Type="http://schemas.openxmlformats.org/officeDocument/2006/relationships/image" Target="../media/image9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92.png"/><Relationship Id="rId3" Type="http://schemas.openxmlformats.org/officeDocument/2006/relationships/image" Target="../media/image9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94.tif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9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6.png"/><Relationship Id="rId1" Type="http://schemas.openxmlformats.org/officeDocument/2006/relationships/slideLayout" Target="../slideLayouts/slideLayout86.xml"/><Relationship Id="rId2" Type="http://schemas.openxmlformats.org/officeDocument/2006/relationships/image" Target="../media/image9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97.tiff"/><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98.png"/><Relationship Id="rId3" Type="http://schemas.openxmlformats.org/officeDocument/2006/relationships/image" Target="../media/image9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0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01.png"/><Relationship Id="rId3"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86.xml"/><Relationship Id="rId2"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108.png"/><Relationship Id="rId1" Type="http://schemas.openxmlformats.org/officeDocument/2006/relationships/slideLayout" Target="../slideLayouts/slideLayout86.xml"/><Relationship Id="rId2" Type="http://schemas.openxmlformats.org/officeDocument/2006/relationships/image" Target="../media/image10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09.png"/></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86.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6.png"/><Relationship Id="rId8" Type="http://schemas.openxmlformats.org/officeDocument/2006/relationships/image" Target="../media/image14.png"/><Relationship Id="rId1" Type="http://schemas.openxmlformats.org/officeDocument/2006/relationships/slideLayout" Target="../slideLayouts/slideLayout8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13.emf"/><Relationship Id="rId4" Type="http://schemas.openxmlformats.org/officeDocument/2006/relationships/image" Target="../media/image114.emf"/><Relationship Id="rId5" Type="http://schemas.openxmlformats.org/officeDocument/2006/relationships/image" Target="../media/image123.png"/><Relationship Id="rId6" Type="http://schemas.openxmlformats.org/officeDocument/2006/relationships/image" Target="../media/image115.emf"/><Relationship Id="rId7" Type="http://schemas.openxmlformats.org/officeDocument/2006/relationships/image" Target="../media/image125.png"/><Relationship Id="rId1" Type="http://schemas.openxmlformats.org/officeDocument/2006/relationships/slideLayout" Target="../slideLayouts/slideLayout86.xml"/><Relationship Id="rId2" Type="http://schemas.openxmlformats.org/officeDocument/2006/relationships/image" Target="../media/image1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6.emf"/><Relationship Id="rId4" Type="http://schemas.openxmlformats.org/officeDocument/2006/relationships/image" Target="../media/image117.emf"/><Relationship Id="rId1" Type="http://schemas.openxmlformats.org/officeDocument/2006/relationships/slideLayout" Target="../slideLayouts/slideLayout86.xml"/><Relationship Id="rId2" Type="http://schemas.openxmlformats.org/officeDocument/2006/relationships/image" Target="../media/image126.png"/></Relationships>
</file>

<file path=ppt/slides/_rels/slide32.xml.rels><?xml version="1.0" encoding="UTF-8" standalone="yes"?>
<Relationships xmlns="http://schemas.openxmlformats.org/package/2006/relationships"><Relationship Id="rId3" Type="http://schemas.openxmlformats.org/officeDocument/2006/relationships/image" Target="../media/image119.emf"/><Relationship Id="rId4" Type="http://schemas.openxmlformats.org/officeDocument/2006/relationships/image" Target="../media/image131.png"/><Relationship Id="rId1" Type="http://schemas.openxmlformats.org/officeDocument/2006/relationships/slideLayout" Target="../slideLayouts/slideLayout86.xml"/><Relationship Id="rId2" Type="http://schemas.openxmlformats.org/officeDocument/2006/relationships/image" Target="../media/image118.emf"/></Relationships>
</file>

<file path=ppt/slides/_rels/slide33.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4.png"/><Relationship Id="rId1" Type="http://schemas.openxmlformats.org/officeDocument/2006/relationships/slideLayout" Target="../slideLayouts/slideLayout86.xml"/><Relationship Id="rId2" Type="http://schemas.openxmlformats.org/officeDocument/2006/relationships/image" Target="../media/image1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6.png"/><Relationship Id="rId1" Type="http://schemas.openxmlformats.org/officeDocument/2006/relationships/slideLayout" Target="../slideLayouts/slideLayout86.xml"/><Relationship Id="rId2" Type="http://schemas.openxmlformats.org/officeDocument/2006/relationships/image" Target="../media/image127.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29.png"/><Relationship Id="rId5" Type="http://schemas.openxmlformats.org/officeDocument/2006/relationships/image" Target="../media/image170.png"/><Relationship Id="rId1" Type="http://schemas.openxmlformats.org/officeDocument/2006/relationships/slideLayout" Target="../slideLayouts/slideLayout86.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30.emf"/><Relationship Id="rId3" Type="http://schemas.openxmlformats.org/officeDocument/2006/relationships/image" Target="../media/image13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32.png"/><Relationship Id="rId3" Type="http://schemas.openxmlformats.org/officeDocument/2006/relationships/image" Target="../media/image1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04.png"/><Relationship Id="rId3" Type="http://schemas.openxmlformats.org/officeDocument/2006/relationships/image" Target="../media/image1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03.png"/><Relationship Id="rId3" Type="http://schemas.openxmlformats.org/officeDocument/2006/relationships/image" Target="../media/image1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36.png"/><Relationship Id="rId3" Type="http://schemas.openxmlformats.org/officeDocument/2006/relationships/image" Target="../media/image1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2.xml"/><Relationship Id="rId3" Type="http://schemas.openxmlformats.org/officeDocument/2006/relationships/image" Target="../media/image1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1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1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141.png"/></Relationships>
</file>

<file path=ppt/slides/_rels/slide49.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30.png"/><Relationship Id="rId5" Type="http://schemas.openxmlformats.org/officeDocument/2006/relationships/image" Target="../media/image240.png"/><Relationship Id="rId6" Type="http://schemas.openxmlformats.org/officeDocument/2006/relationships/image" Target="../media/image25.png"/><Relationship Id="rId1" Type="http://schemas.openxmlformats.org/officeDocument/2006/relationships/slideLayout" Target="../slideLayouts/slideLayout90.xml"/><Relationship Id="rId2" Type="http://schemas.openxmlformats.org/officeDocument/2006/relationships/image" Target="../media/image20.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90.xml"/><Relationship Id="rId2"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42.emf"/><Relationship Id="rId4" Type="http://schemas.openxmlformats.org/officeDocument/2006/relationships/image" Target="../media/image143.emf"/><Relationship Id="rId1" Type="http://schemas.openxmlformats.org/officeDocument/2006/relationships/slideLayout" Target="../slideLayouts/slideLayout90.xml"/><Relationship Id="rId2" Type="http://schemas.openxmlformats.org/officeDocument/2006/relationships/notesSlide" Target="../notesSlides/notesSlide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44.png"/><Relationship Id="rId3" Type="http://schemas.openxmlformats.org/officeDocument/2006/relationships/image" Target="../media/image1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47.tiff"/><Relationship Id="rId3"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34.png"/><Relationship Id="rId1" Type="http://schemas.openxmlformats.org/officeDocument/2006/relationships/slideLayout" Target="../slideLayouts/slideLayout86.xml"/><Relationship Id="rId2" Type="http://schemas.openxmlformats.org/officeDocument/2006/relationships/notesSlide" Target="../notesSlides/notesSlide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19.png"/><Relationship Id="rId3" Type="http://schemas.openxmlformats.org/officeDocument/2006/relationships/image" Target="../media/image2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0.emf"/><Relationship Id="rId3"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90.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90.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8574" y="-19615"/>
            <a:ext cx="11017657" cy="3566160"/>
          </a:xfrm>
        </p:spPr>
        <p:txBody>
          <a:bodyPr>
            <a:normAutofit/>
          </a:bodyPr>
          <a:lstStyle/>
          <a:p>
            <a:pPr algn="ctr"/>
            <a:r>
              <a:rPr lang="en-US" sz="4400" dirty="0">
                <a:solidFill>
                  <a:schemeClr val="tx2"/>
                </a:solidFill>
              </a:rPr>
              <a:t>Beam coupling impedance and collective effects for the Future Circular Lepton Collider </a:t>
            </a:r>
          </a:p>
        </p:txBody>
      </p:sp>
      <p:sp>
        <p:nvSpPr>
          <p:cNvPr id="3" name="Subtitle 2"/>
          <p:cNvSpPr>
            <a:spLocks noGrp="1"/>
          </p:cNvSpPr>
          <p:nvPr>
            <p:ph type="subTitle" idx="1"/>
          </p:nvPr>
        </p:nvSpPr>
        <p:spPr>
          <a:xfrm>
            <a:off x="978564" y="3770668"/>
            <a:ext cx="10058400" cy="1266730"/>
          </a:xfrm>
        </p:spPr>
        <p:txBody>
          <a:bodyPr>
            <a:normAutofit fontScale="25000" lnSpcReduction="20000"/>
          </a:bodyPr>
          <a:lstStyle/>
          <a:p>
            <a:pPr algn="ctr"/>
            <a:r>
              <a:rPr lang="en-US" sz="14400" dirty="0" smtClean="0"/>
              <a:t>Emanuela Carideo</a:t>
            </a:r>
          </a:p>
          <a:p>
            <a:pPr algn="ctr">
              <a:lnSpc>
                <a:spcPct val="150000"/>
              </a:lnSpc>
            </a:pPr>
            <a:r>
              <a:rPr lang="en-US" sz="9600" dirty="0"/>
              <a:t>Special </a:t>
            </a:r>
            <a:r>
              <a:rPr lang="en-US" sz="9600" dirty="0" smtClean="0"/>
              <a:t>thanks: </a:t>
            </a:r>
          </a:p>
          <a:p>
            <a:pPr algn="ctr">
              <a:lnSpc>
                <a:spcPct val="150000"/>
              </a:lnSpc>
            </a:pPr>
            <a:r>
              <a:rPr lang="en-US" sz="9600" dirty="0" smtClean="0"/>
              <a:t>M. </a:t>
            </a:r>
            <a:r>
              <a:rPr lang="en-US" sz="9600" dirty="0" err="1" smtClean="0"/>
              <a:t>Migliorati</a:t>
            </a:r>
            <a:r>
              <a:rPr lang="en-US" sz="9600" dirty="0" smtClean="0"/>
              <a:t>, F. Zimmermann, </a:t>
            </a:r>
            <a:r>
              <a:rPr lang="en-US" sz="9600" dirty="0" smtClean="0">
                <a:ea typeface="Times New Roman" charset="0"/>
                <a:cs typeface="Times New Roman" charset="0"/>
              </a:rPr>
              <a:t>M. </a:t>
            </a:r>
            <a:r>
              <a:rPr lang="en-US" sz="9600" dirty="0" err="1" smtClean="0">
                <a:ea typeface="Times New Roman" charset="0"/>
                <a:cs typeface="Times New Roman" charset="0"/>
              </a:rPr>
              <a:t>Zobov</a:t>
            </a:r>
            <a:r>
              <a:rPr lang="en-US" sz="9600" dirty="0" smtClean="0">
                <a:ea typeface="Times New Roman" charset="0"/>
                <a:cs typeface="Times New Roman" charset="0"/>
              </a:rPr>
              <a:t>, </a:t>
            </a:r>
            <a:r>
              <a:rPr lang="en-US" sz="9600" dirty="0" err="1" smtClean="0">
                <a:ea typeface="Times New Roman" charset="0"/>
                <a:cs typeface="Times New Roman" charset="0"/>
              </a:rPr>
              <a:t>D.Quartullo</a:t>
            </a:r>
            <a:r>
              <a:rPr lang="en-US" sz="9600" dirty="0" smtClean="0"/>
              <a:t>, </a:t>
            </a:r>
            <a:r>
              <a:rPr lang="en-US" sz="9600" dirty="0" err="1" smtClean="0"/>
              <a:t>Y.Zhang</a:t>
            </a:r>
            <a:r>
              <a:rPr lang="en-US" sz="9600" dirty="0" smtClean="0"/>
              <a:t>, </a:t>
            </a:r>
            <a:r>
              <a:rPr lang="en-US" sz="9600" dirty="0" err="1" smtClean="0"/>
              <a:t>M.Behtouei</a:t>
            </a:r>
            <a:r>
              <a:rPr lang="en-US" sz="9600" dirty="0" smtClean="0"/>
              <a:t>, </a:t>
            </a:r>
            <a:r>
              <a:rPr lang="en-US" sz="9600" dirty="0" err="1" smtClean="0"/>
              <a:t>B.Spataro</a:t>
            </a:r>
            <a:endParaRPr lang="en-US" sz="9600" dirty="0" smtClean="0">
              <a:ea typeface="Times New Roman" charset="0"/>
              <a:cs typeface="Times New Roman" charset="0"/>
            </a:endParaRPr>
          </a:p>
          <a:p>
            <a:endParaRPr lang="en-US" dirty="0"/>
          </a:p>
        </p:txBody>
      </p:sp>
      <p:pic>
        <p:nvPicPr>
          <p:cNvPr id="4" name="Picture 3"/>
          <p:cNvPicPr>
            <a:picLocks noChangeAspect="1"/>
          </p:cNvPicPr>
          <p:nvPr/>
        </p:nvPicPr>
        <p:blipFill>
          <a:blip r:embed="rId3"/>
          <a:stretch>
            <a:fillRect/>
          </a:stretch>
        </p:blipFill>
        <p:spPr>
          <a:xfrm>
            <a:off x="9820305" y="204507"/>
            <a:ext cx="2235887" cy="2235887"/>
          </a:xfrm>
          <a:prstGeom prst="rect">
            <a:avLst/>
          </a:prstGeom>
        </p:spPr>
      </p:pic>
      <p:pic>
        <p:nvPicPr>
          <p:cNvPr id="5" name="Picture 4"/>
          <p:cNvPicPr>
            <a:picLocks noChangeAspect="1"/>
          </p:cNvPicPr>
          <p:nvPr/>
        </p:nvPicPr>
        <p:blipFill>
          <a:blip r:embed="rId4"/>
          <a:stretch>
            <a:fillRect/>
          </a:stretch>
        </p:blipFill>
        <p:spPr>
          <a:xfrm>
            <a:off x="-487039" y="192845"/>
            <a:ext cx="3644656" cy="2050119"/>
          </a:xfrm>
          <a:prstGeom prst="rect">
            <a:avLst/>
          </a:prstGeom>
        </p:spPr>
      </p:pic>
      <p:pic>
        <p:nvPicPr>
          <p:cNvPr id="6" name="Picture 5"/>
          <p:cNvPicPr>
            <a:picLocks noChangeAspect="1"/>
          </p:cNvPicPr>
          <p:nvPr/>
        </p:nvPicPr>
        <p:blipFill rotWithShape="1">
          <a:blip r:embed="rId5"/>
          <a:srcRect b="11759"/>
          <a:stretch/>
        </p:blipFill>
        <p:spPr>
          <a:xfrm>
            <a:off x="6838122" y="473790"/>
            <a:ext cx="2692575" cy="1385619"/>
          </a:xfrm>
          <a:prstGeom prst="rect">
            <a:avLst/>
          </a:prstGeom>
        </p:spPr>
      </p:pic>
      <p:pic>
        <p:nvPicPr>
          <p:cNvPr id="7" name="Immagine 5">
            <a:extLst>
              <a:ext uri="{FF2B5EF4-FFF2-40B4-BE49-F238E27FC236}">
                <a16:creationId xmlns:a16="http://schemas.microsoft.com/office/drawing/2014/main" xmlns="" id="{0EC785DE-1DA6-ED40-B935-47CE82C1A3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02835" y="620027"/>
            <a:ext cx="3394168" cy="1201342"/>
          </a:xfrm>
          <a:prstGeom prst="rect">
            <a:avLst/>
          </a:prstGeom>
        </p:spPr>
      </p:pic>
      <p:sp>
        <p:nvSpPr>
          <p:cNvPr id="8" name="TextBox 13">
            <a:extLst>
              <a:ext uri="{FF2B5EF4-FFF2-40B4-BE49-F238E27FC236}">
                <a16:creationId xmlns:a16="http://schemas.microsoft.com/office/drawing/2014/main" xmlns="" id="{F2282966-A359-E3D6-0627-B232BDB1B8E5}"/>
              </a:ext>
            </a:extLst>
          </p:cNvPr>
          <p:cNvSpPr txBox="1"/>
          <p:nvPr/>
        </p:nvSpPr>
        <p:spPr>
          <a:xfrm>
            <a:off x="1553530" y="6367671"/>
            <a:ext cx="10274035" cy="400110"/>
          </a:xfrm>
          <a:prstGeom prst="rect">
            <a:avLst/>
          </a:prstGeom>
          <a:noFill/>
        </p:spPr>
        <p:txBody>
          <a:bodyPr wrap="square" rtlCol="0">
            <a:spAutoFit/>
          </a:bodyPr>
          <a:lstStyle/>
          <a:p>
            <a:pPr algn="just"/>
            <a:r>
              <a:rPr lang="en-GB" sz="1000" dirty="0">
                <a:solidFill>
                  <a:schemeClr val="bg1"/>
                </a:solidFill>
              </a:rPr>
              <a:t>FCCIS – The Future Circular Collider Innovation Study. This INFRADEV Research and Innovation Action project receives funding from the European Union’s H2020 Framework Programme under grant agreement no. 951754. The information herein only reflects the views of its authors and the European Commission is not responsible for any use that may be made of the information.</a:t>
            </a:r>
            <a:endParaRPr lang="x-none" sz="1000" dirty="0">
              <a:solidFill>
                <a:schemeClr val="bg1"/>
              </a:solidFill>
            </a:endParaRPr>
          </a:p>
        </p:txBody>
      </p:sp>
      <p:pic>
        <p:nvPicPr>
          <p:cNvPr id="9" name="Picture 23" descr="Background pattern&#10;&#10;Description automatically generated">
            <a:extLst>
              <a:ext uri="{FF2B5EF4-FFF2-40B4-BE49-F238E27FC236}">
                <a16:creationId xmlns:a16="http://schemas.microsoft.com/office/drawing/2014/main" xmlns="" id="{044D040D-7D0C-2082-843C-9A4A6DAF89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187" y="5963478"/>
            <a:ext cx="1208343" cy="804303"/>
          </a:xfrm>
          <a:prstGeom prst="rect">
            <a:avLst/>
          </a:prstGeom>
        </p:spPr>
      </p:pic>
    </p:spTree>
    <p:extLst>
      <p:ext uri="{BB962C8B-B14F-4D97-AF65-F5344CB8AC3E}">
        <p14:creationId xmlns:p14="http://schemas.microsoft.com/office/powerpoint/2010/main" val="494021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FC7A914-9586-43BA-8558-85485AA07F4E}"/>
              </a:ext>
            </a:extLst>
          </p:cNvPr>
          <p:cNvSpPr>
            <a:spLocks noGrp="1"/>
          </p:cNvSpPr>
          <p:nvPr>
            <p:ph type="title"/>
          </p:nvPr>
        </p:nvSpPr>
        <p:spPr>
          <a:xfrm>
            <a:off x="1097280" y="323929"/>
            <a:ext cx="10367889" cy="1450757"/>
          </a:xfrm>
        </p:spPr>
        <p:txBody>
          <a:bodyPr>
            <a:normAutofit/>
          </a:bodyPr>
          <a:lstStyle/>
          <a:p>
            <a:r>
              <a:rPr lang="en-GB" sz="4000" dirty="0">
                <a:solidFill>
                  <a:schemeClr val="tx2"/>
                </a:solidFill>
              </a:rPr>
              <a:t>Wake potential of 0.4 mm Gaussian </a:t>
            </a:r>
            <a:r>
              <a:rPr lang="en-GB" sz="4000" dirty="0" smtClean="0">
                <a:solidFill>
                  <a:schemeClr val="tx2"/>
                </a:solidFill>
              </a:rPr>
              <a:t>bunch </a:t>
            </a:r>
            <a:r>
              <a:rPr lang="en-US" sz="4000" dirty="0">
                <a:solidFill>
                  <a:schemeClr val="tx2"/>
                </a:solidFill>
              </a:rPr>
              <a:t>due to the main FCC-</a:t>
            </a:r>
            <a:r>
              <a:rPr lang="en-US" sz="4000" dirty="0" err="1">
                <a:solidFill>
                  <a:schemeClr val="tx2"/>
                </a:solidFill>
              </a:rPr>
              <a:t>ee</a:t>
            </a:r>
            <a:r>
              <a:rPr lang="en-US" sz="4000" dirty="0">
                <a:solidFill>
                  <a:schemeClr val="tx2"/>
                </a:solidFill>
              </a:rPr>
              <a:t> components, evaluated so </a:t>
            </a:r>
            <a:r>
              <a:rPr lang="en-US" sz="4000" dirty="0" smtClean="0">
                <a:solidFill>
                  <a:schemeClr val="tx2"/>
                </a:solidFill>
              </a:rPr>
              <a:t>far</a:t>
            </a:r>
            <a:endParaRPr lang="en-GB" sz="4000" dirty="0">
              <a:solidFill>
                <a:schemeClr val="tx2"/>
              </a:solidFill>
            </a:endParaRPr>
          </a:p>
        </p:txBody>
      </p:sp>
      <p:sp>
        <p:nvSpPr>
          <p:cNvPr id="3" name="Segnaposto data 2">
            <a:extLst>
              <a:ext uri="{FF2B5EF4-FFF2-40B4-BE49-F238E27FC236}">
                <a16:creationId xmlns:a16="http://schemas.microsoft.com/office/drawing/2014/main" xmlns="" id="{17076BD3-8F61-40AA-9519-64EAB7AC2750}"/>
              </a:ext>
            </a:extLst>
          </p:cNvPr>
          <p:cNvSpPr>
            <a:spLocks noGrp="1"/>
          </p:cNvSpPr>
          <p:nvPr>
            <p:ph type="dt" sz="half" idx="10"/>
          </p:nvPr>
        </p:nvSpPr>
        <p:spPr/>
        <p:txBody>
          <a:bodyPr/>
          <a:lstStyle/>
          <a:p>
            <a:r>
              <a:rPr lang="it-IT" smtClean="0"/>
              <a:t>04/06/23</a:t>
            </a:r>
            <a:endParaRPr lang="it-IT"/>
          </a:p>
        </p:txBody>
      </p:sp>
      <p:sp>
        <p:nvSpPr>
          <p:cNvPr id="4" name="Segnaposto piè di pagina 3">
            <a:extLst>
              <a:ext uri="{FF2B5EF4-FFF2-40B4-BE49-F238E27FC236}">
                <a16:creationId xmlns:a16="http://schemas.microsoft.com/office/drawing/2014/main" xmlns="" id="{7EA1EAA4-0A17-4651-ABBC-8C638573784A}"/>
              </a:ext>
            </a:extLst>
          </p:cNvPr>
          <p:cNvSpPr>
            <a:spLocks noGrp="1"/>
          </p:cNvSpPr>
          <p:nvPr>
            <p:ph type="ftr" sz="quarter" idx="11"/>
          </p:nvPr>
        </p:nvSpPr>
        <p:spPr/>
        <p:txBody>
          <a:bodyPr/>
          <a:lstStyle/>
          <a:p>
            <a:pPr>
              <a:defRPr/>
            </a:pPr>
            <a:r>
              <a:rPr lang="it-IT" smtClean="0"/>
              <a:t>Emanuela Carideo</a:t>
            </a:r>
            <a:endParaRPr lang="it-IT"/>
          </a:p>
        </p:txBody>
      </p:sp>
      <p:sp>
        <p:nvSpPr>
          <p:cNvPr id="5" name="Segnaposto numero diapositiva 4">
            <a:extLst>
              <a:ext uri="{FF2B5EF4-FFF2-40B4-BE49-F238E27FC236}">
                <a16:creationId xmlns:a16="http://schemas.microsoft.com/office/drawing/2014/main" xmlns="" id="{C0D01C56-1C57-4DD7-836E-1CD17CFDE21B}"/>
              </a:ext>
            </a:extLst>
          </p:cNvPr>
          <p:cNvSpPr>
            <a:spLocks noGrp="1"/>
          </p:cNvSpPr>
          <p:nvPr>
            <p:ph type="sldNum" sz="quarter" idx="12"/>
          </p:nvPr>
        </p:nvSpPr>
        <p:spPr/>
        <p:txBody>
          <a:bodyPr/>
          <a:lstStyle/>
          <a:p>
            <a:r>
              <a:rPr lang="it-IT"/>
              <a:t>Pag. </a:t>
            </a:r>
            <a:fld id="{BFBF7122-E485-A34B-A033-193A3ADCCB38}" type="slidenum">
              <a:rPr lang="it-IT" smtClean="0"/>
              <a:pPr/>
              <a:t>10</a:t>
            </a:fld>
            <a:endParaRPr lang="it-IT" dirty="0"/>
          </a:p>
        </p:txBody>
      </p:sp>
      <p:sp>
        <p:nvSpPr>
          <p:cNvPr id="8" name="TextBox 7"/>
          <p:cNvSpPr txBox="1"/>
          <p:nvPr/>
        </p:nvSpPr>
        <p:spPr>
          <a:xfrm>
            <a:off x="6866980" y="5865610"/>
            <a:ext cx="4800600" cy="461665"/>
          </a:xfrm>
          <a:prstGeom prst="rect">
            <a:avLst/>
          </a:prstGeom>
          <a:noFill/>
        </p:spPr>
        <p:txBody>
          <a:bodyPr wrap="square" rtlCol="0">
            <a:spAutoFit/>
          </a:bodyPr>
          <a:lstStyle/>
          <a:p>
            <a:r>
              <a:rPr lang="en-US" sz="2400" dirty="0"/>
              <a:t>How did we do these simulations?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08" y="1894293"/>
            <a:ext cx="6645886" cy="4364379"/>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26693"/>
          <a:stretch/>
        </p:blipFill>
        <p:spPr>
          <a:xfrm>
            <a:off x="6866980" y="2075500"/>
            <a:ext cx="5081587" cy="3657600"/>
          </a:xfrm>
          <a:prstGeom prst="rect">
            <a:avLst/>
          </a:prstGeom>
        </p:spPr>
      </p:pic>
    </p:spTree>
    <p:extLst>
      <p:ext uri="{BB962C8B-B14F-4D97-AF65-F5344CB8AC3E}">
        <p14:creationId xmlns:p14="http://schemas.microsoft.com/office/powerpoint/2010/main" val="763632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0675" y="1758663"/>
            <a:ext cx="10919702" cy="646331"/>
          </a:xfrm>
          <a:prstGeom prst="rect">
            <a:avLst/>
          </a:prstGeom>
          <a:noFill/>
        </p:spPr>
        <p:txBody>
          <a:bodyPr wrap="square" rtlCol="0">
            <a:spAutoFit/>
          </a:bodyPr>
          <a:lstStyle/>
          <a:p>
            <a:pPr algn="ctr"/>
            <a:r>
              <a:rPr lang="en-US" dirty="0">
                <a:latin typeface="+mj-lt"/>
              </a:rPr>
              <a:t>Wake potential for a Bellow of a 3.5 mm Gaussian bunch obtained directly by CST </a:t>
            </a:r>
            <a:r>
              <a:rPr lang="en-US" dirty="0" smtClean="0">
                <a:latin typeface="+mj-lt"/>
              </a:rPr>
              <a:t>(blue </a:t>
            </a:r>
            <a:r>
              <a:rPr lang="en-US" dirty="0">
                <a:latin typeface="+mj-lt"/>
              </a:rPr>
              <a:t>curve) and with the convolution by using the wake potential of 0.4 mm Gaussian bunch </a:t>
            </a:r>
            <a:r>
              <a:rPr lang="en-US" dirty="0" smtClean="0">
                <a:latin typeface="+mj-lt"/>
              </a:rPr>
              <a:t>(orange </a:t>
            </a:r>
            <a:r>
              <a:rPr lang="en-US" dirty="0">
                <a:latin typeface="+mj-lt"/>
              </a:rPr>
              <a:t>dots).</a:t>
            </a:r>
          </a:p>
        </p:txBody>
      </p:sp>
      <p:sp>
        <p:nvSpPr>
          <p:cNvPr id="2" name="Rectangle 1"/>
          <p:cNvSpPr/>
          <p:nvPr/>
        </p:nvSpPr>
        <p:spPr>
          <a:xfrm>
            <a:off x="410675" y="606751"/>
            <a:ext cx="11863387" cy="954107"/>
          </a:xfrm>
          <a:prstGeom prst="rect">
            <a:avLst/>
          </a:prstGeom>
        </p:spPr>
        <p:txBody>
          <a:bodyPr wrap="square">
            <a:spAutoFit/>
          </a:bodyPr>
          <a:lstStyle/>
          <a:p>
            <a:r>
              <a:rPr lang="en-US" sz="2800" dirty="0">
                <a:solidFill>
                  <a:schemeClr val="tx2"/>
                </a:solidFill>
                <a:latin typeface="+mj-lt"/>
              </a:rPr>
              <a:t>Method to calculate the Wake Potential by software </a:t>
            </a:r>
            <a:r>
              <a:rPr lang="en-US" sz="2800" dirty="0" smtClean="0">
                <a:solidFill>
                  <a:schemeClr val="tx2"/>
                </a:solidFill>
                <a:latin typeface="+mj-lt"/>
              </a:rPr>
              <a:t>simulation: Comparison </a:t>
            </a:r>
            <a:r>
              <a:rPr lang="en-US" sz="2800" dirty="0">
                <a:solidFill>
                  <a:schemeClr val="tx2"/>
                </a:solidFill>
                <a:latin typeface="+mj-lt"/>
              </a:rPr>
              <a:t>of the wake potential of 3.5 mm bunch length between </a:t>
            </a:r>
            <a:r>
              <a:rPr lang="en-US" sz="2800" dirty="0" err="1">
                <a:solidFill>
                  <a:schemeClr val="tx2"/>
                </a:solidFill>
                <a:latin typeface="+mj-lt"/>
              </a:rPr>
              <a:t>PyHT</a:t>
            </a:r>
            <a:r>
              <a:rPr lang="en-US" sz="2800" dirty="0">
                <a:solidFill>
                  <a:schemeClr val="tx2"/>
                </a:solidFill>
                <a:latin typeface="+mj-lt"/>
              </a:rPr>
              <a:t> and </a:t>
            </a:r>
            <a:r>
              <a:rPr lang="en-US" sz="2800" dirty="0" smtClean="0">
                <a:solidFill>
                  <a:schemeClr val="tx2"/>
                </a:solidFill>
                <a:latin typeface="+mj-lt"/>
              </a:rPr>
              <a:t>CST - Bellows</a:t>
            </a:r>
            <a:endParaRPr lang="en-US" sz="2800" dirty="0">
              <a:solidFill>
                <a:schemeClr val="tx2"/>
              </a:solidFill>
              <a:latin typeface="+mj-lt"/>
            </a:endParaRPr>
          </a:p>
        </p:txBody>
      </p:sp>
      <p:sp>
        <p:nvSpPr>
          <p:cNvPr id="3" name="Date Placeholder 2"/>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11</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0377" y="6512306"/>
            <a:ext cx="769328" cy="2600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921" y="2438786"/>
            <a:ext cx="5169510" cy="387993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4820" y="2438786"/>
            <a:ext cx="5110042" cy="3835303"/>
          </a:xfrm>
          <a:prstGeom prst="rect">
            <a:avLst/>
          </a:prstGeom>
        </p:spPr>
      </p:pic>
    </p:spTree>
    <p:extLst>
      <p:ext uri="{BB962C8B-B14F-4D97-AF65-F5344CB8AC3E}">
        <p14:creationId xmlns:p14="http://schemas.microsoft.com/office/powerpoint/2010/main" val="296833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98326"/>
            <a:ext cx="10288930" cy="1450757"/>
          </a:xfrm>
        </p:spPr>
        <p:txBody>
          <a:bodyPr>
            <a:normAutofit/>
          </a:bodyPr>
          <a:lstStyle/>
          <a:p>
            <a:r>
              <a:rPr lang="en-US" sz="3600" dirty="0">
                <a:solidFill>
                  <a:schemeClr val="tx2"/>
                </a:solidFill>
              </a:rPr>
              <a:t>Method to calculate the Wake Potential by software </a:t>
            </a:r>
            <a:r>
              <a:rPr lang="en-US" sz="3600" dirty="0" smtClean="0">
                <a:solidFill>
                  <a:schemeClr val="tx2"/>
                </a:solidFill>
              </a:rPr>
              <a:t>simulation: BPMs</a:t>
            </a:r>
            <a:endParaRPr lang="en-US" sz="3600" dirty="0">
              <a:solidFill>
                <a:schemeClr val="tx2"/>
              </a:solidFill>
            </a:endParaRPr>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12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108" y="2033943"/>
            <a:ext cx="5382479" cy="40397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794" y="2033943"/>
            <a:ext cx="5381416" cy="4038980"/>
          </a:xfrm>
          <a:prstGeom prst="rect">
            <a:avLst/>
          </a:prstGeom>
        </p:spPr>
      </p:pic>
    </p:spTree>
    <p:extLst>
      <p:ext uri="{BB962C8B-B14F-4D97-AF65-F5344CB8AC3E}">
        <p14:creationId xmlns:p14="http://schemas.microsoft.com/office/powerpoint/2010/main" val="1732672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solidFill>
              </a:rPr>
              <a:t>Method to calculate the Wake Potential by software simulation</a:t>
            </a:r>
            <a:r>
              <a:rPr lang="en-US" sz="3600" dirty="0" smtClean="0">
                <a:solidFill>
                  <a:schemeClr val="tx2"/>
                </a:solidFill>
              </a:rPr>
              <a:t>: Tapers</a:t>
            </a:r>
            <a:endParaRPr lang="en-US" sz="36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089" y="1912285"/>
            <a:ext cx="5825886" cy="4372575"/>
          </a:xfrm>
        </p:spPr>
      </p:pic>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13</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691" y="1890660"/>
            <a:ext cx="5854700" cy="4394200"/>
          </a:xfrm>
          <a:prstGeom prst="rect">
            <a:avLst/>
          </a:prstGeom>
        </p:spPr>
      </p:pic>
    </p:spTree>
    <p:extLst>
      <p:ext uri="{BB962C8B-B14F-4D97-AF65-F5344CB8AC3E}">
        <p14:creationId xmlns:p14="http://schemas.microsoft.com/office/powerpoint/2010/main" val="115131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solidFill>
              </a:rPr>
              <a:t>Method to calculate the Wake Potential by software simulation: </a:t>
            </a:r>
            <a:r>
              <a:rPr lang="en-US" sz="3600" dirty="0" smtClean="0">
                <a:solidFill>
                  <a:schemeClr val="tx2"/>
                </a:solidFill>
              </a:rPr>
              <a:t>RF Cavities</a:t>
            </a:r>
            <a:endParaRPr lang="en-US" sz="36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01472"/>
            <a:ext cx="5854699" cy="4394200"/>
          </a:xfrm>
        </p:spPr>
      </p:pic>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14</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378" y="1901472"/>
            <a:ext cx="5854700" cy="4394200"/>
          </a:xfrm>
          <a:prstGeom prst="rect">
            <a:avLst/>
          </a:prstGeom>
        </p:spPr>
      </p:pic>
    </p:spTree>
    <p:extLst>
      <p:ext uri="{BB962C8B-B14F-4D97-AF65-F5344CB8AC3E}">
        <p14:creationId xmlns:p14="http://schemas.microsoft.com/office/powerpoint/2010/main" val="1223227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16031"/>
          <a:stretch/>
        </p:blipFill>
        <p:spPr>
          <a:xfrm>
            <a:off x="349581" y="2470765"/>
            <a:ext cx="6439937" cy="3606841"/>
          </a:xfrm>
          <a:prstGeom prst="rect">
            <a:avLst/>
          </a:prstGeom>
        </p:spPr>
      </p:pic>
      <p:sp>
        <p:nvSpPr>
          <p:cNvPr id="8" name="Titolo 7">
            <a:extLst>
              <a:ext uri="{FF2B5EF4-FFF2-40B4-BE49-F238E27FC236}">
                <a16:creationId xmlns:a16="http://schemas.microsoft.com/office/drawing/2014/main" xmlns="" id="{951B0C5D-3EF6-AE45-9C07-19B1E97D1402}"/>
              </a:ext>
            </a:extLst>
          </p:cNvPr>
          <p:cNvSpPr>
            <a:spLocks noGrp="1"/>
          </p:cNvSpPr>
          <p:nvPr>
            <p:ph type="title"/>
          </p:nvPr>
        </p:nvSpPr>
        <p:spPr>
          <a:xfrm>
            <a:off x="-714375" y="0"/>
            <a:ext cx="12191999" cy="1557338"/>
          </a:xfrm>
        </p:spPr>
        <p:txBody>
          <a:bodyPr>
            <a:normAutofit/>
          </a:bodyPr>
          <a:lstStyle/>
          <a:p>
            <a:pPr algn="r"/>
            <a:r>
              <a:rPr lang="en-US" sz="4000" dirty="0"/>
              <a:t>Wake and impedance repository for FCC-</a:t>
            </a:r>
            <a:r>
              <a:rPr lang="en-US" sz="4000" dirty="0" err="1"/>
              <a:t>ee</a:t>
            </a:r>
            <a:r>
              <a:rPr lang="en-US" sz="4000" dirty="0"/>
              <a:t>: </a:t>
            </a:r>
            <a:r>
              <a:rPr lang="en-US" sz="4000" dirty="0">
                <a:hlinkClick r:id="rId4"/>
              </a:rPr>
              <a:t>https://gitlab.cern.ch/ecarideo/FCCee_IW_Model</a:t>
            </a:r>
            <a:r>
              <a:rPr lang="en-US" sz="4000" dirty="0"/>
              <a:t> </a:t>
            </a:r>
          </a:p>
        </p:txBody>
      </p:sp>
      <p:sp>
        <p:nvSpPr>
          <p:cNvPr id="2" name="Date Placeholder 1"/>
          <p:cNvSpPr>
            <a:spLocks noGrp="1"/>
          </p:cNvSpPr>
          <p:nvPr>
            <p:ph type="dt" sz="half" idx="10"/>
          </p:nvPr>
        </p:nvSpPr>
        <p:spPr/>
        <p:txBody>
          <a:bodyPr/>
          <a:lstStyle/>
          <a:p>
            <a:r>
              <a:rPr lang="it-IT" smtClean="0"/>
              <a:t>04/06/23</a:t>
            </a:r>
            <a:endParaRPr lang="en-US" dirty="0"/>
          </a:p>
        </p:txBody>
      </p:sp>
      <p:sp>
        <p:nvSpPr>
          <p:cNvPr id="4" name="Footer Placeholder 3"/>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15</a:t>
            </a:fld>
            <a:endParaRPr lang="en-US" dirty="0"/>
          </a:p>
        </p:txBody>
      </p:sp>
      <p:sp>
        <p:nvSpPr>
          <p:cNvPr id="3" name="Rectangle 2"/>
          <p:cNvSpPr/>
          <p:nvPr/>
        </p:nvSpPr>
        <p:spPr>
          <a:xfrm>
            <a:off x="842962" y="1728788"/>
            <a:ext cx="11215687" cy="707886"/>
          </a:xfrm>
          <a:prstGeom prst="rect">
            <a:avLst/>
          </a:prstGeom>
        </p:spPr>
        <p:txBody>
          <a:bodyPr wrap="square">
            <a:spAutoFit/>
          </a:bodyPr>
          <a:lstStyle/>
          <a:p>
            <a:r>
              <a:rPr lang="en-US" sz="2000" dirty="0">
                <a:latin typeface="+mj-lt"/>
              </a:rPr>
              <a:t>A repository, or </a:t>
            </a:r>
            <a:r>
              <a:rPr lang="en-US" sz="2000" dirty="0" err="1">
                <a:latin typeface="+mj-lt"/>
              </a:rPr>
              <a:t>Git</a:t>
            </a:r>
            <a:r>
              <a:rPr lang="en-US" sz="2000" dirty="0">
                <a:latin typeface="+mj-lt"/>
              </a:rPr>
              <a:t> project, encompasses the entire collection of files and folders associated with a project. Working in repositories keeps development projects organized and organized and protected. </a:t>
            </a:r>
          </a:p>
        </p:txBody>
      </p:sp>
      <p:sp>
        <p:nvSpPr>
          <p:cNvPr id="5" name="Rectangle 4"/>
          <p:cNvSpPr/>
          <p:nvPr/>
        </p:nvSpPr>
        <p:spPr>
          <a:xfrm>
            <a:off x="6789518" y="2436674"/>
            <a:ext cx="5097681" cy="1323439"/>
          </a:xfrm>
          <a:prstGeom prst="rect">
            <a:avLst/>
          </a:prstGeom>
        </p:spPr>
        <p:txBody>
          <a:bodyPr wrap="square">
            <a:spAutoFit/>
          </a:bodyPr>
          <a:lstStyle/>
          <a:p>
            <a:r>
              <a:rPr lang="en-US" sz="2000" dirty="0">
                <a:latin typeface="+mj-lt"/>
              </a:rPr>
              <a:t>The Repository also provides more opportunities for project transparency and collaboration, working together to build the best possible final product. </a:t>
            </a:r>
          </a:p>
        </p:txBody>
      </p:sp>
      <p:cxnSp>
        <p:nvCxnSpPr>
          <p:cNvPr id="15" name="Straight Arrow Connector 14"/>
          <p:cNvCxnSpPr/>
          <p:nvPr/>
        </p:nvCxnSpPr>
        <p:spPr>
          <a:xfrm flipV="1">
            <a:off x="5050984" y="5194317"/>
            <a:ext cx="2520779" cy="12357"/>
          </a:xfrm>
          <a:prstGeom prst="straightConnector1">
            <a:avLst/>
          </a:prstGeom>
          <a:ln w="412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71763" y="3931670"/>
            <a:ext cx="3912433" cy="1631216"/>
          </a:xfrm>
          <a:prstGeom prst="rect">
            <a:avLst/>
          </a:prstGeom>
          <a:solidFill>
            <a:schemeClr val="accent2"/>
          </a:solidFill>
          <a:ln>
            <a:solidFill>
              <a:srgbClr val="148496"/>
            </a:solidFill>
          </a:ln>
        </p:spPr>
        <p:txBody>
          <a:bodyPr wrap="square" rtlCol="0">
            <a:spAutoFit/>
          </a:bodyPr>
          <a:lstStyle/>
          <a:p>
            <a:endParaRPr lang="en-US" sz="2800" dirty="0">
              <a:solidFill>
                <a:schemeClr val="bg1"/>
              </a:solidFill>
              <a:latin typeface="+mj-lt"/>
            </a:endParaRPr>
          </a:p>
          <a:p>
            <a:r>
              <a:rPr lang="en-US" dirty="0">
                <a:solidFill>
                  <a:schemeClr val="bg1"/>
                </a:solidFill>
                <a:latin typeface="+mj-lt"/>
              </a:rPr>
              <a:t>In this folder there are some of FCC-</a:t>
            </a:r>
            <a:r>
              <a:rPr lang="en-US" dirty="0" err="1">
                <a:solidFill>
                  <a:schemeClr val="bg1"/>
                </a:solidFill>
                <a:latin typeface="+mj-lt"/>
              </a:rPr>
              <a:t>ee</a:t>
            </a:r>
            <a:r>
              <a:rPr lang="en-US" dirty="0">
                <a:solidFill>
                  <a:schemeClr val="bg1"/>
                </a:solidFill>
                <a:latin typeface="+mj-lt"/>
              </a:rPr>
              <a:t> components and for each </a:t>
            </a:r>
            <a:r>
              <a:rPr lang="en-US" dirty="0">
                <a:solidFill>
                  <a:schemeClr val="bg1"/>
                </a:solidFill>
                <a:latin typeface="+mj-lt"/>
                <a:ea typeface="Calibri Light" charset="0"/>
                <a:cs typeface="Calibri Light" charset="0"/>
              </a:rPr>
              <a:t>machine components</a:t>
            </a:r>
            <a:r>
              <a:rPr lang="en-US" dirty="0">
                <a:solidFill>
                  <a:schemeClr val="bg1"/>
                </a:solidFill>
                <a:latin typeface="+mj-lt"/>
              </a:rPr>
              <a:t> </a:t>
            </a:r>
            <a:r>
              <a:rPr lang="en-US" dirty="0">
                <a:solidFill>
                  <a:schemeClr val="bg1"/>
                </a:solidFill>
                <a:latin typeface="+mj-lt"/>
                <a:ea typeface="Calibri Light" charset="0"/>
                <a:cs typeface="Calibri Light" charset="0"/>
              </a:rPr>
              <a:t>the calculated impedance and wake</a:t>
            </a:r>
          </a:p>
        </p:txBody>
      </p:sp>
      <p:sp>
        <p:nvSpPr>
          <p:cNvPr id="13" name="Rectangle 12"/>
          <p:cNvSpPr/>
          <p:nvPr/>
        </p:nvSpPr>
        <p:spPr>
          <a:xfrm>
            <a:off x="8237304" y="3914868"/>
            <a:ext cx="2818016" cy="461665"/>
          </a:xfrm>
          <a:prstGeom prst="rect">
            <a:avLst/>
          </a:prstGeom>
        </p:spPr>
        <p:txBody>
          <a:bodyPr wrap="none">
            <a:spAutoFit/>
          </a:bodyPr>
          <a:lstStyle/>
          <a:p>
            <a:r>
              <a:rPr lang="en-US" sz="2400" dirty="0">
                <a:solidFill>
                  <a:schemeClr val="bg1"/>
                </a:solidFill>
                <a:latin typeface="Calibri Light" charset="0"/>
                <a:ea typeface="Calibri Light" charset="0"/>
                <a:cs typeface="Calibri Light" charset="0"/>
              </a:rPr>
              <a:t>How is it developed? </a:t>
            </a:r>
            <a:endParaRPr lang="en-US" sz="2400" dirty="0">
              <a:solidFill>
                <a:schemeClr val="bg1"/>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30377" y="6512306"/>
            <a:ext cx="769328" cy="260082"/>
          </a:xfrm>
          <a:prstGeom prst="rect">
            <a:avLst/>
          </a:prstGeom>
        </p:spPr>
      </p:pic>
    </p:spTree>
    <p:extLst>
      <p:ext uri="{BB962C8B-B14F-4D97-AF65-F5344CB8AC3E}">
        <p14:creationId xmlns:p14="http://schemas.microsoft.com/office/powerpoint/2010/main" val="473087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6487" y="1199679"/>
            <a:ext cx="11357838" cy="872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magin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36" y="2084613"/>
            <a:ext cx="3372662" cy="2856542"/>
          </a:xfrm>
          <a:prstGeom prst="rect">
            <a:avLst/>
          </a:prstGeom>
        </p:spPr>
      </p:pic>
      <p:pic>
        <p:nvPicPr>
          <p:cNvPr id="15" name="Immagin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17" name="Immagin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18" name="Immagin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19" name="Immagin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20" name="Immagin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21" name="Immagin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22" name="Immagin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23" name="Immagin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24" name="Immagin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25" name="Immagin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26" name="Immagin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27" name="Immagin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28" name="Immagine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4036" y="2084613"/>
            <a:ext cx="3372662" cy="2856542"/>
          </a:xfrm>
          <a:prstGeom prst="rect">
            <a:avLst/>
          </a:prstGeom>
        </p:spPr>
      </p:pic>
      <p:pic>
        <p:nvPicPr>
          <p:cNvPr id="29" name="Immagine 2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30" name="Immagine 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31" name="Immagine 3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32" name="Immagine 3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74036" y="2084613"/>
            <a:ext cx="3372662" cy="2856542"/>
          </a:xfrm>
          <a:prstGeom prst="rect">
            <a:avLst/>
          </a:prstGeom>
        </p:spPr>
      </p:pic>
      <p:pic>
        <p:nvPicPr>
          <p:cNvPr id="33" name="Immagine 3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34" name="Immagine 3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35" name="Immagine 3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36" name="Immagine 3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37" name="Immagine 3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74036" y="2084613"/>
            <a:ext cx="3372662" cy="2856542"/>
          </a:xfrm>
          <a:prstGeom prst="rect">
            <a:avLst/>
          </a:prstGeom>
        </p:spPr>
      </p:pic>
      <p:pic>
        <p:nvPicPr>
          <p:cNvPr id="38" name="Immagine 3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39" name="Immagine 3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40" name="Immagin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41" name="Immagine 4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74036" y="2084613"/>
            <a:ext cx="3372662" cy="2856542"/>
          </a:xfrm>
          <a:prstGeom prst="rect">
            <a:avLst/>
          </a:prstGeom>
        </p:spPr>
      </p:pic>
      <p:pic>
        <p:nvPicPr>
          <p:cNvPr id="42" name="Immagine 41"/>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43" name="Immagine 4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44" name="Immagine 43"/>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45" name="Immagine 44"/>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74036" y="2084613"/>
            <a:ext cx="3372662" cy="2856542"/>
          </a:xfrm>
          <a:prstGeom prst="rect">
            <a:avLst/>
          </a:prstGeom>
        </p:spPr>
      </p:pic>
      <p:pic>
        <p:nvPicPr>
          <p:cNvPr id="46" name="Immagine 45"/>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47" name="Immagine 46"/>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48" name="Immagine 47"/>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49" name="Immagine 48"/>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50" name="Immagine 49"/>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51" name="Immagine 50"/>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52" name="Immagine 51"/>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53" name="Immagine 52"/>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574036" y="2084613"/>
            <a:ext cx="3372662" cy="2856542"/>
          </a:xfrm>
          <a:prstGeom prst="rect">
            <a:avLst/>
          </a:prstGeom>
        </p:spPr>
      </p:pic>
      <p:pic>
        <p:nvPicPr>
          <p:cNvPr id="54" name="Immagine 53"/>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55" name="Immagine 54"/>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56" name="Immagine 55"/>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57" name="Immagine 56"/>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74036" y="2084613"/>
            <a:ext cx="3372662" cy="2856542"/>
          </a:xfrm>
          <a:prstGeom prst="rect">
            <a:avLst/>
          </a:prstGeom>
        </p:spPr>
      </p:pic>
      <p:pic>
        <p:nvPicPr>
          <p:cNvPr id="58" name="Immagine 57"/>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59" name="Immagine 58"/>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60" name="Immagine 59"/>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61" name="Immagine 60"/>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62" name="Immagine 61"/>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63" name="Immagine 62"/>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64" name="Immagine 63"/>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pic>
        <p:nvPicPr>
          <p:cNvPr id="65" name="Immagine 64"/>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564892" y="2084613"/>
            <a:ext cx="3377772" cy="2856542"/>
          </a:xfrm>
          <a:prstGeom prst="rect">
            <a:avLst/>
          </a:prstGeom>
        </p:spPr>
      </p:pic>
      <p:sp>
        <p:nvSpPr>
          <p:cNvPr id="71" name="Title 1"/>
          <p:cNvSpPr txBox="1">
            <a:spLocks/>
          </p:cNvSpPr>
          <p:nvPr/>
        </p:nvSpPr>
        <p:spPr>
          <a:xfrm>
            <a:off x="795130" y="283602"/>
            <a:ext cx="10974852"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cap="none">
                <a:solidFill>
                  <a:schemeClr val="tx2"/>
                </a:solidFill>
              </a:rPr>
              <a:t>L</a:t>
            </a:r>
            <a:r>
              <a:rPr lang="en-US" sz="4400" cap="none" smtClean="0">
                <a:solidFill>
                  <a:schemeClr val="tx2"/>
                </a:solidFill>
              </a:rPr>
              <a:t>ongitudinal </a:t>
            </a:r>
            <a:r>
              <a:rPr lang="en-US" sz="4400" cap="none" dirty="0">
                <a:solidFill>
                  <a:schemeClr val="tx2"/>
                </a:solidFill>
              </a:rPr>
              <a:t>D</a:t>
            </a:r>
            <a:r>
              <a:rPr lang="en-US" sz="4400" cap="none" smtClean="0">
                <a:solidFill>
                  <a:schemeClr val="tx2"/>
                </a:solidFill>
              </a:rPr>
              <a:t>ynamics</a:t>
            </a:r>
            <a:r>
              <a:rPr lang="en-US" sz="4400" dirty="0" smtClean="0">
                <a:solidFill>
                  <a:schemeClr val="tx2"/>
                </a:solidFill>
              </a:rPr>
              <a:t>: </a:t>
            </a:r>
            <a:r>
              <a:rPr lang="en-US" sz="4400" cap="none" dirty="0">
                <a:solidFill>
                  <a:schemeClr val="tx2"/>
                </a:solidFill>
              </a:rPr>
              <a:t>M</a:t>
            </a:r>
            <a:r>
              <a:rPr lang="en-US" sz="4400" cap="none" dirty="0" smtClean="0">
                <a:solidFill>
                  <a:schemeClr val="tx2"/>
                </a:solidFill>
              </a:rPr>
              <a:t>icrowave </a:t>
            </a:r>
            <a:r>
              <a:rPr lang="en-US" sz="4400" cap="none" dirty="0">
                <a:solidFill>
                  <a:schemeClr val="tx2"/>
                </a:solidFill>
              </a:rPr>
              <a:t>I</a:t>
            </a:r>
            <a:r>
              <a:rPr lang="en-US" sz="4400" cap="none" dirty="0" smtClean="0">
                <a:solidFill>
                  <a:schemeClr val="tx2"/>
                </a:solidFill>
              </a:rPr>
              <a:t>nstability</a:t>
            </a:r>
            <a:endParaRPr lang="en-US" sz="4400" dirty="0">
              <a:solidFill>
                <a:schemeClr val="tx2"/>
              </a:solidFill>
            </a:endParaRPr>
          </a:p>
        </p:txBody>
      </p:sp>
      <p:sp>
        <p:nvSpPr>
          <p:cNvPr id="74" name="Rectangle 73"/>
          <p:cNvSpPr/>
          <p:nvPr/>
        </p:nvSpPr>
        <p:spPr>
          <a:xfrm>
            <a:off x="5116483" y="5388188"/>
            <a:ext cx="6096000" cy="830997"/>
          </a:xfrm>
          <a:prstGeom prst="rect">
            <a:avLst/>
          </a:prstGeom>
        </p:spPr>
        <p:txBody>
          <a:bodyPr>
            <a:spAutoFit/>
          </a:bodyPr>
          <a:lstStyle/>
          <a:p>
            <a:pPr algn="ctr"/>
            <a:r>
              <a:rPr lang="en-US" sz="1600" dirty="0"/>
              <a:t>Bunch length (bottom) and RMS energy spread (top) </a:t>
            </a:r>
            <a:r>
              <a:rPr lang="en-US" sz="1600" dirty="0">
                <a:latin typeface="+mj-lt"/>
              </a:rPr>
              <a:t>as a function of bunch population in the case with (BS) and without (SR) </a:t>
            </a:r>
            <a:r>
              <a:rPr lang="en-US" sz="1600" dirty="0" err="1">
                <a:latin typeface="+mj-lt"/>
              </a:rPr>
              <a:t>beamstrahlung</a:t>
            </a:r>
            <a:r>
              <a:rPr lang="en-US" sz="1600" dirty="0">
                <a:latin typeface="+mj-lt"/>
              </a:rPr>
              <a:t>, which is considered here independent of the longitudinal impedance.</a:t>
            </a:r>
          </a:p>
        </p:txBody>
      </p:sp>
      <p:sp>
        <p:nvSpPr>
          <p:cNvPr id="75" name="TextBox 74"/>
          <p:cNvSpPr txBox="1"/>
          <p:nvPr/>
        </p:nvSpPr>
        <p:spPr>
          <a:xfrm>
            <a:off x="1225703" y="5113512"/>
            <a:ext cx="2254103" cy="338554"/>
          </a:xfrm>
          <a:prstGeom prst="rect">
            <a:avLst/>
          </a:prstGeom>
          <a:noFill/>
        </p:spPr>
        <p:txBody>
          <a:bodyPr wrap="square" rtlCol="0">
            <a:spAutoFit/>
          </a:bodyPr>
          <a:lstStyle/>
          <a:p>
            <a:r>
              <a:rPr lang="en-US" sz="1600" dirty="0">
                <a:latin typeface="+mj-lt"/>
              </a:rPr>
              <a:t>Longitudinal </a:t>
            </a:r>
            <a:r>
              <a:rPr lang="en-US" sz="1600">
                <a:latin typeface="+mj-lt"/>
              </a:rPr>
              <a:t>phase space </a:t>
            </a:r>
            <a:endParaRPr lang="en-US" sz="1600" dirty="0">
              <a:latin typeface="+mj-lt"/>
            </a:endParaRPr>
          </a:p>
        </p:txBody>
      </p:sp>
      <p:pic>
        <p:nvPicPr>
          <p:cNvPr id="2" name="Picture 1"/>
          <p:cNvPicPr>
            <a:picLocks noChangeAspect="1"/>
          </p:cNvPicPr>
          <p:nvPr/>
        </p:nvPicPr>
        <p:blipFill rotWithShape="1">
          <a:blip r:embed="rId54">
            <a:extLst>
              <a:ext uri="{28A0092B-C50C-407E-A947-70E740481C1C}">
                <a14:useLocalDpi xmlns:a14="http://schemas.microsoft.com/office/drawing/2010/main" val="0"/>
              </a:ext>
            </a:extLst>
          </a:blip>
          <a:srcRect l="7500" t="4287" r="8604"/>
          <a:stretch/>
        </p:blipFill>
        <p:spPr>
          <a:xfrm>
            <a:off x="4262242" y="1492393"/>
            <a:ext cx="7732677" cy="3959673"/>
          </a:xfrm>
          <a:prstGeom prst="rect">
            <a:avLst/>
          </a:prstGeom>
        </p:spPr>
      </p:pic>
      <p:cxnSp>
        <p:nvCxnSpPr>
          <p:cNvPr id="67" name="Connettore 1 12">
            <a:extLst>
              <a:ext uri="{FF2B5EF4-FFF2-40B4-BE49-F238E27FC236}">
                <a16:creationId xmlns="" xmlns:a16="http://schemas.microsoft.com/office/drawing/2014/main" id="{1765CFE4-6A8F-5517-513D-E15833322D25}"/>
              </a:ext>
            </a:extLst>
          </p:cNvPr>
          <p:cNvCxnSpPr>
            <a:cxnSpLocks/>
          </p:cNvCxnSpPr>
          <p:nvPr/>
        </p:nvCxnSpPr>
        <p:spPr bwMode="auto">
          <a:xfrm flipV="1">
            <a:off x="7661516" y="3527037"/>
            <a:ext cx="3809" cy="1532953"/>
          </a:xfrm>
          <a:prstGeom prst="line">
            <a:avLst/>
          </a:prstGeom>
          <a:noFill/>
          <a:ln w="38100" cap="flat" cmpd="sng" algn="ctr">
            <a:solidFill>
              <a:srgbClr val="FF0000"/>
            </a:solidFill>
            <a:prstDash val="solid"/>
            <a:round/>
            <a:headEnd type="none" w="med" len="med"/>
            <a:tailEnd type="none" w="med" len="med"/>
          </a:ln>
          <a:effectLst/>
        </p:spPr>
      </p:cxnSp>
      <p:cxnSp>
        <p:nvCxnSpPr>
          <p:cNvPr id="68" name="Connettore 1 12">
            <a:extLst>
              <a:ext uri="{FF2B5EF4-FFF2-40B4-BE49-F238E27FC236}">
                <a16:creationId xmlns="" xmlns:a16="http://schemas.microsoft.com/office/drawing/2014/main" id="{1765CFE4-6A8F-5517-513D-E15833322D25}"/>
              </a:ext>
            </a:extLst>
          </p:cNvPr>
          <p:cNvCxnSpPr>
            <a:cxnSpLocks/>
          </p:cNvCxnSpPr>
          <p:nvPr/>
        </p:nvCxnSpPr>
        <p:spPr bwMode="auto">
          <a:xfrm flipV="1">
            <a:off x="7661516" y="1691161"/>
            <a:ext cx="7618" cy="1551272"/>
          </a:xfrm>
          <a:prstGeom prst="line">
            <a:avLst/>
          </a:prstGeom>
          <a:noFill/>
          <a:ln w="38100" cap="flat" cmpd="sng" algn="ctr">
            <a:solidFill>
              <a:srgbClr val="FF0000"/>
            </a:solidFill>
            <a:prstDash val="solid"/>
            <a:round/>
            <a:headEnd type="none" w="med" len="med"/>
            <a:tailEnd type="none" w="med" len="med"/>
          </a:ln>
          <a:effectLst/>
        </p:spPr>
      </p:cxnSp>
      <p:sp>
        <p:nvSpPr>
          <p:cNvPr id="3" name="Date Placeholder 2"/>
          <p:cNvSpPr>
            <a:spLocks noGrp="1"/>
          </p:cNvSpPr>
          <p:nvPr>
            <p:ph type="dt" sz="half" idx="10"/>
          </p:nvPr>
        </p:nvSpPr>
        <p:spPr/>
        <p:txBody>
          <a:bodyPr/>
          <a:lstStyle/>
          <a:p>
            <a:r>
              <a:rPr lang="it-IT" smtClean="0"/>
              <a:t>04/06/23</a:t>
            </a:r>
            <a:endParaRPr lang="en-US" dirty="0"/>
          </a:p>
        </p:txBody>
      </p:sp>
      <p:sp>
        <p:nvSpPr>
          <p:cNvPr id="4" name="Footer Placeholder 3"/>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16</a:t>
            </a:fld>
            <a:endParaRPr lang="en-US" dirty="0"/>
          </a:p>
        </p:txBody>
      </p:sp>
      <p:pic>
        <p:nvPicPr>
          <p:cNvPr id="66" name="Picture 65"/>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11330377" y="6512306"/>
            <a:ext cx="769328" cy="260082"/>
          </a:xfrm>
          <a:prstGeom prst="rect">
            <a:avLst/>
          </a:prstGeom>
        </p:spPr>
      </p:pic>
      <p:sp>
        <p:nvSpPr>
          <p:cNvPr id="69" name="TextBox 68"/>
          <p:cNvSpPr txBox="1"/>
          <p:nvPr/>
        </p:nvSpPr>
        <p:spPr>
          <a:xfrm>
            <a:off x="882608" y="5510811"/>
            <a:ext cx="3283528" cy="646331"/>
          </a:xfrm>
          <a:prstGeom prst="rect">
            <a:avLst/>
          </a:prstGeom>
          <a:noFill/>
        </p:spPr>
        <p:txBody>
          <a:bodyPr wrap="square" rtlCol="0">
            <a:spAutoFit/>
          </a:bodyPr>
          <a:lstStyle/>
          <a:p>
            <a:r>
              <a:rPr lang="en-US" dirty="0" smtClean="0">
                <a:solidFill>
                  <a:srgbClr val="C00000"/>
                </a:solidFill>
              </a:rPr>
              <a:t>SR bunch length = 4.37 mm</a:t>
            </a:r>
          </a:p>
          <a:p>
            <a:r>
              <a:rPr lang="en-US" dirty="0" smtClean="0">
                <a:solidFill>
                  <a:schemeClr val="accent5"/>
                </a:solidFill>
              </a:rPr>
              <a:t>BS bunch length = 14.5 mm</a:t>
            </a:r>
            <a:endParaRPr lang="en-US" dirty="0">
              <a:solidFill>
                <a:schemeClr val="accent5"/>
              </a:solidFill>
            </a:endParaRPr>
          </a:p>
        </p:txBody>
      </p:sp>
    </p:spTree>
    <p:extLst>
      <p:ext uri="{BB962C8B-B14F-4D97-AF65-F5344CB8AC3E}">
        <p14:creationId xmlns:p14="http://schemas.microsoft.com/office/powerpoint/2010/main" val="169245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21"/>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nodeType="afterEffect">
                                  <p:stCondLst>
                                    <p:cond delay="10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nodeType="afterEffect">
                                  <p:stCondLst>
                                    <p:cond delay="1000"/>
                                  </p:stCondLst>
                                  <p:childTnLst>
                                    <p:set>
                                      <p:cBhvr>
                                        <p:cTn id="36" dur="1" fill="hold">
                                          <p:stCondLst>
                                            <p:cond delay="0"/>
                                          </p:stCondLst>
                                        </p:cTn>
                                        <p:tgtEl>
                                          <p:spTgt spid="25"/>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nodeType="afterEffect">
                                  <p:stCondLst>
                                    <p:cond delay="1000"/>
                                  </p:stCondLst>
                                  <p:childTnLst>
                                    <p:set>
                                      <p:cBhvr>
                                        <p:cTn id="39" dur="1" fill="hold">
                                          <p:stCondLst>
                                            <p:cond delay="0"/>
                                          </p:stCondLst>
                                        </p:cTn>
                                        <p:tgtEl>
                                          <p:spTgt spid="26"/>
                                        </p:tgtEl>
                                        <p:attrNameLst>
                                          <p:attrName>style.visibility</p:attrName>
                                        </p:attrNameLst>
                                      </p:cBhvr>
                                      <p:to>
                                        <p:strVal val="visible"/>
                                      </p:to>
                                    </p:set>
                                  </p:childTnLst>
                                </p:cTn>
                              </p:par>
                            </p:childTnLst>
                          </p:cTn>
                        </p:par>
                        <p:par>
                          <p:cTn id="40" fill="hold">
                            <p:stCondLst>
                              <p:cond delay="11000"/>
                            </p:stCondLst>
                            <p:childTnLst>
                              <p:par>
                                <p:cTn id="41" presetID="1" presetClass="entr" presetSubtype="0" fill="hold" nodeType="afterEffect">
                                  <p:stCondLst>
                                    <p:cond delay="1000"/>
                                  </p:stCondLst>
                                  <p:childTnLst>
                                    <p:set>
                                      <p:cBhvr>
                                        <p:cTn id="42" dur="1" fill="hold">
                                          <p:stCondLst>
                                            <p:cond delay="0"/>
                                          </p:stCondLst>
                                        </p:cTn>
                                        <p:tgtEl>
                                          <p:spTgt spid="27"/>
                                        </p:tgtEl>
                                        <p:attrNameLst>
                                          <p:attrName>style.visibility</p:attrName>
                                        </p:attrNameLst>
                                      </p:cBhvr>
                                      <p:to>
                                        <p:strVal val="visible"/>
                                      </p:to>
                                    </p:set>
                                  </p:childTnLst>
                                </p:cTn>
                              </p:par>
                            </p:childTnLst>
                          </p:cTn>
                        </p:par>
                        <p:par>
                          <p:cTn id="43" fill="hold">
                            <p:stCondLst>
                              <p:cond delay="12000"/>
                            </p:stCondLst>
                            <p:childTnLst>
                              <p:par>
                                <p:cTn id="44" presetID="1" presetClass="entr" presetSubtype="0" fill="hold" nodeType="afterEffect">
                                  <p:stCondLst>
                                    <p:cond delay="1000"/>
                                  </p:stCondLst>
                                  <p:childTnLst>
                                    <p:set>
                                      <p:cBhvr>
                                        <p:cTn id="45" dur="1" fill="hold">
                                          <p:stCondLst>
                                            <p:cond delay="0"/>
                                          </p:stCondLst>
                                        </p:cTn>
                                        <p:tgtEl>
                                          <p:spTgt spid="28"/>
                                        </p:tgtEl>
                                        <p:attrNameLst>
                                          <p:attrName>style.visibility</p:attrName>
                                        </p:attrNameLst>
                                      </p:cBhvr>
                                      <p:to>
                                        <p:strVal val="visible"/>
                                      </p:to>
                                    </p:set>
                                  </p:childTnLst>
                                </p:cTn>
                              </p:par>
                            </p:childTnLst>
                          </p:cTn>
                        </p:par>
                        <p:par>
                          <p:cTn id="46" fill="hold">
                            <p:stCondLst>
                              <p:cond delay="13000"/>
                            </p:stCondLst>
                            <p:childTnLst>
                              <p:par>
                                <p:cTn id="47" presetID="1" presetClass="entr" presetSubtype="0" fill="hold" nodeType="afterEffect">
                                  <p:stCondLst>
                                    <p:cond delay="100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14000"/>
                            </p:stCondLst>
                            <p:childTnLst>
                              <p:par>
                                <p:cTn id="50" presetID="1" presetClass="entr" presetSubtype="0" fill="hold" nodeType="afterEffect">
                                  <p:stCondLst>
                                    <p:cond delay="1000"/>
                                  </p:stCondLst>
                                  <p:childTnLst>
                                    <p:set>
                                      <p:cBhvr>
                                        <p:cTn id="51" dur="1" fill="hold">
                                          <p:stCondLst>
                                            <p:cond delay="0"/>
                                          </p:stCondLst>
                                        </p:cTn>
                                        <p:tgtEl>
                                          <p:spTgt spid="30"/>
                                        </p:tgtEl>
                                        <p:attrNameLst>
                                          <p:attrName>style.visibility</p:attrName>
                                        </p:attrNameLst>
                                      </p:cBhvr>
                                      <p:to>
                                        <p:strVal val="visible"/>
                                      </p:to>
                                    </p:set>
                                  </p:childTnLst>
                                </p:cTn>
                              </p:par>
                            </p:childTnLst>
                          </p:cTn>
                        </p:par>
                        <p:par>
                          <p:cTn id="52" fill="hold">
                            <p:stCondLst>
                              <p:cond delay="15000"/>
                            </p:stCondLst>
                            <p:childTnLst>
                              <p:par>
                                <p:cTn id="53" presetID="1" presetClass="entr" presetSubtype="0" fill="hold" nodeType="afterEffect">
                                  <p:stCondLst>
                                    <p:cond delay="1000"/>
                                  </p:stCondLst>
                                  <p:childTnLst>
                                    <p:set>
                                      <p:cBhvr>
                                        <p:cTn id="54" dur="1" fill="hold">
                                          <p:stCondLst>
                                            <p:cond delay="0"/>
                                          </p:stCondLst>
                                        </p:cTn>
                                        <p:tgtEl>
                                          <p:spTgt spid="31"/>
                                        </p:tgtEl>
                                        <p:attrNameLst>
                                          <p:attrName>style.visibility</p:attrName>
                                        </p:attrNameLst>
                                      </p:cBhvr>
                                      <p:to>
                                        <p:strVal val="visible"/>
                                      </p:to>
                                    </p:set>
                                  </p:childTnLst>
                                </p:cTn>
                              </p:par>
                            </p:childTnLst>
                          </p:cTn>
                        </p:par>
                        <p:par>
                          <p:cTn id="55" fill="hold">
                            <p:stCondLst>
                              <p:cond delay="16000"/>
                            </p:stCondLst>
                            <p:childTnLst>
                              <p:par>
                                <p:cTn id="56" presetID="1" presetClass="entr" presetSubtype="0" fill="hold" nodeType="afterEffect">
                                  <p:stCondLst>
                                    <p:cond delay="1000"/>
                                  </p:stCondLst>
                                  <p:childTnLst>
                                    <p:set>
                                      <p:cBhvr>
                                        <p:cTn id="57" dur="1" fill="hold">
                                          <p:stCondLst>
                                            <p:cond delay="0"/>
                                          </p:stCondLst>
                                        </p:cTn>
                                        <p:tgtEl>
                                          <p:spTgt spid="32"/>
                                        </p:tgtEl>
                                        <p:attrNameLst>
                                          <p:attrName>style.visibility</p:attrName>
                                        </p:attrNameLst>
                                      </p:cBhvr>
                                      <p:to>
                                        <p:strVal val="visible"/>
                                      </p:to>
                                    </p:set>
                                  </p:childTnLst>
                                </p:cTn>
                              </p:par>
                            </p:childTnLst>
                          </p:cTn>
                        </p:par>
                        <p:par>
                          <p:cTn id="58" fill="hold">
                            <p:stCondLst>
                              <p:cond delay="17000"/>
                            </p:stCondLst>
                            <p:childTnLst>
                              <p:par>
                                <p:cTn id="59" presetID="1" presetClass="entr" presetSubtype="0" fill="hold" nodeType="afterEffect">
                                  <p:stCondLst>
                                    <p:cond delay="1000"/>
                                  </p:stCondLst>
                                  <p:childTnLst>
                                    <p:set>
                                      <p:cBhvr>
                                        <p:cTn id="60" dur="1" fill="hold">
                                          <p:stCondLst>
                                            <p:cond delay="0"/>
                                          </p:stCondLst>
                                        </p:cTn>
                                        <p:tgtEl>
                                          <p:spTgt spid="33"/>
                                        </p:tgtEl>
                                        <p:attrNameLst>
                                          <p:attrName>style.visibility</p:attrName>
                                        </p:attrNameLst>
                                      </p:cBhvr>
                                      <p:to>
                                        <p:strVal val="visible"/>
                                      </p:to>
                                    </p:set>
                                  </p:childTnLst>
                                </p:cTn>
                              </p:par>
                            </p:childTnLst>
                          </p:cTn>
                        </p:par>
                        <p:par>
                          <p:cTn id="61" fill="hold">
                            <p:stCondLst>
                              <p:cond delay="18000"/>
                            </p:stCondLst>
                            <p:childTnLst>
                              <p:par>
                                <p:cTn id="62" presetID="1" presetClass="entr" presetSubtype="0" fill="hold" nodeType="afterEffect">
                                  <p:stCondLst>
                                    <p:cond delay="1000"/>
                                  </p:stCondLst>
                                  <p:childTnLst>
                                    <p:set>
                                      <p:cBhvr>
                                        <p:cTn id="63" dur="1" fill="hold">
                                          <p:stCondLst>
                                            <p:cond delay="0"/>
                                          </p:stCondLst>
                                        </p:cTn>
                                        <p:tgtEl>
                                          <p:spTgt spid="34"/>
                                        </p:tgtEl>
                                        <p:attrNameLst>
                                          <p:attrName>style.visibility</p:attrName>
                                        </p:attrNameLst>
                                      </p:cBhvr>
                                      <p:to>
                                        <p:strVal val="visible"/>
                                      </p:to>
                                    </p:set>
                                  </p:childTnLst>
                                </p:cTn>
                              </p:par>
                            </p:childTnLst>
                          </p:cTn>
                        </p:par>
                        <p:par>
                          <p:cTn id="64" fill="hold">
                            <p:stCondLst>
                              <p:cond delay="19000"/>
                            </p:stCondLst>
                            <p:childTnLst>
                              <p:par>
                                <p:cTn id="65" presetID="1" presetClass="entr" presetSubtype="0" fill="hold" nodeType="afterEffect">
                                  <p:stCondLst>
                                    <p:cond delay="1000"/>
                                  </p:stCondLst>
                                  <p:childTnLst>
                                    <p:set>
                                      <p:cBhvr>
                                        <p:cTn id="66" dur="1" fill="hold">
                                          <p:stCondLst>
                                            <p:cond delay="0"/>
                                          </p:stCondLst>
                                        </p:cTn>
                                        <p:tgtEl>
                                          <p:spTgt spid="35"/>
                                        </p:tgtEl>
                                        <p:attrNameLst>
                                          <p:attrName>style.visibility</p:attrName>
                                        </p:attrNameLst>
                                      </p:cBhvr>
                                      <p:to>
                                        <p:strVal val="visible"/>
                                      </p:to>
                                    </p:set>
                                  </p:childTnLst>
                                </p:cTn>
                              </p:par>
                            </p:childTnLst>
                          </p:cTn>
                        </p:par>
                        <p:par>
                          <p:cTn id="67" fill="hold">
                            <p:stCondLst>
                              <p:cond delay="20000"/>
                            </p:stCondLst>
                            <p:childTnLst>
                              <p:par>
                                <p:cTn id="68" presetID="1" presetClass="entr" presetSubtype="0" fill="hold" nodeType="afterEffect">
                                  <p:stCondLst>
                                    <p:cond delay="1000"/>
                                  </p:stCondLst>
                                  <p:childTnLst>
                                    <p:set>
                                      <p:cBhvr>
                                        <p:cTn id="69" dur="1" fill="hold">
                                          <p:stCondLst>
                                            <p:cond delay="0"/>
                                          </p:stCondLst>
                                        </p:cTn>
                                        <p:tgtEl>
                                          <p:spTgt spid="36"/>
                                        </p:tgtEl>
                                        <p:attrNameLst>
                                          <p:attrName>style.visibility</p:attrName>
                                        </p:attrNameLst>
                                      </p:cBhvr>
                                      <p:to>
                                        <p:strVal val="visible"/>
                                      </p:to>
                                    </p:set>
                                  </p:childTnLst>
                                </p:cTn>
                              </p:par>
                            </p:childTnLst>
                          </p:cTn>
                        </p:par>
                        <p:par>
                          <p:cTn id="70" fill="hold">
                            <p:stCondLst>
                              <p:cond delay="21000"/>
                            </p:stCondLst>
                            <p:childTnLst>
                              <p:par>
                                <p:cTn id="71" presetID="1" presetClass="entr" presetSubtype="0" fill="hold" nodeType="afterEffect">
                                  <p:stCondLst>
                                    <p:cond delay="1000"/>
                                  </p:stCondLst>
                                  <p:childTnLst>
                                    <p:set>
                                      <p:cBhvr>
                                        <p:cTn id="72" dur="1" fill="hold">
                                          <p:stCondLst>
                                            <p:cond delay="0"/>
                                          </p:stCondLst>
                                        </p:cTn>
                                        <p:tgtEl>
                                          <p:spTgt spid="37"/>
                                        </p:tgtEl>
                                        <p:attrNameLst>
                                          <p:attrName>style.visibility</p:attrName>
                                        </p:attrNameLst>
                                      </p:cBhvr>
                                      <p:to>
                                        <p:strVal val="visible"/>
                                      </p:to>
                                    </p:set>
                                  </p:childTnLst>
                                </p:cTn>
                              </p:par>
                            </p:childTnLst>
                          </p:cTn>
                        </p:par>
                        <p:par>
                          <p:cTn id="73" fill="hold">
                            <p:stCondLst>
                              <p:cond delay="22000"/>
                            </p:stCondLst>
                            <p:childTnLst>
                              <p:par>
                                <p:cTn id="74" presetID="1" presetClass="entr" presetSubtype="0" fill="hold" nodeType="afterEffect">
                                  <p:stCondLst>
                                    <p:cond delay="1000"/>
                                  </p:stCondLst>
                                  <p:childTnLst>
                                    <p:set>
                                      <p:cBhvr>
                                        <p:cTn id="75" dur="1" fill="hold">
                                          <p:stCondLst>
                                            <p:cond delay="0"/>
                                          </p:stCondLst>
                                        </p:cTn>
                                        <p:tgtEl>
                                          <p:spTgt spid="38"/>
                                        </p:tgtEl>
                                        <p:attrNameLst>
                                          <p:attrName>style.visibility</p:attrName>
                                        </p:attrNameLst>
                                      </p:cBhvr>
                                      <p:to>
                                        <p:strVal val="visible"/>
                                      </p:to>
                                    </p:set>
                                  </p:childTnLst>
                                </p:cTn>
                              </p:par>
                            </p:childTnLst>
                          </p:cTn>
                        </p:par>
                        <p:par>
                          <p:cTn id="76" fill="hold">
                            <p:stCondLst>
                              <p:cond delay="23000"/>
                            </p:stCondLst>
                            <p:childTnLst>
                              <p:par>
                                <p:cTn id="77" presetID="1" presetClass="entr" presetSubtype="0" fill="hold" nodeType="afterEffect">
                                  <p:stCondLst>
                                    <p:cond delay="1000"/>
                                  </p:stCondLst>
                                  <p:childTnLst>
                                    <p:set>
                                      <p:cBhvr>
                                        <p:cTn id="78" dur="1" fill="hold">
                                          <p:stCondLst>
                                            <p:cond delay="0"/>
                                          </p:stCondLst>
                                        </p:cTn>
                                        <p:tgtEl>
                                          <p:spTgt spid="39"/>
                                        </p:tgtEl>
                                        <p:attrNameLst>
                                          <p:attrName>style.visibility</p:attrName>
                                        </p:attrNameLst>
                                      </p:cBhvr>
                                      <p:to>
                                        <p:strVal val="visible"/>
                                      </p:to>
                                    </p:set>
                                  </p:childTnLst>
                                </p:cTn>
                              </p:par>
                            </p:childTnLst>
                          </p:cTn>
                        </p:par>
                        <p:par>
                          <p:cTn id="79" fill="hold">
                            <p:stCondLst>
                              <p:cond delay="24000"/>
                            </p:stCondLst>
                            <p:childTnLst>
                              <p:par>
                                <p:cTn id="80" presetID="1" presetClass="entr" presetSubtype="0" fill="hold" nodeType="afterEffect">
                                  <p:stCondLst>
                                    <p:cond delay="1000"/>
                                  </p:stCondLst>
                                  <p:childTnLst>
                                    <p:set>
                                      <p:cBhvr>
                                        <p:cTn id="81" dur="1" fill="hold">
                                          <p:stCondLst>
                                            <p:cond delay="0"/>
                                          </p:stCondLst>
                                        </p:cTn>
                                        <p:tgtEl>
                                          <p:spTgt spid="40"/>
                                        </p:tgtEl>
                                        <p:attrNameLst>
                                          <p:attrName>style.visibility</p:attrName>
                                        </p:attrNameLst>
                                      </p:cBhvr>
                                      <p:to>
                                        <p:strVal val="visible"/>
                                      </p:to>
                                    </p:set>
                                  </p:childTnLst>
                                </p:cTn>
                              </p:par>
                            </p:childTnLst>
                          </p:cTn>
                        </p:par>
                        <p:par>
                          <p:cTn id="82" fill="hold">
                            <p:stCondLst>
                              <p:cond delay="25000"/>
                            </p:stCondLst>
                            <p:childTnLst>
                              <p:par>
                                <p:cTn id="83" presetID="1" presetClass="entr" presetSubtype="0" fill="hold" nodeType="afterEffect">
                                  <p:stCondLst>
                                    <p:cond delay="1000"/>
                                  </p:stCondLst>
                                  <p:childTnLst>
                                    <p:set>
                                      <p:cBhvr>
                                        <p:cTn id="84" dur="1" fill="hold">
                                          <p:stCondLst>
                                            <p:cond delay="0"/>
                                          </p:stCondLst>
                                        </p:cTn>
                                        <p:tgtEl>
                                          <p:spTgt spid="41"/>
                                        </p:tgtEl>
                                        <p:attrNameLst>
                                          <p:attrName>style.visibility</p:attrName>
                                        </p:attrNameLst>
                                      </p:cBhvr>
                                      <p:to>
                                        <p:strVal val="visible"/>
                                      </p:to>
                                    </p:set>
                                  </p:childTnLst>
                                </p:cTn>
                              </p:par>
                            </p:childTnLst>
                          </p:cTn>
                        </p:par>
                        <p:par>
                          <p:cTn id="85" fill="hold">
                            <p:stCondLst>
                              <p:cond delay="26000"/>
                            </p:stCondLst>
                            <p:childTnLst>
                              <p:par>
                                <p:cTn id="86" presetID="1" presetClass="entr" presetSubtype="0" fill="hold" nodeType="afterEffect">
                                  <p:stCondLst>
                                    <p:cond delay="1000"/>
                                  </p:stCondLst>
                                  <p:childTnLst>
                                    <p:set>
                                      <p:cBhvr>
                                        <p:cTn id="87" dur="1" fill="hold">
                                          <p:stCondLst>
                                            <p:cond delay="0"/>
                                          </p:stCondLst>
                                        </p:cTn>
                                        <p:tgtEl>
                                          <p:spTgt spid="42"/>
                                        </p:tgtEl>
                                        <p:attrNameLst>
                                          <p:attrName>style.visibility</p:attrName>
                                        </p:attrNameLst>
                                      </p:cBhvr>
                                      <p:to>
                                        <p:strVal val="visible"/>
                                      </p:to>
                                    </p:set>
                                  </p:childTnLst>
                                </p:cTn>
                              </p:par>
                            </p:childTnLst>
                          </p:cTn>
                        </p:par>
                        <p:par>
                          <p:cTn id="88" fill="hold">
                            <p:stCondLst>
                              <p:cond delay="27000"/>
                            </p:stCondLst>
                            <p:childTnLst>
                              <p:par>
                                <p:cTn id="89" presetID="1" presetClass="entr" presetSubtype="0" fill="hold" nodeType="afterEffect">
                                  <p:stCondLst>
                                    <p:cond delay="1000"/>
                                  </p:stCondLst>
                                  <p:childTnLst>
                                    <p:set>
                                      <p:cBhvr>
                                        <p:cTn id="90" dur="1" fill="hold">
                                          <p:stCondLst>
                                            <p:cond delay="0"/>
                                          </p:stCondLst>
                                        </p:cTn>
                                        <p:tgtEl>
                                          <p:spTgt spid="43"/>
                                        </p:tgtEl>
                                        <p:attrNameLst>
                                          <p:attrName>style.visibility</p:attrName>
                                        </p:attrNameLst>
                                      </p:cBhvr>
                                      <p:to>
                                        <p:strVal val="visible"/>
                                      </p:to>
                                    </p:set>
                                  </p:childTnLst>
                                </p:cTn>
                              </p:par>
                            </p:childTnLst>
                          </p:cTn>
                        </p:par>
                        <p:par>
                          <p:cTn id="91" fill="hold">
                            <p:stCondLst>
                              <p:cond delay="28000"/>
                            </p:stCondLst>
                            <p:childTnLst>
                              <p:par>
                                <p:cTn id="92" presetID="1" presetClass="entr" presetSubtype="0" fill="hold" nodeType="afterEffect">
                                  <p:stCondLst>
                                    <p:cond delay="1000"/>
                                  </p:stCondLst>
                                  <p:childTnLst>
                                    <p:set>
                                      <p:cBhvr>
                                        <p:cTn id="93" dur="1" fill="hold">
                                          <p:stCondLst>
                                            <p:cond delay="0"/>
                                          </p:stCondLst>
                                        </p:cTn>
                                        <p:tgtEl>
                                          <p:spTgt spid="44"/>
                                        </p:tgtEl>
                                        <p:attrNameLst>
                                          <p:attrName>style.visibility</p:attrName>
                                        </p:attrNameLst>
                                      </p:cBhvr>
                                      <p:to>
                                        <p:strVal val="visible"/>
                                      </p:to>
                                    </p:set>
                                  </p:childTnLst>
                                </p:cTn>
                              </p:par>
                            </p:childTnLst>
                          </p:cTn>
                        </p:par>
                        <p:par>
                          <p:cTn id="94" fill="hold">
                            <p:stCondLst>
                              <p:cond delay="29000"/>
                            </p:stCondLst>
                            <p:childTnLst>
                              <p:par>
                                <p:cTn id="95" presetID="1" presetClass="entr" presetSubtype="0" fill="hold" nodeType="afterEffect">
                                  <p:stCondLst>
                                    <p:cond delay="1000"/>
                                  </p:stCondLst>
                                  <p:childTnLst>
                                    <p:set>
                                      <p:cBhvr>
                                        <p:cTn id="96" dur="1" fill="hold">
                                          <p:stCondLst>
                                            <p:cond delay="0"/>
                                          </p:stCondLst>
                                        </p:cTn>
                                        <p:tgtEl>
                                          <p:spTgt spid="45"/>
                                        </p:tgtEl>
                                        <p:attrNameLst>
                                          <p:attrName>style.visibility</p:attrName>
                                        </p:attrNameLst>
                                      </p:cBhvr>
                                      <p:to>
                                        <p:strVal val="visible"/>
                                      </p:to>
                                    </p:set>
                                  </p:childTnLst>
                                </p:cTn>
                              </p:par>
                            </p:childTnLst>
                          </p:cTn>
                        </p:par>
                        <p:par>
                          <p:cTn id="97" fill="hold">
                            <p:stCondLst>
                              <p:cond delay="30000"/>
                            </p:stCondLst>
                            <p:childTnLst>
                              <p:par>
                                <p:cTn id="98" presetID="1" presetClass="entr" presetSubtype="0" fill="hold" nodeType="afterEffect">
                                  <p:stCondLst>
                                    <p:cond delay="1000"/>
                                  </p:stCondLst>
                                  <p:childTnLst>
                                    <p:set>
                                      <p:cBhvr>
                                        <p:cTn id="99" dur="1" fill="hold">
                                          <p:stCondLst>
                                            <p:cond delay="0"/>
                                          </p:stCondLst>
                                        </p:cTn>
                                        <p:tgtEl>
                                          <p:spTgt spid="46"/>
                                        </p:tgtEl>
                                        <p:attrNameLst>
                                          <p:attrName>style.visibility</p:attrName>
                                        </p:attrNameLst>
                                      </p:cBhvr>
                                      <p:to>
                                        <p:strVal val="visible"/>
                                      </p:to>
                                    </p:set>
                                  </p:childTnLst>
                                </p:cTn>
                              </p:par>
                            </p:childTnLst>
                          </p:cTn>
                        </p:par>
                        <p:par>
                          <p:cTn id="100" fill="hold">
                            <p:stCondLst>
                              <p:cond delay="31000"/>
                            </p:stCondLst>
                            <p:childTnLst>
                              <p:par>
                                <p:cTn id="101" presetID="1" presetClass="entr" presetSubtype="0" fill="hold" nodeType="afterEffect">
                                  <p:stCondLst>
                                    <p:cond delay="1000"/>
                                  </p:stCondLst>
                                  <p:childTnLst>
                                    <p:set>
                                      <p:cBhvr>
                                        <p:cTn id="102" dur="1" fill="hold">
                                          <p:stCondLst>
                                            <p:cond delay="0"/>
                                          </p:stCondLst>
                                        </p:cTn>
                                        <p:tgtEl>
                                          <p:spTgt spid="47"/>
                                        </p:tgtEl>
                                        <p:attrNameLst>
                                          <p:attrName>style.visibility</p:attrName>
                                        </p:attrNameLst>
                                      </p:cBhvr>
                                      <p:to>
                                        <p:strVal val="visible"/>
                                      </p:to>
                                    </p:set>
                                  </p:childTnLst>
                                </p:cTn>
                              </p:par>
                            </p:childTnLst>
                          </p:cTn>
                        </p:par>
                        <p:par>
                          <p:cTn id="103" fill="hold">
                            <p:stCondLst>
                              <p:cond delay="32000"/>
                            </p:stCondLst>
                            <p:childTnLst>
                              <p:par>
                                <p:cTn id="104" presetID="1" presetClass="entr" presetSubtype="0" fill="hold" nodeType="afterEffect">
                                  <p:stCondLst>
                                    <p:cond delay="1000"/>
                                  </p:stCondLst>
                                  <p:childTnLst>
                                    <p:set>
                                      <p:cBhvr>
                                        <p:cTn id="105" dur="1" fill="hold">
                                          <p:stCondLst>
                                            <p:cond delay="0"/>
                                          </p:stCondLst>
                                        </p:cTn>
                                        <p:tgtEl>
                                          <p:spTgt spid="48"/>
                                        </p:tgtEl>
                                        <p:attrNameLst>
                                          <p:attrName>style.visibility</p:attrName>
                                        </p:attrNameLst>
                                      </p:cBhvr>
                                      <p:to>
                                        <p:strVal val="visible"/>
                                      </p:to>
                                    </p:set>
                                  </p:childTnLst>
                                </p:cTn>
                              </p:par>
                            </p:childTnLst>
                          </p:cTn>
                        </p:par>
                        <p:par>
                          <p:cTn id="106" fill="hold">
                            <p:stCondLst>
                              <p:cond delay="33000"/>
                            </p:stCondLst>
                            <p:childTnLst>
                              <p:par>
                                <p:cTn id="107" presetID="1" presetClass="entr" presetSubtype="0" fill="hold" nodeType="afterEffect">
                                  <p:stCondLst>
                                    <p:cond delay="1000"/>
                                  </p:stCondLst>
                                  <p:childTnLst>
                                    <p:set>
                                      <p:cBhvr>
                                        <p:cTn id="108" dur="1" fill="hold">
                                          <p:stCondLst>
                                            <p:cond delay="0"/>
                                          </p:stCondLst>
                                        </p:cTn>
                                        <p:tgtEl>
                                          <p:spTgt spid="49"/>
                                        </p:tgtEl>
                                        <p:attrNameLst>
                                          <p:attrName>style.visibility</p:attrName>
                                        </p:attrNameLst>
                                      </p:cBhvr>
                                      <p:to>
                                        <p:strVal val="visible"/>
                                      </p:to>
                                    </p:set>
                                  </p:childTnLst>
                                </p:cTn>
                              </p:par>
                            </p:childTnLst>
                          </p:cTn>
                        </p:par>
                        <p:par>
                          <p:cTn id="109" fill="hold">
                            <p:stCondLst>
                              <p:cond delay="34000"/>
                            </p:stCondLst>
                            <p:childTnLst>
                              <p:par>
                                <p:cTn id="110" presetID="1" presetClass="entr" presetSubtype="0" fill="hold" nodeType="afterEffect">
                                  <p:stCondLst>
                                    <p:cond delay="1000"/>
                                  </p:stCondLst>
                                  <p:childTnLst>
                                    <p:set>
                                      <p:cBhvr>
                                        <p:cTn id="111" dur="1" fill="hold">
                                          <p:stCondLst>
                                            <p:cond delay="0"/>
                                          </p:stCondLst>
                                        </p:cTn>
                                        <p:tgtEl>
                                          <p:spTgt spid="50"/>
                                        </p:tgtEl>
                                        <p:attrNameLst>
                                          <p:attrName>style.visibility</p:attrName>
                                        </p:attrNameLst>
                                      </p:cBhvr>
                                      <p:to>
                                        <p:strVal val="visible"/>
                                      </p:to>
                                    </p:set>
                                  </p:childTnLst>
                                </p:cTn>
                              </p:par>
                            </p:childTnLst>
                          </p:cTn>
                        </p:par>
                        <p:par>
                          <p:cTn id="112" fill="hold">
                            <p:stCondLst>
                              <p:cond delay="35000"/>
                            </p:stCondLst>
                            <p:childTnLst>
                              <p:par>
                                <p:cTn id="113" presetID="1" presetClass="entr" presetSubtype="0" fill="hold" nodeType="afterEffect">
                                  <p:stCondLst>
                                    <p:cond delay="1000"/>
                                  </p:stCondLst>
                                  <p:childTnLst>
                                    <p:set>
                                      <p:cBhvr>
                                        <p:cTn id="114" dur="1" fill="hold">
                                          <p:stCondLst>
                                            <p:cond delay="0"/>
                                          </p:stCondLst>
                                        </p:cTn>
                                        <p:tgtEl>
                                          <p:spTgt spid="51"/>
                                        </p:tgtEl>
                                        <p:attrNameLst>
                                          <p:attrName>style.visibility</p:attrName>
                                        </p:attrNameLst>
                                      </p:cBhvr>
                                      <p:to>
                                        <p:strVal val="visible"/>
                                      </p:to>
                                    </p:set>
                                  </p:childTnLst>
                                </p:cTn>
                              </p:par>
                            </p:childTnLst>
                          </p:cTn>
                        </p:par>
                        <p:par>
                          <p:cTn id="115" fill="hold">
                            <p:stCondLst>
                              <p:cond delay="36000"/>
                            </p:stCondLst>
                            <p:childTnLst>
                              <p:par>
                                <p:cTn id="116" presetID="1" presetClass="entr" presetSubtype="0" fill="hold" nodeType="afterEffect">
                                  <p:stCondLst>
                                    <p:cond delay="1000"/>
                                  </p:stCondLst>
                                  <p:childTnLst>
                                    <p:set>
                                      <p:cBhvr>
                                        <p:cTn id="117" dur="1" fill="hold">
                                          <p:stCondLst>
                                            <p:cond delay="0"/>
                                          </p:stCondLst>
                                        </p:cTn>
                                        <p:tgtEl>
                                          <p:spTgt spid="52"/>
                                        </p:tgtEl>
                                        <p:attrNameLst>
                                          <p:attrName>style.visibility</p:attrName>
                                        </p:attrNameLst>
                                      </p:cBhvr>
                                      <p:to>
                                        <p:strVal val="visible"/>
                                      </p:to>
                                    </p:set>
                                  </p:childTnLst>
                                </p:cTn>
                              </p:par>
                            </p:childTnLst>
                          </p:cTn>
                        </p:par>
                        <p:par>
                          <p:cTn id="118" fill="hold">
                            <p:stCondLst>
                              <p:cond delay="37000"/>
                            </p:stCondLst>
                            <p:childTnLst>
                              <p:par>
                                <p:cTn id="119" presetID="1" presetClass="entr" presetSubtype="0" fill="hold" nodeType="afterEffect">
                                  <p:stCondLst>
                                    <p:cond delay="1000"/>
                                  </p:stCondLst>
                                  <p:childTnLst>
                                    <p:set>
                                      <p:cBhvr>
                                        <p:cTn id="120" dur="1" fill="hold">
                                          <p:stCondLst>
                                            <p:cond delay="0"/>
                                          </p:stCondLst>
                                        </p:cTn>
                                        <p:tgtEl>
                                          <p:spTgt spid="53"/>
                                        </p:tgtEl>
                                        <p:attrNameLst>
                                          <p:attrName>style.visibility</p:attrName>
                                        </p:attrNameLst>
                                      </p:cBhvr>
                                      <p:to>
                                        <p:strVal val="visible"/>
                                      </p:to>
                                    </p:set>
                                  </p:childTnLst>
                                </p:cTn>
                              </p:par>
                            </p:childTnLst>
                          </p:cTn>
                        </p:par>
                        <p:par>
                          <p:cTn id="121" fill="hold">
                            <p:stCondLst>
                              <p:cond delay="38000"/>
                            </p:stCondLst>
                            <p:childTnLst>
                              <p:par>
                                <p:cTn id="122" presetID="1" presetClass="entr" presetSubtype="0" fill="hold" nodeType="afterEffect">
                                  <p:stCondLst>
                                    <p:cond delay="1000"/>
                                  </p:stCondLst>
                                  <p:childTnLst>
                                    <p:set>
                                      <p:cBhvr>
                                        <p:cTn id="123" dur="1" fill="hold">
                                          <p:stCondLst>
                                            <p:cond delay="0"/>
                                          </p:stCondLst>
                                        </p:cTn>
                                        <p:tgtEl>
                                          <p:spTgt spid="54"/>
                                        </p:tgtEl>
                                        <p:attrNameLst>
                                          <p:attrName>style.visibility</p:attrName>
                                        </p:attrNameLst>
                                      </p:cBhvr>
                                      <p:to>
                                        <p:strVal val="visible"/>
                                      </p:to>
                                    </p:set>
                                  </p:childTnLst>
                                </p:cTn>
                              </p:par>
                            </p:childTnLst>
                          </p:cTn>
                        </p:par>
                        <p:par>
                          <p:cTn id="124" fill="hold">
                            <p:stCondLst>
                              <p:cond delay="39000"/>
                            </p:stCondLst>
                            <p:childTnLst>
                              <p:par>
                                <p:cTn id="125" presetID="1" presetClass="entr" presetSubtype="0" fill="hold" nodeType="afterEffect">
                                  <p:stCondLst>
                                    <p:cond delay="1000"/>
                                  </p:stCondLst>
                                  <p:childTnLst>
                                    <p:set>
                                      <p:cBhvr>
                                        <p:cTn id="126" dur="1" fill="hold">
                                          <p:stCondLst>
                                            <p:cond delay="0"/>
                                          </p:stCondLst>
                                        </p:cTn>
                                        <p:tgtEl>
                                          <p:spTgt spid="55"/>
                                        </p:tgtEl>
                                        <p:attrNameLst>
                                          <p:attrName>style.visibility</p:attrName>
                                        </p:attrNameLst>
                                      </p:cBhvr>
                                      <p:to>
                                        <p:strVal val="visible"/>
                                      </p:to>
                                    </p:set>
                                  </p:childTnLst>
                                </p:cTn>
                              </p:par>
                            </p:childTnLst>
                          </p:cTn>
                        </p:par>
                        <p:par>
                          <p:cTn id="127" fill="hold">
                            <p:stCondLst>
                              <p:cond delay="40000"/>
                            </p:stCondLst>
                            <p:childTnLst>
                              <p:par>
                                <p:cTn id="128" presetID="1" presetClass="entr" presetSubtype="0" fill="hold" nodeType="afterEffect">
                                  <p:stCondLst>
                                    <p:cond delay="1000"/>
                                  </p:stCondLst>
                                  <p:childTnLst>
                                    <p:set>
                                      <p:cBhvr>
                                        <p:cTn id="129" dur="1" fill="hold">
                                          <p:stCondLst>
                                            <p:cond delay="0"/>
                                          </p:stCondLst>
                                        </p:cTn>
                                        <p:tgtEl>
                                          <p:spTgt spid="56"/>
                                        </p:tgtEl>
                                        <p:attrNameLst>
                                          <p:attrName>style.visibility</p:attrName>
                                        </p:attrNameLst>
                                      </p:cBhvr>
                                      <p:to>
                                        <p:strVal val="visible"/>
                                      </p:to>
                                    </p:set>
                                  </p:childTnLst>
                                </p:cTn>
                              </p:par>
                            </p:childTnLst>
                          </p:cTn>
                        </p:par>
                        <p:par>
                          <p:cTn id="130" fill="hold">
                            <p:stCondLst>
                              <p:cond delay="41000"/>
                            </p:stCondLst>
                            <p:childTnLst>
                              <p:par>
                                <p:cTn id="131" presetID="1" presetClass="entr" presetSubtype="0" fill="hold" nodeType="afterEffect">
                                  <p:stCondLst>
                                    <p:cond delay="1000"/>
                                  </p:stCondLst>
                                  <p:childTnLst>
                                    <p:set>
                                      <p:cBhvr>
                                        <p:cTn id="132" dur="1" fill="hold">
                                          <p:stCondLst>
                                            <p:cond delay="0"/>
                                          </p:stCondLst>
                                        </p:cTn>
                                        <p:tgtEl>
                                          <p:spTgt spid="57"/>
                                        </p:tgtEl>
                                        <p:attrNameLst>
                                          <p:attrName>style.visibility</p:attrName>
                                        </p:attrNameLst>
                                      </p:cBhvr>
                                      <p:to>
                                        <p:strVal val="visible"/>
                                      </p:to>
                                    </p:set>
                                  </p:childTnLst>
                                </p:cTn>
                              </p:par>
                            </p:childTnLst>
                          </p:cTn>
                        </p:par>
                        <p:par>
                          <p:cTn id="133" fill="hold">
                            <p:stCondLst>
                              <p:cond delay="42000"/>
                            </p:stCondLst>
                            <p:childTnLst>
                              <p:par>
                                <p:cTn id="134" presetID="1" presetClass="entr" presetSubtype="0" fill="hold" nodeType="afterEffect">
                                  <p:stCondLst>
                                    <p:cond delay="1000"/>
                                  </p:stCondLst>
                                  <p:childTnLst>
                                    <p:set>
                                      <p:cBhvr>
                                        <p:cTn id="135" dur="1" fill="hold">
                                          <p:stCondLst>
                                            <p:cond delay="0"/>
                                          </p:stCondLst>
                                        </p:cTn>
                                        <p:tgtEl>
                                          <p:spTgt spid="58"/>
                                        </p:tgtEl>
                                        <p:attrNameLst>
                                          <p:attrName>style.visibility</p:attrName>
                                        </p:attrNameLst>
                                      </p:cBhvr>
                                      <p:to>
                                        <p:strVal val="visible"/>
                                      </p:to>
                                    </p:set>
                                  </p:childTnLst>
                                </p:cTn>
                              </p:par>
                            </p:childTnLst>
                          </p:cTn>
                        </p:par>
                        <p:par>
                          <p:cTn id="136" fill="hold">
                            <p:stCondLst>
                              <p:cond delay="43000"/>
                            </p:stCondLst>
                            <p:childTnLst>
                              <p:par>
                                <p:cTn id="137" presetID="1" presetClass="entr" presetSubtype="0" fill="hold" nodeType="afterEffect">
                                  <p:stCondLst>
                                    <p:cond delay="1000"/>
                                  </p:stCondLst>
                                  <p:childTnLst>
                                    <p:set>
                                      <p:cBhvr>
                                        <p:cTn id="138" dur="1" fill="hold">
                                          <p:stCondLst>
                                            <p:cond delay="0"/>
                                          </p:stCondLst>
                                        </p:cTn>
                                        <p:tgtEl>
                                          <p:spTgt spid="59"/>
                                        </p:tgtEl>
                                        <p:attrNameLst>
                                          <p:attrName>style.visibility</p:attrName>
                                        </p:attrNameLst>
                                      </p:cBhvr>
                                      <p:to>
                                        <p:strVal val="visible"/>
                                      </p:to>
                                    </p:set>
                                  </p:childTnLst>
                                </p:cTn>
                              </p:par>
                            </p:childTnLst>
                          </p:cTn>
                        </p:par>
                        <p:par>
                          <p:cTn id="139" fill="hold">
                            <p:stCondLst>
                              <p:cond delay="44000"/>
                            </p:stCondLst>
                            <p:childTnLst>
                              <p:par>
                                <p:cTn id="140" presetID="1" presetClass="entr" presetSubtype="0" fill="hold" nodeType="afterEffect">
                                  <p:stCondLst>
                                    <p:cond delay="1000"/>
                                  </p:stCondLst>
                                  <p:childTnLst>
                                    <p:set>
                                      <p:cBhvr>
                                        <p:cTn id="141" dur="1" fill="hold">
                                          <p:stCondLst>
                                            <p:cond delay="0"/>
                                          </p:stCondLst>
                                        </p:cTn>
                                        <p:tgtEl>
                                          <p:spTgt spid="60"/>
                                        </p:tgtEl>
                                        <p:attrNameLst>
                                          <p:attrName>style.visibility</p:attrName>
                                        </p:attrNameLst>
                                      </p:cBhvr>
                                      <p:to>
                                        <p:strVal val="visible"/>
                                      </p:to>
                                    </p:set>
                                  </p:childTnLst>
                                </p:cTn>
                              </p:par>
                            </p:childTnLst>
                          </p:cTn>
                        </p:par>
                        <p:par>
                          <p:cTn id="142" fill="hold">
                            <p:stCondLst>
                              <p:cond delay="45000"/>
                            </p:stCondLst>
                            <p:childTnLst>
                              <p:par>
                                <p:cTn id="143" presetID="1" presetClass="entr" presetSubtype="0" fill="hold" nodeType="afterEffect">
                                  <p:stCondLst>
                                    <p:cond delay="1000"/>
                                  </p:stCondLst>
                                  <p:childTnLst>
                                    <p:set>
                                      <p:cBhvr>
                                        <p:cTn id="144" dur="1" fill="hold">
                                          <p:stCondLst>
                                            <p:cond delay="0"/>
                                          </p:stCondLst>
                                        </p:cTn>
                                        <p:tgtEl>
                                          <p:spTgt spid="61"/>
                                        </p:tgtEl>
                                        <p:attrNameLst>
                                          <p:attrName>style.visibility</p:attrName>
                                        </p:attrNameLst>
                                      </p:cBhvr>
                                      <p:to>
                                        <p:strVal val="visible"/>
                                      </p:to>
                                    </p:set>
                                  </p:childTnLst>
                                </p:cTn>
                              </p:par>
                            </p:childTnLst>
                          </p:cTn>
                        </p:par>
                        <p:par>
                          <p:cTn id="145" fill="hold">
                            <p:stCondLst>
                              <p:cond delay="46000"/>
                            </p:stCondLst>
                            <p:childTnLst>
                              <p:par>
                                <p:cTn id="146" presetID="1" presetClass="entr" presetSubtype="0" fill="hold" nodeType="afterEffect">
                                  <p:stCondLst>
                                    <p:cond delay="1000"/>
                                  </p:stCondLst>
                                  <p:childTnLst>
                                    <p:set>
                                      <p:cBhvr>
                                        <p:cTn id="147" dur="1" fill="hold">
                                          <p:stCondLst>
                                            <p:cond delay="0"/>
                                          </p:stCondLst>
                                        </p:cTn>
                                        <p:tgtEl>
                                          <p:spTgt spid="62"/>
                                        </p:tgtEl>
                                        <p:attrNameLst>
                                          <p:attrName>style.visibility</p:attrName>
                                        </p:attrNameLst>
                                      </p:cBhvr>
                                      <p:to>
                                        <p:strVal val="visible"/>
                                      </p:to>
                                    </p:set>
                                  </p:childTnLst>
                                </p:cTn>
                              </p:par>
                            </p:childTnLst>
                          </p:cTn>
                        </p:par>
                        <p:par>
                          <p:cTn id="148" fill="hold">
                            <p:stCondLst>
                              <p:cond delay="47000"/>
                            </p:stCondLst>
                            <p:childTnLst>
                              <p:par>
                                <p:cTn id="149" presetID="1" presetClass="entr" presetSubtype="0" fill="hold" nodeType="afterEffect">
                                  <p:stCondLst>
                                    <p:cond delay="1000"/>
                                  </p:stCondLst>
                                  <p:childTnLst>
                                    <p:set>
                                      <p:cBhvr>
                                        <p:cTn id="150" dur="1" fill="hold">
                                          <p:stCondLst>
                                            <p:cond delay="0"/>
                                          </p:stCondLst>
                                        </p:cTn>
                                        <p:tgtEl>
                                          <p:spTgt spid="63"/>
                                        </p:tgtEl>
                                        <p:attrNameLst>
                                          <p:attrName>style.visibility</p:attrName>
                                        </p:attrNameLst>
                                      </p:cBhvr>
                                      <p:to>
                                        <p:strVal val="visible"/>
                                      </p:to>
                                    </p:set>
                                  </p:childTnLst>
                                </p:cTn>
                              </p:par>
                            </p:childTnLst>
                          </p:cTn>
                        </p:par>
                        <p:par>
                          <p:cTn id="151" fill="hold">
                            <p:stCondLst>
                              <p:cond delay="48000"/>
                            </p:stCondLst>
                            <p:childTnLst>
                              <p:par>
                                <p:cTn id="152" presetID="1" presetClass="entr" presetSubtype="0" fill="hold" nodeType="afterEffect">
                                  <p:stCondLst>
                                    <p:cond delay="1000"/>
                                  </p:stCondLst>
                                  <p:childTnLst>
                                    <p:set>
                                      <p:cBhvr>
                                        <p:cTn id="153" dur="1" fill="hold">
                                          <p:stCondLst>
                                            <p:cond delay="0"/>
                                          </p:stCondLst>
                                        </p:cTn>
                                        <p:tgtEl>
                                          <p:spTgt spid="64"/>
                                        </p:tgtEl>
                                        <p:attrNameLst>
                                          <p:attrName>style.visibility</p:attrName>
                                        </p:attrNameLst>
                                      </p:cBhvr>
                                      <p:to>
                                        <p:strVal val="visible"/>
                                      </p:to>
                                    </p:set>
                                  </p:childTnLst>
                                </p:cTn>
                              </p:par>
                            </p:childTnLst>
                          </p:cTn>
                        </p:par>
                        <p:par>
                          <p:cTn id="154" fill="hold">
                            <p:stCondLst>
                              <p:cond delay="49000"/>
                            </p:stCondLst>
                            <p:childTnLst>
                              <p:par>
                                <p:cTn id="155" presetID="1" presetClass="entr" presetSubtype="0" fill="hold" nodeType="afterEffect">
                                  <p:stCondLst>
                                    <p:cond delay="1000"/>
                                  </p:stCondLst>
                                  <p:childTnLst>
                                    <p:set>
                                      <p:cBhvr>
                                        <p:cTn id="15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770" y="384553"/>
            <a:ext cx="10686359" cy="1336552"/>
          </a:xfrm>
        </p:spPr>
        <p:txBody>
          <a:bodyPr>
            <a:noAutofit/>
          </a:bodyPr>
          <a:lstStyle/>
          <a:p>
            <a:pPr algn="r"/>
            <a:r>
              <a:rPr lang="en-US" sz="4400" dirty="0">
                <a:solidFill>
                  <a:schemeClr val="tx2"/>
                </a:solidFill>
              </a:rPr>
              <a:t>Bunch length and energy spread for considered cases</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6949" y="1809353"/>
            <a:ext cx="5829809" cy="4156689"/>
          </a:xfrm>
        </p:spPr>
      </p:pic>
      <p:sp>
        <p:nvSpPr>
          <p:cNvPr id="3" name="Date Placeholder 2"/>
          <p:cNvSpPr>
            <a:spLocks noGrp="1"/>
          </p:cNvSpPr>
          <p:nvPr>
            <p:ph type="dt" sz="half" idx="10"/>
          </p:nvPr>
        </p:nvSpPr>
        <p:spPr/>
        <p:txBody>
          <a:bodyPr/>
          <a:lstStyle/>
          <a:p>
            <a:r>
              <a:rPr lang="it-IT" smtClean="0"/>
              <a:t>04/06/23</a:t>
            </a:r>
            <a:endParaRPr lang="en-US" dirty="0"/>
          </a:p>
        </p:txBody>
      </p:sp>
      <p:sp>
        <p:nvSpPr>
          <p:cNvPr id="4" name="Footer Placeholder 3"/>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17</a:t>
            </a:fld>
            <a:endParaRPr lang="en-US" dirty="0"/>
          </a:p>
        </p:txBody>
      </p:sp>
      <p:sp>
        <p:nvSpPr>
          <p:cNvPr id="5" name="Rectangle 4"/>
          <p:cNvSpPr/>
          <p:nvPr/>
        </p:nvSpPr>
        <p:spPr>
          <a:xfrm>
            <a:off x="913769" y="1351773"/>
            <a:ext cx="8464164" cy="369332"/>
          </a:xfrm>
          <a:prstGeom prst="rect">
            <a:avLst/>
          </a:prstGeom>
        </p:spPr>
        <p:txBody>
          <a:bodyPr wrap="square">
            <a:spAutoFit/>
          </a:bodyPr>
          <a:lstStyle/>
          <a:p>
            <a:pPr marL="457200" indent="-457200">
              <a:buFont typeface="Arial" charset="0"/>
              <a:buChar char="•"/>
            </a:pPr>
            <a:r>
              <a:rPr lang="en-US" dirty="0">
                <a:latin typeface="+mj-lt"/>
              </a:rPr>
              <a:t>The transverse impedance almost does not affect the longitudinal dynamics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69" y="1809353"/>
            <a:ext cx="5584726" cy="4205685"/>
          </a:xfrm>
          <a:prstGeom prst="rect">
            <a:avLst/>
          </a:prstGeom>
        </p:spPr>
      </p:pic>
      <p:cxnSp>
        <p:nvCxnSpPr>
          <p:cNvPr id="12" name="Connettore 1 12">
            <a:extLst>
              <a:ext uri="{FF2B5EF4-FFF2-40B4-BE49-F238E27FC236}">
                <a16:creationId xmlns="" xmlns:a16="http://schemas.microsoft.com/office/drawing/2014/main" id="{1765CFE4-6A8F-5517-513D-E15833322D25}"/>
              </a:ext>
            </a:extLst>
          </p:cNvPr>
          <p:cNvCxnSpPr>
            <a:cxnSpLocks/>
          </p:cNvCxnSpPr>
          <p:nvPr/>
        </p:nvCxnSpPr>
        <p:spPr bwMode="auto">
          <a:xfrm flipV="1">
            <a:off x="3402337" y="2186304"/>
            <a:ext cx="12376" cy="3451780"/>
          </a:xfrm>
          <a:prstGeom prst="line">
            <a:avLst/>
          </a:prstGeom>
          <a:noFill/>
          <a:ln w="38100" cap="flat" cmpd="sng" algn="ctr">
            <a:solidFill>
              <a:srgbClr val="FF0000"/>
            </a:solidFill>
            <a:prstDash val="solid"/>
            <a:round/>
            <a:headEnd type="none" w="med" len="med"/>
            <a:tailEnd type="none" w="med" len="med"/>
          </a:ln>
          <a:effectLst/>
        </p:spPr>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0377" y="6512306"/>
            <a:ext cx="769328" cy="260082"/>
          </a:xfrm>
          <a:prstGeom prst="rect">
            <a:avLst/>
          </a:prstGeom>
        </p:spPr>
      </p:pic>
      <p:cxnSp>
        <p:nvCxnSpPr>
          <p:cNvPr id="14" name="Connettore 1 12">
            <a:extLst>
              <a:ext uri="{FF2B5EF4-FFF2-40B4-BE49-F238E27FC236}">
                <a16:creationId xmlns="" xmlns:a16="http://schemas.microsoft.com/office/drawing/2014/main" id="{1765CFE4-6A8F-5517-513D-E15833322D25}"/>
              </a:ext>
            </a:extLst>
          </p:cNvPr>
          <p:cNvCxnSpPr>
            <a:cxnSpLocks/>
          </p:cNvCxnSpPr>
          <p:nvPr/>
        </p:nvCxnSpPr>
        <p:spPr bwMode="auto">
          <a:xfrm flipV="1">
            <a:off x="8772226" y="2168671"/>
            <a:ext cx="0" cy="3438051"/>
          </a:xfrm>
          <a:prstGeom prst="line">
            <a:avLst/>
          </a:prstGeom>
          <a:no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729976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99631"/>
            <a:ext cx="10372477" cy="1450757"/>
          </a:xfrm>
        </p:spPr>
        <p:txBody>
          <a:bodyPr/>
          <a:lstStyle/>
          <a:p>
            <a:r>
              <a:rPr lang="en-US" sz="4400" dirty="0" smtClean="0">
                <a:solidFill>
                  <a:schemeClr val="tx2"/>
                </a:solidFill>
              </a:rPr>
              <a:t>Longitudinal Dynamics</a:t>
            </a:r>
            <a:r>
              <a:rPr lang="en-US" dirty="0" smtClean="0">
                <a:solidFill>
                  <a:schemeClr val="tx2"/>
                </a:solidFill>
              </a:rPr>
              <a:t>: </a:t>
            </a:r>
            <a:r>
              <a:rPr lang="en-US" sz="4000" dirty="0" smtClean="0">
                <a:solidFill>
                  <a:schemeClr val="tx2"/>
                </a:solidFill>
              </a:rPr>
              <a:t>Beam-Beam interaction</a:t>
            </a:r>
            <a:endParaRPr lang="en-US" sz="4000" dirty="0">
              <a:solidFill>
                <a:schemeClr val="tx2"/>
              </a:solidFill>
            </a:endParaRPr>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18</a:t>
            </a:fld>
            <a:endParaRPr lang="en-US" dirty="0"/>
          </a:p>
        </p:txBody>
      </p:sp>
      <p:pic>
        <p:nvPicPr>
          <p:cNvPr id="7" name="Content Placeholder 6"/>
          <p:cNvPicPr>
            <a:picLocks noGrp="1" noChangeAspect="1"/>
          </p:cNvPicPr>
          <p:nvPr>
            <p:ph idx="1"/>
          </p:nvPr>
        </p:nvPicPr>
        <p:blipFill rotWithShape="1">
          <a:blip r:embed="rId2"/>
          <a:srcRect l="4930" r="5897"/>
          <a:stretch/>
        </p:blipFill>
        <p:spPr>
          <a:xfrm>
            <a:off x="6311032" y="2294386"/>
            <a:ext cx="5299077" cy="301049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902" r="3581"/>
          <a:stretch/>
        </p:blipFill>
        <p:spPr>
          <a:xfrm>
            <a:off x="563208" y="2241224"/>
            <a:ext cx="5416351" cy="2888175"/>
          </a:xfrm>
          <a:prstGeom prst="rect">
            <a:avLst/>
          </a:prstGeom>
        </p:spPr>
      </p:pic>
      <p:sp>
        <p:nvSpPr>
          <p:cNvPr id="9" name="Rectangle 8"/>
          <p:cNvSpPr/>
          <p:nvPr/>
        </p:nvSpPr>
        <p:spPr>
          <a:xfrm>
            <a:off x="253593" y="5127301"/>
            <a:ext cx="11687988" cy="1477328"/>
          </a:xfrm>
          <a:prstGeom prst="rect">
            <a:avLst/>
          </a:prstGeom>
        </p:spPr>
        <p:txBody>
          <a:bodyPr wrap="square">
            <a:spAutoFit/>
          </a:bodyPr>
          <a:lstStyle/>
          <a:p>
            <a:r>
              <a:rPr lang="en-US" dirty="0" smtClean="0">
                <a:latin typeface="+mj-lt"/>
              </a:rPr>
              <a:t>The </a:t>
            </a:r>
            <a:r>
              <a:rPr lang="en-US" dirty="0">
                <a:latin typeface="+mj-lt"/>
              </a:rPr>
              <a:t>stable area is represented by the white region, and the </a:t>
            </a:r>
            <a:r>
              <a:rPr lang="en-US" dirty="0" err="1">
                <a:latin typeface="+mj-lt"/>
              </a:rPr>
              <a:t>colour</a:t>
            </a:r>
            <a:r>
              <a:rPr lang="en-US" dirty="0">
                <a:latin typeface="+mj-lt"/>
              </a:rPr>
              <a:t> map close to the figure represents the increase of the horizontal beam size </a:t>
            </a:r>
            <a:r>
              <a:rPr lang="en-US" dirty="0" err="1">
                <a:latin typeface="+mj-lt"/>
              </a:rPr>
              <a:t>σ</a:t>
            </a:r>
            <a:r>
              <a:rPr lang="en-US" baseline="-25000" dirty="0" err="1">
                <a:latin typeface="+mj-lt"/>
              </a:rPr>
              <a:t>x</a:t>
            </a:r>
            <a:r>
              <a:rPr lang="en-US" dirty="0">
                <a:latin typeface="+mj-lt"/>
              </a:rPr>
              <a:t> with respect to the nominal value. </a:t>
            </a:r>
            <a:endParaRPr lang="en-US" dirty="0" smtClean="0">
              <a:latin typeface="+mj-lt"/>
            </a:endParaRPr>
          </a:p>
          <a:p>
            <a:r>
              <a:rPr lang="en-US" dirty="0" smtClean="0">
                <a:latin typeface="+mj-lt"/>
              </a:rPr>
              <a:t>Without the </a:t>
            </a:r>
            <a:r>
              <a:rPr lang="en-US" dirty="0">
                <a:latin typeface="+mj-lt"/>
              </a:rPr>
              <a:t>collective effects there is a stable area in the middle at any simulated intensity up to a </a:t>
            </a:r>
            <a:r>
              <a:rPr lang="en-US" dirty="0" smtClean="0">
                <a:latin typeface="+mj-lt"/>
              </a:rPr>
              <a:t>bunch. </a:t>
            </a:r>
            <a:r>
              <a:rPr lang="en-US" dirty="0">
                <a:latin typeface="+mj-lt"/>
              </a:rPr>
              <a:t>When we include the impedance </a:t>
            </a:r>
            <a:r>
              <a:rPr lang="en-US" dirty="0" smtClean="0">
                <a:latin typeface="+mj-lt"/>
              </a:rPr>
              <a:t>model shows </a:t>
            </a:r>
            <a:r>
              <a:rPr lang="en-US" dirty="0">
                <a:latin typeface="+mj-lt"/>
              </a:rPr>
              <a:t>how this stable region is </a:t>
            </a:r>
            <a:r>
              <a:rPr lang="en-US" dirty="0" smtClean="0">
                <a:latin typeface="+mj-lt"/>
              </a:rPr>
              <a:t>reduced. </a:t>
            </a:r>
            <a:r>
              <a:rPr lang="en-US" dirty="0">
                <a:latin typeface="+mj-lt"/>
              </a:rPr>
              <a:t>W</a:t>
            </a:r>
            <a:r>
              <a:rPr lang="en-US" dirty="0" smtClean="0">
                <a:latin typeface="+mj-lt"/>
              </a:rPr>
              <a:t>e </a:t>
            </a:r>
            <a:r>
              <a:rPr lang="en-US" dirty="0">
                <a:latin typeface="+mj-lt"/>
              </a:rPr>
              <a:t>have a narrower stable region at the nominal intensity. </a:t>
            </a:r>
          </a:p>
          <a:p>
            <a:endParaRPr lang="en-US" dirty="0"/>
          </a:p>
        </p:txBody>
      </p:sp>
      <p:sp>
        <p:nvSpPr>
          <p:cNvPr id="10" name="Rectangle 9"/>
          <p:cNvSpPr/>
          <p:nvPr/>
        </p:nvSpPr>
        <p:spPr>
          <a:xfrm>
            <a:off x="638185" y="1752508"/>
            <a:ext cx="10831572" cy="646331"/>
          </a:xfrm>
          <a:prstGeom prst="rect">
            <a:avLst/>
          </a:prstGeom>
        </p:spPr>
        <p:txBody>
          <a:bodyPr wrap="square">
            <a:spAutoFit/>
          </a:bodyPr>
          <a:lstStyle/>
          <a:p>
            <a:pPr algn="ctr"/>
            <a:r>
              <a:rPr lang="en-US" dirty="0">
                <a:latin typeface="+mj-lt"/>
              </a:rPr>
              <a:t>Blow-up of the horizontal beam size </a:t>
            </a:r>
            <a:r>
              <a:rPr lang="en-US" dirty="0" err="1">
                <a:latin typeface="+mj-lt"/>
              </a:rPr>
              <a:t>σ</a:t>
            </a:r>
            <a:r>
              <a:rPr lang="en-US" baseline="-25000" dirty="0" err="1">
                <a:latin typeface="+mj-lt"/>
              </a:rPr>
              <a:t>x</a:t>
            </a:r>
            <a:r>
              <a:rPr lang="en-US" dirty="0">
                <a:latin typeface="+mj-lt"/>
              </a:rPr>
              <a:t>/σ</a:t>
            </a:r>
            <a:r>
              <a:rPr lang="en-US" baseline="-25000" dirty="0">
                <a:latin typeface="+mj-lt"/>
              </a:rPr>
              <a:t>x0</a:t>
            </a:r>
            <a:r>
              <a:rPr lang="en-US" dirty="0">
                <a:latin typeface="+mj-lt"/>
              </a:rPr>
              <a:t> as a function of the bunch population and of the</a:t>
            </a:r>
            <a:br>
              <a:rPr lang="en-US" dirty="0">
                <a:latin typeface="+mj-lt"/>
              </a:rPr>
            </a:br>
            <a:r>
              <a:rPr lang="en-US" dirty="0">
                <a:latin typeface="+mj-lt"/>
              </a:rPr>
              <a:t>horizontal tune scan without </a:t>
            </a:r>
            <a:r>
              <a:rPr lang="en-US" dirty="0" smtClean="0">
                <a:latin typeface="+mj-lt"/>
              </a:rPr>
              <a:t>impedance( left) and </a:t>
            </a:r>
            <a:r>
              <a:rPr lang="en-US" dirty="0">
                <a:latin typeface="+mj-lt"/>
              </a:rPr>
              <a:t>if including the impedance</a:t>
            </a:r>
          </a:p>
        </p:txBody>
      </p:sp>
    </p:spTree>
    <p:extLst>
      <p:ext uri="{BB962C8B-B14F-4D97-AF65-F5344CB8AC3E}">
        <p14:creationId xmlns:p14="http://schemas.microsoft.com/office/powerpoint/2010/main" val="513734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19</a:t>
            </a:fld>
            <a:endParaRPr lang="en-US" dirty="0"/>
          </a:p>
        </p:txBody>
      </p:sp>
      <p:pic>
        <p:nvPicPr>
          <p:cNvPr id="7" name="Picture 6"/>
          <p:cNvPicPr>
            <a:picLocks noChangeAspect="1"/>
          </p:cNvPicPr>
          <p:nvPr/>
        </p:nvPicPr>
        <p:blipFill rotWithShape="1">
          <a:blip r:embed="rId2"/>
          <a:srcRect l="3935" r="4836"/>
          <a:stretch/>
        </p:blipFill>
        <p:spPr>
          <a:xfrm>
            <a:off x="5264727" y="1897106"/>
            <a:ext cx="6494767" cy="3555625"/>
          </a:xfrm>
          <a:prstGeom prst="rect">
            <a:avLst/>
          </a:prstGeom>
        </p:spPr>
      </p:pic>
      <p:sp>
        <p:nvSpPr>
          <p:cNvPr id="8" name="Rectangle 7"/>
          <p:cNvSpPr/>
          <p:nvPr/>
        </p:nvSpPr>
        <p:spPr>
          <a:xfrm>
            <a:off x="3459736" y="5426726"/>
            <a:ext cx="8299758" cy="923330"/>
          </a:xfrm>
          <a:prstGeom prst="rect">
            <a:avLst/>
          </a:prstGeom>
        </p:spPr>
        <p:txBody>
          <a:bodyPr wrap="square">
            <a:spAutoFit/>
          </a:bodyPr>
          <a:lstStyle/>
          <a:p>
            <a:pPr algn="r"/>
            <a:r>
              <a:rPr lang="en-US" dirty="0" smtClean="0">
                <a:latin typeface="+mj-lt"/>
              </a:rPr>
              <a:t>R</a:t>
            </a:r>
            <a:r>
              <a:rPr lang="en-GB" dirty="0" err="1" smtClean="0">
                <a:latin typeface="+mj-lt"/>
              </a:rPr>
              <a:t>eal</a:t>
            </a:r>
            <a:r>
              <a:rPr lang="en-GB" dirty="0" smtClean="0">
                <a:latin typeface="+mj-lt"/>
              </a:rPr>
              <a:t> </a:t>
            </a:r>
            <a:r>
              <a:rPr lang="en-GB" dirty="0">
                <a:latin typeface="+mj-lt"/>
              </a:rPr>
              <a:t>part of the frequency shift of the first coherent oscillation modes as a function of the bunch population without </a:t>
            </a:r>
            <a:r>
              <a:rPr lang="en-GB" dirty="0" err="1">
                <a:latin typeface="+mj-lt"/>
              </a:rPr>
              <a:t>beamstrahlung</a:t>
            </a:r>
            <a:r>
              <a:rPr lang="en-GB" dirty="0">
                <a:latin typeface="+mj-lt"/>
              </a:rPr>
              <a:t>, by considering only the RW impedance produced by a NEG film </a:t>
            </a:r>
            <a:r>
              <a:rPr lang="en-GB" dirty="0" smtClean="0">
                <a:latin typeface="+mj-lt"/>
              </a:rPr>
              <a:t>with 100 </a:t>
            </a:r>
            <a:r>
              <a:rPr lang="en-GB" dirty="0">
                <a:latin typeface="+mj-lt"/>
              </a:rPr>
              <a:t>nm </a:t>
            </a:r>
            <a:r>
              <a:rPr lang="en-GB" dirty="0" smtClean="0">
                <a:latin typeface="+mj-lt"/>
              </a:rPr>
              <a:t>thickness </a:t>
            </a:r>
            <a:r>
              <a:rPr lang="en-US" dirty="0">
                <a:latin typeface="+mj-lt"/>
              </a:rPr>
              <a:t>given by IW2D</a:t>
            </a:r>
            <a:r>
              <a:rPr lang="en-GB" dirty="0" smtClean="0">
                <a:latin typeface="+mj-lt"/>
              </a:rPr>
              <a:t>. </a:t>
            </a:r>
            <a:endParaRPr lang="en-US" dirty="0">
              <a:latin typeface="+mj-lt"/>
            </a:endParaRPr>
          </a:p>
        </p:txBody>
      </p:sp>
      <p:sp>
        <p:nvSpPr>
          <p:cNvPr id="9" name="Rectangle 8"/>
          <p:cNvSpPr/>
          <p:nvPr/>
        </p:nvSpPr>
        <p:spPr>
          <a:xfrm>
            <a:off x="408272" y="2150433"/>
            <a:ext cx="5018493" cy="2862322"/>
          </a:xfrm>
          <a:prstGeom prst="rect">
            <a:avLst/>
          </a:prstGeom>
        </p:spPr>
        <p:txBody>
          <a:bodyPr wrap="square">
            <a:spAutoFit/>
          </a:bodyPr>
          <a:lstStyle/>
          <a:p>
            <a:r>
              <a:rPr lang="en-US" dirty="0">
                <a:latin typeface="+mj-lt"/>
              </a:rPr>
              <a:t>The TMCI, </a:t>
            </a:r>
            <a:r>
              <a:rPr lang="en-US" b="1" dirty="0">
                <a:latin typeface="+mj-lt"/>
              </a:rPr>
              <a:t>Transverse Mode Coupling Instability</a:t>
            </a:r>
            <a:r>
              <a:rPr lang="en-US" dirty="0">
                <a:latin typeface="+mj-lt"/>
              </a:rPr>
              <a:t>,</a:t>
            </a:r>
          </a:p>
          <a:p>
            <a:r>
              <a:rPr lang="en-US" dirty="0" smtClean="0">
                <a:latin typeface="+mj-lt"/>
              </a:rPr>
              <a:t>occurs </a:t>
            </a:r>
            <a:r>
              <a:rPr lang="en-US" dirty="0">
                <a:latin typeface="+mj-lt"/>
              </a:rPr>
              <a:t>when the frequencies of two </a:t>
            </a:r>
            <a:r>
              <a:rPr lang="en-US" dirty="0" smtClean="0">
                <a:latin typeface="+mj-lt"/>
              </a:rPr>
              <a:t>neighboring </a:t>
            </a:r>
            <a:r>
              <a:rPr lang="en-US" dirty="0">
                <a:latin typeface="+mj-lt"/>
              </a:rPr>
              <a:t>coherent </a:t>
            </a:r>
            <a:r>
              <a:rPr lang="en-US" dirty="0" smtClean="0">
                <a:latin typeface="+mj-lt"/>
              </a:rPr>
              <a:t>oscillation </a:t>
            </a:r>
            <a:r>
              <a:rPr lang="en-US" dirty="0">
                <a:latin typeface="+mj-lt"/>
              </a:rPr>
              <a:t>modes merge </a:t>
            </a:r>
            <a:r>
              <a:rPr lang="en-US" dirty="0" smtClean="0">
                <a:latin typeface="+mj-lt"/>
              </a:rPr>
              <a:t>together. Above </a:t>
            </a:r>
            <a:r>
              <a:rPr lang="en-US" dirty="0">
                <a:latin typeface="+mj-lt"/>
              </a:rPr>
              <a:t>the transverse instability threshold the bunch is lost and this makes the TMCI very dangerous for the beam</a:t>
            </a:r>
            <a:r>
              <a:rPr lang="en-US" dirty="0" smtClean="0">
                <a:latin typeface="+mj-lt"/>
              </a:rPr>
              <a:t>.</a:t>
            </a:r>
          </a:p>
          <a:p>
            <a:r>
              <a:rPr lang="en-US" dirty="0">
                <a:latin typeface="+mj-lt"/>
              </a:rPr>
              <a:t>In addition to </a:t>
            </a:r>
            <a:r>
              <a:rPr lang="en-US" dirty="0" smtClean="0">
                <a:latin typeface="+mj-lt"/>
              </a:rPr>
              <a:t>simulations </a:t>
            </a:r>
            <a:r>
              <a:rPr lang="en-US" dirty="0">
                <a:latin typeface="+mj-lt"/>
              </a:rPr>
              <a:t>with the tracking code, the TMCI threshold has been also evaluated with the analytic </a:t>
            </a:r>
            <a:r>
              <a:rPr lang="en-US" dirty="0" err="1">
                <a:latin typeface="+mj-lt"/>
              </a:rPr>
              <a:t>Vlasov</a:t>
            </a:r>
            <a:r>
              <a:rPr lang="en-US" dirty="0">
                <a:latin typeface="+mj-lt"/>
              </a:rPr>
              <a:t> solver DELPHI </a:t>
            </a:r>
          </a:p>
          <a:p>
            <a:endParaRPr lang="en-US" dirty="0"/>
          </a:p>
        </p:txBody>
      </p:sp>
      <p:sp>
        <p:nvSpPr>
          <p:cNvPr id="10" name="Title 1"/>
          <p:cNvSpPr>
            <a:spLocks noGrp="1"/>
          </p:cNvSpPr>
          <p:nvPr>
            <p:ph type="title"/>
          </p:nvPr>
        </p:nvSpPr>
        <p:spPr>
          <a:xfrm>
            <a:off x="959276" y="264016"/>
            <a:ext cx="10662214" cy="1450757"/>
          </a:xfrm>
        </p:spPr>
        <p:txBody>
          <a:bodyPr>
            <a:normAutofit/>
          </a:bodyPr>
          <a:lstStyle/>
          <a:p>
            <a:pPr algn="ctr"/>
            <a:r>
              <a:rPr lang="en-US" dirty="0" smtClean="0">
                <a:solidFill>
                  <a:schemeClr val="tx2"/>
                </a:solidFill>
              </a:rPr>
              <a:t>Transverse Dynamics: </a:t>
            </a:r>
            <a:r>
              <a:rPr lang="en-US" sz="4000" dirty="0" smtClean="0">
                <a:solidFill>
                  <a:schemeClr val="tx2"/>
                </a:solidFill>
              </a:rPr>
              <a:t>TMCI - </a:t>
            </a:r>
            <a:r>
              <a:rPr lang="en-US" sz="4000" dirty="0" err="1" smtClean="0">
                <a:solidFill>
                  <a:schemeClr val="tx2"/>
                </a:solidFill>
              </a:rPr>
              <a:t>PyHT</a:t>
            </a:r>
            <a:r>
              <a:rPr lang="en-US" sz="4000" dirty="0" smtClean="0">
                <a:solidFill>
                  <a:schemeClr val="tx2"/>
                </a:solidFill>
              </a:rPr>
              <a:t> &amp; Delphi </a:t>
            </a:r>
            <a:endParaRPr lang="en-US" sz="4000" dirty="0">
              <a:solidFill>
                <a:schemeClr val="tx2"/>
              </a:solidFill>
            </a:endParaRPr>
          </a:p>
        </p:txBody>
      </p:sp>
    </p:spTree>
    <p:extLst>
      <p:ext uri="{BB962C8B-B14F-4D97-AF65-F5344CB8AC3E}">
        <p14:creationId xmlns:p14="http://schemas.microsoft.com/office/powerpoint/2010/main" val="572874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7">
            <a:extLst>
              <a:ext uri="{FF2B5EF4-FFF2-40B4-BE49-F238E27FC236}">
                <a16:creationId xmlns:a16="http://schemas.microsoft.com/office/drawing/2014/main" xmlns="" id="{951B0C5D-3EF6-AE45-9C07-19B1E97D1402}"/>
              </a:ext>
            </a:extLst>
          </p:cNvPr>
          <p:cNvSpPr txBox="1">
            <a:spLocks/>
          </p:cNvSpPr>
          <p:nvPr/>
        </p:nvSpPr>
        <p:spPr>
          <a:xfrm>
            <a:off x="2023404" y="187217"/>
            <a:ext cx="7559675" cy="703735"/>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dirty="0">
                <a:solidFill>
                  <a:schemeClr val="tx2"/>
                </a:solidFill>
              </a:rPr>
              <a:t>FCC-</a:t>
            </a:r>
            <a:r>
              <a:rPr lang="en-GB" dirty="0" err="1">
                <a:solidFill>
                  <a:schemeClr val="tx2"/>
                </a:solidFill>
              </a:rPr>
              <a:t>ee</a:t>
            </a:r>
            <a:r>
              <a:rPr lang="en-GB" dirty="0">
                <a:solidFill>
                  <a:schemeClr val="tx2"/>
                </a:solidFill>
              </a:rPr>
              <a:t> main parameters</a:t>
            </a:r>
          </a:p>
        </p:txBody>
      </p:sp>
      <p:sp>
        <p:nvSpPr>
          <p:cNvPr id="8" name="Freccia a destra 29">
            <a:extLst>
              <a:ext uri="{FF2B5EF4-FFF2-40B4-BE49-F238E27FC236}">
                <a16:creationId xmlns:a16="http://schemas.microsoft.com/office/drawing/2014/main" xmlns="" id="{9EF27110-C043-F24D-9249-30BCB0F6507C}"/>
              </a:ext>
            </a:extLst>
          </p:cNvPr>
          <p:cNvSpPr/>
          <p:nvPr/>
        </p:nvSpPr>
        <p:spPr bwMode="auto">
          <a:xfrm>
            <a:off x="264303" y="3920277"/>
            <a:ext cx="879817" cy="415475"/>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tx2"/>
              </a:solidFill>
              <a:effectLst/>
              <a:latin typeface="Arial" charset="0"/>
              <a:ea typeface="ＭＳ Ｐゴシック" pitchFamily="1" charset="-128"/>
            </a:endParaRPr>
          </a:p>
        </p:txBody>
      </p:sp>
      <p:sp>
        <p:nvSpPr>
          <p:cNvPr id="9" name="Freccia a destra 29">
            <a:extLst>
              <a:ext uri="{FF2B5EF4-FFF2-40B4-BE49-F238E27FC236}">
                <a16:creationId xmlns:a16="http://schemas.microsoft.com/office/drawing/2014/main" xmlns="" id="{00774FD3-E06D-9C4A-98F0-2B93C443BD71}"/>
              </a:ext>
            </a:extLst>
          </p:cNvPr>
          <p:cNvSpPr/>
          <p:nvPr/>
        </p:nvSpPr>
        <p:spPr bwMode="auto">
          <a:xfrm>
            <a:off x="255476" y="3730294"/>
            <a:ext cx="879817" cy="415475"/>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tx2"/>
              </a:solidFill>
              <a:effectLst/>
              <a:latin typeface="Arial" charset="0"/>
              <a:ea typeface="ＭＳ Ｐゴシック" pitchFamily="1" charset="-128"/>
            </a:endParaRPr>
          </a:p>
        </p:txBody>
      </p:sp>
      <p:sp>
        <p:nvSpPr>
          <p:cNvPr id="10" name="Freccia a destra 29">
            <a:extLst>
              <a:ext uri="{FF2B5EF4-FFF2-40B4-BE49-F238E27FC236}">
                <a16:creationId xmlns:a16="http://schemas.microsoft.com/office/drawing/2014/main" xmlns="" id="{9EF27110-C043-F24D-9249-30BCB0F6507C}"/>
              </a:ext>
            </a:extLst>
          </p:cNvPr>
          <p:cNvSpPr/>
          <p:nvPr/>
        </p:nvSpPr>
        <p:spPr bwMode="auto">
          <a:xfrm>
            <a:off x="286502" y="2558923"/>
            <a:ext cx="879817" cy="415475"/>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tx2"/>
              </a:solidFill>
              <a:effectLst/>
              <a:latin typeface="Arial" charset="0"/>
              <a:ea typeface="ＭＳ Ｐゴシック" pitchFamily="1" charset="-128"/>
            </a:endParaRPr>
          </a:p>
        </p:txBody>
      </p:sp>
      <p:sp>
        <p:nvSpPr>
          <p:cNvPr id="12" name="Freccia a destra 29">
            <a:extLst>
              <a:ext uri="{FF2B5EF4-FFF2-40B4-BE49-F238E27FC236}">
                <a16:creationId xmlns:a16="http://schemas.microsoft.com/office/drawing/2014/main" xmlns="" id="{9EF27110-C043-F24D-9249-30BCB0F6507C}"/>
              </a:ext>
            </a:extLst>
          </p:cNvPr>
          <p:cNvSpPr/>
          <p:nvPr/>
        </p:nvSpPr>
        <p:spPr bwMode="auto">
          <a:xfrm>
            <a:off x="299811" y="2256194"/>
            <a:ext cx="879817" cy="415475"/>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tx2"/>
              </a:solidFill>
              <a:effectLst/>
              <a:latin typeface="Arial" charset="0"/>
              <a:ea typeface="ＭＳ Ｐゴシック" pitchFamily="1" charset="-128"/>
            </a:endParaRPr>
          </a:p>
        </p:txBody>
      </p:sp>
      <p:sp>
        <p:nvSpPr>
          <p:cNvPr id="13" name="Freccia a destra 29">
            <a:extLst>
              <a:ext uri="{FF2B5EF4-FFF2-40B4-BE49-F238E27FC236}">
                <a16:creationId xmlns:a16="http://schemas.microsoft.com/office/drawing/2014/main" xmlns="" id="{9EF27110-C043-F24D-9249-30BCB0F6507C}"/>
              </a:ext>
            </a:extLst>
          </p:cNvPr>
          <p:cNvSpPr/>
          <p:nvPr/>
        </p:nvSpPr>
        <p:spPr bwMode="auto">
          <a:xfrm>
            <a:off x="264303" y="4717248"/>
            <a:ext cx="879817" cy="415475"/>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tx2"/>
              </a:solidFill>
              <a:effectLst/>
              <a:latin typeface="Arial" charset="0"/>
              <a:ea typeface="ＭＳ Ｐゴシック" pitchFamily="1" charset="-128"/>
            </a:endParaRPr>
          </a:p>
        </p:txBody>
      </p:sp>
      <p:sp>
        <p:nvSpPr>
          <p:cNvPr id="11" name="Date Placeholder 10"/>
          <p:cNvSpPr>
            <a:spLocks noGrp="1"/>
          </p:cNvSpPr>
          <p:nvPr>
            <p:ph type="dt" sz="half" idx="10"/>
          </p:nvPr>
        </p:nvSpPr>
        <p:spPr/>
        <p:txBody>
          <a:bodyPr/>
          <a:lstStyle/>
          <a:p>
            <a:r>
              <a:rPr lang="it-IT" smtClean="0"/>
              <a:t>04/06/23</a:t>
            </a:r>
            <a:endParaRPr lang="en-US" dirty="0"/>
          </a:p>
        </p:txBody>
      </p:sp>
      <p:sp>
        <p:nvSpPr>
          <p:cNvPr id="15" name="Footer Placeholder 14"/>
          <p:cNvSpPr>
            <a:spLocks noGrp="1"/>
          </p:cNvSpPr>
          <p:nvPr>
            <p:ph type="ftr" sz="quarter" idx="11"/>
          </p:nvPr>
        </p:nvSpPr>
        <p:spPr>
          <a:xfrm>
            <a:off x="2632637" y="6492875"/>
            <a:ext cx="4822804" cy="365125"/>
          </a:xfrm>
        </p:spPr>
        <p:txBody>
          <a:bodyPr/>
          <a:lstStyle/>
          <a:p>
            <a:r>
              <a:rPr lang="en-US" smtClean="0"/>
              <a:t>Emanuela Carideo</a:t>
            </a:r>
            <a:endParaRPr lang="en-US" dirty="0"/>
          </a:p>
        </p:txBody>
      </p:sp>
      <p:sp>
        <p:nvSpPr>
          <p:cNvPr id="7" name="Slide Number Placeholder 6"/>
          <p:cNvSpPr>
            <a:spLocks noGrp="1"/>
          </p:cNvSpPr>
          <p:nvPr>
            <p:ph type="sldNum" sz="quarter" idx="12"/>
          </p:nvPr>
        </p:nvSpPr>
        <p:spPr>
          <a:xfrm>
            <a:off x="8846910" y="6492875"/>
            <a:ext cx="1312025" cy="365125"/>
          </a:xfrm>
        </p:spPr>
        <p:txBody>
          <a:bodyPr/>
          <a:lstStyle/>
          <a:p>
            <a:fld id="{4FAB73BC-B049-4115-A692-8D63A059BFB8}" type="slidenum">
              <a:rPr lang="en-US" smtClean="0"/>
              <a:pPr/>
              <a:t>2</a:t>
            </a:fld>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0377" y="6526594"/>
            <a:ext cx="769328" cy="26008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542" y="924043"/>
            <a:ext cx="7224989" cy="5350629"/>
          </a:xfrm>
          <a:prstGeom prst="rect">
            <a:avLst/>
          </a:prstGeom>
        </p:spPr>
      </p:pic>
      <p:sp>
        <p:nvSpPr>
          <p:cNvPr id="6" name="Rectangle 5">
            <a:extLst>
              <a:ext uri="{FF2B5EF4-FFF2-40B4-BE49-F238E27FC236}">
                <a16:creationId xmlns:a16="http://schemas.microsoft.com/office/drawing/2014/main" xmlns="" id="{7F24A6FF-F4C3-654D-9B03-E3B546654E20}"/>
              </a:ext>
            </a:extLst>
          </p:cNvPr>
          <p:cNvSpPr/>
          <p:nvPr/>
        </p:nvSpPr>
        <p:spPr>
          <a:xfrm>
            <a:off x="4408628" y="924042"/>
            <a:ext cx="1114469" cy="5122985"/>
          </a:xfrm>
          <a:prstGeom prst="rect">
            <a:avLst/>
          </a:prstGeom>
          <a:noFill/>
          <a:ln w="57150">
            <a:solidFill>
              <a:schemeClr val="tx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4435" y="6007972"/>
            <a:ext cx="1714500" cy="266700"/>
          </a:xfrm>
          <a:prstGeom prst="rect">
            <a:avLst/>
          </a:prstGeom>
        </p:spPr>
      </p:pic>
      <p:pic>
        <p:nvPicPr>
          <p:cNvPr id="18" name="Picture 17">
            <a:extLst>
              <a:ext uri="{FF2B5EF4-FFF2-40B4-BE49-F238E27FC236}">
                <a16:creationId xmlns:a16="http://schemas.microsoft.com/office/drawing/2014/main" xmlns="" id="{0EF2DF91-6EF2-3045-B116-0397F5FFF4BC}"/>
              </a:ext>
            </a:extLst>
          </p:cNvPr>
          <p:cNvPicPr>
            <a:picLocks noChangeAspect="1"/>
          </p:cNvPicPr>
          <p:nvPr/>
        </p:nvPicPr>
        <p:blipFill>
          <a:blip r:embed="rId6"/>
          <a:stretch>
            <a:fillRect/>
          </a:stretch>
        </p:blipFill>
        <p:spPr>
          <a:xfrm>
            <a:off x="8627183" y="2167789"/>
            <a:ext cx="3321132" cy="3621980"/>
          </a:xfrm>
          <a:prstGeom prst="rect">
            <a:avLst/>
          </a:prstGeom>
          <a:noFill/>
          <a:ln w="88900" cap="sq">
            <a:noFill/>
            <a:miter lim="800000"/>
          </a:ln>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8667754" y="890952"/>
            <a:ext cx="2982362" cy="1200329"/>
          </a:xfrm>
          <a:prstGeom prst="rect">
            <a:avLst/>
          </a:prstGeom>
        </p:spPr>
        <p:txBody>
          <a:bodyPr wrap="square">
            <a:spAutoFit/>
          </a:bodyPr>
          <a:lstStyle/>
          <a:p>
            <a:r>
              <a:rPr lang="en-US" dirty="0"/>
              <a:t>High luminosity </a:t>
            </a:r>
            <a:r>
              <a:rPr lang="en-US" dirty="0" err="1"/>
              <a:t>e</a:t>
            </a:r>
            <a:r>
              <a:rPr lang="en-US" baseline="30000" dirty="0" err="1"/>
              <a:t>+</a:t>
            </a:r>
            <a:r>
              <a:rPr lang="en-US" dirty="0" err="1"/>
              <a:t>e</a:t>
            </a:r>
            <a:r>
              <a:rPr lang="en-US" baseline="30000" dirty="0"/>
              <a:t>- </a:t>
            </a:r>
            <a:r>
              <a:rPr lang="en-US" dirty="0"/>
              <a:t>collider as </a:t>
            </a:r>
            <a:r>
              <a:rPr lang="en-US" b="1" dirty="0"/>
              <a:t>potential first step</a:t>
            </a:r>
            <a:r>
              <a:rPr lang="en-US" dirty="0"/>
              <a:t> to cover a beam energy range from 45.6 GeV to 182.5GeV </a:t>
            </a:r>
          </a:p>
        </p:txBody>
      </p:sp>
    </p:spTree>
    <p:extLst>
      <p:ext uri="{BB962C8B-B14F-4D97-AF65-F5344CB8AC3E}">
        <p14:creationId xmlns:p14="http://schemas.microsoft.com/office/powerpoint/2010/main" val="25213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3" presetClass="entr" presetSubtype="1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linds(horizontal)">
                                      <p:cBhvr>
                                        <p:cTn id="36" dur="500"/>
                                        <p:tgtEl>
                                          <p:spTgt spid="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linds(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2" grpId="0" animBg="1"/>
      <p:bldP spid="12" grpId="1" animBg="1"/>
      <p:bldP spid="13" grpId="0" animBg="1"/>
      <p:bldP spid="13" grpId="1"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678" y="182189"/>
            <a:ext cx="10707131" cy="1456267"/>
          </a:xfrm>
        </p:spPr>
        <p:txBody>
          <a:bodyPr/>
          <a:lstStyle/>
          <a:p>
            <a:pPr algn="r"/>
            <a:r>
              <a:rPr lang="en-US" dirty="0" smtClean="0">
                <a:solidFill>
                  <a:schemeClr val="tx2"/>
                </a:solidFill>
              </a:rPr>
              <a:t>TMCI instability</a:t>
            </a:r>
            <a:endParaRPr lang="en-US" dirty="0">
              <a:solidFill>
                <a:schemeClr val="tx2"/>
              </a:solidFill>
            </a:endParaRPr>
          </a:p>
        </p:txBody>
      </p:sp>
      <p:sp>
        <p:nvSpPr>
          <p:cNvPr id="5" name="Date Placeholder 4"/>
          <p:cNvSpPr>
            <a:spLocks noGrp="1"/>
          </p:cNvSpPr>
          <p:nvPr>
            <p:ph type="dt" sz="half" idx="10"/>
          </p:nvPr>
        </p:nvSpPr>
        <p:spPr/>
        <p:txBody>
          <a:bodyPr/>
          <a:lstStyle/>
          <a:p>
            <a:r>
              <a:rPr lang="it-IT" smtClean="0"/>
              <a:t>04/06/23</a:t>
            </a:r>
            <a:endParaRPr lang="en-US" dirty="0"/>
          </a:p>
        </p:txBody>
      </p:sp>
      <p:sp>
        <p:nvSpPr>
          <p:cNvPr id="6" name="Footer Placeholder 5"/>
          <p:cNvSpPr>
            <a:spLocks noGrp="1"/>
          </p:cNvSpPr>
          <p:nvPr>
            <p:ph type="ftr" sz="quarter" idx="11"/>
          </p:nvPr>
        </p:nvSpPr>
        <p:spPr/>
        <p:txBody>
          <a:bodyPr/>
          <a:lstStyle/>
          <a:p>
            <a:r>
              <a:rPr lang="en-US" smtClean="0"/>
              <a:t>Emanuela Carideo</a:t>
            </a:r>
            <a:endParaRPr lang="en-US" dirty="0"/>
          </a:p>
        </p:txBody>
      </p:sp>
      <p:sp>
        <p:nvSpPr>
          <p:cNvPr id="7" name="Slide Number Placeholder 6"/>
          <p:cNvSpPr>
            <a:spLocks noGrp="1"/>
          </p:cNvSpPr>
          <p:nvPr>
            <p:ph type="sldNum" sz="quarter" idx="12"/>
          </p:nvPr>
        </p:nvSpPr>
        <p:spPr/>
        <p:txBody>
          <a:bodyPr/>
          <a:lstStyle/>
          <a:p>
            <a:fld id="{6113E31D-E2AB-40D1-8B51-AFA5AFEF393A}" type="slidenum">
              <a:rPr lang="en-US" smtClean="0"/>
              <a:t>20</a:t>
            </a:fld>
            <a:endParaRPr lang="en-US" dirty="0"/>
          </a:p>
        </p:txBody>
      </p:sp>
      <p:sp>
        <p:nvSpPr>
          <p:cNvPr id="3" name="Rectangle 2"/>
          <p:cNvSpPr/>
          <p:nvPr/>
        </p:nvSpPr>
        <p:spPr>
          <a:xfrm>
            <a:off x="245562" y="3791356"/>
            <a:ext cx="5902575" cy="1200329"/>
          </a:xfrm>
          <a:prstGeom prst="rect">
            <a:avLst/>
          </a:prstGeom>
        </p:spPr>
        <p:txBody>
          <a:bodyPr wrap="square">
            <a:spAutoFit/>
          </a:bodyPr>
          <a:lstStyle/>
          <a:p>
            <a:r>
              <a:rPr lang="en-US" dirty="0">
                <a:latin typeface="+mj-lt"/>
              </a:rPr>
              <a:t>On the top, r</a:t>
            </a:r>
            <a:r>
              <a:rPr lang="en-GB" dirty="0" err="1">
                <a:latin typeface="+mj-lt"/>
              </a:rPr>
              <a:t>eal</a:t>
            </a:r>
            <a:r>
              <a:rPr lang="en-GB" dirty="0">
                <a:latin typeface="+mj-lt"/>
              </a:rPr>
              <a:t> part of the frequency shift of the first coherent oscillation modes as a function of the bunch population without </a:t>
            </a:r>
            <a:r>
              <a:rPr lang="en-GB" dirty="0" err="1">
                <a:latin typeface="+mj-lt"/>
              </a:rPr>
              <a:t>beamstrahlung</a:t>
            </a:r>
            <a:r>
              <a:rPr lang="en-GB" dirty="0">
                <a:latin typeface="+mj-lt"/>
              </a:rPr>
              <a:t>, by considering only the transverse </a:t>
            </a:r>
            <a:r>
              <a:rPr lang="en-GB" dirty="0" err="1" smtClean="0">
                <a:latin typeface="+mj-lt"/>
              </a:rPr>
              <a:t>wakefield</a:t>
            </a:r>
            <a:r>
              <a:rPr lang="en-GB" dirty="0" smtClean="0">
                <a:latin typeface="+mj-lt"/>
              </a:rPr>
              <a:t>.</a:t>
            </a:r>
            <a:endParaRPr lang="en-US" dirty="0">
              <a:latin typeface="+mj-lt"/>
            </a:endParaRPr>
          </a:p>
        </p:txBody>
      </p:sp>
      <p:sp>
        <p:nvSpPr>
          <p:cNvPr id="11" name="Rectangle 10"/>
          <p:cNvSpPr/>
          <p:nvPr/>
        </p:nvSpPr>
        <p:spPr>
          <a:xfrm>
            <a:off x="388921" y="5368875"/>
            <a:ext cx="5554679" cy="923330"/>
          </a:xfrm>
          <a:prstGeom prst="rect">
            <a:avLst/>
          </a:prstGeom>
        </p:spPr>
        <p:txBody>
          <a:bodyPr wrap="square">
            <a:spAutoFit/>
          </a:bodyPr>
          <a:lstStyle/>
          <a:p>
            <a:pPr algn="r"/>
            <a:r>
              <a:rPr lang="en-US" dirty="0">
                <a:latin typeface="+mj-lt"/>
              </a:rPr>
              <a:t>On the right, real part of the coherent tune shift as a function of intensity considering both longitudinal and transverse </a:t>
            </a:r>
            <a:r>
              <a:rPr lang="en-US" dirty="0" err="1">
                <a:latin typeface="+mj-lt"/>
              </a:rPr>
              <a:t>wakefield</a:t>
            </a:r>
            <a:r>
              <a:rPr lang="en-US" dirty="0">
                <a:latin typeface="+mj-lt"/>
              </a:rPr>
              <a:t>, by using </a:t>
            </a:r>
            <a:r>
              <a:rPr lang="en-US" dirty="0" err="1">
                <a:latin typeface="+mj-lt"/>
              </a:rPr>
              <a:t>PyHEADTAIL</a:t>
            </a:r>
            <a:r>
              <a:rPr lang="en-US" dirty="0">
                <a:latin typeface="+mj-lt"/>
              </a:rPr>
              <a:t>.</a:t>
            </a:r>
          </a:p>
        </p:txBody>
      </p:sp>
      <p:pic>
        <p:nvPicPr>
          <p:cNvPr id="15"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6006" t="13491" r="7470" b="5889"/>
          <a:stretch/>
        </p:blipFill>
        <p:spPr>
          <a:xfrm>
            <a:off x="5943601" y="3151943"/>
            <a:ext cx="6206262" cy="3140262"/>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6548" t="10624" r="8452" b="7292"/>
          <a:stretch/>
        </p:blipFill>
        <p:spPr>
          <a:xfrm>
            <a:off x="334401" y="491678"/>
            <a:ext cx="5884843" cy="3247379"/>
          </a:xfrm>
          <a:prstGeom prst="rect">
            <a:avLst/>
          </a:prstGeom>
        </p:spPr>
      </p:pic>
      <p:sp>
        <p:nvSpPr>
          <p:cNvPr id="16" name="Oval 15"/>
          <p:cNvSpPr/>
          <p:nvPr/>
        </p:nvSpPr>
        <p:spPr>
          <a:xfrm>
            <a:off x="7635201" y="2984363"/>
            <a:ext cx="787400" cy="3209001"/>
          </a:xfrm>
          <a:prstGeom prst="ellipse">
            <a:avLst/>
          </a:prstGeom>
          <a:noFill/>
          <a:ln w="38100">
            <a:solidFill>
              <a:srgbClr val="156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148137" y="4387491"/>
            <a:ext cx="2382412" cy="628140"/>
          </a:xfrm>
          <a:prstGeom prst="ellipse">
            <a:avLst/>
          </a:prstGeom>
          <a:noFill/>
          <a:ln w="38100">
            <a:solidFill>
              <a:srgbClr val="156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314404" y="491678"/>
            <a:ext cx="787400" cy="3147188"/>
          </a:xfrm>
          <a:prstGeom prst="ellipse">
            <a:avLst/>
          </a:prstGeom>
          <a:noFill/>
          <a:ln w="38100">
            <a:solidFill>
              <a:srgbClr val="156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10923" y="1911874"/>
            <a:ext cx="2765899" cy="653021"/>
          </a:xfrm>
          <a:prstGeom prst="ellipse">
            <a:avLst/>
          </a:prstGeom>
          <a:noFill/>
          <a:ln w="38100">
            <a:solidFill>
              <a:srgbClr val="156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219243" y="1774155"/>
            <a:ext cx="5796234" cy="400110"/>
          </a:xfrm>
          <a:prstGeom prst="rect">
            <a:avLst/>
          </a:prstGeom>
          <a:noFill/>
        </p:spPr>
        <p:txBody>
          <a:bodyPr wrap="square" rtlCol="0">
            <a:spAutoFit/>
          </a:bodyPr>
          <a:lstStyle/>
          <a:p>
            <a:pPr algn="r"/>
            <a:r>
              <a:rPr lang="en-US" sz="2000" dirty="0" smtClean="0">
                <a:solidFill>
                  <a:srgbClr val="C00000"/>
                </a:solidFill>
              </a:rPr>
              <a:t>New parameter SR</a:t>
            </a:r>
            <a:r>
              <a:rPr lang="en-US" sz="2000" dirty="0">
                <a:solidFill>
                  <a:srgbClr val="C00000"/>
                </a:solidFill>
              </a:rPr>
              <a:t>: Bunch length of 4.37 mm</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0377" y="6512306"/>
            <a:ext cx="769328" cy="260082"/>
          </a:xfrm>
          <a:prstGeom prst="rect">
            <a:avLst/>
          </a:prstGeom>
        </p:spPr>
      </p:pic>
    </p:spTree>
    <p:extLst>
      <p:ext uri="{BB962C8B-B14F-4D97-AF65-F5344CB8AC3E}">
        <p14:creationId xmlns:p14="http://schemas.microsoft.com/office/powerpoint/2010/main" val="49541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heckerboard(across)">
                                      <p:cBhvr>
                                        <p:cTn id="13" dur="500"/>
                                        <p:tgtEl>
                                          <p:spTgt spid="1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heckerboard(across)">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heckerboard(across)">
                                      <p:cBhvr>
                                        <p:cTn id="21" dur="500"/>
                                        <p:tgtEl>
                                          <p:spTgt spid="1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heckerboard(across)">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pPr algn="ctr"/>
            <a:r>
              <a:rPr lang="en-US" dirty="0">
                <a:solidFill>
                  <a:schemeClr val="tx2"/>
                </a:solidFill>
              </a:rPr>
              <a:t>TMCI</a:t>
            </a:r>
            <a:r>
              <a:rPr lang="en-US" sz="4000" dirty="0">
                <a:solidFill>
                  <a:schemeClr val="tx2"/>
                </a:solidFill>
              </a:rPr>
              <a:t>: longitudinal and transverse </a:t>
            </a:r>
            <a:r>
              <a:rPr lang="en-US" sz="4000" dirty="0" smtClean="0">
                <a:solidFill>
                  <a:schemeClr val="tx2"/>
                </a:solidFill>
              </a:rPr>
              <a:t>wake</a:t>
            </a:r>
            <a:endParaRPr lang="en-US" sz="4000" dirty="0">
              <a:solidFill>
                <a:schemeClr val="tx2"/>
              </a:solidFill>
            </a:endParaRPr>
          </a:p>
        </p:txBody>
      </p:sp>
      <p:pic>
        <p:nvPicPr>
          <p:cNvPr id="8" name="Content Placeholder 7"/>
          <p:cNvPicPr>
            <a:picLocks noGrp="1" noChangeAspect="1"/>
          </p:cNvPicPr>
          <p:nvPr>
            <p:ph idx="1"/>
          </p:nvPr>
        </p:nvPicPr>
        <p:blipFill rotWithShape="1">
          <a:blip r:embed="rId2"/>
          <a:stretch/>
        </p:blipFill>
        <p:spPr>
          <a:xfrm>
            <a:off x="2566223" y="1846263"/>
            <a:ext cx="7334235" cy="4190992"/>
          </a:xfrm>
          <a:prstGeom prst="rect">
            <a:avLst/>
          </a:prstGeom>
        </p:spPr>
      </p:pic>
      <p:sp>
        <p:nvSpPr>
          <p:cNvPr id="2" name="Date Placeholder 1"/>
          <p:cNvSpPr>
            <a:spLocks noGrp="1"/>
          </p:cNvSpPr>
          <p:nvPr>
            <p:ph type="dt" sz="half" idx="10"/>
          </p:nvPr>
        </p:nvSpPr>
        <p:spPr/>
        <p:txBody>
          <a:bodyPr/>
          <a:lstStyle/>
          <a:p>
            <a:r>
              <a:rPr lang="it-IT" smtClean="0"/>
              <a:t>04/06/23</a:t>
            </a:r>
            <a:endParaRPr lang="en-US" dirty="0"/>
          </a:p>
        </p:txBody>
      </p:sp>
      <p:sp>
        <p:nvSpPr>
          <p:cNvPr id="3" name="Footer Placeholder 2"/>
          <p:cNvSpPr>
            <a:spLocks noGrp="1"/>
          </p:cNvSpPr>
          <p:nvPr>
            <p:ph type="ftr" sz="quarter" idx="11"/>
          </p:nvPr>
        </p:nvSpPr>
        <p:spPr/>
        <p:txBody>
          <a:bodyPr/>
          <a:lstStyle/>
          <a:p>
            <a:r>
              <a:rPr lang="en-US" smtClean="0"/>
              <a:t>Emanuela Carideo</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21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0377" y="6512306"/>
            <a:ext cx="769328" cy="260082"/>
          </a:xfrm>
          <a:prstGeom prst="rect">
            <a:avLst/>
          </a:prstGeom>
        </p:spPr>
      </p:pic>
      <p:sp>
        <p:nvSpPr>
          <p:cNvPr id="9" name="TextBox 8"/>
          <p:cNvSpPr txBox="1"/>
          <p:nvPr/>
        </p:nvSpPr>
        <p:spPr>
          <a:xfrm>
            <a:off x="5797474" y="1759780"/>
            <a:ext cx="5917567" cy="400110"/>
          </a:xfrm>
          <a:prstGeom prst="rect">
            <a:avLst/>
          </a:prstGeom>
          <a:noFill/>
        </p:spPr>
        <p:txBody>
          <a:bodyPr wrap="square" rtlCol="0">
            <a:spAutoFit/>
          </a:bodyPr>
          <a:lstStyle/>
          <a:p>
            <a:pPr algn="r"/>
            <a:r>
              <a:rPr lang="en-US" sz="2000" dirty="0">
                <a:solidFill>
                  <a:srgbClr val="C00000"/>
                </a:solidFill>
              </a:rPr>
              <a:t>New parameter </a:t>
            </a:r>
            <a:r>
              <a:rPr lang="en-US" sz="2000" dirty="0" smtClean="0">
                <a:solidFill>
                  <a:srgbClr val="C00000"/>
                </a:solidFill>
              </a:rPr>
              <a:t>BS: </a:t>
            </a:r>
            <a:r>
              <a:rPr lang="en-US" sz="2000" dirty="0">
                <a:solidFill>
                  <a:srgbClr val="C00000"/>
                </a:solidFill>
              </a:rPr>
              <a:t>Bunch length of </a:t>
            </a:r>
            <a:r>
              <a:rPr lang="en-US" sz="2000" dirty="0" smtClean="0">
                <a:solidFill>
                  <a:srgbClr val="C00000"/>
                </a:solidFill>
              </a:rPr>
              <a:t>14.5 </a:t>
            </a:r>
            <a:r>
              <a:rPr lang="en-US" sz="2000" dirty="0">
                <a:solidFill>
                  <a:srgbClr val="C00000"/>
                </a:solidFill>
              </a:rPr>
              <a:t>mm</a:t>
            </a:r>
          </a:p>
        </p:txBody>
      </p:sp>
    </p:spTree>
    <p:extLst>
      <p:ext uri="{BB962C8B-B14F-4D97-AF65-F5344CB8AC3E}">
        <p14:creationId xmlns:p14="http://schemas.microsoft.com/office/powerpoint/2010/main" val="2018529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solidFill>
              </a:rPr>
              <a:t>Mitigation techniques </a:t>
            </a:r>
            <a:endParaRPr lang="en-US" dirty="0">
              <a:solidFill>
                <a:schemeClr val="tx2"/>
              </a:solidFill>
            </a:endParaRPr>
          </a:p>
        </p:txBody>
      </p:sp>
      <p:sp>
        <p:nvSpPr>
          <p:cNvPr id="3" name="Content Placeholder 2"/>
          <p:cNvSpPr>
            <a:spLocks noGrp="1"/>
          </p:cNvSpPr>
          <p:nvPr>
            <p:ph idx="1"/>
          </p:nvPr>
        </p:nvSpPr>
        <p:spPr>
          <a:xfrm>
            <a:off x="1097280" y="2185958"/>
            <a:ext cx="11094720" cy="4023360"/>
          </a:xfrm>
        </p:spPr>
        <p:txBody>
          <a:bodyPr>
            <a:normAutofit/>
          </a:bodyPr>
          <a:lstStyle/>
          <a:p>
            <a:pPr>
              <a:buFont typeface="Wingdings" charset="2"/>
              <a:buChar char="Ø"/>
            </a:pPr>
            <a:r>
              <a:rPr lang="en-US" sz="3200" dirty="0" smtClean="0"/>
              <a:t> Chromaticity </a:t>
            </a:r>
            <a:endParaRPr lang="en-US" sz="3200" dirty="0"/>
          </a:p>
          <a:p>
            <a:pPr>
              <a:buFont typeface="Wingdings" charset="2"/>
              <a:buChar char="Ø"/>
            </a:pPr>
            <a:r>
              <a:rPr lang="en-US" sz="3200" dirty="0" smtClean="0"/>
              <a:t> Higher momentum compaction </a:t>
            </a:r>
          </a:p>
          <a:p>
            <a:pPr>
              <a:buFont typeface="Wingdings" charset="2"/>
              <a:buChar char="Ø"/>
            </a:pPr>
            <a:r>
              <a:rPr lang="en-US" sz="3200" dirty="0" smtClean="0"/>
              <a:t> Higher harmonic cavity</a:t>
            </a:r>
          </a:p>
          <a:p>
            <a:pPr>
              <a:buFont typeface="Wingdings" charset="2"/>
              <a:buChar char="Ø"/>
            </a:pPr>
            <a:r>
              <a:rPr lang="en-US" sz="3200" dirty="0" smtClean="0"/>
              <a:t> Feedback system and transverse coupled beam instability</a:t>
            </a:r>
          </a:p>
          <a:p>
            <a:pPr>
              <a:buFont typeface="Wingdings" charset="2"/>
              <a:buChar char="Ø"/>
            </a:pPr>
            <a:r>
              <a:rPr lang="en-US" sz="3200" dirty="0" smtClean="0"/>
              <a:t> Reduction of β function at the interaction point </a:t>
            </a:r>
            <a:endParaRPr lang="en-US" sz="3200" dirty="0"/>
          </a:p>
          <a:p>
            <a:pPr>
              <a:buFont typeface="Wingdings" charset="2"/>
              <a:buChar char="v"/>
            </a:pPr>
            <a:endParaRPr lang="en-US" sz="3200" dirty="0"/>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22</a:t>
            </a:fld>
            <a:endParaRPr lang="en-US" dirty="0"/>
          </a:p>
        </p:txBody>
      </p:sp>
    </p:spTree>
    <p:extLst>
      <p:ext uri="{BB962C8B-B14F-4D97-AF65-F5344CB8AC3E}">
        <p14:creationId xmlns:p14="http://schemas.microsoft.com/office/powerpoint/2010/main" val="5022566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solidFill>
              </a:rPr>
              <a:t>Chromaticity</a:t>
            </a:r>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23</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534" t="9722" r="5807" b="6644"/>
          <a:stretch/>
        </p:blipFill>
        <p:spPr>
          <a:xfrm>
            <a:off x="6148788" y="3030785"/>
            <a:ext cx="6043212" cy="325755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284" t="12500" r="8597" b="5806"/>
          <a:stretch/>
        </p:blipFill>
        <p:spPr>
          <a:xfrm>
            <a:off x="166085" y="1828430"/>
            <a:ext cx="5982704" cy="3281103"/>
          </a:xfrm>
          <a:prstGeom prst="rect">
            <a:avLst/>
          </a:prstGeom>
        </p:spPr>
      </p:pic>
      <p:sp>
        <p:nvSpPr>
          <p:cNvPr id="9" name="Rectangle 8"/>
          <p:cNvSpPr/>
          <p:nvPr/>
        </p:nvSpPr>
        <p:spPr>
          <a:xfrm>
            <a:off x="6354763" y="1858661"/>
            <a:ext cx="5837238" cy="1200329"/>
          </a:xfrm>
          <a:prstGeom prst="rect">
            <a:avLst/>
          </a:prstGeom>
        </p:spPr>
        <p:txBody>
          <a:bodyPr wrap="square">
            <a:spAutoFit/>
          </a:bodyPr>
          <a:lstStyle/>
          <a:p>
            <a:r>
              <a:rPr lang="en-US" dirty="0" smtClean="0">
                <a:latin typeface="+mj-lt"/>
              </a:rPr>
              <a:t>On the left, r</a:t>
            </a:r>
            <a:r>
              <a:rPr lang="en-GB" dirty="0" err="1" smtClean="0">
                <a:latin typeface="+mj-lt"/>
              </a:rPr>
              <a:t>eal</a:t>
            </a:r>
            <a:r>
              <a:rPr lang="en-GB" dirty="0" smtClean="0">
                <a:latin typeface="+mj-lt"/>
              </a:rPr>
              <a:t> </a:t>
            </a:r>
            <a:r>
              <a:rPr lang="en-GB" dirty="0">
                <a:latin typeface="+mj-lt"/>
              </a:rPr>
              <a:t>part of the frequency shift of the first coherent oscillation modes as a function of the bunch population without </a:t>
            </a:r>
            <a:r>
              <a:rPr lang="en-GB" dirty="0" err="1" smtClean="0">
                <a:latin typeface="+mj-lt"/>
              </a:rPr>
              <a:t>beamstrahlung</a:t>
            </a:r>
            <a:r>
              <a:rPr lang="en-GB" dirty="0" smtClean="0">
                <a:latin typeface="+mj-lt"/>
              </a:rPr>
              <a:t>, so considering a bunch length of 4.37mm and a value of </a:t>
            </a:r>
            <a:r>
              <a:rPr lang="en-GB" u="sng" dirty="0" smtClean="0">
                <a:latin typeface="+mj-lt"/>
              </a:rPr>
              <a:t>Chromaticity of +5</a:t>
            </a:r>
            <a:endParaRPr lang="en-US" u="sng" dirty="0">
              <a:latin typeface="+mj-lt"/>
            </a:endParaRPr>
          </a:p>
        </p:txBody>
      </p:sp>
      <p:sp>
        <p:nvSpPr>
          <p:cNvPr id="10" name="Rectangle 9"/>
          <p:cNvSpPr/>
          <p:nvPr/>
        </p:nvSpPr>
        <p:spPr>
          <a:xfrm>
            <a:off x="357187" y="4980862"/>
            <a:ext cx="5698923" cy="1200329"/>
          </a:xfrm>
          <a:prstGeom prst="rect">
            <a:avLst/>
          </a:prstGeom>
        </p:spPr>
        <p:txBody>
          <a:bodyPr wrap="square">
            <a:spAutoFit/>
          </a:bodyPr>
          <a:lstStyle/>
          <a:p>
            <a:pPr algn="r"/>
            <a:r>
              <a:rPr lang="en-US" dirty="0">
                <a:latin typeface="+mj-lt"/>
              </a:rPr>
              <a:t>On the </a:t>
            </a:r>
            <a:r>
              <a:rPr lang="en-US" dirty="0" smtClean="0">
                <a:latin typeface="+mj-lt"/>
              </a:rPr>
              <a:t>right, </a:t>
            </a:r>
            <a:r>
              <a:rPr lang="en-US" dirty="0">
                <a:latin typeface="+mj-lt"/>
              </a:rPr>
              <a:t>r</a:t>
            </a:r>
            <a:r>
              <a:rPr lang="en-GB" dirty="0" err="1">
                <a:latin typeface="+mj-lt"/>
              </a:rPr>
              <a:t>eal</a:t>
            </a:r>
            <a:r>
              <a:rPr lang="en-GB" dirty="0">
                <a:latin typeface="+mj-lt"/>
              </a:rPr>
              <a:t> part of the frequency shift of the first coherent oscillation modes as a function of the bunch population without </a:t>
            </a:r>
            <a:r>
              <a:rPr lang="en-GB" dirty="0" err="1">
                <a:latin typeface="+mj-lt"/>
              </a:rPr>
              <a:t>beamstrahlung</a:t>
            </a:r>
            <a:r>
              <a:rPr lang="en-GB" dirty="0">
                <a:latin typeface="+mj-lt"/>
              </a:rPr>
              <a:t>, so considering a bunch length of </a:t>
            </a:r>
            <a:r>
              <a:rPr lang="en-GB" dirty="0" smtClean="0">
                <a:latin typeface="+mj-lt"/>
              </a:rPr>
              <a:t>4.37mm </a:t>
            </a:r>
            <a:r>
              <a:rPr lang="en-GB" dirty="0">
                <a:latin typeface="+mj-lt"/>
              </a:rPr>
              <a:t>and a value of </a:t>
            </a:r>
            <a:r>
              <a:rPr lang="en-GB" u="sng" dirty="0">
                <a:latin typeface="+mj-lt"/>
              </a:rPr>
              <a:t>Chromaticity of </a:t>
            </a:r>
            <a:r>
              <a:rPr lang="en-GB" u="sng" dirty="0" smtClean="0">
                <a:latin typeface="+mj-lt"/>
              </a:rPr>
              <a:t>-5</a:t>
            </a:r>
            <a:endParaRPr lang="en-US" u="sng" dirty="0">
              <a:latin typeface="+mj-lt"/>
            </a:endParaRPr>
          </a:p>
        </p:txBody>
      </p:sp>
    </p:spTree>
    <p:extLst>
      <p:ext uri="{BB962C8B-B14F-4D97-AF65-F5344CB8AC3E}">
        <p14:creationId xmlns:p14="http://schemas.microsoft.com/office/powerpoint/2010/main" val="458164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24</a:t>
            </a:fld>
            <a:endParaRPr lang="en-US" dirty="0"/>
          </a:p>
        </p:txBody>
      </p:sp>
      <p:sp>
        <p:nvSpPr>
          <p:cNvPr id="7" name="Title 1"/>
          <p:cNvSpPr txBox="1">
            <a:spLocks/>
          </p:cNvSpPr>
          <p:nvPr/>
        </p:nvSpPr>
        <p:spPr>
          <a:xfrm>
            <a:off x="1154083" y="214259"/>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3600">
                <a:solidFill>
                  <a:schemeClr val="tx2"/>
                </a:solidFill>
              </a:rPr>
              <a:t>S</a:t>
            </a:r>
            <a:r>
              <a:rPr lang="en-GB" sz="3600" smtClean="0">
                <a:solidFill>
                  <a:schemeClr val="tx2"/>
                </a:solidFill>
              </a:rPr>
              <a:t>trong </a:t>
            </a:r>
            <a:r>
              <a:rPr lang="en-GB" sz="3600" dirty="0" smtClean="0">
                <a:solidFill>
                  <a:schemeClr val="tx2"/>
                </a:solidFill>
              </a:rPr>
              <a:t>dependence of the TMCI from the Chromaticity </a:t>
            </a:r>
            <a:endParaRPr lang="en-GB" sz="3600" dirty="0">
              <a:solidFill>
                <a:schemeClr val="tx2"/>
              </a:solidFill>
            </a:endParaRPr>
          </a:p>
        </p:txBody>
      </p:sp>
      <p:pic>
        <p:nvPicPr>
          <p:cNvPr id="8"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418" y="1782595"/>
            <a:ext cx="7207645" cy="4118654"/>
          </a:xfrm>
          <a:prstGeom prst="rect">
            <a:avLst/>
          </a:prstGeom>
        </p:spPr>
      </p:pic>
      <p:sp>
        <p:nvSpPr>
          <p:cNvPr id="9" name="Rectangle 8"/>
          <p:cNvSpPr/>
          <p:nvPr/>
        </p:nvSpPr>
        <p:spPr>
          <a:xfrm>
            <a:off x="7824756" y="2318428"/>
            <a:ext cx="3727383" cy="3046988"/>
          </a:xfrm>
          <a:prstGeom prst="rect">
            <a:avLst/>
          </a:prstGeom>
        </p:spPr>
        <p:txBody>
          <a:bodyPr wrap="square">
            <a:spAutoFit/>
          </a:bodyPr>
          <a:lstStyle/>
          <a:p>
            <a:r>
              <a:rPr lang="en-US" sz="2400" dirty="0" smtClean="0">
                <a:latin typeface="+mj-lt"/>
              </a:rPr>
              <a:t>R</a:t>
            </a:r>
            <a:r>
              <a:rPr lang="en-GB" sz="2400" dirty="0" err="1" smtClean="0">
                <a:latin typeface="+mj-lt"/>
              </a:rPr>
              <a:t>eal</a:t>
            </a:r>
            <a:r>
              <a:rPr lang="en-GB" sz="2400" dirty="0" smtClean="0">
                <a:latin typeface="+mj-lt"/>
              </a:rPr>
              <a:t> </a:t>
            </a:r>
            <a:r>
              <a:rPr lang="en-GB" sz="2400" dirty="0">
                <a:latin typeface="+mj-lt"/>
              </a:rPr>
              <a:t>part of the frequency shift of the first coherent oscillation modes as a function of the bunch </a:t>
            </a:r>
            <a:r>
              <a:rPr lang="en-GB" sz="2400" dirty="0" smtClean="0">
                <a:latin typeface="+mj-lt"/>
              </a:rPr>
              <a:t>population considering </a:t>
            </a:r>
            <a:r>
              <a:rPr lang="en-GB" sz="2400" dirty="0">
                <a:latin typeface="+mj-lt"/>
              </a:rPr>
              <a:t>a bunch length of 4.37mm and a value of </a:t>
            </a:r>
            <a:r>
              <a:rPr lang="en-GB" sz="2400" u="sng" dirty="0">
                <a:latin typeface="+mj-lt"/>
              </a:rPr>
              <a:t>Chromaticity of +</a:t>
            </a:r>
            <a:r>
              <a:rPr lang="en-GB" sz="2400" u="sng" dirty="0" smtClean="0">
                <a:latin typeface="+mj-lt"/>
              </a:rPr>
              <a:t>50 </a:t>
            </a:r>
            <a:r>
              <a:rPr lang="en-US" sz="2400" dirty="0" smtClean="0">
                <a:latin typeface="+mj-lt"/>
              </a:rPr>
              <a:t>(Unrealistic value)</a:t>
            </a:r>
            <a:endParaRPr lang="en-US" sz="2400" u="sng" dirty="0">
              <a:latin typeface="+mj-lt"/>
            </a:endParaRPr>
          </a:p>
        </p:txBody>
      </p:sp>
    </p:spTree>
    <p:extLst>
      <p:ext uri="{BB962C8B-B14F-4D97-AF65-F5344CB8AC3E}">
        <p14:creationId xmlns:p14="http://schemas.microsoft.com/office/powerpoint/2010/main" val="12738428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solidFill>
              </a:rPr>
              <a:t>Higher </a:t>
            </a:r>
            <a:r>
              <a:rPr lang="en-US">
                <a:solidFill>
                  <a:schemeClr val="tx2"/>
                </a:solidFill>
              </a:rPr>
              <a:t>momentum </a:t>
            </a:r>
            <a:r>
              <a:rPr lang="en-US" smtClean="0">
                <a:solidFill>
                  <a:schemeClr val="tx2"/>
                </a:solidFill>
              </a:rPr>
              <a:t>compaction: MI</a:t>
            </a:r>
            <a:endParaRPr lang="en-US" dirty="0">
              <a:solidFill>
                <a:schemeClr val="tx2"/>
              </a:solidFill>
            </a:endParaRPr>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25</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7587" y="1996187"/>
            <a:ext cx="5156662" cy="349021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839" y="2051039"/>
            <a:ext cx="5305424" cy="3380509"/>
          </a:xfrm>
          <a:prstGeom prst="rect">
            <a:avLst/>
          </a:prstGeom>
        </p:spPr>
      </p:pic>
      <p:sp>
        <p:nvSpPr>
          <p:cNvPr id="9" name="Rectangle 8"/>
          <p:cNvSpPr/>
          <p:nvPr/>
        </p:nvSpPr>
        <p:spPr>
          <a:xfrm>
            <a:off x="509057" y="5384578"/>
            <a:ext cx="11234846" cy="830997"/>
          </a:xfrm>
          <a:prstGeom prst="rect">
            <a:avLst/>
          </a:prstGeom>
        </p:spPr>
        <p:txBody>
          <a:bodyPr wrap="square">
            <a:spAutoFit/>
          </a:bodyPr>
          <a:lstStyle/>
          <a:p>
            <a:pPr algn="ctr"/>
            <a:r>
              <a:rPr lang="en-US" sz="2400" dirty="0">
                <a:latin typeface="+mj-lt"/>
              </a:rPr>
              <a:t>Energy spread and bunch length with the updated impedance model and the parameters of 2.1, with two different momentum compaction factors: 1.48 </a:t>
            </a:r>
            <a:r>
              <a:rPr lang="en-US" sz="2400" dirty="0" smtClean="0">
                <a:latin typeface="+mj-lt"/>
              </a:rPr>
              <a:t>× 10</a:t>
            </a:r>
            <a:r>
              <a:rPr lang="en-US" sz="2400" baseline="30000" dirty="0" smtClean="0">
                <a:latin typeface="+mj-lt"/>
              </a:rPr>
              <a:t>−</a:t>
            </a:r>
            <a:r>
              <a:rPr lang="en-US" sz="2400" baseline="30000" dirty="0">
                <a:latin typeface="+mj-lt"/>
              </a:rPr>
              <a:t>3</a:t>
            </a:r>
            <a:r>
              <a:rPr lang="en-US" sz="2400" dirty="0">
                <a:latin typeface="+mj-lt"/>
              </a:rPr>
              <a:t> and 2.5 × 10</a:t>
            </a:r>
            <a:r>
              <a:rPr lang="en-US" sz="2400" baseline="30000" dirty="0">
                <a:latin typeface="+mj-lt"/>
              </a:rPr>
              <a:t>−3 </a:t>
            </a:r>
          </a:p>
        </p:txBody>
      </p:sp>
    </p:spTree>
    <p:extLst>
      <p:ext uri="{BB962C8B-B14F-4D97-AF65-F5344CB8AC3E}">
        <p14:creationId xmlns:p14="http://schemas.microsoft.com/office/powerpoint/2010/main" val="20811209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408" t="10539" r="7551" b="4276"/>
          <a:stretch/>
        </p:blipFill>
        <p:spPr>
          <a:xfrm>
            <a:off x="6164840" y="1861564"/>
            <a:ext cx="5848216" cy="3270583"/>
          </a:xfr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4914" t="11351" r="8148" b="6079"/>
          <a:stretch/>
        </p:blipFill>
        <p:spPr>
          <a:xfrm>
            <a:off x="0" y="1874715"/>
            <a:ext cx="6342605" cy="3197084"/>
          </a:xfrm>
          <a:prstGeom prst="rect">
            <a:avLst/>
          </a:prstGeom>
        </p:spPr>
      </p:pic>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26</a:t>
            </a:fld>
            <a:endParaRPr lang="en-US" dirty="0"/>
          </a:p>
        </p:txBody>
      </p:sp>
      <p:sp>
        <p:nvSpPr>
          <p:cNvPr id="7" name="Title 1"/>
          <p:cNvSpPr>
            <a:spLocks noGrp="1"/>
          </p:cNvSpPr>
          <p:nvPr>
            <p:ph type="title"/>
          </p:nvPr>
        </p:nvSpPr>
        <p:spPr/>
        <p:txBody>
          <a:bodyPr/>
          <a:lstStyle/>
          <a:p>
            <a:pPr algn="ctr"/>
            <a:r>
              <a:rPr lang="en-US" dirty="0">
                <a:solidFill>
                  <a:schemeClr val="tx2"/>
                </a:solidFill>
              </a:rPr>
              <a:t>Higher momentum </a:t>
            </a:r>
            <a:r>
              <a:rPr lang="en-US" dirty="0" smtClean="0">
                <a:solidFill>
                  <a:schemeClr val="tx2"/>
                </a:solidFill>
              </a:rPr>
              <a:t>compaction: TMCI</a:t>
            </a:r>
            <a:endParaRPr lang="en-US" dirty="0">
              <a:solidFill>
                <a:schemeClr val="tx2"/>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01" y="1801216"/>
            <a:ext cx="6376861" cy="357104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708" y="1906527"/>
            <a:ext cx="5777346" cy="3360420"/>
          </a:xfrm>
          <a:prstGeom prst="rect">
            <a:avLst/>
          </a:prstGeom>
        </p:spPr>
      </p:pic>
      <p:sp>
        <p:nvSpPr>
          <p:cNvPr id="13" name="Rectangle 12"/>
          <p:cNvSpPr/>
          <p:nvPr/>
        </p:nvSpPr>
        <p:spPr>
          <a:xfrm>
            <a:off x="291537" y="5129935"/>
            <a:ext cx="11257455" cy="1200329"/>
          </a:xfrm>
          <a:prstGeom prst="rect">
            <a:avLst/>
          </a:prstGeom>
        </p:spPr>
        <p:txBody>
          <a:bodyPr wrap="square">
            <a:spAutoFit/>
          </a:bodyPr>
          <a:lstStyle/>
          <a:p>
            <a:pPr algn="ctr"/>
            <a:r>
              <a:rPr lang="en-US" sz="2400" dirty="0">
                <a:latin typeface="+mj-lt"/>
              </a:rPr>
              <a:t>Transverse dynamics analysis considering the transverse RW with a m</a:t>
            </a:r>
            <a:r>
              <a:rPr lang="en-US" sz="2400" dirty="0" smtClean="0">
                <a:latin typeface="+mj-lt"/>
              </a:rPr>
              <a:t>omentum </a:t>
            </a:r>
            <a:r>
              <a:rPr lang="en-US" sz="2400" dirty="0">
                <a:latin typeface="+mj-lt"/>
              </a:rPr>
              <a:t>compaction </a:t>
            </a:r>
            <a:r>
              <a:rPr lang="en-US" sz="2400" dirty="0" smtClean="0">
                <a:latin typeface="+mj-lt"/>
              </a:rPr>
              <a:t>of 1.48 e</a:t>
            </a:r>
            <a:r>
              <a:rPr lang="en-US" sz="2400" baseline="30000" dirty="0" smtClean="0">
                <a:latin typeface="+mj-lt"/>
              </a:rPr>
              <a:t>-3</a:t>
            </a:r>
            <a:r>
              <a:rPr lang="en-US" sz="2400" dirty="0" smtClean="0">
                <a:latin typeface="+mj-lt"/>
              </a:rPr>
              <a:t> a </a:t>
            </a:r>
            <a:r>
              <a:rPr lang="en-US" sz="2400" dirty="0">
                <a:latin typeface="+mj-lt"/>
              </a:rPr>
              <a:t>bunch length of </a:t>
            </a:r>
            <a:r>
              <a:rPr lang="en-US" sz="2400" dirty="0" smtClean="0">
                <a:latin typeface="+mj-lt"/>
              </a:rPr>
              <a:t>3.5 </a:t>
            </a:r>
            <a:r>
              <a:rPr lang="en-US" sz="2400" dirty="0">
                <a:latin typeface="+mj-lt"/>
              </a:rPr>
              <a:t>mm (left) and of </a:t>
            </a:r>
            <a:r>
              <a:rPr lang="en-US" sz="2400" dirty="0" smtClean="0">
                <a:latin typeface="+mj-lt"/>
              </a:rPr>
              <a:t>14.5 </a:t>
            </a:r>
            <a:r>
              <a:rPr lang="en-US" sz="2400" dirty="0">
                <a:latin typeface="+mj-lt"/>
              </a:rPr>
              <a:t>mm (</a:t>
            </a:r>
            <a:r>
              <a:rPr lang="en-US" sz="2400" dirty="0" err="1">
                <a:latin typeface="+mj-lt"/>
              </a:rPr>
              <a:t>rigth</a:t>
            </a:r>
            <a:r>
              <a:rPr lang="en-US" sz="2400" dirty="0">
                <a:latin typeface="+mj-lt"/>
              </a:rPr>
              <a:t>) so considering </a:t>
            </a:r>
            <a:r>
              <a:rPr lang="en-US" sz="2400" dirty="0" smtClean="0">
                <a:latin typeface="+mj-lt"/>
              </a:rPr>
              <a:t>the </a:t>
            </a:r>
            <a:r>
              <a:rPr lang="en-US" sz="2400" dirty="0" err="1" smtClean="0">
                <a:latin typeface="+mj-lt"/>
              </a:rPr>
              <a:t>beamstrahlung</a:t>
            </a:r>
            <a:r>
              <a:rPr lang="en-US" sz="2400" dirty="0" smtClean="0">
                <a:latin typeface="+mj-lt"/>
              </a:rPr>
              <a:t> </a:t>
            </a:r>
            <a:r>
              <a:rPr lang="en-US" sz="2400" dirty="0">
                <a:latin typeface="+mj-lt"/>
              </a:rPr>
              <a:t>effect. </a:t>
            </a:r>
          </a:p>
        </p:txBody>
      </p:sp>
      <p:sp>
        <p:nvSpPr>
          <p:cNvPr id="14" name="Rectangle 13"/>
          <p:cNvSpPr/>
          <p:nvPr/>
        </p:nvSpPr>
        <p:spPr>
          <a:xfrm>
            <a:off x="734291" y="5129935"/>
            <a:ext cx="10640291" cy="12003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224526" y="5165019"/>
            <a:ext cx="11391476" cy="1477328"/>
          </a:xfrm>
          <a:prstGeom prst="rect">
            <a:avLst/>
          </a:prstGeom>
        </p:spPr>
        <p:txBody>
          <a:bodyPr wrap="square">
            <a:spAutoFit/>
          </a:bodyPr>
          <a:lstStyle/>
          <a:p>
            <a:pPr algn="ctr"/>
            <a:r>
              <a:rPr lang="en-US" sz="2400" dirty="0" smtClean="0">
                <a:latin typeface="+mj-lt"/>
              </a:rPr>
              <a:t>Transverse dynamics analysis considering the transverse RW with a higher momentum compaction and bunch length of 4.5 mm (left) and of 15.2 mm (</a:t>
            </a:r>
            <a:r>
              <a:rPr lang="en-US" sz="2400" dirty="0" err="1" smtClean="0">
                <a:latin typeface="+mj-lt"/>
              </a:rPr>
              <a:t>rigth</a:t>
            </a:r>
            <a:r>
              <a:rPr lang="en-US" sz="2400" dirty="0" smtClean="0">
                <a:latin typeface="+mj-lt"/>
              </a:rPr>
              <a:t>) so considering colliding bunches, </a:t>
            </a:r>
            <a:r>
              <a:rPr lang="en-US" sz="2400" dirty="0" err="1" smtClean="0">
                <a:latin typeface="+mj-lt"/>
              </a:rPr>
              <a:t>beamstrahlung</a:t>
            </a:r>
            <a:r>
              <a:rPr lang="en-US" sz="2400" dirty="0" smtClean="0">
                <a:latin typeface="+mj-lt"/>
              </a:rPr>
              <a:t> effect. </a:t>
            </a:r>
          </a:p>
          <a:p>
            <a:endParaRPr lang="en-US" dirty="0"/>
          </a:p>
        </p:txBody>
      </p:sp>
    </p:spTree>
    <p:extLst>
      <p:ext uri="{BB962C8B-B14F-4D97-AF65-F5344CB8AC3E}">
        <p14:creationId xmlns:p14="http://schemas.microsoft.com/office/powerpoint/2010/main" val="109234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27</a:t>
            </a:fld>
            <a:endParaRPr lang="en-US" dirty="0"/>
          </a:p>
        </p:txBody>
      </p:sp>
      <p:sp>
        <p:nvSpPr>
          <p:cNvPr id="7" name="Title 1"/>
          <p:cNvSpPr>
            <a:spLocks noGrp="1"/>
          </p:cNvSpPr>
          <p:nvPr>
            <p:ph type="title"/>
          </p:nvPr>
        </p:nvSpPr>
        <p:spPr>
          <a:xfrm>
            <a:off x="1154083" y="286603"/>
            <a:ext cx="10058400" cy="1450757"/>
          </a:xfrm>
        </p:spPr>
        <p:txBody>
          <a:bodyPr>
            <a:normAutofit/>
          </a:bodyPr>
          <a:lstStyle/>
          <a:p>
            <a:pPr algn="ctr"/>
            <a:r>
              <a:rPr lang="en-US" dirty="0">
                <a:solidFill>
                  <a:schemeClr val="tx2"/>
                </a:solidFill>
              </a:rPr>
              <a:t>Higher momentum </a:t>
            </a:r>
            <a:r>
              <a:rPr lang="en-US" dirty="0" smtClean="0">
                <a:solidFill>
                  <a:schemeClr val="tx2"/>
                </a:solidFill>
              </a:rPr>
              <a:t>compaction: </a:t>
            </a:r>
            <a:br>
              <a:rPr lang="en-US" dirty="0" smtClean="0">
                <a:solidFill>
                  <a:schemeClr val="tx2"/>
                </a:solidFill>
              </a:rPr>
            </a:br>
            <a:r>
              <a:rPr lang="en-GB" sz="2800" dirty="0" err="1" smtClean="0">
                <a:solidFill>
                  <a:schemeClr val="tx2"/>
                </a:solidFill>
              </a:rPr>
              <a:t>beamstrahlung</a:t>
            </a:r>
            <a:r>
              <a:rPr lang="en-GB" sz="2800" dirty="0" smtClean="0">
                <a:solidFill>
                  <a:schemeClr val="tx2"/>
                </a:solidFill>
              </a:rPr>
              <a:t> </a:t>
            </a:r>
            <a:r>
              <a:rPr lang="en-GB" sz="2800" dirty="0">
                <a:solidFill>
                  <a:schemeClr val="tx2"/>
                </a:solidFill>
              </a:rPr>
              <a:t>and collective effects in collision </a:t>
            </a:r>
            <a:endParaRPr lang="en-US" sz="2800" dirty="0">
              <a:solidFill>
                <a:schemeClr val="tx2"/>
              </a:solidFill>
            </a:endParaRPr>
          </a:p>
        </p:txBody>
      </p:sp>
      <p:sp>
        <p:nvSpPr>
          <p:cNvPr id="8" name="Rectangle 7"/>
          <p:cNvSpPr/>
          <p:nvPr/>
        </p:nvSpPr>
        <p:spPr>
          <a:xfrm>
            <a:off x="7910947" y="2836686"/>
            <a:ext cx="3671454" cy="2308324"/>
          </a:xfrm>
          <a:prstGeom prst="rect">
            <a:avLst/>
          </a:prstGeom>
        </p:spPr>
        <p:txBody>
          <a:bodyPr wrap="square">
            <a:spAutoFit/>
          </a:bodyPr>
          <a:lstStyle/>
          <a:p>
            <a:pPr algn="ctr"/>
            <a:r>
              <a:rPr lang="en-US" sz="2400" dirty="0">
                <a:latin typeface="+mj-lt"/>
              </a:rPr>
              <a:t>Blow-up of the horizontal beam size </a:t>
            </a:r>
            <a:r>
              <a:rPr lang="en-US" sz="2400" dirty="0" err="1">
                <a:latin typeface="+mj-lt"/>
              </a:rPr>
              <a:t>σ</a:t>
            </a:r>
            <a:r>
              <a:rPr lang="en-US" sz="2400" baseline="-25000" dirty="0" err="1">
                <a:latin typeface="+mj-lt"/>
              </a:rPr>
              <a:t>x</a:t>
            </a:r>
            <a:r>
              <a:rPr lang="en-US" sz="2400" dirty="0">
                <a:latin typeface="+mj-lt"/>
              </a:rPr>
              <a:t>/σ</a:t>
            </a:r>
            <a:r>
              <a:rPr lang="en-US" sz="2400" baseline="-25000" dirty="0">
                <a:latin typeface="+mj-lt"/>
              </a:rPr>
              <a:t>x0</a:t>
            </a:r>
            <a:r>
              <a:rPr lang="en-US" sz="2400" dirty="0">
                <a:latin typeface="+mj-lt"/>
              </a:rPr>
              <a:t> as a function of the bunch population and of the horizontal tune scan for arc cell of 45 </a:t>
            </a:r>
            <a:r>
              <a:rPr lang="en-US" sz="2400" baseline="30000" dirty="0">
                <a:latin typeface="+mj-lt"/>
              </a:rPr>
              <a:t>◦</a:t>
            </a:r>
            <a:r>
              <a:rPr lang="en-US" sz="2400" dirty="0">
                <a:latin typeface="+mj-lt"/>
              </a:rPr>
              <a:t> /45</a:t>
            </a:r>
            <a:r>
              <a:rPr lang="en-US" sz="2400" baseline="30000" dirty="0" smtClean="0">
                <a:latin typeface="+mj-lt"/>
              </a:rPr>
              <a:t>◦</a:t>
            </a:r>
            <a:r>
              <a:rPr lang="en-US" sz="2400" dirty="0" smtClean="0">
                <a:latin typeface="+mj-lt"/>
              </a:rPr>
              <a:t> </a:t>
            </a:r>
            <a:endParaRPr lang="en-US" sz="2400" dirty="0">
              <a:latin typeface="+mj-lt"/>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8308"/>
          <a:stretch/>
        </p:blipFill>
        <p:spPr>
          <a:xfrm>
            <a:off x="418409" y="1900074"/>
            <a:ext cx="7492538" cy="4396997"/>
          </a:xfrm>
          <a:prstGeom prst="rect">
            <a:avLst/>
          </a:prstGeom>
        </p:spPr>
      </p:pic>
      <p:sp>
        <p:nvSpPr>
          <p:cNvPr id="12" name="Rectangle 11"/>
          <p:cNvSpPr/>
          <p:nvPr/>
        </p:nvSpPr>
        <p:spPr>
          <a:xfrm>
            <a:off x="678873" y="1900074"/>
            <a:ext cx="11333018" cy="43969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Rectangle 10"/>
          <p:cNvSpPr/>
          <p:nvPr/>
        </p:nvSpPr>
        <p:spPr>
          <a:xfrm>
            <a:off x="678873" y="5351789"/>
            <a:ext cx="11333018" cy="1107996"/>
          </a:xfrm>
          <a:prstGeom prst="rect">
            <a:avLst/>
          </a:prstGeom>
        </p:spPr>
        <p:txBody>
          <a:bodyPr wrap="square">
            <a:spAutoFit/>
          </a:bodyPr>
          <a:lstStyle/>
          <a:p>
            <a:pPr algn="ctr"/>
            <a:r>
              <a:rPr lang="en-US" sz="2400" dirty="0" smtClean="0">
                <a:latin typeface="+mj-lt"/>
              </a:rPr>
              <a:t>The </a:t>
            </a:r>
            <a:r>
              <a:rPr lang="en-US" sz="2400" dirty="0">
                <a:latin typeface="+mj-lt"/>
              </a:rPr>
              <a:t>safe </a:t>
            </a:r>
            <a:r>
              <a:rPr lang="en-US" sz="2400" dirty="0" smtClean="0">
                <a:latin typeface="+mj-lt"/>
              </a:rPr>
              <a:t>tune areas </a:t>
            </a:r>
            <a:r>
              <a:rPr lang="en-US" sz="2400" dirty="0">
                <a:latin typeface="+mj-lt"/>
              </a:rPr>
              <a:t>are much larger and less current dependent, and the horizontal size blow-up is much </a:t>
            </a:r>
            <a:r>
              <a:rPr lang="en-US" sz="2400" dirty="0" smtClean="0">
                <a:latin typeface="+mj-lt"/>
              </a:rPr>
              <a:t>lower for </a:t>
            </a:r>
            <a:r>
              <a:rPr lang="en-US" sz="2400" dirty="0">
                <a:latin typeface="+mj-lt"/>
              </a:rPr>
              <a:t>the tunes affected by the X-Z instability.</a:t>
            </a:r>
            <a:r>
              <a:rPr lang="en-US" dirty="0"/>
              <a:t/>
            </a:r>
            <a:br>
              <a:rPr lang="en-US" dirty="0"/>
            </a:br>
            <a:endParaRPr lang="en-US" dirty="0"/>
          </a:p>
        </p:txBody>
      </p:sp>
      <p:pic>
        <p:nvPicPr>
          <p:cNvPr id="13" name="Picture 12"/>
          <p:cNvPicPr>
            <a:picLocks noChangeAspect="1"/>
          </p:cNvPicPr>
          <p:nvPr/>
        </p:nvPicPr>
        <p:blipFill>
          <a:blip r:embed="rId3"/>
          <a:stretch>
            <a:fillRect/>
          </a:stretch>
        </p:blipFill>
        <p:spPr>
          <a:xfrm>
            <a:off x="27141" y="2133568"/>
            <a:ext cx="6318241" cy="3200871"/>
          </a:xfrm>
          <a:prstGeom prst="rect">
            <a:avLst/>
          </a:prstGeom>
        </p:spPr>
      </p:pic>
      <p:pic>
        <p:nvPicPr>
          <p:cNvPr id="14" name="Picture 13"/>
          <p:cNvPicPr>
            <a:picLocks noChangeAspect="1"/>
          </p:cNvPicPr>
          <p:nvPr/>
        </p:nvPicPr>
        <p:blipFill rotWithShape="1">
          <a:blip r:embed="rId2"/>
          <a:srcRect l="2959" r="8935"/>
          <a:stretch/>
        </p:blipFill>
        <p:spPr>
          <a:xfrm>
            <a:off x="5930698" y="1818717"/>
            <a:ext cx="5651703" cy="3451715"/>
          </a:xfrm>
          <a:prstGeom prst="rect">
            <a:avLst/>
          </a:prstGeom>
        </p:spPr>
      </p:pic>
      <p:sp>
        <p:nvSpPr>
          <p:cNvPr id="15" name="Rectangle 14"/>
          <p:cNvSpPr/>
          <p:nvPr/>
        </p:nvSpPr>
        <p:spPr>
          <a:xfrm>
            <a:off x="2169622" y="1786188"/>
            <a:ext cx="8585228" cy="369332"/>
          </a:xfrm>
          <a:prstGeom prst="rect">
            <a:avLst/>
          </a:prstGeom>
        </p:spPr>
        <p:txBody>
          <a:bodyPr wrap="square">
            <a:spAutoFit/>
          </a:bodyPr>
          <a:lstStyle/>
          <a:p>
            <a:r>
              <a:rPr lang="en-GB" dirty="0" smtClean="0">
                <a:solidFill>
                  <a:srgbClr val="000000"/>
                </a:solidFill>
                <a:latin typeface="Calibri" charset="0"/>
                <a:ea typeface="Calibri" charset="0"/>
                <a:cs typeface="Calibri Light" charset="0"/>
              </a:rPr>
              <a:t>The blow-up </a:t>
            </a:r>
            <a:r>
              <a:rPr lang="en-GB" dirty="0">
                <a:solidFill>
                  <a:srgbClr val="000000"/>
                </a:solidFill>
                <a:latin typeface="Calibri" charset="0"/>
                <a:ea typeface="Calibri" charset="0"/>
                <a:cs typeface="Calibri Light" charset="0"/>
              </a:rPr>
              <a:t>of the horizontal beam size as a function of the bunch population</a:t>
            </a:r>
            <a:r>
              <a:rPr lang="en-GB" dirty="0"/>
              <a:t> </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2036" y="3009930"/>
            <a:ext cx="230073" cy="616002"/>
          </a:xfrm>
          <a:prstGeom prst="rect">
            <a:avLst/>
          </a:prstGeom>
        </p:spPr>
      </p:pic>
    </p:spTree>
    <p:extLst>
      <p:ext uri="{BB962C8B-B14F-4D97-AF65-F5344CB8AC3E}">
        <p14:creationId xmlns:p14="http://schemas.microsoft.com/office/powerpoint/2010/main" val="41901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solidFill>
              </a:rPr>
              <a:t>Higher harmonic </a:t>
            </a:r>
            <a:r>
              <a:rPr lang="en-US" dirty="0" smtClean="0">
                <a:solidFill>
                  <a:schemeClr val="tx2"/>
                </a:solidFill>
              </a:rPr>
              <a:t>cavity</a:t>
            </a:r>
            <a:endParaRPr lang="en-US" dirty="0">
              <a:solidFill>
                <a:schemeClr val="tx2"/>
              </a:solidFill>
            </a:endParaRPr>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28</a:t>
            </a:fld>
            <a:endParaRPr lang="en-US" dirty="0"/>
          </a:p>
        </p:txBody>
      </p:sp>
      <p:pic>
        <p:nvPicPr>
          <p:cNvPr id="1025" name="Picture 1" descr="age1image15235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171" y="1870630"/>
            <a:ext cx="9113520" cy="38794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6326" y="5565129"/>
            <a:ext cx="11282522" cy="1077218"/>
          </a:xfrm>
          <a:prstGeom prst="rect">
            <a:avLst/>
          </a:prstGeom>
        </p:spPr>
        <p:txBody>
          <a:bodyPr wrap="square">
            <a:spAutoFit/>
          </a:bodyPr>
          <a:lstStyle/>
          <a:p>
            <a:pPr algn="ctr"/>
            <a:r>
              <a:rPr lang="en-US" sz="2000" dirty="0" smtClean="0">
                <a:latin typeface="+mj-lt"/>
              </a:rPr>
              <a:t>Bunch length, on the left, and energy spread, on the right, as a function of bunch population with and without the higher harmonic cavity system.</a:t>
            </a:r>
            <a:r>
              <a:rPr lang="en-US" sz="2000" dirty="0">
                <a:latin typeface="+mj-lt"/>
              </a:rPr>
              <a:t> </a:t>
            </a:r>
            <a:r>
              <a:rPr lang="en-GB" sz="2000" dirty="0" smtClean="0">
                <a:latin typeface="+mj-lt"/>
              </a:rPr>
              <a:t>The </a:t>
            </a:r>
            <a:r>
              <a:rPr lang="en-GB" sz="2000" dirty="0">
                <a:latin typeface="+mj-lt"/>
              </a:rPr>
              <a:t>results are obtaining by using the code SBSC.</a:t>
            </a:r>
            <a:endParaRPr lang="en-US" sz="2000" dirty="0">
              <a:latin typeface="+mj-lt"/>
            </a:endParaRPr>
          </a:p>
          <a:p>
            <a:pPr algn="ctr"/>
            <a:endParaRPr lang="en-US" sz="2400" dirty="0">
              <a:latin typeface="+mj-lt"/>
            </a:endParaRPr>
          </a:p>
        </p:txBody>
      </p:sp>
    </p:spTree>
    <p:extLst>
      <p:ext uri="{BB962C8B-B14F-4D97-AF65-F5344CB8AC3E}">
        <p14:creationId xmlns:p14="http://schemas.microsoft.com/office/powerpoint/2010/main" val="19779978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29</a:t>
            </a:fld>
            <a:endParaRPr lang="en-US" dirty="0"/>
          </a:p>
        </p:txBody>
      </p:sp>
      <p:sp>
        <p:nvSpPr>
          <p:cNvPr id="7" name="Titolo 7">
            <a:extLst>
              <a:ext uri="{FF2B5EF4-FFF2-40B4-BE49-F238E27FC236}">
                <a16:creationId xmlns="" xmlns:a16="http://schemas.microsoft.com/office/drawing/2014/main" id="{951B0C5D-3EF6-AE45-9C07-19B1E97D1402}"/>
              </a:ext>
            </a:extLst>
          </p:cNvPr>
          <p:cNvSpPr>
            <a:spLocks noGrp="1"/>
          </p:cNvSpPr>
          <p:nvPr>
            <p:ph type="title"/>
          </p:nvPr>
        </p:nvSpPr>
        <p:spPr>
          <a:xfrm>
            <a:off x="330115" y="136533"/>
            <a:ext cx="11820698" cy="1450757"/>
          </a:xfrm>
        </p:spPr>
        <p:txBody>
          <a:bodyPr>
            <a:normAutofit/>
          </a:bodyPr>
          <a:lstStyle/>
          <a:p>
            <a:pPr algn="ctr"/>
            <a:r>
              <a:rPr lang="en-US" sz="4000" dirty="0" smtClean="0">
                <a:solidFill>
                  <a:schemeClr val="tx2"/>
                </a:solidFill>
              </a:rPr>
              <a:t>Feedback </a:t>
            </a:r>
            <a:r>
              <a:rPr lang="en-US" sz="4000" dirty="0">
                <a:solidFill>
                  <a:schemeClr val="tx2"/>
                </a:solidFill>
              </a:rPr>
              <a:t>system and transverse coupled beam instability</a:t>
            </a:r>
          </a:p>
        </p:txBody>
      </p:sp>
      <p:pic>
        <p:nvPicPr>
          <p:cNvPr id="8" name="Immagine 5">
            <a:extLst>
              <a:ext uri="{FF2B5EF4-FFF2-40B4-BE49-F238E27FC236}">
                <a16:creationId xmlns="" xmlns:a16="http://schemas.microsoft.com/office/drawing/2014/main" id="{D2E784D1-D3D3-4B12-25C1-399BC03F2F29}"/>
              </a:ext>
            </a:extLst>
          </p:cNvPr>
          <p:cNvPicPr>
            <a:picLocks noChangeAspect="1"/>
          </p:cNvPicPr>
          <p:nvPr/>
        </p:nvPicPr>
        <p:blipFill>
          <a:blip r:embed="rId3"/>
          <a:stretch>
            <a:fillRect/>
          </a:stretch>
        </p:blipFill>
        <p:spPr>
          <a:xfrm>
            <a:off x="8350495" y="3507479"/>
            <a:ext cx="3274961" cy="2550449"/>
          </a:xfrm>
          <a:prstGeom prst="rect">
            <a:avLst/>
          </a:prstGeom>
        </p:spPr>
      </p:pic>
      <p:pic>
        <p:nvPicPr>
          <p:cNvPr id="9" name="Immagine 4">
            <a:extLst>
              <a:ext uri="{FF2B5EF4-FFF2-40B4-BE49-F238E27FC236}">
                <a16:creationId xmlns="" xmlns:a16="http://schemas.microsoft.com/office/drawing/2014/main" id="{D6F799D0-0E03-7D00-4A2E-DAD5D2490362}"/>
              </a:ext>
            </a:extLst>
          </p:cNvPr>
          <p:cNvPicPr>
            <a:picLocks noChangeAspect="1"/>
          </p:cNvPicPr>
          <p:nvPr/>
        </p:nvPicPr>
        <p:blipFill>
          <a:blip r:embed="rId4"/>
          <a:stretch>
            <a:fillRect/>
          </a:stretch>
        </p:blipFill>
        <p:spPr>
          <a:xfrm>
            <a:off x="961098" y="2823767"/>
            <a:ext cx="4696621" cy="3500908"/>
          </a:xfrm>
          <a:prstGeom prst="rect">
            <a:avLst/>
          </a:prstGeom>
        </p:spPr>
      </p:pic>
      <p:sp>
        <p:nvSpPr>
          <p:cNvPr id="20" name="Text Box 9">
            <a:extLst>
              <a:ext uri="{FF2B5EF4-FFF2-40B4-BE49-F238E27FC236}">
                <a16:creationId xmlns:a16="http://schemas.microsoft.com/office/drawing/2014/main" xmlns="" id="{7A94BF86-3556-FD49-A647-6D9C456ED289}"/>
              </a:ext>
            </a:extLst>
          </p:cNvPr>
          <p:cNvSpPr txBox="1">
            <a:spLocks noChangeArrowheads="1"/>
          </p:cNvSpPr>
          <p:nvPr/>
        </p:nvSpPr>
        <p:spPr bwMode="auto">
          <a:xfrm>
            <a:off x="5657719" y="3192967"/>
            <a:ext cx="2432459" cy="1323439"/>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GB" altLang="it-IT" sz="2000" dirty="0">
                <a:solidFill>
                  <a:srgbClr val="CC0000"/>
                </a:solidFill>
                <a:latin typeface="+mj-lt"/>
              </a:rPr>
              <a:t>The most dangerous mode is that closest to the origin (with negative frequency)</a:t>
            </a:r>
          </a:p>
        </p:txBody>
      </p:sp>
      <p:sp>
        <p:nvSpPr>
          <p:cNvPr id="21" name="Line 11">
            <a:extLst>
              <a:ext uri="{FF2B5EF4-FFF2-40B4-BE49-F238E27FC236}">
                <a16:creationId xmlns:a16="http://schemas.microsoft.com/office/drawing/2014/main" xmlns="" id="{18F3A514-E60F-3D4E-835D-B32D0689D85E}"/>
              </a:ext>
            </a:extLst>
          </p:cNvPr>
          <p:cNvSpPr>
            <a:spLocks noChangeShapeType="1"/>
          </p:cNvSpPr>
          <p:nvPr/>
        </p:nvSpPr>
        <p:spPr bwMode="auto">
          <a:xfrm flipH="1">
            <a:off x="3225257" y="3992831"/>
            <a:ext cx="2432462" cy="624772"/>
          </a:xfrm>
          <a:prstGeom prst="line">
            <a:avLst/>
          </a:prstGeom>
          <a:noFill/>
          <a:ln w="6350">
            <a:solidFill>
              <a:srgbClr val="CC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solidFill>
                <a:srgbClr val="000000"/>
              </a:solidFill>
              <a:latin typeface="Arial"/>
            </a:endParaRPr>
          </a:p>
        </p:txBody>
      </p:sp>
      <p:sp>
        <p:nvSpPr>
          <p:cNvPr id="22" name="Text Box 10">
            <a:extLst>
              <a:ext uri="{FF2B5EF4-FFF2-40B4-BE49-F238E27FC236}">
                <a16:creationId xmlns:a16="http://schemas.microsoft.com/office/drawing/2014/main" xmlns="" id="{43A8EC39-5999-A949-904D-2FC55839BEA8}"/>
              </a:ext>
            </a:extLst>
          </p:cNvPr>
          <p:cNvSpPr txBox="1">
            <a:spLocks noChangeArrowheads="1"/>
          </p:cNvSpPr>
          <p:nvPr/>
        </p:nvSpPr>
        <p:spPr bwMode="auto">
          <a:xfrm>
            <a:off x="5574054" y="5110646"/>
            <a:ext cx="2192014" cy="707886"/>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GB" altLang="it-IT" sz="2000" dirty="0">
                <a:solidFill>
                  <a:srgbClr val="0000CC"/>
                </a:solidFill>
                <a:latin typeface="+mj-lt"/>
              </a:rPr>
              <a:t>Rise time of about 6 revolution turns</a:t>
            </a:r>
          </a:p>
        </p:txBody>
      </p:sp>
      <p:sp>
        <p:nvSpPr>
          <p:cNvPr id="23" name="Line 12">
            <a:extLst>
              <a:ext uri="{FF2B5EF4-FFF2-40B4-BE49-F238E27FC236}">
                <a16:creationId xmlns:a16="http://schemas.microsoft.com/office/drawing/2014/main" xmlns="" id="{013C9281-61DE-F249-8C69-90D86071E47C}"/>
              </a:ext>
            </a:extLst>
          </p:cNvPr>
          <p:cNvSpPr>
            <a:spLocks noChangeShapeType="1"/>
          </p:cNvSpPr>
          <p:nvPr/>
        </p:nvSpPr>
        <p:spPr bwMode="auto">
          <a:xfrm>
            <a:off x="7791932" y="5375564"/>
            <a:ext cx="1629159" cy="166253"/>
          </a:xfrm>
          <a:prstGeom prst="line">
            <a:avLst/>
          </a:prstGeom>
          <a:noFill/>
          <a:ln w="9525">
            <a:solidFill>
              <a:srgbClr val="0000CC"/>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solidFill>
                <a:srgbClr val="000000"/>
              </a:solidFill>
              <a:latin typeface="Arial"/>
            </a:endParaRPr>
          </a:p>
        </p:txBody>
      </p:sp>
      <p:sp>
        <p:nvSpPr>
          <p:cNvPr id="24" name="Text Box 13">
            <a:extLst>
              <a:ext uri="{FF2B5EF4-FFF2-40B4-BE49-F238E27FC236}">
                <a16:creationId xmlns:a16="http://schemas.microsoft.com/office/drawing/2014/main" xmlns="" id="{0757E3C9-6154-8743-8B06-766476620E4E}"/>
              </a:ext>
            </a:extLst>
          </p:cNvPr>
          <p:cNvSpPr txBox="1">
            <a:spLocks noChangeArrowheads="1"/>
          </p:cNvSpPr>
          <p:nvPr/>
        </p:nvSpPr>
        <p:spPr bwMode="auto">
          <a:xfrm>
            <a:off x="7766068" y="2092505"/>
            <a:ext cx="3674648" cy="707886"/>
          </a:xfrm>
          <a:prstGeom prst="rect">
            <a:avLst/>
          </a:prstGeom>
          <a:noFill/>
          <a:ln w="9525">
            <a:solidFill>
              <a:srgbClr val="007F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GB" altLang="it-IT" sz="2000" b="1" i="1" dirty="0">
                <a:solidFill>
                  <a:srgbClr val="006600"/>
                </a:solidFill>
                <a:latin typeface="+mj-lt"/>
              </a:rPr>
              <a:t>A robust feedback is required for the instability suppression!</a:t>
            </a:r>
          </a:p>
        </p:txBody>
      </p:sp>
      <p:sp>
        <p:nvSpPr>
          <p:cNvPr id="3" name="Rectangle 2"/>
          <p:cNvSpPr/>
          <p:nvPr/>
        </p:nvSpPr>
        <p:spPr>
          <a:xfrm>
            <a:off x="676383" y="1740549"/>
            <a:ext cx="6541835" cy="1015663"/>
          </a:xfrm>
          <a:prstGeom prst="rect">
            <a:avLst/>
          </a:prstGeom>
        </p:spPr>
        <p:txBody>
          <a:bodyPr wrap="square">
            <a:spAutoFit/>
          </a:bodyPr>
          <a:lstStyle/>
          <a:p>
            <a:pPr algn="ctr">
              <a:spcAft>
                <a:spcPts val="0"/>
              </a:spcAft>
            </a:pPr>
            <a:r>
              <a:rPr lang="en-GB" sz="2000" dirty="0" smtClean="0">
                <a:solidFill>
                  <a:srgbClr val="000000"/>
                </a:solidFill>
                <a:latin typeface="+mj-lt"/>
                <a:ea typeface="Calibri" charset="0"/>
                <a:cs typeface="Calibri Light" charset="0"/>
              </a:rPr>
              <a:t>The </a:t>
            </a:r>
            <a:r>
              <a:rPr lang="en-GB" sz="2000" dirty="0">
                <a:solidFill>
                  <a:srgbClr val="000000"/>
                </a:solidFill>
                <a:latin typeface="+mj-lt"/>
                <a:ea typeface="Calibri" charset="0"/>
                <a:cs typeface="Calibri Light" charset="0"/>
              </a:rPr>
              <a:t>beam spectrum of some most dangerous coupled bunch modes and the transverse impedance of a 35 mm </a:t>
            </a:r>
            <a:r>
              <a:rPr lang="en-GB" sz="2000" dirty="0" smtClean="0">
                <a:solidFill>
                  <a:srgbClr val="000000"/>
                </a:solidFill>
                <a:latin typeface="+mj-lt"/>
                <a:ea typeface="Calibri" charset="0"/>
                <a:cs typeface="Calibri Light" charset="0"/>
              </a:rPr>
              <a:t>copper </a:t>
            </a:r>
            <a:r>
              <a:rPr lang="en-GB" sz="2000" dirty="0">
                <a:solidFill>
                  <a:srgbClr val="000000"/>
                </a:solidFill>
                <a:latin typeface="+mj-lt"/>
                <a:ea typeface="Calibri" charset="0"/>
                <a:cs typeface="Calibri Light" charset="0"/>
              </a:rPr>
              <a:t>pipe without coating at low frequency</a:t>
            </a:r>
            <a:endParaRPr lang="en-GB" sz="2000" dirty="0">
              <a:effectLst/>
              <a:latin typeface="+mj-lt"/>
              <a:ea typeface="Calibri" charset="0"/>
              <a:cs typeface="Times New Roman" charset="0"/>
            </a:endParaRPr>
          </a:p>
        </p:txBody>
      </p:sp>
    </p:spTree>
    <p:extLst>
      <p:ext uri="{BB962C8B-B14F-4D97-AF65-F5344CB8AC3E}">
        <p14:creationId xmlns:p14="http://schemas.microsoft.com/office/powerpoint/2010/main" val="17728319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5">
            <a:extLst>
              <a:ext uri="{FF2B5EF4-FFF2-40B4-BE49-F238E27FC236}">
                <a16:creationId xmlns="" xmlns:a16="http://schemas.microsoft.com/office/drawing/2014/main" id="{0E5644B6-316D-4ECF-AB59-93BD5434EA6D}"/>
              </a:ext>
            </a:extLst>
          </p:cNvPr>
          <p:cNvSpPr>
            <a:spLocks noGrp="1"/>
          </p:cNvSpPr>
          <p:nvPr>
            <p:ph type="title"/>
          </p:nvPr>
        </p:nvSpPr>
        <p:spPr>
          <a:xfrm>
            <a:off x="7660034" y="683149"/>
            <a:ext cx="3904732" cy="991165"/>
          </a:xfrm>
        </p:spPr>
        <p:txBody>
          <a:bodyPr>
            <a:normAutofit/>
          </a:bodyPr>
          <a:lstStyle/>
          <a:p>
            <a:r>
              <a:rPr lang="en-GB" dirty="0" smtClean="0">
                <a:solidFill>
                  <a:schemeClr val="tx2"/>
                </a:solidFill>
              </a:rPr>
              <a:t>Resistive </a:t>
            </a:r>
            <a:r>
              <a:rPr lang="en-GB" dirty="0">
                <a:solidFill>
                  <a:schemeClr val="tx2"/>
                </a:solidFill>
              </a:rPr>
              <a:t>wall</a:t>
            </a:r>
          </a:p>
        </p:txBody>
      </p:sp>
      <p:sp>
        <p:nvSpPr>
          <p:cNvPr id="2" name="Date Placeholder 1"/>
          <p:cNvSpPr>
            <a:spLocks noGrp="1"/>
          </p:cNvSpPr>
          <p:nvPr>
            <p:ph type="dt" sz="half" idx="10"/>
          </p:nvPr>
        </p:nvSpPr>
        <p:spPr/>
        <p:txBody>
          <a:bodyPr/>
          <a:lstStyle/>
          <a:p>
            <a:r>
              <a:rPr lang="it-IT" smtClean="0"/>
              <a:t>04/06/23</a:t>
            </a:r>
            <a:endParaRPr lang="en-US" dirty="0"/>
          </a:p>
        </p:txBody>
      </p:sp>
      <p:sp>
        <p:nvSpPr>
          <p:cNvPr id="3" name="Footer Placeholder 2"/>
          <p:cNvSpPr>
            <a:spLocks noGrp="1"/>
          </p:cNvSpPr>
          <p:nvPr>
            <p:ph type="ftr" sz="quarter" idx="11"/>
          </p:nvPr>
        </p:nvSpPr>
        <p:spPr/>
        <p:txBody>
          <a:bodyPr/>
          <a:lstStyle/>
          <a:p>
            <a:r>
              <a:rPr lang="en-US" smtClean="0"/>
              <a:t>Emanuela Carideo</a:t>
            </a:r>
            <a:endParaRPr lang="en-US" dirty="0"/>
          </a:p>
        </p:txBody>
      </p:sp>
      <p:sp>
        <p:nvSpPr>
          <p:cNvPr id="12" name="Slide Number Placeholder 11"/>
          <p:cNvSpPr>
            <a:spLocks noGrp="1"/>
          </p:cNvSpPr>
          <p:nvPr>
            <p:ph type="sldNum" sz="quarter" idx="12"/>
          </p:nvPr>
        </p:nvSpPr>
        <p:spPr/>
        <p:txBody>
          <a:bodyPr/>
          <a:lstStyle/>
          <a:p>
            <a:fld id="{6113E31D-E2AB-40D1-8B51-AFA5AFEF393A}" type="slidenum">
              <a:rPr lang="en-US" smtClean="0"/>
              <a:t>3</a:t>
            </a:fld>
            <a:endParaRPr lang="en-US" dirty="0"/>
          </a:p>
        </p:txBody>
      </p:sp>
      <p:pic>
        <p:nvPicPr>
          <p:cNvPr id="5" name="Immagine 8">
            <a:extLst>
              <a:ext uri="{FF2B5EF4-FFF2-40B4-BE49-F238E27FC236}">
                <a16:creationId xmlns="" xmlns:a16="http://schemas.microsoft.com/office/drawing/2014/main" id="{F6018FD9-2CA2-2C8C-0D01-1037005929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00"/>
          <a:stretch/>
        </p:blipFill>
        <p:spPr>
          <a:xfrm>
            <a:off x="874131" y="1876693"/>
            <a:ext cx="3479208" cy="2151010"/>
          </a:xfrm>
          <a:prstGeom prst="rect">
            <a:avLst/>
          </a:prstGeom>
        </p:spPr>
      </p:pic>
      <p:pic>
        <p:nvPicPr>
          <p:cNvPr id="6" name="Immagine 9">
            <a:extLst>
              <a:ext uri="{FF2B5EF4-FFF2-40B4-BE49-F238E27FC236}">
                <a16:creationId xmlns="" xmlns:a16="http://schemas.microsoft.com/office/drawing/2014/main" id="{BCE3B129-6A62-8032-4002-FBAB2E1B549C}"/>
              </a:ext>
            </a:extLst>
          </p:cNvPr>
          <p:cNvPicPr>
            <a:picLocks noChangeAspect="1"/>
          </p:cNvPicPr>
          <p:nvPr/>
        </p:nvPicPr>
        <p:blipFill>
          <a:blip r:embed="rId4"/>
          <a:stretch>
            <a:fillRect/>
          </a:stretch>
        </p:blipFill>
        <p:spPr>
          <a:xfrm>
            <a:off x="855539" y="4194993"/>
            <a:ext cx="3984494" cy="2151012"/>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 xmlns:a16="http://schemas.microsoft.com/office/drawing/2014/main" id="{BE61EB83-8DF3-F74D-99BB-10BA7CCFD120}"/>
                  </a:ext>
                </a:extLst>
              </p:cNvPr>
              <p:cNvSpPr/>
              <p:nvPr/>
            </p:nvSpPr>
            <p:spPr>
              <a:xfrm>
                <a:off x="4916749" y="1731204"/>
                <a:ext cx="6952168" cy="4031873"/>
              </a:xfrm>
              <a:prstGeom prst="rect">
                <a:avLst/>
              </a:prstGeom>
            </p:spPr>
            <p:txBody>
              <a:bodyPr wrap="square">
                <a:spAutoFit/>
              </a:bodyPr>
              <a:lstStyle/>
              <a:p>
                <a:pPr marL="295275" lvl="3" indent="-285750" algn="just">
                  <a:buFont typeface="Arial" charset="0"/>
                  <a:buChar char="•"/>
                </a:pPr>
                <a:r>
                  <a:rPr lang="en-US" sz="1600" dirty="0">
                    <a:latin typeface="+mj-lt"/>
                    <a:ea typeface="Calibri" panose="020F0502020204030204" pitchFamily="34" charset="0"/>
                    <a:cs typeface="Times New Roman" panose="02020603050405020304" pitchFamily="18" charset="0"/>
                  </a:rPr>
                  <a:t>The interaction of the beam with the environment can produce </a:t>
                </a:r>
                <a:r>
                  <a:rPr lang="en-US" sz="1600" b="1" dirty="0" err="1">
                    <a:latin typeface="+mj-lt"/>
                    <a:ea typeface="Calibri" panose="020F0502020204030204" pitchFamily="34" charset="0"/>
                    <a:cs typeface="Times New Roman" panose="02020603050405020304" pitchFamily="18" charset="0"/>
                  </a:rPr>
                  <a:t>wakefields</a:t>
                </a:r>
                <a:r>
                  <a:rPr lang="en-US" sz="1600" dirty="0">
                    <a:latin typeface="+mj-lt"/>
                    <a:ea typeface="Calibri" panose="020F0502020204030204" pitchFamily="34" charset="0"/>
                    <a:cs typeface="Times New Roman" panose="02020603050405020304" pitchFamily="18" charset="0"/>
                  </a:rPr>
                  <a:t>  (</a:t>
                </a:r>
                <a:r>
                  <a:rPr lang="en-US" sz="1600" b="1" dirty="0">
                    <a:latin typeface="+mj-lt"/>
                    <a:ea typeface="Calibri" panose="020F0502020204030204" pitchFamily="34" charset="0"/>
                    <a:cs typeface="Times New Roman" panose="02020603050405020304" pitchFamily="18" charset="0"/>
                  </a:rPr>
                  <a:t>impedances</a:t>
                </a:r>
                <a:r>
                  <a:rPr lang="en-US" sz="1600" dirty="0">
                    <a:latin typeface="+mj-lt"/>
                    <a:ea typeface="Calibri" panose="020F0502020204030204" pitchFamily="34" charset="0"/>
                    <a:cs typeface="Times New Roman" panose="02020603050405020304" pitchFamily="18" charset="0"/>
                  </a:rPr>
                  <a:t> in the frequency domain) that induce </a:t>
                </a:r>
                <a:r>
                  <a:rPr lang="en-US" sz="1600" b="1" dirty="0">
                    <a:latin typeface="+mj-lt"/>
                    <a:ea typeface="Calibri" panose="020F0502020204030204" pitchFamily="34" charset="0"/>
                    <a:cs typeface="Times New Roman" panose="02020603050405020304" pitchFamily="18" charset="0"/>
                  </a:rPr>
                  <a:t>instabilities</a:t>
                </a:r>
                <a:endParaRPr lang="en-US" sz="1600" dirty="0">
                  <a:latin typeface="+mj-lt"/>
                </a:endParaRPr>
              </a:p>
              <a:p>
                <a:pPr marL="295275" lvl="3" indent="-285750" algn="just">
                  <a:buFont typeface="Arial" charset="0"/>
                  <a:buChar char="•"/>
                </a:pPr>
                <a:r>
                  <a:rPr lang="en-US" sz="1600" dirty="0">
                    <a:latin typeface="+mj-lt"/>
                  </a:rPr>
                  <a:t>The resistive wall impedance is produced by the finite conductivity of the pipe walls. The presence of the coating affects the RW impedance, increasing its imaginary part. </a:t>
                </a:r>
                <a:r>
                  <a:rPr lang="en-GB" sz="1600" dirty="0">
                    <a:latin typeface="+mj-lt"/>
                  </a:rPr>
                  <a:t>The coating of the copper surface is required to reduce the SEY of the beam pipe walls for EC mitigation. The presence of this film makes the surface resistance of the beam pipe higher than pure copper </a:t>
                </a:r>
                <a:endParaRPr lang="en-US" sz="1600" b="1" dirty="0">
                  <a:latin typeface="+mj-lt"/>
                </a:endParaRPr>
              </a:p>
              <a:p>
                <a:pPr marL="295275" lvl="3" indent="-285750" algn="just">
                  <a:buFont typeface="Arial" charset="0"/>
                  <a:buChar char="•"/>
                </a:pPr>
                <a:endParaRPr lang="en-US" sz="1600" b="1" u="sng" dirty="0">
                  <a:latin typeface="+mj-lt"/>
                </a:endParaRPr>
              </a:p>
              <a:p>
                <a:pPr marL="295275" lvl="3" indent="-285750" algn="just">
                  <a:buFont typeface="Arial" charset="0"/>
                  <a:buChar char="•"/>
                </a:pPr>
                <a:r>
                  <a:rPr lang="en-US" sz="1600" dirty="0">
                    <a:latin typeface="+mj-lt"/>
                  </a:rPr>
                  <a:t> </a:t>
                </a:r>
                <a:r>
                  <a:rPr lang="en-GB" sz="1600" dirty="0">
                    <a:latin typeface="+mj-lt"/>
                  </a:rPr>
                  <a:t>Since the resistive wall impedance is proportional to </a:t>
                </a:r>
                <a14:m>
                  <m:oMath xmlns:m="http://schemas.openxmlformats.org/officeDocument/2006/math">
                    <m:r>
                      <a:rPr lang="en-GB" sz="1600" i="1" dirty="0">
                        <a:latin typeface="Cambria Math" charset="0"/>
                      </a:rPr>
                      <m:t>𝐶</m:t>
                    </m:r>
                  </m:oMath>
                </a14:m>
                <a:r>
                  <a:rPr lang="en-GB" sz="1600" dirty="0">
                    <a:latin typeface="+mj-lt"/>
                  </a:rPr>
                  <a:t>, its contribution to the total machine impedance increases linearly with the machine length.</a:t>
                </a:r>
              </a:p>
              <a:p>
                <a:pPr marL="295275" lvl="3" indent="-285750" algn="just">
                  <a:buFont typeface="Arial" charset="0"/>
                  <a:buChar char="•"/>
                </a:pPr>
                <a:endParaRPr lang="en-US" sz="1600" dirty="0">
                  <a:latin typeface="+mj-lt"/>
                </a:endParaRPr>
              </a:p>
              <a:p>
                <a:pPr marL="295275" lvl="3" indent="-285750" algn="just">
                  <a:buFont typeface="Arial" charset="0"/>
                  <a:buChar char="•"/>
                </a:pPr>
                <a:r>
                  <a:rPr lang="en-GB" sz="1600" dirty="0">
                    <a:latin typeface="+mj-lt"/>
                  </a:rPr>
                  <a:t>The main difference between FCC-</a:t>
                </a:r>
                <a:r>
                  <a:rPr lang="en-GB" sz="1600" dirty="0" err="1">
                    <a:latin typeface="+mj-lt"/>
                  </a:rPr>
                  <a:t>ee</a:t>
                </a:r>
                <a:r>
                  <a:rPr lang="en-GB" sz="1600" dirty="0">
                    <a:latin typeface="+mj-lt"/>
                  </a:rPr>
                  <a:t> and other colliders is its large circumference ≈ </a:t>
                </a:r>
                <a14:m>
                  <m:oMath xmlns:m="http://schemas.openxmlformats.org/officeDocument/2006/math">
                    <m:r>
                      <a:rPr lang="en-GB" sz="1600" i="1" dirty="0">
                        <a:latin typeface="Cambria Math" charset="0"/>
                      </a:rPr>
                      <m:t>9</m:t>
                    </m:r>
                    <m:r>
                      <a:rPr lang="it-IT" sz="1600" i="1" dirty="0">
                        <a:latin typeface="Cambria Math" charset="0"/>
                      </a:rPr>
                      <m:t>1</m:t>
                    </m:r>
                    <m:r>
                      <a:rPr lang="en-GB" sz="1600" i="1" dirty="0">
                        <a:latin typeface="Cambria Math" charset="0"/>
                      </a:rPr>
                      <m:t>.</m:t>
                    </m:r>
                    <m:r>
                      <a:rPr lang="it-IT" sz="1600" i="1" dirty="0">
                        <a:latin typeface="Cambria Math" charset="0"/>
                      </a:rPr>
                      <m:t>1</m:t>
                    </m:r>
                    <m:r>
                      <a:rPr lang="en-GB" sz="1600" i="1" dirty="0">
                        <a:latin typeface="Cambria Math" charset="0"/>
                      </a:rPr>
                      <m:t>7</m:t>
                    </m:r>
                  </m:oMath>
                </a14:m>
                <a:r>
                  <a:rPr lang="en-GB" sz="1600" dirty="0">
                    <a:latin typeface="+mj-lt"/>
                  </a:rPr>
                  <a:t> km</a:t>
                </a:r>
              </a:p>
              <a:p>
                <a:pPr marL="295275" lvl="3" indent="-285750" algn="just">
                  <a:buFont typeface="Arial" charset="0"/>
                  <a:buChar char="•"/>
                </a:pPr>
                <a:endParaRPr lang="en-GB" sz="1600" dirty="0">
                  <a:latin typeface="+mj-lt"/>
                </a:endParaRPr>
              </a:p>
              <a:p>
                <a:pPr marL="295275" lvl="3" indent="-285750" algn="just">
                  <a:buFont typeface="Arial" charset="0"/>
                  <a:buChar char="•"/>
                </a:pPr>
                <a:r>
                  <a:rPr lang="en-US" sz="1600" dirty="0">
                    <a:latin typeface="+mj-lt"/>
                  </a:rPr>
                  <a:t>By increasing the machine length the contribution of the RW impedance assumes more and more importance with respect to other elements</a:t>
                </a:r>
                <a:endParaRPr lang="en-GB" sz="1600" dirty="0">
                  <a:latin typeface="+mj-lt"/>
                </a:endParaRPr>
              </a:p>
            </p:txBody>
          </p:sp>
        </mc:Choice>
        <mc:Fallback xmlns="">
          <p:sp>
            <p:nvSpPr>
              <p:cNvPr id="8" name="Rectangle 7">
                <a:extLst>
                  <a:ext uri="{FF2B5EF4-FFF2-40B4-BE49-F238E27FC236}">
                    <a16:creationId xmlns:a16="http://schemas.microsoft.com/office/drawing/2014/main" xmlns="" xmlns:a14="http://schemas.microsoft.com/office/drawing/2010/main" id="{BE61EB83-8DF3-F74D-99BB-10BA7CCFD120}"/>
                  </a:ext>
                </a:extLst>
              </p:cNvPr>
              <p:cNvSpPr>
                <a:spLocks noRot="1" noChangeAspect="1" noMove="1" noResize="1" noEditPoints="1" noAdjustHandles="1" noChangeArrowheads="1" noChangeShapeType="1" noTextEdit="1"/>
              </p:cNvSpPr>
              <p:nvPr/>
            </p:nvSpPr>
            <p:spPr>
              <a:xfrm>
                <a:off x="4916749" y="1731204"/>
                <a:ext cx="6952168" cy="4031873"/>
              </a:xfrm>
              <a:prstGeom prst="rect">
                <a:avLst/>
              </a:prstGeom>
              <a:blipFill rotWithShape="0">
                <a:blip r:embed="rId5"/>
                <a:stretch>
                  <a:fillRect l="-175" t="-454" r="-439" b="-1059"/>
                </a:stretch>
              </a:blipFill>
            </p:spPr>
            <p:txBody>
              <a:bodyPr/>
              <a:lstStyle/>
              <a:p>
                <a:r>
                  <a:rPr lang="en-US">
                    <a:noFill/>
                  </a:rPr>
                  <a:t> </a:t>
                </a:r>
              </a:p>
            </p:txBody>
          </p:sp>
        </mc:Fallback>
      </mc:AlternateContent>
      <p:sp>
        <p:nvSpPr>
          <p:cNvPr id="9" name="Rectangle 8">
            <a:extLst>
              <a:ext uri="{FF2B5EF4-FFF2-40B4-BE49-F238E27FC236}">
                <a16:creationId xmlns="" xmlns:a16="http://schemas.microsoft.com/office/drawing/2014/main" id="{E71FB38D-5503-D541-892E-5A1A5B8AAF85}"/>
              </a:ext>
            </a:extLst>
          </p:cNvPr>
          <p:cNvSpPr/>
          <p:nvPr/>
        </p:nvSpPr>
        <p:spPr>
          <a:xfrm>
            <a:off x="5776866" y="5695009"/>
            <a:ext cx="5464245" cy="707886"/>
          </a:xfrm>
          <a:prstGeom prst="rect">
            <a:avLst/>
          </a:prstGeom>
          <a:solidFill>
            <a:schemeClr val="accent1"/>
          </a:solidFill>
          <a:ln w="28575">
            <a:solidFill>
              <a:schemeClr val="accent2"/>
            </a:solidFill>
          </a:ln>
        </p:spPr>
        <p:txBody>
          <a:bodyPr wrap="square">
            <a:spAutoFit/>
          </a:bodyPr>
          <a:lstStyle/>
          <a:p>
            <a:pPr marL="9525" lvl="3" algn="ctr"/>
            <a:r>
              <a:rPr lang="en-US" sz="2000" dirty="0">
                <a:solidFill>
                  <a:schemeClr val="bg1"/>
                </a:solidFill>
                <a:latin typeface="+mj-lt"/>
              </a:rPr>
              <a:t>In FCC-</a:t>
            </a:r>
            <a:r>
              <a:rPr lang="en-US" sz="2000" dirty="0" err="1">
                <a:solidFill>
                  <a:schemeClr val="bg1"/>
                </a:solidFill>
                <a:latin typeface="+mj-lt"/>
              </a:rPr>
              <a:t>ee</a:t>
            </a:r>
            <a:r>
              <a:rPr lang="en-US" sz="2000" dirty="0">
                <a:solidFill>
                  <a:schemeClr val="bg1"/>
                </a:solidFill>
                <a:latin typeface="+mj-lt"/>
              </a:rPr>
              <a:t>, RW represents the </a:t>
            </a:r>
            <a:r>
              <a:rPr lang="en-US" sz="2000" u="sng" dirty="0">
                <a:solidFill>
                  <a:schemeClr val="bg1"/>
                </a:solidFill>
                <a:latin typeface="+mj-lt"/>
              </a:rPr>
              <a:t>main source of </a:t>
            </a:r>
            <a:r>
              <a:rPr lang="en-US" sz="2000" u="sng" dirty="0" err="1">
                <a:solidFill>
                  <a:schemeClr val="bg1"/>
                </a:solidFill>
                <a:latin typeface="+mj-lt"/>
              </a:rPr>
              <a:t>wakefields</a:t>
            </a:r>
            <a:r>
              <a:rPr lang="en-US" sz="2000" u="sng" dirty="0">
                <a:solidFill>
                  <a:schemeClr val="bg1"/>
                </a:solidFill>
                <a:latin typeface="+mj-lt"/>
              </a:rPr>
              <a:t> </a:t>
            </a:r>
            <a:endParaRPr lang="en-US" sz="2000" dirty="0">
              <a:solidFill>
                <a:schemeClr val="bg1"/>
              </a:solidFill>
              <a:latin typeface="+mj-lt"/>
            </a:endParaRPr>
          </a:p>
        </p:txBody>
      </p:sp>
      <p:pic>
        <p:nvPicPr>
          <p:cNvPr id="10" name="Picture 9">
            <a:extLst>
              <a:ext uri="{FF2B5EF4-FFF2-40B4-BE49-F238E27FC236}">
                <a16:creationId xmlns="" xmlns:a16="http://schemas.microsoft.com/office/drawing/2014/main" id="{E2901B5D-5C7A-DB44-A505-4F1A772A790F}"/>
              </a:ext>
            </a:extLst>
          </p:cNvPr>
          <p:cNvPicPr>
            <a:picLocks noChangeAspect="1"/>
          </p:cNvPicPr>
          <p:nvPr/>
        </p:nvPicPr>
        <p:blipFill>
          <a:blip r:embed="rId6">
            <a:alphaModFix amt="54000"/>
          </a:blip>
          <a:stretch>
            <a:fillRect/>
          </a:stretch>
        </p:blipFill>
        <p:spPr>
          <a:xfrm>
            <a:off x="353430" y="-75120"/>
            <a:ext cx="7002453" cy="202324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30377" y="6512306"/>
            <a:ext cx="769328" cy="260082"/>
          </a:xfrm>
          <a:prstGeom prst="rect">
            <a:avLst/>
          </a:prstGeom>
        </p:spPr>
      </p:pic>
      <p:sp>
        <p:nvSpPr>
          <p:cNvPr id="13" name="TextBox 12"/>
          <p:cNvSpPr txBox="1"/>
          <p:nvPr/>
        </p:nvSpPr>
        <p:spPr>
          <a:xfrm>
            <a:off x="1988363" y="2922104"/>
            <a:ext cx="655446" cy="230832"/>
          </a:xfrm>
          <a:prstGeom prst="rect">
            <a:avLst/>
          </a:prstGeom>
          <a:noFill/>
        </p:spPr>
        <p:txBody>
          <a:bodyPr wrap="square" rtlCol="0">
            <a:spAutoFit/>
          </a:bodyPr>
          <a:lstStyle/>
          <a:p>
            <a:r>
              <a:rPr lang="en-US" sz="900" dirty="0" smtClean="0"/>
              <a:t>35mm</a:t>
            </a:r>
            <a:endParaRPr lang="en-US" sz="900" dirty="0"/>
          </a:p>
        </p:txBody>
      </p:sp>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b="7050"/>
          <a:stretch/>
        </p:blipFill>
        <p:spPr>
          <a:xfrm>
            <a:off x="4999074" y="1788093"/>
            <a:ext cx="6961368" cy="3850025"/>
          </a:xfrm>
          <a:prstGeom prst="rect">
            <a:avLst/>
          </a:prstGeom>
        </p:spPr>
      </p:pic>
    </p:spTree>
    <p:extLst>
      <p:ext uri="{BB962C8B-B14F-4D97-AF65-F5344CB8AC3E}">
        <p14:creationId xmlns:p14="http://schemas.microsoft.com/office/powerpoint/2010/main" val="71112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6">
            <a:extLst>
              <a:ext uri="{FF2B5EF4-FFF2-40B4-BE49-F238E27FC236}">
                <a16:creationId xmlns="" xmlns:a16="http://schemas.microsoft.com/office/drawing/2014/main" id="{35B69B86-494E-54FF-97CF-8953FA1108AA}"/>
              </a:ext>
            </a:extLst>
          </p:cNvPr>
          <p:cNvPicPr>
            <a:picLocks noChangeAspect="1"/>
          </p:cNvPicPr>
          <p:nvPr/>
        </p:nvPicPr>
        <p:blipFill>
          <a:blip r:embed="rId2"/>
          <a:stretch>
            <a:fillRect/>
          </a:stretch>
        </p:blipFill>
        <p:spPr>
          <a:xfrm>
            <a:off x="806335" y="2929331"/>
            <a:ext cx="4877604" cy="1378949"/>
          </a:xfrm>
          <a:prstGeom prst="rect">
            <a:avLst/>
          </a:prstGeom>
        </p:spPr>
      </p:pic>
      <p:sp>
        <p:nvSpPr>
          <p:cNvPr id="16" name="CasellaDiTesto 9">
            <a:extLst>
              <a:ext uri="{FF2B5EF4-FFF2-40B4-BE49-F238E27FC236}">
                <a16:creationId xmlns="" xmlns:a16="http://schemas.microsoft.com/office/drawing/2014/main" id="{F84D3D49-E10C-1DB0-3530-0853CA4A52F2}"/>
              </a:ext>
            </a:extLst>
          </p:cNvPr>
          <p:cNvSpPr txBox="1"/>
          <p:nvPr/>
        </p:nvSpPr>
        <p:spPr>
          <a:xfrm>
            <a:off x="5806642" y="2984841"/>
            <a:ext cx="5770803" cy="1323439"/>
          </a:xfrm>
          <a:prstGeom prst="rect">
            <a:avLst/>
          </a:prstGeom>
          <a:noFill/>
        </p:spPr>
        <p:txBody>
          <a:bodyPr wrap="square" rtlCol="0">
            <a:spAutoFit/>
          </a:bodyPr>
          <a:lstStyle/>
          <a:p>
            <a:r>
              <a:rPr lang="en-GB" sz="1600" dirty="0">
                <a:solidFill>
                  <a:srgbClr val="C00000"/>
                </a:solidFill>
              </a:rPr>
              <a:t>[…] However, a resistive transverse damper also destabilizes the single-bunch motion below the transverse mode coupling instability intensity threshold (for zero chromaticity), introducing a new kind of instability, which has been called </a:t>
            </a:r>
            <a:r>
              <a:rPr lang="en-GB" sz="1600" u="sng" dirty="0">
                <a:solidFill>
                  <a:srgbClr val="C00000"/>
                </a:solidFill>
              </a:rPr>
              <a:t>ITSR</a:t>
            </a:r>
            <a:r>
              <a:rPr lang="en-GB" sz="1600" dirty="0">
                <a:solidFill>
                  <a:srgbClr val="C00000"/>
                </a:solidFill>
              </a:rPr>
              <a:t> instability (for imaginary tune split and repulsion). […]</a:t>
            </a:r>
          </a:p>
        </p:txBody>
      </p:sp>
      <p:sp>
        <p:nvSpPr>
          <p:cNvPr id="17" name="CasellaDiTesto 11">
            <a:extLst>
              <a:ext uri="{FF2B5EF4-FFF2-40B4-BE49-F238E27FC236}">
                <a16:creationId xmlns="" xmlns:a16="http://schemas.microsoft.com/office/drawing/2014/main" id="{9564CE49-8FA3-7D66-B478-F7485C501FCA}"/>
              </a:ext>
            </a:extLst>
          </p:cNvPr>
          <p:cNvSpPr txBox="1"/>
          <p:nvPr/>
        </p:nvSpPr>
        <p:spPr>
          <a:xfrm>
            <a:off x="7747713" y="2646287"/>
            <a:ext cx="1249573" cy="338554"/>
          </a:xfrm>
          <a:prstGeom prst="rect">
            <a:avLst/>
          </a:prstGeom>
          <a:noFill/>
        </p:spPr>
        <p:txBody>
          <a:bodyPr wrap="none" rtlCol="0">
            <a:spAutoFit/>
          </a:bodyPr>
          <a:lstStyle/>
          <a:p>
            <a:r>
              <a:rPr lang="it-IT" sz="1600" b="1" dirty="0" err="1">
                <a:solidFill>
                  <a:srgbClr val="FF0000"/>
                </a:solidFill>
              </a:rPr>
              <a:t>Introduction</a:t>
            </a:r>
            <a:endParaRPr lang="it-IT" sz="1600" b="1" dirty="0">
              <a:solidFill>
                <a:srgbClr val="FF0000"/>
              </a:solidFill>
            </a:endParaRPr>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30</a:t>
            </a:fld>
            <a:endParaRPr lang="en-US" dirty="0"/>
          </a:p>
        </p:txBody>
      </p:sp>
      <p:sp>
        <p:nvSpPr>
          <p:cNvPr id="7" name="Titolo 7">
            <a:extLst>
              <a:ext uri="{FF2B5EF4-FFF2-40B4-BE49-F238E27FC236}">
                <a16:creationId xmlns:a16="http://schemas.microsoft.com/office/drawing/2014/main" xmlns="" id="{951B0C5D-3EF6-AE45-9C07-19B1E97D1402}"/>
              </a:ext>
            </a:extLst>
          </p:cNvPr>
          <p:cNvSpPr>
            <a:spLocks noGrp="1"/>
          </p:cNvSpPr>
          <p:nvPr>
            <p:ph type="title" idx="4294967295"/>
          </p:nvPr>
        </p:nvSpPr>
        <p:spPr>
          <a:xfrm>
            <a:off x="806335" y="183758"/>
            <a:ext cx="10690225" cy="1450975"/>
          </a:xfrm>
        </p:spPr>
        <p:txBody>
          <a:bodyPr>
            <a:normAutofit/>
          </a:bodyPr>
          <a:lstStyle/>
          <a:p>
            <a:pPr algn="ctr"/>
            <a:r>
              <a:rPr lang="en-GB" sz="4000" dirty="0">
                <a:solidFill>
                  <a:schemeClr val="tx2"/>
                </a:solidFill>
              </a:rPr>
              <a:t>ITSR instability: Imaginary Tune Split and Repulsion</a:t>
            </a:r>
          </a:p>
        </p:txBody>
      </p:sp>
      <p:sp>
        <p:nvSpPr>
          <p:cNvPr id="8" name="CasellaDiTesto 13">
            <a:extLst>
              <a:ext uri="{FF2B5EF4-FFF2-40B4-BE49-F238E27FC236}">
                <a16:creationId xmlns:a16="http://schemas.microsoft.com/office/drawing/2014/main" xmlns="" id="{867326D3-B356-99F4-C0B7-D85CE20FDF39}"/>
              </a:ext>
            </a:extLst>
          </p:cNvPr>
          <p:cNvSpPr txBox="1"/>
          <p:nvPr/>
        </p:nvSpPr>
        <p:spPr>
          <a:xfrm>
            <a:off x="1372444" y="1824025"/>
            <a:ext cx="11301753" cy="461665"/>
          </a:xfrm>
          <a:prstGeom prst="rect">
            <a:avLst/>
          </a:prstGeom>
          <a:noFill/>
        </p:spPr>
        <p:txBody>
          <a:bodyPr wrap="square" rtlCol="0">
            <a:spAutoFit/>
          </a:bodyPr>
          <a:lstStyle/>
          <a:p>
            <a:r>
              <a:rPr lang="en-GB" sz="2400" dirty="0">
                <a:solidFill>
                  <a:schemeClr val="accent1">
                    <a:lumMod val="25000"/>
                  </a:schemeClr>
                </a:solidFill>
                <a:latin typeface="+mj-lt"/>
              </a:rPr>
              <a:t>Only </a:t>
            </a:r>
            <a:r>
              <a:rPr lang="en-GB" sz="2400" dirty="0">
                <a:solidFill>
                  <a:schemeClr val="tx2"/>
                </a:solidFill>
                <a:latin typeface="+mj-lt"/>
              </a:rPr>
              <a:t>Transverse</a:t>
            </a:r>
            <a:r>
              <a:rPr lang="en-GB" sz="2400" dirty="0">
                <a:solidFill>
                  <a:schemeClr val="accent1">
                    <a:lumMod val="25000"/>
                  </a:schemeClr>
                </a:solidFill>
                <a:latin typeface="+mj-lt"/>
              </a:rPr>
              <a:t> </a:t>
            </a:r>
            <a:r>
              <a:rPr lang="en-GB" sz="2400" dirty="0" err="1" smtClean="0">
                <a:solidFill>
                  <a:schemeClr val="accent1">
                    <a:lumMod val="25000"/>
                  </a:schemeClr>
                </a:solidFill>
                <a:latin typeface="+mj-lt"/>
              </a:rPr>
              <a:t>wakefield</a:t>
            </a:r>
            <a:r>
              <a:rPr lang="en-GB" sz="2400" dirty="0">
                <a:solidFill>
                  <a:schemeClr val="accent1">
                    <a:lumMod val="25000"/>
                  </a:schemeClr>
                </a:solidFill>
                <a:latin typeface="+mj-lt"/>
              </a:rPr>
              <a:t> </a:t>
            </a:r>
            <a:r>
              <a:rPr lang="en-GB" sz="2400" dirty="0" smtClean="0">
                <a:solidFill>
                  <a:schemeClr val="accent1">
                    <a:lumMod val="25000"/>
                  </a:schemeClr>
                </a:solidFill>
                <a:latin typeface="+mj-lt"/>
              </a:rPr>
              <a:t>with </a:t>
            </a:r>
            <a:r>
              <a:rPr lang="en-GB" sz="2400" dirty="0">
                <a:solidFill>
                  <a:schemeClr val="accent1">
                    <a:lumMod val="25000"/>
                  </a:schemeClr>
                </a:solidFill>
                <a:latin typeface="+mj-lt"/>
              </a:rPr>
              <a:t>resistive </a:t>
            </a:r>
            <a:r>
              <a:rPr lang="en-GB" sz="2400" dirty="0" smtClean="0">
                <a:solidFill>
                  <a:schemeClr val="accent1">
                    <a:lumMod val="25000"/>
                  </a:schemeClr>
                </a:solidFill>
                <a:latin typeface="+mj-lt"/>
              </a:rPr>
              <a:t>feedback</a:t>
            </a:r>
            <a:r>
              <a:rPr lang="en-GB" sz="2400" dirty="0">
                <a:solidFill>
                  <a:schemeClr val="accent1">
                    <a:lumMod val="25000"/>
                  </a:schemeClr>
                </a:solidFill>
                <a:latin typeface="+mj-lt"/>
              </a:rPr>
              <a:t> </a:t>
            </a:r>
            <a:r>
              <a:rPr lang="en-GB" sz="2400" dirty="0" smtClean="0">
                <a:solidFill>
                  <a:schemeClr val="accent1">
                    <a:lumMod val="25000"/>
                  </a:schemeClr>
                </a:solidFill>
                <a:latin typeface="+mj-lt"/>
              </a:rPr>
              <a:t>at</a:t>
            </a:r>
            <a:r>
              <a:rPr lang="en-GB" sz="2400" dirty="0">
                <a:solidFill>
                  <a:schemeClr val="accent1">
                    <a:lumMod val="25000"/>
                  </a:schemeClr>
                </a:solidFill>
                <a:latin typeface="+mj-lt"/>
              </a:rPr>
              <a:t> </a:t>
            </a:r>
            <a:r>
              <a:rPr lang="en-GB" sz="2400" dirty="0" smtClean="0">
                <a:solidFill>
                  <a:schemeClr val="accent1">
                    <a:lumMod val="25000"/>
                  </a:schemeClr>
                </a:solidFill>
                <a:latin typeface="+mj-lt"/>
              </a:rPr>
              <a:t>10 </a:t>
            </a:r>
            <a:r>
              <a:rPr lang="en-GB" sz="2400" dirty="0">
                <a:solidFill>
                  <a:schemeClr val="accent1">
                    <a:lumMod val="25000"/>
                  </a:schemeClr>
                </a:solidFill>
                <a:latin typeface="+mj-lt"/>
              </a:rPr>
              <a:t>turns damping time</a:t>
            </a:r>
          </a:p>
        </p:txBody>
      </p:sp>
      <p:pic>
        <p:nvPicPr>
          <p:cNvPr id="9" name="Immagine 5">
            <a:extLst>
              <a:ext uri="{FF2B5EF4-FFF2-40B4-BE49-F238E27FC236}">
                <a16:creationId xmlns:a16="http://schemas.microsoft.com/office/drawing/2014/main" xmlns="" id="{AF8EC37F-3E01-66D7-CC03-D6DD3D452A9A}"/>
              </a:ext>
            </a:extLst>
          </p:cNvPr>
          <p:cNvPicPr>
            <a:picLocks noChangeAspect="1"/>
          </p:cNvPicPr>
          <p:nvPr/>
        </p:nvPicPr>
        <p:blipFill rotWithShape="1">
          <a:blip r:embed="rId3">
            <a:extLst>
              <a:ext uri="{28A0092B-C50C-407E-A947-70E740481C1C}">
                <a14:useLocalDpi xmlns:a14="http://schemas.microsoft.com/office/drawing/2010/main" val="0"/>
              </a:ext>
            </a:extLst>
          </a:blip>
          <a:srcRect t="20714" b="23857"/>
          <a:stretch/>
        </p:blipFill>
        <p:spPr>
          <a:xfrm>
            <a:off x="2387473" y="2287725"/>
            <a:ext cx="7386400" cy="3004641"/>
          </a:xfrm>
          <a:prstGeom prst="rect">
            <a:avLst/>
          </a:prstGeom>
        </p:spPr>
      </p:pic>
      <p:pic>
        <p:nvPicPr>
          <p:cNvPr id="10" name="Immagine 14">
            <a:extLst>
              <a:ext uri="{FF2B5EF4-FFF2-40B4-BE49-F238E27FC236}">
                <a16:creationId xmlns:a16="http://schemas.microsoft.com/office/drawing/2014/main" xmlns="" id="{ECB47144-BB33-32F1-38B1-D71C6E04F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200" y="4315088"/>
            <a:ext cx="2590800" cy="1944505"/>
          </a:xfrm>
          <a:prstGeom prst="rect">
            <a:avLst/>
          </a:prstGeom>
        </p:spPr>
      </p:pic>
      <mc:AlternateContent xmlns:mc="http://schemas.openxmlformats.org/markup-compatibility/2006" xmlns:a14="http://schemas.microsoft.com/office/drawing/2010/main">
        <mc:Choice Requires="a14">
          <p:sp>
            <p:nvSpPr>
              <p:cNvPr id="11" name="CasellaDiTesto 15">
                <a:extLst>
                  <a:ext uri="{FF2B5EF4-FFF2-40B4-BE49-F238E27FC236}">
                    <a16:creationId xmlns:a16="http://schemas.microsoft.com/office/drawing/2014/main" xmlns="" id="{6CDB2CD9-02DB-B9CF-2CD7-781D10F9E307}"/>
                  </a:ext>
                </a:extLst>
              </p:cNvPr>
              <p:cNvSpPr txBox="1"/>
              <p:nvPr/>
            </p:nvSpPr>
            <p:spPr>
              <a:xfrm>
                <a:off x="8014985" y="5861296"/>
                <a:ext cx="1694951" cy="3962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800" i="1" dirty="0" smtClean="0">
                              <a:solidFill>
                                <a:srgbClr val="C00000"/>
                              </a:solidFill>
                              <a:latin typeface="Cambria Math" charset="0"/>
                            </a:rPr>
                          </m:ctrlPr>
                        </m:sSubPr>
                        <m:e>
                          <m:r>
                            <a:rPr lang="it-IT" sz="1800" i="1" dirty="0" smtClean="0">
                              <a:solidFill>
                                <a:srgbClr val="C00000"/>
                              </a:solidFill>
                              <a:latin typeface="Cambria Math" panose="02040503050406030204" pitchFamily="18" charset="0"/>
                            </a:rPr>
                            <m:t>𝑁</m:t>
                          </m:r>
                        </m:e>
                        <m:sub>
                          <m:r>
                            <a:rPr lang="it-IT" sz="1800" i="1" dirty="0" smtClean="0">
                              <a:solidFill>
                                <a:srgbClr val="C00000"/>
                              </a:solidFill>
                              <a:latin typeface="Cambria Math" panose="02040503050406030204" pitchFamily="18" charset="0"/>
                            </a:rPr>
                            <m:t>𝑝</m:t>
                          </m:r>
                        </m:sub>
                      </m:sSub>
                      <m:r>
                        <a:rPr lang="it-IT" sz="1800" i="1" dirty="0" smtClean="0">
                          <a:solidFill>
                            <a:srgbClr val="C00000"/>
                          </a:solidFill>
                          <a:latin typeface="Cambria Math" panose="02040503050406030204" pitchFamily="18" charset="0"/>
                        </a:rPr>
                        <m:t>=18×</m:t>
                      </m:r>
                      <m:sSup>
                        <m:sSupPr>
                          <m:ctrlPr>
                            <a:rPr lang="it-IT" sz="1800" i="1" dirty="0" smtClean="0">
                              <a:solidFill>
                                <a:srgbClr val="C00000"/>
                              </a:solidFill>
                              <a:latin typeface="Cambria Math" charset="0"/>
                            </a:rPr>
                          </m:ctrlPr>
                        </m:sSupPr>
                        <m:e>
                          <m:r>
                            <a:rPr lang="it-IT" sz="1800" i="1" dirty="0" smtClean="0">
                              <a:solidFill>
                                <a:srgbClr val="C00000"/>
                              </a:solidFill>
                              <a:latin typeface="Cambria Math" panose="02040503050406030204" pitchFamily="18" charset="0"/>
                            </a:rPr>
                            <m:t>10</m:t>
                          </m:r>
                        </m:e>
                        <m:sup>
                          <m:r>
                            <a:rPr lang="it-IT" sz="1800" i="1" dirty="0" smtClean="0">
                              <a:solidFill>
                                <a:srgbClr val="C00000"/>
                              </a:solidFill>
                              <a:latin typeface="Cambria Math" panose="02040503050406030204" pitchFamily="18" charset="0"/>
                            </a:rPr>
                            <m:t>10</m:t>
                          </m:r>
                        </m:sup>
                      </m:sSup>
                    </m:oMath>
                  </m:oMathPara>
                </a14:m>
                <a:endParaRPr lang="it-IT" sz="1800" dirty="0">
                  <a:solidFill>
                    <a:srgbClr val="C00000"/>
                  </a:solidFill>
                </a:endParaRPr>
              </a:p>
            </p:txBody>
          </p:sp>
        </mc:Choice>
        <mc:Fallback xmlns="">
          <p:sp>
            <p:nvSpPr>
              <p:cNvPr id="11" name="CasellaDiTesto 15">
                <a:extLst>
                  <a:ext uri="{FF2B5EF4-FFF2-40B4-BE49-F238E27FC236}">
                    <a16:creationId xmlns:a16="http://schemas.microsoft.com/office/drawing/2014/main" xmlns="" xmlns:a14="http://schemas.microsoft.com/office/drawing/2010/main" id="{6CDB2CD9-02DB-B9CF-2CD7-781D10F9E307}"/>
                  </a:ext>
                </a:extLst>
              </p:cNvPr>
              <p:cNvSpPr txBox="1">
                <a:spLocks noRot="1" noChangeAspect="1" noMove="1" noResize="1" noEditPoints="1" noAdjustHandles="1" noChangeArrowheads="1" noChangeShapeType="1" noTextEdit="1"/>
              </p:cNvSpPr>
              <p:nvPr/>
            </p:nvSpPr>
            <p:spPr>
              <a:xfrm>
                <a:off x="8014985" y="5861296"/>
                <a:ext cx="1694951" cy="396262"/>
              </a:xfrm>
              <a:prstGeom prst="rect">
                <a:avLst/>
              </a:prstGeom>
              <a:blipFill rotWithShape="0">
                <a:blip r:embed="rId5"/>
                <a:stretch>
                  <a:fillRect b="-3030"/>
                </a:stretch>
              </a:blipFill>
            </p:spPr>
            <p:txBody>
              <a:bodyPr/>
              <a:lstStyle/>
              <a:p>
                <a:r>
                  <a:rPr lang="en-US">
                    <a:noFill/>
                  </a:rPr>
                  <a:t> </a:t>
                </a:r>
              </a:p>
            </p:txBody>
          </p:sp>
        </mc:Fallback>
      </mc:AlternateContent>
      <p:pic>
        <p:nvPicPr>
          <p:cNvPr id="12" name="Immagine 18">
            <a:extLst>
              <a:ext uri="{FF2B5EF4-FFF2-40B4-BE49-F238E27FC236}">
                <a16:creationId xmlns:a16="http://schemas.microsoft.com/office/drawing/2014/main" xmlns="" id="{92E1496B-67F6-0605-DA01-9396310E246A}"/>
              </a:ext>
            </a:extLst>
          </p:cNvPr>
          <p:cNvPicPr>
            <a:picLocks noChangeAspect="1"/>
          </p:cNvPicPr>
          <p:nvPr/>
        </p:nvPicPr>
        <p:blipFill rotWithShape="1">
          <a:blip r:embed="rId6">
            <a:extLst>
              <a:ext uri="{28A0092B-C50C-407E-A947-70E740481C1C}">
                <a14:useLocalDpi xmlns:a14="http://schemas.microsoft.com/office/drawing/2010/main" val="0"/>
              </a:ext>
            </a:extLst>
          </a:blip>
          <a:srcRect l="2095"/>
          <a:stretch/>
        </p:blipFill>
        <p:spPr>
          <a:xfrm>
            <a:off x="64044" y="4344037"/>
            <a:ext cx="2496102" cy="1913521"/>
          </a:xfrm>
          <a:prstGeom prst="rect">
            <a:avLst/>
          </a:prstGeom>
        </p:spPr>
      </p:pic>
      <mc:AlternateContent xmlns:mc="http://schemas.openxmlformats.org/markup-compatibility/2006" xmlns:a14="http://schemas.microsoft.com/office/drawing/2010/main">
        <mc:Choice Requires="a14">
          <p:sp>
            <p:nvSpPr>
              <p:cNvPr id="13" name="CasellaDiTesto 19">
                <a:extLst>
                  <a:ext uri="{FF2B5EF4-FFF2-40B4-BE49-F238E27FC236}">
                    <a16:creationId xmlns:a16="http://schemas.microsoft.com/office/drawing/2014/main" xmlns="" id="{BAD3CB61-07B3-72AD-8387-8BE1B34CF6AF}"/>
                  </a:ext>
                </a:extLst>
              </p:cNvPr>
              <p:cNvSpPr txBox="1"/>
              <p:nvPr/>
            </p:nvSpPr>
            <p:spPr>
              <a:xfrm>
                <a:off x="2612147" y="5863331"/>
                <a:ext cx="1694951" cy="3962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800" i="1" dirty="0" smtClean="0">
                              <a:solidFill>
                                <a:srgbClr val="C00000"/>
                              </a:solidFill>
                              <a:latin typeface="Cambria Math" charset="0"/>
                            </a:rPr>
                          </m:ctrlPr>
                        </m:sSubPr>
                        <m:e>
                          <m:r>
                            <a:rPr lang="it-IT" sz="1800" i="1" dirty="0" smtClean="0">
                              <a:solidFill>
                                <a:srgbClr val="C00000"/>
                              </a:solidFill>
                              <a:latin typeface="Cambria Math" panose="02040503050406030204" pitchFamily="18" charset="0"/>
                            </a:rPr>
                            <m:t>𝑁</m:t>
                          </m:r>
                        </m:e>
                        <m:sub>
                          <m:r>
                            <a:rPr lang="it-IT" sz="1800" i="1" dirty="0" smtClean="0">
                              <a:solidFill>
                                <a:srgbClr val="C00000"/>
                              </a:solidFill>
                              <a:latin typeface="Cambria Math" panose="02040503050406030204" pitchFamily="18" charset="0"/>
                            </a:rPr>
                            <m:t>𝑝</m:t>
                          </m:r>
                        </m:sub>
                      </m:sSub>
                      <m:r>
                        <a:rPr lang="it-IT" sz="1800" i="1" dirty="0" smtClean="0">
                          <a:solidFill>
                            <a:srgbClr val="C00000"/>
                          </a:solidFill>
                          <a:latin typeface="Cambria Math" panose="02040503050406030204" pitchFamily="18" charset="0"/>
                        </a:rPr>
                        <m:t>=1</m:t>
                      </m:r>
                      <m:r>
                        <a:rPr lang="it-IT" sz="1800" b="0" i="1" dirty="0" smtClean="0">
                          <a:solidFill>
                            <a:srgbClr val="C00000"/>
                          </a:solidFill>
                          <a:latin typeface="Cambria Math" panose="02040503050406030204" pitchFamily="18" charset="0"/>
                        </a:rPr>
                        <m:t>6</m:t>
                      </m:r>
                      <m:r>
                        <a:rPr lang="it-IT" sz="1800" i="1" dirty="0" smtClean="0">
                          <a:solidFill>
                            <a:srgbClr val="C00000"/>
                          </a:solidFill>
                          <a:latin typeface="Cambria Math" panose="02040503050406030204" pitchFamily="18" charset="0"/>
                        </a:rPr>
                        <m:t>×</m:t>
                      </m:r>
                      <m:sSup>
                        <m:sSupPr>
                          <m:ctrlPr>
                            <a:rPr lang="it-IT" sz="1800" i="1" dirty="0" smtClean="0">
                              <a:solidFill>
                                <a:srgbClr val="C00000"/>
                              </a:solidFill>
                              <a:latin typeface="Cambria Math" charset="0"/>
                            </a:rPr>
                          </m:ctrlPr>
                        </m:sSupPr>
                        <m:e>
                          <m:r>
                            <a:rPr lang="it-IT" sz="1800" i="1" dirty="0" smtClean="0">
                              <a:solidFill>
                                <a:srgbClr val="C00000"/>
                              </a:solidFill>
                              <a:latin typeface="Cambria Math" panose="02040503050406030204" pitchFamily="18" charset="0"/>
                            </a:rPr>
                            <m:t>10</m:t>
                          </m:r>
                        </m:e>
                        <m:sup>
                          <m:r>
                            <a:rPr lang="it-IT" sz="1800" i="1" dirty="0" smtClean="0">
                              <a:solidFill>
                                <a:srgbClr val="C00000"/>
                              </a:solidFill>
                              <a:latin typeface="Cambria Math" panose="02040503050406030204" pitchFamily="18" charset="0"/>
                            </a:rPr>
                            <m:t>10</m:t>
                          </m:r>
                        </m:sup>
                      </m:sSup>
                    </m:oMath>
                  </m:oMathPara>
                </a14:m>
                <a:endParaRPr lang="it-IT" sz="1800" dirty="0">
                  <a:solidFill>
                    <a:srgbClr val="C00000"/>
                  </a:solidFill>
                </a:endParaRPr>
              </a:p>
            </p:txBody>
          </p:sp>
        </mc:Choice>
        <mc:Fallback xmlns="">
          <p:sp>
            <p:nvSpPr>
              <p:cNvPr id="13" name="CasellaDiTesto 19">
                <a:extLst>
                  <a:ext uri="{FF2B5EF4-FFF2-40B4-BE49-F238E27FC236}">
                    <a16:creationId xmlns:a16="http://schemas.microsoft.com/office/drawing/2014/main" xmlns="" xmlns:a14="http://schemas.microsoft.com/office/drawing/2010/main" id="{BAD3CB61-07B3-72AD-8387-8BE1B34CF6AF}"/>
                  </a:ext>
                </a:extLst>
              </p:cNvPr>
              <p:cNvSpPr txBox="1">
                <a:spLocks noRot="1" noChangeAspect="1" noMove="1" noResize="1" noEditPoints="1" noAdjustHandles="1" noChangeArrowheads="1" noChangeShapeType="1" noTextEdit="1"/>
              </p:cNvSpPr>
              <p:nvPr/>
            </p:nvSpPr>
            <p:spPr>
              <a:xfrm>
                <a:off x="2612147" y="5863331"/>
                <a:ext cx="1694951" cy="396262"/>
              </a:xfrm>
              <a:prstGeom prst="rect">
                <a:avLst/>
              </a:prstGeom>
              <a:blipFill rotWithShape="0">
                <a:blip r:embed="rId7"/>
                <a:stretch>
                  <a:fillRect b="-3077"/>
                </a:stretch>
              </a:blipFill>
            </p:spPr>
            <p:txBody>
              <a:bodyPr/>
              <a:lstStyle/>
              <a:p>
                <a:r>
                  <a:rPr lang="en-US">
                    <a:noFill/>
                  </a:rPr>
                  <a:t> </a:t>
                </a:r>
              </a:p>
            </p:txBody>
          </p:sp>
        </mc:Fallback>
      </mc:AlternateContent>
      <p:cxnSp>
        <p:nvCxnSpPr>
          <p:cNvPr id="14" name="Connettore 1 12">
            <a:extLst>
              <a:ext uri="{FF2B5EF4-FFF2-40B4-BE49-F238E27FC236}">
                <a16:creationId xmlns:a16="http://schemas.microsoft.com/office/drawing/2014/main" xmlns="" id="{1765CFE4-6A8F-5517-513D-E15833322D25}"/>
              </a:ext>
            </a:extLst>
          </p:cNvPr>
          <p:cNvCxnSpPr>
            <a:cxnSpLocks/>
          </p:cNvCxnSpPr>
          <p:nvPr/>
        </p:nvCxnSpPr>
        <p:spPr bwMode="auto">
          <a:xfrm flipV="1">
            <a:off x="6080673" y="2340486"/>
            <a:ext cx="21177" cy="2604557"/>
          </a:xfrm>
          <a:prstGeom prst="line">
            <a:avLst/>
          </a:prstGeom>
          <a:no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9721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8" grpId="0"/>
      <p:bldP spid="11"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31</a:t>
            </a:fld>
            <a:endParaRPr lang="en-US" dirty="0"/>
          </a:p>
        </p:txBody>
      </p:sp>
      <p:sp>
        <p:nvSpPr>
          <p:cNvPr id="7" name="Titolo 7">
            <a:extLst>
              <a:ext uri="{FF2B5EF4-FFF2-40B4-BE49-F238E27FC236}">
                <a16:creationId xmlns:a16="http://schemas.microsoft.com/office/drawing/2014/main" xmlns="" id="{951B0C5D-3EF6-AE45-9C07-19B1E97D1402}"/>
              </a:ext>
            </a:extLst>
          </p:cNvPr>
          <p:cNvSpPr txBox="1">
            <a:spLocks/>
          </p:cNvSpPr>
          <p:nvPr/>
        </p:nvSpPr>
        <p:spPr>
          <a:xfrm>
            <a:off x="1139152" y="151602"/>
            <a:ext cx="10353675" cy="14509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sz="4000" smtClean="0">
                <a:solidFill>
                  <a:schemeClr val="tx2"/>
                </a:solidFill>
              </a:rPr>
              <a:t>ITSR instability: Imaginary Tune Split and Repulsion</a:t>
            </a:r>
            <a:endParaRPr lang="en-GB" sz="4000" dirty="0">
              <a:solidFill>
                <a:schemeClr val="tx2"/>
              </a:solidFill>
            </a:endParaRPr>
          </a:p>
        </p:txBody>
      </p:sp>
      <p:sp>
        <p:nvSpPr>
          <p:cNvPr id="8" name="CasellaDiTesto 13">
            <a:extLst>
              <a:ext uri="{FF2B5EF4-FFF2-40B4-BE49-F238E27FC236}">
                <a16:creationId xmlns:a16="http://schemas.microsoft.com/office/drawing/2014/main" xmlns="" id="{867326D3-B356-99F4-C0B7-D85CE20FDF39}"/>
              </a:ext>
            </a:extLst>
          </p:cNvPr>
          <p:cNvSpPr txBox="1"/>
          <p:nvPr/>
        </p:nvSpPr>
        <p:spPr>
          <a:xfrm>
            <a:off x="624307" y="1736319"/>
            <a:ext cx="11612028" cy="461665"/>
          </a:xfrm>
          <a:prstGeom prst="rect">
            <a:avLst/>
          </a:prstGeom>
          <a:noFill/>
        </p:spPr>
        <p:txBody>
          <a:bodyPr wrap="square" rtlCol="0">
            <a:spAutoFit/>
          </a:bodyPr>
          <a:lstStyle/>
          <a:p>
            <a:r>
              <a:rPr lang="en-GB" sz="2400" dirty="0" smtClean="0">
                <a:solidFill>
                  <a:schemeClr val="tx2"/>
                </a:solidFill>
                <a:latin typeface="+mj-lt"/>
              </a:rPr>
              <a:t>Longitudinal and </a:t>
            </a:r>
            <a:r>
              <a:rPr lang="en-GB" sz="2400" dirty="0">
                <a:solidFill>
                  <a:schemeClr val="tx2"/>
                </a:solidFill>
                <a:latin typeface="+mj-lt"/>
              </a:rPr>
              <a:t>Transverse </a:t>
            </a:r>
            <a:r>
              <a:rPr lang="en-GB" sz="2400" dirty="0" err="1" smtClean="0">
                <a:solidFill>
                  <a:schemeClr val="tx2"/>
                </a:solidFill>
                <a:latin typeface="+mj-lt"/>
              </a:rPr>
              <a:t>wakefield</a:t>
            </a:r>
            <a:r>
              <a:rPr lang="en-GB" sz="2400" dirty="0">
                <a:solidFill>
                  <a:schemeClr val="tx2"/>
                </a:solidFill>
                <a:latin typeface="+mj-lt"/>
              </a:rPr>
              <a:t> </a:t>
            </a:r>
            <a:r>
              <a:rPr lang="en-GB" sz="2400" dirty="0" smtClean="0">
                <a:solidFill>
                  <a:schemeClr val="tx2"/>
                </a:solidFill>
                <a:latin typeface="+mj-lt"/>
              </a:rPr>
              <a:t>with a </a:t>
            </a:r>
            <a:r>
              <a:rPr lang="en-GB" sz="2400" dirty="0">
                <a:solidFill>
                  <a:schemeClr val="tx2"/>
                </a:solidFill>
                <a:latin typeface="+mj-lt"/>
              </a:rPr>
              <a:t>resistive </a:t>
            </a:r>
            <a:r>
              <a:rPr lang="en-GB" sz="2400" dirty="0" smtClean="0">
                <a:solidFill>
                  <a:schemeClr val="tx2"/>
                </a:solidFill>
                <a:latin typeface="+mj-lt"/>
              </a:rPr>
              <a:t>feedback at 10 </a:t>
            </a:r>
            <a:r>
              <a:rPr lang="en-GB" sz="2400" dirty="0">
                <a:solidFill>
                  <a:schemeClr val="tx2"/>
                </a:solidFill>
                <a:latin typeface="+mj-lt"/>
              </a:rPr>
              <a:t>turns damping time</a:t>
            </a:r>
          </a:p>
        </p:txBody>
      </p:sp>
      <p:sp>
        <p:nvSpPr>
          <p:cNvPr id="9" name="CasellaDiTesto 10">
            <a:extLst>
              <a:ext uri="{FF2B5EF4-FFF2-40B4-BE49-F238E27FC236}">
                <a16:creationId xmlns:a16="http://schemas.microsoft.com/office/drawing/2014/main" xmlns="" id="{B3DE4DD4-121F-10C5-592E-4F966FF83472}"/>
              </a:ext>
            </a:extLst>
          </p:cNvPr>
          <p:cNvSpPr txBox="1"/>
          <p:nvPr/>
        </p:nvSpPr>
        <p:spPr>
          <a:xfrm>
            <a:off x="4417026" y="5284235"/>
            <a:ext cx="7650283" cy="830997"/>
          </a:xfrm>
          <a:prstGeom prst="rect">
            <a:avLst/>
          </a:prstGeom>
          <a:noFill/>
        </p:spPr>
        <p:txBody>
          <a:bodyPr wrap="square" rtlCol="0">
            <a:spAutoFit/>
          </a:bodyPr>
          <a:lstStyle/>
          <a:p>
            <a:pPr algn="r"/>
            <a:r>
              <a:rPr lang="en-GB" sz="2400" dirty="0">
                <a:solidFill>
                  <a:srgbClr val="002060"/>
                </a:solidFill>
                <a:latin typeface="+mj-lt"/>
              </a:rPr>
              <a:t>The spread in the synchrotron tune due to the longitudinal </a:t>
            </a:r>
            <a:r>
              <a:rPr lang="en-GB" sz="2400" dirty="0" err="1">
                <a:solidFill>
                  <a:srgbClr val="002060"/>
                </a:solidFill>
                <a:latin typeface="+mj-lt"/>
              </a:rPr>
              <a:t>wakefield</a:t>
            </a:r>
            <a:r>
              <a:rPr lang="en-GB" sz="2400" dirty="0">
                <a:solidFill>
                  <a:srgbClr val="002060"/>
                </a:solidFill>
                <a:latin typeface="+mj-lt"/>
              </a:rPr>
              <a:t> helps to mitigate the ITSR instability</a:t>
            </a:r>
          </a:p>
        </p:txBody>
      </p:sp>
      <mc:AlternateContent xmlns:mc="http://schemas.openxmlformats.org/markup-compatibility/2006" xmlns:a14="http://schemas.microsoft.com/office/drawing/2010/main">
        <mc:Choice Requires="a14">
          <p:sp>
            <p:nvSpPr>
              <p:cNvPr id="10" name="CasellaDiTesto 19">
                <a:extLst>
                  <a:ext uri="{FF2B5EF4-FFF2-40B4-BE49-F238E27FC236}">
                    <a16:creationId xmlns:a16="http://schemas.microsoft.com/office/drawing/2014/main" xmlns="" id="{BAD3CB61-07B3-72AD-8387-8BE1B34CF6AF}"/>
                  </a:ext>
                </a:extLst>
              </p:cNvPr>
              <p:cNvSpPr txBox="1"/>
              <p:nvPr/>
            </p:nvSpPr>
            <p:spPr>
              <a:xfrm>
                <a:off x="2722075" y="5787371"/>
                <a:ext cx="1694951" cy="3962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800" i="1" dirty="0" smtClean="0">
                              <a:solidFill>
                                <a:srgbClr val="C00000"/>
                              </a:solidFill>
                              <a:latin typeface="Cambria Math" charset="0"/>
                            </a:rPr>
                          </m:ctrlPr>
                        </m:sSubPr>
                        <m:e>
                          <m:r>
                            <a:rPr lang="it-IT" sz="1800" i="1" dirty="0" smtClean="0">
                              <a:solidFill>
                                <a:srgbClr val="C00000"/>
                              </a:solidFill>
                              <a:latin typeface="Cambria Math" panose="02040503050406030204" pitchFamily="18" charset="0"/>
                            </a:rPr>
                            <m:t>𝑁</m:t>
                          </m:r>
                        </m:e>
                        <m:sub>
                          <m:r>
                            <a:rPr lang="it-IT" sz="1800" i="1" dirty="0" smtClean="0">
                              <a:solidFill>
                                <a:srgbClr val="C00000"/>
                              </a:solidFill>
                              <a:latin typeface="Cambria Math" panose="02040503050406030204" pitchFamily="18" charset="0"/>
                            </a:rPr>
                            <m:t>𝑝</m:t>
                          </m:r>
                        </m:sub>
                      </m:sSub>
                      <m:r>
                        <a:rPr lang="it-IT" sz="1800" i="1" dirty="0" smtClean="0">
                          <a:solidFill>
                            <a:srgbClr val="C00000"/>
                          </a:solidFill>
                          <a:latin typeface="Cambria Math" panose="02040503050406030204" pitchFamily="18" charset="0"/>
                        </a:rPr>
                        <m:t>=3</m:t>
                      </m:r>
                      <m:r>
                        <a:rPr lang="it-IT" sz="1800" b="0" i="1" dirty="0" smtClean="0">
                          <a:solidFill>
                            <a:srgbClr val="C00000"/>
                          </a:solidFill>
                          <a:latin typeface="Cambria Math" panose="02040503050406030204" pitchFamily="18" charset="0"/>
                        </a:rPr>
                        <m:t>4</m:t>
                      </m:r>
                      <m:r>
                        <a:rPr lang="it-IT" sz="1800" i="1" dirty="0" smtClean="0">
                          <a:solidFill>
                            <a:srgbClr val="C00000"/>
                          </a:solidFill>
                          <a:latin typeface="Cambria Math" panose="02040503050406030204" pitchFamily="18" charset="0"/>
                        </a:rPr>
                        <m:t>×</m:t>
                      </m:r>
                      <m:sSup>
                        <m:sSupPr>
                          <m:ctrlPr>
                            <a:rPr lang="it-IT" sz="1800" i="1" dirty="0" smtClean="0">
                              <a:solidFill>
                                <a:srgbClr val="C00000"/>
                              </a:solidFill>
                              <a:latin typeface="Cambria Math" charset="0"/>
                            </a:rPr>
                          </m:ctrlPr>
                        </m:sSupPr>
                        <m:e>
                          <m:r>
                            <a:rPr lang="it-IT" sz="1800" i="1" dirty="0" smtClean="0">
                              <a:solidFill>
                                <a:srgbClr val="C00000"/>
                              </a:solidFill>
                              <a:latin typeface="Cambria Math" panose="02040503050406030204" pitchFamily="18" charset="0"/>
                            </a:rPr>
                            <m:t>10</m:t>
                          </m:r>
                        </m:e>
                        <m:sup>
                          <m:r>
                            <a:rPr lang="it-IT" sz="1800" i="1" dirty="0" smtClean="0">
                              <a:solidFill>
                                <a:srgbClr val="C00000"/>
                              </a:solidFill>
                              <a:latin typeface="Cambria Math" panose="02040503050406030204" pitchFamily="18" charset="0"/>
                            </a:rPr>
                            <m:t>10</m:t>
                          </m:r>
                        </m:sup>
                      </m:sSup>
                    </m:oMath>
                  </m:oMathPara>
                </a14:m>
                <a:endParaRPr lang="it-IT" sz="1800" dirty="0">
                  <a:solidFill>
                    <a:srgbClr val="C00000"/>
                  </a:solidFill>
                </a:endParaRPr>
              </a:p>
            </p:txBody>
          </p:sp>
        </mc:Choice>
        <mc:Fallback xmlns="">
          <p:sp>
            <p:nvSpPr>
              <p:cNvPr id="10" name="CasellaDiTesto 19">
                <a:extLst>
                  <a:ext uri="{FF2B5EF4-FFF2-40B4-BE49-F238E27FC236}">
                    <a16:creationId xmlns:a16="http://schemas.microsoft.com/office/drawing/2014/main" xmlns="" xmlns:a14="http://schemas.microsoft.com/office/drawing/2010/main" id="{BAD3CB61-07B3-72AD-8387-8BE1B34CF6AF}"/>
                  </a:ext>
                </a:extLst>
              </p:cNvPr>
              <p:cNvSpPr txBox="1">
                <a:spLocks noRot="1" noChangeAspect="1" noMove="1" noResize="1" noEditPoints="1" noAdjustHandles="1" noChangeArrowheads="1" noChangeShapeType="1" noTextEdit="1"/>
              </p:cNvSpPr>
              <p:nvPr/>
            </p:nvSpPr>
            <p:spPr>
              <a:xfrm>
                <a:off x="2722075" y="5787371"/>
                <a:ext cx="1694951" cy="396262"/>
              </a:xfrm>
              <a:prstGeom prst="rect">
                <a:avLst/>
              </a:prstGeom>
              <a:blipFill rotWithShape="0">
                <a:blip r:embed="rId2"/>
                <a:stretch>
                  <a:fillRect b="-4615"/>
                </a:stretch>
              </a:blipFill>
            </p:spPr>
            <p:txBody>
              <a:bodyPr/>
              <a:lstStyle/>
              <a:p>
                <a:r>
                  <a:rPr lang="en-US">
                    <a:noFill/>
                  </a:rPr>
                  <a:t> </a:t>
                </a:r>
              </a:p>
            </p:txBody>
          </p:sp>
        </mc:Fallback>
      </mc:AlternateContent>
      <p:pic>
        <p:nvPicPr>
          <p:cNvPr id="11" name="Immagine 9">
            <a:extLst>
              <a:ext uri="{FF2B5EF4-FFF2-40B4-BE49-F238E27FC236}">
                <a16:creationId xmlns:a16="http://schemas.microsoft.com/office/drawing/2014/main" xmlns="" id="{584E103D-9EB4-8A97-E409-0674BFD5E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17" y="4282696"/>
            <a:ext cx="2532751" cy="1900937"/>
          </a:xfrm>
          <a:prstGeom prst="rect">
            <a:avLst/>
          </a:prstGeom>
        </p:spPr>
      </p:pic>
      <p:pic>
        <p:nvPicPr>
          <p:cNvPr id="12" name="Immagine 6">
            <a:extLst>
              <a:ext uri="{FF2B5EF4-FFF2-40B4-BE49-F238E27FC236}">
                <a16:creationId xmlns:a16="http://schemas.microsoft.com/office/drawing/2014/main" xmlns="" id="{42C5BE25-3C65-17DB-0216-26D44974A72E}"/>
              </a:ext>
            </a:extLst>
          </p:cNvPr>
          <p:cNvPicPr>
            <a:picLocks noChangeAspect="1"/>
          </p:cNvPicPr>
          <p:nvPr/>
        </p:nvPicPr>
        <p:blipFill rotWithShape="1">
          <a:blip r:embed="rId4">
            <a:extLst>
              <a:ext uri="{28A0092B-C50C-407E-A947-70E740481C1C}">
                <a14:useLocalDpi xmlns:a14="http://schemas.microsoft.com/office/drawing/2010/main" val="0"/>
              </a:ext>
            </a:extLst>
          </a:blip>
          <a:srcRect t="20550" b="25100"/>
          <a:stretch/>
        </p:blipFill>
        <p:spPr>
          <a:xfrm>
            <a:off x="2997077" y="2226435"/>
            <a:ext cx="7692347" cy="2926488"/>
          </a:xfrm>
          <a:prstGeom prst="rect">
            <a:avLst/>
          </a:prstGeom>
        </p:spPr>
      </p:pic>
      <p:cxnSp>
        <p:nvCxnSpPr>
          <p:cNvPr id="13" name="Connettore 1 17">
            <a:extLst>
              <a:ext uri="{FF2B5EF4-FFF2-40B4-BE49-F238E27FC236}">
                <a16:creationId xmlns:a16="http://schemas.microsoft.com/office/drawing/2014/main" xmlns="" id="{C6A3FE76-1301-3762-C513-81F0870A2E14}"/>
              </a:ext>
            </a:extLst>
          </p:cNvPr>
          <p:cNvCxnSpPr>
            <a:cxnSpLocks/>
          </p:cNvCxnSpPr>
          <p:nvPr/>
        </p:nvCxnSpPr>
        <p:spPr bwMode="auto">
          <a:xfrm flipH="1" flipV="1">
            <a:off x="6843251" y="2197984"/>
            <a:ext cx="11805" cy="2682609"/>
          </a:xfrm>
          <a:prstGeom prst="line">
            <a:avLst/>
          </a:prstGeom>
          <a:no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739310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32</a:t>
            </a:fld>
            <a:endParaRPr lang="en-US" dirty="0"/>
          </a:p>
        </p:txBody>
      </p:sp>
      <p:sp>
        <p:nvSpPr>
          <p:cNvPr id="7" name="Titolo 7">
            <a:extLst>
              <a:ext uri="{FF2B5EF4-FFF2-40B4-BE49-F238E27FC236}">
                <a16:creationId xmlns:a16="http://schemas.microsoft.com/office/drawing/2014/main" xmlns="" id="{951B0C5D-3EF6-AE45-9C07-19B1E97D1402}"/>
              </a:ext>
            </a:extLst>
          </p:cNvPr>
          <p:cNvSpPr>
            <a:spLocks noGrp="1"/>
          </p:cNvSpPr>
          <p:nvPr>
            <p:ph type="title" idx="4294967295"/>
          </p:nvPr>
        </p:nvSpPr>
        <p:spPr>
          <a:xfrm>
            <a:off x="1209465" y="266922"/>
            <a:ext cx="10280650" cy="1450975"/>
          </a:xfrm>
        </p:spPr>
        <p:txBody>
          <a:bodyPr>
            <a:normAutofit/>
          </a:bodyPr>
          <a:lstStyle/>
          <a:p>
            <a:pPr algn="ctr"/>
            <a:r>
              <a:rPr lang="en-GB" sz="4000" dirty="0">
                <a:solidFill>
                  <a:schemeClr val="tx2"/>
                </a:solidFill>
              </a:rPr>
              <a:t>ITSR instability: Imaginary Tune Split and Repulsion</a:t>
            </a:r>
          </a:p>
        </p:txBody>
      </p:sp>
      <p:sp>
        <p:nvSpPr>
          <p:cNvPr id="8" name="CasellaDiTesto 13">
            <a:extLst>
              <a:ext uri="{FF2B5EF4-FFF2-40B4-BE49-F238E27FC236}">
                <a16:creationId xmlns:a16="http://schemas.microsoft.com/office/drawing/2014/main" xmlns="" id="{867326D3-B356-99F4-C0B7-D85CE20FDF39}"/>
              </a:ext>
            </a:extLst>
          </p:cNvPr>
          <p:cNvSpPr txBox="1">
            <a:spLocks noGrp="1"/>
          </p:cNvSpPr>
          <p:nvPr>
            <p:ph idx="4294967295"/>
          </p:nvPr>
        </p:nvSpPr>
        <p:spPr>
          <a:xfrm>
            <a:off x="959340" y="1782805"/>
            <a:ext cx="10780900" cy="424732"/>
          </a:xfrm>
          <a:prstGeom prst="rect">
            <a:avLst/>
          </a:prstGeom>
          <a:noFill/>
        </p:spPr>
        <p:txBody>
          <a:bodyPr wrap="none" rtlCol="0">
            <a:spAutoFit/>
          </a:bodyPr>
          <a:lstStyle/>
          <a:p>
            <a:r>
              <a:rPr lang="en-GB" sz="2400" dirty="0" smtClean="0">
                <a:solidFill>
                  <a:schemeClr val="tx2"/>
                </a:solidFill>
                <a:latin typeface="+mj-lt"/>
              </a:rPr>
              <a:t>Longitudinal and </a:t>
            </a:r>
            <a:r>
              <a:rPr lang="en-GB" sz="2400" dirty="0">
                <a:solidFill>
                  <a:schemeClr val="tx2"/>
                </a:solidFill>
                <a:latin typeface="+mj-lt"/>
              </a:rPr>
              <a:t>Transverse </a:t>
            </a:r>
            <a:r>
              <a:rPr lang="en-GB" sz="2400" dirty="0" err="1" smtClean="0">
                <a:solidFill>
                  <a:schemeClr val="tx2"/>
                </a:solidFill>
                <a:latin typeface="+mj-lt"/>
              </a:rPr>
              <a:t>wakefield</a:t>
            </a:r>
            <a:r>
              <a:rPr lang="en-GB" sz="2400" dirty="0">
                <a:solidFill>
                  <a:schemeClr val="tx2"/>
                </a:solidFill>
                <a:latin typeface="+mj-lt"/>
              </a:rPr>
              <a:t> </a:t>
            </a:r>
            <a:r>
              <a:rPr lang="en-GB" sz="2400" dirty="0" smtClean="0">
                <a:solidFill>
                  <a:schemeClr val="tx2"/>
                </a:solidFill>
                <a:latin typeface="+mj-lt"/>
              </a:rPr>
              <a:t>with a </a:t>
            </a:r>
            <a:r>
              <a:rPr lang="en-GB" sz="2400" dirty="0">
                <a:solidFill>
                  <a:schemeClr val="tx2"/>
                </a:solidFill>
                <a:latin typeface="+mj-lt"/>
              </a:rPr>
              <a:t>resistive </a:t>
            </a:r>
            <a:r>
              <a:rPr lang="en-GB" sz="2400" dirty="0" smtClean="0">
                <a:solidFill>
                  <a:schemeClr val="tx2"/>
                </a:solidFill>
                <a:latin typeface="+mj-lt"/>
              </a:rPr>
              <a:t>feedback at </a:t>
            </a:r>
            <a:r>
              <a:rPr lang="en-GB" sz="2400" dirty="0">
                <a:solidFill>
                  <a:schemeClr val="tx2"/>
                </a:solidFill>
                <a:latin typeface="+mj-lt"/>
              </a:rPr>
              <a:t>4 turns damping time</a:t>
            </a:r>
          </a:p>
        </p:txBody>
      </p:sp>
      <p:pic>
        <p:nvPicPr>
          <p:cNvPr id="9" name="Immagine 5">
            <a:extLst>
              <a:ext uri="{FF2B5EF4-FFF2-40B4-BE49-F238E27FC236}">
                <a16:creationId xmlns:a16="http://schemas.microsoft.com/office/drawing/2014/main" xmlns="" id="{895E6FEE-D6A8-5A69-E625-11102E93F4AD}"/>
              </a:ext>
            </a:extLst>
          </p:cNvPr>
          <p:cNvPicPr>
            <a:picLocks noChangeAspect="1"/>
          </p:cNvPicPr>
          <p:nvPr/>
        </p:nvPicPr>
        <p:blipFill rotWithShape="1">
          <a:blip r:embed="rId2">
            <a:extLst>
              <a:ext uri="{28A0092B-C50C-407E-A947-70E740481C1C}">
                <a14:useLocalDpi xmlns:a14="http://schemas.microsoft.com/office/drawing/2010/main" val="0"/>
              </a:ext>
            </a:extLst>
          </a:blip>
          <a:srcRect l="5122" t="22384" r="2395" b="22686"/>
          <a:stretch/>
        </p:blipFill>
        <p:spPr>
          <a:xfrm>
            <a:off x="3458670" y="2181930"/>
            <a:ext cx="7143100" cy="2969778"/>
          </a:xfrm>
          <a:prstGeom prst="rect">
            <a:avLst/>
          </a:prstGeom>
        </p:spPr>
      </p:pic>
      <p:cxnSp>
        <p:nvCxnSpPr>
          <p:cNvPr id="10" name="Connettore 1 12">
            <a:extLst>
              <a:ext uri="{FF2B5EF4-FFF2-40B4-BE49-F238E27FC236}">
                <a16:creationId xmlns:a16="http://schemas.microsoft.com/office/drawing/2014/main" xmlns="" id="{1765CFE4-6A8F-5517-513D-E15833322D25}"/>
              </a:ext>
            </a:extLst>
          </p:cNvPr>
          <p:cNvCxnSpPr>
            <a:cxnSpLocks/>
          </p:cNvCxnSpPr>
          <p:nvPr/>
        </p:nvCxnSpPr>
        <p:spPr bwMode="auto">
          <a:xfrm flipV="1">
            <a:off x="7330539" y="2384908"/>
            <a:ext cx="0" cy="2196000"/>
          </a:xfrm>
          <a:prstGeom prst="line">
            <a:avLst/>
          </a:prstGeom>
          <a:noFill/>
          <a:ln w="38100" cap="flat" cmpd="sng" algn="ctr">
            <a:solidFill>
              <a:srgbClr val="FF0000"/>
            </a:solidFill>
            <a:prstDash val="solid"/>
            <a:round/>
            <a:headEnd type="none" w="med" len="med"/>
            <a:tailEnd type="none" w="med" len="med"/>
          </a:ln>
          <a:effectLst/>
        </p:spPr>
      </p:cxnSp>
      <p:sp>
        <p:nvSpPr>
          <p:cNvPr id="11" name="CasellaDiTesto 10">
            <a:extLst>
              <a:ext uri="{FF2B5EF4-FFF2-40B4-BE49-F238E27FC236}">
                <a16:creationId xmlns:a16="http://schemas.microsoft.com/office/drawing/2014/main" xmlns="" id="{B3DE4DD4-121F-10C5-592E-4F966FF83472}"/>
              </a:ext>
            </a:extLst>
          </p:cNvPr>
          <p:cNvSpPr txBox="1"/>
          <p:nvPr/>
        </p:nvSpPr>
        <p:spPr>
          <a:xfrm>
            <a:off x="3380983" y="5051480"/>
            <a:ext cx="8699779" cy="1200329"/>
          </a:xfrm>
          <a:prstGeom prst="rect">
            <a:avLst/>
          </a:prstGeom>
          <a:noFill/>
        </p:spPr>
        <p:txBody>
          <a:bodyPr wrap="square" rtlCol="0">
            <a:spAutoFit/>
          </a:bodyPr>
          <a:lstStyle/>
          <a:p>
            <a:r>
              <a:rPr lang="en-GB" sz="2400" dirty="0" err="1">
                <a:solidFill>
                  <a:srgbClr val="002060"/>
                </a:solidFill>
                <a:latin typeface="+mj-lt"/>
              </a:rPr>
              <a:t>Beamstrahlung</a:t>
            </a:r>
            <a:r>
              <a:rPr lang="en-GB" sz="2400" dirty="0">
                <a:solidFill>
                  <a:srgbClr val="002060"/>
                </a:solidFill>
                <a:latin typeface="+mj-lt"/>
              </a:rPr>
              <a:t> reduces the effect of the longitudinal </a:t>
            </a:r>
            <a:r>
              <a:rPr lang="en-GB" sz="2400" dirty="0" err="1">
                <a:solidFill>
                  <a:srgbClr val="002060"/>
                </a:solidFill>
                <a:latin typeface="+mj-lt"/>
              </a:rPr>
              <a:t>wakefield</a:t>
            </a:r>
            <a:r>
              <a:rPr lang="en-GB" sz="2400" dirty="0">
                <a:solidFill>
                  <a:srgbClr val="002060"/>
                </a:solidFill>
                <a:latin typeface="+mj-lt"/>
              </a:rPr>
              <a:t> which, on its turn, has a beneficial effect on the TMCI with a resistive transverse damper. What happens if both effects are present?</a:t>
            </a:r>
          </a:p>
        </p:txBody>
      </p:sp>
      <p:pic>
        <p:nvPicPr>
          <p:cNvPr id="12" name="Immagine 11">
            <a:extLst>
              <a:ext uri="{FF2B5EF4-FFF2-40B4-BE49-F238E27FC236}">
                <a16:creationId xmlns:a16="http://schemas.microsoft.com/office/drawing/2014/main" xmlns="" id="{8B110456-8337-BBAC-3BF0-F87E5CCD0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40" y="4084200"/>
            <a:ext cx="2872506" cy="2155937"/>
          </a:xfrm>
          <a:prstGeom prst="rect">
            <a:avLst/>
          </a:prstGeom>
        </p:spPr>
      </p:pic>
      <mc:AlternateContent xmlns:mc="http://schemas.openxmlformats.org/markup-compatibility/2006" xmlns:a14="http://schemas.microsoft.com/office/drawing/2010/main">
        <mc:Choice Requires="a14">
          <p:sp>
            <p:nvSpPr>
              <p:cNvPr id="13" name="CasellaDiTesto 19">
                <a:extLst>
                  <a:ext uri="{FF2B5EF4-FFF2-40B4-BE49-F238E27FC236}">
                    <a16:creationId xmlns:a16="http://schemas.microsoft.com/office/drawing/2014/main" xmlns="" id="{BAD3CB61-07B3-72AD-8387-8BE1B34CF6AF}"/>
                  </a:ext>
                </a:extLst>
              </p:cNvPr>
              <p:cNvSpPr txBox="1"/>
              <p:nvPr/>
            </p:nvSpPr>
            <p:spPr>
              <a:xfrm>
                <a:off x="316556" y="3776245"/>
                <a:ext cx="1694951" cy="3962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800" i="1" dirty="0" smtClean="0">
                              <a:solidFill>
                                <a:srgbClr val="C00000"/>
                              </a:solidFill>
                              <a:latin typeface="Cambria Math" charset="0"/>
                            </a:rPr>
                          </m:ctrlPr>
                        </m:sSubPr>
                        <m:e>
                          <m:r>
                            <a:rPr lang="it-IT" sz="1800" i="1" dirty="0" smtClean="0">
                              <a:solidFill>
                                <a:srgbClr val="C00000"/>
                              </a:solidFill>
                              <a:latin typeface="Cambria Math" panose="02040503050406030204" pitchFamily="18" charset="0"/>
                            </a:rPr>
                            <m:t>𝑁</m:t>
                          </m:r>
                        </m:e>
                        <m:sub>
                          <m:r>
                            <a:rPr lang="it-IT" sz="1800" i="1" dirty="0" smtClean="0">
                              <a:solidFill>
                                <a:srgbClr val="C00000"/>
                              </a:solidFill>
                              <a:latin typeface="Cambria Math" panose="02040503050406030204" pitchFamily="18" charset="0"/>
                            </a:rPr>
                            <m:t>𝑝</m:t>
                          </m:r>
                        </m:sub>
                      </m:sSub>
                      <m:r>
                        <a:rPr lang="it-IT" sz="1800" i="1" dirty="0" smtClean="0">
                          <a:solidFill>
                            <a:srgbClr val="C00000"/>
                          </a:solidFill>
                          <a:latin typeface="Cambria Math" panose="02040503050406030204" pitchFamily="18" charset="0"/>
                        </a:rPr>
                        <m:t>=</m:t>
                      </m:r>
                      <m:r>
                        <a:rPr lang="it-IT" sz="1800" b="0" i="1" dirty="0" smtClean="0">
                          <a:solidFill>
                            <a:srgbClr val="C00000"/>
                          </a:solidFill>
                          <a:latin typeface="Cambria Math" panose="02040503050406030204" pitchFamily="18" charset="0"/>
                        </a:rPr>
                        <m:t>46</m:t>
                      </m:r>
                      <m:r>
                        <a:rPr lang="it-IT" sz="1800" i="1" dirty="0" smtClean="0">
                          <a:solidFill>
                            <a:srgbClr val="C00000"/>
                          </a:solidFill>
                          <a:latin typeface="Cambria Math" panose="02040503050406030204" pitchFamily="18" charset="0"/>
                        </a:rPr>
                        <m:t>×</m:t>
                      </m:r>
                      <m:sSup>
                        <m:sSupPr>
                          <m:ctrlPr>
                            <a:rPr lang="it-IT" sz="1800" i="1" dirty="0" smtClean="0">
                              <a:solidFill>
                                <a:srgbClr val="C00000"/>
                              </a:solidFill>
                              <a:latin typeface="Cambria Math" charset="0"/>
                            </a:rPr>
                          </m:ctrlPr>
                        </m:sSupPr>
                        <m:e>
                          <m:r>
                            <a:rPr lang="it-IT" sz="1800" i="1" dirty="0" smtClean="0">
                              <a:solidFill>
                                <a:srgbClr val="C00000"/>
                              </a:solidFill>
                              <a:latin typeface="Cambria Math" panose="02040503050406030204" pitchFamily="18" charset="0"/>
                            </a:rPr>
                            <m:t>10</m:t>
                          </m:r>
                        </m:e>
                        <m:sup>
                          <m:r>
                            <a:rPr lang="it-IT" sz="1800" i="1" dirty="0" smtClean="0">
                              <a:solidFill>
                                <a:srgbClr val="C00000"/>
                              </a:solidFill>
                              <a:latin typeface="Cambria Math" panose="02040503050406030204" pitchFamily="18" charset="0"/>
                            </a:rPr>
                            <m:t>10</m:t>
                          </m:r>
                        </m:sup>
                      </m:sSup>
                    </m:oMath>
                  </m:oMathPara>
                </a14:m>
                <a:endParaRPr lang="it-IT" sz="1800" dirty="0">
                  <a:solidFill>
                    <a:srgbClr val="C00000"/>
                  </a:solidFill>
                </a:endParaRPr>
              </a:p>
            </p:txBody>
          </p:sp>
        </mc:Choice>
        <mc:Fallback xmlns="">
          <p:sp>
            <p:nvSpPr>
              <p:cNvPr id="13" name="CasellaDiTesto 19">
                <a:extLst>
                  <a:ext uri="{FF2B5EF4-FFF2-40B4-BE49-F238E27FC236}">
                    <a16:creationId xmlns:a16="http://schemas.microsoft.com/office/drawing/2014/main" xmlns="" xmlns:a14="http://schemas.microsoft.com/office/drawing/2010/main" id="{BAD3CB61-07B3-72AD-8387-8BE1B34CF6AF}"/>
                  </a:ext>
                </a:extLst>
              </p:cNvPr>
              <p:cNvSpPr txBox="1">
                <a:spLocks noRot="1" noChangeAspect="1" noMove="1" noResize="1" noEditPoints="1" noAdjustHandles="1" noChangeArrowheads="1" noChangeShapeType="1" noTextEdit="1"/>
              </p:cNvSpPr>
              <p:nvPr/>
            </p:nvSpPr>
            <p:spPr>
              <a:xfrm>
                <a:off x="316556" y="3776245"/>
                <a:ext cx="1694951" cy="396262"/>
              </a:xfrm>
              <a:prstGeom prst="rect">
                <a:avLst/>
              </a:prstGeom>
              <a:blipFill rotWithShape="0">
                <a:blip r:embed="rId4"/>
                <a:stretch>
                  <a:fillRect b="-4615"/>
                </a:stretch>
              </a:blipFill>
            </p:spPr>
            <p:txBody>
              <a:bodyPr/>
              <a:lstStyle/>
              <a:p>
                <a:r>
                  <a:rPr lang="en-US">
                    <a:noFill/>
                  </a:rPr>
                  <a:t> </a:t>
                </a:r>
              </a:p>
            </p:txBody>
          </p:sp>
        </mc:Fallback>
      </mc:AlternateContent>
    </p:spTree>
    <p:extLst>
      <p:ext uri="{BB962C8B-B14F-4D97-AF65-F5344CB8AC3E}">
        <p14:creationId xmlns:p14="http://schemas.microsoft.com/office/powerpoint/2010/main" val="2009243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154" y="99631"/>
            <a:ext cx="10809798" cy="1450757"/>
          </a:xfrm>
        </p:spPr>
        <p:txBody>
          <a:bodyPr>
            <a:normAutofit/>
          </a:bodyPr>
          <a:lstStyle/>
          <a:p>
            <a:r>
              <a:rPr lang="en-US" sz="4400" dirty="0">
                <a:solidFill>
                  <a:schemeClr val="tx2"/>
                </a:solidFill>
              </a:rPr>
              <a:t>Reduction of β function at the interaction point </a:t>
            </a:r>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33</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4871" r="6587"/>
          <a:stretch/>
        </p:blipFill>
        <p:spPr>
          <a:xfrm>
            <a:off x="5801057" y="2516665"/>
            <a:ext cx="5415864" cy="3123714"/>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10484"/>
          <a:stretch/>
        </p:blipFill>
        <p:spPr>
          <a:xfrm>
            <a:off x="446502" y="2416144"/>
            <a:ext cx="5534988" cy="2931968"/>
          </a:xfrm>
          <a:prstGeom prst="rect">
            <a:avLst/>
          </a:prstGeom>
        </p:spPr>
      </p:pic>
      <p:pic>
        <p:nvPicPr>
          <p:cNvPr id="10" name="Picture 9"/>
          <p:cNvPicPr>
            <a:picLocks noChangeAspect="1"/>
          </p:cNvPicPr>
          <p:nvPr/>
        </p:nvPicPr>
        <p:blipFill>
          <a:blip r:embed="rId4"/>
          <a:stretch>
            <a:fillRect/>
          </a:stretch>
        </p:blipFill>
        <p:spPr>
          <a:xfrm>
            <a:off x="3385444" y="5362695"/>
            <a:ext cx="596900" cy="254000"/>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562599" y="5561003"/>
                <a:ext cx="10820400" cy="1029064"/>
              </a:xfrm>
              <a:prstGeom prst="rect">
                <a:avLst/>
              </a:prstGeom>
            </p:spPr>
            <p:txBody>
              <a:bodyPr wrap="square">
                <a:spAutoFit/>
              </a:bodyPr>
              <a:lstStyle/>
              <a:p>
                <a:pPr algn="ctr"/>
                <a:r>
                  <a:rPr lang="en-US" sz="2000" dirty="0" smtClean="0">
                    <a:solidFill>
                      <a:schemeClr val="tx1"/>
                    </a:solidFill>
                    <a:latin typeface="+mj-lt"/>
                  </a:rPr>
                  <a:t>Normalized horizontal beam size </a:t>
                </a:r>
                <a14:m>
                  <m:oMath xmlns:m="http://schemas.openxmlformats.org/officeDocument/2006/math">
                    <m:sSub>
                      <m:sSubPr>
                        <m:ctrlPr>
                          <a:rPr lang="en-US" sz="2000" i="1" smtClean="0">
                            <a:solidFill>
                              <a:schemeClr val="tx1"/>
                            </a:solidFill>
                            <a:latin typeface="Cambria Math" charset="0"/>
                          </a:rPr>
                        </m:ctrlPr>
                      </m:sSubPr>
                      <m:e>
                        <m:r>
                          <a:rPr lang="en-US" sz="2000" i="1" smtClean="0">
                            <a:solidFill>
                              <a:schemeClr val="tx1"/>
                            </a:solidFill>
                            <a:latin typeface="Cambria Math" charset="0"/>
                            <a:ea typeface="Cambria Math" charset="0"/>
                            <a:cs typeface="Cambria Math" charset="0"/>
                          </a:rPr>
                          <m:t>𝜎</m:t>
                        </m:r>
                      </m:e>
                      <m:sub>
                        <m:r>
                          <a:rPr lang="it-IT" sz="2000" b="0" i="1" smtClean="0">
                            <a:solidFill>
                              <a:schemeClr val="tx1"/>
                            </a:solidFill>
                            <a:latin typeface="Cambria Math" charset="0"/>
                          </a:rPr>
                          <m:t>𝑥</m:t>
                        </m:r>
                      </m:sub>
                    </m:sSub>
                    <m:r>
                      <a:rPr lang="it-IT" sz="2000" b="0" i="0" smtClean="0">
                        <a:solidFill>
                          <a:schemeClr val="tx1"/>
                        </a:solidFill>
                        <a:latin typeface="Cambria Math" charset="0"/>
                      </a:rPr>
                      <m:t>\</m:t>
                    </m:r>
                    <m:sSub>
                      <m:sSubPr>
                        <m:ctrlPr>
                          <a:rPr lang="en-US" sz="2000" b="0" i="1" smtClean="0">
                            <a:solidFill>
                              <a:schemeClr val="tx1"/>
                            </a:solidFill>
                            <a:latin typeface="Cambria Math" charset="0"/>
                          </a:rPr>
                        </m:ctrlPr>
                      </m:sSubPr>
                      <m:e>
                        <m:r>
                          <a:rPr lang="en-US" sz="2000" b="0" i="1" smtClean="0">
                            <a:solidFill>
                              <a:schemeClr val="tx1"/>
                            </a:solidFill>
                            <a:latin typeface="Cambria Math" charset="0"/>
                            <a:ea typeface="Cambria Math" charset="0"/>
                            <a:cs typeface="Cambria Math" charset="0"/>
                          </a:rPr>
                          <m:t>𝜎</m:t>
                        </m:r>
                      </m:e>
                      <m:sub>
                        <m:r>
                          <a:rPr lang="it-IT" sz="2000" b="0" i="1" smtClean="0">
                            <a:solidFill>
                              <a:schemeClr val="tx1"/>
                            </a:solidFill>
                            <a:latin typeface="Cambria Math" charset="0"/>
                          </a:rPr>
                          <m:t>𝑥</m:t>
                        </m:r>
                        <m:r>
                          <a:rPr lang="it-IT" sz="2000" b="0" i="1" smtClean="0">
                            <a:solidFill>
                              <a:schemeClr val="tx1"/>
                            </a:solidFill>
                            <a:latin typeface="Cambria Math" charset="0"/>
                          </a:rPr>
                          <m:t>,0</m:t>
                        </m:r>
                      </m:sub>
                    </m:sSub>
                    <m:r>
                      <a:rPr lang="it-IT" sz="2000" b="0" i="0" smtClean="0">
                        <a:solidFill>
                          <a:schemeClr val="tx1"/>
                        </a:solidFill>
                        <a:latin typeface="Cambria Math" charset="0"/>
                      </a:rPr>
                      <m:t> </m:t>
                    </m:r>
                  </m:oMath>
                </a14:m>
                <a:r>
                  <a:rPr lang="en-US" sz="2000" dirty="0" smtClean="0">
                    <a:solidFill>
                      <a:schemeClr val="tx1"/>
                    </a:solidFill>
                    <a:latin typeface="+mj-lt"/>
                  </a:rPr>
                  <a:t>as </a:t>
                </a:r>
                <a:r>
                  <a:rPr lang="en-US" sz="2000" dirty="0">
                    <a:solidFill>
                      <a:schemeClr val="tx1"/>
                    </a:solidFill>
                    <a:latin typeface="+mj-lt"/>
                  </a:rPr>
                  <a:t>a function of the horizontal tune for a </a:t>
                </a:r>
                <a:r>
                  <a:rPr lang="en-US" sz="2000" dirty="0" smtClean="0">
                    <a:solidFill>
                      <a:schemeClr val="tx1"/>
                    </a:solidFill>
                    <a:latin typeface="+mj-lt"/>
                  </a:rPr>
                  <a:t>bunch population of N</a:t>
                </a:r>
                <a:r>
                  <a:rPr lang="en-US" sz="2000" baseline="-25000" dirty="0" smtClean="0">
                    <a:solidFill>
                      <a:schemeClr val="tx1"/>
                    </a:solidFill>
                    <a:latin typeface="+mj-lt"/>
                  </a:rPr>
                  <a:t>p</a:t>
                </a:r>
                <a:r>
                  <a:rPr lang="en-US" sz="2000" dirty="0" smtClean="0">
                    <a:solidFill>
                      <a:schemeClr val="tx1"/>
                    </a:solidFill>
                    <a:latin typeface="+mj-lt"/>
                  </a:rPr>
                  <a:t> </a:t>
                </a:r>
                <a:r>
                  <a:rPr lang="en-US" sz="2000" dirty="0">
                    <a:solidFill>
                      <a:schemeClr val="tx1"/>
                    </a:solidFill>
                    <a:latin typeface="+mj-lt"/>
                  </a:rPr>
                  <a:t>= </a:t>
                </a:r>
                <a:r>
                  <a:rPr lang="en-US" sz="2000" dirty="0" smtClean="0">
                    <a:solidFill>
                      <a:schemeClr val="tx1"/>
                    </a:solidFill>
                    <a:latin typeface="+mj-lt"/>
                  </a:rPr>
                  <a:t>2.8 x 10</a:t>
                </a:r>
                <a:r>
                  <a:rPr lang="en-US" sz="2000" baseline="30000" dirty="0" smtClean="0">
                    <a:solidFill>
                      <a:schemeClr val="tx1"/>
                    </a:solidFill>
                    <a:latin typeface="+mj-lt"/>
                  </a:rPr>
                  <a:t>11</a:t>
                </a:r>
                <a:r>
                  <a:rPr lang="en-US" sz="2000" dirty="0" smtClean="0">
                    <a:solidFill>
                      <a:schemeClr val="tx1"/>
                    </a:solidFill>
                    <a:latin typeface="+mj-lt"/>
                  </a:rPr>
                  <a:t> </a:t>
                </a:r>
                <a:r>
                  <a:rPr lang="en-US" sz="2000" dirty="0">
                    <a:solidFill>
                      <a:schemeClr val="tx1"/>
                    </a:solidFill>
                    <a:latin typeface="+mj-lt"/>
                  </a:rPr>
                  <a:t>(on the </a:t>
                </a:r>
                <a:r>
                  <a:rPr lang="en-US" sz="2000" dirty="0" smtClean="0">
                    <a:solidFill>
                      <a:schemeClr val="tx1"/>
                    </a:solidFill>
                    <a:latin typeface="+mj-lt"/>
                  </a:rPr>
                  <a:t>left) </a:t>
                </a:r>
                <a:r>
                  <a:rPr lang="en-US" sz="2000" dirty="0">
                    <a:solidFill>
                      <a:schemeClr val="tx1"/>
                    </a:solidFill>
                    <a:latin typeface="+mj-lt"/>
                  </a:rPr>
                  <a:t>and N</a:t>
                </a:r>
                <a:r>
                  <a:rPr lang="en-US" sz="2000" baseline="-25000" dirty="0">
                    <a:solidFill>
                      <a:schemeClr val="tx1"/>
                    </a:solidFill>
                    <a:latin typeface="+mj-lt"/>
                  </a:rPr>
                  <a:t>p</a:t>
                </a:r>
                <a:r>
                  <a:rPr lang="en-US" sz="2000" dirty="0">
                    <a:solidFill>
                      <a:schemeClr val="tx1"/>
                    </a:solidFill>
                    <a:latin typeface="+mj-lt"/>
                  </a:rPr>
                  <a:t> = </a:t>
                </a:r>
                <a:r>
                  <a:rPr lang="en-US" sz="2000" dirty="0" smtClean="0">
                    <a:solidFill>
                      <a:schemeClr val="tx1"/>
                    </a:solidFill>
                    <a:latin typeface="+mj-lt"/>
                  </a:rPr>
                  <a:t>1.4 x 10</a:t>
                </a:r>
                <a:r>
                  <a:rPr lang="en-US" sz="2000" baseline="30000" dirty="0" smtClean="0">
                    <a:solidFill>
                      <a:schemeClr val="tx1"/>
                    </a:solidFill>
                    <a:latin typeface="+mj-lt"/>
                  </a:rPr>
                  <a:t>11</a:t>
                </a:r>
                <a:r>
                  <a:rPr lang="en-US" sz="2000" dirty="0" smtClean="0">
                    <a:solidFill>
                      <a:schemeClr val="tx1"/>
                    </a:solidFill>
                    <a:latin typeface="+mj-lt"/>
                  </a:rPr>
                  <a:t> </a:t>
                </a:r>
                <a:r>
                  <a:rPr lang="en-US" sz="2000" dirty="0">
                    <a:solidFill>
                      <a:schemeClr val="tx1"/>
                    </a:solidFill>
                    <a:latin typeface="+mj-lt"/>
                  </a:rPr>
                  <a:t>(on the </a:t>
                </a:r>
                <a:r>
                  <a:rPr lang="en-US" sz="2000" dirty="0" smtClean="0">
                    <a:solidFill>
                      <a:schemeClr val="tx1"/>
                    </a:solidFill>
                    <a:latin typeface="+mj-lt"/>
                  </a:rPr>
                  <a:t>right) </a:t>
                </a:r>
                <a:r>
                  <a:rPr lang="en-US" sz="2000" dirty="0">
                    <a:solidFill>
                      <a:schemeClr val="tx1"/>
                    </a:solidFill>
                    <a:latin typeface="+mj-lt"/>
                  </a:rPr>
                  <a:t>at different chromaticities </a:t>
                </a:r>
                <a:r>
                  <a:rPr lang="en-US" sz="2000" dirty="0" smtClean="0">
                    <a:solidFill>
                      <a:schemeClr val="tx1"/>
                    </a:solidFill>
                    <a:latin typeface="+mj-lt"/>
                  </a:rPr>
                  <a:t>with </a:t>
                </a:r>
                <a:r>
                  <a:rPr lang="en-US" sz="2000" b="1" dirty="0" smtClean="0">
                    <a:solidFill>
                      <a:schemeClr val="tx1"/>
                    </a:solidFill>
                    <a:latin typeface="+mj-lt"/>
                  </a:rPr>
                  <a:t>β</a:t>
                </a:r>
                <a:r>
                  <a:rPr lang="en-US" sz="2000" b="1" baseline="30000" dirty="0" smtClean="0">
                    <a:solidFill>
                      <a:schemeClr val="tx1"/>
                    </a:solidFill>
                    <a:latin typeface="+mj-lt"/>
                  </a:rPr>
                  <a:t>∗</a:t>
                </a:r>
                <a:r>
                  <a:rPr lang="en-US" sz="2000" b="1" baseline="-25000" dirty="0" smtClean="0">
                    <a:solidFill>
                      <a:schemeClr val="tx1"/>
                    </a:solidFill>
                    <a:latin typeface="+mj-lt"/>
                  </a:rPr>
                  <a:t>x</a:t>
                </a:r>
                <a:r>
                  <a:rPr lang="en-US" sz="2000" b="1" dirty="0" smtClean="0">
                    <a:solidFill>
                      <a:schemeClr val="tx1"/>
                    </a:solidFill>
                    <a:latin typeface="+mj-lt"/>
                  </a:rPr>
                  <a:t> </a:t>
                </a:r>
                <a:r>
                  <a:rPr lang="en-US" sz="2000" b="1" dirty="0">
                    <a:solidFill>
                      <a:schemeClr val="tx1"/>
                    </a:solidFill>
                    <a:latin typeface="+mj-lt"/>
                  </a:rPr>
                  <a:t>= </a:t>
                </a:r>
                <a:r>
                  <a:rPr lang="en-US" sz="2000" b="1" dirty="0" smtClean="0">
                    <a:solidFill>
                      <a:schemeClr val="tx1"/>
                    </a:solidFill>
                    <a:latin typeface="+mj-lt"/>
                  </a:rPr>
                  <a:t>10 cm</a:t>
                </a:r>
                <a:r>
                  <a:rPr lang="en-US" sz="2000" dirty="0" smtClean="0">
                    <a:solidFill>
                      <a:schemeClr val="tx1"/>
                    </a:solidFill>
                    <a:latin typeface="+mj-lt"/>
                  </a:rPr>
                  <a:t>.</a:t>
                </a:r>
                <a:r>
                  <a:rPr lang="en-US" sz="2000" dirty="0">
                    <a:solidFill>
                      <a:schemeClr val="tx1"/>
                    </a:solidFill>
                    <a:latin typeface="+mj-lt"/>
                  </a:rPr>
                  <a:t/>
                </a:r>
                <a:br>
                  <a:rPr lang="en-US" sz="2000" dirty="0">
                    <a:solidFill>
                      <a:schemeClr val="tx1"/>
                    </a:solidFill>
                    <a:latin typeface="+mj-lt"/>
                  </a:rPr>
                </a:br>
                <a:endParaRPr lang="en-US" sz="2000" dirty="0">
                  <a:solidFill>
                    <a:schemeClr val="tx1"/>
                  </a:solidFill>
                  <a:latin typeface="+mj-lt"/>
                </a:endParaRPr>
              </a:p>
            </p:txBody>
          </p:sp>
        </mc:Choice>
        <mc:Fallback>
          <p:sp>
            <p:nvSpPr>
              <p:cNvPr id="11" name="Rectangle 10"/>
              <p:cNvSpPr>
                <a:spLocks noRot="1" noChangeAspect="1" noMove="1" noResize="1" noEditPoints="1" noAdjustHandles="1" noChangeArrowheads="1" noChangeShapeType="1" noTextEdit="1"/>
              </p:cNvSpPr>
              <p:nvPr/>
            </p:nvSpPr>
            <p:spPr>
              <a:xfrm>
                <a:off x="562599" y="5561003"/>
                <a:ext cx="10820400" cy="1029064"/>
              </a:xfrm>
              <a:prstGeom prst="rect">
                <a:avLst/>
              </a:prstGeom>
              <a:blipFill rotWithShape="0">
                <a:blip r:embed="rId5"/>
                <a:stretch>
                  <a:fillRect l="-169" t="-37870" r="-225"/>
                </a:stretch>
              </a:blipFill>
            </p:spPr>
            <p:txBody>
              <a:bodyPr/>
              <a:lstStyle/>
              <a:p>
                <a:r>
                  <a:rPr lang="en-US">
                    <a:noFill/>
                  </a:rPr>
                  <a:t> </a:t>
                </a:r>
              </a:p>
            </p:txBody>
          </p:sp>
        </mc:Fallback>
      </mc:AlternateContent>
      <p:sp>
        <p:nvSpPr>
          <p:cNvPr id="12" name="Rectangle 11"/>
          <p:cNvSpPr/>
          <p:nvPr/>
        </p:nvSpPr>
        <p:spPr>
          <a:xfrm>
            <a:off x="562599" y="1783211"/>
            <a:ext cx="11184790" cy="400110"/>
          </a:xfrm>
          <a:prstGeom prst="rect">
            <a:avLst/>
          </a:prstGeom>
        </p:spPr>
        <p:txBody>
          <a:bodyPr wrap="square">
            <a:spAutoFit/>
          </a:bodyPr>
          <a:lstStyle/>
          <a:p>
            <a:r>
              <a:rPr lang="en-GB" sz="2000" dirty="0">
                <a:solidFill>
                  <a:srgbClr val="000000"/>
                </a:solidFill>
                <a:latin typeface="+mj-lt"/>
                <a:ea typeface="Calibri" charset="0"/>
                <a:cs typeface="Calibri Light" charset="0"/>
              </a:rPr>
              <a:t>X-Z instability threshold is inversely proportional to the horizontal </a:t>
            </a:r>
            <a:r>
              <a:rPr lang="en-GB" sz="2000" dirty="0" err="1">
                <a:solidFill>
                  <a:srgbClr val="000000"/>
                </a:solidFill>
                <a:latin typeface="+mj-lt"/>
                <a:ea typeface="Calibri" charset="0"/>
                <a:cs typeface="Calibri Light" charset="0"/>
              </a:rPr>
              <a:t>betatron</a:t>
            </a:r>
            <a:r>
              <a:rPr lang="en-GB" sz="2000" dirty="0">
                <a:solidFill>
                  <a:srgbClr val="000000"/>
                </a:solidFill>
                <a:latin typeface="+mj-lt"/>
                <a:ea typeface="Calibri" charset="0"/>
                <a:cs typeface="Calibri Light" charset="0"/>
              </a:rPr>
              <a:t> function at the interaction point </a:t>
            </a:r>
            <a:endParaRPr lang="en-US" sz="2000" dirty="0">
              <a:latin typeface="+mj-lt"/>
            </a:endParaRPr>
          </a:p>
        </p:txBody>
      </p:sp>
      <p:sp>
        <p:nvSpPr>
          <p:cNvPr id="3" name="Rectangle 2"/>
          <p:cNvSpPr/>
          <p:nvPr/>
        </p:nvSpPr>
        <p:spPr>
          <a:xfrm>
            <a:off x="1766966" y="2066295"/>
            <a:ext cx="10225009" cy="400110"/>
          </a:xfrm>
          <a:prstGeom prst="rect">
            <a:avLst/>
          </a:prstGeom>
        </p:spPr>
        <p:txBody>
          <a:bodyPr wrap="square">
            <a:spAutoFit/>
          </a:bodyPr>
          <a:lstStyle/>
          <a:p>
            <a:r>
              <a:rPr lang="en-GB" sz="2000" dirty="0" smtClean="0">
                <a:solidFill>
                  <a:srgbClr val="000000"/>
                </a:solidFill>
                <a:latin typeface="+mj-lt"/>
                <a:ea typeface="Calibri" charset="0"/>
                <a:cs typeface="Calibri Light" charset="0"/>
              </a:rPr>
              <a:t>It </a:t>
            </a:r>
            <a:r>
              <a:rPr lang="en-GB" sz="2000" dirty="0">
                <a:solidFill>
                  <a:srgbClr val="000000"/>
                </a:solidFill>
                <a:latin typeface="+mj-lt"/>
                <a:ea typeface="Calibri" charset="0"/>
                <a:cs typeface="Calibri Light" charset="0"/>
              </a:rPr>
              <a:t>generates a reduction of the dynamic aperture and </a:t>
            </a:r>
            <a:r>
              <a:rPr lang="en-GB" sz="2000" dirty="0" smtClean="0">
                <a:solidFill>
                  <a:srgbClr val="000000"/>
                </a:solidFill>
                <a:latin typeface="+mj-lt"/>
                <a:ea typeface="Calibri" charset="0"/>
                <a:cs typeface="Calibri Light" charset="0"/>
              </a:rPr>
              <a:t>of </a:t>
            </a:r>
            <a:r>
              <a:rPr lang="en-GB" sz="2000" dirty="0">
                <a:solidFill>
                  <a:srgbClr val="000000"/>
                </a:solidFill>
                <a:latin typeface="+mj-lt"/>
                <a:ea typeface="Calibri" charset="0"/>
                <a:cs typeface="Calibri Light" charset="0"/>
              </a:rPr>
              <a:t>momentum </a:t>
            </a:r>
            <a:r>
              <a:rPr lang="en-GB" sz="2000" dirty="0" smtClean="0">
                <a:solidFill>
                  <a:srgbClr val="000000"/>
                </a:solidFill>
                <a:latin typeface="+mj-lt"/>
                <a:ea typeface="Calibri" charset="0"/>
                <a:cs typeface="Calibri Light" charset="0"/>
              </a:rPr>
              <a:t>acceptance.</a:t>
            </a:r>
            <a:endParaRPr lang="en-US" sz="2000" dirty="0">
              <a:latin typeface="+mj-lt"/>
            </a:endParaRPr>
          </a:p>
        </p:txBody>
      </p:sp>
    </p:spTree>
    <p:extLst>
      <p:ext uri="{BB962C8B-B14F-4D97-AF65-F5344CB8AC3E}">
        <p14:creationId xmlns:p14="http://schemas.microsoft.com/office/powerpoint/2010/main" val="12542286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chemeClr val="tx2"/>
                </a:solidFill>
              </a:rPr>
              <a:t>Conclusions</a:t>
            </a:r>
            <a:endParaRPr lang="en-US" dirty="0">
              <a:solidFill>
                <a:schemeClr val="tx2"/>
              </a:solidFill>
            </a:endParaRPr>
          </a:p>
        </p:txBody>
      </p:sp>
      <p:sp>
        <p:nvSpPr>
          <p:cNvPr id="3" name="Content Placeholder 2"/>
          <p:cNvSpPr>
            <a:spLocks noGrp="1"/>
          </p:cNvSpPr>
          <p:nvPr>
            <p:ph idx="1"/>
          </p:nvPr>
        </p:nvSpPr>
        <p:spPr>
          <a:xfrm>
            <a:off x="1097280" y="1845733"/>
            <a:ext cx="10235738" cy="4236411"/>
          </a:xfrm>
        </p:spPr>
        <p:txBody>
          <a:bodyPr>
            <a:normAutofit/>
          </a:bodyPr>
          <a:lstStyle/>
          <a:p>
            <a:pPr>
              <a:buFont typeface="Arial" charset="0"/>
              <a:buChar char="•"/>
            </a:pPr>
            <a:r>
              <a:rPr lang="en-US" dirty="0" smtClean="0"/>
              <a:t> </a:t>
            </a:r>
            <a:r>
              <a:rPr lang="en-US" dirty="0" smtClean="0">
                <a:latin typeface="+mj-lt"/>
              </a:rPr>
              <a:t>The collective effects are particular important on the Z resonance due to the low energy and high beam current. </a:t>
            </a:r>
          </a:p>
          <a:p>
            <a:pPr>
              <a:buFont typeface="Arial" charset="0"/>
              <a:buChar char="•"/>
            </a:pPr>
            <a:r>
              <a:rPr lang="en-US" dirty="0" smtClean="0">
                <a:latin typeface="+mj-lt"/>
              </a:rPr>
              <a:t> Simulations have been performed for the main elements to characterize and optimize the impedance of important machine components. The RW is the most important source of the machine impedance, </a:t>
            </a:r>
            <a:r>
              <a:rPr lang="en-US" dirty="0"/>
              <a:t> </a:t>
            </a:r>
            <a:r>
              <a:rPr lang="en-US" dirty="0">
                <a:latin typeface="+mj-lt"/>
              </a:rPr>
              <a:t>followed by bellows and collimators</a:t>
            </a:r>
            <a:r>
              <a:rPr lang="en-US" dirty="0" smtClean="0">
                <a:latin typeface="+mj-lt"/>
              </a:rPr>
              <a:t>.</a:t>
            </a:r>
            <a:endParaRPr lang="en-US" dirty="0" smtClean="0">
              <a:latin typeface="+mj-lt"/>
            </a:endParaRPr>
          </a:p>
          <a:p>
            <a:pPr>
              <a:buFont typeface="Arial" charset="0"/>
              <a:buChar char="•"/>
            </a:pPr>
            <a:r>
              <a:rPr lang="en-US" dirty="0" smtClean="0">
                <a:latin typeface="+mj-lt"/>
              </a:rPr>
              <a:t> Two </a:t>
            </a:r>
            <a:r>
              <a:rPr lang="en-US" dirty="0">
                <a:latin typeface="+mj-lt"/>
              </a:rPr>
              <a:t>collective effects</a:t>
            </a:r>
            <a:r>
              <a:rPr lang="en-US" dirty="0" smtClean="0">
                <a:latin typeface="+mj-lt"/>
              </a:rPr>
              <a:t> </a:t>
            </a:r>
            <a:r>
              <a:rPr lang="en-US" dirty="0" smtClean="0">
                <a:latin typeface="+mj-lt"/>
              </a:rPr>
              <a:t>codes have been compared, </a:t>
            </a:r>
            <a:r>
              <a:rPr lang="en-US" dirty="0" err="1" smtClean="0">
                <a:latin typeface="+mj-lt"/>
              </a:rPr>
              <a:t>PyHT</a:t>
            </a:r>
            <a:r>
              <a:rPr lang="en-US" dirty="0" smtClean="0">
                <a:latin typeface="+mj-lt"/>
              </a:rPr>
              <a:t>, tracking simulation code, and Delphi, a </a:t>
            </a:r>
            <a:r>
              <a:rPr lang="en-US" dirty="0" err="1" smtClean="0">
                <a:latin typeface="+mj-lt"/>
              </a:rPr>
              <a:t>Vlasov</a:t>
            </a:r>
            <a:r>
              <a:rPr lang="en-US" dirty="0" smtClean="0">
                <a:latin typeface="+mj-lt"/>
              </a:rPr>
              <a:t> solver. The comparison results demonstrate a good agreement between the two codes.</a:t>
            </a:r>
          </a:p>
          <a:p>
            <a:pPr>
              <a:buFont typeface="Arial" charset="0"/>
              <a:buChar char="•"/>
            </a:pPr>
            <a:r>
              <a:rPr lang="en-US" dirty="0" smtClean="0">
                <a:latin typeface="+mj-lt"/>
              </a:rPr>
              <a:t> Studies of </a:t>
            </a:r>
            <a:r>
              <a:rPr lang="en-US" dirty="0" smtClean="0">
                <a:latin typeface="+mj-lt"/>
              </a:rPr>
              <a:t>collective effects </a:t>
            </a:r>
            <a:r>
              <a:rPr lang="en-US" dirty="0" smtClean="0">
                <a:latin typeface="+mj-lt"/>
              </a:rPr>
              <a:t>have </a:t>
            </a:r>
            <a:r>
              <a:rPr lang="en-US" dirty="0" smtClean="0">
                <a:latin typeface="+mj-lt"/>
              </a:rPr>
              <a:t>been done without beam-beam interaction but with both longitudinal and transverse </a:t>
            </a:r>
            <a:r>
              <a:rPr lang="en-US" dirty="0" err="1" smtClean="0">
                <a:latin typeface="+mj-lt"/>
              </a:rPr>
              <a:t>wakefields</a:t>
            </a:r>
            <a:r>
              <a:rPr lang="en-US" dirty="0" smtClean="0">
                <a:latin typeface="+mj-lt"/>
              </a:rPr>
              <a:t> simultaneous which reveal a lower threshold for the TMCI due to the strong effect of the longitudinal </a:t>
            </a:r>
            <a:r>
              <a:rPr lang="en-US" dirty="0" err="1" smtClean="0">
                <a:latin typeface="+mj-lt"/>
              </a:rPr>
              <a:t>wakefields</a:t>
            </a:r>
            <a:r>
              <a:rPr lang="en-US" dirty="0" smtClean="0">
                <a:latin typeface="+mj-lt"/>
              </a:rPr>
              <a:t>. </a:t>
            </a:r>
          </a:p>
          <a:p>
            <a:pPr>
              <a:buFont typeface="Arial" charset="0"/>
              <a:buChar char="•"/>
            </a:pPr>
            <a:r>
              <a:rPr lang="en-US" dirty="0" smtClean="0">
                <a:latin typeface="+mj-lt"/>
              </a:rPr>
              <a:t> Since the </a:t>
            </a:r>
            <a:r>
              <a:rPr lang="en-US" dirty="0" smtClean="0">
                <a:latin typeface="+mj-lt"/>
              </a:rPr>
              <a:t>impedance </a:t>
            </a:r>
            <a:r>
              <a:rPr lang="en-US" dirty="0" smtClean="0">
                <a:latin typeface="+mj-lt"/>
              </a:rPr>
              <a:t>is expected to increase with the addition of more components the situation could become worst. So we have studied eventual mitigation techniques.</a:t>
            </a:r>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34</a:t>
            </a:fld>
            <a:endParaRPr lang="en-US" dirty="0"/>
          </a:p>
        </p:txBody>
      </p:sp>
    </p:spTree>
    <p:extLst>
      <p:ext uri="{BB962C8B-B14F-4D97-AF65-F5344CB8AC3E}">
        <p14:creationId xmlns:p14="http://schemas.microsoft.com/office/powerpoint/2010/main" val="14045622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 xmlns:a16="http://schemas.microsoft.com/office/drawing/2014/main" id="{951B0C5D-3EF6-AE45-9C07-19B1E97D1402}"/>
              </a:ext>
            </a:extLst>
          </p:cNvPr>
          <p:cNvSpPr>
            <a:spLocks noGrp="1"/>
          </p:cNvSpPr>
          <p:nvPr>
            <p:ph type="title"/>
          </p:nvPr>
        </p:nvSpPr>
        <p:spPr>
          <a:xfrm>
            <a:off x="899361" y="317882"/>
            <a:ext cx="10058400" cy="1450757"/>
          </a:xfrm>
        </p:spPr>
        <p:txBody>
          <a:bodyPr/>
          <a:lstStyle/>
          <a:p>
            <a:pPr algn="ctr"/>
            <a:r>
              <a:rPr lang="en-GB" dirty="0">
                <a:solidFill>
                  <a:schemeClr val="tx2"/>
                </a:solidFill>
              </a:rPr>
              <a:t>Challenges and Future Plan</a:t>
            </a:r>
          </a:p>
        </p:txBody>
      </p:sp>
      <p:sp>
        <p:nvSpPr>
          <p:cNvPr id="5" name="Segnaposto contenuto 4">
            <a:extLst>
              <a:ext uri="{FF2B5EF4-FFF2-40B4-BE49-F238E27FC236}">
                <a16:creationId xmlns="" xmlns:a16="http://schemas.microsoft.com/office/drawing/2014/main" id="{CBEFB1D7-39B1-4794-8DDD-FE78CA7F5C5F}"/>
              </a:ext>
            </a:extLst>
          </p:cNvPr>
          <p:cNvSpPr>
            <a:spLocks noGrp="1"/>
          </p:cNvSpPr>
          <p:nvPr>
            <p:ph idx="1"/>
          </p:nvPr>
        </p:nvSpPr>
        <p:spPr>
          <a:xfrm>
            <a:off x="1389413" y="2128804"/>
            <a:ext cx="9568348" cy="3713856"/>
          </a:xfrm>
        </p:spPr>
        <p:txBody>
          <a:bodyPr>
            <a:normAutofit/>
          </a:bodyPr>
          <a:lstStyle/>
          <a:p>
            <a:r>
              <a:rPr lang="en-US" dirty="0">
                <a:latin typeface="+mj-lt"/>
              </a:rPr>
              <a:t>FCC-</a:t>
            </a:r>
            <a:r>
              <a:rPr lang="en-US" dirty="0" err="1">
                <a:latin typeface="+mj-lt"/>
              </a:rPr>
              <a:t>ee</a:t>
            </a:r>
            <a:r>
              <a:rPr lang="en-US" dirty="0">
                <a:latin typeface="+mj-lt"/>
              </a:rPr>
              <a:t> is an ongoing project, </a:t>
            </a:r>
            <a:r>
              <a:rPr lang="en-US" dirty="0" smtClean="0">
                <a:latin typeface="+mj-lt"/>
              </a:rPr>
              <a:t>every time </a:t>
            </a:r>
            <a:r>
              <a:rPr lang="en-US" dirty="0" smtClean="0">
                <a:latin typeface="+mj-lt"/>
              </a:rPr>
              <a:t>we analyze </a:t>
            </a:r>
            <a:r>
              <a:rPr lang="en-US" dirty="0">
                <a:latin typeface="+mj-lt"/>
              </a:rPr>
              <a:t>new devices, we find a continuous increase of the total machine </a:t>
            </a:r>
            <a:r>
              <a:rPr lang="en-US" dirty="0" smtClean="0">
                <a:latin typeface="+mj-lt"/>
              </a:rPr>
              <a:t>impedance. </a:t>
            </a:r>
            <a:r>
              <a:rPr lang="en-US" dirty="0">
                <a:latin typeface="+mj-lt"/>
              </a:rPr>
              <a:t>For this reason</a:t>
            </a:r>
            <a:r>
              <a:rPr lang="en-US" dirty="0" smtClean="0">
                <a:latin typeface="+mj-lt"/>
              </a:rPr>
              <a:t>, </a:t>
            </a:r>
            <a:r>
              <a:rPr lang="en-US" dirty="0" smtClean="0">
                <a:latin typeface="+mj-lt"/>
              </a:rPr>
              <a:t>of course, we want to </a:t>
            </a:r>
            <a:r>
              <a:rPr lang="en-US" dirty="0">
                <a:latin typeface="+mj-lt"/>
              </a:rPr>
              <a:t>c</a:t>
            </a:r>
            <a:r>
              <a:rPr lang="en-US" dirty="0" smtClean="0">
                <a:latin typeface="+mj-lt"/>
              </a:rPr>
              <a:t>ontinue </a:t>
            </a:r>
            <a:r>
              <a:rPr lang="en-US" dirty="0">
                <a:latin typeface="+mj-lt"/>
              </a:rPr>
              <a:t>the work for the evaluation, reduction and optimization of the impedances of the main machine elements (e. g. collimators </a:t>
            </a:r>
            <a:r>
              <a:rPr lang="en-US" dirty="0" smtClean="0">
                <a:latin typeface="+mj-lt"/>
              </a:rPr>
              <a:t>system which is an important source of transverse impedance), </a:t>
            </a:r>
            <a:r>
              <a:rPr lang="en-US" dirty="0">
                <a:latin typeface="+mj-lt"/>
              </a:rPr>
              <a:t>and also for implementing the FCC-</a:t>
            </a:r>
            <a:r>
              <a:rPr lang="en-US" dirty="0" err="1">
                <a:latin typeface="+mj-lt"/>
              </a:rPr>
              <a:t>ee</a:t>
            </a:r>
            <a:r>
              <a:rPr lang="en-US" dirty="0">
                <a:latin typeface="+mj-lt"/>
              </a:rPr>
              <a:t> repository.</a:t>
            </a:r>
          </a:p>
          <a:p>
            <a:r>
              <a:rPr lang="en-US" dirty="0" smtClean="0">
                <a:latin typeface="+mj-lt"/>
              </a:rPr>
              <a:t>Collective </a:t>
            </a:r>
            <a:r>
              <a:rPr lang="en-US" dirty="0">
                <a:latin typeface="+mj-lt"/>
              </a:rPr>
              <a:t>effects play an important role for the stability of the </a:t>
            </a:r>
            <a:r>
              <a:rPr lang="en-US" dirty="0" smtClean="0">
                <a:latin typeface="+mj-lt"/>
              </a:rPr>
              <a:t>machine, an important aim will be to continue </a:t>
            </a:r>
            <a:r>
              <a:rPr lang="en-US" dirty="0">
                <a:latin typeface="+mj-lt"/>
              </a:rPr>
              <a:t>to investigate </a:t>
            </a:r>
            <a:r>
              <a:rPr lang="en-US" dirty="0" smtClean="0">
                <a:latin typeface="+mj-lt"/>
              </a:rPr>
              <a:t>on the beam-beam effect, </a:t>
            </a:r>
            <a:r>
              <a:rPr lang="en-US" dirty="0">
                <a:latin typeface="+mj-lt"/>
              </a:rPr>
              <a:t>longitudinal and transverse coupling </a:t>
            </a:r>
            <a:r>
              <a:rPr lang="en-US" dirty="0" smtClean="0">
                <a:latin typeface="+mj-lt"/>
              </a:rPr>
              <a:t>impedance </a:t>
            </a:r>
          </a:p>
          <a:p>
            <a:r>
              <a:rPr lang="en-US" dirty="0" smtClean="0">
                <a:latin typeface="+mj-lt"/>
              </a:rPr>
              <a:t>W</a:t>
            </a:r>
            <a:r>
              <a:rPr lang="en-GB" dirty="0" smtClean="0">
                <a:latin typeface="+mj-lt"/>
              </a:rPr>
              <a:t>e need to look to other diversified </a:t>
            </a:r>
            <a:r>
              <a:rPr lang="en-GB" dirty="0">
                <a:latin typeface="+mj-lt"/>
              </a:rPr>
              <a:t>mitigation </a:t>
            </a:r>
            <a:r>
              <a:rPr lang="en-GB" dirty="0" smtClean="0">
                <a:latin typeface="+mj-lt"/>
              </a:rPr>
              <a:t>techniques:</a:t>
            </a:r>
            <a:r>
              <a:rPr lang="en-US" dirty="0">
                <a:latin typeface="+mj-lt"/>
              </a:rPr>
              <a:t> Beam instability thresholds and stability regions can change according to the new impedance sources that will be gradually added. </a:t>
            </a:r>
            <a:endParaRPr lang="en-US" dirty="0" smtClean="0">
              <a:latin typeface="+mj-lt"/>
            </a:endParaRPr>
          </a:p>
        </p:txBody>
      </p:sp>
      <p:sp>
        <p:nvSpPr>
          <p:cNvPr id="2" name="Date Placeholder 1"/>
          <p:cNvSpPr>
            <a:spLocks noGrp="1"/>
          </p:cNvSpPr>
          <p:nvPr>
            <p:ph type="dt" sz="half" idx="10"/>
          </p:nvPr>
        </p:nvSpPr>
        <p:spPr/>
        <p:txBody>
          <a:bodyPr/>
          <a:lstStyle/>
          <a:p>
            <a:r>
              <a:rPr lang="it-IT" smtClean="0"/>
              <a:t>04/06/23</a:t>
            </a:r>
            <a:endParaRPr lang="en-US" dirty="0"/>
          </a:p>
        </p:txBody>
      </p:sp>
      <p:sp>
        <p:nvSpPr>
          <p:cNvPr id="3" name="Footer Placeholder 2"/>
          <p:cNvSpPr>
            <a:spLocks noGrp="1"/>
          </p:cNvSpPr>
          <p:nvPr>
            <p:ph type="ftr" sz="quarter" idx="11"/>
          </p:nvPr>
        </p:nvSpPr>
        <p:spPr/>
        <p:txBody>
          <a:bodyPr/>
          <a:lstStyle/>
          <a:p>
            <a:r>
              <a:rPr lang="en-US" smtClean="0"/>
              <a:t>Emanuela Carideo</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35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0377" y="6512306"/>
            <a:ext cx="769328" cy="260082"/>
          </a:xfrm>
          <a:prstGeom prst="rect">
            <a:avLst/>
          </a:prstGeom>
        </p:spPr>
      </p:pic>
    </p:spTree>
    <p:extLst>
      <p:ext uri="{BB962C8B-B14F-4D97-AF65-F5344CB8AC3E}">
        <p14:creationId xmlns:p14="http://schemas.microsoft.com/office/powerpoint/2010/main" val="17084610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pPr algn="r"/>
            <a:r>
              <a:rPr lang="en-US" sz="4000" dirty="0">
                <a:solidFill>
                  <a:schemeClr val="tx2"/>
                </a:solidFill>
              </a:rPr>
              <a:t>Thanks for your </a:t>
            </a:r>
            <a:r>
              <a:rPr lang="en-US" sz="4000" dirty="0" smtClean="0">
                <a:solidFill>
                  <a:schemeClr val="tx2"/>
                </a:solidFill>
              </a:rPr>
              <a:t>kind attention!</a:t>
            </a:r>
            <a:endParaRPr lang="en-US" sz="4000" dirty="0"/>
          </a:p>
        </p:txBody>
      </p:sp>
    </p:spTree>
    <p:extLst>
      <p:ext uri="{BB962C8B-B14F-4D97-AF65-F5344CB8AC3E}">
        <p14:creationId xmlns:p14="http://schemas.microsoft.com/office/powerpoint/2010/main" val="722504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r"/>
            <a:r>
              <a:rPr lang="en-US" dirty="0" smtClean="0">
                <a:solidFill>
                  <a:schemeClr val="tx2"/>
                </a:solidFill>
              </a:rPr>
              <a:t>Back up slides</a:t>
            </a:r>
            <a:endParaRPr lang="en-US" dirty="0">
              <a:solidFill>
                <a:schemeClr val="tx2"/>
              </a:solidFill>
            </a:endParaRPr>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37</a:t>
            </a:fld>
            <a:endParaRPr lang="en-US" dirty="0"/>
          </a:p>
        </p:txBody>
      </p:sp>
    </p:spTree>
    <p:extLst>
      <p:ext uri="{BB962C8B-B14F-4D97-AF65-F5344CB8AC3E}">
        <p14:creationId xmlns:p14="http://schemas.microsoft.com/office/powerpoint/2010/main" val="846616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827" y="145050"/>
            <a:ext cx="10232708" cy="1450757"/>
          </a:xfrm>
        </p:spPr>
        <p:txBody>
          <a:bodyPr>
            <a:noAutofit/>
          </a:bodyPr>
          <a:lstStyle/>
          <a:p>
            <a:r>
              <a:rPr lang="en-GB" sz="3200" dirty="0">
                <a:solidFill>
                  <a:srgbClr val="002060"/>
                </a:solidFill>
              </a:rPr>
              <a:t>NEG coating is needed to </a:t>
            </a:r>
            <a:r>
              <a:rPr lang="en-US" sz="3200" dirty="0">
                <a:solidFill>
                  <a:srgbClr val="002060"/>
                </a:solidFill>
              </a:rPr>
              <a:t>mitigate the electron cloud build-up in the positron machine and for pumping reasons in both rings.</a:t>
            </a:r>
            <a:endParaRPr lang="en-US" sz="3200" dirty="0"/>
          </a:p>
        </p:txBody>
      </p:sp>
      <p:sp>
        <p:nvSpPr>
          <p:cNvPr id="3" name="Date Placeholder 2"/>
          <p:cNvSpPr>
            <a:spLocks noGrp="1"/>
          </p:cNvSpPr>
          <p:nvPr>
            <p:ph type="dt" sz="half" idx="10"/>
          </p:nvPr>
        </p:nvSpPr>
        <p:spPr/>
        <p:txBody>
          <a:bodyPr/>
          <a:lstStyle/>
          <a:p>
            <a:r>
              <a:rPr lang="it-IT" smtClean="0"/>
              <a:t>04/06/23</a:t>
            </a:r>
            <a:endParaRPr lang="en-US" dirty="0"/>
          </a:p>
        </p:txBody>
      </p:sp>
      <p:sp>
        <p:nvSpPr>
          <p:cNvPr id="7" name="Footer Placeholder 6"/>
          <p:cNvSpPr>
            <a:spLocks noGrp="1"/>
          </p:cNvSpPr>
          <p:nvPr>
            <p:ph type="ftr" sz="quarter" idx="11"/>
          </p:nvPr>
        </p:nvSpPr>
        <p:spPr/>
        <p:txBody>
          <a:bodyPr/>
          <a:lstStyle/>
          <a:p>
            <a:r>
              <a:rPr lang="en-US" smtClean="0"/>
              <a:t>Emanuela Carideo</a:t>
            </a:r>
            <a:endParaRPr lang="en-US" dirty="0"/>
          </a:p>
        </p:txBody>
      </p:sp>
      <p:sp>
        <p:nvSpPr>
          <p:cNvPr id="9" name="Slide Number Placeholder 8"/>
          <p:cNvSpPr>
            <a:spLocks noGrp="1"/>
          </p:cNvSpPr>
          <p:nvPr>
            <p:ph type="sldNum" sz="quarter" idx="12"/>
          </p:nvPr>
        </p:nvSpPr>
        <p:spPr/>
        <p:txBody>
          <a:bodyPr/>
          <a:lstStyle/>
          <a:p>
            <a:fld id="{6113E31D-E2AB-40D1-8B51-AFA5AFEF393A}" type="slidenum">
              <a:rPr lang="en-US" smtClean="0"/>
              <a:t>38</a:t>
            </a:fld>
            <a:endParaRPr lang="en-US" dirty="0"/>
          </a:p>
        </p:txBody>
      </p:sp>
      <p:pic>
        <p:nvPicPr>
          <p:cNvPr id="4" name="Immagine 7">
            <a:extLst>
              <a:ext uri="{FF2B5EF4-FFF2-40B4-BE49-F238E27FC236}">
                <a16:creationId xmlns="" xmlns:a16="http://schemas.microsoft.com/office/drawing/2014/main" id="{AAB402EE-DDA1-4D18-895E-E9EB551CFA54}"/>
              </a:ext>
            </a:extLst>
          </p:cNvPr>
          <p:cNvPicPr>
            <a:picLocks noChangeAspect="1"/>
          </p:cNvPicPr>
          <p:nvPr/>
        </p:nvPicPr>
        <p:blipFill>
          <a:blip r:embed="rId2"/>
          <a:stretch>
            <a:fillRect/>
          </a:stretch>
        </p:blipFill>
        <p:spPr>
          <a:xfrm>
            <a:off x="916827" y="2677182"/>
            <a:ext cx="4298111" cy="3243317"/>
          </a:xfrm>
          <a:prstGeom prst="rect">
            <a:avLst/>
          </a:prstGeom>
        </p:spPr>
      </p:pic>
      <p:pic>
        <p:nvPicPr>
          <p:cNvPr id="5" name="Immagine 16">
            <a:extLst>
              <a:ext uri="{FF2B5EF4-FFF2-40B4-BE49-F238E27FC236}">
                <a16:creationId xmlns="" xmlns:a16="http://schemas.microsoft.com/office/drawing/2014/main" id="{0FBFC2E6-48B6-4761-A0E2-6152A9D30C53}"/>
              </a:ext>
            </a:extLst>
          </p:cNvPr>
          <p:cNvPicPr>
            <a:picLocks noChangeAspect="1"/>
          </p:cNvPicPr>
          <p:nvPr/>
        </p:nvPicPr>
        <p:blipFill>
          <a:blip r:embed="rId3"/>
          <a:stretch>
            <a:fillRect/>
          </a:stretch>
        </p:blipFill>
        <p:spPr>
          <a:xfrm>
            <a:off x="6117972" y="2680889"/>
            <a:ext cx="4324300" cy="3239610"/>
          </a:xfrm>
          <a:prstGeom prst="rect">
            <a:avLst/>
          </a:prstGeom>
        </p:spPr>
      </p:pic>
      <p:sp>
        <p:nvSpPr>
          <p:cNvPr id="6" name="CasellaDiTesto 4">
            <a:extLst>
              <a:ext uri="{FF2B5EF4-FFF2-40B4-BE49-F238E27FC236}">
                <a16:creationId xmlns="" xmlns:a16="http://schemas.microsoft.com/office/drawing/2014/main" id="{7CB4AE59-8A6D-6034-FE6A-8629B494A5F5}"/>
              </a:ext>
            </a:extLst>
          </p:cNvPr>
          <p:cNvSpPr txBox="1"/>
          <p:nvPr/>
        </p:nvSpPr>
        <p:spPr>
          <a:xfrm>
            <a:off x="4054715" y="1771627"/>
            <a:ext cx="4126514" cy="461665"/>
          </a:xfrm>
          <a:prstGeom prst="rect">
            <a:avLst/>
          </a:prstGeom>
          <a:noFill/>
        </p:spPr>
        <p:txBody>
          <a:bodyPr wrap="none" rtlCol="0">
            <a:spAutoFit/>
          </a:bodyPr>
          <a:lstStyle/>
          <a:p>
            <a:r>
              <a:rPr lang="en-GB" sz="2400" dirty="0">
                <a:latin typeface="+mj-lt"/>
              </a:rPr>
              <a:t>IW2D results for a circular pipe</a:t>
            </a:r>
            <a:r>
              <a:rPr lang="en-GB" sz="2400">
                <a:latin typeface="+mj-lt"/>
              </a:rPr>
              <a:t>. </a:t>
            </a:r>
            <a:endParaRPr lang="en-GB" sz="2400" dirty="0">
              <a:latin typeface="+mj-l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0377" y="6512306"/>
            <a:ext cx="769328" cy="260082"/>
          </a:xfrm>
          <a:prstGeom prst="rect">
            <a:avLst/>
          </a:prstGeom>
        </p:spPr>
      </p:pic>
      <p:sp>
        <p:nvSpPr>
          <p:cNvPr id="10" name="TextBox 9"/>
          <p:cNvSpPr txBox="1"/>
          <p:nvPr/>
        </p:nvSpPr>
        <p:spPr>
          <a:xfrm>
            <a:off x="2031134" y="2409112"/>
            <a:ext cx="3076833" cy="400110"/>
          </a:xfrm>
          <a:prstGeom prst="rect">
            <a:avLst/>
          </a:prstGeom>
          <a:noFill/>
        </p:spPr>
        <p:txBody>
          <a:bodyPr wrap="square" rtlCol="0">
            <a:spAutoFit/>
          </a:bodyPr>
          <a:lstStyle/>
          <a:p>
            <a:r>
              <a:rPr lang="en-US" sz="2000" dirty="0" smtClean="0">
                <a:solidFill>
                  <a:schemeClr val="tx2"/>
                </a:solidFill>
                <a:latin typeface="+mj-lt"/>
              </a:rPr>
              <a:t>Longitudinal Impedance </a:t>
            </a:r>
            <a:endParaRPr lang="en-US" sz="2000" dirty="0">
              <a:solidFill>
                <a:schemeClr val="tx2"/>
              </a:solidFill>
              <a:latin typeface="+mj-lt"/>
            </a:endParaRPr>
          </a:p>
        </p:txBody>
      </p:sp>
      <p:sp>
        <p:nvSpPr>
          <p:cNvPr id="11" name="TextBox 10"/>
          <p:cNvSpPr txBox="1"/>
          <p:nvPr/>
        </p:nvSpPr>
        <p:spPr>
          <a:xfrm>
            <a:off x="7365439" y="2409112"/>
            <a:ext cx="3076833" cy="400110"/>
          </a:xfrm>
          <a:prstGeom prst="rect">
            <a:avLst/>
          </a:prstGeom>
          <a:noFill/>
        </p:spPr>
        <p:txBody>
          <a:bodyPr wrap="square" rtlCol="0">
            <a:spAutoFit/>
          </a:bodyPr>
          <a:lstStyle/>
          <a:p>
            <a:r>
              <a:rPr lang="en-US" sz="2000" dirty="0" smtClean="0">
                <a:solidFill>
                  <a:schemeClr val="tx2"/>
                </a:solidFill>
                <a:latin typeface="+mj-lt"/>
              </a:rPr>
              <a:t>Transverse Impedance </a:t>
            </a:r>
            <a:endParaRPr lang="en-US" sz="2000" dirty="0">
              <a:solidFill>
                <a:schemeClr val="tx2"/>
              </a:solidFill>
              <a:latin typeface="+mj-lt"/>
            </a:endParaRPr>
          </a:p>
        </p:txBody>
      </p:sp>
    </p:spTree>
    <p:extLst>
      <p:ext uri="{BB962C8B-B14F-4D97-AF65-F5344CB8AC3E}">
        <p14:creationId xmlns:p14="http://schemas.microsoft.com/office/powerpoint/2010/main" val="19877749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chemeClr val="tx2"/>
                </a:solidFill>
              </a:rPr>
              <a:t>More realistic model: </a:t>
            </a:r>
            <a:br>
              <a:rPr lang="en-US" sz="4000" dirty="0" smtClean="0">
                <a:solidFill>
                  <a:schemeClr val="tx2"/>
                </a:solidFill>
              </a:rPr>
            </a:br>
            <a:r>
              <a:rPr lang="en-GB" sz="4000" dirty="0" smtClean="0">
                <a:solidFill>
                  <a:schemeClr val="tx2"/>
                </a:solidFill>
              </a:rPr>
              <a:t>We </a:t>
            </a:r>
            <a:r>
              <a:rPr lang="en-GB" sz="4000" dirty="0">
                <a:solidFill>
                  <a:schemeClr val="tx2"/>
                </a:solidFill>
              </a:rPr>
              <a:t>estimated a factor 1.1 for winglets contribution </a:t>
            </a:r>
            <a:endParaRPr lang="en-US" sz="4000" dirty="0">
              <a:solidFill>
                <a:schemeClr val="tx2"/>
              </a:solidFill>
            </a:endParaRPr>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39</a:t>
            </a:fld>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7050"/>
          <a:stretch/>
        </p:blipFill>
        <p:spPr>
          <a:xfrm>
            <a:off x="311468" y="2196006"/>
            <a:ext cx="5017770" cy="264795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676" y="2196006"/>
            <a:ext cx="7195852" cy="2765285"/>
          </a:xfrm>
          <a:prstGeom prst="rect">
            <a:avLst/>
          </a:prstGeom>
        </p:spPr>
      </p:pic>
      <p:sp>
        <p:nvSpPr>
          <p:cNvPr id="3" name="TextBox 2"/>
          <p:cNvSpPr txBox="1"/>
          <p:nvPr/>
        </p:nvSpPr>
        <p:spPr>
          <a:xfrm>
            <a:off x="8236602" y="1737360"/>
            <a:ext cx="3740727" cy="584775"/>
          </a:xfrm>
          <a:prstGeom prst="rect">
            <a:avLst/>
          </a:prstGeom>
          <a:noFill/>
        </p:spPr>
        <p:txBody>
          <a:bodyPr wrap="square" rtlCol="0">
            <a:spAutoFit/>
          </a:bodyPr>
          <a:lstStyle/>
          <a:p>
            <a:r>
              <a:rPr lang="en-US" sz="1600" dirty="0" smtClean="0">
                <a:latin typeface="+mj-lt"/>
              </a:rPr>
              <a:t>The quadrupole wake has been calculated but its contribute can be negligible </a:t>
            </a:r>
            <a:endParaRPr lang="en-US" sz="1600" dirty="0">
              <a:latin typeface="+mj-lt"/>
            </a:endParaRPr>
          </a:p>
        </p:txBody>
      </p:sp>
      <mc:AlternateContent xmlns:mc="http://schemas.openxmlformats.org/markup-compatibility/2006" xmlns:a14="http://schemas.microsoft.com/office/drawing/2010/main">
        <mc:Choice Requires="a14">
          <p:sp>
            <p:nvSpPr>
              <p:cNvPr id="12" name="CasellaDiTesto 7">
                <a:extLst>
                  <a:ext uri="{FF2B5EF4-FFF2-40B4-BE49-F238E27FC236}">
                    <a16:creationId xmlns:a16="http://schemas.microsoft.com/office/drawing/2014/main" xmlns="" id="{A3F4D318-BD74-A87A-BE7F-757DA3FEC309}"/>
                  </a:ext>
                </a:extLst>
              </p:cNvPr>
              <p:cNvSpPr txBox="1"/>
              <p:nvPr/>
            </p:nvSpPr>
            <p:spPr>
              <a:xfrm>
                <a:off x="5412914" y="4961291"/>
                <a:ext cx="7169109" cy="12362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2000" b="0" i="1" smtClean="0">
                          <a:solidFill>
                            <a:schemeClr val="tx1"/>
                          </a:solidFill>
                          <a:latin typeface="Cambria Math" panose="02040503050406030204" pitchFamily="18" charset="0"/>
                        </a:rPr>
                        <m:t>𝑍</m:t>
                      </m:r>
                      <m:d>
                        <m:dPr>
                          <m:ctrlPr>
                            <a:rPr lang="it-IT" sz="2000" b="0" i="1" smtClean="0">
                              <a:solidFill>
                                <a:schemeClr val="tx1"/>
                              </a:solidFill>
                              <a:latin typeface="Cambria Math" charset="0"/>
                            </a:rPr>
                          </m:ctrlPr>
                        </m:dPr>
                        <m:e>
                          <m:r>
                            <a:rPr lang="it-IT" sz="2000" b="0" i="1" smtClean="0">
                              <a:solidFill>
                                <a:schemeClr val="tx1"/>
                              </a:solidFill>
                              <a:latin typeface="Cambria Math" panose="02040503050406030204" pitchFamily="18" charset="0"/>
                            </a:rPr>
                            <m:t>𝜔</m:t>
                          </m:r>
                        </m:e>
                      </m:d>
                      <m:r>
                        <a:rPr lang="it-IT" sz="2000" b="0" i="1" smtClean="0">
                          <a:solidFill>
                            <a:schemeClr val="tx1"/>
                          </a:solidFill>
                          <a:latin typeface="Cambria Math" panose="02040503050406030204" pitchFamily="18" charset="0"/>
                        </a:rPr>
                        <m:t>=</m:t>
                      </m:r>
                      <m:d>
                        <m:dPr>
                          <m:ctrlPr>
                            <a:rPr lang="it-IT" sz="2000" b="0" i="1" smtClean="0">
                              <a:solidFill>
                                <a:schemeClr val="tx1"/>
                              </a:solidFill>
                              <a:latin typeface="Cambria Math" charset="0"/>
                            </a:rPr>
                          </m:ctrlPr>
                        </m:dPr>
                        <m:e>
                          <m:r>
                            <a:rPr lang="it-IT" sz="2000" b="0" i="1" smtClean="0">
                              <a:solidFill>
                                <a:schemeClr val="tx1"/>
                              </a:solidFill>
                              <a:latin typeface="Cambria Math" panose="02040503050406030204" pitchFamily="18" charset="0"/>
                            </a:rPr>
                            <m:t>1+</m:t>
                          </m:r>
                          <m:r>
                            <a:rPr lang="it-IT" sz="2000" b="0" i="1" smtClean="0">
                              <a:solidFill>
                                <a:schemeClr val="tx1"/>
                              </a:solidFill>
                              <a:latin typeface="Cambria Math" panose="02040503050406030204" pitchFamily="18" charset="0"/>
                            </a:rPr>
                            <m:t>𝑗</m:t>
                          </m:r>
                        </m:e>
                      </m:d>
                      <m:rad>
                        <m:radPr>
                          <m:degHide m:val="on"/>
                          <m:ctrlPr>
                            <a:rPr lang="it-IT" sz="2000" b="0" i="1" smtClean="0">
                              <a:solidFill>
                                <a:schemeClr val="tx1"/>
                              </a:solidFill>
                              <a:latin typeface="Cambria Math" charset="0"/>
                            </a:rPr>
                          </m:ctrlPr>
                        </m:radPr>
                        <m:deg/>
                        <m:e>
                          <m:f>
                            <m:fPr>
                              <m:ctrlPr>
                                <a:rPr lang="it-IT" sz="2000" b="0" i="1" smtClean="0">
                                  <a:solidFill>
                                    <a:schemeClr val="tx1"/>
                                  </a:solidFill>
                                  <a:latin typeface="Cambria Math" charset="0"/>
                                </a:rPr>
                              </m:ctrlPr>
                            </m:fPr>
                            <m:num>
                              <m:r>
                                <a:rPr lang="it-IT" sz="2000" b="0" i="1" smtClean="0">
                                  <a:solidFill>
                                    <a:schemeClr val="tx1"/>
                                  </a:solidFill>
                                  <a:latin typeface="Cambria Math" panose="02040503050406030204" pitchFamily="18" charset="0"/>
                                </a:rPr>
                                <m:t>𝜔</m:t>
                              </m:r>
                              <m:sSub>
                                <m:sSubPr>
                                  <m:ctrlPr>
                                    <a:rPr lang="it-IT" sz="2000" b="0" i="1" smtClean="0">
                                      <a:solidFill>
                                        <a:schemeClr val="tx1"/>
                                      </a:solidFill>
                                      <a:latin typeface="Cambria Math" charset="0"/>
                                    </a:rPr>
                                  </m:ctrlPr>
                                </m:sSubPr>
                                <m:e>
                                  <m:r>
                                    <a:rPr lang="it-IT" sz="2000" b="0" i="1" smtClean="0">
                                      <a:solidFill>
                                        <a:schemeClr val="tx1"/>
                                      </a:solidFill>
                                      <a:latin typeface="Cambria Math" panose="02040503050406030204" pitchFamily="18" charset="0"/>
                                    </a:rPr>
                                    <m:t>𝑍</m:t>
                                  </m:r>
                                </m:e>
                                <m:sub>
                                  <m:r>
                                    <a:rPr lang="it-IT" sz="2000" b="0" i="1" smtClean="0">
                                      <a:solidFill>
                                        <a:schemeClr val="tx1"/>
                                      </a:solidFill>
                                      <a:latin typeface="Cambria Math" panose="02040503050406030204" pitchFamily="18" charset="0"/>
                                    </a:rPr>
                                    <m:t>0</m:t>
                                  </m:r>
                                </m:sub>
                              </m:sSub>
                            </m:num>
                            <m:den>
                              <m:r>
                                <a:rPr lang="it-IT" sz="2000" b="0" i="1" smtClean="0">
                                  <a:solidFill>
                                    <a:schemeClr val="tx1"/>
                                  </a:solidFill>
                                  <a:latin typeface="Cambria Math" panose="02040503050406030204" pitchFamily="18" charset="0"/>
                                </a:rPr>
                                <m:t>2</m:t>
                              </m:r>
                              <m:sSub>
                                <m:sSubPr>
                                  <m:ctrlPr>
                                    <a:rPr lang="it-IT" sz="2000" b="0" i="1" smtClean="0">
                                      <a:solidFill>
                                        <a:schemeClr val="tx1"/>
                                      </a:solidFill>
                                      <a:latin typeface="Cambria Math" charset="0"/>
                                    </a:rPr>
                                  </m:ctrlPr>
                                </m:sSubPr>
                                <m:e>
                                  <m:r>
                                    <a:rPr lang="it-IT" sz="2000" b="0" i="1" smtClean="0">
                                      <a:solidFill>
                                        <a:schemeClr val="tx1"/>
                                      </a:solidFill>
                                      <a:latin typeface="Cambria Math" panose="02040503050406030204" pitchFamily="18" charset="0"/>
                                    </a:rPr>
                                    <m:t>𝜎</m:t>
                                  </m:r>
                                </m:e>
                                <m:sub>
                                  <m:r>
                                    <a:rPr lang="it-IT" sz="2000" b="0" i="1" smtClean="0">
                                      <a:solidFill>
                                        <a:schemeClr val="tx1"/>
                                      </a:solidFill>
                                      <a:latin typeface="Cambria Math" panose="02040503050406030204" pitchFamily="18" charset="0"/>
                                    </a:rPr>
                                    <m:t>𝑐</m:t>
                                  </m:r>
                                </m:sub>
                              </m:sSub>
                              <m:r>
                                <a:rPr lang="it-IT" sz="2000" b="0" i="1" smtClean="0">
                                  <a:solidFill>
                                    <a:schemeClr val="tx1"/>
                                  </a:solidFill>
                                  <a:latin typeface="Cambria Math" panose="02040503050406030204" pitchFamily="18" charset="0"/>
                                </a:rPr>
                                <m:t>𝑐</m:t>
                              </m:r>
                            </m:den>
                          </m:f>
                        </m:e>
                      </m:rad>
                      <m:f>
                        <m:fPr>
                          <m:ctrlPr>
                            <a:rPr lang="it-IT" sz="2000" b="0" i="1" smtClean="0">
                              <a:solidFill>
                                <a:schemeClr val="tx1"/>
                              </a:solidFill>
                              <a:latin typeface="Cambria Math" charset="0"/>
                            </a:rPr>
                          </m:ctrlPr>
                        </m:fPr>
                        <m:num>
                          <m:r>
                            <a:rPr lang="it-IT" sz="2000" b="0" i="1" smtClean="0">
                              <a:solidFill>
                                <a:schemeClr val="tx1"/>
                              </a:solidFill>
                              <a:latin typeface="Cambria Math" panose="02040503050406030204" pitchFamily="18" charset="0"/>
                            </a:rPr>
                            <m:t>𝛼</m:t>
                          </m:r>
                          <m:func>
                            <m:funcPr>
                              <m:ctrlPr>
                                <a:rPr lang="it-IT" sz="2000" b="0" i="1" smtClean="0">
                                  <a:solidFill>
                                    <a:schemeClr val="tx1"/>
                                  </a:solidFill>
                                  <a:latin typeface="Cambria Math" charset="0"/>
                                </a:rPr>
                              </m:ctrlPr>
                            </m:funcPr>
                            <m:fName>
                              <m:r>
                                <m:rPr>
                                  <m:sty m:val="p"/>
                                </m:rPr>
                                <a:rPr lang="it-IT" sz="2000" b="0" i="0" smtClean="0">
                                  <a:solidFill>
                                    <a:schemeClr val="tx1"/>
                                  </a:solidFill>
                                  <a:latin typeface="Cambria Math" panose="02040503050406030204" pitchFamily="18" charset="0"/>
                                </a:rPr>
                                <m:t>tanh</m:t>
                              </m:r>
                            </m:fName>
                            <m:e>
                              <m:d>
                                <m:dPr>
                                  <m:begChr m:val="["/>
                                  <m:endChr m:val="]"/>
                                  <m:ctrlPr>
                                    <a:rPr lang="it-IT" sz="2000" b="0" i="1" smtClean="0">
                                      <a:solidFill>
                                        <a:schemeClr val="tx1"/>
                                      </a:solidFill>
                                      <a:latin typeface="Cambria Math" charset="0"/>
                                    </a:rPr>
                                  </m:ctrlPr>
                                </m:dPr>
                                <m:e>
                                  <m:f>
                                    <m:fPr>
                                      <m:ctrlPr>
                                        <a:rPr lang="it-IT" sz="2000" b="0" i="1" smtClean="0">
                                          <a:solidFill>
                                            <a:schemeClr val="tx1"/>
                                          </a:solidFill>
                                          <a:latin typeface="Cambria Math" charset="0"/>
                                        </a:rPr>
                                      </m:ctrlPr>
                                    </m:fPr>
                                    <m:num>
                                      <m:r>
                                        <a:rPr lang="it-IT" sz="2000" b="0" i="1" smtClean="0">
                                          <a:solidFill>
                                            <a:schemeClr val="tx1"/>
                                          </a:solidFill>
                                          <a:latin typeface="Cambria Math" panose="02040503050406030204" pitchFamily="18" charset="0"/>
                                        </a:rPr>
                                        <m:t>1+</m:t>
                                      </m:r>
                                      <m:r>
                                        <a:rPr lang="it-IT" sz="2000" b="0" i="1" smtClean="0">
                                          <a:solidFill>
                                            <a:schemeClr val="tx1"/>
                                          </a:solidFill>
                                          <a:latin typeface="Cambria Math" panose="02040503050406030204" pitchFamily="18" charset="0"/>
                                        </a:rPr>
                                        <m:t>𝑗</m:t>
                                      </m:r>
                                    </m:num>
                                    <m:den>
                                      <m:sSub>
                                        <m:sSubPr>
                                          <m:ctrlPr>
                                            <a:rPr lang="it-IT" sz="2000" b="0" i="1" smtClean="0">
                                              <a:solidFill>
                                                <a:schemeClr val="tx1"/>
                                              </a:solidFill>
                                              <a:latin typeface="Cambria Math" charset="0"/>
                                            </a:rPr>
                                          </m:ctrlPr>
                                        </m:sSubPr>
                                        <m:e>
                                          <m:r>
                                            <a:rPr lang="it-IT" sz="2000" b="0" i="1" smtClean="0">
                                              <a:solidFill>
                                                <a:schemeClr val="tx1"/>
                                              </a:solidFill>
                                              <a:latin typeface="Cambria Math" panose="02040503050406030204" pitchFamily="18" charset="0"/>
                                            </a:rPr>
                                            <m:t>𝛿</m:t>
                                          </m:r>
                                        </m:e>
                                        <m:sub>
                                          <m:r>
                                            <a:rPr lang="it-IT" sz="2000" b="0" i="1" smtClean="0">
                                              <a:solidFill>
                                                <a:schemeClr val="tx1"/>
                                              </a:solidFill>
                                              <a:latin typeface="Cambria Math" panose="02040503050406030204" pitchFamily="18" charset="0"/>
                                            </a:rPr>
                                            <m:t>1</m:t>
                                          </m:r>
                                        </m:sub>
                                      </m:sSub>
                                    </m:den>
                                  </m:f>
                                  <m:r>
                                    <m:rPr>
                                      <m:sty m:val="p"/>
                                    </m:rPr>
                                    <a:rPr lang="it-IT" sz="2000" b="0" i="0" smtClean="0">
                                      <a:solidFill>
                                        <a:schemeClr val="tx1"/>
                                      </a:solidFill>
                                      <a:latin typeface="Cambria Math" panose="02040503050406030204" pitchFamily="18" charset="0"/>
                                    </a:rPr>
                                    <m:t>Δ</m:t>
                                  </m:r>
                                </m:e>
                              </m:d>
                            </m:e>
                          </m:func>
                          <m:r>
                            <a:rPr lang="it-IT" sz="2000" i="1">
                              <a:solidFill>
                                <a:schemeClr val="tx1"/>
                              </a:solidFill>
                              <a:latin typeface="Cambria Math" panose="02040503050406030204" pitchFamily="18" charset="0"/>
                            </a:rPr>
                            <m:t>+1</m:t>
                          </m:r>
                        </m:num>
                        <m:den>
                          <m:r>
                            <a:rPr lang="it-IT" sz="2000" b="0" i="1" smtClean="0">
                              <a:solidFill>
                                <a:schemeClr val="tx1"/>
                              </a:solidFill>
                              <a:latin typeface="Cambria Math" panose="02040503050406030204" pitchFamily="18" charset="0"/>
                            </a:rPr>
                            <m:t>𝛼</m:t>
                          </m:r>
                          <m:r>
                            <a:rPr lang="it-IT" sz="2000" b="0" i="1" smtClean="0">
                              <a:solidFill>
                                <a:schemeClr val="tx1"/>
                              </a:solidFill>
                              <a:latin typeface="Cambria Math" panose="02040503050406030204" pitchFamily="18" charset="0"/>
                            </a:rPr>
                            <m:t>+</m:t>
                          </m:r>
                          <m:func>
                            <m:funcPr>
                              <m:ctrlPr>
                                <a:rPr lang="it-IT" sz="2000" i="1">
                                  <a:solidFill>
                                    <a:schemeClr val="tx1"/>
                                  </a:solidFill>
                                  <a:latin typeface="Cambria Math" charset="0"/>
                                </a:rPr>
                              </m:ctrlPr>
                            </m:funcPr>
                            <m:fName>
                              <m:r>
                                <m:rPr>
                                  <m:sty m:val="p"/>
                                </m:rPr>
                                <a:rPr lang="it-IT" sz="2000">
                                  <a:solidFill>
                                    <a:schemeClr val="tx1"/>
                                  </a:solidFill>
                                  <a:latin typeface="Cambria Math" panose="02040503050406030204" pitchFamily="18" charset="0"/>
                                </a:rPr>
                                <m:t>tanh</m:t>
                              </m:r>
                            </m:fName>
                            <m:e>
                              <m:d>
                                <m:dPr>
                                  <m:begChr m:val="["/>
                                  <m:endChr m:val="]"/>
                                  <m:ctrlPr>
                                    <a:rPr lang="it-IT" sz="2000" i="1">
                                      <a:solidFill>
                                        <a:schemeClr val="tx1"/>
                                      </a:solidFill>
                                      <a:latin typeface="Cambria Math" charset="0"/>
                                    </a:rPr>
                                  </m:ctrlPr>
                                </m:dPr>
                                <m:e>
                                  <m:f>
                                    <m:fPr>
                                      <m:ctrlPr>
                                        <a:rPr lang="it-IT" sz="2000" i="1">
                                          <a:solidFill>
                                            <a:schemeClr val="tx1"/>
                                          </a:solidFill>
                                          <a:latin typeface="Cambria Math" charset="0"/>
                                        </a:rPr>
                                      </m:ctrlPr>
                                    </m:fPr>
                                    <m:num>
                                      <m:r>
                                        <a:rPr lang="it-IT" sz="2000" i="1">
                                          <a:solidFill>
                                            <a:schemeClr val="tx1"/>
                                          </a:solidFill>
                                          <a:latin typeface="Cambria Math" panose="02040503050406030204" pitchFamily="18" charset="0"/>
                                        </a:rPr>
                                        <m:t>1+</m:t>
                                      </m:r>
                                      <m:r>
                                        <a:rPr lang="it-IT" sz="2000" i="1">
                                          <a:solidFill>
                                            <a:schemeClr val="tx1"/>
                                          </a:solidFill>
                                          <a:latin typeface="Cambria Math" panose="02040503050406030204" pitchFamily="18" charset="0"/>
                                        </a:rPr>
                                        <m:t>𝑗</m:t>
                                      </m:r>
                                    </m:num>
                                    <m:den>
                                      <m:sSub>
                                        <m:sSubPr>
                                          <m:ctrlPr>
                                            <a:rPr lang="it-IT" sz="2000" i="1">
                                              <a:solidFill>
                                                <a:schemeClr val="tx1"/>
                                              </a:solidFill>
                                              <a:latin typeface="Cambria Math" charset="0"/>
                                            </a:rPr>
                                          </m:ctrlPr>
                                        </m:sSubPr>
                                        <m:e>
                                          <m:r>
                                            <a:rPr lang="it-IT" sz="2000" i="1">
                                              <a:solidFill>
                                                <a:schemeClr val="tx1"/>
                                              </a:solidFill>
                                              <a:latin typeface="Cambria Math" panose="02040503050406030204" pitchFamily="18" charset="0"/>
                                            </a:rPr>
                                            <m:t>𝛿</m:t>
                                          </m:r>
                                        </m:e>
                                        <m:sub>
                                          <m:r>
                                            <a:rPr lang="it-IT" sz="2000" i="1">
                                              <a:solidFill>
                                                <a:schemeClr val="tx1"/>
                                              </a:solidFill>
                                              <a:latin typeface="Cambria Math" panose="02040503050406030204" pitchFamily="18" charset="0"/>
                                            </a:rPr>
                                            <m:t>1</m:t>
                                          </m:r>
                                        </m:sub>
                                      </m:sSub>
                                    </m:den>
                                  </m:f>
                                  <m:r>
                                    <m:rPr>
                                      <m:sty m:val="p"/>
                                    </m:rPr>
                                    <a:rPr lang="it-IT" sz="2000">
                                      <a:solidFill>
                                        <a:schemeClr val="tx1"/>
                                      </a:solidFill>
                                      <a:latin typeface="Cambria Math" panose="02040503050406030204" pitchFamily="18" charset="0"/>
                                    </a:rPr>
                                    <m:t>Δ</m:t>
                                  </m:r>
                                </m:e>
                              </m:d>
                            </m:e>
                          </m:func>
                        </m:den>
                      </m:f>
                      <m:r>
                        <a:rPr lang="it-IT" sz="2000" b="0" i="1" smtClean="0">
                          <a:solidFill>
                            <a:schemeClr val="tx1"/>
                          </a:solidFill>
                          <a:latin typeface="Cambria Math" panose="02040503050406030204" pitchFamily="18" charset="0"/>
                        </a:rPr>
                        <m:t>     </m:t>
                      </m:r>
                      <m:d>
                        <m:dPr>
                          <m:ctrlPr>
                            <a:rPr lang="it-IT" sz="2000" b="0" i="1" smtClean="0">
                              <a:solidFill>
                                <a:schemeClr val="tx1"/>
                              </a:solidFill>
                              <a:latin typeface="Cambria Math" charset="0"/>
                            </a:rPr>
                          </m:ctrlPr>
                        </m:dPr>
                        <m:e>
                          <m:r>
                            <a:rPr lang="it-IT" sz="2000" b="0" i="1" smtClean="0">
                              <a:solidFill>
                                <a:schemeClr val="tx1"/>
                              </a:solidFill>
                              <a:latin typeface="Cambria Math" panose="02040503050406030204" pitchFamily="18" charset="0"/>
                            </a:rPr>
                            <m:t>𝛼</m:t>
                          </m:r>
                          <m:r>
                            <a:rPr lang="it-IT" sz="2000" b="0" i="1" smtClean="0">
                              <a:solidFill>
                                <a:schemeClr val="tx1"/>
                              </a:solidFill>
                              <a:latin typeface="Cambria Math" panose="02040503050406030204" pitchFamily="18" charset="0"/>
                            </a:rPr>
                            <m:t>=</m:t>
                          </m:r>
                          <m:f>
                            <m:fPr>
                              <m:ctrlPr>
                                <a:rPr lang="it-IT" sz="2000" b="0" i="1" smtClean="0">
                                  <a:solidFill>
                                    <a:schemeClr val="tx1"/>
                                  </a:solidFill>
                                  <a:latin typeface="Cambria Math" charset="0"/>
                                </a:rPr>
                              </m:ctrlPr>
                            </m:fPr>
                            <m:num>
                              <m:sSub>
                                <m:sSubPr>
                                  <m:ctrlPr>
                                    <a:rPr lang="it-IT" sz="2000" b="0" i="1" smtClean="0">
                                      <a:solidFill>
                                        <a:schemeClr val="tx1"/>
                                      </a:solidFill>
                                      <a:latin typeface="Cambria Math" charset="0"/>
                                    </a:rPr>
                                  </m:ctrlPr>
                                </m:sSubPr>
                                <m:e>
                                  <m:r>
                                    <a:rPr lang="it-IT" sz="2000" b="0" i="1" smtClean="0">
                                      <a:solidFill>
                                        <a:schemeClr val="tx1"/>
                                      </a:solidFill>
                                      <a:latin typeface="Cambria Math" panose="02040503050406030204" pitchFamily="18" charset="0"/>
                                    </a:rPr>
                                    <m:t>𝛿</m:t>
                                  </m:r>
                                </m:e>
                                <m:sub>
                                  <m:r>
                                    <a:rPr lang="it-IT" sz="2000" b="0" i="1" smtClean="0">
                                      <a:solidFill>
                                        <a:schemeClr val="tx1"/>
                                      </a:solidFill>
                                      <a:latin typeface="Cambria Math" panose="02040503050406030204" pitchFamily="18" charset="0"/>
                                    </a:rPr>
                                    <m:t>1</m:t>
                                  </m:r>
                                </m:sub>
                              </m:sSub>
                            </m:num>
                            <m:den>
                              <m:sSub>
                                <m:sSubPr>
                                  <m:ctrlPr>
                                    <a:rPr lang="it-IT" sz="2000" b="0" i="1" smtClean="0">
                                      <a:solidFill>
                                        <a:schemeClr val="tx1"/>
                                      </a:solidFill>
                                      <a:latin typeface="Cambria Math" charset="0"/>
                                    </a:rPr>
                                  </m:ctrlPr>
                                </m:sSubPr>
                                <m:e>
                                  <m:r>
                                    <a:rPr lang="it-IT" sz="2000" b="0" i="1" smtClean="0">
                                      <a:solidFill>
                                        <a:schemeClr val="tx1"/>
                                      </a:solidFill>
                                      <a:latin typeface="Cambria Math" panose="02040503050406030204" pitchFamily="18" charset="0"/>
                                    </a:rPr>
                                    <m:t>𝛿</m:t>
                                  </m:r>
                                </m:e>
                                <m:sub>
                                  <m:r>
                                    <a:rPr lang="it-IT" sz="2000" b="0" i="1" smtClean="0">
                                      <a:solidFill>
                                        <a:schemeClr val="tx1"/>
                                      </a:solidFill>
                                      <a:latin typeface="Cambria Math" panose="02040503050406030204" pitchFamily="18" charset="0"/>
                                    </a:rPr>
                                    <m:t>2</m:t>
                                  </m:r>
                                </m:sub>
                              </m:sSub>
                            </m:den>
                          </m:f>
                        </m:e>
                      </m:d>
                    </m:oMath>
                  </m:oMathPara>
                </a14:m>
                <a:endParaRPr lang="en-GB" sz="2000" dirty="0">
                  <a:solidFill>
                    <a:schemeClr val="tx1"/>
                  </a:solidFill>
                </a:endParaRPr>
              </a:p>
            </p:txBody>
          </p:sp>
        </mc:Choice>
        <mc:Fallback xmlns="">
          <p:sp>
            <p:nvSpPr>
              <p:cNvPr id="12" name="CasellaDiTesto 7">
                <a:extLst>
                  <a:ext uri="{FF2B5EF4-FFF2-40B4-BE49-F238E27FC236}">
                    <a16:creationId xmlns="" xmlns:a16="http://schemas.microsoft.com/office/drawing/2014/main" xmlns:a14="http://schemas.microsoft.com/office/drawing/2010/main" id="{A3F4D318-BD74-A87A-BE7F-757DA3FEC309}"/>
                  </a:ext>
                </a:extLst>
              </p:cNvPr>
              <p:cNvSpPr txBox="1">
                <a:spLocks noRot="1" noChangeAspect="1" noMove="1" noResize="1" noEditPoints="1" noAdjustHandles="1" noChangeArrowheads="1" noChangeShapeType="1" noTextEdit="1"/>
              </p:cNvSpPr>
              <p:nvPr/>
            </p:nvSpPr>
            <p:spPr>
              <a:xfrm>
                <a:off x="5412914" y="4961291"/>
                <a:ext cx="7169109" cy="1236236"/>
              </a:xfrm>
              <a:prstGeom prst="rect">
                <a:avLst/>
              </a:prstGeom>
              <a:blipFill rotWithShape="0">
                <a:blip r:embed="rId5"/>
                <a:stretch>
                  <a:fillRect/>
                </a:stretch>
              </a:blipFill>
            </p:spPr>
            <p:txBody>
              <a:bodyPr/>
              <a:lstStyle/>
              <a:p>
                <a:r>
                  <a:rPr lang="en-US">
                    <a:noFill/>
                  </a:rPr>
                  <a:t> </a:t>
                </a:r>
              </a:p>
            </p:txBody>
          </p:sp>
        </mc:Fallback>
      </mc:AlternateContent>
      <p:sp>
        <p:nvSpPr>
          <p:cNvPr id="7" name="Rectangle 6"/>
          <p:cNvSpPr/>
          <p:nvPr/>
        </p:nvSpPr>
        <p:spPr>
          <a:xfrm>
            <a:off x="576470" y="4913207"/>
            <a:ext cx="5208104" cy="1477328"/>
          </a:xfrm>
          <a:prstGeom prst="rect">
            <a:avLst/>
          </a:prstGeom>
        </p:spPr>
        <p:txBody>
          <a:bodyPr wrap="square">
            <a:spAutoFit/>
          </a:bodyPr>
          <a:lstStyle/>
          <a:p>
            <a:r>
              <a:rPr lang="en-GB" dirty="0">
                <a:latin typeface="+mj-lt"/>
              </a:rPr>
              <a:t>Contribution of the winglets: </a:t>
            </a:r>
            <a:r>
              <a:rPr lang="en-GB" dirty="0">
                <a:solidFill>
                  <a:srgbClr val="000000"/>
                </a:solidFill>
                <a:latin typeface="+mj-lt"/>
              </a:rPr>
              <a:t>we used CST with a low conductivity material (but still in the good conductor regime). Then we divided the result by its surface impedance and multiplied it by the double-layer surface impedance</a:t>
            </a:r>
          </a:p>
        </p:txBody>
      </p:sp>
    </p:spTree>
    <p:extLst>
      <p:ext uri="{BB962C8B-B14F-4D97-AF65-F5344CB8AC3E}">
        <p14:creationId xmlns:p14="http://schemas.microsoft.com/office/powerpoint/2010/main" val="11549973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 xmlns:a16="http://schemas.microsoft.com/office/drawing/2014/main" id="{0E5644B6-316D-4ECF-AB59-93BD5434EA6D}"/>
              </a:ext>
            </a:extLst>
          </p:cNvPr>
          <p:cNvSpPr>
            <a:spLocks noGrp="1"/>
          </p:cNvSpPr>
          <p:nvPr>
            <p:ph type="title"/>
          </p:nvPr>
        </p:nvSpPr>
        <p:spPr>
          <a:xfrm>
            <a:off x="1097280" y="334104"/>
            <a:ext cx="10058400" cy="1450757"/>
          </a:xfrm>
        </p:spPr>
        <p:txBody>
          <a:bodyPr>
            <a:normAutofit/>
          </a:bodyPr>
          <a:lstStyle/>
          <a:p>
            <a:r>
              <a:rPr lang="en-GB" sz="4000" dirty="0">
                <a:solidFill>
                  <a:schemeClr val="tx2"/>
                </a:solidFill>
              </a:rPr>
              <a:t>Main impedance </a:t>
            </a:r>
            <a:r>
              <a:rPr lang="en-GB" sz="4000" dirty="0" smtClean="0">
                <a:solidFill>
                  <a:schemeClr val="tx2"/>
                </a:solidFill>
              </a:rPr>
              <a:t>sources: Bellows</a:t>
            </a:r>
            <a:endParaRPr lang="en-GB" sz="4000" dirty="0">
              <a:solidFill>
                <a:schemeClr val="tx2"/>
              </a:solidFill>
            </a:endParaRPr>
          </a:p>
        </p:txBody>
      </p:sp>
      <p:sp>
        <p:nvSpPr>
          <p:cNvPr id="2" name="Segnaposto data 1">
            <a:extLst>
              <a:ext uri="{FF2B5EF4-FFF2-40B4-BE49-F238E27FC236}">
                <a16:creationId xmlns="" xmlns:a16="http://schemas.microsoft.com/office/drawing/2014/main" id="{2A046BF4-39CC-D64F-B431-647153A5047D}"/>
              </a:ext>
            </a:extLst>
          </p:cNvPr>
          <p:cNvSpPr>
            <a:spLocks noGrp="1"/>
          </p:cNvSpPr>
          <p:nvPr>
            <p:ph type="dt" sz="half" idx="10"/>
          </p:nvPr>
        </p:nvSpPr>
        <p:spPr/>
        <p:txBody>
          <a:bodyPr/>
          <a:lstStyle/>
          <a:p>
            <a:r>
              <a:rPr lang="it-IT" smtClean="0"/>
              <a:t>04/06/23</a:t>
            </a:r>
            <a:endParaRPr lang="it-IT" dirty="0"/>
          </a:p>
        </p:txBody>
      </p:sp>
      <p:sp>
        <p:nvSpPr>
          <p:cNvPr id="3" name="Segnaposto piè di pagina 2"/>
          <p:cNvSpPr>
            <a:spLocks noGrp="1"/>
          </p:cNvSpPr>
          <p:nvPr>
            <p:ph type="ftr" sz="quarter" idx="11"/>
          </p:nvPr>
        </p:nvSpPr>
        <p:spPr/>
        <p:txBody>
          <a:bodyPr/>
          <a:lstStyle/>
          <a:p>
            <a:pPr>
              <a:defRPr/>
            </a:pPr>
            <a:r>
              <a:rPr lang="en-US" smtClean="0"/>
              <a:t>Emanuela Carideo</a:t>
            </a:r>
            <a:endParaRPr lang="it-IT" dirty="0"/>
          </a:p>
        </p:txBody>
      </p:sp>
      <p:sp>
        <p:nvSpPr>
          <p:cNvPr id="4" name="Segnaposto numero diapositiva 3"/>
          <p:cNvSpPr>
            <a:spLocks noGrp="1"/>
          </p:cNvSpPr>
          <p:nvPr>
            <p:ph type="sldNum" sz="quarter" idx="12"/>
          </p:nvPr>
        </p:nvSpPr>
        <p:spPr/>
        <p:txBody>
          <a:bodyPr/>
          <a:lstStyle/>
          <a:p>
            <a:r>
              <a:rPr lang="it-IT"/>
              <a:t>Pag. </a:t>
            </a:r>
            <a:fld id="{D3C61D5C-66C6-C74F-975E-A9D6E855B281}" type="slidenum">
              <a:rPr lang="it-IT"/>
              <a:pPr/>
              <a:t>4</a:t>
            </a:fld>
            <a:endParaRPr lang="it-IT"/>
          </a:p>
        </p:txBody>
      </p:sp>
      <p:sp>
        <p:nvSpPr>
          <p:cNvPr id="14" name="Rettangolo 13">
            <a:extLst>
              <a:ext uri="{FF2B5EF4-FFF2-40B4-BE49-F238E27FC236}">
                <a16:creationId xmlns="" xmlns:a16="http://schemas.microsoft.com/office/drawing/2014/main" id="{9FAAF018-BBF4-DAD3-706F-F7A3339E5EFC}"/>
              </a:ext>
            </a:extLst>
          </p:cNvPr>
          <p:cNvSpPr/>
          <p:nvPr/>
        </p:nvSpPr>
        <p:spPr>
          <a:xfrm>
            <a:off x="1174432" y="1912796"/>
            <a:ext cx="9904095" cy="707886"/>
          </a:xfrm>
          <a:prstGeom prst="rect">
            <a:avLst/>
          </a:prstGeom>
        </p:spPr>
        <p:txBody>
          <a:bodyPr wrap="square">
            <a:spAutoFit/>
          </a:bodyPr>
          <a:lstStyle/>
          <a:p>
            <a:r>
              <a:rPr lang="en-GB" sz="2000" dirty="0">
                <a:solidFill>
                  <a:srgbClr val="222222"/>
                </a:solidFill>
                <a:latin typeface="+mj-lt"/>
              </a:rPr>
              <a:t>They represent the second highest impedance source so far. We have used an upper pessimistic estimate of 20000 </a:t>
            </a:r>
            <a:r>
              <a:rPr lang="en-GB" sz="2000" dirty="0" smtClean="0">
                <a:solidFill>
                  <a:srgbClr val="222222"/>
                </a:solidFill>
                <a:latin typeface="+mj-lt"/>
              </a:rPr>
              <a:t>bellows</a:t>
            </a:r>
            <a:endParaRPr lang="en-GB" sz="2000" dirty="0">
              <a:latin typeface="+mj-lt"/>
            </a:endParaRPr>
          </a:p>
        </p:txBody>
      </p:sp>
      <p:sp>
        <p:nvSpPr>
          <p:cNvPr id="5" name="Rectangle 4"/>
          <p:cNvSpPr/>
          <p:nvPr/>
        </p:nvSpPr>
        <p:spPr>
          <a:xfrm>
            <a:off x="1308388" y="3008280"/>
            <a:ext cx="3663543" cy="2246769"/>
          </a:xfrm>
          <a:prstGeom prst="rect">
            <a:avLst/>
          </a:prstGeom>
        </p:spPr>
        <p:txBody>
          <a:bodyPr wrap="square">
            <a:spAutoFit/>
          </a:bodyPr>
          <a:lstStyle/>
          <a:p>
            <a:r>
              <a:rPr lang="en-US" sz="2000" dirty="0">
                <a:latin typeface="+mj-lt"/>
              </a:rPr>
              <a:t>Simulated models of FCC-</a:t>
            </a:r>
            <a:r>
              <a:rPr lang="en-US" sz="2000" dirty="0" err="1">
                <a:latin typeface="+mj-lt"/>
              </a:rPr>
              <a:t>ee</a:t>
            </a:r>
            <a:r>
              <a:rPr lang="en-US" sz="2000" dirty="0">
                <a:latin typeface="+mj-lt"/>
              </a:rPr>
              <a:t> beam vacuum chamber including bellows. </a:t>
            </a:r>
            <a:r>
              <a:rPr lang="en-US" sz="2000" dirty="0" smtClean="0">
                <a:latin typeface="+mj-lt"/>
              </a:rPr>
              <a:t>On the left there is a simplified </a:t>
            </a:r>
            <a:r>
              <a:rPr lang="en-US" sz="2000" dirty="0">
                <a:latin typeface="+mj-lt"/>
              </a:rPr>
              <a:t>model with circular geometry, </a:t>
            </a:r>
            <a:r>
              <a:rPr lang="en-US" sz="2000" dirty="0" smtClean="0">
                <a:latin typeface="+mj-lt"/>
              </a:rPr>
              <a:t>in the </a:t>
            </a:r>
            <a:r>
              <a:rPr lang="en-US" sz="2000" dirty="0" err="1" smtClean="0">
                <a:latin typeface="+mj-lt"/>
              </a:rPr>
              <a:t>centre</a:t>
            </a:r>
            <a:r>
              <a:rPr lang="en-US" sz="2000" dirty="0">
                <a:latin typeface="+mj-lt"/>
              </a:rPr>
              <a:t> </a:t>
            </a:r>
            <a:r>
              <a:rPr lang="en-US" sz="2000" dirty="0" smtClean="0">
                <a:latin typeface="+mj-lt"/>
              </a:rPr>
              <a:t>a </a:t>
            </a:r>
            <a:r>
              <a:rPr lang="en-US" sz="2000" dirty="0">
                <a:latin typeface="+mj-lt"/>
              </a:rPr>
              <a:t>simplified model with winglets, </a:t>
            </a:r>
            <a:r>
              <a:rPr lang="en-US" sz="2000" dirty="0" smtClean="0">
                <a:latin typeface="+mj-lt"/>
              </a:rPr>
              <a:t>on the right the realistic </a:t>
            </a:r>
            <a:r>
              <a:rPr lang="en-US" sz="2000" dirty="0">
                <a:latin typeface="+mj-lt"/>
              </a:rPr>
              <a:t>model</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50" y="2543174"/>
            <a:ext cx="6951942" cy="3601431"/>
          </a:xfrm>
          <a:prstGeom prst="rect">
            <a:avLst/>
          </a:prstGeom>
        </p:spPr>
      </p:pic>
      <p:sp>
        <p:nvSpPr>
          <p:cNvPr id="8" name="TextBox 7"/>
          <p:cNvSpPr txBox="1"/>
          <p:nvPr/>
        </p:nvSpPr>
        <p:spPr>
          <a:xfrm>
            <a:off x="1308388" y="5498274"/>
            <a:ext cx="3584005" cy="646331"/>
          </a:xfrm>
          <a:prstGeom prst="rect">
            <a:avLst/>
          </a:prstGeom>
          <a:noFill/>
        </p:spPr>
        <p:txBody>
          <a:bodyPr wrap="square" rtlCol="0">
            <a:spAutoFit/>
          </a:bodyPr>
          <a:lstStyle/>
          <a:p>
            <a:r>
              <a:rPr lang="en-US" dirty="0" smtClean="0">
                <a:latin typeface="+mj-lt"/>
              </a:rPr>
              <a:t>Other models are being considering for example from ESRF.</a:t>
            </a:r>
            <a:endParaRPr lang="en-US" dirty="0">
              <a:latin typeface="+mj-lt"/>
            </a:endParaRPr>
          </a:p>
        </p:txBody>
      </p:sp>
    </p:spTree>
    <p:extLst>
      <p:ext uri="{BB962C8B-B14F-4D97-AF65-F5344CB8AC3E}">
        <p14:creationId xmlns:p14="http://schemas.microsoft.com/office/powerpoint/2010/main" val="18600670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51" y="-303211"/>
            <a:ext cx="11398221" cy="2717799"/>
          </a:xfrm>
        </p:spPr>
        <p:txBody>
          <a:bodyPr>
            <a:normAutofit/>
          </a:bodyPr>
          <a:lstStyle/>
          <a:p>
            <a:pPr algn="r"/>
            <a:r>
              <a:rPr lang="en-US" sz="4000" dirty="0">
                <a:solidFill>
                  <a:schemeClr val="tx2"/>
                </a:solidFill>
              </a:rPr>
              <a:t>New evaluation of the impedances using different NEG coating  : 100 nm 150 nm and 200 nm   </a:t>
            </a:r>
            <a:br>
              <a:rPr lang="en-US" sz="4000" dirty="0">
                <a:solidFill>
                  <a:schemeClr val="tx2"/>
                </a:solidFill>
              </a:rPr>
            </a:br>
            <a:r>
              <a:rPr lang="en-US" dirty="0"/>
              <a:t> </a:t>
            </a:r>
          </a:p>
        </p:txBody>
      </p:sp>
      <p:sp>
        <p:nvSpPr>
          <p:cNvPr id="3" name="Date Placeholder 2"/>
          <p:cNvSpPr>
            <a:spLocks noGrp="1"/>
          </p:cNvSpPr>
          <p:nvPr>
            <p:ph type="dt" sz="half" idx="10"/>
          </p:nvPr>
        </p:nvSpPr>
        <p:spPr/>
        <p:txBody>
          <a:bodyPr/>
          <a:lstStyle/>
          <a:p>
            <a:r>
              <a:rPr lang="it-IT" smtClean="0"/>
              <a:t>20/10/22</a:t>
            </a:r>
            <a:endParaRPr lang="en-US" dirty="0"/>
          </a:p>
        </p:txBody>
      </p:sp>
      <p:sp>
        <p:nvSpPr>
          <p:cNvPr id="4" name="Footer Placeholder 3"/>
          <p:cNvSpPr>
            <a:spLocks noGrp="1"/>
          </p:cNvSpPr>
          <p:nvPr>
            <p:ph type="ftr" sz="quarter" idx="11"/>
          </p:nvPr>
        </p:nvSpPr>
        <p:spPr/>
        <p:txBody>
          <a:bodyPr/>
          <a:lstStyle/>
          <a:p>
            <a:r>
              <a:rPr lang="en-US" smtClean="0"/>
              <a:t>FCC-EIC MDI Workshop, Emanuela Carideo</a:t>
            </a:r>
            <a:endParaRPr lang="en-US" dirty="0"/>
          </a:p>
        </p:txBody>
      </p:sp>
      <p:sp>
        <p:nvSpPr>
          <p:cNvPr id="7" name="Slide Number Placeholder 6"/>
          <p:cNvSpPr>
            <a:spLocks noGrp="1"/>
          </p:cNvSpPr>
          <p:nvPr>
            <p:ph type="sldNum" sz="quarter" idx="12"/>
          </p:nvPr>
        </p:nvSpPr>
        <p:spPr/>
        <p:txBody>
          <a:bodyPr/>
          <a:lstStyle/>
          <a:p>
            <a:fld id="{6113E31D-E2AB-40D1-8B51-AFA5AFEF393A}" type="slidenum">
              <a:rPr lang="en-US" smtClean="0"/>
              <a:t>40</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251"/>
          <a:stretch/>
        </p:blipFill>
        <p:spPr>
          <a:xfrm>
            <a:off x="893585" y="1805899"/>
            <a:ext cx="6135865" cy="450231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936"/>
          <a:stretch/>
        </p:blipFill>
        <p:spPr>
          <a:xfrm>
            <a:off x="6953470" y="2328863"/>
            <a:ext cx="4847782" cy="3456383"/>
          </a:xfrm>
          <a:prstGeom prst="rect">
            <a:avLst/>
          </a:prstGeom>
        </p:spPr>
      </p:pic>
    </p:spTree>
    <p:extLst>
      <p:ext uri="{BB962C8B-B14F-4D97-AF65-F5344CB8AC3E}">
        <p14:creationId xmlns:p14="http://schemas.microsoft.com/office/powerpoint/2010/main" val="426559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85789" y="479448"/>
            <a:ext cx="10756556"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dirty="0">
                <a:solidFill>
                  <a:schemeClr val="tx2"/>
                </a:solidFill>
              </a:rPr>
              <a:t>Longitudinal dynamics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076" y="1935715"/>
            <a:ext cx="5591176" cy="41933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89" y="1935715"/>
            <a:ext cx="5697537" cy="4273152"/>
          </a:xfrm>
          <a:prstGeom prst="rect">
            <a:avLst/>
          </a:prstGeom>
        </p:spPr>
      </p:pic>
      <p:sp>
        <p:nvSpPr>
          <p:cNvPr id="2" name="Date Placeholder 1"/>
          <p:cNvSpPr>
            <a:spLocks noGrp="1"/>
          </p:cNvSpPr>
          <p:nvPr>
            <p:ph type="dt" sz="half" idx="10"/>
          </p:nvPr>
        </p:nvSpPr>
        <p:spPr/>
        <p:txBody>
          <a:bodyPr/>
          <a:lstStyle/>
          <a:p>
            <a:r>
              <a:rPr lang="it-IT" smtClean="0"/>
              <a:t>20/10/22</a:t>
            </a:r>
            <a:endParaRPr lang="en-US" dirty="0"/>
          </a:p>
        </p:txBody>
      </p:sp>
      <p:sp>
        <p:nvSpPr>
          <p:cNvPr id="3" name="Footer Placeholder 2"/>
          <p:cNvSpPr>
            <a:spLocks noGrp="1"/>
          </p:cNvSpPr>
          <p:nvPr>
            <p:ph type="ftr" sz="quarter" idx="11"/>
          </p:nvPr>
        </p:nvSpPr>
        <p:spPr/>
        <p:txBody>
          <a:bodyPr/>
          <a:lstStyle/>
          <a:p>
            <a:r>
              <a:rPr lang="en-US" smtClean="0"/>
              <a:t>FCC-EIC MDI Workshop, 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41</a:t>
            </a:fld>
            <a:endParaRPr lang="en-US" dirty="0"/>
          </a:p>
        </p:txBody>
      </p:sp>
    </p:spTree>
    <p:extLst>
      <p:ext uri="{BB962C8B-B14F-4D97-AF65-F5344CB8AC3E}">
        <p14:creationId xmlns:p14="http://schemas.microsoft.com/office/powerpoint/2010/main" val="1420238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00038"/>
            <a:ext cx="10058400" cy="1437322"/>
          </a:xfrm>
        </p:spPr>
        <p:txBody>
          <a:bodyPr>
            <a:normAutofit/>
          </a:bodyPr>
          <a:lstStyle/>
          <a:p>
            <a:pPr algn="r"/>
            <a:r>
              <a:rPr lang="en-US" sz="4000" dirty="0">
                <a:solidFill>
                  <a:schemeClr val="tx2"/>
                </a:solidFill>
              </a:rPr>
              <a:t>TMCI analyzes using wake with different NEGs : </a:t>
            </a:r>
            <a:r>
              <a:rPr lang="en-US" sz="4000" b="1" dirty="0">
                <a:solidFill>
                  <a:schemeClr val="tx2"/>
                </a:solidFill>
              </a:rPr>
              <a:t>100nm,</a:t>
            </a:r>
            <a:r>
              <a:rPr lang="en-US" sz="4000" dirty="0">
                <a:solidFill>
                  <a:schemeClr val="tx2"/>
                </a:solidFill>
              </a:rPr>
              <a:t> 150 nm and 200 nm </a:t>
            </a:r>
            <a:endParaRPr lang="en-US" sz="4000" dirty="0"/>
          </a:p>
        </p:txBody>
      </p:sp>
      <p:sp>
        <p:nvSpPr>
          <p:cNvPr id="3" name="Date Placeholder 2"/>
          <p:cNvSpPr>
            <a:spLocks noGrp="1"/>
          </p:cNvSpPr>
          <p:nvPr>
            <p:ph type="dt" sz="half" idx="10"/>
          </p:nvPr>
        </p:nvSpPr>
        <p:spPr/>
        <p:txBody>
          <a:bodyPr/>
          <a:lstStyle/>
          <a:p>
            <a:r>
              <a:rPr lang="it-IT" smtClean="0"/>
              <a:t>20/10/22</a:t>
            </a:r>
            <a:endParaRPr lang="en-US" dirty="0"/>
          </a:p>
        </p:txBody>
      </p:sp>
      <p:sp>
        <p:nvSpPr>
          <p:cNvPr id="4" name="Footer Placeholder 3"/>
          <p:cNvSpPr>
            <a:spLocks noGrp="1"/>
          </p:cNvSpPr>
          <p:nvPr>
            <p:ph type="ftr" sz="quarter" idx="11"/>
          </p:nvPr>
        </p:nvSpPr>
        <p:spPr/>
        <p:txBody>
          <a:bodyPr/>
          <a:lstStyle/>
          <a:p>
            <a:r>
              <a:rPr lang="en-US" smtClean="0"/>
              <a:t>FCC-EIC MDI Workshop, Emanuela Carideo</a:t>
            </a:r>
            <a:endParaRPr lang="en-US" dirty="0"/>
          </a:p>
        </p:txBody>
      </p:sp>
      <p:sp>
        <p:nvSpPr>
          <p:cNvPr id="5" name="Slide Number Placeholder 4"/>
          <p:cNvSpPr>
            <a:spLocks noGrp="1"/>
          </p:cNvSpPr>
          <p:nvPr>
            <p:ph type="sldNum" sz="quarter" idx="12"/>
          </p:nvPr>
        </p:nvSpPr>
        <p:spPr/>
        <p:txBody>
          <a:bodyPr/>
          <a:lstStyle/>
          <a:p>
            <a:fld id="{6113E31D-E2AB-40D1-8B51-AFA5AFEF393A}" type="slidenum">
              <a:rPr lang="en-US" smtClean="0"/>
              <a:t>42</a:t>
            </a:fld>
            <a:endParaRPr lang="en-US" dirty="0"/>
          </a:p>
        </p:txBody>
      </p:sp>
      <p:sp>
        <p:nvSpPr>
          <p:cNvPr id="9" name="TextBox 8"/>
          <p:cNvSpPr txBox="1"/>
          <p:nvPr/>
        </p:nvSpPr>
        <p:spPr>
          <a:xfrm>
            <a:off x="6140420" y="2139409"/>
            <a:ext cx="5072063" cy="646331"/>
          </a:xfrm>
          <a:prstGeom prst="rect">
            <a:avLst/>
          </a:prstGeom>
          <a:noFill/>
        </p:spPr>
        <p:txBody>
          <a:bodyPr wrap="square" rtlCol="0">
            <a:spAutoFit/>
          </a:bodyPr>
          <a:lstStyle/>
          <a:p>
            <a:r>
              <a:rPr lang="en-US" dirty="0">
                <a:latin typeface="+mj-lt"/>
              </a:rPr>
              <a:t>On the </a:t>
            </a:r>
            <a:r>
              <a:rPr lang="en-US" dirty="0" err="1">
                <a:latin typeface="+mj-lt"/>
              </a:rPr>
              <a:t>letf</a:t>
            </a:r>
            <a:r>
              <a:rPr lang="en-US" dirty="0">
                <a:latin typeface="+mj-lt"/>
              </a:rPr>
              <a:t> the plot of the TMCI considering a wake with 100nm of NEG and a beam length of 3.5mm</a:t>
            </a:r>
          </a:p>
        </p:txBody>
      </p:sp>
      <p:sp>
        <p:nvSpPr>
          <p:cNvPr id="10" name="TextBox 9"/>
          <p:cNvSpPr txBox="1"/>
          <p:nvPr/>
        </p:nvSpPr>
        <p:spPr>
          <a:xfrm>
            <a:off x="1025524" y="5381681"/>
            <a:ext cx="5072063" cy="646331"/>
          </a:xfrm>
          <a:prstGeom prst="rect">
            <a:avLst/>
          </a:prstGeom>
          <a:noFill/>
        </p:spPr>
        <p:txBody>
          <a:bodyPr wrap="square" rtlCol="0">
            <a:spAutoFit/>
          </a:bodyPr>
          <a:lstStyle/>
          <a:p>
            <a:pPr algn="r"/>
            <a:r>
              <a:rPr lang="en-US" dirty="0">
                <a:latin typeface="+mj-lt"/>
              </a:rPr>
              <a:t>On the right the plot of the TMCI considering a wake with 100nm of NEG and a beam length of 12.1mm</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4914" t="11351" r="8148" b="6079"/>
          <a:stretch/>
        </p:blipFill>
        <p:spPr>
          <a:xfrm>
            <a:off x="154246" y="1751627"/>
            <a:ext cx="5943341" cy="3605706"/>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5763" t="10023" r="7908" b="6525"/>
          <a:stretch/>
        </p:blipFill>
        <p:spPr>
          <a:xfrm>
            <a:off x="6097587" y="2978427"/>
            <a:ext cx="5935387" cy="3288671"/>
          </a:xfrm>
          <a:prstGeom prst="rect">
            <a:avLst/>
          </a:prstGeom>
        </p:spPr>
      </p:pic>
    </p:spTree>
    <p:extLst>
      <p:ext uri="{BB962C8B-B14F-4D97-AF65-F5344CB8AC3E}">
        <p14:creationId xmlns:p14="http://schemas.microsoft.com/office/powerpoint/2010/main" val="111369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00038"/>
            <a:ext cx="10058400" cy="1437322"/>
          </a:xfrm>
        </p:spPr>
        <p:txBody>
          <a:bodyPr>
            <a:normAutofit/>
          </a:bodyPr>
          <a:lstStyle/>
          <a:p>
            <a:pPr algn="r"/>
            <a:r>
              <a:rPr lang="en-US" sz="4000" dirty="0">
                <a:solidFill>
                  <a:schemeClr val="tx2"/>
                </a:solidFill>
              </a:rPr>
              <a:t>TMCI analyzes using wake with different NEGs :</a:t>
            </a:r>
            <a:br>
              <a:rPr lang="en-US" sz="4000" dirty="0">
                <a:solidFill>
                  <a:schemeClr val="tx2"/>
                </a:solidFill>
              </a:rPr>
            </a:br>
            <a:r>
              <a:rPr lang="en-US" sz="4000" dirty="0">
                <a:solidFill>
                  <a:schemeClr val="tx2"/>
                </a:solidFill>
              </a:rPr>
              <a:t>100nm, </a:t>
            </a:r>
            <a:r>
              <a:rPr lang="en-US" sz="4000" b="1" dirty="0">
                <a:solidFill>
                  <a:schemeClr val="tx2"/>
                </a:solidFill>
              </a:rPr>
              <a:t>150 nm </a:t>
            </a:r>
            <a:r>
              <a:rPr lang="en-US" sz="4000" dirty="0">
                <a:solidFill>
                  <a:schemeClr val="tx2"/>
                </a:solidFill>
              </a:rPr>
              <a:t>and 200 nm </a:t>
            </a:r>
            <a:endParaRPr lang="en-US" sz="4000" dirty="0"/>
          </a:p>
        </p:txBody>
      </p:sp>
      <p:pic>
        <p:nvPicPr>
          <p:cNvPr id="8"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606279" y="1846263"/>
            <a:ext cx="7039768" cy="4022725"/>
          </a:xfrm>
        </p:spPr>
      </p:pic>
      <p:sp>
        <p:nvSpPr>
          <p:cNvPr id="3" name="Date Placeholder 2"/>
          <p:cNvSpPr>
            <a:spLocks noGrp="1"/>
          </p:cNvSpPr>
          <p:nvPr>
            <p:ph type="dt" sz="half" idx="10"/>
          </p:nvPr>
        </p:nvSpPr>
        <p:spPr/>
        <p:txBody>
          <a:bodyPr/>
          <a:lstStyle/>
          <a:p>
            <a:r>
              <a:rPr lang="it-IT" smtClean="0"/>
              <a:t>20/10/22</a:t>
            </a:r>
            <a:endParaRPr lang="en-US" dirty="0"/>
          </a:p>
        </p:txBody>
      </p:sp>
      <p:sp>
        <p:nvSpPr>
          <p:cNvPr id="4" name="Footer Placeholder 3"/>
          <p:cNvSpPr>
            <a:spLocks noGrp="1"/>
          </p:cNvSpPr>
          <p:nvPr>
            <p:ph type="ftr" sz="quarter" idx="11"/>
          </p:nvPr>
        </p:nvSpPr>
        <p:spPr/>
        <p:txBody>
          <a:bodyPr/>
          <a:lstStyle/>
          <a:p>
            <a:r>
              <a:rPr lang="en-US" smtClean="0"/>
              <a:t>FCC-EIC MDI Workshop, Emanuela Carideo</a:t>
            </a:r>
            <a:endParaRPr lang="en-US" dirty="0"/>
          </a:p>
        </p:txBody>
      </p:sp>
      <p:sp>
        <p:nvSpPr>
          <p:cNvPr id="5" name="Slide Number Placeholder 4"/>
          <p:cNvSpPr>
            <a:spLocks noGrp="1"/>
          </p:cNvSpPr>
          <p:nvPr>
            <p:ph type="sldNum" sz="quarter" idx="12"/>
          </p:nvPr>
        </p:nvSpPr>
        <p:spPr/>
        <p:txBody>
          <a:bodyPr/>
          <a:lstStyle/>
          <a:p>
            <a:fld id="{6113E31D-E2AB-40D1-8B51-AFA5AFEF393A}" type="slidenum">
              <a:rPr lang="en-US" smtClean="0"/>
              <a:t>43</a:t>
            </a:fld>
            <a:endParaRPr lang="en-US" dirty="0"/>
          </a:p>
        </p:txBody>
      </p:sp>
      <p:pic>
        <p:nvPicPr>
          <p:cNvPr id="7" name="Content Placeholder 1"/>
          <p:cNvPicPr>
            <a:picLocks noChangeAspect="1"/>
          </p:cNvPicPr>
          <p:nvPr/>
        </p:nvPicPr>
        <p:blipFill rotWithShape="1">
          <a:blip r:embed="rId3">
            <a:extLst>
              <a:ext uri="{28A0092B-C50C-407E-A947-70E740481C1C}">
                <a14:useLocalDpi xmlns:a14="http://schemas.microsoft.com/office/drawing/2010/main" val="0"/>
              </a:ext>
            </a:extLst>
          </a:blip>
          <a:srcRect l="6185" t="8852" r="7027" b="5102"/>
          <a:stretch/>
        </p:blipFill>
        <p:spPr>
          <a:xfrm>
            <a:off x="61231" y="1870522"/>
            <a:ext cx="5991052" cy="3368408"/>
          </a:xfrm>
          <a:prstGeom prst="rect">
            <a:avLst/>
          </a:prstGeom>
        </p:spPr>
      </p:pic>
      <p:sp>
        <p:nvSpPr>
          <p:cNvPr id="9" name="TextBox 8"/>
          <p:cNvSpPr txBox="1"/>
          <p:nvPr/>
        </p:nvSpPr>
        <p:spPr>
          <a:xfrm>
            <a:off x="6140420" y="2139409"/>
            <a:ext cx="5072063" cy="646331"/>
          </a:xfrm>
          <a:prstGeom prst="rect">
            <a:avLst/>
          </a:prstGeom>
          <a:noFill/>
        </p:spPr>
        <p:txBody>
          <a:bodyPr wrap="square" rtlCol="0">
            <a:spAutoFit/>
          </a:bodyPr>
          <a:lstStyle/>
          <a:p>
            <a:r>
              <a:rPr lang="en-US" dirty="0">
                <a:latin typeface="+mj-lt"/>
              </a:rPr>
              <a:t>On the </a:t>
            </a:r>
            <a:r>
              <a:rPr lang="en-US" dirty="0" err="1">
                <a:latin typeface="+mj-lt"/>
              </a:rPr>
              <a:t>letf</a:t>
            </a:r>
            <a:r>
              <a:rPr lang="en-US" dirty="0">
                <a:latin typeface="+mj-lt"/>
              </a:rPr>
              <a:t> the plot of the TMCI considering a wake with 150nm of NEG and a beam length of 3.5mm</a:t>
            </a:r>
          </a:p>
        </p:txBody>
      </p:sp>
      <p:sp>
        <p:nvSpPr>
          <p:cNvPr id="10" name="TextBox 9"/>
          <p:cNvSpPr txBox="1"/>
          <p:nvPr/>
        </p:nvSpPr>
        <p:spPr>
          <a:xfrm>
            <a:off x="1150153" y="5357333"/>
            <a:ext cx="5072063" cy="646331"/>
          </a:xfrm>
          <a:prstGeom prst="rect">
            <a:avLst/>
          </a:prstGeom>
          <a:noFill/>
        </p:spPr>
        <p:txBody>
          <a:bodyPr wrap="square" rtlCol="0">
            <a:spAutoFit/>
          </a:bodyPr>
          <a:lstStyle/>
          <a:p>
            <a:pPr algn="r"/>
            <a:r>
              <a:rPr lang="en-US" dirty="0">
                <a:latin typeface="+mj-lt"/>
              </a:rPr>
              <a:t>On the right the plot of the TMCI considering a wake with 150nm of NEG and a beam length of 12.1mm</a:t>
            </a:r>
          </a:p>
        </p:txBody>
      </p:sp>
    </p:spTree>
    <p:extLst>
      <p:ext uri="{BB962C8B-B14F-4D97-AF65-F5344CB8AC3E}">
        <p14:creationId xmlns:p14="http://schemas.microsoft.com/office/powerpoint/2010/main" val="425524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00038"/>
            <a:ext cx="10058400" cy="1437322"/>
          </a:xfrm>
        </p:spPr>
        <p:txBody>
          <a:bodyPr>
            <a:normAutofit/>
          </a:bodyPr>
          <a:lstStyle/>
          <a:p>
            <a:pPr algn="r"/>
            <a:r>
              <a:rPr lang="en-US" sz="4000" dirty="0">
                <a:solidFill>
                  <a:schemeClr val="tx2"/>
                </a:solidFill>
              </a:rPr>
              <a:t>TMCI analyzes using wake with different NEGs : 100nm,150 nm and </a:t>
            </a:r>
            <a:r>
              <a:rPr lang="en-US" sz="4000" b="1" dirty="0">
                <a:solidFill>
                  <a:schemeClr val="tx2"/>
                </a:solidFill>
              </a:rPr>
              <a:t>200 nm </a:t>
            </a:r>
            <a:endParaRPr lang="en-US" sz="4000" b="1" dirty="0"/>
          </a:p>
        </p:txBody>
      </p:sp>
      <p:sp>
        <p:nvSpPr>
          <p:cNvPr id="4" name="Date Placeholder 3"/>
          <p:cNvSpPr>
            <a:spLocks noGrp="1"/>
          </p:cNvSpPr>
          <p:nvPr>
            <p:ph type="dt" sz="half" idx="10"/>
          </p:nvPr>
        </p:nvSpPr>
        <p:spPr/>
        <p:txBody>
          <a:bodyPr/>
          <a:lstStyle/>
          <a:p>
            <a:r>
              <a:rPr lang="it-IT" smtClean="0"/>
              <a:t>20/10/22</a:t>
            </a:r>
            <a:endParaRPr lang="en-US" dirty="0"/>
          </a:p>
        </p:txBody>
      </p:sp>
      <p:sp>
        <p:nvSpPr>
          <p:cNvPr id="5" name="Footer Placeholder 4"/>
          <p:cNvSpPr>
            <a:spLocks noGrp="1"/>
          </p:cNvSpPr>
          <p:nvPr>
            <p:ph type="ftr" sz="quarter" idx="11"/>
          </p:nvPr>
        </p:nvSpPr>
        <p:spPr/>
        <p:txBody>
          <a:bodyPr/>
          <a:lstStyle/>
          <a:p>
            <a:r>
              <a:rPr lang="en-US" smtClean="0"/>
              <a:t>FCC-EIC MDI Workshop, 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44</a:t>
            </a:fld>
            <a:endParaRPr lang="en-US" dirty="0"/>
          </a:p>
        </p:txBody>
      </p:sp>
      <p:sp>
        <p:nvSpPr>
          <p:cNvPr id="9" name="TextBox 8"/>
          <p:cNvSpPr txBox="1"/>
          <p:nvPr/>
        </p:nvSpPr>
        <p:spPr>
          <a:xfrm>
            <a:off x="6350804" y="2133712"/>
            <a:ext cx="4990267" cy="646331"/>
          </a:xfrm>
          <a:prstGeom prst="rect">
            <a:avLst/>
          </a:prstGeom>
          <a:noFill/>
        </p:spPr>
        <p:txBody>
          <a:bodyPr wrap="square" rtlCol="0">
            <a:spAutoFit/>
          </a:bodyPr>
          <a:lstStyle/>
          <a:p>
            <a:r>
              <a:rPr lang="en-US" dirty="0">
                <a:latin typeface="+mj-lt"/>
              </a:rPr>
              <a:t>On the </a:t>
            </a:r>
            <a:r>
              <a:rPr lang="en-US" dirty="0" err="1">
                <a:latin typeface="+mj-lt"/>
              </a:rPr>
              <a:t>letf</a:t>
            </a:r>
            <a:r>
              <a:rPr lang="en-US" dirty="0">
                <a:latin typeface="+mj-lt"/>
              </a:rPr>
              <a:t> the plot of the TMCI considering a wake with 200nm of NEG and a beam length of 3.5mm</a:t>
            </a:r>
          </a:p>
        </p:txBody>
      </p:sp>
      <p:sp>
        <p:nvSpPr>
          <p:cNvPr id="10" name="TextBox 9"/>
          <p:cNvSpPr txBox="1"/>
          <p:nvPr/>
        </p:nvSpPr>
        <p:spPr>
          <a:xfrm>
            <a:off x="1246189" y="5384400"/>
            <a:ext cx="5072063" cy="646331"/>
          </a:xfrm>
          <a:prstGeom prst="rect">
            <a:avLst/>
          </a:prstGeom>
          <a:noFill/>
        </p:spPr>
        <p:txBody>
          <a:bodyPr wrap="square" rtlCol="0">
            <a:spAutoFit/>
          </a:bodyPr>
          <a:lstStyle/>
          <a:p>
            <a:pPr algn="r"/>
            <a:r>
              <a:rPr lang="en-US" dirty="0">
                <a:latin typeface="+mj-lt"/>
              </a:rPr>
              <a:t>On the right the plot of the TMCI considering a wake with 200nm of NEG and a beam length of 12.1mm</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164" t="13125" r="7789" b="8334"/>
          <a:stretch/>
        </p:blipFill>
        <p:spPr>
          <a:xfrm>
            <a:off x="96036" y="1737360"/>
            <a:ext cx="6222216" cy="3245401"/>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164" t="12291" r="7789" b="7291"/>
          <a:stretch/>
        </p:blipFill>
        <p:spPr>
          <a:xfrm>
            <a:off x="6318252" y="3214420"/>
            <a:ext cx="5837967" cy="3036161"/>
          </a:xfrm>
          <a:prstGeom prst="rect">
            <a:avLst/>
          </a:prstGeom>
        </p:spPr>
      </p:pic>
    </p:spTree>
    <p:extLst>
      <p:ext uri="{BB962C8B-B14F-4D97-AF65-F5344CB8AC3E}">
        <p14:creationId xmlns:p14="http://schemas.microsoft.com/office/powerpoint/2010/main" val="339652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25140"/>
            <a:ext cx="11950837" cy="926507"/>
          </a:xfrm>
        </p:spPr>
        <p:txBody>
          <a:bodyPr>
            <a:normAutofit/>
          </a:bodyPr>
          <a:lstStyle/>
          <a:p>
            <a:pPr algn="r"/>
            <a:r>
              <a:rPr lang="en-US" sz="4400" dirty="0">
                <a:solidFill>
                  <a:schemeClr val="tx2"/>
                </a:solidFill>
              </a:rPr>
              <a:t>Updated FCC-</a:t>
            </a:r>
            <a:r>
              <a:rPr lang="en-US" sz="4400" cap="none" dirty="0" err="1">
                <a:solidFill>
                  <a:schemeClr val="tx2"/>
                </a:solidFill>
              </a:rPr>
              <a:t>ee</a:t>
            </a:r>
            <a:r>
              <a:rPr lang="en-US" sz="4400" dirty="0">
                <a:solidFill>
                  <a:schemeClr val="tx2"/>
                </a:solidFill>
              </a:rPr>
              <a:t> impedance model: 20000 Bellows</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9241"/>
          <a:stretch/>
        </p:blipFill>
        <p:spPr>
          <a:xfrm>
            <a:off x="975340" y="2069572"/>
            <a:ext cx="4938168" cy="3649662"/>
          </a:xfrm>
          <a:prstGeom prst="rect">
            <a:avLst/>
          </a:prstGeom>
        </p:spPr>
      </p:pic>
      <p:sp>
        <p:nvSpPr>
          <p:cNvPr id="3" name="Date Placeholder 2"/>
          <p:cNvSpPr>
            <a:spLocks noGrp="1"/>
          </p:cNvSpPr>
          <p:nvPr>
            <p:ph type="dt" sz="half" idx="10"/>
          </p:nvPr>
        </p:nvSpPr>
        <p:spPr/>
        <p:txBody>
          <a:bodyPr/>
          <a:lstStyle/>
          <a:p>
            <a:r>
              <a:rPr lang="it-IT" smtClean="0"/>
              <a:t>20/10/22</a:t>
            </a:r>
            <a:endParaRPr lang="en-US" dirty="0"/>
          </a:p>
        </p:txBody>
      </p:sp>
      <p:sp>
        <p:nvSpPr>
          <p:cNvPr id="9" name="Footer Placeholder 8"/>
          <p:cNvSpPr>
            <a:spLocks noGrp="1"/>
          </p:cNvSpPr>
          <p:nvPr>
            <p:ph type="ftr" sz="quarter" idx="11"/>
          </p:nvPr>
        </p:nvSpPr>
        <p:spPr/>
        <p:txBody>
          <a:bodyPr/>
          <a:lstStyle/>
          <a:p>
            <a:r>
              <a:rPr lang="en-US" smtClean="0"/>
              <a:t>FCC-EIC MDI Workshop, Emanuela Carideo</a:t>
            </a:r>
            <a:endParaRPr lang="en-US" dirty="0"/>
          </a:p>
        </p:txBody>
      </p:sp>
      <p:sp>
        <p:nvSpPr>
          <p:cNvPr id="13" name="Slide Number Placeholder 12"/>
          <p:cNvSpPr>
            <a:spLocks noGrp="1"/>
          </p:cNvSpPr>
          <p:nvPr>
            <p:ph type="sldNum" sz="quarter" idx="12"/>
          </p:nvPr>
        </p:nvSpPr>
        <p:spPr/>
        <p:txBody>
          <a:bodyPr/>
          <a:lstStyle/>
          <a:p>
            <a:fld id="{6113E31D-E2AB-40D1-8B51-AFA5AFEF393A}" type="slidenum">
              <a:rPr lang="en-US" smtClean="0"/>
              <a:t>45</a:t>
            </a:fld>
            <a:endParaRPr lang="en-US" dirty="0"/>
          </a:p>
        </p:txBody>
      </p:sp>
      <p:sp>
        <p:nvSpPr>
          <p:cNvPr id="6" name="TextBox 5"/>
          <p:cNvSpPr txBox="1"/>
          <p:nvPr/>
        </p:nvSpPr>
        <p:spPr>
          <a:xfrm>
            <a:off x="6651126" y="1786082"/>
            <a:ext cx="3930666" cy="707886"/>
          </a:xfrm>
          <a:prstGeom prst="rect">
            <a:avLst/>
          </a:prstGeom>
          <a:noFill/>
        </p:spPr>
        <p:txBody>
          <a:bodyPr wrap="square" rtlCol="0">
            <a:spAutoFit/>
          </a:bodyPr>
          <a:lstStyle/>
          <a:p>
            <a:pPr algn="ctr"/>
            <a:r>
              <a:rPr lang="en-GB" sz="2000" dirty="0">
                <a:latin typeface="+mj-lt"/>
              </a:rPr>
              <a:t>We initially considered a number of 8000 Bellows</a:t>
            </a:r>
            <a:endParaRPr lang="en-US" sz="2000" dirty="0">
              <a:latin typeface="+mj-lt"/>
            </a:endParaRPr>
          </a:p>
        </p:txBody>
      </p:sp>
      <p:cxnSp>
        <p:nvCxnSpPr>
          <p:cNvPr id="7" name="Straight Arrow Connector 6"/>
          <p:cNvCxnSpPr>
            <a:stCxn id="6" idx="2"/>
          </p:cNvCxnSpPr>
          <p:nvPr/>
        </p:nvCxnSpPr>
        <p:spPr>
          <a:xfrm>
            <a:off x="8616459" y="2493968"/>
            <a:ext cx="0" cy="4604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89988" y="3032190"/>
            <a:ext cx="2729780" cy="400110"/>
          </a:xfrm>
          <a:prstGeom prst="rect">
            <a:avLst/>
          </a:prstGeom>
          <a:noFill/>
        </p:spPr>
        <p:txBody>
          <a:bodyPr wrap="square" rtlCol="0">
            <a:spAutoFit/>
          </a:bodyPr>
          <a:lstStyle/>
          <a:p>
            <a:r>
              <a:rPr lang="en-GB" sz="2000" dirty="0">
                <a:latin typeface="+mj-lt"/>
              </a:rPr>
              <a:t>85% of arcs (~ 79 km)</a:t>
            </a:r>
          </a:p>
        </p:txBody>
      </p:sp>
      <p:sp>
        <p:nvSpPr>
          <p:cNvPr id="10" name="TextBox 9"/>
          <p:cNvSpPr txBox="1"/>
          <p:nvPr/>
        </p:nvSpPr>
        <p:spPr>
          <a:xfrm>
            <a:off x="7463838" y="3945927"/>
            <a:ext cx="3013023" cy="400110"/>
          </a:xfrm>
          <a:prstGeom prst="rect">
            <a:avLst/>
          </a:prstGeom>
          <a:noFill/>
        </p:spPr>
        <p:txBody>
          <a:bodyPr wrap="square" rtlCol="0">
            <a:spAutoFit/>
          </a:bodyPr>
          <a:lstStyle/>
          <a:p>
            <a:r>
              <a:rPr lang="en-US" sz="2000" dirty="0">
                <a:latin typeface="+mj-lt"/>
              </a:rPr>
              <a:t>Every arc is 8m long</a:t>
            </a:r>
          </a:p>
        </p:txBody>
      </p:sp>
      <p:sp>
        <p:nvSpPr>
          <p:cNvPr id="11" name="TextBox 10"/>
          <p:cNvSpPr txBox="1"/>
          <p:nvPr/>
        </p:nvSpPr>
        <p:spPr>
          <a:xfrm>
            <a:off x="7086087" y="4220126"/>
            <a:ext cx="3495705" cy="707886"/>
          </a:xfrm>
          <a:prstGeom prst="rect">
            <a:avLst/>
          </a:prstGeom>
          <a:noFill/>
        </p:spPr>
        <p:txBody>
          <a:bodyPr wrap="square" rtlCol="0">
            <a:spAutoFit/>
          </a:bodyPr>
          <a:lstStyle/>
          <a:p>
            <a:r>
              <a:rPr lang="en-US" sz="2000" dirty="0">
                <a:latin typeface="+mj-lt"/>
              </a:rPr>
              <a:t>X2 because we have </a:t>
            </a:r>
            <a:r>
              <a:rPr lang="en-GB" sz="2000" dirty="0">
                <a:latin typeface="+mj-lt"/>
              </a:rPr>
              <a:t>another bellow before any quadrupole</a:t>
            </a:r>
            <a:r>
              <a:rPr lang="en-US" sz="2000" dirty="0">
                <a:latin typeface="+mj-lt"/>
              </a:rPr>
              <a:t> </a:t>
            </a:r>
          </a:p>
        </p:txBody>
      </p:sp>
      <p:sp>
        <p:nvSpPr>
          <p:cNvPr id="12" name="Rectangle 11"/>
          <p:cNvSpPr/>
          <p:nvPr/>
        </p:nvSpPr>
        <p:spPr>
          <a:xfrm>
            <a:off x="5740477" y="5562588"/>
            <a:ext cx="6028801" cy="707886"/>
          </a:xfrm>
          <a:prstGeom prst="rect">
            <a:avLst/>
          </a:prstGeom>
        </p:spPr>
        <p:txBody>
          <a:bodyPr wrap="square">
            <a:spAutoFit/>
          </a:bodyPr>
          <a:lstStyle/>
          <a:p>
            <a:pPr algn="ctr"/>
            <a:r>
              <a:rPr lang="en-US" sz="2000" dirty="0">
                <a:latin typeface="+mj-lt"/>
              </a:rPr>
              <a:t>12000-13000 but to be sure we are performing our calculations considering up to 20000 bellows</a:t>
            </a:r>
            <a:endParaRPr lang="en-GB" sz="2000" dirty="0">
              <a:latin typeface="+mj-lt"/>
            </a:endParaRPr>
          </a:p>
        </p:txBody>
      </p:sp>
      <p:sp>
        <p:nvSpPr>
          <p:cNvPr id="14" name="TextBox 13"/>
          <p:cNvSpPr txBox="1"/>
          <p:nvPr/>
        </p:nvSpPr>
        <p:spPr>
          <a:xfrm>
            <a:off x="8604571" y="2503236"/>
            <a:ext cx="1000513" cy="400110"/>
          </a:xfrm>
          <a:prstGeom prst="rect">
            <a:avLst/>
          </a:prstGeom>
          <a:noFill/>
        </p:spPr>
        <p:txBody>
          <a:bodyPr wrap="square" rtlCol="0">
            <a:spAutoFit/>
          </a:bodyPr>
          <a:lstStyle/>
          <a:p>
            <a:r>
              <a:rPr lang="en-US" sz="2000" dirty="0">
                <a:solidFill>
                  <a:schemeClr val="tx2"/>
                </a:solidFill>
              </a:rPr>
              <a:t>BUT</a:t>
            </a:r>
          </a:p>
        </p:txBody>
      </p:sp>
      <p:cxnSp>
        <p:nvCxnSpPr>
          <p:cNvPr id="16" name="Straight Arrow Connector 15"/>
          <p:cNvCxnSpPr/>
          <p:nvPr/>
        </p:nvCxnSpPr>
        <p:spPr>
          <a:xfrm>
            <a:off x="8604571" y="3477738"/>
            <a:ext cx="11888" cy="54509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636640" y="4974402"/>
            <a:ext cx="2" cy="64232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900363" y="1800225"/>
            <a:ext cx="868454" cy="142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6981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3" presetClass="entr" presetSubtype="1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tx2"/>
                </a:solidFill>
              </a:rPr>
              <a:t>Longitudinal wake potential and impedance for the three studied models of the bellow</a:t>
            </a:r>
          </a:p>
        </p:txBody>
      </p:sp>
      <p:sp>
        <p:nvSpPr>
          <p:cNvPr id="3" name="Date Placeholder 2"/>
          <p:cNvSpPr>
            <a:spLocks noGrp="1"/>
          </p:cNvSpPr>
          <p:nvPr>
            <p:ph type="dt" sz="half" idx="10"/>
          </p:nvPr>
        </p:nvSpPr>
        <p:spPr/>
        <p:txBody>
          <a:bodyPr/>
          <a:lstStyle/>
          <a:p>
            <a:r>
              <a:rPr lang="it-IT" smtClean="0"/>
              <a:t>04/06/23</a:t>
            </a:r>
            <a:endParaRPr lang="en-US" dirty="0"/>
          </a:p>
        </p:txBody>
      </p:sp>
      <p:sp>
        <p:nvSpPr>
          <p:cNvPr id="4" name="Footer Placeholder 3"/>
          <p:cNvSpPr>
            <a:spLocks noGrp="1"/>
          </p:cNvSpPr>
          <p:nvPr>
            <p:ph type="ftr" sz="quarter" idx="11"/>
          </p:nvPr>
        </p:nvSpPr>
        <p:spPr/>
        <p:txBody>
          <a:bodyPr/>
          <a:lstStyle/>
          <a:p>
            <a:r>
              <a:rPr lang="en-US" smtClean="0"/>
              <a:t>Emanuela Carideo</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46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166" y="1786930"/>
            <a:ext cx="9772780" cy="4491837"/>
          </a:xfrm>
          <a:prstGeom prst="rect">
            <a:avLst/>
          </a:prstGeom>
        </p:spPr>
      </p:pic>
    </p:spTree>
    <p:extLst>
      <p:ext uri="{BB962C8B-B14F-4D97-AF65-F5344CB8AC3E}">
        <p14:creationId xmlns:p14="http://schemas.microsoft.com/office/powerpoint/2010/main" val="16031506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tx2"/>
                </a:solidFill>
              </a:rPr>
              <a:t>Beam Position </a:t>
            </a:r>
            <a:r>
              <a:rPr lang="en-US" sz="4000" dirty="0" smtClean="0">
                <a:solidFill>
                  <a:schemeClr val="tx2"/>
                </a:solidFill>
              </a:rPr>
              <a:t>Monitors : #4000 </a:t>
            </a:r>
            <a:endParaRPr lang="en-US" sz="4000" dirty="0">
              <a:solidFill>
                <a:schemeClr val="tx2"/>
              </a:solidFill>
            </a:endParaRPr>
          </a:p>
        </p:txBody>
      </p:sp>
      <p:sp>
        <p:nvSpPr>
          <p:cNvPr id="3" name="Date Placeholder 2"/>
          <p:cNvSpPr>
            <a:spLocks noGrp="1"/>
          </p:cNvSpPr>
          <p:nvPr>
            <p:ph type="dt" sz="half" idx="10"/>
          </p:nvPr>
        </p:nvSpPr>
        <p:spPr/>
        <p:txBody>
          <a:bodyPr/>
          <a:lstStyle/>
          <a:p>
            <a:r>
              <a:rPr lang="it-IT" smtClean="0"/>
              <a:t>04/06/23</a:t>
            </a:r>
            <a:endParaRPr lang="en-US" dirty="0"/>
          </a:p>
        </p:txBody>
      </p:sp>
      <p:sp>
        <p:nvSpPr>
          <p:cNvPr id="4" name="Footer Placeholder 3"/>
          <p:cNvSpPr>
            <a:spLocks noGrp="1"/>
          </p:cNvSpPr>
          <p:nvPr>
            <p:ph type="ftr" sz="quarter" idx="11"/>
          </p:nvPr>
        </p:nvSpPr>
        <p:spPr/>
        <p:txBody>
          <a:bodyPr/>
          <a:lstStyle/>
          <a:p>
            <a:r>
              <a:rPr lang="en-US" smtClean="0"/>
              <a:t>Emanuela Carideo</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47</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57389"/>
          <a:stretch/>
        </p:blipFill>
        <p:spPr>
          <a:xfrm>
            <a:off x="1097280" y="1845408"/>
            <a:ext cx="4518616" cy="3975100"/>
          </a:xfrm>
          <a:prstGeom prst="rect">
            <a:avLst/>
          </a:prstGeom>
        </p:spPr>
      </p:pic>
      <p:sp>
        <p:nvSpPr>
          <p:cNvPr id="8" name="Rectangle 7"/>
          <p:cNvSpPr/>
          <p:nvPr/>
        </p:nvSpPr>
        <p:spPr>
          <a:xfrm>
            <a:off x="1099082" y="5820508"/>
            <a:ext cx="4856266" cy="400110"/>
          </a:xfrm>
          <a:prstGeom prst="rect">
            <a:avLst/>
          </a:prstGeom>
        </p:spPr>
        <p:txBody>
          <a:bodyPr wrap="none">
            <a:spAutoFit/>
          </a:bodyPr>
          <a:lstStyle/>
          <a:p>
            <a:r>
              <a:rPr lang="en-US" sz="2000" dirty="0">
                <a:latin typeface="+mj-lt"/>
              </a:rPr>
              <a:t>CST perspective view of the four-button BPM </a:t>
            </a:r>
          </a:p>
        </p:txBody>
      </p:sp>
      <p:sp>
        <p:nvSpPr>
          <p:cNvPr id="9" name="Rectangle 8"/>
          <p:cNvSpPr/>
          <p:nvPr/>
        </p:nvSpPr>
        <p:spPr>
          <a:xfrm>
            <a:off x="5748337" y="2190357"/>
            <a:ext cx="5824538" cy="1908215"/>
          </a:xfrm>
          <a:prstGeom prst="rect">
            <a:avLst/>
          </a:prstGeom>
        </p:spPr>
        <p:txBody>
          <a:bodyPr wrap="square">
            <a:spAutoFit/>
          </a:bodyPr>
          <a:lstStyle/>
          <a:p>
            <a:r>
              <a:rPr lang="en-US" sz="2000" dirty="0" smtClean="0">
                <a:latin typeface="+mj-lt"/>
              </a:rPr>
              <a:t>The </a:t>
            </a:r>
            <a:r>
              <a:rPr lang="en-US" sz="2000" dirty="0">
                <a:latin typeface="+mj-lt"/>
              </a:rPr>
              <a:t>button has a diameter of 15 mm and a thickness of 3 </a:t>
            </a:r>
            <a:r>
              <a:rPr lang="en-US" sz="2000" dirty="0" smtClean="0">
                <a:latin typeface="+mj-lt"/>
              </a:rPr>
              <a:t>mm</a:t>
            </a:r>
          </a:p>
          <a:p>
            <a:endParaRPr lang="en-US" dirty="0">
              <a:latin typeface="+mj-lt"/>
            </a:endParaRPr>
          </a:p>
          <a:p>
            <a:r>
              <a:rPr lang="en-US" sz="2000" dirty="0" smtClean="0">
                <a:latin typeface="+mj-lt"/>
              </a:rPr>
              <a:t>In order </a:t>
            </a:r>
            <a:r>
              <a:rPr lang="en-US" sz="2000" dirty="0">
                <a:latin typeface="+mj-lt"/>
              </a:rPr>
              <a:t>to push the higher order modes trapped in the BPM structure to higher frequencies a BPM design with a conical button, similar to the one used in SIRIUS </a:t>
            </a:r>
          </a:p>
        </p:txBody>
      </p:sp>
      <p:sp>
        <p:nvSpPr>
          <p:cNvPr id="10" name="Rectangle 9"/>
          <p:cNvSpPr/>
          <p:nvPr/>
        </p:nvSpPr>
        <p:spPr>
          <a:xfrm>
            <a:off x="5748337" y="4639096"/>
            <a:ext cx="5610226" cy="707886"/>
          </a:xfrm>
          <a:prstGeom prst="rect">
            <a:avLst/>
          </a:prstGeom>
        </p:spPr>
        <p:txBody>
          <a:bodyPr wrap="square">
            <a:spAutoFit/>
          </a:bodyPr>
          <a:lstStyle/>
          <a:p>
            <a:r>
              <a:rPr lang="en-US" sz="2000" dirty="0">
                <a:latin typeface="+mj-lt"/>
              </a:rPr>
              <a:t>BPMs </a:t>
            </a:r>
            <a:r>
              <a:rPr lang="en-US" sz="2000" dirty="0" smtClean="0">
                <a:latin typeface="+mj-lt"/>
              </a:rPr>
              <a:t>will </a:t>
            </a:r>
            <a:r>
              <a:rPr lang="en-US" sz="2000" dirty="0">
                <a:latin typeface="+mj-lt"/>
              </a:rPr>
              <a:t>be installed directly on the beam pipe with a rotation angle of </a:t>
            </a:r>
            <a:r>
              <a:rPr lang="en-US" sz="2000" dirty="0" smtClean="0">
                <a:latin typeface="+mj-lt"/>
              </a:rPr>
              <a:t>45°</a:t>
            </a:r>
            <a:endParaRPr lang="en-US" sz="2000" dirty="0">
              <a:latin typeface="+mj-lt"/>
            </a:endParaRPr>
          </a:p>
        </p:txBody>
      </p:sp>
    </p:spTree>
    <p:extLst>
      <p:ext uri="{BB962C8B-B14F-4D97-AF65-F5344CB8AC3E}">
        <p14:creationId xmlns:p14="http://schemas.microsoft.com/office/powerpoint/2010/main" val="7879717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tx2"/>
                </a:solidFill>
              </a:rPr>
              <a:t>Collimation </a:t>
            </a:r>
            <a:r>
              <a:rPr lang="en-GB" dirty="0" smtClean="0">
                <a:solidFill>
                  <a:schemeClr val="tx2"/>
                </a:solidFill>
              </a:rPr>
              <a:t>system : </a:t>
            </a:r>
            <a:r>
              <a:rPr lang="en-GB" sz="4000" dirty="0" smtClean="0">
                <a:solidFill>
                  <a:schemeClr val="tx2"/>
                </a:solidFill>
              </a:rPr>
              <a:t>Models</a:t>
            </a:r>
            <a:endParaRPr lang="en-US" sz="4000" dirty="0"/>
          </a:p>
        </p:txBody>
      </p:sp>
      <p:sp>
        <p:nvSpPr>
          <p:cNvPr id="3" name="Date Placeholder 2"/>
          <p:cNvSpPr>
            <a:spLocks noGrp="1"/>
          </p:cNvSpPr>
          <p:nvPr>
            <p:ph type="dt" sz="half" idx="10"/>
          </p:nvPr>
        </p:nvSpPr>
        <p:spPr/>
        <p:txBody>
          <a:bodyPr/>
          <a:lstStyle/>
          <a:p>
            <a:r>
              <a:rPr lang="it-IT" smtClean="0"/>
              <a:t>04/06/23</a:t>
            </a:r>
            <a:endParaRPr lang="en-US" dirty="0"/>
          </a:p>
        </p:txBody>
      </p:sp>
      <p:sp>
        <p:nvSpPr>
          <p:cNvPr id="4" name="Footer Placeholder 3"/>
          <p:cNvSpPr>
            <a:spLocks noGrp="1"/>
          </p:cNvSpPr>
          <p:nvPr>
            <p:ph type="ftr" sz="quarter" idx="11"/>
          </p:nvPr>
        </p:nvSpPr>
        <p:spPr/>
        <p:txBody>
          <a:bodyPr/>
          <a:lstStyle/>
          <a:p>
            <a:r>
              <a:rPr lang="en-US" smtClean="0"/>
              <a:t>Emanuela Carideo</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48</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0934"/>
          <a:stretch/>
        </p:blipFill>
        <p:spPr>
          <a:xfrm>
            <a:off x="731518" y="1888435"/>
            <a:ext cx="10937021" cy="3238582"/>
          </a:xfrm>
          <a:prstGeom prst="rect">
            <a:avLst/>
          </a:prstGeom>
        </p:spPr>
      </p:pic>
      <p:sp>
        <p:nvSpPr>
          <p:cNvPr id="8" name="Rectangle 7"/>
          <p:cNvSpPr/>
          <p:nvPr/>
        </p:nvSpPr>
        <p:spPr>
          <a:xfrm>
            <a:off x="6607352" y="5355829"/>
            <a:ext cx="4605131" cy="646331"/>
          </a:xfrm>
          <a:prstGeom prst="rect">
            <a:avLst/>
          </a:prstGeom>
        </p:spPr>
        <p:txBody>
          <a:bodyPr wrap="square">
            <a:spAutoFit/>
          </a:bodyPr>
          <a:lstStyle/>
          <a:p>
            <a:r>
              <a:rPr lang="en-US" dirty="0">
                <a:latin typeface="SFRM1000" charset="0"/>
              </a:rPr>
              <a:t>CST </a:t>
            </a:r>
            <a:r>
              <a:rPr lang="en-US" dirty="0" smtClean="0">
                <a:latin typeface="SFRM1000" charset="0"/>
              </a:rPr>
              <a:t>vertical collimator </a:t>
            </a:r>
            <a:r>
              <a:rPr lang="en-US" dirty="0">
                <a:latin typeface="SFRM1000" charset="0"/>
              </a:rPr>
              <a:t>models for </a:t>
            </a:r>
            <a:r>
              <a:rPr lang="en-US" dirty="0" smtClean="0">
                <a:latin typeface="SFRM1000" charset="0"/>
              </a:rPr>
              <a:t>the FCC-</a:t>
            </a:r>
            <a:r>
              <a:rPr lang="en-US" dirty="0" err="1" smtClean="0">
                <a:latin typeface="SFRM1000" charset="0"/>
              </a:rPr>
              <a:t>ee</a:t>
            </a:r>
            <a:r>
              <a:rPr lang="en-US" dirty="0" smtClean="0">
                <a:latin typeface="SFRM1000" charset="0"/>
              </a:rPr>
              <a:t>, proposed by Mauro </a:t>
            </a:r>
            <a:r>
              <a:rPr lang="en-US" dirty="0" err="1" smtClean="0">
                <a:latin typeface="SFRM1000" charset="0"/>
              </a:rPr>
              <a:t>Migliorati</a:t>
            </a:r>
            <a:r>
              <a:rPr lang="en-US" dirty="0" smtClean="0">
                <a:latin typeface="SFRM1000" charset="0"/>
              </a:rPr>
              <a:t> </a:t>
            </a:r>
            <a:endParaRPr lang="en-US" dirty="0"/>
          </a:p>
        </p:txBody>
      </p:sp>
      <p:sp>
        <p:nvSpPr>
          <p:cNvPr id="9" name="Rectangle 8"/>
          <p:cNvSpPr/>
          <p:nvPr/>
        </p:nvSpPr>
        <p:spPr>
          <a:xfrm>
            <a:off x="1097280" y="5355829"/>
            <a:ext cx="5689160" cy="646331"/>
          </a:xfrm>
          <a:prstGeom prst="rect">
            <a:avLst/>
          </a:prstGeom>
        </p:spPr>
        <p:txBody>
          <a:bodyPr wrap="square">
            <a:spAutoFit/>
          </a:bodyPr>
          <a:lstStyle/>
          <a:p>
            <a:r>
              <a:rPr lang="en-US" dirty="0">
                <a:latin typeface="SFRM1000" charset="0"/>
              </a:rPr>
              <a:t>CST collimator models for the </a:t>
            </a:r>
            <a:r>
              <a:rPr lang="en-US" dirty="0" err="1" smtClean="0">
                <a:latin typeface="SFRM1000" charset="0"/>
              </a:rPr>
              <a:t>SuperKEKB</a:t>
            </a:r>
            <a:r>
              <a:rPr lang="en-US" dirty="0" smtClean="0">
                <a:latin typeface="SFRM1000" charset="0"/>
              </a:rPr>
              <a:t>, thanks </a:t>
            </a:r>
            <a:r>
              <a:rPr lang="en-US" dirty="0">
                <a:latin typeface="SFRM1000" charset="0"/>
              </a:rPr>
              <a:t>to Takuya </a:t>
            </a:r>
            <a:r>
              <a:rPr lang="en-US" dirty="0" smtClean="0">
                <a:latin typeface="SFRM1000" charset="0"/>
              </a:rPr>
              <a:t>Ishibashi.</a:t>
            </a:r>
            <a:endParaRPr lang="en-US" dirty="0"/>
          </a:p>
        </p:txBody>
      </p:sp>
    </p:spTree>
    <p:extLst>
      <p:ext uri="{BB962C8B-B14F-4D97-AF65-F5344CB8AC3E}">
        <p14:creationId xmlns:p14="http://schemas.microsoft.com/office/powerpoint/2010/main" val="10152188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FF9C3F5-5802-C90A-2632-3EB957FF6CE0}"/>
              </a:ext>
            </a:extLst>
          </p:cNvPr>
          <p:cNvSpPr>
            <a:spLocks noGrp="1"/>
          </p:cNvSpPr>
          <p:nvPr>
            <p:ph type="title"/>
          </p:nvPr>
        </p:nvSpPr>
        <p:spPr>
          <a:xfrm>
            <a:off x="1211282" y="286603"/>
            <a:ext cx="9944398" cy="1450757"/>
          </a:xfrm>
        </p:spPr>
        <p:txBody>
          <a:bodyPr>
            <a:normAutofit/>
          </a:bodyPr>
          <a:lstStyle/>
          <a:p>
            <a:pPr algn="ctr"/>
            <a:r>
              <a:rPr lang="en-GB" dirty="0">
                <a:solidFill>
                  <a:schemeClr val="tx2"/>
                </a:solidFill>
              </a:rPr>
              <a:t>Collimation system</a:t>
            </a:r>
          </a:p>
        </p:txBody>
      </p:sp>
      <p:sp>
        <p:nvSpPr>
          <p:cNvPr id="3" name="Segnaposto data 2">
            <a:extLst>
              <a:ext uri="{FF2B5EF4-FFF2-40B4-BE49-F238E27FC236}">
                <a16:creationId xmlns="" xmlns:a16="http://schemas.microsoft.com/office/drawing/2014/main" id="{84DD8FF6-5134-B845-61F5-B433538E5CE7}"/>
              </a:ext>
            </a:extLst>
          </p:cNvPr>
          <p:cNvSpPr>
            <a:spLocks noGrp="1"/>
          </p:cNvSpPr>
          <p:nvPr>
            <p:ph type="dt" sz="half" idx="10"/>
          </p:nvPr>
        </p:nvSpPr>
        <p:spPr/>
        <p:txBody>
          <a:bodyPr/>
          <a:lstStyle/>
          <a:p>
            <a:r>
              <a:rPr lang="it-IT" smtClean="0"/>
              <a:t>04/06/23</a:t>
            </a:r>
            <a:endParaRPr lang="it-IT" dirty="0"/>
          </a:p>
        </p:txBody>
      </p:sp>
      <p:sp>
        <p:nvSpPr>
          <p:cNvPr id="4" name="Segnaposto piè di pagina 3">
            <a:extLst>
              <a:ext uri="{FF2B5EF4-FFF2-40B4-BE49-F238E27FC236}">
                <a16:creationId xmlns="" xmlns:a16="http://schemas.microsoft.com/office/drawing/2014/main" id="{AD1C6E54-C11A-E2B3-75E3-FDC3654BB733}"/>
              </a:ext>
            </a:extLst>
          </p:cNvPr>
          <p:cNvSpPr>
            <a:spLocks noGrp="1"/>
          </p:cNvSpPr>
          <p:nvPr>
            <p:ph type="ftr" sz="quarter" idx="11"/>
          </p:nvPr>
        </p:nvSpPr>
        <p:spPr/>
        <p:txBody>
          <a:bodyPr/>
          <a:lstStyle/>
          <a:p>
            <a:pPr>
              <a:defRPr/>
            </a:pPr>
            <a:r>
              <a:rPr lang="it-IT" smtClean="0"/>
              <a:t>Emanuela Carideo</a:t>
            </a:r>
            <a:endParaRPr lang="it-IT" dirty="0"/>
          </a:p>
        </p:txBody>
      </p:sp>
      <p:sp>
        <p:nvSpPr>
          <p:cNvPr id="5" name="Segnaposto numero diapositiva 4">
            <a:extLst>
              <a:ext uri="{FF2B5EF4-FFF2-40B4-BE49-F238E27FC236}">
                <a16:creationId xmlns="" xmlns:a16="http://schemas.microsoft.com/office/drawing/2014/main" id="{6DDF93DF-9053-6991-62EF-3A238B4806EE}"/>
              </a:ext>
            </a:extLst>
          </p:cNvPr>
          <p:cNvSpPr>
            <a:spLocks noGrp="1"/>
          </p:cNvSpPr>
          <p:nvPr>
            <p:ph type="sldNum" sz="quarter" idx="12"/>
          </p:nvPr>
        </p:nvSpPr>
        <p:spPr/>
        <p:txBody>
          <a:bodyPr/>
          <a:lstStyle/>
          <a:p>
            <a:r>
              <a:rPr lang="it-IT"/>
              <a:t>Pag. </a:t>
            </a:r>
            <a:fld id="{BFBF7122-E485-A34B-A033-193A3ADCCB38}" type="slidenum">
              <a:rPr lang="it-IT" smtClean="0"/>
              <a:pPr/>
              <a:t>49</a:t>
            </a:fld>
            <a:endParaRPr lang="it-IT" dirty="0"/>
          </a:p>
        </p:txBody>
      </p:sp>
      <p:pic>
        <p:nvPicPr>
          <p:cNvPr id="8" name="Immagine 7">
            <a:extLst>
              <a:ext uri="{FF2B5EF4-FFF2-40B4-BE49-F238E27FC236}">
                <a16:creationId xmlns="" xmlns:a16="http://schemas.microsoft.com/office/drawing/2014/main" id="{4A0CDDA8-56FC-EE26-0199-F8B955C48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2573898"/>
            <a:ext cx="4891717" cy="3671440"/>
          </a:xfrm>
          <a:prstGeom prst="rect">
            <a:avLst/>
          </a:prstGeom>
        </p:spPr>
      </p:pic>
      <p:sp>
        <p:nvSpPr>
          <p:cNvPr id="9" name="CasellaDiTesto 8">
            <a:extLst>
              <a:ext uri="{FF2B5EF4-FFF2-40B4-BE49-F238E27FC236}">
                <a16:creationId xmlns="" xmlns:a16="http://schemas.microsoft.com/office/drawing/2014/main" id="{BC26AA81-A07E-FA55-4214-B5CDC1E38857}"/>
              </a:ext>
            </a:extLst>
          </p:cNvPr>
          <p:cNvSpPr txBox="1"/>
          <p:nvPr/>
        </p:nvSpPr>
        <p:spPr>
          <a:xfrm>
            <a:off x="2375065" y="3075527"/>
            <a:ext cx="1311120" cy="923330"/>
          </a:xfrm>
          <a:prstGeom prst="rect">
            <a:avLst/>
          </a:prstGeom>
          <a:noFill/>
        </p:spPr>
        <p:txBody>
          <a:bodyPr wrap="square" rtlCol="0">
            <a:spAutoFit/>
          </a:bodyPr>
          <a:lstStyle/>
          <a:p>
            <a:pPr algn="ctr"/>
            <a:r>
              <a:rPr lang="en-GB" sz="1800" dirty="0">
                <a:solidFill>
                  <a:srgbClr val="C00000"/>
                </a:solidFill>
              </a:rPr>
              <a:t>dipolar vertical impedance</a:t>
            </a:r>
          </a:p>
        </p:txBody>
      </p:sp>
      <p:pic>
        <p:nvPicPr>
          <p:cNvPr id="14" name="Immagine 13">
            <a:extLst>
              <a:ext uri="{FF2B5EF4-FFF2-40B4-BE49-F238E27FC236}">
                <a16:creationId xmlns="" xmlns:a16="http://schemas.microsoft.com/office/drawing/2014/main" id="{A7A44B7E-02F6-0202-A27A-03A93AA09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133" y="2541817"/>
            <a:ext cx="5036911" cy="3780415"/>
          </a:xfrm>
          <a:prstGeom prst="rect">
            <a:avLst/>
          </a:prstGeom>
        </p:spPr>
      </p:pic>
      <p:sp>
        <p:nvSpPr>
          <p:cNvPr id="16" name="CasellaDiTesto 15">
            <a:extLst>
              <a:ext uri="{FF2B5EF4-FFF2-40B4-BE49-F238E27FC236}">
                <a16:creationId xmlns="" xmlns:a16="http://schemas.microsoft.com/office/drawing/2014/main" id="{98D4C32A-E613-14A0-F34A-58BFB4BAD42A}"/>
              </a:ext>
            </a:extLst>
          </p:cNvPr>
          <p:cNvSpPr txBox="1"/>
          <p:nvPr/>
        </p:nvSpPr>
        <p:spPr>
          <a:xfrm>
            <a:off x="8253350" y="3123210"/>
            <a:ext cx="1318161" cy="923330"/>
          </a:xfrm>
          <a:prstGeom prst="rect">
            <a:avLst/>
          </a:prstGeom>
          <a:noFill/>
        </p:spPr>
        <p:txBody>
          <a:bodyPr wrap="square" rtlCol="0">
            <a:spAutoFit/>
          </a:bodyPr>
          <a:lstStyle/>
          <a:p>
            <a:pPr algn="ctr"/>
            <a:r>
              <a:rPr lang="en-GB" sz="1800" dirty="0">
                <a:solidFill>
                  <a:srgbClr val="C00000"/>
                </a:solidFill>
              </a:rPr>
              <a:t>dipolar horizontal impedance</a:t>
            </a:r>
          </a:p>
        </p:txBody>
      </p:sp>
      <mc:AlternateContent xmlns:mc="http://schemas.openxmlformats.org/markup-compatibility/2006" xmlns:a14="http://schemas.microsoft.com/office/drawing/2010/main">
        <mc:Choice Requires="a14">
          <p:sp>
            <p:nvSpPr>
              <p:cNvPr id="19" name="CasellaDiTesto 18">
                <a:extLst>
                  <a:ext uri="{FF2B5EF4-FFF2-40B4-BE49-F238E27FC236}">
                    <a16:creationId xmlns="" xmlns:a16="http://schemas.microsoft.com/office/drawing/2014/main" id="{A41CD4C7-7337-DFF9-1EE1-7DF06E226153}"/>
                  </a:ext>
                </a:extLst>
              </p:cNvPr>
              <p:cNvSpPr txBox="1"/>
              <p:nvPr/>
            </p:nvSpPr>
            <p:spPr>
              <a:xfrm>
                <a:off x="954569" y="1828306"/>
                <a:ext cx="1588640" cy="7036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800" i="1" dirty="0" smtClean="0">
                          <a:solidFill>
                            <a:srgbClr val="000000"/>
                          </a:solidFill>
                          <a:latin typeface="Cambria Math" panose="02040503050406030204" pitchFamily="18" charset="0"/>
                        </a:rPr>
                        <m:t>𝑍</m:t>
                      </m:r>
                      <m:r>
                        <a:rPr lang="it-IT" sz="1800" b="0" i="1" dirty="0" smtClean="0">
                          <a:solidFill>
                            <a:srgbClr val="000000"/>
                          </a:solidFill>
                          <a:latin typeface="Cambria Math" panose="02040503050406030204" pitchFamily="18" charset="0"/>
                        </a:rPr>
                        <m:t>(</m:t>
                      </m:r>
                      <m:r>
                        <a:rPr lang="it-IT" sz="1800" b="0" i="1" dirty="0" smtClean="0">
                          <a:solidFill>
                            <a:srgbClr val="000000"/>
                          </a:solidFill>
                          <a:latin typeface="Cambria Math" panose="02040503050406030204" pitchFamily="18" charset="0"/>
                        </a:rPr>
                        <m:t>𝜔</m:t>
                      </m:r>
                      <m:r>
                        <a:rPr lang="it-IT" sz="1800" b="0" i="1" dirty="0" smtClean="0">
                          <a:solidFill>
                            <a:srgbClr val="000000"/>
                          </a:solidFill>
                          <a:latin typeface="Cambria Math" panose="02040503050406030204" pitchFamily="18" charset="0"/>
                        </a:rPr>
                        <m:t>)</m:t>
                      </m:r>
                      <m:f>
                        <m:fPr>
                          <m:ctrlPr>
                            <a:rPr lang="it-IT" sz="1800" b="0" i="1" dirty="0" smtClean="0">
                              <a:solidFill>
                                <a:srgbClr val="000000"/>
                              </a:solidFill>
                              <a:latin typeface="Cambria Math" charset="0"/>
                            </a:rPr>
                          </m:ctrlPr>
                        </m:fPr>
                        <m:num>
                          <m:sSub>
                            <m:sSubPr>
                              <m:ctrlPr>
                                <a:rPr lang="it-IT" sz="1800" b="0" i="1" dirty="0" smtClean="0">
                                  <a:solidFill>
                                    <a:srgbClr val="000000"/>
                                  </a:solidFill>
                                  <a:latin typeface="Cambria Math" charset="0"/>
                                </a:rPr>
                              </m:ctrlPr>
                            </m:sSubPr>
                            <m:e>
                              <m:r>
                                <a:rPr lang="it-IT" sz="1800" b="0" i="1" dirty="0" smtClean="0">
                                  <a:solidFill>
                                    <a:srgbClr val="000000"/>
                                  </a:solidFill>
                                  <a:latin typeface="Cambria Math" panose="02040503050406030204" pitchFamily="18" charset="0"/>
                                </a:rPr>
                                <m:t>𝛽</m:t>
                              </m:r>
                            </m:e>
                            <m:sub>
                              <m:r>
                                <a:rPr lang="it-IT" sz="1800" b="0" i="1" dirty="0" smtClean="0">
                                  <a:solidFill>
                                    <a:srgbClr val="000000"/>
                                  </a:solidFill>
                                  <a:latin typeface="Cambria Math" panose="02040503050406030204" pitchFamily="18" charset="0"/>
                                </a:rPr>
                                <m:t>𝑥</m:t>
                              </m:r>
                              <m:r>
                                <a:rPr lang="it-IT" sz="1800" b="0" i="1" dirty="0" smtClean="0">
                                  <a:solidFill>
                                    <a:srgbClr val="000000"/>
                                  </a:solidFill>
                                  <a:latin typeface="Cambria Math" panose="02040503050406030204" pitchFamily="18" charset="0"/>
                                </a:rPr>
                                <m:t>,</m:t>
                              </m:r>
                              <m:r>
                                <a:rPr lang="it-IT" sz="1800" b="0" i="1" dirty="0" smtClean="0">
                                  <a:solidFill>
                                    <a:srgbClr val="000000"/>
                                  </a:solidFill>
                                  <a:latin typeface="Cambria Math" panose="02040503050406030204" pitchFamily="18" charset="0"/>
                                </a:rPr>
                                <m:t>𝑦</m:t>
                              </m:r>
                            </m:sub>
                          </m:sSub>
                        </m:num>
                        <m:den>
                          <m:sSub>
                            <m:sSubPr>
                              <m:ctrlPr>
                                <a:rPr lang="it-IT" sz="1800" b="0" i="1" dirty="0" smtClean="0">
                                  <a:solidFill>
                                    <a:srgbClr val="000000"/>
                                  </a:solidFill>
                                  <a:latin typeface="Cambria Math" charset="0"/>
                                </a:rPr>
                              </m:ctrlPr>
                            </m:sSubPr>
                            <m:e>
                              <m:r>
                                <a:rPr lang="it-IT" sz="1800" b="0" i="1" dirty="0" smtClean="0">
                                  <a:solidFill>
                                    <a:srgbClr val="000000"/>
                                  </a:solidFill>
                                  <a:latin typeface="Cambria Math" panose="02040503050406030204" pitchFamily="18" charset="0"/>
                                </a:rPr>
                                <m:t>&lt;</m:t>
                              </m:r>
                              <m:r>
                                <a:rPr lang="it-IT" sz="1800" b="0" i="1" dirty="0" smtClean="0">
                                  <a:solidFill>
                                    <a:srgbClr val="000000"/>
                                  </a:solidFill>
                                  <a:latin typeface="Cambria Math" panose="02040503050406030204" pitchFamily="18" charset="0"/>
                                </a:rPr>
                                <m:t>𝛽</m:t>
                              </m:r>
                            </m:e>
                            <m:sub>
                              <m:r>
                                <a:rPr lang="it-IT" sz="1800" b="0" i="1" dirty="0" smtClean="0">
                                  <a:solidFill>
                                    <a:srgbClr val="000000"/>
                                  </a:solidFill>
                                  <a:latin typeface="Cambria Math" panose="02040503050406030204" pitchFamily="18" charset="0"/>
                                </a:rPr>
                                <m:t>𝑥</m:t>
                              </m:r>
                              <m:r>
                                <a:rPr lang="it-IT" sz="1800" b="0" i="1" dirty="0" smtClean="0">
                                  <a:solidFill>
                                    <a:srgbClr val="000000"/>
                                  </a:solidFill>
                                  <a:latin typeface="Cambria Math" panose="02040503050406030204" pitchFamily="18" charset="0"/>
                                </a:rPr>
                                <m:t>,</m:t>
                              </m:r>
                              <m:r>
                                <a:rPr lang="it-IT" sz="1800" b="0" i="1" dirty="0" smtClean="0">
                                  <a:solidFill>
                                    <a:srgbClr val="000000"/>
                                  </a:solidFill>
                                  <a:latin typeface="Cambria Math" panose="02040503050406030204" pitchFamily="18" charset="0"/>
                                </a:rPr>
                                <m:t>𝑦</m:t>
                              </m:r>
                            </m:sub>
                          </m:sSub>
                          <m:r>
                            <a:rPr lang="it-IT" sz="1800" b="0" i="1" dirty="0" smtClean="0">
                              <a:solidFill>
                                <a:srgbClr val="000000"/>
                              </a:solidFill>
                              <a:latin typeface="Cambria Math" panose="02040503050406030204" pitchFamily="18" charset="0"/>
                            </a:rPr>
                            <m:t>&gt;</m:t>
                          </m:r>
                        </m:den>
                      </m:f>
                    </m:oMath>
                  </m:oMathPara>
                </a14:m>
                <a:endParaRPr lang="it-IT" sz="1800" dirty="0">
                  <a:solidFill>
                    <a:srgbClr val="000000"/>
                  </a:solidFill>
                </a:endParaRPr>
              </a:p>
            </p:txBody>
          </p:sp>
        </mc:Choice>
        <mc:Fallback xmlns="">
          <p:sp>
            <p:nvSpPr>
              <p:cNvPr id="19" name="CasellaDiTesto 18">
                <a:extLst>
                  <a:ext uri="{FF2B5EF4-FFF2-40B4-BE49-F238E27FC236}">
                    <a16:creationId xmlns:a16="http://schemas.microsoft.com/office/drawing/2014/main" xmlns:a14="http://schemas.microsoft.com/office/drawing/2010/main" xmlns="" id="{A41CD4C7-7337-DFF9-1EE1-7DF06E226153}"/>
                  </a:ext>
                </a:extLst>
              </p:cNvPr>
              <p:cNvSpPr txBox="1">
                <a:spLocks noRot="1" noChangeAspect="1" noMove="1" noResize="1" noEditPoints="1" noAdjustHandles="1" noChangeArrowheads="1" noChangeShapeType="1" noTextEdit="1"/>
              </p:cNvSpPr>
              <p:nvPr/>
            </p:nvSpPr>
            <p:spPr>
              <a:xfrm>
                <a:off x="954569" y="1828306"/>
                <a:ext cx="1588640" cy="70365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 xmlns:a16="http://schemas.microsoft.com/office/drawing/2014/main" id="{A347A252-5515-30D6-4DFB-9E81046E5BE7}"/>
                  </a:ext>
                </a:extLst>
              </p:cNvPr>
              <p:cNvSpPr txBox="1"/>
              <p:nvPr/>
            </p:nvSpPr>
            <p:spPr>
              <a:xfrm>
                <a:off x="2800351" y="1828306"/>
                <a:ext cx="4578066" cy="8188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dirty="0" smtClean="0">
                              <a:solidFill>
                                <a:srgbClr val="000000"/>
                              </a:solidFill>
                              <a:latin typeface="Cambria Math" charset="0"/>
                            </a:rPr>
                          </m:ctrlPr>
                        </m:sSubPr>
                        <m:e>
                          <m:r>
                            <a:rPr lang="it-IT" sz="1800" i="1" dirty="0">
                              <a:solidFill>
                                <a:srgbClr val="000000"/>
                              </a:solidFill>
                              <a:latin typeface="Cambria Math" panose="02040503050406030204" pitchFamily="18" charset="0"/>
                            </a:rPr>
                            <m:t>&lt;</m:t>
                          </m:r>
                          <m:r>
                            <a:rPr lang="it-IT" sz="1800" i="1" dirty="0">
                              <a:solidFill>
                                <a:srgbClr val="000000"/>
                              </a:solidFill>
                              <a:latin typeface="Cambria Math" panose="02040503050406030204" pitchFamily="18" charset="0"/>
                            </a:rPr>
                            <m:t>𝛽</m:t>
                          </m:r>
                        </m:e>
                        <m:sub>
                          <m:r>
                            <a:rPr lang="it-IT" sz="1800" i="1" dirty="0">
                              <a:solidFill>
                                <a:srgbClr val="000000"/>
                              </a:solidFill>
                              <a:latin typeface="Cambria Math" panose="02040503050406030204" pitchFamily="18" charset="0"/>
                            </a:rPr>
                            <m:t>𝑥</m:t>
                          </m:r>
                          <m:r>
                            <a:rPr lang="it-IT" sz="1800" i="1" dirty="0">
                              <a:solidFill>
                                <a:srgbClr val="000000"/>
                              </a:solidFill>
                              <a:latin typeface="Cambria Math" panose="02040503050406030204" pitchFamily="18" charset="0"/>
                            </a:rPr>
                            <m:t>,</m:t>
                          </m:r>
                          <m:r>
                            <a:rPr lang="it-IT" sz="1800" i="1" dirty="0">
                              <a:solidFill>
                                <a:srgbClr val="000000"/>
                              </a:solidFill>
                              <a:latin typeface="Cambria Math" panose="02040503050406030204" pitchFamily="18" charset="0"/>
                            </a:rPr>
                            <m:t>𝑦</m:t>
                          </m:r>
                        </m:sub>
                      </m:sSub>
                      <m:r>
                        <a:rPr lang="it-IT" sz="1800" b="0" i="1" dirty="0" smtClean="0">
                          <a:solidFill>
                            <a:srgbClr val="000000"/>
                          </a:solidFill>
                          <a:latin typeface="Cambria Math" panose="02040503050406030204" pitchFamily="18" charset="0"/>
                        </a:rPr>
                        <m:t>&gt; =</m:t>
                      </m:r>
                      <m:f>
                        <m:fPr>
                          <m:ctrlPr>
                            <a:rPr lang="it-IT" sz="1800" b="0" i="1" dirty="0" smtClean="0">
                              <a:solidFill>
                                <a:srgbClr val="000000"/>
                              </a:solidFill>
                              <a:latin typeface="Cambria Math" charset="0"/>
                            </a:rPr>
                          </m:ctrlPr>
                        </m:fPr>
                        <m:num>
                          <m:r>
                            <a:rPr lang="it-IT" sz="1800" b="0" i="1" dirty="0" smtClean="0">
                              <a:solidFill>
                                <a:srgbClr val="000000"/>
                              </a:solidFill>
                              <a:latin typeface="Cambria Math" panose="02040503050406030204" pitchFamily="18" charset="0"/>
                            </a:rPr>
                            <m:t>1</m:t>
                          </m:r>
                        </m:num>
                        <m:den>
                          <m:r>
                            <a:rPr lang="it-IT" sz="1800" b="0" i="1" dirty="0" smtClean="0">
                              <a:solidFill>
                                <a:srgbClr val="000000"/>
                              </a:solidFill>
                              <a:latin typeface="Cambria Math" panose="02040503050406030204" pitchFamily="18" charset="0"/>
                            </a:rPr>
                            <m:t>𝐶</m:t>
                          </m:r>
                        </m:den>
                      </m:f>
                      <m:nary>
                        <m:naryPr>
                          <m:chr m:val="∮"/>
                          <m:limLoc m:val="undOvr"/>
                          <m:subHide m:val="on"/>
                          <m:supHide m:val="on"/>
                          <m:ctrlPr>
                            <a:rPr lang="it-IT" sz="1800" b="0" i="1" dirty="0" smtClean="0">
                              <a:solidFill>
                                <a:srgbClr val="000000"/>
                              </a:solidFill>
                              <a:latin typeface="Cambria Math" charset="0"/>
                            </a:rPr>
                          </m:ctrlPr>
                        </m:naryPr>
                        <m:sub/>
                        <m:sup/>
                        <m:e>
                          <m:sSub>
                            <m:sSubPr>
                              <m:ctrlPr>
                                <a:rPr lang="it-IT" sz="1800" i="1" dirty="0">
                                  <a:solidFill>
                                    <a:srgbClr val="000000"/>
                                  </a:solidFill>
                                  <a:latin typeface="Cambria Math" charset="0"/>
                                </a:rPr>
                              </m:ctrlPr>
                            </m:sSubPr>
                            <m:e>
                              <m:r>
                                <a:rPr lang="it-IT" sz="1800" i="1" dirty="0">
                                  <a:solidFill>
                                    <a:srgbClr val="000000"/>
                                  </a:solidFill>
                                  <a:latin typeface="Cambria Math" panose="02040503050406030204" pitchFamily="18" charset="0"/>
                                </a:rPr>
                                <m:t>𝛽</m:t>
                              </m:r>
                            </m:e>
                            <m:sub>
                              <m:r>
                                <a:rPr lang="it-IT" sz="1800" i="1" dirty="0">
                                  <a:solidFill>
                                    <a:srgbClr val="000000"/>
                                  </a:solidFill>
                                  <a:latin typeface="Cambria Math" panose="02040503050406030204" pitchFamily="18" charset="0"/>
                                </a:rPr>
                                <m:t>𝑥</m:t>
                              </m:r>
                              <m:r>
                                <a:rPr lang="it-IT" sz="1800" i="1" dirty="0">
                                  <a:solidFill>
                                    <a:srgbClr val="000000"/>
                                  </a:solidFill>
                                  <a:latin typeface="Cambria Math" panose="02040503050406030204" pitchFamily="18" charset="0"/>
                                </a:rPr>
                                <m:t>,</m:t>
                              </m:r>
                              <m:r>
                                <a:rPr lang="it-IT" sz="1800" i="1" dirty="0">
                                  <a:solidFill>
                                    <a:srgbClr val="000000"/>
                                  </a:solidFill>
                                  <a:latin typeface="Cambria Math" panose="02040503050406030204" pitchFamily="18" charset="0"/>
                                </a:rPr>
                                <m:t>𝑦</m:t>
                              </m:r>
                            </m:sub>
                          </m:sSub>
                          <m:r>
                            <a:rPr lang="it-IT" sz="1800" i="1" dirty="0">
                              <a:solidFill>
                                <a:srgbClr val="000000"/>
                              </a:solidFill>
                              <a:latin typeface="Cambria Math" panose="02040503050406030204" pitchFamily="18" charset="0"/>
                            </a:rPr>
                            <m:t>𝑑𝑠</m:t>
                          </m:r>
                        </m:e>
                      </m:nary>
                      <m:r>
                        <a:rPr lang="it-IT" sz="1800" i="1" dirty="0">
                          <a:solidFill>
                            <a:srgbClr val="000000"/>
                          </a:solidFill>
                          <a:latin typeface="Cambria Math" panose="02040503050406030204" pitchFamily="18" charset="0"/>
                        </a:rPr>
                        <m:t>=144.1, 241.5 </m:t>
                      </m:r>
                      <m:r>
                        <a:rPr lang="it-IT" sz="1800" b="0" i="1" dirty="0" smtClean="0">
                          <a:solidFill>
                            <a:srgbClr val="000000"/>
                          </a:solidFill>
                          <a:latin typeface="Cambria Math" panose="02040503050406030204" pitchFamily="18" charset="0"/>
                        </a:rPr>
                        <m:t>𝑚</m:t>
                      </m:r>
                    </m:oMath>
                  </m:oMathPara>
                </a14:m>
                <a:endParaRPr lang="it-IT" dirty="0"/>
              </a:p>
            </p:txBody>
          </p:sp>
        </mc:Choice>
        <mc:Fallback xmlns="">
          <p:sp>
            <p:nvSpPr>
              <p:cNvPr id="21" name="CasellaDiTesto 20">
                <a:extLst>
                  <a:ext uri="{FF2B5EF4-FFF2-40B4-BE49-F238E27FC236}">
                    <a16:creationId xmlns:a16="http://schemas.microsoft.com/office/drawing/2014/main" xmlns:a14="http://schemas.microsoft.com/office/drawing/2010/main" xmlns="" id="{A347A252-5515-30D6-4DFB-9E81046E5BE7}"/>
                  </a:ext>
                </a:extLst>
              </p:cNvPr>
              <p:cNvSpPr txBox="1">
                <a:spLocks noRot="1" noChangeAspect="1" noMove="1" noResize="1" noEditPoints="1" noAdjustHandles="1" noChangeArrowheads="1" noChangeShapeType="1" noTextEdit="1"/>
              </p:cNvSpPr>
              <p:nvPr/>
            </p:nvSpPr>
            <p:spPr>
              <a:xfrm>
                <a:off x="2800351" y="1828306"/>
                <a:ext cx="4578066" cy="818879"/>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 xmlns:a16="http://schemas.microsoft.com/office/drawing/2014/main" id="{6D5420BA-8B01-71C6-BA17-93B7F93DF63B}"/>
                  </a:ext>
                </a:extLst>
              </p:cNvPr>
              <p:cNvSpPr txBox="1"/>
              <p:nvPr/>
            </p:nvSpPr>
            <p:spPr>
              <a:xfrm>
                <a:off x="7378417" y="1853155"/>
                <a:ext cx="4241867" cy="6905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it-IT" sz="1800" i="0" dirty="0" smtClean="0">
                          <a:solidFill>
                            <a:srgbClr val="000000"/>
                          </a:solidFill>
                          <a:latin typeface="Cambria Math" panose="02040503050406030204" pitchFamily="18" charset="0"/>
                        </a:rPr>
                        <m:t>NB</m:t>
                      </m:r>
                      <m:r>
                        <a:rPr lang="it-IT" sz="1800" i="0" dirty="0" smtClean="0">
                          <a:solidFill>
                            <a:srgbClr val="000000"/>
                          </a:solidFill>
                          <a:latin typeface="Cambria Math" panose="02040503050406030204" pitchFamily="18" charset="0"/>
                        </a:rPr>
                        <m:t>: </m:t>
                      </m:r>
                      <m:r>
                        <m:rPr>
                          <m:sty m:val="p"/>
                        </m:rPr>
                        <a:rPr lang="en-GB" sz="1800" i="0" smtClean="0">
                          <a:solidFill>
                            <a:srgbClr val="000000"/>
                          </a:solidFill>
                          <a:latin typeface="Cambria Math" panose="02040503050406030204" pitchFamily="18" charset="0"/>
                        </a:rPr>
                        <m:t>if</m:t>
                      </m:r>
                      <m:r>
                        <a:rPr lang="en-GB" sz="1800" i="0" smtClean="0">
                          <a:solidFill>
                            <a:srgbClr val="000000"/>
                          </a:solidFill>
                          <a:latin typeface="Cambria Math" panose="02040503050406030204" pitchFamily="18" charset="0"/>
                        </a:rPr>
                        <m:t> </m:t>
                      </m:r>
                      <m:r>
                        <m:rPr>
                          <m:sty m:val="p"/>
                        </m:rPr>
                        <a:rPr lang="en-GB" sz="1800" i="0" smtClean="0">
                          <a:solidFill>
                            <a:srgbClr val="000000"/>
                          </a:solidFill>
                          <a:latin typeface="Cambria Math" panose="02040503050406030204" pitchFamily="18" charset="0"/>
                        </a:rPr>
                        <m:t>we</m:t>
                      </m:r>
                      <m:r>
                        <a:rPr lang="en-GB" sz="1800" i="0" smtClean="0">
                          <a:solidFill>
                            <a:srgbClr val="000000"/>
                          </a:solidFill>
                          <a:latin typeface="Cambria Math" panose="02040503050406030204" pitchFamily="18" charset="0"/>
                        </a:rPr>
                        <m:t> </m:t>
                      </m:r>
                      <m:r>
                        <m:rPr>
                          <m:sty m:val="p"/>
                        </m:rPr>
                        <a:rPr lang="en-GB" sz="1800" i="0" smtClean="0">
                          <a:solidFill>
                            <a:srgbClr val="000000"/>
                          </a:solidFill>
                          <a:latin typeface="Cambria Math" panose="02040503050406030204" pitchFamily="18" charset="0"/>
                        </a:rPr>
                        <m:t>use</m:t>
                      </m:r>
                      <m:r>
                        <a:rPr lang="en-GB" sz="1800" i="0" smtClean="0">
                          <a:solidFill>
                            <a:srgbClr val="000000"/>
                          </a:solidFill>
                          <a:latin typeface="Cambria Math" panose="02040503050406030204" pitchFamily="18" charset="0"/>
                        </a:rPr>
                        <m:t> </m:t>
                      </m:r>
                      <m:sSub>
                        <m:sSubPr>
                          <m:ctrlPr>
                            <a:rPr lang="it-IT" sz="1800" i="1" dirty="0" smtClean="0">
                              <a:solidFill>
                                <a:srgbClr val="000000"/>
                              </a:solidFill>
                              <a:latin typeface="Cambria Math" charset="0"/>
                            </a:rPr>
                          </m:ctrlPr>
                        </m:sSubPr>
                        <m:e>
                          <m:r>
                            <a:rPr lang="it-IT" sz="1800" i="1" dirty="0">
                              <a:solidFill>
                                <a:srgbClr val="000000"/>
                              </a:solidFill>
                              <a:latin typeface="Cambria Math" panose="02040503050406030204" pitchFamily="18" charset="0"/>
                            </a:rPr>
                            <m:t>&lt;</m:t>
                          </m:r>
                          <m:r>
                            <a:rPr lang="it-IT" sz="1800" i="1" dirty="0">
                              <a:solidFill>
                                <a:srgbClr val="000000"/>
                              </a:solidFill>
                              <a:latin typeface="Cambria Math" panose="02040503050406030204" pitchFamily="18" charset="0"/>
                            </a:rPr>
                            <m:t>𝛽</m:t>
                          </m:r>
                        </m:e>
                        <m:sub>
                          <m:r>
                            <a:rPr lang="it-IT" sz="1800" i="1" dirty="0">
                              <a:solidFill>
                                <a:srgbClr val="000000"/>
                              </a:solidFill>
                              <a:latin typeface="Cambria Math" panose="02040503050406030204" pitchFamily="18" charset="0"/>
                            </a:rPr>
                            <m:t>𝑥</m:t>
                          </m:r>
                          <m:r>
                            <a:rPr lang="it-IT" sz="1800" i="1" dirty="0">
                              <a:solidFill>
                                <a:srgbClr val="000000"/>
                              </a:solidFill>
                              <a:latin typeface="Cambria Math" panose="02040503050406030204" pitchFamily="18" charset="0"/>
                            </a:rPr>
                            <m:t>,</m:t>
                          </m:r>
                          <m:r>
                            <a:rPr lang="it-IT" sz="1800" i="1" dirty="0">
                              <a:solidFill>
                                <a:srgbClr val="000000"/>
                              </a:solidFill>
                              <a:latin typeface="Cambria Math" panose="02040503050406030204" pitchFamily="18" charset="0"/>
                            </a:rPr>
                            <m:t>𝑦</m:t>
                          </m:r>
                        </m:sub>
                      </m:sSub>
                      <m:r>
                        <a:rPr lang="it-IT" sz="1800" b="0" i="1" dirty="0" smtClean="0">
                          <a:solidFill>
                            <a:srgbClr val="000000"/>
                          </a:solidFill>
                          <a:latin typeface="Cambria Math" panose="02040503050406030204" pitchFamily="18" charset="0"/>
                        </a:rPr>
                        <m:t>&gt; =</m:t>
                      </m:r>
                      <m:f>
                        <m:fPr>
                          <m:ctrlPr>
                            <a:rPr lang="it-IT" sz="1800" b="0" i="1" dirty="0" smtClean="0">
                              <a:solidFill>
                                <a:srgbClr val="000000"/>
                              </a:solidFill>
                              <a:latin typeface="Cambria Math" charset="0"/>
                            </a:rPr>
                          </m:ctrlPr>
                        </m:fPr>
                        <m:num>
                          <m:r>
                            <a:rPr lang="it-IT" sz="1800" b="0" i="1" dirty="0" smtClean="0">
                              <a:solidFill>
                                <a:srgbClr val="000000"/>
                              </a:solidFill>
                              <a:latin typeface="Cambria Math" panose="02040503050406030204" pitchFamily="18" charset="0"/>
                            </a:rPr>
                            <m:t>𝐶</m:t>
                          </m:r>
                        </m:num>
                        <m:den>
                          <m:r>
                            <a:rPr lang="it-IT" sz="1800" b="0" i="1" dirty="0" smtClean="0">
                              <a:solidFill>
                                <a:srgbClr val="000000"/>
                              </a:solidFill>
                              <a:latin typeface="Cambria Math" panose="02040503050406030204" pitchFamily="18" charset="0"/>
                            </a:rPr>
                            <m:t>2</m:t>
                          </m:r>
                          <m:r>
                            <a:rPr lang="it-IT" sz="1800" b="0" i="1" dirty="0" smtClean="0">
                              <a:solidFill>
                                <a:srgbClr val="000000"/>
                              </a:solidFill>
                              <a:latin typeface="Cambria Math" panose="02040503050406030204" pitchFamily="18" charset="0"/>
                            </a:rPr>
                            <m:t>𝜋</m:t>
                          </m:r>
                          <m:sSub>
                            <m:sSubPr>
                              <m:ctrlPr>
                                <a:rPr lang="it-IT" sz="1800" b="0" i="1" dirty="0" smtClean="0">
                                  <a:solidFill>
                                    <a:srgbClr val="000000"/>
                                  </a:solidFill>
                                  <a:latin typeface="Cambria Math" charset="0"/>
                                </a:rPr>
                              </m:ctrlPr>
                            </m:sSubPr>
                            <m:e>
                              <m:r>
                                <a:rPr lang="it-IT" sz="1800" b="0" i="1" dirty="0" smtClean="0">
                                  <a:solidFill>
                                    <a:srgbClr val="000000"/>
                                  </a:solidFill>
                                  <a:latin typeface="Cambria Math" panose="02040503050406030204" pitchFamily="18" charset="0"/>
                                </a:rPr>
                                <m:t>𝑄</m:t>
                              </m:r>
                            </m:e>
                            <m:sub>
                              <m:r>
                                <a:rPr lang="it-IT" sz="1800" b="0" i="1" dirty="0" smtClean="0">
                                  <a:solidFill>
                                    <a:srgbClr val="000000"/>
                                  </a:solidFill>
                                  <a:latin typeface="Cambria Math" panose="02040503050406030204" pitchFamily="18" charset="0"/>
                                </a:rPr>
                                <m:t>𝑥</m:t>
                              </m:r>
                              <m:r>
                                <a:rPr lang="it-IT" sz="1800" b="0" i="1" dirty="0" smtClean="0">
                                  <a:solidFill>
                                    <a:srgbClr val="000000"/>
                                  </a:solidFill>
                                  <a:latin typeface="Cambria Math" panose="02040503050406030204" pitchFamily="18" charset="0"/>
                                </a:rPr>
                                <m:t>,</m:t>
                              </m:r>
                              <m:r>
                                <a:rPr lang="it-IT" sz="1800" b="0" i="1" dirty="0" smtClean="0">
                                  <a:solidFill>
                                    <a:srgbClr val="000000"/>
                                  </a:solidFill>
                                  <a:latin typeface="Cambria Math" panose="02040503050406030204" pitchFamily="18" charset="0"/>
                                </a:rPr>
                                <m:t>𝑦</m:t>
                              </m:r>
                            </m:sub>
                          </m:sSub>
                        </m:den>
                      </m:f>
                      <m:r>
                        <a:rPr lang="it-IT" sz="1800" b="0" i="0" dirty="0" smtClean="0">
                          <a:solidFill>
                            <a:srgbClr val="000000"/>
                          </a:solidFill>
                          <a:latin typeface="Cambria Math" panose="02040503050406030204" pitchFamily="18" charset="0"/>
                        </a:rPr>
                        <m:t>=68 </m:t>
                      </m:r>
                      <m:r>
                        <m:rPr>
                          <m:sty m:val="p"/>
                        </m:rPr>
                        <a:rPr lang="it-IT" sz="1800" b="0" i="0" dirty="0" smtClean="0">
                          <a:solidFill>
                            <a:srgbClr val="000000"/>
                          </a:solidFill>
                          <a:latin typeface="Cambria Math" panose="02040503050406030204" pitchFamily="18" charset="0"/>
                        </a:rPr>
                        <m:t>m</m:t>
                      </m:r>
                    </m:oMath>
                  </m:oMathPara>
                </a14:m>
                <a:endParaRPr lang="it-IT" sz="1800" dirty="0">
                  <a:solidFill>
                    <a:srgbClr val="000000"/>
                  </a:solidFill>
                </a:endParaRPr>
              </a:p>
            </p:txBody>
          </p:sp>
        </mc:Choice>
        <mc:Fallback xmlns="">
          <p:sp>
            <p:nvSpPr>
              <p:cNvPr id="22" name="CasellaDiTesto 21">
                <a:extLst>
                  <a:ext uri="{FF2B5EF4-FFF2-40B4-BE49-F238E27FC236}">
                    <a16:creationId xmlns:a16="http://schemas.microsoft.com/office/drawing/2014/main" xmlns:a14="http://schemas.microsoft.com/office/drawing/2010/main" xmlns="" id="{6D5420BA-8B01-71C6-BA17-93B7F93DF63B}"/>
                  </a:ext>
                </a:extLst>
              </p:cNvPr>
              <p:cNvSpPr txBox="1">
                <a:spLocks noRot="1" noChangeAspect="1" noMove="1" noResize="1" noEditPoints="1" noAdjustHandles="1" noChangeArrowheads="1" noChangeShapeType="1" noTextEdit="1"/>
              </p:cNvSpPr>
              <p:nvPr/>
            </p:nvSpPr>
            <p:spPr>
              <a:xfrm>
                <a:off x="7378417" y="1853155"/>
                <a:ext cx="4241867" cy="690510"/>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71764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2"/>
                </a:solidFill>
              </a:rPr>
              <a:t>Collimation system </a:t>
            </a:r>
            <a:r>
              <a:rPr lang="en-GB" dirty="0" smtClean="0">
                <a:solidFill>
                  <a:schemeClr val="tx2"/>
                </a:solidFill>
              </a:rPr>
              <a:t>:</a:t>
            </a:r>
            <a:r>
              <a:rPr lang="en-GB" dirty="0">
                <a:solidFill>
                  <a:schemeClr val="tx2"/>
                </a:solidFill>
              </a:rPr>
              <a:t> </a:t>
            </a:r>
            <a:r>
              <a:rPr lang="en-GB" sz="4000" dirty="0" smtClean="0">
                <a:solidFill>
                  <a:schemeClr val="tx2"/>
                </a:solidFill>
              </a:rPr>
              <a:t>Geometrical impedance</a:t>
            </a:r>
            <a:endParaRPr lang="en-US" sz="4000" dirty="0">
              <a:solidFill>
                <a:schemeClr val="tx2"/>
              </a:solidFill>
            </a:endParaRPr>
          </a:p>
        </p:txBody>
      </p:sp>
      <p:sp>
        <p:nvSpPr>
          <p:cNvPr id="3" name="Date Placeholder 2"/>
          <p:cNvSpPr>
            <a:spLocks noGrp="1"/>
          </p:cNvSpPr>
          <p:nvPr>
            <p:ph type="dt" sz="half" idx="10"/>
          </p:nvPr>
        </p:nvSpPr>
        <p:spPr/>
        <p:txBody>
          <a:bodyPr/>
          <a:lstStyle/>
          <a:p>
            <a:r>
              <a:rPr lang="it-IT" smtClean="0"/>
              <a:t>04/06/23</a:t>
            </a:r>
            <a:endParaRPr lang="en-US" dirty="0"/>
          </a:p>
        </p:txBody>
      </p:sp>
      <p:sp>
        <p:nvSpPr>
          <p:cNvPr id="4" name="Footer Placeholder 3"/>
          <p:cNvSpPr>
            <a:spLocks noGrp="1"/>
          </p:cNvSpPr>
          <p:nvPr>
            <p:ph type="ftr" sz="quarter" idx="11"/>
          </p:nvPr>
        </p:nvSpPr>
        <p:spPr/>
        <p:txBody>
          <a:bodyPr/>
          <a:lstStyle/>
          <a:p>
            <a:r>
              <a:rPr lang="en-US" smtClean="0"/>
              <a:t>Emanuela Carideo</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447" y="2199024"/>
            <a:ext cx="5879553" cy="4120774"/>
          </a:xfrm>
          <a:prstGeom prst="rect">
            <a:avLst/>
          </a:prstGeom>
        </p:spPr>
      </p:pic>
      <p:sp>
        <p:nvSpPr>
          <p:cNvPr id="7" name="Rectangle 6"/>
          <p:cNvSpPr/>
          <p:nvPr/>
        </p:nvSpPr>
        <p:spPr>
          <a:xfrm>
            <a:off x="2444251" y="1737360"/>
            <a:ext cx="9315246" cy="400110"/>
          </a:xfrm>
          <a:prstGeom prst="rect">
            <a:avLst/>
          </a:prstGeom>
        </p:spPr>
        <p:txBody>
          <a:bodyPr wrap="square">
            <a:spAutoFit/>
          </a:bodyPr>
          <a:lstStyle/>
          <a:p>
            <a:pPr algn="r"/>
            <a:r>
              <a:rPr lang="en-GB" sz="2000" dirty="0" smtClean="0"/>
              <a:t>Geometric </a:t>
            </a:r>
            <a:r>
              <a:rPr lang="en-GB" sz="2000" dirty="0"/>
              <a:t>longitudinal </a:t>
            </a:r>
            <a:r>
              <a:rPr lang="en-GB" sz="2000" dirty="0" err="1"/>
              <a:t>wakefield</a:t>
            </a:r>
            <a:r>
              <a:rPr lang="en-GB" sz="2000" dirty="0"/>
              <a:t> of a 5 mm Gaussian bunch</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9037"/>
            <a:ext cx="6413314" cy="423200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8473" y="1877346"/>
            <a:ext cx="3858699" cy="1941813"/>
          </a:xfrm>
          <a:prstGeom prst="rect">
            <a:avLst/>
          </a:prstGeom>
        </p:spPr>
      </p:pic>
    </p:spTree>
    <p:extLst>
      <p:ext uri="{BB962C8B-B14F-4D97-AF65-F5344CB8AC3E}">
        <p14:creationId xmlns:p14="http://schemas.microsoft.com/office/powerpoint/2010/main" val="20655355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 xmlns:a16="http://schemas.microsoft.com/office/drawing/2014/main" id="{BE689275-A663-4612-A0EF-42EB5D163C04}"/>
              </a:ext>
            </a:extLst>
          </p:cNvPr>
          <p:cNvSpPr>
            <a:spLocks noGrp="1"/>
          </p:cNvSpPr>
          <p:nvPr>
            <p:ph type="title"/>
          </p:nvPr>
        </p:nvSpPr>
        <p:spPr>
          <a:xfrm>
            <a:off x="1832438" y="246096"/>
            <a:ext cx="10473398" cy="1450757"/>
          </a:xfrm>
        </p:spPr>
        <p:txBody>
          <a:bodyPr>
            <a:normAutofit/>
          </a:bodyPr>
          <a:lstStyle/>
          <a:p>
            <a:r>
              <a:rPr lang="en-GB" dirty="0">
                <a:solidFill>
                  <a:schemeClr val="tx2"/>
                </a:solidFill>
              </a:rPr>
              <a:t>Total impedance</a:t>
            </a:r>
            <a:r>
              <a:rPr lang="en-GB" sz="4000" dirty="0">
                <a:solidFill>
                  <a:schemeClr val="tx2"/>
                </a:solidFill>
              </a:rPr>
              <a:t>: </a:t>
            </a:r>
            <a:r>
              <a:rPr lang="en-GB" sz="4000" dirty="0" smtClean="0">
                <a:solidFill>
                  <a:schemeClr val="tx2"/>
                </a:solidFill>
              </a:rPr>
              <a:t>Transverse </a:t>
            </a:r>
            <a:r>
              <a:rPr lang="en-GB" sz="4000" dirty="0" err="1">
                <a:solidFill>
                  <a:schemeClr val="tx2"/>
                </a:solidFill>
              </a:rPr>
              <a:t>Q</a:t>
            </a:r>
            <a:r>
              <a:rPr lang="en-GB" sz="4000" dirty="0" err="1" smtClean="0">
                <a:solidFill>
                  <a:schemeClr val="tx2"/>
                </a:solidFill>
              </a:rPr>
              <a:t>uadrupolar</a:t>
            </a:r>
            <a:endParaRPr lang="en-GB" sz="4000" dirty="0">
              <a:solidFill>
                <a:schemeClr val="tx2"/>
              </a:solidFill>
            </a:endParaRPr>
          </a:p>
        </p:txBody>
      </p:sp>
      <p:sp>
        <p:nvSpPr>
          <p:cNvPr id="2" name="Segnaposto data 1">
            <a:extLst>
              <a:ext uri="{FF2B5EF4-FFF2-40B4-BE49-F238E27FC236}">
                <a16:creationId xmlns="" xmlns:a16="http://schemas.microsoft.com/office/drawing/2014/main" id="{C35020C7-A4D9-D44B-946E-9AF53BE486C5}"/>
              </a:ext>
            </a:extLst>
          </p:cNvPr>
          <p:cNvSpPr>
            <a:spLocks noGrp="1"/>
          </p:cNvSpPr>
          <p:nvPr>
            <p:ph type="dt" sz="half" idx="10"/>
          </p:nvPr>
        </p:nvSpPr>
        <p:spPr/>
        <p:txBody>
          <a:bodyPr/>
          <a:lstStyle/>
          <a:p>
            <a:r>
              <a:rPr lang="it-IT" smtClean="0"/>
              <a:t>04/06/23</a:t>
            </a:r>
            <a:endParaRPr lang="it-IT"/>
          </a:p>
        </p:txBody>
      </p:sp>
      <p:sp>
        <p:nvSpPr>
          <p:cNvPr id="3" name="Segnaposto piè di pagina 2"/>
          <p:cNvSpPr>
            <a:spLocks noGrp="1"/>
          </p:cNvSpPr>
          <p:nvPr>
            <p:ph type="ftr" sz="quarter" idx="11"/>
          </p:nvPr>
        </p:nvSpPr>
        <p:spPr/>
        <p:txBody>
          <a:bodyPr/>
          <a:lstStyle/>
          <a:p>
            <a:pPr>
              <a:defRPr/>
            </a:pPr>
            <a:r>
              <a:rPr lang="en-US" smtClean="0"/>
              <a:t>Emanuela Carideo</a:t>
            </a:r>
            <a:endParaRPr lang="it-IT" dirty="0"/>
          </a:p>
        </p:txBody>
      </p:sp>
      <p:sp>
        <p:nvSpPr>
          <p:cNvPr id="4" name="Segnaposto numero diapositiva 3"/>
          <p:cNvSpPr>
            <a:spLocks noGrp="1"/>
          </p:cNvSpPr>
          <p:nvPr>
            <p:ph type="sldNum" sz="quarter" idx="12"/>
          </p:nvPr>
        </p:nvSpPr>
        <p:spPr/>
        <p:txBody>
          <a:bodyPr/>
          <a:lstStyle/>
          <a:p>
            <a:r>
              <a:rPr lang="it-IT"/>
              <a:t>Pag. </a:t>
            </a:r>
            <a:fld id="{D3C61D5C-66C6-C74F-975E-A9D6E855B281}" type="slidenum">
              <a:rPr lang="it-IT"/>
              <a:pPr/>
              <a:t>50</a:t>
            </a:fld>
            <a:endParaRPr lang="it-IT"/>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8841"/>
          <a:stretch/>
        </p:blipFill>
        <p:spPr>
          <a:xfrm>
            <a:off x="6537295" y="1761961"/>
            <a:ext cx="4419798" cy="38819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46" y="1773493"/>
            <a:ext cx="6016652" cy="3760408"/>
          </a:xfrm>
          <a:prstGeom prst="rect">
            <a:avLst/>
          </a:prstGeom>
        </p:spPr>
      </p:pic>
      <p:sp>
        <p:nvSpPr>
          <p:cNvPr id="7" name="TextBox 6"/>
          <p:cNvSpPr txBox="1"/>
          <p:nvPr/>
        </p:nvSpPr>
        <p:spPr>
          <a:xfrm>
            <a:off x="721246" y="5564431"/>
            <a:ext cx="8553383" cy="646331"/>
          </a:xfrm>
          <a:prstGeom prst="rect">
            <a:avLst/>
          </a:prstGeom>
          <a:noFill/>
        </p:spPr>
        <p:txBody>
          <a:bodyPr wrap="square" rtlCol="0">
            <a:spAutoFit/>
          </a:bodyPr>
          <a:lstStyle/>
          <a:p>
            <a:r>
              <a:rPr lang="en-US" dirty="0" smtClean="0">
                <a:latin typeface="+mj-lt"/>
              </a:rPr>
              <a:t>The oscillations of bellows at high frequency are not physic </a:t>
            </a:r>
            <a:r>
              <a:rPr lang="en-US" smtClean="0">
                <a:latin typeface="+mj-lt"/>
              </a:rPr>
              <a:t>but they don’t </a:t>
            </a:r>
            <a:r>
              <a:rPr lang="en-US" dirty="0" smtClean="0">
                <a:latin typeface="+mj-lt"/>
              </a:rPr>
              <a:t>influenced the wake potential of longer bunch. NB the wake of the bellows is still a work in progress. </a:t>
            </a:r>
            <a:endParaRPr lang="en-US" dirty="0">
              <a:latin typeface="+mj-lt"/>
            </a:endParaRPr>
          </a:p>
        </p:txBody>
      </p:sp>
    </p:spTree>
    <p:extLst>
      <p:ext uri="{BB962C8B-B14F-4D97-AF65-F5344CB8AC3E}">
        <p14:creationId xmlns:p14="http://schemas.microsoft.com/office/powerpoint/2010/main" val="555890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4959" y="1904931"/>
            <a:ext cx="5771370" cy="4328528"/>
          </a:xfrm>
          <a:prstGeom prst="rect">
            <a:avLst/>
          </a:prstGeom>
        </p:spPr>
      </p:pic>
      <p:sp>
        <p:nvSpPr>
          <p:cNvPr id="2" name="Title 1"/>
          <p:cNvSpPr>
            <a:spLocks noGrp="1"/>
          </p:cNvSpPr>
          <p:nvPr>
            <p:ph type="title"/>
          </p:nvPr>
        </p:nvSpPr>
        <p:spPr>
          <a:xfrm>
            <a:off x="334960" y="272316"/>
            <a:ext cx="11109328" cy="1450757"/>
          </a:xfrm>
        </p:spPr>
        <p:txBody>
          <a:bodyPr>
            <a:noAutofit/>
          </a:bodyPr>
          <a:lstStyle/>
          <a:p>
            <a:pPr algn="r"/>
            <a:r>
              <a:rPr lang="en-US" sz="3200" dirty="0">
                <a:solidFill>
                  <a:schemeClr val="tx2"/>
                </a:solidFill>
              </a:rPr>
              <a:t>New Wakes with new machine parameters </a:t>
            </a:r>
            <a:r>
              <a:rPr lang="en-US" sz="2800" dirty="0">
                <a:solidFill>
                  <a:schemeClr val="tx2"/>
                </a:solidFill>
              </a:rPr>
              <a:t>: </a:t>
            </a:r>
            <a:br>
              <a:rPr lang="en-US" sz="2800" dirty="0">
                <a:solidFill>
                  <a:schemeClr val="tx2"/>
                </a:solidFill>
              </a:rPr>
            </a:br>
            <a:r>
              <a:rPr lang="en-US" sz="2400" dirty="0">
                <a:solidFill>
                  <a:schemeClr val="tx2"/>
                </a:solidFill>
              </a:rPr>
              <a:t>Longitudinal RW with 150nm of coating plus the Bellows without neglected the perturbation introduced by the lateral winglets used to place synchrotron radiation absorbers</a:t>
            </a:r>
            <a:endParaRPr lang="en-US" sz="1800" dirty="0">
              <a:solidFill>
                <a:schemeClr val="tx2"/>
              </a:solidFill>
            </a:endParaRPr>
          </a:p>
        </p:txBody>
      </p:sp>
      <p:sp>
        <p:nvSpPr>
          <p:cNvPr id="3" name="Date Placeholder 2"/>
          <p:cNvSpPr>
            <a:spLocks noGrp="1"/>
          </p:cNvSpPr>
          <p:nvPr>
            <p:ph type="dt" sz="half" idx="10"/>
          </p:nvPr>
        </p:nvSpPr>
        <p:spPr/>
        <p:txBody>
          <a:bodyPr/>
          <a:lstStyle/>
          <a:p>
            <a:r>
              <a:rPr lang="it-IT" smtClean="0"/>
              <a:t>20/10/22</a:t>
            </a:r>
            <a:endParaRPr lang="en-US" dirty="0"/>
          </a:p>
        </p:txBody>
      </p:sp>
      <p:sp>
        <p:nvSpPr>
          <p:cNvPr id="5" name="Footer Placeholder 4"/>
          <p:cNvSpPr>
            <a:spLocks noGrp="1"/>
          </p:cNvSpPr>
          <p:nvPr>
            <p:ph type="ftr" sz="quarter" idx="11"/>
          </p:nvPr>
        </p:nvSpPr>
        <p:spPr/>
        <p:txBody>
          <a:bodyPr/>
          <a:lstStyle/>
          <a:p>
            <a:r>
              <a:rPr lang="en-US" smtClean="0"/>
              <a:t>FCC-EIC MDI Workshop, 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51</a:t>
            </a:fld>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6095"/>
          <a:stretch/>
        </p:blipFill>
        <p:spPr>
          <a:xfrm>
            <a:off x="523469" y="1852255"/>
            <a:ext cx="5551490" cy="4433879"/>
          </a:xfrm>
          <a:prstGeom prst="rect">
            <a:avLst/>
          </a:prstGeom>
        </p:spPr>
      </p:pic>
      <p:sp>
        <p:nvSpPr>
          <p:cNvPr id="4" name="Rectangle 3"/>
          <p:cNvSpPr/>
          <p:nvPr/>
        </p:nvSpPr>
        <p:spPr>
          <a:xfrm>
            <a:off x="5729288" y="5957378"/>
            <a:ext cx="6462712" cy="4114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2"/>
                </a:solidFill>
                <a:latin typeface="+mj-lt"/>
              </a:rPr>
              <a:t>https://</a:t>
            </a:r>
            <a:r>
              <a:rPr lang="en-US" sz="1100" dirty="0" err="1">
                <a:solidFill>
                  <a:schemeClr val="tx2"/>
                </a:solidFill>
                <a:latin typeface="+mj-lt"/>
              </a:rPr>
              <a:t>indico.cern.ch</a:t>
            </a:r>
            <a:r>
              <a:rPr lang="en-US" sz="1100" dirty="0">
                <a:solidFill>
                  <a:schemeClr val="tx2"/>
                </a:solidFill>
                <a:latin typeface="+mj-lt"/>
              </a:rPr>
              <a:t>/event/995850/contributions/4401571/attachments/2275135/3864813/</a:t>
            </a:r>
            <a:r>
              <a:rPr lang="en-US" sz="1100" dirty="0" err="1">
                <a:solidFill>
                  <a:schemeClr val="tx2"/>
                </a:solidFill>
                <a:latin typeface="+mj-lt"/>
              </a:rPr>
              <a:t>FCCweek.pdf</a:t>
            </a:r>
            <a:endParaRPr lang="en-US" sz="1100" dirty="0">
              <a:solidFill>
                <a:schemeClr val="tx2"/>
              </a:solidFill>
              <a:latin typeface="+mj-lt"/>
            </a:endParaRPr>
          </a:p>
        </p:txBody>
      </p:sp>
    </p:spTree>
    <p:extLst>
      <p:ext uri="{BB962C8B-B14F-4D97-AF65-F5344CB8AC3E}">
        <p14:creationId xmlns:p14="http://schemas.microsoft.com/office/powerpoint/2010/main" val="35567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6487" y="1199679"/>
            <a:ext cx="11357838" cy="872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itle 1"/>
          <p:cNvSpPr txBox="1">
            <a:spLocks/>
          </p:cNvSpPr>
          <p:nvPr/>
        </p:nvSpPr>
        <p:spPr>
          <a:xfrm>
            <a:off x="814262" y="33108"/>
            <a:ext cx="10756556"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dirty="0">
                <a:solidFill>
                  <a:schemeClr val="tx2"/>
                </a:solidFill>
              </a:rPr>
              <a:t>Longitudinal dynamics: OLD machine parameters</a:t>
            </a:r>
          </a:p>
        </p:txBody>
      </p:sp>
      <p:sp>
        <p:nvSpPr>
          <p:cNvPr id="74" name="Rectangle 73"/>
          <p:cNvSpPr/>
          <p:nvPr/>
        </p:nvSpPr>
        <p:spPr>
          <a:xfrm>
            <a:off x="3249173" y="5452066"/>
            <a:ext cx="6096000" cy="830997"/>
          </a:xfrm>
          <a:prstGeom prst="rect">
            <a:avLst/>
          </a:prstGeom>
        </p:spPr>
        <p:txBody>
          <a:bodyPr>
            <a:spAutoFit/>
          </a:bodyPr>
          <a:lstStyle/>
          <a:p>
            <a:pPr algn="ctr"/>
            <a:r>
              <a:rPr lang="en-US" sz="1600" dirty="0"/>
              <a:t>Bunch length (bottom) and RMS energy spread (top) </a:t>
            </a:r>
            <a:r>
              <a:rPr lang="en-US" sz="1600" dirty="0">
                <a:latin typeface="+mj-lt"/>
              </a:rPr>
              <a:t>as a function of bunch population in the case with (BS) and without (SR) </a:t>
            </a:r>
            <a:r>
              <a:rPr lang="en-US" sz="1600" dirty="0" err="1">
                <a:latin typeface="+mj-lt"/>
              </a:rPr>
              <a:t>beamstrahlung</a:t>
            </a:r>
            <a:r>
              <a:rPr lang="en-US" sz="1600" dirty="0">
                <a:latin typeface="+mj-lt"/>
              </a:rPr>
              <a:t>, which is considered here independent of the longitudinal impedance.</a:t>
            </a:r>
          </a:p>
        </p:txBody>
      </p:sp>
      <p:pic>
        <p:nvPicPr>
          <p:cNvPr id="76" name="Picture 75"/>
          <p:cNvPicPr>
            <a:picLocks noChangeAspect="1"/>
          </p:cNvPicPr>
          <p:nvPr/>
        </p:nvPicPr>
        <p:blipFill rotWithShape="1">
          <a:blip r:embed="rId2">
            <a:extLst>
              <a:ext uri="{28A0092B-C50C-407E-A947-70E740481C1C}">
                <a14:useLocalDpi xmlns:a14="http://schemas.microsoft.com/office/drawing/2010/main" val="0"/>
              </a:ext>
            </a:extLst>
          </a:blip>
          <a:srcRect l="2191" r="4268"/>
          <a:stretch/>
        </p:blipFill>
        <p:spPr>
          <a:xfrm>
            <a:off x="2728234" y="1040827"/>
            <a:ext cx="6928611" cy="4411239"/>
          </a:xfrm>
          <a:prstGeom prst="rect">
            <a:avLst/>
          </a:prstGeom>
        </p:spPr>
      </p:pic>
      <p:sp>
        <p:nvSpPr>
          <p:cNvPr id="2" name="Date Placeholder 1"/>
          <p:cNvSpPr>
            <a:spLocks noGrp="1"/>
          </p:cNvSpPr>
          <p:nvPr>
            <p:ph type="dt" sz="half" idx="10"/>
          </p:nvPr>
        </p:nvSpPr>
        <p:spPr/>
        <p:txBody>
          <a:bodyPr/>
          <a:lstStyle/>
          <a:p>
            <a:r>
              <a:rPr lang="it-IT" smtClean="0"/>
              <a:t>20/10/22</a:t>
            </a:r>
            <a:endParaRPr lang="en-US" dirty="0"/>
          </a:p>
        </p:txBody>
      </p:sp>
      <p:sp>
        <p:nvSpPr>
          <p:cNvPr id="3" name="Footer Placeholder 2"/>
          <p:cNvSpPr>
            <a:spLocks noGrp="1"/>
          </p:cNvSpPr>
          <p:nvPr>
            <p:ph type="ftr" sz="quarter" idx="11"/>
          </p:nvPr>
        </p:nvSpPr>
        <p:spPr/>
        <p:txBody>
          <a:bodyPr/>
          <a:lstStyle/>
          <a:p>
            <a:r>
              <a:rPr lang="en-US" smtClean="0"/>
              <a:t>FCC-EIC MDI Workshop, Emanuela Carideo</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52</a:t>
            </a:fld>
            <a:endParaRPr lang="en-US" dirty="0"/>
          </a:p>
        </p:txBody>
      </p:sp>
    </p:spTree>
    <p:extLst>
      <p:ext uri="{BB962C8B-B14F-4D97-AF65-F5344CB8AC3E}">
        <p14:creationId xmlns:p14="http://schemas.microsoft.com/office/powerpoint/2010/main" val="5116873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325109" y="2635445"/>
            <a:ext cx="5743310" cy="3474059"/>
          </a:xfrm>
          <a:prstGeom prst="rect">
            <a:avLst/>
          </a:prstGeom>
        </p:spPr>
      </p:pic>
      <p:sp>
        <p:nvSpPr>
          <p:cNvPr id="7" name="Title 6"/>
          <p:cNvSpPr>
            <a:spLocks noGrp="1"/>
          </p:cNvSpPr>
          <p:nvPr>
            <p:ph type="title"/>
          </p:nvPr>
        </p:nvSpPr>
        <p:spPr>
          <a:xfrm>
            <a:off x="1081058" y="305019"/>
            <a:ext cx="10131425" cy="1456267"/>
          </a:xfrm>
        </p:spPr>
        <p:txBody>
          <a:bodyPr>
            <a:normAutofit/>
          </a:bodyPr>
          <a:lstStyle/>
          <a:p>
            <a:pPr algn="r"/>
            <a:r>
              <a:rPr lang="en-US" sz="4400" dirty="0">
                <a:solidFill>
                  <a:schemeClr val="tx2"/>
                </a:solidFill>
              </a:rPr>
              <a:t>TMCI</a:t>
            </a:r>
          </a:p>
        </p:txBody>
      </p:sp>
      <p:sp>
        <p:nvSpPr>
          <p:cNvPr id="2" name="Date Placeholder 1"/>
          <p:cNvSpPr>
            <a:spLocks noGrp="1"/>
          </p:cNvSpPr>
          <p:nvPr>
            <p:ph type="dt" sz="half" idx="10"/>
          </p:nvPr>
        </p:nvSpPr>
        <p:spPr/>
        <p:txBody>
          <a:bodyPr/>
          <a:lstStyle/>
          <a:p>
            <a:r>
              <a:rPr lang="it-IT" smtClean="0"/>
              <a:t>20/10/22</a:t>
            </a:r>
            <a:endParaRPr lang="en-US" dirty="0"/>
          </a:p>
        </p:txBody>
      </p:sp>
      <p:sp>
        <p:nvSpPr>
          <p:cNvPr id="4" name="Footer Placeholder 3"/>
          <p:cNvSpPr>
            <a:spLocks noGrp="1"/>
          </p:cNvSpPr>
          <p:nvPr>
            <p:ph type="ftr" sz="quarter" idx="11"/>
          </p:nvPr>
        </p:nvSpPr>
        <p:spPr/>
        <p:txBody>
          <a:bodyPr/>
          <a:lstStyle/>
          <a:p>
            <a:r>
              <a:rPr lang="en-US" smtClean="0"/>
              <a:t>FCC-EIC MDI Workshop, Emanuela Carideo</a:t>
            </a:r>
            <a:endParaRPr lang="en-US" dirty="0"/>
          </a:p>
        </p:txBody>
      </p:sp>
      <p:sp>
        <p:nvSpPr>
          <p:cNvPr id="5" name="Slide Number Placeholder 4"/>
          <p:cNvSpPr>
            <a:spLocks noGrp="1"/>
          </p:cNvSpPr>
          <p:nvPr>
            <p:ph type="sldNum" sz="quarter" idx="12"/>
          </p:nvPr>
        </p:nvSpPr>
        <p:spPr/>
        <p:txBody>
          <a:bodyPr/>
          <a:lstStyle/>
          <a:p>
            <a:fld id="{6113E31D-E2AB-40D1-8B51-AFA5AFEF393A}" type="slidenum">
              <a:rPr lang="en-US" smtClean="0"/>
              <a:t>53</a:t>
            </a:fld>
            <a:endParaRPr lang="en-US" dirty="0"/>
          </a:p>
        </p:txBody>
      </p:sp>
      <p:sp>
        <p:nvSpPr>
          <p:cNvPr id="9" name="TextBox 8"/>
          <p:cNvSpPr txBox="1"/>
          <p:nvPr/>
        </p:nvSpPr>
        <p:spPr>
          <a:xfrm>
            <a:off x="6219289" y="802035"/>
            <a:ext cx="2789220" cy="707886"/>
          </a:xfrm>
          <a:prstGeom prst="rect">
            <a:avLst/>
          </a:prstGeom>
          <a:noFill/>
        </p:spPr>
        <p:txBody>
          <a:bodyPr wrap="square" rtlCol="0">
            <a:spAutoFit/>
          </a:bodyPr>
          <a:lstStyle/>
          <a:p>
            <a:r>
              <a:rPr lang="en-US" sz="2000" dirty="0">
                <a:latin typeface="+mj-lt"/>
              </a:rPr>
              <a:t>Without longitudinal resistive wall </a:t>
            </a:r>
            <a:r>
              <a:rPr lang="en-US" sz="2000" dirty="0" err="1">
                <a:latin typeface="+mj-lt"/>
              </a:rPr>
              <a:t>wakefield</a:t>
            </a:r>
            <a:endParaRPr lang="en-US" sz="2000" dirty="0">
              <a:latin typeface="+mj-lt"/>
            </a:endParaRPr>
          </a:p>
        </p:txBody>
      </p:sp>
      <p:sp>
        <p:nvSpPr>
          <p:cNvPr id="10" name="TextBox 9"/>
          <p:cNvSpPr txBox="1"/>
          <p:nvPr/>
        </p:nvSpPr>
        <p:spPr>
          <a:xfrm>
            <a:off x="2729753" y="5282357"/>
            <a:ext cx="3489536" cy="707886"/>
          </a:xfrm>
          <a:prstGeom prst="rect">
            <a:avLst/>
          </a:prstGeom>
          <a:noFill/>
        </p:spPr>
        <p:txBody>
          <a:bodyPr wrap="square" rtlCol="0">
            <a:spAutoFit/>
          </a:bodyPr>
          <a:lstStyle/>
          <a:p>
            <a:pPr algn="r"/>
            <a:r>
              <a:rPr lang="en-US" sz="2000" dirty="0">
                <a:latin typeface="+mj-lt"/>
              </a:rPr>
              <a:t>Considering the longitudinal resistive wall </a:t>
            </a:r>
            <a:r>
              <a:rPr lang="en-US" sz="2000" dirty="0" err="1">
                <a:latin typeface="+mj-lt"/>
              </a:rPr>
              <a:t>wakefield</a:t>
            </a:r>
            <a:endParaRPr lang="en-US" sz="2000" dirty="0">
              <a:latin typeface="+mj-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914" t="11351" r="8148" b="6079"/>
          <a:stretch/>
        </p:blipFill>
        <p:spPr>
          <a:xfrm>
            <a:off x="289931" y="498090"/>
            <a:ext cx="5943341" cy="3605706"/>
          </a:xfrm>
          <a:prstGeom prst="rect">
            <a:avLst/>
          </a:prstGeom>
        </p:spPr>
      </p:pic>
      <p:sp>
        <p:nvSpPr>
          <p:cNvPr id="8" name="TextBox 7"/>
          <p:cNvSpPr txBox="1"/>
          <p:nvPr/>
        </p:nvSpPr>
        <p:spPr>
          <a:xfrm>
            <a:off x="8733786" y="1813866"/>
            <a:ext cx="2821259" cy="369332"/>
          </a:xfrm>
          <a:prstGeom prst="rect">
            <a:avLst/>
          </a:prstGeom>
          <a:noFill/>
        </p:spPr>
        <p:txBody>
          <a:bodyPr wrap="square" rtlCol="0">
            <a:spAutoFit/>
          </a:bodyPr>
          <a:lstStyle/>
          <a:p>
            <a:pPr algn="r"/>
            <a:r>
              <a:rPr lang="en-US" dirty="0" smtClean="0">
                <a:solidFill>
                  <a:srgbClr val="C00000"/>
                </a:solidFill>
              </a:rPr>
              <a:t>SR: Bunch length of 3.5 mm</a:t>
            </a:r>
            <a:endParaRPr lang="en-US" dirty="0">
              <a:solidFill>
                <a:srgbClr val="C00000"/>
              </a:solidFill>
            </a:endParaRPr>
          </a:p>
        </p:txBody>
      </p:sp>
    </p:spTree>
    <p:extLst>
      <p:ext uri="{BB962C8B-B14F-4D97-AF65-F5344CB8AC3E}">
        <p14:creationId xmlns:p14="http://schemas.microsoft.com/office/powerpoint/2010/main" val="423904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61055"/>
            <a:ext cx="10463214" cy="1325563"/>
          </a:xfrm>
        </p:spPr>
        <p:txBody>
          <a:bodyPr>
            <a:normAutofit/>
          </a:bodyPr>
          <a:lstStyle/>
          <a:p>
            <a:pPr algn="r"/>
            <a:r>
              <a:rPr lang="en-US" sz="4000" dirty="0">
                <a:solidFill>
                  <a:schemeClr val="tx2"/>
                </a:solidFill>
              </a:rPr>
              <a:t>Transverse RW for a beam length of 12.1mm: </a:t>
            </a:r>
            <a:br>
              <a:rPr lang="en-US" sz="4000" dirty="0">
                <a:solidFill>
                  <a:schemeClr val="tx2"/>
                </a:solidFill>
              </a:rPr>
            </a:br>
            <a:r>
              <a:rPr lang="en-US" sz="4000" dirty="0">
                <a:solidFill>
                  <a:schemeClr val="tx2"/>
                </a:solidFill>
              </a:rPr>
              <a:t>TMCI analysis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0765"/>
          <a:stretch/>
        </p:blipFill>
        <p:spPr>
          <a:xfrm>
            <a:off x="0" y="1786619"/>
            <a:ext cx="6947499" cy="3542620"/>
          </a:xfrm>
        </p:spPr>
      </p:pic>
      <p:sp>
        <p:nvSpPr>
          <p:cNvPr id="8" name="Date Placeholder 7"/>
          <p:cNvSpPr>
            <a:spLocks noGrp="1"/>
          </p:cNvSpPr>
          <p:nvPr>
            <p:ph type="dt" sz="half" idx="10"/>
          </p:nvPr>
        </p:nvSpPr>
        <p:spPr/>
        <p:txBody>
          <a:bodyPr/>
          <a:lstStyle/>
          <a:p>
            <a:r>
              <a:rPr lang="it-IT" smtClean="0"/>
              <a:t>20/10/22</a:t>
            </a:r>
            <a:endParaRPr lang="en-US" dirty="0"/>
          </a:p>
        </p:txBody>
      </p:sp>
      <p:sp>
        <p:nvSpPr>
          <p:cNvPr id="9" name="Footer Placeholder 8"/>
          <p:cNvSpPr>
            <a:spLocks noGrp="1"/>
          </p:cNvSpPr>
          <p:nvPr>
            <p:ph type="ftr" sz="quarter" idx="11"/>
          </p:nvPr>
        </p:nvSpPr>
        <p:spPr/>
        <p:txBody>
          <a:bodyPr/>
          <a:lstStyle/>
          <a:p>
            <a:r>
              <a:rPr lang="en-US" smtClean="0"/>
              <a:t>FCC-EIC MDI Workshop, Emanuela Carideo</a:t>
            </a:r>
            <a:endParaRPr lang="en-US" dirty="0"/>
          </a:p>
        </p:txBody>
      </p:sp>
      <p:sp>
        <p:nvSpPr>
          <p:cNvPr id="10" name="Slide Number Placeholder 9"/>
          <p:cNvSpPr>
            <a:spLocks noGrp="1"/>
          </p:cNvSpPr>
          <p:nvPr>
            <p:ph type="sldNum" sz="quarter" idx="12"/>
          </p:nvPr>
        </p:nvSpPr>
        <p:spPr/>
        <p:txBody>
          <a:bodyPr/>
          <a:lstStyle/>
          <a:p>
            <a:fld id="{6113E31D-E2AB-40D1-8B51-AFA5AFEF393A}" type="slidenum">
              <a:rPr lang="en-US" smtClean="0"/>
              <a:t>54</a:t>
            </a:fld>
            <a:endParaRPr lang="en-US" dirty="0"/>
          </a:p>
        </p:txBody>
      </p:sp>
      <p:pic>
        <p:nvPicPr>
          <p:cNvPr id="5" name="Content Placeholder 2"/>
          <p:cNvPicPr>
            <a:picLocks noChangeAspect="1"/>
          </p:cNvPicPr>
          <p:nvPr/>
        </p:nvPicPr>
        <p:blipFill rotWithShape="1">
          <a:blip r:embed="rId4">
            <a:extLst>
              <a:ext uri="{28A0092B-C50C-407E-A947-70E740481C1C}">
                <a14:useLocalDpi xmlns:a14="http://schemas.microsoft.com/office/drawing/2010/main" val="0"/>
              </a:ext>
            </a:extLst>
          </a:blip>
          <a:srcRect l="5557" t="11116" r="7315" b="4780"/>
          <a:stretch/>
        </p:blipFill>
        <p:spPr>
          <a:xfrm>
            <a:off x="6400800" y="3149840"/>
            <a:ext cx="5536409" cy="3053924"/>
          </a:xfrm>
          <a:prstGeom prst="rect">
            <a:avLst/>
          </a:prstGeom>
        </p:spPr>
      </p:pic>
      <p:sp>
        <p:nvSpPr>
          <p:cNvPr id="3" name="TextBox 2"/>
          <p:cNvSpPr txBox="1"/>
          <p:nvPr/>
        </p:nvSpPr>
        <p:spPr>
          <a:xfrm>
            <a:off x="3071813" y="5957888"/>
            <a:ext cx="184731"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6245" t="11783" r="8299" b="4901"/>
          <a:stretch/>
        </p:blipFill>
        <p:spPr>
          <a:xfrm>
            <a:off x="6400800" y="3167122"/>
            <a:ext cx="5672138" cy="316009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5763" t="10023" r="7908" b="6525"/>
          <a:stretch/>
        </p:blipFill>
        <p:spPr>
          <a:xfrm>
            <a:off x="382436" y="1803900"/>
            <a:ext cx="5950500" cy="3211013"/>
          </a:xfrm>
          <a:prstGeom prst="rect">
            <a:avLst/>
          </a:prstGeom>
        </p:spPr>
      </p:pic>
      <p:sp>
        <p:nvSpPr>
          <p:cNvPr id="11" name="TextBox 10"/>
          <p:cNvSpPr txBox="1"/>
          <p:nvPr/>
        </p:nvSpPr>
        <p:spPr>
          <a:xfrm>
            <a:off x="6300008" y="2151859"/>
            <a:ext cx="3600450" cy="400110"/>
          </a:xfrm>
          <a:prstGeom prst="rect">
            <a:avLst/>
          </a:prstGeom>
          <a:noFill/>
        </p:spPr>
        <p:txBody>
          <a:bodyPr wrap="square" rtlCol="0">
            <a:spAutoFit/>
          </a:bodyPr>
          <a:lstStyle/>
          <a:p>
            <a:r>
              <a:rPr lang="en-US" sz="2000" dirty="0">
                <a:latin typeface="+mj-lt"/>
              </a:rPr>
              <a:t>Transverse wake: </a:t>
            </a:r>
            <a:r>
              <a:rPr lang="en-US" sz="2000" dirty="0" err="1">
                <a:latin typeface="+mj-lt"/>
              </a:rPr>
              <a:t>PyHT</a:t>
            </a:r>
            <a:r>
              <a:rPr lang="en-US" sz="2000" dirty="0">
                <a:latin typeface="+mj-lt"/>
              </a:rPr>
              <a:t> vs Delphi</a:t>
            </a:r>
          </a:p>
        </p:txBody>
      </p:sp>
      <p:sp>
        <p:nvSpPr>
          <p:cNvPr id="12" name="TextBox 11"/>
          <p:cNvSpPr txBox="1"/>
          <p:nvPr/>
        </p:nvSpPr>
        <p:spPr>
          <a:xfrm>
            <a:off x="4583015" y="5585260"/>
            <a:ext cx="2171197" cy="400110"/>
          </a:xfrm>
          <a:prstGeom prst="rect">
            <a:avLst/>
          </a:prstGeom>
          <a:noFill/>
        </p:spPr>
        <p:txBody>
          <a:bodyPr wrap="square" rtlCol="0">
            <a:spAutoFit/>
          </a:bodyPr>
          <a:lstStyle/>
          <a:p>
            <a:r>
              <a:rPr lang="en-US" sz="2000" dirty="0">
                <a:latin typeface="+mj-lt"/>
              </a:rPr>
              <a:t>Longitudinal wake</a:t>
            </a:r>
          </a:p>
        </p:txBody>
      </p:sp>
      <p:sp>
        <p:nvSpPr>
          <p:cNvPr id="14" name="TextBox 13"/>
          <p:cNvSpPr txBox="1"/>
          <p:nvPr/>
        </p:nvSpPr>
        <p:spPr>
          <a:xfrm>
            <a:off x="838198" y="4909014"/>
            <a:ext cx="3609087" cy="400110"/>
          </a:xfrm>
          <a:prstGeom prst="rect">
            <a:avLst/>
          </a:prstGeom>
          <a:noFill/>
        </p:spPr>
        <p:txBody>
          <a:bodyPr wrap="square" rtlCol="0">
            <a:spAutoFit/>
          </a:bodyPr>
          <a:lstStyle/>
          <a:p>
            <a:r>
              <a:rPr lang="en-US" sz="2000" dirty="0">
                <a:latin typeface="+mj-lt"/>
              </a:rPr>
              <a:t>Without longitudinal </a:t>
            </a:r>
            <a:r>
              <a:rPr lang="en-US" sz="2000" dirty="0" err="1">
                <a:latin typeface="+mj-lt"/>
              </a:rPr>
              <a:t>wakefield</a:t>
            </a:r>
            <a:endParaRPr lang="en-US" sz="2000" dirty="0">
              <a:latin typeface="+mj-lt"/>
            </a:endParaRPr>
          </a:p>
        </p:txBody>
      </p:sp>
      <p:sp>
        <p:nvSpPr>
          <p:cNvPr id="15" name="TextBox 14"/>
          <p:cNvSpPr txBox="1"/>
          <p:nvPr/>
        </p:nvSpPr>
        <p:spPr>
          <a:xfrm>
            <a:off x="7467586" y="2797233"/>
            <a:ext cx="4506588" cy="400110"/>
          </a:xfrm>
          <a:prstGeom prst="rect">
            <a:avLst/>
          </a:prstGeom>
          <a:noFill/>
        </p:spPr>
        <p:txBody>
          <a:bodyPr wrap="square" rtlCol="0">
            <a:spAutoFit/>
          </a:bodyPr>
          <a:lstStyle/>
          <a:p>
            <a:pPr algn="r"/>
            <a:r>
              <a:rPr lang="en-US" sz="2000" dirty="0">
                <a:latin typeface="+mj-lt"/>
              </a:rPr>
              <a:t>Considering the </a:t>
            </a:r>
            <a:r>
              <a:rPr lang="en-US" sz="2000">
                <a:latin typeface="+mj-lt"/>
              </a:rPr>
              <a:t>longitudinal </a:t>
            </a:r>
            <a:r>
              <a:rPr lang="en-US" sz="2000" dirty="0" err="1">
                <a:latin typeface="+mj-lt"/>
              </a:rPr>
              <a:t>wakefield</a:t>
            </a:r>
            <a:endParaRPr lang="en-US" sz="2000" dirty="0">
              <a:latin typeface="+mj-lt"/>
            </a:endParaRPr>
          </a:p>
        </p:txBody>
      </p:sp>
    </p:spTree>
    <p:extLst>
      <p:ext uri="{BB962C8B-B14F-4D97-AF65-F5344CB8AC3E}">
        <p14:creationId xmlns:p14="http://schemas.microsoft.com/office/powerpoint/2010/main" val="75587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259700" cy="1450757"/>
          </a:xfrm>
        </p:spPr>
        <p:txBody>
          <a:bodyPr>
            <a:normAutofit/>
          </a:bodyPr>
          <a:lstStyle/>
          <a:p>
            <a:pPr algn="ctr"/>
            <a:r>
              <a:rPr lang="en-US" sz="4400" dirty="0">
                <a:solidFill>
                  <a:schemeClr val="tx2"/>
                </a:solidFill>
              </a:rPr>
              <a:t>Interplay between beam-beam and longitudinal impedance </a:t>
            </a:r>
          </a:p>
        </p:txBody>
      </p:sp>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55</a:t>
            </a:fld>
            <a:endParaRPr lang="en-US" dirty="0"/>
          </a:p>
        </p:txBody>
      </p:sp>
      <p:sp>
        <p:nvSpPr>
          <p:cNvPr id="7" name="Rectangle 6"/>
          <p:cNvSpPr/>
          <p:nvPr/>
        </p:nvSpPr>
        <p:spPr>
          <a:xfrm>
            <a:off x="917172" y="2021948"/>
            <a:ext cx="4804756" cy="1477328"/>
          </a:xfrm>
          <a:prstGeom prst="rect">
            <a:avLst/>
          </a:prstGeom>
        </p:spPr>
        <p:txBody>
          <a:bodyPr wrap="square">
            <a:spAutoFit/>
          </a:bodyPr>
          <a:lstStyle/>
          <a:p>
            <a:r>
              <a:rPr lang="en-US" dirty="0" smtClean="0">
                <a:latin typeface="+mj-lt"/>
              </a:rPr>
              <a:t>The </a:t>
            </a:r>
            <a:r>
              <a:rPr lang="en-US" dirty="0">
                <a:latin typeface="+mj-lt"/>
              </a:rPr>
              <a:t>study of the interplay between beam-beam interaction, </a:t>
            </a:r>
            <a:r>
              <a:rPr lang="en-US" dirty="0" err="1">
                <a:latin typeface="+mj-lt"/>
              </a:rPr>
              <a:t>beamstrahlung</a:t>
            </a:r>
            <a:r>
              <a:rPr lang="en-US" dirty="0">
                <a:latin typeface="+mj-lt"/>
              </a:rPr>
              <a:t>, and longitudinal collective effects has been </a:t>
            </a:r>
            <a:r>
              <a:rPr lang="en-US" dirty="0" smtClean="0">
                <a:latin typeface="+mj-lt"/>
              </a:rPr>
              <a:t>performed</a:t>
            </a:r>
            <a:r>
              <a:rPr lang="en-US" dirty="0">
                <a:latin typeface="+mj-lt"/>
              </a:rPr>
              <a:t> </a:t>
            </a:r>
            <a:r>
              <a:rPr lang="en-US" dirty="0" smtClean="0">
                <a:latin typeface="+mj-lt"/>
              </a:rPr>
              <a:t>with </a:t>
            </a:r>
            <a:r>
              <a:rPr lang="en-US" dirty="0">
                <a:latin typeface="+mj-lt"/>
              </a:rPr>
              <a:t>the simulation code IBB </a:t>
            </a:r>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1927" y="2021948"/>
            <a:ext cx="5892800" cy="4127500"/>
          </a:xfrm>
          <a:prstGeom prst="rect">
            <a:avLst/>
          </a:prstGeom>
        </p:spPr>
      </p:pic>
      <p:sp>
        <p:nvSpPr>
          <p:cNvPr id="10" name="Rectangle 9"/>
          <p:cNvSpPr/>
          <p:nvPr/>
        </p:nvSpPr>
        <p:spPr>
          <a:xfrm>
            <a:off x="917171" y="3809613"/>
            <a:ext cx="4832465" cy="1477328"/>
          </a:xfrm>
          <a:prstGeom prst="rect">
            <a:avLst/>
          </a:prstGeom>
        </p:spPr>
        <p:txBody>
          <a:bodyPr wrap="square">
            <a:spAutoFit/>
          </a:bodyPr>
          <a:lstStyle/>
          <a:p>
            <a:r>
              <a:rPr lang="en-US" dirty="0">
                <a:latin typeface="+mj-lt"/>
              </a:rPr>
              <a:t>Comparison between IBB, orange line, and </a:t>
            </a:r>
            <a:r>
              <a:rPr lang="en-US" dirty="0" err="1">
                <a:latin typeface="+mj-lt"/>
              </a:rPr>
              <a:t>PyHEADTAIL</a:t>
            </a:r>
            <a:r>
              <a:rPr lang="en-US" dirty="0">
                <a:latin typeface="+mj-lt"/>
              </a:rPr>
              <a:t>, blue line, of energy spread </a:t>
            </a:r>
            <a:r>
              <a:rPr lang="en-US" dirty="0" err="1">
                <a:latin typeface="+mj-lt"/>
              </a:rPr>
              <a:t>σ</a:t>
            </a:r>
            <a:r>
              <a:rPr lang="en-US" sz="800" dirty="0" err="1">
                <a:latin typeface="+mj-lt"/>
              </a:rPr>
              <a:t>p</a:t>
            </a:r>
            <a:r>
              <a:rPr lang="en-US" sz="800" dirty="0">
                <a:latin typeface="+mj-lt"/>
              </a:rPr>
              <a:t> </a:t>
            </a:r>
            <a:r>
              <a:rPr lang="en-US" dirty="0">
                <a:latin typeface="+mj-lt"/>
              </a:rPr>
              <a:t>(top) and bunch length </a:t>
            </a:r>
            <a:r>
              <a:rPr lang="en-US" dirty="0" err="1">
                <a:latin typeface="+mj-lt"/>
              </a:rPr>
              <a:t>σ</a:t>
            </a:r>
            <a:r>
              <a:rPr lang="en-US" sz="800" dirty="0" err="1">
                <a:latin typeface="+mj-lt"/>
              </a:rPr>
              <a:t>z</a:t>
            </a:r>
            <a:r>
              <a:rPr lang="en-US" sz="800" dirty="0">
                <a:latin typeface="+mj-lt"/>
              </a:rPr>
              <a:t> </a:t>
            </a:r>
            <a:r>
              <a:rPr lang="en-US" dirty="0">
                <a:latin typeface="+mj-lt"/>
              </a:rPr>
              <a:t>(bottom) as a function of the bunch population without </a:t>
            </a:r>
            <a:r>
              <a:rPr lang="en-US" dirty="0" smtClean="0">
                <a:latin typeface="+mj-lt"/>
              </a:rPr>
              <a:t>collision. </a:t>
            </a:r>
          </a:p>
          <a:p>
            <a:r>
              <a:rPr lang="en-US" u="sng" dirty="0" smtClean="0">
                <a:latin typeface="+mj-lt"/>
              </a:rPr>
              <a:t>IBB simulation results thanks to Yuan Zhang.</a:t>
            </a:r>
            <a:endParaRPr lang="en-US" u="sng" dirty="0">
              <a:latin typeface="+mj-lt"/>
            </a:endParaRPr>
          </a:p>
        </p:txBody>
      </p:sp>
    </p:spTree>
    <p:extLst>
      <p:ext uri="{BB962C8B-B14F-4D97-AF65-F5344CB8AC3E}">
        <p14:creationId xmlns:p14="http://schemas.microsoft.com/office/powerpoint/2010/main" val="5210146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t>04/06/23</a:t>
            </a:r>
            <a:endParaRPr lang="en-US" dirty="0"/>
          </a:p>
        </p:txBody>
      </p:sp>
      <p:sp>
        <p:nvSpPr>
          <p:cNvPr id="5" name="Footer Placeholder 4"/>
          <p:cNvSpPr>
            <a:spLocks noGrp="1"/>
          </p:cNvSpPr>
          <p:nvPr>
            <p:ph type="ftr" sz="quarter" idx="11"/>
          </p:nvPr>
        </p:nvSpPr>
        <p:spPr/>
        <p:txBody>
          <a:bodyPr/>
          <a:lstStyle/>
          <a:p>
            <a:r>
              <a:rPr lang="en-US" smtClean="0"/>
              <a:t>Emanuela Carideo</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56</a:t>
            </a:fld>
            <a:endParaRPr lang="en-US" dirty="0"/>
          </a:p>
        </p:txBody>
      </p:sp>
      <p:sp>
        <p:nvSpPr>
          <p:cNvPr id="7" name="Title 1"/>
          <p:cNvSpPr txBox="1">
            <a:spLocks/>
          </p:cNvSpPr>
          <p:nvPr/>
        </p:nvSpPr>
        <p:spPr>
          <a:xfrm>
            <a:off x="979154" y="99631"/>
            <a:ext cx="10533973"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dirty="0" smtClean="0">
                <a:solidFill>
                  <a:schemeClr val="tx2"/>
                </a:solidFill>
              </a:rPr>
              <a:t>Reduction of β </a:t>
            </a:r>
            <a:r>
              <a:rPr lang="en-US" sz="4400" dirty="0" err="1" smtClean="0">
                <a:solidFill>
                  <a:schemeClr val="tx2"/>
                </a:solidFill>
              </a:rPr>
              <a:t>func</a:t>
            </a:r>
            <a:r>
              <a:rPr lang="en-US" sz="4400" dirty="0" smtClean="0">
                <a:solidFill>
                  <a:schemeClr val="tx2"/>
                </a:solidFill>
              </a:rPr>
              <a:t>. at the IP:</a:t>
            </a:r>
            <a:r>
              <a:rPr lang="en-US" sz="4400" dirty="0">
                <a:solidFill>
                  <a:schemeClr val="tx2"/>
                </a:solidFill>
              </a:rPr>
              <a:t> </a:t>
            </a:r>
            <a:r>
              <a:rPr lang="en-US" sz="4000" dirty="0" smtClean="0">
                <a:solidFill>
                  <a:schemeClr val="tx2"/>
                </a:solidFill>
              </a:rPr>
              <a:t>Luminosity </a:t>
            </a:r>
            <a:endParaRPr lang="en-US" sz="4000" dirty="0">
              <a:solidFill>
                <a:schemeClr val="tx2"/>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54" y="1864496"/>
            <a:ext cx="7457835" cy="4281181"/>
          </a:xfrm>
          <a:prstGeom prst="rect">
            <a:avLst/>
          </a:prstGeom>
        </p:spPr>
      </p:pic>
      <p:sp>
        <p:nvSpPr>
          <p:cNvPr id="9" name="Rectangle 8"/>
          <p:cNvSpPr/>
          <p:nvPr/>
        </p:nvSpPr>
        <p:spPr>
          <a:xfrm>
            <a:off x="7662839" y="2898108"/>
            <a:ext cx="4002687" cy="1477328"/>
          </a:xfrm>
          <a:prstGeom prst="rect">
            <a:avLst/>
          </a:prstGeom>
        </p:spPr>
        <p:txBody>
          <a:bodyPr wrap="square">
            <a:spAutoFit/>
          </a:bodyPr>
          <a:lstStyle/>
          <a:p>
            <a:r>
              <a:rPr lang="en-US" dirty="0" smtClean="0">
                <a:latin typeface="Arial" charset="0"/>
              </a:rPr>
              <a:t>At high </a:t>
            </a:r>
            <a:r>
              <a:rPr lang="en-US" dirty="0">
                <a:latin typeface="Arial" charset="0"/>
              </a:rPr>
              <a:t>intensity of Np = 2.8 × 10</a:t>
            </a:r>
            <a:r>
              <a:rPr lang="en-US" baseline="30000" dirty="0">
                <a:latin typeface="Arial" charset="0"/>
              </a:rPr>
              <a:t>11</a:t>
            </a:r>
            <a:r>
              <a:rPr lang="en-US" dirty="0">
                <a:latin typeface="Arial" charset="0"/>
              </a:rPr>
              <a:t> and </a:t>
            </a:r>
            <a:r>
              <a:rPr lang="en-US" dirty="0" smtClean="0">
                <a:latin typeface="Arial" charset="0"/>
              </a:rPr>
              <a:t>a</a:t>
            </a:r>
            <a:r>
              <a:rPr lang="en-US" dirty="0" smtClean="0"/>
              <a:t> </a:t>
            </a:r>
            <a:r>
              <a:rPr lang="en-US" dirty="0" smtClean="0">
                <a:latin typeface="Arial" charset="0"/>
              </a:rPr>
              <a:t>chromaticity </a:t>
            </a:r>
            <a:r>
              <a:rPr lang="en-US" dirty="0">
                <a:latin typeface="Arial" charset="0"/>
              </a:rPr>
              <a:t>of </a:t>
            </a:r>
            <a:r>
              <a:rPr lang="en-US" dirty="0" smtClean="0">
                <a:latin typeface="Arial" charset="0"/>
              </a:rPr>
              <a:t>5 we </a:t>
            </a:r>
            <a:r>
              <a:rPr lang="en-US" dirty="0">
                <a:latin typeface="Arial" charset="0"/>
              </a:rPr>
              <a:t>lose about 15% of luminosity per IP, but this parameter still remains in a</a:t>
            </a:r>
            <a:r>
              <a:rPr lang="en-US" dirty="0"/>
              <a:t/>
            </a:r>
            <a:br>
              <a:rPr lang="en-US" dirty="0"/>
            </a:br>
            <a:r>
              <a:rPr lang="en-US" dirty="0">
                <a:latin typeface="Arial" charset="0"/>
              </a:rPr>
              <a:t>good range, above 180 &lt; 10</a:t>
            </a:r>
            <a:r>
              <a:rPr lang="en-US" baseline="30000" dirty="0">
                <a:latin typeface="Arial" charset="0"/>
              </a:rPr>
              <a:t>34</a:t>
            </a:r>
            <a:r>
              <a:rPr lang="en-US" dirty="0">
                <a:latin typeface="Arial" charset="0"/>
              </a:rPr>
              <a:t>/(cm</a:t>
            </a:r>
            <a:r>
              <a:rPr lang="en-US" baseline="30000" dirty="0">
                <a:latin typeface="Arial" charset="0"/>
              </a:rPr>
              <a:t>2</a:t>
            </a:r>
            <a:r>
              <a:rPr lang="en-US" dirty="0">
                <a:latin typeface="Arial" charset="0"/>
              </a:rPr>
              <a:t>s)</a:t>
            </a:r>
            <a:endParaRPr lang="en-US" dirty="0"/>
          </a:p>
        </p:txBody>
      </p:sp>
    </p:spTree>
    <p:extLst>
      <p:ext uri="{BB962C8B-B14F-4D97-AF65-F5344CB8AC3E}">
        <p14:creationId xmlns:p14="http://schemas.microsoft.com/office/powerpoint/2010/main" val="514028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FF9C3F5-5802-C90A-2632-3EB957FF6CE0}"/>
              </a:ext>
            </a:extLst>
          </p:cNvPr>
          <p:cNvSpPr>
            <a:spLocks noGrp="1"/>
          </p:cNvSpPr>
          <p:nvPr>
            <p:ph type="title"/>
          </p:nvPr>
        </p:nvSpPr>
        <p:spPr/>
        <p:txBody>
          <a:bodyPr>
            <a:normAutofit/>
          </a:bodyPr>
          <a:lstStyle/>
          <a:p>
            <a:pPr algn="ctr"/>
            <a:r>
              <a:rPr lang="en-GB" dirty="0">
                <a:solidFill>
                  <a:schemeClr val="tx2"/>
                </a:solidFill>
              </a:rPr>
              <a:t>Collimation </a:t>
            </a:r>
            <a:r>
              <a:rPr lang="en-GB" dirty="0" smtClean="0">
                <a:solidFill>
                  <a:schemeClr val="tx2"/>
                </a:solidFill>
              </a:rPr>
              <a:t>system </a:t>
            </a:r>
            <a:r>
              <a:rPr lang="en-GB" sz="4400" dirty="0" smtClean="0">
                <a:solidFill>
                  <a:schemeClr val="tx2"/>
                </a:solidFill>
              </a:rPr>
              <a:t>: </a:t>
            </a:r>
            <a:r>
              <a:rPr lang="en-GB" sz="4000" dirty="0" smtClean="0">
                <a:solidFill>
                  <a:schemeClr val="tx2"/>
                </a:solidFill>
              </a:rPr>
              <a:t>Resistive Wall</a:t>
            </a:r>
            <a:endParaRPr lang="en-GB" sz="4000" dirty="0">
              <a:solidFill>
                <a:schemeClr val="tx2"/>
              </a:solidFill>
            </a:endParaRPr>
          </a:p>
        </p:txBody>
      </p:sp>
      <p:sp>
        <p:nvSpPr>
          <p:cNvPr id="3" name="Segnaposto data 2">
            <a:extLst>
              <a:ext uri="{FF2B5EF4-FFF2-40B4-BE49-F238E27FC236}">
                <a16:creationId xmlns="" xmlns:a16="http://schemas.microsoft.com/office/drawing/2014/main" id="{84DD8FF6-5134-B845-61F5-B433538E5CE7}"/>
              </a:ext>
            </a:extLst>
          </p:cNvPr>
          <p:cNvSpPr>
            <a:spLocks noGrp="1"/>
          </p:cNvSpPr>
          <p:nvPr>
            <p:ph type="dt" sz="half" idx="10"/>
          </p:nvPr>
        </p:nvSpPr>
        <p:spPr/>
        <p:txBody>
          <a:bodyPr/>
          <a:lstStyle/>
          <a:p>
            <a:r>
              <a:rPr lang="it-IT" smtClean="0"/>
              <a:t>04/06/23</a:t>
            </a:r>
            <a:endParaRPr lang="it-IT" dirty="0"/>
          </a:p>
        </p:txBody>
      </p:sp>
      <p:sp>
        <p:nvSpPr>
          <p:cNvPr id="4" name="Segnaposto piè di pagina 3">
            <a:extLst>
              <a:ext uri="{FF2B5EF4-FFF2-40B4-BE49-F238E27FC236}">
                <a16:creationId xmlns="" xmlns:a16="http://schemas.microsoft.com/office/drawing/2014/main" id="{AD1C6E54-C11A-E2B3-75E3-FDC3654BB733}"/>
              </a:ext>
            </a:extLst>
          </p:cNvPr>
          <p:cNvSpPr>
            <a:spLocks noGrp="1"/>
          </p:cNvSpPr>
          <p:nvPr>
            <p:ph type="ftr" sz="quarter" idx="11"/>
          </p:nvPr>
        </p:nvSpPr>
        <p:spPr/>
        <p:txBody>
          <a:bodyPr/>
          <a:lstStyle/>
          <a:p>
            <a:pPr>
              <a:defRPr/>
            </a:pPr>
            <a:r>
              <a:rPr lang="it-IT" smtClean="0"/>
              <a:t>Emanuela Carideo</a:t>
            </a:r>
            <a:endParaRPr lang="it-IT" dirty="0"/>
          </a:p>
        </p:txBody>
      </p:sp>
      <p:sp>
        <p:nvSpPr>
          <p:cNvPr id="5" name="Segnaposto numero diapositiva 4">
            <a:extLst>
              <a:ext uri="{FF2B5EF4-FFF2-40B4-BE49-F238E27FC236}">
                <a16:creationId xmlns="" xmlns:a16="http://schemas.microsoft.com/office/drawing/2014/main" id="{6DDF93DF-9053-6991-62EF-3A238B4806EE}"/>
              </a:ext>
            </a:extLst>
          </p:cNvPr>
          <p:cNvSpPr>
            <a:spLocks noGrp="1"/>
          </p:cNvSpPr>
          <p:nvPr>
            <p:ph type="sldNum" sz="quarter" idx="12"/>
          </p:nvPr>
        </p:nvSpPr>
        <p:spPr/>
        <p:txBody>
          <a:bodyPr/>
          <a:lstStyle/>
          <a:p>
            <a:r>
              <a:rPr lang="it-IT"/>
              <a:t>Pag. </a:t>
            </a:r>
            <a:fld id="{BFBF7122-E485-A34B-A033-193A3ADCCB38}" type="slidenum">
              <a:rPr lang="it-IT" smtClean="0"/>
              <a:pPr/>
              <a:t>6</a:t>
            </a:fld>
            <a:endParaRPr lang="it-IT" dirty="0"/>
          </a:p>
        </p:txBody>
      </p:sp>
      <p:pic>
        <p:nvPicPr>
          <p:cNvPr id="12" name="Immagine 11">
            <a:extLst>
              <a:ext uri="{FF2B5EF4-FFF2-40B4-BE49-F238E27FC236}">
                <a16:creationId xmlns="" xmlns:a16="http://schemas.microsoft.com/office/drawing/2014/main" id="{6F50C1A4-AA0C-27C1-47CA-DEFC2DF95CAA}"/>
              </a:ext>
            </a:extLst>
          </p:cNvPr>
          <p:cNvPicPr>
            <a:picLocks noChangeAspect="1"/>
          </p:cNvPicPr>
          <p:nvPr/>
        </p:nvPicPr>
        <p:blipFill>
          <a:blip r:embed="rId2"/>
          <a:stretch>
            <a:fillRect/>
          </a:stretch>
        </p:blipFill>
        <p:spPr>
          <a:xfrm>
            <a:off x="397066" y="2789884"/>
            <a:ext cx="11624043" cy="1675538"/>
          </a:xfrm>
          <a:prstGeom prst="rect">
            <a:avLst/>
          </a:prstGeom>
        </p:spPr>
      </p:pic>
      <p:sp>
        <p:nvSpPr>
          <p:cNvPr id="6" name="Rettangolo 5">
            <a:extLst>
              <a:ext uri="{FF2B5EF4-FFF2-40B4-BE49-F238E27FC236}">
                <a16:creationId xmlns="" xmlns:a16="http://schemas.microsoft.com/office/drawing/2014/main" id="{B58702D4-7473-8BF7-6098-B6D55EC7D36A}"/>
              </a:ext>
            </a:extLst>
          </p:cNvPr>
          <p:cNvSpPr/>
          <p:nvPr/>
        </p:nvSpPr>
        <p:spPr>
          <a:xfrm>
            <a:off x="531066" y="1717022"/>
            <a:ext cx="10987998"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latin typeface="+mj-lt"/>
              </a:rPr>
              <a:t>Table of the collimator settings for the Z machine and </a:t>
            </a:r>
            <a:r>
              <a:rPr lang="en-US" sz="2000" b="0" i="0" dirty="0">
                <a:effectLst/>
                <a:latin typeface="+mj-lt"/>
              </a:rPr>
              <a:t>for the 4 IPs layout. The table includes both </a:t>
            </a:r>
            <a:r>
              <a:rPr lang="en-US" sz="2000" b="0" i="0" dirty="0" err="1">
                <a:effectLst/>
                <a:latin typeface="+mj-lt"/>
              </a:rPr>
              <a:t>betatron</a:t>
            </a:r>
            <a:r>
              <a:rPr lang="en-US" sz="2000" b="0" i="0" dirty="0">
                <a:effectLst/>
                <a:latin typeface="+mj-lt"/>
              </a:rPr>
              <a:t> and off-momentum collimators. The synchrotron collimators and masks upstream the IPs are not included in this table.</a:t>
            </a:r>
            <a:r>
              <a:rPr lang="en-GB" sz="2000" dirty="0">
                <a:latin typeface="+mj-lt"/>
              </a:rPr>
              <a:t> </a:t>
            </a:r>
          </a:p>
        </p:txBody>
      </p:sp>
      <p:sp>
        <p:nvSpPr>
          <p:cNvPr id="13" name="Cube 12">
            <a:extLst>
              <a:ext uri="{FF2B5EF4-FFF2-40B4-BE49-F238E27FC236}">
                <a16:creationId xmlns="" xmlns:a16="http://schemas.microsoft.com/office/drawing/2014/main" id="{C2CBCE98-4EC7-06B1-14ED-D10CAFC001F0}"/>
              </a:ext>
            </a:extLst>
          </p:cNvPr>
          <p:cNvSpPr/>
          <p:nvPr/>
        </p:nvSpPr>
        <p:spPr bwMode="auto">
          <a:xfrm>
            <a:off x="1249987" y="5338801"/>
            <a:ext cx="4473526" cy="680721"/>
          </a:xfrm>
          <a:prstGeom prst="cube">
            <a:avLst>
              <a:gd name="adj" fmla="val 8562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cxnSp>
        <p:nvCxnSpPr>
          <p:cNvPr id="15" name="Straight Connector 14">
            <a:extLst>
              <a:ext uri="{FF2B5EF4-FFF2-40B4-BE49-F238E27FC236}">
                <a16:creationId xmlns="" xmlns:a16="http://schemas.microsoft.com/office/drawing/2014/main" id="{858E7CA4-77E7-EF52-4E4D-267D65C51D80}"/>
              </a:ext>
            </a:extLst>
          </p:cNvPr>
          <p:cNvCxnSpPr>
            <a:cxnSpLocks/>
          </p:cNvCxnSpPr>
          <p:nvPr/>
        </p:nvCxnSpPr>
        <p:spPr bwMode="auto">
          <a:xfrm flipH="1">
            <a:off x="531066" y="5524039"/>
            <a:ext cx="6330461" cy="0"/>
          </a:xfrm>
          <a:prstGeom prst="line">
            <a:avLst/>
          </a:prstGeom>
          <a:ln w="57150">
            <a:prstDash val="sysDash"/>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1" name="Cube 10">
            <a:extLst>
              <a:ext uri="{FF2B5EF4-FFF2-40B4-BE49-F238E27FC236}">
                <a16:creationId xmlns="" xmlns:a16="http://schemas.microsoft.com/office/drawing/2014/main" id="{7CB17E6F-7138-6E19-CC2F-8EE2A9E848F8}"/>
              </a:ext>
            </a:extLst>
          </p:cNvPr>
          <p:cNvSpPr/>
          <p:nvPr/>
        </p:nvSpPr>
        <p:spPr bwMode="auto">
          <a:xfrm>
            <a:off x="1238258" y="4843318"/>
            <a:ext cx="4473526" cy="680721"/>
          </a:xfrm>
          <a:prstGeom prst="cube">
            <a:avLst>
              <a:gd name="adj" fmla="val 8562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17" name="TextBox 16">
            <a:extLst>
              <a:ext uri="{FF2B5EF4-FFF2-40B4-BE49-F238E27FC236}">
                <a16:creationId xmlns="" xmlns:a16="http://schemas.microsoft.com/office/drawing/2014/main" id="{33840B89-5555-7AFA-EDA9-6ECD32ABB0FF}"/>
              </a:ext>
            </a:extLst>
          </p:cNvPr>
          <p:cNvSpPr txBox="1"/>
          <p:nvPr/>
        </p:nvSpPr>
        <p:spPr>
          <a:xfrm>
            <a:off x="450768" y="5158030"/>
            <a:ext cx="761747" cy="369332"/>
          </a:xfrm>
          <a:prstGeom prst="rect">
            <a:avLst/>
          </a:prstGeom>
          <a:noFill/>
        </p:spPr>
        <p:txBody>
          <a:bodyPr wrap="none" rtlCol="0">
            <a:spAutoFit/>
          </a:bodyPr>
          <a:lstStyle/>
          <a:p>
            <a:r>
              <a:rPr lang="en-GB" sz="1800" dirty="0">
                <a:solidFill>
                  <a:schemeClr val="tx1"/>
                </a:solidFill>
              </a:rPr>
              <a:t>beam</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 xmlns:a16="http://schemas.microsoft.com/office/drawing/2014/main" id="{1CA71E21-E0CF-A73C-6BBC-3C43A399F045}"/>
                  </a:ext>
                </a:extLst>
              </p:cNvPr>
              <p:cNvSpPr txBox="1"/>
              <p:nvPr/>
            </p:nvSpPr>
            <p:spPr>
              <a:xfrm>
                <a:off x="7039212" y="4708431"/>
                <a:ext cx="5152788" cy="1631216"/>
              </a:xfrm>
              <a:prstGeom prst="rect">
                <a:avLst/>
              </a:prstGeom>
              <a:noFill/>
            </p:spPr>
            <p:txBody>
              <a:bodyPr wrap="square" rtlCol="0">
                <a:spAutoFit/>
              </a:bodyPr>
              <a:lstStyle/>
              <a:p>
                <a:r>
                  <a:rPr lang="en-GB" sz="2000" dirty="0">
                    <a:solidFill>
                      <a:srgbClr val="000000"/>
                    </a:solidFill>
                  </a:rPr>
                  <a:t>For the resistive wall contribution we suppose parallel plates with infinite thickness and use IW2D for the impedance and </a:t>
                </a:r>
                <a:r>
                  <a:rPr lang="en-GB" sz="2000" dirty="0" err="1">
                    <a:solidFill>
                      <a:srgbClr val="000000"/>
                    </a:solidFill>
                  </a:rPr>
                  <a:t>wakefield</a:t>
                </a:r>
                <a:r>
                  <a:rPr lang="en-GB" sz="2000" dirty="0">
                    <a:solidFill>
                      <a:srgbClr val="000000"/>
                    </a:solidFill>
                  </a:rPr>
                  <a:t> evaluation.</a:t>
                </a:r>
              </a:p>
              <a:p>
                <a14:m>
                  <m:oMath xmlns:m="http://schemas.openxmlformats.org/officeDocument/2006/math">
                    <m:sSub>
                      <m:sSubPr>
                        <m:ctrlPr>
                          <a:rPr lang="it-IT" sz="2000" b="0" i="1" smtClean="0">
                            <a:solidFill>
                              <a:srgbClr val="C00000"/>
                            </a:solidFill>
                            <a:latin typeface="Cambria Math" charset="0"/>
                          </a:rPr>
                        </m:ctrlPr>
                      </m:sSubPr>
                      <m:e>
                        <m:r>
                          <a:rPr lang="it-IT" sz="2000" b="0" i="1" smtClean="0">
                            <a:solidFill>
                              <a:srgbClr val="C00000"/>
                            </a:solidFill>
                            <a:latin typeface="Cambria Math" panose="02040503050406030204" pitchFamily="18" charset="0"/>
                          </a:rPr>
                          <m:t>𝜎</m:t>
                        </m:r>
                      </m:e>
                      <m:sub>
                        <m:r>
                          <a:rPr lang="it-IT" sz="2000" b="0" i="1" smtClean="0">
                            <a:solidFill>
                              <a:srgbClr val="C00000"/>
                            </a:solidFill>
                            <a:latin typeface="Cambria Math" panose="02040503050406030204" pitchFamily="18" charset="0"/>
                          </a:rPr>
                          <m:t>𝑀𝑜𝐺𝑅</m:t>
                        </m:r>
                      </m:sub>
                    </m:sSub>
                    <m:r>
                      <a:rPr lang="it-IT" sz="2000" b="0" i="1" smtClean="0">
                        <a:solidFill>
                          <a:srgbClr val="C00000"/>
                        </a:solidFill>
                        <a:latin typeface="Cambria Math" panose="02040503050406030204" pitchFamily="18" charset="0"/>
                      </a:rPr>
                      <m:t>=</m:t>
                    </m:r>
                    <m:sSup>
                      <m:sSupPr>
                        <m:ctrlPr>
                          <a:rPr lang="it-IT" sz="2000" b="0" i="1" smtClean="0">
                            <a:solidFill>
                              <a:srgbClr val="C00000"/>
                            </a:solidFill>
                            <a:latin typeface="Cambria Math" charset="0"/>
                          </a:rPr>
                        </m:ctrlPr>
                      </m:sSupPr>
                      <m:e>
                        <m:r>
                          <a:rPr lang="it-IT" sz="2000" b="0" i="1" smtClean="0">
                            <a:solidFill>
                              <a:srgbClr val="C00000"/>
                            </a:solidFill>
                            <a:latin typeface="Cambria Math" panose="02040503050406030204" pitchFamily="18" charset="0"/>
                          </a:rPr>
                          <m:t>10</m:t>
                        </m:r>
                      </m:e>
                      <m:sup>
                        <m:r>
                          <a:rPr lang="it-IT" sz="2000" b="0" i="1" smtClean="0">
                            <a:solidFill>
                              <a:srgbClr val="C00000"/>
                            </a:solidFill>
                            <a:latin typeface="Cambria Math" panose="02040503050406030204" pitchFamily="18" charset="0"/>
                          </a:rPr>
                          <m:t>6</m:t>
                        </m:r>
                      </m:sup>
                    </m:sSup>
                    <m:r>
                      <a:rPr lang="it-IT" sz="2000" b="0" i="1" smtClean="0">
                        <a:solidFill>
                          <a:srgbClr val="C00000"/>
                        </a:solidFill>
                        <a:latin typeface="Cambria Math" panose="02040503050406030204" pitchFamily="18" charset="0"/>
                      </a:rPr>
                      <m:t> </m:t>
                    </m:r>
                    <m:r>
                      <a:rPr lang="it-IT" sz="2000" b="0" i="1" smtClean="0">
                        <a:solidFill>
                          <a:srgbClr val="C00000"/>
                        </a:solidFill>
                        <a:latin typeface="Cambria Math" panose="02040503050406030204" pitchFamily="18" charset="0"/>
                      </a:rPr>
                      <m:t>𝑆</m:t>
                    </m:r>
                    <m:r>
                      <a:rPr lang="it-IT" sz="2000" b="0" i="1" smtClean="0">
                        <a:solidFill>
                          <a:srgbClr val="C00000"/>
                        </a:solidFill>
                        <a:latin typeface="Cambria Math" panose="02040503050406030204" pitchFamily="18" charset="0"/>
                      </a:rPr>
                      <m:t>/</m:t>
                    </m:r>
                    <m:r>
                      <a:rPr lang="it-IT" sz="2000" b="0" i="1" smtClean="0">
                        <a:solidFill>
                          <a:srgbClr val="C00000"/>
                        </a:solidFill>
                        <a:latin typeface="Cambria Math" panose="02040503050406030204" pitchFamily="18" charset="0"/>
                      </a:rPr>
                      <m:t>𝑚</m:t>
                    </m:r>
                  </m:oMath>
                </a14:m>
                <a:r>
                  <a:rPr lang="en-GB" sz="2000" dirty="0">
                    <a:solidFill>
                      <a:srgbClr val="C00000"/>
                    </a:solidFill>
                  </a:rPr>
                  <a:t>       </a:t>
                </a:r>
                <a14:m>
                  <m:oMath xmlns:m="http://schemas.openxmlformats.org/officeDocument/2006/math">
                    <m:sSub>
                      <m:sSubPr>
                        <m:ctrlPr>
                          <a:rPr lang="it-IT" sz="2000" i="1">
                            <a:solidFill>
                              <a:srgbClr val="C00000"/>
                            </a:solidFill>
                            <a:latin typeface="Cambria Math" charset="0"/>
                          </a:rPr>
                        </m:ctrlPr>
                      </m:sSubPr>
                      <m:e>
                        <m:r>
                          <a:rPr lang="it-IT" sz="2000" i="1">
                            <a:solidFill>
                              <a:srgbClr val="C00000"/>
                            </a:solidFill>
                            <a:latin typeface="Cambria Math" panose="02040503050406030204" pitchFamily="18" charset="0"/>
                          </a:rPr>
                          <m:t>𝜎</m:t>
                        </m:r>
                      </m:e>
                      <m:sub>
                        <m:r>
                          <a:rPr lang="it-IT" sz="2000" i="1">
                            <a:solidFill>
                              <a:srgbClr val="C00000"/>
                            </a:solidFill>
                            <a:latin typeface="Cambria Math" panose="02040503050406030204" pitchFamily="18" charset="0"/>
                          </a:rPr>
                          <m:t>𝑀</m:t>
                        </m:r>
                        <m:r>
                          <a:rPr lang="it-IT" sz="2000" b="0" i="1" smtClean="0">
                            <a:solidFill>
                              <a:srgbClr val="C00000"/>
                            </a:solidFill>
                            <a:latin typeface="Cambria Math" panose="02040503050406030204" pitchFamily="18" charset="0"/>
                          </a:rPr>
                          <m:t>𝑜</m:t>
                        </m:r>
                      </m:sub>
                    </m:sSub>
                    <m:r>
                      <a:rPr lang="it-IT" sz="2000" i="1">
                        <a:solidFill>
                          <a:srgbClr val="C00000"/>
                        </a:solidFill>
                        <a:latin typeface="Cambria Math" panose="02040503050406030204" pitchFamily="18" charset="0"/>
                      </a:rPr>
                      <m:t>=</m:t>
                    </m:r>
                    <m:sSup>
                      <m:sSupPr>
                        <m:ctrlPr>
                          <a:rPr lang="it-IT" sz="2000" i="1">
                            <a:solidFill>
                              <a:srgbClr val="C00000"/>
                            </a:solidFill>
                            <a:latin typeface="Cambria Math" charset="0"/>
                          </a:rPr>
                        </m:ctrlPr>
                      </m:sSupPr>
                      <m:e>
                        <m:r>
                          <a:rPr lang="it-IT" sz="2000" b="0" i="1" smtClean="0">
                            <a:solidFill>
                              <a:srgbClr val="C00000"/>
                            </a:solidFill>
                            <a:latin typeface="Cambria Math" panose="02040503050406030204" pitchFamily="18" charset="0"/>
                          </a:rPr>
                          <m:t>18.7×</m:t>
                        </m:r>
                        <m:r>
                          <a:rPr lang="it-IT" sz="2000" i="1">
                            <a:solidFill>
                              <a:srgbClr val="C00000"/>
                            </a:solidFill>
                            <a:latin typeface="Cambria Math" panose="02040503050406030204" pitchFamily="18" charset="0"/>
                          </a:rPr>
                          <m:t>10</m:t>
                        </m:r>
                      </m:e>
                      <m:sup>
                        <m:r>
                          <a:rPr lang="it-IT" sz="2000" i="1">
                            <a:solidFill>
                              <a:srgbClr val="C00000"/>
                            </a:solidFill>
                            <a:latin typeface="Cambria Math" panose="02040503050406030204" pitchFamily="18" charset="0"/>
                          </a:rPr>
                          <m:t>6</m:t>
                        </m:r>
                      </m:sup>
                    </m:sSup>
                    <m:r>
                      <a:rPr lang="it-IT" sz="2000" i="1">
                        <a:solidFill>
                          <a:srgbClr val="C00000"/>
                        </a:solidFill>
                        <a:latin typeface="Cambria Math" panose="02040503050406030204" pitchFamily="18" charset="0"/>
                      </a:rPr>
                      <m:t> </m:t>
                    </m:r>
                    <m:r>
                      <a:rPr lang="it-IT" sz="2000" i="1">
                        <a:solidFill>
                          <a:srgbClr val="C00000"/>
                        </a:solidFill>
                        <a:latin typeface="Cambria Math" panose="02040503050406030204" pitchFamily="18" charset="0"/>
                      </a:rPr>
                      <m:t>𝑆</m:t>
                    </m:r>
                    <m:r>
                      <a:rPr lang="it-IT" sz="2000" i="1">
                        <a:solidFill>
                          <a:srgbClr val="C00000"/>
                        </a:solidFill>
                        <a:latin typeface="Cambria Math" panose="02040503050406030204" pitchFamily="18" charset="0"/>
                      </a:rPr>
                      <m:t>/</m:t>
                    </m:r>
                    <m:r>
                      <a:rPr lang="it-IT" sz="2000" i="1">
                        <a:solidFill>
                          <a:srgbClr val="C00000"/>
                        </a:solidFill>
                        <a:latin typeface="Cambria Math" panose="02040503050406030204" pitchFamily="18" charset="0"/>
                      </a:rPr>
                      <m:t>𝑚</m:t>
                    </m:r>
                  </m:oMath>
                </a14:m>
                <a:endParaRPr lang="en-GB" sz="2000" dirty="0">
                  <a:solidFill>
                    <a:srgbClr val="000000"/>
                  </a:solidFill>
                </a:endParaRPr>
              </a:p>
            </p:txBody>
          </p:sp>
        </mc:Choice>
        <mc:Fallback xmlns="">
          <p:sp>
            <p:nvSpPr>
              <p:cNvPr id="18" name="TextBox 17">
                <a:extLst>
                  <a:ext uri="{FF2B5EF4-FFF2-40B4-BE49-F238E27FC236}">
                    <a16:creationId xmlns:a16="http://schemas.microsoft.com/office/drawing/2014/main" xmlns:a14="http://schemas.microsoft.com/office/drawing/2010/main" xmlns="" id="{1CA71E21-E0CF-A73C-6BBC-3C43A399F045}"/>
                  </a:ext>
                </a:extLst>
              </p:cNvPr>
              <p:cNvSpPr txBox="1">
                <a:spLocks noRot="1" noChangeAspect="1" noMove="1" noResize="1" noEditPoints="1" noAdjustHandles="1" noChangeArrowheads="1" noChangeShapeType="1" noTextEdit="1"/>
              </p:cNvSpPr>
              <p:nvPr/>
            </p:nvSpPr>
            <p:spPr>
              <a:xfrm>
                <a:off x="7039212" y="4708431"/>
                <a:ext cx="5152788" cy="1631216"/>
              </a:xfrm>
              <a:prstGeom prst="rect">
                <a:avLst/>
              </a:prstGeom>
              <a:blipFill rotWithShape="0">
                <a:blip r:embed="rId3"/>
                <a:stretch>
                  <a:fillRect l="-1302" t="-1866" b="-29851"/>
                </a:stretch>
              </a:blipFill>
            </p:spPr>
            <p:txBody>
              <a:bodyPr/>
              <a:lstStyle/>
              <a:p>
                <a:r>
                  <a:rPr lang="en-US">
                    <a:noFill/>
                  </a:rPr>
                  <a:t> </a:t>
                </a:r>
              </a:p>
            </p:txBody>
          </p:sp>
        </mc:Fallback>
      </mc:AlternateContent>
    </p:spTree>
    <p:extLst>
      <p:ext uri="{BB962C8B-B14F-4D97-AF65-F5344CB8AC3E}">
        <p14:creationId xmlns:p14="http://schemas.microsoft.com/office/powerpoint/2010/main" val="690016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FF9C3F5-5802-C90A-2632-3EB957FF6CE0}"/>
              </a:ext>
            </a:extLst>
          </p:cNvPr>
          <p:cNvSpPr>
            <a:spLocks noGrp="1"/>
          </p:cNvSpPr>
          <p:nvPr>
            <p:ph type="title"/>
          </p:nvPr>
        </p:nvSpPr>
        <p:spPr>
          <a:xfrm>
            <a:off x="1211282" y="286603"/>
            <a:ext cx="9944398" cy="1450757"/>
          </a:xfrm>
        </p:spPr>
        <p:txBody>
          <a:bodyPr>
            <a:normAutofit/>
          </a:bodyPr>
          <a:lstStyle/>
          <a:p>
            <a:pPr algn="ctr"/>
            <a:r>
              <a:rPr lang="en-GB" dirty="0">
                <a:solidFill>
                  <a:schemeClr val="tx2"/>
                </a:solidFill>
              </a:rPr>
              <a:t>Collimation system</a:t>
            </a:r>
          </a:p>
        </p:txBody>
      </p:sp>
      <p:sp>
        <p:nvSpPr>
          <p:cNvPr id="3" name="Segnaposto data 2">
            <a:extLst>
              <a:ext uri="{FF2B5EF4-FFF2-40B4-BE49-F238E27FC236}">
                <a16:creationId xmlns="" xmlns:a16="http://schemas.microsoft.com/office/drawing/2014/main" id="{84DD8FF6-5134-B845-61F5-B433538E5CE7}"/>
              </a:ext>
            </a:extLst>
          </p:cNvPr>
          <p:cNvSpPr>
            <a:spLocks noGrp="1"/>
          </p:cNvSpPr>
          <p:nvPr>
            <p:ph type="dt" sz="half" idx="10"/>
          </p:nvPr>
        </p:nvSpPr>
        <p:spPr/>
        <p:txBody>
          <a:bodyPr/>
          <a:lstStyle/>
          <a:p>
            <a:r>
              <a:rPr lang="it-IT" smtClean="0"/>
              <a:t>04/06/23</a:t>
            </a:r>
            <a:endParaRPr lang="it-IT" dirty="0"/>
          </a:p>
        </p:txBody>
      </p:sp>
      <p:sp>
        <p:nvSpPr>
          <p:cNvPr id="4" name="Segnaposto piè di pagina 3">
            <a:extLst>
              <a:ext uri="{FF2B5EF4-FFF2-40B4-BE49-F238E27FC236}">
                <a16:creationId xmlns="" xmlns:a16="http://schemas.microsoft.com/office/drawing/2014/main" id="{AD1C6E54-C11A-E2B3-75E3-FDC3654BB733}"/>
              </a:ext>
            </a:extLst>
          </p:cNvPr>
          <p:cNvSpPr>
            <a:spLocks noGrp="1"/>
          </p:cNvSpPr>
          <p:nvPr>
            <p:ph type="ftr" sz="quarter" idx="11"/>
          </p:nvPr>
        </p:nvSpPr>
        <p:spPr/>
        <p:txBody>
          <a:bodyPr/>
          <a:lstStyle/>
          <a:p>
            <a:pPr>
              <a:defRPr/>
            </a:pPr>
            <a:r>
              <a:rPr lang="it-IT" smtClean="0"/>
              <a:t>Emanuela Carideo</a:t>
            </a:r>
            <a:endParaRPr lang="it-IT" dirty="0"/>
          </a:p>
        </p:txBody>
      </p:sp>
      <p:sp>
        <p:nvSpPr>
          <p:cNvPr id="5" name="Segnaposto numero diapositiva 4">
            <a:extLst>
              <a:ext uri="{FF2B5EF4-FFF2-40B4-BE49-F238E27FC236}">
                <a16:creationId xmlns="" xmlns:a16="http://schemas.microsoft.com/office/drawing/2014/main" id="{6DDF93DF-9053-6991-62EF-3A238B4806EE}"/>
              </a:ext>
            </a:extLst>
          </p:cNvPr>
          <p:cNvSpPr>
            <a:spLocks noGrp="1"/>
          </p:cNvSpPr>
          <p:nvPr>
            <p:ph type="sldNum" sz="quarter" idx="12"/>
          </p:nvPr>
        </p:nvSpPr>
        <p:spPr/>
        <p:txBody>
          <a:bodyPr/>
          <a:lstStyle/>
          <a:p>
            <a:r>
              <a:rPr lang="it-IT"/>
              <a:t>Pag. </a:t>
            </a:r>
            <a:fld id="{BFBF7122-E485-A34B-A033-193A3ADCCB38}" type="slidenum">
              <a:rPr lang="it-IT" smtClean="0"/>
              <a:pPr/>
              <a:t>7</a:t>
            </a:fld>
            <a:endParaRPr lang="it-IT" dirty="0"/>
          </a:p>
        </p:txBody>
      </p:sp>
      <p:pic>
        <p:nvPicPr>
          <p:cNvPr id="8" name="Immagine 7">
            <a:extLst>
              <a:ext uri="{FF2B5EF4-FFF2-40B4-BE49-F238E27FC236}">
                <a16:creationId xmlns="" xmlns:a16="http://schemas.microsoft.com/office/drawing/2014/main" id="{4A0CDDA8-56FC-EE26-0199-F8B955C48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774" y="2025307"/>
            <a:ext cx="5386060" cy="4042465"/>
          </a:xfrm>
          <a:prstGeom prst="rect">
            <a:avLst/>
          </a:prstGeom>
        </p:spPr>
      </p:pic>
      <p:sp>
        <p:nvSpPr>
          <p:cNvPr id="9" name="CasellaDiTesto 8">
            <a:extLst>
              <a:ext uri="{FF2B5EF4-FFF2-40B4-BE49-F238E27FC236}">
                <a16:creationId xmlns="" xmlns:a16="http://schemas.microsoft.com/office/drawing/2014/main" id="{BC26AA81-A07E-FA55-4214-B5CDC1E38857}"/>
              </a:ext>
            </a:extLst>
          </p:cNvPr>
          <p:cNvSpPr txBox="1"/>
          <p:nvPr/>
        </p:nvSpPr>
        <p:spPr>
          <a:xfrm>
            <a:off x="2375065" y="3075527"/>
            <a:ext cx="1311120" cy="923330"/>
          </a:xfrm>
          <a:prstGeom prst="rect">
            <a:avLst/>
          </a:prstGeom>
          <a:noFill/>
        </p:spPr>
        <p:txBody>
          <a:bodyPr wrap="square" rtlCol="0">
            <a:spAutoFit/>
          </a:bodyPr>
          <a:lstStyle/>
          <a:p>
            <a:pPr algn="ctr"/>
            <a:r>
              <a:rPr lang="en-GB" sz="1800" dirty="0">
                <a:solidFill>
                  <a:srgbClr val="C00000"/>
                </a:solidFill>
              </a:rPr>
              <a:t>dipolar vertical impedance</a:t>
            </a:r>
          </a:p>
        </p:txBody>
      </p:sp>
      <p:pic>
        <p:nvPicPr>
          <p:cNvPr id="14" name="Immagine 13">
            <a:extLst>
              <a:ext uri="{FF2B5EF4-FFF2-40B4-BE49-F238E27FC236}">
                <a16:creationId xmlns="" xmlns:a16="http://schemas.microsoft.com/office/drawing/2014/main" id="{A7A44B7E-02F6-0202-A27A-03A93AA09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818" y="1960403"/>
            <a:ext cx="5472535" cy="4107369"/>
          </a:xfrm>
          <a:prstGeom prst="rect">
            <a:avLst/>
          </a:prstGeom>
        </p:spPr>
      </p:pic>
      <p:sp>
        <p:nvSpPr>
          <p:cNvPr id="16" name="CasellaDiTesto 15">
            <a:extLst>
              <a:ext uri="{FF2B5EF4-FFF2-40B4-BE49-F238E27FC236}">
                <a16:creationId xmlns="" xmlns:a16="http://schemas.microsoft.com/office/drawing/2014/main" id="{98D4C32A-E613-14A0-F34A-58BFB4BAD42A}"/>
              </a:ext>
            </a:extLst>
          </p:cNvPr>
          <p:cNvSpPr txBox="1"/>
          <p:nvPr/>
        </p:nvSpPr>
        <p:spPr>
          <a:xfrm>
            <a:off x="8184077" y="3061490"/>
            <a:ext cx="1318161" cy="923330"/>
          </a:xfrm>
          <a:prstGeom prst="rect">
            <a:avLst/>
          </a:prstGeom>
          <a:noFill/>
        </p:spPr>
        <p:txBody>
          <a:bodyPr wrap="square" rtlCol="0">
            <a:spAutoFit/>
          </a:bodyPr>
          <a:lstStyle/>
          <a:p>
            <a:pPr algn="ctr"/>
            <a:r>
              <a:rPr lang="en-GB" sz="1800" dirty="0">
                <a:solidFill>
                  <a:srgbClr val="C00000"/>
                </a:solidFill>
              </a:rPr>
              <a:t>dipolar horizontal impedance</a:t>
            </a:r>
          </a:p>
        </p:txBody>
      </p:sp>
    </p:spTree>
    <p:extLst>
      <p:ext uri="{BB962C8B-B14F-4D97-AF65-F5344CB8AC3E}">
        <p14:creationId xmlns:p14="http://schemas.microsoft.com/office/powerpoint/2010/main" val="1507503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 xmlns:a16="http://schemas.microsoft.com/office/drawing/2014/main" id="{BE689275-A663-4612-A0EF-42EB5D163C04}"/>
              </a:ext>
            </a:extLst>
          </p:cNvPr>
          <p:cNvSpPr>
            <a:spLocks noGrp="1"/>
          </p:cNvSpPr>
          <p:nvPr>
            <p:ph type="title"/>
          </p:nvPr>
        </p:nvSpPr>
        <p:spPr>
          <a:xfrm>
            <a:off x="1097280" y="239887"/>
            <a:ext cx="10115203" cy="1450757"/>
          </a:xfrm>
        </p:spPr>
        <p:txBody>
          <a:bodyPr>
            <a:normAutofit/>
          </a:bodyPr>
          <a:lstStyle/>
          <a:p>
            <a:pPr algn="ctr"/>
            <a:r>
              <a:rPr lang="en-GB" dirty="0">
                <a:solidFill>
                  <a:schemeClr val="tx2"/>
                </a:solidFill>
              </a:rPr>
              <a:t>Total impedance</a:t>
            </a:r>
            <a:r>
              <a:rPr lang="en-GB" sz="4000" dirty="0">
                <a:solidFill>
                  <a:schemeClr val="tx2"/>
                </a:solidFill>
              </a:rPr>
              <a:t>: </a:t>
            </a:r>
            <a:r>
              <a:rPr lang="en-GB" sz="4000" dirty="0" smtClean="0">
                <a:solidFill>
                  <a:schemeClr val="tx2"/>
                </a:solidFill>
              </a:rPr>
              <a:t>Longitudinal</a:t>
            </a:r>
            <a:endParaRPr lang="en-GB" sz="4000" dirty="0">
              <a:solidFill>
                <a:schemeClr val="tx2"/>
              </a:solidFill>
            </a:endParaRPr>
          </a:p>
        </p:txBody>
      </p:sp>
      <p:sp>
        <p:nvSpPr>
          <p:cNvPr id="2" name="Segnaposto data 1">
            <a:extLst>
              <a:ext uri="{FF2B5EF4-FFF2-40B4-BE49-F238E27FC236}">
                <a16:creationId xmlns="" xmlns:a16="http://schemas.microsoft.com/office/drawing/2014/main" id="{C35020C7-A4D9-D44B-946E-9AF53BE486C5}"/>
              </a:ext>
            </a:extLst>
          </p:cNvPr>
          <p:cNvSpPr>
            <a:spLocks noGrp="1"/>
          </p:cNvSpPr>
          <p:nvPr>
            <p:ph type="dt" sz="half" idx="10"/>
          </p:nvPr>
        </p:nvSpPr>
        <p:spPr/>
        <p:txBody>
          <a:bodyPr/>
          <a:lstStyle/>
          <a:p>
            <a:r>
              <a:rPr lang="it-IT" smtClean="0"/>
              <a:t>04/06/23</a:t>
            </a:r>
            <a:endParaRPr lang="it-IT"/>
          </a:p>
        </p:txBody>
      </p:sp>
      <p:sp>
        <p:nvSpPr>
          <p:cNvPr id="3" name="Segnaposto piè di pagina 2"/>
          <p:cNvSpPr>
            <a:spLocks noGrp="1"/>
          </p:cNvSpPr>
          <p:nvPr>
            <p:ph type="ftr" sz="quarter" idx="11"/>
          </p:nvPr>
        </p:nvSpPr>
        <p:spPr/>
        <p:txBody>
          <a:bodyPr/>
          <a:lstStyle/>
          <a:p>
            <a:pPr>
              <a:defRPr/>
            </a:pPr>
            <a:r>
              <a:rPr lang="en-US" smtClean="0"/>
              <a:t>Emanuela Carideo</a:t>
            </a:r>
            <a:endParaRPr lang="it-IT" dirty="0"/>
          </a:p>
        </p:txBody>
      </p:sp>
      <p:sp>
        <p:nvSpPr>
          <p:cNvPr id="4" name="Segnaposto numero diapositiva 3"/>
          <p:cNvSpPr>
            <a:spLocks noGrp="1"/>
          </p:cNvSpPr>
          <p:nvPr>
            <p:ph type="sldNum" sz="quarter" idx="12"/>
          </p:nvPr>
        </p:nvSpPr>
        <p:spPr/>
        <p:txBody>
          <a:bodyPr/>
          <a:lstStyle/>
          <a:p>
            <a:r>
              <a:rPr lang="it-IT"/>
              <a:t>Pag. </a:t>
            </a:r>
            <a:fld id="{D3C61D5C-66C6-C74F-975E-A9D6E855B281}" type="slidenum">
              <a:rPr lang="it-IT"/>
              <a:pPr/>
              <a:t>8</a:t>
            </a:fld>
            <a:endParaRPr lang="it-IT"/>
          </a:p>
        </p:txBody>
      </p:sp>
      <p:pic>
        <p:nvPicPr>
          <p:cNvPr id="8" name="Immagine 7">
            <a:extLst>
              <a:ext uri="{FF2B5EF4-FFF2-40B4-BE49-F238E27FC236}">
                <a16:creationId xmlns="" xmlns:a16="http://schemas.microsoft.com/office/drawing/2014/main" id="{CD9E0155-6719-2E56-EBB4-A172E50B7519}"/>
              </a:ext>
            </a:extLst>
          </p:cNvPr>
          <p:cNvPicPr>
            <a:picLocks noChangeAspect="1"/>
          </p:cNvPicPr>
          <p:nvPr/>
        </p:nvPicPr>
        <p:blipFill>
          <a:blip r:embed="rId3"/>
          <a:stretch>
            <a:fillRect/>
          </a:stretch>
        </p:blipFill>
        <p:spPr>
          <a:xfrm>
            <a:off x="792270" y="2024937"/>
            <a:ext cx="5828741" cy="3766263"/>
          </a:xfrm>
          <a:prstGeom prst="rect">
            <a:avLst/>
          </a:prstGeom>
        </p:spPr>
      </p:pic>
      <p:pic>
        <p:nvPicPr>
          <p:cNvPr id="10" name="Immagine 6">
            <a:extLst>
              <a:ext uri="{FF2B5EF4-FFF2-40B4-BE49-F238E27FC236}">
                <a16:creationId xmlns="" xmlns:a16="http://schemas.microsoft.com/office/drawing/2014/main" id="{8C0AB4FD-9132-40DA-36B1-0D7137F80A92}"/>
              </a:ext>
            </a:extLst>
          </p:cNvPr>
          <p:cNvPicPr>
            <a:picLocks noChangeAspect="1"/>
          </p:cNvPicPr>
          <p:nvPr/>
        </p:nvPicPr>
        <p:blipFill>
          <a:blip r:embed="rId4"/>
          <a:stretch>
            <a:fillRect/>
          </a:stretch>
        </p:blipFill>
        <p:spPr>
          <a:xfrm>
            <a:off x="6621011" y="2163916"/>
            <a:ext cx="4154195" cy="3627284"/>
          </a:xfrm>
          <a:prstGeom prst="rect">
            <a:avLst/>
          </a:prstGeom>
        </p:spPr>
      </p:pic>
    </p:spTree>
    <p:extLst>
      <p:ext uri="{BB962C8B-B14F-4D97-AF65-F5344CB8AC3E}">
        <p14:creationId xmlns:p14="http://schemas.microsoft.com/office/powerpoint/2010/main" val="1880777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 xmlns:a16="http://schemas.microsoft.com/office/drawing/2014/main" id="{BE689275-A663-4612-A0EF-42EB5D163C04}"/>
              </a:ext>
            </a:extLst>
          </p:cNvPr>
          <p:cNvSpPr>
            <a:spLocks noGrp="1"/>
          </p:cNvSpPr>
          <p:nvPr>
            <p:ph type="title"/>
          </p:nvPr>
        </p:nvSpPr>
        <p:spPr>
          <a:xfrm>
            <a:off x="1097280" y="219483"/>
            <a:ext cx="10471868" cy="1450757"/>
          </a:xfrm>
        </p:spPr>
        <p:txBody>
          <a:bodyPr>
            <a:normAutofit/>
          </a:bodyPr>
          <a:lstStyle/>
          <a:p>
            <a:pPr algn="ctr"/>
            <a:r>
              <a:rPr lang="en-GB" dirty="0">
                <a:solidFill>
                  <a:schemeClr val="tx2"/>
                </a:solidFill>
              </a:rPr>
              <a:t>Total impedance</a:t>
            </a:r>
            <a:r>
              <a:rPr lang="en-GB" sz="4000" dirty="0">
                <a:solidFill>
                  <a:schemeClr val="tx2"/>
                </a:solidFill>
              </a:rPr>
              <a:t>: </a:t>
            </a:r>
            <a:r>
              <a:rPr lang="en-GB" sz="4000" dirty="0" smtClean="0">
                <a:solidFill>
                  <a:schemeClr val="tx2"/>
                </a:solidFill>
              </a:rPr>
              <a:t>Transverse Dipolar</a:t>
            </a:r>
            <a:endParaRPr lang="en-GB" sz="4000" dirty="0">
              <a:solidFill>
                <a:schemeClr val="tx2"/>
              </a:solidFill>
            </a:endParaRPr>
          </a:p>
        </p:txBody>
      </p:sp>
      <p:sp>
        <p:nvSpPr>
          <p:cNvPr id="2" name="Segnaposto data 1">
            <a:extLst>
              <a:ext uri="{FF2B5EF4-FFF2-40B4-BE49-F238E27FC236}">
                <a16:creationId xmlns="" xmlns:a16="http://schemas.microsoft.com/office/drawing/2014/main" id="{C35020C7-A4D9-D44B-946E-9AF53BE486C5}"/>
              </a:ext>
            </a:extLst>
          </p:cNvPr>
          <p:cNvSpPr>
            <a:spLocks noGrp="1"/>
          </p:cNvSpPr>
          <p:nvPr>
            <p:ph type="dt" sz="half" idx="10"/>
          </p:nvPr>
        </p:nvSpPr>
        <p:spPr/>
        <p:txBody>
          <a:bodyPr/>
          <a:lstStyle/>
          <a:p>
            <a:r>
              <a:rPr lang="it-IT" smtClean="0"/>
              <a:t>04/06/23</a:t>
            </a:r>
            <a:endParaRPr lang="it-IT"/>
          </a:p>
        </p:txBody>
      </p:sp>
      <p:sp>
        <p:nvSpPr>
          <p:cNvPr id="3" name="Segnaposto piè di pagina 2"/>
          <p:cNvSpPr>
            <a:spLocks noGrp="1"/>
          </p:cNvSpPr>
          <p:nvPr>
            <p:ph type="ftr" sz="quarter" idx="11"/>
          </p:nvPr>
        </p:nvSpPr>
        <p:spPr/>
        <p:txBody>
          <a:bodyPr/>
          <a:lstStyle/>
          <a:p>
            <a:pPr>
              <a:defRPr/>
            </a:pPr>
            <a:r>
              <a:rPr lang="en-US" smtClean="0"/>
              <a:t>Emanuela Carideo</a:t>
            </a:r>
            <a:endParaRPr lang="it-IT" dirty="0"/>
          </a:p>
        </p:txBody>
      </p:sp>
      <p:sp>
        <p:nvSpPr>
          <p:cNvPr id="4" name="Segnaposto numero diapositiva 3"/>
          <p:cNvSpPr>
            <a:spLocks noGrp="1"/>
          </p:cNvSpPr>
          <p:nvPr>
            <p:ph type="sldNum" sz="quarter" idx="12"/>
          </p:nvPr>
        </p:nvSpPr>
        <p:spPr/>
        <p:txBody>
          <a:bodyPr/>
          <a:lstStyle/>
          <a:p>
            <a:r>
              <a:rPr lang="it-IT"/>
              <a:t>Pag. </a:t>
            </a:r>
            <a:fld id="{D3C61D5C-66C6-C74F-975E-A9D6E855B281}" type="slidenum">
              <a:rPr lang="it-IT"/>
              <a:pPr/>
              <a:t>9</a:t>
            </a:fld>
            <a:endParaRPr lang="it-IT"/>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0594"/>
          <a:stretch/>
        </p:blipFill>
        <p:spPr>
          <a:xfrm>
            <a:off x="6607924" y="1877773"/>
            <a:ext cx="4604559" cy="414643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08" y="1888029"/>
            <a:ext cx="6617885" cy="4136178"/>
          </a:xfrm>
          <a:prstGeom prst="rect">
            <a:avLst/>
          </a:prstGeom>
        </p:spPr>
      </p:pic>
    </p:spTree>
    <p:extLst>
      <p:ext uri="{BB962C8B-B14F-4D97-AF65-F5344CB8AC3E}">
        <p14:creationId xmlns:p14="http://schemas.microsoft.com/office/powerpoint/2010/main" val="1794285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B311A5A3-1C27-C744-BE1F-8D6F311C5E22}" vid="{97CA9620-8E45-3E49-B7B8-3CC1C44B70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6867</TotalTime>
  <Words>3138</Words>
  <Application>Microsoft Macintosh PowerPoint</Application>
  <PresentationFormat>Widescreen</PresentationFormat>
  <Paragraphs>370</Paragraphs>
  <Slides>56</Slides>
  <Notes>14</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56</vt:i4>
      </vt:variant>
    </vt:vector>
  </HeadingPairs>
  <TitlesOfParts>
    <vt:vector size="74" baseType="lpstr">
      <vt:lpstr>Calibri</vt:lpstr>
      <vt:lpstr>Calibri Light</vt:lpstr>
      <vt:lpstr>Cambria Math</vt:lpstr>
      <vt:lpstr>DejaVu Sans</vt:lpstr>
      <vt:lpstr>ＭＳ Ｐゴシック</vt:lpstr>
      <vt:lpstr>SFRM1000</vt:lpstr>
      <vt:lpstr>Symbol</vt:lpstr>
      <vt:lpstr>Times New Roman</vt:lpstr>
      <vt:lpstr>Wingdings</vt:lpstr>
      <vt:lpstr>Arial</vt:lpstr>
      <vt:lpstr>Theme1</vt:lpstr>
      <vt:lpstr>Office Theme</vt:lpstr>
      <vt:lpstr>1_Office Theme</vt:lpstr>
      <vt:lpstr>2_Office Theme</vt:lpstr>
      <vt:lpstr>3_Office Theme</vt:lpstr>
      <vt:lpstr>4_Office Theme</vt:lpstr>
      <vt:lpstr>5_Office Theme</vt:lpstr>
      <vt:lpstr>Retrospect</vt:lpstr>
      <vt:lpstr>Beam coupling impedance and collective effects for the Future Circular Lepton Collider </vt:lpstr>
      <vt:lpstr>PowerPoint Presentation</vt:lpstr>
      <vt:lpstr>Resistive wall</vt:lpstr>
      <vt:lpstr>Main impedance sources: Bellows</vt:lpstr>
      <vt:lpstr>Collimation system : Geometrical impedance</vt:lpstr>
      <vt:lpstr>Collimation system : Resistive Wall</vt:lpstr>
      <vt:lpstr>Collimation system</vt:lpstr>
      <vt:lpstr>Total impedance: Longitudinal</vt:lpstr>
      <vt:lpstr>Total impedance: Transverse Dipolar</vt:lpstr>
      <vt:lpstr>Wake potential of 0.4 mm Gaussian bunch due to the main FCC-ee components, evaluated so far</vt:lpstr>
      <vt:lpstr>PowerPoint Presentation</vt:lpstr>
      <vt:lpstr>Method to calculate the Wake Potential by software simulation: BPMs</vt:lpstr>
      <vt:lpstr>Method to calculate the Wake Potential by software simulation: Tapers</vt:lpstr>
      <vt:lpstr>Method to calculate the Wake Potential by software simulation: RF Cavities</vt:lpstr>
      <vt:lpstr>Wake and impedance repository for FCC-ee: https://gitlab.cern.ch/ecarideo/FCCee_IW_Model </vt:lpstr>
      <vt:lpstr>PowerPoint Presentation</vt:lpstr>
      <vt:lpstr>Bunch length and energy spread for considered cases</vt:lpstr>
      <vt:lpstr>Longitudinal Dynamics: Beam-Beam interaction</vt:lpstr>
      <vt:lpstr>Transverse Dynamics: TMCI - PyHT &amp; Delphi </vt:lpstr>
      <vt:lpstr>TMCI instability</vt:lpstr>
      <vt:lpstr>TMCI: longitudinal and transverse wake</vt:lpstr>
      <vt:lpstr>Mitigation techniques </vt:lpstr>
      <vt:lpstr>Chromaticity</vt:lpstr>
      <vt:lpstr>PowerPoint Presentation</vt:lpstr>
      <vt:lpstr>Higher momentum compaction: MI</vt:lpstr>
      <vt:lpstr>Higher momentum compaction: TMCI</vt:lpstr>
      <vt:lpstr>Higher momentum compaction:  beamstrahlung and collective effects in collision </vt:lpstr>
      <vt:lpstr>Higher harmonic cavity</vt:lpstr>
      <vt:lpstr>Feedback system and transverse coupled beam instability</vt:lpstr>
      <vt:lpstr>ITSR instability: Imaginary Tune Split and Repulsion</vt:lpstr>
      <vt:lpstr>PowerPoint Presentation</vt:lpstr>
      <vt:lpstr>ITSR instability: Imaginary Tune Split and Repulsion</vt:lpstr>
      <vt:lpstr>Reduction of β function at the interaction point </vt:lpstr>
      <vt:lpstr>Conclusions</vt:lpstr>
      <vt:lpstr>Challenges and Future Plan</vt:lpstr>
      <vt:lpstr>Thanks for your kind attention!</vt:lpstr>
      <vt:lpstr>Back up slides</vt:lpstr>
      <vt:lpstr>NEG coating is needed to mitigate the electron cloud build-up in the positron machine and for pumping reasons in both rings.</vt:lpstr>
      <vt:lpstr>More realistic model:  We estimated a factor 1.1 for winglets contribution </vt:lpstr>
      <vt:lpstr>New evaluation of the impedances using different NEG coating  : 100 nm 150 nm and 200 nm     </vt:lpstr>
      <vt:lpstr>PowerPoint Presentation</vt:lpstr>
      <vt:lpstr>TMCI analyzes using wake with different NEGs : 100nm, 150 nm and 200 nm </vt:lpstr>
      <vt:lpstr>TMCI analyzes using wake with different NEGs : 100nm, 150 nm and 200 nm </vt:lpstr>
      <vt:lpstr>TMCI analyzes using wake with different NEGs : 100nm,150 nm and 200 nm </vt:lpstr>
      <vt:lpstr>Updated FCC-ee impedance model: 20000 Bellows</vt:lpstr>
      <vt:lpstr>Longitudinal wake potential and impedance for the three studied models of the bellow</vt:lpstr>
      <vt:lpstr>Beam Position Monitors : #4000 </vt:lpstr>
      <vt:lpstr>Collimation system : Models</vt:lpstr>
      <vt:lpstr>Collimation system</vt:lpstr>
      <vt:lpstr>Total impedance: Transverse Quadrupolar</vt:lpstr>
      <vt:lpstr>New Wakes with new machine parameters :  Longitudinal RW with 150nm of coating plus the Bellows without neglected the perturbation introduced by the lateral winglets used to place synchrotron radiation absorbers</vt:lpstr>
      <vt:lpstr>PowerPoint Presentation</vt:lpstr>
      <vt:lpstr>TMCI</vt:lpstr>
      <vt:lpstr>Transverse RW for a beam length of 12.1mm:  TMCI analysis</vt:lpstr>
      <vt:lpstr>Interplay between beam-beam and longitudinal impedance </vt:lpstr>
      <vt:lpstr>PowerPoint Presentation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FCC-ee collective effect</dc:title>
  <dc:creator>Emanuela Carideo</dc:creator>
  <cp:lastModifiedBy>Microsoft Office User</cp:lastModifiedBy>
  <cp:revision>85</cp:revision>
  <dcterms:created xsi:type="dcterms:W3CDTF">2022-12-08T14:29:37Z</dcterms:created>
  <dcterms:modified xsi:type="dcterms:W3CDTF">2023-04-05T08:27:07Z</dcterms:modified>
</cp:coreProperties>
</file>