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notesMasterIdLst>
    <p:notesMasterId r:id="rId9"/>
  </p:notesMasterIdLst>
  <p:handoutMasterIdLst>
    <p:handoutMasterId r:id="rId10"/>
  </p:handoutMasterIdLst>
  <p:sldIdLst>
    <p:sldId id="259" r:id="rId2"/>
    <p:sldId id="260" r:id="rId3"/>
    <p:sldId id="498" r:id="rId4"/>
    <p:sldId id="499" r:id="rId5"/>
    <p:sldId id="257" r:id="rId6"/>
    <p:sldId id="261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1AC0"/>
    <a:srgbClr val="A1ACFF"/>
    <a:srgbClr val="51C5FF"/>
    <a:srgbClr val="C000C0"/>
    <a:srgbClr val="970000"/>
    <a:srgbClr val="DB3600"/>
    <a:srgbClr val="A20000"/>
    <a:srgbClr val="000051"/>
    <a:srgbClr val="00BC00"/>
    <a:srgbClr val="C12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57" autoAdjust="0"/>
    <p:restoredTop sz="50000" autoAdjust="0"/>
  </p:normalViewPr>
  <p:slideViewPr>
    <p:cSldViewPr snapToGrid="0" snapToObjects="1">
      <p:cViewPr varScale="1">
        <p:scale>
          <a:sx n="128" d="100"/>
          <a:sy n="128" d="100"/>
        </p:scale>
        <p:origin x="720" y="1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54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icolo/work/ECFA/Sorting/List%20of%20questionaires_new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icolo/work/ECFA/Sorting/List%20of%20questionaires_new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285988459936082E-2"/>
          <c:y val="3.8591257108281624E-2"/>
          <c:w val="0.9041423475139464"/>
          <c:h val="0.6663371935104685"/>
        </c:manualLayout>
      </c:layout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8A1-444F-B44A-4F34771E71F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8A1-444F-B44A-4F34771E71F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8A1-444F-B44A-4F34771E71F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8A1-444F-B44A-4F34771E71F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8A1-444F-B44A-4F34771E71F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8A1-444F-B44A-4F34771E71F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8A1-444F-B44A-4F34771E71F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8A1-444F-B44A-4F34771E71F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08A1-444F-B44A-4F34771E71F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08A1-444F-B44A-4F34771E71F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08A1-444F-B44A-4F34771E71F3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08A1-444F-B44A-4F34771E71F3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08A1-444F-B44A-4F34771E71F3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08A1-444F-B44A-4F34771E71F3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08A1-444F-B44A-4F34771E71F3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08A1-444F-B44A-4F34771E71F3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08A1-444F-B44A-4F34771E71F3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08A1-444F-B44A-4F34771E71F3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08A1-444F-B44A-4F34771E71F3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08A1-444F-B44A-4F34771E71F3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3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08A1-444F-B44A-4F34771E71F3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4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08A1-444F-B44A-4F34771E71F3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5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08A1-444F-B44A-4F34771E71F3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6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F-08A1-444F-B44A-4F34771E71F3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1-08A1-444F-B44A-4F34771E71F3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3-08A1-444F-B44A-4F34771E71F3}"/>
              </c:ext>
            </c:extLst>
          </c:dPt>
          <c:cat>
            <c:strRef>
              <c:f>Country!$A$43:$A$68</c:f>
              <c:strCache>
                <c:ptCount val="26"/>
                <c:pt idx="0">
                  <c:v>Germany</c:v>
                </c:pt>
                <c:pt idx="1">
                  <c:v>UK</c:v>
                </c:pt>
                <c:pt idx="2">
                  <c:v>Italy</c:v>
                </c:pt>
                <c:pt idx="3">
                  <c:v>Spain</c:v>
                </c:pt>
                <c:pt idx="4">
                  <c:v>USA</c:v>
                </c:pt>
                <c:pt idx="5">
                  <c:v>France</c:v>
                </c:pt>
                <c:pt idx="6">
                  <c:v>Switzerland</c:v>
                </c:pt>
                <c:pt idx="7">
                  <c:v>China</c:v>
                </c:pt>
                <c:pt idx="8">
                  <c:v>Czech Republic</c:v>
                </c:pt>
                <c:pt idx="9">
                  <c:v>Canada</c:v>
                </c:pt>
                <c:pt idx="10">
                  <c:v>Israel</c:v>
                </c:pt>
                <c:pt idx="11">
                  <c:v>Finland</c:v>
                </c:pt>
                <c:pt idx="12">
                  <c:v>Netherlands</c:v>
                </c:pt>
                <c:pt idx="13">
                  <c:v>Chile</c:v>
                </c:pt>
                <c:pt idx="14">
                  <c:v>India</c:v>
                </c:pt>
                <c:pt idx="15">
                  <c:v>Japan</c:v>
                </c:pt>
                <c:pt idx="16">
                  <c:v>Türkiye</c:v>
                </c:pt>
                <c:pt idx="17">
                  <c:v>Austria</c:v>
                </c:pt>
                <c:pt idx="18">
                  <c:v>Croatia</c:v>
                </c:pt>
                <c:pt idx="19">
                  <c:v>Greece</c:v>
                </c:pt>
                <c:pt idx="20">
                  <c:v>Lithuania</c:v>
                </c:pt>
                <c:pt idx="21">
                  <c:v>Montenegro</c:v>
                </c:pt>
                <c:pt idx="22">
                  <c:v>Poland</c:v>
                </c:pt>
                <c:pt idx="23">
                  <c:v>Romania</c:v>
                </c:pt>
                <c:pt idx="24">
                  <c:v>Slovenia</c:v>
                </c:pt>
                <c:pt idx="25">
                  <c:v>Brazil</c:v>
                </c:pt>
              </c:strCache>
            </c:strRef>
          </c:cat>
          <c:val>
            <c:numRef>
              <c:f>Country!$B$43:$B$68</c:f>
              <c:numCache>
                <c:formatCode>General</c:formatCode>
                <c:ptCount val="26"/>
                <c:pt idx="0">
                  <c:v>15</c:v>
                </c:pt>
                <c:pt idx="1">
                  <c:v>12</c:v>
                </c:pt>
                <c:pt idx="2">
                  <c:v>10</c:v>
                </c:pt>
                <c:pt idx="3">
                  <c:v>8</c:v>
                </c:pt>
                <c:pt idx="4">
                  <c:v>8</c:v>
                </c:pt>
                <c:pt idx="5">
                  <c:v>7</c:v>
                </c:pt>
                <c:pt idx="6">
                  <c:v>5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  <c:pt idx="10">
                  <c:v>2</c:v>
                </c:pt>
                <c:pt idx="11">
                  <c:v>2</c:v>
                </c:pt>
                <c:pt idx="12">
                  <c:v>3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4-08A1-444F-B44A-4F34771E71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9948319"/>
        <c:axId val="1469116783"/>
      </c:barChart>
      <c:catAx>
        <c:axId val="14699483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IT"/>
          </a:p>
        </c:txPr>
        <c:crossAx val="1469116783"/>
        <c:crosses val="autoZero"/>
        <c:auto val="1"/>
        <c:lblAlgn val="ctr"/>
        <c:lblOffset val="100"/>
        <c:noMultiLvlLbl val="0"/>
      </c:catAx>
      <c:valAx>
        <c:axId val="14691167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IT"/>
          </a:p>
        </c:txPr>
        <c:crossAx val="14699483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tx1"/>
          </a:solidFill>
        </a:defRPr>
      </a:pPr>
      <a:endParaRPr lang="en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en-GB" sz="2800">
                <a:solidFill>
                  <a:srgbClr val="FF0000"/>
                </a:solidFill>
              </a:rPr>
              <a:t>Interests</a:t>
            </a:r>
          </a:p>
        </c:rich>
      </c:tx>
      <c:layout>
        <c:manualLayout>
          <c:xMode val="edge"/>
          <c:yMode val="edge"/>
          <c:x val="0.75255670041971434"/>
          <c:y val="0.149918948130404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en-IT"/>
        </a:p>
      </c:txPr>
    </c:title>
    <c:autoTitleDeleted val="0"/>
    <c:plotArea>
      <c:layout>
        <c:manualLayout>
          <c:layoutTarget val="inner"/>
          <c:xMode val="edge"/>
          <c:yMode val="edge"/>
          <c:x val="7.596518005677827E-2"/>
          <c:y val="5.5224296075331636E-2"/>
          <c:w val="0.9041423475139464"/>
          <c:h val="0.6663371935104685"/>
        </c:manualLayout>
      </c:layout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773-5B4D-B228-754DDF877D8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773-5B4D-B228-754DDF877D8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773-5B4D-B228-754DDF877D8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773-5B4D-B228-754DDF877D8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773-5B4D-B228-754DDF877D8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773-5B4D-B228-754DDF877D8E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773-5B4D-B228-754DDF877D8E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773-5B4D-B228-754DDF877D8E}"/>
              </c:ext>
            </c:extLst>
          </c:dPt>
          <c:cat>
            <c:strRef>
              <c:f>Country!$A$70:$A$77</c:f>
              <c:strCache>
                <c:ptCount val="8"/>
                <c:pt idx="0">
                  <c:v>WG1 MAPS</c:v>
                </c:pt>
                <c:pt idx="1">
                  <c:v>WG2 Silicon, 4D</c:v>
                </c:pt>
                <c:pt idx="2">
                  <c:v>WG3 Ex Fluence</c:v>
                </c:pt>
                <c:pt idx="3">
                  <c:v>WG4 Simulation</c:v>
                </c:pt>
                <c:pt idx="4">
                  <c:v>WG5 New Tech.</c:v>
                </c:pt>
                <c:pt idx="5">
                  <c:v>WG6 Behyond Silicon</c:v>
                </c:pt>
                <c:pt idx="6">
                  <c:v>WG7 Inteconnect</c:v>
                </c:pt>
                <c:pt idx="7">
                  <c:v>WG8 Outreach</c:v>
                </c:pt>
              </c:strCache>
            </c:strRef>
          </c:cat>
          <c:val>
            <c:numRef>
              <c:f>Country!$B$70:$B$77</c:f>
              <c:numCache>
                <c:formatCode>General</c:formatCode>
                <c:ptCount val="8"/>
                <c:pt idx="0">
                  <c:v>58</c:v>
                </c:pt>
                <c:pt idx="1">
                  <c:v>51</c:v>
                </c:pt>
                <c:pt idx="2">
                  <c:v>51</c:v>
                </c:pt>
                <c:pt idx="3">
                  <c:v>37</c:v>
                </c:pt>
                <c:pt idx="4">
                  <c:v>17</c:v>
                </c:pt>
                <c:pt idx="5">
                  <c:v>39</c:v>
                </c:pt>
                <c:pt idx="6">
                  <c:v>35</c:v>
                </c:pt>
                <c:pt idx="7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773-5B4D-B228-754DDF877D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9948319"/>
        <c:axId val="1469116783"/>
      </c:barChart>
      <c:catAx>
        <c:axId val="14699483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IT"/>
          </a:p>
        </c:txPr>
        <c:crossAx val="1469116783"/>
        <c:crosses val="autoZero"/>
        <c:auto val="1"/>
        <c:lblAlgn val="ctr"/>
        <c:lblOffset val="100"/>
        <c:noMultiLvlLbl val="0"/>
      </c:catAx>
      <c:valAx>
        <c:axId val="14691167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IT"/>
          </a:p>
        </c:txPr>
        <c:crossAx val="14699483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1"/>
      </a:pPr>
      <a:endParaRPr lang="en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88DC4-9F1A-4D40-BD3E-5D42405AE465}" type="datetime1">
              <a:rPr lang="en-US" smtClean="0"/>
              <a:pPr/>
              <a:t>3/31/23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D2CDFC-C9C8-4F49-BC57-6716D5963F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0011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97C1A-A65D-3448-B4DE-9EA30E2A25BF}" type="datetime1">
              <a:rPr lang="en-US" smtClean="0"/>
              <a:pPr/>
              <a:t>3/31/23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B49D7-FFFE-CB40-96E0-8C697DD2A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00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76866" y="6541558"/>
            <a:ext cx="744201" cy="3164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accent1"/>
                </a:solidFill>
              </a:defRPr>
            </a:lvl1pPr>
          </a:lstStyle>
          <a:p>
            <a:pPr algn="l"/>
            <a:fld id="{D42BACD5-DBBC-4041-9454-70A8D25A0F7B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/>
          </p:cNvSpPr>
          <p:nvPr userDrawn="1"/>
        </p:nvSpPr>
        <p:spPr>
          <a:xfrm>
            <a:off x="387359" y="448234"/>
            <a:ext cx="49983" cy="633431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>
          <a:xfrm rot="16200000">
            <a:off x="-3193835" y="3322582"/>
            <a:ext cx="6699052" cy="343819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N. </a:t>
            </a:r>
            <a:r>
              <a:rPr lang="en-US" dirty="0" err="1"/>
              <a:t>Cartiglia</a:t>
            </a:r>
            <a:r>
              <a:rPr lang="en-US" dirty="0"/>
              <a:t>,  INFN Torino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2749286" y="641762"/>
            <a:ext cx="715543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77578" y="-14942"/>
            <a:ext cx="11814423" cy="66787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B1891462-D144-B436-4489-2FB8AEECAC1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496732" y="6517263"/>
            <a:ext cx="8707299" cy="365125"/>
          </a:xfrm>
          <a:prstGeom prst="rect">
            <a:avLst/>
          </a:prstGeom>
          <a:solidFill>
            <a:srgbClr val="004586"/>
          </a:solidFill>
          <a:ln w="9360" cap="flat">
            <a:solidFill>
              <a:srgbClr val="9FB8C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altLang="x-none">
              <a:solidFill>
                <a:prstClr val="black"/>
              </a:solidFill>
              <a:latin typeface="Calibri" panose="020F0502020204030204"/>
              <a:ea typeface="DejaVu Sans" charset="0"/>
              <a:cs typeface="DejaVu Sans" charset="0"/>
              <a:sym typeface="Calibri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27736" y="105787"/>
            <a:ext cx="8786379" cy="77632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kumimoji="0" lang="en-GB"/>
              <a:t>Click to edit Master title style</a:t>
            </a:r>
            <a:endParaRPr kumimoji="0"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147289" y="6535109"/>
            <a:ext cx="6685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7918391-D411-FE40-AAD7-861AE5233E0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6" descr="Picture 6">
            <a:extLst>
              <a:ext uri="{FF2B5EF4-FFF2-40B4-BE49-F238E27FC236}">
                <a16:creationId xmlns:a16="http://schemas.microsoft.com/office/drawing/2014/main" id="{595CF372-A5BE-0011-B0FC-5548E14DA1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6517264"/>
            <a:ext cx="4416058" cy="365124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484701" y="6533554"/>
            <a:ext cx="52225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DRD3, N. Cartiglia, G. Pellegrini</a:t>
            </a:r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B655552-77E5-0109-CCDA-CF18AB930BF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40833" y="1006689"/>
            <a:ext cx="8217569" cy="45719"/>
          </a:xfrm>
          <a:prstGeom prst="rect">
            <a:avLst/>
          </a:prstGeom>
          <a:solidFill>
            <a:srgbClr val="004586"/>
          </a:solidFill>
          <a:ln w="9360" cap="flat">
            <a:solidFill>
              <a:srgbClr val="9FB8C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altLang="x-none">
              <a:solidFill>
                <a:prstClr val="black"/>
              </a:solidFill>
              <a:latin typeface="Calibri" panose="020F0502020204030204"/>
              <a:ea typeface="DejaVu Sans" charset="0"/>
              <a:cs typeface="DejaVu Sans" charset="0"/>
              <a:sym typeface="Calibri"/>
            </a:endParaRP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91F3AF2A-F828-7202-5A5B-9D6F0CE19A4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488589" cy="1046747"/>
          </a:xfrm>
          <a:prstGeom prst="rect">
            <a:avLst/>
          </a:prstGeom>
          <a:noFill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C96F43-E681-2502-C372-76E91926CEDE}"/>
              </a:ext>
            </a:extLst>
          </p:cNvPr>
          <p:cNvSpPr txBox="1"/>
          <p:nvPr userDrawn="1"/>
        </p:nvSpPr>
        <p:spPr>
          <a:xfrm>
            <a:off x="10178716" y="32286"/>
            <a:ext cx="20132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>
                    <a:lumMod val="75000"/>
                  </a:schemeClr>
                </a:solidFill>
                <a:latin typeface="Bauhaus 93" panose="04030905020B02020C02" pitchFamily="82" charset="0"/>
              </a:rPr>
              <a:t>DRD3</a:t>
            </a:r>
            <a:endParaRPr lang="en-GB" sz="5400" dirty="0">
              <a:solidFill>
                <a:schemeClr val="accent1">
                  <a:lumMod val="75000"/>
                </a:schemeClr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578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DA312-AFBF-8B0C-150C-A821BAD62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DRD3 - Workshop</a:t>
            </a: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41979D0F-17E5-3FA2-BFEE-71CFF595E0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7289" y="6535109"/>
            <a:ext cx="6685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7918391-D411-FE40-AAD7-861AE5233E0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E71E9EA2-54F5-59D0-16DF-3BEF9AB3C2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84701" y="6533554"/>
            <a:ext cx="52225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DRD3, N. Cartiglia, G. Pellegrini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0AC69E-89E5-EAEB-C196-0430370334A4}"/>
              </a:ext>
            </a:extLst>
          </p:cNvPr>
          <p:cNvSpPr txBox="1"/>
          <p:nvPr/>
        </p:nvSpPr>
        <p:spPr>
          <a:xfrm>
            <a:off x="172772" y="1249054"/>
            <a:ext cx="5222598" cy="4664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IT" sz="1600" b="1" dirty="0"/>
              <a:t>Workshop date: March 22-23rd.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IT" sz="1600" b="1" dirty="0"/>
              <a:t> </a:t>
            </a:r>
            <a:r>
              <a:rPr lang="en-IT" sz="1600" dirty="0"/>
              <a:t>About 80 people in the room, and roughly as many online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IT" sz="1600" dirty="0"/>
              <a:t>2 days of presentation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IT" sz="1600" dirty="0"/>
              <a:t>Workshop focused on organization, milestones, and costing (we did not have scientific presentations)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IT" sz="1600" dirty="0"/>
              <a:t>Good attendance and participation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IT" sz="1600" dirty="0"/>
              <a:t>Good reception of the “Blue sky &amp;&amp; strategic R&amp;D”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IT" sz="1600" dirty="0"/>
              <a:t>Interest in “inclusion” of new groups and training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IT" sz="1600" dirty="0"/>
              <a:t>Presented a “legal” path to form the collaboration (chair of CB, spokespersons, WGs responsible) 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en-IT" sz="1600" dirty="0"/>
          </a:p>
          <a:p>
            <a:pPr>
              <a:lnSpc>
                <a:spcPct val="130000"/>
              </a:lnSpc>
            </a:pPr>
            <a:r>
              <a:rPr lang="en-IT" sz="1600" dirty="0"/>
              <a:t>Most debated topic: Money</a:t>
            </a:r>
          </a:p>
          <a:p>
            <a:pPr>
              <a:lnSpc>
                <a:spcPct val="130000"/>
              </a:lnSpc>
            </a:pPr>
            <a:r>
              <a:rPr lang="en-IT" sz="1600" dirty="0"/>
              <a:t>Funding schemes, MoU, etc…</a:t>
            </a:r>
          </a:p>
        </p:txBody>
      </p:sp>
      <p:pic>
        <p:nvPicPr>
          <p:cNvPr id="8" name="Picture 7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86428B7B-1806-CAFA-77B6-D612DD6610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49" r="1188"/>
          <a:stretch/>
        </p:blipFill>
        <p:spPr>
          <a:xfrm>
            <a:off x="8802011" y="1129784"/>
            <a:ext cx="3313788" cy="5042415"/>
          </a:xfrm>
          <a:prstGeom prst="rect">
            <a:avLst/>
          </a:prstGeom>
        </p:spPr>
      </p:pic>
      <p:pic>
        <p:nvPicPr>
          <p:cNvPr id="12" name="Picture 11" descr="Bar chart&#10;&#10;Description automatically generated with medium confidence">
            <a:extLst>
              <a:ext uri="{FF2B5EF4-FFF2-40B4-BE49-F238E27FC236}">
                <a16:creationId xmlns:a16="http://schemas.microsoft.com/office/drawing/2014/main" id="{9F52B65A-DA79-FF7B-51C5-BCD5C15F9E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1123" y="1129785"/>
            <a:ext cx="3261758" cy="5121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63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DA312-AFBF-8B0C-150C-A821BAD62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DRD3 – Status of questionaires</a:t>
            </a: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41979D0F-17E5-3FA2-BFEE-71CFF595E0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7289" y="6535109"/>
            <a:ext cx="6685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7918391-D411-FE40-AAD7-861AE5233E0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E71E9EA2-54F5-59D0-16DF-3BEF9AB3C2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84701" y="6533554"/>
            <a:ext cx="52225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DRD3, N. Cartiglia, G. Pellegrini</a:t>
            </a: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6DCCE82-701F-3B23-1CED-3E31C581E891}"/>
              </a:ext>
            </a:extLst>
          </p:cNvPr>
          <p:cNvGraphicFramePr>
            <a:graphicFrameLocks/>
          </p:cNvGraphicFramePr>
          <p:nvPr/>
        </p:nvGraphicFramePr>
        <p:xfrm>
          <a:off x="6440557" y="1729409"/>
          <a:ext cx="5695798" cy="4591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7363332-1147-E89D-BE2C-5B455E9C6575}"/>
              </a:ext>
            </a:extLst>
          </p:cNvPr>
          <p:cNvGraphicFramePr>
            <a:graphicFrameLocks/>
          </p:cNvGraphicFramePr>
          <p:nvPr/>
        </p:nvGraphicFramePr>
        <p:xfrm>
          <a:off x="55645" y="1535520"/>
          <a:ext cx="6105819" cy="4998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363373D-BE92-C361-C659-ABE8204F8300}"/>
              </a:ext>
            </a:extLst>
          </p:cNvPr>
          <p:cNvSpPr txBox="1"/>
          <p:nvPr/>
        </p:nvSpPr>
        <p:spPr>
          <a:xfrm>
            <a:off x="11135256" y="2305878"/>
            <a:ext cx="1034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2000" b="1" dirty="0">
                <a:solidFill>
                  <a:srgbClr val="FF0000"/>
                </a:solidFill>
              </a:rPr>
              <a:t>Country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CA80C4-D442-7ED6-38A5-5863C17E718F}"/>
              </a:ext>
            </a:extLst>
          </p:cNvPr>
          <p:cNvSpPr txBox="1"/>
          <p:nvPr/>
        </p:nvSpPr>
        <p:spPr>
          <a:xfrm>
            <a:off x="4380217" y="1170395"/>
            <a:ext cx="4327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2000" b="1" dirty="0"/>
              <a:t>96 Institutes sent in their answer so far</a:t>
            </a:r>
          </a:p>
        </p:txBody>
      </p:sp>
    </p:spTree>
    <p:extLst>
      <p:ext uri="{BB962C8B-B14F-4D97-AF65-F5344CB8AC3E}">
        <p14:creationId xmlns:p14="http://schemas.microsoft.com/office/powerpoint/2010/main" val="3504073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442E5-9B18-E6F6-92FD-EA06D2558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T" dirty="0"/>
              <a:t>Funding, from the questionaires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CBA40C-E3C7-A9B0-3834-F73FCA3D52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18391-D411-FE40-AAD7-861AE5233E0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CC0F9-5597-7935-B85D-96F0DABA4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WP2  DRD3 Community Workshop, 22-23 March 2023, CERN</a:t>
            </a:r>
            <a:endParaRPr lang="en-US" dirty="0"/>
          </a:p>
        </p:txBody>
      </p:sp>
      <p:sp>
        <p:nvSpPr>
          <p:cNvPr id="6" name="Terminator 5">
            <a:extLst>
              <a:ext uri="{FF2B5EF4-FFF2-40B4-BE49-F238E27FC236}">
                <a16:creationId xmlns:a16="http://schemas.microsoft.com/office/drawing/2014/main" id="{B2C9B751-D3E8-8726-EFFB-A1A00C80335F}"/>
              </a:ext>
            </a:extLst>
          </p:cNvPr>
          <p:cNvSpPr/>
          <p:nvPr/>
        </p:nvSpPr>
        <p:spPr>
          <a:xfrm>
            <a:off x="857507" y="1685876"/>
            <a:ext cx="4662759" cy="1907222"/>
          </a:xfrm>
          <a:prstGeom prst="flowChartTerminator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T" sz="600" b="1" dirty="0">
              <a:solidFill>
                <a:srgbClr val="FF0000"/>
              </a:solidFill>
            </a:endParaRPr>
          </a:p>
          <a:p>
            <a:pPr algn="ctr"/>
            <a:r>
              <a:rPr lang="en-IT" b="1" dirty="0">
                <a:solidFill>
                  <a:srgbClr val="FF0000"/>
                </a:solidFill>
              </a:rPr>
              <a:t>Blue sky R&amp;D</a:t>
            </a:r>
          </a:p>
          <a:p>
            <a:pPr algn="ctr"/>
            <a:r>
              <a:rPr lang="en-IT" b="1" dirty="0">
                <a:solidFill>
                  <a:schemeClr val="accent1">
                    <a:lumMod val="10000"/>
                  </a:schemeClr>
                </a:solidFill>
              </a:rPr>
              <a:t>Funding method: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Metabolism of each group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EU, National projects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DRD3 common fund  </a:t>
            </a:r>
            <a:endParaRPr lang="en-IT" dirty="0">
              <a:solidFill>
                <a:schemeClr val="accent1">
                  <a:lumMod val="10000"/>
                </a:schemeClr>
              </a:solidFill>
            </a:endParaRPr>
          </a:p>
          <a:p>
            <a:pPr algn="ctr"/>
            <a:endParaRPr lang="en-IT" sz="2400" b="1" dirty="0">
              <a:solidFill>
                <a:srgbClr val="FF0000"/>
              </a:solidFill>
            </a:endParaRPr>
          </a:p>
        </p:txBody>
      </p:sp>
      <p:sp>
        <p:nvSpPr>
          <p:cNvPr id="7" name="Terminator 6">
            <a:extLst>
              <a:ext uri="{FF2B5EF4-FFF2-40B4-BE49-F238E27FC236}">
                <a16:creationId xmlns:a16="http://schemas.microsoft.com/office/drawing/2014/main" id="{8795BE31-8FF1-FBC7-1DE7-9C61D24DAF4B}"/>
              </a:ext>
            </a:extLst>
          </p:cNvPr>
          <p:cNvSpPr/>
          <p:nvPr/>
        </p:nvSpPr>
        <p:spPr>
          <a:xfrm>
            <a:off x="6965355" y="1685876"/>
            <a:ext cx="4369138" cy="1878724"/>
          </a:xfrm>
          <a:prstGeom prst="flowChartTerminator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T" sz="2000" b="1" dirty="0">
                <a:solidFill>
                  <a:srgbClr val="FF0000"/>
                </a:solidFill>
              </a:rPr>
              <a:t>Strategic R&amp;D</a:t>
            </a:r>
          </a:p>
          <a:p>
            <a:pPr algn="ctr"/>
            <a:r>
              <a:rPr lang="en-IT" sz="2000" b="1" dirty="0">
                <a:solidFill>
                  <a:schemeClr val="accent1">
                    <a:lumMod val="10000"/>
                  </a:schemeClr>
                </a:solidFill>
              </a:rPr>
              <a:t>Funding method:</a:t>
            </a:r>
          </a:p>
          <a:p>
            <a:pPr algn="ctr"/>
            <a:r>
              <a:rPr lang="en-GB" sz="2000" dirty="0">
                <a:solidFill>
                  <a:schemeClr val="accent1">
                    <a:lumMod val="10000"/>
                  </a:schemeClr>
                </a:solidFill>
              </a:rPr>
              <a:t>E</a:t>
            </a:r>
            <a:r>
              <a:rPr lang="en-IT" sz="2000" dirty="0">
                <a:solidFill>
                  <a:schemeClr val="accent1">
                    <a:lumMod val="10000"/>
                  </a:schemeClr>
                </a:solidFill>
              </a:rPr>
              <a:t>ach institute asks its funding agency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A71808-0F4C-8E58-8ABA-DDF2AC2A8EE8}"/>
              </a:ext>
            </a:extLst>
          </p:cNvPr>
          <p:cNvSpPr txBox="1"/>
          <p:nvPr/>
        </p:nvSpPr>
        <p:spPr>
          <a:xfrm>
            <a:off x="988726" y="4188122"/>
            <a:ext cx="4415588" cy="101803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IT" sz="1600" b="1" dirty="0">
                <a:solidFill>
                  <a:schemeClr val="accent1">
                    <a:lumMod val="10000"/>
                  </a:schemeClr>
                </a:solidFill>
              </a:rPr>
              <a:t>This is a well-defined path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IT" sz="1600" dirty="0">
                <a:solidFill>
                  <a:schemeClr val="accent1">
                    <a:lumMod val="10000"/>
                  </a:schemeClr>
                </a:solidFill>
              </a:rPr>
              <a:t>The large number of groups in DRD3 ensures strong R&amp;D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50F86C3-1700-B724-EAF7-17BA3F900EA6}"/>
              </a:ext>
            </a:extLst>
          </p:cNvPr>
          <p:cNvSpPr txBox="1"/>
          <p:nvPr/>
        </p:nvSpPr>
        <p:spPr>
          <a:xfrm>
            <a:off x="6671709" y="4188121"/>
            <a:ext cx="5074247" cy="69794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IT" sz="1600" b="1" dirty="0">
                <a:solidFill>
                  <a:schemeClr val="accent1">
                    <a:lumMod val="10000"/>
                  </a:schemeClr>
                </a:solidFill>
              </a:rPr>
              <a:t>Almost complet</a:t>
            </a:r>
            <a:r>
              <a:rPr lang="en-GB" sz="1600" b="1" dirty="0">
                <a:solidFill>
                  <a:schemeClr val="accent1">
                    <a:lumMod val="10000"/>
                  </a:schemeClr>
                </a:solidFill>
              </a:rPr>
              <a:t>e</a:t>
            </a:r>
            <a:r>
              <a:rPr lang="en-IT" sz="1600" b="1" dirty="0">
                <a:solidFill>
                  <a:schemeClr val="accent1">
                    <a:lumMod val="10000"/>
                  </a:schemeClr>
                </a:solidFill>
              </a:rPr>
              <a:t>ly absent in the questionaries 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IT" sz="1600" dirty="0">
                <a:solidFill>
                  <a:schemeClr val="accent1">
                    <a:lumMod val="10000"/>
                  </a:schemeClr>
                </a:solidFill>
              </a:rPr>
              <a:t>This funding will be defined in the near future</a:t>
            </a:r>
          </a:p>
        </p:txBody>
      </p:sp>
    </p:spTree>
    <p:extLst>
      <p:ext uri="{BB962C8B-B14F-4D97-AF65-F5344CB8AC3E}">
        <p14:creationId xmlns:p14="http://schemas.microsoft.com/office/powerpoint/2010/main" val="1610371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EA6746-BCF6-4658-7F24-2EEA0B351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D42BACD5-DBBC-4041-9454-70A8D25A0F7B}" type="slidenum">
              <a:rPr lang="en-US" smtClean="0"/>
              <a:pPr algn="l"/>
              <a:t>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5CE19F-9420-9F5D-999E-D8A090B220C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N. Cartiglia,  INFN Torino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16D1FF0-4978-D2FE-5D9C-3F8D51435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Scientific structure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0BF6173-ECA9-0CC5-CA04-2D437D3199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579396"/>
              </p:ext>
            </p:extLst>
          </p:nvPr>
        </p:nvGraphicFramePr>
        <p:xfrm>
          <a:off x="3651250" y="2061473"/>
          <a:ext cx="5174698" cy="34348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74698">
                  <a:extLst>
                    <a:ext uri="{9D8B030D-6E8A-4147-A177-3AD203B41FA5}">
                      <a16:colId xmlns:a16="http://schemas.microsoft.com/office/drawing/2014/main" val="3988425536"/>
                    </a:ext>
                  </a:extLst>
                </a:gridCol>
              </a:tblGrid>
              <a:tr h="42293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WG1 MAPS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9007604"/>
                  </a:ext>
                </a:extLst>
              </a:tr>
              <a:tr h="451581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WG2 Silicon, 4D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1318065"/>
                  </a:ext>
                </a:extLst>
              </a:tr>
              <a:tr h="42293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WG3 Ex Fluence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2089687"/>
                  </a:ext>
                </a:extLst>
              </a:tr>
              <a:tr h="42293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WG4 Simulation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1257557"/>
                  </a:ext>
                </a:extLst>
              </a:tr>
              <a:tr h="42293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WG5 New Tech.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6078540"/>
                  </a:ext>
                </a:extLst>
              </a:tr>
              <a:tr h="44565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WG6 Behyond Silicon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2277970"/>
                  </a:ext>
                </a:extLst>
              </a:tr>
              <a:tr h="42293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WG7 Inteconnect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0425527"/>
                  </a:ext>
                </a:extLst>
              </a:tr>
              <a:tr h="42293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>
                          <a:effectLst/>
                        </a:rPr>
                        <a:t>WG8 Outreach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90860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D592C1D-8BAF-0DB6-C796-B45F56CBF0B5}"/>
              </a:ext>
            </a:extLst>
          </p:cNvPr>
          <p:cNvSpPr txBox="1"/>
          <p:nvPr/>
        </p:nvSpPr>
        <p:spPr>
          <a:xfrm>
            <a:off x="2502137" y="970813"/>
            <a:ext cx="6500192" cy="77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IT" b="1" dirty="0"/>
              <a:t>The scientific goals of the strategic R&amp;D have been defined in the ECFA roadmap</a:t>
            </a:r>
          </a:p>
        </p:txBody>
      </p:sp>
    </p:spTree>
    <p:extLst>
      <p:ext uri="{BB962C8B-B14F-4D97-AF65-F5344CB8AC3E}">
        <p14:creationId xmlns:p14="http://schemas.microsoft.com/office/powerpoint/2010/main" val="1533053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489F94-2DF4-DEF0-F095-FC98D1083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D42BACD5-DBBC-4041-9454-70A8D25A0F7B}" type="slidenum">
              <a:rPr lang="en-US" smtClean="0"/>
              <a:pPr algn="l"/>
              <a:t>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4B34A8-2F22-A741-4D42-A0BCD2ADFF7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N. Cartiglia,  INFN Torino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532B314-6A83-7AC1-25E3-144FD03C2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Interesse Italiano in DRD3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638DE4D-8CAF-2300-D099-260538DF8E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529990"/>
              </p:ext>
            </p:extLst>
          </p:nvPr>
        </p:nvGraphicFramePr>
        <p:xfrm>
          <a:off x="1205892" y="939935"/>
          <a:ext cx="10157793" cy="5601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80902">
                  <a:extLst>
                    <a:ext uri="{9D8B030D-6E8A-4147-A177-3AD203B41FA5}">
                      <a16:colId xmlns:a16="http://schemas.microsoft.com/office/drawing/2014/main" val="3124342618"/>
                    </a:ext>
                  </a:extLst>
                </a:gridCol>
                <a:gridCol w="250190">
                  <a:extLst>
                    <a:ext uri="{9D8B030D-6E8A-4147-A177-3AD203B41FA5}">
                      <a16:colId xmlns:a16="http://schemas.microsoft.com/office/drawing/2014/main" val="3831670948"/>
                    </a:ext>
                  </a:extLst>
                </a:gridCol>
                <a:gridCol w="412442">
                  <a:extLst>
                    <a:ext uri="{9D8B030D-6E8A-4147-A177-3AD203B41FA5}">
                      <a16:colId xmlns:a16="http://schemas.microsoft.com/office/drawing/2014/main" val="914550478"/>
                    </a:ext>
                  </a:extLst>
                </a:gridCol>
                <a:gridCol w="412442">
                  <a:extLst>
                    <a:ext uri="{9D8B030D-6E8A-4147-A177-3AD203B41FA5}">
                      <a16:colId xmlns:a16="http://schemas.microsoft.com/office/drawing/2014/main" val="671031647"/>
                    </a:ext>
                  </a:extLst>
                </a:gridCol>
                <a:gridCol w="412442">
                  <a:extLst>
                    <a:ext uri="{9D8B030D-6E8A-4147-A177-3AD203B41FA5}">
                      <a16:colId xmlns:a16="http://schemas.microsoft.com/office/drawing/2014/main" val="35934728"/>
                    </a:ext>
                  </a:extLst>
                </a:gridCol>
                <a:gridCol w="412442">
                  <a:extLst>
                    <a:ext uri="{9D8B030D-6E8A-4147-A177-3AD203B41FA5}">
                      <a16:colId xmlns:a16="http://schemas.microsoft.com/office/drawing/2014/main" val="46234585"/>
                    </a:ext>
                  </a:extLst>
                </a:gridCol>
                <a:gridCol w="250190">
                  <a:extLst>
                    <a:ext uri="{9D8B030D-6E8A-4147-A177-3AD203B41FA5}">
                      <a16:colId xmlns:a16="http://schemas.microsoft.com/office/drawing/2014/main" val="3825713948"/>
                    </a:ext>
                  </a:extLst>
                </a:gridCol>
                <a:gridCol w="375556">
                  <a:extLst>
                    <a:ext uri="{9D8B030D-6E8A-4147-A177-3AD203B41FA5}">
                      <a16:colId xmlns:a16="http://schemas.microsoft.com/office/drawing/2014/main" val="3565002725"/>
                    </a:ext>
                  </a:extLst>
                </a:gridCol>
                <a:gridCol w="244344">
                  <a:extLst>
                    <a:ext uri="{9D8B030D-6E8A-4147-A177-3AD203B41FA5}">
                      <a16:colId xmlns:a16="http://schemas.microsoft.com/office/drawing/2014/main" val="3247003951"/>
                    </a:ext>
                  </a:extLst>
                </a:gridCol>
                <a:gridCol w="53232">
                  <a:extLst>
                    <a:ext uri="{9D8B030D-6E8A-4147-A177-3AD203B41FA5}">
                      <a16:colId xmlns:a16="http://schemas.microsoft.com/office/drawing/2014/main" val="1089883391"/>
                    </a:ext>
                  </a:extLst>
                </a:gridCol>
                <a:gridCol w="250190">
                  <a:extLst>
                    <a:ext uri="{9D8B030D-6E8A-4147-A177-3AD203B41FA5}">
                      <a16:colId xmlns:a16="http://schemas.microsoft.com/office/drawing/2014/main" val="566324336"/>
                    </a:ext>
                  </a:extLst>
                </a:gridCol>
                <a:gridCol w="250190">
                  <a:extLst>
                    <a:ext uri="{9D8B030D-6E8A-4147-A177-3AD203B41FA5}">
                      <a16:colId xmlns:a16="http://schemas.microsoft.com/office/drawing/2014/main" val="1331365634"/>
                    </a:ext>
                  </a:extLst>
                </a:gridCol>
                <a:gridCol w="250190">
                  <a:extLst>
                    <a:ext uri="{9D8B030D-6E8A-4147-A177-3AD203B41FA5}">
                      <a16:colId xmlns:a16="http://schemas.microsoft.com/office/drawing/2014/main" val="4187037969"/>
                    </a:ext>
                  </a:extLst>
                </a:gridCol>
                <a:gridCol w="250190">
                  <a:extLst>
                    <a:ext uri="{9D8B030D-6E8A-4147-A177-3AD203B41FA5}">
                      <a16:colId xmlns:a16="http://schemas.microsoft.com/office/drawing/2014/main" val="1669942476"/>
                    </a:ext>
                  </a:extLst>
                </a:gridCol>
                <a:gridCol w="250190">
                  <a:extLst>
                    <a:ext uri="{9D8B030D-6E8A-4147-A177-3AD203B41FA5}">
                      <a16:colId xmlns:a16="http://schemas.microsoft.com/office/drawing/2014/main" val="3505112600"/>
                    </a:ext>
                  </a:extLst>
                </a:gridCol>
                <a:gridCol w="250190">
                  <a:extLst>
                    <a:ext uri="{9D8B030D-6E8A-4147-A177-3AD203B41FA5}">
                      <a16:colId xmlns:a16="http://schemas.microsoft.com/office/drawing/2014/main" val="3774916135"/>
                    </a:ext>
                  </a:extLst>
                </a:gridCol>
                <a:gridCol w="250190">
                  <a:extLst>
                    <a:ext uri="{9D8B030D-6E8A-4147-A177-3AD203B41FA5}">
                      <a16:colId xmlns:a16="http://schemas.microsoft.com/office/drawing/2014/main" val="4016327560"/>
                    </a:ext>
                  </a:extLst>
                </a:gridCol>
                <a:gridCol w="250190">
                  <a:extLst>
                    <a:ext uri="{9D8B030D-6E8A-4147-A177-3AD203B41FA5}">
                      <a16:colId xmlns:a16="http://schemas.microsoft.com/office/drawing/2014/main" val="732225306"/>
                    </a:ext>
                  </a:extLst>
                </a:gridCol>
                <a:gridCol w="250190">
                  <a:extLst>
                    <a:ext uri="{9D8B030D-6E8A-4147-A177-3AD203B41FA5}">
                      <a16:colId xmlns:a16="http://schemas.microsoft.com/office/drawing/2014/main" val="1010063766"/>
                    </a:ext>
                  </a:extLst>
                </a:gridCol>
                <a:gridCol w="250190">
                  <a:extLst>
                    <a:ext uri="{9D8B030D-6E8A-4147-A177-3AD203B41FA5}">
                      <a16:colId xmlns:a16="http://schemas.microsoft.com/office/drawing/2014/main" val="999896082"/>
                    </a:ext>
                  </a:extLst>
                </a:gridCol>
                <a:gridCol w="250190">
                  <a:extLst>
                    <a:ext uri="{9D8B030D-6E8A-4147-A177-3AD203B41FA5}">
                      <a16:colId xmlns:a16="http://schemas.microsoft.com/office/drawing/2014/main" val="2554042519"/>
                    </a:ext>
                  </a:extLst>
                </a:gridCol>
                <a:gridCol w="250190">
                  <a:extLst>
                    <a:ext uri="{9D8B030D-6E8A-4147-A177-3AD203B41FA5}">
                      <a16:colId xmlns:a16="http://schemas.microsoft.com/office/drawing/2014/main" val="2879172716"/>
                    </a:ext>
                  </a:extLst>
                </a:gridCol>
                <a:gridCol w="250190">
                  <a:extLst>
                    <a:ext uri="{9D8B030D-6E8A-4147-A177-3AD203B41FA5}">
                      <a16:colId xmlns:a16="http://schemas.microsoft.com/office/drawing/2014/main" val="464629662"/>
                    </a:ext>
                  </a:extLst>
                </a:gridCol>
                <a:gridCol w="250190">
                  <a:extLst>
                    <a:ext uri="{9D8B030D-6E8A-4147-A177-3AD203B41FA5}">
                      <a16:colId xmlns:a16="http://schemas.microsoft.com/office/drawing/2014/main" val="1261244120"/>
                    </a:ext>
                  </a:extLst>
                </a:gridCol>
                <a:gridCol w="250190">
                  <a:extLst>
                    <a:ext uri="{9D8B030D-6E8A-4147-A177-3AD203B41FA5}">
                      <a16:colId xmlns:a16="http://schemas.microsoft.com/office/drawing/2014/main" val="1175584106"/>
                    </a:ext>
                  </a:extLst>
                </a:gridCol>
                <a:gridCol w="426822">
                  <a:extLst>
                    <a:ext uri="{9D8B030D-6E8A-4147-A177-3AD203B41FA5}">
                      <a16:colId xmlns:a16="http://schemas.microsoft.com/office/drawing/2014/main" val="904070728"/>
                    </a:ext>
                  </a:extLst>
                </a:gridCol>
                <a:gridCol w="73559">
                  <a:extLst>
                    <a:ext uri="{9D8B030D-6E8A-4147-A177-3AD203B41FA5}">
                      <a16:colId xmlns:a16="http://schemas.microsoft.com/office/drawing/2014/main" val="3879987976"/>
                    </a:ext>
                  </a:extLst>
                </a:gridCol>
                <a:gridCol w="250190">
                  <a:extLst>
                    <a:ext uri="{9D8B030D-6E8A-4147-A177-3AD203B41FA5}">
                      <a16:colId xmlns:a16="http://schemas.microsoft.com/office/drawing/2014/main" val="2191024604"/>
                    </a:ext>
                  </a:extLst>
                </a:gridCol>
                <a:gridCol w="250190">
                  <a:extLst>
                    <a:ext uri="{9D8B030D-6E8A-4147-A177-3AD203B41FA5}">
                      <a16:colId xmlns:a16="http://schemas.microsoft.com/office/drawing/2014/main" val="2737940269"/>
                    </a:ext>
                  </a:extLst>
                </a:gridCol>
              </a:tblGrid>
              <a:tr h="1070047"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WG1 CMOS</a:t>
                      </a: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WG2 Silicon, 4D</a:t>
                      </a: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WG3 Ex Fluence</a:t>
                      </a: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WG4 Simulation</a:t>
                      </a: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WG5 Tech</a:t>
                      </a: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WG6 Non-Silicon</a:t>
                      </a: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WG7 </a:t>
                      </a:r>
                      <a:r>
                        <a:rPr lang="en-GB" sz="10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Inteconnect</a:t>
                      </a:r>
                      <a:endParaRPr lang="en-GB" sz="1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WG8 Outreach</a:t>
                      </a: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AidaInnova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Alice</a:t>
                      </a: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ATLAS</a:t>
                      </a: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Belle</a:t>
                      </a: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CMS</a:t>
                      </a: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DUNE</a:t>
                      </a: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EIC</a:t>
                      </a: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Euro-L</a:t>
                      </a: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FCC</a:t>
                      </a: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LHCb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NA62</a:t>
                      </a: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RD42</a:t>
                      </a: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RD50</a:t>
                      </a: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RD51</a:t>
                      </a: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RD53</a:t>
                      </a: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Ignite</a:t>
                      </a: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CRESST</a:t>
                      </a: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COSINUS</a:t>
                      </a: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NUCLEUS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3640653384"/>
                  </a:ext>
                </a:extLst>
              </a:tr>
              <a:tr h="32368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# </a:t>
                      </a:r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istituti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interessati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per WG</a:t>
                      </a:r>
                    </a:p>
                  </a:txBody>
                  <a:tcPr marL="7371" marR="7371" marT="14741" marB="14741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761610"/>
                  </a:ext>
                </a:extLst>
              </a:tr>
              <a:tr h="32368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# </a:t>
                      </a:r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Istituti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italiani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per WG</a:t>
                      </a:r>
                    </a:p>
                  </a:txBody>
                  <a:tcPr marL="7371" marR="7371" marT="14741" marB="14741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995617"/>
                  </a:ext>
                </a:extLst>
              </a:tr>
              <a:tr h="32368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% Italia per WG</a:t>
                      </a:r>
                    </a:p>
                  </a:txBody>
                  <a:tcPr marL="7371" marR="7371" marT="14741" marB="14741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23084"/>
                  </a:ext>
                </a:extLst>
              </a:tr>
              <a:tr h="323684"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737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737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846487"/>
                  </a:ext>
                </a:extLst>
              </a:tr>
              <a:tr h="32368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 err="1">
                          <a:effectLst/>
                          <a:latin typeface="+mj-lt"/>
                        </a:rPr>
                        <a:t>UniPavia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737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737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690968"/>
                  </a:ext>
                </a:extLst>
              </a:tr>
              <a:tr h="32368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>
                          <a:effectLst/>
                          <a:latin typeface="+mj-lt"/>
                        </a:rPr>
                        <a:t>UniMi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737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737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142230"/>
                  </a:ext>
                </a:extLst>
              </a:tr>
              <a:tr h="32368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>
                          <a:effectLst/>
                          <a:latin typeface="+mj-lt"/>
                        </a:rPr>
                        <a:t>UniFi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737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 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737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480696"/>
                  </a:ext>
                </a:extLst>
              </a:tr>
              <a:tr h="32368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>
                          <a:effectLst/>
                          <a:latin typeface="+mj-lt"/>
                        </a:rPr>
                        <a:t>INFN To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737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 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737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810480"/>
                  </a:ext>
                </a:extLst>
              </a:tr>
              <a:tr h="32368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>
                          <a:effectLst/>
                          <a:latin typeface="+mj-lt"/>
                        </a:rPr>
                        <a:t>INFN Pisa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737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 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737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737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494843"/>
                  </a:ext>
                </a:extLst>
              </a:tr>
              <a:tr h="32368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>
                          <a:effectLst/>
                          <a:latin typeface="+mj-lt"/>
                        </a:rPr>
                        <a:t>INFN Genova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737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 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737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737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344816"/>
                  </a:ext>
                </a:extLst>
              </a:tr>
              <a:tr h="32368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>
                          <a:effectLst/>
                          <a:latin typeface="+mj-lt"/>
                        </a:rPr>
                        <a:t>INFN Fi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737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 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737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667317"/>
                  </a:ext>
                </a:extLst>
              </a:tr>
              <a:tr h="32368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>
                          <a:effectLst/>
                          <a:latin typeface="+mj-lt"/>
                        </a:rPr>
                        <a:t>INFN CNR Perugia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737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 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737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400902"/>
                  </a:ext>
                </a:extLst>
              </a:tr>
              <a:tr h="32368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>
                          <a:effectLst/>
                          <a:latin typeface="+mj-lt"/>
                        </a:rPr>
                        <a:t>INFN Ba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737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 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737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926984"/>
                  </a:ext>
                </a:extLst>
              </a:tr>
              <a:tr h="32368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>
                          <a:effectLst/>
                          <a:latin typeface="+mj-lt"/>
                        </a:rPr>
                        <a:t>FBK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 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T" sz="1100" b="1" u="none" strike="noStrike" dirty="0">
                          <a:effectLst/>
                          <a:latin typeface="+mj-lt"/>
                        </a:rPr>
                        <a:t>-</a:t>
                      </a:r>
                      <a:endParaRPr lang="en-IT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1" marR="7371" marT="14741" marB="14741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44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496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0ED3F9-E3E9-DF91-256D-E9C94F709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8391-D411-FE40-AAD7-861AE5233E0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78597D-528B-0CCD-5E40-9331E647373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GB"/>
              <a:t>DRD3, N. Cartiglia, G. Pellegrini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464B45-890F-D24E-690E-21FDC8311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Next steps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21485E-F29B-F7AA-B342-15B4CFDF43C8}"/>
              </a:ext>
            </a:extLst>
          </p:cNvPr>
          <p:cNvSpPr txBox="1"/>
          <p:nvPr/>
        </p:nvSpPr>
        <p:spPr>
          <a:xfrm>
            <a:off x="1566412" y="891887"/>
            <a:ext cx="9811502" cy="541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IT" b="1" dirty="0">
                <a:solidFill>
                  <a:srgbClr val="FF0000"/>
                </a:solidFill>
              </a:rPr>
              <a:t>We don’t plan for a second workshop</a:t>
            </a:r>
          </a:p>
          <a:p>
            <a:pPr>
              <a:lnSpc>
                <a:spcPct val="130000"/>
              </a:lnSpc>
            </a:pPr>
            <a:endParaRPr lang="en-IT" b="1" dirty="0">
              <a:solidFill>
                <a:srgbClr val="FF0000"/>
              </a:solidFill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IT" b="1" dirty="0"/>
              <a:t>Mid-April</a:t>
            </a:r>
            <a:r>
              <a:rPr lang="en-IT" dirty="0"/>
              <a:t>: Write-up of Draft1: each WG summarizes the session in ~ 1 – 2 pages, mostly tables with milestones, fte, and costing (but not coverage of the costs)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IT" b="1" dirty="0"/>
              <a:t>End of April</a:t>
            </a:r>
            <a:r>
              <a:rPr lang="en-IT" dirty="0"/>
              <a:t>: the write-up is sent to the community for comments (2-3 weeks)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IT" b="1" dirty="0"/>
              <a:t>Mid-May: </a:t>
            </a:r>
            <a:r>
              <a:rPr lang="en-IT" dirty="0"/>
              <a:t>expect comments from the community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IT" b="1" dirty="0"/>
              <a:t>End of May/ early June: </a:t>
            </a:r>
            <a:r>
              <a:rPr lang="en-IT" dirty="0"/>
              <a:t>Second draft of the write-up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en-IT" dirty="0"/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IT" dirty="0"/>
              <a:t>After that: coordination with our DRDx, ECFA, preparation for the DRDC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en-IT" dirty="0"/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IT" b="1" dirty="0"/>
              <a:t>Far future</a:t>
            </a:r>
            <a:r>
              <a:rPr lang="en-IT" dirty="0"/>
              <a:t>: founding meeting in Q4/2023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en-IT" dirty="0"/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N</a:t>
            </a:r>
            <a:r>
              <a:rPr lang="en-IT" b="1" dirty="0"/>
              <a:t>ew DRD3 collaboration starts in Q1/2024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IT" dirty="0"/>
              <a:t>The new collaboration will write the MoU and will deal with the money mistery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412390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987F488-4BA1-6A19-4E2F-D62584C3A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D42BACD5-DBBC-4041-9454-70A8D25A0F7B}" type="slidenum">
              <a:rPr lang="en-US" smtClean="0"/>
              <a:pPr algn="l"/>
              <a:t>7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791A17-FC7B-2E16-B2CB-146051F86E1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N. Cartiglia,  INFN Torino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4DDBD9-2227-9635-FA9E-BFA52DA90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Costing: do be done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E6F5E6-90C1-225C-DF4D-134E484A3C6F}"/>
              </a:ext>
            </a:extLst>
          </p:cNvPr>
          <p:cNvSpPr txBox="1"/>
          <p:nvPr/>
        </p:nvSpPr>
        <p:spPr>
          <a:xfrm>
            <a:off x="1530626" y="954157"/>
            <a:ext cx="6163867" cy="4126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IT" b="1" dirty="0">
                <a:solidFill>
                  <a:srgbClr val="800000"/>
                </a:solidFill>
              </a:rPr>
              <a:t>Cost each WG according to the presented milestones</a:t>
            </a:r>
          </a:p>
        </p:txBody>
      </p:sp>
    </p:spTree>
    <p:extLst>
      <p:ext uri="{BB962C8B-B14F-4D97-AF65-F5344CB8AC3E}">
        <p14:creationId xmlns:p14="http://schemas.microsoft.com/office/powerpoint/2010/main" val="4006862643"/>
      </p:ext>
    </p:extLst>
  </p:cSld>
  <p:clrMapOvr>
    <a:masterClrMapping/>
  </p:clrMapOvr>
</p:sld>
</file>

<file path=ppt/theme/theme1.xml><?xml version="1.0" encoding="utf-8"?>
<a:theme xmlns:a="http://schemas.openxmlformats.org/drawingml/2006/main" name="Clean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solidFill>
            <a:schemeClr val="tx1">
              <a:lumMod val="75000"/>
              <a:lumOff val="25000"/>
            </a:schemeClr>
          </a:solidFill>
        </a:ln>
      </a:spPr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130000"/>
          </a:lnSpc>
          <a:defRPr b="1" dirty="0" smtClean="0">
            <a:solidFill>
              <a:srgbClr val="80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Cartiglia" id="{3760F05D-54CF-144A-A176-BC9D9B2E6600}" vid="{83754A32-434E-1E40-B532-9DA0C4812CF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Clean</Template>
  <TotalTime>502</TotalTime>
  <Words>865</Words>
  <Application>Microsoft Macintosh PowerPoint</Application>
  <PresentationFormat>Widescreen</PresentationFormat>
  <Paragraphs>476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Bauhaus 93</vt:lpstr>
      <vt:lpstr>Calibri</vt:lpstr>
      <vt:lpstr>Century Gothic</vt:lpstr>
      <vt:lpstr>Times New Roman</vt:lpstr>
      <vt:lpstr>Wingdings 2</vt:lpstr>
      <vt:lpstr>Clean</vt:lpstr>
      <vt:lpstr>DRD3 - Workshop</vt:lpstr>
      <vt:lpstr>DRD3 – Status of questionaires</vt:lpstr>
      <vt:lpstr>Funding, from the questionaires</vt:lpstr>
      <vt:lpstr>Scientific structure</vt:lpstr>
      <vt:lpstr>Interesse Italiano in DRD3</vt:lpstr>
      <vt:lpstr>Next steps</vt:lpstr>
      <vt:lpstr>Costing: do be done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DRD3 – Solid state</dc:title>
  <dc:subject/>
  <dc:creator>Nicolo' Cartiglia</dc:creator>
  <cp:keywords/>
  <dc:description/>
  <cp:lastModifiedBy>Nicolo' Cartiglia</cp:lastModifiedBy>
  <cp:revision>7</cp:revision>
  <cp:lastPrinted>2020-10-30T09:46:12Z</cp:lastPrinted>
  <dcterms:created xsi:type="dcterms:W3CDTF">2023-03-29T10:10:08Z</dcterms:created>
  <dcterms:modified xsi:type="dcterms:W3CDTF">2023-03-31T13:07:52Z</dcterms:modified>
  <cp:category/>
</cp:coreProperties>
</file>