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498" r:id="rId4"/>
    <p:sldId id="499" r:id="rId5"/>
    <p:sldId id="257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1AC0"/>
    <a:srgbClr val="A1ACFF"/>
    <a:srgbClr val="51C5FF"/>
    <a:srgbClr val="C000C0"/>
    <a:srgbClr val="970000"/>
    <a:srgbClr val="DB3600"/>
    <a:srgbClr val="A20000"/>
    <a:srgbClr val="000051"/>
    <a:srgbClr val="00BC00"/>
    <a:srgbClr val="C12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57" autoAdjust="0"/>
    <p:restoredTop sz="50000" autoAdjust="0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colo/work/ECFA/Sorting/List%20of%20questionaires_n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colo/work/ECFA/Sorting/List%20of%20questionaires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285988459936082E-2"/>
          <c:y val="3.8591257108281624E-2"/>
          <c:w val="0.9041423475139464"/>
          <c:h val="0.6663371935104685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A1-444F-B44A-4F34771E71F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8A1-444F-B44A-4F34771E71F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A1-444F-B44A-4F34771E71F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A1-444F-B44A-4F34771E71F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8A1-444F-B44A-4F34771E71F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8A1-444F-B44A-4F34771E71F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8A1-444F-B44A-4F34771E71F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8A1-444F-B44A-4F34771E71F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8A1-444F-B44A-4F34771E71F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8A1-444F-B44A-4F34771E71F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8A1-444F-B44A-4F34771E71F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8A1-444F-B44A-4F34771E71F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8A1-444F-B44A-4F34771E71F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8A1-444F-B44A-4F34771E71F3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8A1-444F-B44A-4F34771E71F3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8A1-444F-B44A-4F34771E71F3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8A1-444F-B44A-4F34771E71F3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8A1-444F-B44A-4F34771E71F3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8A1-444F-B44A-4F34771E71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8A1-444F-B44A-4F34771E71F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8A1-444F-B44A-4F34771E71F3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08A1-444F-B44A-4F34771E71F3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08A1-444F-B44A-4F34771E71F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08A1-444F-B44A-4F34771E71F3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08A1-444F-B44A-4F34771E71F3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08A1-444F-B44A-4F34771E71F3}"/>
              </c:ext>
            </c:extLst>
          </c:dPt>
          <c:cat>
            <c:strRef>
              <c:f>Country!$A$43:$A$68</c:f>
              <c:strCache>
                <c:ptCount val="26"/>
                <c:pt idx="0">
                  <c:v>Germany</c:v>
                </c:pt>
                <c:pt idx="1">
                  <c:v>UK</c:v>
                </c:pt>
                <c:pt idx="2">
                  <c:v>Italy</c:v>
                </c:pt>
                <c:pt idx="3">
                  <c:v>Spain</c:v>
                </c:pt>
                <c:pt idx="4">
                  <c:v>USA</c:v>
                </c:pt>
                <c:pt idx="5">
                  <c:v>France</c:v>
                </c:pt>
                <c:pt idx="6">
                  <c:v>Switzerland</c:v>
                </c:pt>
                <c:pt idx="7">
                  <c:v>China</c:v>
                </c:pt>
                <c:pt idx="8">
                  <c:v>Czech Republic</c:v>
                </c:pt>
                <c:pt idx="9">
                  <c:v>Canada</c:v>
                </c:pt>
                <c:pt idx="10">
                  <c:v>Israel</c:v>
                </c:pt>
                <c:pt idx="11">
                  <c:v>Finland</c:v>
                </c:pt>
                <c:pt idx="12">
                  <c:v>Netherlands</c:v>
                </c:pt>
                <c:pt idx="13">
                  <c:v>Chile</c:v>
                </c:pt>
                <c:pt idx="14">
                  <c:v>India</c:v>
                </c:pt>
                <c:pt idx="15">
                  <c:v>Japan</c:v>
                </c:pt>
                <c:pt idx="16">
                  <c:v>Türkiye</c:v>
                </c:pt>
                <c:pt idx="17">
                  <c:v>Austria</c:v>
                </c:pt>
                <c:pt idx="18">
                  <c:v>Croatia</c:v>
                </c:pt>
                <c:pt idx="19">
                  <c:v>Greece</c:v>
                </c:pt>
                <c:pt idx="20">
                  <c:v>Lithuania</c:v>
                </c:pt>
                <c:pt idx="21">
                  <c:v>Montenegro</c:v>
                </c:pt>
                <c:pt idx="22">
                  <c:v>Poland</c:v>
                </c:pt>
                <c:pt idx="23">
                  <c:v>Romania</c:v>
                </c:pt>
                <c:pt idx="24">
                  <c:v>Slovenia</c:v>
                </c:pt>
                <c:pt idx="25">
                  <c:v>Brazil</c:v>
                </c:pt>
              </c:strCache>
            </c:strRef>
          </c:cat>
          <c:val>
            <c:numRef>
              <c:f>Country!$B$43:$B$68</c:f>
              <c:numCache>
                <c:formatCode>General</c:formatCode>
                <c:ptCount val="2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08A1-444F-B44A-4F34771E7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9948319"/>
        <c:axId val="1469116783"/>
      </c:barChart>
      <c:catAx>
        <c:axId val="146994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IT"/>
          </a:p>
        </c:txPr>
        <c:crossAx val="1469116783"/>
        <c:crosses val="autoZero"/>
        <c:auto val="1"/>
        <c:lblAlgn val="ctr"/>
        <c:lblOffset val="100"/>
        <c:noMultiLvlLbl val="0"/>
      </c:catAx>
      <c:valAx>
        <c:axId val="146911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IT"/>
          </a:p>
        </c:txPr>
        <c:crossAx val="146994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GB" sz="2800">
                <a:solidFill>
                  <a:srgbClr val="FF0000"/>
                </a:solidFill>
              </a:rPr>
              <a:t>Interests</a:t>
            </a:r>
          </a:p>
        </c:rich>
      </c:tx>
      <c:layout>
        <c:manualLayout>
          <c:xMode val="edge"/>
          <c:yMode val="edge"/>
          <c:x val="0.75255670041971434"/>
          <c:y val="0.14991894813040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IT"/>
        </a:p>
      </c:txPr>
    </c:title>
    <c:autoTitleDeleted val="0"/>
    <c:plotArea>
      <c:layout>
        <c:manualLayout>
          <c:layoutTarget val="inner"/>
          <c:xMode val="edge"/>
          <c:yMode val="edge"/>
          <c:x val="7.596518005677827E-2"/>
          <c:y val="5.5224296075331636E-2"/>
          <c:w val="0.9041423475139464"/>
          <c:h val="0.6663371935104685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73-5B4D-B228-754DDF877D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773-5B4D-B228-754DDF877D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773-5B4D-B228-754DDF877D8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773-5B4D-B228-754DDF877D8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773-5B4D-B228-754DDF877D8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773-5B4D-B228-754DDF877D8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773-5B4D-B228-754DDF877D8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773-5B4D-B228-754DDF877D8E}"/>
              </c:ext>
            </c:extLst>
          </c:dPt>
          <c:cat>
            <c:strRef>
              <c:f>Country!$A$70:$A$77</c:f>
              <c:strCache>
                <c:ptCount val="8"/>
                <c:pt idx="0">
                  <c:v>WG1 MAPS</c:v>
                </c:pt>
                <c:pt idx="1">
                  <c:v>WG2 Silicon, 4D</c:v>
                </c:pt>
                <c:pt idx="2">
                  <c:v>WG3 Ex Fluence</c:v>
                </c:pt>
                <c:pt idx="3">
                  <c:v>WG4 Simulation</c:v>
                </c:pt>
                <c:pt idx="4">
                  <c:v>WG5 New Tech.</c:v>
                </c:pt>
                <c:pt idx="5">
                  <c:v>WG6 Behyond Silicon</c:v>
                </c:pt>
                <c:pt idx="6">
                  <c:v>WG7 Inteconnect</c:v>
                </c:pt>
                <c:pt idx="7">
                  <c:v>WG8 Outreach</c:v>
                </c:pt>
              </c:strCache>
            </c:strRef>
          </c:cat>
          <c:val>
            <c:numRef>
              <c:f>Country!$B$70:$B$77</c:f>
              <c:numCache>
                <c:formatCode>General</c:formatCode>
                <c:ptCount val="8"/>
                <c:pt idx="0">
                  <c:v>58</c:v>
                </c:pt>
                <c:pt idx="1">
                  <c:v>51</c:v>
                </c:pt>
                <c:pt idx="2">
                  <c:v>51</c:v>
                </c:pt>
                <c:pt idx="3">
                  <c:v>37</c:v>
                </c:pt>
                <c:pt idx="4">
                  <c:v>17</c:v>
                </c:pt>
                <c:pt idx="5">
                  <c:v>39</c:v>
                </c:pt>
                <c:pt idx="6">
                  <c:v>35</c:v>
                </c:pt>
                <c:pt idx="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773-5B4D-B228-754DDF877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69948319"/>
        <c:axId val="1469116783"/>
      </c:barChart>
      <c:catAx>
        <c:axId val="146994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T"/>
          </a:p>
        </c:txPr>
        <c:crossAx val="1469116783"/>
        <c:crosses val="autoZero"/>
        <c:auto val="1"/>
        <c:lblAlgn val="ctr"/>
        <c:lblOffset val="100"/>
        <c:noMultiLvlLbl val="0"/>
      </c:catAx>
      <c:valAx>
        <c:axId val="146911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IT"/>
          </a:p>
        </c:txPr>
        <c:crossAx val="146994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en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88DC4-9F1A-4D40-BD3E-5D42405AE465}" type="datetime1">
              <a:rPr lang="en-US" smtClean="0"/>
              <a:pPr/>
              <a:t>3/31/23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2CDFC-C9C8-4F49-BC57-6716D5963F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01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97C1A-A65D-3448-B4DE-9EA30E2A25BF}" type="datetime1">
              <a:rPr lang="en-US" smtClean="0"/>
              <a:pPr/>
              <a:t>3/31/23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B49D7-FFFE-CB40-96E0-8C697DD2A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00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6866" y="6541558"/>
            <a:ext cx="744201" cy="316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accent1"/>
                </a:solidFill>
              </a:defRPr>
            </a:lvl1pPr>
          </a:lstStyle>
          <a:p>
            <a:pPr algn="l"/>
            <a:fld id="{D42BACD5-DBBC-4041-9454-70A8D25A0F7B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/>
          </p:cNvSpPr>
          <p:nvPr userDrawn="1"/>
        </p:nvSpPr>
        <p:spPr>
          <a:xfrm>
            <a:off x="387359" y="448234"/>
            <a:ext cx="49983" cy="63343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>
          <a:xfrm rot="16200000">
            <a:off x="-3193835" y="3322582"/>
            <a:ext cx="6699052" cy="343819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N. </a:t>
            </a:r>
            <a:r>
              <a:rPr lang="en-US" dirty="0" err="1"/>
              <a:t>Cartiglia</a:t>
            </a:r>
            <a:r>
              <a:rPr lang="en-US" dirty="0"/>
              <a:t>,  INFN Torino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2749286" y="641762"/>
            <a:ext cx="71554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7578" y="-14942"/>
            <a:ext cx="11814423" cy="66787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B1891462-D144-B436-4489-2FB8AEECAC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96732" y="6517263"/>
            <a:ext cx="8707299" cy="365125"/>
          </a:xfrm>
          <a:prstGeom prst="rect">
            <a:avLst/>
          </a:prstGeom>
          <a:solidFill>
            <a:srgbClr val="004586"/>
          </a:solidFill>
          <a:ln w="9360" cap="flat">
            <a:solidFill>
              <a:srgbClr val="9FB8C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solidFill>
                <a:prstClr val="black"/>
              </a:solidFill>
              <a:latin typeface="Calibri" panose="020F0502020204030204"/>
              <a:ea typeface="DejaVu Sans" charset="0"/>
              <a:cs typeface="DejaVu Sans" charset="0"/>
              <a:sym typeface="Calibri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7736" y="105787"/>
            <a:ext cx="8786379" cy="77632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kumimoji="0" lang="en-GB"/>
              <a:t>Click to edit Master title style</a:t>
            </a:r>
            <a:endParaRPr kumimoji="0"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147289" y="6535109"/>
            <a:ext cx="66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918391-D411-FE40-AAD7-861AE5233E0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6" descr="Picture 6">
            <a:extLst>
              <a:ext uri="{FF2B5EF4-FFF2-40B4-BE49-F238E27FC236}">
                <a16:creationId xmlns:a16="http://schemas.microsoft.com/office/drawing/2014/main" id="{595CF372-A5BE-0011-B0FC-5548E14DA1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517264"/>
            <a:ext cx="4416058" cy="36512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84701" y="6533554"/>
            <a:ext cx="522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DRD3, N. Cartiglia, G. Pellegrini</a:t>
            </a: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B655552-77E5-0109-CCDA-CF18AB930B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40833" y="1006689"/>
            <a:ext cx="8217569" cy="45719"/>
          </a:xfrm>
          <a:prstGeom prst="rect">
            <a:avLst/>
          </a:prstGeom>
          <a:solidFill>
            <a:srgbClr val="004586"/>
          </a:solidFill>
          <a:ln w="9360" cap="flat">
            <a:solidFill>
              <a:srgbClr val="9FB8C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altLang="x-none">
              <a:solidFill>
                <a:prstClr val="black"/>
              </a:solidFill>
              <a:latin typeface="Calibri" panose="020F0502020204030204"/>
              <a:ea typeface="DejaVu Sans" charset="0"/>
              <a:cs typeface="DejaVu Sans" charset="0"/>
              <a:sym typeface="Calibri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91F3AF2A-F828-7202-5A5B-9D6F0CE19A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488589" cy="1046747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C96F43-E681-2502-C372-76E91926CEDE}"/>
              </a:ext>
            </a:extLst>
          </p:cNvPr>
          <p:cNvSpPr txBox="1"/>
          <p:nvPr userDrawn="1"/>
        </p:nvSpPr>
        <p:spPr>
          <a:xfrm>
            <a:off x="10178716" y="32286"/>
            <a:ext cx="2013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DRD3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7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A312-AFBF-8B0C-150C-A821BAD62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DRD3 - Workshop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1979D0F-17E5-3FA2-BFEE-71CFF595E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289" y="6535109"/>
            <a:ext cx="66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918391-D411-FE40-AAD7-861AE5233E0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71E9EA2-54F5-59D0-16DF-3BEF9AB3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4701" y="6533554"/>
            <a:ext cx="522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DRD3, N. Cartiglia, G. Pellegrini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0AC69E-89E5-EAEB-C196-0430370334A4}"/>
              </a:ext>
            </a:extLst>
          </p:cNvPr>
          <p:cNvSpPr txBox="1"/>
          <p:nvPr/>
        </p:nvSpPr>
        <p:spPr>
          <a:xfrm>
            <a:off x="172772" y="1249054"/>
            <a:ext cx="5222598" cy="4664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IT" sz="1600" b="1" dirty="0"/>
              <a:t>Workshop date: March 22-23rd.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b="1" dirty="0"/>
              <a:t> </a:t>
            </a:r>
            <a:r>
              <a:rPr lang="en-IT" sz="1600" dirty="0"/>
              <a:t>About 80 people in the room, and roughly as many online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2 days of presentation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Workshop focused on organization, milestones, and costing (we did not have scientific presentations)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Good attendance and participation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Good reception of the “Blue sky &amp;&amp; strategic R&amp;D”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Interest in “inclusion” of new groups and training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/>
              <a:t>Presented a “legal” path to form the collaboration (chair of CB, spokespersons, WGs responsible)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IT" sz="1600" dirty="0"/>
          </a:p>
          <a:p>
            <a:pPr>
              <a:lnSpc>
                <a:spcPct val="130000"/>
              </a:lnSpc>
            </a:pPr>
            <a:r>
              <a:rPr lang="en-IT" sz="1600" dirty="0"/>
              <a:t>Most debated topic: Money</a:t>
            </a:r>
          </a:p>
          <a:p>
            <a:pPr>
              <a:lnSpc>
                <a:spcPct val="130000"/>
              </a:lnSpc>
            </a:pPr>
            <a:r>
              <a:rPr lang="en-IT" sz="1600" dirty="0"/>
              <a:t>Funding schemes, MoU, etc…</a:t>
            </a:r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6428B7B-1806-CAFA-77B6-D612DD661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49" r="1188"/>
          <a:stretch/>
        </p:blipFill>
        <p:spPr>
          <a:xfrm>
            <a:off x="8802011" y="1129784"/>
            <a:ext cx="3313788" cy="5042415"/>
          </a:xfrm>
          <a:prstGeom prst="rect">
            <a:avLst/>
          </a:prstGeom>
        </p:spPr>
      </p:pic>
      <p:pic>
        <p:nvPicPr>
          <p:cNvPr id="12" name="Picture 11" descr="Bar chart&#10;&#10;Description automatically generated with medium confidence">
            <a:extLst>
              <a:ext uri="{FF2B5EF4-FFF2-40B4-BE49-F238E27FC236}">
                <a16:creationId xmlns:a16="http://schemas.microsoft.com/office/drawing/2014/main" id="{9F52B65A-DA79-FF7B-51C5-BCD5C15F9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123" y="1129785"/>
            <a:ext cx="3261758" cy="5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A312-AFBF-8B0C-150C-A821BAD62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DRD3 – Status of questionaires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1979D0F-17E5-3FA2-BFEE-71CFF595E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289" y="6535109"/>
            <a:ext cx="66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918391-D411-FE40-AAD7-861AE5233E0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71E9EA2-54F5-59D0-16DF-3BEF9AB3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84701" y="6533554"/>
            <a:ext cx="5222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DRD3, N. Cartiglia, G. Pellegrini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6DCCE82-701F-3B23-1CED-3E31C581E891}"/>
              </a:ext>
            </a:extLst>
          </p:cNvPr>
          <p:cNvGraphicFramePr>
            <a:graphicFrameLocks/>
          </p:cNvGraphicFramePr>
          <p:nvPr/>
        </p:nvGraphicFramePr>
        <p:xfrm>
          <a:off x="6440557" y="1729409"/>
          <a:ext cx="5695798" cy="459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363332-1147-E89D-BE2C-5B455E9C6575}"/>
              </a:ext>
            </a:extLst>
          </p:cNvPr>
          <p:cNvGraphicFramePr>
            <a:graphicFrameLocks/>
          </p:cNvGraphicFramePr>
          <p:nvPr/>
        </p:nvGraphicFramePr>
        <p:xfrm>
          <a:off x="55645" y="1535520"/>
          <a:ext cx="6105819" cy="499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63373D-BE92-C361-C659-ABE8204F8300}"/>
              </a:ext>
            </a:extLst>
          </p:cNvPr>
          <p:cNvSpPr txBox="1"/>
          <p:nvPr/>
        </p:nvSpPr>
        <p:spPr>
          <a:xfrm>
            <a:off x="11135256" y="2305878"/>
            <a:ext cx="1034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000" b="1" dirty="0">
                <a:solidFill>
                  <a:srgbClr val="FF0000"/>
                </a:solidFill>
              </a:rPr>
              <a:t>Country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CA80C4-D442-7ED6-38A5-5863C17E718F}"/>
              </a:ext>
            </a:extLst>
          </p:cNvPr>
          <p:cNvSpPr txBox="1"/>
          <p:nvPr/>
        </p:nvSpPr>
        <p:spPr>
          <a:xfrm>
            <a:off x="4380217" y="1170395"/>
            <a:ext cx="4327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000" b="1" dirty="0"/>
              <a:t>96 Institutes sent in their answer so far</a:t>
            </a:r>
          </a:p>
        </p:txBody>
      </p:sp>
    </p:spTree>
    <p:extLst>
      <p:ext uri="{BB962C8B-B14F-4D97-AF65-F5344CB8AC3E}">
        <p14:creationId xmlns:p14="http://schemas.microsoft.com/office/powerpoint/2010/main" val="350407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42E5-9B18-E6F6-92FD-EA06D255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T" dirty="0"/>
              <a:t>Funding, from the questionaires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CBA40C-E3C7-A9B0-3834-F73FCA3D5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18391-D411-FE40-AAD7-861AE5233E0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CC0F9-5597-7935-B85D-96F0DABA4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WP2  DRD3 Community Workshop, 22-23 March 2023, CERN</a:t>
            </a:r>
            <a:endParaRPr lang="en-US" dirty="0"/>
          </a:p>
        </p:txBody>
      </p:sp>
      <p:sp>
        <p:nvSpPr>
          <p:cNvPr id="6" name="Terminator 5">
            <a:extLst>
              <a:ext uri="{FF2B5EF4-FFF2-40B4-BE49-F238E27FC236}">
                <a16:creationId xmlns:a16="http://schemas.microsoft.com/office/drawing/2014/main" id="{B2C9B751-D3E8-8726-EFFB-A1A00C80335F}"/>
              </a:ext>
            </a:extLst>
          </p:cNvPr>
          <p:cNvSpPr/>
          <p:nvPr/>
        </p:nvSpPr>
        <p:spPr>
          <a:xfrm>
            <a:off x="857507" y="1685876"/>
            <a:ext cx="4662759" cy="1907222"/>
          </a:xfrm>
          <a:prstGeom prst="flowChartTerminator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T" sz="600" b="1" dirty="0">
              <a:solidFill>
                <a:srgbClr val="FF0000"/>
              </a:solidFill>
            </a:endParaRPr>
          </a:p>
          <a:p>
            <a:pPr algn="ctr"/>
            <a:r>
              <a:rPr lang="en-IT" b="1" dirty="0">
                <a:solidFill>
                  <a:srgbClr val="FF0000"/>
                </a:solidFill>
              </a:rPr>
              <a:t>Blue sky R&amp;D</a:t>
            </a:r>
          </a:p>
          <a:p>
            <a:pPr algn="ctr"/>
            <a:r>
              <a:rPr lang="en-IT" b="1" dirty="0">
                <a:solidFill>
                  <a:schemeClr val="accent1">
                    <a:lumMod val="10000"/>
                  </a:schemeClr>
                </a:solidFill>
              </a:rPr>
              <a:t>Funding method: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10000"/>
                  </a:schemeClr>
                </a:solidFill>
              </a:rPr>
              <a:t>Metabolism of each group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10000"/>
                  </a:schemeClr>
                </a:solidFill>
              </a:rPr>
              <a:t>EU, National projects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10000"/>
                  </a:schemeClr>
                </a:solidFill>
              </a:rPr>
              <a:t>DRD3 common fund  </a:t>
            </a:r>
            <a:endParaRPr lang="en-IT" dirty="0">
              <a:solidFill>
                <a:schemeClr val="accent1">
                  <a:lumMod val="10000"/>
                </a:schemeClr>
              </a:solidFill>
            </a:endParaRPr>
          </a:p>
          <a:p>
            <a:pPr algn="ctr"/>
            <a:endParaRPr lang="en-IT" sz="2400" b="1" dirty="0">
              <a:solidFill>
                <a:srgbClr val="FF0000"/>
              </a:solidFill>
            </a:endParaRPr>
          </a:p>
        </p:txBody>
      </p:sp>
      <p:sp>
        <p:nvSpPr>
          <p:cNvPr id="7" name="Terminator 6">
            <a:extLst>
              <a:ext uri="{FF2B5EF4-FFF2-40B4-BE49-F238E27FC236}">
                <a16:creationId xmlns:a16="http://schemas.microsoft.com/office/drawing/2014/main" id="{8795BE31-8FF1-FBC7-1DE7-9C61D24DAF4B}"/>
              </a:ext>
            </a:extLst>
          </p:cNvPr>
          <p:cNvSpPr/>
          <p:nvPr/>
        </p:nvSpPr>
        <p:spPr>
          <a:xfrm>
            <a:off x="6965355" y="1685876"/>
            <a:ext cx="4369138" cy="1878724"/>
          </a:xfrm>
          <a:prstGeom prst="flowChartTerminator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T" sz="2000" b="1" dirty="0">
                <a:solidFill>
                  <a:srgbClr val="FF0000"/>
                </a:solidFill>
              </a:rPr>
              <a:t>Strategic R&amp;D</a:t>
            </a:r>
          </a:p>
          <a:p>
            <a:pPr algn="ctr"/>
            <a:r>
              <a:rPr lang="en-IT" sz="2000" b="1" dirty="0">
                <a:solidFill>
                  <a:schemeClr val="accent1">
                    <a:lumMod val="10000"/>
                  </a:schemeClr>
                </a:solidFill>
              </a:rPr>
              <a:t>Funding method:</a:t>
            </a:r>
          </a:p>
          <a:p>
            <a:pPr algn="ctr"/>
            <a:r>
              <a:rPr lang="en-GB" sz="2000" dirty="0">
                <a:solidFill>
                  <a:schemeClr val="accent1">
                    <a:lumMod val="10000"/>
                  </a:schemeClr>
                </a:solidFill>
              </a:rPr>
              <a:t>E</a:t>
            </a:r>
            <a:r>
              <a:rPr lang="en-IT" sz="2000" dirty="0">
                <a:solidFill>
                  <a:schemeClr val="accent1">
                    <a:lumMod val="10000"/>
                  </a:schemeClr>
                </a:solidFill>
              </a:rPr>
              <a:t>ach institute asks its funding agency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A71808-0F4C-8E58-8ABA-DDF2AC2A8EE8}"/>
              </a:ext>
            </a:extLst>
          </p:cNvPr>
          <p:cNvSpPr txBox="1"/>
          <p:nvPr/>
        </p:nvSpPr>
        <p:spPr>
          <a:xfrm>
            <a:off x="988726" y="4188122"/>
            <a:ext cx="4415588" cy="101803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b="1" dirty="0">
                <a:solidFill>
                  <a:schemeClr val="accent1">
                    <a:lumMod val="10000"/>
                  </a:schemeClr>
                </a:solidFill>
              </a:rPr>
              <a:t>This is a well-defined path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>
                <a:solidFill>
                  <a:schemeClr val="accent1">
                    <a:lumMod val="10000"/>
                  </a:schemeClr>
                </a:solidFill>
              </a:rPr>
              <a:t>The large number of groups in DRD3 ensures strong R&amp;D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0F86C3-1700-B724-EAF7-17BA3F900EA6}"/>
              </a:ext>
            </a:extLst>
          </p:cNvPr>
          <p:cNvSpPr txBox="1"/>
          <p:nvPr/>
        </p:nvSpPr>
        <p:spPr>
          <a:xfrm>
            <a:off x="6671709" y="4188121"/>
            <a:ext cx="5074247" cy="6979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b="1" dirty="0">
                <a:solidFill>
                  <a:schemeClr val="accent1">
                    <a:lumMod val="10000"/>
                  </a:schemeClr>
                </a:solidFill>
              </a:rPr>
              <a:t>Almost complet</a:t>
            </a:r>
            <a:r>
              <a:rPr lang="en-GB" sz="1600" b="1" dirty="0">
                <a:solidFill>
                  <a:schemeClr val="accent1">
                    <a:lumMod val="10000"/>
                  </a:schemeClr>
                </a:solidFill>
              </a:rPr>
              <a:t>e</a:t>
            </a:r>
            <a:r>
              <a:rPr lang="en-IT" sz="1600" b="1" dirty="0">
                <a:solidFill>
                  <a:schemeClr val="accent1">
                    <a:lumMod val="10000"/>
                  </a:schemeClr>
                </a:solidFill>
              </a:rPr>
              <a:t>ly absent in the questionaries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sz="1600" dirty="0">
                <a:solidFill>
                  <a:schemeClr val="accent1">
                    <a:lumMod val="10000"/>
                  </a:schemeClr>
                </a:solidFill>
              </a:rPr>
              <a:t>This funding will be defined in the near future</a:t>
            </a:r>
          </a:p>
        </p:txBody>
      </p:sp>
    </p:spTree>
    <p:extLst>
      <p:ext uri="{BB962C8B-B14F-4D97-AF65-F5344CB8AC3E}">
        <p14:creationId xmlns:p14="http://schemas.microsoft.com/office/powerpoint/2010/main" val="161037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EA6746-BCF6-4658-7F24-2EEA0B35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BACD5-DBBC-4041-9454-70A8D25A0F7B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CE19F-9420-9F5D-999E-D8A090B220C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N. Cartiglia,  INFN Torino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6D1FF0-4978-D2FE-5D9C-3F8D5143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Scientific structure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BF6173-ECA9-0CC5-CA04-2D437D319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79396"/>
              </p:ext>
            </p:extLst>
          </p:nvPr>
        </p:nvGraphicFramePr>
        <p:xfrm>
          <a:off x="3651250" y="2061473"/>
          <a:ext cx="5174698" cy="34348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74698">
                  <a:extLst>
                    <a:ext uri="{9D8B030D-6E8A-4147-A177-3AD203B41FA5}">
                      <a16:colId xmlns:a16="http://schemas.microsoft.com/office/drawing/2014/main" val="3988425536"/>
                    </a:ext>
                  </a:extLst>
                </a:gridCol>
              </a:tblGrid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WG1 MAPS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9007604"/>
                  </a:ext>
                </a:extLst>
              </a:tr>
              <a:tr h="45158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WG2 Silicon, 4D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318065"/>
                  </a:ext>
                </a:extLst>
              </a:tr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WG3 Ex Fluence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2089687"/>
                  </a:ext>
                </a:extLst>
              </a:tr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WG4 Simulation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257557"/>
                  </a:ext>
                </a:extLst>
              </a:tr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WG5 New Tech.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6078540"/>
                  </a:ext>
                </a:extLst>
              </a:tr>
              <a:tr h="44565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WG6 Behyond Silicon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2277970"/>
                  </a:ext>
                </a:extLst>
              </a:tr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>
                          <a:effectLst/>
                        </a:rPr>
                        <a:t>WG7 Inteconnect</a:t>
                      </a:r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0425527"/>
                  </a:ext>
                </a:extLst>
              </a:tr>
              <a:tr h="42293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>
                          <a:effectLst/>
                        </a:rPr>
                        <a:t>WG8 Outreach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086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592C1D-8BAF-0DB6-C796-B45F56CBF0B5}"/>
              </a:ext>
            </a:extLst>
          </p:cNvPr>
          <p:cNvSpPr txBox="1"/>
          <p:nvPr/>
        </p:nvSpPr>
        <p:spPr>
          <a:xfrm>
            <a:off x="2502137" y="970813"/>
            <a:ext cx="6500192" cy="772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IT" b="1" dirty="0"/>
              <a:t>The scientific goals of the strategic R&amp;D have been defined in the ECFA roadmap</a:t>
            </a:r>
          </a:p>
        </p:txBody>
      </p:sp>
    </p:spTree>
    <p:extLst>
      <p:ext uri="{BB962C8B-B14F-4D97-AF65-F5344CB8AC3E}">
        <p14:creationId xmlns:p14="http://schemas.microsoft.com/office/powerpoint/2010/main" val="153305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489F94-2DF4-DEF0-F095-FC98D108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BACD5-DBBC-4041-9454-70A8D25A0F7B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B34A8-2F22-A741-4D42-A0BCD2ADFF7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N. Cartiglia,  INFN Torino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32B314-6A83-7AC1-25E3-144FD03C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Interesse Italiano in DRD3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38DE4D-8CAF-2300-D099-260538DF8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29990"/>
              </p:ext>
            </p:extLst>
          </p:nvPr>
        </p:nvGraphicFramePr>
        <p:xfrm>
          <a:off x="1205892" y="939935"/>
          <a:ext cx="10157793" cy="5601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902">
                  <a:extLst>
                    <a:ext uri="{9D8B030D-6E8A-4147-A177-3AD203B41FA5}">
                      <a16:colId xmlns:a16="http://schemas.microsoft.com/office/drawing/2014/main" val="3124342618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3831670948"/>
                    </a:ext>
                  </a:extLst>
                </a:gridCol>
                <a:gridCol w="412442">
                  <a:extLst>
                    <a:ext uri="{9D8B030D-6E8A-4147-A177-3AD203B41FA5}">
                      <a16:colId xmlns:a16="http://schemas.microsoft.com/office/drawing/2014/main" val="914550478"/>
                    </a:ext>
                  </a:extLst>
                </a:gridCol>
                <a:gridCol w="412442">
                  <a:extLst>
                    <a:ext uri="{9D8B030D-6E8A-4147-A177-3AD203B41FA5}">
                      <a16:colId xmlns:a16="http://schemas.microsoft.com/office/drawing/2014/main" val="671031647"/>
                    </a:ext>
                  </a:extLst>
                </a:gridCol>
                <a:gridCol w="412442">
                  <a:extLst>
                    <a:ext uri="{9D8B030D-6E8A-4147-A177-3AD203B41FA5}">
                      <a16:colId xmlns:a16="http://schemas.microsoft.com/office/drawing/2014/main" val="35934728"/>
                    </a:ext>
                  </a:extLst>
                </a:gridCol>
                <a:gridCol w="412442">
                  <a:extLst>
                    <a:ext uri="{9D8B030D-6E8A-4147-A177-3AD203B41FA5}">
                      <a16:colId xmlns:a16="http://schemas.microsoft.com/office/drawing/2014/main" val="46234585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3825713948"/>
                    </a:ext>
                  </a:extLst>
                </a:gridCol>
                <a:gridCol w="375556">
                  <a:extLst>
                    <a:ext uri="{9D8B030D-6E8A-4147-A177-3AD203B41FA5}">
                      <a16:colId xmlns:a16="http://schemas.microsoft.com/office/drawing/2014/main" val="3565002725"/>
                    </a:ext>
                  </a:extLst>
                </a:gridCol>
                <a:gridCol w="244344">
                  <a:extLst>
                    <a:ext uri="{9D8B030D-6E8A-4147-A177-3AD203B41FA5}">
                      <a16:colId xmlns:a16="http://schemas.microsoft.com/office/drawing/2014/main" val="3247003951"/>
                    </a:ext>
                  </a:extLst>
                </a:gridCol>
                <a:gridCol w="53232">
                  <a:extLst>
                    <a:ext uri="{9D8B030D-6E8A-4147-A177-3AD203B41FA5}">
                      <a16:colId xmlns:a16="http://schemas.microsoft.com/office/drawing/2014/main" val="1089883391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56632433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1331365634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4187037969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166994247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3505112600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3774916135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4016327560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73222530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101006376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999896082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2554042519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287917271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464629662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1261244120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1175584106"/>
                    </a:ext>
                  </a:extLst>
                </a:gridCol>
                <a:gridCol w="426822">
                  <a:extLst>
                    <a:ext uri="{9D8B030D-6E8A-4147-A177-3AD203B41FA5}">
                      <a16:colId xmlns:a16="http://schemas.microsoft.com/office/drawing/2014/main" val="904070728"/>
                    </a:ext>
                  </a:extLst>
                </a:gridCol>
                <a:gridCol w="73559">
                  <a:extLst>
                    <a:ext uri="{9D8B030D-6E8A-4147-A177-3AD203B41FA5}">
                      <a16:colId xmlns:a16="http://schemas.microsoft.com/office/drawing/2014/main" val="3879987976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2191024604"/>
                    </a:ext>
                  </a:extLst>
                </a:gridCol>
                <a:gridCol w="250190">
                  <a:extLst>
                    <a:ext uri="{9D8B030D-6E8A-4147-A177-3AD203B41FA5}">
                      <a16:colId xmlns:a16="http://schemas.microsoft.com/office/drawing/2014/main" val="2737940269"/>
                    </a:ext>
                  </a:extLst>
                </a:gridCol>
              </a:tblGrid>
              <a:tr h="1070047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WG1 CMOS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WG2 Silicon, 4D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WG3 Ex Fluence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WG4 Simulation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WG5 Tech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WG6 Non-Silicon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WG7 </a:t>
                      </a:r>
                      <a:r>
                        <a:rPr lang="en-GB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Inteconnect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WG8 Outreach</a:t>
                      </a: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AidaInnova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Alice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ATLAS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Belle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CMS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DUNE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EIC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Euro-L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FCC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LHCb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NA62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RD42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RD50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RD51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RD53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Ignite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CRESST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COSINUS</a:t>
                      </a: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NUCLEUS</a:t>
                      </a:r>
                    </a:p>
                  </a:txBody>
                  <a:tcPr marL="9525" marR="9525" marT="9525" marB="0" vert="vert270" anchor="ctr"/>
                </a:tc>
                <a:extLst>
                  <a:ext uri="{0D108BD9-81ED-4DB2-BD59-A6C34878D82A}">
                    <a16:rowId xmlns:a16="http://schemas.microsoft.com/office/drawing/2014/main" val="3640653384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#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istituti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interessati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per WG</a:t>
                      </a:r>
                    </a:p>
                  </a:txBody>
                  <a:tcPr marL="7371" marR="7371" marT="14741" marB="14741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761610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#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Istituti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italiani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per WG</a:t>
                      </a:r>
                    </a:p>
                  </a:txBody>
                  <a:tcPr marL="7371" marR="7371" marT="14741" marB="14741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95617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 Italia per WG</a:t>
                      </a:r>
                    </a:p>
                  </a:txBody>
                  <a:tcPr marL="7371" marR="7371" marT="14741" marB="14741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23084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46487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 dirty="0" err="1">
                          <a:effectLst/>
                          <a:latin typeface="+mj-lt"/>
                        </a:rPr>
                        <a:t>UniPavia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90968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UniMi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142230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UniFi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80696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To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10480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Pisa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494843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Genova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344816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Fi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67317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CNR Perugia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400902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INFN Ba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7371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926984"/>
                  </a:ext>
                </a:extLst>
              </a:tr>
              <a:tr h="32368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u="none" strike="noStrike">
                          <a:effectLst/>
                          <a:latin typeface="+mj-lt"/>
                        </a:rPr>
                        <a:t>FBK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 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1100" b="1" u="none" strike="noStrike" dirty="0">
                          <a:effectLst/>
                          <a:latin typeface="+mj-lt"/>
                        </a:rPr>
                        <a:t>-</a:t>
                      </a:r>
                      <a:endParaRPr lang="en-IT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71" marR="7371" marT="14741" marB="14741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4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49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0ED3F9-E3E9-DF91-256D-E9C94F70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18391-D411-FE40-AAD7-861AE5233E0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78597D-528B-0CCD-5E40-9331E647373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/>
              <a:t>DRD3, N. Cartiglia, G. Pellegrini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64B45-890F-D24E-690E-21FDC831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21485E-F29B-F7AA-B342-15B4CFDF43C8}"/>
              </a:ext>
            </a:extLst>
          </p:cNvPr>
          <p:cNvSpPr txBox="1"/>
          <p:nvPr/>
        </p:nvSpPr>
        <p:spPr>
          <a:xfrm>
            <a:off x="1566412" y="891887"/>
            <a:ext cx="9811502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IT" b="1" dirty="0">
                <a:solidFill>
                  <a:srgbClr val="FF0000"/>
                </a:solidFill>
              </a:rPr>
              <a:t>We don’t plan for a second workshop</a:t>
            </a:r>
          </a:p>
          <a:p>
            <a:pPr>
              <a:lnSpc>
                <a:spcPct val="130000"/>
              </a:lnSpc>
            </a:pPr>
            <a:endParaRPr lang="en-IT" b="1" dirty="0">
              <a:solidFill>
                <a:srgbClr val="FF0000"/>
              </a:solidFill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b="1" dirty="0"/>
              <a:t>Mid-April</a:t>
            </a:r>
            <a:r>
              <a:rPr lang="en-IT" dirty="0"/>
              <a:t>: Write-up of Draft1: each WG summarizes the session in ~ 1 – 2 pages, mostly tables with milestones, fte, and costing (but not coverage of the costs)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b="1" dirty="0"/>
              <a:t>End of April</a:t>
            </a:r>
            <a:r>
              <a:rPr lang="en-IT" dirty="0"/>
              <a:t>: the write-up is sent to the community for comments (2-3 weeks)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b="1" dirty="0"/>
              <a:t>Mid-May: </a:t>
            </a:r>
            <a:r>
              <a:rPr lang="en-IT" dirty="0"/>
              <a:t>expect comments from the community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b="1" dirty="0"/>
              <a:t>End of May/ early June: </a:t>
            </a:r>
            <a:r>
              <a:rPr lang="en-IT" dirty="0"/>
              <a:t>Second draft of the write-up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IT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dirty="0"/>
              <a:t>After that: coordination with our DRDx, ECFA, preparation for the DRDC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IT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b="1" dirty="0"/>
              <a:t>Far future</a:t>
            </a:r>
            <a:r>
              <a:rPr lang="en-IT" dirty="0"/>
              <a:t>: founding meeting in Q4/2023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IT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N</a:t>
            </a:r>
            <a:r>
              <a:rPr lang="en-IT" b="1" dirty="0"/>
              <a:t>ew DRD3 collaboration starts in Q1/2024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IT" dirty="0"/>
              <a:t>The new collaboration will write the MoU and will deal with the money mistery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41239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87F488-4BA1-6A19-4E2F-D62584C3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2BACD5-DBBC-4041-9454-70A8D25A0F7B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91A17-FC7B-2E16-B2CB-146051F86E1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N. Cartiglia,  INFN Torino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4DDBD9-2227-9635-FA9E-BFA52DA9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Costing: do be done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E6F5E6-90C1-225C-DF4D-134E484A3C6F}"/>
              </a:ext>
            </a:extLst>
          </p:cNvPr>
          <p:cNvSpPr txBox="1"/>
          <p:nvPr/>
        </p:nvSpPr>
        <p:spPr>
          <a:xfrm>
            <a:off x="1530626" y="954157"/>
            <a:ext cx="6163867" cy="412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IT" b="1" dirty="0">
                <a:solidFill>
                  <a:srgbClr val="800000"/>
                </a:solidFill>
              </a:rPr>
              <a:t>Cost each WG according to the presented milestones</a:t>
            </a:r>
          </a:p>
        </p:txBody>
      </p:sp>
    </p:spTree>
    <p:extLst>
      <p:ext uri="{BB962C8B-B14F-4D97-AF65-F5344CB8AC3E}">
        <p14:creationId xmlns:p14="http://schemas.microsoft.com/office/powerpoint/2010/main" val="4006862643"/>
      </p:ext>
    </p:extLst>
  </p:cSld>
  <p:clrMapOvr>
    <a:masterClrMapping/>
  </p:clrMapOvr>
</p:sld>
</file>

<file path=ppt/theme/theme1.xml><?xml version="1.0" encoding="utf-8"?>
<a:theme xmlns:a="http://schemas.openxmlformats.org/drawingml/2006/main" name="Clean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tx1">
              <a:lumMod val="75000"/>
              <a:lumOff val="25000"/>
            </a:schemeClr>
          </a:solidFill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b="1" dirty="0" smtClean="0">
            <a:solidFill>
              <a:srgbClr val="8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artiglia" id="{3760F05D-54CF-144A-A176-BC9D9B2E6600}" vid="{83754A32-434E-1E40-B532-9DA0C4812C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Clean</Template>
  <TotalTime>502</TotalTime>
  <Words>865</Words>
  <Application>Microsoft Macintosh PowerPoint</Application>
  <PresentationFormat>Widescreen</PresentationFormat>
  <Paragraphs>476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Bauhaus 93</vt:lpstr>
      <vt:lpstr>Calibri</vt:lpstr>
      <vt:lpstr>Century Gothic</vt:lpstr>
      <vt:lpstr>Times New Roman</vt:lpstr>
      <vt:lpstr>Wingdings 2</vt:lpstr>
      <vt:lpstr>Clean</vt:lpstr>
      <vt:lpstr>DRD3 - Workshop</vt:lpstr>
      <vt:lpstr>DRD3 – Status of questionaires</vt:lpstr>
      <vt:lpstr>Funding, from the questionaires</vt:lpstr>
      <vt:lpstr>Scientific structure</vt:lpstr>
      <vt:lpstr>Interesse Italiano in DRD3</vt:lpstr>
      <vt:lpstr>Next steps</vt:lpstr>
      <vt:lpstr>Costing: do be done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DRD3 – Solid state</dc:title>
  <dc:subject/>
  <dc:creator>Nicolo' Cartiglia</dc:creator>
  <cp:keywords/>
  <dc:description/>
  <cp:lastModifiedBy>Nicolo' Cartiglia</cp:lastModifiedBy>
  <cp:revision>7</cp:revision>
  <cp:lastPrinted>2020-10-30T09:46:12Z</cp:lastPrinted>
  <dcterms:created xsi:type="dcterms:W3CDTF">2023-03-29T10:10:08Z</dcterms:created>
  <dcterms:modified xsi:type="dcterms:W3CDTF">2023-03-31T13:07:52Z</dcterms:modified>
  <cp:category/>
</cp:coreProperties>
</file>