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13"/>
  </p:notesMasterIdLst>
  <p:sldIdLst>
    <p:sldId id="260" r:id="rId2"/>
    <p:sldId id="259" r:id="rId3"/>
    <p:sldId id="292" r:id="rId4"/>
    <p:sldId id="296" r:id="rId5"/>
    <p:sldId id="265" r:id="rId6"/>
    <p:sldId id="262" r:id="rId7"/>
    <p:sldId id="266" r:id="rId8"/>
    <p:sldId id="267" r:id="rId9"/>
    <p:sldId id="340" r:id="rId10"/>
    <p:sldId id="343" r:id="rId11"/>
    <p:sldId id="34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592"/>
    <a:srgbClr val="4297B7"/>
    <a:srgbClr val="1F3F92"/>
    <a:srgbClr val="164190"/>
    <a:srgbClr val="4FBBE4"/>
    <a:srgbClr val="2A72B9"/>
    <a:srgbClr val="714E9F"/>
    <a:srgbClr val="F46100"/>
    <a:srgbClr val="E9E34E"/>
    <a:srgbClr val="283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8"/>
    <p:restoredTop sz="95801"/>
  </p:normalViewPr>
  <p:slideViewPr>
    <p:cSldViewPr snapToGrid="0" snapToObjects="1" showGuides="1">
      <p:cViewPr varScale="1">
        <p:scale>
          <a:sx n="106" d="100"/>
          <a:sy n="106" d="100"/>
        </p:scale>
        <p:origin x="520" y="184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C4257-FBA9-4A0D-BC5C-505899423CA0}" type="datetimeFigureOut">
              <a:rPr lang="it-IT" smtClean="0"/>
              <a:t>27/09/24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F33E3-DA9F-4114-8AE2-EB0E5DB3E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426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F33E3-DA9F-4114-8AE2-EB0E5DB3E43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46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F33E3-DA9F-4114-8AE2-EB0E5DB3E43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37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F33E3-DA9F-4114-8AE2-EB0E5DB3E43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00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F33E3-DA9F-4114-8AE2-EB0E5DB3E43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23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8" y="4378111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86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La data di oggi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25 gennaio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  <p:sldLayoutId id="214748373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testo, giallo, blu, colorato&#10;&#10;Descrizione generata automaticamente">
            <a:extLst>
              <a:ext uri="{FF2B5EF4-FFF2-40B4-BE49-F238E27FC236}">
                <a16:creationId xmlns:a16="http://schemas.microsoft.com/office/drawing/2014/main" id="{D9BEF8F9-1375-EE42-AF3C-CD059636E9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104" b="23104"/>
          <a:stretch>
            <a:fillRect/>
          </a:stretch>
        </p:blipFill>
        <p:spPr>
          <a:xfrm>
            <a:off x="-1" y="2221374"/>
            <a:ext cx="7394576" cy="2629509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3228786-D527-6842-82EB-C336E659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75980"/>
            <a:ext cx="12192000" cy="701731"/>
          </a:xfrm>
        </p:spPr>
        <p:txBody>
          <a:bodyPr/>
          <a:lstStyle/>
          <a:p>
            <a:r>
              <a:rPr lang="it-IT" sz="4400" dirty="0" err="1"/>
              <a:t>Italian</a:t>
            </a:r>
            <a:r>
              <a:rPr lang="it-IT" sz="4400" dirty="0"/>
              <a:t> National Institute of </a:t>
            </a:r>
            <a:r>
              <a:rPr lang="it-IT" sz="4400" dirty="0" err="1"/>
              <a:t>Nuclear</a:t>
            </a:r>
            <a:r>
              <a:rPr lang="it-IT" sz="4400" dirty="0"/>
              <a:t> </a:t>
            </a:r>
            <a:r>
              <a:rPr lang="it-IT" sz="4400" dirty="0" err="1"/>
              <a:t>Physics</a:t>
            </a:r>
            <a:endParaRPr lang="it-IT" sz="440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19CACCF-7464-DC43-8743-5B436E14E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67786" y="5881538"/>
            <a:ext cx="4729453" cy="5909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dirty="0"/>
              <a:t>Prof.ssa Roberta </a:t>
            </a:r>
            <a:r>
              <a:rPr lang="it-IT" dirty="0" err="1"/>
              <a:t>Sparvoli</a:t>
            </a:r>
            <a:r>
              <a:rPr lang="it-IT" dirty="0"/>
              <a:t>  </a:t>
            </a:r>
          </a:p>
          <a:p>
            <a:pPr algn="ctr"/>
            <a:r>
              <a:rPr lang="it-IT" dirty="0"/>
              <a:t>Director INFN Roma Tor Vergata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F2DED2DA-CC45-9880-9F1E-5D765C707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RICAP 2024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2328492-A6A1-D504-651E-A76DB0824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27/09/2024</a:t>
            </a:r>
          </a:p>
        </p:txBody>
      </p:sp>
    </p:spTree>
    <p:extLst>
      <p:ext uri="{BB962C8B-B14F-4D97-AF65-F5344CB8AC3E}">
        <p14:creationId xmlns:p14="http://schemas.microsoft.com/office/powerpoint/2010/main" val="3610348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379B2-B264-45B0-DA02-E6F37A82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5" y="823048"/>
            <a:ext cx="2947482" cy="2605952"/>
          </a:xfrm>
        </p:spPr>
        <p:txBody>
          <a:bodyPr/>
          <a:lstStyle/>
          <a:p>
            <a:r>
              <a:rPr lang="it-IT" dirty="0"/>
              <a:t>INFN </a:t>
            </a:r>
            <a:br>
              <a:rPr lang="it-IT" dirty="0"/>
            </a:br>
            <a:r>
              <a:rPr lang="it-IT" dirty="0"/>
              <a:t>Tor Vergata </a:t>
            </a:r>
            <a:br>
              <a:rPr lang="it-IT" dirty="0"/>
            </a:br>
            <a:r>
              <a:rPr lang="it-IT" dirty="0"/>
              <a:t>&amp; </a:t>
            </a:r>
            <a:br>
              <a:rPr lang="it-IT" dirty="0"/>
            </a:br>
            <a:r>
              <a:rPr lang="it-IT" dirty="0" err="1"/>
              <a:t>Astroparticle</a:t>
            </a:r>
            <a:r>
              <a:rPr lang="it-IT" dirty="0"/>
              <a:t> </a:t>
            </a:r>
            <a:r>
              <a:rPr lang="it-IT" dirty="0" err="1"/>
              <a:t>physics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95D0FC-2D1D-9150-345D-32EAF7A5EE45}"/>
              </a:ext>
            </a:extLst>
          </p:cNvPr>
          <p:cNvSpPr txBox="1"/>
          <p:nvPr/>
        </p:nvSpPr>
        <p:spPr>
          <a:xfrm>
            <a:off x="3789948" y="256146"/>
            <a:ext cx="7664116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effectLst/>
                <a:latin typeface="+mj-lt"/>
              </a:rPr>
              <a:t>Radiation</a:t>
            </a:r>
            <a:r>
              <a:rPr lang="it-IT" sz="2400" b="1" dirty="0">
                <a:solidFill>
                  <a:srgbClr val="FF0000"/>
                </a:solidFill>
                <a:effectLst/>
                <a:latin typeface="+mj-lt"/>
              </a:rPr>
              <a:t> from the </a:t>
            </a:r>
            <a:r>
              <a:rPr lang="it-IT" sz="2400" b="1" dirty="0" err="1">
                <a:solidFill>
                  <a:srgbClr val="FF0000"/>
                </a:solidFill>
                <a:effectLst/>
                <a:latin typeface="+mj-lt"/>
              </a:rPr>
              <a:t>Universe</a:t>
            </a:r>
            <a:r>
              <a:rPr lang="it-IT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it-IT" sz="2000" dirty="0">
                <a:effectLst/>
                <a:latin typeface="+mj-lt"/>
              </a:rPr>
              <a:t>(</a:t>
            </a:r>
            <a:r>
              <a:rPr lang="it-IT" sz="2000" dirty="0" err="1">
                <a:effectLst/>
                <a:latin typeface="+mj-lt"/>
              </a:rPr>
              <a:t>photons</a:t>
            </a:r>
            <a:r>
              <a:rPr lang="it-IT" sz="2000" dirty="0">
                <a:effectLst/>
                <a:latin typeface="+mj-lt"/>
              </a:rPr>
              <a:t>,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effectLst/>
                <a:latin typeface="+mj-lt"/>
              </a:rPr>
              <a:t>cosmic</a:t>
            </a:r>
            <a:r>
              <a:rPr lang="it-IT" sz="2000" dirty="0">
                <a:effectLst/>
                <a:latin typeface="+mj-lt"/>
              </a:rPr>
              <a:t> rays from </a:t>
            </a:r>
            <a:r>
              <a:rPr lang="it-IT" sz="2000" dirty="0" err="1">
                <a:effectLst/>
                <a:latin typeface="+mj-lt"/>
              </a:rPr>
              <a:t>space</a:t>
            </a:r>
            <a:r>
              <a:rPr lang="it-IT" sz="2000" dirty="0">
                <a:effectLst/>
                <a:latin typeface="+mj-lt"/>
              </a:rPr>
              <a:t> and </a:t>
            </a:r>
            <a:r>
              <a:rPr lang="it-IT" sz="2000" dirty="0" err="1">
                <a:effectLst/>
                <a:latin typeface="+mj-lt"/>
              </a:rPr>
              <a:t>at</a:t>
            </a:r>
            <a:r>
              <a:rPr lang="it-IT" sz="2000" dirty="0">
                <a:effectLst/>
                <a:latin typeface="+mj-lt"/>
              </a:rPr>
              <a:t> ground, neutrino </a:t>
            </a:r>
            <a:r>
              <a:rPr lang="it-IT" sz="2000" dirty="0" err="1">
                <a:effectLst/>
                <a:latin typeface="+mj-lt"/>
              </a:rPr>
              <a:t>astronomy</a:t>
            </a:r>
            <a:r>
              <a:rPr lang="it-IT" sz="2000" dirty="0">
                <a:effectLst/>
                <a:latin typeface="+mj-lt"/>
              </a:rPr>
              <a:t>)</a:t>
            </a:r>
          </a:p>
          <a:p>
            <a:r>
              <a:rPr lang="it-IT" sz="2000" dirty="0">
                <a:effectLst/>
                <a:latin typeface="+mj-lt"/>
              </a:rPr>
              <a:t> </a:t>
            </a:r>
          </a:p>
          <a:p>
            <a:r>
              <a:rPr lang="it-IT" sz="2000" dirty="0">
                <a:solidFill>
                  <a:srgbClr val="91BB4C"/>
                </a:solidFill>
                <a:effectLst/>
                <a:latin typeface="+mj-lt"/>
              </a:rPr>
              <a:t>		</a:t>
            </a:r>
            <a:r>
              <a:rPr lang="it-IT" sz="2000" b="1" dirty="0">
                <a:solidFill>
                  <a:srgbClr val="91BB4C"/>
                </a:solidFill>
                <a:effectLst/>
                <a:latin typeface="+mj-lt"/>
              </a:rPr>
              <a:t>FERMI, </a:t>
            </a:r>
            <a:r>
              <a:rPr lang="it-IT" sz="2000" b="1" dirty="0">
                <a:solidFill>
                  <a:srgbClr val="91BB4C"/>
                </a:solidFill>
                <a:latin typeface="+mj-lt"/>
              </a:rPr>
              <a:t>AMS-02, </a:t>
            </a:r>
            <a:r>
              <a:rPr lang="it-IT" sz="2000" b="1" dirty="0">
                <a:solidFill>
                  <a:srgbClr val="91BB4C"/>
                </a:solidFill>
                <a:effectLst/>
                <a:latin typeface="+mj-lt"/>
              </a:rPr>
              <a:t>CSES-LIMADOU, </a:t>
            </a:r>
            <a:r>
              <a:rPr lang="it-IT" sz="2000" b="1" dirty="0">
                <a:solidFill>
                  <a:srgbClr val="91BB4C"/>
                </a:solidFill>
                <a:latin typeface="+mj-lt"/>
              </a:rPr>
              <a:t>IXPE, HERD</a:t>
            </a:r>
          </a:p>
          <a:p>
            <a:r>
              <a:rPr lang="it-IT" sz="2000" b="1" dirty="0">
                <a:solidFill>
                  <a:srgbClr val="91BB4C"/>
                </a:solidFill>
                <a:effectLst/>
                <a:latin typeface="+mj-lt"/>
              </a:rPr>
              <a:t>		SPB-2/PBR, </a:t>
            </a:r>
            <a:r>
              <a:rPr lang="it-IT" sz="2000" b="1" dirty="0">
                <a:solidFill>
                  <a:srgbClr val="91BB4C"/>
                </a:solidFill>
                <a:latin typeface="+mj-lt"/>
              </a:rPr>
              <a:t>GAPS </a:t>
            </a:r>
            <a:endParaRPr lang="it-IT" sz="2000" b="1" dirty="0">
              <a:solidFill>
                <a:srgbClr val="91BB4C"/>
              </a:solidFill>
              <a:effectLst/>
              <a:latin typeface="+mj-lt"/>
            </a:endParaRPr>
          </a:p>
          <a:p>
            <a:r>
              <a:rPr lang="it-IT" sz="2000" b="1" dirty="0">
                <a:solidFill>
                  <a:srgbClr val="91BB4C"/>
                </a:solidFill>
                <a:latin typeface="+mj-lt"/>
              </a:rPr>
              <a:t>		AUGER, MAGIC/CTAO,</a:t>
            </a:r>
            <a:r>
              <a:rPr lang="it-IT" sz="20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it-IT" sz="2000" b="1" dirty="0">
                <a:solidFill>
                  <a:srgbClr val="91BB4C"/>
                </a:solidFill>
                <a:latin typeface="+mj-lt"/>
              </a:rPr>
              <a:t>SWGO</a:t>
            </a:r>
            <a:endParaRPr lang="it-IT" sz="2000" b="1" dirty="0">
              <a:solidFill>
                <a:srgbClr val="91BB4C"/>
              </a:solidFill>
              <a:effectLst/>
              <a:latin typeface="+mj-lt"/>
            </a:endParaRPr>
          </a:p>
          <a:p>
            <a:endParaRPr lang="it-IT" sz="2000" dirty="0">
              <a:solidFill>
                <a:srgbClr val="91BB4C"/>
              </a:solidFill>
              <a:effectLst/>
              <a:latin typeface="+mj-lt"/>
            </a:endParaRPr>
          </a:p>
          <a:p>
            <a:r>
              <a:rPr lang="it-IT" sz="2400" b="1" dirty="0" err="1">
                <a:solidFill>
                  <a:srgbClr val="FF0000"/>
                </a:solidFill>
                <a:effectLst/>
                <a:latin typeface="+mj-lt"/>
              </a:rPr>
              <a:t>Gravitation</a:t>
            </a:r>
            <a:r>
              <a:rPr lang="it-IT" sz="2000" dirty="0">
                <a:solidFill>
                  <a:srgbClr val="DE9E31"/>
                </a:solidFill>
                <a:effectLst/>
                <a:latin typeface="+mj-lt"/>
              </a:rPr>
              <a:t> </a:t>
            </a:r>
            <a:r>
              <a:rPr lang="it-IT" sz="2000" dirty="0">
                <a:effectLst/>
                <a:latin typeface="+mj-lt"/>
              </a:rPr>
              <a:t>(</a:t>
            </a:r>
            <a:r>
              <a:rPr lang="it-IT" sz="2000" dirty="0" err="1">
                <a:effectLst/>
                <a:latin typeface="+mj-lt"/>
              </a:rPr>
              <a:t>interferometers</a:t>
            </a:r>
            <a:r>
              <a:rPr lang="it-IT" sz="2000" dirty="0">
                <a:effectLst/>
                <a:latin typeface="+mj-lt"/>
              </a:rPr>
              <a:t> </a:t>
            </a:r>
            <a:r>
              <a:rPr lang="it-IT" sz="2000" dirty="0" err="1">
                <a:effectLst/>
                <a:latin typeface="+mj-lt"/>
              </a:rPr>
              <a:t>at</a:t>
            </a:r>
            <a:r>
              <a:rPr lang="it-IT" sz="2000" dirty="0">
                <a:effectLst/>
                <a:latin typeface="+mj-lt"/>
              </a:rPr>
              <a:t> ground and from </a:t>
            </a:r>
            <a:r>
              <a:rPr lang="it-IT" sz="2000" dirty="0" err="1">
                <a:effectLst/>
                <a:latin typeface="+mj-lt"/>
              </a:rPr>
              <a:t>space</a:t>
            </a:r>
            <a:r>
              <a:rPr lang="it-IT" sz="2000" dirty="0">
                <a:effectLst/>
                <a:latin typeface="+mj-lt"/>
              </a:rPr>
              <a:t>, </a:t>
            </a:r>
            <a:r>
              <a:rPr lang="it-IT" sz="2000" dirty="0" err="1">
                <a:effectLst/>
                <a:latin typeface="+mj-lt"/>
              </a:rPr>
              <a:t>tests</a:t>
            </a:r>
            <a:r>
              <a:rPr lang="it-IT" sz="2000" dirty="0">
                <a:effectLst/>
                <a:latin typeface="+mj-lt"/>
              </a:rPr>
              <a:t> of general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effectLst/>
                <a:latin typeface="+mj-lt"/>
              </a:rPr>
              <a:t>relativity</a:t>
            </a:r>
            <a:r>
              <a:rPr lang="it-IT" sz="2000" dirty="0">
                <a:effectLst/>
                <a:latin typeface="+mj-lt"/>
              </a:rPr>
              <a:t>, quantum </a:t>
            </a:r>
            <a:r>
              <a:rPr lang="it-IT" sz="2000" dirty="0" err="1">
                <a:effectLst/>
                <a:latin typeface="+mj-lt"/>
              </a:rPr>
              <a:t>mechanics</a:t>
            </a:r>
            <a:r>
              <a:rPr lang="it-IT" sz="2000" dirty="0">
                <a:effectLst/>
                <a:latin typeface="+mj-lt"/>
              </a:rPr>
              <a:t>, QED and </a:t>
            </a:r>
            <a:r>
              <a:rPr lang="it-IT" sz="2000" dirty="0" err="1">
                <a:effectLst/>
                <a:latin typeface="+mj-lt"/>
              </a:rPr>
              <a:t>fundamentals</a:t>
            </a:r>
            <a:r>
              <a:rPr lang="it-IT" sz="2000" dirty="0">
                <a:effectLst/>
                <a:latin typeface="+mj-lt"/>
              </a:rPr>
              <a:t>)</a:t>
            </a:r>
            <a:r>
              <a:rPr lang="it-IT" sz="2000" dirty="0">
                <a:solidFill>
                  <a:srgbClr val="FFFFFF"/>
                </a:solidFill>
                <a:latin typeface="+mj-lt"/>
              </a:rPr>
              <a:t>  </a:t>
            </a:r>
          </a:p>
          <a:p>
            <a:r>
              <a:rPr lang="it-IT" sz="2000" dirty="0">
                <a:solidFill>
                  <a:srgbClr val="FFFFFF"/>
                </a:solidFill>
                <a:latin typeface="+mj-lt"/>
              </a:rPr>
              <a:t>    	</a:t>
            </a:r>
          </a:p>
          <a:p>
            <a:r>
              <a:rPr lang="it-IT" sz="2000" dirty="0">
                <a:solidFill>
                  <a:srgbClr val="FFFFFF"/>
                </a:solidFill>
                <a:latin typeface="+mj-lt"/>
              </a:rPr>
              <a:t>		</a:t>
            </a:r>
            <a:r>
              <a:rPr lang="it-IT" sz="2000" dirty="0">
                <a:solidFill>
                  <a:srgbClr val="91BB4C"/>
                </a:solidFill>
              </a:rPr>
              <a:t> </a:t>
            </a:r>
            <a:r>
              <a:rPr lang="it-IT" sz="2000" dirty="0">
                <a:solidFill>
                  <a:srgbClr val="91BB4C"/>
                </a:solidFill>
                <a:latin typeface="+mj-lt"/>
              </a:rPr>
              <a:t>VIRGO, </a:t>
            </a:r>
            <a:r>
              <a:rPr lang="it-IT" sz="2000" dirty="0">
                <a:solidFill>
                  <a:srgbClr val="91BB4C"/>
                </a:solidFill>
                <a:effectLst/>
                <a:latin typeface="+mj-lt"/>
              </a:rPr>
              <a:t>LISA, ET</a:t>
            </a:r>
          </a:p>
          <a:p>
            <a:endParaRPr lang="it-IT" sz="2000" dirty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it-IT" sz="2400" b="1" dirty="0">
                <a:solidFill>
                  <a:srgbClr val="FF0000"/>
                </a:solidFill>
                <a:effectLst/>
                <a:latin typeface="+mj-lt"/>
              </a:rPr>
              <a:t>Dark </a:t>
            </a:r>
            <a:r>
              <a:rPr lang="it-IT" sz="2400" b="1" dirty="0" err="1">
                <a:solidFill>
                  <a:srgbClr val="FF0000"/>
                </a:solidFill>
                <a:effectLst/>
                <a:latin typeface="+mj-lt"/>
              </a:rPr>
              <a:t>Universe</a:t>
            </a:r>
            <a:r>
              <a:rPr lang="it-IT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it-IT" sz="2000" dirty="0">
                <a:effectLst/>
                <a:latin typeface="+mj-lt"/>
              </a:rPr>
              <a:t>(</a:t>
            </a:r>
            <a:r>
              <a:rPr lang="it-IT" sz="2000" dirty="0" err="1">
                <a:effectLst/>
                <a:latin typeface="+mj-lt"/>
              </a:rPr>
              <a:t>direct</a:t>
            </a:r>
            <a:r>
              <a:rPr lang="it-IT" sz="2000" dirty="0">
                <a:effectLst/>
                <a:latin typeface="+mj-lt"/>
              </a:rPr>
              <a:t> and </a:t>
            </a:r>
            <a:r>
              <a:rPr lang="it-IT" sz="2000" dirty="0" err="1">
                <a:effectLst/>
                <a:latin typeface="+mj-lt"/>
              </a:rPr>
              <a:t>indirect</a:t>
            </a:r>
            <a:r>
              <a:rPr lang="it-IT" sz="2000" dirty="0">
                <a:effectLst/>
                <a:latin typeface="+mj-lt"/>
              </a:rPr>
              <a:t> DM, dark energy) </a:t>
            </a:r>
          </a:p>
          <a:p>
            <a:endParaRPr lang="it-IT" sz="2000" dirty="0">
              <a:effectLst/>
              <a:latin typeface="+mj-lt"/>
            </a:endParaRPr>
          </a:p>
          <a:p>
            <a:r>
              <a:rPr lang="it-IT" sz="2000" dirty="0">
                <a:solidFill>
                  <a:srgbClr val="91BB4C"/>
                </a:solidFill>
                <a:latin typeface="+mj-lt"/>
              </a:rPr>
              <a:t>		</a:t>
            </a:r>
            <a:r>
              <a:rPr lang="it-IT" sz="2000" dirty="0">
                <a:solidFill>
                  <a:srgbClr val="91BB4C"/>
                </a:solidFill>
                <a:effectLst/>
                <a:latin typeface="+mj-lt"/>
              </a:rPr>
              <a:t>DAMA, LITEBIRD</a:t>
            </a:r>
          </a:p>
          <a:p>
            <a:endParaRPr lang="it-IT" sz="2000" dirty="0">
              <a:solidFill>
                <a:srgbClr val="91BB4C"/>
              </a:solidFill>
              <a:effectLst/>
              <a:latin typeface="+mj-lt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+mj-lt"/>
              </a:rPr>
              <a:t>Neutrino </a:t>
            </a:r>
            <a:r>
              <a:rPr lang="it-IT" sz="2400" b="1" dirty="0" err="1">
                <a:solidFill>
                  <a:srgbClr val="FF0000"/>
                </a:solidFill>
                <a:latin typeface="+mj-lt"/>
              </a:rPr>
              <a:t>Physics</a:t>
            </a:r>
            <a:r>
              <a:rPr lang="it-IT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2000" dirty="0">
                <a:latin typeface="+mj-lt"/>
              </a:rPr>
              <a:t>(solar </a:t>
            </a:r>
            <a:r>
              <a:rPr lang="it-IT" sz="2000" dirty="0" err="1">
                <a:latin typeface="+mj-lt"/>
              </a:rPr>
              <a:t>neutrinos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oscillation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experiments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hierarchy</a:t>
            </a:r>
            <a:r>
              <a:rPr lang="it-IT" sz="2000" dirty="0">
                <a:latin typeface="+mj-lt"/>
              </a:rPr>
              <a:t> and mass, Majorana vs Dirac mass </a:t>
            </a:r>
            <a:r>
              <a:rPr lang="it-IT" sz="2000" dirty="0" err="1">
                <a:latin typeface="+mj-lt"/>
              </a:rPr>
              <a:t>term</a:t>
            </a:r>
            <a:r>
              <a:rPr lang="it-IT" sz="2000" dirty="0">
                <a:latin typeface="+mj-lt"/>
              </a:rPr>
              <a:t>)</a:t>
            </a:r>
            <a:r>
              <a:rPr lang="it-IT" sz="2000" dirty="0">
                <a:solidFill>
                  <a:srgbClr val="FFFFFF"/>
                </a:solidFill>
                <a:latin typeface="+mj-lt"/>
              </a:rPr>
              <a:t>) </a:t>
            </a:r>
          </a:p>
          <a:p>
            <a:endParaRPr lang="it-IT" sz="2000" dirty="0">
              <a:solidFill>
                <a:srgbClr val="FFFFFF"/>
              </a:solidFill>
              <a:latin typeface="+mj-lt"/>
            </a:endParaRPr>
          </a:p>
          <a:p>
            <a:r>
              <a:rPr lang="it-IT" sz="2000" dirty="0">
                <a:latin typeface="+mj-lt"/>
              </a:rPr>
              <a:t>  		</a:t>
            </a:r>
            <a:r>
              <a:rPr lang="it-IT" sz="2000" dirty="0">
                <a:solidFill>
                  <a:srgbClr val="91BB4C"/>
                </a:solidFill>
                <a:latin typeface="+mj-lt"/>
              </a:rPr>
              <a:t>NUCLEUS, CUPID</a:t>
            </a:r>
          </a:p>
          <a:p>
            <a:endParaRPr lang="it-IT" sz="2000" dirty="0">
              <a:solidFill>
                <a:srgbClr val="FFFFFF"/>
              </a:solidFill>
              <a:effectLst/>
              <a:latin typeface="+mj-lt"/>
            </a:endParaRPr>
          </a:p>
          <a:p>
            <a:endParaRPr lang="it-IT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3C120B7C-E788-DE4C-8B6F-15C3FAA4315B}"/>
              </a:ext>
            </a:extLst>
          </p:cNvPr>
          <p:cNvCxnSpPr/>
          <p:nvPr/>
        </p:nvCxnSpPr>
        <p:spPr>
          <a:xfrm>
            <a:off x="3971677" y="1807370"/>
            <a:ext cx="6617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CE142D0-004F-98D3-65D6-DDF88A7A91AD}"/>
              </a:ext>
            </a:extLst>
          </p:cNvPr>
          <p:cNvCxnSpPr/>
          <p:nvPr/>
        </p:nvCxnSpPr>
        <p:spPr>
          <a:xfrm>
            <a:off x="4002494" y="3664527"/>
            <a:ext cx="6617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06FA477-5F3D-D984-C8DB-12FC7F673303}"/>
              </a:ext>
            </a:extLst>
          </p:cNvPr>
          <p:cNvCxnSpPr/>
          <p:nvPr/>
        </p:nvCxnSpPr>
        <p:spPr>
          <a:xfrm>
            <a:off x="4002495" y="4899404"/>
            <a:ext cx="6617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B05C31E-A217-ACE9-69D7-92405EDF9379}"/>
              </a:ext>
            </a:extLst>
          </p:cNvPr>
          <p:cNvCxnSpPr/>
          <p:nvPr/>
        </p:nvCxnSpPr>
        <p:spPr>
          <a:xfrm>
            <a:off x="4002495" y="6514906"/>
            <a:ext cx="6617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61B9F66B-3C85-E94F-1605-D7A06E563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83" y="3519243"/>
            <a:ext cx="2319285" cy="314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8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F12D8-7ADA-FD70-B6B1-07795229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Thanks for </a:t>
            </a:r>
            <a:r>
              <a:rPr lang="it-IT" dirty="0" err="1"/>
              <a:t>joining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RICAP 2024 !</a:t>
            </a:r>
          </a:p>
        </p:txBody>
      </p:sp>
    </p:spTree>
    <p:extLst>
      <p:ext uri="{BB962C8B-B14F-4D97-AF65-F5344CB8AC3E}">
        <p14:creationId xmlns:p14="http://schemas.microsoft.com/office/powerpoint/2010/main" val="17868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2799C-B886-D149-857D-E90206F8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33" y="1460474"/>
            <a:ext cx="6096001" cy="3748719"/>
          </a:xfrm>
        </p:spPr>
        <p:txBody>
          <a:bodyPr/>
          <a:lstStyle/>
          <a:p>
            <a:r>
              <a:rPr lang="it-IT" dirty="0">
                <a:solidFill>
                  <a:srgbClr val="283651"/>
                </a:solidFill>
              </a:rPr>
              <a:t>INFN </a:t>
            </a:r>
            <a:r>
              <a:rPr lang="it-IT" dirty="0" err="1">
                <a:solidFill>
                  <a:srgbClr val="283651"/>
                </a:solidFill>
              </a:rPr>
              <a:t>was</a:t>
            </a:r>
            <a:r>
              <a:rPr lang="it-IT" dirty="0">
                <a:solidFill>
                  <a:srgbClr val="283651"/>
                </a:solidFill>
              </a:rPr>
              <a:t> </a:t>
            </a:r>
            <a:r>
              <a:rPr lang="it-IT" dirty="0" err="1">
                <a:solidFill>
                  <a:srgbClr val="283651"/>
                </a:solidFill>
              </a:rPr>
              <a:t>founded</a:t>
            </a:r>
            <a:br>
              <a:rPr lang="it-IT" dirty="0">
                <a:solidFill>
                  <a:srgbClr val="4297B7"/>
                </a:solidFill>
              </a:rPr>
            </a:br>
            <a:r>
              <a:rPr lang="it-IT" sz="4800" b="1" dirty="0">
                <a:solidFill>
                  <a:srgbClr val="4297B7"/>
                </a:solidFill>
              </a:rPr>
              <a:t>in 1951</a:t>
            </a:r>
            <a:br>
              <a:rPr lang="it-IT" dirty="0"/>
            </a:br>
            <a:r>
              <a:rPr lang="it-IT" dirty="0">
                <a:latin typeface="+mn-lt"/>
              </a:rPr>
              <a:t>and </a:t>
            </a:r>
            <a:r>
              <a:rPr lang="it-IT" dirty="0" err="1">
                <a:latin typeface="+mn-lt"/>
              </a:rPr>
              <a:t>has</a:t>
            </a:r>
            <a:r>
              <a:rPr lang="it-IT" dirty="0">
                <a:latin typeface="+mn-lt"/>
              </a:rPr>
              <a:t> a long and </a:t>
            </a:r>
            <a:r>
              <a:rPr lang="it-IT" dirty="0" err="1">
                <a:latin typeface="+mn-lt"/>
              </a:rPr>
              <a:t>prestigious</a:t>
            </a:r>
            <a:br>
              <a:rPr lang="it-IT" dirty="0">
                <a:solidFill>
                  <a:srgbClr val="283651"/>
                </a:solidFill>
                <a:latin typeface="+mn-lt"/>
              </a:rPr>
            </a:br>
            <a:r>
              <a:rPr lang="it-IT" dirty="0">
                <a:solidFill>
                  <a:srgbClr val="283651"/>
                </a:solidFill>
                <a:latin typeface="+mn-lt"/>
              </a:rPr>
              <a:t>history </a:t>
            </a:r>
            <a:r>
              <a:rPr lang="it-IT" dirty="0" err="1">
                <a:solidFill>
                  <a:srgbClr val="283651"/>
                </a:solidFill>
                <a:latin typeface="+mn-lt"/>
              </a:rPr>
              <a:t>descending</a:t>
            </a:r>
            <a:r>
              <a:rPr lang="it-IT" dirty="0">
                <a:solidFill>
                  <a:srgbClr val="283651"/>
                </a:solidFill>
                <a:latin typeface="+mn-lt"/>
              </a:rPr>
              <a:t> from </a:t>
            </a:r>
            <a:br>
              <a:rPr lang="it-IT" dirty="0">
                <a:solidFill>
                  <a:srgbClr val="283651"/>
                </a:solidFill>
                <a:latin typeface="+mn-lt"/>
              </a:rPr>
            </a:br>
            <a:r>
              <a:rPr lang="it-IT" dirty="0">
                <a:solidFill>
                  <a:srgbClr val="4297B7"/>
                </a:solidFill>
                <a:latin typeface="+mn-lt"/>
              </a:rPr>
              <a:t>Enrico Fermi </a:t>
            </a:r>
            <a:br>
              <a:rPr lang="it-IT" dirty="0">
                <a:solidFill>
                  <a:srgbClr val="4297B7"/>
                </a:solidFill>
                <a:latin typeface="+mn-lt"/>
              </a:rPr>
            </a:br>
            <a:r>
              <a:rPr lang="it-IT" dirty="0">
                <a:solidFill>
                  <a:srgbClr val="4297B7"/>
                </a:solidFill>
                <a:latin typeface="+mn-lt"/>
              </a:rPr>
              <a:t>and the «ragazzi di via Panisperna»</a:t>
            </a:r>
          </a:p>
        </p:txBody>
      </p:sp>
      <p:pic>
        <p:nvPicPr>
          <p:cNvPr id="7" name="Immagine 6" descr="Immagine che contiene persona, posando, vecchio, gruppo&#10;&#10;Descrizione generata automaticamente">
            <a:extLst>
              <a:ext uri="{FF2B5EF4-FFF2-40B4-BE49-F238E27FC236}">
                <a16:creationId xmlns:a16="http://schemas.microsoft.com/office/drawing/2014/main" id="{848EE9A4-26D9-084E-B5E9-D546E44FC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29" t="4446" r="729" b="9347"/>
          <a:stretch/>
        </p:blipFill>
        <p:spPr>
          <a:xfrm>
            <a:off x="-84083" y="-171000"/>
            <a:ext cx="5562869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34910419-4B03-F64F-A548-2E0B4C6863F2}"/>
              </a:ext>
            </a:extLst>
          </p:cNvPr>
          <p:cNvSpPr txBox="1">
            <a:spLocks/>
          </p:cNvSpPr>
          <p:nvPr/>
        </p:nvSpPr>
        <p:spPr>
          <a:xfrm>
            <a:off x="335280" y="2808006"/>
            <a:ext cx="3001660" cy="114492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>
                <a:solidFill>
                  <a:srgbClr val="283651"/>
                </a:solidFill>
                <a:latin typeface="+mn-lt"/>
              </a:rPr>
              <a:t>Our</a:t>
            </a:r>
            <a:endParaRPr lang="it-IT" sz="2800" dirty="0">
              <a:solidFill>
                <a:srgbClr val="283651"/>
              </a:solidFill>
              <a:latin typeface="+mn-lt"/>
            </a:endParaRPr>
          </a:p>
          <a:p>
            <a:r>
              <a:rPr lang="it-IT" sz="4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mission</a:t>
            </a:r>
            <a:endParaRPr lang="it-IT" sz="4800" dirty="0">
              <a:solidFill>
                <a:srgbClr val="4297B7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Immagine 3" descr="Immagine che contiene busta, bigliettodavisita&#10;&#10;Descrizione generata automaticamente">
            <a:extLst>
              <a:ext uri="{FF2B5EF4-FFF2-40B4-BE49-F238E27FC236}">
                <a16:creationId xmlns:a16="http://schemas.microsoft.com/office/drawing/2014/main" id="{56D3726F-6041-6643-B4B7-06151F786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19" y="-717055"/>
            <a:ext cx="7569200" cy="7569200"/>
          </a:xfrm>
          <a:prstGeom prst="rect">
            <a:avLst/>
          </a:prstGeom>
        </p:spPr>
      </p:pic>
      <p:pic>
        <p:nvPicPr>
          <p:cNvPr id="9" name="Immagine 8" descr="Immagine che contiene busta&#10;&#10;Descrizione generata automaticamente">
            <a:extLst>
              <a:ext uri="{FF2B5EF4-FFF2-40B4-BE49-F238E27FC236}">
                <a16:creationId xmlns:a16="http://schemas.microsoft.com/office/drawing/2014/main" id="{8E8E30B0-B739-8C42-BE80-AC709D92E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219" y="-711200"/>
            <a:ext cx="7569200" cy="7569200"/>
          </a:xfrm>
          <a:prstGeom prst="rect">
            <a:avLst/>
          </a:prstGeom>
        </p:spPr>
      </p:pic>
      <p:pic>
        <p:nvPicPr>
          <p:cNvPr id="17" name="Immagine 16" descr="Immagine che contiene testo, busta&#10;&#10;Descrizione generata automaticamente">
            <a:extLst>
              <a:ext uri="{FF2B5EF4-FFF2-40B4-BE49-F238E27FC236}">
                <a16:creationId xmlns:a16="http://schemas.microsoft.com/office/drawing/2014/main" id="{B6E636F7-3BED-8446-9CD9-D0F2A48A9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19" y="-711200"/>
            <a:ext cx="7569200" cy="7569200"/>
          </a:xfrm>
          <a:prstGeom prst="rect">
            <a:avLst/>
          </a:prstGeom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314BB5DC-08C9-374B-B60C-5F747BE18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219" y="-722910"/>
            <a:ext cx="7570800" cy="7570800"/>
          </a:xfrm>
          <a:prstGeom prst="rect">
            <a:avLst/>
          </a:prstGeom>
        </p:spPr>
      </p:pic>
      <p:pic>
        <p:nvPicPr>
          <p:cNvPr id="26" name="Immagine 25" descr="Immagine che contiene testo, caso&#10;&#10;Descrizione generata automaticamente">
            <a:extLst>
              <a:ext uri="{FF2B5EF4-FFF2-40B4-BE49-F238E27FC236}">
                <a16:creationId xmlns:a16="http://schemas.microsoft.com/office/drawing/2014/main" id="{DE4AF645-D930-CF4D-8AD3-233BEE6DF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219" y="-711200"/>
            <a:ext cx="7570800" cy="75708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5BA1DB-4EB6-094B-B9B0-25C83912126A}"/>
              </a:ext>
            </a:extLst>
          </p:cNvPr>
          <p:cNvSpPr txBox="1"/>
          <p:nvPr/>
        </p:nvSpPr>
        <p:spPr>
          <a:xfrm>
            <a:off x="9024971" y="533677"/>
            <a:ext cx="3003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4297B7"/>
                </a:solidFill>
                <a:latin typeface="+mj-lt"/>
              </a:rPr>
              <a:t>Developing</a:t>
            </a:r>
            <a:endParaRPr lang="it-IT" sz="3200" dirty="0">
              <a:solidFill>
                <a:srgbClr val="4297B7"/>
              </a:solidFill>
              <a:latin typeface="+mj-lt"/>
            </a:endParaRPr>
          </a:p>
          <a:p>
            <a:r>
              <a:rPr lang="it-IT" sz="28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new </a:t>
            </a:r>
            <a:r>
              <a:rPr lang="it-IT" sz="2800" dirty="0" err="1">
                <a:solidFill>
                  <a:srgbClr val="283651"/>
                </a:solidFill>
                <a:latin typeface="Franklin Gothic Medium" panose="020B0603020102020204" pitchFamily="34" charset="0"/>
              </a:rPr>
              <a:t>frontier</a:t>
            </a:r>
            <a:r>
              <a:rPr lang="it-IT" sz="28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 </a:t>
            </a:r>
            <a:r>
              <a:rPr lang="it-IT" sz="2800" dirty="0" err="1">
                <a:solidFill>
                  <a:srgbClr val="283651"/>
                </a:solidFill>
                <a:latin typeface="Franklin Gothic Medium" panose="020B0603020102020204" pitchFamily="34" charset="0"/>
              </a:rPr>
              <a:t>technologies</a:t>
            </a:r>
            <a:endParaRPr lang="it-IT" sz="2800" dirty="0">
              <a:solidFill>
                <a:srgbClr val="28365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77CA4A3-B6CC-6E40-A742-7685F38A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25" y="724499"/>
            <a:ext cx="3700604" cy="1255728"/>
          </a:xfrm>
        </p:spPr>
        <p:txBody>
          <a:bodyPr/>
          <a:lstStyle/>
          <a:p>
            <a:pPr algn="r"/>
            <a:r>
              <a:rPr lang="it-IT" sz="3200" dirty="0" err="1">
                <a:solidFill>
                  <a:srgbClr val="4297B7"/>
                </a:solidFill>
              </a:rPr>
              <a:t>Pushing</a:t>
            </a:r>
            <a:r>
              <a:rPr lang="it-IT" sz="3200" dirty="0">
                <a:solidFill>
                  <a:srgbClr val="4297B7"/>
                </a:solidFill>
              </a:rPr>
              <a:t> the </a:t>
            </a:r>
            <a:r>
              <a:rPr lang="it-IT" sz="3200" dirty="0" err="1">
                <a:solidFill>
                  <a:srgbClr val="4297B7"/>
                </a:solidFill>
              </a:rPr>
              <a:t>frontiers</a:t>
            </a:r>
            <a:r>
              <a:rPr lang="it-IT" sz="3200" dirty="0">
                <a:solidFill>
                  <a:srgbClr val="4297B7"/>
                </a:solidFill>
              </a:rPr>
              <a:t> </a:t>
            </a:r>
            <a:r>
              <a:rPr lang="it-IT" sz="3200" dirty="0"/>
              <a:t>of knowledge</a:t>
            </a:r>
            <a:br>
              <a:rPr lang="it-IT" sz="2800" dirty="0">
                <a:solidFill>
                  <a:srgbClr val="283651"/>
                </a:solidFill>
                <a:latin typeface="Franklin Gothic Medium" panose="020B0603020102020204" pitchFamily="34" charset="0"/>
              </a:rPr>
            </a:br>
            <a:r>
              <a:rPr lang="it-IT" sz="20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The Big Bang secrets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307DF8-10B3-E64F-AFD7-6E5A87862345}"/>
              </a:ext>
            </a:extLst>
          </p:cNvPr>
          <p:cNvSpPr txBox="1"/>
          <p:nvPr/>
        </p:nvSpPr>
        <p:spPr>
          <a:xfrm>
            <a:off x="1751267" y="4883927"/>
            <a:ext cx="271414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Forming</a:t>
            </a:r>
            <a:endParaRPr lang="it-IT" sz="3200" dirty="0">
              <a:solidFill>
                <a:srgbClr val="4297B7"/>
              </a:solidFill>
              <a:latin typeface="Franklin Gothic Medium" panose="020B0603020102020204" pitchFamily="34" charset="0"/>
            </a:endParaRPr>
          </a:p>
          <a:p>
            <a:pPr algn="r"/>
            <a:r>
              <a:rPr lang="it-IT" sz="2800" dirty="0" err="1">
                <a:solidFill>
                  <a:srgbClr val="283651"/>
                </a:solidFill>
                <a:latin typeface="Franklin Gothic Medium" panose="020B0603020102020204" pitchFamily="34" charset="0"/>
              </a:rPr>
              <a:t>tomorrow’s</a:t>
            </a:r>
            <a:r>
              <a:rPr lang="it-IT" sz="28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 scientist</a:t>
            </a:r>
          </a:p>
          <a:p>
            <a:pPr algn="r"/>
            <a:r>
              <a:rPr lang="it-IT" sz="28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and </a:t>
            </a:r>
            <a:r>
              <a:rPr lang="it-IT" sz="2800" dirty="0" err="1">
                <a:solidFill>
                  <a:srgbClr val="283651"/>
                </a:solidFill>
                <a:latin typeface="Franklin Gothic Medium" panose="020B0603020102020204" pitchFamily="34" charset="0"/>
              </a:rPr>
              <a:t>engineers</a:t>
            </a:r>
            <a:endParaRPr lang="it-IT" sz="2800" dirty="0">
              <a:solidFill>
                <a:srgbClr val="283651"/>
              </a:solidFill>
              <a:latin typeface="Franklin Gothic Medium" panose="020B0603020102020204" pitchFamily="34" charset="0"/>
            </a:endParaRPr>
          </a:p>
          <a:p>
            <a:endParaRPr lang="it-IT" dirty="0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C10484B-E620-7D42-B28F-D454C9DBEEBC}"/>
              </a:ext>
            </a:extLst>
          </p:cNvPr>
          <p:cNvGrpSpPr/>
          <p:nvPr/>
        </p:nvGrpSpPr>
        <p:grpSpPr>
          <a:xfrm>
            <a:off x="7162535" y="4018414"/>
            <a:ext cx="4484033" cy="1970255"/>
            <a:chOff x="9074366" y="2555374"/>
            <a:chExt cx="6227754" cy="1970255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6DCAADC5-F468-174A-B193-B5DEA6D4154E}"/>
                </a:ext>
              </a:extLst>
            </p:cNvPr>
            <p:cNvSpPr/>
            <p:nvPr/>
          </p:nvSpPr>
          <p:spPr>
            <a:xfrm>
              <a:off x="9074366" y="2555374"/>
              <a:ext cx="6227754" cy="19125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8C49BCB-2F0A-0D48-AF80-8785FBA23391}"/>
                </a:ext>
              </a:extLst>
            </p:cNvPr>
            <p:cNvSpPr txBox="1"/>
            <p:nvPr/>
          </p:nvSpPr>
          <p:spPr>
            <a:xfrm>
              <a:off x="9145058" y="2586637"/>
              <a:ext cx="608636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Working </a:t>
              </a:r>
              <a:r>
                <a:rPr lang="it-IT" sz="3600" b="1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together</a:t>
              </a:r>
              <a:endParaRPr lang="it-IT" sz="3600" b="1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  <a:p>
              <a:r>
                <a:rPr lang="it-IT" sz="2800" dirty="0"/>
                <a:t>with </a:t>
              </a:r>
              <a:r>
                <a:rPr lang="it-IT" sz="2800" dirty="0" err="1"/>
                <a:t>young</a:t>
              </a:r>
              <a:r>
                <a:rPr lang="it-IT" sz="2800" dirty="0"/>
                <a:t> people and </a:t>
              </a:r>
            </a:p>
            <a:p>
              <a:r>
                <a:rPr lang="it-IT" sz="2800" dirty="0" err="1"/>
                <a:t>researchers</a:t>
              </a:r>
              <a:r>
                <a:rPr lang="it-IT" sz="2800" dirty="0"/>
                <a:t> from </a:t>
              </a:r>
            </a:p>
            <a:p>
              <a:r>
                <a:rPr lang="it-IT" sz="2800" dirty="0" err="1"/>
                <a:t>all</a:t>
              </a:r>
              <a:r>
                <a:rPr lang="it-IT" sz="2800" dirty="0"/>
                <a:t> over the world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66301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3F13AF-EE1F-F447-8A4A-605874A4B1A8}"/>
              </a:ext>
            </a:extLst>
          </p:cNvPr>
          <p:cNvSpPr txBox="1">
            <a:spLocks/>
          </p:cNvSpPr>
          <p:nvPr/>
        </p:nvSpPr>
        <p:spPr>
          <a:xfrm>
            <a:off x="1066956" y="2408280"/>
            <a:ext cx="3216286" cy="2419124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bg1"/>
                </a:solidFill>
              </a:rPr>
              <a:t>5 </a:t>
            </a:r>
            <a:r>
              <a:rPr lang="it-IT" sz="4000" dirty="0" err="1">
                <a:solidFill>
                  <a:schemeClr val="bg1"/>
                </a:solidFill>
              </a:rPr>
              <a:t>research</a:t>
            </a:r>
            <a:br>
              <a:rPr lang="it-IT" sz="4000" dirty="0">
                <a:solidFill>
                  <a:schemeClr val="bg1"/>
                </a:solidFill>
              </a:rPr>
            </a:br>
            <a:r>
              <a:rPr lang="it-IT" sz="4000" dirty="0">
                <a:solidFill>
                  <a:schemeClr val="bg1"/>
                </a:solidFill>
              </a:rPr>
              <a:t>lines</a:t>
            </a:r>
          </a:p>
          <a:p>
            <a:r>
              <a:rPr lang="it-IT" sz="2800" dirty="0">
                <a:solidFill>
                  <a:schemeClr val="bg1"/>
                </a:solidFill>
              </a:rPr>
              <a:t>5 Scientific </a:t>
            </a:r>
            <a:r>
              <a:rPr lang="it-IT" sz="2800" dirty="0" err="1">
                <a:solidFill>
                  <a:schemeClr val="bg1"/>
                </a:solidFill>
              </a:rPr>
              <a:t>Commissions</a:t>
            </a:r>
            <a:br>
              <a:rPr lang="it-IT" dirty="0">
                <a:solidFill>
                  <a:schemeClr val="bg1"/>
                </a:solidFill>
              </a:rPr>
            </a:br>
            <a:endParaRPr lang="it-IT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108" y="0"/>
            <a:ext cx="7196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2D389E8-F6CE-6347-B07E-7C496309F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8804" cy="6858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C80FCCE6-DE02-CE46-8001-21E9F81599D2}"/>
              </a:ext>
            </a:extLst>
          </p:cNvPr>
          <p:cNvSpPr txBox="1">
            <a:spLocks/>
          </p:cNvSpPr>
          <p:nvPr/>
        </p:nvSpPr>
        <p:spPr>
          <a:xfrm>
            <a:off x="230615" y="1968340"/>
            <a:ext cx="4148880" cy="13388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dirty="0" err="1">
                <a:solidFill>
                  <a:srgbClr val="283651"/>
                </a:solidFill>
              </a:rPr>
              <a:t>Infrastructures</a:t>
            </a:r>
            <a:endParaRPr lang="it-IT" sz="5000" dirty="0">
              <a:solidFill>
                <a:srgbClr val="283651"/>
              </a:solidFill>
            </a:endParaRPr>
          </a:p>
          <a:p>
            <a:r>
              <a:rPr lang="it-IT" sz="4000" dirty="0">
                <a:solidFill>
                  <a:srgbClr val="283651"/>
                </a:solidFill>
                <a:latin typeface="+mn-lt"/>
              </a:rPr>
              <a:t>INFN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0F5F298-7A12-914F-97A3-23C36E548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F5DBCD39-152F-0C66-BCFD-DF49D5B10B58}"/>
              </a:ext>
            </a:extLst>
          </p:cNvPr>
          <p:cNvSpPr/>
          <p:nvPr/>
        </p:nvSpPr>
        <p:spPr>
          <a:xfrm>
            <a:off x="8158348" y="3429000"/>
            <a:ext cx="498764" cy="228600"/>
          </a:xfrm>
          <a:prstGeom prst="ellipse">
            <a:avLst/>
          </a:prstGeom>
          <a:solidFill>
            <a:srgbClr val="FFFF00">
              <a:alpha val="3089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9520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644CB60A-2792-624E-A19C-B26DDA22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pic>
        <p:nvPicPr>
          <p:cNvPr id="8" name="Immagine 21">
            <a:extLst>
              <a:ext uri="{FF2B5EF4-FFF2-40B4-BE49-F238E27FC236}">
                <a16:creationId xmlns:a16="http://schemas.microsoft.com/office/drawing/2014/main" id="{7B3577C9-BC7E-4848-AE1A-7D82D31B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2" y="972269"/>
            <a:ext cx="251936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C1C71F60-21E7-9B49-B043-E1711464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685" y="1946162"/>
            <a:ext cx="348447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2600" dirty="0">
                <a:solidFill>
                  <a:srgbClr val="FF2592"/>
                </a:solidFill>
                <a:latin typeface="+mj-lt"/>
                <a:cs typeface="Arial" panose="020B0604020202020204" pitchFamily="34" charset="0"/>
              </a:rPr>
              <a:t>4 Laboratori Nazionali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0B83AFB-7365-5D45-A42C-EB751CB72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813" y="5727335"/>
            <a:ext cx="3014111" cy="561082"/>
          </a:xfrm>
          <a:prstGeom prst="rect">
            <a:avLst/>
          </a:prstGeom>
          <a:solidFill>
            <a:srgbClr val="E6E8EB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+mj-lt"/>
              </a:rPr>
              <a:t>LNL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+mj-lt"/>
              </a:rPr>
              <a:t>L</a:t>
            </a:r>
            <a:r>
              <a:rPr lang="it-IT" altLang="it-IT" sz="1600" dirty="0" err="1">
                <a:solidFill>
                  <a:schemeClr val="tx2"/>
                </a:solidFill>
                <a:latin typeface="+mj-lt"/>
              </a:rPr>
              <a:t>aboratori</a:t>
            </a: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 Nazionali di Legnaro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5D81805-0978-AF49-88D7-D59757D70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728" y="545964"/>
            <a:ext cx="2980038" cy="565232"/>
          </a:xfrm>
          <a:prstGeom prst="rect">
            <a:avLst/>
          </a:prstGeom>
          <a:solidFill>
            <a:srgbClr val="E6E8EB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+mj-lt"/>
              </a:rPr>
              <a:t>LNF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+mj-lt"/>
              </a:rPr>
              <a:t>L</a:t>
            </a:r>
            <a:r>
              <a:rPr lang="it-IT" altLang="it-IT" sz="1600" dirty="0" err="1">
                <a:solidFill>
                  <a:schemeClr val="tx2"/>
                </a:solidFill>
                <a:latin typeface="+mj-lt"/>
              </a:rPr>
              <a:t>aboratori</a:t>
            </a: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 Nazionali di Frascati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4442B1C-E337-A148-879E-FFF13F95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108" y="3183106"/>
            <a:ext cx="3306288" cy="670955"/>
          </a:xfrm>
          <a:prstGeom prst="rect">
            <a:avLst/>
          </a:prstGeom>
          <a:solidFill>
            <a:srgbClr val="E6E8EB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+mj-lt"/>
              </a:rPr>
              <a:t>LNGS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+mj-lt"/>
              </a:rPr>
              <a:t>L</a:t>
            </a:r>
            <a:r>
              <a:rPr lang="it-IT" altLang="it-IT" sz="1600" dirty="0" err="1">
                <a:solidFill>
                  <a:schemeClr val="tx2"/>
                </a:solidFill>
                <a:latin typeface="+mj-lt"/>
              </a:rPr>
              <a:t>aboratori</a:t>
            </a: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 Nazionali del Gran Sasso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3CF87EE-603B-DC48-A44A-FA4A19924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22" y="5727335"/>
            <a:ext cx="4622280" cy="561082"/>
          </a:xfrm>
          <a:prstGeom prst="rect">
            <a:avLst/>
          </a:prstGeom>
          <a:solidFill>
            <a:srgbClr val="E6E8EB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LNS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+mj-lt"/>
              </a:rPr>
              <a:t>L</a:t>
            </a:r>
            <a:r>
              <a:rPr lang="it-IT" altLang="it-IT" sz="1600" dirty="0" err="1">
                <a:solidFill>
                  <a:schemeClr val="tx2"/>
                </a:solidFill>
                <a:latin typeface="+mj-lt"/>
              </a:rPr>
              <a:t>aboratori</a:t>
            </a:r>
            <a:r>
              <a:rPr lang="it-IT" altLang="it-IT" sz="1600" dirty="0">
                <a:solidFill>
                  <a:schemeClr val="tx2"/>
                </a:solidFill>
                <a:latin typeface="+mj-lt"/>
              </a:rPr>
              <a:t> Nazionali del Sud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4AD75A4-3567-B149-B0AC-25189B934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4" y="162901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33F30EF1-85A0-D745-9505-EB9DAB1B81E7}"/>
              </a:ext>
            </a:extLst>
          </p:cNvPr>
          <p:cNvSpPr txBox="1">
            <a:spLocks/>
          </p:cNvSpPr>
          <p:nvPr/>
        </p:nvSpPr>
        <p:spPr>
          <a:xfrm>
            <a:off x="2788950" y="545964"/>
            <a:ext cx="3962243" cy="13388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dirty="0">
                <a:solidFill>
                  <a:srgbClr val="283651"/>
                </a:solidFill>
              </a:rPr>
              <a:t>Infrastrutture</a:t>
            </a:r>
          </a:p>
          <a:p>
            <a:r>
              <a:rPr lang="it-IT" sz="4000" dirty="0">
                <a:solidFill>
                  <a:srgbClr val="283651"/>
                </a:solidFill>
                <a:latin typeface="+mn-lt"/>
              </a:rPr>
              <a:t>dell’INFN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0B21EB07-B3BC-6746-9138-E4D61B1A6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5894FB97-400E-5F44-94A1-7E8AD5F21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59574" cy="6858000"/>
          </a:xfrm>
          <a:prstGeom prst="rect">
            <a:avLst/>
          </a:prstGeom>
        </p:spPr>
      </p:pic>
      <p:pic>
        <p:nvPicPr>
          <p:cNvPr id="54" name="Immagine 53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001A2AE1-7A6F-6C46-A79D-5A3460693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59574" cy="6858000"/>
          </a:xfrm>
          <a:prstGeom prst="rect">
            <a:avLst/>
          </a:prstGeom>
        </p:spPr>
      </p:pic>
      <p:pic>
        <p:nvPicPr>
          <p:cNvPr id="56" name="Immagine 55" descr="Immagine che contiene cielo, esterni, tarmac, banchina&#10;&#10;Descrizione generata automaticamente">
            <a:extLst>
              <a:ext uri="{FF2B5EF4-FFF2-40B4-BE49-F238E27FC236}">
                <a16:creationId xmlns:a16="http://schemas.microsoft.com/office/drawing/2014/main" id="{B239CD6C-1C54-1B43-8ED9-23B9DAA6B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7" y="0"/>
            <a:ext cx="12159574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0602476-977A-1B28-2CBF-31CC44E174C0}"/>
              </a:ext>
            </a:extLst>
          </p:cNvPr>
          <p:cNvSpPr txBox="1">
            <a:spLocks/>
          </p:cNvSpPr>
          <p:nvPr/>
        </p:nvSpPr>
        <p:spPr>
          <a:xfrm>
            <a:off x="2488933" y="545964"/>
            <a:ext cx="4148880" cy="13388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dirty="0" err="1">
                <a:solidFill>
                  <a:srgbClr val="283651"/>
                </a:solidFill>
              </a:rPr>
              <a:t>Infrastructures</a:t>
            </a:r>
            <a:endParaRPr lang="it-IT" sz="5000" dirty="0">
              <a:solidFill>
                <a:srgbClr val="283651"/>
              </a:solidFill>
            </a:endParaRPr>
          </a:p>
          <a:p>
            <a:r>
              <a:rPr lang="it-IT" sz="4000" dirty="0">
                <a:solidFill>
                  <a:srgbClr val="283651"/>
                </a:solidFill>
                <a:latin typeface="+mn-lt"/>
              </a:rPr>
              <a:t>INFN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376E2A-66D7-C2A7-2D48-4F608D881E87}"/>
              </a:ext>
            </a:extLst>
          </p:cNvPr>
          <p:cNvSpPr txBox="1"/>
          <p:nvPr/>
        </p:nvSpPr>
        <p:spPr>
          <a:xfrm>
            <a:off x="2715359" y="2027422"/>
            <a:ext cx="37478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+mj-lt"/>
              </a:rPr>
              <a:t>4 National </a:t>
            </a:r>
            <a:r>
              <a:rPr lang="it-IT" sz="2400" b="1" dirty="0" err="1">
                <a:solidFill>
                  <a:srgbClr val="FF0000"/>
                </a:solidFill>
                <a:latin typeface="+mj-lt"/>
              </a:rPr>
              <a:t>Laboratories</a:t>
            </a:r>
            <a:endParaRPr lang="it-IT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307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F971E47-6A3B-E143-B8B6-8E3C6166B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C1C71F60-21E7-9B49-B043-E1711464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685" y="1946162"/>
            <a:ext cx="348447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2600" dirty="0">
                <a:solidFill>
                  <a:srgbClr val="F46100"/>
                </a:solidFill>
                <a:latin typeface="+mj-lt"/>
                <a:cs typeface="Arial" panose="020B0604020202020204" pitchFamily="34" charset="0"/>
              </a:rPr>
              <a:t>3 Centri Nazionali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4AD75A4-3567-B149-B0AC-25189B934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4" y="162901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33F30EF1-85A0-D745-9505-EB9DAB1B81E7}"/>
              </a:ext>
            </a:extLst>
          </p:cNvPr>
          <p:cNvSpPr txBox="1">
            <a:spLocks/>
          </p:cNvSpPr>
          <p:nvPr/>
        </p:nvSpPr>
        <p:spPr>
          <a:xfrm>
            <a:off x="2788950" y="545964"/>
            <a:ext cx="3962243" cy="13388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dirty="0">
                <a:solidFill>
                  <a:srgbClr val="283651"/>
                </a:solidFill>
              </a:rPr>
              <a:t>Infrastrutture</a:t>
            </a:r>
          </a:p>
          <a:p>
            <a:r>
              <a:rPr lang="it-IT" sz="4000" dirty="0">
                <a:solidFill>
                  <a:srgbClr val="283651"/>
                </a:solidFill>
                <a:latin typeface="+mn-lt"/>
              </a:rPr>
              <a:t>dell’INFN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C12D155-7519-D045-921F-D8FB38298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355" y="5253059"/>
            <a:ext cx="2858630" cy="56108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GGI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Galileo Galilei </a:t>
            </a:r>
            <a:r>
              <a:rPr lang="it-IT" altLang="it-IT" sz="1600" dirty="0" err="1">
                <a:solidFill>
                  <a:srgbClr val="283651"/>
                </a:solidFill>
                <a:latin typeface="Franklin Gothic Medium" panose="020B0603020102020204" pitchFamily="34" charset="0"/>
              </a:rPr>
              <a:t>Institute</a:t>
            </a:r>
            <a:endParaRPr lang="it-IT" altLang="it-IT" sz="1600" dirty="0">
              <a:solidFill>
                <a:srgbClr val="28365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2757787-A911-0447-93BC-5DADE162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76" y="4919258"/>
            <a:ext cx="3309598" cy="6676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TIFPA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Trento Institute for Fundamental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Physics and Applications</a:t>
            </a:r>
            <a:endParaRPr lang="it-IT" altLang="it-IT" sz="1600" dirty="0">
              <a:solidFill>
                <a:srgbClr val="28365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277761E-3D46-8943-B3B6-877A8405C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156" y="1918482"/>
            <a:ext cx="4058516" cy="58943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CNAF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Centro per la ricerca e lo sviluppo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nelle tecnologie informatiche e telematiche</a:t>
            </a:r>
          </a:p>
        </p:txBody>
      </p:sp>
      <p:pic>
        <p:nvPicPr>
          <p:cNvPr id="5" name="Immagine 4" descr="Immagine che contiene luce&#10;&#10;Descrizione generata automaticamente">
            <a:extLst>
              <a:ext uri="{FF2B5EF4-FFF2-40B4-BE49-F238E27FC236}">
                <a16:creationId xmlns:a16="http://schemas.microsoft.com/office/drawing/2014/main" id="{3363E568-1D63-394E-A766-AAD427F46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6" y="0"/>
            <a:ext cx="12159574" cy="6858000"/>
          </a:xfrm>
          <a:prstGeom prst="rect">
            <a:avLst/>
          </a:prstGeom>
        </p:spPr>
      </p:pic>
      <p:pic>
        <p:nvPicPr>
          <p:cNvPr id="7" name="Immagine 6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0539D882-2513-584B-AF01-215D1793F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2" y="0"/>
            <a:ext cx="12159574" cy="6858000"/>
          </a:xfrm>
          <a:prstGeom prst="rect">
            <a:avLst/>
          </a:prstGeom>
        </p:spPr>
      </p:pic>
      <p:pic>
        <p:nvPicPr>
          <p:cNvPr id="16" name="Immagine 15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4E9B12E8-3782-5944-8F27-7ABD6756C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9" y="0"/>
            <a:ext cx="12159574" cy="6858000"/>
          </a:xfrm>
          <a:prstGeom prst="rect">
            <a:avLst/>
          </a:prstGeom>
        </p:spPr>
      </p:pic>
      <p:pic>
        <p:nvPicPr>
          <p:cNvPr id="15" name="Immagine 7">
            <a:extLst>
              <a:ext uri="{FF2B5EF4-FFF2-40B4-BE49-F238E27FC236}">
                <a16:creationId xmlns:a16="http://schemas.microsoft.com/office/drawing/2014/main" id="{07E09090-40D5-204F-B275-E38ABD73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8" y="771023"/>
            <a:ext cx="251936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748DEF-52A5-A824-3D42-B9ECD98F46AD}"/>
              </a:ext>
            </a:extLst>
          </p:cNvPr>
          <p:cNvSpPr txBox="1"/>
          <p:nvPr/>
        </p:nvSpPr>
        <p:spPr>
          <a:xfrm>
            <a:off x="2847022" y="2058697"/>
            <a:ext cx="34844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+mj-lt"/>
              </a:rPr>
              <a:t>3 National Centers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9713CC3-BB73-19E1-B96C-114367AC9B33}"/>
              </a:ext>
            </a:extLst>
          </p:cNvPr>
          <p:cNvSpPr txBox="1">
            <a:spLocks/>
          </p:cNvSpPr>
          <p:nvPr/>
        </p:nvSpPr>
        <p:spPr>
          <a:xfrm>
            <a:off x="2488933" y="545964"/>
            <a:ext cx="4148880" cy="13388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dirty="0" err="1">
                <a:solidFill>
                  <a:srgbClr val="283651"/>
                </a:solidFill>
              </a:rPr>
              <a:t>Infrastructures</a:t>
            </a:r>
            <a:endParaRPr lang="it-IT" sz="5000" dirty="0">
              <a:solidFill>
                <a:srgbClr val="283651"/>
              </a:solidFill>
            </a:endParaRPr>
          </a:p>
          <a:p>
            <a:r>
              <a:rPr lang="it-IT" sz="4000" dirty="0">
                <a:solidFill>
                  <a:srgbClr val="283651"/>
                </a:solidFill>
                <a:latin typeface="+mn-lt"/>
              </a:rPr>
              <a:t>INFN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941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C1C71F60-21E7-9B49-B043-E1711464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684" y="1946162"/>
            <a:ext cx="433651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26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 consorzio internazionale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4AD75A4-3567-B149-B0AC-25189B934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4" y="162901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33F30EF1-85A0-D745-9505-EB9DAB1B81E7}"/>
              </a:ext>
            </a:extLst>
          </p:cNvPr>
          <p:cNvSpPr txBox="1">
            <a:spLocks/>
          </p:cNvSpPr>
          <p:nvPr/>
        </p:nvSpPr>
        <p:spPr>
          <a:xfrm>
            <a:off x="2788950" y="545964"/>
            <a:ext cx="3962243" cy="13388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dirty="0">
                <a:solidFill>
                  <a:srgbClr val="283651"/>
                </a:solidFill>
              </a:rPr>
              <a:t>Infrastrutture</a:t>
            </a:r>
          </a:p>
          <a:p>
            <a:r>
              <a:rPr lang="it-IT" sz="4000" dirty="0">
                <a:solidFill>
                  <a:srgbClr val="283651"/>
                </a:solidFill>
                <a:latin typeface="+mn-lt"/>
              </a:rPr>
              <a:t>dell’INFN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E7B3428A-9D2E-684E-B84C-6B49E05EDB89}"/>
              </a:ext>
            </a:extLst>
          </p:cNvPr>
          <p:cNvSpPr/>
          <p:nvPr/>
        </p:nvSpPr>
        <p:spPr>
          <a:xfrm>
            <a:off x="1" y="1371315"/>
            <a:ext cx="12192000" cy="6521942"/>
          </a:xfrm>
          <a:custGeom>
            <a:avLst/>
            <a:gdLst>
              <a:gd name="connsiteX0" fmla="*/ 6875 w 9150875"/>
              <a:gd name="connsiteY0" fmla="*/ 2206936 h 4895134"/>
              <a:gd name="connsiteX1" fmla="*/ 9150875 w 9150875"/>
              <a:gd name="connsiteY1" fmla="*/ 0 h 4895134"/>
              <a:gd name="connsiteX2" fmla="*/ 9150875 w 9150875"/>
              <a:gd name="connsiteY2" fmla="*/ 4805757 h 4895134"/>
              <a:gd name="connsiteX3" fmla="*/ 0 w 9150875"/>
              <a:gd name="connsiteY3" fmla="*/ 4805757 h 4895134"/>
              <a:gd name="connsiteX4" fmla="*/ 0 w 9150875"/>
              <a:gd name="connsiteY4" fmla="*/ 4895134 h 4895134"/>
              <a:gd name="connsiteX5" fmla="*/ 6875 w 9150875"/>
              <a:gd name="connsiteY5" fmla="*/ 2206936 h 489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0875" h="4895134">
                <a:moveTo>
                  <a:pt x="6875" y="2206936"/>
                </a:moveTo>
                <a:lnTo>
                  <a:pt x="9150875" y="0"/>
                </a:lnTo>
                <a:lnTo>
                  <a:pt x="9150875" y="4805757"/>
                </a:lnTo>
                <a:lnTo>
                  <a:pt x="0" y="4805757"/>
                </a:lnTo>
                <a:lnTo>
                  <a:pt x="0" y="4895134"/>
                </a:lnTo>
                <a:cubicBezTo>
                  <a:pt x="2292" y="3999068"/>
                  <a:pt x="4583" y="3103002"/>
                  <a:pt x="6875" y="2206936"/>
                </a:cubicBezTo>
                <a:close/>
              </a:path>
            </a:pathLst>
          </a:custGeom>
          <a:blipFill>
            <a:blip r:embed="rId3"/>
            <a:stretch>
              <a:fillRect l="-219" t="-1000" r="-2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">
            <a:extLst>
              <a:ext uri="{FF2B5EF4-FFF2-40B4-BE49-F238E27FC236}">
                <a16:creationId xmlns:a16="http://schemas.microsoft.com/office/drawing/2014/main" id="{DFE533A7-1D87-9B49-BB5A-2D38827C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4" y="1068707"/>
            <a:ext cx="251936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7771383-FFCC-E143-845D-2FFF95682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103" y="810233"/>
            <a:ext cx="4077830" cy="561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600" b="1" dirty="0">
                <a:solidFill>
                  <a:schemeClr val="tx2"/>
                </a:solidFill>
                <a:latin typeface="Oswald" panose="02000503000000000000" pitchFamily="2" charset="0"/>
              </a:rPr>
              <a:t>EGO-VIRGO </a:t>
            </a:r>
          </a:p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it-IT" sz="1600" dirty="0">
                <a:solidFill>
                  <a:schemeClr val="tx2"/>
                </a:solidFill>
                <a:latin typeface="Oswald" panose="02000503000000000000" pitchFamily="2" charset="0"/>
              </a:rPr>
              <a:t>European Gravitational Observatory</a:t>
            </a:r>
            <a:endParaRPr lang="it-IT" altLang="it-IT" sz="1600" dirty="0">
              <a:solidFill>
                <a:schemeClr val="tx2"/>
              </a:solidFill>
              <a:latin typeface="Oswald" panose="02000503000000000000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9E8651-5836-6C3D-4263-3A9537CA8191}"/>
              </a:ext>
            </a:extLst>
          </p:cNvPr>
          <p:cNvSpPr txBox="1"/>
          <p:nvPr/>
        </p:nvSpPr>
        <p:spPr>
          <a:xfrm>
            <a:off x="3003390" y="1984209"/>
            <a:ext cx="41103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2592"/>
                </a:solidFill>
                <a:latin typeface="+mj-lt"/>
              </a:rPr>
              <a:t>1 International Consortium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0C54C61-9F11-94CF-78D3-90C5C625DDC0}"/>
              </a:ext>
            </a:extLst>
          </p:cNvPr>
          <p:cNvSpPr txBox="1">
            <a:spLocks/>
          </p:cNvSpPr>
          <p:nvPr/>
        </p:nvSpPr>
        <p:spPr>
          <a:xfrm>
            <a:off x="2488933" y="545964"/>
            <a:ext cx="4148880" cy="13388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dirty="0" err="1">
                <a:solidFill>
                  <a:srgbClr val="283651"/>
                </a:solidFill>
              </a:rPr>
              <a:t>Infrastructures</a:t>
            </a:r>
            <a:endParaRPr lang="it-IT" sz="5000" dirty="0">
              <a:solidFill>
                <a:srgbClr val="283651"/>
              </a:solidFill>
            </a:endParaRPr>
          </a:p>
          <a:p>
            <a:r>
              <a:rPr lang="it-IT" sz="4000" dirty="0">
                <a:solidFill>
                  <a:srgbClr val="283651"/>
                </a:solidFill>
                <a:latin typeface="+mn-lt"/>
              </a:rPr>
              <a:t>INFN</a:t>
            </a:r>
            <a:endParaRPr lang="it-IT" sz="3200" dirty="0">
              <a:solidFill>
                <a:srgbClr val="28365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385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2799C-B886-D149-857D-E90206F8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718" y="185738"/>
            <a:ext cx="6194437" cy="1114425"/>
          </a:xfrm>
        </p:spPr>
        <p:txBody>
          <a:bodyPr/>
          <a:lstStyle/>
          <a:p>
            <a:r>
              <a:rPr lang="it-IT" dirty="0">
                <a:solidFill>
                  <a:srgbClr val="1F3F92"/>
                </a:solidFill>
              </a:rPr>
              <a:t>INFN </a:t>
            </a:r>
            <a:r>
              <a:rPr lang="it-IT" dirty="0" err="1">
                <a:solidFill>
                  <a:srgbClr val="1F3F92"/>
                </a:solidFill>
              </a:rPr>
              <a:t>Structure</a:t>
            </a:r>
            <a:r>
              <a:rPr lang="it-IT" dirty="0">
                <a:solidFill>
                  <a:srgbClr val="1F3F92"/>
                </a:solidFill>
              </a:rPr>
              <a:t> of the </a:t>
            </a:r>
            <a:br>
              <a:rPr lang="it-IT" dirty="0">
                <a:solidFill>
                  <a:srgbClr val="1F3F92"/>
                </a:solidFill>
              </a:rPr>
            </a:br>
            <a:r>
              <a:rPr lang="it-IT" dirty="0">
                <a:solidFill>
                  <a:srgbClr val="1F3F92"/>
                </a:solidFill>
              </a:rPr>
              <a:t>«Tor Vergata» Rome University</a:t>
            </a:r>
            <a:endParaRPr lang="it-IT" dirty="0">
              <a:solidFill>
                <a:srgbClr val="1F3F92"/>
              </a:solidFill>
              <a:latin typeface="+mn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77FC22-D8DB-5B7C-64EF-7D31F93C18CC}"/>
              </a:ext>
            </a:extLst>
          </p:cNvPr>
          <p:cNvSpPr txBox="1"/>
          <p:nvPr/>
        </p:nvSpPr>
        <p:spPr>
          <a:xfrm>
            <a:off x="6068285" y="1300915"/>
            <a:ext cx="58768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+mj-lt"/>
              </a:rPr>
              <a:t>The </a:t>
            </a:r>
            <a:r>
              <a:rPr lang="it-IT" sz="2400" dirty="0" err="1">
                <a:latin typeface="+mj-lt"/>
              </a:rPr>
              <a:t>structure</a:t>
            </a:r>
            <a:r>
              <a:rPr lang="it-IT" sz="2400" dirty="0">
                <a:latin typeface="+mj-lt"/>
              </a:rPr>
              <a:t> of </a:t>
            </a:r>
            <a:r>
              <a:rPr lang="it-IT" sz="2400" b="1" dirty="0">
                <a:latin typeface="+mj-lt"/>
              </a:rPr>
              <a:t>Rome Tor Vergata </a:t>
            </a:r>
            <a:r>
              <a:rPr lang="it-IT" sz="2400" dirty="0" err="1">
                <a:latin typeface="+mj-lt"/>
              </a:rPr>
              <a:t>was</a:t>
            </a:r>
            <a:r>
              <a:rPr lang="it-IT" sz="2400" dirty="0">
                <a:latin typeface="+mj-lt"/>
              </a:rPr>
              <a:t> </a:t>
            </a:r>
            <a:r>
              <a:rPr lang="it-IT" sz="2400" b="1" dirty="0" err="1">
                <a:latin typeface="+mj-lt"/>
              </a:rPr>
              <a:t>born</a:t>
            </a:r>
            <a:r>
              <a:rPr lang="it-IT" sz="2400" b="1" dirty="0">
                <a:latin typeface="+mj-lt"/>
              </a:rPr>
              <a:t> in 1987 </a:t>
            </a:r>
            <a:r>
              <a:rPr lang="it-IT" sz="2400" dirty="0">
                <a:latin typeface="+mj-lt"/>
              </a:rPr>
              <a:t>in the University of Rome Tor Vergata, with </a:t>
            </a:r>
            <a:r>
              <a:rPr lang="it-IT" sz="2400" dirty="0" err="1">
                <a:latin typeface="+mj-lt"/>
              </a:rPr>
              <a:t>affiliations</a:t>
            </a:r>
            <a:r>
              <a:rPr lang="it-IT" sz="2400" dirty="0">
                <a:latin typeface="+mj-lt"/>
              </a:rPr>
              <a:t> to the </a:t>
            </a:r>
            <a:r>
              <a:rPr lang="it-IT" sz="2400" dirty="0" err="1">
                <a:latin typeface="+mj-lt"/>
              </a:rPr>
              <a:t>Departments</a:t>
            </a:r>
            <a:r>
              <a:rPr lang="it-IT" sz="2400" dirty="0">
                <a:latin typeface="+mj-lt"/>
              </a:rPr>
              <a:t> of </a:t>
            </a:r>
            <a:r>
              <a:rPr lang="it-IT" sz="2400" b="1" dirty="0" err="1">
                <a:latin typeface="+mj-lt"/>
              </a:rPr>
              <a:t>Physics</a:t>
            </a:r>
            <a:r>
              <a:rPr lang="it-IT" sz="2400" b="1" dirty="0">
                <a:latin typeface="+mj-lt"/>
              </a:rPr>
              <a:t>, </a:t>
            </a:r>
            <a:r>
              <a:rPr lang="it-IT" sz="2400" b="1" dirty="0" err="1">
                <a:latin typeface="+mj-lt"/>
              </a:rPr>
              <a:t>Chemistry</a:t>
            </a:r>
            <a:r>
              <a:rPr lang="it-IT" sz="2400" b="1" dirty="0">
                <a:latin typeface="+mj-lt"/>
              </a:rPr>
              <a:t>, Engineering and </a:t>
            </a:r>
            <a:r>
              <a:rPr lang="it-IT" sz="2400" b="1" dirty="0" err="1">
                <a:latin typeface="+mj-lt"/>
              </a:rPr>
              <a:t>Mathematics</a:t>
            </a:r>
            <a:r>
              <a:rPr lang="it-IT" sz="2400" b="1" dirty="0">
                <a:latin typeface="+mj-lt"/>
              </a:rPr>
              <a:t>. 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Today </a:t>
            </a:r>
            <a:r>
              <a:rPr lang="it-IT" sz="2400" dirty="0" err="1">
                <a:latin typeface="+mj-lt"/>
              </a:rPr>
              <a:t>it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has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around</a:t>
            </a:r>
            <a:r>
              <a:rPr lang="it-IT" sz="2400" dirty="0">
                <a:latin typeface="+mj-lt"/>
              </a:rPr>
              <a:t> </a:t>
            </a:r>
            <a:r>
              <a:rPr lang="it-IT" sz="2400" b="1" dirty="0">
                <a:latin typeface="+mj-lt"/>
              </a:rPr>
              <a:t>70 INFN staff and 200 </a:t>
            </a:r>
            <a:r>
              <a:rPr lang="it-IT" sz="2400" dirty="0">
                <a:latin typeface="+mj-lt"/>
              </a:rPr>
              <a:t>professors, </a:t>
            </a:r>
            <a:r>
              <a:rPr lang="it-IT" sz="2400" dirty="0" err="1">
                <a:latin typeface="+mj-lt"/>
              </a:rPr>
              <a:t>Ph.D.s</a:t>
            </a:r>
            <a:r>
              <a:rPr lang="it-IT" sz="2400" dirty="0">
                <a:latin typeface="+mj-lt"/>
              </a:rPr>
              <a:t> and </a:t>
            </a:r>
            <a:r>
              <a:rPr lang="it-IT" sz="2400" dirty="0" err="1">
                <a:latin typeface="+mj-lt"/>
              </a:rPr>
              <a:t>students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associated</a:t>
            </a:r>
            <a:r>
              <a:rPr lang="it-IT" sz="2400" dirty="0">
                <a:latin typeface="+mj-lt"/>
              </a:rPr>
              <a:t> with the </a:t>
            </a:r>
            <a:r>
              <a:rPr lang="it-IT" sz="2400" dirty="0" err="1">
                <a:latin typeface="+mj-lt"/>
              </a:rPr>
              <a:t>organisation's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research</a:t>
            </a:r>
            <a:r>
              <a:rPr lang="it-IT" sz="2400" dirty="0">
                <a:latin typeface="+mj-lt"/>
              </a:rPr>
              <a:t>.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 err="1">
                <a:latin typeface="+mj-lt"/>
              </a:rPr>
              <a:t>Research</a:t>
            </a:r>
            <a:r>
              <a:rPr lang="it-IT" sz="2400" dirty="0">
                <a:latin typeface="+mj-lt"/>
              </a:rPr>
              <a:t> groups work on the study of </a:t>
            </a:r>
            <a:r>
              <a:rPr lang="it-IT" sz="2400" b="1" dirty="0" err="1">
                <a:latin typeface="+mj-lt"/>
              </a:rPr>
              <a:t>particle</a:t>
            </a:r>
            <a:r>
              <a:rPr lang="it-IT" sz="2400" b="1" dirty="0">
                <a:latin typeface="+mj-lt"/>
              </a:rPr>
              <a:t>, </a:t>
            </a:r>
            <a:r>
              <a:rPr lang="it-IT" sz="2400" b="1" dirty="0" err="1">
                <a:latin typeface="+mj-lt"/>
              </a:rPr>
              <a:t>astroparticle</a:t>
            </a:r>
            <a:r>
              <a:rPr lang="it-IT" sz="2400" b="1" dirty="0">
                <a:latin typeface="+mj-lt"/>
              </a:rPr>
              <a:t> and </a:t>
            </a:r>
            <a:r>
              <a:rPr lang="it-IT" sz="2400" b="1" dirty="0" err="1">
                <a:latin typeface="+mj-lt"/>
              </a:rPr>
              <a:t>gravitational</a:t>
            </a:r>
            <a:r>
              <a:rPr lang="it-IT" sz="2400" b="1" dirty="0">
                <a:latin typeface="+mj-lt"/>
              </a:rPr>
              <a:t> </a:t>
            </a:r>
            <a:r>
              <a:rPr lang="it-IT" sz="2400" b="1" dirty="0" err="1">
                <a:latin typeface="+mj-lt"/>
              </a:rPr>
              <a:t>wave</a:t>
            </a:r>
            <a:r>
              <a:rPr lang="it-IT" sz="2400" b="1" dirty="0">
                <a:latin typeface="+mj-lt"/>
              </a:rPr>
              <a:t> </a:t>
            </a:r>
            <a:r>
              <a:rPr lang="it-IT" sz="2400" b="1" dirty="0" err="1">
                <a:latin typeface="+mj-lt"/>
              </a:rPr>
              <a:t>physics</a:t>
            </a:r>
            <a:r>
              <a:rPr lang="it-IT" sz="2400" b="1" dirty="0">
                <a:latin typeface="+mj-lt"/>
              </a:rPr>
              <a:t>, </a:t>
            </a:r>
            <a:r>
              <a:rPr lang="it-IT" sz="2400" b="1" dirty="0" err="1">
                <a:latin typeface="+mj-lt"/>
              </a:rPr>
              <a:t>nuclear</a:t>
            </a:r>
            <a:r>
              <a:rPr lang="it-IT" sz="2400" b="1" dirty="0">
                <a:latin typeface="+mj-lt"/>
              </a:rPr>
              <a:t> </a:t>
            </a:r>
            <a:r>
              <a:rPr lang="it-IT" sz="2400" b="1" dirty="0" err="1">
                <a:latin typeface="+mj-lt"/>
              </a:rPr>
              <a:t>physics</a:t>
            </a:r>
            <a:r>
              <a:rPr lang="it-IT" sz="2400" b="1" dirty="0">
                <a:latin typeface="+mj-lt"/>
              </a:rPr>
              <a:t>, </a:t>
            </a:r>
            <a:r>
              <a:rPr lang="it-IT" sz="2400" b="1" dirty="0" err="1">
                <a:latin typeface="+mj-lt"/>
              </a:rPr>
              <a:t>theoretical</a:t>
            </a:r>
            <a:r>
              <a:rPr lang="it-IT" sz="2400" b="1" dirty="0">
                <a:latin typeface="+mj-lt"/>
              </a:rPr>
              <a:t>, </a:t>
            </a:r>
            <a:r>
              <a:rPr lang="it-IT" sz="2400" b="1" dirty="0" err="1">
                <a:latin typeface="+mj-lt"/>
              </a:rPr>
              <a:t>multidisciplinary</a:t>
            </a:r>
            <a:r>
              <a:rPr lang="it-IT" sz="2400" b="1" dirty="0">
                <a:latin typeface="+mj-lt"/>
              </a:rPr>
              <a:t> and </a:t>
            </a:r>
            <a:r>
              <a:rPr lang="it-IT" sz="2400" b="1" dirty="0" err="1">
                <a:latin typeface="+mj-lt"/>
              </a:rPr>
              <a:t>applied</a:t>
            </a:r>
            <a:r>
              <a:rPr lang="it-IT" sz="2400" b="1" dirty="0">
                <a:latin typeface="+mj-lt"/>
              </a:rPr>
              <a:t> </a:t>
            </a:r>
            <a:r>
              <a:rPr lang="it-IT" sz="2400" b="1" dirty="0" err="1">
                <a:latin typeface="+mj-lt"/>
              </a:rPr>
              <a:t>physics</a:t>
            </a:r>
            <a:r>
              <a:rPr lang="it-IT" sz="2400" b="1" dirty="0">
                <a:latin typeface="+mj-lt"/>
              </a:rPr>
              <a:t>. </a:t>
            </a:r>
            <a:endParaRPr lang="it-IT" sz="2400" b="1" i="0" dirty="0">
              <a:solidFill>
                <a:srgbClr val="343A40"/>
              </a:solidFill>
              <a:effectLst/>
              <a:highlight>
                <a:srgbClr val="FFFFFF"/>
              </a:highlight>
              <a:latin typeface="+mj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B2459A-C118-9E2B-B1E5-38E923A9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2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09804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2183</TotalTime>
  <Words>406</Words>
  <Application>Microsoft Macintosh PowerPoint</Application>
  <PresentationFormat>Widescreen</PresentationFormat>
  <Paragraphs>87</Paragraphs>
  <Slides>11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Calibri</vt:lpstr>
      <vt:lpstr>Franklin Gothic Book</vt:lpstr>
      <vt:lpstr>Franklin Gothic Medium</vt:lpstr>
      <vt:lpstr>Oswald</vt:lpstr>
      <vt:lpstr>Wingdings</vt:lpstr>
      <vt:lpstr>Wingdings 2</vt:lpstr>
      <vt:lpstr>Cornice</vt:lpstr>
      <vt:lpstr>Italian National Institute of Nuclear Physics</vt:lpstr>
      <vt:lpstr>INFN was founded in 1951 and has a long and prestigious history descending from  Enrico Fermi  and the «ragazzi di via Panisperna»</vt:lpstr>
      <vt:lpstr>Pushing the frontiers of knowledge The Big Bang secrets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INFN Structure of the  «Tor Vergata» Rome University</vt:lpstr>
      <vt:lpstr>INFN  Tor Vergata  &amp;  Astroparticle physics</vt:lpstr>
      <vt:lpstr>Thanks for joining us at RICAP 2024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Roberta Sparvoli</cp:lastModifiedBy>
  <cp:revision>191</cp:revision>
  <dcterms:created xsi:type="dcterms:W3CDTF">2021-01-25T12:14:57Z</dcterms:created>
  <dcterms:modified xsi:type="dcterms:W3CDTF">2024-09-27T08:17:01Z</dcterms:modified>
</cp:coreProperties>
</file>