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</p:sldMasterIdLst>
  <p:notesMasterIdLst>
    <p:notesMasterId r:id="rId38"/>
  </p:notesMasterIdLst>
  <p:sldIdLst>
    <p:sldId id="256" r:id="rId16"/>
    <p:sldId id="259" r:id="rId17"/>
    <p:sldId id="260" r:id="rId18"/>
    <p:sldId id="258" r:id="rId19"/>
    <p:sldId id="275" r:id="rId20"/>
    <p:sldId id="274" r:id="rId21"/>
    <p:sldId id="277" r:id="rId22"/>
    <p:sldId id="257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6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9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presProps" Target="presProps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Fai clic per spostare la diapositiva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Fai clic per modificare il formato delle note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&lt;intestazione&gt;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dt" idx="3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&lt;data/ora&gt;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ftr" idx="3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129" name="PlaceHolder 6"/>
          <p:cNvSpPr>
            <a:spLocks noGrp="1"/>
          </p:cNvSpPr>
          <p:nvPr>
            <p:ph type="sldNum" idx="3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3CC69D58-C7AB-4DEC-B61C-5AC22FC469E2}" type="slidenum"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it-IT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9C855E9-18A0-47CE-BD6E-7479D8D7FA11}" type="slidenum">
              <a:rPr lang="it-IT" sz="12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sldNum" idx="4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it-IT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153AC60-EB0C-4987-8B0D-5E92B2FA9AE7}" type="slidenum">
              <a:rPr lang="it-IT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5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it-IT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E0EEA0A5-BCD6-462A-9370-EE3CEEFB72C8}" type="slidenum">
              <a:rPr lang="it-IT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12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it-IT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2B4FD56-CDC9-41BC-AC4E-85222C978C95}" type="slidenum">
              <a:rPr lang="it-IT" sz="1200" b="0" strike="noStrike" spc="-1">
                <a:solidFill>
                  <a:srgbClr val="000000"/>
                </a:solidFill>
                <a:latin typeface="Times New Roman"/>
              </a:rPr>
              <a:t>16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BA0AF09-28D7-4BB3-A470-5E2E10B33DB1}" type="slidenum">
              <a:rPr lang="en-GB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21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3680" y="2367000"/>
            <a:ext cx="10363320" cy="342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341789F-2F05-445A-A450-B34DFCB06737}" type="slidenum">
              <a:t>‹N›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A6D41AE7-7172-4F58-AEF1-FEAD3C1EF106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16C24A0A-9C79-403A-8FEE-2D0BAD05E175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AF4BA807-1D58-4702-93E7-91BB0499D2C4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ou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ip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4F47642-E64F-4A74-8332-BD3232A92CBA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E9F7832-4E83-4E11-A7E8-273AF0F4AE68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3680" y="2367000"/>
            <a:ext cx="10363320" cy="342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D783CDF-66F1-49EC-AA3C-702E9B8B6C7C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3680" y="2367000"/>
            <a:ext cx="10363320" cy="342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8012161-6039-4596-BEA3-E45BE9DC2DC9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7C41695B-5C23-46CF-9AA8-306550791E73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913680" y="2367000"/>
            <a:ext cx="5057280" cy="342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6224040" y="2367000"/>
            <a:ext cx="5057280" cy="342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840C86B3-A32E-4EEA-878F-9272ADBE4E33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46AEE470-EC35-412A-B377-F32254D828BF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3538FC35-D825-4C44-8B85-0F06AE543F69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it-IT" sz="60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6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34D62BB-9640-40A8-B462-8BEE8180C958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60" name="PlaceHolder 3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BF2EE17-E6AC-42C4-9235-F68ADEAA3152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32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Secondo livello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Terzo livello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Quarto livello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Quinto livello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it-IT" sz="1600" b="0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23922AB-2356-4E54-B990-0A8DBE8FAF8F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32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Settimo livello struttura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it-IT" sz="1600" b="0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E915288-3E0E-41F1-9C1C-B84E718E1988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body"/>
          </p:nvPr>
        </p:nvSpPr>
        <p:spPr>
          <a:xfrm>
            <a:off x="1823760" y="4817880"/>
            <a:ext cx="179604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chemeClr val="accent4"/>
                </a:solidFill>
                <a:latin typeface="Speak Pro"/>
              </a:rPr>
              <a:t>CLICK TO EDIT</a:t>
            </a:r>
            <a:endParaRPr lang="it-IT" sz="20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823760" y="5211000"/>
            <a:ext cx="181332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2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134240" y="4817880"/>
            <a:ext cx="179604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chemeClr val="accent5"/>
                </a:solidFill>
                <a:latin typeface="Speak Pro"/>
              </a:rPr>
              <a:t>CLICK TO EDIT</a:t>
            </a:r>
            <a:endParaRPr lang="it-IT" sz="20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134240" y="5211000"/>
            <a:ext cx="181332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2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444360" y="4817880"/>
            <a:ext cx="179604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chemeClr val="accent6"/>
                </a:solidFill>
                <a:latin typeface="Speak Pro"/>
              </a:rPr>
              <a:t>CLICK TO EDIT</a:t>
            </a:r>
            <a:endParaRPr lang="it-IT" sz="20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6444360" y="5211000"/>
            <a:ext cx="181332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2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8754480" y="4817880"/>
            <a:ext cx="179604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chemeClr val="accent3"/>
                </a:solidFill>
                <a:latin typeface="Speak Pro"/>
              </a:rPr>
              <a:t>CLICK TO EDIT</a:t>
            </a:r>
            <a:endParaRPr lang="it-IT" sz="20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80" name="PlaceHolder 8"/>
          <p:cNvSpPr>
            <a:spLocks noGrp="1"/>
          </p:cNvSpPr>
          <p:nvPr>
            <p:ph type="body"/>
          </p:nvPr>
        </p:nvSpPr>
        <p:spPr>
          <a:xfrm>
            <a:off x="8754480" y="5211000"/>
            <a:ext cx="181332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2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81" name="PlaceHolder 9"/>
          <p:cNvSpPr>
            <a:spLocks noGrp="1"/>
          </p:cNvSpPr>
          <p:nvPr>
            <p:ph type="title"/>
          </p:nvPr>
        </p:nvSpPr>
        <p:spPr>
          <a:xfrm>
            <a:off x="230040" y="457200"/>
            <a:ext cx="11731320" cy="630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</a:pPr>
            <a:r>
              <a:rPr lang="en-US" sz="3600" b="1" strike="noStrike" cap="all" spc="-1">
                <a:solidFill>
                  <a:schemeClr val="dk1"/>
                </a:solidFill>
                <a:latin typeface="Speak Pro"/>
              </a:rPr>
              <a:t>Click to edit Master title style</a:t>
            </a:r>
            <a:endParaRPr lang="it-IT" sz="36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body"/>
          </p:nvPr>
        </p:nvSpPr>
        <p:spPr>
          <a:xfrm>
            <a:off x="456120" y="4014360"/>
            <a:ext cx="1181880" cy="301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accent4"/>
                </a:solidFill>
                <a:latin typeface="Speak Pro"/>
              </a:rPr>
              <a:t>EDIT</a:t>
            </a:r>
            <a:endParaRPr lang="it-IT" sz="16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6120" y="4486320"/>
            <a:ext cx="1181880" cy="1182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1839240" y="4014360"/>
            <a:ext cx="1208520" cy="301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accent5"/>
                </a:solidFill>
                <a:latin typeface="Speak Pro"/>
              </a:rPr>
              <a:t>EDIT</a:t>
            </a:r>
            <a:endParaRPr lang="it-IT" sz="16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1839240" y="4486320"/>
            <a:ext cx="1181880" cy="1182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3222000" y="4014360"/>
            <a:ext cx="1180800" cy="301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accent6"/>
                </a:solidFill>
                <a:latin typeface="Speak Pro"/>
              </a:rPr>
              <a:t>EDIT</a:t>
            </a:r>
            <a:endParaRPr lang="it-IT" sz="16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3222000" y="4486320"/>
            <a:ext cx="1181880" cy="1182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 type="body"/>
          </p:nvPr>
        </p:nvSpPr>
        <p:spPr>
          <a:xfrm>
            <a:off x="4605120" y="4014360"/>
            <a:ext cx="1180800" cy="301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accent3"/>
                </a:solidFill>
                <a:latin typeface="Speak Pro"/>
              </a:rPr>
              <a:t>EDIT</a:t>
            </a:r>
            <a:endParaRPr lang="it-IT" sz="16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89" name="PlaceHolder 8"/>
          <p:cNvSpPr>
            <a:spLocks noGrp="1"/>
          </p:cNvSpPr>
          <p:nvPr>
            <p:ph type="body"/>
          </p:nvPr>
        </p:nvSpPr>
        <p:spPr>
          <a:xfrm>
            <a:off x="4605120" y="4486320"/>
            <a:ext cx="1181880" cy="1182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90" name="PlaceHolder 9"/>
          <p:cNvSpPr>
            <a:spLocks noGrp="1"/>
          </p:cNvSpPr>
          <p:nvPr>
            <p:ph type="body"/>
          </p:nvPr>
        </p:nvSpPr>
        <p:spPr>
          <a:xfrm>
            <a:off x="6555240" y="4014360"/>
            <a:ext cx="1180800" cy="301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accent4"/>
                </a:solidFill>
                <a:latin typeface="Speak Pro"/>
              </a:rPr>
              <a:t>EDIT</a:t>
            </a:r>
            <a:endParaRPr lang="it-IT" sz="16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91" name="PlaceHolder 10"/>
          <p:cNvSpPr>
            <a:spLocks noGrp="1"/>
          </p:cNvSpPr>
          <p:nvPr>
            <p:ph type="body"/>
          </p:nvPr>
        </p:nvSpPr>
        <p:spPr>
          <a:xfrm>
            <a:off x="6555240" y="4486320"/>
            <a:ext cx="1181880" cy="1182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92" name="PlaceHolder 11"/>
          <p:cNvSpPr>
            <a:spLocks noGrp="1"/>
          </p:cNvSpPr>
          <p:nvPr>
            <p:ph type="body"/>
          </p:nvPr>
        </p:nvSpPr>
        <p:spPr>
          <a:xfrm>
            <a:off x="7938000" y="4014360"/>
            <a:ext cx="1180800" cy="301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accent5"/>
                </a:solidFill>
                <a:latin typeface="Speak Pro"/>
              </a:rPr>
              <a:t>EDIT</a:t>
            </a:r>
            <a:endParaRPr lang="it-IT" sz="16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93" name="PlaceHolder 12"/>
          <p:cNvSpPr>
            <a:spLocks noGrp="1"/>
          </p:cNvSpPr>
          <p:nvPr>
            <p:ph type="body"/>
          </p:nvPr>
        </p:nvSpPr>
        <p:spPr>
          <a:xfrm>
            <a:off x="7938000" y="4486320"/>
            <a:ext cx="1181880" cy="1182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94" name="PlaceHolder 13"/>
          <p:cNvSpPr>
            <a:spLocks noGrp="1"/>
          </p:cNvSpPr>
          <p:nvPr>
            <p:ph type="body"/>
          </p:nvPr>
        </p:nvSpPr>
        <p:spPr>
          <a:xfrm>
            <a:off x="9321120" y="4014360"/>
            <a:ext cx="1180800" cy="301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accent6"/>
                </a:solidFill>
                <a:latin typeface="Speak Pro"/>
              </a:rPr>
              <a:t>EDIT</a:t>
            </a:r>
            <a:endParaRPr lang="it-IT" sz="16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95" name="PlaceHolder 14"/>
          <p:cNvSpPr>
            <a:spLocks noGrp="1"/>
          </p:cNvSpPr>
          <p:nvPr>
            <p:ph type="body"/>
          </p:nvPr>
        </p:nvSpPr>
        <p:spPr>
          <a:xfrm>
            <a:off x="9321120" y="4486320"/>
            <a:ext cx="1181880" cy="1182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96" name="PlaceHolder 15"/>
          <p:cNvSpPr>
            <a:spLocks noGrp="1"/>
          </p:cNvSpPr>
          <p:nvPr>
            <p:ph type="body"/>
          </p:nvPr>
        </p:nvSpPr>
        <p:spPr>
          <a:xfrm>
            <a:off x="10703880" y="4014360"/>
            <a:ext cx="1180800" cy="301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1" strike="noStrike" spc="-1">
                <a:solidFill>
                  <a:schemeClr val="accent3"/>
                </a:solidFill>
                <a:latin typeface="Speak Pro"/>
              </a:rPr>
              <a:t>EDIT</a:t>
            </a:r>
            <a:endParaRPr lang="it-IT" sz="16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97" name="PlaceHolder 16"/>
          <p:cNvSpPr>
            <a:spLocks noGrp="1"/>
          </p:cNvSpPr>
          <p:nvPr>
            <p:ph type="body"/>
          </p:nvPr>
        </p:nvSpPr>
        <p:spPr>
          <a:xfrm>
            <a:off x="10703880" y="4486320"/>
            <a:ext cx="1181880" cy="1182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98" name="PlaceHolder 17"/>
          <p:cNvSpPr>
            <a:spLocks noGrp="1"/>
          </p:cNvSpPr>
          <p:nvPr>
            <p:ph type="title"/>
          </p:nvPr>
        </p:nvSpPr>
        <p:spPr>
          <a:xfrm>
            <a:off x="230040" y="457200"/>
            <a:ext cx="11731320" cy="630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</a:pPr>
            <a:r>
              <a:rPr lang="en-US" sz="3600" b="1" strike="noStrike" cap="all" spc="-1">
                <a:solidFill>
                  <a:schemeClr val="dk1"/>
                </a:solidFill>
                <a:latin typeface="Speak Pro"/>
              </a:rPr>
              <a:t>Click to edit Master title style</a:t>
            </a:r>
            <a:endParaRPr lang="it-IT" sz="36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body"/>
          </p:nvPr>
        </p:nvSpPr>
        <p:spPr>
          <a:xfrm>
            <a:off x="1580040" y="177624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4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1580040" y="211140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674680" y="177624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4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674680" y="211140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9698040" y="177624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4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04" name="PlaceHolder 6"/>
          <p:cNvSpPr>
            <a:spLocks noGrp="1"/>
          </p:cNvSpPr>
          <p:nvPr>
            <p:ph type="body"/>
          </p:nvPr>
        </p:nvSpPr>
        <p:spPr>
          <a:xfrm>
            <a:off x="9698040" y="211140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05" name="PlaceHolder 7"/>
          <p:cNvSpPr>
            <a:spLocks noGrp="1"/>
          </p:cNvSpPr>
          <p:nvPr>
            <p:ph type="body"/>
          </p:nvPr>
        </p:nvSpPr>
        <p:spPr>
          <a:xfrm>
            <a:off x="1580040" y="291456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5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06" name="PlaceHolder 8"/>
          <p:cNvSpPr>
            <a:spLocks noGrp="1"/>
          </p:cNvSpPr>
          <p:nvPr>
            <p:ph type="body"/>
          </p:nvPr>
        </p:nvSpPr>
        <p:spPr>
          <a:xfrm>
            <a:off x="1580040" y="325476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07" name="PlaceHolder 9"/>
          <p:cNvSpPr>
            <a:spLocks noGrp="1"/>
          </p:cNvSpPr>
          <p:nvPr>
            <p:ph type="body"/>
          </p:nvPr>
        </p:nvSpPr>
        <p:spPr>
          <a:xfrm>
            <a:off x="5674680" y="291456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5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08" name="PlaceHolder 10"/>
          <p:cNvSpPr>
            <a:spLocks noGrp="1"/>
          </p:cNvSpPr>
          <p:nvPr>
            <p:ph type="body"/>
          </p:nvPr>
        </p:nvSpPr>
        <p:spPr>
          <a:xfrm>
            <a:off x="5674680" y="325476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09" name="PlaceHolder 11"/>
          <p:cNvSpPr>
            <a:spLocks noGrp="1"/>
          </p:cNvSpPr>
          <p:nvPr>
            <p:ph type="body"/>
          </p:nvPr>
        </p:nvSpPr>
        <p:spPr>
          <a:xfrm>
            <a:off x="9698040" y="291456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5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10" name="PlaceHolder 12"/>
          <p:cNvSpPr>
            <a:spLocks noGrp="1"/>
          </p:cNvSpPr>
          <p:nvPr>
            <p:ph type="body"/>
          </p:nvPr>
        </p:nvSpPr>
        <p:spPr>
          <a:xfrm>
            <a:off x="9698040" y="325476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11" name="PlaceHolder 13"/>
          <p:cNvSpPr>
            <a:spLocks noGrp="1"/>
          </p:cNvSpPr>
          <p:nvPr>
            <p:ph type="body"/>
          </p:nvPr>
        </p:nvSpPr>
        <p:spPr>
          <a:xfrm>
            <a:off x="1580040" y="405792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6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12" name="PlaceHolder 14"/>
          <p:cNvSpPr>
            <a:spLocks noGrp="1"/>
          </p:cNvSpPr>
          <p:nvPr>
            <p:ph type="body"/>
          </p:nvPr>
        </p:nvSpPr>
        <p:spPr>
          <a:xfrm>
            <a:off x="1580040" y="439272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13" name="PlaceHolder 15"/>
          <p:cNvSpPr>
            <a:spLocks noGrp="1"/>
          </p:cNvSpPr>
          <p:nvPr>
            <p:ph type="body"/>
          </p:nvPr>
        </p:nvSpPr>
        <p:spPr>
          <a:xfrm>
            <a:off x="5674680" y="405792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6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14" name="PlaceHolder 16"/>
          <p:cNvSpPr>
            <a:spLocks noGrp="1"/>
          </p:cNvSpPr>
          <p:nvPr>
            <p:ph type="body"/>
          </p:nvPr>
        </p:nvSpPr>
        <p:spPr>
          <a:xfrm>
            <a:off x="5674680" y="439272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15" name="PlaceHolder 17"/>
          <p:cNvSpPr>
            <a:spLocks noGrp="1"/>
          </p:cNvSpPr>
          <p:nvPr>
            <p:ph type="body"/>
          </p:nvPr>
        </p:nvSpPr>
        <p:spPr>
          <a:xfrm>
            <a:off x="9698040" y="405792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6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16" name="PlaceHolder 18"/>
          <p:cNvSpPr>
            <a:spLocks noGrp="1"/>
          </p:cNvSpPr>
          <p:nvPr>
            <p:ph type="body"/>
          </p:nvPr>
        </p:nvSpPr>
        <p:spPr>
          <a:xfrm>
            <a:off x="9698040" y="439272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17" name="PlaceHolder 19"/>
          <p:cNvSpPr>
            <a:spLocks noGrp="1"/>
          </p:cNvSpPr>
          <p:nvPr>
            <p:ph type="body"/>
          </p:nvPr>
        </p:nvSpPr>
        <p:spPr>
          <a:xfrm>
            <a:off x="1580040" y="523188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3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18" name="PlaceHolder 20"/>
          <p:cNvSpPr>
            <a:spLocks noGrp="1"/>
          </p:cNvSpPr>
          <p:nvPr>
            <p:ph type="body"/>
          </p:nvPr>
        </p:nvSpPr>
        <p:spPr>
          <a:xfrm>
            <a:off x="1580040" y="556668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19" name="PlaceHolder 21"/>
          <p:cNvSpPr>
            <a:spLocks noGrp="1"/>
          </p:cNvSpPr>
          <p:nvPr>
            <p:ph type="body"/>
          </p:nvPr>
        </p:nvSpPr>
        <p:spPr>
          <a:xfrm>
            <a:off x="5674680" y="523188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3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20" name="PlaceHolder 22"/>
          <p:cNvSpPr>
            <a:spLocks noGrp="1"/>
          </p:cNvSpPr>
          <p:nvPr>
            <p:ph type="body"/>
          </p:nvPr>
        </p:nvSpPr>
        <p:spPr>
          <a:xfrm>
            <a:off x="5674680" y="556668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21" name="PlaceHolder 23"/>
          <p:cNvSpPr>
            <a:spLocks noGrp="1"/>
          </p:cNvSpPr>
          <p:nvPr>
            <p:ph type="body"/>
          </p:nvPr>
        </p:nvSpPr>
        <p:spPr>
          <a:xfrm>
            <a:off x="9698040" y="5231880"/>
            <a:ext cx="2158560" cy="301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3"/>
                </a:solidFill>
                <a:latin typeface="Speak Pro"/>
              </a:rPr>
              <a:t>CLICK TO EDIT</a:t>
            </a:r>
            <a:endParaRPr lang="it-IT" sz="18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22" name="PlaceHolder 24"/>
          <p:cNvSpPr>
            <a:spLocks noGrp="1"/>
          </p:cNvSpPr>
          <p:nvPr>
            <p:ph type="body"/>
          </p:nvPr>
        </p:nvSpPr>
        <p:spPr>
          <a:xfrm>
            <a:off x="9698040" y="5566680"/>
            <a:ext cx="2179440" cy="70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chemeClr val="dk1"/>
                </a:solidFill>
                <a:latin typeface="Avenir Next LT Pro Light"/>
              </a:rPr>
              <a:t>Click to edit Master</a:t>
            </a:r>
            <a:endParaRPr lang="it-IT" sz="11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  <p:sp>
        <p:nvSpPr>
          <p:cNvPr id="123" name="PlaceHolder 25"/>
          <p:cNvSpPr>
            <a:spLocks noGrp="1"/>
          </p:cNvSpPr>
          <p:nvPr>
            <p:ph type="title"/>
          </p:nvPr>
        </p:nvSpPr>
        <p:spPr>
          <a:xfrm>
            <a:off x="230040" y="457200"/>
            <a:ext cx="11731320" cy="630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</a:pPr>
            <a:r>
              <a:rPr lang="en-US" sz="3600" b="1" strike="noStrike" cap="all" spc="-1">
                <a:solidFill>
                  <a:schemeClr val="dk1"/>
                </a:solidFill>
                <a:latin typeface="Speak Pro"/>
              </a:rPr>
              <a:t>Click to edit Master title style</a:t>
            </a:r>
            <a:endParaRPr lang="it-IT" sz="3600" b="0" strike="noStrike" spc="-1">
              <a:solidFill>
                <a:schemeClr val="dk1"/>
              </a:solidFill>
              <a:latin typeface="Avenir Next LT Pro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Quarto livello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Quinto livello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D5810AB-0D50-47A8-9B14-F83B421A927B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Quarto livello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Quinto livello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FEB855D-3D41-42BC-B07C-7E293391C8D8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913680" y="2367000"/>
            <a:ext cx="10363320" cy="342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Edit Master text styles</a:t>
            </a: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Second level</a:t>
            </a:r>
            <a:endParaRPr lang="it-IT" sz="2400" b="0" strike="noStrike" spc="-1">
              <a:solidFill>
                <a:schemeClr val="dk1"/>
              </a:solidFill>
              <a:latin typeface="Calibri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Third level</a:t>
            </a:r>
            <a:endParaRPr lang="it-IT" sz="2000" b="0" strike="noStrike" spc="-1">
              <a:solidFill>
                <a:schemeClr val="dk1"/>
              </a:solidFill>
              <a:latin typeface="Calibri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level</a:t>
            </a: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level</a:t>
            </a: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it-IT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1200" b="0" strike="noStrike" spc="-1">
                <a:solidFill>
                  <a:srgbClr val="8B8B8B"/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50CA5DC-9572-40CA-B982-8A5C99E11FF5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Quarto livello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Quinto livello</a:t>
            </a:r>
          </a:p>
        </p:txBody>
      </p:sp>
      <p:sp>
        <p:nvSpPr>
          <p:cNvPr id="26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28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A7CCEDC-3A25-4D0E-B450-C8E900FECA47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60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6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it-IT" sz="24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Fare clic per modificare gli stili del testo dello schema</a:t>
            </a:r>
            <a:endParaRPr lang="it-IT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35" name="PlaceHolder 5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0A8B489-FE40-45DA-BB89-67792CAE8F68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Quarto livello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Quinto livello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Quarto livello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Quinto livello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41" name="PlaceHolder 6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13EFA7E-4A3D-4C55-B958-CB9C7FBE0051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it-IT" sz="2400" b="1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  <a:endParaRPr lang="it-IT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Quarto livello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Quinto livello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it-IT" sz="2400" b="1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  <a:endParaRPr lang="it-IT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Quarto livello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Quinto livello</a:t>
            </a:r>
          </a:p>
        </p:txBody>
      </p:sp>
      <p:sp>
        <p:nvSpPr>
          <p:cNvPr id="50" name="PlaceHolder 6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52" name="PlaceHolder 8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7B1D4EF-7BE6-4839-B35F-16564A941AC5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56" name="PlaceHolder 4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BBA5D69-6544-4812-8F8D-510B1B7AFA39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microsoft.com/office/2007/relationships/hdphoto" Target="../media/hdphoto1.wdp"/><Relationship Id="rId4" Type="http://schemas.openxmlformats.org/officeDocument/2006/relationships/image" Target="../media/image41.jpe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wmf"/><Relationship Id="rId11" Type="http://schemas.openxmlformats.org/officeDocument/2006/relationships/image" Target="../media/image60.jpeg"/><Relationship Id="rId5" Type="http://schemas.openxmlformats.org/officeDocument/2006/relationships/image" Target="../media/image54.wmf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4" Type="http://schemas.openxmlformats.org/officeDocument/2006/relationships/image" Target="../media/image53.wmf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4.jpe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12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11" Type="http://schemas.openxmlformats.org/officeDocument/2006/relationships/image" Target="../media/image5.jpeg"/><Relationship Id="rId5" Type="http://schemas.openxmlformats.org/officeDocument/2006/relationships/image" Target="../media/image28.jpe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32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1" name="Immagine 6"/>
          <p:cNvSpPr/>
          <p:nvPr/>
        </p:nvSpPr>
        <p:spPr>
          <a:xfrm>
            <a:off x="4110120" y="0"/>
            <a:ext cx="8081640" cy="6857640"/>
          </a:xfrm>
          <a:custGeom>
            <a:avLst/>
            <a:gdLst>
              <a:gd name="textAreaLeft" fmla="*/ 0 w 8081640"/>
              <a:gd name="textAreaRight" fmla="*/ 8082000 w 8081640"/>
              <a:gd name="textAreaTop" fmla="*/ 0 h 6857640"/>
              <a:gd name="textAreaBottom" fmla="*/ 6858000 h 6857640"/>
            </a:gdLst>
            <a:ahLst/>
            <a:cxnLst/>
            <a:rect l="textAreaLeft" t="textAreaTop" r="textAreaRight" b="textAreaBottom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 useBgFill="1">
        <p:nvSpPr>
          <p:cNvPr id="132" name="Freeform: Shap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958640" cy="6857640"/>
          </a:xfrm>
          <a:custGeom>
            <a:avLst/>
            <a:gdLst>
              <a:gd name="textAreaLeft" fmla="*/ 0 w 4958640"/>
              <a:gd name="textAreaRight" fmla="*/ 4959000 w 4958640"/>
              <a:gd name="textAreaTop" fmla="*/ 0 h 6857640"/>
              <a:gd name="textAreaBottom" fmla="*/ 6858000 h 6857640"/>
            </a:gdLst>
            <a:ahLst/>
            <a:cxnLst/>
            <a:rect l="textAreaLeft" t="textAreaTop" r="textAreaRight" b="textAreaBottom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44546A">
                <a:lumMod val="10000"/>
                <a:lumOff val="90000"/>
              </a:srgbClr>
            </a:solidFill>
          </a:ln>
          <a:effectLst>
            <a:outerShdw blurRad="50760" dist="3816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 useBgFill="1">
        <p:nvSpPr>
          <p:cNvPr id="133" name="Freeform: Shap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948560" cy="6857640"/>
          </a:xfrm>
          <a:custGeom>
            <a:avLst/>
            <a:gdLst>
              <a:gd name="textAreaLeft" fmla="*/ 0 w 4948560"/>
              <a:gd name="textAreaRight" fmla="*/ 4948920 w 4948560"/>
              <a:gd name="textAreaTop" fmla="*/ 0 h 6857640"/>
              <a:gd name="textAreaBottom" fmla="*/ 6858000 h 6857640"/>
            </a:gdLst>
            <a:ahLst/>
            <a:cxnLst/>
            <a:rect l="textAreaLeft" t="textAreaTop" r="textAreaRight" b="textAreaBottom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221040" y="1121040"/>
            <a:ext cx="4195080" cy="3203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GB" sz="3200" b="0" strike="noStrike" spc="-1">
                <a:solidFill>
                  <a:schemeClr val="dk1"/>
                </a:solidFill>
                <a:latin typeface="Calibri Light"/>
              </a:rPr>
              <a:t>Exploring Vacuum-Gravity Interaction through the </a:t>
            </a:r>
            <a:r>
              <a:rPr lang="en-GB" sz="3200" b="0" u="sng" strike="noStrike" spc="-1">
                <a:solidFill>
                  <a:schemeClr val="dk1"/>
                </a:solidFill>
                <a:uFillTx/>
                <a:latin typeface="Calibri Light"/>
              </a:rPr>
              <a:t>Archimedes Experiment</a:t>
            </a:r>
            <a:r>
              <a:rPr lang="en-GB" sz="3200" b="0" strike="noStrike" spc="-1">
                <a:solidFill>
                  <a:schemeClr val="dk1"/>
                </a:solidFill>
                <a:latin typeface="Calibri Light"/>
              </a:rPr>
              <a:t>: Recent Results and Future Prospects</a:t>
            </a:r>
            <a:endParaRPr lang="it-IT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478080" y="4872960"/>
            <a:ext cx="3933000" cy="1207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Dr Valentina Mangano (INFN Roma)</a:t>
            </a:r>
            <a:br>
              <a:rPr sz="2000"/>
            </a:br>
            <a:r>
              <a:rPr lang="en-US" sz="500" b="0" strike="noStrike" spc="-1">
                <a:solidFill>
                  <a:schemeClr val="dk1"/>
                </a:solidFill>
                <a:latin typeface="Calibri"/>
              </a:rPr>
              <a:t>            </a:t>
            </a:r>
            <a:br>
              <a:rPr sz="1400"/>
            </a:br>
            <a:r>
              <a:rPr lang="en-US" sz="1400" b="0" strike="noStrike" spc="-1">
                <a:solidFill>
                  <a:schemeClr val="dk1"/>
                </a:solidFill>
                <a:latin typeface="Calibri"/>
              </a:rPr>
              <a:t>on behalf of the </a:t>
            </a:r>
            <a:r>
              <a:rPr lang="en-US" sz="1400" b="1" i="1" strike="noStrike" spc="-1">
                <a:solidFill>
                  <a:schemeClr val="dk1"/>
                </a:solidFill>
                <a:latin typeface="Calibri"/>
              </a:rPr>
              <a:t>Archimedes collaboration</a:t>
            </a:r>
            <a:endParaRPr lang="it-IT" sz="1000" b="1" i="1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Rectangle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60320" y="346320"/>
            <a:ext cx="145800" cy="70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7" name="Rectangl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0960" y="4546800"/>
            <a:ext cx="4023000" cy="18000"/>
          </a:xfrm>
          <a:prstGeom prst="rect">
            <a:avLst/>
          </a:prstGeom>
          <a:solidFill>
            <a:srgbClr val="D5D5D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6640" rIns="90000" bIns="-266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8" name="Sottotitolo 2"/>
          <p:cNvSpPr/>
          <p:nvPr/>
        </p:nvSpPr>
        <p:spPr>
          <a:xfrm>
            <a:off x="1752120" y="6145920"/>
            <a:ext cx="2751840" cy="79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it-IT" sz="1600" b="1" strike="noStrike" spc="-1">
                <a:solidFill>
                  <a:srgbClr val="069AFF"/>
                </a:solidFill>
                <a:latin typeface="Calibri"/>
              </a:rPr>
              <a:t>RICAP 2024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Rettangolo 44"/>
          <p:cNvSpPr/>
          <p:nvPr/>
        </p:nvSpPr>
        <p:spPr>
          <a:xfrm>
            <a:off x="388800" y="484920"/>
            <a:ext cx="894960" cy="4165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strike="noStrike" spc="-1">
              <a:ln>
                <a:solidFill>
                  <a:schemeClr val="lt1"/>
                </a:solidFill>
              </a:ln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40" name="Immagine 18" descr="Immagine che contiene testo&#10;&#10;Descrizione generata automaticamente"/>
          <p:cNvPicPr/>
          <p:nvPr/>
        </p:nvPicPr>
        <p:blipFill>
          <a:blip r:embed="rId3"/>
          <a:srcRect l="3489"/>
          <a:stretch/>
        </p:blipFill>
        <p:spPr>
          <a:xfrm>
            <a:off x="2810160" y="255960"/>
            <a:ext cx="1421280" cy="611640"/>
          </a:xfrm>
          <a:prstGeom prst="rect">
            <a:avLst/>
          </a:prstGeom>
          <a:ln w="9525">
            <a:noFill/>
          </a:ln>
        </p:spPr>
      </p:pic>
      <p:pic>
        <p:nvPicPr>
          <p:cNvPr id="141" name="Picture 15" descr="http://www.cpt.univ-mrs.fr/%7Ecosmo/CosFlo13/CosFlo13-Logos/amu.jpg"/>
          <p:cNvPicPr/>
          <p:nvPr/>
        </p:nvPicPr>
        <p:blipFill>
          <a:blip r:embed="rId4"/>
          <a:stretch/>
        </p:blipFill>
        <p:spPr>
          <a:xfrm>
            <a:off x="3116160" y="956160"/>
            <a:ext cx="1283400" cy="431640"/>
          </a:xfrm>
          <a:prstGeom prst="rect">
            <a:avLst/>
          </a:prstGeom>
          <a:ln w="9525">
            <a:noFill/>
          </a:ln>
        </p:spPr>
      </p:pic>
      <p:pic>
        <p:nvPicPr>
          <p:cNvPr id="142" name="Immagine 9"/>
          <p:cNvPicPr/>
          <p:nvPr/>
        </p:nvPicPr>
        <p:blipFill>
          <a:blip r:embed="rId5"/>
          <a:stretch/>
        </p:blipFill>
        <p:spPr>
          <a:xfrm>
            <a:off x="1625760" y="917280"/>
            <a:ext cx="1282680" cy="431640"/>
          </a:xfrm>
          <a:prstGeom prst="rect">
            <a:avLst/>
          </a:prstGeom>
          <a:ln w="0">
            <a:noFill/>
          </a:ln>
        </p:spPr>
      </p:pic>
      <p:pic>
        <p:nvPicPr>
          <p:cNvPr id="143" name="Immagine 10"/>
          <p:cNvPicPr/>
          <p:nvPr/>
        </p:nvPicPr>
        <p:blipFill>
          <a:blip r:embed="rId6"/>
          <a:srcRect l="2044"/>
          <a:stretch/>
        </p:blipFill>
        <p:spPr>
          <a:xfrm>
            <a:off x="1211760" y="208440"/>
            <a:ext cx="1558080" cy="532440"/>
          </a:xfrm>
          <a:prstGeom prst="rect">
            <a:avLst/>
          </a:prstGeom>
          <a:ln w="0">
            <a:noFill/>
          </a:ln>
        </p:spPr>
      </p:pic>
      <p:pic>
        <p:nvPicPr>
          <p:cNvPr id="144" name="Immagine 12"/>
          <p:cNvPicPr/>
          <p:nvPr/>
        </p:nvPicPr>
        <p:blipFill>
          <a:blip r:embed="rId7"/>
          <a:stretch/>
        </p:blipFill>
        <p:spPr>
          <a:xfrm>
            <a:off x="43200" y="1026000"/>
            <a:ext cx="1468080" cy="361800"/>
          </a:xfrm>
          <a:prstGeom prst="rect">
            <a:avLst/>
          </a:prstGeom>
          <a:ln w="0">
            <a:noFill/>
          </a:ln>
        </p:spPr>
      </p:pic>
      <p:pic>
        <p:nvPicPr>
          <p:cNvPr id="145" name="Immagine 13"/>
          <p:cNvPicPr/>
          <p:nvPr/>
        </p:nvPicPr>
        <p:blipFill>
          <a:blip r:embed="rId8"/>
          <a:srcRect l="9425" r="10688"/>
          <a:stretch/>
        </p:blipFill>
        <p:spPr>
          <a:xfrm>
            <a:off x="24840" y="93240"/>
            <a:ext cx="1147320" cy="83988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2" descr="RICAP-24     Roma International Conference on AstroParticle Physics"/>
          <p:cNvPicPr/>
          <p:nvPr/>
        </p:nvPicPr>
        <p:blipFill>
          <a:blip r:embed="rId9"/>
          <a:stretch/>
        </p:blipFill>
        <p:spPr>
          <a:xfrm>
            <a:off x="142560" y="5721480"/>
            <a:ext cx="1331280" cy="927720"/>
          </a:xfrm>
          <a:prstGeom prst="rect">
            <a:avLst/>
          </a:prstGeom>
          <a:ln w="0">
            <a:noFill/>
          </a:ln>
        </p:spPr>
      </p:pic>
      <p:sp>
        <p:nvSpPr>
          <p:cNvPr id="147" name="CasellaDiTesto 7"/>
          <p:cNvSpPr/>
          <p:nvPr/>
        </p:nvSpPr>
        <p:spPr>
          <a:xfrm>
            <a:off x="130680" y="6546960"/>
            <a:ext cx="4542840" cy="2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300" b="1" strike="noStrike" spc="-1">
                <a:solidFill>
                  <a:srgbClr val="DEDA00"/>
                </a:solidFill>
                <a:latin typeface="Calibri"/>
              </a:rPr>
              <a:t>23–27 Sept 2024 Hotel Villa Tuscolana – Frascati (RM)</a:t>
            </a:r>
            <a:endParaRPr lang="it-IT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5B6B6A-4455-425E-CDE5-14ACCDBB3DED}"/>
              </a:ext>
            </a:extLst>
          </p:cNvPr>
          <p:cNvSpPr txBox="1"/>
          <p:nvPr/>
        </p:nvSpPr>
        <p:spPr>
          <a:xfrm>
            <a:off x="2579963" y="5445720"/>
            <a:ext cx="30273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i="1"/>
              <a:t>presented by </a:t>
            </a:r>
            <a:r>
              <a:rPr lang="it-IT" b="1" i="1"/>
              <a:t>Piero Rapagnani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985680" y="8352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0" strike="noStrike" spc="-1">
                <a:solidFill>
                  <a:schemeClr val="dk1"/>
                </a:solidFill>
                <a:latin typeface="Calibri Light"/>
              </a:rPr>
              <a:t>Old experimental set up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2428560" y="1373400"/>
            <a:ext cx="9957240" cy="5400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8553" lnSpcReduction="10000"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In the previous experimental configuration we experienced the presence of </a:t>
            </a:r>
            <a:r>
              <a:rPr lang="it-IT" sz="2800" b="1" strike="noStrike" spc="-1">
                <a:solidFill>
                  <a:srgbClr val="FF0000"/>
                </a:solidFill>
                <a:latin typeface="Calibri"/>
              </a:rPr>
              <a:t>high thermal resistances </a:t>
            </a: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between the oven and the cold finger increasing drastically the cooling times of the oven and the sample, and resulting in the impossibility to modulate 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The problem was solved by removing such resistances</a:t>
            </a:r>
          </a:p>
        </p:txBody>
      </p:sp>
      <p:pic>
        <p:nvPicPr>
          <p:cNvPr id="218" name="Picture 4"/>
          <p:cNvPicPr/>
          <p:nvPr/>
        </p:nvPicPr>
        <p:blipFill>
          <a:blip r:embed="rId2"/>
          <a:stretch/>
        </p:blipFill>
        <p:spPr>
          <a:xfrm>
            <a:off x="3946680" y="3011760"/>
            <a:ext cx="6839640" cy="2774520"/>
          </a:xfrm>
          <a:prstGeom prst="rect">
            <a:avLst/>
          </a:prstGeom>
          <a:ln w="3175">
            <a:solidFill>
              <a:srgbClr val="000000"/>
            </a:solidFill>
            <a:round/>
          </a:ln>
        </p:spPr>
      </p:pic>
      <p:grpSp>
        <p:nvGrpSpPr>
          <p:cNvPr id="219" name="Gruppo 4"/>
          <p:cNvGrpSpPr/>
          <p:nvPr/>
        </p:nvGrpSpPr>
        <p:grpSpPr>
          <a:xfrm>
            <a:off x="262080" y="2091240"/>
            <a:ext cx="2285640" cy="4241160"/>
            <a:chOff x="262080" y="2091240"/>
            <a:chExt cx="2285640" cy="4241160"/>
          </a:xfrm>
        </p:grpSpPr>
        <p:pic>
          <p:nvPicPr>
            <p:cNvPr id="220" name="Picture 11"/>
            <p:cNvPicPr/>
            <p:nvPr/>
          </p:nvPicPr>
          <p:blipFill>
            <a:blip r:embed="rId3"/>
            <a:stretch/>
          </p:blipFill>
          <p:spPr>
            <a:xfrm>
              <a:off x="277920" y="2091240"/>
              <a:ext cx="2269800" cy="4029480"/>
            </a:xfrm>
            <a:prstGeom prst="rect">
              <a:avLst/>
            </a:prstGeom>
            <a:ln w="0">
              <a:solidFill>
                <a:srgbClr val="000000"/>
              </a:solidFill>
            </a:ln>
          </p:spPr>
        </p:pic>
        <p:sp>
          <p:nvSpPr>
            <p:cNvPr id="221" name="CasellaDiTesto 6"/>
            <p:cNvSpPr/>
            <p:nvPr/>
          </p:nvSpPr>
          <p:spPr>
            <a:xfrm>
              <a:off x="262080" y="6121080"/>
              <a:ext cx="155376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800" b="0" strike="noStrike" spc="-1">
                  <a:solidFill>
                    <a:srgbClr val="000000"/>
                  </a:solidFill>
                  <a:latin typeface="Calibri"/>
                </a:rPr>
                <a:t>courtesy of Dr Paola Puppo</a:t>
              </a:r>
              <a:endParaRPr lang="it-IT" sz="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2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40080" y="325440"/>
            <a:ext cx="4368240" cy="1956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200" b="0" strike="noStrike" spc="-1">
                <a:solidFill>
                  <a:schemeClr val="dk1"/>
                </a:solidFill>
                <a:latin typeface="Calibri Light"/>
              </a:rPr>
              <a:t>New experimental set up</a:t>
            </a:r>
            <a:endParaRPr lang="it-IT" sz="4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4" name="sketchy 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2586960"/>
            <a:ext cx="3474360" cy="18000"/>
          </a:xfrm>
          <a:custGeom>
            <a:avLst/>
            <a:gdLst>
              <a:gd name="textAreaLeft" fmla="*/ 0 w 3474360"/>
              <a:gd name="textAreaRight" fmla="*/ 3474720 w 3474360"/>
              <a:gd name="textAreaTop" fmla="*/ 0 h 18000"/>
              <a:gd name="textAreaBottom" fmla="*/ 18360 h 18000"/>
            </a:gdLst>
            <a:ahLst/>
            <a:cxnLst/>
            <a:rect l="textAreaLeft" t="textAreaTop" r="textAreaRight" b="textAreaBottom"/>
            <a:pathLst>
              <a:path w="3474720" h="18288" fill="none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rgbClr val="ED7D3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6640" rIns="90000" bIns="-2664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69800" y="2909880"/>
            <a:ext cx="4243320" cy="3320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b="0" strike="noStrike" spc="-1">
                <a:solidFill>
                  <a:schemeClr val="dk1"/>
                </a:solidFill>
                <a:latin typeface="Calibri"/>
              </a:rPr>
              <a:t>The cold finger is the hollow botton of the chamber, filled by the liquid nitrogen.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200" b="0" strike="noStrike" spc="-1">
                <a:solidFill>
                  <a:schemeClr val="dk1"/>
                </a:solidFill>
                <a:latin typeface="Calibri"/>
              </a:rPr>
              <a:t>The oven is directly connected to the cold finger.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it-IT" sz="22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it-IT" sz="22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2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6" name="Immagine 4"/>
          <p:cNvSpPr/>
          <p:nvPr/>
        </p:nvSpPr>
        <p:spPr>
          <a:xfrm>
            <a:off x="5311800" y="0"/>
            <a:ext cx="6878520" cy="6857640"/>
          </a:xfrm>
          <a:custGeom>
            <a:avLst/>
            <a:gdLst>
              <a:gd name="textAreaLeft" fmla="*/ 0 w 6878520"/>
              <a:gd name="textAreaRight" fmla="*/ 6878880 w 6878520"/>
              <a:gd name="textAreaTop" fmla="*/ 0 h 6857640"/>
              <a:gd name="textAreaBottom" fmla="*/ 6858000 h 6857640"/>
            </a:gdLst>
            <a:ahLst/>
            <a:cxnLst/>
            <a:rect l="textAreaLeft" t="textAreaTop" r="textAreaRight" b="textAreaBottom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27" name="Connettore 2 6"/>
          <p:cNvCxnSpPr/>
          <p:nvPr/>
        </p:nvCxnSpPr>
        <p:spPr>
          <a:xfrm flipV="1">
            <a:off x="7698600" y="5338800"/>
            <a:ext cx="1052640" cy="64908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arrow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4" descr="A dirty old room&#10;&#10;Description automatically generated"/>
          <p:cNvPicPr/>
          <p:nvPr/>
        </p:nvPicPr>
        <p:blipFill>
          <a:blip r:embed="rId3"/>
          <a:stretch/>
        </p:blipFill>
        <p:spPr>
          <a:xfrm>
            <a:off x="7797600" y="4830480"/>
            <a:ext cx="4393800" cy="20271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4" descr="A cluttered kitchen&#10;&#10;Description automatically generated"/>
          <p:cNvPicPr/>
          <p:nvPr/>
        </p:nvPicPr>
        <p:blipFill>
          <a:blip r:embed="rId4"/>
          <a:stretch/>
        </p:blipFill>
        <p:spPr>
          <a:xfrm>
            <a:off x="9960120" y="-7200"/>
            <a:ext cx="2231640" cy="4837320"/>
          </a:xfrm>
          <a:prstGeom prst="rect">
            <a:avLst/>
          </a:prstGeom>
          <a:ln w="0">
            <a:noFill/>
          </a:ln>
        </p:spPr>
      </p:pic>
      <p:pic>
        <p:nvPicPr>
          <p:cNvPr id="230" name="Immagine 3"/>
          <p:cNvPicPr/>
          <p:nvPr/>
        </p:nvPicPr>
        <p:blipFill>
          <a:blip r:embed="rId5"/>
          <a:stretch/>
        </p:blipFill>
        <p:spPr>
          <a:xfrm>
            <a:off x="7709760" y="0"/>
            <a:ext cx="2198160" cy="4764600"/>
          </a:xfrm>
          <a:prstGeom prst="rect">
            <a:avLst/>
          </a:prstGeom>
          <a:ln w="0">
            <a:noFill/>
          </a:ln>
        </p:spPr>
      </p:pic>
      <p:sp>
        <p:nvSpPr>
          <p:cNvPr id="231" name="CasellaDiTesto 116"/>
          <p:cNvSpPr/>
          <p:nvPr/>
        </p:nvSpPr>
        <p:spPr>
          <a:xfrm>
            <a:off x="11076120" y="679320"/>
            <a:ext cx="119988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liquid nitrogen cryostat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CasellaDiTesto 117"/>
          <p:cNvSpPr/>
          <p:nvPr/>
        </p:nvSpPr>
        <p:spPr>
          <a:xfrm>
            <a:off x="10816920" y="6617880"/>
            <a:ext cx="14961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vacuum system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CasellaDiTesto 2"/>
          <p:cNvSpPr/>
          <p:nvPr/>
        </p:nvSpPr>
        <p:spPr>
          <a:xfrm>
            <a:off x="8224200" y="3252960"/>
            <a:ext cx="119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experimental chamber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Immagine 5" descr="Immagine che contiene tavolo, interno, vetro, terreno&#10;&#10;Descrizione generata automaticamente"/>
          <p:cNvPicPr/>
          <p:nvPr/>
        </p:nvPicPr>
        <p:blipFill>
          <a:blip r:embed="rId6"/>
          <a:srcRect l="-5" t="11509" r="5" b="4318"/>
          <a:stretch/>
        </p:blipFill>
        <p:spPr>
          <a:xfrm>
            <a:off x="5126040" y="2373840"/>
            <a:ext cx="2396160" cy="4384800"/>
          </a:xfrm>
          <a:prstGeom prst="rect">
            <a:avLst/>
          </a:prstGeom>
          <a:ln w="0">
            <a:noFill/>
          </a:ln>
        </p:spPr>
      </p:pic>
      <p:pic>
        <p:nvPicPr>
          <p:cNvPr id="235" name="Immagine 8"/>
          <p:cNvPicPr/>
          <p:nvPr/>
        </p:nvPicPr>
        <p:blipFill>
          <a:blip r:embed="rId7"/>
          <a:stretch/>
        </p:blipFill>
        <p:spPr>
          <a:xfrm>
            <a:off x="140040" y="52200"/>
            <a:ext cx="2517480" cy="3197160"/>
          </a:xfrm>
          <a:prstGeom prst="rect">
            <a:avLst/>
          </a:prstGeom>
          <a:ln w="0">
            <a:noFill/>
          </a:ln>
        </p:spPr>
      </p:pic>
      <p:pic>
        <p:nvPicPr>
          <p:cNvPr id="236" name="Immagine 7"/>
          <p:cNvPicPr/>
          <p:nvPr/>
        </p:nvPicPr>
        <p:blipFill>
          <a:blip r:embed="rId8"/>
          <a:srcRect l="-38" t="-2393" r="25897" b="12074"/>
          <a:stretch/>
        </p:blipFill>
        <p:spPr>
          <a:xfrm>
            <a:off x="2714760" y="27720"/>
            <a:ext cx="5082840" cy="2320920"/>
          </a:xfrm>
          <a:prstGeom prst="rect">
            <a:avLst/>
          </a:prstGeom>
          <a:ln w="0">
            <a:noFill/>
          </a:ln>
        </p:spPr>
      </p:pic>
      <p:pic>
        <p:nvPicPr>
          <p:cNvPr id="237" name="Immagine 10" descr="Immagine che contiene testo, disegno, schizzo, diagramma&#10;&#10;Descrizione generata automaticamente"/>
          <p:cNvPicPr/>
          <p:nvPr/>
        </p:nvPicPr>
        <p:blipFill>
          <a:blip r:embed="rId9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38600" y="3299400"/>
            <a:ext cx="4730040" cy="3469680"/>
          </a:xfrm>
          <a:prstGeom prst="rect">
            <a:avLst/>
          </a:prstGeom>
          <a:ln w="0">
            <a:noFill/>
          </a:ln>
        </p:spPr>
      </p:pic>
      <p:sp>
        <p:nvSpPr>
          <p:cNvPr id="238" name="CasellaDiTesto 12"/>
          <p:cNvSpPr/>
          <p:nvPr/>
        </p:nvSpPr>
        <p:spPr>
          <a:xfrm>
            <a:off x="5365080" y="4041000"/>
            <a:ext cx="1750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800" b="0" strike="noStrike" spc="-1">
                <a:solidFill>
                  <a:schemeClr val="lt1"/>
                </a:solidFill>
                <a:latin typeface="Calibri"/>
              </a:rPr>
              <a:t>Oven and Heater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39" name="Connettore 2 14"/>
          <p:cNvCxnSpPr/>
          <p:nvPr/>
        </p:nvCxnSpPr>
        <p:spPr>
          <a:xfrm flipV="1">
            <a:off x="1398960" y="1268280"/>
            <a:ext cx="2189160" cy="1032480"/>
          </a:xfrm>
          <a:prstGeom prst="straightConnector1">
            <a:avLst/>
          </a:prstGeom>
          <a:ln w="19050">
            <a:solidFill>
              <a:srgbClr val="ED7D31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magine 33"/>
          <p:cNvPicPr/>
          <p:nvPr/>
        </p:nvPicPr>
        <p:blipFill>
          <a:blip r:embed="rId2"/>
          <a:stretch/>
        </p:blipFill>
        <p:spPr>
          <a:xfrm>
            <a:off x="5748480" y="3497040"/>
            <a:ext cx="4757040" cy="3132720"/>
          </a:xfrm>
          <a:prstGeom prst="rect">
            <a:avLst/>
          </a:prstGeom>
          <a:ln w="0">
            <a:noFill/>
          </a:ln>
        </p:spPr>
      </p:pic>
      <p:sp>
        <p:nvSpPr>
          <p:cNvPr id="241" name="Rettangolo 4"/>
          <p:cNvSpPr/>
          <p:nvPr/>
        </p:nvSpPr>
        <p:spPr>
          <a:xfrm>
            <a:off x="177480" y="2381760"/>
            <a:ext cx="4821840" cy="4260240"/>
          </a:xfrm>
          <a:custGeom>
            <a:avLst/>
            <a:gdLst>
              <a:gd name="textAreaLeft" fmla="*/ 0 w 4821840"/>
              <a:gd name="textAreaRight" fmla="*/ 4822200 w 4821840"/>
              <a:gd name="textAreaTop" fmla="*/ 0 h 4260240"/>
              <a:gd name="textAreaBottom" fmla="*/ 4260600 h 4260240"/>
            </a:gdLst>
            <a:ahLst/>
            <a:cxnLst/>
            <a:rect l="textAreaLeft" t="textAreaTop" r="textAreaRight" b="textAreaBottom"/>
            <a:pathLst>
              <a:path w="4822352" h="4260637" fill="none">
                <a:moveTo>
                  <a:pt x="0" y="0"/>
                </a:moveTo>
                <a:cubicBezTo>
                  <a:pt x="304950" y="24379"/>
                  <a:pt x="425868" y="19507"/>
                  <a:pt x="640684" y="0"/>
                </a:cubicBezTo>
                <a:cubicBezTo>
                  <a:pt x="855500" y="-19507"/>
                  <a:pt x="1230163" y="7675"/>
                  <a:pt x="1426038" y="0"/>
                </a:cubicBezTo>
                <a:cubicBezTo>
                  <a:pt x="1621913" y="-7675"/>
                  <a:pt x="1809510" y="5678"/>
                  <a:pt x="2018499" y="0"/>
                </a:cubicBezTo>
                <a:cubicBezTo>
                  <a:pt x="2227488" y="-5678"/>
                  <a:pt x="2356658" y="20218"/>
                  <a:pt x="2610959" y="0"/>
                </a:cubicBezTo>
                <a:cubicBezTo>
                  <a:pt x="2865260" y="-20218"/>
                  <a:pt x="3014000" y="22737"/>
                  <a:pt x="3155196" y="0"/>
                </a:cubicBezTo>
                <a:cubicBezTo>
                  <a:pt x="3296392" y="-22737"/>
                  <a:pt x="3479565" y="21159"/>
                  <a:pt x="3747656" y="0"/>
                </a:cubicBezTo>
                <a:cubicBezTo>
                  <a:pt x="4015747" y="-21159"/>
                  <a:pt x="4369191" y="-37787"/>
                  <a:pt x="4822352" y="0"/>
                </a:cubicBezTo>
                <a:cubicBezTo>
                  <a:pt x="4832702" y="223548"/>
                  <a:pt x="4829698" y="288907"/>
                  <a:pt x="4822352" y="480843"/>
                </a:cubicBezTo>
                <a:cubicBezTo>
                  <a:pt x="4815006" y="672779"/>
                  <a:pt x="4802699" y="831833"/>
                  <a:pt x="4822352" y="961687"/>
                </a:cubicBezTo>
                <a:cubicBezTo>
                  <a:pt x="4842005" y="1091541"/>
                  <a:pt x="4790814" y="1341149"/>
                  <a:pt x="4822352" y="1655562"/>
                </a:cubicBezTo>
                <a:cubicBezTo>
                  <a:pt x="4853890" y="1969976"/>
                  <a:pt x="4824388" y="2009563"/>
                  <a:pt x="4822352" y="2221618"/>
                </a:cubicBezTo>
                <a:cubicBezTo>
                  <a:pt x="4820316" y="2433673"/>
                  <a:pt x="4835178" y="2546628"/>
                  <a:pt x="4822352" y="2830280"/>
                </a:cubicBezTo>
                <a:cubicBezTo>
                  <a:pt x="4809526" y="3113932"/>
                  <a:pt x="4805370" y="3142773"/>
                  <a:pt x="4822352" y="3396336"/>
                </a:cubicBezTo>
                <a:cubicBezTo>
                  <a:pt x="4839334" y="3649899"/>
                  <a:pt x="4852488" y="4014293"/>
                  <a:pt x="4822352" y="4260637"/>
                </a:cubicBezTo>
                <a:cubicBezTo>
                  <a:pt x="4538078" y="4281271"/>
                  <a:pt x="4222617" y="4297305"/>
                  <a:pt x="4036998" y="4260637"/>
                </a:cubicBezTo>
                <a:cubicBezTo>
                  <a:pt x="3851379" y="4223969"/>
                  <a:pt x="3558899" y="4274180"/>
                  <a:pt x="3299867" y="4260637"/>
                </a:cubicBezTo>
                <a:cubicBezTo>
                  <a:pt x="3040835" y="4247094"/>
                  <a:pt x="2840761" y="4259532"/>
                  <a:pt x="2659183" y="4260637"/>
                </a:cubicBezTo>
                <a:cubicBezTo>
                  <a:pt x="2477605" y="4261742"/>
                  <a:pt x="2380977" y="4279778"/>
                  <a:pt x="2114946" y="4260637"/>
                </a:cubicBezTo>
                <a:cubicBezTo>
                  <a:pt x="1848915" y="4241496"/>
                  <a:pt x="1668835" y="4292105"/>
                  <a:pt x="1426038" y="4260637"/>
                </a:cubicBezTo>
                <a:cubicBezTo>
                  <a:pt x="1183241" y="4229169"/>
                  <a:pt x="989087" y="4260913"/>
                  <a:pt x="640684" y="4260637"/>
                </a:cubicBezTo>
                <a:cubicBezTo>
                  <a:pt x="292281" y="4260361"/>
                  <a:pt x="281873" y="4277546"/>
                  <a:pt x="0" y="4260637"/>
                </a:cubicBezTo>
                <a:cubicBezTo>
                  <a:pt x="9041" y="4047622"/>
                  <a:pt x="-921" y="3802283"/>
                  <a:pt x="0" y="3566762"/>
                </a:cubicBezTo>
                <a:cubicBezTo>
                  <a:pt x="921" y="3331242"/>
                  <a:pt x="-31378" y="3127134"/>
                  <a:pt x="0" y="2872887"/>
                </a:cubicBezTo>
                <a:cubicBezTo>
                  <a:pt x="31378" y="2618640"/>
                  <a:pt x="-10531" y="2551104"/>
                  <a:pt x="0" y="2349437"/>
                </a:cubicBezTo>
                <a:cubicBezTo>
                  <a:pt x="10531" y="2147770"/>
                  <a:pt x="-7058" y="1989607"/>
                  <a:pt x="0" y="1783381"/>
                </a:cubicBezTo>
                <a:cubicBezTo>
                  <a:pt x="7058" y="1577155"/>
                  <a:pt x="-6255" y="1391988"/>
                  <a:pt x="0" y="1089506"/>
                </a:cubicBezTo>
                <a:cubicBezTo>
                  <a:pt x="6255" y="787025"/>
                  <a:pt x="-45696" y="304961"/>
                  <a:pt x="0" y="0"/>
                </a:cubicBezTo>
                <a:close/>
              </a:path>
              <a:path w="4822352" h="4260637" stroke="0">
                <a:moveTo>
                  <a:pt x="0" y="0"/>
                </a:moveTo>
                <a:cubicBezTo>
                  <a:pt x="157434" y="12008"/>
                  <a:pt x="446191" y="17409"/>
                  <a:pt x="688907" y="0"/>
                </a:cubicBezTo>
                <a:cubicBezTo>
                  <a:pt x="931623" y="-17409"/>
                  <a:pt x="1053254" y="12481"/>
                  <a:pt x="1377815" y="0"/>
                </a:cubicBezTo>
                <a:cubicBezTo>
                  <a:pt x="1702376" y="-12481"/>
                  <a:pt x="1706664" y="-7353"/>
                  <a:pt x="1922052" y="0"/>
                </a:cubicBezTo>
                <a:cubicBezTo>
                  <a:pt x="2137440" y="7353"/>
                  <a:pt x="2271372" y="4572"/>
                  <a:pt x="2610959" y="0"/>
                </a:cubicBezTo>
                <a:cubicBezTo>
                  <a:pt x="2950546" y="-4572"/>
                  <a:pt x="2991529" y="-15323"/>
                  <a:pt x="3155196" y="0"/>
                </a:cubicBezTo>
                <a:cubicBezTo>
                  <a:pt x="3318863" y="15323"/>
                  <a:pt x="3667514" y="12620"/>
                  <a:pt x="3940550" y="0"/>
                </a:cubicBezTo>
                <a:cubicBezTo>
                  <a:pt x="4213586" y="-12620"/>
                  <a:pt x="4440277" y="-4895"/>
                  <a:pt x="4822352" y="0"/>
                </a:cubicBezTo>
                <a:cubicBezTo>
                  <a:pt x="4826867" y="186985"/>
                  <a:pt x="4831331" y="432027"/>
                  <a:pt x="4822352" y="693875"/>
                </a:cubicBezTo>
                <a:cubicBezTo>
                  <a:pt x="4813373" y="955724"/>
                  <a:pt x="4814940" y="1061991"/>
                  <a:pt x="4822352" y="1302538"/>
                </a:cubicBezTo>
                <a:cubicBezTo>
                  <a:pt x="4829764" y="1543085"/>
                  <a:pt x="4820828" y="1658276"/>
                  <a:pt x="4822352" y="1911200"/>
                </a:cubicBezTo>
                <a:cubicBezTo>
                  <a:pt x="4823876" y="2164124"/>
                  <a:pt x="4796872" y="2231521"/>
                  <a:pt x="4822352" y="2519862"/>
                </a:cubicBezTo>
                <a:cubicBezTo>
                  <a:pt x="4847832" y="2808203"/>
                  <a:pt x="4840794" y="2999710"/>
                  <a:pt x="4822352" y="3171131"/>
                </a:cubicBezTo>
                <a:cubicBezTo>
                  <a:pt x="4803910" y="3342552"/>
                  <a:pt x="4772854" y="3763846"/>
                  <a:pt x="4822352" y="4260637"/>
                </a:cubicBezTo>
                <a:cubicBezTo>
                  <a:pt x="4564633" y="4284307"/>
                  <a:pt x="4460919" y="4259749"/>
                  <a:pt x="4229892" y="4260637"/>
                </a:cubicBezTo>
                <a:cubicBezTo>
                  <a:pt x="3998865" y="4261525"/>
                  <a:pt x="3769322" y="4270034"/>
                  <a:pt x="3492761" y="4260637"/>
                </a:cubicBezTo>
                <a:cubicBezTo>
                  <a:pt x="3216200" y="4251240"/>
                  <a:pt x="3135775" y="4283648"/>
                  <a:pt x="2900300" y="4260637"/>
                </a:cubicBezTo>
                <a:cubicBezTo>
                  <a:pt x="2664825" y="4237626"/>
                  <a:pt x="2412192" y="4291185"/>
                  <a:pt x="2259616" y="4260637"/>
                </a:cubicBezTo>
                <a:cubicBezTo>
                  <a:pt x="2107040" y="4230089"/>
                  <a:pt x="1904705" y="4234358"/>
                  <a:pt x="1715379" y="4260637"/>
                </a:cubicBezTo>
                <a:cubicBezTo>
                  <a:pt x="1526053" y="4286916"/>
                  <a:pt x="1308995" y="4271857"/>
                  <a:pt x="1171143" y="4260637"/>
                </a:cubicBezTo>
                <a:cubicBezTo>
                  <a:pt x="1033291" y="4249417"/>
                  <a:pt x="341629" y="4292170"/>
                  <a:pt x="0" y="4260637"/>
                </a:cubicBezTo>
                <a:cubicBezTo>
                  <a:pt x="9190" y="4016078"/>
                  <a:pt x="-25004" y="3926296"/>
                  <a:pt x="0" y="3694581"/>
                </a:cubicBezTo>
                <a:cubicBezTo>
                  <a:pt x="25004" y="3462866"/>
                  <a:pt x="-31497" y="3218411"/>
                  <a:pt x="0" y="3000706"/>
                </a:cubicBezTo>
                <a:cubicBezTo>
                  <a:pt x="31497" y="2783001"/>
                  <a:pt x="-17953" y="2682892"/>
                  <a:pt x="0" y="2519862"/>
                </a:cubicBezTo>
                <a:cubicBezTo>
                  <a:pt x="17953" y="2356832"/>
                  <a:pt x="-27576" y="2113950"/>
                  <a:pt x="0" y="1911200"/>
                </a:cubicBezTo>
                <a:cubicBezTo>
                  <a:pt x="27576" y="1708450"/>
                  <a:pt x="12668" y="1541364"/>
                  <a:pt x="0" y="1345144"/>
                </a:cubicBezTo>
                <a:cubicBezTo>
                  <a:pt x="-12668" y="1148924"/>
                  <a:pt x="-2045" y="990831"/>
                  <a:pt x="0" y="864301"/>
                </a:cubicBezTo>
                <a:cubicBezTo>
                  <a:pt x="2045" y="737771"/>
                  <a:pt x="34532" y="29365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2" name="Rettangolo 2"/>
          <p:cNvSpPr/>
          <p:nvPr/>
        </p:nvSpPr>
        <p:spPr>
          <a:xfrm>
            <a:off x="177480" y="47160"/>
            <a:ext cx="4842360" cy="2130120"/>
          </a:xfrm>
          <a:custGeom>
            <a:avLst/>
            <a:gdLst>
              <a:gd name="textAreaLeft" fmla="*/ 0 w 4842360"/>
              <a:gd name="textAreaRight" fmla="*/ 4842720 w 4842360"/>
              <a:gd name="textAreaTop" fmla="*/ 0 h 2130120"/>
              <a:gd name="textAreaBottom" fmla="*/ 2130480 h 2130120"/>
            </a:gdLst>
            <a:ahLst/>
            <a:cxnLst/>
            <a:rect l="textAreaLeft" t="textAreaTop" r="textAreaRight" b="textAreaBottom"/>
            <a:pathLst>
              <a:path w="4842625" h="2130384" fill="none">
                <a:moveTo>
                  <a:pt x="0" y="0"/>
                </a:moveTo>
                <a:cubicBezTo>
                  <a:pt x="154913" y="-3238"/>
                  <a:pt x="295927" y="24906"/>
                  <a:pt x="546525" y="0"/>
                </a:cubicBezTo>
                <a:cubicBezTo>
                  <a:pt x="797124" y="-24906"/>
                  <a:pt x="941725" y="5225"/>
                  <a:pt x="1189902" y="0"/>
                </a:cubicBezTo>
                <a:cubicBezTo>
                  <a:pt x="1438079" y="-5225"/>
                  <a:pt x="1731021" y="-14349"/>
                  <a:pt x="1930132" y="0"/>
                </a:cubicBezTo>
                <a:cubicBezTo>
                  <a:pt x="2129243" y="14349"/>
                  <a:pt x="2346163" y="7990"/>
                  <a:pt x="2573509" y="0"/>
                </a:cubicBezTo>
                <a:cubicBezTo>
                  <a:pt x="2800855" y="-7990"/>
                  <a:pt x="2990050" y="5116"/>
                  <a:pt x="3265313" y="0"/>
                </a:cubicBezTo>
                <a:cubicBezTo>
                  <a:pt x="3540576" y="-5116"/>
                  <a:pt x="3699962" y="-3229"/>
                  <a:pt x="3811838" y="0"/>
                </a:cubicBezTo>
                <a:cubicBezTo>
                  <a:pt x="3923714" y="3229"/>
                  <a:pt x="4333861" y="-25460"/>
                  <a:pt x="4842625" y="0"/>
                </a:cubicBezTo>
                <a:cubicBezTo>
                  <a:pt x="4841961" y="194746"/>
                  <a:pt x="4857296" y="391251"/>
                  <a:pt x="4842625" y="489988"/>
                </a:cubicBezTo>
                <a:cubicBezTo>
                  <a:pt x="4827954" y="588725"/>
                  <a:pt x="4844797" y="809890"/>
                  <a:pt x="4842625" y="1065192"/>
                </a:cubicBezTo>
                <a:cubicBezTo>
                  <a:pt x="4840453" y="1320494"/>
                  <a:pt x="4848662" y="1458194"/>
                  <a:pt x="4842625" y="1576484"/>
                </a:cubicBezTo>
                <a:cubicBezTo>
                  <a:pt x="4836588" y="1694774"/>
                  <a:pt x="4852470" y="2005090"/>
                  <a:pt x="4842625" y="2130384"/>
                </a:cubicBezTo>
                <a:cubicBezTo>
                  <a:pt x="4621345" y="2149573"/>
                  <a:pt x="4438750" y="2139579"/>
                  <a:pt x="4150821" y="2130384"/>
                </a:cubicBezTo>
                <a:cubicBezTo>
                  <a:pt x="3862892" y="2121189"/>
                  <a:pt x="3597927" y="2131918"/>
                  <a:pt x="3410592" y="2130384"/>
                </a:cubicBezTo>
                <a:cubicBezTo>
                  <a:pt x="3223257" y="2128850"/>
                  <a:pt x="2946292" y="2119406"/>
                  <a:pt x="2670362" y="2130384"/>
                </a:cubicBezTo>
                <a:cubicBezTo>
                  <a:pt x="2394432" y="2141363"/>
                  <a:pt x="2233437" y="2126825"/>
                  <a:pt x="1978558" y="2130384"/>
                </a:cubicBezTo>
                <a:cubicBezTo>
                  <a:pt x="1723679" y="2133943"/>
                  <a:pt x="1439016" y="2131654"/>
                  <a:pt x="1238328" y="2130384"/>
                </a:cubicBezTo>
                <a:cubicBezTo>
                  <a:pt x="1037640" y="2129115"/>
                  <a:pt x="305608" y="2154265"/>
                  <a:pt x="0" y="2130384"/>
                </a:cubicBezTo>
                <a:cubicBezTo>
                  <a:pt x="55" y="1907378"/>
                  <a:pt x="-8698" y="1889419"/>
                  <a:pt x="0" y="1661700"/>
                </a:cubicBezTo>
                <a:cubicBezTo>
                  <a:pt x="8698" y="1433981"/>
                  <a:pt x="12562" y="1379065"/>
                  <a:pt x="0" y="1150407"/>
                </a:cubicBezTo>
                <a:cubicBezTo>
                  <a:pt x="-12562" y="921749"/>
                  <a:pt x="-4162" y="841331"/>
                  <a:pt x="0" y="596508"/>
                </a:cubicBezTo>
                <a:cubicBezTo>
                  <a:pt x="4162" y="351685"/>
                  <a:pt x="28361" y="135460"/>
                  <a:pt x="0" y="0"/>
                </a:cubicBezTo>
                <a:close/>
              </a:path>
              <a:path w="4842625" h="2130384" stroke="0">
                <a:moveTo>
                  <a:pt x="0" y="0"/>
                </a:moveTo>
                <a:cubicBezTo>
                  <a:pt x="151128" y="-29504"/>
                  <a:pt x="464047" y="-24677"/>
                  <a:pt x="691804" y="0"/>
                </a:cubicBezTo>
                <a:cubicBezTo>
                  <a:pt x="919561" y="24677"/>
                  <a:pt x="1206773" y="-16474"/>
                  <a:pt x="1383607" y="0"/>
                </a:cubicBezTo>
                <a:cubicBezTo>
                  <a:pt x="1560441" y="16474"/>
                  <a:pt x="1714330" y="-3699"/>
                  <a:pt x="1930132" y="0"/>
                </a:cubicBezTo>
                <a:cubicBezTo>
                  <a:pt x="2145934" y="3699"/>
                  <a:pt x="2374685" y="32069"/>
                  <a:pt x="2621936" y="0"/>
                </a:cubicBezTo>
                <a:cubicBezTo>
                  <a:pt x="2869187" y="-32069"/>
                  <a:pt x="2969275" y="-5874"/>
                  <a:pt x="3168460" y="0"/>
                </a:cubicBezTo>
                <a:cubicBezTo>
                  <a:pt x="3367645" y="5874"/>
                  <a:pt x="3782241" y="30660"/>
                  <a:pt x="3957116" y="0"/>
                </a:cubicBezTo>
                <a:cubicBezTo>
                  <a:pt x="4131991" y="-30660"/>
                  <a:pt x="4531568" y="18269"/>
                  <a:pt x="4842625" y="0"/>
                </a:cubicBezTo>
                <a:cubicBezTo>
                  <a:pt x="4829592" y="227657"/>
                  <a:pt x="4839502" y="402036"/>
                  <a:pt x="4842625" y="575204"/>
                </a:cubicBezTo>
                <a:cubicBezTo>
                  <a:pt x="4845748" y="748372"/>
                  <a:pt x="4854529" y="902745"/>
                  <a:pt x="4842625" y="1107800"/>
                </a:cubicBezTo>
                <a:cubicBezTo>
                  <a:pt x="4830721" y="1312855"/>
                  <a:pt x="4816047" y="1509560"/>
                  <a:pt x="4842625" y="1640396"/>
                </a:cubicBezTo>
                <a:cubicBezTo>
                  <a:pt x="4869203" y="1771232"/>
                  <a:pt x="4852904" y="1993076"/>
                  <a:pt x="4842625" y="2130384"/>
                </a:cubicBezTo>
                <a:cubicBezTo>
                  <a:pt x="4541239" y="2155382"/>
                  <a:pt x="4315963" y="2130433"/>
                  <a:pt x="4102395" y="2130384"/>
                </a:cubicBezTo>
                <a:cubicBezTo>
                  <a:pt x="3888827" y="2130336"/>
                  <a:pt x="3687624" y="2104360"/>
                  <a:pt x="3313739" y="2130384"/>
                </a:cubicBezTo>
                <a:cubicBezTo>
                  <a:pt x="2939854" y="2156408"/>
                  <a:pt x="2780689" y="2124625"/>
                  <a:pt x="2621936" y="2130384"/>
                </a:cubicBezTo>
                <a:cubicBezTo>
                  <a:pt x="2463183" y="2136143"/>
                  <a:pt x="2030975" y="2114348"/>
                  <a:pt x="1881706" y="2130384"/>
                </a:cubicBezTo>
                <a:cubicBezTo>
                  <a:pt x="1732437" y="2146421"/>
                  <a:pt x="1560778" y="2137225"/>
                  <a:pt x="1286755" y="2130384"/>
                </a:cubicBezTo>
                <a:cubicBezTo>
                  <a:pt x="1012732" y="2123543"/>
                  <a:pt x="801807" y="2150898"/>
                  <a:pt x="643377" y="2130384"/>
                </a:cubicBezTo>
                <a:cubicBezTo>
                  <a:pt x="484947" y="2109870"/>
                  <a:pt x="243071" y="2143794"/>
                  <a:pt x="0" y="2130384"/>
                </a:cubicBezTo>
                <a:cubicBezTo>
                  <a:pt x="7796" y="1947191"/>
                  <a:pt x="-9676" y="1843996"/>
                  <a:pt x="0" y="1661700"/>
                </a:cubicBezTo>
                <a:cubicBezTo>
                  <a:pt x="9676" y="1479404"/>
                  <a:pt x="15088" y="1315905"/>
                  <a:pt x="0" y="1107800"/>
                </a:cubicBezTo>
                <a:cubicBezTo>
                  <a:pt x="-15088" y="899695"/>
                  <a:pt x="27523" y="666687"/>
                  <a:pt x="0" y="553900"/>
                </a:cubicBezTo>
                <a:cubicBezTo>
                  <a:pt x="-27523" y="441113"/>
                  <a:pt x="-23618" y="12977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3" name="CasellaDiTesto 7"/>
          <p:cNvSpPr/>
          <p:nvPr/>
        </p:nvSpPr>
        <p:spPr>
          <a:xfrm>
            <a:off x="157320" y="53280"/>
            <a:ext cx="4842360" cy="6667200"/>
          </a:xfrm>
          <a:custGeom>
            <a:avLst/>
            <a:gdLst>
              <a:gd name="textAreaLeft" fmla="*/ 0 w 4842360"/>
              <a:gd name="textAreaRight" fmla="*/ 4842720 w 4842360"/>
              <a:gd name="textAreaTop" fmla="*/ 0 h 6667200"/>
              <a:gd name="textAreaBottom" fmla="*/ 6667560 h 6667200"/>
            </a:gdLst>
            <a:ahLst/>
            <a:cxnLst/>
            <a:rect l="textAreaLeft" t="textAreaTop" r="textAreaRight" b="textAreaBottom"/>
            <a:pathLst>
              <a:path w="4842625" h="6702091">
                <a:moveTo>
                  <a:pt x="0" y="0"/>
                </a:moveTo>
                <a:cubicBezTo>
                  <a:pt x="180326" y="17611"/>
                  <a:pt x="542289" y="-23383"/>
                  <a:pt x="788656" y="0"/>
                </a:cubicBezTo>
                <a:cubicBezTo>
                  <a:pt x="1035023" y="23383"/>
                  <a:pt x="1155059" y="-4447"/>
                  <a:pt x="1335181" y="0"/>
                </a:cubicBezTo>
                <a:cubicBezTo>
                  <a:pt x="1515303" y="4447"/>
                  <a:pt x="1903174" y="29099"/>
                  <a:pt x="2123837" y="0"/>
                </a:cubicBezTo>
                <a:cubicBezTo>
                  <a:pt x="2344500" y="-29099"/>
                  <a:pt x="2464572" y="-6784"/>
                  <a:pt x="2670362" y="0"/>
                </a:cubicBezTo>
                <a:cubicBezTo>
                  <a:pt x="2876152" y="6784"/>
                  <a:pt x="3093362" y="15823"/>
                  <a:pt x="3216887" y="0"/>
                </a:cubicBezTo>
                <a:cubicBezTo>
                  <a:pt x="3340412" y="-15823"/>
                  <a:pt x="3723567" y="20945"/>
                  <a:pt x="4005543" y="0"/>
                </a:cubicBezTo>
                <a:cubicBezTo>
                  <a:pt x="4287519" y="-20945"/>
                  <a:pt x="4424402" y="14646"/>
                  <a:pt x="4842625" y="0"/>
                </a:cubicBezTo>
                <a:cubicBezTo>
                  <a:pt x="4821524" y="182040"/>
                  <a:pt x="4832506" y="463604"/>
                  <a:pt x="4842625" y="603188"/>
                </a:cubicBezTo>
                <a:cubicBezTo>
                  <a:pt x="4852744" y="742772"/>
                  <a:pt x="4855236" y="976841"/>
                  <a:pt x="4842625" y="1072335"/>
                </a:cubicBezTo>
                <a:cubicBezTo>
                  <a:pt x="4830014" y="1167829"/>
                  <a:pt x="4850172" y="1446872"/>
                  <a:pt x="4842625" y="1608502"/>
                </a:cubicBezTo>
                <a:cubicBezTo>
                  <a:pt x="4835078" y="1770132"/>
                  <a:pt x="4853112" y="1907435"/>
                  <a:pt x="4842625" y="2144669"/>
                </a:cubicBezTo>
                <a:cubicBezTo>
                  <a:pt x="4832138" y="2381903"/>
                  <a:pt x="4838717" y="2399902"/>
                  <a:pt x="4842625" y="2613815"/>
                </a:cubicBezTo>
                <a:cubicBezTo>
                  <a:pt x="4846533" y="2827728"/>
                  <a:pt x="4838856" y="3038308"/>
                  <a:pt x="4842625" y="3149983"/>
                </a:cubicBezTo>
                <a:cubicBezTo>
                  <a:pt x="4846394" y="3261658"/>
                  <a:pt x="4870282" y="3570058"/>
                  <a:pt x="4842625" y="3753171"/>
                </a:cubicBezTo>
                <a:cubicBezTo>
                  <a:pt x="4814968" y="3936284"/>
                  <a:pt x="4840859" y="4033465"/>
                  <a:pt x="4842625" y="4222317"/>
                </a:cubicBezTo>
                <a:cubicBezTo>
                  <a:pt x="4844391" y="4411169"/>
                  <a:pt x="4844425" y="4617061"/>
                  <a:pt x="4842625" y="4959547"/>
                </a:cubicBezTo>
                <a:cubicBezTo>
                  <a:pt x="4840826" y="5302033"/>
                  <a:pt x="4834084" y="5294801"/>
                  <a:pt x="4842625" y="5562736"/>
                </a:cubicBezTo>
                <a:cubicBezTo>
                  <a:pt x="4851166" y="5830671"/>
                  <a:pt x="4847532" y="5863864"/>
                  <a:pt x="4842625" y="6098903"/>
                </a:cubicBezTo>
                <a:cubicBezTo>
                  <a:pt x="4837718" y="6333942"/>
                  <a:pt x="4862678" y="6465458"/>
                  <a:pt x="4842625" y="6702091"/>
                </a:cubicBezTo>
                <a:cubicBezTo>
                  <a:pt x="4699355" y="6719527"/>
                  <a:pt x="4326167" y="6694256"/>
                  <a:pt x="4150821" y="6702091"/>
                </a:cubicBezTo>
                <a:cubicBezTo>
                  <a:pt x="3975475" y="6709926"/>
                  <a:pt x="3751169" y="6680529"/>
                  <a:pt x="3459018" y="6702091"/>
                </a:cubicBezTo>
                <a:cubicBezTo>
                  <a:pt x="3166867" y="6723653"/>
                  <a:pt x="3020468" y="6684622"/>
                  <a:pt x="2767214" y="6702091"/>
                </a:cubicBezTo>
                <a:cubicBezTo>
                  <a:pt x="2513960" y="6719560"/>
                  <a:pt x="2340864" y="6693484"/>
                  <a:pt x="2075411" y="6702091"/>
                </a:cubicBezTo>
                <a:cubicBezTo>
                  <a:pt x="1809958" y="6710698"/>
                  <a:pt x="1707118" y="6701562"/>
                  <a:pt x="1432033" y="6702091"/>
                </a:cubicBezTo>
                <a:cubicBezTo>
                  <a:pt x="1156948" y="6702620"/>
                  <a:pt x="1062930" y="6713865"/>
                  <a:pt x="837082" y="6702091"/>
                </a:cubicBezTo>
                <a:cubicBezTo>
                  <a:pt x="611234" y="6690317"/>
                  <a:pt x="245887" y="6675510"/>
                  <a:pt x="0" y="6702091"/>
                </a:cubicBezTo>
                <a:cubicBezTo>
                  <a:pt x="-22582" y="6537045"/>
                  <a:pt x="-6894" y="6278006"/>
                  <a:pt x="0" y="6165924"/>
                </a:cubicBezTo>
                <a:cubicBezTo>
                  <a:pt x="6894" y="6053842"/>
                  <a:pt x="-5639" y="5545747"/>
                  <a:pt x="0" y="5361673"/>
                </a:cubicBezTo>
                <a:cubicBezTo>
                  <a:pt x="5639" y="5177599"/>
                  <a:pt x="-24800" y="5018372"/>
                  <a:pt x="0" y="4691464"/>
                </a:cubicBezTo>
                <a:cubicBezTo>
                  <a:pt x="24800" y="4364556"/>
                  <a:pt x="-16845" y="4143161"/>
                  <a:pt x="0" y="3887213"/>
                </a:cubicBezTo>
                <a:cubicBezTo>
                  <a:pt x="16845" y="3631265"/>
                  <a:pt x="-1450" y="3358724"/>
                  <a:pt x="0" y="3217004"/>
                </a:cubicBezTo>
                <a:cubicBezTo>
                  <a:pt x="1450" y="3075284"/>
                  <a:pt x="-18573" y="2673865"/>
                  <a:pt x="0" y="2479774"/>
                </a:cubicBezTo>
                <a:cubicBezTo>
                  <a:pt x="18573" y="2285683"/>
                  <a:pt x="12515" y="2125541"/>
                  <a:pt x="0" y="1943606"/>
                </a:cubicBezTo>
                <a:cubicBezTo>
                  <a:pt x="-12515" y="1761671"/>
                  <a:pt x="27334" y="1428389"/>
                  <a:pt x="0" y="1139355"/>
                </a:cubicBezTo>
                <a:cubicBezTo>
                  <a:pt x="-27334" y="850321"/>
                  <a:pt x="-47735" y="359067"/>
                  <a:pt x="0" y="0"/>
                </a:cubicBez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600" b="1" strike="noStrike" spc="-1">
                <a:solidFill>
                  <a:schemeClr val="dk1"/>
                </a:solidFill>
                <a:latin typeface="Calibri"/>
              </a:rPr>
              <a:t>Procedure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creating vacuum (P ~ 10</a:t>
            </a:r>
            <a:r>
              <a:rPr lang="en-GB" sz="1600" b="0" strike="noStrike" spc="-1" baseline="30000">
                <a:solidFill>
                  <a:schemeClr val="dk1"/>
                </a:solidFill>
                <a:latin typeface="Calibri"/>
              </a:rPr>
              <a:t>-5</a:t>
            </a: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 mbar);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cooling down the system to the liquid nitrogen temperature;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heating the screen using a resistance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turning the resistance off. 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600" b="1" strike="noStrike" spc="-1">
                <a:solidFill>
                  <a:schemeClr val="dk1"/>
                </a:solidFill>
                <a:latin typeface="Calibri"/>
              </a:rPr>
              <a:t>What happens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The heat flows to the screen through the conductive copper support increasing its temperature.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The sample temperature increases through the radiative heat transfer with the screen.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The heating times are very different.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Once the resistance is turned off, the temperature of the </a:t>
            </a:r>
            <a:r>
              <a:rPr lang="en-GB" sz="1600" b="0" u="sng" strike="noStrike" spc="-1">
                <a:solidFill>
                  <a:schemeClr val="dk1"/>
                </a:solidFill>
                <a:uFillTx/>
                <a:latin typeface="Calibri"/>
              </a:rPr>
              <a:t>screen</a:t>
            </a: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 decreases to 77 K through the cold finger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The temperature of the </a:t>
            </a:r>
            <a:r>
              <a:rPr lang="en-GB" sz="1600" b="0" u="sng" strike="noStrike" spc="-1">
                <a:solidFill>
                  <a:schemeClr val="dk1"/>
                </a:solidFill>
                <a:uFillTx/>
                <a:latin typeface="Calibri"/>
              </a:rPr>
              <a:t>sample</a:t>
            </a:r>
            <a:r>
              <a:rPr lang="en-GB" sz="1600" b="0" strike="noStrike" spc="-1">
                <a:solidFill>
                  <a:schemeClr val="dk1"/>
                </a:solidFill>
                <a:latin typeface="Calibri"/>
              </a:rPr>
              <a:t> can be modulated.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en-GB" sz="1600" b="1" u="sng" strike="noStrike" spc="-1">
                <a:solidFill>
                  <a:schemeClr val="dk1"/>
                </a:solidFill>
                <a:uFillTx/>
                <a:latin typeface="Calibri"/>
              </a:rPr>
              <a:t>But the modulation time is still high (about 600s)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en-GB" sz="1600" b="1" strike="noStrike" spc="-1">
                <a:solidFill>
                  <a:schemeClr val="dk1"/>
                </a:solidFill>
                <a:latin typeface="Calibri"/>
              </a:rPr>
              <a:t>Further improvements are in being set up.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CasellaDiTesto 11"/>
          <p:cNvSpPr/>
          <p:nvPr/>
        </p:nvSpPr>
        <p:spPr>
          <a:xfrm>
            <a:off x="10771560" y="6642720"/>
            <a:ext cx="162936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courtesy of Paola Puppo</a:t>
            </a:r>
            <a:endParaRPr lang="it-IT" sz="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5" name="Gruppo 17"/>
          <p:cNvGrpSpPr/>
          <p:nvPr/>
        </p:nvGrpSpPr>
        <p:grpSpPr>
          <a:xfrm>
            <a:off x="6863400" y="79200"/>
            <a:ext cx="4600440" cy="3428640"/>
            <a:chOff x="6863400" y="79200"/>
            <a:chExt cx="4600440" cy="3428640"/>
          </a:xfrm>
        </p:grpSpPr>
        <p:pic>
          <p:nvPicPr>
            <p:cNvPr id="246" name="Immagine 1"/>
            <p:cNvPicPr/>
            <p:nvPr/>
          </p:nvPicPr>
          <p:blipFill>
            <a:blip r:embed="rId3"/>
            <a:stretch/>
          </p:blipFill>
          <p:spPr>
            <a:xfrm>
              <a:off x="6863400" y="79200"/>
              <a:ext cx="4600440" cy="342864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247" name="Gruppo 14"/>
            <p:cNvGrpSpPr/>
            <p:nvPr/>
          </p:nvGrpSpPr>
          <p:grpSpPr>
            <a:xfrm>
              <a:off x="9905760" y="290880"/>
              <a:ext cx="1237320" cy="760320"/>
              <a:chOff x="9905760" y="290880"/>
              <a:chExt cx="1237320" cy="760320"/>
            </a:xfrm>
          </p:grpSpPr>
          <p:sp>
            <p:nvSpPr>
              <p:cNvPr id="248" name="Rettangolo 8"/>
              <p:cNvSpPr/>
              <p:nvPr/>
            </p:nvSpPr>
            <p:spPr>
              <a:xfrm>
                <a:off x="9905760" y="290880"/>
                <a:ext cx="1199160" cy="7308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GB" sz="1800" b="0" strike="noStrike" spc="-1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249" name="CasellaDiTesto 5"/>
              <p:cNvSpPr/>
              <p:nvPr/>
            </p:nvSpPr>
            <p:spPr>
              <a:xfrm>
                <a:off x="10229400" y="327240"/>
                <a:ext cx="734400" cy="39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it-IT" sz="2000" b="1" strike="noStrike" spc="-1">
                    <a:solidFill>
                      <a:srgbClr val="0408BC"/>
                    </a:solidFill>
                    <a:latin typeface="Calibri"/>
                  </a:rPr>
                  <a:t>Oven</a:t>
                </a:r>
                <a:endParaRPr lang="it-IT" sz="20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50" name="CasellaDiTesto 6"/>
              <p:cNvSpPr/>
              <p:nvPr/>
            </p:nvSpPr>
            <p:spPr>
              <a:xfrm>
                <a:off x="10184760" y="656640"/>
                <a:ext cx="958320" cy="39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it-IT" sz="2000" b="1" strike="noStrike" spc="-1">
                    <a:solidFill>
                      <a:srgbClr val="FF0000"/>
                    </a:solidFill>
                    <a:latin typeface="Calibri"/>
                  </a:rPr>
                  <a:t>Sample</a:t>
                </a:r>
                <a:endParaRPr lang="it-IT" sz="20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251" name="Connettore diritto 10"/>
              <p:cNvCxnSpPr/>
              <p:nvPr/>
            </p:nvCxnSpPr>
            <p:spPr>
              <a:xfrm>
                <a:off x="9941760" y="503640"/>
                <a:ext cx="352440" cy="360"/>
              </a:xfrm>
              <a:prstGeom prst="straightConnector1">
                <a:avLst/>
              </a:prstGeom>
              <a:ln w="38100">
                <a:solidFill>
                  <a:srgbClr val="4472C4"/>
                </a:solidFill>
              </a:ln>
            </p:spPr>
          </p:cxnSp>
          <p:cxnSp>
            <p:nvCxnSpPr>
              <p:cNvPr id="252" name="Connettore diritto 12"/>
              <p:cNvCxnSpPr/>
              <p:nvPr/>
            </p:nvCxnSpPr>
            <p:spPr>
              <a:xfrm>
                <a:off x="9941760" y="833040"/>
                <a:ext cx="352440" cy="36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</a:ln>
            </p:spPr>
          </p:cxnSp>
        </p:grpSp>
        <p:sp>
          <p:nvSpPr>
            <p:cNvPr id="253" name="CasellaDiTesto 15"/>
            <p:cNvSpPr/>
            <p:nvPr/>
          </p:nvSpPr>
          <p:spPr>
            <a:xfrm>
              <a:off x="7820640" y="1957320"/>
              <a:ext cx="7891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1" strike="noStrike" spc="-1">
                  <a:solidFill>
                    <a:schemeClr val="dk1"/>
                  </a:solidFill>
                  <a:latin typeface="Calibri"/>
                </a:rPr>
                <a:t>P=1 W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4" name="CasellaDiTesto 16"/>
            <p:cNvSpPr/>
            <p:nvPr/>
          </p:nvSpPr>
          <p:spPr>
            <a:xfrm>
              <a:off x="10403280" y="1315080"/>
              <a:ext cx="9050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1" strike="noStrike" spc="-1">
                  <a:solidFill>
                    <a:schemeClr val="dk1"/>
                  </a:solidFill>
                  <a:latin typeface="Calibri"/>
                </a:rPr>
                <a:t>P=10 W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55" name="CasellaDiTesto 28"/>
          <p:cNvSpPr/>
          <p:nvPr/>
        </p:nvSpPr>
        <p:spPr>
          <a:xfrm>
            <a:off x="10149120" y="4744080"/>
            <a:ext cx="1662228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800" b="1" strike="noStrike" spc="-1">
                <a:solidFill>
                  <a:schemeClr val="dk1"/>
                </a:solidFill>
                <a:latin typeface="Calibri"/>
              </a:rPr>
              <a:t>Dashed lines: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1" strike="noStrike" spc="-1">
                <a:solidFill>
                  <a:schemeClr val="dk1"/>
                </a:solidFill>
                <a:latin typeface="Calibri"/>
              </a:rPr>
              <a:t>FEM simulation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CasellaDiTesto 29"/>
          <p:cNvSpPr/>
          <p:nvPr/>
        </p:nvSpPr>
        <p:spPr>
          <a:xfrm>
            <a:off x="5691600" y="379512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800" b="1" strike="noStrike" spc="-1">
                <a:solidFill>
                  <a:schemeClr val="dk1"/>
                </a:solidFill>
                <a:latin typeface="Calibri"/>
              </a:rPr>
              <a:t>K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CasellaDiTesto 30"/>
          <p:cNvSpPr/>
          <p:nvPr/>
        </p:nvSpPr>
        <p:spPr>
          <a:xfrm>
            <a:off x="6541200" y="501120"/>
            <a:ext cx="298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K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CasellaDiTesto 31"/>
          <p:cNvSpPr/>
          <p:nvPr/>
        </p:nvSpPr>
        <p:spPr>
          <a:xfrm>
            <a:off x="10116360" y="5914080"/>
            <a:ext cx="269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s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Rectangle 3"/>
          <p:cNvSpPr/>
          <p:nvPr/>
        </p:nvSpPr>
        <p:spPr>
          <a:xfrm>
            <a:off x="7406640" y="1890000"/>
            <a:ext cx="2617920" cy="1189800"/>
          </a:xfrm>
          <a:prstGeom prst="rect">
            <a:avLst/>
          </a:prstGeom>
          <a:noFill/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260" name="Straight Arrow Connector 9"/>
          <p:cNvCxnSpPr/>
          <p:nvPr/>
        </p:nvCxnSpPr>
        <p:spPr>
          <a:xfrm flipH="1">
            <a:off x="6020640" y="1844280"/>
            <a:ext cx="1403280" cy="1843920"/>
          </a:xfrm>
          <a:prstGeom prst="straightConnector1">
            <a:avLst/>
          </a:prstGeom>
          <a:ln>
            <a:solidFill>
              <a:srgbClr val="FF0000"/>
            </a:solidFill>
          </a:ln>
        </p:spPr>
      </p:cxnSp>
      <p:cxnSp>
        <p:nvCxnSpPr>
          <p:cNvPr id="261" name="Straight Arrow Connector 13"/>
          <p:cNvCxnSpPr/>
          <p:nvPr/>
        </p:nvCxnSpPr>
        <p:spPr>
          <a:xfrm flipH="1">
            <a:off x="10008000" y="1886040"/>
            <a:ext cx="15120" cy="1864800"/>
          </a:xfrm>
          <a:prstGeom prst="straightConnector1">
            <a:avLst/>
          </a:prstGeom>
          <a:ln>
            <a:solidFill>
              <a:srgbClr val="FF0000"/>
            </a:solidFill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magine 29"/>
          <p:cNvPicPr/>
          <p:nvPr/>
        </p:nvPicPr>
        <p:blipFill>
          <a:blip r:embed="rId2"/>
          <a:stretch/>
        </p:blipFill>
        <p:spPr>
          <a:xfrm>
            <a:off x="6540840" y="170640"/>
            <a:ext cx="4999680" cy="6734160"/>
          </a:xfrm>
          <a:prstGeom prst="rect">
            <a:avLst/>
          </a:prstGeom>
          <a:ln w="0">
            <a:noFill/>
          </a:ln>
        </p:spPr>
      </p:pic>
      <p:pic>
        <p:nvPicPr>
          <p:cNvPr id="263" name="Immagine 12"/>
          <p:cNvPicPr/>
          <p:nvPr/>
        </p:nvPicPr>
        <p:blipFill>
          <a:blip r:embed="rId3"/>
          <a:stretch/>
        </p:blipFill>
        <p:spPr>
          <a:xfrm>
            <a:off x="528480" y="83880"/>
            <a:ext cx="3508920" cy="3200760"/>
          </a:xfrm>
          <a:prstGeom prst="rect">
            <a:avLst/>
          </a:prstGeom>
          <a:ln w="0">
            <a:noFill/>
          </a:ln>
        </p:spPr>
      </p:pic>
      <p:grpSp>
        <p:nvGrpSpPr>
          <p:cNvPr id="264" name="Gruppo 18"/>
          <p:cNvGrpSpPr/>
          <p:nvPr/>
        </p:nvGrpSpPr>
        <p:grpSpPr>
          <a:xfrm>
            <a:off x="512640" y="3423600"/>
            <a:ext cx="5471640" cy="3260880"/>
            <a:chOff x="512640" y="3423600"/>
            <a:chExt cx="5471640" cy="3260880"/>
          </a:xfrm>
        </p:grpSpPr>
        <p:sp>
          <p:nvSpPr>
            <p:cNvPr id="265" name="Rettangolo 19"/>
            <p:cNvSpPr/>
            <p:nvPr/>
          </p:nvSpPr>
          <p:spPr>
            <a:xfrm>
              <a:off x="512640" y="3423600"/>
              <a:ext cx="5471640" cy="3260880"/>
            </a:xfrm>
            <a:custGeom>
              <a:avLst/>
              <a:gdLst>
                <a:gd name="textAreaLeft" fmla="*/ 0 w 5471640"/>
                <a:gd name="textAreaRight" fmla="*/ 5472000 w 5471640"/>
                <a:gd name="textAreaTop" fmla="*/ 0 h 3260880"/>
                <a:gd name="textAreaBottom" fmla="*/ 3261240 h 3260880"/>
              </a:gdLst>
              <a:ahLst/>
              <a:cxnLst/>
              <a:rect l="textAreaLeft" t="textAreaTop" r="textAreaRight" b="textAreaBottom"/>
              <a:pathLst>
                <a:path w="5472000" h="3261404" fill="none">
                  <a:moveTo>
                    <a:pt x="0" y="0"/>
                  </a:moveTo>
                  <a:cubicBezTo>
                    <a:pt x="297868" y="-3021"/>
                    <a:pt x="472603" y="-26484"/>
                    <a:pt x="684000" y="0"/>
                  </a:cubicBezTo>
                  <a:cubicBezTo>
                    <a:pt x="895397" y="26484"/>
                    <a:pt x="1022082" y="-10962"/>
                    <a:pt x="1203840" y="0"/>
                  </a:cubicBezTo>
                  <a:cubicBezTo>
                    <a:pt x="1385598" y="10962"/>
                    <a:pt x="1726603" y="-1597"/>
                    <a:pt x="1997280" y="0"/>
                  </a:cubicBezTo>
                  <a:cubicBezTo>
                    <a:pt x="2267957" y="1597"/>
                    <a:pt x="2375104" y="8774"/>
                    <a:pt x="2571840" y="0"/>
                  </a:cubicBezTo>
                  <a:cubicBezTo>
                    <a:pt x="2768576" y="-8774"/>
                    <a:pt x="3000207" y="28253"/>
                    <a:pt x="3146400" y="0"/>
                  </a:cubicBezTo>
                  <a:cubicBezTo>
                    <a:pt x="3292593" y="-28253"/>
                    <a:pt x="3558098" y="-8716"/>
                    <a:pt x="3666240" y="0"/>
                  </a:cubicBezTo>
                  <a:cubicBezTo>
                    <a:pt x="3774382" y="8716"/>
                    <a:pt x="4058976" y="7656"/>
                    <a:pt x="4240800" y="0"/>
                  </a:cubicBezTo>
                  <a:cubicBezTo>
                    <a:pt x="4422624" y="-7656"/>
                    <a:pt x="4876785" y="-42687"/>
                    <a:pt x="5472000" y="0"/>
                  </a:cubicBezTo>
                  <a:cubicBezTo>
                    <a:pt x="5468984" y="246845"/>
                    <a:pt x="5462552" y="410028"/>
                    <a:pt x="5472000" y="554439"/>
                  </a:cubicBezTo>
                  <a:cubicBezTo>
                    <a:pt x="5481448" y="698850"/>
                    <a:pt x="5447547" y="885120"/>
                    <a:pt x="5472000" y="1108877"/>
                  </a:cubicBezTo>
                  <a:cubicBezTo>
                    <a:pt x="5496453" y="1332634"/>
                    <a:pt x="5492159" y="1615733"/>
                    <a:pt x="5472000" y="1826386"/>
                  </a:cubicBezTo>
                  <a:cubicBezTo>
                    <a:pt x="5451841" y="2037039"/>
                    <a:pt x="5444430" y="2217211"/>
                    <a:pt x="5472000" y="2446053"/>
                  </a:cubicBezTo>
                  <a:cubicBezTo>
                    <a:pt x="5499570" y="2674895"/>
                    <a:pt x="5466165" y="3027861"/>
                    <a:pt x="5472000" y="3261404"/>
                  </a:cubicBezTo>
                  <a:cubicBezTo>
                    <a:pt x="5207216" y="3275576"/>
                    <a:pt x="4987984" y="3280532"/>
                    <a:pt x="4842720" y="3261404"/>
                  </a:cubicBezTo>
                  <a:cubicBezTo>
                    <a:pt x="4697456" y="3242276"/>
                    <a:pt x="4457568" y="3252222"/>
                    <a:pt x="4158720" y="3261404"/>
                  </a:cubicBezTo>
                  <a:cubicBezTo>
                    <a:pt x="3859872" y="3270586"/>
                    <a:pt x="3802013" y="3235612"/>
                    <a:pt x="3584160" y="3261404"/>
                  </a:cubicBezTo>
                  <a:cubicBezTo>
                    <a:pt x="3366307" y="3287196"/>
                    <a:pt x="3133942" y="3293322"/>
                    <a:pt x="2845440" y="3261404"/>
                  </a:cubicBezTo>
                  <a:cubicBezTo>
                    <a:pt x="2556938" y="3229486"/>
                    <a:pt x="2409234" y="3273335"/>
                    <a:pt x="2216160" y="3261404"/>
                  </a:cubicBezTo>
                  <a:cubicBezTo>
                    <a:pt x="2023086" y="3249473"/>
                    <a:pt x="1931497" y="3279222"/>
                    <a:pt x="1696320" y="3261404"/>
                  </a:cubicBezTo>
                  <a:cubicBezTo>
                    <a:pt x="1461143" y="3243586"/>
                    <a:pt x="1237672" y="3292657"/>
                    <a:pt x="1012320" y="3261404"/>
                  </a:cubicBezTo>
                  <a:cubicBezTo>
                    <a:pt x="786968" y="3230151"/>
                    <a:pt x="456261" y="3261383"/>
                    <a:pt x="0" y="3261404"/>
                  </a:cubicBezTo>
                  <a:cubicBezTo>
                    <a:pt x="17412" y="2991109"/>
                    <a:pt x="29030" y="2882319"/>
                    <a:pt x="0" y="2576509"/>
                  </a:cubicBezTo>
                  <a:cubicBezTo>
                    <a:pt x="-29030" y="2270699"/>
                    <a:pt x="-3478" y="2186314"/>
                    <a:pt x="0" y="1859000"/>
                  </a:cubicBezTo>
                  <a:cubicBezTo>
                    <a:pt x="3478" y="1531686"/>
                    <a:pt x="6577" y="1478035"/>
                    <a:pt x="0" y="1141491"/>
                  </a:cubicBezTo>
                  <a:cubicBezTo>
                    <a:pt x="-6577" y="804947"/>
                    <a:pt x="-3549" y="300310"/>
                    <a:pt x="0" y="0"/>
                  </a:cubicBezTo>
                  <a:close/>
                </a:path>
                <a:path w="5472000" h="3261404" stroke="0">
                  <a:moveTo>
                    <a:pt x="0" y="0"/>
                  </a:moveTo>
                  <a:cubicBezTo>
                    <a:pt x="329976" y="30817"/>
                    <a:pt x="518944" y="-33127"/>
                    <a:pt x="684000" y="0"/>
                  </a:cubicBezTo>
                  <a:cubicBezTo>
                    <a:pt x="849056" y="33127"/>
                    <a:pt x="1203955" y="7893"/>
                    <a:pt x="1368000" y="0"/>
                  </a:cubicBezTo>
                  <a:cubicBezTo>
                    <a:pt x="1532045" y="-7893"/>
                    <a:pt x="1690997" y="-23344"/>
                    <a:pt x="1887840" y="0"/>
                  </a:cubicBezTo>
                  <a:cubicBezTo>
                    <a:pt x="2084683" y="23344"/>
                    <a:pt x="2348891" y="7041"/>
                    <a:pt x="2571840" y="0"/>
                  </a:cubicBezTo>
                  <a:cubicBezTo>
                    <a:pt x="2794789" y="-7041"/>
                    <a:pt x="2877876" y="2999"/>
                    <a:pt x="3091680" y="0"/>
                  </a:cubicBezTo>
                  <a:cubicBezTo>
                    <a:pt x="3305484" y="-2999"/>
                    <a:pt x="3681208" y="33381"/>
                    <a:pt x="3885120" y="0"/>
                  </a:cubicBezTo>
                  <a:cubicBezTo>
                    <a:pt x="4089032" y="-33381"/>
                    <a:pt x="4365570" y="18859"/>
                    <a:pt x="4514400" y="0"/>
                  </a:cubicBezTo>
                  <a:cubicBezTo>
                    <a:pt x="4663230" y="-18859"/>
                    <a:pt x="5070559" y="-35621"/>
                    <a:pt x="5472000" y="0"/>
                  </a:cubicBezTo>
                  <a:cubicBezTo>
                    <a:pt x="5481407" y="202677"/>
                    <a:pt x="5466538" y="502312"/>
                    <a:pt x="5472000" y="652281"/>
                  </a:cubicBezTo>
                  <a:cubicBezTo>
                    <a:pt x="5477462" y="802250"/>
                    <a:pt x="5454365" y="1154256"/>
                    <a:pt x="5472000" y="1304562"/>
                  </a:cubicBezTo>
                  <a:cubicBezTo>
                    <a:pt x="5489635" y="1454868"/>
                    <a:pt x="5495825" y="1752950"/>
                    <a:pt x="5472000" y="1956842"/>
                  </a:cubicBezTo>
                  <a:cubicBezTo>
                    <a:pt x="5448175" y="2160734"/>
                    <a:pt x="5472990" y="2444191"/>
                    <a:pt x="5472000" y="2641737"/>
                  </a:cubicBezTo>
                  <a:cubicBezTo>
                    <a:pt x="5471010" y="2839283"/>
                    <a:pt x="5483119" y="2979513"/>
                    <a:pt x="5472000" y="3261404"/>
                  </a:cubicBezTo>
                  <a:cubicBezTo>
                    <a:pt x="5221889" y="3277967"/>
                    <a:pt x="5115628" y="3263107"/>
                    <a:pt x="4897440" y="3261404"/>
                  </a:cubicBezTo>
                  <a:cubicBezTo>
                    <a:pt x="4679252" y="3259701"/>
                    <a:pt x="4467837" y="3266438"/>
                    <a:pt x="4158720" y="3261404"/>
                  </a:cubicBezTo>
                  <a:cubicBezTo>
                    <a:pt x="3849603" y="3256370"/>
                    <a:pt x="3772711" y="3268519"/>
                    <a:pt x="3584160" y="3261404"/>
                  </a:cubicBezTo>
                  <a:cubicBezTo>
                    <a:pt x="3395609" y="3254289"/>
                    <a:pt x="3240058" y="3239379"/>
                    <a:pt x="2954880" y="3261404"/>
                  </a:cubicBezTo>
                  <a:cubicBezTo>
                    <a:pt x="2669702" y="3283429"/>
                    <a:pt x="2646918" y="3262802"/>
                    <a:pt x="2435040" y="3261404"/>
                  </a:cubicBezTo>
                  <a:cubicBezTo>
                    <a:pt x="2223162" y="3260006"/>
                    <a:pt x="2166567" y="3270652"/>
                    <a:pt x="1915200" y="3261404"/>
                  </a:cubicBezTo>
                  <a:cubicBezTo>
                    <a:pt x="1663833" y="3252156"/>
                    <a:pt x="1437992" y="3275632"/>
                    <a:pt x="1176480" y="3261404"/>
                  </a:cubicBezTo>
                  <a:cubicBezTo>
                    <a:pt x="914968" y="3247176"/>
                    <a:pt x="278407" y="3265042"/>
                    <a:pt x="0" y="3261404"/>
                  </a:cubicBezTo>
                  <a:cubicBezTo>
                    <a:pt x="-31587" y="3099705"/>
                    <a:pt x="-3754" y="2764148"/>
                    <a:pt x="0" y="2609123"/>
                  </a:cubicBezTo>
                  <a:cubicBezTo>
                    <a:pt x="3754" y="2454098"/>
                    <a:pt x="19344" y="2308942"/>
                    <a:pt x="0" y="2054685"/>
                  </a:cubicBezTo>
                  <a:cubicBezTo>
                    <a:pt x="-19344" y="1800428"/>
                    <a:pt x="-17575" y="1653305"/>
                    <a:pt x="0" y="1402404"/>
                  </a:cubicBezTo>
                  <a:cubicBezTo>
                    <a:pt x="17575" y="1151503"/>
                    <a:pt x="-18202" y="992969"/>
                    <a:pt x="0" y="782737"/>
                  </a:cubicBezTo>
                  <a:cubicBezTo>
                    <a:pt x="18202" y="572505"/>
                    <a:pt x="7605" y="235417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it-IT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66" name="CasellaDiTesto 20"/>
            <p:cNvSpPr/>
            <p:nvPr/>
          </p:nvSpPr>
          <p:spPr>
            <a:xfrm>
              <a:off x="631080" y="3927240"/>
              <a:ext cx="5321160" cy="2160360"/>
            </a:xfrm>
            <a:custGeom>
              <a:avLst/>
              <a:gdLst>
                <a:gd name="textAreaLeft" fmla="*/ 0 w 5321160"/>
                <a:gd name="textAreaRight" fmla="*/ 5321520 w 5321160"/>
                <a:gd name="textAreaTop" fmla="*/ 0 h 2160360"/>
                <a:gd name="textAreaBottom" fmla="*/ 2160720 h 2160360"/>
              </a:gdLst>
              <a:ahLst/>
              <a:cxnLst/>
              <a:rect l="textAreaLeft" t="textAreaTop" r="textAreaRight" b="textAreaBottom"/>
              <a:pathLst>
                <a:path w="5321463" h="2146998">
                  <a:moveTo>
                    <a:pt x="0" y="0"/>
                  </a:moveTo>
                  <a:cubicBezTo>
                    <a:pt x="160450" y="-24003"/>
                    <a:pt x="388652" y="-25728"/>
                    <a:pt x="771612" y="0"/>
                  </a:cubicBezTo>
                  <a:cubicBezTo>
                    <a:pt x="1154572" y="25728"/>
                    <a:pt x="1174361" y="20150"/>
                    <a:pt x="1277151" y="0"/>
                  </a:cubicBezTo>
                  <a:cubicBezTo>
                    <a:pt x="1379941" y="-20150"/>
                    <a:pt x="1868353" y="-22093"/>
                    <a:pt x="2048763" y="0"/>
                  </a:cubicBezTo>
                  <a:cubicBezTo>
                    <a:pt x="2229173" y="22093"/>
                    <a:pt x="2361141" y="-9171"/>
                    <a:pt x="2554302" y="0"/>
                  </a:cubicBezTo>
                  <a:cubicBezTo>
                    <a:pt x="2747463" y="9171"/>
                    <a:pt x="2842517" y="15026"/>
                    <a:pt x="3059841" y="0"/>
                  </a:cubicBezTo>
                  <a:cubicBezTo>
                    <a:pt x="3277165" y="-15026"/>
                    <a:pt x="3595999" y="-23681"/>
                    <a:pt x="3831453" y="0"/>
                  </a:cubicBezTo>
                  <a:cubicBezTo>
                    <a:pt x="4066907" y="23681"/>
                    <a:pt x="4253292" y="14212"/>
                    <a:pt x="4496636" y="0"/>
                  </a:cubicBezTo>
                  <a:cubicBezTo>
                    <a:pt x="4739980" y="-14212"/>
                    <a:pt x="4994394" y="-30"/>
                    <a:pt x="5321463" y="0"/>
                  </a:cubicBezTo>
                  <a:cubicBezTo>
                    <a:pt x="5307346" y="171862"/>
                    <a:pt x="5334990" y="314933"/>
                    <a:pt x="5321463" y="472340"/>
                  </a:cubicBezTo>
                  <a:cubicBezTo>
                    <a:pt x="5307936" y="629747"/>
                    <a:pt x="5308800" y="740676"/>
                    <a:pt x="5321463" y="966149"/>
                  </a:cubicBezTo>
                  <a:cubicBezTo>
                    <a:pt x="5334126" y="1191622"/>
                    <a:pt x="5345519" y="1281357"/>
                    <a:pt x="5321463" y="1459959"/>
                  </a:cubicBezTo>
                  <a:cubicBezTo>
                    <a:pt x="5297408" y="1638561"/>
                    <a:pt x="5327850" y="1868611"/>
                    <a:pt x="5321463" y="2146998"/>
                  </a:cubicBezTo>
                  <a:cubicBezTo>
                    <a:pt x="5091105" y="2172222"/>
                    <a:pt x="4933188" y="2124848"/>
                    <a:pt x="4762709" y="2146998"/>
                  </a:cubicBezTo>
                  <a:cubicBezTo>
                    <a:pt x="4592230" y="2169148"/>
                    <a:pt x="4385721" y="2136406"/>
                    <a:pt x="4150741" y="2146998"/>
                  </a:cubicBezTo>
                  <a:cubicBezTo>
                    <a:pt x="3915761" y="2157590"/>
                    <a:pt x="3614401" y="2131140"/>
                    <a:pt x="3379129" y="2146998"/>
                  </a:cubicBezTo>
                  <a:cubicBezTo>
                    <a:pt x="3143857" y="2162856"/>
                    <a:pt x="2955163" y="2174626"/>
                    <a:pt x="2820375" y="2146998"/>
                  </a:cubicBezTo>
                  <a:cubicBezTo>
                    <a:pt x="2685587" y="2119370"/>
                    <a:pt x="2501016" y="2170077"/>
                    <a:pt x="2314836" y="2146998"/>
                  </a:cubicBezTo>
                  <a:cubicBezTo>
                    <a:pt x="2128656" y="2123919"/>
                    <a:pt x="1851353" y="2117500"/>
                    <a:pt x="1596439" y="2146998"/>
                  </a:cubicBezTo>
                  <a:cubicBezTo>
                    <a:pt x="1341525" y="2176496"/>
                    <a:pt x="1255334" y="2141286"/>
                    <a:pt x="984471" y="2146998"/>
                  </a:cubicBezTo>
                  <a:cubicBezTo>
                    <a:pt x="713608" y="2152710"/>
                    <a:pt x="293130" y="2147440"/>
                    <a:pt x="0" y="2146998"/>
                  </a:cubicBezTo>
                  <a:cubicBezTo>
                    <a:pt x="-19340" y="1925949"/>
                    <a:pt x="-12707" y="1805843"/>
                    <a:pt x="0" y="1610249"/>
                  </a:cubicBezTo>
                  <a:cubicBezTo>
                    <a:pt x="12707" y="1414655"/>
                    <a:pt x="-10871" y="1210483"/>
                    <a:pt x="0" y="1094969"/>
                  </a:cubicBezTo>
                  <a:cubicBezTo>
                    <a:pt x="10871" y="979455"/>
                    <a:pt x="-23050" y="668890"/>
                    <a:pt x="0" y="558219"/>
                  </a:cubicBezTo>
                  <a:cubicBezTo>
                    <a:pt x="23050" y="447548"/>
                    <a:pt x="-23371" y="208742"/>
                    <a:pt x="0" y="0"/>
                  </a:cubicBez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600" b="1" strike="noStrike" spc="-1">
                  <a:solidFill>
                    <a:srgbClr val="C00000"/>
                  </a:solidFill>
                  <a:latin typeface="Calibri"/>
                </a:rPr>
                <a:t>What’s next?</a:t>
              </a:r>
              <a:endParaRPr lang="it-IT" sz="16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50000"/>
                </a:lnSpc>
              </a:pPr>
              <a:r>
                <a:rPr lang="en-GB" sz="1600" b="0" u="sng" strike="noStrike" spc="-1">
                  <a:solidFill>
                    <a:srgbClr val="C00000"/>
                  </a:solidFill>
                  <a:uFillTx/>
                  <a:latin typeface="Calibri"/>
                </a:rPr>
                <a:t>Upgrade of the sample shape</a:t>
              </a:r>
              <a:endParaRPr lang="it-IT" sz="1600" b="0" strike="noStrike" spc="-1">
                <a:solidFill>
                  <a:srgbClr val="000000"/>
                </a:solidFill>
                <a:latin typeface="Arial"/>
              </a:endParaRPr>
            </a:p>
            <a:p>
              <a:pPr marL="285840" indent="-285840" defTabSz="914400">
                <a:lnSpc>
                  <a:spcPct val="150000"/>
                </a:lnSpc>
                <a:buClr>
                  <a:srgbClr val="0D0D0D"/>
                </a:buClr>
                <a:buFont typeface="OpenSymbol"/>
                <a:buChar char="-"/>
              </a:pPr>
              <a:r>
                <a:rPr lang="en-GB" sz="1600" b="0" strike="noStrike" spc="-1">
                  <a:solidFill>
                    <a:schemeClr val="dk1">
                      <a:lumMod val="95000"/>
                      <a:lumOff val="5000"/>
                    </a:schemeClr>
                  </a:solidFill>
                  <a:latin typeface="Calibri"/>
                </a:rPr>
                <a:t>changing the shape of the sample, from disc to ring; </a:t>
              </a:r>
              <a:endParaRPr lang="it-IT" sz="1600" b="0" strike="noStrike" spc="-1">
                <a:solidFill>
                  <a:srgbClr val="000000"/>
                </a:solidFill>
                <a:latin typeface="Arial"/>
              </a:endParaRPr>
            </a:p>
            <a:p>
              <a:pPr marL="285840" indent="-285840" defTabSz="914400">
                <a:lnSpc>
                  <a:spcPct val="150000"/>
                </a:lnSpc>
                <a:buClr>
                  <a:srgbClr val="0D0D0D"/>
                </a:buClr>
                <a:buFont typeface="OpenSymbol"/>
                <a:buChar char="-"/>
              </a:pPr>
              <a:r>
                <a:rPr lang="en-GB" sz="1600" b="0" strike="noStrike" spc="-1">
                  <a:solidFill>
                    <a:schemeClr val="dk1">
                      <a:lumMod val="95000"/>
                      <a:lumOff val="5000"/>
                    </a:schemeClr>
                  </a:solidFill>
                  <a:latin typeface="Calibri"/>
                </a:rPr>
                <a:t>introducing a sample + radiator system to facilitate a faster heat exchange with the screen;</a:t>
              </a:r>
              <a:endParaRPr lang="it-IT" sz="1600" b="0" strike="noStrike" spc="-1">
                <a:solidFill>
                  <a:srgbClr val="000000"/>
                </a:solidFill>
                <a:latin typeface="Arial"/>
              </a:endParaRPr>
            </a:p>
            <a:p>
              <a:pPr marL="285840" indent="-285840" defTabSz="914400">
                <a:lnSpc>
                  <a:spcPct val="150000"/>
                </a:lnSpc>
                <a:buClr>
                  <a:srgbClr val="0D0D0D"/>
                </a:buClr>
                <a:buFont typeface="OpenSymbol"/>
                <a:buChar char="-"/>
              </a:pPr>
              <a:r>
                <a:rPr lang="en-GB" sz="1600" b="0" strike="noStrike" spc="-1">
                  <a:solidFill>
                    <a:schemeClr val="dk1">
                      <a:lumMod val="95000"/>
                      <a:lumOff val="5000"/>
                    </a:schemeClr>
                  </a:solidFill>
                  <a:latin typeface="Calibri"/>
                </a:rPr>
                <a:t>continuing to investigate alternative solutions.</a:t>
              </a:r>
              <a:endParaRPr lang="it-IT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7" name="CasellaDiTesto 14"/>
          <p:cNvSpPr/>
          <p:nvPr/>
        </p:nvSpPr>
        <p:spPr>
          <a:xfrm>
            <a:off x="4265280" y="6411960"/>
            <a:ext cx="178452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courtesy of Dr Luca D’Onofrio</a:t>
            </a:r>
            <a:endParaRPr lang="it-IT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CasellaDiTesto 23"/>
          <p:cNvSpPr/>
          <p:nvPr/>
        </p:nvSpPr>
        <p:spPr>
          <a:xfrm>
            <a:off x="2456280" y="397800"/>
            <a:ext cx="6796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strike="noStrike" spc="-1">
                <a:solidFill>
                  <a:schemeClr val="dk1"/>
                </a:solidFill>
                <a:latin typeface="Calibri"/>
                <a:ea typeface="Calibri"/>
              </a:rPr>
              <a:t>screen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CasellaDiTesto 24"/>
          <p:cNvSpPr/>
          <p:nvPr/>
        </p:nvSpPr>
        <p:spPr>
          <a:xfrm>
            <a:off x="2424600" y="2946600"/>
            <a:ext cx="9252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strike="noStrike" spc="-1">
                <a:solidFill>
                  <a:schemeClr val="dk1"/>
                </a:solidFill>
                <a:latin typeface="Calibri"/>
                <a:ea typeface="Calibri"/>
              </a:rPr>
              <a:t>cold finger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CasellaDiTesto 25"/>
          <p:cNvSpPr/>
          <p:nvPr/>
        </p:nvSpPr>
        <p:spPr>
          <a:xfrm>
            <a:off x="2147400" y="2090880"/>
            <a:ext cx="7624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strike="noStrike" spc="-1">
                <a:solidFill>
                  <a:schemeClr val="dk1"/>
                </a:solidFill>
                <a:latin typeface="Calibri"/>
                <a:ea typeface="Calibri"/>
              </a:rPr>
              <a:t>radiator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CasellaDiTesto 26"/>
          <p:cNvSpPr/>
          <p:nvPr/>
        </p:nvSpPr>
        <p:spPr>
          <a:xfrm>
            <a:off x="2300760" y="939600"/>
            <a:ext cx="99072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strike="noStrike" spc="-1">
                <a:solidFill>
                  <a:schemeClr val="dk1"/>
                </a:solidFill>
                <a:latin typeface="Calibri"/>
                <a:ea typeface="Calibri"/>
              </a:rPr>
              <a:t>ring sample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CasellaDiTesto 28"/>
          <p:cNvSpPr/>
          <p:nvPr/>
        </p:nvSpPr>
        <p:spPr>
          <a:xfrm>
            <a:off x="4487400" y="684720"/>
            <a:ext cx="1221480" cy="163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900" b="1" strike="noStrike" spc="-1">
                <a:solidFill>
                  <a:schemeClr val="dk1"/>
                </a:solidFill>
                <a:latin typeface="Calibri"/>
              </a:rPr>
              <a:t>BSCCO ring sample     Graphite radiator</a:t>
            </a:r>
            <a:endParaRPr lang="it-IT" sz="9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900"/>
            </a:br>
            <a:r>
              <a:rPr lang="en-US" sz="900" b="0" strike="noStrike" spc="-1">
                <a:solidFill>
                  <a:schemeClr val="dk1"/>
                </a:solidFill>
                <a:latin typeface="Calibri"/>
              </a:rPr>
              <a:t>R</a:t>
            </a:r>
            <a:r>
              <a:rPr lang="en-US" sz="900" b="0" strike="noStrike" spc="-1" baseline="-25000">
                <a:solidFill>
                  <a:schemeClr val="dk1"/>
                </a:solidFill>
                <a:latin typeface="Calibri"/>
              </a:rPr>
              <a:t>in</a:t>
            </a:r>
            <a:r>
              <a:rPr lang="en-US" sz="900" b="0" strike="noStrike" spc="-1">
                <a:solidFill>
                  <a:schemeClr val="dk1"/>
                </a:solidFill>
                <a:latin typeface="Calibri"/>
              </a:rPr>
              <a:t> = 92 mm                   400x400 mm               500x100 mm                P = 10 W</a:t>
            </a:r>
            <a:endParaRPr lang="it-IT" sz="9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900" b="0" strike="noStrike" spc="-1">
                <a:solidFill>
                  <a:schemeClr val="dk1"/>
                </a:solidFill>
                <a:latin typeface="Calibri"/>
              </a:rPr>
              <a:t>R</a:t>
            </a:r>
            <a:r>
              <a:rPr lang="en-US" sz="900" b="0" strike="noStrike" spc="-1" baseline="-25000">
                <a:solidFill>
                  <a:schemeClr val="dk1"/>
                </a:solidFill>
                <a:latin typeface="Calibri"/>
              </a:rPr>
              <a:t>out</a:t>
            </a:r>
            <a:r>
              <a:rPr lang="en-US" sz="900" b="0" strike="noStrike" spc="-1">
                <a:solidFill>
                  <a:schemeClr val="dk1"/>
                </a:solidFill>
                <a:latin typeface="Calibri"/>
              </a:rPr>
              <a:t> = 100 mm               thickness = 0.1 mm    thickness = 0.1 mm      </a:t>
            </a:r>
            <a:endParaRPr lang="it-IT" sz="9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900" b="0" strike="noStrike" spc="-1">
                <a:solidFill>
                  <a:schemeClr val="dk1"/>
                </a:solidFill>
                <a:latin typeface="Calibri"/>
              </a:rPr>
              <a:t>V = 20·10</a:t>
            </a:r>
            <a:r>
              <a:rPr lang="en-US" sz="900" b="0" strike="noStrike" spc="-1" baseline="30000">
                <a:solidFill>
                  <a:schemeClr val="dk1"/>
                </a:solidFill>
                <a:latin typeface="Calibri"/>
              </a:rPr>
              <a:t>3</a:t>
            </a:r>
            <a:r>
              <a:rPr lang="en-US" sz="900" b="0" strike="noStrike" spc="-1">
                <a:solidFill>
                  <a:schemeClr val="dk1"/>
                </a:solidFill>
                <a:latin typeface="Calibri"/>
              </a:rPr>
              <a:t> mm</a:t>
            </a:r>
            <a:r>
              <a:rPr lang="en-US" sz="900" b="0" strike="noStrike" spc="-1" baseline="30000">
                <a:solidFill>
                  <a:schemeClr val="dk1"/>
                </a:solidFill>
                <a:latin typeface="Calibri"/>
              </a:rPr>
              <a:t>3</a:t>
            </a:r>
            <a:endParaRPr lang="it-IT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CasellaDiTesto 36"/>
          <p:cNvSpPr/>
          <p:nvPr/>
        </p:nvSpPr>
        <p:spPr>
          <a:xfrm>
            <a:off x="7790400" y="5295600"/>
            <a:ext cx="3152520" cy="516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strike="noStrike" spc="-1">
                <a:solidFill>
                  <a:srgbClr val="C00000"/>
                </a:solidFill>
                <a:latin typeface="Calibri"/>
              </a:rPr>
              <a:t>Modulation of temperature between 107 K and 110 K of a few hundreds of s.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uppo 21"/>
          <p:cNvGrpSpPr/>
          <p:nvPr/>
        </p:nvGrpSpPr>
        <p:grpSpPr>
          <a:xfrm>
            <a:off x="7850520" y="3565800"/>
            <a:ext cx="4341240" cy="3182040"/>
            <a:chOff x="7850520" y="3565800"/>
            <a:chExt cx="4341240" cy="3182040"/>
          </a:xfrm>
        </p:grpSpPr>
        <p:pic>
          <p:nvPicPr>
            <p:cNvPr id="275" name="Immagine 5" descr="Immagine che contiene linea, diagramma, Diagramma&#10;&#10;Descrizione generata automaticamente"/>
            <p:cNvPicPr/>
            <p:nvPr/>
          </p:nvPicPr>
          <p:blipFill>
            <a:blip r:embed="rId2"/>
            <a:srcRect l="47552" t="4701" r="6875" b="23357"/>
            <a:stretch/>
          </p:blipFill>
          <p:spPr>
            <a:xfrm>
              <a:off x="8093880" y="3795120"/>
              <a:ext cx="3599640" cy="2697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6" name="CasellaDiTesto 10"/>
            <p:cNvSpPr/>
            <p:nvPr/>
          </p:nvSpPr>
          <p:spPr>
            <a:xfrm>
              <a:off x="7850520" y="3565800"/>
              <a:ext cx="4341240" cy="3182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R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it-IT" sz="1800" b="1" strike="noStrike" spc="-1">
                  <a:solidFill>
                    <a:srgbClr val="A22924"/>
                  </a:solidFill>
                  <a:latin typeface="Calibri"/>
                </a:rPr>
                <a:t>                    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it-IT" sz="1800" b="1" strike="noStrike" spc="-1">
                  <a:solidFill>
                    <a:srgbClr val="A22924"/>
                  </a:solidFill>
                  <a:latin typeface="Calibri"/>
                </a:rPr>
                <a:t>                                     </a:t>
              </a:r>
              <a:r>
                <a:rPr lang="el-GR" sz="1800" b="1" strike="noStrike" spc="-1">
                  <a:solidFill>
                    <a:srgbClr val="A22924"/>
                  </a:solidFill>
                  <a:latin typeface="Calibri"/>
                </a:rPr>
                <a:t>Δ</a:t>
              </a:r>
              <a:r>
                <a:rPr lang="it-IT" sz="1800" b="1" strike="noStrike" spc="-1">
                  <a:solidFill>
                    <a:srgbClr val="A22924"/>
                  </a:solidFill>
                  <a:latin typeface="Calibri"/>
                </a:rPr>
                <a:t>T</a:t>
              </a:r>
              <a:r>
                <a:rPr lang="it-IT" sz="1800" b="1" strike="noStrike" spc="-1" baseline="-25000">
                  <a:solidFill>
                    <a:srgbClr val="A22924"/>
                  </a:solidFill>
                  <a:latin typeface="Calibri"/>
                </a:rPr>
                <a:t>C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                       </a:t>
              </a:r>
              <a:r>
                <a:rPr lang="it-IT" sz="1800" b="1" strike="noStrike" spc="-1">
                  <a:solidFill>
                    <a:srgbClr val="A22924"/>
                  </a:solidFill>
                  <a:latin typeface="Calibri"/>
                </a:rPr>
                <a:t>T</a:t>
              </a:r>
              <a:r>
                <a:rPr lang="it-IT" sz="1800" b="1" strike="noStrike" spc="-1" baseline="-25000">
                  <a:solidFill>
                    <a:srgbClr val="A22924"/>
                  </a:solidFill>
                  <a:latin typeface="Calibri"/>
                </a:rPr>
                <a:t>C</a:t>
              </a: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                                             T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SAMPLES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8" name="Segnaposto contenuto 2"/>
          <p:cNvSpPr/>
          <p:nvPr/>
        </p:nvSpPr>
        <p:spPr>
          <a:xfrm>
            <a:off x="654840" y="1690560"/>
            <a:ext cx="6585120" cy="354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GB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Requirements</a:t>
            </a:r>
            <a:r>
              <a:rPr lang="en-GB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: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 defTabSz="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T</a:t>
            </a:r>
            <a:r>
              <a:rPr lang="en-GB" sz="1800" b="1" strike="noStrike" spc="-1" baseline="-25000">
                <a:solidFill>
                  <a:schemeClr val="dk1"/>
                </a:solidFill>
                <a:latin typeface="Calibri"/>
                <a:ea typeface="Calibri"/>
              </a:rPr>
              <a:t>C</a:t>
            </a:r>
            <a:r>
              <a:rPr lang="en-GB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 &gt; 80 K and </a:t>
            </a:r>
            <a:r>
              <a:rPr lang="el-GR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Δ</a:t>
            </a:r>
            <a:r>
              <a:rPr lang="en-GB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T</a:t>
            </a:r>
            <a:r>
              <a:rPr lang="en-GB" sz="1800" b="1" strike="noStrike" spc="-1" baseline="-25000">
                <a:solidFill>
                  <a:schemeClr val="dk1"/>
                </a:solidFill>
                <a:latin typeface="Calibri"/>
                <a:ea typeface="Calibri"/>
              </a:rPr>
              <a:t>C</a:t>
            </a:r>
            <a:r>
              <a:rPr lang="en-GB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  2 K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 defTabSz="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Large mass &gt; 200 g → samples with a 10 cm diameter 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GB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From the </a:t>
            </a:r>
            <a:r>
              <a:rPr lang="en-GB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electrical resistance as a function of temperature plot </a:t>
            </a:r>
            <a:r>
              <a:rPr lang="en-GB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it is possible to obtain information on the first requirement.</a:t>
            </a:r>
            <a:br>
              <a:rPr sz="1800"/>
            </a:br>
            <a:r>
              <a:rPr lang="en-GB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Also, these plots will let us understand the quality of a sample and if a certain degree of dis-uniformity exits in it.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9" name="Gruppo 11"/>
          <p:cNvGrpSpPr/>
          <p:nvPr/>
        </p:nvGrpSpPr>
        <p:grpSpPr>
          <a:xfrm>
            <a:off x="7840800" y="129240"/>
            <a:ext cx="4341240" cy="3418920"/>
            <a:chOff x="7840800" y="129240"/>
            <a:chExt cx="4341240" cy="3418920"/>
          </a:xfrm>
        </p:grpSpPr>
        <p:pic>
          <p:nvPicPr>
            <p:cNvPr id="280" name="Immagine 3" descr="Immagine che contiene linea, diagramma, Diagramma, design&#10;&#10;Descrizione generata automaticamente"/>
            <p:cNvPicPr/>
            <p:nvPr/>
          </p:nvPicPr>
          <p:blipFill>
            <a:blip r:embed="rId3"/>
            <a:srcRect l="3939" r="8462" b="5346"/>
            <a:stretch/>
          </p:blipFill>
          <p:spPr>
            <a:xfrm>
              <a:off x="8093880" y="365040"/>
              <a:ext cx="3599640" cy="2917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1" name="CasellaDiTesto 6"/>
            <p:cNvSpPr/>
            <p:nvPr/>
          </p:nvSpPr>
          <p:spPr>
            <a:xfrm>
              <a:off x="7840800" y="129240"/>
              <a:ext cx="4341240" cy="3418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R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                          </a:t>
              </a:r>
              <a:r>
                <a:rPr lang="it-IT" sz="1800" b="1" strike="noStrike" spc="-1">
                  <a:solidFill>
                    <a:srgbClr val="D51107"/>
                  </a:solidFill>
                  <a:latin typeface="Calibri"/>
                </a:rPr>
                <a:t>T</a:t>
              </a:r>
              <a:r>
                <a:rPr lang="it-IT" sz="1800" b="1" strike="noStrike" spc="-1" baseline="-25000">
                  <a:solidFill>
                    <a:srgbClr val="D51107"/>
                  </a:solidFill>
                  <a:latin typeface="Calibri"/>
                </a:rPr>
                <a:t>C</a:t>
              </a: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                                         T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282" name="Connettore 2 13"/>
          <p:cNvCxnSpPr/>
          <p:nvPr/>
        </p:nvCxnSpPr>
        <p:spPr>
          <a:xfrm>
            <a:off x="9195840" y="5466600"/>
            <a:ext cx="604440" cy="36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cxnSp>
      <p:cxnSp>
        <p:nvCxnSpPr>
          <p:cNvPr id="283" name="Connettore diritto 16"/>
          <p:cNvCxnSpPr/>
          <p:nvPr/>
        </p:nvCxnSpPr>
        <p:spPr>
          <a:xfrm>
            <a:off x="9799920" y="4310280"/>
            <a:ext cx="360" cy="205236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</a:ln>
        </p:spPr>
      </p:cxnSp>
      <p:cxnSp>
        <p:nvCxnSpPr>
          <p:cNvPr id="284" name="Connettore diritto 20"/>
          <p:cNvCxnSpPr/>
          <p:nvPr/>
        </p:nvCxnSpPr>
        <p:spPr>
          <a:xfrm>
            <a:off x="9195840" y="5459040"/>
            <a:ext cx="360" cy="90036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</a:ln>
        </p:spPr>
      </p:cxnSp>
      <p:sp>
        <p:nvSpPr>
          <p:cNvPr id="285" name="CasellaDiTesto 22"/>
          <p:cNvSpPr/>
          <p:nvPr/>
        </p:nvSpPr>
        <p:spPr>
          <a:xfrm>
            <a:off x="8329320" y="731880"/>
            <a:ext cx="3852720" cy="420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Ideal superconductor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                               real superconductor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" name="Tabella 56"/>
          <p:cNvGraphicFramePr/>
          <p:nvPr/>
        </p:nvGraphicFramePr>
        <p:xfrm>
          <a:off x="0" y="0"/>
          <a:ext cx="12191760" cy="6857640"/>
        </p:xfrm>
        <a:graphic>
          <a:graphicData uri="http://schemas.openxmlformats.org/drawingml/2006/table">
            <a:tbl>
              <a:tblPr/>
              <a:tblGrid>
                <a:gridCol w="132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8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7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160">
                <a:tc>
                  <a:txBody>
                    <a:bodyPr/>
                    <a:lstStyle/>
                    <a:p>
                      <a:endParaRPr lang="it-IT" sz="18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FRAGMENTS OF A DISC</a:t>
                      </a:r>
                      <a:endParaRPr lang="it-IT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ENTIRE DISC</a:t>
                      </a:r>
                      <a:endParaRPr lang="it-IT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Sintered YBCO</a:t>
                      </a:r>
                      <a:br>
                        <a:rPr sz="1200"/>
                      </a:br>
                      <a:endParaRPr lang="it-IT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Sintered YBCO discs were prepared in different sintering conditions (temperature, oxidation) in order to maximise T</a:t>
                      </a:r>
                      <a:r>
                        <a:rPr lang="en-US" sz="10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  <a:r>
                        <a:rPr lang="en-US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 and reduce  </a:t>
                      </a:r>
                      <a:r>
                        <a:rPr lang="el-GR" sz="10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Δ</a:t>
                      </a:r>
                      <a:r>
                        <a:rPr lang="it-IT" sz="10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</a:t>
                      </a:r>
                      <a:r>
                        <a:rPr lang="it-IT" sz="1000" b="0" strike="noStrike" spc="-1" baseline="-25000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br>
                        <a:rPr sz="1000"/>
                      </a:br>
                      <a:r>
                        <a:rPr lang="en-US" sz="10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(CAN Superconductors).</a:t>
                      </a:r>
                      <a:endParaRPr lang="it-IT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18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crystalline</a:t>
                      </a:r>
                      <a:endParaRPr lang="it-IT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GdBCO/Ag</a:t>
                      </a:r>
                      <a:br>
                        <a:rPr sz="1200"/>
                      </a:br>
                      <a:endParaRPr lang="it-IT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Single-domain     melt-textured bulk pieces (CAN Superconductors).</a:t>
                      </a:r>
                      <a:endParaRPr lang="it-IT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87" name="Immagine 11" descr="Immagine che contiene testo, borsa, arte, textile&#10;&#10;Descrizione generata automaticamente"/>
          <p:cNvPicPr/>
          <p:nvPr/>
        </p:nvPicPr>
        <p:blipFill>
          <a:blip r:embed="rId3"/>
          <a:srcRect l="3921" t="27627" r="6399" b="31270"/>
          <a:stretch/>
        </p:blipFill>
        <p:spPr>
          <a:xfrm>
            <a:off x="7304040" y="561600"/>
            <a:ext cx="1079640" cy="1072440"/>
          </a:xfrm>
          <a:prstGeom prst="rect">
            <a:avLst/>
          </a:prstGeom>
          <a:ln w="0">
            <a:noFill/>
          </a:ln>
        </p:spPr>
      </p:pic>
      <p:pic>
        <p:nvPicPr>
          <p:cNvPr id="288" name="Immagine 48"/>
          <p:cNvPicPr/>
          <p:nvPr/>
        </p:nvPicPr>
        <p:blipFill>
          <a:blip r:embed="rId4"/>
          <a:stretch/>
        </p:blipFill>
        <p:spPr>
          <a:xfrm>
            <a:off x="1682640" y="483120"/>
            <a:ext cx="1043640" cy="938520"/>
          </a:xfrm>
          <a:prstGeom prst="rect">
            <a:avLst/>
          </a:prstGeom>
          <a:ln w="0">
            <a:noFill/>
          </a:ln>
        </p:spPr>
      </p:pic>
      <p:pic>
        <p:nvPicPr>
          <p:cNvPr id="289" name="Immagine 46"/>
          <p:cNvPicPr/>
          <p:nvPr/>
        </p:nvPicPr>
        <p:blipFill>
          <a:blip r:embed="rId5"/>
          <a:srcRect l="17166"/>
          <a:stretch/>
        </p:blipFill>
        <p:spPr>
          <a:xfrm>
            <a:off x="1682640" y="1455480"/>
            <a:ext cx="1043640" cy="763560"/>
          </a:xfrm>
          <a:prstGeom prst="rect">
            <a:avLst/>
          </a:prstGeom>
          <a:ln w="0">
            <a:noFill/>
          </a:ln>
        </p:spPr>
      </p:pic>
      <p:pic>
        <p:nvPicPr>
          <p:cNvPr id="290" name="Immagine 62"/>
          <p:cNvPicPr/>
          <p:nvPr/>
        </p:nvPicPr>
        <p:blipFill>
          <a:blip r:embed="rId6"/>
          <a:srcRect l="11754" r="21998" b="23716"/>
          <a:stretch/>
        </p:blipFill>
        <p:spPr>
          <a:xfrm>
            <a:off x="1452240" y="5444640"/>
            <a:ext cx="1079640" cy="1243080"/>
          </a:xfrm>
          <a:prstGeom prst="rect">
            <a:avLst/>
          </a:prstGeom>
          <a:ln w="0">
            <a:noFill/>
          </a:ln>
        </p:spPr>
      </p:pic>
      <p:pic>
        <p:nvPicPr>
          <p:cNvPr id="291" name="Immagine 72" descr="Immagine che contiene ingegneria, macchina, cerchio, interno&#10;&#10;Descrizione generata automaticamente"/>
          <p:cNvPicPr/>
          <p:nvPr/>
        </p:nvPicPr>
        <p:blipFill>
          <a:blip r:embed="rId7"/>
          <a:srcRect l="17999" r="18375"/>
          <a:stretch/>
        </p:blipFill>
        <p:spPr>
          <a:xfrm>
            <a:off x="7304040" y="1777320"/>
            <a:ext cx="1079640" cy="782640"/>
          </a:xfrm>
          <a:prstGeom prst="rect">
            <a:avLst/>
          </a:prstGeom>
          <a:ln w="0">
            <a:noFill/>
          </a:ln>
        </p:spPr>
      </p:pic>
      <p:sp>
        <p:nvSpPr>
          <p:cNvPr id="292" name="CasellaDiTesto 73"/>
          <p:cNvSpPr/>
          <p:nvPr/>
        </p:nvSpPr>
        <p:spPr>
          <a:xfrm rot="20251800">
            <a:off x="7892640" y="4214520"/>
            <a:ext cx="3332880" cy="97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br>
              <a:rPr sz="1100"/>
            </a:b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3600" b="1" i="1" strike="noStrike" spc="-1">
                <a:solidFill>
                  <a:schemeClr val="accent1"/>
                </a:solidFill>
                <a:latin typeface="Calibri"/>
              </a:rPr>
              <a:t>work in progress</a:t>
            </a:r>
            <a:endParaRPr lang="it-IT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Immagine 75"/>
          <p:cNvPicPr/>
          <p:nvPr/>
        </p:nvPicPr>
        <p:blipFill>
          <a:blip r:embed="rId8"/>
          <a:stretch/>
        </p:blipFill>
        <p:spPr>
          <a:xfrm>
            <a:off x="10261440" y="4937040"/>
            <a:ext cx="1793520" cy="1793520"/>
          </a:xfrm>
          <a:prstGeom prst="rect">
            <a:avLst/>
          </a:prstGeom>
          <a:ln w="0">
            <a:noFill/>
          </a:ln>
        </p:spPr>
      </p:pic>
      <p:sp>
        <p:nvSpPr>
          <p:cNvPr id="294" name="CasellaDiTesto 9"/>
          <p:cNvSpPr/>
          <p:nvPr/>
        </p:nvSpPr>
        <p:spPr>
          <a:xfrm>
            <a:off x="7271640" y="2573640"/>
            <a:ext cx="1205280" cy="41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diameter: 100mm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thickness: 3 mm</a:t>
            </a:r>
            <a:br>
              <a:rPr sz="1100"/>
            </a:b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mass: ~ 124 g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(like sample#3)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1100"/>
            </a:b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diameter: 100mm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thickness: 4 mm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mass: ~ 213 g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Immagine 13" descr="Immagine che contiene arte, cerchio&#10;&#10;Descrizione generata automaticamente"/>
          <p:cNvPicPr/>
          <p:nvPr/>
        </p:nvPicPr>
        <p:blipFill>
          <a:blip r:embed="rId9"/>
          <a:srcRect l="32272" t="5955" r="29319" b="8664"/>
          <a:stretch/>
        </p:blipFill>
        <p:spPr>
          <a:xfrm>
            <a:off x="7304040" y="3589920"/>
            <a:ext cx="1079640" cy="1107360"/>
          </a:xfrm>
          <a:prstGeom prst="rect">
            <a:avLst/>
          </a:prstGeom>
          <a:ln w="0">
            <a:noFill/>
          </a:ln>
        </p:spPr>
      </p:pic>
      <p:pic>
        <p:nvPicPr>
          <p:cNvPr id="296" name="Immagine 15"/>
          <p:cNvPicPr/>
          <p:nvPr/>
        </p:nvPicPr>
        <p:blipFill>
          <a:blip r:embed="rId10"/>
          <a:srcRect l="3570" t="7604" r="7821"/>
          <a:stretch/>
        </p:blipFill>
        <p:spPr>
          <a:xfrm>
            <a:off x="2991600" y="3482280"/>
            <a:ext cx="4173840" cy="3321720"/>
          </a:xfrm>
          <a:prstGeom prst="rect">
            <a:avLst/>
          </a:prstGeom>
          <a:ln w="0">
            <a:noFill/>
          </a:ln>
        </p:spPr>
      </p:pic>
      <p:pic>
        <p:nvPicPr>
          <p:cNvPr id="297" name="Immagine 12"/>
          <p:cNvPicPr/>
          <p:nvPr/>
        </p:nvPicPr>
        <p:blipFill>
          <a:blip r:embed="rId11"/>
          <a:stretch/>
        </p:blipFill>
        <p:spPr>
          <a:xfrm>
            <a:off x="5092920" y="4741200"/>
            <a:ext cx="1749600" cy="1335240"/>
          </a:xfrm>
          <a:prstGeom prst="rect">
            <a:avLst/>
          </a:prstGeom>
          <a:ln w="0">
            <a:noFill/>
          </a:ln>
        </p:spPr>
      </p:pic>
      <p:pic>
        <p:nvPicPr>
          <p:cNvPr id="298" name="Immagine 69"/>
          <p:cNvPicPr/>
          <p:nvPr/>
        </p:nvPicPr>
        <p:blipFill>
          <a:blip r:embed="rId12"/>
          <a:stretch/>
        </p:blipFill>
        <p:spPr>
          <a:xfrm>
            <a:off x="2586960" y="5556600"/>
            <a:ext cx="727560" cy="554400"/>
          </a:xfrm>
          <a:prstGeom prst="rect">
            <a:avLst/>
          </a:prstGeom>
          <a:ln w="0">
            <a:noFill/>
          </a:ln>
        </p:spPr>
      </p:pic>
      <p:pic>
        <p:nvPicPr>
          <p:cNvPr id="299" name="Immagine 16"/>
          <p:cNvPicPr/>
          <p:nvPr/>
        </p:nvPicPr>
        <p:blipFill>
          <a:blip r:embed="rId13"/>
          <a:srcRect t="8748" r="9895"/>
          <a:stretch/>
        </p:blipFill>
        <p:spPr>
          <a:xfrm>
            <a:off x="3160440" y="536760"/>
            <a:ext cx="3760560" cy="2688480"/>
          </a:xfrm>
          <a:prstGeom prst="rect">
            <a:avLst/>
          </a:prstGeom>
          <a:ln w="0">
            <a:noFill/>
          </a:ln>
        </p:spPr>
      </p:pic>
      <p:pic>
        <p:nvPicPr>
          <p:cNvPr id="300" name="Immagine 8"/>
          <p:cNvPicPr/>
          <p:nvPr/>
        </p:nvPicPr>
        <p:blipFill>
          <a:blip r:embed="rId14"/>
          <a:srcRect l="11307" r="20280"/>
          <a:stretch/>
        </p:blipFill>
        <p:spPr>
          <a:xfrm>
            <a:off x="1452240" y="3502080"/>
            <a:ext cx="1629360" cy="1786320"/>
          </a:xfrm>
          <a:prstGeom prst="rect">
            <a:avLst/>
          </a:prstGeom>
          <a:ln w="0">
            <a:noFill/>
          </a:ln>
        </p:spPr>
      </p:pic>
      <p:sp>
        <p:nvSpPr>
          <p:cNvPr id="301" name="CasellaDiTesto 1"/>
          <p:cNvSpPr/>
          <p:nvPr/>
        </p:nvSpPr>
        <p:spPr>
          <a:xfrm>
            <a:off x="5416560" y="1273680"/>
            <a:ext cx="9241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200" b="0" strike="noStrike" spc="-1">
                <a:solidFill>
                  <a:schemeClr val="dk1"/>
                </a:solidFill>
                <a:latin typeface="Calibri"/>
              </a:rPr>
              <a:t>’’double’’ transition</a:t>
            </a: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02" name="Connettore 2 4"/>
          <p:cNvCxnSpPr/>
          <p:nvPr/>
        </p:nvCxnSpPr>
        <p:spPr>
          <a:xfrm flipH="1">
            <a:off x="4936680" y="1395000"/>
            <a:ext cx="480240" cy="475920"/>
          </a:xfrm>
          <a:prstGeom prst="straightConnector1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303" name="Rettangolo con angoli arrotondati 18"/>
          <p:cNvSpPr/>
          <p:nvPr/>
        </p:nvSpPr>
        <p:spPr>
          <a:xfrm>
            <a:off x="1396440" y="4649040"/>
            <a:ext cx="561600" cy="576000"/>
          </a:xfrm>
          <a:prstGeom prst="roundRect">
            <a:avLst>
              <a:gd name="adj" fmla="val 16667"/>
            </a:avLst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04" name="Connettore 2 20"/>
          <p:cNvCxnSpPr>
            <a:stCxn id="303" idx="2"/>
          </p:cNvCxnSpPr>
          <p:nvPr/>
        </p:nvCxnSpPr>
        <p:spPr>
          <a:xfrm>
            <a:off x="1677240" y="5225040"/>
            <a:ext cx="112320" cy="340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</p:cxnSp>
      <p:sp>
        <p:nvSpPr>
          <p:cNvPr id="305" name="CasellaDiTesto 60"/>
          <p:cNvSpPr/>
          <p:nvPr/>
        </p:nvSpPr>
        <p:spPr>
          <a:xfrm>
            <a:off x="5635440" y="3101400"/>
            <a:ext cx="162936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courtesy of Dr Daniela Stornaiuolo</a:t>
            </a:r>
            <a:endParaRPr lang="it-IT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CasellaDiTesto 67"/>
          <p:cNvSpPr/>
          <p:nvPr/>
        </p:nvSpPr>
        <p:spPr>
          <a:xfrm>
            <a:off x="5635440" y="6623280"/>
            <a:ext cx="162936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courtesy of Dr Daniela Stornaiuolo</a:t>
            </a:r>
            <a:endParaRPr lang="it-IT" sz="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" name="Immagine 5" descr="Immagine che contiene testo, schermata, Carattere, numero&#10;&#10;Descrizione generata automaticamente"/>
          <p:cNvPicPr/>
          <p:nvPr/>
        </p:nvPicPr>
        <p:blipFill>
          <a:blip r:embed="rId15"/>
          <a:stretch/>
        </p:blipFill>
        <p:spPr>
          <a:xfrm>
            <a:off x="1370520" y="2252880"/>
            <a:ext cx="2185560" cy="1028880"/>
          </a:xfrm>
          <a:prstGeom prst="rect">
            <a:avLst/>
          </a:prstGeom>
          <a:ln w="0">
            <a:noFill/>
          </a:ln>
        </p:spPr>
      </p:pic>
      <p:pic>
        <p:nvPicPr>
          <p:cNvPr id="308" name="Immagine 10" descr="Immagine che contiene testo, Diagramma, linea, Carattere&#10;&#10;Descrizione generata automaticamente"/>
          <p:cNvPicPr/>
          <p:nvPr/>
        </p:nvPicPr>
        <p:blipFill>
          <a:blip r:embed="rId16"/>
          <a:stretch/>
        </p:blipFill>
        <p:spPr>
          <a:xfrm>
            <a:off x="8460000" y="574560"/>
            <a:ext cx="3671640" cy="2396160"/>
          </a:xfrm>
          <a:prstGeom prst="rect">
            <a:avLst/>
          </a:prstGeom>
          <a:ln w="0">
            <a:noFill/>
          </a:ln>
        </p:spPr>
      </p:pic>
      <p:sp>
        <p:nvSpPr>
          <p:cNvPr id="309" name="CasellaDiTesto 56"/>
          <p:cNvSpPr/>
          <p:nvPr/>
        </p:nvSpPr>
        <p:spPr>
          <a:xfrm>
            <a:off x="9251280" y="693720"/>
            <a:ext cx="784440" cy="47124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T</a:t>
            </a:r>
            <a:r>
              <a:rPr lang="it-IT" sz="1100" b="0" strike="noStrike" spc="-1" baseline="-25000">
                <a:solidFill>
                  <a:schemeClr val="dk1"/>
                </a:solidFill>
                <a:latin typeface="Calibri"/>
              </a:rPr>
              <a:t>c </a:t>
            </a: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  : 89.5 K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l-GR" sz="1100" b="0" strike="noStrike" spc="-1">
                <a:solidFill>
                  <a:schemeClr val="dk1"/>
                </a:solidFill>
                <a:latin typeface="Calibri"/>
              </a:rPr>
              <a:t>Δ</a:t>
            </a: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T</a:t>
            </a:r>
            <a:r>
              <a:rPr lang="it-IT" sz="1100" b="0" strike="noStrike" spc="-1" baseline="-25000">
                <a:solidFill>
                  <a:schemeClr val="dk1"/>
                </a:solidFill>
                <a:latin typeface="Calibri"/>
              </a:rPr>
              <a:t>c</a:t>
            </a: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:   4.0 K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10" name="Connettore 2 2"/>
          <p:cNvCxnSpPr/>
          <p:nvPr/>
        </p:nvCxnSpPr>
        <p:spPr>
          <a:xfrm flipH="1" flipV="1">
            <a:off x="7928280" y="2194560"/>
            <a:ext cx="610200" cy="427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4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CONCLUSIONS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2" name="Segnaposto contenuto 2"/>
          <p:cNvSpPr/>
          <p:nvPr/>
        </p:nvSpPr>
        <p:spPr>
          <a:xfrm>
            <a:off x="428040" y="1557360"/>
            <a:ext cx="11289960" cy="49352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en-GB" sz="1800" b="1" strike="noStrike" spc="-1">
                <a:solidFill>
                  <a:schemeClr val="dk1"/>
                </a:solidFill>
                <a:latin typeface="Calibri"/>
              </a:rPr>
              <a:t>Archimedes</a:t>
            </a: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 is an experiment conceived to shed light on the discussed </a:t>
            </a:r>
            <a:r>
              <a:rPr lang="en-GB" sz="1800" b="1" strike="noStrike" spc="-1">
                <a:solidFill>
                  <a:schemeClr val="dk1"/>
                </a:solidFill>
                <a:latin typeface="Calibri"/>
              </a:rPr>
              <a:t>interaction between the gravitational field and the vacuum fluctuations</a:t>
            </a: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. 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The </a:t>
            </a:r>
            <a:r>
              <a:rPr lang="en-US" sz="1800" b="1" strike="noStrike" spc="-1">
                <a:solidFill>
                  <a:schemeClr val="dk1"/>
                </a:solidFill>
                <a:latin typeface="Calibri"/>
              </a:rPr>
              <a:t>measurement</a:t>
            </a: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 must be performed </a:t>
            </a:r>
            <a:r>
              <a:rPr lang="en-US" sz="1800" b="1" strike="noStrike" spc="-1">
                <a:solidFill>
                  <a:schemeClr val="dk1"/>
                </a:solidFill>
                <a:latin typeface="Calibri"/>
              </a:rPr>
              <a:t>using an extremely sensitive balance </a:t>
            </a: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and </a:t>
            </a:r>
            <a:r>
              <a:rPr lang="en-US" sz="1800" b="1" strike="noStrike" spc="-1">
                <a:solidFill>
                  <a:schemeClr val="dk1"/>
                </a:solidFill>
                <a:latin typeface="Calibri"/>
              </a:rPr>
              <a:t>modulating the temperature of superconductors at very low frequencies (about tens of mHz) and with amplitude of a few K</a:t>
            </a: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. </a:t>
            </a:r>
            <a:br>
              <a:rPr sz="1800"/>
            </a:b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The experiment will work at </a:t>
            </a:r>
            <a:r>
              <a:rPr lang="en-US" sz="1800" b="1" strike="noStrike" spc="-1">
                <a:solidFill>
                  <a:schemeClr val="dk1"/>
                </a:solidFill>
                <a:latin typeface="Calibri"/>
              </a:rPr>
              <a:t>cryogenic temperature </a:t>
            </a: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and in a</a:t>
            </a:r>
            <a:r>
              <a:rPr lang="en-US" sz="1800" b="1" strike="noStrike" spc="-1">
                <a:solidFill>
                  <a:schemeClr val="dk1"/>
                </a:solidFill>
                <a:latin typeface="Calibri"/>
              </a:rPr>
              <a:t> seismically quiet site 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An </a:t>
            </a:r>
            <a:r>
              <a:rPr lang="en-US" sz="1800" b="1" strike="noStrike" spc="-1">
                <a:solidFill>
                  <a:schemeClr val="dk1"/>
                </a:solidFill>
                <a:latin typeface="Calibri"/>
              </a:rPr>
              <a:t>upgraded</a:t>
            </a: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 </a:t>
            </a:r>
            <a:r>
              <a:rPr lang="en-GB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thermal modulation system have been set up and first promising results were obtained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en-GB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The results of the simulations support the </a:t>
            </a:r>
            <a:r>
              <a:rPr lang="en-GB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mechanically isolated system, composed of a ring sample (</a:t>
            </a:r>
            <a:r>
              <a:rPr lang="en-US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GdBCO or BSCCO</a:t>
            </a:r>
            <a:r>
              <a:rPr lang="en-GB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) in thermal contact with a radiator, </a:t>
            </a:r>
            <a:r>
              <a:rPr lang="en-US" sz="1800" b="1" strike="noStrike" spc="-1">
                <a:solidFill>
                  <a:schemeClr val="dk1"/>
                </a:solidFill>
                <a:latin typeface="Calibri"/>
                <a:ea typeface="Calibri"/>
              </a:rPr>
              <a:t>that exchanges heat only with its thermal bath whose temperature is modulated by the screen that surrounded this system</a:t>
            </a:r>
            <a:r>
              <a:rPr lang="en-U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.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4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SOME REFERENCES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314" name="Gruppo 26"/>
          <p:cNvGrpSpPr/>
          <p:nvPr/>
        </p:nvGrpSpPr>
        <p:grpSpPr>
          <a:xfrm>
            <a:off x="6963480" y="4754520"/>
            <a:ext cx="4075560" cy="1815480"/>
            <a:chOff x="6963480" y="4754520"/>
            <a:chExt cx="4075560" cy="1815480"/>
          </a:xfrm>
        </p:grpSpPr>
        <p:sp>
          <p:nvSpPr>
            <p:cNvPr id="315" name="Immagine 4"/>
            <p:cNvSpPr/>
            <p:nvPr/>
          </p:nvSpPr>
          <p:spPr>
            <a:xfrm>
              <a:off x="6963480" y="4754520"/>
              <a:ext cx="3491280" cy="1799640"/>
            </a:xfrm>
            <a:custGeom>
              <a:avLst/>
              <a:gdLst>
                <a:gd name="textAreaLeft" fmla="*/ 0 w 3491280"/>
                <a:gd name="textAreaRight" fmla="*/ 3491640 w 3491280"/>
                <a:gd name="textAreaTop" fmla="*/ 0 h 1799640"/>
                <a:gd name="textAreaBottom" fmla="*/ 1800000 h 1799640"/>
              </a:gdLst>
              <a:ahLst/>
              <a:cxnLst/>
              <a:rect l="textAreaLeft" t="textAreaTop" r="textAreaRight" b="textAreaBottom"/>
              <a:pathLst>
                <a:path w="3491567" h="1800000" fill="none">
                  <a:moveTo>
                    <a:pt x="0" y="0"/>
                  </a:moveTo>
                  <a:cubicBezTo>
                    <a:pt x="298691" y="-21528"/>
                    <a:pt x="573382" y="-32018"/>
                    <a:pt x="733229" y="0"/>
                  </a:cubicBezTo>
                  <a:cubicBezTo>
                    <a:pt x="893076" y="32018"/>
                    <a:pt x="1040305" y="-21718"/>
                    <a:pt x="1326795" y="0"/>
                  </a:cubicBezTo>
                  <a:cubicBezTo>
                    <a:pt x="1613285" y="21718"/>
                    <a:pt x="1793560" y="-32325"/>
                    <a:pt x="2060025" y="0"/>
                  </a:cubicBezTo>
                  <a:cubicBezTo>
                    <a:pt x="2326490" y="32325"/>
                    <a:pt x="2579270" y="17740"/>
                    <a:pt x="2793254" y="0"/>
                  </a:cubicBezTo>
                  <a:cubicBezTo>
                    <a:pt x="3007238" y="-17740"/>
                    <a:pt x="3344414" y="28627"/>
                    <a:pt x="3491567" y="0"/>
                  </a:cubicBezTo>
                  <a:cubicBezTo>
                    <a:pt x="3514656" y="175785"/>
                    <a:pt x="3470884" y="389019"/>
                    <a:pt x="3491567" y="564000"/>
                  </a:cubicBezTo>
                  <a:cubicBezTo>
                    <a:pt x="3512250" y="738981"/>
                    <a:pt x="3505162" y="874950"/>
                    <a:pt x="3491567" y="1164000"/>
                  </a:cubicBezTo>
                  <a:cubicBezTo>
                    <a:pt x="3477972" y="1453050"/>
                    <a:pt x="3492424" y="1576066"/>
                    <a:pt x="3491567" y="1800000"/>
                  </a:cubicBezTo>
                  <a:cubicBezTo>
                    <a:pt x="3324164" y="1799262"/>
                    <a:pt x="3121272" y="1817526"/>
                    <a:pt x="2863085" y="1800000"/>
                  </a:cubicBezTo>
                  <a:cubicBezTo>
                    <a:pt x="2604898" y="1782474"/>
                    <a:pt x="2475973" y="1812041"/>
                    <a:pt x="2234603" y="1800000"/>
                  </a:cubicBezTo>
                  <a:cubicBezTo>
                    <a:pt x="1993233" y="1787959"/>
                    <a:pt x="1840261" y="1771450"/>
                    <a:pt x="1501374" y="1800000"/>
                  </a:cubicBezTo>
                  <a:cubicBezTo>
                    <a:pt x="1162487" y="1828550"/>
                    <a:pt x="1023057" y="1818987"/>
                    <a:pt x="872892" y="1800000"/>
                  </a:cubicBezTo>
                  <a:cubicBezTo>
                    <a:pt x="722727" y="1781013"/>
                    <a:pt x="350677" y="1758067"/>
                    <a:pt x="0" y="1800000"/>
                  </a:cubicBezTo>
                  <a:cubicBezTo>
                    <a:pt x="25506" y="1608538"/>
                    <a:pt x="-4334" y="1453308"/>
                    <a:pt x="0" y="1254000"/>
                  </a:cubicBezTo>
                  <a:cubicBezTo>
                    <a:pt x="4334" y="1054692"/>
                    <a:pt x="-16210" y="804426"/>
                    <a:pt x="0" y="690000"/>
                  </a:cubicBezTo>
                  <a:cubicBezTo>
                    <a:pt x="16210" y="575574"/>
                    <a:pt x="34108" y="329682"/>
                    <a:pt x="0" y="0"/>
                  </a:cubicBezTo>
                  <a:close/>
                </a:path>
                <a:path w="3491567" h="1800000" stroke="0">
                  <a:moveTo>
                    <a:pt x="0" y="0"/>
                  </a:moveTo>
                  <a:cubicBezTo>
                    <a:pt x="357725" y="12793"/>
                    <a:pt x="472577" y="-17109"/>
                    <a:pt x="733229" y="0"/>
                  </a:cubicBezTo>
                  <a:cubicBezTo>
                    <a:pt x="993881" y="17109"/>
                    <a:pt x="1278408" y="-34928"/>
                    <a:pt x="1466458" y="0"/>
                  </a:cubicBezTo>
                  <a:cubicBezTo>
                    <a:pt x="1654508" y="34928"/>
                    <a:pt x="2074658" y="-12260"/>
                    <a:pt x="2234603" y="0"/>
                  </a:cubicBezTo>
                  <a:cubicBezTo>
                    <a:pt x="2394548" y="12260"/>
                    <a:pt x="2883546" y="-1565"/>
                    <a:pt x="3491567" y="0"/>
                  </a:cubicBezTo>
                  <a:cubicBezTo>
                    <a:pt x="3496557" y="142604"/>
                    <a:pt x="3470249" y="419828"/>
                    <a:pt x="3491567" y="600000"/>
                  </a:cubicBezTo>
                  <a:cubicBezTo>
                    <a:pt x="3512885" y="780172"/>
                    <a:pt x="3492716" y="988475"/>
                    <a:pt x="3491567" y="1164000"/>
                  </a:cubicBezTo>
                  <a:cubicBezTo>
                    <a:pt x="3490418" y="1339525"/>
                    <a:pt x="3463588" y="1640714"/>
                    <a:pt x="3491567" y="1800000"/>
                  </a:cubicBezTo>
                  <a:cubicBezTo>
                    <a:pt x="3213996" y="1817536"/>
                    <a:pt x="3162182" y="1784187"/>
                    <a:pt x="2863085" y="1800000"/>
                  </a:cubicBezTo>
                  <a:cubicBezTo>
                    <a:pt x="2563988" y="1815813"/>
                    <a:pt x="2510854" y="1806815"/>
                    <a:pt x="2199687" y="1800000"/>
                  </a:cubicBezTo>
                  <a:cubicBezTo>
                    <a:pt x="1888520" y="1793185"/>
                    <a:pt x="1735210" y="1805581"/>
                    <a:pt x="1606121" y="1800000"/>
                  </a:cubicBezTo>
                  <a:cubicBezTo>
                    <a:pt x="1477032" y="1794419"/>
                    <a:pt x="1165649" y="1814270"/>
                    <a:pt x="837976" y="1800000"/>
                  </a:cubicBezTo>
                  <a:cubicBezTo>
                    <a:pt x="510304" y="1785730"/>
                    <a:pt x="410869" y="1767453"/>
                    <a:pt x="0" y="1800000"/>
                  </a:cubicBezTo>
                  <a:cubicBezTo>
                    <a:pt x="29950" y="1652362"/>
                    <a:pt x="-16888" y="1348613"/>
                    <a:pt x="0" y="1182000"/>
                  </a:cubicBezTo>
                  <a:cubicBezTo>
                    <a:pt x="16888" y="1015387"/>
                    <a:pt x="-10485" y="797065"/>
                    <a:pt x="0" y="636000"/>
                  </a:cubicBezTo>
                  <a:cubicBezTo>
                    <a:pt x="10485" y="474935"/>
                    <a:pt x="29347" y="170204"/>
                    <a:pt x="0" y="0"/>
                  </a:cubicBez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6" name="CasellaDiTesto 6"/>
            <p:cNvSpPr/>
            <p:nvPr/>
          </p:nvSpPr>
          <p:spPr>
            <a:xfrm>
              <a:off x="8074440" y="6358680"/>
              <a:ext cx="29646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it-IT" sz="800" b="0" strike="noStrike" spc="-1">
                  <a:solidFill>
                    <a:srgbClr val="0070C0"/>
                  </a:solidFill>
                  <a:latin typeface="Calibri"/>
                </a:rPr>
                <a:t>https://www.facebook.com/archimedes.experiment/</a:t>
              </a:r>
              <a:endParaRPr lang="it-IT" sz="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17" name="Immagine 8"/>
          <p:cNvSpPr/>
          <p:nvPr/>
        </p:nvSpPr>
        <p:spPr>
          <a:xfrm>
            <a:off x="6350040" y="154800"/>
            <a:ext cx="5610960" cy="1151640"/>
          </a:xfrm>
          <a:custGeom>
            <a:avLst/>
            <a:gdLst>
              <a:gd name="textAreaLeft" fmla="*/ 0 w 5610960"/>
              <a:gd name="textAreaRight" fmla="*/ 5611320 w 5610960"/>
              <a:gd name="textAreaTop" fmla="*/ 0 h 1151640"/>
              <a:gd name="textAreaBottom" fmla="*/ 1152000 h 1151640"/>
            </a:gdLst>
            <a:ahLst/>
            <a:cxnLst/>
            <a:rect l="textAreaLeft" t="textAreaTop" r="textAreaRight" b="textAreaBottom"/>
            <a:pathLst>
              <a:path w="5611453" h="1152000" fill="none">
                <a:moveTo>
                  <a:pt x="0" y="0"/>
                </a:moveTo>
                <a:cubicBezTo>
                  <a:pt x="160892" y="14992"/>
                  <a:pt x="374719" y="-117"/>
                  <a:pt x="511266" y="0"/>
                </a:cubicBezTo>
                <a:cubicBezTo>
                  <a:pt x="647813" y="117"/>
                  <a:pt x="831078" y="-27484"/>
                  <a:pt x="1134760" y="0"/>
                </a:cubicBezTo>
                <a:cubicBezTo>
                  <a:pt x="1438442" y="27484"/>
                  <a:pt x="1544691" y="-26333"/>
                  <a:pt x="1702141" y="0"/>
                </a:cubicBezTo>
                <a:cubicBezTo>
                  <a:pt x="1859591" y="26333"/>
                  <a:pt x="2030559" y="5767"/>
                  <a:pt x="2213406" y="0"/>
                </a:cubicBezTo>
                <a:cubicBezTo>
                  <a:pt x="2396253" y="-5767"/>
                  <a:pt x="2623613" y="22684"/>
                  <a:pt x="2836901" y="0"/>
                </a:cubicBezTo>
                <a:cubicBezTo>
                  <a:pt x="3050190" y="-22684"/>
                  <a:pt x="3108554" y="19478"/>
                  <a:pt x="3292052" y="0"/>
                </a:cubicBezTo>
                <a:cubicBezTo>
                  <a:pt x="3475550" y="-19478"/>
                  <a:pt x="3560260" y="5018"/>
                  <a:pt x="3747204" y="0"/>
                </a:cubicBezTo>
                <a:cubicBezTo>
                  <a:pt x="3934148" y="-5018"/>
                  <a:pt x="4256358" y="1487"/>
                  <a:pt x="4426813" y="0"/>
                </a:cubicBezTo>
                <a:cubicBezTo>
                  <a:pt x="4597268" y="-1487"/>
                  <a:pt x="5118628" y="51753"/>
                  <a:pt x="5611453" y="0"/>
                </a:cubicBezTo>
                <a:cubicBezTo>
                  <a:pt x="5610782" y="157101"/>
                  <a:pt x="5595500" y="294351"/>
                  <a:pt x="5611453" y="564480"/>
                </a:cubicBezTo>
                <a:cubicBezTo>
                  <a:pt x="5627406" y="834609"/>
                  <a:pt x="5638236" y="1006142"/>
                  <a:pt x="5611453" y="1152000"/>
                </a:cubicBezTo>
                <a:cubicBezTo>
                  <a:pt x="5425965" y="1148404"/>
                  <a:pt x="5205268" y="1158100"/>
                  <a:pt x="5100187" y="1152000"/>
                </a:cubicBezTo>
                <a:cubicBezTo>
                  <a:pt x="4995106" y="1145900"/>
                  <a:pt x="4610289" y="1146404"/>
                  <a:pt x="4420578" y="1152000"/>
                </a:cubicBezTo>
                <a:cubicBezTo>
                  <a:pt x="4230867" y="1157596"/>
                  <a:pt x="4014268" y="1173353"/>
                  <a:pt x="3853198" y="1152000"/>
                </a:cubicBezTo>
                <a:cubicBezTo>
                  <a:pt x="3692128" y="1130647"/>
                  <a:pt x="3281361" y="1150629"/>
                  <a:pt x="3117474" y="1152000"/>
                </a:cubicBezTo>
                <a:cubicBezTo>
                  <a:pt x="2953587" y="1153371"/>
                  <a:pt x="2821554" y="1131738"/>
                  <a:pt x="2606208" y="1152000"/>
                </a:cubicBezTo>
                <a:cubicBezTo>
                  <a:pt x="2390862" y="1172262"/>
                  <a:pt x="2302801" y="1147683"/>
                  <a:pt x="2094942" y="1152000"/>
                </a:cubicBezTo>
                <a:cubicBezTo>
                  <a:pt x="1887083" y="1156317"/>
                  <a:pt x="1787278" y="1167512"/>
                  <a:pt x="1639791" y="1152000"/>
                </a:cubicBezTo>
                <a:cubicBezTo>
                  <a:pt x="1492304" y="1136488"/>
                  <a:pt x="1310146" y="1168002"/>
                  <a:pt x="1016296" y="1152000"/>
                </a:cubicBezTo>
                <a:cubicBezTo>
                  <a:pt x="722446" y="1135998"/>
                  <a:pt x="296350" y="1162544"/>
                  <a:pt x="0" y="1152000"/>
                </a:cubicBezTo>
                <a:cubicBezTo>
                  <a:pt x="9648" y="967249"/>
                  <a:pt x="11108" y="815712"/>
                  <a:pt x="0" y="552960"/>
                </a:cubicBezTo>
                <a:cubicBezTo>
                  <a:pt x="-11108" y="290208"/>
                  <a:pt x="-21757" y="191088"/>
                  <a:pt x="0" y="0"/>
                </a:cubicBezTo>
                <a:close/>
              </a:path>
              <a:path w="5611453" h="1152000" stroke="0">
                <a:moveTo>
                  <a:pt x="0" y="0"/>
                </a:moveTo>
                <a:cubicBezTo>
                  <a:pt x="308501" y="2308"/>
                  <a:pt x="355011" y="23621"/>
                  <a:pt x="679609" y="0"/>
                </a:cubicBezTo>
                <a:cubicBezTo>
                  <a:pt x="1004207" y="-23621"/>
                  <a:pt x="1066911" y="19041"/>
                  <a:pt x="1303104" y="0"/>
                </a:cubicBezTo>
                <a:cubicBezTo>
                  <a:pt x="1539297" y="-19041"/>
                  <a:pt x="1653087" y="22411"/>
                  <a:pt x="1982713" y="0"/>
                </a:cubicBezTo>
                <a:cubicBezTo>
                  <a:pt x="2312339" y="-22411"/>
                  <a:pt x="2278200" y="4574"/>
                  <a:pt x="2550094" y="0"/>
                </a:cubicBezTo>
                <a:cubicBezTo>
                  <a:pt x="2821988" y="-4574"/>
                  <a:pt x="2867018" y="-12974"/>
                  <a:pt x="3117474" y="0"/>
                </a:cubicBezTo>
                <a:cubicBezTo>
                  <a:pt x="3367930" y="12974"/>
                  <a:pt x="3462815" y="24981"/>
                  <a:pt x="3740969" y="0"/>
                </a:cubicBezTo>
                <a:cubicBezTo>
                  <a:pt x="4019124" y="-24981"/>
                  <a:pt x="4076132" y="-290"/>
                  <a:pt x="4252234" y="0"/>
                </a:cubicBezTo>
                <a:cubicBezTo>
                  <a:pt x="4428337" y="290"/>
                  <a:pt x="4672493" y="-7280"/>
                  <a:pt x="4875729" y="0"/>
                </a:cubicBezTo>
                <a:cubicBezTo>
                  <a:pt x="5078966" y="7280"/>
                  <a:pt x="5264262" y="2849"/>
                  <a:pt x="5611453" y="0"/>
                </a:cubicBezTo>
                <a:cubicBezTo>
                  <a:pt x="5632467" y="245121"/>
                  <a:pt x="5601108" y="393543"/>
                  <a:pt x="5611453" y="587520"/>
                </a:cubicBezTo>
                <a:cubicBezTo>
                  <a:pt x="5621798" y="781497"/>
                  <a:pt x="5627216" y="1030319"/>
                  <a:pt x="5611453" y="1152000"/>
                </a:cubicBezTo>
                <a:cubicBezTo>
                  <a:pt x="5386842" y="1151606"/>
                  <a:pt x="5282424" y="1172178"/>
                  <a:pt x="5156302" y="1152000"/>
                </a:cubicBezTo>
                <a:cubicBezTo>
                  <a:pt x="5030180" y="1131822"/>
                  <a:pt x="4804962" y="1175434"/>
                  <a:pt x="4645036" y="1152000"/>
                </a:cubicBezTo>
                <a:cubicBezTo>
                  <a:pt x="4485110" y="1128566"/>
                  <a:pt x="4329417" y="1173970"/>
                  <a:pt x="4077656" y="1152000"/>
                </a:cubicBezTo>
                <a:cubicBezTo>
                  <a:pt x="3825895" y="1130030"/>
                  <a:pt x="3672909" y="1149925"/>
                  <a:pt x="3398047" y="1152000"/>
                </a:cubicBezTo>
                <a:cubicBezTo>
                  <a:pt x="3123185" y="1154075"/>
                  <a:pt x="2938712" y="1165707"/>
                  <a:pt x="2662323" y="1152000"/>
                </a:cubicBezTo>
                <a:cubicBezTo>
                  <a:pt x="2385934" y="1138293"/>
                  <a:pt x="2192313" y="1135835"/>
                  <a:pt x="2038828" y="1152000"/>
                </a:cubicBezTo>
                <a:cubicBezTo>
                  <a:pt x="1885344" y="1168165"/>
                  <a:pt x="1688813" y="1161904"/>
                  <a:pt x="1583677" y="1152000"/>
                </a:cubicBezTo>
                <a:cubicBezTo>
                  <a:pt x="1478541" y="1142096"/>
                  <a:pt x="1217059" y="1147478"/>
                  <a:pt x="1016296" y="1152000"/>
                </a:cubicBezTo>
                <a:cubicBezTo>
                  <a:pt x="815533" y="1156522"/>
                  <a:pt x="313765" y="1196626"/>
                  <a:pt x="0" y="1152000"/>
                </a:cubicBezTo>
                <a:cubicBezTo>
                  <a:pt x="24423" y="956298"/>
                  <a:pt x="-4873" y="798995"/>
                  <a:pt x="0" y="599040"/>
                </a:cubicBezTo>
                <a:cubicBezTo>
                  <a:pt x="4873" y="399085"/>
                  <a:pt x="-4342" y="207605"/>
                  <a:pt x="0" y="0"/>
                </a:cubicBez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Immagine 14"/>
          <p:cNvSpPr/>
          <p:nvPr/>
        </p:nvSpPr>
        <p:spPr>
          <a:xfrm>
            <a:off x="2355120" y="4183200"/>
            <a:ext cx="4023720" cy="1151640"/>
          </a:xfrm>
          <a:custGeom>
            <a:avLst/>
            <a:gdLst>
              <a:gd name="textAreaLeft" fmla="*/ 0 w 4023720"/>
              <a:gd name="textAreaRight" fmla="*/ 4024080 w 4023720"/>
              <a:gd name="textAreaTop" fmla="*/ 0 h 1151640"/>
              <a:gd name="textAreaBottom" fmla="*/ 1152000 h 1151640"/>
            </a:gdLst>
            <a:ahLst/>
            <a:cxnLst/>
            <a:rect l="textAreaLeft" t="textAreaTop" r="textAreaRight" b="textAreaBottom"/>
            <a:pathLst>
              <a:path w="4024236" h="1152000" fill="none">
                <a:moveTo>
                  <a:pt x="0" y="0"/>
                </a:moveTo>
                <a:cubicBezTo>
                  <a:pt x="278773" y="12294"/>
                  <a:pt x="427753" y="4488"/>
                  <a:pt x="630464" y="0"/>
                </a:cubicBezTo>
                <a:cubicBezTo>
                  <a:pt x="833175" y="-4488"/>
                  <a:pt x="1229290" y="20609"/>
                  <a:pt x="1381654" y="0"/>
                </a:cubicBezTo>
                <a:cubicBezTo>
                  <a:pt x="1534018" y="-20609"/>
                  <a:pt x="1864477" y="-16302"/>
                  <a:pt x="2052360" y="0"/>
                </a:cubicBezTo>
                <a:cubicBezTo>
                  <a:pt x="2240243" y="16302"/>
                  <a:pt x="2451251" y="26389"/>
                  <a:pt x="2723066" y="0"/>
                </a:cubicBezTo>
                <a:cubicBezTo>
                  <a:pt x="2994881" y="-26389"/>
                  <a:pt x="3084529" y="17950"/>
                  <a:pt x="3434015" y="0"/>
                </a:cubicBezTo>
                <a:cubicBezTo>
                  <a:pt x="3783501" y="-17950"/>
                  <a:pt x="3844141" y="28862"/>
                  <a:pt x="4024236" y="0"/>
                </a:cubicBezTo>
                <a:cubicBezTo>
                  <a:pt x="4047079" y="155381"/>
                  <a:pt x="4043758" y="343523"/>
                  <a:pt x="4024236" y="541440"/>
                </a:cubicBezTo>
                <a:cubicBezTo>
                  <a:pt x="4004714" y="739357"/>
                  <a:pt x="4019997" y="961855"/>
                  <a:pt x="4024236" y="1152000"/>
                </a:cubicBezTo>
                <a:cubicBezTo>
                  <a:pt x="3781559" y="1134892"/>
                  <a:pt x="3608958" y="1129658"/>
                  <a:pt x="3474257" y="1152000"/>
                </a:cubicBezTo>
                <a:cubicBezTo>
                  <a:pt x="3339556" y="1174342"/>
                  <a:pt x="3045014" y="1183032"/>
                  <a:pt x="2763309" y="1152000"/>
                </a:cubicBezTo>
                <a:cubicBezTo>
                  <a:pt x="2481604" y="1120968"/>
                  <a:pt x="2201429" y="1119115"/>
                  <a:pt x="2012118" y="1152000"/>
                </a:cubicBezTo>
                <a:cubicBezTo>
                  <a:pt x="1822807" y="1184885"/>
                  <a:pt x="1571897" y="1147324"/>
                  <a:pt x="1421897" y="1152000"/>
                </a:cubicBezTo>
                <a:cubicBezTo>
                  <a:pt x="1271897" y="1156676"/>
                  <a:pt x="1002428" y="1157579"/>
                  <a:pt x="710948" y="1152000"/>
                </a:cubicBezTo>
                <a:cubicBezTo>
                  <a:pt x="419468" y="1146421"/>
                  <a:pt x="244656" y="1165331"/>
                  <a:pt x="0" y="1152000"/>
                </a:cubicBezTo>
                <a:cubicBezTo>
                  <a:pt x="-22441" y="1014583"/>
                  <a:pt x="-7981" y="772839"/>
                  <a:pt x="0" y="552960"/>
                </a:cubicBezTo>
                <a:cubicBezTo>
                  <a:pt x="7981" y="333081"/>
                  <a:pt x="9296" y="144893"/>
                  <a:pt x="0" y="0"/>
                </a:cubicBezTo>
                <a:close/>
              </a:path>
              <a:path w="4024236" h="1152000" stroke="0">
                <a:moveTo>
                  <a:pt x="0" y="0"/>
                </a:moveTo>
                <a:cubicBezTo>
                  <a:pt x="314565" y="23261"/>
                  <a:pt x="343827" y="11107"/>
                  <a:pt x="670706" y="0"/>
                </a:cubicBezTo>
                <a:cubicBezTo>
                  <a:pt x="997585" y="-11107"/>
                  <a:pt x="1155198" y="-27967"/>
                  <a:pt x="1301170" y="0"/>
                </a:cubicBezTo>
                <a:cubicBezTo>
                  <a:pt x="1447142" y="27967"/>
                  <a:pt x="1797783" y="20842"/>
                  <a:pt x="1931633" y="0"/>
                </a:cubicBezTo>
                <a:cubicBezTo>
                  <a:pt x="2065483" y="-20842"/>
                  <a:pt x="2380191" y="14358"/>
                  <a:pt x="2602339" y="0"/>
                </a:cubicBezTo>
                <a:cubicBezTo>
                  <a:pt x="2824487" y="-14358"/>
                  <a:pt x="2966944" y="-18832"/>
                  <a:pt x="3152318" y="0"/>
                </a:cubicBezTo>
                <a:cubicBezTo>
                  <a:pt x="3337692" y="18832"/>
                  <a:pt x="3788197" y="-24739"/>
                  <a:pt x="4024236" y="0"/>
                </a:cubicBezTo>
                <a:cubicBezTo>
                  <a:pt x="4020978" y="140702"/>
                  <a:pt x="4025650" y="329362"/>
                  <a:pt x="4024236" y="552960"/>
                </a:cubicBezTo>
                <a:cubicBezTo>
                  <a:pt x="4022822" y="776558"/>
                  <a:pt x="4010764" y="861558"/>
                  <a:pt x="4024236" y="1152000"/>
                </a:cubicBezTo>
                <a:cubicBezTo>
                  <a:pt x="3762757" y="1148567"/>
                  <a:pt x="3534773" y="1171174"/>
                  <a:pt x="3273045" y="1152000"/>
                </a:cubicBezTo>
                <a:cubicBezTo>
                  <a:pt x="3011317" y="1132826"/>
                  <a:pt x="2704736" y="1173618"/>
                  <a:pt x="2562097" y="1152000"/>
                </a:cubicBezTo>
                <a:cubicBezTo>
                  <a:pt x="2419458" y="1130382"/>
                  <a:pt x="2216462" y="1128245"/>
                  <a:pt x="1931633" y="1152000"/>
                </a:cubicBezTo>
                <a:cubicBezTo>
                  <a:pt x="1646804" y="1175755"/>
                  <a:pt x="1498151" y="1161217"/>
                  <a:pt x="1301170" y="1152000"/>
                </a:cubicBezTo>
                <a:cubicBezTo>
                  <a:pt x="1104189" y="1142783"/>
                  <a:pt x="988030" y="1132144"/>
                  <a:pt x="751191" y="1152000"/>
                </a:cubicBezTo>
                <a:cubicBezTo>
                  <a:pt x="514352" y="1171856"/>
                  <a:pt x="224064" y="1188380"/>
                  <a:pt x="0" y="1152000"/>
                </a:cubicBezTo>
                <a:cubicBezTo>
                  <a:pt x="-13064" y="942587"/>
                  <a:pt x="2289" y="778178"/>
                  <a:pt x="0" y="552960"/>
                </a:cubicBezTo>
                <a:cubicBezTo>
                  <a:pt x="-2289" y="327742"/>
                  <a:pt x="-13005" y="112202"/>
                  <a:pt x="0" y="0"/>
                </a:cubicBez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9" name="Gruppo 27"/>
          <p:cNvGrpSpPr/>
          <p:nvPr/>
        </p:nvGrpSpPr>
        <p:grpSpPr>
          <a:xfrm>
            <a:off x="838080" y="5622480"/>
            <a:ext cx="5766480" cy="1151640"/>
            <a:chOff x="838080" y="5622480"/>
            <a:chExt cx="5766480" cy="1151640"/>
          </a:xfrm>
        </p:grpSpPr>
        <p:sp>
          <p:nvSpPr>
            <p:cNvPr id="320" name="Immagine 16"/>
            <p:cNvSpPr/>
            <p:nvPr/>
          </p:nvSpPr>
          <p:spPr>
            <a:xfrm>
              <a:off x="838080" y="5622480"/>
              <a:ext cx="5766480" cy="1151640"/>
            </a:xfrm>
            <a:custGeom>
              <a:avLst/>
              <a:gdLst>
                <a:gd name="textAreaLeft" fmla="*/ 0 w 5766480"/>
                <a:gd name="textAreaRight" fmla="*/ 5766840 w 5766480"/>
                <a:gd name="textAreaTop" fmla="*/ 0 h 1151640"/>
                <a:gd name="textAreaBottom" fmla="*/ 1152000 h 1151640"/>
              </a:gdLst>
              <a:ahLst/>
              <a:cxnLst/>
              <a:rect l="textAreaLeft" t="textAreaTop" r="textAreaRight" b="textAreaBottom"/>
              <a:pathLst>
                <a:path w="5766717" h="1152000" fill="none">
                  <a:moveTo>
                    <a:pt x="0" y="0"/>
                  </a:moveTo>
                  <a:cubicBezTo>
                    <a:pt x="271580" y="28581"/>
                    <a:pt x="461756" y="29934"/>
                    <a:pt x="640746" y="0"/>
                  </a:cubicBezTo>
                  <a:cubicBezTo>
                    <a:pt x="819736" y="-29934"/>
                    <a:pt x="877046" y="-13353"/>
                    <a:pt x="1108491" y="0"/>
                  </a:cubicBezTo>
                  <a:cubicBezTo>
                    <a:pt x="1339936" y="13353"/>
                    <a:pt x="1681979" y="28695"/>
                    <a:pt x="1864572" y="0"/>
                  </a:cubicBezTo>
                  <a:cubicBezTo>
                    <a:pt x="2047165" y="-28695"/>
                    <a:pt x="2230874" y="-13947"/>
                    <a:pt x="2505318" y="0"/>
                  </a:cubicBezTo>
                  <a:cubicBezTo>
                    <a:pt x="2779762" y="13947"/>
                    <a:pt x="2844122" y="27721"/>
                    <a:pt x="3088397" y="0"/>
                  </a:cubicBezTo>
                  <a:cubicBezTo>
                    <a:pt x="3332672" y="-27721"/>
                    <a:pt x="3517160" y="15376"/>
                    <a:pt x="3729144" y="0"/>
                  </a:cubicBezTo>
                  <a:cubicBezTo>
                    <a:pt x="3941128" y="-15376"/>
                    <a:pt x="4077511" y="13699"/>
                    <a:pt x="4312223" y="0"/>
                  </a:cubicBezTo>
                  <a:cubicBezTo>
                    <a:pt x="4546935" y="-13699"/>
                    <a:pt x="4655180" y="-12696"/>
                    <a:pt x="4952969" y="0"/>
                  </a:cubicBezTo>
                  <a:cubicBezTo>
                    <a:pt x="5250758" y="12696"/>
                    <a:pt x="5501284" y="4484"/>
                    <a:pt x="5766717" y="0"/>
                  </a:cubicBezTo>
                  <a:cubicBezTo>
                    <a:pt x="5772583" y="143110"/>
                    <a:pt x="5791552" y="292118"/>
                    <a:pt x="5766717" y="541440"/>
                  </a:cubicBezTo>
                  <a:cubicBezTo>
                    <a:pt x="5741882" y="790762"/>
                    <a:pt x="5766273" y="885853"/>
                    <a:pt x="5766717" y="1152000"/>
                  </a:cubicBezTo>
                  <a:cubicBezTo>
                    <a:pt x="5607613" y="1171323"/>
                    <a:pt x="5483817" y="1167151"/>
                    <a:pt x="5241305" y="1152000"/>
                  </a:cubicBezTo>
                  <a:cubicBezTo>
                    <a:pt x="4998793" y="1136849"/>
                    <a:pt x="4901915" y="1153251"/>
                    <a:pt x="4715893" y="1152000"/>
                  </a:cubicBezTo>
                  <a:cubicBezTo>
                    <a:pt x="4529871" y="1150749"/>
                    <a:pt x="4473530" y="1129130"/>
                    <a:pt x="4248148" y="1152000"/>
                  </a:cubicBezTo>
                  <a:cubicBezTo>
                    <a:pt x="4022766" y="1174870"/>
                    <a:pt x="3794809" y="1165787"/>
                    <a:pt x="3492068" y="1152000"/>
                  </a:cubicBezTo>
                  <a:cubicBezTo>
                    <a:pt x="3189327" y="1138213"/>
                    <a:pt x="3209134" y="1160031"/>
                    <a:pt x="3024323" y="1152000"/>
                  </a:cubicBezTo>
                  <a:cubicBezTo>
                    <a:pt x="2839512" y="1143969"/>
                    <a:pt x="2643061" y="1166376"/>
                    <a:pt x="2383576" y="1152000"/>
                  </a:cubicBezTo>
                  <a:cubicBezTo>
                    <a:pt x="2124091" y="1137624"/>
                    <a:pt x="2086377" y="1162512"/>
                    <a:pt x="1800497" y="1152000"/>
                  </a:cubicBezTo>
                  <a:cubicBezTo>
                    <a:pt x="1514617" y="1141488"/>
                    <a:pt x="1413845" y="1121101"/>
                    <a:pt x="1044417" y="1152000"/>
                  </a:cubicBezTo>
                  <a:cubicBezTo>
                    <a:pt x="674989" y="1182899"/>
                    <a:pt x="276250" y="1181360"/>
                    <a:pt x="0" y="1152000"/>
                  </a:cubicBezTo>
                  <a:cubicBezTo>
                    <a:pt x="-10445" y="937088"/>
                    <a:pt x="-11667" y="808909"/>
                    <a:pt x="0" y="552960"/>
                  </a:cubicBezTo>
                  <a:cubicBezTo>
                    <a:pt x="11667" y="297011"/>
                    <a:pt x="22095" y="254672"/>
                    <a:pt x="0" y="0"/>
                  </a:cubicBezTo>
                  <a:close/>
                </a:path>
                <a:path w="5766717" h="1152000" stroke="0">
                  <a:moveTo>
                    <a:pt x="0" y="0"/>
                  </a:moveTo>
                  <a:cubicBezTo>
                    <a:pt x="209333" y="20424"/>
                    <a:pt x="368625" y="17297"/>
                    <a:pt x="467745" y="0"/>
                  </a:cubicBezTo>
                  <a:cubicBezTo>
                    <a:pt x="566865" y="-17297"/>
                    <a:pt x="785259" y="-12756"/>
                    <a:pt x="993157" y="0"/>
                  </a:cubicBezTo>
                  <a:cubicBezTo>
                    <a:pt x="1201055" y="12756"/>
                    <a:pt x="1496491" y="-12437"/>
                    <a:pt x="1633903" y="0"/>
                  </a:cubicBezTo>
                  <a:cubicBezTo>
                    <a:pt x="1771315" y="12437"/>
                    <a:pt x="2146511" y="10621"/>
                    <a:pt x="2332317" y="0"/>
                  </a:cubicBezTo>
                  <a:cubicBezTo>
                    <a:pt x="2518123" y="-10621"/>
                    <a:pt x="2583693" y="10806"/>
                    <a:pt x="2800061" y="0"/>
                  </a:cubicBezTo>
                  <a:cubicBezTo>
                    <a:pt x="3016429" y="-10806"/>
                    <a:pt x="3288490" y="11580"/>
                    <a:pt x="3556142" y="0"/>
                  </a:cubicBezTo>
                  <a:cubicBezTo>
                    <a:pt x="3823794" y="-11580"/>
                    <a:pt x="3835163" y="24933"/>
                    <a:pt x="4081554" y="0"/>
                  </a:cubicBezTo>
                  <a:cubicBezTo>
                    <a:pt x="4327945" y="-24933"/>
                    <a:pt x="4425192" y="11540"/>
                    <a:pt x="4664633" y="0"/>
                  </a:cubicBezTo>
                  <a:cubicBezTo>
                    <a:pt x="4904074" y="-11540"/>
                    <a:pt x="5257049" y="-4695"/>
                    <a:pt x="5766717" y="0"/>
                  </a:cubicBezTo>
                  <a:cubicBezTo>
                    <a:pt x="5770892" y="124987"/>
                    <a:pt x="5741704" y="311377"/>
                    <a:pt x="5766717" y="564480"/>
                  </a:cubicBezTo>
                  <a:cubicBezTo>
                    <a:pt x="5791730" y="817583"/>
                    <a:pt x="5741676" y="970774"/>
                    <a:pt x="5766717" y="1152000"/>
                  </a:cubicBezTo>
                  <a:cubicBezTo>
                    <a:pt x="5501344" y="1152563"/>
                    <a:pt x="5371868" y="1128303"/>
                    <a:pt x="5183638" y="1152000"/>
                  </a:cubicBezTo>
                  <a:cubicBezTo>
                    <a:pt x="4995408" y="1175697"/>
                    <a:pt x="4599324" y="1141716"/>
                    <a:pt x="4427557" y="1152000"/>
                  </a:cubicBezTo>
                  <a:cubicBezTo>
                    <a:pt x="4255790" y="1162284"/>
                    <a:pt x="4049883" y="1179295"/>
                    <a:pt x="3729144" y="1152000"/>
                  </a:cubicBezTo>
                  <a:cubicBezTo>
                    <a:pt x="3408405" y="1124705"/>
                    <a:pt x="3149881" y="1143432"/>
                    <a:pt x="2973063" y="1152000"/>
                  </a:cubicBezTo>
                  <a:cubicBezTo>
                    <a:pt x="2796245" y="1160568"/>
                    <a:pt x="2519138" y="1154962"/>
                    <a:pt x="2389984" y="1152000"/>
                  </a:cubicBezTo>
                  <a:cubicBezTo>
                    <a:pt x="2260830" y="1149038"/>
                    <a:pt x="2046921" y="1137504"/>
                    <a:pt x="1806905" y="1152000"/>
                  </a:cubicBezTo>
                  <a:cubicBezTo>
                    <a:pt x="1566889" y="1166496"/>
                    <a:pt x="1440799" y="1162108"/>
                    <a:pt x="1281493" y="1152000"/>
                  </a:cubicBezTo>
                  <a:cubicBezTo>
                    <a:pt x="1122187" y="1141892"/>
                    <a:pt x="1047178" y="1145344"/>
                    <a:pt x="813748" y="1152000"/>
                  </a:cubicBezTo>
                  <a:cubicBezTo>
                    <a:pt x="580319" y="1158656"/>
                    <a:pt x="313910" y="1151220"/>
                    <a:pt x="0" y="1152000"/>
                  </a:cubicBezTo>
                  <a:cubicBezTo>
                    <a:pt x="15104" y="1001573"/>
                    <a:pt x="19935" y="873062"/>
                    <a:pt x="0" y="610560"/>
                  </a:cubicBezTo>
                  <a:cubicBezTo>
                    <a:pt x="-19935" y="348058"/>
                    <a:pt x="-22945" y="218643"/>
                    <a:pt x="0" y="0"/>
                  </a:cubicBezTo>
                  <a:close/>
                </a:path>
              </a:pathLst>
            </a:custGeom>
            <a:blipFill rotWithShape="0">
              <a:blip r:embed="rId6"/>
              <a:srcRect/>
              <a:stretch/>
            </a:blip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1" name="CasellaDiTesto 17"/>
            <p:cNvSpPr/>
            <p:nvPr/>
          </p:nvSpPr>
          <p:spPr>
            <a:xfrm>
              <a:off x="2862720" y="6044760"/>
              <a:ext cx="29646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fr-FR" sz="800" b="0" strike="noStrike" spc="-1">
                  <a:solidFill>
                    <a:srgbClr val="0070C0"/>
                  </a:solidFill>
                  <a:latin typeface="Calibri"/>
                </a:rPr>
                <a:t>Physics 2020, 2, 1–13; doi:10.3390/physics2010001</a:t>
              </a:r>
              <a:endParaRPr lang="it-IT" sz="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22" name="Gruppo 25"/>
          <p:cNvGrpSpPr/>
          <p:nvPr/>
        </p:nvGrpSpPr>
        <p:grpSpPr>
          <a:xfrm>
            <a:off x="4562280" y="1438200"/>
            <a:ext cx="6494760" cy="1151640"/>
            <a:chOff x="4562280" y="1438200"/>
            <a:chExt cx="6494760" cy="1151640"/>
          </a:xfrm>
        </p:grpSpPr>
        <p:sp>
          <p:nvSpPr>
            <p:cNvPr id="323" name="Immagine 19"/>
            <p:cNvSpPr/>
            <p:nvPr/>
          </p:nvSpPr>
          <p:spPr>
            <a:xfrm>
              <a:off x="4562280" y="1438200"/>
              <a:ext cx="6494760" cy="1151640"/>
            </a:xfrm>
            <a:custGeom>
              <a:avLst/>
              <a:gdLst>
                <a:gd name="textAreaLeft" fmla="*/ 0 w 6494760"/>
                <a:gd name="textAreaRight" fmla="*/ 6495120 w 6494760"/>
                <a:gd name="textAreaTop" fmla="*/ 0 h 1151640"/>
                <a:gd name="textAreaBottom" fmla="*/ 1152000 h 1151640"/>
              </a:gdLst>
              <a:ahLst/>
              <a:cxnLst/>
              <a:rect l="textAreaLeft" t="textAreaTop" r="textAreaRight" b="textAreaBottom"/>
              <a:pathLst>
                <a:path w="6495237" h="1152000" fill="none">
                  <a:moveTo>
                    <a:pt x="0" y="0"/>
                  </a:moveTo>
                  <a:cubicBezTo>
                    <a:pt x="199509" y="-21556"/>
                    <a:pt x="442259" y="14423"/>
                    <a:pt x="649524" y="0"/>
                  </a:cubicBezTo>
                  <a:cubicBezTo>
                    <a:pt x="856789" y="-14423"/>
                    <a:pt x="1101931" y="15094"/>
                    <a:pt x="1364000" y="0"/>
                  </a:cubicBezTo>
                  <a:cubicBezTo>
                    <a:pt x="1626069" y="-15094"/>
                    <a:pt x="1834084" y="-18375"/>
                    <a:pt x="2078476" y="0"/>
                  </a:cubicBezTo>
                  <a:cubicBezTo>
                    <a:pt x="2322868" y="18375"/>
                    <a:pt x="2551070" y="-31737"/>
                    <a:pt x="2728000" y="0"/>
                  </a:cubicBezTo>
                  <a:cubicBezTo>
                    <a:pt x="2904930" y="31737"/>
                    <a:pt x="3005808" y="-9197"/>
                    <a:pt x="3182666" y="0"/>
                  </a:cubicBezTo>
                  <a:cubicBezTo>
                    <a:pt x="3359524" y="9197"/>
                    <a:pt x="3557637" y="23234"/>
                    <a:pt x="3702285" y="0"/>
                  </a:cubicBezTo>
                  <a:cubicBezTo>
                    <a:pt x="3846933" y="-23234"/>
                    <a:pt x="4029415" y="21257"/>
                    <a:pt x="4351809" y="0"/>
                  </a:cubicBezTo>
                  <a:cubicBezTo>
                    <a:pt x="4674203" y="-21257"/>
                    <a:pt x="4762808" y="-9651"/>
                    <a:pt x="5001332" y="0"/>
                  </a:cubicBezTo>
                  <a:cubicBezTo>
                    <a:pt x="5239856" y="9651"/>
                    <a:pt x="5416129" y="-17033"/>
                    <a:pt x="5585904" y="0"/>
                  </a:cubicBezTo>
                  <a:cubicBezTo>
                    <a:pt x="5755679" y="17033"/>
                    <a:pt x="6277714" y="-25760"/>
                    <a:pt x="6495237" y="0"/>
                  </a:cubicBezTo>
                  <a:cubicBezTo>
                    <a:pt x="6482418" y="164258"/>
                    <a:pt x="6504951" y="326084"/>
                    <a:pt x="6495237" y="541440"/>
                  </a:cubicBezTo>
                  <a:cubicBezTo>
                    <a:pt x="6485523" y="756796"/>
                    <a:pt x="6487559" y="991779"/>
                    <a:pt x="6495237" y="1152000"/>
                  </a:cubicBezTo>
                  <a:cubicBezTo>
                    <a:pt x="6314096" y="1147299"/>
                    <a:pt x="6108576" y="1177718"/>
                    <a:pt x="5780761" y="1152000"/>
                  </a:cubicBezTo>
                  <a:cubicBezTo>
                    <a:pt x="5452946" y="1126282"/>
                    <a:pt x="5421661" y="1163926"/>
                    <a:pt x="5131237" y="1152000"/>
                  </a:cubicBezTo>
                  <a:cubicBezTo>
                    <a:pt x="4840813" y="1140074"/>
                    <a:pt x="4562298" y="1186320"/>
                    <a:pt x="4416761" y="1152000"/>
                  </a:cubicBezTo>
                  <a:cubicBezTo>
                    <a:pt x="4271224" y="1117680"/>
                    <a:pt x="3808586" y="1158171"/>
                    <a:pt x="3637333" y="1152000"/>
                  </a:cubicBezTo>
                  <a:cubicBezTo>
                    <a:pt x="3466080" y="1145829"/>
                    <a:pt x="3163238" y="1126816"/>
                    <a:pt x="2987809" y="1152000"/>
                  </a:cubicBezTo>
                  <a:cubicBezTo>
                    <a:pt x="2812380" y="1177184"/>
                    <a:pt x="2738695" y="1132834"/>
                    <a:pt x="2533142" y="1152000"/>
                  </a:cubicBezTo>
                  <a:cubicBezTo>
                    <a:pt x="2327589" y="1171166"/>
                    <a:pt x="1994692" y="1155889"/>
                    <a:pt x="1753714" y="1152000"/>
                  </a:cubicBezTo>
                  <a:cubicBezTo>
                    <a:pt x="1512736" y="1148111"/>
                    <a:pt x="1491902" y="1172355"/>
                    <a:pt x="1234095" y="1152000"/>
                  </a:cubicBezTo>
                  <a:cubicBezTo>
                    <a:pt x="976288" y="1131645"/>
                    <a:pt x="501281" y="1107666"/>
                    <a:pt x="0" y="1152000"/>
                  </a:cubicBezTo>
                  <a:cubicBezTo>
                    <a:pt x="18447" y="976805"/>
                    <a:pt x="-3711" y="736097"/>
                    <a:pt x="0" y="576000"/>
                  </a:cubicBezTo>
                  <a:cubicBezTo>
                    <a:pt x="3711" y="415903"/>
                    <a:pt x="128" y="241907"/>
                    <a:pt x="0" y="0"/>
                  </a:cubicBezTo>
                  <a:close/>
                </a:path>
                <a:path w="6495237" h="1152000" stroke="0">
                  <a:moveTo>
                    <a:pt x="0" y="0"/>
                  </a:moveTo>
                  <a:cubicBezTo>
                    <a:pt x="181816" y="29412"/>
                    <a:pt x="384260" y="-24537"/>
                    <a:pt x="649524" y="0"/>
                  </a:cubicBezTo>
                  <a:cubicBezTo>
                    <a:pt x="914788" y="24537"/>
                    <a:pt x="878766" y="-11231"/>
                    <a:pt x="1104190" y="0"/>
                  </a:cubicBezTo>
                  <a:cubicBezTo>
                    <a:pt x="1329614" y="11231"/>
                    <a:pt x="1452140" y="24072"/>
                    <a:pt x="1688762" y="0"/>
                  </a:cubicBezTo>
                  <a:cubicBezTo>
                    <a:pt x="1925384" y="-24072"/>
                    <a:pt x="2122817" y="-13032"/>
                    <a:pt x="2273333" y="0"/>
                  </a:cubicBezTo>
                  <a:cubicBezTo>
                    <a:pt x="2423849" y="13032"/>
                    <a:pt x="2548640" y="18644"/>
                    <a:pt x="2728000" y="0"/>
                  </a:cubicBezTo>
                  <a:cubicBezTo>
                    <a:pt x="2907360" y="-18644"/>
                    <a:pt x="3183885" y="-30568"/>
                    <a:pt x="3442476" y="0"/>
                  </a:cubicBezTo>
                  <a:cubicBezTo>
                    <a:pt x="3701067" y="30568"/>
                    <a:pt x="3913411" y="-17772"/>
                    <a:pt x="4221904" y="0"/>
                  </a:cubicBezTo>
                  <a:cubicBezTo>
                    <a:pt x="4530397" y="17772"/>
                    <a:pt x="4637899" y="-27669"/>
                    <a:pt x="5001332" y="0"/>
                  </a:cubicBezTo>
                  <a:cubicBezTo>
                    <a:pt x="5364765" y="27669"/>
                    <a:pt x="5443820" y="-23761"/>
                    <a:pt x="5650856" y="0"/>
                  </a:cubicBezTo>
                  <a:cubicBezTo>
                    <a:pt x="5857892" y="23761"/>
                    <a:pt x="6165745" y="7225"/>
                    <a:pt x="6495237" y="0"/>
                  </a:cubicBezTo>
                  <a:cubicBezTo>
                    <a:pt x="6470624" y="126145"/>
                    <a:pt x="6509985" y="356109"/>
                    <a:pt x="6495237" y="541440"/>
                  </a:cubicBezTo>
                  <a:cubicBezTo>
                    <a:pt x="6480489" y="726771"/>
                    <a:pt x="6482757" y="927536"/>
                    <a:pt x="6495237" y="1152000"/>
                  </a:cubicBezTo>
                  <a:cubicBezTo>
                    <a:pt x="6395819" y="1136596"/>
                    <a:pt x="6232856" y="1146142"/>
                    <a:pt x="6040570" y="1152000"/>
                  </a:cubicBezTo>
                  <a:cubicBezTo>
                    <a:pt x="5848284" y="1157858"/>
                    <a:pt x="5676025" y="1120785"/>
                    <a:pt x="5391047" y="1152000"/>
                  </a:cubicBezTo>
                  <a:cubicBezTo>
                    <a:pt x="5106069" y="1183215"/>
                    <a:pt x="4791920" y="1146072"/>
                    <a:pt x="4611618" y="1152000"/>
                  </a:cubicBezTo>
                  <a:cubicBezTo>
                    <a:pt x="4431316" y="1157928"/>
                    <a:pt x="4217408" y="1175566"/>
                    <a:pt x="4027047" y="1152000"/>
                  </a:cubicBezTo>
                  <a:cubicBezTo>
                    <a:pt x="3836686" y="1128434"/>
                    <a:pt x="3479976" y="1184779"/>
                    <a:pt x="3312571" y="1152000"/>
                  </a:cubicBezTo>
                  <a:cubicBezTo>
                    <a:pt x="3145166" y="1119221"/>
                    <a:pt x="2892823" y="1131485"/>
                    <a:pt x="2533142" y="1152000"/>
                  </a:cubicBezTo>
                  <a:cubicBezTo>
                    <a:pt x="2173461" y="1172515"/>
                    <a:pt x="1974423" y="1151889"/>
                    <a:pt x="1753714" y="1152000"/>
                  </a:cubicBezTo>
                  <a:cubicBezTo>
                    <a:pt x="1533005" y="1152111"/>
                    <a:pt x="1188897" y="1147122"/>
                    <a:pt x="1039238" y="1152000"/>
                  </a:cubicBezTo>
                  <a:cubicBezTo>
                    <a:pt x="889579" y="1156878"/>
                    <a:pt x="210483" y="1129189"/>
                    <a:pt x="0" y="1152000"/>
                  </a:cubicBezTo>
                  <a:cubicBezTo>
                    <a:pt x="3900" y="967717"/>
                    <a:pt x="-1999" y="807754"/>
                    <a:pt x="0" y="599040"/>
                  </a:cubicBezTo>
                  <a:cubicBezTo>
                    <a:pt x="1999" y="390326"/>
                    <a:pt x="-24944" y="289485"/>
                    <a:pt x="0" y="0"/>
                  </a:cubicBez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4" name="CasellaDiTesto 20"/>
            <p:cNvSpPr/>
            <p:nvPr/>
          </p:nvSpPr>
          <p:spPr>
            <a:xfrm>
              <a:off x="9337680" y="1764000"/>
              <a:ext cx="169776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800" b="0" strike="noStrike" spc="-1">
                  <a:solidFill>
                    <a:srgbClr val="0070C0"/>
                  </a:solidFill>
                  <a:latin typeface="Calibri"/>
                </a:rPr>
                <a:t>doi: 10.1103/PhysRevB.106.134502</a:t>
              </a:r>
              <a:endParaRPr lang="it-IT" sz="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25" name="Gruppo 24"/>
          <p:cNvGrpSpPr/>
          <p:nvPr/>
        </p:nvGrpSpPr>
        <p:grpSpPr>
          <a:xfrm>
            <a:off x="7647840" y="2822400"/>
            <a:ext cx="3501360" cy="1619640"/>
            <a:chOff x="7647840" y="2822400"/>
            <a:chExt cx="3501360" cy="1619640"/>
          </a:xfrm>
        </p:grpSpPr>
        <p:sp>
          <p:nvSpPr>
            <p:cNvPr id="326" name="Immagine 22"/>
            <p:cNvSpPr/>
            <p:nvPr/>
          </p:nvSpPr>
          <p:spPr>
            <a:xfrm>
              <a:off x="7647840" y="2822400"/>
              <a:ext cx="3501360" cy="1619640"/>
            </a:xfrm>
            <a:custGeom>
              <a:avLst/>
              <a:gdLst>
                <a:gd name="textAreaLeft" fmla="*/ 0 w 3501360"/>
                <a:gd name="textAreaRight" fmla="*/ 3501720 w 3501360"/>
                <a:gd name="textAreaTop" fmla="*/ 0 h 1619640"/>
                <a:gd name="textAreaBottom" fmla="*/ 1620000 h 1619640"/>
              </a:gdLst>
              <a:ahLst/>
              <a:cxnLst/>
              <a:rect l="textAreaLeft" t="textAreaTop" r="textAreaRight" b="textAreaBottom"/>
              <a:pathLst>
                <a:path w="3501865" h="1620000" fill="none">
                  <a:moveTo>
                    <a:pt x="0" y="0"/>
                  </a:moveTo>
                  <a:cubicBezTo>
                    <a:pt x="99690" y="-9604"/>
                    <a:pt x="268772" y="-3016"/>
                    <a:pt x="478588" y="0"/>
                  </a:cubicBezTo>
                  <a:cubicBezTo>
                    <a:pt x="688404" y="3016"/>
                    <a:pt x="809199" y="12005"/>
                    <a:pt x="1027214" y="0"/>
                  </a:cubicBezTo>
                  <a:cubicBezTo>
                    <a:pt x="1245229" y="-12005"/>
                    <a:pt x="1508912" y="1340"/>
                    <a:pt x="1645877" y="0"/>
                  </a:cubicBezTo>
                  <a:cubicBezTo>
                    <a:pt x="1782842" y="-1340"/>
                    <a:pt x="2001299" y="-25237"/>
                    <a:pt x="2264539" y="0"/>
                  </a:cubicBezTo>
                  <a:cubicBezTo>
                    <a:pt x="2527779" y="25237"/>
                    <a:pt x="2527748" y="7579"/>
                    <a:pt x="2743128" y="0"/>
                  </a:cubicBezTo>
                  <a:cubicBezTo>
                    <a:pt x="2958508" y="-7579"/>
                    <a:pt x="3236327" y="32729"/>
                    <a:pt x="3501865" y="0"/>
                  </a:cubicBezTo>
                  <a:cubicBezTo>
                    <a:pt x="3482151" y="139726"/>
                    <a:pt x="3498518" y="362266"/>
                    <a:pt x="3501865" y="556200"/>
                  </a:cubicBezTo>
                  <a:cubicBezTo>
                    <a:pt x="3505212" y="750134"/>
                    <a:pt x="3480274" y="847250"/>
                    <a:pt x="3501865" y="1112400"/>
                  </a:cubicBezTo>
                  <a:cubicBezTo>
                    <a:pt x="3523456" y="1377550"/>
                    <a:pt x="3499987" y="1416032"/>
                    <a:pt x="3501865" y="1620000"/>
                  </a:cubicBezTo>
                  <a:cubicBezTo>
                    <a:pt x="3236056" y="1644375"/>
                    <a:pt x="3175829" y="1626021"/>
                    <a:pt x="2953239" y="1620000"/>
                  </a:cubicBezTo>
                  <a:cubicBezTo>
                    <a:pt x="2730649" y="1613979"/>
                    <a:pt x="2616039" y="1605039"/>
                    <a:pt x="2334577" y="1620000"/>
                  </a:cubicBezTo>
                  <a:cubicBezTo>
                    <a:pt x="2053115" y="1634961"/>
                    <a:pt x="2021367" y="1601401"/>
                    <a:pt x="1855988" y="1620000"/>
                  </a:cubicBezTo>
                  <a:cubicBezTo>
                    <a:pt x="1690609" y="1638599"/>
                    <a:pt x="1478159" y="1633489"/>
                    <a:pt x="1202307" y="1620000"/>
                  </a:cubicBezTo>
                  <a:cubicBezTo>
                    <a:pt x="926455" y="1606511"/>
                    <a:pt x="800006" y="1635581"/>
                    <a:pt x="618663" y="1620000"/>
                  </a:cubicBezTo>
                  <a:cubicBezTo>
                    <a:pt x="437320" y="1604419"/>
                    <a:pt x="172192" y="1607082"/>
                    <a:pt x="0" y="1620000"/>
                  </a:cubicBezTo>
                  <a:cubicBezTo>
                    <a:pt x="-18765" y="1426526"/>
                    <a:pt x="23905" y="1274390"/>
                    <a:pt x="0" y="1047600"/>
                  </a:cubicBezTo>
                  <a:cubicBezTo>
                    <a:pt x="-23905" y="820810"/>
                    <a:pt x="-19946" y="750813"/>
                    <a:pt x="0" y="507600"/>
                  </a:cubicBezTo>
                  <a:cubicBezTo>
                    <a:pt x="19946" y="264387"/>
                    <a:pt x="6323" y="130020"/>
                    <a:pt x="0" y="0"/>
                  </a:cubicBezTo>
                  <a:close/>
                </a:path>
                <a:path w="3501865" h="1620000" stroke="0">
                  <a:moveTo>
                    <a:pt x="0" y="0"/>
                  </a:moveTo>
                  <a:cubicBezTo>
                    <a:pt x="216631" y="21619"/>
                    <a:pt x="360111" y="5349"/>
                    <a:pt x="478588" y="0"/>
                  </a:cubicBezTo>
                  <a:cubicBezTo>
                    <a:pt x="597065" y="-5349"/>
                    <a:pt x="863605" y="3634"/>
                    <a:pt x="1097251" y="0"/>
                  </a:cubicBezTo>
                  <a:cubicBezTo>
                    <a:pt x="1330897" y="-3634"/>
                    <a:pt x="1374132" y="-23582"/>
                    <a:pt x="1645877" y="0"/>
                  </a:cubicBezTo>
                  <a:cubicBezTo>
                    <a:pt x="1917622" y="23582"/>
                    <a:pt x="2074503" y="16984"/>
                    <a:pt x="2194502" y="0"/>
                  </a:cubicBezTo>
                  <a:cubicBezTo>
                    <a:pt x="2314502" y="-16984"/>
                    <a:pt x="2604060" y="20937"/>
                    <a:pt x="2708109" y="0"/>
                  </a:cubicBezTo>
                  <a:cubicBezTo>
                    <a:pt x="2812158" y="-20937"/>
                    <a:pt x="3263530" y="-23506"/>
                    <a:pt x="3501865" y="0"/>
                  </a:cubicBezTo>
                  <a:cubicBezTo>
                    <a:pt x="3489545" y="219406"/>
                    <a:pt x="3503462" y="310593"/>
                    <a:pt x="3501865" y="491400"/>
                  </a:cubicBezTo>
                  <a:cubicBezTo>
                    <a:pt x="3500268" y="672207"/>
                    <a:pt x="3488475" y="787134"/>
                    <a:pt x="3501865" y="999000"/>
                  </a:cubicBezTo>
                  <a:cubicBezTo>
                    <a:pt x="3515255" y="1210866"/>
                    <a:pt x="3491152" y="1364733"/>
                    <a:pt x="3501865" y="1620000"/>
                  </a:cubicBezTo>
                  <a:cubicBezTo>
                    <a:pt x="3379844" y="1603643"/>
                    <a:pt x="3237323" y="1627292"/>
                    <a:pt x="3023277" y="1620000"/>
                  </a:cubicBezTo>
                  <a:cubicBezTo>
                    <a:pt x="2809231" y="1612708"/>
                    <a:pt x="2536054" y="1597275"/>
                    <a:pt x="2404614" y="1620000"/>
                  </a:cubicBezTo>
                  <a:cubicBezTo>
                    <a:pt x="2273174" y="1642725"/>
                    <a:pt x="1990611" y="1629028"/>
                    <a:pt x="1785951" y="1620000"/>
                  </a:cubicBezTo>
                  <a:cubicBezTo>
                    <a:pt x="1581291" y="1610972"/>
                    <a:pt x="1431884" y="1632834"/>
                    <a:pt x="1132270" y="1620000"/>
                  </a:cubicBezTo>
                  <a:cubicBezTo>
                    <a:pt x="832656" y="1607166"/>
                    <a:pt x="814275" y="1616280"/>
                    <a:pt x="548626" y="1620000"/>
                  </a:cubicBezTo>
                  <a:cubicBezTo>
                    <a:pt x="282977" y="1623720"/>
                    <a:pt x="216639" y="1632681"/>
                    <a:pt x="0" y="1620000"/>
                  </a:cubicBezTo>
                  <a:cubicBezTo>
                    <a:pt x="7779" y="1449756"/>
                    <a:pt x="24289" y="1286926"/>
                    <a:pt x="0" y="1112400"/>
                  </a:cubicBezTo>
                  <a:cubicBezTo>
                    <a:pt x="-24289" y="937874"/>
                    <a:pt x="-15871" y="843629"/>
                    <a:pt x="0" y="588600"/>
                  </a:cubicBezTo>
                  <a:cubicBezTo>
                    <a:pt x="15871" y="333571"/>
                    <a:pt x="14551" y="182610"/>
                    <a:pt x="0" y="0"/>
                  </a:cubicBezTo>
                  <a:close/>
                </a:path>
              </a:pathLst>
            </a:custGeom>
            <a:blipFill rotWithShape="0">
              <a:blip r:embed="rId8"/>
              <a:srcRect/>
              <a:stretch/>
            </a:blip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7" name="CasellaDiTesto 23"/>
            <p:cNvSpPr/>
            <p:nvPr/>
          </p:nvSpPr>
          <p:spPr>
            <a:xfrm>
              <a:off x="7710120" y="3314160"/>
              <a:ext cx="343908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it-IT" sz="800" b="0" strike="noStrike" spc="-1">
                  <a:solidFill>
                    <a:srgbClr val="0070C0"/>
                  </a:solidFill>
                  <a:latin typeface="Calibri"/>
                </a:rPr>
                <a:t>https://www.scientificamerican.com/article/how-much-does-nothing-weigh/</a:t>
              </a:r>
              <a:endParaRPr lang="it-IT" sz="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28" name="Gruppo 7"/>
          <p:cNvGrpSpPr/>
          <p:nvPr/>
        </p:nvGrpSpPr>
        <p:grpSpPr>
          <a:xfrm>
            <a:off x="405720" y="2861640"/>
            <a:ext cx="5845320" cy="917280"/>
            <a:chOff x="405720" y="2861640"/>
            <a:chExt cx="5845320" cy="917280"/>
          </a:xfrm>
        </p:grpSpPr>
        <p:sp>
          <p:nvSpPr>
            <p:cNvPr id="329" name="Immagine 3"/>
            <p:cNvSpPr/>
            <p:nvPr/>
          </p:nvSpPr>
          <p:spPr>
            <a:xfrm>
              <a:off x="405720" y="2861640"/>
              <a:ext cx="5845320" cy="917280"/>
            </a:xfrm>
            <a:custGeom>
              <a:avLst/>
              <a:gdLst>
                <a:gd name="textAreaLeft" fmla="*/ 0 w 5845320"/>
                <a:gd name="textAreaRight" fmla="*/ 5845680 w 5845320"/>
                <a:gd name="textAreaTop" fmla="*/ 0 h 917280"/>
                <a:gd name="textAreaBottom" fmla="*/ 917640 h 917280"/>
              </a:gdLst>
              <a:ahLst/>
              <a:cxnLst/>
              <a:rect l="textAreaLeft" t="textAreaTop" r="textAreaRight" b="textAreaBottom"/>
              <a:pathLst>
                <a:path w="5845781" h="917815" fill="none">
                  <a:moveTo>
                    <a:pt x="0" y="0"/>
                  </a:moveTo>
                  <a:cubicBezTo>
                    <a:pt x="287852" y="9909"/>
                    <a:pt x="413749" y="-32494"/>
                    <a:pt x="766447" y="0"/>
                  </a:cubicBezTo>
                  <a:cubicBezTo>
                    <a:pt x="1119145" y="32494"/>
                    <a:pt x="1242915" y="7400"/>
                    <a:pt x="1415978" y="0"/>
                  </a:cubicBezTo>
                  <a:cubicBezTo>
                    <a:pt x="1589041" y="-7400"/>
                    <a:pt x="1803184" y="9140"/>
                    <a:pt x="1948594" y="0"/>
                  </a:cubicBezTo>
                  <a:cubicBezTo>
                    <a:pt x="2094004" y="-9140"/>
                    <a:pt x="2369866" y="27330"/>
                    <a:pt x="2656583" y="0"/>
                  </a:cubicBezTo>
                  <a:cubicBezTo>
                    <a:pt x="2943300" y="-27330"/>
                    <a:pt x="2944331" y="-16240"/>
                    <a:pt x="3189198" y="0"/>
                  </a:cubicBezTo>
                  <a:cubicBezTo>
                    <a:pt x="3434066" y="16240"/>
                    <a:pt x="3679919" y="-30566"/>
                    <a:pt x="3897187" y="0"/>
                  </a:cubicBezTo>
                  <a:cubicBezTo>
                    <a:pt x="4114455" y="30566"/>
                    <a:pt x="4243151" y="26486"/>
                    <a:pt x="4546719" y="0"/>
                  </a:cubicBezTo>
                  <a:cubicBezTo>
                    <a:pt x="4850287" y="-26486"/>
                    <a:pt x="4895460" y="-15376"/>
                    <a:pt x="5079334" y="0"/>
                  </a:cubicBezTo>
                  <a:cubicBezTo>
                    <a:pt x="5263209" y="15376"/>
                    <a:pt x="5507319" y="-11841"/>
                    <a:pt x="5845781" y="0"/>
                  </a:cubicBezTo>
                  <a:cubicBezTo>
                    <a:pt x="5858393" y="116314"/>
                    <a:pt x="5822394" y="265775"/>
                    <a:pt x="5845781" y="468086"/>
                  </a:cubicBezTo>
                  <a:cubicBezTo>
                    <a:pt x="5869168" y="670397"/>
                    <a:pt x="5855728" y="769889"/>
                    <a:pt x="5845781" y="917815"/>
                  </a:cubicBezTo>
                  <a:cubicBezTo>
                    <a:pt x="5615977" y="935911"/>
                    <a:pt x="5512359" y="927062"/>
                    <a:pt x="5371623" y="917815"/>
                  </a:cubicBezTo>
                  <a:cubicBezTo>
                    <a:pt x="5230887" y="908568"/>
                    <a:pt x="4938846" y="924580"/>
                    <a:pt x="4722092" y="917815"/>
                  </a:cubicBezTo>
                  <a:cubicBezTo>
                    <a:pt x="4505338" y="911050"/>
                    <a:pt x="4365146" y="911361"/>
                    <a:pt x="4131019" y="917815"/>
                  </a:cubicBezTo>
                  <a:cubicBezTo>
                    <a:pt x="3896892" y="924269"/>
                    <a:pt x="3796568" y="935948"/>
                    <a:pt x="3539945" y="917815"/>
                  </a:cubicBezTo>
                  <a:cubicBezTo>
                    <a:pt x="3283322" y="899682"/>
                    <a:pt x="3070402" y="904332"/>
                    <a:pt x="2831956" y="917815"/>
                  </a:cubicBezTo>
                  <a:cubicBezTo>
                    <a:pt x="2593510" y="931298"/>
                    <a:pt x="2484325" y="904259"/>
                    <a:pt x="2299341" y="917815"/>
                  </a:cubicBezTo>
                  <a:cubicBezTo>
                    <a:pt x="2114357" y="931371"/>
                    <a:pt x="2032283" y="902253"/>
                    <a:pt x="1825183" y="917815"/>
                  </a:cubicBezTo>
                  <a:cubicBezTo>
                    <a:pt x="1618083" y="933377"/>
                    <a:pt x="1363665" y="922786"/>
                    <a:pt x="1234109" y="917815"/>
                  </a:cubicBezTo>
                  <a:cubicBezTo>
                    <a:pt x="1104553" y="912844"/>
                    <a:pt x="832698" y="895626"/>
                    <a:pt x="643036" y="917815"/>
                  </a:cubicBezTo>
                  <a:cubicBezTo>
                    <a:pt x="453374" y="940004"/>
                    <a:pt x="151688" y="920610"/>
                    <a:pt x="0" y="917815"/>
                  </a:cubicBezTo>
                  <a:cubicBezTo>
                    <a:pt x="3225" y="754929"/>
                    <a:pt x="8151" y="670914"/>
                    <a:pt x="0" y="468086"/>
                  </a:cubicBezTo>
                  <a:cubicBezTo>
                    <a:pt x="-8151" y="265258"/>
                    <a:pt x="13431" y="184032"/>
                    <a:pt x="0" y="0"/>
                  </a:cubicBezTo>
                  <a:close/>
                </a:path>
                <a:path w="5845781" h="917815" stroke="0">
                  <a:moveTo>
                    <a:pt x="0" y="0"/>
                  </a:moveTo>
                  <a:cubicBezTo>
                    <a:pt x="195226" y="10193"/>
                    <a:pt x="440127" y="2780"/>
                    <a:pt x="766447" y="0"/>
                  </a:cubicBezTo>
                  <a:cubicBezTo>
                    <a:pt x="1092767" y="-2780"/>
                    <a:pt x="1025770" y="11126"/>
                    <a:pt x="1240605" y="0"/>
                  </a:cubicBezTo>
                  <a:cubicBezTo>
                    <a:pt x="1455440" y="-11126"/>
                    <a:pt x="1558253" y="8760"/>
                    <a:pt x="1831678" y="0"/>
                  </a:cubicBezTo>
                  <a:cubicBezTo>
                    <a:pt x="2105103" y="-8760"/>
                    <a:pt x="2141267" y="-4481"/>
                    <a:pt x="2422751" y="0"/>
                  </a:cubicBezTo>
                  <a:cubicBezTo>
                    <a:pt x="2704235" y="4481"/>
                    <a:pt x="2939412" y="27114"/>
                    <a:pt x="3130740" y="0"/>
                  </a:cubicBezTo>
                  <a:cubicBezTo>
                    <a:pt x="3322068" y="-27114"/>
                    <a:pt x="3579635" y="11287"/>
                    <a:pt x="3780272" y="0"/>
                  </a:cubicBezTo>
                  <a:cubicBezTo>
                    <a:pt x="3980909" y="-11287"/>
                    <a:pt x="4051878" y="12240"/>
                    <a:pt x="4254430" y="0"/>
                  </a:cubicBezTo>
                  <a:cubicBezTo>
                    <a:pt x="4456982" y="-12240"/>
                    <a:pt x="4737024" y="30064"/>
                    <a:pt x="5020876" y="0"/>
                  </a:cubicBezTo>
                  <a:cubicBezTo>
                    <a:pt x="5304728" y="-30064"/>
                    <a:pt x="5488991" y="-23292"/>
                    <a:pt x="5845781" y="0"/>
                  </a:cubicBezTo>
                  <a:cubicBezTo>
                    <a:pt x="5844524" y="200483"/>
                    <a:pt x="5850848" y="225829"/>
                    <a:pt x="5845781" y="449729"/>
                  </a:cubicBezTo>
                  <a:cubicBezTo>
                    <a:pt x="5840714" y="673629"/>
                    <a:pt x="5842901" y="773879"/>
                    <a:pt x="5845781" y="917815"/>
                  </a:cubicBezTo>
                  <a:cubicBezTo>
                    <a:pt x="5469502" y="944238"/>
                    <a:pt x="5391964" y="938150"/>
                    <a:pt x="5079334" y="917815"/>
                  </a:cubicBezTo>
                  <a:cubicBezTo>
                    <a:pt x="4766704" y="897480"/>
                    <a:pt x="4553862" y="886630"/>
                    <a:pt x="4312887" y="917815"/>
                  </a:cubicBezTo>
                  <a:cubicBezTo>
                    <a:pt x="4071912" y="949000"/>
                    <a:pt x="3888630" y="895252"/>
                    <a:pt x="3780272" y="917815"/>
                  </a:cubicBezTo>
                  <a:cubicBezTo>
                    <a:pt x="3671914" y="940378"/>
                    <a:pt x="3223025" y="910093"/>
                    <a:pt x="3013825" y="917815"/>
                  </a:cubicBezTo>
                  <a:cubicBezTo>
                    <a:pt x="2804625" y="925537"/>
                    <a:pt x="2587746" y="892530"/>
                    <a:pt x="2305836" y="917815"/>
                  </a:cubicBezTo>
                  <a:cubicBezTo>
                    <a:pt x="2023926" y="943100"/>
                    <a:pt x="1724236" y="932358"/>
                    <a:pt x="1539389" y="917815"/>
                  </a:cubicBezTo>
                  <a:cubicBezTo>
                    <a:pt x="1354542" y="903272"/>
                    <a:pt x="1120763" y="879594"/>
                    <a:pt x="772942" y="917815"/>
                  </a:cubicBezTo>
                  <a:cubicBezTo>
                    <a:pt x="425121" y="956036"/>
                    <a:pt x="265225" y="942222"/>
                    <a:pt x="0" y="917815"/>
                  </a:cubicBezTo>
                  <a:cubicBezTo>
                    <a:pt x="12966" y="769239"/>
                    <a:pt x="-12926" y="567958"/>
                    <a:pt x="0" y="468086"/>
                  </a:cubicBezTo>
                  <a:cubicBezTo>
                    <a:pt x="12926" y="368214"/>
                    <a:pt x="-5225" y="193810"/>
                    <a:pt x="0" y="0"/>
                  </a:cubicBezTo>
                  <a:close/>
                </a:path>
              </a:pathLst>
            </a:custGeom>
            <a:blipFill rotWithShape="0">
              <a:blip r:embed="rId9"/>
              <a:srcRect/>
              <a:stretch/>
            </a:blip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0" name="CasellaDiTesto 5"/>
            <p:cNvSpPr/>
            <p:nvPr/>
          </p:nvSpPr>
          <p:spPr>
            <a:xfrm>
              <a:off x="4575960" y="2952720"/>
              <a:ext cx="160848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800" b="0" strike="noStrike" spc="-1">
                  <a:solidFill>
                    <a:srgbClr val="0070C0"/>
                  </a:solidFill>
                  <a:latin typeface="Calibri"/>
                </a:rPr>
                <a:t>doi: 10.1103/PhysRevD.90.022002</a:t>
              </a:r>
              <a:endParaRPr lang="it-IT" sz="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Immagine 6"/>
          <p:cNvSpPr/>
          <p:nvPr/>
        </p:nvSpPr>
        <p:spPr>
          <a:xfrm>
            <a:off x="4110120" y="0"/>
            <a:ext cx="8081640" cy="6857640"/>
          </a:xfrm>
          <a:custGeom>
            <a:avLst/>
            <a:gdLst>
              <a:gd name="textAreaLeft" fmla="*/ 0 w 8081640"/>
              <a:gd name="textAreaRight" fmla="*/ 8082000 w 8081640"/>
              <a:gd name="textAreaTop" fmla="*/ 0 h 6857640"/>
              <a:gd name="textAreaBottom" fmla="*/ 6858000 h 6857640"/>
            </a:gdLst>
            <a:ahLst/>
            <a:cxnLst/>
            <a:rect l="textAreaLeft" t="textAreaTop" r="textAreaRight" b="textAreaBottom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Rettangolo 44"/>
          <p:cNvSpPr/>
          <p:nvPr/>
        </p:nvSpPr>
        <p:spPr>
          <a:xfrm>
            <a:off x="388800" y="484920"/>
            <a:ext cx="894960" cy="4165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strike="noStrike" spc="-1">
              <a:ln>
                <a:solidFill>
                  <a:schemeClr val="lt1"/>
                </a:solidFill>
              </a:ln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33" name="Immagine 18" descr="Immagine che contiene testo&#10;&#10;Descrizione generata automaticamente"/>
          <p:cNvPicPr/>
          <p:nvPr/>
        </p:nvPicPr>
        <p:blipFill>
          <a:blip r:embed="rId3"/>
          <a:srcRect l="3489"/>
          <a:stretch/>
        </p:blipFill>
        <p:spPr>
          <a:xfrm>
            <a:off x="2810160" y="255960"/>
            <a:ext cx="1421280" cy="611640"/>
          </a:xfrm>
          <a:prstGeom prst="rect">
            <a:avLst/>
          </a:prstGeom>
          <a:ln w="9525">
            <a:noFill/>
          </a:ln>
        </p:spPr>
      </p:pic>
      <p:pic>
        <p:nvPicPr>
          <p:cNvPr id="334" name="Picture 15" descr="http://www.cpt.univ-mrs.fr/%7Ecosmo/CosFlo13/CosFlo13-Logos/amu.jpg"/>
          <p:cNvPicPr/>
          <p:nvPr/>
        </p:nvPicPr>
        <p:blipFill>
          <a:blip r:embed="rId4"/>
          <a:stretch/>
        </p:blipFill>
        <p:spPr>
          <a:xfrm>
            <a:off x="3116160" y="956160"/>
            <a:ext cx="1283400" cy="431640"/>
          </a:xfrm>
          <a:prstGeom prst="rect">
            <a:avLst/>
          </a:prstGeom>
          <a:ln w="9525">
            <a:noFill/>
          </a:ln>
        </p:spPr>
      </p:pic>
      <p:pic>
        <p:nvPicPr>
          <p:cNvPr id="335" name="Immagine 9"/>
          <p:cNvPicPr/>
          <p:nvPr/>
        </p:nvPicPr>
        <p:blipFill>
          <a:blip r:embed="rId5"/>
          <a:stretch/>
        </p:blipFill>
        <p:spPr>
          <a:xfrm>
            <a:off x="1625760" y="917280"/>
            <a:ext cx="1282680" cy="431640"/>
          </a:xfrm>
          <a:prstGeom prst="rect">
            <a:avLst/>
          </a:prstGeom>
          <a:ln w="0">
            <a:noFill/>
          </a:ln>
        </p:spPr>
      </p:pic>
      <p:pic>
        <p:nvPicPr>
          <p:cNvPr id="336" name="Immagine 10"/>
          <p:cNvPicPr/>
          <p:nvPr/>
        </p:nvPicPr>
        <p:blipFill>
          <a:blip r:embed="rId6"/>
          <a:srcRect l="2044"/>
          <a:stretch/>
        </p:blipFill>
        <p:spPr>
          <a:xfrm>
            <a:off x="1211760" y="208440"/>
            <a:ext cx="1558080" cy="532440"/>
          </a:xfrm>
          <a:prstGeom prst="rect">
            <a:avLst/>
          </a:prstGeom>
          <a:ln w="0">
            <a:noFill/>
          </a:ln>
        </p:spPr>
      </p:pic>
      <p:pic>
        <p:nvPicPr>
          <p:cNvPr id="337" name="Immagine 12"/>
          <p:cNvPicPr/>
          <p:nvPr/>
        </p:nvPicPr>
        <p:blipFill>
          <a:blip r:embed="rId7"/>
          <a:stretch/>
        </p:blipFill>
        <p:spPr>
          <a:xfrm>
            <a:off x="43200" y="1026000"/>
            <a:ext cx="1468080" cy="361800"/>
          </a:xfrm>
          <a:prstGeom prst="rect">
            <a:avLst/>
          </a:prstGeom>
          <a:ln w="0">
            <a:noFill/>
          </a:ln>
        </p:spPr>
      </p:pic>
      <p:pic>
        <p:nvPicPr>
          <p:cNvPr id="338" name="Immagine 13"/>
          <p:cNvPicPr/>
          <p:nvPr/>
        </p:nvPicPr>
        <p:blipFill>
          <a:blip r:embed="rId8"/>
          <a:srcRect l="9425" r="10688"/>
          <a:stretch/>
        </p:blipFill>
        <p:spPr>
          <a:xfrm>
            <a:off x="24840" y="93240"/>
            <a:ext cx="1147320" cy="839880"/>
          </a:xfrm>
          <a:prstGeom prst="rect">
            <a:avLst/>
          </a:prstGeom>
          <a:ln w="0">
            <a:noFill/>
          </a:ln>
        </p:spPr>
      </p:pic>
      <p:pic>
        <p:nvPicPr>
          <p:cNvPr id="339" name="Immagine 15"/>
          <p:cNvPicPr/>
          <p:nvPr/>
        </p:nvPicPr>
        <p:blipFill>
          <a:blip r:embed="rId9"/>
          <a:stretch/>
        </p:blipFill>
        <p:spPr>
          <a:xfrm>
            <a:off x="-2819160" y="1755000"/>
            <a:ext cx="10516320" cy="4791600"/>
          </a:xfrm>
          <a:prstGeom prst="rect">
            <a:avLst/>
          </a:prstGeom>
          <a:ln w="0">
            <a:noFill/>
          </a:ln>
        </p:spPr>
      </p:pic>
      <p:sp>
        <p:nvSpPr>
          <p:cNvPr id="340" name="Sottotitolo 2"/>
          <p:cNvSpPr/>
          <p:nvPr/>
        </p:nvSpPr>
        <p:spPr>
          <a:xfrm>
            <a:off x="1536120" y="5940720"/>
            <a:ext cx="2751840" cy="79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it-IT" sz="1600" b="1" strike="noStrike" spc="-1">
                <a:solidFill>
                  <a:srgbClr val="069AFF"/>
                </a:solidFill>
                <a:latin typeface="Calibri"/>
              </a:rPr>
              <a:t>RICAP 2024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1" name="Picture 2" descr="RICAP-24     Roma International Conference on AstroParticle Physics"/>
          <p:cNvPicPr/>
          <p:nvPr/>
        </p:nvPicPr>
        <p:blipFill>
          <a:blip r:embed="rId10"/>
          <a:stretch/>
        </p:blipFill>
        <p:spPr>
          <a:xfrm>
            <a:off x="130680" y="5533200"/>
            <a:ext cx="1331280" cy="927720"/>
          </a:xfrm>
          <a:prstGeom prst="rect">
            <a:avLst/>
          </a:prstGeom>
          <a:ln w="0">
            <a:noFill/>
          </a:ln>
        </p:spPr>
      </p:pic>
      <p:sp>
        <p:nvSpPr>
          <p:cNvPr id="342" name="CasellaDiTesto 5"/>
          <p:cNvSpPr/>
          <p:nvPr/>
        </p:nvSpPr>
        <p:spPr>
          <a:xfrm>
            <a:off x="130680" y="6546960"/>
            <a:ext cx="4542840" cy="2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300" b="1" strike="noStrike" spc="-1">
                <a:solidFill>
                  <a:srgbClr val="DEDA00"/>
                </a:solidFill>
                <a:latin typeface="Calibri"/>
              </a:rPr>
              <a:t>23–27 Sept 2024 Hotel Villa Tuscolana – Frascati (RM)</a:t>
            </a:r>
            <a:endParaRPr lang="it-IT" sz="13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HOW TO WEIGH THE VACUUM?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28040" y="1557360"/>
            <a:ext cx="7577640" cy="4935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700" b="1" strike="noStrike" spc="-1">
                <a:solidFill>
                  <a:srgbClr val="C00000"/>
                </a:solidFill>
                <a:latin typeface="Calibri"/>
              </a:rPr>
              <a:t>Weigh the vacuum energy stored in a rigid Casimir cavity formed by parallel conductive plates. </a:t>
            </a:r>
            <a:br>
              <a:rPr sz="1700"/>
            </a:br>
            <a:br>
              <a:rPr sz="1700"/>
            </a:br>
            <a:r>
              <a:rPr lang="en-US" sz="1700" b="0" strike="noStrike" spc="-1">
                <a:solidFill>
                  <a:schemeClr val="dk1"/>
                </a:solidFill>
                <a:latin typeface="Calibri"/>
              </a:rPr>
              <a:t>The Casimir effect is one of the </a:t>
            </a:r>
            <a:r>
              <a:rPr lang="en-US" sz="1700" b="1" strike="noStrike" spc="-1">
                <a:solidFill>
                  <a:schemeClr val="dk1"/>
                </a:solidFill>
                <a:latin typeface="Calibri"/>
              </a:rPr>
              <a:t>macroscopic</a:t>
            </a:r>
            <a:r>
              <a:rPr lang="en-US" sz="1700" b="0" strike="noStrike" spc="-1">
                <a:solidFill>
                  <a:schemeClr val="dk1"/>
                </a:solidFill>
                <a:latin typeface="Calibri"/>
              </a:rPr>
              <a:t> manifestations of vacuum fluctuations.</a:t>
            </a:r>
            <a:br>
              <a:rPr sz="1700"/>
            </a:br>
            <a:br>
              <a:rPr sz="1700"/>
            </a:br>
            <a:r>
              <a:rPr lang="en-US" sz="1700" b="1" strike="noStrike" spc="-1">
                <a:solidFill>
                  <a:schemeClr val="dk1"/>
                </a:solidFill>
                <a:latin typeface="Calibri"/>
              </a:rPr>
              <a:t>Only some modes can resonate </a:t>
            </a:r>
            <a:r>
              <a:rPr lang="en-US" sz="1700" b="0" strike="noStrike" spc="-1">
                <a:solidFill>
                  <a:schemeClr val="dk1"/>
                </a:solidFill>
                <a:latin typeface="Calibri"/>
              </a:rPr>
              <a:t>inside the Casimir cavity: </a:t>
            </a:r>
            <a:br>
              <a:rPr sz="1700"/>
            </a:br>
            <a:r>
              <a:rPr lang="en-US" sz="1700" b="0" strike="noStrike" spc="-1">
                <a:solidFill>
                  <a:schemeClr val="dk1"/>
                </a:solidFill>
                <a:latin typeface="Calibri"/>
              </a:rPr>
              <a:t>the ones which do not satisfy specific boundary conditions are expelled  </a:t>
            </a:r>
            <a:br>
              <a:rPr sz="1700"/>
            </a:br>
            <a:r>
              <a:rPr lang="en-US" sz="1700" b="0" strike="noStrike" spc="-1">
                <a:solidFill>
                  <a:schemeClr val="dk1"/>
                </a:solidFill>
                <a:latin typeface="Calibri"/>
              </a:rPr>
              <a:t>and the total vacuum energy changes.</a:t>
            </a:r>
            <a:br>
              <a:rPr sz="1700"/>
            </a:br>
            <a:br>
              <a:rPr sz="1700"/>
            </a:br>
            <a:r>
              <a:rPr lang="en-US" sz="2000" b="1" i="1" u="sng" strike="noStrike" spc="-1">
                <a:solidFill>
                  <a:schemeClr val="dk1"/>
                </a:solidFill>
                <a:latin typeface="Calibri"/>
              </a:rPr>
              <a:t>If the vacuum energy interacts with gravity</a:t>
            </a:r>
            <a:r>
              <a:rPr lang="en-US" sz="1700" b="0" strike="noStrike" spc="-1">
                <a:solidFill>
                  <a:schemeClr val="dk1"/>
                </a:solidFill>
                <a:latin typeface="Calibri"/>
              </a:rPr>
              <a:t>, </a:t>
            </a:r>
            <a:br>
              <a:rPr sz="1700"/>
            </a:br>
            <a:r>
              <a:rPr lang="en-US" sz="1700" b="0" strike="noStrike" spc="-1">
                <a:solidFill>
                  <a:schemeClr val="dk1"/>
                </a:solidFill>
                <a:latin typeface="Calibri"/>
              </a:rPr>
              <a:t>a force directed upwards acts on the cavity and </a:t>
            </a:r>
            <a:br>
              <a:rPr sz="1700"/>
            </a:br>
            <a:r>
              <a:rPr lang="en-US" sz="1700" b="0" strike="noStrike" spc="-1">
                <a:solidFill>
                  <a:schemeClr val="dk1"/>
                </a:solidFill>
                <a:latin typeface="Calibri"/>
              </a:rPr>
              <a:t>is equal to the weight of the modes expelled from the cavity</a:t>
            </a:r>
            <a:br>
              <a:rPr sz="1700"/>
            </a:br>
            <a:r>
              <a:rPr lang="en-US" sz="1700" b="0" strike="noStrike" spc="-1">
                <a:solidFill>
                  <a:schemeClr val="dk1"/>
                </a:solidFill>
                <a:latin typeface="Calibri"/>
              </a:rPr>
              <a:t>(analogous to the </a:t>
            </a:r>
            <a:r>
              <a:rPr lang="en-US" sz="1700" b="1" strike="noStrike" spc="-1">
                <a:solidFill>
                  <a:schemeClr val="dk1"/>
                </a:solidFill>
                <a:latin typeface="Calibri"/>
              </a:rPr>
              <a:t>Archimedes force</a:t>
            </a:r>
            <a:r>
              <a:rPr lang="en-US" sz="1700" b="0" strike="noStrike" spc="-1">
                <a:solidFill>
                  <a:schemeClr val="dk1"/>
                </a:solidFill>
                <a:latin typeface="Calibri"/>
              </a:rPr>
              <a:t>) [*]: </a:t>
            </a:r>
            <a:endParaRPr lang="it-IT" sz="17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17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17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17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17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700" b="1" strike="noStrike" spc="-1">
                <a:solidFill>
                  <a:schemeClr val="dk1"/>
                </a:solidFill>
                <a:latin typeface="Calibri"/>
              </a:rPr>
              <a:t>The force depends on the vacuum energy inside the Casimir cavity.</a:t>
            </a:r>
            <a:endParaRPr lang="it-IT" sz="1700" b="0" strike="noStrike" spc="-1">
              <a:solidFill>
                <a:schemeClr val="dk1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"/>
              <p:cNvSpPr txBox="1"/>
              <p:nvPr/>
            </p:nvSpPr>
            <p:spPr>
              <a:xfrm>
                <a:off x="3215880" y="4890960"/>
                <a:ext cx="1661400" cy="5184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180" name="Text Box 22"/>
          <p:cNvSpPr/>
          <p:nvPr/>
        </p:nvSpPr>
        <p:spPr>
          <a:xfrm>
            <a:off x="3318120" y="5527080"/>
            <a:ext cx="1456920" cy="40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1800" b="0" i="1" strike="noStrike" spc="-1">
                <a:solidFill>
                  <a:srgbClr val="000000"/>
                </a:solidFill>
                <a:latin typeface="Calibri"/>
              </a:rPr>
              <a:t>E</a:t>
            </a:r>
            <a:r>
              <a:rPr lang="en-GB" sz="1800" b="0" i="1" strike="noStrike" spc="-1" baseline="-25000">
                <a:solidFill>
                  <a:srgbClr val="000000"/>
                </a:solidFill>
                <a:latin typeface="Calibri"/>
              </a:rPr>
              <a:t>C</a:t>
            </a: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 = E(a) – E() 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Immagine 6"/>
          <p:cNvPicPr/>
          <p:nvPr/>
        </p:nvPicPr>
        <p:blipFill>
          <a:blip r:embed="rId2"/>
          <a:stretch/>
        </p:blipFill>
        <p:spPr>
          <a:xfrm>
            <a:off x="7471080" y="3084840"/>
            <a:ext cx="3599640" cy="362016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2" descr="Immagine correlata"/>
          <p:cNvPicPr/>
          <p:nvPr/>
        </p:nvPicPr>
        <p:blipFill>
          <a:blip r:embed="rId3"/>
          <a:stretch/>
        </p:blipFill>
        <p:spPr>
          <a:xfrm>
            <a:off x="8424360" y="152280"/>
            <a:ext cx="3599640" cy="2699640"/>
          </a:xfrm>
          <a:prstGeom prst="rect">
            <a:avLst/>
          </a:prstGeom>
          <a:ln w="0">
            <a:noFill/>
          </a:ln>
        </p:spPr>
      </p:pic>
      <p:sp>
        <p:nvSpPr>
          <p:cNvPr id="183" name="CasellaDiTesto 8"/>
          <p:cNvSpPr/>
          <p:nvPr/>
        </p:nvSpPr>
        <p:spPr>
          <a:xfrm>
            <a:off x="0" y="6582600"/>
            <a:ext cx="679680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000" b="0" strike="noStrike" spc="-1">
                <a:solidFill>
                  <a:schemeClr val="dk1"/>
                </a:solidFill>
                <a:latin typeface="Calibri"/>
              </a:rPr>
              <a:t>[*] G. Bimonte,  E. Calloni, G. Esposito, L. Rosa – Physical Review D 76, 025008 (2007) – DOI: 10.1103/PhysRevD.76.025008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EXTRA SLIDES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magine 19"/>
          <p:cNvPicPr/>
          <p:nvPr/>
        </p:nvPicPr>
        <p:blipFill>
          <a:blip r:embed="rId3"/>
          <a:stretch/>
        </p:blipFill>
        <p:spPr>
          <a:xfrm>
            <a:off x="3613320" y="266400"/>
            <a:ext cx="8352360" cy="6098040"/>
          </a:xfrm>
          <a:prstGeom prst="rect">
            <a:avLst/>
          </a:prstGeom>
          <a:ln w="0">
            <a:noFill/>
          </a:ln>
        </p:spPr>
      </p:pic>
      <p:sp>
        <p:nvSpPr>
          <p:cNvPr id="345" name="TextBox 11"/>
          <p:cNvSpPr/>
          <p:nvPr/>
        </p:nvSpPr>
        <p:spPr>
          <a:xfrm>
            <a:off x="4621680" y="2955960"/>
            <a:ext cx="279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TextBox 5"/>
          <p:cNvSpPr/>
          <p:nvPr/>
        </p:nvSpPr>
        <p:spPr>
          <a:xfrm>
            <a:off x="7811640" y="5095800"/>
            <a:ext cx="6962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         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CasellaDiTesto 1"/>
          <p:cNvSpPr/>
          <p:nvPr/>
        </p:nvSpPr>
        <p:spPr>
          <a:xfrm>
            <a:off x="23400" y="6613920"/>
            <a:ext cx="162936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courtesy of Dr Luca Naticchioni</a:t>
            </a:r>
            <a:endParaRPr lang="it-IT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CasellaDiTesto 25"/>
          <p:cNvSpPr/>
          <p:nvPr/>
        </p:nvSpPr>
        <p:spPr>
          <a:xfrm>
            <a:off x="360720" y="1119240"/>
            <a:ext cx="3252240" cy="42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The candidate sites for the ET are:</a:t>
            </a:r>
            <a:br>
              <a:rPr sz="1600"/>
            </a:b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- Sos Enattos in Sardinia;</a:t>
            </a:r>
            <a:br>
              <a:rPr sz="1600"/>
            </a:b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- Euregio Meuse-Rhine (EMR),  </a:t>
            </a:r>
            <a:br>
              <a:rPr sz="1600"/>
            </a:b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border region between Belgium, 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the Netherlands and Germany;</a:t>
            </a:r>
            <a:br>
              <a:rPr sz="1600"/>
            </a:b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- </a:t>
            </a:r>
            <a:r>
              <a:rPr lang="it-IT" sz="1600" b="0" strike="noStrike" spc="-1">
                <a:solidFill>
                  <a:srgbClr val="000000"/>
                </a:solidFill>
                <a:latin typeface="Calibri"/>
              </a:rPr>
              <a:t>Lusatia in Saxony.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br>
              <a:rPr sz="1800"/>
            </a:b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</a:rPr>
              <a:t>In the low frequency range of ET (from 2 Hz to 10 Hz), 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</a:rPr>
              <a:t>Sos Enattos area is among the quietest sites in the world</a:t>
            </a: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.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magine 13"/>
          <p:cNvPicPr/>
          <p:nvPr/>
        </p:nvPicPr>
        <p:blipFill>
          <a:blip r:embed="rId2"/>
          <a:stretch/>
        </p:blipFill>
        <p:spPr>
          <a:xfrm>
            <a:off x="6998040" y="4111560"/>
            <a:ext cx="4964760" cy="2353320"/>
          </a:xfrm>
          <a:prstGeom prst="rect">
            <a:avLst/>
          </a:prstGeom>
          <a:ln w="28575">
            <a:solidFill>
              <a:srgbClr val="000000"/>
            </a:solidFill>
            <a:round/>
          </a:ln>
        </p:spPr>
      </p:pic>
      <p:pic>
        <p:nvPicPr>
          <p:cNvPr id="372" name="Immagine 15"/>
          <p:cNvPicPr/>
          <p:nvPr/>
        </p:nvPicPr>
        <p:blipFill>
          <a:blip r:embed="rId3"/>
          <a:stretch/>
        </p:blipFill>
        <p:spPr>
          <a:xfrm>
            <a:off x="9421920" y="2352600"/>
            <a:ext cx="2519640" cy="1493280"/>
          </a:xfrm>
          <a:prstGeom prst="rect">
            <a:avLst/>
          </a:prstGeom>
          <a:ln w="28575">
            <a:solidFill>
              <a:srgbClr val="000000"/>
            </a:solidFill>
            <a:round/>
          </a:ln>
        </p:spPr>
      </p:pic>
      <p:pic>
        <p:nvPicPr>
          <p:cNvPr id="373" name="Immagine 6"/>
          <p:cNvPicPr/>
          <p:nvPr/>
        </p:nvPicPr>
        <p:blipFill>
          <a:blip r:embed="rId4"/>
          <a:srcRect l="17400" r="12699"/>
          <a:stretch/>
        </p:blipFill>
        <p:spPr>
          <a:xfrm>
            <a:off x="9421920" y="409320"/>
            <a:ext cx="2541240" cy="1677240"/>
          </a:xfrm>
          <a:prstGeom prst="rect">
            <a:avLst/>
          </a:prstGeom>
          <a:ln w="28575">
            <a:solidFill>
              <a:srgbClr val="000000"/>
            </a:solidFill>
            <a:round/>
          </a:ln>
        </p:spPr>
      </p:pic>
      <p:sp>
        <p:nvSpPr>
          <p:cNvPr id="374" name="Segnaposto contenuto 2"/>
          <p:cNvSpPr/>
          <p:nvPr/>
        </p:nvSpPr>
        <p:spPr>
          <a:xfrm>
            <a:off x="228600" y="261360"/>
            <a:ext cx="8748360" cy="39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</a:rPr>
              <a:t>The </a:t>
            </a:r>
            <a:r>
              <a:rPr lang="it-IT" sz="2000" b="1" strike="noStrike" spc="-1">
                <a:solidFill>
                  <a:srgbClr val="000000"/>
                </a:solidFill>
                <a:latin typeface="Calibri"/>
              </a:rPr>
              <a:t>van der Pauw</a:t>
            </a:r>
            <a:r>
              <a:rPr lang="en-GB" sz="2000" b="1" strike="noStrike" spc="-1">
                <a:solidFill>
                  <a:srgbClr val="000000"/>
                </a:solidFill>
                <a:latin typeface="Calibri"/>
              </a:rPr>
              <a:t> method</a:t>
            </a:r>
            <a:r>
              <a:rPr lang="en-GB" sz="2000" b="1" strike="noStrike" spc="-1" baseline="30000">
                <a:solidFill>
                  <a:srgbClr val="000000"/>
                </a:solidFill>
                <a:latin typeface="Calibri"/>
              </a:rPr>
              <a:t>*</a:t>
            </a:r>
            <a:r>
              <a:rPr lang="en-GB" sz="2000" b="1" strike="noStrike" spc="-1">
                <a:solidFill>
                  <a:srgbClr val="000000"/>
                </a:solidFill>
                <a:latin typeface="Calibri"/>
              </a:rPr>
              <a:t> allows the average resistivity </a:t>
            </a:r>
            <a:r>
              <a:rPr lang="el-GR" sz="2000" b="1" strike="noStrike" spc="-1">
                <a:solidFill>
                  <a:srgbClr val="000000"/>
                </a:solidFill>
                <a:latin typeface="Calibri"/>
              </a:rPr>
              <a:t>ρ</a:t>
            </a:r>
            <a:r>
              <a:rPr lang="it-IT" sz="20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000" b="1" strike="noStrike" spc="-1">
                <a:solidFill>
                  <a:srgbClr val="000000"/>
                </a:solidFill>
                <a:latin typeface="Calibri"/>
              </a:rPr>
              <a:t>of a sample of any arbitrary shape to be estimated, provided: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0000"/>
              </a:buClr>
              <a:buSzPct val="80000"/>
              <a:buFont typeface="Wingdings 3" charset="2"/>
              <a:buChar char=""/>
              <a:tabLst>
                <a:tab pos="0" algn="l"/>
              </a:tabLst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the sample is two-dimensional (surface area &gt;&gt; thickness), solid (no holes) and homogeneous in thickness;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0000"/>
              </a:buClr>
              <a:buSzPct val="80000"/>
              <a:buFont typeface="Wingdings 3" charset="2"/>
              <a:buChar char=""/>
              <a:tabLst>
                <a:tab pos="0" algn="l"/>
              </a:tabLst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the contacts are sufficiently small and placed at the circumference of a sample.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pos="0" algn="l"/>
              </a:tabLst>
            </a:pPr>
            <a:br>
              <a:rPr sz="2000"/>
            </a:b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Four contacts are placed on the periphery of a sample (four-point technique): </a:t>
            </a:r>
            <a:br>
              <a:rPr sz="2000"/>
            </a:b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a fixed current is injected through one pair of contacts (for example I</a:t>
            </a:r>
            <a:r>
              <a:rPr lang="en-GB" sz="2000" b="0" strike="noStrike" spc="-1" baseline="-25000">
                <a:solidFill>
                  <a:srgbClr val="000000"/>
                </a:solidFill>
                <a:latin typeface="Calibri"/>
              </a:rPr>
              <a:t>AD</a:t>
            </a: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) and the voltage is measured across the other pair of contacts (for example V</a:t>
            </a:r>
            <a:r>
              <a:rPr lang="en-GB" sz="2000" b="0" strike="noStrike" spc="-1" baseline="-25000">
                <a:solidFill>
                  <a:srgbClr val="000000"/>
                </a:solidFill>
                <a:latin typeface="Calibri"/>
              </a:rPr>
              <a:t>BC</a:t>
            </a: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). </a:t>
            </a:r>
            <a:br>
              <a:rPr sz="2000"/>
            </a:b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From these two values, the corresponding resistance is obtained using Ohm’s law: R</a:t>
            </a:r>
            <a:r>
              <a:rPr lang="en-GB" sz="2000" b="0" strike="noStrike" spc="-1" baseline="-25000">
                <a:solidFill>
                  <a:srgbClr val="000000"/>
                </a:solidFill>
                <a:latin typeface="Calibri"/>
              </a:rPr>
              <a:t>AD,BC</a:t>
            </a: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= V</a:t>
            </a:r>
            <a:r>
              <a:rPr lang="en-GB" sz="2000" b="0" strike="noStrike" spc="-1" baseline="-25000">
                <a:solidFill>
                  <a:srgbClr val="000000"/>
                </a:solidFill>
                <a:latin typeface="Calibri"/>
              </a:rPr>
              <a:t>BC </a:t>
            </a: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/ I</a:t>
            </a:r>
            <a:r>
              <a:rPr lang="en-GB" sz="2000" b="0" strike="noStrike" spc="-1" baseline="-25000">
                <a:solidFill>
                  <a:srgbClr val="000000"/>
                </a:solidFill>
                <a:latin typeface="Calibri"/>
              </a:rPr>
              <a:t>AD</a:t>
            </a: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.</a:t>
            </a: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Rettangolo 11"/>
          <p:cNvSpPr/>
          <p:nvPr/>
        </p:nvSpPr>
        <p:spPr>
          <a:xfrm>
            <a:off x="944280" y="5288760"/>
            <a:ext cx="4412520" cy="103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t: thickness of sample</a:t>
            </a:r>
            <a:br>
              <a:rPr sz="1400"/>
            </a:b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vert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  = (R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AD,BC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+R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DA,CB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+R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BC,AD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+R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CB,DA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)/4</a:t>
            </a:r>
            <a:br>
              <a:rPr sz="1400"/>
            </a:b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horiz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 = (R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AB,DC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+R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BA,CD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+R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DC,AB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+R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CD,BA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)/4</a:t>
            </a:r>
            <a:br>
              <a:rPr sz="1400"/>
            </a:b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max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 (R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min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) : max (min) between 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vert</a:t>
            </a:r>
            <a:r>
              <a:rPr lang="en-GB" sz="1400" b="0" strike="noStrike" spc="-1">
                <a:solidFill>
                  <a:srgbClr val="000000"/>
                </a:solidFill>
                <a:latin typeface="Trebuchet MS"/>
              </a:rPr>
              <a:t> and R</a:t>
            </a:r>
            <a:r>
              <a:rPr lang="en-GB" sz="1400" b="0" strike="noStrike" spc="-1" baseline="-25000">
                <a:solidFill>
                  <a:srgbClr val="000000"/>
                </a:solidFill>
                <a:latin typeface="Trebuchet MS"/>
              </a:rPr>
              <a:t>horiz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CasellaDiTesto 10"/>
          <p:cNvSpPr/>
          <p:nvPr/>
        </p:nvSpPr>
        <p:spPr>
          <a:xfrm>
            <a:off x="533520" y="4356360"/>
            <a:ext cx="5475240" cy="42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2800" b="0" strike="noStrike" spc="-1">
                <a:solidFill>
                  <a:srgbClr val="000000"/>
                </a:solidFill>
                <a:latin typeface="Trebuchet MS"/>
              </a:rPr>
              <a:t> f</a:t>
            </a:r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Rettangolo 5"/>
          <p:cNvSpPr/>
          <p:nvPr/>
        </p:nvSpPr>
        <p:spPr>
          <a:xfrm>
            <a:off x="0" y="6594120"/>
            <a:ext cx="86594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000" b="1" strike="noStrike" spc="-1" baseline="30000">
                <a:solidFill>
                  <a:srgbClr val="000000"/>
                </a:solidFill>
                <a:latin typeface="Trebuchet MS"/>
              </a:rPr>
              <a:t>*</a:t>
            </a:r>
            <a:r>
              <a:rPr lang="en-GB" sz="1000" b="1" strike="noStrike" spc="-1">
                <a:solidFill>
                  <a:srgbClr val="000000"/>
                </a:solidFill>
                <a:latin typeface="Trebuchet MS"/>
              </a:rPr>
              <a:t> van der Pauw, ‘A method of measuring specific resistivity and Hall effect of discs of arbitrary shape’, Philips Research Reports 13 1-9 1958.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STRATEGY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85" name="Gruppo 20"/>
          <p:cNvGrpSpPr/>
          <p:nvPr/>
        </p:nvGrpSpPr>
        <p:grpSpPr>
          <a:xfrm>
            <a:off x="9117720" y="71280"/>
            <a:ext cx="2339640" cy="3236400"/>
            <a:chOff x="9117720" y="71280"/>
            <a:chExt cx="2339640" cy="3236400"/>
          </a:xfrm>
        </p:grpSpPr>
        <p:sp>
          <p:nvSpPr>
            <p:cNvPr id="186" name="CasellaDiTesto 2"/>
            <p:cNvSpPr/>
            <p:nvPr/>
          </p:nvSpPr>
          <p:spPr>
            <a:xfrm>
              <a:off x="9117720" y="71280"/>
              <a:ext cx="2339640" cy="455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4472C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1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1200" b="1" strike="noStrike" spc="-1">
                  <a:solidFill>
                    <a:srgbClr val="000000"/>
                  </a:solidFill>
                  <a:latin typeface="Calibri"/>
                </a:rPr>
                <a:t>modulation of the vacuum energy contained in a Casimir cavity</a:t>
              </a:r>
              <a:endParaRPr lang="it-IT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7" name="CasellaDiTesto 4"/>
            <p:cNvSpPr/>
            <p:nvPr/>
          </p:nvSpPr>
          <p:spPr>
            <a:xfrm>
              <a:off x="9117720" y="994680"/>
              <a:ext cx="2339640" cy="455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4472C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1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1200" b="1" strike="noStrike" spc="-1">
                  <a:solidFill>
                    <a:srgbClr val="000000"/>
                  </a:solidFill>
                  <a:latin typeface="Calibri"/>
                </a:rPr>
                <a:t>modulation of the reflectivity </a:t>
              </a:r>
              <a:br>
                <a:rPr sz="1200"/>
              </a:br>
              <a:r>
                <a:rPr lang="en-GB" sz="1200" b="1" strike="noStrike" spc="-1">
                  <a:solidFill>
                    <a:srgbClr val="000000"/>
                  </a:solidFill>
                  <a:latin typeface="Calibri"/>
                </a:rPr>
                <a:t>of the plates with time</a:t>
              </a:r>
              <a:endParaRPr lang="it-IT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8" name="CasellaDiTesto 5"/>
            <p:cNvSpPr/>
            <p:nvPr/>
          </p:nvSpPr>
          <p:spPr>
            <a:xfrm>
              <a:off x="9117720" y="1918440"/>
              <a:ext cx="2339640" cy="455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4472C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1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1200" b="1" strike="noStrike" spc="-1">
                  <a:solidFill>
                    <a:srgbClr val="000000"/>
                  </a:solidFill>
                  <a:latin typeface="Calibri"/>
                </a:rPr>
                <a:t>superconducting transition </a:t>
              </a:r>
              <a:br>
                <a:rPr sz="1200"/>
              </a:br>
              <a:r>
                <a:rPr lang="en-GB" sz="1200" b="1" strike="noStrike" spc="-1">
                  <a:solidFill>
                    <a:srgbClr val="000000"/>
                  </a:solidFill>
                  <a:latin typeface="Calibri"/>
                </a:rPr>
                <a:t>of the plates</a:t>
              </a:r>
              <a:endParaRPr lang="it-IT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9" name="CasellaDiTesto 6"/>
            <p:cNvSpPr/>
            <p:nvPr/>
          </p:nvSpPr>
          <p:spPr>
            <a:xfrm>
              <a:off x="9117720" y="2827800"/>
              <a:ext cx="2339640" cy="4798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4472C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1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1200" b="1" strike="noStrike" spc="-1">
                  <a:solidFill>
                    <a:srgbClr val="000000"/>
                  </a:solidFill>
                  <a:latin typeface="Calibri"/>
                </a:rPr>
                <a:t>thermal modulation around T</a:t>
              </a:r>
              <a:r>
                <a:rPr lang="en-GB" sz="1200" b="1" strike="noStrike" spc="-1" baseline="-25000">
                  <a:solidFill>
                    <a:srgbClr val="000000"/>
                  </a:solidFill>
                  <a:latin typeface="Calibri"/>
                </a:rPr>
                <a:t>c</a:t>
              </a:r>
              <a:r>
                <a:rPr lang="en-GB" sz="1200" b="1" strike="noStrike" spc="-1">
                  <a:solidFill>
                    <a:srgbClr val="000000"/>
                  </a:solidFill>
                  <a:latin typeface="Calibri"/>
                </a:rPr>
                <a:t> </a:t>
              </a:r>
              <a:br>
                <a:rPr sz="1200"/>
              </a:br>
              <a:r>
                <a:rPr lang="en-GB" sz="1200" b="1" strike="noStrike" spc="-1">
                  <a:solidFill>
                    <a:srgbClr val="000000"/>
                  </a:solidFill>
                  <a:latin typeface="Calibri"/>
                </a:rPr>
                <a:t>of a superconducting sample </a:t>
              </a:r>
              <a:endParaRPr lang="it-IT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90" name="Connettore 2 13"/>
            <p:cNvCxnSpPr>
              <a:stCxn id="187" idx="0"/>
              <a:endCxn id="186" idx="2"/>
            </p:cNvCxnSpPr>
            <p:nvPr/>
          </p:nvCxnSpPr>
          <p:spPr>
            <a:xfrm flipV="1">
              <a:off x="10287360" y="526320"/>
              <a:ext cx="360" cy="468720"/>
            </a:xfrm>
            <a:prstGeom prst="straightConnector1">
              <a:avLst/>
            </a:prstGeom>
            <a:ln w="57150">
              <a:solidFill>
                <a:srgbClr val="4472C4"/>
              </a:solidFill>
              <a:tailEnd type="triangle" w="med" len="med"/>
            </a:ln>
          </p:spPr>
        </p:cxnSp>
        <p:cxnSp>
          <p:nvCxnSpPr>
            <p:cNvPr id="191" name="Connettore 2 15"/>
            <p:cNvCxnSpPr>
              <a:stCxn id="188" idx="0"/>
              <a:endCxn id="187" idx="2"/>
            </p:cNvCxnSpPr>
            <p:nvPr/>
          </p:nvCxnSpPr>
          <p:spPr>
            <a:xfrm flipV="1">
              <a:off x="10287360" y="1449720"/>
              <a:ext cx="360" cy="469080"/>
            </a:xfrm>
            <a:prstGeom prst="straightConnector1">
              <a:avLst/>
            </a:prstGeom>
            <a:ln w="57150">
              <a:solidFill>
                <a:srgbClr val="4472C4"/>
              </a:solidFill>
              <a:tailEnd type="triangle" w="med" len="med"/>
            </a:ln>
          </p:spPr>
        </p:cxnSp>
        <p:cxnSp>
          <p:nvCxnSpPr>
            <p:cNvPr id="192" name="Connettore 2 17"/>
            <p:cNvCxnSpPr>
              <a:stCxn id="189" idx="0"/>
              <a:endCxn id="188" idx="2"/>
            </p:cNvCxnSpPr>
            <p:nvPr/>
          </p:nvCxnSpPr>
          <p:spPr>
            <a:xfrm flipV="1">
              <a:off x="10287360" y="2373480"/>
              <a:ext cx="360" cy="454680"/>
            </a:xfrm>
            <a:prstGeom prst="straightConnector1">
              <a:avLst/>
            </a:prstGeom>
            <a:ln w="57150">
              <a:solidFill>
                <a:srgbClr val="4472C4"/>
              </a:solidFill>
              <a:tailEnd type="triangle" w="med" len="med"/>
            </a:ln>
          </p:spPr>
        </p:cxnSp>
      </p:grpSp>
      <p:sp>
        <p:nvSpPr>
          <p:cNvPr id="193" name="Segnaposto contenuto 2"/>
          <p:cNvSpPr/>
          <p:nvPr/>
        </p:nvSpPr>
        <p:spPr>
          <a:xfrm>
            <a:off x="114840" y="1353960"/>
            <a:ext cx="7970040" cy="276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just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>
                <a:solidFill>
                  <a:srgbClr val="C00000"/>
                </a:solidFill>
                <a:latin typeface="Calibri"/>
              </a:rPr>
              <a:t>The idea is to modulate the vacuum energy of a rigid Casimir cavity by changing 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>
                <a:solidFill>
                  <a:srgbClr val="C00000"/>
                </a:solidFill>
                <a:latin typeface="Calibri"/>
              </a:rPr>
              <a:t>the reflectivity of the plates with time.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A possible way to modulate the reflectivity is by performing a 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</a:rPr>
              <a:t>superconducting transition of the plates</a:t>
            </a: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. 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The variation of Casimir energy is relevant in case of 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</a:rPr>
              <a:t>type II high Tc layered superconductors</a:t>
            </a: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 (like 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</a:rPr>
              <a:t>YBCO </a:t>
            </a: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and 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</a:rPr>
              <a:t>GdBCO</a:t>
            </a: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), </a:t>
            </a:r>
            <a:r>
              <a:rPr lang="en-GB" sz="1600" strike="noStrike" spc="-1">
                <a:solidFill>
                  <a:srgbClr val="000000"/>
                </a:solidFill>
                <a:latin typeface="Calibri"/>
              </a:rPr>
              <a:t>which</a:t>
            </a: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 behave as natural 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</a:rPr>
              <a:t>multi-layer Casimir cavities</a:t>
            </a: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A transition from normal to superconducting state and vice versa can be induced by the 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</a:rPr>
              <a:t>modulation of the temperature </a:t>
            </a: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of a superconductor.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Immagine 3" descr="Immagine che contiene testo, schermata&#10;&#10;Descrizione generata automaticamente"/>
          <p:cNvPicPr/>
          <p:nvPr/>
        </p:nvPicPr>
        <p:blipFill>
          <a:blip r:embed="rId2"/>
          <a:srcRect l="29418" t="1908" r="9374"/>
          <a:stretch/>
        </p:blipFill>
        <p:spPr>
          <a:xfrm>
            <a:off x="8136360" y="3416040"/>
            <a:ext cx="3955320" cy="2951640"/>
          </a:xfrm>
          <a:prstGeom prst="rect">
            <a:avLst/>
          </a:prstGeom>
          <a:ln w="0">
            <a:noFill/>
          </a:ln>
        </p:spPr>
      </p:pic>
      <p:sp>
        <p:nvSpPr>
          <p:cNvPr id="195" name="CasellaDiTesto 9"/>
          <p:cNvSpPr/>
          <p:nvPr/>
        </p:nvSpPr>
        <p:spPr>
          <a:xfrm>
            <a:off x="961560" y="4265280"/>
            <a:ext cx="4892760" cy="20728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Archimedes will measure the 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</a:rPr>
              <a:t>variation of the Casimir energy </a:t>
            </a: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within this superconductor/multi-layer cavity </a:t>
            </a: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[*]: </a:t>
            </a:r>
            <a:br>
              <a:rPr sz="1600"/>
            </a:br>
            <a:br>
              <a:rPr sz="1600"/>
            </a:br>
            <a:br>
              <a:rPr sz="1600"/>
            </a:br>
            <a:br>
              <a:rPr sz="1600"/>
            </a:br>
            <a:r>
              <a:rPr lang="en-GB" sz="1600" b="0" strike="noStrike" spc="-1">
                <a:solidFill>
                  <a:srgbClr val="000000"/>
                </a:solidFill>
                <a:latin typeface="Calibri"/>
              </a:rPr>
              <a:t>For a superconducting disc with diameter 100 mm and thickness 5 mm, 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</a:rPr>
              <a:t>the 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  <a:ea typeface="MS PGothic"/>
              </a:rPr>
              <a:t>expected force on this object is 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spc="-1">
                <a:solidFill>
                  <a:srgbClr val="000000"/>
                </a:solidFill>
                <a:latin typeface="Calibri"/>
                <a:ea typeface="MS PGothic"/>
              </a:rPr>
              <a:t>approximately </a:t>
            </a:r>
            <a:r>
              <a:rPr lang="en-GB" sz="1600" b="1" strike="noStrike" spc="-1">
                <a:solidFill>
                  <a:srgbClr val="C00000"/>
                </a:solidFill>
                <a:latin typeface="Calibri"/>
                <a:ea typeface="MS PGothic"/>
              </a:rPr>
              <a:t>5.0·10</a:t>
            </a:r>
            <a:r>
              <a:rPr lang="en-GB" sz="1600" b="1" strike="noStrike" spc="-1" baseline="30000">
                <a:solidFill>
                  <a:srgbClr val="C00000"/>
                </a:solidFill>
                <a:latin typeface="Calibri"/>
                <a:ea typeface="MS PGothic"/>
              </a:rPr>
              <a:t>-16 </a:t>
            </a:r>
            <a:r>
              <a:rPr lang="en-GB" sz="1600" b="1" strike="noStrike" spc="-1">
                <a:solidFill>
                  <a:srgbClr val="C00000"/>
                </a:solidFill>
                <a:latin typeface="Calibri"/>
                <a:ea typeface="MS PGothic"/>
              </a:rPr>
              <a:t>N 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  <a:ea typeface="MS PGothic"/>
              </a:rPr>
              <a:t>(</a:t>
            </a:r>
            <a:r>
              <a:rPr lang="el-GR" sz="1600" b="1" strike="noStrike" spc="-1">
                <a:solidFill>
                  <a:schemeClr val="dk1"/>
                </a:solidFill>
                <a:latin typeface="Calibri"/>
                <a:ea typeface="MS PGothic"/>
              </a:rPr>
              <a:t>Δ</a:t>
            </a:r>
            <a:r>
              <a:rPr lang="it-IT" sz="1600" b="1" strike="noStrike" spc="-1">
                <a:solidFill>
                  <a:schemeClr val="dk1"/>
                </a:solidFill>
                <a:latin typeface="Calibri"/>
                <a:ea typeface="MS PGothic"/>
              </a:rPr>
              <a:t>E</a:t>
            </a:r>
            <a:r>
              <a:rPr lang="it-IT" sz="1600" b="1" strike="noStrike" spc="-1" baseline="-25000">
                <a:solidFill>
                  <a:schemeClr val="dk1"/>
                </a:solidFill>
                <a:latin typeface="Calibri"/>
                <a:ea typeface="MS PGothic"/>
              </a:rPr>
              <a:t>C</a:t>
            </a:r>
            <a:r>
              <a:rPr lang="it-IT" sz="1600" b="1" strike="noStrike" spc="-1">
                <a:solidFill>
                  <a:schemeClr val="dk1"/>
                </a:solidFill>
                <a:latin typeface="Calibri"/>
                <a:ea typeface="MS PGothic"/>
              </a:rPr>
              <a:t> ~ </a:t>
            </a:r>
            <a:r>
              <a:rPr lang="en-GB" sz="1600" b="1" strike="noStrike" spc="-1">
                <a:solidFill>
                  <a:schemeClr val="dk1"/>
                </a:solidFill>
                <a:latin typeface="Calibri"/>
                <a:ea typeface="MS PGothic"/>
              </a:rPr>
              <a:t>4.6</a:t>
            </a:r>
            <a:r>
              <a:rPr lang="en-GB" sz="1600" b="1" strike="noStrike" spc="-1" baseline="30000">
                <a:solidFill>
                  <a:schemeClr val="dk1"/>
                </a:solidFill>
                <a:latin typeface="Calibri"/>
                <a:ea typeface="MS PGothic"/>
              </a:rPr>
              <a:t> </a:t>
            </a:r>
            <a:r>
              <a:rPr lang="en-GB" sz="1600" b="1" strike="noStrike" spc="-1">
                <a:solidFill>
                  <a:schemeClr val="dk1"/>
                </a:solidFill>
                <a:latin typeface="Calibri"/>
                <a:ea typeface="MS PGothic"/>
              </a:rPr>
              <a:t>J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  <a:ea typeface="MS PGothic"/>
              </a:rPr>
              <a:t>).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17"/>
              <p:cNvSpPr txBox="1"/>
              <p:nvPr/>
            </p:nvSpPr>
            <p:spPr>
              <a:xfrm>
                <a:off x="2228760" y="4901040"/>
                <a:ext cx="1661400" cy="4608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197" name="CasellaDiTesto 16"/>
          <p:cNvSpPr/>
          <p:nvPr/>
        </p:nvSpPr>
        <p:spPr>
          <a:xfrm>
            <a:off x="10642680" y="6327360"/>
            <a:ext cx="162936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courtesy of Dr Luciano Errico</a:t>
            </a:r>
            <a:endParaRPr lang="it-IT" sz="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8" name="Gruppo 11"/>
          <p:cNvGrpSpPr/>
          <p:nvPr/>
        </p:nvGrpSpPr>
        <p:grpSpPr>
          <a:xfrm>
            <a:off x="6414120" y="4827960"/>
            <a:ext cx="2447640" cy="1979640"/>
            <a:chOff x="6414120" y="4827960"/>
            <a:chExt cx="2447640" cy="1979640"/>
          </a:xfrm>
        </p:grpSpPr>
        <p:pic>
          <p:nvPicPr>
            <p:cNvPr id="199" name="Immagine 12" descr="Immagine che contiene diagramma, testo, schermata, design&#10;&#10;Descrizione generata automaticamente"/>
            <p:cNvPicPr/>
            <p:nvPr/>
          </p:nvPicPr>
          <p:blipFill>
            <a:blip r:embed="rId3"/>
            <a:srcRect l="15923" t="805" r="2564" b="11406"/>
            <a:stretch/>
          </p:blipFill>
          <p:spPr>
            <a:xfrm>
              <a:off x="6414120" y="4827960"/>
              <a:ext cx="2447640" cy="1979640"/>
            </a:xfrm>
            <a:prstGeom prst="rect">
              <a:avLst/>
            </a:prstGeom>
            <a:ln w="0">
              <a:solidFill>
                <a:srgbClr val="4472C4"/>
              </a:solidFill>
            </a:ln>
          </p:spPr>
        </p:pic>
        <p:pic>
          <p:nvPicPr>
            <p:cNvPr id="200" name="Immagine 8"/>
            <p:cNvPicPr/>
            <p:nvPr/>
          </p:nvPicPr>
          <p:blipFill>
            <a:blip r:embed="rId4"/>
            <a:stretch/>
          </p:blipFill>
          <p:spPr>
            <a:xfrm>
              <a:off x="7877880" y="4951800"/>
              <a:ext cx="332640" cy="461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1" name="Immagine 10"/>
            <p:cNvPicPr/>
            <p:nvPr/>
          </p:nvPicPr>
          <p:blipFill>
            <a:blip r:embed="rId5"/>
            <a:stretch/>
          </p:blipFill>
          <p:spPr>
            <a:xfrm>
              <a:off x="8229960" y="4955760"/>
              <a:ext cx="482040" cy="270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2" name="CasellaDiTesto 19"/>
          <p:cNvSpPr/>
          <p:nvPr/>
        </p:nvSpPr>
        <p:spPr>
          <a:xfrm>
            <a:off x="0" y="6582600"/>
            <a:ext cx="6796800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200" b="1" strike="noStrike" spc="-1">
                <a:solidFill>
                  <a:schemeClr val="dk1"/>
                </a:solidFill>
                <a:latin typeface="Calibri"/>
              </a:rPr>
              <a:t>[*] E. Calloni et al. – Physical Review D 90, 022002 (2014) – DOI: 10.1103/PhysRevD.90.022002</a:t>
            </a:r>
            <a:endParaRPr lang="it-IT" sz="1200" b="1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82880" y="10260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The BALANCE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68" name="Immagine 7"/>
          <p:cNvPicPr/>
          <p:nvPr/>
        </p:nvPicPr>
        <p:blipFill>
          <a:blip r:embed="rId3"/>
          <a:stretch/>
        </p:blipFill>
        <p:spPr>
          <a:xfrm>
            <a:off x="4724280" y="338400"/>
            <a:ext cx="2803680" cy="2699640"/>
          </a:xfrm>
          <a:prstGeom prst="rect">
            <a:avLst/>
          </a:prstGeom>
          <a:ln w="0">
            <a:noFill/>
          </a:ln>
        </p:spPr>
      </p:pic>
      <p:sp>
        <p:nvSpPr>
          <p:cNvPr id="169" name="Segnaposto contenuto 2"/>
          <p:cNvSpPr/>
          <p:nvPr/>
        </p:nvSpPr>
        <p:spPr>
          <a:xfrm>
            <a:off x="234000" y="1746360"/>
            <a:ext cx="4566240" cy="393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700" b="0" strike="noStrike" spc="-1">
                <a:solidFill>
                  <a:srgbClr val="000000"/>
                </a:solidFill>
                <a:latin typeface="Calibri"/>
              </a:rPr>
              <a:t>Suspending two equal superconducting discs at the ends of a balance arm at rest in a gravitational field and modulating the Casimir energy only in one superconductor, t</a:t>
            </a:r>
            <a:r>
              <a:rPr lang="en-GB" sz="1700" b="0" strike="noStrike" spc="-1">
                <a:solidFill>
                  <a:schemeClr val="dk1"/>
                </a:solidFill>
                <a:latin typeface="Calibri"/>
                <a:ea typeface="Calibri"/>
              </a:rPr>
              <a:t>he </a:t>
            </a:r>
            <a:r>
              <a:rPr lang="en-GB" sz="1700" b="1" strike="noStrike" spc="-1">
                <a:solidFill>
                  <a:schemeClr val="dk1"/>
                </a:solidFill>
                <a:latin typeface="Calibri"/>
                <a:ea typeface="Calibri"/>
              </a:rPr>
              <a:t>variation in weight </a:t>
            </a:r>
            <a:r>
              <a:rPr lang="en-GB" sz="1700" b="0" strike="noStrike" spc="-1">
                <a:solidFill>
                  <a:schemeClr val="dk1"/>
                </a:solidFill>
                <a:latin typeface="Calibri"/>
                <a:ea typeface="Calibri"/>
              </a:rPr>
              <a:t>may be measured using a </a:t>
            </a:r>
            <a:r>
              <a:rPr lang="en-GB" sz="1700" b="1" strike="noStrike" spc="-1">
                <a:solidFill>
                  <a:schemeClr val="dk1"/>
                </a:solidFill>
                <a:latin typeface="Calibri"/>
                <a:ea typeface="Calibri"/>
              </a:rPr>
              <a:t>very high sensitivity cryogenic balance based on laser interferometry</a:t>
            </a:r>
            <a:r>
              <a:rPr lang="en-GB" sz="1700" b="0" strike="noStrike" spc="-1">
                <a:solidFill>
                  <a:schemeClr val="dk1"/>
                </a:solidFill>
                <a:latin typeface="Calibri"/>
                <a:ea typeface="Calibri"/>
              </a:rPr>
              <a:t>.</a:t>
            </a:r>
            <a:r>
              <a:rPr lang="en-US" sz="1700" b="0" strike="noStrike" spc="-1">
                <a:solidFill>
                  <a:schemeClr val="dk1"/>
                </a:solidFill>
                <a:latin typeface="Calibri"/>
                <a:ea typeface="Calibri"/>
              </a:rPr>
              <a:t> </a:t>
            </a:r>
            <a:br>
              <a:rPr sz="1700"/>
            </a:br>
            <a:br>
              <a:rPr sz="1700"/>
            </a:br>
            <a:r>
              <a:rPr lang="en-US" sz="1700" b="0" strike="noStrike" spc="-1">
                <a:solidFill>
                  <a:schemeClr val="dk1"/>
                </a:solidFill>
                <a:latin typeface="Calibri"/>
                <a:ea typeface="Calibri"/>
              </a:rPr>
              <a:t>The </a:t>
            </a:r>
            <a:r>
              <a:rPr lang="en-US" sz="1700" b="1" strike="noStrike" spc="-1">
                <a:solidFill>
                  <a:srgbClr val="C00000"/>
                </a:solidFill>
                <a:latin typeface="Calibri"/>
                <a:ea typeface="Calibri"/>
              </a:rPr>
              <a:t>modulation of the </a:t>
            </a:r>
            <a:r>
              <a:rPr lang="en-GB" sz="1700" b="1" strike="noStrike" spc="-1">
                <a:solidFill>
                  <a:srgbClr val="C00000"/>
                </a:solidFill>
                <a:latin typeface="Calibri"/>
                <a:ea typeface="Calibri"/>
              </a:rPr>
              <a:t>temperature </a:t>
            </a:r>
            <a:r>
              <a:rPr lang="en-GB" sz="1700" b="0" strike="noStrike" spc="-1">
                <a:solidFill>
                  <a:schemeClr val="dk1"/>
                </a:solidFill>
                <a:latin typeface="Calibri"/>
                <a:ea typeface="Calibri"/>
              </a:rPr>
              <a:t>of only one </a:t>
            </a:r>
            <a:r>
              <a:rPr lang="en-GB" sz="1700" b="1" strike="noStrike" spc="-1">
                <a:solidFill>
                  <a:srgbClr val="C00000"/>
                </a:solidFill>
                <a:latin typeface="Calibri"/>
                <a:ea typeface="Calibri"/>
              </a:rPr>
              <a:t>superconducting sample </a:t>
            </a:r>
            <a:r>
              <a:rPr lang="en-GB" sz="1700" b="0" strike="noStrike" spc="-1">
                <a:solidFill>
                  <a:schemeClr val="dk1"/>
                </a:solidFill>
                <a:latin typeface="Calibri"/>
                <a:ea typeface="Calibri"/>
              </a:rPr>
              <a:t>will produce a </a:t>
            </a:r>
            <a:r>
              <a:rPr lang="en-GB" sz="1700" b="1" strike="noStrike" spc="-1">
                <a:solidFill>
                  <a:schemeClr val="dk1"/>
                </a:solidFill>
                <a:latin typeface="Calibri"/>
                <a:ea typeface="Calibri"/>
              </a:rPr>
              <a:t>periodic signal of tilt of the measuring arm</a:t>
            </a:r>
            <a:r>
              <a:rPr lang="en-GB" sz="1700" b="0" strike="noStrike" spc="-1">
                <a:solidFill>
                  <a:schemeClr val="dk1"/>
                </a:solidFill>
                <a:latin typeface="Calibri"/>
                <a:ea typeface="Calibri"/>
              </a:rPr>
              <a:t> with respect to the reference arm taken into account, so that the ground tilt can be subtracted.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700" b="0" strike="noStrike" spc="-1">
                <a:solidFill>
                  <a:schemeClr val="dk1"/>
                </a:solidFill>
                <a:latin typeface="Calibri"/>
                <a:ea typeface="Calibri"/>
              </a:rPr>
              <a:t>This torque signal will be read using a Michelson interferometer.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0" name="Gruppo 10"/>
          <p:cNvGrpSpPr/>
          <p:nvPr/>
        </p:nvGrpSpPr>
        <p:grpSpPr>
          <a:xfrm>
            <a:off x="7528320" y="338400"/>
            <a:ext cx="4663440" cy="2842560"/>
            <a:chOff x="7528320" y="338400"/>
            <a:chExt cx="4663440" cy="2842560"/>
          </a:xfrm>
        </p:grpSpPr>
        <p:pic>
          <p:nvPicPr>
            <p:cNvPr id="171" name="Immagine 16"/>
            <p:cNvPicPr/>
            <p:nvPr/>
          </p:nvPicPr>
          <p:blipFill>
            <a:blip r:embed="rId4"/>
            <a:stretch/>
          </p:blipFill>
          <p:spPr>
            <a:xfrm>
              <a:off x="7528320" y="338400"/>
              <a:ext cx="4663440" cy="269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2" name="CasellaDiTesto 17"/>
            <p:cNvSpPr/>
            <p:nvPr/>
          </p:nvSpPr>
          <p:spPr>
            <a:xfrm>
              <a:off x="8436240" y="2969640"/>
              <a:ext cx="14238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800" b="0" strike="noStrike" spc="-1">
                  <a:solidFill>
                    <a:srgbClr val="000000"/>
                  </a:solidFill>
                  <a:latin typeface="Calibri"/>
                </a:rPr>
                <a:t>courtesy of Dr Luciano Errico</a:t>
              </a:r>
              <a:endParaRPr lang="it-IT" sz="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3" name="CasellaDiTesto 13"/>
            <p:cNvSpPr/>
            <p:nvPr/>
          </p:nvSpPr>
          <p:spPr>
            <a:xfrm>
              <a:off x="9045000" y="985320"/>
              <a:ext cx="76104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600" b="1" strike="noStrike" spc="-1">
                  <a:solidFill>
                    <a:srgbClr val="595959"/>
                  </a:solidFill>
                  <a:latin typeface="Calibri"/>
                </a:rPr>
                <a:t>reference arm</a:t>
              </a:r>
              <a:endParaRPr lang="it-IT" sz="6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6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6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6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6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en-GB" sz="600" b="1" strike="noStrike" spc="-1">
                  <a:solidFill>
                    <a:srgbClr val="595959"/>
                  </a:solidFill>
                  <a:latin typeface="Calibri"/>
                </a:rPr>
                <a:t>measuring arm</a:t>
              </a:r>
              <a:endParaRPr lang="it-IT" sz="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74" name="Immagine 9"/>
          <p:cNvPicPr/>
          <p:nvPr/>
        </p:nvPicPr>
        <p:blipFill>
          <a:blip r:embed="rId5"/>
          <a:srcRect t="10823"/>
          <a:stretch/>
        </p:blipFill>
        <p:spPr>
          <a:xfrm>
            <a:off x="10171080" y="3110760"/>
            <a:ext cx="1862640" cy="3599640"/>
          </a:xfrm>
          <a:prstGeom prst="rect">
            <a:avLst/>
          </a:prstGeom>
          <a:ln w="0">
            <a:noFill/>
          </a:ln>
        </p:spPr>
      </p:pic>
      <p:pic>
        <p:nvPicPr>
          <p:cNvPr id="175" name="Immagine 6" descr="Immagine che contiene ingegneria, interno, arte&#10;&#10;Descrizione generata automaticamente"/>
          <p:cNvPicPr/>
          <p:nvPr/>
        </p:nvPicPr>
        <p:blipFill>
          <a:blip r:embed="rId6"/>
          <a:stretch/>
        </p:blipFill>
        <p:spPr>
          <a:xfrm>
            <a:off x="4936320" y="3956760"/>
            <a:ext cx="4837320" cy="2231640"/>
          </a:xfrm>
          <a:prstGeom prst="rect">
            <a:avLst/>
          </a:prstGeom>
          <a:ln w="19050">
            <a:solidFill>
              <a:srgbClr val="C00000"/>
            </a:solidFill>
            <a:round/>
          </a:ln>
        </p:spPr>
      </p:pic>
      <p:cxnSp>
        <p:nvCxnSpPr>
          <p:cNvPr id="176" name="Connettore 2 14"/>
          <p:cNvCxnSpPr>
            <a:endCxn id="175" idx="3"/>
          </p:cNvCxnSpPr>
          <p:nvPr/>
        </p:nvCxnSpPr>
        <p:spPr>
          <a:xfrm flipH="1">
            <a:off x="9773640" y="4419360"/>
            <a:ext cx="925200" cy="6534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magine 5"/>
          <p:cNvPicPr/>
          <p:nvPr/>
        </p:nvPicPr>
        <p:blipFill>
          <a:blip r:embed="rId3"/>
          <a:stretch/>
        </p:blipFill>
        <p:spPr>
          <a:xfrm>
            <a:off x="3202200" y="126000"/>
            <a:ext cx="4690800" cy="2519640"/>
          </a:xfrm>
          <a:prstGeom prst="rect">
            <a:avLst/>
          </a:prstGeom>
          <a:ln w="38100">
            <a:solidFill>
              <a:srgbClr val="FF9933"/>
            </a:solidFill>
            <a:round/>
          </a:ln>
        </p:spPr>
      </p:pic>
      <p:pic>
        <p:nvPicPr>
          <p:cNvPr id="358" name="Google Shape;411;p16" descr="Immagine che contiene interni, motore&#10;&#10;Descrizione generata automaticamente"/>
          <p:cNvPicPr/>
          <p:nvPr/>
        </p:nvPicPr>
        <p:blipFill>
          <a:blip r:embed="rId4"/>
          <a:stretch/>
        </p:blipFill>
        <p:spPr>
          <a:xfrm>
            <a:off x="8264520" y="126000"/>
            <a:ext cx="3701880" cy="2519640"/>
          </a:xfrm>
          <a:prstGeom prst="rect">
            <a:avLst/>
          </a:prstGeom>
          <a:ln w="38100">
            <a:solidFill>
              <a:srgbClr val="FF9933"/>
            </a:solidFill>
            <a:round/>
          </a:ln>
        </p:spPr>
      </p:pic>
      <p:grpSp>
        <p:nvGrpSpPr>
          <p:cNvPr id="359" name="Gruppo 2"/>
          <p:cNvGrpSpPr/>
          <p:nvPr/>
        </p:nvGrpSpPr>
        <p:grpSpPr>
          <a:xfrm>
            <a:off x="152280" y="3719880"/>
            <a:ext cx="6011280" cy="3040200"/>
            <a:chOff x="152280" y="3719880"/>
            <a:chExt cx="6011280" cy="3040200"/>
          </a:xfrm>
        </p:grpSpPr>
        <p:pic>
          <p:nvPicPr>
            <p:cNvPr id="360" name="Immagine 3"/>
            <p:cNvPicPr/>
            <p:nvPr/>
          </p:nvPicPr>
          <p:blipFill>
            <a:blip r:embed="rId5"/>
            <a:stretch/>
          </p:blipFill>
          <p:spPr>
            <a:xfrm>
              <a:off x="152280" y="3719880"/>
              <a:ext cx="5748120" cy="3023640"/>
            </a:xfrm>
            <a:prstGeom prst="rect">
              <a:avLst/>
            </a:prstGeom>
            <a:ln w="38100">
              <a:solidFill>
                <a:srgbClr val="548235"/>
              </a:solidFill>
              <a:round/>
            </a:ln>
          </p:spPr>
        </p:pic>
        <p:sp>
          <p:nvSpPr>
            <p:cNvPr id="361" name="CasellaDiTesto 21"/>
            <p:cNvSpPr/>
            <p:nvPr/>
          </p:nvSpPr>
          <p:spPr>
            <a:xfrm>
              <a:off x="3567600" y="6548760"/>
              <a:ext cx="2595960" cy="2113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800" b="0" strike="noStrike" spc="-1">
                  <a:solidFill>
                    <a:srgbClr val="131413"/>
                  </a:solidFill>
                  <a:latin typeface="Calibri"/>
                </a:rPr>
                <a:t>https://doi.org/10.1140/epjp/s13360-021-01993-w</a:t>
              </a:r>
              <a:endParaRPr lang="it-IT" sz="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62" name="Connettore diritto 22"/>
            <p:cNvCxnSpPr/>
            <p:nvPr/>
          </p:nvCxnSpPr>
          <p:spPr>
            <a:xfrm>
              <a:off x="2907000" y="5972760"/>
              <a:ext cx="1914840" cy="360"/>
            </a:xfrm>
            <a:prstGeom prst="straightConnector1">
              <a:avLst/>
            </a:prstGeom>
            <a:ln w="9525">
              <a:solidFill>
                <a:srgbClr val="000000"/>
              </a:solidFill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3" name="CasellaDiTesto 23"/>
                <p:cNvSpPr txBox="1"/>
                <p:nvPr/>
              </p:nvSpPr>
              <p:spPr>
                <a:xfrm>
                  <a:off x="2956680" y="5998680"/>
                  <a:ext cx="1814760" cy="27252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sup>
                        </m:sSup>
                        <m:f>
                          <m:fPr>
                            <m:type m:val="lin"/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>
                                <a:latin typeface="Cambria Math" panose="02040503050406030204" pitchFamily="18" charset="0"/>
                              </a:rPr>
                              <m:t>𝒓𝒂𝒅</m:t>
                            </m:r>
                          </m:num>
                          <m:den>
                            <m:rad>
                              <m:rad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𝑯𝒛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p:cxnSp>
          <p:nvCxnSpPr>
            <p:cNvPr id="364" name="Connettore diritto 26"/>
            <p:cNvCxnSpPr/>
            <p:nvPr/>
          </p:nvCxnSpPr>
          <p:spPr>
            <a:xfrm>
              <a:off x="1639440" y="4980240"/>
              <a:ext cx="1914840" cy="360"/>
            </a:xfrm>
            <a:prstGeom prst="straightConnector1">
              <a:avLst/>
            </a:prstGeom>
            <a:ln w="9525">
              <a:solidFill>
                <a:srgbClr val="000000"/>
              </a:solidFill>
            </a:ln>
          </p:spPr>
        </p:cxnSp>
        <p:sp>
          <p:nvSpPr>
            <p:cNvPr id="365" name="CasellaDiTesto 27"/>
            <p:cNvSpPr/>
            <p:nvPr/>
          </p:nvSpPr>
          <p:spPr>
            <a:xfrm>
              <a:off x="2523240" y="5006160"/>
              <a:ext cx="117000" cy="2739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1" strike="noStrike" spc="-1">
                  <a:solidFill>
                    <a:srgbClr val="000000"/>
                  </a:solidFill>
                  <a:latin typeface="Calibri"/>
                  <a:ea typeface="Cambria Math"/>
                </a:rPr>
                <a:t>5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66" name="CasellaDiTesto 28"/>
          <p:cNvSpPr/>
          <p:nvPr/>
        </p:nvSpPr>
        <p:spPr>
          <a:xfrm>
            <a:off x="341640" y="2760480"/>
            <a:ext cx="6827400" cy="820800"/>
          </a:xfrm>
          <a:prstGeom prst="rect">
            <a:avLst/>
          </a:prstGeom>
          <a:noFill/>
          <a:ln w="38100">
            <a:solidFill>
              <a:srgbClr val="54823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Tilt measurement comparison between Virgo gravitational wave interferometer (Cascina, Pisa) and Sos Enattos (Sardinia) sites.</a:t>
            </a:r>
            <a:br>
              <a:rPr sz="1600"/>
            </a:b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Most sensitive </a:t>
            </a:r>
            <a:r>
              <a:rPr lang="en-US" sz="1600" b="1" strike="noStrike" spc="-1">
                <a:solidFill>
                  <a:srgbClr val="C00000"/>
                </a:solidFill>
                <a:latin typeface="Calibri"/>
              </a:rPr>
              <a:t>tiltmeter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in the world in the frequency band from 2 Hz to 20 Hz.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CasellaDiTesto 30"/>
          <p:cNvSpPr/>
          <p:nvPr/>
        </p:nvSpPr>
        <p:spPr>
          <a:xfrm>
            <a:off x="541440" y="560520"/>
            <a:ext cx="2288880" cy="1551960"/>
          </a:xfrm>
          <a:prstGeom prst="rect">
            <a:avLst/>
          </a:prstGeom>
          <a:noFill/>
          <a:ln w="38100">
            <a:solidFill>
              <a:srgbClr val="FF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A </a:t>
            </a:r>
            <a:r>
              <a:rPr lang="en-GB" sz="1600" b="1" strike="noStrike" spc="-1">
                <a:solidFill>
                  <a:srgbClr val="C00000"/>
                </a:solidFill>
                <a:latin typeface="Calibri"/>
                <a:ea typeface="Calibri"/>
              </a:rPr>
              <a:t>prototype of balance</a:t>
            </a:r>
            <a:r>
              <a:rPr lang="en-GB" sz="1600" b="1" strike="noStrike" spc="-1">
                <a:solidFill>
                  <a:srgbClr val="FF0000"/>
                </a:solidFill>
                <a:latin typeface="Calibri"/>
                <a:ea typeface="Calibri"/>
              </a:rPr>
              <a:t> </a:t>
            </a: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was built to test every component and find the best optic-mechanical configuration for the final balance.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" name="Immagine 7" descr="Immagine che contiene testo, Diagramma, linea, diagramma&#10;&#10;Descrizione generata automaticamente"/>
          <p:cNvPicPr/>
          <p:nvPr/>
        </p:nvPicPr>
        <p:blipFill>
          <a:blip r:embed="rId6"/>
          <a:stretch/>
        </p:blipFill>
        <p:spPr>
          <a:xfrm>
            <a:off x="7478280" y="3092760"/>
            <a:ext cx="4607640" cy="3455640"/>
          </a:xfrm>
          <a:prstGeom prst="rect">
            <a:avLst/>
          </a:prstGeom>
          <a:ln w="38100">
            <a:solidFill>
              <a:srgbClr val="0070C0"/>
            </a:solidFill>
            <a:round/>
          </a:ln>
        </p:spPr>
      </p:pic>
      <p:sp>
        <p:nvSpPr>
          <p:cNvPr id="369" name="CasellaDiTesto 8"/>
          <p:cNvSpPr/>
          <p:nvPr/>
        </p:nvSpPr>
        <p:spPr>
          <a:xfrm>
            <a:off x="6077520" y="4565520"/>
            <a:ext cx="1224000" cy="1551960"/>
          </a:xfrm>
          <a:prstGeom prst="rect">
            <a:avLst/>
          </a:prstGeom>
          <a:noFill/>
          <a:ln w="3810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spc="-1">
                <a:solidFill>
                  <a:srgbClr val="000000"/>
                </a:solidFill>
                <a:latin typeface="Calibri"/>
              </a:rPr>
              <a:t>Prototype sensitivity in </a:t>
            </a:r>
            <a:r>
              <a:rPr lang="en-GB" sz="1600" b="1" strike="noStrike" spc="-1">
                <a:solidFill>
                  <a:srgbClr val="C00000"/>
                </a:solidFill>
                <a:latin typeface="Calibri"/>
              </a:rPr>
              <a:t>torque</a:t>
            </a:r>
            <a:r>
              <a:rPr lang="en-GB" sz="1600" b="1" strike="noStrike" spc="-1">
                <a:solidFill>
                  <a:srgbClr val="FF0000"/>
                </a:solidFill>
                <a:latin typeface="Calibri"/>
              </a:rPr>
              <a:t> 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</a:rPr>
              <a:t>is limited by thermal noise. 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CasellaDiTesto 25"/>
          <p:cNvSpPr/>
          <p:nvPr/>
        </p:nvSpPr>
        <p:spPr>
          <a:xfrm rot="20784000">
            <a:off x="8616240" y="3783960"/>
            <a:ext cx="16916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2400" b="1" strike="noStrike" spc="-1">
                <a:solidFill>
                  <a:srgbClr val="C00000"/>
                </a:solidFill>
                <a:latin typeface="Calibri"/>
              </a:rPr>
              <a:t>Preliminary</a:t>
            </a:r>
            <a:endParaRPr lang="it-IT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CRYOSTAT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0" name="CasellaDiTesto 5"/>
          <p:cNvSpPr/>
          <p:nvPr/>
        </p:nvSpPr>
        <p:spPr>
          <a:xfrm>
            <a:off x="5164920" y="585720"/>
            <a:ext cx="2761200" cy="32904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400" b="1" strike="noStrike" spc="-1">
                <a:solidFill>
                  <a:srgbClr val="000000"/>
                </a:solidFill>
                <a:latin typeface="Calibri"/>
              </a:rPr>
              <a:t>Vacuum/Insulation Chamber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company: ???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material: steel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height , diameter: 3240 mm , 2730 mm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mass: 8100 kg</a:t>
            </a: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br>
              <a:rPr sz="1200"/>
            </a:br>
            <a:r>
              <a:rPr lang="it-IT" sz="1400" b="1" strike="noStrike" spc="-1">
                <a:solidFill>
                  <a:srgbClr val="000000"/>
                </a:solidFill>
                <a:latin typeface="Calibri"/>
              </a:rPr>
              <a:t>Nitrogen Chamber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company: Fantini Sud S.p.A. (Italy)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material: steel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height , diameter: 2003 mm , 2400 mm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mass: 6100 kg</a:t>
            </a: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400" b="1" strike="noStrike" spc="-1">
                <a:solidFill>
                  <a:srgbClr val="000000"/>
                </a:solidFill>
                <a:latin typeface="Calibri"/>
              </a:rPr>
              <a:t>Experimental Chamber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company: L.M.P. Amicuzi (Italy)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material: steel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height , diameter: 1780 mm , 2000 mm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mass: 3500 kg </a:t>
            </a: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1" name="Picture 11"/>
          <p:cNvPicPr/>
          <p:nvPr/>
        </p:nvPicPr>
        <p:blipFill>
          <a:blip r:embed="rId2"/>
          <a:srcRect l="4042" t="6622" r="3347" b="28901"/>
          <a:stretch/>
        </p:blipFill>
        <p:spPr>
          <a:xfrm>
            <a:off x="8197200" y="0"/>
            <a:ext cx="4000320" cy="3939120"/>
          </a:xfrm>
          <a:prstGeom prst="rect">
            <a:avLst/>
          </a:prstGeom>
          <a:ln w="0">
            <a:noFill/>
          </a:ln>
        </p:spPr>
      </p:pic>
      <p:cxnSp>
        <p:nvCxnSpPr>
          <p:cNvPr id="352" name="Connettore 2 21"/>
          <p:cNvCxnSpPr/>
          <p:nvPr/>
        </p:nvCxnSpPr>
        <p:spPr>
          <a:xfrm>
            <a:off x="6696000" y="1874520"/>
            <a:ext cx="2052360" cy="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</p:cxnSp>
      <p:cxnSp>
        <p:nvCxnSpPr>
          <p:cNvPr id="353" name="Connettore 2 22"/>
          <p:cNvCxnSpPr/>
          <p:nvPr/>
        </p:nvCxnSpPr>
        <p:spPr>
          <a:xfrm>
            <a:off x="7016040" y="2994480"/>
            <a:ext cx="2225520" cy="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</p:cxnSp>
      <p:cxnSp>
        <p:nvCxnSpPr>
          <p:cNvPr id="354" name="Connettore 2 23"/>
          <p:cNvCxnSpPr/>
          <p:nvPr/>
        </p:nvCxnSpPr>
        <p:spPr>
          <a:xfrm>
            <a:off x="7435080" y="761760"/>
            <a:ext cx="1188360" cy="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</p:cxnSp>
      <p:sp>
        <p:nvSpPr>
          <p:cNvPr id="355" name="Segnaposto contenuto 2"/>
          <p:cNvSpPr/>
          <p:nvPr/>
        </p:nvSpPr>
        <p:spPr>
          <a:xfrm>
            <a:off x="252720" y="1569240"/>
            <a:ext cx="8494920" cy="553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GB" sz="1700" b="1" strike="noStrike" spc="-1">
                <a:solidFill>
                  <a:srgbClr val="000000"/>
                </a:solidFill>
                <a:latin typeface="Calibri"/>
                <a:ea typeface="Calibri"/>
              </a:rPr>
              <a:t>The cryostat consists of three chambers</a:t>
            </a:r>
            <a:r>
              <a:rPr lang="en-GB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US" sz="1700" b="1" strike="noStrike" spc="-1">
                <a:solidFill>
                  <a:srgbClr val="000000"/>
                </a:solidFill>
                <a:latin typeface="Calibri"/>
                <a:ea typeface="Calibri"/>
              </a:rPr>
              <a:t>Experimental Chamber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, that will hosts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the balance, will be completely submerged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in liquid Nitrogen inside the </a:t>
            </a:r>
            <a:r>
              <a:rPr lang="en-US" sz="1700" b="1" strike="noStrike" spc="-1">
                <a:solidFill>
                  <a:srgbClr val="000000"/>
                </a:solidFill>
                <a:latin typeface="Calibri"/>
                <a:ea typeface="Calibri"/>
              </a:rPr>
              <a:t>Nitrogen Chamber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The volume of liquid Nitrogen in the tank is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approximately 4000 l.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An Aluminium screen around the Experimental Chamber ensures good thermal uniformity even with low liquid Nitrogen level.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Given a thermal input of about 2W/m</a:t>
            </a:r>
            <a:r>
              <a:rPr lang="en-US" sz="1700" b="0" strike="noStrike" spc="-1" baseline="30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, the evaporation time of liquid Nitrogen is estimated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to be about 5 months. </a:t>
            </a:r>
            <a:br>
              <a:rPr sz="1700"/>
            </a:b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In the </a:t>
            </a:r>
            <a:r>
              <a:rPr lang="en-US" sz="1700" b="1" strike="noStrike" spc="-1">
                <a:solidFill>
                  <a:srgbClr val="000000"/>
                </a:solidFill>
                <a:latin typeface="Calibri"/>
                <a:ea typeface="Calibri"/>
              </a:rPr>
              <a:t>Insulation Chamber 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a vacuum (~10</a:t>
            </a:r>
            <a:r>
              <a:rPr lang="en-US" sz="1700" b="0" strike="noStrike" spc="-1" baseline="30000">
                <a:solidFill>
                  <a:srgbClr val="000000"/>
                </a:solidFill>
                <a:latin typeface="Calibri"/>
                <a:ea typeface="Calibri"/>
              </a:rPr>
              <a:t>-6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 mbar) will be created to isolate the system from the outside. </a:t>
            </a:r>
            <a:br>
              <a:rPr sz="1700"/>
            </a:br>
            <a:r>
              <a:rPr lang="en-US" sz="1700" b="1" strike="noStrike" spc="-1">
                <a:solidFill>
                  <a:srgbClr val="C00000"/>
                </a:solidFill>
                <a:latin typeface="Calibri"/>
                <a:ea typeface="Calibri"/>
              </a:rPr>
              <a:t>The Experimental Chamber can be used as a simple vacuum chamber at room temperature</a:t>
            </a:r>
            <a:r>
              <a:rPr lang="en-US" sz="1700" b="0" strike="noStrike" spc="-1">
                <a:solidFill>
                  <a:srgbClr val="C00000"/>
                </a:solidFill>
                <a:latin typeface="Calibri"/>
                <a:ea typeface="Calibri"/>
              </a:rPr>
              <a:t>.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6" name="Immagine 1"/>
          <p:cNvPicPr/>
          <p:nvPr/>
        </p:nvPicPr>
        <p:blipFill>
          <a:blip r:embed="rId3"/>
          <a:srcRect l="36463" t="18447" r="22307" b="11190"/>
          <a:stretch/>
        </p:blipFill>
        <p:spPr>
          <a:xfrm rot="351600">
            <a:off x="8872920" y="4098600"/>
            <a:ext cx="2492640" cy="257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CRYOSTAT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0" name="CasellaDiTesto 5"/>
          <p:cNvSpPr/>
          <p:nvPr/>
        </p:nvSpPr>
        <p:spPr>
          <a:xfrm>
            <a:off x="5164920" y="585720"/>
            <a:ext cx="2761200" cy="32904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400" b="1" strike="noStrike" spc="-1">
                <a:solidFill>
                  <a:srgbClr val="000000"/>
                </a:solidFill>
                <a:latin typeface="Calibri"/>
              </a:rPr>
              <a:t>Vacuum/Insulation Chamber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company: ???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material: steel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height , diameter: 3240 mm , 2730 mm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mass: 8100 kg</a:t>
            </a: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br>
              <a:rPr sz="1200"/>
            </a:br>
            <a:r>
              <a:rPr lang="it-IT" sz="1400" b="1" strike="noStrike" spc="-1">
                <a:solidFill>
                  <a:srgbClr val="000000"/>
                </a:solidFill>
                <a:latin typeface="Calibri"/>
              </a:rPr>
              <a:t>Nitrogen Chamber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company: Fantini Sud S.p.A. (Italy)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material: steel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height , diameter: 2003 mm , 2400 mm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mass: 6100 kg</a:t>
            </a: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400" b="1" strike="noStrike" spc="-1">
                <a:solidFill>
                  <a:srgbClr val="000000"/>
                </a:solidFill>
                <a:latin typeface="Calibri"/>
              </a:rPr>
              <a:t>Experimental Chamber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company: L.M.P. Amicuzi (Italy)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material: steel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height , diameter: 1780 mm , 2000 mm</a:t>
            </a:r>
            <a:br>
              <a:rPr sz="1200"/>
            </a:b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mass: 3500 kg </a:t>
            </a: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1" name="Picture 11"/>
          <p:cNvPicPr/>
          <p:nvPr/>
        </p:nvPicPr>
        <p:blipFill>
          <a:blip r:embed="rId2"/>
          <a:srcRect l="4042" t="6622" r="3347" b="28901"/>
          <a:stretch/>
        </p:blipFill>
        <p:spPr>
          <a:xfrm>
            <a:off x="8197200" y="0"/>
            <a:ext cx="4000320" cy="3939120"/>
          </a:xfrm>
          <a:prstGeom prst="rect">
            <a:avLst/>
          </a:prstGeom>
          <a:ln w="0">
            <a:noFill/>
          </a:ln>
        </p:spPr>
      </p:pic>
      <p:cxnSp>
        <p:nvCxnSpPr>
          <p:cNvPr id="352" name="Connettore 2 21"/>
          <p:cNvCxnSpPr/>
          <p:nvPr/>
        </p:nvCxnSpPr>
        <p:spPr>
          <a:xfrm>
            <a:off x="6696000" y="1874520"/>
            <a:ext cx="2052360" cy="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</p:cxnSp>
      <p:cxnSp>
        <p:nvCxnSpPr>
          <p:cNvPr id="353" name="Connettore 2 22"/>
          <p:cNvCxnSpPr/>
          <p:nvPr/>
        </p:nvCxnSpPr>
        <p:spPr>
          <a:xfrm>
            <a:off x="7016040" y="2994480"/>
            <a:ext cx="2225520" cy="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</p:cxnSp>
      <p:cxnSp>
        <p:nvCxnSpPr>
          <p:cNvPr id="354" name="Connettore 2 23"/>
          <p:cNvCxnSpPr/>
          <p:nvPr/>
        </p:nvCxnSpPr>
        <p:spPr>
          <a:xfrm>
            <a:off x="7435080" y="761760"/>
            <a:ext cx="1188360" cy="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</p:cxnSp>
      <p:sp>
        <p:nvSpPr>
          <p:cNvPr id="355" name="Segnaposto contenuto 2"/>
          <p:cNvSpPr/>
          <p:nvPr/>
        </p:nvSpPr>
        <p:spPr>
          <a:xfrm>
            <a:off x="252720" y="1569240"/>
            <a:ext cx="8494920" cy="553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GB" sz="1700" b="1" strike="noStrike" spc="-1">
                <a:solidFill>
                  <a:srgbClr val="000000"/>
                </a:solidFill>
                <a:latin typeface="Calibri"/>
                <a:ea typeface="Calibri"/>
              </a:rPr>
              <a:t>The cryostat consists of three chambers</a:t>
            </a:r>
            <a:r>
              <a:rPr lang="en-GB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US" sz="1700" b="1" strike="noStrike" spc="-1">
                <a:solidFill>
                  <a:srgbClr val="000000"/>
                </a:solidFill>
                <a:latin typeface="Calibri"/>
                <a:ea typeface="Calibri"/>
              </a:rPr>
              <a:t>Experimental Chamber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, that will hosts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the balance, will be completely submerged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in liquid Nitrogen inside the </a:t>
            </a:r>
            <a:r>
              <a:rPr lang="en-US" sz="1700" b="1" strike="noStrike" spc="-1">
                <a:solidFill>
                  <a:srgbClr val="000000"/>
                </a:solidFill>
                <a:latin typeface="Calibri"/>
                <a:ea typeface="Calibri"/>
              </a:rPr>
              <a:t>Nitrogen Chamber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The volume of liquid Nitrogen in the tank is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approximately 4000 l.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An Aluminium screen around the Experimental Chamber ensures good thermal uniformity even with low liquid Nitrogen level.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Given a thermal input of about 2W/m</a:t>
            </a:r>
            <a:r>
              <a:rPr lang="en-US" sz="1700" b="0" strike="noStrike" spc="-1" baseline="30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, the evaporation time of liquid Nitrogen is estimated 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to be about 5 months. </a:t>
            </a:r>
            <a:br>
              <a:rPr sz="1700"/>
            </a:b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In the </a:t>
            </a:r>
            <a:r>
              <a:rPr lang="en-US" sz="1700" b="1" strike="noStrike" spc="-1">
                <a:solidFill>
                  <a:srgbClr val="000000"/>
                </a:solidFill>
                <a:latin typeface="Calibri"/>
                <a:ea typeface="Calibri"/>
              </a:rPr>
              <a:t>Insulation Chamber 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a vacuum (~10</a:t>
            </a:r>
            <a:r>
              <a:rPr lang="en-US" sz="1700" b="0" strike="noStrike" spc="-1" baseline="30000">
                <a:solidFill>
                  <a:srgbClr val="000000"/>
                </a:solidFill>
                <a:latin typeface="Calibri"/>
                <a:ea typeface="Calibri"/>
              </a:rPr>
              <a:t>-6</a:t>
            </a:r>
            <a:r>
              <a:rPr lang="en-US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 mbar) will be created to isolate the system from the outside. </a:t>
            </a:r>
            <a:br>
              <a:rPr sz="1700"/>
            </a:br>
            <a:r>
              <a:rPr lang="en-US" sz="1700" b="1" strike="noStrike" spc="-1">
                <a:solidFill>
                  <a:srgbClr val="C00000"/>
                </a:solidFill>
                <a:latin typeface="Calibri"/>
                <a:ea typeface="Calibri"/>
              </a:rPr>
              <a:t>The Experimental Chamber can be used as a simple vacuum chamber at room temperature</a:t>
            </a:r>
            <a:r>
              <a:rPr lang="en-US" sz="1700" b="0" strike="noStrike" spc="-1">
                <a:solidFill>
                  <a:srgbClr val="C00000"/>
                </a:solidFill>
                <a:latin typeface="Calibri"/>
                <a:ea typeface="Calibri"/>
              </a:rPr>
              <a:t>.</a:t>
            </a:r>
            <a:endParaRPr lang="it-IT" sz="1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6" name="Immagine 1"/>
          <p:cNvPicPr/>
          <p:nvPr/>
        </p:nvPicPr>
        <p:blipFill>
          <a:blip r:embed="rId3"/>
          <a:srcRect l="36463" t="18447" r="22307" b="11190"/>
          <a:stretch/>
        </p:blipFill>
        <p:spPr>
          <a:xfrm rot="351600">
            <a:off x="8872920" y="4098600"/>
            <a:ext cx="2492640" cy="2576160"/>
          </a:xfrm>
          <a:prstGeom prst="rect">
            <a:avLst/>
          </a:prstGeom>
          <a:ln w="0">
            <a:noFill/>
          </a:ln>
        </p:spPr>
      </p:pic>
      <p:pic>
        <p:nvPicPr>
          <p:cNvPr id="3" name="Immagine 2" descr="Immagine che contiene vestiti, calzature, persona, uomo">
            <a:extLst>
              <a:ext uri="{FF2B5EF4-FFF2-40B4-BE49-F238E27FC236}">
                <a16:creationId xmlns:a16="http://schemas.microsoft.com/office/drawing/2014/main" id="{909EB78B-1F3B-4EBD-3862-B1CB6028C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30" y="0"/>
            <a:ext cx="5143500" cy="6858000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ED46EA6B-A538-6B6D-95C5-7B28029268A2}"/>
              </a:ext>
            </a:extLst>
          </p:cNvPr>
          <p:cNvCxnSpPr/>
          <p:nvPr/>
        </p:nvCxnSpPr>
        <p:spPr>
          <a:xfrm flipV="1">
            <a:off x="5496001" y="3429000"/>
            <a:ext cx="291956" cy="141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E80DE2A-6A1C-2263-A938-E998398DA8EC}"/>
              </a:ext>
            </a:extLst>
          </p:cNvPr>
          <p:cNvCxnSpPr>
            <a:cxnSpLocks/>
          </p:cNvCxnSpPr>
          <p:nvPr/>
        </p:nvCxnSpPr>
        <p:spPr>
          <a:xfrm>
            <a:off x="5494920" y="4214604"/>
            <a:ext cx="3746640" cy="55964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88E553-E6E9-D69C-CA0F-02233632EF9E}"/>
              </a:ext>
            </a:extLst>
          </p:cNvPr>
          <p:cNvSpPr txBox="1"/>
          <p:nvPr/>
        </p:nvSpPr>
        <p:spPr>
          <a:xfrm>
            <a:off x="3158523" y="2497320"/>
            <a:ext cx="160435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/>
              <a:t>Valentina Mangano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FD2426-C710-8772-562A-781B6F4042C0}"/>
              </a:ext>
            </a:extLst>
          </p:cNvPr>
          <p:cNvSpPr txBox="1"/>
          <p:nvPr/>
        </p:nvSpPr>
        <p:spPr>
          <a:xfrm>
            <a:off x="4587060" y="2909964"/>
            <a:ext cx="137120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/>
              <a:t>Piero Rapagnani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2C4710E-04A4-DDCF-F195-4D13DCAE5A70}"/>
              </a:ext>
            </a:extLst>
          </p:cNvPr>
          <p:cNvSpPr txBox="1"/>
          <p:nvPr/>
        </p:nvSpPr>
        <p:spPr>
          <a:xfrm>
            <a:off x="1946122" y="2840591"/>
            <a:ext cx="99257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/>
              <a:t>Fulvio Ricci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025B521-7220-85BA-C04A-BE16CBA21DD8}"/>
              </a:ext>
            </a:extLst>
          </p:cNvPr>
          <p:cNvCxnSpPr/>
          <p:nvPr/>
        </p:nvCxnSpPr>
        <p:spPr>
          <a:xfrm flipH="1">
            <a:off x="3793787" y="2805097"/>
            <a:ext cx="166911" cy="412644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36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magine 3"/>
          <p:cNvPicPr/>
          <p:nvPr/>
        </p:nvPicPr>
        <p:blipFill>
          <a:blip r:embed="rId2"/>
          <a:stretch/>
        </p:blipFill>
        <p:spPr>
          <a:xfrm>
            <a:off x="7174080" y="1483560"/>
            <a:ext cx="5017680" cy="3239640"/>
          </a:xfrm>
          <a:prstGeom prst="rect">
            <a:avLst/>
          </a:prstGeom>
          <a:ln w="0">
            <a:noFill/>
          </a:ln>
        </p:spPr>
      </p:pic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36080" y="5400"/>
            <a:ext cx="325620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ARCHIMEDES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0" name="Segnaposto contenuto 4" descr="Immagine che contiene simbolo, logo, Carattere, emblema&#10;&#10;Descrizione generata automaticamente"/>
          <p:cNvPicPr/>
          <p:nvPr/>
        </p:nvPicPr>
        <p:blipFill>
          <a:blip r:embed="rId3"/>
          <a:stretch/>
        </p:blipFill>
        <p:spPr>
          <a:xfrm>
            <a:off x="11044080" y="41400"/>
            <a:ext cx="1006560" cy="1007640"/>
          </a:xfrm>
          <a:prstGeom prst="rect">
            <a:avLst/>
          </a:prstGeom>
          <a:ln w="0">
            <a:noFill/>
          </a:ln>
        </p:spPr>
      </p:pic>
      <p:pic>
        <p:nvPicPr>
          <p:cNvPr id="151" name="Immagine 2"/>
          <p:cNvPicPr/>
          <p:nvPr/>
        </p:nvPicPr>
        <p:blipFill>
          <a:blip r:embed="rId4"/>
          <a:stretch/>
        </p:blipFill>
        <p:spPr>
          <a:xfrm>
            <a:off x="4307760" y="90360"/>
            <a:ext cx="1722960" cy="1007640"/>
          </a:xfrm>
          <a:prstGeom prst="rect">
            <a:avLst/>
          </a:prstGeom>
          <a:ln w="0">
            <a:noFill/>
          </a:ln>
        </p:spPr>
      </p:pic>
      <p:sp>
        <p:nvSpPr>
          <p:cNvPr id="152" name="Segnaposto contenuto 2"/>
          <p:cNvSpPr/>
          <p:nvPr/>
        </p:nvSpPr>
        <p:spPr>
          <a:xfrm>
            <a:off x="143280" y="1216800"/>
            <a:ext cx="7108560" cy="334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500" b="1" strike="noStrike" spc="-1">
                <a:solidFill>
                  <a:srgbClr val="C00000"/>
                </a:solidFill>
                <a:latin typeface="Calibri"/>
                <a:ea typeface="Calibri"/>
              </a:rPr>
              <a:t>Archimedes is an INFN-funded fundamental physics experiment that searches for small weight variations induced by quantum vacuum fluctuations.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It is the first experiment to be installed </a:t>
            </a:r>
            <a:r>
              <a:rPr lang="en-GB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in the </a:t>
            </a:r>
            <a:r>
              <a:rPr lang="en-GB" sz="1500" b="1" strike="noStrike" spc="-1">
                <a:solidFill>
                  <a:srgbClr val="C00000"/>
                </a:solidFill>
                <a:latin typeface="Calibri"/>
                <a:ea typeface="Calibri"/>
              </a:rPr>
              <a:t>Sar-Grav laboratory</a:t>
            </a:r>
            <a:r>
              <a:rPr lang="en-GB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, in the area of the disused Sos Enattos mine near Lula (Nu, </a:t>
            </a:r>
            <a:r>
              <a:rPr lang="en-GB" sz="1500" b="1" strike="noStrike" spc="-1">
                <a:solidFill>
                  <a:schemeClr val="dk1"/>
                </a:solidFill>
                <a:latin typeface="Calibri"/>
                <a:ea typeface="Calibri"/>
              </a:rPr>
              <a:t>Sardinia</a:t>
            </a:r>
            <a:r>
              <a:rPr lang="en-GB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). </a:t>
            </a:r>
            <a:r>
              <a:rPr lang="en-US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The SarGrav laboratory has both surface and underground facility, and is </a:t>
            </a:r>
            <a:r>
              <a:rPr lang="en-US" sz="1500" b="1" strike="noStrike" spc="-1">
                <a:solidFill>
                  <a:schemeClr val="dk1"/>
                </a:solidFill>
                <a:latin typeface="Calibri"/>
                <a:ea typeface="Calibri"/>
              </a:rPr>
              <a:t>dedicated to the research on gravitational waves, gravitational physics and geophysics</a:t>
            </a:r>
            <a:r>
              <a:rPr lang="en-US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.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500" b="1" strike="noStrike" spc="-1">
                <a:solidFill>
                  <a:srgbClr val="C00000"/>
                </a:solidFill>
                <a:latin typeface="Calibri"/>
                <a:ea typeface="Calibri"/>
              </a:rPr>
              <a:t>Archimedes will work in the frequency range from 5 mHz to 10 mHz and the signal will be limited by seismic and thermal noise.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T</a:t>
            </a:r>
            <a:r>
              <a:rPr lang="en-US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hanks to the unique geological properties of Sardinia and the low population density, </a:t>
            </a:r>
            <a:r>
              <a:rPr lang="en-US" sz="1500" b="1" strike="noStrike" spc="-1">
                <a:solidFill>
                  <a:schemeClr val="dk1"/>
                </a:solidFill>
                <a:latin typeface="Calibri"/>
                <a:ea typeface="Calibri"/>
              </a:rPr>
              <a:t>Sos Enattos area </a:t>
            </a:r>
            <a:r>
              <a:rPr lang="en-US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is an excellent site to host experiments that require </a:t>
            </a:r>
            <a:r>
              <a:rPr lang="en-US" sz="1500" b="1" strike="noStrike" spc="-1">
                <a:solidFill>
                  <a:schemeClr val="dk1"/>
                </a:solidFill>
                <a:latin typeface="Calibri"/>
                <a:ea typeface="Calibri"/>
              </a:rPr>
              <a:t>very low seismic noise levels</a:t>
            </a:r>
            <a:r>
              <a:rPr lang="en-US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. Working at </a:t>
            </a:r>
            <a:r>
              <a:rPr lang="en-US" sz="1500" b="1" strike="noStrike" spc="-1">
                <a:solidFill>
                  <a:schemeClr val="dk1"/>
                </a:solidFill>
                <a:latin typeface="Calibri"/>
                <a:ea typeface="Calibri"/>
              </a:rPr>
              <a:t>cryogenic temperatures </a:t>
            </a:r>
            <a:r>
              <a:rPr lang="en-US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(cryostat) reduces the </a:t>
            </a:r>
            <a:r>
              <a:rPr lang="en-US" sz="1500" b="1" strike="noStrike" spc="-1">
                <a:solidFill>
                  <a:schemeClr val="dk1"/>
                </a:solidFill>
                <a:latin typeface="Calibri"/>
                <a:ea typeface="Calibri"/>
              </a:rPr>
              <a:t>thermal noise</a:t>
            </a:r>
            <a:r>
              <a:rPr lang="en-US" sz="1500" b="0" strike="noStrike" spc="-1">
                <a:solidFill>
                  <a:schemeClr val="dk1"/>
                </a:solidFill>
                <a:latin typeface="Calibri"/>
                <a:ea typeface="Calibri"/>
              </a:rPr>
              <a:t>.</a:t>
            </a:r>
            <a:endParaRPr lang="it-IT" sz="1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Segnaposto contenuto 4" descr="Immagine che contiene aria aperta, cielo, albero, edificio&#10;&#10;Descrizione generata automaticamente"/>
          <p:cNvPicPr/>
          <p:nvPr/>
        </p:nvPicPr>
        <p:blipFill>
          <a:blip r:embed="rId5"/>
          <a:stretch/>
        </p:blipFill>
        <p:spPr>
          <a:xfrm>
            <a:off x="1764360" y="4801680"/>
            <a:ext cx="4701960" cy="1979640"/>
          </a:xfrm>
          <a:prstGeom prst="rect">
            <a:avLst/>
          </a:prstGeom>
          <a:ln w="0">
            <a:noFill/>
          </a:ln>
        </p:spPr>
      </p:pic>
      <p:pic>
        <p:nvPicPr>
          <p:cNvPr id="154" name="Immagine 18" descr="Immagine che contiene aria aperta, testo, cartello, cielo&#10;&#10;Descrizione generata automaticamente"/>
          <p:cNvPicPr/>
          <p:nvPr/>
        </p:nvPicPr>
        <p:blipFill>
          <a:blip r:embed="rId6"/>
          <a:srcRect l="5599"/>
          <a:stretch/>
        </p:blipFill>
        <p:spPr>
          <a:xfrm>
            <a:off x="4677120" y="4801680"/>
            <a:ext cx="2821680" cy="1979640"/>
          </a:xfrm>
          <a:prstGeom prst="rect">
            <a:avLst/>
          </a:prstGeom>
          <a:ln w="0">
            <a:noFill/>
          </a:ln>
        </p:spPr>
      </p:pic>
      <p:pic>
        <p:nvPicPr>
          <p:cNvPr id="155" name="Immagine 19" descr="Immagine che contiene grotta, natura, Tubo di lava&#10;&#10;Descrizione generata automaticamente"/>
          <p:cNvPicPr/>
          <p:nvPr/>
        </p:nvPicPr>
        <p:blipFill>
          <a:blip r:embed="rId7"/>
          <a:stretch/>
        </p:blipFill>
        <p:spPr>
          <a:xfrm>
            <a:off x="6851160" y="4801680"/>
            <a:ext cx="4192560" cy="1979640"/>
          </a:xfrm>
          <a:prstGeom prst="rect">
            <a:avLst/>
          </a:prstGeom>
          <a:ln w="0">
            <a:noFill/>
          </a:ln>
        </p:spPr>
      </p:pic>
      <p:pic>
        <p:nvPicPr>
          <p:cNvPr id="156" name="Immagine 20"/>
          <p:cNvPicPr/>
          <p:nvPr/>
        </p:nvPicPr>
        <p:blipFill>
          <a:blip r:embed="rId8"/>
          <a:stretch/>
        </p:blipFill>
        <p:spPr>
          <a:xfrm>
            <a:off x="9464400" y="4801680"/>
            <a:ext cx="2727360" cy="1979640"/>
          </a:xfrm>
          <a:prstGeom prst="rect">
            <a:avLst/>
          </a:prstGeom>
          <a:ln w="0">
            <a:noFill/>
          </a:ln>
        </p:spPr>
      </p:pic>
      <p:grpSp>
        <p:nvGrpSpPr>
          <p:cNvPr id="157" name="Gruppo 10"/>
          <p:cNvGrpSpPr/>
          <p:nvPr/>
        </p:nvGrpSpPr>
        <p:grpSpPr>
          <a:xfrm>
            <a:off x="-747360" y="4801680"/>
            <a:ext cx="3382200" cy="1979640"/>
            <a:chOff x="-747360" y="4801680"/>
            <a:chExt cx="3382200" cy="1979640"/>
          </a:xfrm>
        </p:grpSpPr>
        <p:pic>
          <p:nvPicPr>
            <p:cNvPr id="158" name="Immagine 12" descr="Immagine che contiene mappa, acqua, Terra, Aerofotogrammetria&#10;&#10;Descrizione generata automaticamente"/>
            <p:cNvPicPr/>
            <p:nvPr/>
          </p:nvPicPr>
          <p:blipFill>
            <a:blip r:embed="rId9"/>
            <a:stretch/>
          </p:blipFill>
          <p:spPr>
            <a:xfrm>
              <a:off x="-747360" y="4801680"/>
              <a:ext cx="3382200" cy="197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9" name="Rettangolo 13"/>
            <p:cNvSpPr/>
            <p:nvPr/>
          </p:nvSpPr>
          <p:spPr>
            <a:xfrm>
              <a:off x="808920" y="5755680"/>
              <a:ext cx="336960" cy="4341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60" name="CasellaDiTesto 7"/>
          <p:cNvSpPr/>
          <p:nvPr/>
        </p:nvSpPr>
        <p:spPr>
          <a:xfrm>
            <a:off x="7801560" y="3945240"/>
            <a:ext cx="17132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Calibri"/>
              </a:rPr>
              <a:t>Noise budget of the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Calibri"/>
              </a:rPr>
              <a:t>Archimedes experiment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CasellaDiTesto 6"/>
          <p:cNvSpPr/>
          <p:nvPr/>
        </p:nvSpPr>
        <p:spPr>
          <a:xfrm>
            <a:off x="9269280" y="2193480"/>
            <a:ext cx="117000" cy="2746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  <a:ea typeface="Cambria Math"/>
              </a:rPr>
              <a:t>7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Immagine 9" descr="Immagine che contiene testo&#10;&#10;Descrizione generata automaticamente"/>
          <p:cNvPicPr/>
          <p:nvPr/>
        </p:nvPicPr>
        <p:blipFill>
          <a:blip r:embed="rId10"/>
          <a:srcRect l="3489"/>
          <a:stretch/>
        </p:blipFill>
        <p:spPr>
          <a:xfrm>
            <a:off x="9515160" y="179640"/>
            <a:ext cx="1421280" cy="611640"/>
          </a:xfrm>
          <a:prstGeom prst="rect">
            <a:avLst/>
          </a:prstGeom>
          <a:ln w="9525">
            <a:noFill/>
          </a:ln>
        </p:spPr>
      </p:pic>
      <p:pic>
        <p:nvPicPr>
          <p:cNvPr id="163" name="Immagine 11"/>
          <p:cNvPicPr/>
          <p:nvPr/>
        </p:nvPicPr>
        <p:blipFill>
          <a:blip r:embed="rId11"/>
          <a:srcRect l="2044"/>
          <a:stretch/>
        </p:blipFill>
        <p:spPr>
          <a:xfrm>
            <a:off x="7884360" y="159480"/>
            <a:ext cx="1558080" cy="53244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15" descr="http://www.cpt.univ-mrs.fr/%7Ecosmo/CosFlo13/CosFlo13-Logos/amu.jpg"/>
          <p:cNvPicPr/>
          <p:nvPr/>
        </p:nvPicPr>
        <p:blipFill>
          <a:blip r:embed="rId12"/>
          <a:stretch/>
        </p:blipFill>
        <p:spPr>
          <a:xfrm>
            <a:off x="10817640" y="1066320"/>
            <a:ext cx="1283400" cy="431640"/>
          </a:xfrm>
          <a:prstGeom prst="rect">
            <a:avLst/>
          </a:prstGeom>
          <a:ln w="9525">
            <a:noFill/>
          </a:ln>
        </p:spPr>
      </p:pic>
      <p:pic>
        <p:nvPicPr>
          <p:cNvPr id="165" name="Immagine 17"/>
          <p:cNvPicPr/>
          <p:nvPr/>
        </p:nvPicPr>
        <p:blipFill>
          <a:blip r:embed="rId13"/>
          <a:stretch/>
        </p:blipFill>
        <p:spPr>
          <a:xfrm>
            <a:off x="9480600" y="851400"/>
            <a:ext cx="1282680" cy="431640"/>
          </a:xfrm>
          <a:prstGeom prst="rect">
            <a:avLst/>
          </a:prstGeom>
          <a:ln w="0">
            <a:noFill/>
          </a:ln>
        </p:spPr>
      </p:pic>
      <p:pic>
        <p:nvPicPr>
          <p:cNvPr id="166" name="Immagine 21"/>
          <p:cNvPicPr/>
          <p:nvPr/>
        </p:nvPicPr>
        <p:blipFill>
          <a:blip r:embed="rId14"/>
          <a:stretch/>
        </p:blipFill>
        <p:spPr>
          <a:xfrm>
            <a:off x="7945560" y="892440"/>
            <a:ext cx="1468080" cy="361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magine 10"/>
          <p:cNvPicPr/>
          <p:nvPr/>
        </p:nvPicPr>
        <p:blipFill>
          <a:blip r:embed="rId2"/>
          <a:srcRect l="256" t="687" r="25078" b="43201"/>
          <a:stretch/>
        </p:blipFill>
        <p:spPr>
          <a:xfrm>
            <a:off x="6611760" y="3231720"/>
            <a:ext cx="2577600" cy="1888560"/>
          </a:xfrm>
          <a:prstGeom prst="rect">
            <a:avLst/>
          </a:prstGeom>
          <a:ln w="0">
            <a:noFill/>
          </a:ln>
        </p:spPr>
      </p:pic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840" y="-14796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THERMAL MODULATION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5" name="CasellaDiTesto 20"/>
          <p:cNvSpPr/>
          <p:nvPr/>
        </p:nvSpPr>
        <p:spPr>
          <a:xfrm>
            <a:off x="10319760" y="6654960"/>
            <a:ext cx="1482120" cy="19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r>
              <a:rPr lang="en-GB" sz="800" b="0" strike="noStrike" spc="-1">
                <a:solidFill>
                  <a:srgbClr val="000000"/>
                </a:solidFill>
                <a:latin typeface="Calibri"/>
              </a:rPr>
              <a:t>doi:10.3390/physics2010001</a:t>
            </a:r>
            <a:endParaRPr lang="it-IT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CasellaDiTesto 8"/>
          <p:cNvSpPr/>
          <p:nvPr/>
        </p:nvSpPr>
        <p:spPr>
          <a:xfrm>
            <a:off x="60840" y="6642720"/>
            <a:ext cx="162936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courtesy of Dr Paola Puppo</a:t>
            </a:r>
            <a:endParaRPr lang="it-IT" sz="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Immagine 9"/>
          <p:cNvPicPr/>
          <p:nvPr/>
        </p:nvPicPr>
        <p:blipFill>
          <a:blip r:embed="rId3"/>
          <a:srcRect r="41735" b="49300"/>
          <a:stretch/>
        </p:blipFill>
        <p:spPr>
          <a:xfrm>
            <a:off x="7444440" y="5009760"/>
            <a:ext cx="2130120" cy="1779480"/>
          </a:xfrm>
          <a:prstGeom prst="rect">
            <a:avLst/>
          </a:prstGeom>
          <a:ln w="0">
            <a:noFill/>
          </a:ln>
        </p:spPr>
      </p:pic>
      <p:pic>
        <p:nvPicPr>
          <p:cNvPr id="208" name="Immagine 13"/>
          <p:cNvPicPr/>
          <p:nvPr/>
        </p:nvPicPr>
        <p:blipFill>
          <a:blip r:embed="rId4"/>
          <a:stretch/>
        </p:blipFill>
        <p:spPr>
          <a:xfrm>
            <a:off x="7777440" y="172440"/>
            <a:ext cx="4313160" cy="3062160"/>
          </a:xfrm>
          <a:prstGeom prst="rect">
            <a:avLst/>
          </a:prstGeom>
          <a:ln w="0">
            <a:noFill/>
          </a:ln>
        </p:spPr>
      </p:pic>
      <p:sp>
        <p:nvSpPr>
          <p:cNvPr id="209" name="TextBox 7"/>
          <p:cNvSpPr/>
          <p:nvPr/>
        </p:nvSpPr>
        <p:spPr>
          <a:xfrm>
            <a:off x="9564120" y="826920"/>
            <a:ext cx="2024640" cy="69984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000" b="0" strike="noStrike" spc="-1">
                <a:solidFill>
                  <a:srgbClr val="000000"/>
                </a:solidFill>
                <a:latin typeface="Century Gothic"/>
              </a:rPr>
              <a:t>The experimental chamber is kept at the liquid nitrogen temperature and act as thermal bath.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CasellaDiTesto 15"/>
          <p:cNvSpPr/>
          <p:nvPr/>
        </p:nvSpPr>
        <p:spPr>
          <a:xfrm>
            <a:off x="381240" y="1118880"/>
            <a:ext cx="6294960" cy="219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spc="-1">
                <a:solidFill>
                  <a:srgbClr val="C00000"/>
                </a:solidFill>
                <a:latin typeface="Calibri"/>
                <a:ea typeface="Calibri"/>
              </a:rPr>
              <a:t>The thermal modulation must be done by radiative exchange 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7000"/>
              </a:lnSpc>
              <a:spcAft>
                <a:spcPts val="799"/>
              </a:spcAft>
              <a:tabLst>
                <a:tab pos="0" algn="l"/>
              </a:tabLst>
            </a:pPr>
            <a:r>
              <a:rPr lang="en-GB" sz="1600" b="1" strike="noStrike" spc="-1">
                <a:solidFill>
                  <a:srgbClr val="C00000"/>
                </a:solidFill>
                <a:latin typeface="Calibri"/>
                <a:ea typeface="Calibri"/>
              </a:rPr>
              <a:t>between sample and screen which surrounds it.</a:t>
            </a:r>
            <a:br>
              <a:rPr sz="1600"/>
            </a:br>
            <a:br>
              <a:rPr sz="1600"/>
            </a:b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Modulation frequency and its amplitude around T</a:t>
            </a:r>
            <a:r>
              <a:rPr lang="en-GB" sz="1600" b="0" strike="noStrike" spc="-1" baseline="-2500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 depend on </a:t>
            </a:r>
            <a:br>
              <a:rPr sz="1600"/>
            </a:b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the thermal properties of the materials.</a:t>
            </a:r>
            <a:br>
              <a:rPr sz="1600"/>
            </a:br>
            <a:br>
              <a:rPr sz="1600"/>
            </a:b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A finite element study is important for the geometry definition </a:t>
            </a:r>
            <a:br>
              <a:rPr sz="1600"/>
            </a:b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and the material choice. 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Immagine 16"/>
          <p:cNvPicPr/>
          <p:nvPr/>
        </p:nvPicPr>
        <p:blipFill>
          <a:blip r:embed="rId5"/>
          <a:stretch/>
        </p:blipFill>
        <p:spPr>
          <a:xfrm>
            <a:off x="9805320" y="3454920"/>
            <a:ext cx="2241720" cy="2846520"/>
          </a:xfrm>
          <a:prstGeom prst="rect">
            <a:avLst/>
          </a:prstGeom>
          <a:ln w="0">
            <a:noFill/>
          </a:ln>
        </p:spPr>
      </p:pic>
      <p:sp>
        <p:nvSpPr>
          <p:cNvPr id="212" name="CasellaDiTesto 18"/>
          <p:cNvSpPr/>
          <p:nvPr/>
        </p:nvSpPr>
        <p:spPr>
          <a:xfrm>
            <a:off x="368640" y="3733920"/>
            <a:ext cx="5726880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The time constants are different because of the different mechanisms of heat exchange: </a:t>
            </a:r>
            <a:br>
              <a:rPr sz="1600"/>
            </a:b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- in the screen the conductivity dominates; </a:t>
            </a:r>
            <a:br>
              <a:rPr sz="1600"/>
            </a:br>
            <a:r>
              <a:rPr lang="en-GB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- in the sample only the radiative mechanism is present.</a:t>
            </a:r>
            <a:br>
              <a:rPr sz="1600"/>
            </a:br>
            <a:br>
              <a:rPr sz="1600"/>
            </a:br>
            <a:r>
              <a:rPr lang="en-GB" sz="1600" b="1" strike="noStrike" spc="-1">
                <a:solidFill>
                  <a:srgbClr val="000000"/>
                </a:solidFill>
                <a:latin typeface="Calibri"/>
                <a:ea typeface="Calibri"/>
              </a:rPr>
              <a:t>After the sample has reached T</a:t>
            </a:r>
            <a:r>
              <a:rPr lang="en-GB" sz="1600" b="1" strike="noStrike" spc="-1" baseline="-2500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GB" sz="1600" b="1" strike="noStrike" spc="-1">
                <a:solidFill>
                  <a:srgbClr val="000000"/>
                </a:solidFill>
                <a:latin typeface="Calibri"/>
                <a:ea typeface="Calibri"/>
              </a:rPr>
              <a:t>, its temperature will be modulated by switching on and off a heater keeping the sample at a temperature with a modulation  of </a:t>
            </a:r>
            <a:r>
              <a:rPr lang="en-GB" sz="1600" b="1" strike="noStrike" spc="-1">
                <a:solidFill>
                  <a:schemeClr val="dk1"/>
                </a:solidFill>
                <a:latin typeface="Calibri"/>
                <a:ea typeface="Calibri"/>
              </a:rPr>
              <a:t>3 K around T</a:t>
            </a:r>
            <a:r>
              <a:rPr lang="en-GB" sz="1600" b="1" strike="noStrike" spc="-1" baseline="-25000">
                <a:solidFill>
                  <a:schemeClr val="dk1"/>
                </a:solidFill>
                <a:latin typeface="Calibri"/>
                <a:ea typeface="Calibri"/>
              </a:rPr>
              <a:t>c</a:t>
            </a:r>
            <a:r>
              <a:rPr lang="en-GB" sz="1600" b="1" strike="noStrike" spc="-1">
                <a:solidFill>
                  <a:schemeClr val="dk1"/>
                </a:solidFill>
                <a:latin typeface="Calibri"/>
                <a:ea typeface="Calibri"/>
              </a:rPr>
              <a:t>.</a:t>
            </a:r>
            <a:endParaRPr lang="it-IT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CasellaDiTesto 5"/>
          <p:cNvSpPr/>
          <p:nvPr/>
        </p:nvSpPr>
        <p:spPr>
          <a:xfrm>
            <a:off x="8345160" y="68400"/>
            <a:ext cx="29199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000" b="1" strike="noStrike" spc="-1">
                <a:solidFill>
                  <a:schemeClr val="dk1"/>
                </a:solidFill>
                <a:latin typeface="Calibri"/>
              </a:rPr>
              <a:t>Example simulation of the temperature modulation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CasellaDiTesto 19"/>
          <p:cNvSpPr/>
          <p:nvPr/>
        </p:nvSpPr>
        <p:spPr>
          <a:xfrm>
            <a:off x="6929640" y="3991680"/>
            <a:ext cx="728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800" b="1" strike="noStrike" spc="-1">
                <a:solidFill>
                  <a:srgbClr val="FF0000"/>
                </a:solidFill>
                <a:latin typeface="Calibri"/>
              </a:rPr>
              <a:t>OVEN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CasellaDiTesto 21"/>
          <p:cNvSpPr/>
          <p:nvPr/>
        </p:nvSpPr>
        <p:spPr>
          <a:xfrm>
            <a:off x="8229600" y="5258520"/>
            <a:ext cx="953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800" b="1" strike="noStrike" spc="-1">
                <a:solidFill>
                  <a:srgbClr val="0070C0"/>
                </a:solidFill>
                <a:latin typeface="Calibri"/>
              </a:rPr>
              <a:t>SAMPLE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Theme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Office Theme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21739</TotalTime>
  <Words>2416</Words>
  <Application>Microsoft Office PowerPoint</Application>
  <PresentationFormat>Widescreen</PresentationFormat>
  <Paragraphs>275</Paragraphs>
  <Slides>22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15</vt:i4>
      </vt:variant>
      <vt:variant>
        <vt:lpstr>Titoli diapositive</vt:lpstr>
      </vt:variant>
      <vt:variant>
        <vt:i4>22</vt:i4>
      </vt:variant>
    </vt:vector>
  </HeadingPairs>
  <TitlesOfParts>
    <vt:vector size="50" baseType="lpstr">
      <vt:lpstr>Arial</vt:lpstr>
      <vt:lpstr>Avenir Next LT Pro Light</vt:lpstr>
      <vt:lpstr>Calibri</vt:lpstr>
      <vt:lpstr>Calibri Light</vt:lpstr>
      <vt:lpstr>Cambria Math</vt:lpstr>
      <vt:lpstr>Century Gothic</vt:lpstr>
      <vt:lpstr>OpenSymbol</vt:lpstr>
      <vt:lpstr>Speak Pro</vt:lpstr>
      <vt:lpstr>Symbol</vt:lpstr>
      <vt:lpstr>Times New Roman</vt:lpstr>
      <vt:lpstr>Trebuchet MS</vt:lpstr>
      <vt:lpstr>Wingdings</vt:lpstr>
      <vt:lpstr>Wingdings 3</vt:lpstr>
      <vt:lpstr>Tema di Office</vt:lpstr>
      <vt:lpstr>Tema di Office</vt:lpstr>
      <vt:lpstr>Tema di Office</vt:lpstr>
      <vt:lpstr>Tema di Office</vt:lpstr>
      <vt:lpstr>Tema di Office</vt:lpstr>
      <vt:lpstr>Tema di Office</vt:lpstr>
      <vt:lpstr>Tema di Office</vt:lpstr>
      <vt:lpstr>Tema di Office</vt:lpstr>
      <vt:lpstr>Tema di Office</vt:lpstr>
      <vt:lpstr>Tema di Office</vt:lpstr>
      <vt:lpstr>Tema di Office</vt:lpstr>
      <vt:lpstr>Tema di Office</vt:lpstr>
      <vt:lpstr>2_Office Theme</vt:lpstr>
      <vt:lpstr>2_Office Theme</vt:lpstr>
      <vt:lpstr>2_Office Theme</vt:lpstr>
      <vt:lpstr>Exploring Vacuum-Gravity Interaction through the Archimedes Experiment: Recent Results and Future Prospects</vt:lpstr>
      <vt:lpstr>HOW TO WEIGH THE VACUUM?</vt:lpstr>
      <vt:lpstr>STRATEGY</vt:lpstr>
      <vt:lpstr>The BALANCE</vt:lpstr>
      <vt:lpstr>Presentazione standard di PowerPoint</vt:lpstr>
      <vt:lpstr>CRYOSTAT</vt:lpstr>
      <vt:lpstr>CRYOSTAT</vt:lpstr>
      <vt:lpstr>ARCHIMEDES</vt:lpstr>
      <vt:lpstr>THERMAL MODULATION</vt:lpstr>
      <vt:lpstr>Old experimental set up</vt:lpstr>
      <vt:lpstr>New experimental set up</vt:lpstr>
      <vt:lpstr>Presentazione standard di PowerPoint</vt:lpstr>
      <vt:lpstr>Presentazione standard di PowerPoint</vt:lpstr>
      <vt:lpstr>Presentazione standard di PowerPoint</vt:lpstr>
      <vt:lpstr>SAMPLES</vt:lpstr>
      <vt:lpstr>Presentazione standard di PowerPoint</vt:lpstr>
      <vt:lpstr>CONCLUSIONS</vt:lpstr>
      <vt:lpstr>SOME REFERENCES</vt:lpstr>
      <vt:lpstr>Presentazione standard di PowerPoint</vt:lpstr>
      <vt:lpstr>EXTRA SLIDES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Valentina Mangano</dc:creator>
  <dc:description/>
  <cp:lastModifiedBy>Piero Rapagnani</cp:lastModifiedBy>
  <cp:revision>1594</cp:revision>
  <dcterms:created xsi:type="dcterms:W3CDTF">2023-04-02T04:18:17Z</dcterms:created>
  <dcterms:modified xsi:type="dcterms:W3CDTF">2024-09-25T14:09:04Z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Widescreen</vt:lpwstr>
  </property>
  <property fmtid="{D5CDD505-2E9C-101B-9397-08002B2CF9AE}" pid="4" name="Slides">
    <vt:i4>21</vt:i4>
  </property>
</Properties>
</file>